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6" r:id="rId2"/>
    <p:sldId id="257" r:id="rId3"/>
    <p:sldId id="258" r:id="rId4"/>
    <p:sldId id="259" r:id="rId5"/>
    <p:sldId id="264" r:id="rId6"/>
    <p:sldId id="268" r:id="rId7"/>
    <p:sldId id="269" r:id="rId8"/>
    <p:sldId id="270" r:id="rId9"/>
    <p:sldId id="271" r:id="rId10"/>
    <p:sldId id="272" r:id="rId11"/>
    <p:sldId id="273" r:id="rId12"/>
    <p:sldId id="274" r:id="rId13"/>
    <p:sldId id="275" r:id="rId14"/>
    <p:sldId id="276" r:id="rId15"/>
    <p:sldId id="265" r:id="rId16"/>
    <p:sldId id="267" r:id="rId17"/>
    <p:sldId id="266" r:id="rId1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Wheaton" initials="CW" lastIdx="1" clrIdx="0">
    <p:extLst>
      <p:ext uri="{19B8F6BF-5375-455C-9EA6-DF929625EA0E}">
        <p15:presenceInfo xmlns:p15="http://schemas.microsoft.com/office/powerpoint/2012/main" userId="S-1-5-21-13193587-570974170-1031210941-56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2" autoAdjust="0"/>
    <p:restoredTop sz="94660"/>
  </p:normalViewPr>
  <p:slideViewPr>
    <p:cSldViewPr snapToGrid="0">
      <p:cViewPr varScale="1">
        <p:scale>
          <a:sx n="122" d="100"/>
          <a:sy n="122" d="100"/>
        </p:scale>
        <p:origin x="96" y="234"/>
      </p:cViewPr>
      <p:guideLst/>
    </p:cSldViewPr>
  </p:slideViewPr>
  <p:notesTextViewPr>
    <p:cViewPr>
      <p:scale>
        <a:sx n="1" d="1"/>
        <a:sy n="1" d="1"/>
      </p:scale>
      <p:origin x="0" y="0"/>
    </p:cViewPr>
  </p:notesTextViewPr>
  <p:notesViewPr>
    <p:cSldViewPr snapToGrid="0">
      <p:cViewPr varScale="1">
        <p:scale>
          <a:sx n="97" d="100"/>
          <a:sy n="97" d="100"/>
        </p:scale>
        <p:origin x="361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B8C9231-AEE3-497B-BC37-D69F58AB1A56}" type="datetimeFigureOut">
              <a:rPr lang="en-US" smtClean="0"/>
              <a:t>4/1/2014</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71B04B1-5AF8-4181-AAAD-B70701372108}" type="slidenum">
              <a:rPr lang="en-US" smtClean="0"/>
              <a:t>‹#›</a:t>
            </a:fld>
            <a:endParaRPr lang="en-US" dirty="0"/>
          </a:p>
        </p:txBody>
      </p:sp>
    </p:spTree>
    <p:extLst>
      <p:ext uri="{BB962C8B-B14F-4D97-AF65-F5344CB8AC3E}">
        <p14:creationId xmlns:p14="http://schemas.microsoft.com/office/powerpoint/2010/main" val="2487871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EULA = end users license agreement</a:t>
            </a:r>
            <a:endParaRPr lang="en-US" dirty="0"/>
          </a:p>
        </p:txBody>
      </p:sp>
      <p:sp>
        <p:nvSpPr>
          <p:cNvPr id="4" name="Slide Number Placeholder 3"/>
          <p:cNvSpPr>
            <a:spLocks noGrp="1"/>
          </p:cNvSpPr>
          <p:nvPr>
            <p:ph type="sldNum" sz="quarter" idx="10"/>
          </p:nvPr>
        </p:nvSpPr>
        <p:spPr/>
        <p:txBody>
          <a:bodyPr/>
          <a:lstStyle/>
          <a:p>
            <a:fld id="{171B04B1-5AF8-4181-AAAD-B70701372108}" type="slidenum">
              <a:rPr lang="en-US" smtClean="0"/>
              <a:t>5</a:t>
            </a:fld>
            <a:endParaRPr lang="en-US" dirty="0"/>
          </a:p>
        </p:txBody>
      </p:sp>
    </p:spTree>
    <p:extLst>
      <p:ext uri="{BB962C8B-B14F-4D97-AF65-F5344CB8AC3E}">
        <p14:creationId xmlns:p14="http://schemas.microsoft.com/office/powerpoint/2010/main" val="41852888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4/1/2014</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2" name="TextBox 11"/>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3" name="TextBox 12"/>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4/1/2014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4/1/2014</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Data Sharing Agreement</a:t>
            </a:r>
            <a:endParaRPr lang="en-US" dirty="0"/>
          </a:p>
        </p:txBody>
      </p:sp>
      <p:sp>
        <p:nvSpPr>
          <p:cNvPr id="3" name="Subtitle 2"/>
          <p:cNvSpPr>
            <a:spLocks noGrp="1"/>
          </p:cNvSpPr>
          <p:nvPr>
            <p:ph type="subTitle" idx="1"/>
          </p:nvPr>
        </p:nvSpPr>
        <p:spPr/>
        <p:txBody>
          <a:bodyPr/>
          <a:lstStyle/>
          <a:p>
            <a:pPr algn="ctr"/>
            <a:r>
              <a:rPr lang="en-US" dirty="0" smtClean="0">
                <a:solidFill>
                  <a:schemeClr val="accent1">
                    <a:lumMod val="60000"/>
                    <a:lumOff val="40000"/>
                  </a:schemeClr>
                </a:solidFill>
              </a:rPr>
              <a:t>Focus now on CA Datasets only</a:t>
            </a:r>
          </a:p>
          <a:p>
            <a:pPr algn="ctr"/>
            <a:r>
              <a:rPr lang="en-US" dirty="0" smtClean="0">
                <a:solidFill>
                  <a:schemeClr val="accent1">
                    <a:lumMod val="60000"/>
                    <a:lumOff val="40000"/>
                  </a:schemeClr>
                </a:solidFill>
              </a:rPr>
              <a:t>Group consensus sought on a couple of key issues</a:t>
            </a:r>
            <a:endParaRPr lang="en-US" dirty="0">
              <a:solidFill>
                <a:schemeClr val="accent1">
                  <a:lumMod val="60000"/>
                  <a:lumOff val="40000"/>
                </a:schemeClr>
              </a:solidFill>
            </a:endParaRPr>
          </a:p>
        </p:txBody>
      </p:sp>
    </p:spTree>
    <p:extLst>
      <p:ext uri="{BB962C8B-B14F-4D97-AF65-F5344CB8AC3E}">
        <p14:creationId xmlns:p14="http://schemas.microsoft.com/office/powerpoint/2010/main" val="6768666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SAR table</a:t>
            </a:r>
            <a:endParaRPr lang="en-US" dirty="0"/>
          </a:p>
        </p:txBody>
      </p:sp>
      <p:pic>
        <p:nvPicPr>
          <p:cNvPr id="4" name="Content Placeholder 3"/>
          <p:cNvPicPr>
            <a:picLocks noGrp="1" noChangeAspect="1"/>
          </p:cNvPicPr>
          <p:nvPr>
            <p:ph idx="1"/>
          </p:nvPr>
        </p:nvPicPr>
        <p:blipFill>
          <a:blip r:embed="rId2"/>
          <a:stretch>
            <a:fillRect/>
          </a:stretch>
        </p:blipFill>
        <p:spPr>
          <a:xfrm>
            <a:off x="685800" y="2518407"/>
            <a:ext cx="10131425" cy="2895924"/>
          </a:xfrm>
          <a:prstGeom prst="rect">
            <a:avLst/>
          </a:prstGeom>
        </p:spPr>
      </p:pic>
    </p:spTree>
    <p:extLst>
      <p:ext uri="{BB962C8B-B14F-4D97-AF65-F5344CB8AC3E}">
        <p14:creationId xmlns:p14="http://schemas.microsoft.com/office/powerpoint/2010/main" val="32105640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SAR table</a:t>
            </a:r>
            <a:endParaRPr lang="en-US" dirty="0"/>
          </a:p>
        </p:txBody>
      </p:sp>
      <p:pic>
        <p:nvPicPr>
          <p:cNvPr id="4" name="Content Placeholder 3"/>
          <p:cNvPicPr>
            <a:picLocks noGrp="1" noChangeAspect="1"/>
          </p:cNvPicPr>
          <p:nvPr>
            <p:ph idx="1"/>
          </p:nvPr>
        </p:nvPicPr>
        <p:blipFill>
          <a:blip r:embed="rId2"/>
          <a:stretch>
            <a:fillRect/>
          </a:stretch>
        </p:blipFill>
        <p:spPr>
          <a:xfrm>
            <a:off x="685800" y="2710477"/>
            <a:ext cx="10131425" cy="2511784"/>
          </a:xfrm>
          <a:prstGeom prst="rect">
            <a:avLst/>
          </a:prstGeom>
        </p:spPr>
      </p:pic>
    </p:spTree>
    <p:extLst>
      <p:ext uri="{BB962C8B-B14F-4D97-AF65-F5344CB8AC3E}">
        <p14:creationId xmlns:p14="http://schemas.microsoft.com/office/powerpoint/2010/main" val="18459787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RperS table</a:t>
            </a:r>
            <a:endParaRPr lang="en-US" dirty="0"/>
          </a:p>
        </p:txBody>
      </p:sp>
      <p:pic>
        <p:nvPicPr>
          <p:cNvPr id="4" name="Content Placeholder 3"/>
          <p:cNvPicPr>
            <a:picLocks noGrp="1" noChangeAspect="1"/>
          </p:cNvPicPr>
          <p:nvPr>
            <p:ph idx="1"/>
          </p:nvPr>
        </p:nvPicPr>
        <p:blipFill>
          <a:blip r:embed="rId2"/>
          <a:stretch>
            <a:fillRect/>
          </a:stretch>
        </p:blipFill>
        <p:spPr>
          <a:xfrm>
            <a:off x="3258032" y="2923862"/>
            <a:ext cx="4986960" cy="2085013"/>
          </a:xfrm>
          <a:prstGeom prst="rect">
            <a:avLst/>
          </a:prstGeom>
        </p:spPr>
      </p:pic>
    </p:spTree>
    <p:extLst>
      <p:ext uri="{BB962C8B-B14F-4D97-AF65-F5344CB8AC3E}">
        <p14:creationId xmlns:p14="http://schemas.microsoft.com/office/powerpoint/2010/main" val="39147612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RperS table</a:t>
            </a:r>
            <a:endParaRPr lang="en-US" dirty="0"/>
          </a:p>
        </p:txBody>
      </p:sp>
      <p:pic>
        <p:nvPicPr>
          <p:cNvPr id="4" name="Content Placeholder 3"/>
          <p:cNvPicPr>
            <a:picLocks noGrp="1" noChangeAspect="1"/>
          </p:cNvPicPr>
          <p:nvPr>
            <p:ph idx="1"/>
          </p:nvPr>
        </p:nvPicPr>
        <p:blipFill>
          <a:blip r:embed="rId2"/>
          <a:stretch>
            <a:fillRect/>
          </a:stretch>
        </p:blipFill>
        <p:spPr>
          <a:xfrm>
            <a:off x="685800" y="2223056"/>
            <a:ext cx="10131425" cy="3486625"/>
          </a:xfrm>
          <a:prstGeom prst="rect">
            <a:avLst/>
          </a:prstGeom>
        </p:spPr>
      </p:pic>
    </p:spTree>
    <p:extLst>
      <p:ext uri="{BB962C8B-B14F-4D97-AF65-F5344CB8AC3E}">
        <p14:creationId xmlns:p14="http://schemas.microsoft.com/office/powerpoint/2010/main" val="21418087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RperS table</a:t>
            </a:r>
            <a:endParaRPr lang="en-US" dirty="0"/>
          </a:p>
        </p:txBody>
      </p:sp>
      <p:sp>
        <p:nvSpPr>
          <p:cNvPr id="3" name="Content Placeholder 2"/>
          <p:cNvSpPr>
            <a:spLocks noGrp="1"/>
          </p:cNvSpPr>
          <p:nvPr>
            <p:ph idx="1"/>
          </p:nvPr>
        </p:nvSpPr>
        <p:spPr/>
        <p:txBody>
          <a:bodyPr/>
          <a:lstStyle/>
          <a:p>
            <a:pPr marL="457200" lvl="0" indent="-457200" defTabSz="914400">
              <a:lnSpc>
                <a:spcPct val="90000"/>
              </a:lnSpc>
              <a:spcBef>
                <a:spcPts val="1000"/>
              </a:spcBef>
              <a:spcAft>
                <a:spcPts val="0"/>
              </a:spcAft>
              <a:buClrTx/>
              <a:buSzPct val="150000"/>
              <a:buFont typeface="Arial" panose="020B0604020202020204" pitchFamily="34" charset="0"/>
              <a:buChar char="•"/>
            </a:pPr>
            <a:r>
              <a:rPr lang="en-US" sz="3200" dirty="0">
                <a:solidFill>
                  <a:srgbClr val="FFFF00"/>
                </a:solidFill>
              </a:rPr>
              <a:t>AGE COMPOSITION</a:t>
            </a:r>
          </a:p>
          <a:p>
            <a:pPr marL="914400" lvl="1" indent="-457200" defTabSz="914400">
              <a:lnSpc>
                <a:spcPct val="90000"/>
              </a:lnSpc>
              <a:spcBef>
                <a:spcPts val="500"/>
              </a:spcBef>
              <a:spcAft>
                <a:spcPts val="0"/>
              </a:spcAft>
              <a:buClrTx/>
              <a:buSzTx/>
              <a:buFont typeface="Courier New" panose="02070309020205020404" pitchFamily="49" charset="0"/>
              <a:buChar char="o"/>
            </a:pPr>
            <a:r>
              <a:rPr lang="en-US" sz="3200" dirty="0">
                <a:solidFill>
                  <a:prstClr val="black"/>
                </a:solidFill>
              </a:rPr>
              <a:t>For juvenile recruits</a:t>
            </a:r>
          </a:p>
          <a:p>
            <a:pPr marL="1371600" lvl="2" indent="-457200" defTabSz="914400">
              <a:lnSpc>
                <a:spcPct val="90000"/>
              </a:lnSpc>
              <a:spcBef>
                <a:spcPts val="500"/>
              </a:spcBef>
              <a:spcAft>
                <a:spcPts val="0"/>
              </a:spcAft>
              <a:buClrTx/>
              <a:buSzTx/>
              <a:buFont typeface="Wingdings" panose="05000000000000000000" pitchFamily="2" charset="2"/>
              <a:buChar char="Ø"/>
            </a:pPr>
            <a:r>
              <a:rPr lang="en-US" sz="3000" dirty="0">
                <a:solidFill>
                  <a:prstClr val="black"/>
                </a:solidFill>
              </a:rPr>
              <a:t>YOY</a:t>
            </a:r>
          </a:p>
          <a:p>
            <a:pPr marL="1371600" lvl="2" indent="-457200" defTabSz="914400">
              <a:lnSpc>
                <a:spcPct val="90000"/>
              </a:lnSpc>
              <a:spcBef>
                <a:spcPts val="500"/>
              </a:spcBef>
              <a:spcAft>
                <a:spcPts val="0"/>
              </a:spcAft>
              <a:buClrTx/>
              <a:buSzTx/>
              <a:buFont typeface="Wingdings" panose="05000000000000000000" pitchFamily="2" charset="2"/>
              <a:buChar char="Ø"/>
            </a:pPr>
            <a:r>
              <a:rPr lang="en-US" sz="3000" dirty="0">
                <a:solidFill>
                  <a:prstClr val="black"/>
                </a:solidFill>
              </a:rPr>
              <a:t>Age 1, 2, 3, 4+</a:t>
            </a:r>
          </a:p>
          <a:p>
            <a:pPr marL="914400" lvl="1" indent="-457200" defTabSz="914400">
              <a:lnSpc>
                <a:spcPct val="90000"/>
              </a:lnSpc>
              <a:spcBef>
                <a:spcPts val="500"/>
              </a:spcBef>
              <a:spcAft>
                <a:spcPts val="0"/>
              </a:spcAft>
              <a:buClrTx/>
              <a:buSzTx/>
              <a:buFont typeface="Courier New" panose="02070309020205020404" pitchFamily="49" charset="0"/>
              <a:buChar char="o"/>
            </a:pPr>
            <a:r>
              <a:rPr lang="en-US" sz="3200" dirty="0">
                <a:solidFill>
                  <a:prstClr val="black"/>
                </a:solidFill>
              </a:rPr>
              <a:t>For adult recruits</a:t>
            </a:r>
          </a:p>
          <a:p>
            <a:pPr marL="1371600" lvl="2" indent="-457200" defTabSz="914400">
              <a:lnSpc>
                <a:spcPct val="90000"/>
              </a:lnSpc>
              <a:spcBef>
                <a:spcPts val="500"/>
              </a:spcBef>
              <a:spcAft>
                <a:spcPts val="0"/>
              </a:spcAft>
              <a:buClrTx/>
              <a:buSzTx/>
              <a:buFont typeface="Wingdings" panose="05000000000000000000" pitchFamily="2" charset="2"/>
              <a:buChar char="Ø"/>
            </a:pPr>
            <a:r>
              <a:rPr lang="en-US" sz="3000" dirty="0">
                <a:solidFill>
                  <a:prstClr val="black"/>
                </a:solidFill>
              </a:rPr>
              <a:t>Age 2 - 10, 11+</a:t>
            </a:r>
          </a:p>
        </p:txBody>
      </p:sp>
    </p:spTree>
    <p:extLst>
      <p:ext uri="{BB962C8B-B14F-4D97-AF65-F5344CB8AC3E}">
        <p14:creationId xmlns:p14="http://schemas.microsoft.com/office/powerpoint/2010/main" val="29746644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24926974"/>
              </p:ext>
            </p:extLst>
          </p:nvPr>
        </p:nvGraphicFramePr>
        <p:xfrm>
          <a:off x="2555631" y="1070707"/>
          <a:ext cx="6369537" cy="5173784"/>
        </p:xfrm>
        <a:graphic>
          <a:graphicData uri="http://schemas.openxmlformats.org/drawingml/2006/table">
            <a:tbl>
              <a:tblPr firstRow="1" firstCol="1" bandRow="1">
                <a:tableStyleId>{5C22544A-7EE6-4342-B048-85BDC9FD1C3A}</a:tableStyleId>
              </a:tblPr>
              <a:tblGrid>
                <a:gridCol w="1517471"/>
                <a:gridCol w="2369202"/>
                <a:gridCol w="2482864"/>
              </a:tblGrid>
              <a:tr h="674842">
                <a:tc>
                  <a:txBody>
                    <a:bodyPr/>
                    <a:lstStyle/>
                    <a:p>
                      <a:pPr marL="0" marR="0">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9505" marR="59505" marT="0" marB="0"/>
                </a:tc>
                <a:tc>
                  <a:txBody>
                    <a:bodyPr/>
                    <a:lstStyle/>
                    <a:p>
                      <a:pPr marL="0" marR="0">
                        <a:spcBef>
                          <a:spcPts val="0"/>
                        </a:spcBef>
                        <a:spcAft>
                          <a:spcPts val="0"/>
                        </a:spcAft>
                      </a:pPr>
                      <a:r>
                        <a:rPr lang="en-US" sz="1200" dirty="0">
                          <a:effectLst/>
                        </a:rPr>
                        <a:t>Input to DSA form (to be filled out by data contributor/creator/provider)</a:t>
                      </a:r>
                      <a:endParaRPr lang="en-US" sz="1200" dirty="0">
                        <a:effectLst/>
                        <a:latin typeface="Times New Roman" panose="02020603050405020304" pitchFamily="18" charset="0"/>
                        <a:ea typeface="Times New Roman" panose="02020603050405020304" pitchFamily="18" charset="0"/>
                      </a:endParaRPr>
                    </a:p>
                  </a:txBody>
                  <a:tcPr marL="59505" marR="59505" marT="0" marB="0"/>
                </a:tc>
                <a:tc>
                  <a:txBody>
                    <a:bodyPr/>
                    <a:lstStyle/>
                    <a:p>
                      <a:pPr marL="0" marR="0">
                        <a:spcBef>
                          <a:spcPts val="0"/>
                        </a:spcBef>
                        <a:spcAft>
                          <a:spcPts val="0"/>
                        </a:spcAft>
                      </a:pPr>
                      <a:r>
                        <a:rPr lang="en-US" sz="1200" dirty="0">
                          <a:effectLst/>
                        </a:rPr>
                        <a:t>Output – what data requester sees on the website, or when clicks ‘Download’</a:t>
                      </a:r>
                      <a:endParaRPr lang="en-US" sz="1200" dirty="0">
                        <a:effectLst/>
                        <a:latin typeface="Times New Roman" panose="02020603050405020304" pitchFamily="18" charset="0"/>
                        <a:ea typeface="Times New Roman" panose="02020603050405020304" pitchFamily="18" charset="0"/>
                      </a:endParaRPr>
                    </a:p>
                  </a:txBody>
                  <a:tcPr marL="59505" marR="59505" marT="0" marB="0"/>
                </a:tc>
              </a:tr>
              <a:tr h="1574630">
                <a:tc>
                  <a:txBody>
                    <a:bodyPr/>
                    <a:lstStyle/>
                    <a:p>
                      <a:pPr marL="0" marR="0">
                        <a:spcBef>
                          <a:spcPts val="0"/>
                        </a:spcBef>
                        <a:spcAft>
                          <a:spcPts val="0"/>
                        </a:spcAft>
                      </a:pPr>
                      <a:r>
                        <a:rPr lang="en-US" sz="1200" dirty="0">
                          <a:effectLst/>
                        </a:rPr>
                        <a:t>Level 1: Open Access </a:t>
                      </a:r>
                      <a:r>
                        <a:rPr lang="en-US" sz="1200" dirty="0">
                          <a:solidFill>
                            <a:srgbClr val="FF0000"/>
                          </a:solidFill>
                          <a:effectLst/>
                        </a:rPr>
                        <a:t>or</a:t>
                      </a:r>
                      <a:r>
                        <a:rPr lang="en-US" sz="1200" dirty="0">
                          <a:effectLst/>
                        </a:rPr>
                        <a:t> Basic DSA with user acknowledgement</a:t>
                      </a:r>
                    </a:p>
                    <a:p>
                      <a:pPr marL="0" marR="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59505" marR="59505" marT="0" marB="0"/>
                </a:tc>
                <a:tc>
                  <a:txBody>
                    <a:bodyPr/>
                    <a:lstStyle/>
                    <a:p>
                      <a:pPr marL="0" marR="0">
                        <a:spcBef>
                          <a:spcPts val="0"/>
                        </a:spcBef>
                        <a:spcAft>
                          <a:spcPts val="0"/>
                        </a:spcAft>
                      </a:pPr>
                      <a:r>
                        <a:rPr lang="en-US" sz="1200" dirty="0">
                          <a:effectLst/>
                        </a:rPr>
                        <a:t>Anyone may download.  No stipulations for required interaction with consumers are necessary. See StreamNet Data Use Policy</a:t>
                      </a:r>
                      <a:endParaRPr lang="en-US" sz="1200" dirty="0">
                        <a:effectLst/>
                        <a:latin typeface="Times New Roman" panose="02020603050405020304" pitchFamily="18" charset="0"/>
                        <a:ea typeface="Times New Roman" panose="02020603050405020304" pitchFamily="18" charset="0"/>
                      </a:endParaRPr>
                    </a:p>
                  </a:txBody>
                  <a:tcPr marL="59505" marR="59505" marT="0" marB="0"/>
                </a:tc>
                <a:tc>
                  <a:txBody>
                    <a:bodyPr/>
                    <a:lstStyle/>
                    <a:p>
                      <a:pPr marL="0" marR="0">
                        <a:spcBef>
                          <a:spcPts val="0"/>
                        </a:spcBef>
                        <a:spcAft>
                          <a:spcPts val="0"/>
                        </a:spcAft>
                      </a:pPr>
                      <a:r>
                        <a:rPr lang="en-US" sz="1200" dirty="0">
                          <a:effectLst/>
                        </a:rPr>
                        <a:t>See StreamNet Data Use Policy. Users are free to use the data without consent of the data owner</a:t>
                      </a:r>
                      <a:r>
                        <a:rPr lang="en-US" sz="1200" dirty="0">
                          <a:solidFill>
                            <a:srgbClr val="FF0000"/>
                          </a:solidFill>
                          <a:effectLst/>
                        </a:rPr>
                        <a:t> or </a:t>
                      </a:r>
                      <a:r>
                        <a:rPr lang="en-US" sz="1200" dirty="0">
                          <a:effectLst/>
                        </a:rPr>
                        <a:t>Data users acknowledge policy and basic data sharing agreement by “clicking” before access</a:t>
                      </a:r>
                      <a:endParaRPr lang="en-US" sz="1200" dirty="0">
                        <a:effectLst/>
                        <a:latin typeface="Times New Roman" panose="02020603050405020304" pitchFamily="18" charset="0"/>
                        <a:ea typeface="Times New Roman" panose="02020603050405020304" pitchFamily="18" charset="0"/>
                      </a:endParaRPr>
                    </a:p>
                  </a:txBody>
                  <a:tcPr marL="59505" marR="59505" marT="0" marB="0"/>
                </a:tc>
              </a:tr>
              <a:tr h="2924312">
                <a:tc>
                  <a:txBody>
                    <a:bodyPr/>
                    <a:lstStyle/>
                    <a:p>
                      <a:pPr marL="0" marR="0">
                        <a:spcBef>
                          <a:spcPts val="0"/>
                        </a:spcBef>
                        <a:spcAft>
                          <a:spcPts val="0"/>
                        </a:spcAft>
                      </a:pPr>
                      <a:r>
                        <a:rPr lang="en-US" sz="1200" dirty="0">
                          <a:effectLst/>
                        </a:rPr>
                        <a:t>Level 2: Restricted DSA with user acknowledgement</a:t>
                      </a:r>
                      <a:endParaRPr lang="en-US" sz="1200" dirty="0">
                        <a:effectLst/>
                        <a:latin typeface="Times New Roman" panose="02020603050405020304" pitchFamily="18" charset="0"/>
                        <a:ea typeface="Times New Roman" panose="02020603050405020304" pitchFamily="18" charset="0"/>
                      </a:endParaRPr>
                    </a:p>
                  </a:txBody>
                  <a:tcPr marL="59505" marR="59505" marT="0" marB="0"/>
                </a:tc>
                <a:tc>
                  <a:txBody>
                    <a:bodyPr/>
                    <a:lstStyle/>
                    <a:p>
                      <a:pPr marL="0" marR="0">
                        <a:spcBef>
                          <a:spcPts val="0"/>
                        </a:spcBef>
                        <a:spcAft>
                          <a:spcPts val="0"/>
                        </a:spcAft>
                      </a:pPr>
                      <a:r>
                        <a:rPr lang="en-US" sz="1200" dirty="0">
                          <a:effectLst/>
                        </a:rPr>
                        <a:t>Customized DSAs, with language provided in a file by the data contributor, is linked to access to specified data fields in each DES. Any contractual requirements imposed are the responsibility of the contributor to include in the DSA. If this option is chosen, data users would have to acknowledge agreement before accessing data.</a:t>
                      </a:r>
                      <a:endParaRPr lang="en-US" sz="1200" dirty="0">
                        <a:effectLst/>
                        <a:latin typeface="Times New Roman" panose="02020603050405020304" pitchFamily="18" charset="0"/>
                        <a:ea typeface="Times New Roman" panose="02020603050405020304" pitchFamily="18" charset="0"/>
                      </a:endParaRPr>
                    </a:p>
                  </a:txBody>
                  <a:tcPr marL="59505" marR="59505" marT="0" marB="0"/>
                </a:tc>
                <a:tc>
                  <a:txBody>
                    <a:bodyPr/>
                    <a:lstStyle/>
                    <a:p>
                      <a:pPr marL="0" marR="0">
                        <a:spcBef>
                          <a:spcPts val="0"/>
                        </a:spcBef>
                        <a:spcAft>
                          <a:spcPts val="0"/>
                        </a:spcAft>
                      </a:pPr>
                      <a:r>
                        <a:rPr lang="en-US" sz="1200" dirty="0">
                          <a:effectLst/>
                        </a:rPr>
                        <a:t>Upon a request for access to certain restricted data fields in each DES, the data sharing agreement text for all agencies and tribes would be shown to the data user and would require agreement by the user before proceeding.  If this option is chosen, and agreement was not forthcoming, the user would be directed to a list of contacts, and access to the data through the repository would be denied. </a:t>
                      </a:r>
                      <a:endParaRPr lang="en-US" sz="1200" dirty="0">
                        <a:effectLst/>
                        <a:latin typeface="Times New Roman" panose="02020603050405020304" pitchFamily="18" charset="0"/>
                        <a:ea typeface="Times New Roman" panose="02020603050405020304" pitchFamily="18" charset="0"/>
                      </a:endParaRPr>
                    </a:p>
                  </a:txBody>
                  <a:tcPr marL="59505" marR="59505" marT="0" marB="0"/>
                </a:tc>
              </a:tr>
            </a:tbl>
          </a:graphicData>
        </a:graphic>
      </p:graphicFrame>
    </p:spTree>
    <p:extLst>
      <p:ext uri="{BB962C8B-B14F-4D97-AF65-F5344CB8AC3E}">
        <p14:creationId xmlns:p14="http://schemas.microsoft.com/office/powerpoint/2010/main" val="29233948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ea typeface="Times New Roman" panose="02020603050405020304" pitchFamily="18" charset="0"/>
              </a:rPr>
              <a:t>Caveats</a:t>
            </a:r>
            <a:r>
              <a:rPr lang="en-US" dirty="0">
                <a:solidFill>
                  <a:schemeClr val="accent1">
                    <a:lumMod val="40000"/>
                    <a:lumOff val="60000"/>
                  </a:schemeClr>
                </a:solidFill>
                <a:latin typeface="Times New Roman" panose="02020603050405020304" pitchFamily="18" charset="0"/>
                <a:ea typeface="Times New Roman" panose="02020603050405020304" pitchFamily="18" charset="0"/>
              </a:rPr>
              <a:t/>
            </a:r>
            <a:br>
              <a:rPr lang="en-US" dirty="0">
                <a:solidFill>
                  <a:schemeClr val="accent1">
                    <a:lumMod val="40000"/>
                    <a:lumOff val="60000"/>
                  </a:schemeClr>
                </a:solidFill>
                <a:latin typeface="Times New Roman" panose="02020603050405020304" pitchFamily="18" charset="0"/>
                <a:ea typeface="Times New Roman" panose="02020603050405020304" pitchFamily="18" charset="0"/>
              </a:rPr>
            </a:br>
            <a:endParaRPr lang="en-US" dirty="0"/>
          </a:p>
        </p:txBody>
      </p:sp>
      <p:sp>
        <p:nvSpPr>
          <p:cNvPr id="3" name="Content Placeholder 2"/>
          <p:cNvSpPr>
            <a:spLocks noGrp="1"/>
          </p:cNvSpPr>
          <p:nvPr>
            <p:ph idx="1"/>
          </p:nvPr>
        </p:nvSpPr>
        <p:spPr/>
        <p:txBody>
          <a:bodyPr>
            <a:normAutofit fontScale="32500" lnSpcReduction="20000"/>
          </a:bodyPr>
          <a:lstStyle/>
          <a:p>
            <a:pPr algn="ctr"/>
            <a:endParaRPr lang="en-US" dirty="0">
              <a:solidFill>
                <a:schemeClr val="accent1">
                  <a:lumMod val="40000"/>
                  <a:lumOff val="60000"/>
                </a:schemeClr>
              </a:solidFill>
              <a:latin typeface="Times New Roman" panose="02020603050405020304" pitchFamily="18" charset="0"/>
              <a:ea typeface="Times New Roman" panose="02020603050405020304" pitchFamily="18" charset="0"/>
            </a:endParaRPr>
          </a:p>
          <a:p>
            <a:r>
              <a:rPr lang="en-US" sz="5100" dirty="0">
                <a:solidFill>
                  <a:schemeClr val="accent1">
                    <a:lumMod val="40000"/>
                    <a:lumOff val="60000"/>
                  </a:schemeClr>
                </a:solidFill>
                <a:latin typeface="Times New Roman" panose="02020603050405020304" pitchFamily="18" charset="0"/>
                <a:ea typeface="Times New Roman" panose="02020603050405020304" pitchFamily="18" charset="0"/>
              </a:rPr>
              <a:t>Disclaimer for any liabilities; </a:t>
            </a:r>
          </a:p>
          <a:p>
            <a:endParaRPr lang="en-US" sz="5100" dirty="0">
              <a:solidFill>
                <a:schemeClr val="accent1">
                  <a:lumMod val="40000"/>
                  <a:lumOff val="60000"/>
                </a:schemeClr>
              </a:solidFill>
              <a:latin typeface="Times New Roman" panose="02020603050405020304" pitchFamily="18" charset="0"/>
              <a:ea typeface="Times New Roman" panose="02020603050405020304" pitchFamily="18" charset="0"/>
            </a:endParaRPr>
          </a:p>
          <a:p>
            <a:r>
              <a:rPr lang="en-US" sz="5100" dirty="0">
                <a:solidFill>
                  <a:schemeClr val="accent1">
                    <a:lumMod val="40000"/>
                    <a:lumOff val="60000"/>
                  </a:schemeClr>
                </a:solidFill>
                <a:latin typeface="Times New Roman" panose="02020603050405020304" pitchFamily="18" charset="0"/>
                <a:ea typeface="Times New Roman" panose="02020603050405020304" pitchFamily="18" charset="0"/>
              </a:rPr>
              <a:t>No enforcement responsibility;</a:t>
            </a:r>
          </a:p>
          <a:p>
            <a:endParaRPr lang="en-US" sz="5100" dirty="0">
              <a:solidFill>
                <a:schemeClr val="accent1">
                  <a:lumMod val="40000"/>
                  <a:lumOff val="60000"/>
                </a:schemeClr>
              </a:solidFill>
              <a:latin typeface="Times New Roman" panose="02020603050405020304" pitchFamily="18" charset="0"/>
              <a:ea typeface="Times New Roman" panose="02020603050405020304" pitchFamily="18" charset="0"/>
            </a:endParaRPr>
          </a:p>
          <a:p>
            <a:r>
              <a:rPr lang="en-US" sz="5100" dirty="0">
                <a:solidFill>
                  <a:schemeClr val="accent1">
                    <a:lumMod val="40000"/>
                    <a:lumOff val="60000"/>
                  </a:schemeClr>
                </a:solidFill>
                <a:latin typeface="Times New Roman" panose="02020603050405020304" pitchFamily="18" charset="0"/>
                <a:ea typeface="Times New Roman" panose="02020603050405020304" pitchFamily="18" charset="0"/>
              </a:rPr>
              <a:t>Enforceability issues in general;</a:t>
            </a:r>
          </a:p>
          <a:p>
            <a:endParaRPr lang="en-US" sz="5100" dirty="0">
              <a:solidFill>
                <a:schemeClr val="accent1">
                  <a:lumMod val="40000"/>
                  <a:lumOff val="60000"/>
                </a:schemeClr>
              </a:solidFill>
              <a:latin typeface="Times New Roman" panose="02020603050405020304" pitchFamily="18" charset="0"/>
              <a:ea typeface="Times New Roman" panose="02020603050405020304" pitchFamily="18" charset="0"/>
            </a:endParaRPr>
          </a:p>
          <a:p>
            <a:r>
              <a:rPr lang="en-US" sz="5100" dirty="0">
                <a:solidFill>
                  <a:schemeClr val="accent1">
                    <a:lumMod val="40000"/>
                    <a:lumOff val="60000"/>
                  </a:schemeClr>
                </a:solidFill>
                <a:latin typeface="Times New Roman" panose="02020603050405020304" pitchFamily="18" charset="0"/>
                <a:ea typeface="Times New Roman" panose="02020603050405020304" pitchFamily="18" charset="0"/>
              </a:rPr>
              <a:t>Requirements imposed for data sharing by an agency or funding entity would be a contractual matter;</a:t>
            </a:r>
          </a:p>
          <a:p>
            <a:endParaRPr lang="en-US" sz="5100" dirty="0">
              <a:solidFill>
                <a:schemeClr val="accent1">
                  <a:lumMod val="40000"/>
                  <a:lumOff val="60000"/>
                </a:schemeClr>
              </a:solidFill>
              <a:latin typeface="Times New Roman" panose="02020603050405020304" pitchFamily="18" charset="0"/>
              <a:ea typeface="Times New Roman" panose="02020603050405020304" pitchFamily="18" charset="0"/>
            </a:endParaRPr>
          </a:p>
          <a:p>
            <a:r>
              <a:rPr lang="en-US" sz="5100" dirty="0">
                <a:solidFill>
                  <a:schemeClr val="accent1">
                    <a:lumMod val="40000"/>
                    <a:lumOff val="60000"/>
                  </a:schemeClr>
                </a:solidFill>
                <a:latin typeface="Times New Roman" panose="02020603050405020304" pitchFamily="18" charset="0"/>
                <a:ea typeface="Times New Roman" panose="02020603050405020304" pitchFamily="18" charset="0"/>
              </a:rPr>
              <a:t>Other?</a:t>
            </a:r>
          </a:p>
          <a:p>
            <a:endParaRPr lang="en-US" dirty="0"/>
          </a:p>
        </p:txBody>
      </p:sp>
    </p:spTree>
    <p:extLst>
      <p:ext uri="{BB962C8B-B14F-4D97-AF65-F5344CB8AC3E}">
        <p14:creationId xmlns:p14="http://schemas.microsoft.com/office/powerpoint/2010/main" val="28276491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sz="2400" dirty="0" smtClean="0">
                <a:solidFill>
                  <a:schemeClr val="accent1">
                    <a:lumMod val="40000"/>
                    <a:lumOff val="60000"/>
                  </a:schemeClr>
                </a:solidFill>
              </a:rPr>
              <a:t>Conceptual Agreement?</a:t>
            </a:r>
          </a:p>
          <a:p>
            <a:r>
              <a:rPr lang="en-US" sz="2400" dirty="0" smtClean="0">
                <a:solidFill>
                  <a:schemeClr val="accent1">
                    <a:lumMod val="40000"/>
                    <a:lumOff val="60000"/>
                  </a:schemeClr>
                </a:solidFill>
              </a:rPr>
              <a:t>Open access or acknowledgement for Level 1?</a:t>
            </a:r>
          </a:p>
          <a:p>
            <a:r>
              <a:rPr lang="en-US" sz="2400" dirty="0" smtClean="0">
                <a:solidFill>
                  <a:schemeClr val="accent1">
                    <a:lumMod val="40000"/>
                    <a:lumOff val="60000"/>
                  </a:schemeClr>
                </a:solidFill>
              </a:rPr>
              <a:t>Proposed DES fields to be restricted?</a:t>
            </a:r>
          </a:p>
          <a:p>
            <a:r>
              <a:rPr lang="en-US" sz="2400" dirty="0" smtClean="0">
                <a:solidFill>
                  <a:schemeClr val="accent1">
                    <a:lumMod val="40000"/>
                    <a:lumOff val="60000"/>
                  </a:schemeClr>
                </a:solidFill>
              </a:rPr>
              <a:t>Process to identify and decide</a:t>
            </a:r>
          </a:p>
          <a:p>
            <a:r>
              <a:rPr lang="en-US" sz="2400" dirty="0" smtClean="0">
                <a:solidFill>
                  <a:schemeClr val="accent1">
                    <a:lumMod val="40000"/>
                    <a:lumOff val="60000"/>
                  </a:schemeClr>
                </a:solidFill>
              </a:rPr>
              <a:t>Agency/Tribe specific data access language</a:t>
            </a:r>
            <a:endParaRPr lang="en-US" sz="2400" dirty="0">
              <a:solidFill>
                <a:schemeClr val="accent1">
                  <a:lumMod val="40000"/>
                  <a:lumOff val="60000"/>
                </a:schemeClr>
              </a:solidFill>
            </a:endParaRPr>
          </a:p>
          <a:p>
            <a:pPr lvl="1"/>
            <a:endParaRPr lang="en-US" dirty="0" smtClean="0"/>
          </a:p>
        </p:txBody>
      </p:sp>
    </p:spTree>
    <p:extLst>
      <p:ext uri="{BB962C8B-B14F-4D97-AF65-F5344CB8AC3E}">
        <p14:creationId xmlns:p14="http://schemas.microsoft.com/office/powerpoint/2010/main" val="32799326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Basics of agreement</a:t>
            </a:r>
            <a:endParaRPr lang="en-US" dirty="0"/>
          </a:p>
        </p:txBody>
      </p:sp>
      <p:sp>
        <p:nvSpPr>
          <p:cNvPr id="3" name="Content Placeholder 2"/>
          <p:cNvSpPr>
            <a:spLocks noGrp="1"/>
          </p:cNvSpPr>
          <p:nvPr>
            <p:ph idx="1"/>
          </p:nvPr>
        </p:nvSpPr>
        <p:spPr/>
        <p:txBody>
          <a:bodyPr/>
          <a:lstStyle/>
          <a:p>
            <a:r>
              <a:rPr lang="en-US" sz="2400" dirty="0" smtClean="0">
                <a:solidFill>
                  <a:schemeClr val="accent1">
                    <a:lumMod val="60000"/>
                    <a:lumOff val="40000"/>
                  </a:schemeClr>
                </a:solidFill>
              </a:rPr>
              <a:t>Applies only to CA datasets posted on StreamNet and/or the proposed EPA node</a:t>
            </a:r>
          </a:p>
          <a:p>
            <a:r>
              <a:rPr lang="en-US" sz="2400" dirty="0" smtClean="0">
                <a:solidFill>
                  <a:schemeClr val="accent1">
                    <a:lumMod val="60000"/>
                    <a:lumOff val="40000"/>
                  </a:schemeClr>
                </a:solidFill>
              </a:rPr>
              <a:t>Basic data sharing guidelines apply to all contributors and users</a:t>
            </a:r>
          </a:p>
          <a:p>
            <a:r>
              <a:rPr lang="en-US" sz="2400" dirty="0" smtClean="0">
                <a:solidFill>
                  <a:schemeClr val="accent1">
                    <a:lumMod val="60000"/>
                    <a:lumOff val="40000"/>
                  </a:schemeClr>
                </a:solidFill>
              </a:rPr>
              <a:t>Two basic access levels; </a:t>
            </a:r>
          </a:p>
          <a:p>
            <a:pPr lvl="2"/>
            <a:r>
              <a:rPr lang="en-US" sz="2400" dirty="0" smtClean="0">
                <a:solidFill>
                  <a:schemeClr val="accent1">
                    <a:lumMod val="60000"/>
                    <a:lumOff val="40000"/>
                  </a:schemeClr>
                </a:solidFill>
              </a:rPr>
              <a:t>Level One; generally free access similar to StreamNet now</a:t>
            </a:r>
          </a:p>
          <a:p>
            <a:pPr lvl="2"/>
            <a:r>
              <a:rPr lang="en-US" sz="2400" dirty="0" smtClean="0">
                <a:solidFill>
                  <a:schemeClr val="accent1">
                    <a:lumMod val="60000"/>
                    <a:lumOff val="40000"/>
                  </a:schemeClr>
                </a:solidFill>
              </a:rPr>
              <a:t>Level Two; Access to specific data fields in DES restricted </a:t>
            </a:r>
          </a:p>
          <a:p>
            <a:endParaRPr lang="en-US" dirty="0">
              <a:solidFill>
                <a:schemeClr val="accent1">
                  <a:lumMod val="60000"/>
                  <a:lumOff val="40000"/>
                </a:schemeClr>
              </a:solidFill>
            </a:endParaRPr>
          </a:p>
        </p:txBody>
      </p:sp>
    </p:spTree>
    <p:extLst>
      <p:ext uri="{BB962C8B-B14F-4D97-AF65-F5344CB8AC3E}">
        <p14:creationId xmlns:p14="http://schemas.microsoft.com/office/powerpoint/2010/main" val="36899095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 one, consensus to choose either;</a:t>
            </a:r>
            <a:endParaRPr lang="en-US" dirty="0"/>
          </a:p>
        </p:txBody>
      </p:sp>
      <p:sp>
        <p:nvSpPr>
          <p:cNvPr id="3" name="Content Placeholder 2"/>
          <p:cNvSpPr>
            <a:spLocks noGrp="1"/>
          </p:cNvSpPr>
          <p:nvPr>
            <p:ph sz="half" idx="1"/>
          </p:nvPr>
        </p:nvSpPr>
        <p:spPr/>
        <p:txBody>
          <a:bodyPr>
            <a:normAutofit/>
          </a:bodyPr>
          <a:lstStyle/>
          <a:p>
            <a:r>
              <a:rPr lang="en-US" sz="2800" dirty="0" smtClean="0">
                <a:solidFill>
                  <a:schemeClr val="accent1">
                    <a:lumMod val="60000"/>
                    <a:lumOff val="40000"/>
                  </a:schemeClr>
                </a:solidFill>
              </a:rPr>
              <a:t>Free access without acknowledgement or sign in </a:t>
            </a:r>
            <a:endParaRPr lang="en-US" sz="2800" dirty="0">
              <a:solidFill>
                <a:schemeClr val="accent1">
                  <a:lumMod val="60000"/>
                  <a:lumOff val="40000"/>
                </a:schemeClr>
              </a:solidFill>
            </a:endParaRPr>
          </a:p>
        </p:txBody>
      </p:sp>
      <p:sp>
        <p:nvSpPr>
          <p:cNvPr id="4" name="Content Placeholder 3"/>
          <p:cNvSpPr>
            <a:spLocks noGrp="1"/>
          </p:cNvSpPr>
          <p:nvPr>
            <p:ph sz="half" idx="2"/>
          </p:nvPr>
        </p:nvSpPr>
        <p:spPr/>
        <p:txBody>
          <a:bodyPr>
            <a:normAutofit/>
          </a:bodyPr>
          <a:lstStyle/>
          <a:p>
            <a:r>
              <a:rPr lang="en-US" sz="2800" dirty="0" smtClean="0">
                <a:solidFill>
                  <a:schemeClr val="accent1">
                    <a:lumMod val="60000"/>
                    <a:lumOff val="40000"/>
                  </a:schemeClr>
                </a:solidFill>
              </a:rPr>
              <a:t>Access requires either acknowledgement or sign in with password</a:t>
            </a:r>
            <a:endParaRPr lang="en-US" sz="2800" dirty="0">
              <a:solidFill>
                <a:schemeClr val="accent1">
                  <a:lumMod val="60000"/>
                  <a:lumOff val="40000"/>
                </a:schemeClr>
              </a:solidFill>
            </a:endParaRPr>
          </a:p>
        </p:txBody>
      </p:sp>
    </p:spTree>
    <p:extLst>
      <p:ext uri="{BB962C8B-B14F-4D97-AF65-F5344CB8AC3E}">
        <p14:creationId xmlns:p14="http://schemas.microsoft.com/office/powerpoint/2010/main" val="22934529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 Two; consensus needed on which (if any) data fields in each des need restriction</a:t>
            </a:r>
            <a:endParaRPr lang="en-US" dirty="0"/>
          </a:p>
        </p:txBody>
      </p:sp>
      <p:sp>
        <p:nvSpPr>
          <p:cNvPr id="3" name="Content Placeholder 2"/>
          <p:cNvSpPr>
            <a:spLocks noGrp="1"/>
          </p:cNvSpPr>
          <p:nvPr>
            <p:ph idx="1"/>
          </p:nvPr>
        </p:nvSpPr>
        <p:spPr/>
        <p:txBody>
          <a:bodyPr>
            <a:normAutofit/>
          </a:bodyPr>
          <a:lstStyle/>
          <a:p>
            <a:r>
              <a:rPr lang="en-US" sz="2400" dirty="0" smtClean="0">
                <a:solidFill>
                  <a:schemeClr val="accent1">
                    <a:lumMod val="60000"/>
                    <a:lumOff val="40000"/>
                  </a:schemeClr>
                </a:solidFill>
              </a:rPr>
              <a:t>Request by some contributors to restrict data</a:t>
            </a:r>
          </a:p>
          <a:p>
            <a:r>
              <a:rPr lang="en-US" sz="2400" dirty="0" smtClean="0">
                <a:solidFill>
                  <a:schemeClr val="accent1">
                    <a:lumMod val="60000"/>
                    <a:lumOff val="40000"/>
                  </a:schemeClr>
                </a:solidFill>
              </a:rPr>
              <a:t>Technically difficult or impossible to restrict some contributors data in a shared database</a:t>
            </a:r>
          </a:p>
          <a:p>
            <a:r>
              <a:rPr lang="en-US" sz="2400" dirty="0" smtClean="0">
                <a:solidFill>
                  <a:schemeClr val="accent1">
                    <a:lumMod val="60000"/>
                    <a:lumOff val="40000"/>
                  </a:schemeClr>
                </a:solidFill>
              </a:rPr>
              <a:t>Propose going over DES data fields to develop consensus on specifically which data fields to be restricted (if any)</a:t>
            </a:r>
          </a:p>
          <a:p>
            <a:r>
              <a:rPr lang="en-US" sz="2400" dirty="0" smtClean="0">
                <a:solidFill>
                  <a:schemeClr val="accent1">
                    <a:lumMod val="60000"/>
                    <a:lumOff val="40000"/>
                  </a:schemeClr>
                </a:solidFill>
              </a:rPr>
              <a:t>If restricted, need to decide; acknowledgement only, or password and ID?</a:t>
            </a:r>
            <a:endParaRPr lang="en-US" sz="2400" dirty="0">
              <a:solidFill>
                <a:schemeClr val="accent1">
                  <a:lumMod val="60000"/>
                  <a:lumOff val="40000"/>
                </a:schemeClr>
              </a:solidFill>
            </a:endParaRPr>
          </a:p>
        </p:txBody>
      </p:sp>
    </p:spTree>
    <p:extLst>
      <p:ext uri="{BB962C8B-B14F-4D97-AF65-F5344CB8AC3E}">
        <p14:creationId xmlns:p14="http://schemas.microsoft.com/office/powerpoint/2010/main" val="690333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certain data fields are to be restricted at level two</a:t>
            </a:r>
            <a:endParaRPr lang="en-US" dirty="0"/>
          </a:p>
        </p:txBody>
      </p:sp>
      <p:sp>
        <p:nvSpPr>
          <p:cNvPr id="3" name="Content Placeholder 2"/>
          <p:cNvSpPr>
            <a:spLocks noGrp="1"/>
          </p:cNvSpPr>
          <p:nvPr>
            <p:ph idx="1"/>
          </p:nvPr>
        </p:nvSpPr>
        <p:spPr/>
        <p:txBody>
          <a:bodyPr/>
          <a:lstStyle/>
          <a:p>
            <a:r>
              <a:rPr lang="en-US" sz="2000" dirty="0" smtClean="0">
                <a:solidFill>
                  <a:schemeClr val="accent1">
                    <a:lumMod val="40000"/>
                    <a:lumOff val="60000"/>
                  </a:schemeClr>
                </a:solidFill>
              </a:rPr>
              <a:t>Each agency or tribe will need to provide their own Data Sharing Agreement language. </a:t>
            </a:r>
          </a:p>
          <a:p>
            <a:r>
              <a:rPr lang="en-US" sz="2000" dirty="0" smtClean="0">
                <a:solidFill>
                  <a:schemeClr val="accent1">
                    <a:lumMod val="40000"/>
                    <a:lumOff val="60000"/>
                  </a:schemeClr>
                </a:solidFill>
              </a:rPr>
              <a:t>The aggregated agreements would be combined into a “EULA” that users would have to agree to in order to access data</a:t>
            </a:r>
          </a:p>
          <a:p>
            <a:r>
              <a:rPr lang="en-US" sz="2000" dirty="0" smtClean="0">
                <a:solidFill>
                  <a:schemeClr val="accent1">
                    <a:lumMod val="40000"/>
                    <a:lumOff val="60000"/>
                  </a:schemeClr>
                </a:solidFill>
              </a:rPr>
              <a:t>By accepting, </a:t>
            </a:r>
            <a:r>
              <a:rPr lang="en-US" sz="2000" dirty="0">
                <a:solidFill>
                  <a:schemeClr val="accent1">
                    <a:lumMod val="40000"/>
                    <a:lumOff val="60000"/>
                  </a:schemeClr>
                </a:solidFill>
              </a:rPr>
              <a:t>the requester would acknowledge that they understand </a:t>
            </a:r>
            <a:r>
              <a:rPr lang="en-US" sz="2000" dirty="0" smtClean="0">
                <a:solidFill>
                  <a:schemeClr val="accent1">
                    <a:lumMod val="40000"/>
                    <a:lumOff val="60000"/>
                  </a:schemeClr>
                </a:solidFill>
              </a:rPr>
              <a:t>and </a:t>
            </a:r>
            <a:r>
              <a:rPr lang="en-US" sz="2000" dirty="0">
                <a:solidFill>
                  <a:schemeClr val="accent1">
                    <a:lumMod val="40000"/>
                    <a:lumOff val="60000"/>
                  </a:schemeClr>
                </a:solidFill>
              </a:rPr>
              <a:t>agree to the terms and conditions specified by </a:t>
            </a:r>
            <a:r>
              <a:rPr lang="en-US" sz="2000" dirty="0" smtClean="0">
                <a:solidFill>
                  <a:schemeClr val="accent1">
                    <a:lumMod val="40000"/>
                    <a:lumOff val="60000"/>
                  </a:schemeClr>
                </a:solidFill>
              </a:rPr>
              <a:t>all </a:t>
            </a:r>
            <a:r>
              <a:rPr lang="en-US" sz="2000" dirty="0">
                <a:solidFill>
                  <a:schemeClr val="accent1">
                    <a:lumMod val="40000"/>
                    <a:lumOff val="60000"/>
                  </a:schemeClr>
                </a:solidFill>
              </a:rPr>
              <a:t>of the data contributors. </a:t>
            </a:r>
            <a:endParaRPr lang="en-US" sz="2000" dirty="0" smtClean="0">
              <a:solidFill>
                <a:schemeClr val="accent1">
                  <a:lumMod val="40000"/>
                  <a:lumOff val="60000"/>
                </a:schemeClr>
              </a:solidFill>
            </a:endParaRPr>
          </a:p>
          <a:p>
            <a:r>
              <a:rPr lang="en-US" sz="2000" dirty="0" smtClean="0">
                <a:solidFill>
                  <a:schemeClr val="accent1">
                    <a:lumMod val="40000"/>
                    <a:lumOff val="60000"/>
                  </a:schemeClr>
                </a:solidFill>
              </a:rPr>
              <a:t>Failure </a:t>
            </a:r>
            <a:r>
              <a:rPr lang="en-US" sz="2000" dirty="0">
                <a:solidFill>
                  <a:schemeClr val="accent1">
                    <a:lumMod val="40000"/>
                    <a:lumOff val="60000"/>
                  </a:schemeClr>
                </a:solidFill>
              </a:rPr>
              <a:t>to acknowledge acceptance by clicking an “accept” or “agree” acknowledgement would cause the data to remain inaccessible. At that point the potential data user would be directed to a list of contacts for further discussion.</a:t>
            </a:r>
          </a:p>
          <a:p>
            <a:endParaRPr lang="en-US" dirty="0"/>
          </a:p>
        </p:txBody>
      </p:sp>
    </p:spTree>
    <p:extLst>
      <p:ext uri="{BB962C8B-B14F-4D97-AF65-F5344CB8AC3E}">
        <p14:creationId xmlns:p14="http://schemas.microsoft.com/office/powerpoint/2010/main" val="6078595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General layout of tables</a:t>
            </a:r>
            <a:endParaRPr lang="en-US" dirty="0"/>
          </a:p>
        </p:txBody>
      </p:sp>
      <p:pic>
        <p:nvPicPr>
          <p:cNvPr id="4" name="Content Placeholder 3"/>
          <p:cNvPicPr>
            <a:picLocks noGrp="1" noChangeAspect="1"/>
          </p:cNvPicPr>
          <p:nvPr>
            <p:ph idx="1"/>
          </p:nvPr>
        </p:nvPicPr>
        <p:blipFill>
          <a:blip r:embed="rId2"/>
          <a:stretch>
            <a:fillRect/>
          </a:stretch>
        </p:blipFill>
        <p:spPr>
          <a:xfrm>
            <a:off x="2755304" y="2141538"/>
            <a:ext cx="5992416" cy="3649662"/>
          </a:xfrm>
          <a:prstGeom prst="rect">
            <a:avLst/>
          </a:prstGeom>
        </p:spPr>
      </p:pic>
    </p:spTree>
    <p:extLst>
      <p:ext uri="{BB962C8B-B14F-4D97-AF65-F5344CB8AC3E}">
        <p14:creationId xmlns:p14="http://schemas.microsoft.com/office/powerpoint/2010/main" val="7574054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NOSA table</a:t>
            </a:r>
            <a:endParaRPr lang="en-US" dirty="0"/>
          </a:p>
        </p:txBody>
      </p:sp>
      <p:pic>
        <p:nvPicPr>
          <p:cNvPr id="4" name="Content Placeholder 3"/>
          <p:cNvPicPr>
            <a:picLocks noGrp="1" noChangeAspect="1"/>
          </p:cNvPicPr>
          <p:nvPr>
            <p:ph idx="1"/>
          </p:nvPr>
        </p:nvPicPr>
        <p:blipFill>
          <a:blip r:embed="rId2"/>
          <a:stretch>
            <a:fillRect/>
          </a:stretch>
        </p:blipFill>
        <p:spPr>
          <a:xfrm>
            <a:off x="685800" y="2961600"/>
            <a:ext cx="10131425" cy="2009538"/>
          </a:xfrm>
          <a:prstGeom prst="rect">
            <a:avLst/>
          </a:prstGeom>
        </p:spPr>
      </p:pic>
    </p:spTree>
    <p:extLst>
      <p:ext uri="{BB962C8B-B14F-4D97-AF65-F5344CB8AC3E}">
        <p14:creationId xmlns:p14="http://schemas.microsoft.com/office/powerpoint/2010/main" val="41906611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NOSA table</a:t>
            </a:r>
            <a:endParaRPr lang="en-US" dirty="0"/>
          </a:p>
        </p:txBody>
      </p:sp>
      <p:pic>
        <p:nvPicPr>
          <p:cNvPr id="4" name="Content Placeholder 3"/>
          <p:cNvPicPr>
            <a:picLocks noGrp="1" noChangeAspect="1"/>
          </p:cNvPicPr>
          <p:nvPr>
            <p:ph idx="1"/>
          </p:nvPr>
        </p:nvPicPr>
        <p:blipFill>
          <a:blip r:embed="rId2"/>
          <a:stretch>
            <a:fillRect/>
          </a:stretch>
        </p:blipFill>
        <p:spPr>
          <a:xfrm>
            <a:off x="685800" y="2353385"/>
            <a:ext cx="10131425" cy="3225968"/>
          </a:xfrm>
          <a:prstGeom prst="rect">
            <a:avLst/>
          </a:prstGeom>
        </p:spPr>
      </p:pic>
    </p:spTree>
    <p:extLst>
      <p:ext uri="{BB962C8B-B14F-4D97-AF65-F5344CB8AC3E}">
        <p14:creationId xmlns:p14="http://schemas.microsoft.com/office/powerpoint/2010/main" val="39572115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NOSA table</a:t>
            </a:r>
            <a:endParaRPr lang="en-US" dirty="0"/>
          </a:p>
        </p:txBody>
      </p:sp>
      <p:sp>
        <p:nvSpPr>
          <p:cNvPr id="3" name="Content Placeholder 2"/>
          <p:cNvSpPr>
            <a:spLocks noGrp="1"/>
          </p:cNvSpPr>
          <p:nvPr>
            <p:ph idx="1"/>
          </p:nvPr>
        </p:nvSpPr>
        <p:spPr/>
        <p:txBody>
          <a:bodyPr/>
          <a:lstStyle/>
          <a:p>
            <a:pPr marL="457200" lvl="0" indent="-457200" defTabSz="914400">
              <a:lnSpc>
                <a:spcPct val="90000"/>
              </a:lnSpc>
              <a:spcBef>
                <a:spcPts val="1000"/>
              </a:spcBef>
              <a:spcAft>
                <a:spcPts val="0"/>
              </a:spcAft>
              <a:buClrTx/>
              <a:buSzPct val="150000"/>
              <a:buFont typeface="Arial" panose="020B0604020202020204" pitchFamily="34" charset="0"/>
              <a:buChar char="•"/>
            </a:pPr>
            <a:r>
              <a:rPr lang="en-US" sz="3200" dirty="0">
                <a:solidFill>
                  <a:srgbClr val="FFFF00"/>
                </a:solidFill>
              </a:rPr>
              <a:t>AGE COMPOSITION</a:t>
            </a:r>
          </a:p>
          <a:p>
            <a:pPr marL="914400" lvl="1" indent="-457200" defTabSz="914400">
              <a:lnSpc>
                <a:spcPct val="90000"/>
              </a:lnSpc>
              <a:spcBef>
                <a:spcPts val="500"/>
              </a:spcBef>
              <a:spcAft>
                <a:spcPts val="0"/>
              </a:spcAft>
              <a:buClrTx/>
              <a:buSzTx/>
              <a:buFont typeface="Courier New" panose="02070309020205020404" pitchFamily="49" charset="0"/>
              <a:buChar char="o"/>
            </a:pPr>
            <a:r>
              <a:rPr lang="en-US" sz="3200" dirty="0">
                <a:solidFill>
                  <a:prstClr val="black"/>
                </a:solidFill>
              </a:rPr>
              <a:t>For natural origin fish only</a:t>
            </a:r>
          </a:p>
          <a:p>
            <a:endParaRPr lang="en-US" dirty="0"/>
          </a:p>
        </p:txBody>
      </p:sp>
    </p:spTree>
    <p:extLst>
      <p:ext uri="{BB962C8B-B14F-4D97-AF65-F5344CB8AC3E}">
        <p14:creationId xmlns:p14="http://schemas.microsoft.com/office/powerpoint/2010/main" val="2174020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6476F"/>
      </a:dk2>
      <a:lt2>
        <a:srgbClr val="EBEBEB"/>
      </a:lt2>
      <a:accent1>
        <a:srgbClr val="E5B458"/>
      </a:accent1>
      <a:accent2>
        <a:srgbClr val="F77754"/>
      </a:accent2>
      <a:accent3>
        <a:srgbClr val="D8507E"/>
      </a:accent3>
      <a:accent4>
        <a:srgbClr val="BC70EE"/>
      </a:accent4>
      <a:accent5>
        <a:srgbClr val="3CA2E2"/>
      </a:accent5>
      <a:accent6>
        <a:srgbClr val="91BF77"/>
      </a:accent6>
      <a:hlink>
        <a:srgbClr val="71DDAB"/>
      </a:hlink>
      <a:folHlink>
        <a:srgbClr val="A6E4C7"/>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B36E0D05-787B-4C61-8268-2D6C1FBEDA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TC103457452[[fn=Celestial]]</Template>
  <TotalTime>286</TotalTime>
  <Words>644</Words>
  <Application>Microsoft Office PowerPoint</Application>
  <PresentationFormat>Widescreen</PresentationFormat>
  <Paragraphs>68</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Courier New</vt:lpstr>
      <vt:lpstr>Times New Roman</vt:lpstr>
      <vt:lpstr>Wingdings</vt:lpstr>
      <vt:lpstr>Celestial</vt:lpstr>
      <vt:lpstr>Data Sharing Agreement</vt:lpstr>
      <vt:lpstr>Basics of agreement</vt:lpstr>
      <vt:lpstr>Level one, consensus to choose either;</vt:lpstr>
      <vt:lpstr>Level Two; consensus needed on which (if any) data fields in each des need restriction</vt:lpstr>
      <vt:lpstr>If certain data fields are to be restricted at level two</vt:lpstr>
      <vt:lpstr>General layout of tables</vt:lpstr>
      <vt:lpstr>NOSA table</vt:lpstr>
      <vt:lpstr>NOSA table</vt:lpstr>
      <vt:lpstr>NOSA table</vt:lpstr>
      <vt:lpstr>SAR table</vt:lpstr>
      <vt:lpstr>SAR table</vt:lpstr>
      <vt:lpstr>RperS table</vt:lpstr>
      <vt:lpstr>RperS table</vt:lpstr>
      <vt:lpstr>RperS table</vt:lpstr>
      <vt:lpstr>PowerPoint Presentation</vt:lpstr>
      <vt:lpstr>Caveats </vt:lpstr>
      <vt:lpstr>Next Steps</vt:lpstr>
    </vt:vector>
  </TitlesOfParts>
  <Company>PSMFC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Sharing Agreement</dc:title>
  <dc:creator>Chris Wheaton</dc:creator>
  <cp:lastModifiedBy>Chris Wheaton</cp:lastModifiedBy>
  <cp:revision>11</cp:revision>
  <cp:lastPrinted>2014-04-01T18:16:20Z</cp:lastPrinted>
  <dcterms:created xsi:type="dcterms:W3CDTF">2014-03-24T20:50:50Z</dcterms:created>
  <dcterms:modified xsi:type="dcterms:W3CDTF">2014-04-01T19:31:49Z</dcterms:modified>
</cp:coreProperties>
</file>