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9" r:id="rId3"/>
    <p:sldId id="262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2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1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6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2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2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5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7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76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D876-3A05-4A6B-B9A0-7829A9554BDD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392DB-19E3-4C34-AFB4-4271D87CA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4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197935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General layout of tables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41451"/>
            <a:ext cx="7315200" cy="4047460"/>
          </a:xfrm>
        </p:spPr>
        <p:txBody>
          <a:bodyPr>
            <a:norm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/>
              <a:t>Each table has sections for: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/>
              <a:t>D</a:t>
            </a:r>
            <a:r>
              <a:rPr lang="en-US" sz="3200" dirty="0" smtClean="0"/>
              <a:t>efining unique records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rgbClr val="FFFF00"/>
                </a:solidFill>
              </a:rPr>
              <a:t>Values of “indicators”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rgbClr val="FFFF00"/>
                </a:solidFill>
              </a:rPr>
              <a:t>Values of “metrics”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  <a:r>
              <a:rPr lang="en-US" sz="3200" dirty="0" smtClean="0"/>
              <a:t> (when appropriate)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Methods documentation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Comments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“Supporting information”</a:t>
            </a:r>
          </a:p>
        </p:txBody>
      </p:sp>
    </p:spTree>
    <p:extLst>
      <p:ext uri="{BB962C8B-B14F-4D97-AF65-F5344CB8AC3E}">
        <p14:creationId xmlns:p14="http://schemas.microsoft.com/office/powerpoint/2010/main" val="9653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RperS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number of parent fish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hatchery origin parent fish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recruits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Explain recruits missing, if appropriate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/>
              <a:t>Whether return number was adjusted for </a:t>
            </a:r>
            <a:r>
              <a:rPr lang="en-US" sz="3200" dirty="0" smtClean="0"/>
              <a:t>adult harvest </a:t>
            </a:r>
            <a:r>
              <a:rPr lang="en-US" sz="3200" dirty="0"/>
              <a:t>(yes/no)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/>
              <a:t>Mainstem harvest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err="1"/>
              <a:t>Trib</a:t>
            </a:r>
            <a:r>
              <a:rPr lang="en-US" sz="3000" dirty="0"/>
              <a:t> harvest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/>
              <a:t>Number of additional </a:t>
            </a:r>
            <a:r>
              <a:rPr lang="en-US" sz="3200" dirty="0" smtClean="0"/>
              <a:t>recruits had none been </a:t>
            </a:r>
            <a:r>
              <a:rPr lang="en-US" sz="3200" dirty="0"/>
              <a:t>taken out for hatchery </a:t>
            </a:r>
            <a:r>
              <a:rPr lang="en-US" sz="3200" dirty="0" err="1" smtClean="0"/>
              <a:t>broodstock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19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RperS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For juvenile recruits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smtClean="0"/>
              <a:t>YOY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smtClean="0"/>
              <a:t>Age 1, 2, 3, 4+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For adult recruits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smtClean="0"/>
              <a:t>Age 2 - 10, 11+</a:t>
            </a:r>
          </a:p>
        </p:txBody>
      </p:sp>
    </p:spTree>
    <p:extLst>
      <p:ext uri="{BB962C8B-B14F-4D97-AF65-F5344CB8AC3E}">
        <p14:creationId xmlns:p14="http://schemas.microsoft.com/office/powerpoint/2010/main" val="6107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HatcherySpawning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fish spawned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Proportion of fish spawned that are natural origin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Egg take</a:t>
            </a:r>
          </a:p>
        </p:txBody>
      </p:sp>
    </p:spTree>
    <p:extLst>
      <p:ext uri="{BB962C8B-B14F-4D97-AF65-F5344CB8AC3E}">
        <p14:creationId xmlns:p14="http://schemas.microsoft.com/office/powerpoint/2010/main" val="2341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HatcherySpawning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Hatchery origin fish spawned including/excluding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Natural origin fish spawned including/excluding jacks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66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HatcherySpawning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For hatchery origin fish spawned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0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000" dirty="0" smtClean="0"/>
              <a:t>For natural origin fish spawned</a:t>
            </a:r>
          </a:p>
        </p:txBody>
      </p:sp>
    </p:spTree>
    <p:extLst>
      <p:ext uri="{BB962C8B-B14F-4D97-AF65-F5344CB8AC3E}">
        <p14:creationId xmlns:p14="http://schemas.microsoft.com/office/powerpoint/2010/main" val="390950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PNI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PNI including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PNI excluding jacks</a:t>
            </a:r>
          </a:p>
        </p:txBody>
      </p:sp>
    </p:spTree>
    <p:extLst>
      <p:ext uri="{BB962C8B-B14F-4D97-AF65-F5344CB8AC3E}">
        <p14:creationId xmlns:p14="http://schemas.microsoft.com/office/powerpoint/2010/main" val="370842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PNI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Hatchery origin fish spawned in hatchery including/excluding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Natural origin fish spawned in hatchery including/excluding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Natural origin fish spawning in the wild including/excluding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Hatchery origin fish spawning in the wild including/excluding jacks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40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PNI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N/A </a:t>
            </a:r>
            <a:r>
              <a:rPr lang="en-US" sz="3200" dirty="0"/>
              <a:t>in this table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093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EggToRelease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Egg to release survival rate</a:t>
            </a:r>
          </a:p>
        </p:txBody>
      </p:sp>
    </p:spTree>
    <p:extLst>
      <p:ext uri="{BB962C8B-B14F-4D97-AF65-F5344CB8AC3E}">
        <p14:creationId xmlns:p14="http://schemas.microsoft.com/office/powerpoint/2010/main" val="41915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/>
              <a:t>EggToRelease</a:t>
            </a:r>
            <a:r>
              <a:rPr lang="en-US" sz="7200" b="1" dirty="0"/>
              <a:t>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eggs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released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05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197935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General layout of tables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1329" y="1786270"/>
            <a:ext cx="6195238" cy="4706679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Values </a:t>
            </a:r>
            <a:r>
              <a:rPr lang="en-US" sz="3200" dirty="0">
                <a:solidFill>
                  <a:srgbClr val="FFFF00"/>
                </a:solidFill>
              </a:rPr>
              <a:t>of “indicators</a:t>
            </a:r>
            <a:r>
              <a:rPr lang="en-US" sz="3200" dirty="0" smtClean="0">
                <a:solidFill>
                  <a:srgbClr val="FFFF00"/>
                </a:solidFill>
              </a:rPr>
              <a:t>”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Point estimates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Confidence limits &amp; alpha</a:t>
            </a:r>
          </a:p>
          <a:p>
            <a:pPr marL="45720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Values of “metrics”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Point estimates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Confidence limits &amp; alpha</a:t>
            </a:r>
          </a:p>
          <a:p>
            <a:pPr marL="45720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  <a:r>
              <a:rPr lang="en-US" sz="3200" dirty="0" smtClean="0"/>
              <a:t> (each age class)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Point estimates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Confidence limits &amp; alpha</a:t>
            </a:r>
          </a:p>
        </p:txBody>
      </p:sp>
    </p:spTree>
    <p:extLst>
      <p:ext uri="{BB962C8B-B14F-4D97-AF65-F5344CB8AC3E}">
        <p14:creationId xmlns:p14="http://schemas.microsoft.com/office/powerpoint/2010/main" val="10749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/>
              <a:t>EggToRelease</a:t>
            </a:r>
            <a:r>
              <a:rPr lang="en-US" sz="7200" b="1" dirty="0"/>
              <a:t>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N/A </a:t>
            </a:r>
            <a:r>
              <a:rPr lang="en-US" sz="3200" dirty="0"/>
              <a:t>in this table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082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SAR-Hatchery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Smolt-to-adult return rate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Indication if any years of data are not reflected in the estimate</a:t>
            </a:r>
          </a:p>
        </p:txBody>
      </p:sp>
    </p:spTree>
    <p:extLst>
      <p:ext uri="{BB962C8B-B14F-4D97-AF65-F5344CB8AC3E}">
        <p14:creationId xmlns:p14="http://schemas.microsoft.com/office/powerpoint/2010/main" val="7572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SAR-Hatchery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smolts released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adult return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884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SAR-Hatchery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N/A in this table</a:t>
            </a:r>
          </a:p>
        </p:txBody>
      </p:sp>
    </p:spTree>
    <p:extLst>
      <p:ext uri="{BB962C8B-B14F-4D97-AF65-F5344CB8AC3E}">
        <p14:creationId xmlns:p14="http://schemas.microsoft.com/office/powerpoint/2010/main" val="165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RperS</a:t>
            </a:r>
            <a:r>
              <a:rPr lang="en-US" sz="7200" b="1" dirty="0" smtClean="0"/>
              <a:t>-Hatchery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Recruits per spawner</a:t>
            </a:r>
          </a:p>
        </p:txBody>
      </p:sp>
    </p:spTree>
    <p:extLst>
      <p:ext uri="{BB962C8B-B14F-4D97-AF65-F5344CB8AC3E}">
        <p14:creationId xmlns:p14="http://schemas.microsoft.com/office/powerpoint/2010/main" val="37363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/>
              <a:t>RperS</a:t>
            </a:r>
            <a:r>
              <a:rPr lang="en-US" sz="7200" b="1" dirty="0"/>
              <a:t>-Hatchery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number of parent fish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recruits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Explain recruits missing, if appropriate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/>
              <a:t>Whether return number was adjusted for </a:t>
            </a:r>
            <a:r>
              <a:rPr lang="en-US" sz="3200" dirty="0" smtClean="0"/>
              <a:t>adult harvest </a:t>
            </a:r>
            <a:r>
              <a:rPr lang="en-US" sz="3200" dirty="0"/>
              <a:t>(yes/no)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/>
              <a:t>Mainstem harvest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err="1"/>
              <a:t>Trib</a:t>
            </a:r>
            <a:r>
              <a:rPr lang="en-US" sz="3000" dirty="0"/>
              <a:t> </a:t>
            </a:r>
            <a:r>
              <a:rPr lang="en-US" sz="3000" dirty="0" smtClean="0"/>
              <a:t>harvest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668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/>
              <a:t>RperS</a:t>
            </a:r>
            <a:r>
              <a:rPr lang="en-US" sz="7200" b="1" dirty="0"/>
              <a:t>-Hatchery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Age 2 - 10, 11+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8164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NOSA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Spawner abundance including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Spawner abundance 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Number of additional natural origin fish that would have spawned had none been taken out for hatchery </a:t>
            </a:r>
            <a:r>
              <a:rPr lang="en-US" sz="3200" dirty="0" err="1" smtClean="0"/>
              <a:t>broodstock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926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NOSA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687033"/>
            <a:ext cx="8399721" cy="5004389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% of fish spawning naturally that are hatchery origin, including/excluding jacks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Natural origin spawner jack fraction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Hatchery origin spawner jack fraction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spawner abundance (hatchery + natural origin), including/excluding jacks</a:t>
            </a:r>
          </a:p>
        </p:txBody>
      </p:sp>
    </p:spTree>
    <p:extLst>
      <p:ext uri="{BB962C8B-B14F-4D97-AF65-F5344CB8AC3E}">
        <p14:creationId xmlns:p14="http://schemas.microsoft.com/office/powerpoint/2010/main" val="4462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NOSA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For natural origin fish only</a:t>
            </a:r>
          </a:p>
        </p:txBody>
      </p:sp>
    </p:spTree>
    <p:extLst>
      <p:ext uri="{BB962C8B-B14F-4D97-AF65-F5344CB8AC3E}">
        <p14:creationId xmlns:p14="http://schemas.microsoft.com/office/powerpoint/2010/main" val="247148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Natural origin fish smolt-to-adult return rate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Indication if any years of data are not reflected in the estimate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Whether estimate is based on natural origin fish, hatchery origin fish, or a mix</a:t>
            </a:r>
          </a:p>
        </p:txBody>
      </p:sp>
    </p:spTree>
    <p:extLst>
      <p:ext uri="{BB962C8B-B14F-4D97-AF65-F5344CB8AC3E}">
        <p14:creationId xmlns:p14="http://schemas.microsoft.com/office/powerpoint/2010/main" val="14127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467293"/>
            <a:ext cx="8399721" cy="5252484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METRICS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smolt outmigration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Total adult return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Definition of “return”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Whether adult return number was adjusted for harvest (yes/no)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smtClean="0"/>
              <a:t>Mainstem harvest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sz="3000" dirty="0" err="1" smtClean="0"/>
              <a:t>Trib</a:t>
            </a:r>
            <a:r>
              <a:rPr lang="en-US" sz="3000" dirty="0" smtClean="0"/>
              <a:t> harvest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/>
              <a:t>Number of additional </a:t>
            </a:r>
            <a:r>
              <a:rPr lang="en-US" sz="3200" dirty="0" smtClean="0"/>
              <a:t>fish </a:t>
            </a:r>
            <a:r>
              <a:rPr lang="en-US" sz="3200" dirty="0"/>
              <a:t>that would have </a:t>
            </a:r>
            <a:r>
              <a:rPr lang="en-US" sz="3200" dirty="0" smtClean="0"/>
              <a:t>returned had </a:t>
            </a:r>
            <a:r>
              <a:rPr lang="en-US" sz="3200" dirty="0"/>
              <a:t>none </a:t>
            </a:r>
            <a:r>
              <a:rPr lang="en-US" sz="3200" dirty="0" smtClean="0"/>
              <a:t>been </a:t>
            </a:r>
            <a:r>
              <a:rPr lang="en-US" sz="3200" dirty="0"/>
              <a:t>taken out for hatchery </a:t>
            </a:r>
            <a:r>
              <a:rPr lang="en-US" sz="3200" dirty="0" err="1" smtClean="0"/>
              <a:t>broodstock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16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SAR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935127"/>
            <a:ext cx="8399721" cy="4628706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AGE COMPOSITION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N/A in this table</a:t>
            </a:r>
          </a:p>
        </p:txBody>
      </p:sp>
    </p:spTree>
    <p:extLst>
      <p:ext uri="{BB962C8B-B14F-4D97-AF65-F5344CB8AC3E}">
        <p14:creationId xmlns:p14="http://schemas.microsoft.com/office/powerpoint/2010/main" val="5545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563"/>
            <a:ext cx="9144000" cy="1325526"/>
          </a:xfrm>
        </p:spPr>
        <p:txBody>
          <a:bodyPr>
            <a:noAutofit/>
          </a:bodyPr>
          <a:lstStyle/>
          <a:p>
            <a:r>
              <a:rPr lang="en-US" sz="7200" b="1" dirty="0" err="1" smtClean="0"/>
              <a:t>RperS</a:t>
            </a:r>
            <a:r>
              <a:rPr lang="en-US" sz="7200" b="1" dirty="0" smtClean="0"/>
              <a:t> table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39" y="1715387"/>
            <a:ext cx="8399721" cy="4862621"/>
          </a:xfrm>
        </p:spPr>
        <p:txBody>
          <a:bodyPr>
            <a:noAutofit/>
          </a:bodyPr>
          <a:lstStyle/>
          <a:p>
            <a:pPr marL="457200" lvl="0" indent="-457200" algn="l">
              <a:buSzPct val="15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INDICATORS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3200" dirty="0" smtClean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Recruits per spawner</a:t>
            </a:r>
          </a:p>
        </p:txBody>
      </p:sp>
    </p:spTree>
    <p:extLst>
      <p:ext uri="{BB962C8B-B14F-4D97-AF65-F5344CB8AC3E}">
        <p14:creationId xmlns:p14="http://schemas.microsoft.com/office/powerpoint/2010/main" val="29886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530</Words>
  <Application>Microsoft Office PowerPoint</Application>
  <PresentationFormat>On-screen Show (4:3)</PresentationFormat>
  <Paragraphs>162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 Theme</vt:lpstr>
      <vt:lpstr>General layout of tables</vt:lpstr>
      <vt:lpstr>General layout of tables</vt:lpstr>
      <vt:lpstr>NOSA table</vt:lpstr>
      <vt:lpstr>NOSA table</vt:lpstr>
      <vt:lpstr>NOSA table</vt:lpstr>
      <vt:lpstr>SAR table</vt:lpstr>
      <vt:lpstr>SAR table</vt:lpstr>
      <vt:lpstr>SAR table</vt:lpstr>
      <vt:lpstr>RperS table</vt:lpstr>
      <vt:lpstr>RperS table</vt:lpstr>
      <vt:lpstr>RperS table</vt:lpstr>
      <vt:lpstr>HatcherySpawning table</vt:lpstr>
      <vt:lpstr>HatcherySpawning table</vt:lpstr>
      <vt:lpstr>HatcherySpawning table</vt:lpstr>
      <vt:lpstr>PNI table</vt:lpstr>
      <vt:lpstr>PNI table</vt:lpstr>
      <vt:lpstr>PNI table</vt:lpstr>
      <vt:lpstr>EggToRelease table</vt:lpstr>
      <vt:lpstr>EggToRelease table</vt:lpstr>
      <vt:lpstr>EggToRelease table</vt:lpstr>
      <vt:lpstr>SAR-Hatchery table</vt:lpstr>
      <vt:lpstr>SAR-Hatchery table</vt:lpstr>
      <vt:lpstr>SAR-Hatchery table</vt:lpstr>
      <vt:lpstr>RperS-Hatchery table</vt:lpstr>
      <vt:lpstr>RperS-Hatchery table</vt:lpstr>
      <vt:lpstr>RperS-Hatchery table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Banach</dc:creator>
  <cp:lastModifiedBy>Chris Wheaton</cp:lastModifiedBy>
  <cp:revision>131</cp:revision>
  <dcterms:created xsi:type="dcterms:W3CDTF">2014-03-24T18:56:55Z</dcterms:created>
  <dcterms:modified xsi:type="dcterms:W3CDTF">2014-04-01T18:26:02Z</dcterms:modified>
</cp:coreProperties>
</file>