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4"/>
  </p:notesMasterIdLst>
  <p:sldIdLst>
    <p:sldId id="257" r:id="rId3"/>
    <p:sldId id="260" r:id="rId4"/>
    <p:sldId id="258" r:id="rId5"/>
    <p:sldId id="261" r:id="rId6"/>
    <p:sldId id="262" r:id="rId7"/>
    <p:sldId id="265" r:id="rId8"/>
    <p:sldId id="263" r:id="rId9"/>
    <p:sldId id="267" r:id="rId10"/>
    <p:sldId id="264" r:id="rId11"/>
    <p:sldId id="266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45525" autoAdjust="0"/>
  </p:normalViewPr>
  <p:slideViewPr>
    <p:cSldViewPr>
      <p:cViewPr varScale="1">
        <p:scale>
          <a:sx n="128" d="100"/>
          <a:sy n="128" d="100"/>
        </p:scale>
        <p:origin x="996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4/1/2014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i="0" dirty="0" smtClean="0"/>
              <a:t>Half-circle picture with accent</a:t>
            </a:r>
            <a:r>
              <a:rPr lang="en-US" sz="1400" b="1" i="0" baseline="0" dirty="0" smtClean="0"/>
              <a:t> arcs</a:t>
            </a:r>
            <a:endParaRPr lang="en-US" sz="1400" b="1" i="0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Arc </a:t>
            </a:r>
            <a:r>
              <a:rPr lang="en-US" sz="1200" b="0" baseline="0" dirty="0" smtClean="0"/>
              <a:t>(third row, 12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</a:t>
            </a:r>
            <a:r>
              <a:rPr lang="en-US" sz="1200" baseline="0" dirty="0" smtClean="0"/>
              <a:t>. On the slide, drag to draw an arc.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right yellow diamond adjustment handle to the bottom of the slide to create a half-circle.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or texture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Tile picture as texture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Inner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Inside Diagonal Top Right </a:t>
            </a:r>
            <a:r>
              <a:rPr lang="en-US" sz="1200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half-circle to the left </a:t>
            </a:r>
            <a:r>
              <a:rPr lang="en-US" sz="1200" b="0" baseline="0" dirty="0" smtClean="0"/>
              <a:t>until the two middle yellow adjustment diamonds are lined up with the left edge of the slide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6.79”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10.03”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No fill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50%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arc left on the slide until the two middle yellow adjustment diamonds are lined up with the left edge of the slide.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third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6.86”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9.98”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Blue, Accent</a:t>
            </a:r>
            <a:r>
              <a:rPr lang="en-US" sz="1200" b="1" baseline="0" dirty="0" smtClean="0"/>
              <a:t> 1,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fifth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215</a:t>
            </a:r>
            <a:r>
              <a:rPr lang="en-US" sz="1200" dirty="0" smtClean="0"/>
              <a:t>, Blue: </a:t>
            </a:r>
            <a:r>
              <a:rPr lang="en-US" sz="1200" b="1" dirty="0" smtClean="0"/>
              <a:t>222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Style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4.25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Left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third arc left on the slide until the two middle yellow adjustment diamonds are lined up with the left edge of the slide. </a:t>
            </a:r>
            <a:r>
              <a:rPr lang="en-US" sz="1200" baseline="0" dirty="0" smtClean="0"/>
              <a:t>Drag the third arc vertically as needed to position it slightly above the second arc on the slide.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4042362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i="0" dirty="0" smtClean="0"/>
              <a:t>Half-circle picture with accent</a:t>
            </a:r>
            <a:r>
              <a:rPr lang="en-US" sz="1400" b="1" i="0" baseline="0" dirty="0" smtClean="0"/>
              <a:t> arcs</a:t>
            </a:r>
            <a:endParaRPr lang="en-US" sz="1400" b="1" i="0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Arc </a:t>
            </a:r>
            <a:r>
              <a:rPr lang="en-US" sz="1200" b="0" baseline="0" dirty="0" smtClean="0"/>
              <a:t>(third row, 12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</a:t>
            </a:r>
            <a:r>
              <a:rPr lang="en-US" sz="1200" baseline="0" dirty="0" smtClean="0"/>
              <a:t>. On the slide, drag to draw an arc.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right yellow diamond adjustment handle to the bottom of the slide to create a half-circle.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or texture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Tile picture as texture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Inner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Inside Diagonal Top Right </a:t>
            </a:r>
            <a:r>
              <a:rPr lang="en-US" sz="1200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half-circle to the left </a:t>
            </a:r>
            <a:r>
              <a:rPr lang="en-US" sz="1200" b="0" baseline="0" dirty="0" smtClean="0"/>
              <a:t>until the two middle yellow adjustment diamonds are lined up with the left edge of the slide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6.79”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10.03”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No fill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50%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arc left on the slide until the two middle yellow adjustment diamonds are lined up with the left edge of the slide.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third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6.86”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9.98”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Blue, Accent</a:t>
            </a:r>
            <a:r>
              <a:rPr lang="en-US" sz="1200" b="1" baseline="0" dirty="0" smtClean="0"/>
              <a:t> 1,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fifth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215</a:t>
            </a:r>
            <a:r>
              <a:rPr lang="en-US" sz="1200" dirty="0" smtClean="0"/>
              <a:t>, Blue: </a:t>
            </a:r>
            <a:r>
              <a:rPr lang="en-US" sz="1200" b="1" dirty="0" smtClean="0"/>
              <a:t>222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Style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4.25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Left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third arc left on the slide until the two middle yellow adjustment diamonds are lined up with the left edge of the slide. </a:t>
            </a:r>
            <a:r>
              <a:rPr lang="en-US" sz="1200" baseline="0" dirty="0" smtClean="0"/>
              <a:t>Drag the third arc vertically as needed to position it slightly above the second arc on the slide.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427839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400" b="1" i="0" dirty="0" smtClean="0"/>
              <a:t>Half-circle picture with accent</a:t>
            </a:r>
            <a:r>
              <a:rPr lang="en-US" sz="1400" b="1" i="0" baseline="0" dirty="0" smtClean="0"/>
              <a:t> arcs</a:t>
            </a:r>
            <a:endParaRPr lang="en-US" sz="1400" b="1" i="0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Arc </a:t>
            </a:r>
            <a:r>
              <a:rPr lang="en-US" sz="1200" b="0" baseline="0" dirty="0" smtClean="0"/>
              <a:t>(third row, 12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</a:t>
            </a:r>
            <a:r>
              <a:rPr lang="en-US" sz="1200" baseline="0" dirty="0" smtClean="0"/>
              <a:t>. On the slide, drag to draw an arc.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right yellow diamond adjustment handle to the bottom of the slide to create a half-circle.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or texture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Tile picture as texture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Inner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Inside Diagonal Top Right </a:t>
            </a:r>
            <a:r>
              <a:rPr lang="en-US" sz="1200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half-circle to the left </a:t>
            </a:r>
            <a:r>
              <a:rPr lang="en-US" sz="1200" b="0" baseline="0" dirty="0" smtClean="0"/>
              <a:t>until the two middle yellow adjustment diamonds are lined up with the left edge of the slide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6.79”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10.03”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No fill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50%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arc left on the slide until the two middle yellow adjustment diamonds are lined up with the left edge of the slide.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third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6.86”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9.98”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Blue, Accent</a:t>
            </a:r>
            <a:r>
              <a:rPr lang="en-US" sz="1200" b="1" baseline="0" dirty="0" smtClean="0"/>
              <a:t> 1,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fifth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215</a:t>
            </a:r>
            <a:r>
              <a:rPr lang="en-US" sz="1200" dirty="0" smtClean="0"/>
              <a:t>, Blue: </a:t>
            </a:r>
            <a:r>
              <a:rPr lang="en-US" sz="1200" b="1" dirty="0" smtClean="0"/>
              <a:t>222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Style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4.25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Left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third arc left on the slide until the two middle yellow adjustment diamonds are lined up with the left edge of the slide. </a:t>
            </a:r>
            <a:r>
              <a:rPr lang="en-US" sz="1200" baseline="0" dirty="0" smtClean="0"/>
              <a:t>Drag the third arc vertically as needed to position it slightly above the second arc on the slide.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5375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nitoringmethods.org/Category/Details/6" TargetMode="External"/><Relationship Id="rId2" Type="http://schemas.openxmlformats.org/officeDocument/2006/relationships/hyperlink" Target="https://www.monitoringresources.org/Resources/DataRepository/Inde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12.jpg@01CF4874.B53F145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9877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State and Tribal Recommended Data Repositories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23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Use StreamNet and CRITFC Staff to support agency sponsors in documenting location data</a:t>
            </a:r>
          </a:p>
          <a:p>
            <a:r>
              <a:rPr lang="en-US" dirty="0" smtClean="0"/>
              <a:t>PNAMP Site Manager to document monitoring program sites</a:t>
            </a:r>
          </a:p>
          <a:p>
            <a:pPr lvl="1"/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Polygons</a:t>
            </a:r>
          </a:p>
          <a:p>
            <a:r>
              <a:rPr lang="en-US" dirty="0" smtClean="0"/>
              <a:t>BPA sponsors provided multiple opportunities to use the PNAMP tools to meet contract requirements and have not had sponsor participation 2 of 20. </a:t>
            </a:r>
          </a:p>
          <a:p>
            <a:r>
              <a:rPr lang="en-US" dirty="0" smtClean="0"/>
              <a:t>Consequences will be delay in contracts or suspension of funds to collect data.  Same Consequences for failing to report or publish a protocol.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26974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5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2013-14 Data Inventory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Attempted to identify specific secure data repositories </a:t>
            </a:r>
          </a:p>
          <a:p>
            <a:r>
              <a:rPr lang="en-US" dirty="0"/>
              <a:t>Information based on state/tribal work last year </a:t>
            </a:r>
          </a:p>
          <a:p>
            <a:r>
              <a:rPr lang="en-US" dirty="0"/>
              <a:t>1,275 WSEIDs identified for 2013</a:t>
            </a:r>
          </a:p>
          <a:p>
            <a:r>
              <a:rPr lang="en-US" dirty="0"/>
              <a:t>Attempted to match each with appropriate choice from the Monitoring Methods list of Environmental Information </a:t>
            </a:r>
            <a:r>
              <a:rPr lang="en-US" dirty="0" smtClean="0"/>
              <a:t>Repositories </a:t>
            </a:r>
            <a:endParaRPr lang="en-US" dirty="0"/>
          </a:p>
          <a:p>
            <a:r>
              <a:rPr lang="en-US" dirty="0" smtClean="0"/>
              <a:t>Proposed </a:t>
            </a:r>
            <a:r>
              <a:rPr lang="en-US" dirty="0"/>
              <a:t>updates </a:t>
            </a:r>
            <a:r>
              <a:rPr lang="en-US" dirty="0" smtClean="0"/>
              <a:t>to Repositories. Five </a:t>
            </a:r>
            <a:r>
              <a:rPr lang="en-US" dirty="0"/>
              <a:t>StreamNet compilers assisted in the final review of this </a:t>
            </a:r>
            <a:r>
              <a:rPr lang="en-US" dirty="0" smtClean="0"/>
              <a:t>product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0D7DE"/>
            </a:gs>
            <a:gs pos="30000">
              <a:schemeClr val="bg1"/>
            </a:gs>
            <a:gs pos="70000">
              <a:schemeClr val="bg1"/>
            </a:gs>
            <a:gs pos="100000">
              <a:srgbClr val="A7B9C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7818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92096"/>
              </p:ext>
            </p:extLst>
          </p:nvPr>
        </p:nvGraphicFramePr>
        <p:xfrm>
          <a:off x="838200" y="1054716"/>
          <a:ext cx="10591800" cy="5630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6" imgW="6872357" imgH="2692497" progId="Word.Document.12">
                  <p:embed/>
                </p:oleObj>
              </mc:Choice>
              <mc:Fallback>
                <p:oleObj name="Document" r:id="rId6" imgW="6872357" imgH="2692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054716"/>
                        <a:ext cx="10591800" cy="5630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250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Monitoring Metadata Exchange (MMX)elements </a:t>
            </a:r>
            <a:r>
              <a:rPr lang="en-US" dirty="0" smtClean="0"/>
              <a:t>for protocols and data repositories</a:t>
            </a:r>
          </a:p>
          <a:p>
            <a:r>
              <a:rPr lang="en-US" dirty="0" smtClean="0"/>
              <a:t>StreamNet </a:t>
            </a:r>
            <a:r>
              <a:rPr lang="en-US" dirty="0"/>
              <a:t>both a coordination and repository (data store, CA data, traditional data sets) </a:t>
            </a:r>
            <a:r>
              <a:rPr lang="en-US" dirty="0" smtClean="0"/>
              <a:t>role to advise biologists.</a:t>
            </a:r>
            <a:endParaRPr lang="en-US" dirty="0"/>
          </a:p>
          <a:p>
            <a:r>
              <a:rPr lang="en-US" dirty="0" smtClean="0"/>
              <a:t>Use PNAMP list of Environmental Repositories                        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www.monitoringresources.org/Resources/DataRepository/Index</a:t>
            </a:r>
            <a:r>
              <a:rPr lang="en-US" sz="2200" dirty="0" smtClean="0"/>
              <a:t> </a:t>
            </a:r>
          </a:p>
          <a:p>
            <a:r>
              <a:rPr lang="en-US" dirty="0" smtClean="0"/>
              <a:t>Develop list of recommended repositories by </a:t>
            </a:r>
            <a:r>
              <a:rPr lang="en-US" dirty="0"/>
              <a:t>Metric/Indicator </a:t>
            </a:r>
            <a:r>
              <a:rPr lang="en-US" dirty="0" smtClean="0"/>
              <a:t> Fish Categories Subcategories and </a:t>
            </a:r>
            <a:r>
              <a:rPr lang="en-US" dirty="0"/>
              <a:t>Focus </a:t>
            </a:r>
            <a:r>
              <a:rPr lang="en-US" sz="2100" dirty="0">
                <a:hlinkClick r:id="rId3"/>
              </a:rPr>
              <a:t>https://</a:t>
            </a:r>
            <a:r>
              <a:rPr lang="en-US" sz="2100" dirty="0" smtClean="0">
                <a:hlinkClick r:id="rId3"/>
              </a:rPr>
              <a:t>www.monitoringmethods.org/Category/Details/6</a:t>
            </a:r>
            <a:r>
              <a:rPr lang="en-US" sz="2100" dirty="0" smtClean="0"/>
              <a:t>   </a:t>
            </a:r>
          </a:p>
          <a:p>
            <a:r>
              <a:rPr lang="en-US" dirty="0" smtClean="0"/>
              <a:t>PISCES &amp; CBFISH contracts indicate data type which reference recommendations?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MMX Standards to exchange data requires site location.</a:t>
            </a:r>
          </a:p>
          <a:p>
            <a:r>
              <a:rPr lang="en-US" dirty="0" smtClean="0"/>
              <a:t>BPA contracts require Final location in Pisces (poor documentation currently)</a:t>
            </a:r>
          </a:p>
          <a:p>
            <a:r>
              <a:rPr lang="en-US" dirty="0" smtClean="0"/>
              <a:t>NED Best Practices for Documenting Time and Location Data Document</a:t>
            </a:r>
          </a:p>
          <a:p>
            <a:r>
              <a:rPr lang="en-US" dirty="0" smtClean="0"/>
              <a:t> BPA </a:t>
            </a:r>
            <a:r>
              <a:rPr lang="en-US" smtClean="0"/>
              <a:t>and </a:t>
            </a:r>
            <a:r>
              <a:rPr lang="en-US" smtClean="0"/>
              <a:t>Non-BPA </a:t>
            </a:r>
            <a:r>
              <a:rPr lang="en-US" dirty="0" smtClean="0"/>
              <a:t>project exchange of data to PNAMP Monitoring Explorer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Pisces  Contract    vs.   Sponsor Report</a:t>
            </a:r>
            <a:endParaRPr lang="en-US" dirty="0"/>
          </a:p>
        </p:txBody>
      </p:sp>
      <p:pic>
        <p:nvPicPr>
          <p:cNvPr id="2050" name="Picture 2" descr="image0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349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524000"/>
            <a:ext cx="770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Pisces allows to type in </a:t>
            </a:r>
            <a:r>
              <a:rPr lang="en-US" dirty="0" smtClean="0"/>
              <a:t>lat</a:t>
            </a:r>
            <a:r>
              <a:rPr lang="en-US" dirty="0" smtClean="0"/>
              <a:t> and long or draw a point to upload of GIS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PNAMP Monitoring Explorer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" y="1447800"/>
            <a:ext cx="6858000" cy="479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61387"/>
            <a:ext cx="3829050" cy="173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6172200" y="47244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790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PNAMP does not want to display BPA data, without disclaimer on the poor quality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PNAMP Explorer In Development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6886575" cy="47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59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Juvenile Abundance</a:t>
            </a:r>
            <a:br>
              <a:rPr lang="en-US" dirty="0" smtClean="0"/>
            </a:br>
            <a:r>
              <a:rPr lang="en-US" dirty="0" smtClean="0"/>
              <a:t>Snorkel or Smolt Trap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7" name="Picture 1" descr="cid:image012.jpg@01CF4874.B53F14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" y="1524000"/>
            <a:ext cx="6577584" cy="41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4216" y="5867400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Figure 3 Juvenile Abundance Monitoring Sites Some exceptions but most sponsor show 1-5 sites per population when we are paying for 20-50 sites per year per population. Depends on the Contract lead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173DFB-509B-4173-92C0-16EA9752C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4684</Words>
  <Application>Microsoft Office PowerPoint</Application>
  <PresentationFormat>On-screen Show (4:3)</PresentationFormat>
  <Paragraphs>269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Document</vt:lpstr>
      <vt:lpstr>State and Tribal Recommended Data Repositories </vt:lpstr>
      <vt:lpstr>2013-14 Data Inventory Project</vt:lpstr>
      <vt:lpstr>PowerPoint Presentation</vt:lpstr>
      <vt:lpstr>Framework for the Future?</vt:lpstr>
      <vt:lpstr>Location Data</vt:lpstr>
      <vt:lpstr>Pisces  Contract    vs.   Sponsor Report</vt:lpstr>
      <vt:lpstr>PNAMP Monitoring Explorer</vt:lpstr>
      <vt:lpstr>PNAMP Explorer In Development </vt:lpstr>
      <vt:lpstr>Example of Juvenile Abundance Snorkel or Smolt Trap</vt:lpstr>
      <vt:lpstr>Proposed Solutions </vt:lpstr>
      <vt:lpstr>Discussion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2014-03-31T18:31:52Z</dcterms:created>
  <dcterms:modified xsi:type="dcterms:W3CDTF">2014-04-01T16:50:10Z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TC020116429991</vt:lpwstr>
  </property>
</Properties>
</file>