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0" r:id="rId2"/>
  </p:sldMasterIdLst>
  <p:notesMasterIdLst>
    <p:notesMasterId r:id="rId14"/>
  </p:notesMasterIdLst>
  <p:sldIdLst>
    <p:sldId id="257" r:id="rId3"/>
    <p:sldId id="260" r:id="rId4"/>
    <p:sldId id="258" r:id="rId5"/>
    <p:sldId id="261" r:id="rId6"/>
    <p:sldId id="262" r:id="rId7"/>
    <p:sldId id="265" r:id="rId8"/>
    <p:sldId id="263" r:id="rId9"/>
    <p:sldId id="267" r:id="rId10"/>
    <p:sldId id="264" r:id="rId11"/>
    <p:sldId id="266" r:id="rId12"/>
    <p:sldId id="25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45525" autoAdjust="0"/>
  </p:normalViewPr>
  <p:slideViewPr>
    <p:cSldViewPr>
      <p:cViewPr varScale="1">
        <p:scale>
          <a:sx n="128" d="100"/>
          <a:sy n="128" d="100"/>
        </p:scale>
        <p:origin x="996" y="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A90B2E-34C5-4001-8DD0-DD59B4864EC2}" type="datetimeFigureOut">
              <a:rPr lang="en-US" smtClean="0"/>
              <a:t>4/1/2014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EE607-FC2B-4A90-B5A7-A1B8774029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42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n-US" sz="1400" b="1" i="0" dirty="0" smtClean="0"/>
              <a:t>Half-circle picture with accent</a:t>
            </a:r>
            <a:r>
              <a:rPr lang="en-US" sz="1400" b="1" i="0" baseline="0" dirty="0" smtClean="0"/>
              <a:t> arcs</a:t>
            </a:r>
            <a:endParaRPr lang="en-US" sz="1400" b="1" i="0" dirty="0" smtClean="0"/>
          </a:p>
          <a:p>
            <a:r>
              <a:rPr lang="en-US" sz="1400" dirty="0" smtClean="0"/>
              <a:t>(Basic)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dirty="0" smtClean="0"/>
              <a:t>To reproduce the shape effects on this slide, do the following: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Slides</a:t>
            </a:r>
            <a:r>
              <a:rPr lang="en-US" sz="1200" baseline="0" dirty="0" smtClean="0"/>
              <a:t> group, click </a:t>
            </a:r>
            <a:r>
              <a:rPr lang="en-US" sz="1200" b="1" baseline="0" dirty="0" smtClean="0"/>
              <a:t>Layout</a:t>
            </a:r>
            <a:r>
              <a:rPr lang="en-US" sz="1200" b="0" baseline="0" dirty="0" smtClean="0"/>
              <a:t>,</a:t>
            </a:r>
            <a:r>
              <a:rPr lang="en-US" sz="1200" baseline="0" dirty="0" smtClean="0"/>
              <a:t> and then click </a:t>
            </a:r>
            <a:r>
              <a:rPr lang="en-US" sz="1200" b="1" baseline="0" dirty="0" smtClean="0"/>
              <a:t>Blank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Drawing</a:t>
            </a:r>
            <a:r>
              <a:rPr lang="en-US" sz="1200" baseline="0" dirty="0" smtClean="0"/>
              <a:t> group, click </a:t>
            </a:r>
            <a:r>
              <a:rPr lang="en-US" sz="1200" b="1" baseline="0" dirty="0" smtClean="0"/>
              <a:t>Shapes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Basic Shapes</a:t>
            </a:r>
            <a:r>
              <a:rPr lang="en-US" sz="1200" baseline="0" dirty="0" smtClean="0"/>
              <a:t>, click </a:t>
            </a:r>
            <a:r>
              <a:rPr lang="en-US" sz="1200" b="1" baseline="0" dirty="0" smtClean="0"/>
              <a:t>Arc </a:t>
            </a:r>
            <a:r>
              <a:rPr lang="en-US" sz="1200" b="0" baseline="0" dirty="0" smtClean="0"/>
              <a:t>(third row, 12</a:t>
            </a:r>
            <a:r>
              <a:rPr lang="en-US" sz="1200" b="0" baseline="30000" dirty="0" smtClean="0"/>
              <a:t>th</a:t>
            </a:r>
            <a:r>
              <a:rPr lang="en-US" sz="1200" b="0" baseline="0" dirty="0" smtClean="0"/>
              <a:t> option from the left)</a:t>
            </a:r>
            <a:r>
              <a:rPr lang="en-US" sz="1200" baseline="0" dirty="0" smtClean="0"/>
              <a:t>. On the slide, drag to draw an arc.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Select the arc. Under </a:t>
            </a:r>
            <a:r>
              <a:rPr lang="en-US" sz="1200" b="1" baseline="0" dirty="0" smtClean="0"/>
              <a:t>Drawing Tools</a:t>
            </a:r>
            <a:r>
              <a:rPr lang="en-US" sz="120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Size</a:t>
            </a:r>
            <a:r>
              <a:rPr lang="en-US" sz="1200" baseline="0" dirty="0" smtClean="0"/>
              <a:t> group,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Shape Height </a:t>
            </a:r>
            <a:r>
              <a:rPr lang="en-US" sz="1200" baseline="0" dirty="0" smtClean="0"/>
              <a:t>box, enter </a:t>
            </a:r>
            <a:r>
              <a:rPr lang="en-US" sz="1200" b="1" baseline="0" dirty="0" smtClean="0"/>
              <a:t>7.5”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Shape Width </a:t>
            </a:r>
            <a:r>
              <a:rPr lang="en-US" sz="1200" baseline="0" dirty="0" smtClean="0"/>
              <a:t>box, enter </a:t>
            </a:r>
            <a:r>
              <a:rPr lang="en-US" sz="1200" b="1" baseline="0" dirty="0" smtClean="0"/>
              <a:t>7.5”</a:t>
            </a:r>
            <a:r>
              <a:rPr lang="en-US" sz="120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Drag the right yellow diamond adjustment handle to the bottom of the slide to create a half-circle.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Under </a:t>
            </a:r>
            <a:r>
              <a:rPr lang="en-US" sz="1200" b="1" baseline="0" dirty="0" smtClean="0"/>
              <a:t>Drawing Tools</a:t>
            </a:r>
            <a:r>
              <a:rPr lang="en-US" sz="120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bottom right corner of the </a:t>
            </a:r>
            <a:r>
              <a:rPr lang="en-US" sz="1200" b="1" baseline="0" dirty="0" smtClean="0"/>
              <a:t>Shape Styles </a:t>
            </a:r>
            <a:r>
              <a:rPr lang="en-US" sz="1200" baseline="0" dirty="0" smtClean="0"/>
              <a:t>group, click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 launcher.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Fill</a:t>
            </a:r>
            <a:r>
              <a:rPr lang="en-US" sz="1200" baseline="0" dirty="0" smtClean="0"/>
              <a:t> in the left pane. In the </a:t>
            </a:r>
            <a:r>
              <a:rPr lang="en-US" sz="1200" b="1" baseline="0" dirty="0" smtClean="0"/>
              <a:t>Fill</a:t>
            </a:r>
            <a:r>
              <a:rPr lang="en-US" sz="1200" baseline="0" dirty="0" smtClean="0"/>
              <a:t> pane, select </a:t>
            </a:r>
            <a:r>
              <a:rPr lang="en-US" sz="1200" b="1" baseline="0" dirty="0" smtClean="0"/>
              <a:t>Picture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or texture fill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Insert from</a:t>
            </a:r>
            <a:r>
              <a:rPr lang="en-US" sz="1200" baseline="0" dirty="0" smtClean="0"/>
              <a:t>, click </a:t>
            </a:r>
            <a:r>
              <a:rPr lang="en-US" sz="1200" b="1" baseline="0" dirty="0" smtClean="0"/>
              <a:t>File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Insert Picture</a:t>
            </a:r>
            <a:r>
              <a:rPr lang="en-US" sz="1200" baseline="0" dirty="0" smtClean="0"/>
              <a:t> dialog box, select a picture, and then click </a:t>
            </a:r>
            <a:r>
              <a:rPr lang="en-US" sz="1200" b="1" baseline="0" dirty="0" smtClean="0"/>
              <a:t>Insert</a:t>
            </a:r>
            <a:r>
              <a:rPr lang="en-US" sz="1200" baseline="0" dirty="0" smtClean="0"/>
              <a:t>. 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in the </a:t>
            </a:r>
            <a:r>
              <a:rPr lang="en-US" sz="1200" b="1" baseline="0" dirty="0" smtClean="0"/>
              <a:t>Fill</a:t>
            </a:r>
            <a:r>
              <a:rPr lang="en-US" sz="1200" baseline="0" dirty="0" smtClean="0"/>
              <a:t> pane, under </a:t>
            </a:r>
            <a:r>
              <a:rPr lang="en-US" sz="1200" b="1" baseline="0" dirty="0" smtClean="0"/>
              <a:t>Insert from</a:t>
            </a:r>
            <a:r>
              <a:rPr lang="en-US" sz="1200" baseline="0" dirty="0" smtClean="0"/>
              <a:t>, select </a:t>
            </a:r>
            <a:r>
              <a:rPr lang="en-US" sz="1200" b="1" baseline="0" dirty="0" smtClean="0"/>
              <a:t>Tile picture as texture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Line Color </a:t>
            </a:r>
            <a:r>
              <a:rPr lang="en-US" sz="1200" baseline="0" dirty="0" smtClean="0"/>
              <a:t>in the left pane, and then select </a:t>
            </a:r>
            <a:r>
              <a:rPr lang="en-US" sz="1200" b="1" baseline="0" dirty="0" smtClean="0"/>
              <a:t>No line </a:t>
            </a: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Line Color </a:t>
            </a:r>
            <a:r>
              <a:rPr lang="en-US" sz="1200" baseline="0" dirty="0" smtClean="0"/>
              <a:t>pane.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Shadow</a:t>
            </a:r>
            <a:r>
              <a:rPr lang="en-US" sz="1200" baseline="0" dirty="0" smtClean="0"/>
              <a:t> in the left pane, and then do the following in the </a:t>
            </a:r>
            <a:r>
              <a:rPr lang="en-US" sz="1200" b="1" baseline="0" dirty="0" smtClean="0"/>
              <a:t>Shadow</a:t>
            </a:r>
            <a:r>
              <a:rPr lang="en-US" sz="1200" baseline="0" dirty="0" smtClean="0"/>
              <a:t> pane: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Click the button next to </a:t>
            </a:r>
            <a:r>
              <a:rPr lang="en-US" sz="1200" b="1" baseline="0" dirty="0" smtClean="0"/>
              <a:t>Presets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Inner</a:t>
            </a:r>
            <a:r>
              <a:rPr lang="en-US" sz="1200" baseline="0" dirty="0" smtClean="0"/>
              <a:t> click </a:t>
            </a:r>
            <a:r>
              <a:rPr lang="en-US" sz="1200" b="1" dirty="0" smtClean="0"/>
              <a:t>Inside Diagonal Top Right </a:t>
            </a:r>
            <a:r>
              <a:rPr lang="en-US" sz="1200" dirty="0" smtClean="0"/>
              <a:t>(first row, third option from the left).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Transparency</a:t>
            </a:r>
            <a:r>
              <a:rPr lang="en-US" sz="1200" baseline="0" dirty="0" smtClean="0"/>
              <a:t> box, enter </a:t>
            </a:r>
            <a:r>
              <a:rPr lang="en-US" sz="1200" b="1" baseline="0" dirty="0" smtClean="0"/>
              <a:t>70%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Blur</a:t>
            </a:r>
            <a:r>
              <a:rPr lang="en-US" sz="1200" baseline="0" dirty="0" smtClean="0"/>
              <a:t> box, enter </a:t>
            </a:r>
            <a:r>
              <a:rPr lang="en-US" sz="1200" b="1" baseline="0" dirty="0" smtClean="0"/>
              <a:t>20 pt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Distance</a:t>
            </a:r>
            <a:r>
              <a:rPr lang="en-US" sz="1200" baseline="0" dirty="0" smtClean="0"/>
              <a:t> box, enter </a:t>
            </a:r>
            <a:r>
              <a:rPr lang="en-US" sz="1200" b="1" baseline="0" dirty="0" smtClean="0"/>
              <a:t>20 pt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Drag the half-circle to the left </a:t>
            </a:r>
            <a:r>
              <a:rPr lang="en-US" sz="1200" b="0" baseline="0" dirty="0" smtClean="0"/>
              <a:t>until the two middle yellow adjustment diamonds are lined up with the left edge of the slide</a:t>
            </a:r>
            <a:r>
              <a:rPr lang="en-US" sz="1200" baseline="0" dirty="0" smtClean="0"/>
              <a:t>. 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Drawing</a:t>
            </a:r>
            <a:r>
              <a:rPr lang="en-US" sz="1200" baseline="0" dirty="0" smtClean="0"/>
              <a:t> group, click </a:t>
            </a:r>
            <a:r>
              <a:rPr lang="en-US" sz="1200" b="1" baseline="0" dirty="0" smtClean="0"/>
              <a:t>Arrange</a:t>
            </a:r>
            <a:r>
              <a:rPr lang="en-US" sz="1200" baseline="0" dirty="0" smtClean="0"/>
              <a:t>, point to </a:t>
            </a:r>
            <a:r>
              <a:rPr lang="en-US" sz="1200" b="1" baseline="0" dirty="0" smtClean="0"/>
              <a:t>Align</a:t>
            </a:r>
            <a:r>
              <a:rPr lang="en-US" sz="1200" baseline="0" dirty="0" smtClean="0"/>
              <a:t>, and then do the following: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Align to Slide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Align Middle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Select the arc. 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Clipboard</a:t>
            </a:r>
            <a:r>
              <a:rPr lang="en-US" sz="1200" baseline="0" dirty="0" smtClean="0"/>
              <a:t> group, click the arrow under </a:t>
            </a:r>
            <a:r>
              <a:rPr lang="en-US" sz="1200" b="1" baseline="0" dirty="0" smtClean="0"/>
              <a:t>Copy</a:t>
            </a:r>
            <a:r>
              <a:rPr lang="en-US" sz="1200" baseline="0" dirty="0" smtClean="0"/>
              <a:t>, and then click </a:t>
            </a:r>
            <a:r>
              <a:rPr lang="en-US" sz="1200" b="1" baseline="0" dirty="0" smtClean="0"/>
              <a:t>Duplicate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Select the second arc. Under </a:t>
            </a:r>
            <a:r>
              <a:rPr lang="en-US" sz="1200" b="1" baseline="0" dirty="0" smtClean="0"/>
              <a:t>Drawing Tools</a:t>
            </a:r>
            <a:r>
              <a:rPr lang="en-US" sz="120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Size</a:t>
            </a:r>
            <a:r>
              <a:rPr lang="en-US" sz="1200" baseline="0" dirty="0" smtClean="0"/>
              <a:t> group,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Shape Height </a:t>
            </a:r>
            <a:r>
              <a:rPr lang="en-US" sz="1200" baseline="0" dirty="0" smtClean="0"/>
              <a:t>box, enter </a:t>
            </a:r>
            <a:r>
              <a:rPr lang="en-US" sz="1200" b="1" baseline="0" dirty="0" smtClean="0"/>
              <a:t>6.79”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Shape Width </a:t>
            </a:r>
            <a:r>
              <a:rPr lang="en-US" sz="1200" baseline="0" dirty="0" smtClean="0"/>
              <a:t>box, enter </a:t>
            </a:r>
            <a:r>
              <a:rPr lang="en-US" sz="1200" b="1" baseline="0" dirty="0" smtClean="0"/>
              <a:t>10.03”</a:t>
            </a:r>
            <a:r>
              <a:rPr lang="en-US" sz="120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bottom right corner of the </a:t>
            </a:r>
            <a:r>
              <a:rPr lang="en-US" sz="1200" b="1" baseline="0" dirty="0" smtClean="0"/>
              <a:t>Drawing</a:t>
            </a:r>
            <a:r>
              <a:rPr lang="en-US" sz="1200" baseline="0" dirty="0" smtClean="0"/>
              <a:t> group, click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 launcher. In the </a:t>
            </a:r>
            <a:r>
              <a:rPr lang="en-US" sz="1200" b="1" baseline="0" dirty="0" smtClean="0"/>
              <a:t>Format Picture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Fill </a:t>
            </a:r>
            <a:r>
              <a:rPr lang="en-US" sz="1200" baseline="0" dirty="0" smtClean="0"/>
              <a:t>in the left pane, and then in the </a:t>
            </a:r>
            <a:r>
              <a:rPr lang="en-US" sz="1200" b="1" baseline="0" dirty="0" smtClean="0"/>
              <a:t>Fill</a:t>
            </a:r>
            <a:r>
              <a:rPr lang="en-US" sz="1200" baseline="0" dirty="0" smtClean="0"/>
              <a:t> pane, select </a:t>
            </a:r>
            <a:r>
              <a:rPr lang="en-US" sz="1200" b="1" baseline="0" dirty="0" smtClean="0"/>
              <a:t>No fill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Line Color </a:t>
            </a:r>
            <a:r>
              <a:rPr lang="en-US" sz="1200" baseline="0" dirty="0" smtClean="0"/>
              <a:t>in the left pane. In the </a:t>
            </a:r>
            <a:r>
              <a:rPr lang="en-US" sz="1200" b="1" baseline="0" dirty="0" smtClean="0"/>
              <a:t>Line Color </a:t>
            </a:r>
            <a:r>
              <a:rPr lang="en-US" sz="1200" baseline="0" dirty="0" smtClean="0"/>
              <a:t>pane, select </a:t>
            </a:r>
            <a:r>
              <a:rPr lang="en-US" sz="1200" b="1" baseline="0" dirty="0" smtClean="0"/>
              <a:t>Solid line </a:t>
            </a:r>
            <a:r>
              <a:rPr lang="en-US" sz="1200" baseline="0" dirty="0" smtClean="0"/>
              <a:t>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Click the button next to </a:t>
            </a:r>
            <a:r>
              <a:rPr lang="en-US" sz="1200" b="1" baseline="0" dirty="0" smtClean="0"/>
              <a:t>Color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Theme Colors </a:t>
            </a:r>
            <a:r>
              <a:rPr lang="en-US" sz="1200" baseline="0" dirty="0" smtClean="0"/>
              <a:t>click </a:t>
            </a:r>
            <a:r>
              <a:rPr lang="en-US" sz="1200" b="1" baseline="0" dirty="0" smtClean="0"/>
              <a:t>White, Background 1 </a:t>
            </a:r>
            <a:r>
              <a:rPr lang="en-US" sz="1200" baseline="0" dirty="0" smtClean="0"/>
              <a:t>(first row, first option from the left).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Transparency</a:t>
            </a:r>
            <a:r>
              <a:rPr lang="en-US" sz="1200" baseline="0" dirty="0" smtClean="0"/>
              <a:t> box, enter </a:t>
            </a:r>
            <a:r>
              <a:rPr lang="en-US" sz="1200" b="1" baseline="0" dirty="0" smtClean="0"/>
              <a:t>50%</a:t>
            </a:r>
            <a:r>
              <a:rPr lang="en-US" sz="120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Line Style</a:t>
            </a:r>
            <a:r>
              <a:rPr lang="en-US" sz="1200" b="0" baseline="0" dirty="0" smtClean="0"/>
              <a:t> in the left pane. In the </a:t>
            </a:r>
            <a:r>
              <a:rPr lang="en-US" sz="1200" b="1" baseline="0" dirty="0" smtClean="0"/>
              <a:t>Line Style </a:t>
            </a:r>
            <a:r>
              <a:rPr lang="en-US" sz="1200" b="0" baseline="0" dirty="0" smtClean="0"/>
              <a:t>pane, in the </a:t>
            </a:r>
            <a:r>
              <a:rPr lang="en-US" sz="1200" b="1" baseline="0" dirty="0" smtClean="0"/>
              <a:t>Width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1.5 pt</a:t>
            </a:r>
            <a:r>
              <a:rPr lang="en-US" sz="1200" b="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Drag the second arc left on the slide until the two middle yellow adjustment diamonds are lined up with the left edge of the slide. On</a:t>
            </a:r>
            <a:r>
              <a:rPr lang="en-US" sz="1200" baseline="0" dirty="0" smtClean="0"/>
              <a:t>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Drawing</a:t>
            </a:r>
            <a:r>
              <a:rPr lang="en-US" sz="1200" baseline="0" dirty="0" smtClean="0"/>
              <a:t> group, click </a:t>
            </a:r>
            <a:r>
              <a:rPr lang="en-US" sz="1200" b="1" baseline="0" dirty="0" smtClean="0"/>
              <a:t>Arrange</a:t>
            </a:r>
            <a:r>
              <a:rPr lang="en-US" sz="1200" baseline="0" dirty="0" smtClean="0"/>
              <a:t>, point to </a:t>
            </a:r>
            <a:r>
              <a:rPr lang="en-US" sz="1200" b="1" baseline="0" dirty="0" smtClean="0"/>
              <a:t>Align</a:t>
            </a:r>
            <a:r>
              <a:rPr lang="en-US" sz="1200" baseline="0" dirty="0" smtClean="0"/>
              <a:t>, and then do the following: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Align to Slide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Align Middle</a:t>
            </a:r>
            <a:r>
              <a:rPr lang="en-US" sz="120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Select the second arc. 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Clipboard</a:t>
            </a:r>
            <a:r>
              <a:rPr lang="en-US" sz="1200" baseline="0" dirty="0" smtClean="0"/>
              <a:t> group, click the arrow under </a:t>
            </a:r>
            <a:r>
              <a:rPr lang="en-US" sz="1200" b="1" baseline="0" dirty="0" smtClean="0"/>
              <a:t>Copy</a:t>
            </a:r>
            <a:r>
              <a:rPr lang="en-US" sz="1200" b="0" baseline="0" dirty="0" smtClean="0"/>
              <a:t>,</a:t>
            </a:r>
            <a:r>
              <a:rPr lang="en-US" sz="1200" baseline="0" dirty="0" smtClean="0"/>
              <a:t> and then click </a:t>
            </a:r>
            <a:r>
              <a:rPr lang="en-US" sz="1200" b="1" baseline="0" dirty="0" smtClean="0"/>
              <a:t>Duplicate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Select the third arc. Under </a:t>
            </a:r>
            <a:r>
              <a:rPr lang="en-US" sz="1200" b="1" baseline="0" dirty="0" smtClean="0"/>
              <a:t>Drawing Tools</a:t>
            </a:r>
            <a:r>
              <a:rPr lang="en-US" sz="1200" baseline="0" dirty="0" smtClean="0"/>
              <a:t>, on the </a:t>
            </a:r>
            <a:r>
              <a:rPr lang="en-US" sz="1200" b="1" baseline="0" dirty="0" smtClean="0"/>
              <a:t>Format </a:t>
            </a:r>
            <a:r>
              <a:rPr lang="en-US" sz="1200" baseline="0" dirty="0" smtClean="0"/>
              <a:t>tab, in the </a:t>
            </a:r>
            <a:r>
              <a:rPr lang="en-US" sz="1200" b="1" baseline="0" dirty="0" smtClean="0"/>
              <a:t>Size</a:t>
            </a:r>
            <a:r>
              <a:rPr lang="en-US" sz="1200" baseline="0" dirty="0" smtClean="0"/>
              <a:t> group,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Shape Height </a:t>
            </a:r>
            <a:r>
              <a:rPr lang="en-US" sz="1200" baseline="0" dirty="0" smtClean="0"/>
              <a:t>box, enter </a:t>
            </a:r>
            <a:r>
              <a:rPr lang="en-US" sz="1200" b="1" baseline="0" dirty="0" smtClean="0"/>
              <a:t>6.86”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Shape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Width</a:t>
            </a:r>
            <a:r>
              <a:rPr lang="en-US" sz="1200" baseline="0" dirty="0" smtClean="0"/>
              <a:t> box, enter </a:t>
            </a:r>
            <a:r>
              <a:rPr lang="en-US" sz="1200" b="1" baseline="0" dirty="0" smtClean="0"/>
              <a:t>9.98”</a:t>
            </a:r>
            <a:r>
              <a:rPr lang="en-US" sz="120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bottom right corner of the </a:t>
            </a:r>
            <a:r>
              <a:rPr lang="en-US" sz="1200" b="1" baseline="0" dirty="0" smtClean="0"/>
              <a:t>Drawing</a:t>
            </a:r>
            <a:r>
              <a:rPr lang="en-US" sz="1200" baseline="0" dirty="0" smtClean="0"/>
              <a:t> group, click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 launcher.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Line Color </a:t>
            </a:r>
            <a:r>
              <a:rPr lang="en-US" sz="1200" baseline="0" dirty="0" smtClean="0"/>
              <a:t>in the left pane, select </a:t>
            </a:r>
            <a:r>
              <a:rPr lang="en-US" sz="1200" b="1" baseline="0" dirty="0" smtClean="0"/>
              <a:t>Gradient line </a:t>
            </a: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Line Color </a:t>
            </a:r>
            <a:r>
              <a:rPr lang="en-US" sz="1200" baseline="0" dirty="0" smtClean="0"/>
              <a:t>pane, and then do the following: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 Down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second option from the left).</a:t>
            </a:r>
            <a:endParaRPr lang="en-US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 gradient stop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that you added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first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dirty="0" smtClean="0"/>
              <a:t>Blue, Accent</a:t>
            </a:r>
            <a:r>
              <a:rPr lang="en-US" sz="1200" b="1" baseline="0" dirty="0" smtClean="0"/>
              <a:t> 1, Lighter 40%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(fourth row, fifth option from the left).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77%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second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  <a:defRPr/>
            </a:pPr>
            <a:r>
              <a:rPr lang="en-US" sz="1200" dirty="0" smtClean="0"/>
              <a:t>Click the button next to </a:t>
            </a:r>
            <a:r>
              <a:rPr lang="en-US" sz="1200" b="1" dirty="0" smtClean="0"/>
              <a:t>Color</a:t>
            </a:r>
            <a:r>
              <a:rPr lang="en-US" sz="1200" dirty="0" smtClean="0"/>
              <a:t>, click </a:t>
            </a:r>
            <a:r>
              <a:rPr lang="en-US" sz="1200" b="1" dirty="0" smtClean="0"/>
              <a:t>More Colors</a:t>
            </a:r>
            <a:r>
              <a:rPr lang="en-US" sz="1200" dirty="0" smtClean="0"/>
              <a:t>, and then in the </a:t>
            </a:r>
            <a:r>
              <a:rPr lang="en-US" sz="1200" b="1" dirty="0" smtClean="0"/>
              <a:t>Colors</a:t>
            </a:r>
            <a:r>
              <a:rPr lang="en-US" sz="1200" dirty="0" smtClean="0"/>
              <a:t> dialog box, on the </a:t>
            </a:r>
            <a:r>
              <a:rPr lang="en-US" sz="1200" b="1" dirty="0" smtClean="0"/>
              <a:t>Custom</a:t>
            </a:r>
            <a:r>
              <a:rPr lang="en-US" sz="1200" dirty="0" smtClean="0"/>
              <a:t> tab, enter values for Red: </a:t>
            </a:r>
            <a:r>
              <a:rPr lang="en-US" sz="1200" b="1" dirty="0" smtClean="0"/>
              <a:t>208</a:t>
            </a:r>
            <a:r>
              <a:rPr lang="en-US" sz="1200" dirty="0" smtClean="0"/>
              <a:t>, Green: </a:t>
            </a:r>
            <a:r>
              <a:rPr lang="en-US" sz="1200" b="1" dirty="0" smtClean="0"/>
              <a:t>215</a:t>
            </a:r>
            <a:r>
              <a:rPr lang="en-US" sz="1200" dirty="0" smtClean="0"/>
              <a:t>, Blue: </a:t>
            </a:r>
            <a:r>
              <a:rPr lang="en-US" sz="1200" b="1" dirty="0" smtClean="0"/>
              <a:t>222</a:t>
            </a:r>
            <a:r>
              <a:rPr lang="en-US" sz="1200" dirty="0" smtClean="0"/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Style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90%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aseline="0" dirty="0" smtClean="0"/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Line Style</a:t>
            </a:r>
            <a:r>
              <a:rPr lang="en-US" sz="1200" baseline="0" dirty="0" smtClean="0"/>
              <a:t> in the left pane. In the </a:t>
            </a:r>
            <a:r>
              <a:rPr lang="en-US" sz="1200" b="1" baseline="0" dirty="0" smtClean="0"/>
              <a:t>Line Style </a:t>
            </a:r>
            <a:r>
              <a:rPr lang="en-US" sz="1200" baseline="0" dirty="0" smtClean="0"/>
              <a:t>pane, in the </a:t>
            </a:r>
            <a:r>
              <a:rPr lang="en-US" sz="1200" b="1" baseline="0" dirty="0" smtClean="0"/>
              <a:t>Width</a:t>
            </a:r>
            <a:r>
              <a:rPr lang="en-US" sz="1200" baseline="0" dirty="0" smtClean="0"/>
              <a:t> box, enter </a:t>
            </a:r>
            <a:r>
              <a:rPr lang="en-US" sz="1200" b="1" baseline="0" dirty="0" smtClean="0"/>
              <a:t>4.25 pt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Drawing </a:t>
            </a:r>
            <a:r>
              <a:rPr lang="en-US" sz="1200" baseline="0" dirty="0" smtClean="0"/>
              <a:t>group, click </a:t>
            </a:r>
            <a:r>
              <a:rPr lang="en-US" sz="1200" b="1" baseline="0" dirty="0" smtClean="0"/>
              <a:t>Arrange</a:t>
            </a:r>
            <a:r>
              <a:rPr lang="en-US" sz="1200" baseline="0" dirty="0" smtClean="0"/>
              <a:t>, point to </a:t>
            </a:r>
            <a:r>
              <a:rPr lang="en-US" sz="1200" b="1" baseline="0" dirty="0" smtClean="0"/>
              <a:t>Align</a:t>
            </a:r>
            <a:r>
              <a:rPr lang="en-US" sz="1200" baseline="0" dirty="0" smtClean="0"/>
              <a:t>, and then do the following: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Align to Slide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Align Left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Drag the third arc left on the slide until the two middle yellow adjustment diamonds are lined up with the left edge of the slide. </a:t>
            </a:r>
            <a:r>
              <a:rPr lang="en-US" sz="1200" baseline="0" dirty="0" smtClean="0"/>
              <a:t>Drag the third arc vertically as needed to position it slightly above the second arc on the slide. 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reproduce the background on this slide, do the following: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pane,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 Up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(second row, second option from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left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</a:t>
            </a:r>
            <a:endParaRPr lang="en-US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270⁰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 gradient stop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four stops appear in the slider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that you added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first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dirty="0" smtClean="0"/>
              <a:t>Click the button next to </a:t>
            </a:r>
            <a:r>
              <a:rPr lang="en-US" sz="1200" b="1" dirty="0" smtClean="0"/>
              <a:t>Color</a:t>
            </a:r>
            <a:r>
              <a:rPr lang="en-US" sz="1200" dirty="0" smtClean="0"/>
              <a:t>, click </a:t>
            </a:r>
            <a:r>
              <a:rPr lang="en-US" sz="1200" b="1" dirty="0" smtClean="0"/>
              <a:t>More Colors</a:t>
            </a:r>
            <a:r>
              <a:rPr lang="en-US" sz="1200" dirty="0" smtClean="0"/>
              <a:t>, and then in the </a:t>
            </a:r>
            <a:r>
              <a:rPr lang="en-US" sz="1200" b="1" dirty="0" smtClean="0"/>
              <a:t>Colors</a:t>
            </a:r>
            <a:r>
              <a:rPr lang="en-US" sz="1200" dirty="0" smtClean="0"/>
              <a:t> dialog box, on the </a:t>
            </a:r>
            <a:r>
              <a:rPr lang="en-US" sz="1200" b="1" dirty="0" smtClean="0"/>
              <a:t>Custom</a:t>
            </a:r>
            <a:r>
              <a:rPr lang="en-US" sz="1200" dirty="0" smtClean="0"/>
              <a:t> tab, enter values for Red: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167</a:t>
            </a:r>
            <a:r>
              <a:rPr lang="en-US" sz="1200" dirty="0" smtClean="0"/>
              <a:t>, Green: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185</a:t>
            </a:r>
            <a:r>
              <a:rPr lang="en-US" sz="1200" dirty="0" smtClean="0"/>
              <a:t>, Blue: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197</a:t>
            </a:r>
            <a:r>
              <a:rPr lang="en-US" sz="1200" dirty="0" smtClean="0"/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second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</a:t>
            </a:r>
            <a:endParaRPr lang="en-US" sz="1200" b="0" dirty="0" smtClean="0"/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third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</a:t>
            </a:r>
            <a:endParaRPr lang="en-US" sz="1200" dirty="0" smtClean="0"/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fourth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dirty="0" smtClean="0"/>
              <a:t>Click the button next to </a:t>
            </a:r>
            <a:r>
              <a:rPr lang="en-US" sz="1200" b="1" dirty="0" smtClean="0"/>
              <a:t>Color</a:t>
            </a:r>
            <a:r>
              <a:rPr lang="en-US" sz="1200" dirty="0" smtClean="0"/>
              <a:t>, click </a:t>
            </a:r>
            <a:r>
              <a:rPr lang="en-US" sz="1200" b="1" dirty="0" smtClean="0"/>
              <a:t>More Colors</a:t>
            </a:r>
            <a:r>
              <a:rPr lang="en-US" sz="1200" dirty="0" smtClean="0"/>
              <a:t>, and then in the </a:t>
            </a:r>
            <a:r>
              <a:rPr lang="en-US" sz="1200" b="1" dirty="0" smtClean="0"/>
              <a:t>Colors</a:t>
            </a:r>
            <a:r>
              <a:rPr lang="en-US" sz="1200" dirty="0" smtClean="0"/>
              <a:t> dialog box, on the </a:t>
            </a:r>
            <a:r>
              <a:rPr lang="en-US" sz="1200" b="1" dirty="0" smtClean="0"/>
              <a:t>Custom</a:t>
            </a:r>
            <a:r>
              <a:rPr lang="en-US" sz="1200" dirty="0" smtClean="0"/>
              <a:t> tab, enter values for Red: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167</a:t>
            </a:r>
            <a:r>
              <a:rPr lang="en-US" sz="1200" dirty="0" smtClean="0"/>
              <a:t>, Green: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185</a:t>
            </a:r>
            <a:r>
              <a:rPr lang="en-US" sz="1200" dirty="0" smtClean="0"/>
              <a:t>, Blue: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197</a:t>
            </a:r>
            <a:r>
              <a:rPr lang="en-US" sz="1200" dirty="0" smtClean="0"/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4042362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n-US" sz="1400" b="1" i="0" dirty="0" smtClean="0"/>
              <a:t>Half-circle picture with accent</a:t>
            </a:r>
            <a:r>
              <a:rPr lang="en-US" sz="1400" b="1" i="0" baseline="0" dirty="0" smtClean="0"/>
              <a:t> arcs</a:t>
            </a:r>
            <a:endParaRPr lang="en-US" sz="1400" b="1" i="0" dirty="0" smtClean="0"/>
          </a:p>
          <a:p>
            <a:r>
              <a:rPr lang="en-US" sz="1400" dirty="0" smtClean="0"/>
              <a:t>(Basic)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dirty="0" smtClean="0"/>
              <a:t>To reproduce the shape effects on this slide, do the following: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Slides</a:t>
            </a:r>
            <a:r>
              <a:rPr lang="en-US" sz="1200" baseline="0" dirty="0" smtClean="0"/>
              <a:t> group, click </a:t>
            </a:r>
            <a:r>
              <a:rPr lang="en-US" sz="1200" b="1" baseline="0" dirty="0" smtClean="0"/>
              <a:t>Layout</a:t>
            </a:r>
            <a:r>
              <a:rPr lang="en-US" sz="1200" b="0" baseline="0" dirty="0" smtClean="0"/>
              <a:t>,</a:t>
            </a:r>
            <a:r>
              <a:rPr lang="en-US" sz="1200" baseline="0" dirty="0" smtClean="0"/>
              <a:t> and then click </a:t>
            </a:r>
            <a:r>
              <a:rPr lang="en-US" sz="1200" b="1" baseline="0" dirty="0" smtClean="0"/>
              <a:t>Blank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Drawing</a:t>
            </a:r>
            <a:r>
              <a:rPr lang="en-US" sz="1200" baseline="0" dirty="0" smtClean="0"/>
              <a:t> group, click </a:t>
            </a:r>
            <a:r>
              <a:rPr lang="en-US" sz="1200" b="1" baseline="0" dirty="0" smtClean="0"/>
              <a:t>Shapes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Basic Shapes</a:t>
            </a:r>
            <a:r>
              <a:rPr lang="en-US" sz="1200" baseline="0" dirty="0" smtClean="0"/>
              <a:t>, click </a:t>
            </a:r>
            <a:r>
              <a:rPr lang="en-US" sz="1200" b="1" baseline="0" dirty="0" smtClean="0"/>
              <a:t>Arc </a:t>
            </a:r>
            <a:r>
              <a:rPr lang="en-US" sz="1200" b="0" baseline="0" dirty="0" smtClean="0"/>
              <a:t>(third row, 12</a:t>
            </a:r>
            <a:r>
              <a:rPr lang="en-US" sz="1200" b="0" baseline="30000" dirty="0" smtClean="0"/>
              <a:t>th</a:t>
            </a:r>
            <a:r>
              <a:rPr lang="en-US" sz="1200" b="0" baseline="0" dirty="0" smtClean="0"/>
              <a:t> option from the left)</a:t>
            </a:r>
            <a:r>
              <a:rPr lang="en-US" sz="1200" baseline="0" dirty="0" smtClean="0"/>
              <a:t>. On the slide, drag to draw an arc.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Select the arc. Under </a:t>
            </a:r>
            <a:r>
              <a:rPr lang="en-US" sz="1200" b="1" baseline="0" dirty="0" smtClean="0"/>
              <a:t>Drawing Tools</a:t>
            </a:r>
            <a:r>
              <a:rPr lang="en-US" sz="120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Size</a:t>
            </a:r>
            <a:r>
              <a:rPr lang="en-US" sz="1200" baseline="0" dirty="0" smtClean="0"/>
              <a:t> group,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Shape Height </a:t>
            </a:r>
            <a:r>
              <a:rPr lang="en-US" sz="1200" baseline="0" dirty="0" smtClean="0"/>
              <a:t>box, enter </a:t>
            </a:r>
            <a:r>
              <a:rPr lang="en-US" sz="1200" b="1" baseline="0" dirty="0" smtClean="0"/>
              <a:t>7.5”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Shape Width </a:t>
            </a:r>
            <a:r>
              <a:rPr lang="en-US" sz="1200" baseline="0" dirty="0" smtClean="0"/>
              <a:t>box, enter </a:t>
            </a:r>
            <a:r>
              <a:rPr lang="en-US" sz="1200" b="1" baseline="0" dirty="0" smtClean="0"/>
              <a:t>7.5”</a:t>
            </a:r>
            <a:r>
              <a:rPr lang="en-US" sz="120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Drag the right yellow diamond adjustment handle to the bottom of the slide to create a half-circle.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Under </a:t>
            </a:r>
            <a:r>
              <a:rPr lang="en-US" sz="1200" b="1" baseline="0" dirty="0" smtClean="0"/>
              <a:t>Drawing Tools</a:t>
            </a:r>
            <a:r>
              <a:rPr lang="en-US" sz="120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bottom right corner of the </a:t>
            </a:r>
            <a:r>
              <a:rPr lang="en-US" sz="1200" b="1" baseline="0" dirty="0" smtClean="0"/>
              <a:t>Shape Styles </a:t>
            </a:r>
            <a:r>
              <a:rPr lang="en-US" sz="1200" baseline="0" dirty="0" smtClean="0"/>
              <a:t>group, click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 launcher.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Fill</a:t>
            </a:r>
            <a:r>
              <a:rPr lang="en-US" sz="1200" baseline="0" dirty="0" smtClean="0"/>
              <a:t> in the left pane. In the </a:t>
            </a:r>
            <a:r>
              <a:rPr lang="en-US" sz="1200" b="1" baseline="0" dirty="0" smtClean="0"/>
              <a:t>Fill</a:t>
            </a:r>
            <a:r>
              <a:rPr lang="en-US" sz="1200" baseline="0" dirty="0" smtClean="0"/>
              <a:t> pane, select </a:t>
            </a:r>
            <a:r>
              <a:rPr lang="en-US" sz="1200" b="1" baseline="0" dirty="0" smtClean="0"/>
              <a:t>Picture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or texture fill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Insert from</a:t>
            </a:r>
            <a:r>
              <a:rPr lang="en-US" sz="1200" baseline="0" dirty="0" smtClean="0"/>
              <a:t>, click </a:t>
            </a:r>
            <a:r>
              <a:rPr lang="en-US" sz="1200" b="1" baseline="0" dirty="0" smtClean="0"/>
              <a:t>File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Insert Picture</a:t>
            </a:r>
            <a:r>
              <a:rPr lang="en-US" sz="1200" baseline="0" dirty="0" smtClean="0"/>
              <a:t> dialog box, select a picture, and then click </a:t>
            </a:r>
            <a:r>
              <a:rPr lang="en-US" sz="1200" b="1" baseline="0" dirty="0" smtClean="0"/>
              <a:t>Insert</a:t>
            </a:r>
            <a:r>
              <a:rPr lang="en-US" sz="1200" baseline="0" dirty="0" smtClean="0"/>
              <a:t>. 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in the </a:t>
            </a:r>
            <a:r>
              <a:rPr lang="en-US" sz="1200" b="1" baseline="0" dirty="0" smtClean="0"/>
              <a:t>Fill</a:t>
            </a:r>
            <a:r>
              <a:rPr lang="en-US" sz="1200" baseline="0" dirty="0" smtClean="0"/>
              <a:t> pane, under </a:t>
            </a:r>
            <a:r>
              <a:rPr lang="en-US" sz="1200" b="1" baseline="0" dirty="0" smtClean="0"/>
              <a:t>Insert from</a:t>
            </a:r>
            <a:r>
              <a:rPr lang="en-US" sz="1200" baseline="0" dirty="0" smtClean="0"/>
              <a:t>, select </a:t>
            </a:r>
            <a:r>
              <a:rPr lang="en-US" sz="1200" b="1" baseline="0" dirty="0" smtClean="0"/>
              <a:t>Tile picture as texture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Line Color </a:t>
            </a:r>
            <a:r>
              <a:rPr lang="en-US" sz="1200" baseline="0" dirty="0" smtClean="0"/>
              <a:t>in the left pane, and then select </a:t>
            </a:r>
            <a:r>
              <a:rPr lang="en-US" sz="1200" b="1" baseline="0" dirty="0" smtClean="0"/>
              <a:t>No line </a:t>
            </a: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Line Color </a:t>
            </a:r>
            <a:r>
              <a:rPr lang="en-US" sz="1200" baseline="0" dirty="0" smtClean="0"/>
              <a:t>pane.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Shadow</a:t>
            </a:r>
            <a:r>
              <a:rPr lang="en-US" sz="1200" baseline="0" dirty="0" smtClean="0"/>
              <a:t> in the left pane, and then do the following in the </a:t>
            </a:r>
            <a:r>
              <a:rPr lang="en-US" sz="1200" b="1" baseline="0" dirty="0" smtClean="0"/>
              <a:t>Shadow</a:t>
            </a:r>
            <a:r>
              <a:rPr lang="en-US" sz="1200" baseline="0" dirty="0" smtClean="0"/>
              <a:t> pane: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Click the button next to </a:t>
            </a:r>
            <a:r>
              <a:rPr lang="en-US" sz="1200" b="1" baseline="0" dirty="0" smtClean="0"/>
              <a:t>Presets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Inner</a:t>
            </a:r>
            <a:r>
              <a:rPr lang="en-US" sz="1200" baseline="0" dirty="0" smtClean="0"/>
              <a:t> click </a:t>
            </a:r>
            <a:r>
              <a:rPr lang="en-US" sz="1200" b="1" dirty="0" smtClean="0"/>
              <a:t>Inside Diagonal Top Right </a:t>
            </a:r>
            <a:r>
              <a:rPr lang="en-US" sz="1200" dirty="0" smtClean="0"/>
              <a:t>(first row, third option from the left).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Transparency</a:t>
            </a:r>
            <a:r>
              <a:rPr lang="en-US" sz="1200" baseline="0" dirty="0" smtClean="0"/>
              <a:t> box, enter </a:t>
            </a:r>
            <a:r>
              <a:rPr lang="en-US" sz="1200" b="1" baseline="0" dirty="0" smtClean="0"/>
              <a:t>70%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Blur</a:t>
            </a:r>
            <a:r>
              <a:rPr lang="en-US" sz="1200" baseline="0" dirty="0" smtClean="0"/>
              <a:t> box, enter </a:t>
            </a:r>
            <a:r>
              <a:rPr lang="en-US" sz="1200" b="1" baseline="0" dirty="0" smtClean="0"/>
              <a:t>20 pt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Distance</a:t>
            </a:r>
            <a:r>
              <a:rPr lang="en-US" sz="1200" baseline="0" dirty="0" smtClean="0"/>
              <a:t> box, enter </a:t>
            </a:r>
            <a:r>
              <a:rPr lang="en-US" sz="1200" b="1" baseline="0" dirty="0" smtClean="0"/>
              <a:t>20 pt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Drag the half-circle to the left </a:t>
            </a:r>
            <a:r>
              <a:rPr lang="en-US" sz="1200" b="0" baseline="0" dirty="0" smtClean="0"/>
              <a:t>until the two middle yellow adjustment diamonds are lined up with the left edge of the slide</a:t>
            </a:r>
            <a:r>
              <a:rPr lang="en-US" sz="1200" baseline="0" dirty="0" smtClean="0"/>
              <a:t>. 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Drawing</a:t>
            </a:r>
            <a:r>
              <a:rPr lang="en-US" sz="1200" baseline="0" dirty="0" smtClean="0"/>
              <a:t> group, click </a:t>
            </a:r>
            <a:r>
              <a:rPr lang="en-US" sz="1200" b="1" baseline="0" dirty="0" smtClean="0"/>
              <a:t>Arrange</a:t>
            </a:r>
            <a:r>
              <a:rPr lang="en-US" sz="1200" baseline="0" dirty="0" smtClean="0"/>
              <a:t>, point to </a:t>
            </a:r>
            <a:r>
              <a:rPr lang="en-US" sz="1200" b="1" baseline="0" dirty="0" smtClean="0"/>
              <a:t>Align</a:t>
            </a:r>
            <a:r>
              <a:rPr lang="en-US" sz="1200" baseline="0" dirty="0" smtClean="0"/>
              <a:t>, and then do the following: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Align to Slide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Align Middle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Select the arc. 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Clipboard</a:t>
            </a:r>
            <a:r>
              <a:rPr lang="en-US" sz="1200" baseline="0" dirty="0" smtClean="0"/>
              <a:t> group, click the arrow under </a:t>
            </a:r>
            <a:r>
              <a:rPr lang="en-US" sz="1200" b="1" baseline="0" dirty="0" smtClean="0"/>
              <a:t>Copy</a:t>
            </a:r>
            <a:r>
              <a:rPr lang="en-US" sz="1200" baseline="0" dirty="0" smtClean="0"/>
              <a:t>, and then click </a:t>
            </a:r>
            <a:r>
              <a:rPr lang="en-US" sz="1200" b="1" baseline="0" dirty="0" smtClean="0"/>
              <a:t>Duplicate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Select the second arc. Under </a:t>
            </a:r>
            <a:r>
              <a:rPr lang="en-US" sz="1200" b="1" baseline="0" dirty="0" smtClean="0"/>
              <a:t>Drawing Tools</a:t>
            </a:r>
            <a:r>
              <a:rPr lang="en-US" sz="120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Size</a:t>
            </a:r>
            <a:r>
              <a:rPr lang="en-US" sz="1200" baseline="0" dirty="0" smtClean="0"/>
              <a:t> group,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Shape Height </a:t>
            </a:r>
            <a:r>
              <a:rPr lang="en-US" sz="1200" baseline="0" dirty="0" smtClean="0"/>
              <a:t>box, enter </a:t>
            </a:r>
            <a:r>
              <a:rPr lang="en-US" sz="1200" b="1" baseline="0" dirty="0" smtClean="0"/>
              <a:t>6.79”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Shape Width </a:t>
            </a:r>
            <a:r>
              <a:rPr lang="en-US" sz="1200" baseline="0" dirty="0" smtClean="0"/>
              <a:t>box, enter </a:t>
            </a:r>
            <a:r>
              <a:rPr lang="en-US" sz="1200" b="1" baseline="0" dirty="0" smtClean="0"/>
              <a:t>10.03”</a:t>
            </a:r>
            <a:r>
              <a:rPr lang="en-US" sz="120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bottom right corner of the </a:t>
            </a:r>
            <a:r>
              <a:rPr lang="en-US" sz="1200" b="1" baseline="0" dirty="0" smtClean="0"/>
              <a:t>Drawing</a:t>
            </a:r>
            <a:r>
              <a:rPr lang="en-US" sz="1200" baseline="0" dirty="0" smtClean="0"/>
              <a:t> group, click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 launcher. In the </a:t>
            </a:r>
            <a:r>
              <a:rPr lang="en-US" sz="1200" b="1" baseline="0" dirty="0" smtClean="0"/>
              <a:t>Format Picture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Fill </a:t>
            </a:r>
            <a:r>
              <a:rPr lang="en-US" sz="1200" baseline="0" dirty="0" smtClean="0"/>
              <a:t>in the left pane, and then in the </a:t>
            </a:r>
            <a:r>
              <a:rPr lang="en-US" sz="1200" b="1" baseline="0" dirty="0" smtClean="0"/>
              <a:t>Fill</a:t>
            </a:r>
            <a:r>
              <a:rPr lang="en-US" sz="1200" baseline="0" dirty="0" smtClean="0"/>
              <a:t> pane, select </a:t>
            </a:r>
            <a:r>
              <a:rPr lang="en-US" sz="1200" b="1" baseline="0" dirty="0" smtClean="0"/>
              <a:t>No fill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Line Color </a:t>
            </a:r>
            <a:r>
              <a:rPr lang="en-US" sz="1200" baseline="0" dirty="0" smtClean="0"/>
              <a:t>in the left pane. In the </a:t>
            </a:r>
            <a:r>
              <a:rPr lang="en-US" sz="1200" b="1" baseline="0" dirty="0" smtClean="0"/>
              <a:t>Line Color </a:t>
            </a:r>
            <a:r>
              <a:rPr lang="en-US" sz="1200" baseline="0" dirty="0" smtClean="0"/>
              <a:t>pane, select </a:t>
            </a:r>
            <a:r>
              <a:rPr lang="en-US" sz="1200" b="1" baseline="0" dirty="0" smtClean="0"/>
              <a:t>Solid line </a:t>
            </a:r>
            <a:r>
              <a:rPr lang="en-US" sz="1200" baseline="0" dirty="0" smtClean="0"/>
              <a:t>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Click the button next to </a:t>
            </a:r>
            <a:r>
              <a:rPr lang="en-US" sz="1200" b="1" baseline="0" dirty="0" smtClean="0"/>
              <a:t>Color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Theme Colors </a:t>
            </a:r>
            <a:r>
              <a:rPr lang="en-US" sz="1200" baseline="0" dirty="0" smtClean="0"/>
              <a:t>click </a:t>
            </a:r>
            <a:r>
              <a:rPr lang="en-US" sz="1200" b="1" baseline="0" dirty="0" smtClean="0"/>
              <a:t>White, Background 1 </a:t>
            </a:r>
            <a:r>
              <a:rPr lang="en-US" sz="1200" baseline="0" dirty="0" smtClean="0"/>
              <a:t>(first row, first option from the left).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Transparency</a:t>
            </a:r>
            <a:r>
              <a:rPr lang="en-US" sz="1200" baseline="0" dirty="0" smtClean="0"/>
              <a:t> box, enter </a:t>
            </a:r>
            <a:r>
              <a:rPr lang="en-US" sz="1200" b="1" baseline="0" dirty="0" smtClean="0"/>
              <a:t>50%</a:t>
            </a:r>
            <a:r>
              <a:rPr lang="en-US" sz="120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Line Style</a:t>
            </a:r>
            <a:r>
              <a:rPr lang="en-US" sz="1200" b="0" baseline="0" dirty="0" smtClean="0"/>
              <a:t> in the left pane. In the </a:t>
            </a:r>
            <a:r>
              <a:rPr lang="en-US" sz="1200" b="1" baseline="0" dirty="0" smtClean="0"/>
              <a:t>Line Style </a:t>
            </a:r>
            <a:r>
              <a:rPr lang="en-US" sz="1200" b="0" baseline="0" dirty="0" smtClean="0"/>
              <a:t>pane, in the </a:t>
            </a:r>
            <a:r>
              <a:rPr lang="en-US" sz="1200" b="1" baseline="0" dirty="0" smtClean="0"/>
              <a:t>Width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1.5 pt</a:t>
            </a:r>
            <a:r>
              <a:rPr lang="en-US" sz="1200" b="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Drag the second arc left on the slide until the two middle yellow adjustment diamonds are lined up with the left edge of the slide. On</a:t>
            </a:r>
            <a:r>
              <a:rPr lang="en-US" sz="1200" baseline="0" dirty="0" smtClean="0"/>
              <a:t>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Drawing</a:t>
            </a:r>
            <a:r>
              <a:rPr lang="en-US" sz="1200" baseline="0" dirty="0" smtClean="0"/>
              <a:t> group, click </a:t>
            </a:r>
            <a:r>
              <a:rPr lang="en-US" sz="1200" b="1" baseline="0" dirty="0" smtClean="0"/>
              <a:t>Arrange</a:t>
            </a:r>
            <a:r>
              <a:rPr lang="en-US" sz="1200" baseline="0" dirty="0" smtClean="0"/>
              <a:t>, point to </a:t>
            </a:r>
            <a:r>
              <a:rPr lang="en-US" sz="1200" b="1" baseline="0" dirty="0" smtClean="0"/>
              <a:t>Align</a:t>
            </a:r>
            <a:r>
              <a:rPr lang="en-US" sz="1200" baseline="0" dirty="0" smtClean="0"/>
              <a:t>, and then do the following: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Align to Slide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Align Middle</a:t>
            </a:r>
            <a:r>
              <a:rPr lang="en-US" sz="120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Select the second arc. 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Clipboard</a:t>
            </a:r>
            <a:r>
              <a:rPr lang="en-US" sz="1200" baseline="0" dirty="0" smtClean="0"/>
              <a:t> group, click the arrow under </a:t>
            </a:r>
            <a:r>
              <a:rPr lang="en-US" sz="1200" b="1" baseline="0" dirty="0" smtClean="0"/>
              <a:t>Copy</a:t>
            </a:r>
            <a:r>
              <a:rPr lang="en-US" sz="1200" b="0" baseline="0" dirty="0" smtClean="0"/>
              <a:t>,</a:t>
            </a:r>
            <a:r>
              <a:rPr lang="en-US" sz="1200" baseline="0" dirty="0" smtClean="0"/>
              <a:t> and then click </a:t>
            </a:r>
            <a:r>
              <a:rPr lang="en-US" sz="1200" b="1" baseline="0" dirty="0" smtClean="0"/>
              <a:t>Duplicate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Select the third arc. Under </a:t>
            </a:r>
            <a:r>
              <a:rPr lang="en-US" sz="1200" b="1" baseline="0" dirty="0" smtClean="0"/>
              <a:t>Drawing Tools</a:t>
            </a:r>
            <a:r>
              <a:rPr lang="en-US" sz="1200" baseline="0" dirty="0" smtClean="0"/>
              <a:t>, on the </a:t>
            </a:r>
            <a:r>
              <a:rPr lang="en-US" sz="1200" b="1" baseline="0" dirty="0" smtClean="0"/>
              <a:t>Format </a:t>
            </a:r>
            <a:r>
              <a:rPr lang="en-US" sz="1200" baseline="0" dirty="0" smtClean="0"/>
              <a:t>tab, in the </a:t>
            </a:r>
            <a:r>
              <a:rPr lang="en-US" sz="1200" b="1" baseline="0" dirty="0" smtClean="0"/>
              <a:t>Size</a:t>
            </a:r>
            <a:r>
              <a:rPr lang="en-US" sz="1200" baseline="0" dirty="0" smtClean="0"/>
              <a:t> group,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Shape Height </a:t>
            </a:r>
            <a:r>
              <a:rPr lang="en-US" sz="1200" baseline="0" dirty="0" smtClean="0"/>
              <a:t>box, enter </a:t>
            </a:r>
            <a:r>
              <a:rPr lang="en-US" sz="1200" b="1" baseline="0" dirty="0" smtClean="0"/>
              <a:t>6.86”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Shape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Width</a:t>
            </a:r>
            <a:r>
              <a:rPr lang="en-US" sz="1200" baseline="0" dirty="0" smtClean="0"/>
              <a:t> box, enter </a:t>
            </a:r>
            <a:r>
              <a:rPr lang="en-US" sz="1200" b="1" baseline="0" dirty="0" smtClean="0"/>
              <a:t>9.98”</a:t>
            </a:r>
            <a:r>
              <a:rPr lang="en-US" sz="120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bottom right corner of the </a:t>
            </a:r>
            <a:r>
              <a:rPr lang="en-US" sz="1200" b="1" baseline="0" dirty="0" smtClean="0"/>
              <a:t>Drawing</a:t>
            </a:r>
            <a:r>
              <a:rPr lang="en-US" sz="1200" baseline="0" dirty="0" smtClean="0"/>
              <a:t> group, click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 launcher.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Line Color </a:t>
            </a:r>
            <a:r>
              <a:rPr lang="en-US" sz="1200" baseline="0" dirty="0" smtClean="0"/>
              <a:t>in the left pane, select </a:t>
            </a:r>
            <a:r>
              <a:rPr lang="en-US" sz="1200" b="1" baseline="0" dirty="0" smtClean="0"/>
              <a:t>Gradient line </a:t>
            </a: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Line Color </a:t>
            </a:r>
            <a:r>
              <a:rPr lang="en-US" sz="1200" baseline="0" dirty="0" smtClean="0"/>
              <a:t>pane, and then do the following: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 Down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second option from the left).</a:t>
            </a:r>
            <a:endParaRPr lang="en-US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 gradient stop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that you added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first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dirty="0" smtClean="0"/>
              <a:t>Blue, Accent</a:t>
            </a:r>
            <a:r>
              <a:rPr lang="en-US" sz="1200" b="1" baseline="0" dirty="0" smtClean="0"/>
              <a:t> 1, Lighter 40%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(fourth row, fifth option from the left).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77%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second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  <a:defRPr/>
            </a:pPr>
            <a:r>
              <a:rPr lang="en-US" sz="1200" dirty="0" smtClean="0"/>
              <a:t>Click the button next to </a:t>
            </a:r>
            <a:r>
              <a:rPr lang="en-US" sz="1200" b="1" dirty="0" smtClean="0"/>
              <a:t>Color</a:t>
            </a:r>
            <a:r>
              <a:rPr lang="en-US" sz="1200" dirty="0" smtClean="0"/>
              <a:t>, click </a:t>
            </a:r>
            <a:r>
              <a:rPr lang="en-US" sz="1200" b="1" dirty="0" smtClean="0"/>
              <a:t>More Colors</a:t>
            </a:r>
            <a:r>
              <a:rPr lang="en-US" sz="1200" dirty="0" smtClean="0"/>
              <a:t>, and then in the </a:t>
            </a:r>
            <a:r>
              <a:rPr lang="en-US" sz="1200" b="1" dirty="0" smtClean="0"/>
              <a:t>Colors</a:t>
            </a:r>
            <a:r>
              <a:rPr lang="en-US" sz="1200" dirty="0" smtClean="0"/>
              <a:t> dialog box, on the </a:t>
            </a:r>
            <a:r>
              <a:rPr lang="en-US" sz="1200" b="1" dirty="0" smtClean="0"/>
              <a:t>Custom</a:t>
            </a:r>
            <a:r>
              <a:rPr lang="en-US" sz="1200" dirty="0" smtClean="0"/>
              <a:t> tab, enter values for Red: </a:t>
            </a:r>
            <a:r>
              <a:rPr lang="en-US" sz="1200" b="1" dirty="0" smtClean="0"/>
              <a:t>208</a:t>
            </a:r>
            <a:r>
              <a:rPr lang="en-US" sz="1200" dirty="0" smtClean="0"/>
              <a:t>, Green: </a:t>
            </a:r>
            <a:r>
              <a:rPr lang="en-US" sz="1200" b="1" dirty="0" smtClean="0"/>
              <a:t>215</a:t>
            </a:r>
            <a:r>
              <a:rPr lang="en-US" sz="1200" dirty="0" smtClean="0"/>
              <a:t>, Blue: </a:t>
            </a:r>
            <a:r>
              <a:rPr lang="en-US" sz="1200" b="1" dirty="0" smtClean="0"/>
              <a:t>222</a:t>
            </a:r>
            <a:r>
              <a:rPr lang="en-US" sz="1200" dirty="0" smtClean="0"/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Style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90%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aseline="0" dirty="0" smtClean="0"/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Line Style</a:t>
            </a:r>
            <a:r>
              <a:rPr lang="en-US" sz="1200" baseline="0" dirty="0" smtClean="0"/>
              <a:t> in the left pane. In the </a:t>
            </a:r>
            <a:r>
              <a:rPr lang="en-US" sz="1200" b="1" baseline="0" dirty="0" smtClean="0"/>
              <a:t>Line Style </a:t>
            </a:r>
            <a:r>
              <a:rPr lang="en-US" sz="1200" baseline="0" dirty="0" smtClean="0"/>
              <a:t>pane, in the </a:t>
            </a:r>
            <a:r>
              <a:rPr lang="en-US" sz="1200" b="1" baseline="0" dirty="0" smtClean="0"/>
              <a:t>Width</a:t>
            </a:r>
            <a:r>
              <a:rPr lang="en-US" sz="1200" baseline="0" dirty="0" smtClean="0"/>
              <a:t> box, enter </a:t>
            </a:r>
            <a:r>
              <a:rPr lang="en-US" sz="1200" b="1" baseline="0" dirty="0" smtClean="0"/>
              <a:t>4.25 pt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Drawing </a:t>
            </a:r>
            <a:r>
              <a:rPr lang="en-US" sz="1200" baseline="0" dirty="0" smtClean="0"/>
              <a:t>group, click </a:t>
            </a:r>
            <a:r>
              <a:rPr lang="en-US" sz="1200" b="1" baseline="0" dirty="0" smtClean="0"/>
              <a:t>Arrange</a:t>
            </a:r>
            <a:r>
              <a:rPr lang="en-US" sz="1200" baseline="0" dirty="0" smtClean="0"/>
              <a:t>, point to </a:t>
            </a:r>
            <a:r>
              <a:rPr lang="en-US" sz="1200" b="1" baseline="0" dirty="0" smtClean="0"/>
              <a:t>Align</a:t>
            </a:r>
            <a:r>
              <a:rPr lang="en-US" sz="1200" baseline="0" dirty="0" smtClean="0"/>
              <a:t>, and then do the following: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Align to Slide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Align Left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Drag the third arc left on the slide until the two middle yellow adjustment diamonds are lined up with the left edge of the slide. </a:t>
            </a:r>
            <a:r>
              <a:rPr lang="en-US" sz="1200" baseline="0" dirty="0" smtClean="0"/>
              <a:t>Drag the third arc vertically as needed to position it slightly above the second arc on the slide. 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reproduce the background on this slide, do the following: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pane,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 Up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(second row, second option from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left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</a:t>
            </a:r>
            <a:endParaRPr lang="en-US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270⁰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 gradient stop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four stops appear in the slider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that you added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first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dirty="0" smtClean="0"/>
              <a:t>Click the button next to </a:t>
            </a:r>
            <a:r>
              <a:rPr lang="en-US" sz="1200" b="1" dirty="0" smtClean="0"/>
              <a:t>Color</a:t>
            </a:r>
            <a:r>
              <a:rPr lang="en-US" sz="1200" dirty="0" smtClean="0"/>
              <a:t>, click </a:t>
            </a:r>
            <a:r>
              <a:rPr lang="en-US" sz="1200" b="1" dirty="0" smtClean="0"/>
              <a:t>More Colors</a:t>
            </a:r>
            <a:r>
              <a:rPr lang="en-US" sz="1200" dirty="0" smtClean="0"/>
              <a:t>, and then in the </a:t>
            </a:r>
            <a:r>
              <a:rPr lang="en-US" sz="1200" b="1" dirty="0" smtClean="0"/>
              <a:t>Colors</a:t>
            </a:r>
            <a:r>
              <a:rPr lang="en-US" sz="1200" dirty="0" smtClean="0"/>
              <a:t> dialog box, on the </a:t>
            </a:r>
            <a:r>
              <a:rPr lang="en-US" sz="1200" b="1" dirty="0" smtClean="0"/>
              <a:t>Custom</a:t>
            </a:r>
            <a:r>
              <a:rPr lang="en-US" sz="1200" dirty="0" smtClean="0"/>
              <a:t> tab, enter values for Red: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167</a:t>
            </a:r>
            <a:r>
              <a:rPr lang="en-US" sz="1200" dirty="0" smtClean="0"/>
              <a:t>, Green: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185</a:t>
            </a:r>
            <a:r>
              <a:rPr lang="en-US" sz="1200" dirty="0" smtClean="0"/>
              <a:t>, Blue: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197</a:t>
            </a:r>
            <a:r>
              <a:rPr lang="en-US" sz="1200" dirty="0" smtClean="0"/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second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</a:t>
            </a:r>
            <a:endParaRPr lang="en-US" sz="1200" b="0" dirty="0" smtClean="0"/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third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</a:t>
            </a:r>
            <a:endParaRPr lang="en-US" sz="1200" dirty="0" smtClean="0"/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fourth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dirty="0" smtClean="0"/>
              <a:t>Click the button next to </a:t>
            </a:r>
            <a:r>
              <a:rPr lang="en-US" sz="1200" b="1" dirty="0" smtClean="0"/>
              <a:t>Color</a:t>
            </a:r>
            <a:r>
              <a:rPr lang="en-US" sz="1200" dirty="0" smtClean="0"/>
              <a:t>, click </a:t>
            </a:r>
            <a:r>
              <a:rPr lang="en-US" sz="1200" b="1" dirty="0" smtClean="0"/>
              <a:t>More Colors</a:t>
            </a:r>
            <a:r>
              <a:rPr lang="en-US" sz="1200" dirty="0" smtClean="0"/>
              <a:t>, and then in the </a:t>
            </a:r>
            <a:r>
              <a:rPr lang="en-US" sz="1200" b="1" dirty="0" smtClean="0"/>
              <a:t>Colors</a:t>
            </a:r>
            <a:r>
              <a:rPr lang="en-US" sz="1200" dirty="0" smtClean="0"/>
              <a:t> dialog box, on the </a:t>
            </a:r>
            <a:r>
              <a:rPr lang="en-US" sz="1200" b="1" dirty="0" smtClean="0"/>
              <a:t>Custom</a:t>
            </a:r>
            <a:r>
              <a:rPr lang="en-US" sz="1200" dirty="0" smtClean="0"/>
              <a:t> tab, enter values for Red: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167</a:t>
            </a:r>
            <a:r>
              <a:rPr lang="en-US" sz="1200" dirty="0" smtClean="0"/>
              <a:t>, Green: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185</a:t>
            </a:r>
            <a:r>
              <a:rPr lang="en-US" sz="1200" dirty="0" smtClean="0"/>
              <a:t>, Blue: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197</a:t>
            </a:r>
            <a:r>
              <a:rPr lang="en-US" sz="1200" dirty="0" smtClean="0"/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2427839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n-US" sz="1400" b="1" i="0" dirty="0" smtClean="0"/>
              <a:t>Half-circle picture with accent</a:t>
            </a:r>
            <a:r>
              <a:rPr lang="en-US" sz="1400" b="1" i="0" baseline="0" dirty="0" smtClean="0"/>
              <a:t> arcs</a:t>
            </a:r>
            <a:endParaRPr lang="en-US" sz="1400" b="1" i="0" dirty="0" smtClean="0"/>
          </a:p>
          <a:p>
            <a:r>
              <a:rPr lang="en-US" sz="1400" dirty="0" smtClean="0"/>
              <a:t>(Basic)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dirty="0" smtClean="0"/>
              <a:t>To reproduce the shape effects on this slide, do the following: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Slides</a:t>
            </a:r>
            <a:r>
              <a:rPr lang="en-US" sz="1200" baseline="0" dirty="0" smtClean="0"/>
              <a:t> group, click </a:t>
            </a:r>
            <a:r>
              <a:rPr lang="en-US" sz="1200" b="1" baseline="0" dirty="0" smtClean="0"/>
              <a:t>Layout</a:t>
            </a:r>
            <a:r>
              <a:rPr lang="en-US" sz="1200" b="0" baseline="0" dirty="0" smtClean="0"/>
              <a:t>,</a:t>
            </a:r>
            <a:r>
              <a:rPr lang="en-US" sz="1200" baseline="0" dirty="0" smtClean="0"/>
              <a:t> and then click </a:t>
            </a:r>
            <a:r>
              <a:rPr lang="en-US" sz="1200" b="1" baseline="0" dirty="0" smtClean="0"/>
              <a:t>Blank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Drawing</a:t>
            </a:r>
            <a:r>
              <a:rPr lang="en-US" sz="1200" baseline="0" dirty="0" smtClean="0"/>
              <a:t> group, click </a:t>
            </a:r>
            <a:r>
              <a:rPr lang="en-US" sz="1200" b="1" baseline="0" dirty="0" smtClean="0"/>
              <a:t>Shapes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Basic Shapes</a:t>
            </a:r>
            <a:r>
              <a:rPr lang="en-US" sz="1200" baseline="0" dirty="0" smtClean="0"/>
              <a:t>, click </a:t>
            </a:r>
            <a:r>
              <a:rPr lang="en-US" sz="1200" b="1" baseline="0" dirty="0" smtClean="0"/>
              <a:t>Arc </a:t>
            </a:r>
            <a:r>
              <a:rPr lang="en-US" sz="1200" b="0" baseline="0" dirty="0" smtClean="0"/>
              <a:t>(third row, 12</a:t>
            </a:r>
            <a:r>
              <a:rPr lang="en-US" sz="1200" b="0" baseline="30000" dirty="0" smtClean="0"/>
              <a:t>th</a:t>
            </a:r>
            <a:r>
              <a:rPr lang="en-US" sz="1200" b="0" baseline="0" dirty="0" smtClean="0"/>
              <a:t> option from the left)</a:t>
            </a:r>
            <a:r>
              <a:rPr lang="en-US" sz="1200" baseline="0" dirty="0" smtClean="0"/>
              <a:t>. On the slide, drag to draw an arc.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Select the arc. Under </a:t>
            </a:r>
            <a:r>
              <a:rPr lang="en-US" sz="1200" b="1" baseline="0" dirty="0" smtClean="0"/>
              <a:t>Drawing Tools</a:t>
            </a:r>
            <a:r>
              <a:rPr lang="en-US" sz="120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Size</a:t>
            </a:r>
            <a:r>
              <a:rPr lang="en-US" sz="1200" baseline="0" dirty="0" smtClean="0"/>
              <a:t> group,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Shape Height </a:t>
            </a:r>
            <a:r>
              <a:rPr lang="en-US" sz="1200" baseline="0" dirty="0" smtClean="0"/>
              <a:t>box, enter </a:t>
            </a:r>
            <a:r>
              <a:rPr lang="en-US" sz="1200" b="1" baseline="0" dirty="0" smtClean="0"/>
              <a:t>7.5”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Shape Width </a:t>
            </a:r>
            <a:r>
              <a:rPr lang="en-US" sz="1200" baseline="0" dirty="0" smtClean="0"/>
              <a:t>box, enter </a:t>
            </a:r>
            <a:r>
              <a:rPr lang="en-US" sz="1200" b="1" baseline="0" dirty="0" smtClean="0"/>
              <a:t>7.5”</a:t>
            </a:r>
            <a:r>
              <a:rPr lang="en-US" sz="120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Drag the right yellow diamond adjustment handle to the bottom of the slide to create a half-circle.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Under </a:t>
            </a:r>
            <a:r>
              <a:rPr lang="en-US" sz="1200" b="1" baseline="0" dirty="0" smtClean="0"/>
              <a:t>Drawing Tools</a:t>
            </a:r>
            <a:r>
              <a:rPr lang="en-US" sz="120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bottom right corner of the </a:t>
            </a:r>
            <a:r>
              <a:rPr lang="en-US" sz="1200" b="1" baseline="0" dirty="0" smtClean="0"/>
              <a:t>Shape Styles </a:t>
            </a:r>
            <a:r>
              <a:rPr lang="en-US" sz="1200" baseline="0" dirty="0" smtClean="0"/>
              <a:t>group, click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 launcher.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Fill</a:t>
            </a:r>
            <a:r>
              <a:rPr lang="en-US" sz="1200" baseline="0" dirty="0" smtClean="0"/>
              <a:t> in the left pane. In the </a:t>
            </a:r>
            <a:r>
              <a:rPr lang="en-US" sz="1200" b="1" baseline="0" dirty="0" smtClean="0"/>
              <a:t>Fill</a:t>
            </a:r>
            <a:r>
              <a:rPr lang="en-US" sz="1200" baseline="0" dirty="0" smtClean="0"/>
              <a:t> pane, select </a:t>
            </a:r>
            <a:r>
              <a:rPr lang="en-US" sz="1200" b="1" baseline="0" dirty="0" smtClean="0"/>
              <a:t>Picture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or texture fill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Insert from</a:t>
            </a:r>
            <a:r>
              <a:rPr lang="en-US" sz="1200" baseline="0" dirty="0" smtClean="0"/>
              <a:t>, click </a:t>
            </a:r>
            <a:r>
              <a:rPr lang="en-US" sz="1200" b="1" baseline="0" dirty="0" smtClean="0"/>
              <a:t>File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Insert Picture</a:t>
            </a:r>
            <a:r>
              <a:rPr lang="en-US" sz="1200" baseline="0" dirty="0" smtClean="0"/>
              <a:t> dialog box, select a picture, and then click </a:t>
            </a:r>
            <a:r>
              <a:rPr lang="en-US" sz="1200" b="1" baseline="0" dirty="0" smtClean="0"/>
              <a:t>Insert</a:t>
            </a:r>
            <a:r>
              <a:rPr lang="en-US" sz="1200" baseline="0" dirty="0" smtClean="0"/>
              <a:t>. 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in the </a:t>
            </a:r>
            <a:r>
              <a:rPr lang="en-US" sz="1200" b="1" baseline="0" dirty="0" smtClean="0"/>
              <a:t>Fill</a:t>
            </a:r>
            <a:r>
              <a:rPr lang="en-US" sz="1200" baseline="0" dirty="0" smtClean="0"/>
              <a:t> pane, under </a:t>
            </a:r>
            <a:r>
              <a:rPr lang="en-US" sz="1200" b="1" baseline="0" dirty="0" smtClean="0"/>
              <a:t>Insert from</a:t>
            </a:r>
            <a:r>
              <a:rPr lang="en-US" sz="1200" baseline="0" dirty="0" smtClean="0"/>
              <a:t>, select </a:t>
            </a:r>
            <a:r>
              <a:rPr lang="en-US" sz="1200" b="1" baseline="0" dirty="0" smtClean="0"/>
              <a:t>Tile picture as texture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Line Color </a:t>
            </a:r>
            <a:r>
              <a:rPr lang="en-US" sz="1200" baseline="0" dirty="0" smtClean="0"/>
              <a:t>in the left pane, and then select </a:t>
            </a:r>
            <a:r>
              <a:rPr lang="en-US" sz="1200" b="1" baseline="0" dirty="0" smtClean="0"/>
              <a:t>No line </a:t>
            </a: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Line Color </a:t>
            </a:r>
            <a:r>
              <a:rPr lang="en-US" sz="1200" baseline="0" dirty="0" smtClean="0"/>
              <a:t>pane.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Shadow</a:t>
            </a:r>
            <a:r>
              <a:rPr lang="en-US" sz="1200" baseline="0" dirty="0" smtClean="0"/>
              <a:t> in the left pane, and then do the following in the </a:t>
            </a:r>
            <a:r>
              <a:rPr lang="en-US" sz="1200" b="1" baseline="0" dirty="0" smtClean="0"/>
              <a:t>Shadow</a:t>
            </a:r>
            <a:r>
              <a:rPr lang="en-US" sz="1200" baseline="0" dirty="0" smtClean="0"/>
              <a:t> pane: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Click the button next to </a:t>
            </a:r>
            <a:r>
              <a:rPr lang="en-US" sz="1200" b="1" baseline="0" dirty="0" smtClean="0"/>
              <a:t>Presets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Inner</a:t>
            </a:r>
            <a:r>
              <a:rPr lang="en-US" sz="1200" baseline="0" dirty="0" smtClean="0"/>
              <a:t> click </a:t>
            </a:r>
            <a:r>
              <a:rPr lang="en-US" sz="1200" b="1" dirty="0" smtClean="0"/>
              <a:t>Inside Diagonal Top Right </a:t>
            </a:r>
            <a:r>
              <a:rPr lang="en-US" sz="1200" dirty="0" smtClean="0"/>
              <a:t>(first row, third option from the left).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Transparency</a:t>
            </a:r>
            <a:r>
              <a:rPr lang="en-US" sz="1200" baseline="0" dirty="0" smtClean="0"/>
              <a:t> box, enter </a:t>
            </a:r>
            <a:r>
              <a:rPr lang="en-US" sz="1200" b="1" baseline="0" dirty="0" smtClean="0"/>
              <a:t>70%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Blur</a:t>
            </a:r>
            <a:r>
              <a:rPr lang="en-US" sz="1200" baseline="0" dirty="0" smtClean="0"/>
              <a:t> box, enter </a:t>
            </a:r>
            <a:r>
              <a:rPr lang="en-US" sz="1200" b="1" baseline="0" dirty="0" smtClean="0"/>
              <a:t>20 pt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Distance</a:t>
            </a:r>
            <a:r>
              <a:rPr lang="en-US" sz="1200" baseline="0" dirty="0" smtClean="0"/>
              <a:t> box, enter </a:t>
            </a:r>
            <a:r>
              <a:rPr lang="en-US" sz="1200" b="1" baseline="0" dirty="0" smtClean="0"/>
              <a:t>20 pt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Drag the half-circle to the left </a:t>
            </a:r>
            <a:r>
              <a:rPr lang="en-US" sz="1200" b="0" baseline="0" dirty="0" smtClean="0"/>
              <a:t>until the two middle yellow adjustment diamonds are lined up with the left edge of the slide</a:t>
            </a:r>
            <a:r>
              <a:rPr lang="en-US" sz="1200" baseline="0" dirty="0" smtClean="0"/>
              <a:t>. 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Drawing</a:t>
            </a:r>
            <a:r>
              <a:rPr lang="en-US" sz="1200" baseline="0" dirty="0" smtClean="0"/>
              <a:t> group, click </a:t>
            </a:r>
            <a:r>
              <a:rPr lang="en-US" sz="1200" b="1" baseline="0" dirty="0" smtClean="0"/>
              <a:t>Arrange</a:t>
            </a:r>
            <a:r>
              <a:rPr lang="en-US" sz="1200" baseline="0" dirty="0" smtClean="0"/>
              <a:t>, point to </a:t>
            </a:r>
            <a:r>
              <a:rPr lang="en-US" sz="1200" b="1" baseline="0" dirty="0" smtClean="0"/>
              <a:t>Align</a:t>
            </a:r>
            <a:r>
              <a:rPr lang="en-US" sz="1200" baseline="0" dirty="0" smtClean="0"/>
              <a:t>, and then do the following: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Align to Slide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Align Middle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Select the arc. 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Clipboard</a:t>
            </a:r>
            <a:r>
              <a:rPr lang="en-US" sz="1200" baseline="0" dirty="0" smtClean="0"/>
              <a:t> group, click the arrow under </a:t>
            </a:r>
            <a:r>
              <a:rPr lang="en-US" sz="1200" b="1" baseline="0" dirty="0" smtClean="0"/>
              <a:t>Copy</a:t>
            </a:r>
            <a:r>
              <a:rPr lang="en-US" sz="1200" baseline="0" dirty="0" smtClean="0"/>
              <a:t>, and then click </a:t>
            </a:r>
            <a:r>
              <a:rPr lang="en-US" sz="1200" b="1" baseline="0" dirty="0" smtClean="0"/>
              <a:t>Duplicate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Select the second arc. Under </a:t>
            </a:r>
            <a:r>
              <a:rPr lang="en-US" sz="1200" b="1" baseline="0" dirty="0" smtClean="0"/>
              <a:t>Drawing Tools</a:t>
            </a:r>
            <a:r>
              <a:rPr lang="en-US" sz="120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Size</a:t>
            </a:r>
            <a:r>
              <a:rPr lang="en-US" sz="1200" baseline="0" dirty="0" smtClean="0"/>
              <a:t> group,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Shape Height </a:t>
            </a:r>
            <a:r>
              <a:rPr lang="en-US" sz="1200" baseline="0" dirty="0" smtClean="0"/>
              <a:t>box, enter </a:t>
            </a:r>
            <a:r>
              <a:rPr lang="en-US" sz="1200" b="1" baseline="0" dirty="0" smtClean="0"/>
              <a:t>6.79”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Shape Width </a:t>
            </a:r>
            <a:r>
              <a:rPr lang="en-US" sz="1200" baseline="0" dirty="0" smtClean="0"/>
              <a:t>box, enter </a:t>
            </a:r>
            <a:r>
              <a:rPr lang="en-US" sz="1200" b="1" baseline="0" dirty="0" smtClean="0"/>
              <a:t>10.03”</a:t>
            </a:r>
            <a:r>
              <a:rPr lang="en-US" sz="120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bottom right corner of the </a:t>
            </a:r>
            <a:r>
              <a:rPr lang="en-US" sz="1200" b="1" baseline="0" dirty="0" smtClean="0"/>
              <a:t>Drawing</a:t>
            </a:r>
            <a:r>
              <a:rPr lang="en-US" sz="1200" baseline="0" dirty="0" smtClean="0"/>
              <a:t> group, click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 launcher. In the </a:t>
            </a:r>
            <a:r>
              <a:rPr lang="en-US" sz="1200" b="1" baseline="0" dirty="0" smtClean="0"/>
              <a:t>Format Picture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Fill </a:t>
            </a:r>
            <a:r>
              <a:rPr lang="en-US" sz="1200" baseline="0" dirty="0" smtClean="0"/>
              <a:t>in the left pane, and then in the </a:t>
            </a:r>
            <a:r>
              <a:rPr lang="en-US" sz="1200" b="1" baseline="0" dirty="0" smtClean="0"/>
              <a:t>Fill</a:t>
            </a:r>
            <a:r>
              <a:rPr lang="en-US" sz="1200" baseline="0" dirty="0" smtClean="0"/>
              <a:t> pane, select </a:t>
            </a:r>
            <a:r>
              <a:rPr lang="en-US" sz="1200" b="1" baseline="0" dirty="0" smtClean="0"/>
              <a:t>No fill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Line Color </a:t>
            </a:r>
            <a:r>
              <a:rPr lang="en-US" sz="1200" baseline="0" dirty="0" smtClean="0"/>
              <a:t>in the left pane. In the </a:t>
            </a:r>
            <a:r>
              <a:rPr lang="en-US" sz="1200" b="1" baseline="0" dirty="0" smtClean="0"/>
              <a:t>Line Color </a:t>
            </a:r>
            <a:r>
              <a:rPr lang="en-US" sz="1200" baseline="0" dirty="0" smtClean="0"/>
              <a:t>pane, select </a:t>
            </a:r>
            <a:r>
              <a:rPr lang="en-US" sz="1200" b="1" baseline="0" dirty="0" smtClean="0"/>
              <a:t>Solid line </a:t>
            </a:r>
            <a:r>
              <a:rPr lang="en-US" sz="1200" baseline="0" dirty="0" smtClean="0"/>
              <a:t>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Click the button next to </a:t>
            </a:r>
            <a:r>
              <a:rPr lang="en-US" sz="1200" b="1" baseline="0" dirty="0" smtClean="0"/>
              <a:t>Color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Theme Colors </a:t>
            </a:r>
            <a:r>
              <a:rPr lang="en-US" sz="1200" baseline="0" dirty="0" smtClean="0"/>
              <a:t>click </a:t>
            </a:r>
            <a:r>
              <a:rPr lang="en-US" sz="1200" b="1" baseline="0" dirty="0" smtClean="0"/>
              <a:t>White, Background 1 </a:t>
            </a:r>
            <a:r>
              <a:rPr lang="en-US" sz="1200" baseline="0" dirty="0" smtClean="0"/>
              <a:t>(first row, first option from the left).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Transparency</a:t>
            </a:r>
            <a:r>
              <a:rPr lang="en-US" sz="1200" baseline="0" dirty="0" smtClean="0"/>
              <a:t> box, enter </a:t>
            </a:r>
            <a:r>
              <a:rPr lang="en-US" sz="1200" b="1" baseline="0" dirty="0" smtClean="0"/>
              <a:t>50%</a:t>
            </a:r>
            <a:r>
              <a:rPr lang="en-US" sz="120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Line Style</a:t>
            </a:r>
            <a:r>
              <a:rPr lang="en-US" sz="1200" b="0" baseline="0" dirty="0" smtClean="0"/>
              <a:t> in the left pane. In the </a:t>
            </a:r>
            <a:r>
              <a:rPr lang="en-US" sz="1200" b="1" baseline="0" dirty="0" smtClean="0"/>
              <a:t>Line Style </a:t>
            </a:r>
            <a:r>
              <a:rPr lang="en-US" sz="1200" b="0" baseline="0" dirty="0" smtClean="0"/>
              <a:t>pane, in the </a:t>
            </a:r>
            <a:r>
              <a:rPr lang="en-US" sz="1200" b="1" baseline="0" dirty="0" smtClean="0"/>
              <a:t>Width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1.5 pt</a:t>
            </a:r>
            <a:r>
              <a:rPr lang="en-US" sz="1200" b="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Drag the second arc left on the slide until the two middle yellow adjustment diamonds are lined up with the left edge of the slide. On</a:t>
            </a:r>
            <a:r>
              <a:rPr lang="en-US" sz="1200" baseline="0" dirty="0" smtClean="0"/>
              <a:t>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Drawing</a:t>
            </a:r>
            <a:r>
              <a:rPr lang="en-US" sz="1200" baseline="0" dirty="0" smtClean="0"/>
              <a:t> group, click </a:t>
            </a:r>
            <a:r>
              <a:rPr lang="en-US" sz="1200" b="1" baseline="0" dirty="0" smtClean="0"/>
              <a:t>Arrange</a:t>
            </a:r>
            <a:r>
              <a:rPr lang="en-US" sz="1200" baseline="0" dirty="0" smtClean="0"/>
              <a:t>, point to </a:t>
            </a:r>
            <a:r>
              <a:rPr lang="en-US" sz="1200" b="1" baseline="0" dirty="0" smtClean="0"/>
              <a:t>Align</a:t>
            </a:r>
            <a:r>
              <a:rPr lang="en-US" sz="1200" baseline="0" dirty="0" smtClean="0"/>
              <a:t>, and then do the following: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Align to Slide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Align Middle</a:t>
            </a:r>
            <a:r>
              <a:rPr lang="en-US" sz="120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Select the second arc. 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Clipboard</a:t>
            </a:r>
            <a:r>
              <a:rPr lang="en-US" sz="1200" baseline="0" dirty="0" smtClean="0"/>
              <a:t> group, click the arrow under </a:t>
            </a:r>
            <a:r>
              <a:rPr lang="en-US" sz="1200" b="1" baseline="0" dirty="0" smtClean="0"/>
              <a:t>Copy</a:t>
            </a:r>
            <a:r>
              <a:rPr lang="en-US" sz="1200" b="0" baseline="0" dirty="0" smtClean="0"/>
              <a:t>,</a:t>
            </a:r>
            <a:r>
              <a:rPr lang="en-US" sz="1200" baseline="0" dirty="0" smtClean="0"/>
              <a:t> and then click </a:t>
            </a:r>
            <a:r>
              <a:rPr lang="en-US" sz="1200" b="1" baseline="0" dirty="0" smtClean="0"/>
              <a:t>Duplicate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Select the third arc. Under </a:t>
            </a:r>
            <a:r>
              <a:rPr lang="en-US" sz="1200" b="1" baseline="0" dirty="0" smtClean="0"/>
              <a:t>Drawing Tools</a:t>
            </a:r>
            <a:r>
              <a:rPr lang="en-US" sz="1200" baseline="0" dirty="0" smtClean="0"/>
              <a:t>, on the </a:t>
            </a:r>
            <a:r>
              <a:rPr lang="en-US" sz="1200" b="1" baseline="0" dirty="0" smtClean="0"/>
              <a:t>Format </a:t>
            </a:r>
            <a:r>
              <a:rPr lang="en-US" sz="1200" baseline="0" dirty="0" smtClean="0"/>
              <a:t>tab, in the </a:t>
            </a:r>
            <a:r>
              <a:rPr lang="en-US" sz="1200" b="1" baseline="0" dirty="0" smtClean="0"/>
              <a:t>Size</a:t>
            </a:r>
            <a:r>
              <a:rPr lang="en-US" sz="1200" baseline="0" dirty="0" smtClean="0"/>
              <a:t> group,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Shape Height </a:t>
            </a:r>
            <a:r>
              <a:rPr lang="en-US" sz="1200" baseline="0" dirty="0" smtClean="0"/>
              <a:t>box, enter </a:t>
            </a:r>
            <a:r>
              <a:rPr lang="en-US" sz="1200" b="1" baseline="0" dirty="0" smtClean="0"/>
              <a:t>6.86”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Shape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Width</a:t>
            </a:r>
            <a:r>
              <a:rPr lang="en-US" sz="1200" baseline="0" dirty="0" smtClean="0"/>
              <a:t> box, enter </a:t>
            </a:r>
            <a:r>
              <a:rPr lang="en-US" sz="1200" b="1" baseline="0" dirty="0" smtClean="0"/>
              <a:t>9.98”</a:t>
            </a:r>
            <a:r>
              <a:rPr lang="en-US" sz="120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bottom right corner of the </a:t>
            </a:r>
            <a:r>
              <a:rPr lang="en-US" sz="1200" b="1" baseline="0" dirty="0" smtClean="0"/>
              <a:t>Drawing</a:t>
            </a:r>
            <a:r>
              <a:rPr lang="en-US" sz="1200" baseline="0" dirty="0" smtClean="0"/>
              <a:t> group, click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 launcher.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Line Color </a:t>
            </a:r>
            <a:r>
              <a:rPr lang="en-US" sz="1200" baseline="0" dirty="0" smtClean="0"/>
              <a:t>in the left pane, select </a:t>
            </a:r>
            <a:r>
              <a:rPr lang="en-US" sz="1200" b="1" baseline="0" dirty="0" smtClean="0"/>
              <a:t>Gradient line </a:t>
            </a: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Line Color </a:t>
            </a:r>
            <a:r>
              <a:rPr lang="en-US" sz="1200" baseline="0" dirty="0" smtClean="0"/>
              <a:t>pane, and then do the following: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 Down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second option from the left).</a:t>
            </a:r>
            <a:endParaRPr lang="en-US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 gradient stop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that you added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first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dirty="0" smtClean="0"/>
              <a:t>Blue, Accent</a:t>
            </a:r>
            <a:r>
              <a:rPr lang="en-US" sz="1200" b="1" baseline="0" dirty="0" smtClean="0"/>
              <a:t> 1, Lighter 40%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(fourth row, fifth option from the left).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77%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second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  <a:defRPr/>
            </a:pPr>
            <a:r>
              <a:rPr lang="en-US" sz="1200" dirty="0" smtClean="0"/>
              <a:t>Click the button next to </a:t>
            </a:r>
            <a:r>
              <a:rPr lang="en-US" sz="1200" b="1" dirty="0" smtClean="0"/>
              <a:t>Color</a:t>
            </a:r>
            <a:r>
              <a:rPr lang="en-US" sz="1200" dirty="0" smtClean="0"/>
              <a:t>, click </a:t>
            </a:r>
            <a:r>
              <a:rPr lang="en-US" sz="1200" b="1" dirty="0" smtClean="0"/>
              <a:t>More Colors</a:t>
            </a:r>
            <a:r>
              <a:rPr lang="en-US" sz="1200" dirty="0" smtClean="0"/>
              <a:t>, and then in the </a:t>
            </a:r>
            <a:r>
              <a:rPr lang="en-US" sz="1200" b="1" dirty="0" smtClean="0"/>
              <a:t>Colors</a:t>
            </a:r>
            <a:r>
              <a:rPr lang="en-US" sz="1200" dirty="0" smtClean="0"/>
              <a:t> dialog box, on the </a:t>
            </a:r>
            <a:r>
              <a:rPr lang="en-US" sz="1200" b="1" dirty="0" smtClean="0"/>
              <a:t>Custom</a:t>
            </a:r>
            <a:r>
              <a:rPr lang="en-US" sz="1200" dirty="0" smtClean="0"/>
              <a:t> tab, enter values for Red: </a:t>
            </a:r>
            <a:r>
              <a:rPr lang="en-US" sz="1200" b="1" dirty="0" smtClean="0"/>
              <a:t>208</a:t>
            </a:r>
            <a:r>
              <a:rPr lang="en-US" sz="1200" dirty="0" smtClean="0"/>
              <a:t>, Green: </a:t>
            </a:r>
            <a:r>
              <a:rPr lang="en-US" sz="1200" b="1" dirty="0" smtClean="0"/>
              <a:t>215</a:t>
            </a:r>
            <a:r>
              <a:rPr lang="en-US" sz="1200" dirty="0" smtClean="0"/>
              <a:t>, Blue: </a:t>
            </a:r>
            <a:r>
              <a:rPr lang="en-US" sz="1200" b="1" dirty="0" smtClean="0"/>
              <a:t>222</a:t>
            </a:r>
            <a:r>
              <a:rPr lang="en-US" sz="1200" dirty="0" smtClean="0"/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Style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90%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aseline="0" dirty="0" smtClean="0"/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aseline="0" dirty="0" smtClean="0"/>
              <a:t>dialog box, click </a:t>
            </a:r>
            <a:r>
              <a:rPr lang="en-US" sz="1200" b="1" baseline="0" dirty="0" smtClean="0"/>
              <a:t>Line Style</a:t>
            </a:r>
            <a:r>
              <a:rPr lang="en-US" sz="1200" baseline="0" dirty="0" smtClean="0"/>
              <a:t> in the left pane. In the </a:t>
            </a:r>
            <a:r>
              <a:rPr lang="en-US" sz="1200" b="1" baseline="0" dirty="0" smtClean="0"/>
              <a:t>Line Style </a:t>
            </a:r>
            <a:r>
              <a:rPr lang="en-US" sz="1200" baseline="0" dirty="0" smtClean="0"/>
              <a:t>pane, in the </a:t>
            </a:r>
            <a:r>
              <a:rPr lang="en-US" sz="1200" b="1" baseline="0" dirty="0" smtClean="0"/>
              <a:t>Width</a:t>
            </a:r>
            <a:r>
              <a:rPr lang="en-US" sz="1200" baseline="0" dirty="0" smtClean="0"/>
              <a:t> box, enter </a:t>
            </a:r>
            <a:r>
              <a:rPr lang="en-US" sz="1200" b="1" baseline="0" dirty="0" smtClean="0"/>
              <a:t>4.25 pt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Drawing </a:t>
            </a:r>
            <a:r>
              <a:rPr lang="en-US" sz="1200" baseline="0" dirty="0" smtClean="0"/>
              <a:t>group, click </a:t>
            </a:r>
            <a:r>
              <a:rPr lang="en-US" sz="1200" b="1" baseline="0" dirty="0" smtClean="0"/>
              <a:t>Arrange</a:t>
            </a:r>
            <a:r>
              <a:rPr lang="en-US" sz="1200" baseline="0" dirty="0" smtClean="0"/>
              <a:t>, point to </a:t>
            </a:r>
            <a:r>
              <a:rPr lang="en-US" sz="1200" b="1" baseline="0" dirty="0" smtClean="0"/>
              <a:t>Align</a:t>
            </a:r>
            <a:r>
              <a:rPr lang="en-US" sz="1200" baseline="0" dirty="0" smtClean="0"/>
              <a:t>, and then do the following: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Align to Slide</a:t>
            </a:r>
            <a:r>
              <a:rPr lang="en-US" sz="1200" baseline="0" dirty="0" smtClean="0"/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Align Left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Drag the third arc left on the slide until the two middle yellow adjustment diamonds are lined up with the left edge of the slide. </a:t>
            </a:r>
            <a:r>
              <a:rPr lang="en-US" sz="1200" baseline="0" dirty="0" smtClean="0"/>
              <a:t>Drag the third arc vertically as needed to position it slightly above the second arc on the slide. 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reproduce the background on this slide, do the following: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pane,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 Up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(second row, second option from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left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</a:t>
            </a:r>
            <a:endParaRPr lang="en-US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270⁰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 gradient stop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four stops appear in the slider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that you added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first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dirty="0" smtClean="0"/>
              <a:t>Click the button next to </a:t>
            </a:r>
            <a:r>
              <a:rPr lang="en-US" sz="1200" b="1" dirty="0" smtClean="0"/>
              <a:t>Color</a:t>
            </a:r>
            <a:r>
              <a:rPr lang="en-US" sz="1200" dirty="0" smtClean="0"/>
              <a:t>, click </a:t>
            </a:r>
            <a:r>
              <a:rPr lang="en-US" sz="1200" b="1" dirty="0" smtClean="0"/>
              <a:t>More Colors</a:t>
            </a:r>
            <a:r>
              <a:rPr lang="en-US" sz="1200" dirty="0" smtClean="0"/>
              <a:t>, and then in the </a:t>
            </a:r>
            <a:r>
              <a:rPr lang="en-US" sz="1200" b="1" dirty="0" smtClean="0"/>
              <a:t>Colors</a:t>
            </a:r>
            <a:r>
              <a:rPr lang="en-US" sz="1200" dirty="0" smtClean="0"/>
              <a:t> dialog box, on the </a:t>
            </a:r>
            <a:r>
              <a:rPr lang="en-US" sz="1200" b="1" dirty="0" smtClean="0"/>
              <a:t>Custom</a:t>
            </a:r>
            <a:r>
              <a:rPr lang="en-US" sz="1200" dirty="0" smtClean="0"/>
              <a:t> tab, enter values for Red: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167</a:t>
            </a:r>
            <a:r>
              <a:rPr lang="en-US" sz="1200" dirty="0" smtClean="0"/>
              <a:t>, Green: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185</a:t>
            </a:r>
            <a:r>
              <a:rPr lang="en-US" sz="1200" dirty="0" smtClean="0"/>
              <a:t>, Blue: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197</a:t>
            </a:r>
            <a:r>
              <a:rPr lang="en-US" sz="1200" dirty="0" smtClean="0"/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second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</a:t>
            </a:r>
            <a:endParaRPr lang="en-US" sz="1200" b="0" dirty="0" smtClean="0"/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third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</a:t>
            </a:r>
            <a:endParaRPr lang="en-US" sz="1200" dirty="0" smtClean="0"/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fourth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dirty="0" smtClean="0"/>
              <a:t>Click the button next to </a:t>
            </a:r>
            <a:r>
              <a:rPr lang="en-US" sz="1200" b="1" dirty="0" smtClean="0"/>
              <a:t>Color</a:t>
            </a:r>
            <a:r>
              <a:rPr lang="en-US" sz="1200" dirty="0" smtClean="0"/>
              <a:t>, click </a:t>
            </a:r>
            <a:r>
              <a:rPr lang="en-US" sz="1200" b="1" dirty="0" smtClean="0"/>
              <a:t>More Colors</a:t>
            </a:r>
            <a:r>
              <a:rPr lang="en-US" sz="1200" dirty="0" smtClean="0"/>
              <a:t>, and then in the </a:t>
            </a:r>
            <a:r>
              <a:rPr lang="en-US" sz="1200" b="1" dirty="0" smtClean="0"/>
              <a:t>Colors</a:t>
            </a:r>
            <a:r>
              <a:rPr lang="en-US" sz="1200" dirty="0" smtClean="0"/>
              <a:t> dialog box, on the </a:t>
            </a:r>
            <a:r>
              <a:rPr lang="en-US" sz="1200" b="1" dirty="0" smtClean="0"/>
              <a:t>Custom</a:t>
            </a:r>
            <a:r>
              <a:rPr lang="en-US" sz="1200" dirty="0" smtClean="0"/>
              <a:t> tab, enter values for Red: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167</a:t>
            </a:r>
            <a:r>
              <a:rPr lang="en-US" sz="1200" dirty="0" smtClean="0"/>
              <a:t>, Green: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185</a:t>
            </a:r>
            <a:r>
              <a:rPr lang="en-US" sz="1200" dirty="0" smtClean="0"/>
              <a:t>, Blue: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197</a:t>
            </a:r>
            <a:r>
              <a:rPr lang="en-US" sz="1200" dirty="0" smtClean="0"/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653756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834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570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951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991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35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776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845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569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827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113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518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097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Word_Document1.docx"/><Relationship Id="rId5" Type="http://schemas.openxmlformats.org/officeDocument/2006/relationships/oleObject" Target="../embeddings/oleObject1.bin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nitoringmethods.org/Category/Details/6" TargetMode="External"/><Relationship Id="rId2" Type="http://schemas.openxmlformats.org/officeDocument/2006/relationships/hyperlink" Target="https://www.monitoringresources.org/Resources/DataRepository/Index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cid:image012.jpg@01CF4874.B53F1450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0D7DE"/>
            </a:gs>
            <a:gs pos="30000">
              <a:schemeClr val="bg1"/>
            </a:gs>
            <a:gs pos="70000">
              <a:schemeClr val="bg1"/>
            </a:gs>
            <a:gs pos="100000">
              <a:srgbClr val="A7B9C5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c 6"/>
          <p:cNvSpPr/>
          <p:nvPr/>
        </p:nvSpPr>
        <p:spPr>
          <a:xfrm>
            <a:off x="-3429000" y="0"/>
            <a:ext cx="6858000" cy="6858000"/>
          </a:xfrm>
          <a:prstGeom prst="arc">
            <a:avLst>
              <a:gd name="adj1" fmla="val 16200000"/>
              <a:gd name="adj2" fmla="val 5392005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>
            <a:noFill/>
          </a:ln>
          <a:effectLst>
            <a:innerShdw blurRad="254000" dist="254000" dir="18900000">
              <a:prstClr val="black">
                <a:alpha val="3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rc 7"/>
          <p:cNvSpPr/>
          <p:nvPr/>
        </p:nvSpPr>
        <p:spPr>
          <a:xfrm>
            <a:off x="-4584810" y="441434"/>
            <a:ext cx="9169620" cy="6211614"/>
          </a:xfrm>
          <a:prstGeom prst="arc">
            <a:avLst>
              <a:gd name="adj1" fmla="val 16200000"/>
              <a:gd name="adj2" fmla="val 5392005"/>
            </a:avLst>
          </a:prstGeom>
          <a:noFill/>
          <a:ln w="19050">
            <a:solidFill>
              <a:schemeClr val="bg1">
                <a:alpha val="50196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Arc 8"/>
          <p:cNvSpPr/>
          <p:nvPr/>
        </p:nvSpPr>
        <p:spPr>
          <a:xfrm>
            <a:off x="-4562639" y="-110362"/>
            <a:ext cx="9125278" cy="6274672"/>
          </a:xfrm>
          <a:prstGeom prst="arc">
            <a:avLst>
              <a:gd name="adj1" fmla="val 16200000"/>
              <a:gd name="adj2" fmla="val 5392005"/>
            </a:avLst>
          </a:prstGeom>
          <a:noFill/>
          <a:ln w="53975">
            <a:gradFill flip="none" rotWithShape="1">
              <a:gsLst>
                <a:gs pos="0">
                  <a:schemeClr val="accent1">
                    <a:lumMod val="60000"/>
                    <a:lumOff val="40000"/>
                    <a:alpha val="23000"/>
                  </a:schemeClr>
                </a:gs>
                <a:gs pos="100000">
                  <a:srgbClr val="D0D7DE">
                    <a:alpha val="10000"/>
                  </a:srgbClr>
                </a:gs>
              </a:gsLst>
              <a:lin ang="54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898775"/>
          </a:xfrm>
        </p:spPr>
        <p:txBody>
          <a:bodyPr>
            <a:normAutofit fontScale="90000"/>
          </a:bodyPr>
          <a:lstStyle/>
          <a:p>
            <a:r>
              <a:rPr lang="en-US" sz="5300" dirty="0" smtClean="0"/>
              <a:t>State and Tribal Recommended Data Repositories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8231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Solutions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Use StreamNet and CRITFC Staff to support agency sponsors in documenting location data</a:t>
            </a:r>
          </a:p>
          <a:p>
            <a:r>
              <a:rPr lang="en-US" dirty="0" smtClean="0"/>
              <a:t>PNAMP Site Manager to document monitoring program sites</a:t>
            </a:r>
          </a:p>
          <a:p>
            <a:pPr lvl="1"/>
            <a:r>
              <a:rPr lang="en-US" dirty="0" smtClean="0"/>
              <a:t>Points</a:t>
            </a:r>
          </a:p>
          <a:p>
            <a:pPr lvl="1"/>
            <a:r>
              <a:rPr lang="en-US" dirty="0" smtClean="0"/>
              <a:t>Lines</a:t>
            </a:r>
          </a:p>
          <a:p>
            <a:pPr lvl="1"/>
            <a:r>
              <a:rPr lang="en-US" dirty="0" smtClean="0"/>
              <a:t>Polygons</a:t>
            </a:r>
          </a:p>
          <a:p>
            <a:r>
              <a:rPr lang="en-US" dirty="0" smtClean="0"/>
              <a:t>BPA sponsors provided multiple opportunities to use the PNAMP tools to meet contract requirements and have not had sponsor participation 2 of 20. </a:t>
            </a:r>
          </a:p>
          <a:p>
            <a:r>
              <a:rPr lang="en-US" dirty="0" smtClean="0"/>
              <a:t>Consequences will be delay in contracts or suspension of funds to collect data.  Same Consequences for failing to report or publish a protocol.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17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0D7DE"/>
            </a:gs>
            <a:gs pos="30000">
              <a:schemeClr val="bg1"/>
            </a:gs>
            <a:gs pos="70000">
              <a:schemeClr val="bg1"/>
            </a:gs>
            <a:gs pos="100000">
              <a:srgbClr val="A7B9C5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c 6"/>
          <p:cNvSpPr/>
          <p:nvPr/>
        </p:nvSpPr>
        <p:spPr>
          <a:xfrm>
            <a:off x="-3429000" y="0"/>
            <a:ext cx="6858000" cy="6858000"/>
          </a:xfrm>
          <a:prstGeom prst="arc">
            <a:avLst>
              <a:gd name="adj1" fmla="val 16200000"/>
              <a:gd name="adj2" fmla="val 5392005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>
            <a:noFill/>
          </a:ln>
          <a:effectLst>
            <a:innerShdw blurRad="254000" dist="254000" dir="18900000">
              <a:prstClr val="black">
                <a:alpha val="3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rc 7"/>
          <p:cNvSpPr/>
          <p:nvPr/>
        </p:nvSpPr>
        <p:spPr>
          <a:xfrm>
            <a:off x="-4584810" y="441434"/>
            <a:ext cx="9169620" cy="6211614"/>
          </a:xfrm>
          <a:prstGeom prst="arc">
            <a:avLst>
              <a:gd name="adj1" fmla="val 16200000"/>
              <a:gd name="adj2" fmla="val 5392005"/>
            </a:avLst>
          </a:prstGeom>
          <a:noFill/>
          <a:ln w="19050">
            <a:solidFill>
              <a:schemeClr val="bg1">
                <a:alpha val="50196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Arc 8"/>
          <p:cNvSpPr/>
          <p:nvPr/>
        </p:nvSpPr>
        <p:spPr>
          <a:xfrm>
            <a:off x="-4562639" y="-110362"/>
            <a:ext cx="9125278" cy="6274672"/>
          </a:xfrm>
          <a:prstGeom prst="arc">
            <a:avLst>
              <a:gd name="adj1" fmla="val 16200000"/>
              <a:gd name="adj2" fmla="val 5392005"/>
            </a:avLst>
          </a:prstGeom>
          <a:noFill/>
          <a:ln w="53975">
            <a:gradFill flip="none" rotWithShape="1">
              <a:gsLst>
                <a:gs pos="0">
                  <a:schemeClr val="accent1">
                    <a:lumMod val="60000"/>
                    <a:lumOff val="40000"/>
                    <a:alpha val="23000"/>
                  </a:schemeClr>
                </a:gs>
                <a:gs pos="100000">
                  <a:srgbClr val="D0D7DE">
                    <a:alpha val="10000"/>
                  </a:srgbClr>
                </a:gs>
              </a:gsLst>
              <a:lin ang="54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026974"/>
            <a:ext cx="8229600" cy="1143000"/>
          </a:xfrm>
        </p:spPr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153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2013-14 Data Inventory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Attempted to identify specific secure data repositories </a:t>
            </a:r>
          </a:p>
          <a:p>
            <a:r>
              <a:rPr lang="en-US" dirty="0"/>
              <a:t>Information based on state/tribal work last year </a:t>
            </a:r>
          </a:p>
          <a:p>
            <a:r>
              <a:rPr lang="en-US" dirty="0"/>
              <a:t>1,275 WSEIDs identified for 2013</a:t>
            </a:r>
          </a:p>
          <a:p>
            <a:r>
              <a:rPr lang="en-US" dirty="0"/>
              <a:t>Attempted to match each with appropriate choice from the Monitoring Methods list of Environmental Information </a:t>
            </a:r>
            <a:r>
              <a:rPr lang="en-US" dirty="0" smtClean="0"/>
              <a:t>Repositories </a:t>
            </a:r>
            <a:endParaRPr lang="en-US" dirty="0"/>
          </a:p>
          <a:p>
            <a:r>
              <a:rPr lang="en-US" dirty="0" smtClean="0"/>
              <a:t>Proposed </a:t>
            </a:r>
            <a:r>
              <a:rPr lang="en-US" dirty="0"/>
              <a:t>updates </a:t>
            </a:r>
            <a:r>
              <a:rPr lang="en-US" dirty="0" smtClean="0"/>
              <a:t>to Repositories. Five </a:t>
            </a:r>
            <a:r>
              <a:rPr lang="en-US" dirty="0"/>
              <a:t>StreamNet compilers assisted in the final review of this </a:t>
            </a:r>
            <a:r>
              <a:rPr lang="en-US" dirty="0" smtClean="0"/>
              <a:t>product 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09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0D7DE"/>
            </a:gs>
            <a:gs pos="30000">
              <a:schemeClr val="bg1"/>
            </a:gs>
            <a:gs pos="70000">
              <a:schemeClr val="bg1"/>
            </a:gs>
            <a:gs pos="100000">
              <a:srgbClr val="A7B9C5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c 6"/>
          <p:cNvSpPr/>
          <p:nvPr/>
        </p:nvSpPr>
        <p:spPr>
          <a:xfrm>
            <a:off x="-3429000" y="0"/>
            <a:ext cx="6781800" cy="6858000"/>
          </a:xfrm>
          <a:prstGeom prst="arc">
            <a:avLst>
              <a:gd name="adj1" fmla="val 16200000"/>
              <a:gd name="adj2" fmla="val 5392005"/>
            </a:avLst>
          </a:prstGeom>
          <a:blipFill dpi="0" rotWithShape="1">
            <a:blip r:embed="rId4" cstate="print"/>
            <a:srcRect/>
            <a:tile tx="0" ty="0" sx="100000" sy="100000" flip="none" algn="tl"/>
          </a:blipFill>
          <a:ln>
            <a:noFill/>
          </a:ln>
          <a:effectLst>
            <a:innerShdw blurRad="254000" dist="254000" dir="18900000">
              <a:prstClr val="black">
                <a:alpha val="3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rc 7"/>
          <p:cNvSpPr/>
          <p:nvPr/>
        </p:nvSpPr>
        <p:spPr>
          <a:xfrm>
            <a:off x="-4584810" y="441434"/>
            <a:ext cx="9169620" cy="6211614"/>
          </a:xfrm>
          <a:prstGeom prst="arc">
            <a:avLst>
              <a:gd name="adj1" fmla="val 16200000"/>
              <a:gd name="adj2" fmla="val 5392005"/>
            </a:avLst>
          </a:prstGeom>
          <a:noFill/>
          <a:ln w="19050">
            <a:solidFill>
              <a:schemeClr val="bg1">
                <a:alpha val="50196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Arc 8"/>
          <p:cNvSpPr/>
          <p:nvPr/>
        </p:nvSpPr>
        <p:spPr>
          <a:xfrm>
            <a:off x="-4562639" y="-110362"/>
            <a:ext cx="9125278" cy="6274672"/>
          </a:xfrm>
          <a:prstGeom prst="arc">
            <a:avLst>
              <a:gd name="adj1" fmla="val 16200000"/>
              <a:gd name="adj2" fmla="val 5392005"/>
            </a:avLst>
          </a:prstGeom>
          <a:noFill/>
          <a:ln w="53975">
            <a:gradFill flip="none" rotWithShape="1">
              <a:gsLst>
                <a:gs pos="0">
                  <a:schemeClr val="accent1">
                    <a:lumMod val="60000"/>
                    <a:lumOff val="40000"/>
                    <a:alpha val="23000"/>
                  </a:schemeClr>
                </a:gs>
                <a:gs pos="100000">
                  <a:srgbClr val="D0D7DE">
                    <a:alpha val="10000"/>
                  </a:srgbClr>
                </a:gs>
              </a:gsLst>
              <a:lin ang="54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9492096"/>
              </p:ext>
            </p:extLst>
          </p:nvPr>
        </p:nvGraphicFramePr>
        <p:xfrm>
          <a:off x="838200" y="1054716"/>
          <a:ext cx="10591800" cy="5630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Document" r:id="rId6" imgW="6872357" imgH="2692497" progId="Word.Document.12">
                  <p:embed/>
                </p:oleObj>
              </mc:Choice>
              <mc:Fallback>
                <p:oleObj name="Document" r:id="rId6" imgW="6872357" imgH="269249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38200" y="1054716"/>
                        <a:ext cx="10591800" cy="56309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42509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Framework for the Future?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Monitoring Metadata Exchange (MMX)elements </a:t>
            </a:r>
            <a:r>
              <a:rPr lang="en-US" dirty="0" smtClean="0"/>
              <a:t>for protocols and data repositories</a:t>
            </a:r>
          </a:p>
          <a:p>
            <a:r>
              <a:rPr lang="en-US" dirty="0" smtClean="0"/>
              <a:t>StreamNet </a:t>
            </a:r>
            <a:r>
              <a:rPr lang="en-US" dirty="0"/>
              <a:t>both a coordination and repository (data store, CA data, traditional data sets) </a:t>
            </a:r>
            <a:r>
              <a:rPr lang="en-US" dirty="0" smtClean="0"/>
              <a:t>role to advise biologists.</a:t>
            </a:r>
            <a:endParaRPr lang="en-US" dirty="0"/>
          </a:p>
          <a:p>
            <a:r>
              <a:rPr lang="en-US" dirty="0" smtClean="0"/>
              <a:t>Use PNAMP list of Environmental Repositories                         </a:t>
            </a: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sz="2200" dirty="0" smtClean="0">
                <a:hlinkClick r:id="rId2"/>
              </a:rPr>
              <a:t>https</a:t>
            </a:r>
            <a:r>
              <a:rPr lang="en-US" sz="2200" dirty="0">
                <a:hlinkClick r:id="rId2"/>
              </a:rPr>
              <a:t>://</a:t>
            </a:r>
            <a:r>
              <a:rPr lang="en-US" sz="2200" dirty="0" smtClean="0">
                <a:hlinkClick r:id="rId2"/>
              </a:rPr>
              <a:t>www.monitoringresources.org/Resources/DataRepository/Index</a:t>
            </a:r>
            <a:r>
              <a:rPr lang="en-US" sz="2200" dirty="0" smtClean="0"/>
              <a:t> </a:t>
            </a:r>
          </a:p>
          <a:p>
            <a:r>
              <a:rPr lang="en-US" dirty="0" smtClean="0"/>
              <a:t>Develop list of recommended repositories by </a:t>
            </a:r>
            <a:r>
              <a:rPr lang="en-US" dirty="0"/>
              <a:t>Metric/Indicator </a:t>
            </a:r>
            <a:r>
              <a:rPr lang="en-US" dirty="0" smtClean="0"/>
              <a:t> Fish Categories Subcategories and </a:t>
            </a:r>
            <a:r>
              <a:rPr lang="en-US" dirty="0"/>
              <a:t>Focus </a:t>
            </a:r>
            <a:r>
              <a:rPr lang="en-US" sz="2100" dirty="0">
                <a:hlinkClick r:id="rId3"/>
              </a:rPr>
              <a:t>https://</a:t>
            </a:r>
            <a:r>
              <a:rPr lang="en-US" sz="2100" dirty="0" smtClean="0">
                <a:hlinkClick r:id="rId3"/>
              </a:rPr>
              <a:t>www.monitoringmethods.org/Category/Details/6</a:t>
            </a:r>
            <a:r>
              <a:rPr lang="en-US" sz="2100" dirty="0" smtClean="0"/>
              <a:t>   </a:t>
            </a:r>
          </a:p>
          <a:p>
            <a:r>
              <a:rPr lang="en-US" dirty="0" smtClean="0"/>
              <a:t>PISCES &amp; CBFISH contracts indicate data type which reference recommendations?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48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Location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MMX Standards to exchange data requires site location.</a:t>
            </a:r>
          </a:p>
          <a:p>
            <a:r>
              <a:rPr lang="en-US" dirty="0" smtClean="0"/>
              <a:t>BPA contracts require Final location in Pisces (poor documentation currently)</a:t>
            </a:r>
          </a:p>
          <a:p>
            <a:r>
              <a:rPr lang="en-US" dirty="0" smtClean="0"/>
              <a:t>NED Best Practices for Documenting Time and Location Data Document</a:t>
            </a:r>
          </a:p>
          <a:p>
            <a:r>
              <a:rPr lang="en-US" dirty="0" smtClean="0"/>
              <a:t> BPA </a:t>
            </a:r>
            <a:r>
              <a:rPr lang="en-US" smtClean="0"/>
              <a:t>and </a:t>
            </a:r>
            <a:r>
              <a:rPr lang="en-US" smtClean="0"/>
              <a:t>Non-BPA </a:t>
            </a:r>
            <a:r>
              <a:rPr lang="en-US" dirty="0" smtClean="0"/>
              <a:t>project exchange of data to PNAMP Monitoring Explorer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73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/>
          <a:lstStyle/>
          <a:p>
            <a:r>
              <a:rPr lang="en-US" dirty="0" smtClean="0"/>
              <a:t>Pisces  Contract    vs.   Sponsor Report</a:t>
            </a:r>
            <a:endParaRPr lang="en-US" dirty="0"/>
          </a:p>
        </p:txBody>
      </p:sp>
      <p:pic>
        <p:nvPicPr>
          <p:cNvPr id="2050" name="Picture 2" descr="image00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33600"/>
            <a:ext cx="4419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image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133600"/>
            <a:ext cx="4349262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3400" y="1524000"/>
            <a:ext cx="7706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Pisces allows to type in </a:t>
            </a:r>
            <a:r>
              <a:rPr lang="en-US" dirty="0" smtClean="0"/>
              <a:t>lat</a:t>
            </a:r>
            <a:r>
              <a:rPr lang="en-US" dirty="0" smtClean="0"/>
              <a:t> and long or draw a point to upload of GIS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1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PNAMP Monitoring Explorer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92" y="1447800"/>
            <a:ext cx="6858000" cy="479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061387"/>
            <a:ext cx="3829050" cy="1738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own Arrow 2"/>
          <p:cNvSpPr/>
          <p:nvPr/>
        </p:nvSpPr>
        <p:spPr>
          <a:xfrm>
            <a:off x="6172200" y="4724400"/>
            <a:ext cx="2286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990600"/>
            <a:ext cx="7900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PNAMP does not want to display BPA data, without disclaimer on the poor quality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98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PNAMP Explorer In Development 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00200"/>
            <a:ext cx="6886575" cy="4752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159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of Juvenile Abundance</a:t>
            </a:r>
            <a:br>
              <a:rPr lang="en-US" dirty="0" smtClean="0"/>
            </a:br>
            <a:r>
              <a:rPr lang="en-US" dirty="0" smtClean="0"/>
              <a:t>Snorkel or Smolt Trap</a:t>
            </a:r>
            <a:endParaRPr 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4097" name="Picture 1" descr="cid:image012.jpg@01CF4874.B53F1450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16" y="1524000"/>
            <a:ext cx="6577584" cy="419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4216" y="5867400"/>
            <a:ext cx="7620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Figure 3 Juvenile Abundance Monitoring Sites Some exceptions but most sponsor show 1-5 sites per population when we are paying for 20-50 sites per year per population. Depends on the Contract lead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17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E173DFB-509B-4173-92C0-16EA9752C07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4684</Words>
  <Application>Microsoft Office PowerPoint</Application>
  <PresentationFormat>On-screen Show (4:3)</PresentationFormat>
  <Paragraphs>269</Paragraphs>
  <Slides>11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Office Theme</vt:lpstr>
      <vt:lpstr>Document</vt:lpstr>
      <vt:lpstr>State and Tribal Recommended Data Repositories </vt:lpstr>
      <vt:lpstr>2013-14 Data Inventory Project</vt:lpstr>
      <vt:lpstr>PowerPoint Presentation</vt:lpstr>
      <vt:lpstr>Framework for the Future?</vt:lpstr>
      <vt:lpstr>Location Data</vt:lpstr>
      <vt:lpstr>Pisces  Contract    vs.   Sponsor Report</vt:lpstr>
      <vt:lpstr>PNAMP Monitoring Explorer</vt:lpstr>
      <vt:lpstr>PNAMP Explorer In Development </vt:lpstr>
      <vt:lpstr>Example of Juvenile Abundance Snorkel or Smolt Trap</vt:lpstr>
      <vt:lpstr>Proposed Solutions </vt:lpstr>
      <vt:lpstr>Discussion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2014-03-31T18:31:52Z</dcterms:created>
  <dcterms:modified xsi:type="dcterms:W3CDTF">2014-04-01T16:50:10Z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TC020116429991</vt:lpwstr>
  </property>
</Properties>
</file>