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9" r:id="rId1"/>
  </p:sldMasterIdLst>
  <p:notesMasterIdLst>
    <p:notesMasterId r:id="rId16"/>
  </p:notesMasterIdLst>
  <p:handoutMasterIdLst>
    <p:handoutMasterId r:id="rId17"/>
  </p:handoutMasterIdLst>
  <p:sldIdLst>
    <p:sldId id="362" r:id="rId2"/>
    <p:sldId id="430" r:id="rId3"/>
    <p:sldId id="444" r:id="rId4"/>
    <p:sldId id="419" r:id="rId5"/>
    <p:sldId id="439" r:id="rId6"/>
    <p:sldId id="443" r:id="rId7"/>
    <p:sldId id="451" r:id="rId8"/>
    <p:sldId id="452" r:id="rId9"/>
    <p:sldId id="453" r:id="rId10"/>
    <p:sldId id="446" r:id="rId11"/>
    <p:sldId id="447" r:id="rId12"/>
    <p:sldId id="448" r:id="rId13"/>
    <p:sldId id="449" r:id="rId14"/>
    <p:sldId id="450" r:id="rId1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ayer, Jennifer M." initials="JMB"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99"/>
    <a:srgbClr val="336699"/>
    <a:srgbClr val="66CCFF"/>
    <a:srgbClr val="7B82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96" autoAdjust="0"/>
    <p:restoredTop sz="56938" autoAdjust="0"/>
  </p:normalViewPr>
  <p:slideViewPr>
    <p:cSldViewPr>
      <p:cViewPr varScale="1">
        <p:scale>
          <a:sx n="69" d="100"/>
          <a:sy n="69" d="100"/>
        </p:scale>
        <p:origin x="2856"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534" tIns="46767" rIns="93534" bIns="46767" rtlCol="0"/>
          <a:lstStyle>
            <a:lvl1pPr algn="l">
              <a:defRPr sz="1200">
                <a:latin typeface="Arial" charset="0"/>
                <a:cs typeface="Arial" charset="0"/>
              </a:defRPr>
            </a:lvl1pPr>
          </a:lstStyle>
          <a:p>
            <a:pPr>
              <a:defRPr/>
            </a:pPr>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3534" tIns="46767" rIns="93534" bIns="46767" rtlCol="0"/>
          <a:lstStyle>
            <a:lvl1pPr algn="r">
              <a:defRPr sz="1200">
                <a:latin typeface="Arial" charset="0"/>
                <a:cs typeface="Arial" charset="0"/>
              </a:defRPr>
            </a:lvl1pPr>
          </a:lstStyle>
          <a:p>
            <a:pPr>
              <a:defRPr/>
            </a:pPr>
            <a:fld id="{6230173F-F6F5-4DF1-AD02-F8F49FFD8C78}" type="datetimeFigureOut">
              <a:rPr lang="en-US"/>
              <a:pPr>
                <a:defRPr/>
              </a:pPr>
              <a:t>7/15/2014</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3534" tIns="46767" rIns="93534" bIns="46767" rtlCol="0" anchor="b"/>
          <a:lstStyle>
            <a:lvl1pPr algn="l">
              <a:defRPr sz="1200">
                <a:latin typeface="Arial" charset="0"/>
                <a:cs typeface="Arial" charset="0"/>
              </a:defRPr>
            </a:lvl1pPr>
          </a:lstStyle>
          <a:p>
            <a:pPr>
              <a:defRPr/>
            </a:pPr>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534" tIns="46767" rIns="93534" bIns="46767" rtlCol="0" anchor="b"/>
          <a:lstStyle>
            <a:lvl1pPr algn="r">
              <a:defRPr sz="1200">
                <a:latin typeface="Arial" charset="0"/>
                <a:cs typeface="Arial" charset="0"/>
              </a:defRPr>
            </a:lvl1pPr>
          </a:lstStyle>
          <a:p>
            <a:pPr>
              <a:defRPr/>
            </a:pPr>
            <a:fld id="{514AE630-52B8-474C-A7DB-554CEDD08790}" type="slidenum">
              <a:rPr lang="en-US"/>
              <a:pPr>
                <a:defRPr/>
              </a:pPr>
              <a:t>‹#›</a:t>
            </a:fld>
            <a:endParaRPr lang="en-US" dirty="0"/>
          </a:p>
        </p:txBody>
      </p:sp>
    </p:spTree>
    <p:extLst>
      <p:ext uri="{BB962C8B-B14F-4D97-AF65-F5344CB8AC3E}">
        <p14:creationId xmlns:p14="http://schemas.microsoft.com/office/powerpoint/2010/main" val="3151526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534" tIns="46767" rIns="93534" bIns="46767"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3534" tIns="46767" rIns="93534" bIns="46767" rtlCol="0"/>
          <a:lstStyle>
            <a:lvl1pPr algn="r" fontAlgn="auto">
              <a:spcBef>
                <a:spcPts val="0"/>
              </a:spcBef>
              <a:spcAft>
                <a:spcPts val="0"/>
              </a:spcAft>
              <a:defRPr sz="1200">
                <a:latin typeface="+mn-lt"/>
                <a:cs typeface="+mn-cs"/>
              </a:defRPr>
            </a:lvl1pPr>
          </a:lstStyle>
          <a:p>
            <a:pPr>
              <a:defRPr/>
            </a:pPr>
            <a:fld id="{FD350DDF-9073-4B52-B92A-2FB71EA6E01D}" type="datetimeFigureOut">
              <a:rPr lang="en-US"/>
              <a:pPr>
                <a:defRPr/>
              </a:pPr>
              <a:t>7/15/2014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534" tIns="46767" rIns="93534" bIns="46767" rtlCol="0" anchor="ctr"/>
          <a:lstStyle/>
          <a:p>
            <a:pPr lvl="0"/>
            <a:endParaRPr lang="en-US" noProof="0"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534" tIns="46767" rIns="93534" bIns="46767"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93534" tIns="46767" rIns="93534" bIns="46767"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534" tIns="46767" rIns="93534" bIns="46767" rtlCol="0" anchor="b"/>
          <a:lstStyle>
            <a:lvl1pPr algn="r" fontAlgn="auto">
              <a:spcBef>
                <a:spcPts val="0"/>
              </a:spcBef>
              <a:spcAft>
                <a:spcPts val="0"/>
              </a:spcAft>
              <a:defRPr sz="1200">
                <a:latin typeface="+mn-lt"/>
                <a:cs typeface="+mn-cs"/>
              </a:defRPr>
            </a:lvl1pPr>
          </a:lstStyle>
          <a:p>
            <a:pPr>
              <a:defRPr/>
            </a:pPr>
            <a:fld id="{E25716FA-F117-4954-8B7B-77CEE688FDE4}" type="slidenum">
              <a:rPr lang="en-US"/>
              <a:pPr>
                <a:defRPr/>
              </a:pPr>
              <a:t>‹#›</a:t>
            </a:fld>
            <a:endParaRPr lang="en-US" dirty="0"/>
          </a:p>
        </p:txBody>
      </p:sp>
    </p:spTree>
    <p:extLst>
      <p:ext uri="{BB962C8B-B14F-4D97-AF65-F5344CB8AC3E}">
        <p14:creationId xmlns:p14="http://schemas.microsoft.com/office/powerpoint/2010/main" val="29954695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dirty="0" smtClean="0"/>
              <a:t>One of PNAMP’s and StreamNet’s major efforts over the past three years,</a:t>
            </a:r>
          </a:p>
          <a:p>
            <a:pPr>
              <a:spcBef>
                <a:spcPct val="0"/>
              </a:spcBef>
            </a:pPr>
            <a:endParaRPr lang="en-US" altLang="en-US" dirty="0" smtClean="0"/>
          </a:p>
          <a:p>
            <a:pPr>
              <a:spcBef>
                <a:spcPct val="0"/>
              </a:spcBef>
            </a:pPr>
            <a:r>
              <a:rPr lang="en-US" altLang="en-US" dirty="0" smtClean="0"/>
              <a:t>Council/BPA – RME review: completed ASMS process to align all salmon and steelhead monitoring projects (Fall 2009 Skamania workshops), working on Draft MERR Plan, next step to coordinated data management</a:t>
            </a:r>
          </a:p>
          <a:p>
            <a:pPr>
              <a:spcBef>
                <a:spcPct val="0"/>
              </a:spcBef>
            </a:pPr>
            <a:r>
              <a:rPr lang="en-US" altLang="en-US" dirty="0" smtClean="0"/>
              <a:t> </a:t>
            </a:r>
          </a:p>
          <a:p>
            <a:pPr>
              <a:spcBef>
                <a:spcPct val="0"/>
              </a:spcBef>
            </a:pPr>
            <a:r>
              <a:rPr lang="en-US" altLang="en-US" dirty="0" smtClean="0"/>
              <a:t>NOAA Fisheries – completed 5-year status assessments (Fall 2009), worked through ASMS to align monitoring, desire to perform annual assessments</a:t>
            </a:r>
          </a:p>
          <a:p>
            <a:pPr>
              <a:spcBef>
                <a:spcPct val="0"/>
              </a:spcBef>
            </a:pPr>
            <a:endParaRPr lang="en-US" altLang="en-US" dirty="0" smtClean="0"/>
          </a:p>
          <a:p>
            <a:pPr>
              <a:spcBef>
                <a:spcPct val="0"/>
              </a:spcBef>
            </a:pPr>
            <a:endParaRPr lang="en-US" altLang="en-US" dirty="0" smtClean="0"/>
          </a:p>
          <a:p>
            <a:pPr>
              <a:spcBef>
                <a:spcPct val="0"/>
              </a:spcBef>
            </a:pPr>
            <a:endParaRPr lang="en-US" altLang="en-US" dirty="0" smtClean="0"/>
          </a:p>
        </p:txBody>
      </p:sp>
      <p:sp>
        <p:nvSpPr>
          <p:cNvPr id="4" name="Slide Number Placeholder 3"/>
          <p:cNvSpPr>
            <a:spLocks noGrp="1"/>
          </p:cNvSpPr>
          <p:nvPr>
            <p:ph type="sldNum" sz="quarter" idx="5"/>
          </p:nvPr>
        </p:nvSpPr>
        <p:spPr/>
        <p:txBody>
          <a:bodyPr/>
          <a:lstStyle/>
          <a:p>
            <a:pPr>
              <a:defRPr/>
            </a:pPr>
            <a:fld id="{9B887C6C-DADC-4B98-88B6-5AE0780FF113}" type="slidenum">
              <a:rPr lang="en-US" smtClean="0"/>
              <a:pPr>
                <a:defRPr/>
              </a:pPr>
              <a:t>1</a:t>
            </a:fld>
            <a:endParaRPr lang="en-US" dirty="0"/>
          </a:p>
        </p:txBody>
      </p:sp>
    </p:spTree>
    <p:extLst>
      <p:ext uri="{BB962C8B-B14F-4D97-AF65-F5344CB8AC3E}">
        <p14:creationId xmlns:p14="http://schemas.microsoft.com/office/powerpoint/2010/main" val="35050672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Measurement and metric data necessary to calculate these indicators includes most of the data that the agencies and tribes are hosting. </a:t>
            </a:r>
          </a:p>
          <a:p>
            <a:endParaRPr lang="en-US" altLang="en-US" dirty="0" smtClean="0"/>
          </a:p>
          <a:p>
            <a:r>
              <a:rPr lang="en-US" altLang="en-US" dirty="0" smtClean="0"/>
              <a:t>To keep project small</a:t>
            </a:r>
            <a:r>
              <a:rPr lang="en-US" altLang="en-US" baseline="0" dirty="0" smtClean="0"/>
              <a:t> at the start, we </a:t>
            </a:r>
            <a:r>
              <a:rPr lang="en-US" altLang="en-US" dirty="0" smtClean="0"/>
              <a:t>focused on three VSP indicators.</a:t>
            </a:r>
          </a:p>
          <a:p>
            <a:endParaRPr lang="en-US" altLang="en-US" dirty="0" smtClean="0"/>
          </a:p>
          <a:p>
            <a:r>
              <a:rPr lang="en-US" altLang="en-US" dirty="0" smtClean="0"/>
              <a:t>Can</a:t>
            </a:r>
            <a:r>
              <a:rPr lang="en-US" altLang="en-US" baseline="0" dirty="0" smtClean="0"/>
              <a:t> calculate </a:t>
            </a:r>
            <a:r>
              <a:rPr lang="en-US" altLang="en-US" dirty="0" smtClean="0"/>
              <a:t> Juveniles per Spawner but no</a:t>
            </a:r>
            <a:r>
              <a:rPr lang="en-US" altLang="en-US" baseline="0" dirty="0" smtClean="0"/>
              <a:t> juvenile abundance indicator at present, adding to Hatchery indicator process</a:t>
            </a:r>
            <a:endParaRPr lang="en-US" altLang="en-US" dirty="0" smtClean="0"/>
          </a:p>
        </p:txBody>
      </p:sp>
      <p:sp>
        <p:nvSpPr>
          <p:cNvPr id="4" name="Slide Number Placeholder 3"/>
          <p:cNvSpPr>
            <a:spLocks noGrp="1"/>
          </p:cNvSpPr>
          <p:nvPr>
            <p:ph type="sldNum" sz="quarter" idx="5"/>
          </p:nvPr>
        </p:nvSpPr>
        <p:spPr/>
        <p:txBody>
          <a:bodyPr/>
          <a:lstStyle/>
          <a:p>
            <a:pPr>
              <a:defRPr/>
            </a:pPr>
            <a:fld id="{E16837C6-CDCA-4BF5-9F6A-7FDC98AD2A60}" type="slidenum">
              <a:rPr lang="en-US" smtClean="0"/>
              <a:pPr>
                <a:defRPr/>
              </a:pPr>
              <a:t>2</a:t>
            </a:fld>
            <a:endParaRPr lang="en-US" dirty="0"/>
          </a:p>
        </p:txBody>
      </p:sp>
    </p:spTree>
    <p:extLst>
      <p:ext uri="{BB962C8B-B14F-4D97-AF65-F5344CB8AC3E}">
        <p14:creationId xmlns:p14="http://schemas.microsoft.com/office/powerpoint/2010/main" val="11151404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What will the CA indicators tell us? Can you provide examples of how the indicators will be useful to policy makers?</a:t>
            </a:r>
          </a:p>
          <a:p>
            <a:endParaRPr lang="en-US" sz="1200" kern="1200" dirty="0" smtClean="0">
              <a:solidFill>
                <a:schemeClr val="tx1"/>
              </a:solidFill>
              <a:effectLst/>
              <a:latin typeface="+mn-lt"/>
              <a:ea typeface="+mn-ea"/>
              <a:cs typeface="+mn-cs"/>
            </a:endParaRPr>
          </a:p>
          <a:p>
            <a:r>
              <a:rPr lang="en-US" dirty="0" smtClean="0"/>
              <a:t>The overarching</a:t>
            </a:r>
          </a:p>
          <a:p>
            <a:r>
              <a:rPr lang="en-US" dirty="0" smtClean="0"/>
              <a:t> goal of the CA project is to improve the timeliness, reliability, and transparency of data necessary for regional assessments and management decisions for improved environmental effectiveness. </a:t>
            </a:r>
          </a:p>
          <a:p>
            <a:pPr marL="171450" marR="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US" dirty="0" smtClean="0"/>
          </a:p>
          <a:p>
            <a:pPr marL="171450" marR="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smtClean="0"/>
              <a:t>Indicators chosen for this project are primary information used by NOAA Fisheries for evaluating population level status assessments</a:t>
            </a:r>
          </a:p>
          <a:p>
            <a:pPr marL="171450" marR="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smtClean="0"/>
              <a:t>By improving the ability of partners to manage, exchange, access and use these data in support of improved local and regional environmental management decisions</a:t>
            </a:r>
          </a:p>
          <a:p>
            <a:pPr marL="171450" marR="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US" dirty="0" smtClean="0"/>
          </a:p>
          <a:p>
            <a:pPr marL="171450" marR="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smtClean="0"/>
              <a:t>These indicators</a:t>
            </a:r>
            <a:r>
              <a:rPr lang="en-US" baseline="0" dirty="0" smtClean="0"/>
              <a:t> provide </a:t>
            </a:r>
            <a:r>
              <a:rPr lang="en-US" dirty="0" smtClean="0"/>
              <a:t>information  that is used by analysts</a:t>
            </a:r>
            <a:r>
              <a:rPr lang="en-US" baseline="0" dirty="0" smtClean="0"/>
              <a:t> to make recommendations to decision makers regarding delisting </a:t>
            </a:r>
            <a:r>
              <a:rPr lang="en-US" b="1" baseline="0" dirty="0" smtClean="0"/>
              <a:t>(ie these indicators inform the delisting formulas used by regulatory entities)</a:t>
            </a:r>
          </a:p>
          <a:p>
            <a:pPr marL="171450" marR="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US" b="1" baseline="0" dirty="0" smtClean="0"/>
          </a:p>
          <a:p>
            <a:pPr marL="171450" marR="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baseline="0" dirty="0" smtClean="0"/>
              <a:t>these three (four) indicators is because the metric level data necessary to calculate them entails about 80% of the measurement data that is collected for salmon and steelhead.  Therefore, if we are managing annual indicator and metric level data, it will require better data management of the measurement level data, as well.</a:t>
            </a:r>
          </a:p>
          <a:p>
            <a:pPr marL="171450" marR="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1" baseline="0" dirty="0" smtClean="0"/>
              <a:t> </a:t>
            </a:r>
          </a:p>
          <a:p>
            <a:pPr marL="171450" marR="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US" b="1" baseline="0" dirty="0" smtClean="0"/>
          </a:p>
          <a:p>
            <a:pPr marL="0" marR="0">
              <a:spcBef>
                <a:spcPts val="0"/>
              </a:spcBef>
              <a:spcAft>
                <a:spcPts val="0"/>
              </a:spcAft>
            </a:pPr>
            <a:endParaRPr lang="en-US" sz="1200" dirty="0" smtClean="0">
              <a:solidFill>
                <a:srgbClr val="1F497D"/>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dirty="0" smtClean="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	</a:t>
            </a:r>
            <a:endParaRPr lang="en-US" b="1" dirty="0" smtClean="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pPr>
              <a:defRPr/>
            </a:pPr>
            <a:fld id="{E25716FA-F117-4954-8B7B-77CEE688FDE4}" type="slidenum">
              <a:rPr lang="en-US" smtClean="0"/>
              <a:pPr>
                <a:defRPr/>
              </a:pPr>
              <a:t>3</a:t>
            </a:fld>
            <a:endParaRPr lang="en-US" dirty="0"/>
          </a:p>
        </p:txBody>
      </p:sp>
    </p:spTree>
    <p:extLst>
      <p:ext uri="{BB962C8B-B14F-4D97-AF65-F5344CB8AC3E}">
        <p14:creationId xmlns:p14="http://schemas.microsoft.com/office/powerpoint/2010/main" val="17224240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a:p>
            <a:endParaRPr lang="en-US" altLang="en-US" dirty="0" smtClean="0"/>
          </a:p>
          <a:p>
            <a:r>
              <a:rPr lang="en-US" altLang="en-US" dirty="0" smtClean="0"/>
              <a:t>Can’t eat the whole elephant at once</a:t>
            </a:r>
          </a:p>
          <a:p>
            <a:endParaRPr lang="en-US" altLang="en-US" dirty="0" smtClean="0"/>
          </a:p>
          <a:p>
            <a:r>
              <a:rPr lang="en-US" altLang="en-US" dirty="0" smtClean="0"/>
              <a:t>Focus on three VSP parameters.</a:t>
            </a:r>
          </a:p>
          <a:p>
            <a:endParaRPr lang="en-US" altLang="en-US" dirty="0" smtClean="0"/>
          </a:p>
          <a:p>
            <a:r>
              <a:rPr lang="en-US" altLang="en-US" dirty="0" smtClean="0"/>
              <a:t>Habitat and hatchery indicators are still under development, wait on those for now.</a:t>
            </a:r>
          </a:p>
          <a:p>
            <a:endParaRPr lang="en-US" altLang="en-US" dirty="0" smtClean="0"/>
          </a:p>
          <a:p>
            <a:r>
              <a:rPr lang="en-US" altLang="en-US" dirty="0" smtClean="0"/>
              <a:t>Align with known need for data, NOAA 5-year status assessments and SPS database.</a:t>
            </a:r>
          </a:p>
          <a:p>
            <a:endParaRPr lang="en-US" altLang="en-US" dirty="0" smtClean="0"/>
          </a:p>
          <a:p>
            <a:r>
              <a:rPr lang="en-US" altLang="en-US" dirty="0" smtClean="0"/>
              <a:t>Assess each data providers capacity and capability to share data.</a:t>
            </a:r>
          </a:p>
          <a:p>
            <a:endParaRPr lang="en-US" altLang="en-US" dirty="0" smtClean="0"/>
          </a:p>
          <a:p>
            <a:r>
              <a:rPr lang="en-US" altLang="en-US" dirty="0" smtClean="0"/>
              <a:t>Provide temporary technicians to facilitate assessment.</a:t>
            </a:r>
          </a:p>
          <a:p>
            <a:endParaRPr lang="en-US" altLang="en-US" dirty="0" smtClean="0"/>
          </a:p>
          <a:p>
            <a:r>
              <a:rPr lang="en-US" altLang="en-US" dirty="0" smtClean="0"/>
              <a:t>Develop justification and purpose for explicit data management funding</a:t>
            </a:r>
          </a:p>
        </p:txBody>
      </p:sp>
      <p:sp>
        <p:nvSpPr>
          <p:cNvPr id="4" name="Slide Number Placeholder 3"/>
          <p:cNvSpPr>
            <a:spLocks noGrp="1"/>
          </p:cNvSpPr>
          <p:nvPr>
            <p:ph type="sldNum" sz="quarter" idx="5"/>
          </p:nvPr>
        </p:nvSpPr>
        <p:spPr/>
        <p:txBody>
          <a:bodyPr/>
          <a:lstStyle/>
          <a:p>
            <a:pPr>
              <a:defRPr/>
            </a:pPr>
            <a:fld id="{D4B492FC-BD78-460F-B91B-A08789B3AAB1}" type="slidenum">
              <a:rPr lang="en-US" smtClean="0"/>
              <a:pPr>
                <a:defRPr/>
              </a:pPr>
              <a:t>4</a:t>
            </a:fld>
            <a:endParaRPr lang="en-US" dirty="0"/>
          </a:p>
        </p:txBody>
      </p:sp>
    </p:spTree>
    <p:extLst>
      <p:ext uri="{BB962C8B-B14F-4D97-AF65-F5344CB8AC3E}">
        <p14:creationId xmlns:p14="http://schemas.microsoft.com/office/powerpoint/2010/main" val="12180835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4" name="Slide Number Placeholder 3"/>
          <p:cNvSpPr>
            <a:spLocks noGrp="1"/>
          </p:cNvSpPr>
          <p:nvPr>
            <p:ph type="sldNum" sz="quarter" idx="5"/>
          </p:nvPr>
        </p:nvSpPr>
        <p:spPr/>
        <p:txBody>
          <a:bodyPr/>
          <a:lstStyle/>
          <a:p>
            <a:pPr>
              <a:defRPr/>
            </a:pPr>
            <a:fld id="{31D87B7B-6936-4351-8600-04045F1711DF}" type="slidenum">
              <a:rPr lang="en-US" smtClean="0"/>
              <a:pPr>
                <a:defRPr/>
              </a:pPr>
              <a:t>5</a:t>
            </a:fld>
            <a:endParaRPr lang="en-US" dirty="0"/>
          </a:p>
        </p:txBody>
      </p:sp>
    </p:spTree>
    <p:extLst>
      <p:ext uri="{BB962C8B-B14F-4D97-AF65-F5344CB8AC3E}">
        <p14:creationId xmlns:p14="http://schemas.microsoft.com/office/powerpoint/2010/main" val="16109438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a:p>
            <a:endParaRPr lang="en-US" altLang="en-US" dirty="0" smtClean="0"/>
          </a:p>
        </p:txBody>
      </p:sp>
      <p:sp>
        <p:nvSpPr>
          <p:cNvPr id="4" name="Slide Number Placeholder 3"/>
          <p:cNvSpPr>
            <a:spLocks noGrp="1"/>
          </p:cNvSpPr>
          <p:nvPr>
            <p:ph type="sldNum" sz="quarter" idx="5"/>
          </p:nvPr>
        </p:nvSpPr>
        <p:spPr/>
        <p:txBody>
          <a:bodyPr/>
          <a:lstStyle/>
          <a:p>
            <a:pPr>
              <a:defRPr/>
            </a:pPr>
            <a:fld id="{B302070A-938F-4C2D-B60F-DDF9A6BC09C6}" type="slidenum">
              <a:rPr lang="en-US" smtClean="0"/>
              <a:pPr>
                <a:defRPr/>
              </a:pPr>
              <a:t>6</a:t>
            </a:fld>
            <a:endParaRPr lang="en-US" dirty="0"/>
          </a:p>
        </p:txBody>
      </p:sp>
    </p:spTree>
    <p:extLst>
      <p:ext uri="{BB962C8B-B14F-4D97-AF65-F5344CB8AC3E}">
        <p14:creationId xmlns:p14="http://schemas.microsoft.com/office/powerpoint/2010/main" val="6482021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25716FA-F117-4954-8B7B-77CEE688FDE4}" type="slidenum">
              <a:rPr lang="en-US" smtClean="0"/>
              <a:pPr>
                <a:defRPr/>
              </a:pPr>
              <a:t>12</a:t>
            </a:fld>
            <a:endParaRPr lang="en-US" dirty="0"/>
          </a:p>
        </p:txBody>
      </p:sp>
    </p:spTree>
    <p:extLst>
      <p:ext uri="{BB962C8B-B14F-4D97-AF65-F5344CB8AC3E}">
        <p14:creationId xmlns:p14="http://schemas.microsoft.com/office/powerpoint/2010/main" val="24175582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fld id="{0C8438DE-E852-4EAD-ADB4-81D70EFABC38}" type="datetimeFigureOut">
              <a:rPr lang="en-US" smtClean="0"/>
              <a:pPr>
                <a:defRPr/>
              </a:pPr>
              <a:t>7/15/2014</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pPr>
              <a:defRPr/>
            </a:pPr>
            <a:fld id="{AEA74B9C-3465-42B4-B7BF-1A47D71CCBD1}" type="slidenum">
              <a:rPr lang="en-US" smtClean="0"/>
              <a:pPr>
                <a:defRPr/>
              </a:pPr>
              <a:t>‹#›</a:t>
            </a:fld>
            <a:endParaRPr lang="en-US" dirty="0"/>
          </a:p>
        </p:txBody>
      </p:sp>
    </p:spTree>
    <p:extLst>
      <p:ext uri="{BB962C8B-B14F-4D97-AF65-F5344CB8AC3E}">
        <p14:creationId xmlns:p14="http://schemas.microsoft.com/office/powerpoint/2010/main" val="1897286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514B74F8-9B9D-43A3-AC7D-AA02A111287D}" type="datetimeFigureOut">
              <a:rPr lang="en-US" smtClean="0"/>
              <a:pPr>
                <a:defRPr/>
              </a:pPr>
              <a:t>7/15/2014</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562ACADD-B1D6-4DBD-9403-5BEB1E98ECD9}" type="slidenum">
              <a:rPr lang="en-US" smtClean="0"/>
              <a:pPr>
                <a:defRPr/>
              </a:pPr>
              <a:t>‹#›</a:t>
            </a:fld>
            <a:endParaRPr lang="en-US" dirty="0"/>
          </a:p>
        </p:txBody>
      </p:sp>
    </p:spTree>
    <p:extLst>
      <p:ext uri="{BB962C8B-B14F-4D97-AF65-F5344CB8AC3E}">
        <p14:creationId xmlns:p14="http://schemas.microsoft.com/office/powerpoint/2010/main" val="3187511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514B74F8-9B9D-43A3-AC7D-AA02A111287D}" type="datetimeFigureOut">
              <a:rPr lang="en-US" smtClean="0"/>
              <a:pPr>
                <a:defRPr/>
              </a:pPr>
              <a:t>7/15/2014</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562ACADD-B1D6-4DBD-9403-5BEB1E98ECD9}" type="slidenum">
              <a:rPr lang="en-US" smtClean="0"/>
              <a:pPr>
                <a:defRPr/>
              </a:pPr>
              <a:t>‹#›</a:t>
            </a:fld>
            <a:endParaRPr 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21656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pPr>
              <a:defRPr/>
            </a:pPr>
            <a:fld id="{514B74F8-9B9D-43A3-AC7D-AA02A111287D}" type="datetimeFigureOut">
              <a:rPr lang="en-US" smtClean="0"/>
              <a:pPr>
                <a:defRPr/>
              </a:pPr>
              <a:t>7/15/2014</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562ACADD-B1D6-4DBD-9403-5BEB1E98ECD9}" type="slidenum">
              <a:rPr lang="en-US" smtClean="0"/>
              <a:pPr>
                <a:defRPr/>
              </a:pPr>
              <a:t>‹#›</a:t>
            </a:fld>
            <a:endParaRPr lang="en-US" dirty="0"/>
          </a:p>
        </p:txBody>
      </p:sp>
    </p:spTree>
    <p:extLst>
      <p:ext uri="{BB962C8B-B14F-4D97-AF65-F5344CB8AC3E}">
        <p14:creationId xmlns:p14="http://schemas.microsoft.com/office/powerpoint/2010/main" val="11833668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pPr>
              <a:defRPr/>
            </a:pPr>
            <a:fld id="{514B74F8-9B9D-43A3-AC7D-AA02A111287D}" type="datetimeFigureOut">
              <a:rPr lang="en-US" smtClean="0"/>
              <a:pPr>
                <a:defRPr/>
              </a:pPr>
              <a:t>7/15/2014</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562ACADD-B1D6-4DBD-9403-5BEB1E98ECD9}" type="slidenum">
              <a:rPr lang="en-US" smtClean="0"/>
              <a:pPr>
                <a:defRPr/>
              </a:pPr>
              <a:t>‹#›</a:t>
            </a:fld>
            <a:endParaRPr 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260267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pPr>
              <a:defRPr/>
            </a:pPr>
            <a:fld id="{514B74F8-9B9D-43A3-AC7D-AA02A111287D}" type="datetimeFigureOut">
              <a:rPr lang="en-US" smtClean="0"/>
              <a:pPr>
                <a:defRPr/>
              </a:pPr>
              <a:t>7/15/2014</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562ACADD-B1D6-4DBD-9403-5BEB1E98ECD9}" type="slidenum">
              <a:rPr lang="en-US" smtClean="0"/>
              <a:pPr>
                <a:defRPr/>
              </a:pPr>
              <a:t>‹#›</a:t>
            </a:fld>
            <a:endParaRPr lang="en-US" dirty="0"/>
          </a:p>
        </p:txBody>
      </p:sp>
    </p:spTree>
    <p:extLst>
      <p:ext uri="{BB962C8B-B14F-4D97-AF65-F5344CB8AC3E}">
        <p14:creationId xmlns:p14="http://schemas.microsoft.com/office/powerpoint/2010/main" val="23488689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A8A7BAB7-EB79-4605-8E80-15CC966186EE}" type="datetimeFigureOut">
              <a:rPr lang="en-US" smtClean="0"/>
              <a:pPr>
                <a:defRPr/>
              </a:pPr>
              <a:t>7/15/2014</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8B2A41D7-3D79-4DDD-9586-5E26281E762F}" type="slidenum">
              <a:rPr lang="en-US" smtClean="0"/>
              <a:pPr>
                <a:defRPr/>
              </a:pPr>
              <a:t>‹#›</a:t>
            </a:fld>
            <a:endParaRPr lang="en-US" dirty="0"/>
          </a:p>
        </p:txBody>
      </p:sp>
    </p:spTree>
    <p:extLst>
      <p:ext uri="{BB962C8B-B14F-4D97-AF65-F5344CB8AC3E}">
        <p14:creationId xmlns:p14="http://schemas.microsoft.com/office/powerpoint/2010/main" val="24182978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4D2FB0E4-BB29-4107-9EFD-9A22CC338890}" type="datetimeFigureOut">
              <a:rPr lang="en-US" smtClean="0"/>
              <a:pPr>
                <a:defRPr/>
              </a:pPr>
              <a:t>7/15/2014</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12DBCD9E-EE85-4D76-B35C-9D301EF75B30}" type="slidenum">
              <a:rPr lang="en-US" smtClean="0"/>
              <a:pPr>
                <a:defRPr/>
              </a:pPr>
              <a:t>‹#›</a:t>
            </a:fld>
            <a:endParaRPr lang="en-US" dirty="0"/>
          </a:p>
        </p:txBody>
      </p:sp>
    </p:spTree>
    <p:extLst>
      <p:ext uri="{BB962C8B-B14F-4D97-AF65-F5344CB8AC3E}">
        <p14:creationId xmlns:p14="http://schemas.microsoft.com/office/powerpoint/2010/main" val="587242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05898886-4EC8-458D-B26F-2AF3D05B4EE5}" type="datetimeFigureOut">
              <a:rPr lang="en-US" smtClean="0"/>
              <a:pPr>
                <a:defRPr/>
              </a:pPr>
              <a:t>7/15/2014</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5B89DB6B-3568-4D73-B474-E407DA197949}" type="slidenum">
              <a:rPr lang="en-US" smtClean="0"/>
              <a:pPr>
                <a:defRPr/>
              </a:pPr>
              <a:t>‹#›</a:t>
            </a:fld>
            <a:endParaRPr lang="en-US" dirty="0"/>
          </a:p>
        </p:txBody>
      </p:sp>
    </p:spTree>
    <p:extLst>
      <p:ext uri="{BB962C8B-B14F-4D97-AF65-F5344CB8AC3E}">
        <p14:creationId xmlns:p14="http://schemas.microsoft.com/office/powerpoint/2010/main" val="817906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31B87D32-6188-4337-926C-EE3F799A0FB5}" type="datetimeFigureOut">
              <a:rPr lang="en-US" smtClean="0"/>
              <a:pPr>
                <a:defRPr/>
              </a:pPr>
              <a:t>7/15/2014</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83C864CA-1BE5-4E99-A1D4-7A9D6DAB6E8C}" type="slidenum">
              <a:rPr lang="en-US" smtClean="0"/>
              <a:pPr>
                <a:defRPr/>
              </a:pPr>
              <a:t>‹#›</a:t>
            </a:fld>
            <a:endParaRPr lang="en-US" dirty="0"/>
          </a:p>
        </p:txBody>
      </p:sp>
    </p:spTree>
    <p:extLst>
      <p:ext uri="{BB962C8B-B14F-4D97-AF65-F5344CB8AC3E}">
        <p14:creationId xmlns:p14="http://schemas.microsoft.com/office/powerpoint/2010/main" val="2028168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fld id="{6B338F96-13C6-4C4E-9818-2FCC2E49FAD9}" type="datetimeFigureOut">
              <a:rPr lang="en-US" smtClean="0"/>
              <a:pPr>
                <a:defRPr/>
              </a:pPr>
              <a:t>7/15/2014</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pPr>
              <a:defRPr/>
            </a:pPr>
            <a:fld id="{2AE29BED-409F-40CE-B9D3-39013C0FCA22}" type="slidenum">
              <a:rPr lang="en-US" smtClean="0"/>
              <a:pPr>
                <a:defRPr/>
              </a:pPr>
              <a:t>‹#›</a:t>
            </a:fld>
            <a:endParaRPr lang="en-US" dirty="0"/>
          </a:p>
        </p:txBody>
      </p:sp>
    </p:spTree>
    <p:extLst>
      <p:ext uri="{BB962C8B-B14F-4D97-AF65-F5344CB8AC3E}">
        <p14:creationId xmlns:p14="http://schemas.microsoft.com/office/powerpoint/2010/main" val="1729617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fld id="{75481992-ACFD-4421-B4FD-3C6E836F442F}" type="datetimeFigureOut">
              <a:rPr lang="en-US" smtClean="0"/>
              <a:pPr>
                <a:defRPr/>
              </a:pPr>
              <a:t>7/15/2014</a:t>
            </a:fld>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pPr>
              <a:defRPr/>
            </a:pPr>
            <a:fld id="{B2384139-AE01-4A7F-B738-8805BACA3312}" type="slidenum">
              <a:rPr lang="en-US" smtClean="0"/>
              <a:pPr>
                <a:defRPr/>
              </a:pPr>
              <a:t>‹#›</a:t>
            </a:fld>
            <a:endParaRPr lang="en-US" dirty="0"/>
          </a:p>
        </p:txBody>
      </p:sp>
    </p:spTree>
    <p:extLst>
      <p:ext uri="{BB962C8B-B14F-4D97-AF65-F5344CB8AC3E}">
        <p14:creationId xmlns:p14="http://schemas.microsoft.com/office/powerpoint/2010/main" val="2853608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fld id="{144B8685-2919-47BA-9A36-69B69D246619}" type="datetimeFigureOut">
              <a:rPr lang="en-US" smtClean="0"/>
              <a:pPr>
                <a:defRPr/>
              </a:pPr>
              <a:t>7/15/2014</a:t>
            </a:fld>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a:defRPr/>
            </a:pPr>
            <a:fld id="{2CDCF034-F851-404C-8E4B-9C604B7307B2}" type="slidenum">
              <a:rPr lang="en-US" smtClean="0"/>
              <a:pPr>
                <a:defRPr/>
              </a:pPr>
              <a:t>‹#›</a:t>
            </a:fld>
            <a:endParaRPr lang="en-US" dirty="0"/>
          </a:p>
        </p:txBody>
      </p:sp>
    </p:spTree>
    <p:extLst>
      <p:ext uri="{BB962C8B-B14F-4D97-AF65-F5344CB8AC3E}">
        <p14:creationId xmlns:p14="http://schemas.microsoft.com/office/powerpoint/2010/main" val="4237433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861452A8-6ADE-4197-82B9-B0545A0F548A}" type="datetimeFigureOut">
              <a:rPr lang="en-US" smtClean="0"/>
              <a:pPr>
                <a:defRPr/>
              </a:pPr>
              <a:t>7/15/2014</a:t>
            </a:fld>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a:defRPr/>
            </a:pPr>
            <a:fld id="{ED24120C-1D00-4D22-9EE0-F404208BDEDA}" type="slidenum">
              <a:rPr lang="en-US" smtClean="0"/>
              <a:pPr>
                <a:defRPr/>
              </a:pPr>
              <a:t>‹#›</a:t>
            </a:fld>
            <a:endParaRPr lang="en-US" dirty="0"/>
          </a:p>
        </p:txBody>
      </p:sp>
    </p:spTree>
    <p:extLst>
      <p:ext uri="{BB962C8B-B14F-4D97-AF65-F5344CB8AC3E}">
        <p14:creationId xmlns:p14="http://schemas.microsoft.com/office/powerpoint/2010/main" val="947058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DC49595C-1C21-4368-98C1-7BC33EDE01B7}" type="datetimeFigureOut">
              <a:rPr lang="en-US" smtClean="0"/>
              <a:pPr>
                <a:defRPr/>
              </a:pPr>
              <a:t>7/15/2014</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a:defRPr/>
            </a:pPr>
            <a:fld id="{D5BFF853-7E03-4625-A8BF-354FDAE491A2}" type="slidenum">
              <a:rPr lang="en-US" smtClean="0"/>
              <a:pPr>
                <a:defRPr/>
              </a:pPr>
              <a:t>‹#›</a:t>
            </a:fld>
            <a:endParaRPr lang="en-US" dirty="0"/>
          </a:p>
        </p:txBody>
      </p:sp>
    </p:spTree>
    <p:extLst>
      <p:ext uri="{BB962C8B-B14F-4D97-AF65-F5344CB8AC3E}">
        <p14:creationId xmlns:p14="http://schemas.microsoft.com/office/powerpoint/2010/main" val="3796715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475DAFFD-8992-43DC-A2EE-02E3BC6AB2D1}" type="datetimeFigureOut">
              <a:rPr lang="en-US" smtClean="0"/>
              <a:pPr>
                <a:defRPr/>
              </a:pPr>
              <a:t>7/15/2014</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77510B5B-5117-4B25-AEBF-671FCCD2F5ED}" type="slidenum">
              <a:rPr lang="en-US" smtClean="0"/>
              <a:pPr>
                <a:defRPr/>
              </a:pPr>
              <a:t>‹#›</a:t>
            </a:fld>
            <a:endParaRPr lang="en-US" dirty="0"/>
          </a:p>
        </p:txBody>
      </p:sp>
    </p:spTree>
    <p:extLst>
      <p:ext uri="{BB962C8B-B14F-4D97-AF65-F5344CB8AC3E}">
        <p14:creationId xmlns:p14="http://schemas.microsoft.com/office/powerpoint/2010/main" val="1600854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514B74F8-9B9D-43A3-AC7D-AA02A111287D}" type="datetimeFigureOut">
              <a:rPr lang="en-US" smtClean="0"/>
              <a:pPr>
                <a:defRPr/>
              </a:pPr>
              <a:t>7/15/2014</a:t>
            </a:fld>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pPr>
              <a:defRPr/>
            </a:pPr>
            <a:fld id="{562ACADD-B1D6-4DBD-9403-5BEB1E98ECD9}" type="slidenum">
              <a:rPr lang="en-US" smtClean="0"/>
              <a:pPr>
                <a:defRPr/>
              </a:pPr>
              <a:t>‹#›</a:t>
            </a:fld>
            <a:endParaRPr lang="en-US" dirty="0"/>
          </a:p>
        </p:txBody>
      </p:sp>
    </p:spTree>
    <p:extLst>
      <p:ext uri="{BB962C8B-B14F-4D97-AF65-F5344CB8AC3E}">
        <p14:creationId xmlns:p14="http://schemas.microsoft.com/office/powerpoint/2010/main" val="251911055"/>
      </p:ext>
    </p:extLst>
  </p:cSld>
  <p:clrMap bg1="lt1" tx1="dk1" bg2="lt2" tx2="dk2" accent1="accent1" accent2="accent2" accent3="accent3" accent4="accent4" accent5="accent5" accent6="accent6" hlink="hlink" folHlink="folHlink"/>
  <p:sldLayoutIdLst>
    <p:sldLayoutId id="2147483860" r:id="rId1"/>
    <p:sldLayoutId id="2147483861" r:id="rId2"/>
    <p:sldLayoutId id="2147483862" r:id="rId3"/>
    <p:sldLayoutId id="2147483863" r:id="rId4"/>
    <p:sldLayoutId id="2147483864" r:id="rId5"/>
    <p:sldLayoutId id="2147483865" r:id="rId6"/>
    <p:sldLayoutId id="2147483866" r:id="rId7"/>
    <p:sldLayoutId id="2147483867" r:id="rId8"/>
    <p:sldLayoutId id="2147483868" r:id="rId9"/>
    <p:sldLayoutId id="2147483869" r:id="rId10"/>
    <p:sldLayoutId id="2147483870" r:id="rId11"/>
    <p:sldLayoutId id="2147483871" r:id="rId12"/>
    <p:sldLayoutId id="2147483872" r:id="rId13"/>
    <p:sldLayoutId id="2147483873" r:id="rId14"/>
    <p:sldLayoutId id="2147483874" r:id="rId15"/>
    <p:sldLayoutId id="2147483875"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381000" y="0"/>
            <a:ext cx="8229600" cy="1706563"/>
          </a:xfrm>
        </p:spPr>
        <p:txBody>
          <a:bodyPr/>
          <a:lstStyle/>
          <a:p>
            <a:pPr algn="ctr" eaLnBrk="1" fontAlgn="auto" hangingPunct="1">
              <a:spcAft>
                <a:spcPts val="0"/>
              </a:spcAft>
              <a:defRPr/>
            </a:pPr>
            <a:r>
              <a:rPr lang="en-US" b="1" dirty="0" smtClean="0"/>
              <a:t>Coordinated Assessments Project </a:t>
            </a:r>
            <a:r>
              <a:rPr lang="en-US" b="1" dirty="0"/>
              <a:t/>
            </a:r>
            <a:br>
              <a:rPr lang="en-US" b="1" dirty="0"/>
            </a:br>
            <a:r>
              <a:rPr lang="en-US" b="1" dirty="0" smtClean="0"/>
              <a:t>Priorities and Expectations</a:t>
            </a:r>
          </a:p>
        </p:txBody>
      </p:sp>
      <p:sp>
        <p:nvSpPr>
          <p:cNvPr id="2" name="Content Placeholder 1"/>
          <p:cNvSpPr>
            <a:spLocks noGrp="1"/>
          </p:cNvSpPr>
          <p:nvPr>
            <p:ph idx="1"/>
          </p:nvPr>
        </p:nvSpPr>
        <p:spPr>
          <a:xfrm>
            <a:off x="457200" y="2743200"/>
            <a:ext cx="8153400" cy="2438400"/>
          </a:xfrm>
        </p:spPr>
        <p:txBody>
          <a:bodyPr>
            <a:normAutofit/>
          </a:bodyPr>
          <a:lstStyle/>
          <a:p>
            <a:pPr marL="0" indent="0" eaLnBrk="1" fontAlgn="auto" hangingPunct="1">
              <a:spcAft>
                <a:spcPts val="0"/>
              </a:spcAft>
              <a:buFont typeface="Arial" pitchFamily="34" charset="0"/>
              <a:buNone/>
              <a:defRPr/>
            </a:pPr>
            <a:r>
              <a:rPr lang="en-US" sz="2400" dirty="0" smtClean="0">
                <a:solidFill>
                  <a:schemeClr val="tx1"/>
                </a:solidFill>
              </a:rPr>
              <a:t>July 16, 2014</a:t>
            </a:r>
          </a:p>
          <a:p>
            <a:pPr marL="0" indent="0" eaLnBrk="1" fontAlgn="auto" hangingPunct="1">
              <a:spcAft>
                <a:spcPts val="0"/>
              </a:spcAft>
              <a:buFont typeface="Arial" pitchFamily="34" charset="0"/>
              <a:buNone/>
              <a:defRPr/>
            </a:pPr>
            <a:r>
              <a:rPr lang="en-US" sz="2400" i="1" dirty="0" smtClean="0">
                <a:solidFill>
                  <a:schemeClr val="tx1"/>
                </a:solidFill>
              </a:rPr>
              <a:t>StreamNet Executive Committee</a:t>
            </a:r>
            <a:endParaRPr lang="en-US" sz="2400" dirty="0" smtClean="0">
              <a:solidFill>
                <a:schemeClr val="tx1"/>
              </a:solidFill>
            </a:endParaRPr>
          </a:p>
          <a:p>
            <a:pPr marL="274320" eaLnBrk="1" fontAlgn="auto" hangingPunct="1">
              <a:spcAft>
                <a:spcPts val="0"/>
              </a:spcAft>
              <a:buFont typeface="Arial" pitchFamily="34" charset="0"/>
              <a:buChar char="•"/>
              <a:defRPr/>
            </a:pPr>
            <a:endParaRPr lang="en-US" dirty="0"/>
          </a:p>
        </p:txBody>
      </p:sp>
      <p:pic>
        <p:nvPicPr>
          <p:cNvPr id="8196"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5472113"/>
            <a:ext cx="2133600" cy="102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8" name="Picture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67225" y="5508625"/>
            <a:ext cx="2847975" cy="96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Objectives for the CA Project in FY 2015 ?</a:t>
            </a:r>
            <a:endParaRPr lang="en-US" dirty="0"/>
          </a:p>
        </p:txBody>
      </p:sp>
      <p:sp>
        <p:nvSpPr>
          <p:cNvPr id="2" name="Content Placeholder 1"/>
          <p:cNvSpPr>
            <a:spLocks noGrp="1"/>
          </p:cNvSpPr>
          <p:nvPr>
            <p:ph idx="1"/>
          </p:nvPr>
        </p:nvSpPr>
        <p:spPr/>
        <p:txBody>
          <a:bodyPr>
            <a:normAutofit/>
          </a:bodyPr>
          <a:lstStyle/>
          <a:p>
            <a:pPr marL="914400" lvl="2" indent="0">
              <a:buNone/>
            </a:pPr>
            <a:r>
              <a:rPr lang="en-US" sz="1800" dirty="0" smtClean="0"/>
              <a:t>	</a:t>
            </a:r>
          </a:p>
          <a:p>
            <a:pPr lvl="2"/>
            <a:r>
              <a:rPr lang="en-US" sz="1800" dirty="0" smtClean="0"/>
              <a:t>Populate </a:t>
            </a:r>
            <a:r>
              <a:rPr lang="en-US" sz="1800" dirty="0"/>
              <a:t>BPA Priority Populations as a 	demonstration?</a:t>
            </a:r>
          </a:p>
          <a:p>
            <a:pPr lvl="2"/>
            <a:r>
              <a:rPr lang="en-US" sz="1800" dirty="0" smtClean="0"/>
              <a:t>Alternatively, fully populate one or two key indicators for many populations?</a:t>
            </a:r>
          </a:p>
          <a:p>
            <a:pPr lvl="2"/>
            <a:r>
              <a:rPr lang="en-US" sz="1800" dirty="0" smtClean="0"/>
              <a:t>Other Indicators; Hatcheries, Resident fish, other?</a:t>
            </a:r>
          </a:p>
          <a:p>
            <a:pPr lvl="2"/>
            <a:r>
              <a:rPr lang="en-US" sz="1800" dirty="0"/>
              <a:t>What are realistic expectations for agencies</a:t>
            </a:r>
            <a:r>
              <a:rPr lang="en-US" sz="1800" dirty="0" smtClean="0"/>
              <a:t>?</a:t>
            </a:r>
          </a:p>
          <a:p>
            <a:pPr lvl="2"/>
            <a:r>
              <a:rPr lang="en-US" sz="1800" dirty="0" smtClean="0"/>
              <a:t>Establish quantifiable objectives in work plan?</a:t>
            </a:r>
          </a:p>
          <a:p>
            <a:pPr lvl="2"/>
            <a:r>
              <a:rPr lang="en-US" sz="1800" dirty="0" smtClean="0"/>
              <a:t>Other ideas?</a:t>
            </a:r>
            <a:endParaRPr lang="en-US" sz="1800" dirty="0"/>
          </a:p>
          <a:p>
            <a:pPr lvl="2"/>
            <a:endParaRPr lang="en-US" sz="1800" dirty="0"/>
          </a:p>
        </p:txBody>
      </p:sp>
    </p:spTree>
    <p:extLst>
      <p:ext uri="{BB962C8B-B14F-4D97-AF65-F5344CB8AC3E}">
        <p14:creationId xmlns:p14="http://schemas.microsoft.com/office/powerpoint/2010/main" val="33611372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Priorities for CA Data</a:t>
            </a:r>
            <a:endParaRPr lang="en-US" dirty="0"/>
          </a:p>
        </p:txBody>
      </p:sp>
      <p:sp>
        <p:nvSpPr>
          <p:cNvPr id="3" name="Content Placeholder 2"/>
          <p:cNvSpPr>
            <a:spLocks noGrp="1"/>
          </p:cNvSpPr>
          <p:nvPr>
            <p:ph idx="1"/>
          </p:nvPr>
        </p:nvSpPr>
        <p:spPr/>
        <p:txBody>
          <a:bodyPr/>
          <a:lstStyle/>
          <a:p>
            <a:r>
              <a:rPr lang="en-US" dirty="0" smtClean="0"/>
              <a:t>NOAA – Inform 5 year population status assessments</a:t>
            </a:r>
          </a:p>
          <a:p>
            <a:r>
              <a:rPr lang="en-US" dirty="0" smtClean="0"/>
              <a:t>State Recovery Agencies (Oregon Watershed Enhancement Board, Washington Governor’s Salmon Recovery Office)</a:t>
            </a:r>
          </a:p>
          <a:p>
            <a:r>
              <a:rPr lang="en-US" dirty="0" smtClean="0"/>
              <a:t>Northwest Power and Conservation Council – High Level Indicators and Sub-basin dashboards</a:t>
            </a:r>
          </a:p>
          <a:p>
            <a:r>
              <a:rPr lang="en-US" dirty="0" smtClean="0"/>
              <a:t>BPA priority populations?</a:t>
            </a:r>
          </a:p>
          <a:p>
            <a:r>
              <a:rPr lang="en-US" dirty="0" smtClean="0"/>
              <a:t>Other?</a:t>
            </a:r>
            <a:endParaRPr lang="en-US" dirty="0"/>
          </a:p>
          <a:p>
            <a:endParaRPr lang="en-US" dirty="0"/>
          </a:p>
        </p:txBody>
      </p:sp>
    </p:spTree>
    <p:extLst>
      <p:ext uri="{BB962C8B-B14F-4D97-AF65-F5344CB8AC3E}">
        <p14:creationId xmlns:p14="http://schemas.microsoft.com/office/powerpoint/2010/main" val="20584878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NOAA Columbia Basin ESUs</a:t>
            </a:r>
            <a:endParaRPr lang="en-US" dirty="0"/>
          </a:p>
        </p:txBody>
      </p:sp>
      <p:pic>
        <p:nvPicPr>
          <p:cNvPr id="7" name="Picture 6"/>
          <p:cNvPicPr>
            <a:picLocks noChangeAspect="1"/>
          </p:cNvPicPr>
          <p:nvPr/>
        </p:nvPicPr>
        <p:blipFill>
          <a:blip r:embed="rId3"/>
          <a:stretch>
            <a:fillRect/>
          </a:stretch>
        </p:blipFill>
        <p:spPr>
          <a:xfrm>
            <a:off x="907285" y="1143000"/>
            <a:ext cx="2589525" cy="4025900"/>
          </a:xfrm>
          <a:prstGeom prst="rect">
            <a:avLst/>
          </a:prstGeom>
        </p:spPr>
      </p:pic>
      <p:pic>
        <p:nvPicPr>
          <p:cNvPr id="13" name="Content Placeholder 12"/>
          <p:cNvPicPr>
            <a:picLocks noGrp="1" noChangeAspect="1"/>
          </p:cNvPicPr>
          <p:nvPr>
            <p:ph idx="1"/>
          </p:nvPr>
        </p:nvPicPr>
        <p:blipFill>
          <a:blip r:embed="rId4"/>
          <a:stretch>
            <a:fillRect/>
          </a:stretch>
        </p:blipFill>
        <p:spPr>
          <a:xfrm>
            <a:off x="2595026" y="1752600"/>
            <a:ext cx="2644774" cy="3778250"/>
          </a:xfrm>
          <a:prstGeom prst="rect">
            <a:avLst/>
          </a:prstGeom>
        </p:spPr>
      </p:pic>
      <p:pic>
        <p:nvPicPr>
          <p:cNvPr id="14" name="Picture 13"/>
          <p:cNvPicPr>
            <a:picLocks noChangeAspect="1"/>
          </p:cNvPicPr>
          <p:nvPr/>
        </p:nvPicPr>
        <p:blipFill>
          <a:blip r:embed="rId5"/>
          <a:stretch>
            <a:fillRect/>
          </a:stretch>
        </p:blipFill>
        <p:spPr>
          <a:xfrm>
            <a:off x="5258808" y="1264555"/>
            <a:ext cx="2871465" cy="4572396"/>
          </a:xfrm>
          <a:prstGeom prst="rect">
            <a:avLst/>
          </a:prstGeom>
        </p:spPr>
      </p:pic>
      <p:pic>
        <p:nvPicPr>
          <p:cNvPr id="15" name="Picture 14"/>
          <p:cNvPicPr>
            <a:picLocks noChangeAspect="1"/>
          </p:cNvPicPr>
          <p:nvPr/>
        </p:nvPicPr>
        <p:blipFill>
          <a:blip r:embed="rId6"/>
          <a:stretch>
            <a:fillRect/>
          </a:stretch>
        </p:blipFill>
        <p:spPr>
          <a:xfrm>
            <a:off x="4038600" y="3550753"/>
            <a:ext cx="3121423" cy="4767485"/>
          </a:xfrm>
          <a:prstGeom prst="rect">
            <a:avLst/>
          </a:prstGeom>
        </p:spPr>
      </p:pic>
    </p:spTree>
    <p:extLst>
      <p:ext uri="{BB962C8B-B14F-4D97-AF65-F5344CB8AC3E}">
        <p14:creationId xmlns:p14="http://schemas.microsoft.com/office/powerpoint/2010/main" val="42298814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BPA Data Management Framework, Appendix C</a:t>
            </a:r>
            <a:endParaRPr lang="en-US" dirty="0"/>
          </a:p>
        </p:txBody>
      </p:sp>
      <p:sp>
        <p:nvSpPr>
          <p:cNvPr id="3" name="Content Placeholder 2"/>
          <p:cNvSpPr>
            <a:spLocks noGrp="1"/>
          </p:cNvSpPr>
          <p:nvPr>
            <p:ph idx="1"/>
          </p:nvPr>
        </p:nvSpPr>
        <p:spPr/>
        <p:txBody>
          <a:bodyPr/>
          <a:lstStyle/>
          <a:p>
            <a:r>
              <a:rPr lang="en-US" dirty="0" smtClean="0"/>
              <a:t>FCRPS </a:t>
            </a:r>
            <a:r>
              <a:rPr lang="en-US" dirty="0"/>
              <a:t>BiOp </a:t>
            </a:r>
            <a:r>
              <a:rPr lang="en-US" dirty="0" smtClean="0"/>
              <a:t>Highest </a:t>
            </a:r>
            <a:r>
              <a:rPr lang="en-US" dirty="0"/>
              <a:t>Priority </a:t>
            </a:r>
            <a:r>
              <a:rPr lang="en-US" dirty="0" smtClean="0"/>
              <a:t>populations </a:t>
            </a:r>
            <a:endParaRPr lang="en-US" dirty="0"/>
          </a:p>
          <a:p>
            <a:r>
              <a:rPr lang="en-US" dirty="0"/>
              <a:t>Chinook: Upper Grande Ronde; Catherine Creek; Tucannon; Yankee Fork; Wenatchee; Entiat; Okanogan, Methow; </a:t>
            </a:r>
          </a:p>
          <a:p>
            <a:r>
              <a:rPr lang="en-US" dirty="0"/>
              <a:t>Steelhead: South Fork Salmon; Lolo Creek; Lochsa; Selway; SF Clearwater; Secesh River; Lower Middle Fork Salmon River and Big, Camas, and Loon creeks; and Entiat; Okanogan, Methow populations </a:t>
            </a:r>
          </a:p>
          <a:p>
            <a:endParaRPr lang="en-US" dirty="0"/>
          </a:p>
        </p:txBody>
      </p:sp>
    </p:spTree>
    <p:extLst>
      <p:ext uri="{BB962C8B-B14F-4D97-AF65-F5344CB8AC3E}">
        <p14:creationId xmlns:p14="http://schemas.microsoft.com/office/powerpoint/2010/main" val="6320503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Executive Committee Discussion</a:t>
            </a:r>
            <a:endParaRPr lang="en-US" dirty="0"/>
          </a:p>
        </p:txBody>
      </p:sp>
      <p:sp>
        <p:nvSpPr>
          <p:cNvPr id="3" name="Content Placeholder 2"/>
          <p:cNvSpPr>
            <a:spLocks noGrp="1"/>
          </p:cNvSpPr>
          <p:nvPr>
            <p:ph idx="1"/>
          </p:nvPr>
        </p:nvSpPr>
        <p:spPr/>
        <p:txBody>
          <a:bodyPr/>
          <a:lstStyle/>
          <a:p>
            <a:endParaRPr lang="en-US" dirty="0" smtClean="0"/>
          </a:p>
          <a:p>
            <a:r>
              <a:rPr lang="en-US" sz="2800" dirty="0" smtClean="0"/>
              <a:t>What are your priorities for the Coordinated Assessments project in fiscal year 2015?</a:t>
            </a:r>
            <a:endParaRPr lang="en-US" sz="2800" dirty="0"/>
          </a:p>
        </p:txBody>
      </p:sp>
    </p:spTree>
    <p:extLst>
      <p:ext uri="{BB962C8B-B14F-4D97-AF65-F5344CB8AC3E}">
        <p14:creationId xmlns:p14="http://schemas.microsoft.com/office/powerpoint/2010/main" val="36961954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fontAlgn="auto" hangingPunct="1">
              <a:spcAft>
                <a:spcPts val="0"/>
              </a:spcAft>
              <a:defRPr/>
            </a:pPr>
            <a:r>
              <a:rPr lang="en-US" b="1" dirty="0" smtClean="0"/>
              <a:t>First step: VSP Indicators</a:t>
            </a:r>
          </a:p>
        </p:txBody>
      </p:sp>
      <p:sp>
        <p:nvSpPr>
          <p:cNvPr id="3" name="Content Placeholder 2"/>
          <p:cNvSpPr txBox="1">
            <a:spLocks/>
          </p:cNvSpPr>
          <p:nvPr/>
        </p:nvSpPr>
        <p:spPr>
          <a:xfrm>
            <a:off x="152400" y="1341438"/>
            <a:ext cx="8229600" cy="4525962"/>
          </a:xfrm>
          <a:prstGeom prst="rect">
            <a:avLst/>
          </a:prstGeom>
        </p:spPr>
        <p:txBody>
          <a:bodyPr/>
          <a:lst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defRPr/>
            </a:pPr>
            <a:endParaRPr lang="en-US" sz="2000" kern="0" dirty="0" smtClean="0"/>
          </a:p>
          <a:p>
            <a:pPr>
              <a:buClr>
                <a:schemeClr val="accent1"/>
              </a:buClr>
              <a:buFont typeface="Wingdings" pitchFamily="2" charset="2"/>
              <a:buChar char="q"/>
              <a:defRPr/>
            </a:pPr>
            <a:r>
              <a:rPr lang="en-US" sz="2800" kern="0" dirty="0" smtClean="0"/>
              <a:t>Na</a:t>
            </a:r>
            <a:r>
              <a:rPr lang="en-US" sz="2800" dirty="0" smtClean="0"/>
              <a:t>tural Origin Spawner</a:t>
            </a:r>
          </a:p>
          <a:p>
            <a:pPr marL="0" indent="0">
              <a:buClr>
                <a:schemeClr val="accent1"/>
              </a:buClr>
              <a:buFont typeface="Arial" pitchFamily="34" charset="0"/>
              <a:buNone/>
              <a:defRPr/>
            </a:pPr>
            <a:r>
              <a:rPr lang="en-US" sz="2800" dirty="0"/>
              <a:t>	</a:t>
            </a:r>
            <a:r>
              <a:rPr lang="en-US" sz="2800" dirty="0" smtClean="0"/>
              <a:t> Abundance</a:t>
            </a:r>
          </a:p>
          <a:p>
            <a:pPr>
              <a:buClr>
                <a:schemeClr val="accent1"/>
              </a:buClr>
              <a:buFont typeface="Wingdings" pitchFamily="2" charset="2"/>
              <a:buChar char="q"/>
              <a:defRPr/>
            </a:pPr>
            <a:r>
              <a:rPr lang="en-US" sz="2800" dirty="0" smtClean="0"/>
              <a:t>Smolt to Adult Ratio</a:t>
            </a:r>
          </a:p>
          <a:p>
            <a:pPr>
              <a:buClr>
                <a:schemeClr val="accent1"/>
              </a:buClr>
              <a:buFont typeface="Wingdings" pitchFamily="2" charset="2"/>
              <a:buChar char="q"/>
              <a:defRPr/>
            </a:pPr>
            <a:r>
              <a:rPr lang="en-US" sz="2800" dirty="0" smtClean="0"/>
              <a:t>Adult to Adult Ratio</a:t>
            </a:r>
            <a:r>
              <a:rPr lang="en-US" sz="2800" dirty="0"/>
              <a:t> </a:t>
            </a:r>
            <a:endParaRPr lang="en-US" sz="2800" dirty="0" smtClean="0"/>
          </a:p>
          <a:p>
            <a:pPr>
              <a:buClr>
                <a:schemeClr val="accent1"/>
              </a:buClr>
              <a:buFont typeface="Wingdings" pitchFamily="2" charset="2"/>
              <a:buChar char="q"/>
              <a:defRPr/>
            </a:pPr>
            <a:r>
              <a:rPr lang="en-US" sz="2800" dirty="0" smtClean="0"/>
              <a:t>Juvenile productivity </a:t>
            </a:r>
            <a:r>
              <a:rPr lang="en-US" dirty="0" smtClean="0"/>
              <a:t>?</a:t>
            </a:r>
          </a:p>
          <a:p>
            <a:pPr>
              <a:buClr>
                <a:schemeClr val="accent1"/>
              </a:buClr>
              <a:buFont typeface="Wingdings" pitchFamily="2" charset="2"/>
              <a:buChar char="q"/>
              <a:defRPr/>
            </a:pPr>
            <a:endParaRPr lang="en-US" dirty="0" smtClean="0"/>
          </a:p>
          <a:p>
            <a:pPr marL="514350" indent="-514350">
              <a:buFont typeface="+mj-lt"/>
              <a:buAutoNum type="arabicPeriod"/>
              <a:defRPr/>
            </a:pPr>
            <a:endParaRPr lang="en-US" dirty="0" smtClean="0"/>
          </a:p>
        </p:txBody>
      </p:sp>
      <p:pic>
        <p:nvPicPr>
          <p:cNvPr id="25604"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4595" r="5449"/>
          <a:stretch/>
        </p:blipFill>
        <p:spPr bwMode="auto">
          <a:xfrm>
            <a:off x="4147096" y="2286000"/>
            <a:ext cx="4844504" cy="31011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228600" y="5410200"/>
            <a:ext cx="8954695" cy="954107"/>
          </a:xfrm>
          <a:prstGeom prst="rect">
            <a:avLst/>
          </a:prstGeom>
          <a:solidFill>
            <a:schemeClr val="bg1"/>
          </a:solidFill>
          <a:ln w="41275">
            <a:solidFill>
              <a:schemeClr val="accent1"/>
            </a:solidFill>
          </a:ln>
        </p:spPr>
        <p:txBody>
          <a:bodyPr wrap="none">
            <a:spAutoFit/>
          </a:bodyPr>
          <a:lstStyle/>
          <a:p>
            <a:pPr>
              <a:defRPr/>
            </a:pPr>
            <a:r>
              <a:rPr lang="en-US" sz="2800" b="1" dirty="0" smtClean="0">
                <a:latin typeface="+mj-lt"/>
              </a:rPr>
              <a:t>Current: </a:t>
            </a:r>
            <a:r>
              <a:rPr lang="en-US" sz="2800" dirty="0" smtClean="0">
                <a:latin typeface="+mj-lt"/>
              </a:rPr>
              <a:t>Hatchery Effectiveness Indicators</a:t>
            </a:r>
          </a:p>
          <a:p>
            <a:pPr>
              <a:defRPr/>
            </a:pPr>
            <a:r>
              <a:rPr lang="en-US" sz="2800" b="1" dirty="0">
                <a:latin typeface="+mj-lt"/>
              </a:rPr>
              <a:t>Next: </a:t>
            </a:r>
            <a:r>
              <a:rPr lang="en-US" sz="2800" b="1" dirty="0" smtClean="0">
                <a:latin typeface="+mj-lt"/>
              </a:rPr>
              <a:t>Juvenile Abundance, </a:t>
            </a:r>
            <a:r>
              <a:rPr lang="en-US" sz="2800" dirty="0" smtClean="0">
                <a:latin typeface="+mj-lt"/>
              </a:rPr>
              <a:t>Habitat</a:t>
            </a:r>
            <a:r>
              <a:rPr lang="en-US" sz="2800" dirty="0">
                <a:latin typeface="+mj-lt"/>
              </a:rPr>
              <a:t>? Resident fish</a:t>
            </a:r>
            <a:r>
              <a:rPr lang="en-US" sz="2800" dirty="0" smtClean="0">
                <a:latin typeface="+mj-lt"/>
              </a:rPr>
              <a:t>?</a:t>
            </a:r>
            <a:endParaRPr lang="en-US" sz="2800" dirty="0">
              <a:latin typeface="+mj-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t>Why these indicators?</a:t>
            </a:r>
            <a:endParaRPr lang="en-US" b="1" dirty="0"/>
          </a:p>
        </p:txBody>
      </p:sp>
      <p:sp>
        <p:nvSpPr>
          <p:cNvPr id="5" name="Content Placeholder 4"/>
          <p:cNvSpPr>
            <a:spLocks noGrp="1"/>
          </p:cNvSpPr>
          <p:nvPr>
            <p:ph idx="1"/>
          </p:nvPr>
        </p:nvSpPr>
        <p:spPr/>
        <p:txBody>
          <a:bodyPr>
            <a:normAutofit fontScale="92500" lnSpcReduction="20000"/>
          </a:bodyPr>
          <a:lstStyle/>
          <a:p>
            <a:r>
              <a:rPr lang="en-US" sz="2800" dirty="0"/>
              <a:t>Indicators chosen for this project are </a:t>
            </a:r>
            <a:r>
              <a:rPr lang="en-US" sz="2800" dirty="0" smtClean="0"/>
              <a:t>a primary source of information used </a:t>
            </a:r>
            <a:r>
              <a:rPr lang="en-US" sz="2800" dirty="0"/>
              <a:t>by NOAA Fisheries for evaluating population level status </a:t>
            </a:r>
            <a:r>
              <a:rPr lang="en-US" sz="2800" dirty="0" smtClean="0"/>
              <a:t>assessments as well as state and tribal population assessments</a:t>
            </a:r>
          </a:p>
          <a:p>
            <a:r>
              <a:rPr lang="en-US" sz="2800" dirty="0"/>
              <a:t>Key customers of these data include the participating States and Tribes, Bonneville Power Administration </a:t>
            </a:r>
            <a:r>
              <a:rPr lang="en-US" sz="2800" dirty="0" smtClean="0"/>
              <a:t>Northwest </a:t>
            </a:r>
            <a:r>
              <a:rPr lang="en-US" sz="2800" dirty="0"/>
              <a:t>Power and Conservation Council, and </a:t>
            </a:r>
            <a:r>
              <a:rPr lang="en-US" sz="2800" dirty="0" smtClean="0"/>
              <a:t>NOAA Fisheries</a:t>
            </a:r>
            <a:endParaRPr lang="en-US" sz="2800" dirty="0"/>
          </a:p>
        </p:txBody>
      </p:sp>
    </p:spTree>
    <p:extLst>
      <p:ext uri="{BB962C8B-B14F-4D97-AF65-F5344CB8AC3E}">
        <p14:creationId xmlns:p14="http://schemas.microsoft.com/office/powerpoint/2010/main" val="19361423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fontAlgn="auto" hangingPunct="1">
              <a:spcAft>
                <a:spcPts val="0"/>
              </a:spcAft>
              <a:defRPr/>
            </a:pPr>
            <a:r>
              <a:rPr lang="en-US" b="1" dirty="0" smtClean="0"/>
              <a:t>CA Project Approach</a:t>
            </a:r>
          </a:p>
        </p:txBody>
      </p:sp>
      <p:sp>
        <p:nvSpPr>
          <p:cNvPr id="3" name="Content Placeholder 2"/>
          <p:cNvSpPr txBox="1">
            <a:spLocks/>
          </p:cNvSpPr>
          <p:nvPr/>
        </p:nvSpPr>
        <p:spPr>
          <a:xfrm>
            <a:off x="457200" y="1905000"/>
            <a:ext cx="8229600" cy="4525963"/>
          </a:xfrm>
          <a:prstGeom prst="rect">
            <a:avLst/>
          </a:prstGeom>
        </p:spPr>
        <p:txBody>
          <a:bodyPr/>
          <a:lst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Clr>
                <a:schemeClr val="accent1"/>
              </a:buClr>
              <a:buFont typeface="Arial" pitchFamily="34" charset="0"/>
              <a:buNone/>
              <a:defRPr/>
            </a:pPr>
            <a:r>
              <a:rPr lang="en-US" dirty="0" smtClean="0"/>
              <a:t>Build a data exchange network </a:t>
            </a:r>
          </a:p>
          <a:p>
            <a:pPr>
              <a:buClr>
                <a:schemeClr val="accent1"/>
              </a:buClr>
              <a:buFont typeface="Wingdings" pitchFamily="2" charset="2"/>
              <a:buChar char="§"/>
              <a:defRPr/>
            </a:pPr>
            <a:r>
              <a:rPr lang="en-US" dirty="0" smtClean="0"/>
              <a:t>Stay small and focused </a:t>
            </a:r>
          </a:p>
          <a:p>
            <a:pPr>
              <a:buClr>
                <a:schemeClr val="accent1"/>
              </a:buClr>
              <a:buFont typeface="Wingdings" pitchFamily="2" charset="2"/>
              <a:buChar char="§"/>
              <a:defRPr/>
            </a:pPr>
            <a:r>
              <a:rPr lang="en-US" dirty="0" smtClean="0"/>
              <a:t>Get buy-in from regional biologists and data technicians (bottom up)</a:t>
            </a:r>
          </a:p>
          <a:p>
            <a:pPr>
              <a:buClr>
                <a:schemeClr val="accent1"/>
              </a:buClr>
              <a:buFont typeface="Wingdings" pitchFamily="2" charset="2"/>
              <a:buChar char="§"/>
              <a:defRPr/>
            </a:pPr>
            <a:r>
              <a:rPr lang="en-US" dirty="0" smtClean="0"/>
              <a:t>Provide incentives to agencies and tribes (staffing, assistance, coordination)</a:t>
            </a:r>
          </a:p>
          <a:p>
            <a:pPr>
              <a:buClr>
                <a:schemeClr val="accent1"/>
              </a:buClr>
              <a:buFont typeface="Wingdings" pitchFamily="2" charset="2"/>
              <a:buChar char="§"/>
              <a:defRPr/>
            </a:pPr>
            <a:r>
              <a:rPr lang="en-US" dirty="0" smtClean="0"/>
              <a:t>Build off success (move in phases)</a:t>
            </a:r>
          </a:p>
          <a:p>
            <a:pPr>
              <a:buClr>
                <a:schemeClr val="accent1"/>
              </a:buClr>
              <a:buFont typeface="Wingdings" pitchFamily="2" charset="2"/>
              <a:buChar char="§"/>
              <a:defRPr/>
            </a:pPr>
            <a:endParaRPr lang="en-US" dirty="0" smtClean="0"/>
          </a:p>
          <a:p>
            <a:pPr marL="514350" indent="-514350">
              <a:buFont typeface="+mj-lt"/>
              <a:buAutoNum type="arabicPeriod"/>
              <a:defRPr/>
            </a:pP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fontAlgn="auto" hangingPunct="1">
              <a:spcAft>
                <a:spcPts val="0"/>
              </a:spcAft>
              <a:defRPr/>
            </a:pPr>
            <a:r>
              <a:rPr lang="en-US" b="1" dirty="0" smtClean="0"/>
              <a:t> The </a:t>
            </a:r>
            <a:r>
              <a:rPr lang="en-US" b="1" dirty="0"/>
              <a:t>C</a:t>
            </a:r>
            <a:r>
              <a:rPr lang="en-US" b="1" dirty="0" smtClean="0"/>
              <a:t>urrent </a:t>
            </a:r>
            <a:r>
              <a:rPr lang="en-US" b="1" dirty="0"/>
              <a:t>W</a:t>
            </a:r>
            <a:r>
              <a:rPr lang="en-US" b="1" dirty="0" smtClean="0"/>
              <a:t>orkplan</a:t>
            </a:r>
          </a:p>
        </p:txBody>
      </p:sp>
      <p:sp>
        <p:nvSpPr>
          <p:cNvPr id="2" name="Content Placeholder 1"/>
          <p:cNvSpPr>
            <a:spLocks noGrp="1"/>
          </p:cNvSpPr>
          <p:nvPr>
            <p:ph idx="1"/>
          </p:nvPr>
        </p:nvSpPr>
        <p:spPr/>
        <p:txBody>
          <a:bodyPr>
            <a:normAutofit fontScale="77500" lnSpcReduction="20000"/>
          </a:bodyPr>
          <a:lstStyle/>
          <a:p>
            <a:pPr marL="44450" indent="0">
              <a:buNone/>
            </a:pPr>
            <a:r>
              <a:rPr lang="en-US" sz="3600" b="1" dirty="0">
                <a:solidFill>
                  <a:schemeClr val="tx1"/>
                </a:solidFill>
              </a:rPr>
              <a:t>Phase VI Workplan</a:t>
            </a:r>
            <a:br>
              <a:rPr lang="en-US" sz="3600" b="1" dirty="0">
                <a:solidFill>
                  <a:schemeClr val="tx1"/>
                </a:solidFill>
              </a:rPr>
            </a:br>
            <a:r>
              <a:rPr lang="en-US" sz="3600" b="1" dirty="0">
                <a:solidFill>
                  <a:schemeClr val="tx1"/>
                </a:solidFill>
              </a:rPr>
              <a:t>January 1, 2014 – March 31, 2015</a:t>
            </a:r>
          </a:p>
          <a:p>
            <a:pPr marL="571500" indent="-571500">
              <a:buFont typeface="Wingdings" panose="05000000000000000000" pitchFamily="2" charset="2"/>
              <a:buChar char="§"/>
            </a:pPr>
            <a:r>
              <a:rPr lang="en-US" sz="3600" dirty="0"/>
              <a:t>Develop CAX exchange network</a:t>
            </a:r>
          </a:p>
          <a:p>
            <a:pPr marL="571500" indent="-571500">
              <a:buFont typeface="Wingdings" panose="05000000000000000000" pitchFamily="2" charset="2"/>
              <a:buChar char="§"/>
            </a:pPr>
            <a:r>
              <a:rPr lang="en-US" sz="3600" dirty="0"/>
              <a:t>Develop additional indicators</a:t>
            </a:r>
          </a:p>
          <a:p>
            <a:pPr marL="571500" indent="-571500">
              <a:buFont typeface="Wingdings" panose="05000000000000000000" pitchFamily="2" charset="2"/>
              <a:buChar char="§"/>
            </a:pPr>
            <a:r>
              <a:rPr lang="en-US" sz="3600" dirty="0"/>
              <a:t>Support implementation of Data Sharing Strategies</a:t>
            </a:r>
          </a:p>
          <a:p>
            <a:pPr marL="571500" indent="-571500">
              <a:buFont typeface="Wingdings" panose="05000000000000000000" pitchFamily="2" charset="2"/>
              <a:buChar char="§"/>
            </a:pPr>
            <a:r>
              <a:rPr lang="en-US" sz="3600" dirty="0"/>
              <a:t>Initiate and manage data flows</a:t>
            </a:r>
          </a:p>
          <a:p>
            <a:endParaRPr lang="en-US" dirty="0"/>
          </a:p>
        </p:txBody>
      </p:sp>
      <p:sp>
        <p:nvSpPr>
          <p:cNvPr id="4" name="Title 1"/>
          <p:cNvSpPr txBox="1">
            <a:spLocks/>
          </p:cNvSpPr>
          <p:nvPr/>
        </p:nvSpPr>
        <p:spPr>
          <a:xfrm>
            <a:off x="-3195637" y="2269766"/>
            <a:ext cx="7772400" cy="1822015"/>
          </a:xfrm>
          <a:prstGeom prst="rect">
            <a:avLst/>
          </a:prstGeom>
        </p:spPr>
        <p:txBody>
          <a:bodyPr vert="horz" lIns="91440" tIns="45720" rIns="91440" bIns="45720" rtlCol="0" anchor="ctr">
            <a:normAutofit fontScale="97500"/>
          </a:bodyPr>
          <a:lstStyle>
            <a:lvl1pPr algn="ctr" rtl="0" eaLnBrk="0" fontAlgn="base" hangingPunct="0">
              <a:spcBef>
                <a:spcPct val="0"/>
              </a:spcBef>
              <a:spcAft>
                <a:spcPct val="0"/>
              </a:spcAft>
              <a:defRPr sz="3200" kern="1200" cap="all" spc="200">
                <a:solidFill>
                  <a:schemeClr val="bg1"/>
                </a:solidFill>
                <a:latin typeface="+mj-lt"/>
                <a:ea typeface="+mj-ea"/>
                <a:cs typeface="+mj-cs"/>
              </a:defRPr>
            </a:lvl1pPr>
            <a:lvl2pPr algn="ctr" rtl="0" eaLnBrk="0" fontAlgn="base" hangingPunct="0">
              <a:spcBef>
                <a:spcPct val="0"/>
              </a:spcBef>
              <a:spcAft>
                <a:spcPct val="0"/>
              </a:spcAft>
              <a:defRPr sz="3200">
                <a:solidFill>
                  <a:schemeClr val="bg1"/>
                </a:solidFill>
                <a:latin typeface="Franklin Gothic Medium" pitchFamily="34" charset="0"/>
              </a:defRPr>
            </a:lvl2pPr>
            <a:lvl3pPr algn="ctr" rtl="0" eaLnBrk="0" fontAlgn="base" hangingPunct="0">
              <a:spcBef>
                <a:spcPct val="0"/>
              </a:spcBef>
              <a:spcAft>
                <a:spcPct val="0"/>
              </a:spcAft>
              <a:defRPr sz="3200">
                <a:solidFill>
                  <a:schemeClr val="bg1"/>
                </a:solidFill>
                <a:latin typeface="Franklin Gothic Medium" pitchFamily="34" charset="0"/>
              </a:defRPr>
            </a:lvl3pPr>
            <a:lvl4pPr algn="ctr" rtl="0" eaLnBrk="0" fontAlgn="base" hangingPunct="0">
              <a:spcBef>
                <a:spcPct val="0"/>
              </a:spcBef>
              <a:spcAft>
                <a:spcPct val="0"/>
              </a:spcAft>
              <a:defRPr sz="3200">
                <a:solidFill>
                  <a:schemeClr val="bg1"/>
                </a:solidFill>
                <a:latin typeface="Franklin Gothic Medium" pitchFamily="34" charset="0"/>
              </a:defRPr>
            </a:lvl4pPr>
            <a:lvl5pPr algn="ctr" rtl="0" eaLnBrk="0" fontAlgn="base" hangingPunct="0">
              <a:spcBef>
                <a:spcPct val="0"/>
              </a:spcBef>
              <a:spcAft>
                <a:spcPct val="0"/>
              </a:spcAft>
              <a:defRPr sz="3200">
                <a:solidFill>
                  <a:schemeClr val="bg1"/>
                </a:solidFill>
                <a:latin typeface="Franklin Gothic Medium" pitchFamily="34" charset="0"/>
              </a:defRPr>
            </a:lvl5pPr>
            <a:lvl6pPr marL="457200" algn="ctr" rtl="0" fontAlgn="base">
              <a:spcBef>
                <a:spcPct val="0"/>
              </a:spcBef>
              <a:spcAft>
                <a:spcPct val="0"/>
              </a:spcAft>
              <a:defRPr sz="3200">
                <a:solidFill>
                  <a:schemeClr val="bg1"/>
                </a:solidFill>
                <a:latin typeface="Franklin Gothic Medium" pitchFamily="34" charset="0"/>
              </a:defRPr>
            </a:lvl6pPr>
            <a:lvl7pPr marL="914400" algn="ctr" rtl="0" fontAlgn="base">
              <a:spcBef>
                <a:spcPct val="0"/>
              </a:spcBef>
              <a:spcAft>
                <a:spcPct val="0"/>
              </a:spcAft>
              <a:defRPr sz="3200">
                <a:solidFill>
                  <a:schemeClr val="bg1"/>
                </a:solidFill>
                <a:latin typeface="Franklin Gothic Medium" pitchFamily="34" charset="0"/>
              </a:defRPr>
            </a:lvl7pPr>
            <a:lvl8pPr marL="1371600" algn="ctr" rtl="0" fontAlgn="base">
              <a:spcBef>
                <a:spcPct val="0"/>
              </a:spcBef>
              <a:spcAft>
                <a:spcPct val="0"/>
              </a:spcAft>
              <a:defRPr sz="3200">
                <a:solidFill>
                  <a:schemeClr val="bg1"/>
                </a:solidFill>
                <a:latin typeface="Franklin Gothic Medium" pitchFamily="34" charset="0"/>
              </a:defRPr>
            </a:lvl8pPr>
            <a:lvl9pPr marL="1828800" algn="ctr" rtl="0" fontAlgn="base">
              <a:spcBef>
                <a:spcPct val="0"/>
              </a:spcBef>
              <a:spcAft>
                <a:spcPct val="0"/>
              </a:spcAft>
              <a:defRPr sz="3200">
                <a:solidFill>
                  <a:schemeClr val="bg1"/>
                </a:solidFill>
                <a:latin typeface="Franklin Gothic Medium" pitchFamily="34" charset="0"/>
              </a:defRPr>
            </a:lvl9pPr>
          </a:lstStyle>
          <a:p>
            <a:pPr algn="l"/>
            <a:endParaRPr lang="en-US" sz="3600" b="1" cap="none" dirty="0">
              <a:solidFill>
                <a:schemeClr val="tx1"/>
              </a:solidFill>
            </a:endParaRPr>
          </a:p>
        </p:txBody>
      </p:sp>
    </p:spTree>
    <p:extLst>
      <p:ext uri="{BB962C8B-B14F-4D97-AF65-F5344CB8AC3E}">
        <p14:creationId xmlns:p14="http://schemas.microsoft.com/office/powerpoint/2010/main" val="10327778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fontAlgn="auto" hangingPunct="1">
              <a:spcAft>
                <a:spcPts val="0"/>
              </a:spcAft>
              <a:defRPr/>
            </a:pPr>
            <a:r>
              <a:rPr lang="en-US" b="1" dirty="0" smtClean="0"/>
              <a:t>Where we’re going</a:t>
            </a:r>
            <a:endParaRPr lang="en-US" b="1" dirty="0"/>
          </a:p>
        </p:txBody>
      </p:sp>
      <p:sp>
        <p:nvSpPr>
          <p:cNvPr id="4" name="Content Placeholder 3"/>
          <p:cNvSpPr>
            <a:spLocks noGrp="1"/>
          </p:cNvSpPr>
          <p:nvPr>
            <p:ph idx="1"/>
          </p:nvPr>
        </p:nvSpPr>
        <p:spPr/>
        <p:txBody>
          <a:bodyPr>
            <a:noAutofit/>
          </a:bodyPr>
          <a:lstStyle/>
          <a:p>
            <a:pPr marL="571500" indent="-571500">
              <a:buFont typeface="Arial" panose="020B0604020202020204" pitchFamily="34" charset="0"/>
              <a:buChar char="•"/>
            </a:pPr>
            <a:r>
              <a:rPr lang="en-US" sz="2000" dirty="0" smtClean="0"/>
              <a:t>Data </a:t>
            </a:r>
            <a:r>
              <a:rPr lang="en-US" sz="2000" dirty="0"/>
              <a:t>e</a:t>
            </a:r>
            <a:r>
              <a:rPr lang="en-US" sz="2000" dirty="0" smtClean="0"/>
              <a:t>xchange </a:t>
            </a:r>
            <a:r>
              <a:rPr lang="en-US" sz="2000" dirty="0"/>
              <a:t>s</a:t>
            </a:r>
            <a:r>
              <a:rPr lang="en-US" sz="2000" dirty="0" smtClean="0"/>
              <a:t>tandards </a:t>
            </a:r>
            <a:r>
              <a:rPr lang="en-US" sz="2000" dirty="0"/>
              <a:t>for </a:t>
            </a:r>
            <a:r>
              <a:rPr lang="en-US" sz="2000" dirty="0" smtClean="0"/>
              <a:t>NOS </a:t>
            </a:r>
            <a:r>
              <a:rPr lang="en-US" sz="2000" dirty="0"/>
              <a:t>indicators </a:t>
            </a:r>
          </a:p>
          <a:p>
            <a:pPr marL="571500" indent="-571500">
              <a:buFont typeface="Arial" panose="020B0604020202020204" pitchFamily="34" charset="0"/>
              <a:buChar char="•"/>
            </a:pPr>
            <a:r>
              <a:rPr lang="en-US" sz="2000" dirty="0"/>
              <a:t>Established process to </a:t>
            </a:r>
            <a:r>
              <a:rPr lang="en-US" sz="2000" dirty="0" smtClean="0"/>
              <a:t>manage &amp; continue  </a:t>
            </a:r>
            <a:r>
              <a:rPr lang="en-US" sz="2000" dirty="0"/>
              <a:t>development of </a:t>
            </a:r>
            <a:r>
              <a:rPr lang="en-US" sz="2000" dirty="0" smtClean="0"/>
              <a:t>additional DES </a:t>
            </a:r>
            <a:endParaRPr lang="en-US" sz="2000" dirty="0"/>
          </a:p>
          <a:p>
            <a:pPr marL="571500" indent="-571500">
              <a:buFont typeface="Arial" panose="020B0604020202020204" pitchFamily="34" charset="0"/>
              <a:buChar char="•"/>
            </a:pPr>
            <a:r>
              <a:rPr lang="en-US" sz="2000" dirty="0" smtClean="0"/>
              <a:t>Data </a:t>
            </a:r>
            <a:r>
              <a:rPr lang="en-US" sz="2000" dirty="0"/>
              <a:t>Sharing </a:t>
            </a:r>
            <a:r>
              <a:rPr lang="en-US" sz="2000" dirty="0" smtClean="0"/>
              <a:t>Agreement for CA</a:t>
            </a:r>
            <a:endParaRPr lang="en-US" sz="2000" dirty="0"/>
          </a:p>
          <a:p>
            <a:pPr marL="571500" indent="-571500">
              <a:buFont typeface="Arial" panose="020B0604020202020204" pitchFamily="34" charset="0"/>
              <a:buChar char="•"/>
            </a:pPr>
            <a:r>
              <a:rPr lang="en-US" sz="2000" dirty="0" smtClean="0"/>
              <a:t>Tribal needs </a:t>
            </a:r>
            <a:r>
              <a:rPr lang="en-US" sz="2000" dirty="0"/>
              <a:t>a</a:t>
            </a:r>
            <a:r>
              <a:rPr lang="en-US" sz="2000" dirty="0" smtClean="0"/>
              <a:t>ssessment</a:t>
            </a:r>
          </a:p>
          <a:p>
            <a:pPr marL="571500" indent="-571500">
              <a:buFont typeface="Arial" panose="020B0604020202020204" pitchFamily="34" charset="0"/>
              <a:buChar char="•"/>
            </a:pPr>
            <a:r>
              <a:rPr lang="en-US" sz="2000" dirty="0" smtClean="0"/>
              <a:t>Initiated first </a:t>
            </a:r>
            <a:r>
              <a:rPr lang="en-US" sz="2000" dirty="0"/>
              <a:t>data flows through StreamNet</a:t>
            </a:r>
          </a:p>
          <a:p>
            <a:pPr marL="571500" indent="-571500">
              <a:buFont typeface="Arial" panose="020B0604020202020204" pitchFamily="34" charset="0"/>
              <a:buChar char="•"/>
            </a:pPr>
            <a:r>
              <a:rPr lang="en-US" sz="2000" dirty="0" smtClean="0"/>
              <a:t>Integrate with agency databases in real time</a:t>
            </a:r>
          </a:p>
          <a:p>
            <a:pPr marL="571500" indent="-571500">
              <a:buFont typeface="Arial" panose="020B0604020202020204" pitchFamily="34" charset="0"/>
              <a:buChar char="•"/>
            </a:pPr>
            <a:r>
              <a:rPr lang="en-US" sz="2000" dirty="0" smtClean="0"/>
              <a:t>Inform population assessments; Are we on track?</a:t>
            </a:r>
          </a:p>
          <a:p>
            <a:pPr marL="571500" indent="-571500">
              <a:buFont typeface="Arial" panose="020B0604020202020204" pitchFamily="34" charset="0"/>
              <a:buChar char="•"/>
            </a:pPr>
            <a:r>
              <a:rPr lang="en-US" sz="2000" dirty="0" smtClean="0"/>
              <a:t>Identify other “targets” like NPCC HLI’s?</a:t>
            </a:r>
            <a:endParaRPr lang="en-US" sz="2000" dirty="0"/>
          </a:p>
        </p:txBody>
      </p:sp>
    </p:spTree>
    <p:extLst>
      <p:ext uri="{BB962C8B-B14F-4D97-AF65-F5344CB8AC3E}">
        <p14:creationId xmlns:p14="http://schemas.microsoft.com/office/powerpoint/2010/main" val="35586159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Current State &amp; Tribal Reports: What will be completed in 2014-2015</a:t>
            </a:r>
            <a:br>
              <a:rPr lang="en-US" dirty="0" smtClean="0"/>
            </a:br>
            <a:endParaRPr lang="en-US" dirty="0"/>
          </a:p>
        </p:txBody>
      </p:sp>
      <p:sp>
        <p:nvSpPr>
          <p:cNvPr id="3" name="Content Placeholder 2"/>
          <p:cNvSpPr>
            <a:spLocks noGrp="1"/>
          </p:cNvSpPr>
          <p:nvPr>
            <p:ph sz="half" idx="1"/>
          </p:nvPr>
        </p:nvSpPr>
        <p:spPr>
          <a:xfrm>
            <a:off x="1942416" y="2514600"/>
            <a:ext cx="3197531" cy="3389503"/>
          </a:xfrm>
        </p:spPr>
        <p:txBody>
          <a:bodyPr>
            <a:normAutofit fontScale="92500" lnSpcReduction="20000"/>
          </a:bodyPr>
          <a:lstStyle/>
          <a:p>
            <a:r>
              <a:rPr lang="en-US" dirty="0" smtClean="0"/>
              <a:t>IDFG</a:t>
            </a:r>
          </a:p>
          <a:p>
            <a:pPr lvl="1"/>
            <a:r>
              <a:rPr lang="en-US" sz="1800" dirty="0" smtClean="0"/>
              <a:t>RperS and NOSA for spring and summer chinook</a:t>
            </a:r>
          </a:p>
          <a:p>
            <a:pPr lvl="1"/>
            <a:r>
              <a:rPr lang="en-US" sz="1800" dirty="0" smtClean="0"/>
              <a:t>SAR for chinook soon</a:t>
            </a:r>
          </a:p>
          <a:p>
            <a:pPr marL="457200" lvl="1" indent="0">
              <a:buNone/>
            </a:pPr>
            <a:endParaRPr lang="en-US" sz="1800" dirty="0" smtClean="0"/>
          </a:p>
          <a:p>
            <a:r>
              <a:rPr lang="en-US" dirty="0" smtClean="0"/>
              <a:t>Colville Tribe</a:t>
            </a:r>
          </a:p>
          <a:p>
            <a:pPr lvl="1"/>
            <a:r>
              <a:rPr lang="en-US" sz="1800" dirty="0" smtClean="0"/>
              <a:t>NOSA for Okanogan steelhead (in now!)</a:t>
            </a:r>
          </a:p>
        </p:txBody>
      </p:sp>
      <p:sp>
        <p:nvSpPr>
          <p:cNvPr id="4" name="Content Placeholder 3"/>
          <p:cNvSpPr>
            <a:spLocks noGrp="1"/>
          </p:cNvSpPr>
          <p:nvPr>
            <p:ph sz="half" idx="2"/>
          </p:nvPr>
        </p:nvSpPr>
        <p:spPr>
          <a:xfrm>
            <a:off x="5337307" y="2514600"/>
            <a:ext cx="3197093" cy="3389503"/>
          </a:xfrm>
        </p:spPr>
        <p:txBody>
          <a:bodyPr>
            <a:normAutofit fontScale="92500" lnSpcReduction="20000"/>
          </a:bodyPr>
          <a:lstStyle/>
          <a:p>
            <a:r>
              <a:rPr lang="en-US" sz="1900" dirty="0" smtClean="0"/>
              <a:t>WDFW</a:t>
            </a:r>
          </a:p>
          <a:p>
            <a:pPr lvl="1"/>
            <a:r>
              <a:rPr lang="en-US" sz="1900" dirty="0" smtClean="0"/>
              <a:t>17 NOSA populations for 2010-2012</a:t>
            </a:r>
          </a:p>
          <a:p>
            <a:pPr lvl="1"/>
            <a:r>
              <a:rPr lang="en-US" sz="1900" dirty="0" smtClean="0"/>
              <a:t>SAR for one population</a:t>
            </a:r>
          </a:p>
          <a:p>
            <a:pPr marL="457200" lvl="1" indent="0">
              <a:buNone/>
            </a:pPr>
            <a:endParaRPr lang="en-US" sz="1900" dirty="0" smtClean="0"/>
          </a:p>
          <a:p>
            <a:r>
              <a:rPr lang="en-US" sz="1900" dirty="0"/>
              <a:t>ODFW</a:t>
            </a:r>
          </a:p>
          <a:p>
            <a:pPr lvl="1"/>
            <a:r>
              <a:rPr lang="en-US" sz="1900" dirty="0"/>
              <a:t>19 NOSA populations and 16 RperS populations</a:t>
            </a:r>
          </a:p>
          <a:p>
            <a:endParaRPr lang="en-US" dirty="0"/>
          </a:p>
        </p:txBody>
      </p:sp>
    </p:spTree>
    <p:extLst>
      <p:ext uri="{BB962C8B-B14F-4D97-AF65-F5344CB8AC3E}">
        <p14:creationId xmlns:p14="http://schemas.microsoft.com/office/powerpoint/2010/main" val="16474396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from States and Tribes</a:t>
            </a:r>
            <a:endParaRPr lang="en-US" dirty="0"/>
          </a:p>
        </p:txBody>
      </p:sp>
      <p:sp>
        <p:nvSpPr>
          <p:cNvPr id="3" name="Content Placeholder 2"/>
          <p:cNvSpPr>
            <a:spLocks noGrp="1"/>
          </p:cNvSpPr>
          <p:nvPr>
            <p:ph idx="1"/>
          </p:nvPr>
        </p:nvSpPr>
        <p:spPr/>
        <p:txBody>
          <a:bodyPr/>
          <a:lstStyle/>
          <a:p>
            <a:r>
              <a:rPr lang="en-US" dirty="0" smtClean="0"/>
              <a:t>Can’t produce CA without </a:t>
            </a:r>
            <a:r>
              <a:rPr lang="en-US" dirty="0"/>
              <a:t>the metrics used to derive them, and those metrics </a:t>
            </a:r>
            <a:r>
              <a:rPr lang="en-US" dirty="0" smtClean="0"/>
              <a:t>usually are the </a:t>
            </a:r>
            <a:r>
              <a:rPr lang="en-US" dirty="0"/>
              <a:t>traditional data sets (hatchery returns, redd counts, harvest, etc</a:t>
            </a:r>
            <a:r>
              <a:rPr lang="en-US" dirty="0" smtClean="0"/>
              <a:t>.)</a:t>
            </a:r>
          </a:p>
          <a:p>
            <a:pPr lvl="0"/>
            <a:r>
              <a:rPr lang="en-US" dirty="0"/>
              <a:t>Hard part </a:t>
            </a:r>
            <a:r>
              <a:rPr lang="en-US" dirty="0" smtClean="0"/>
              <a:t>is </a:t>
            </a:r>
            <a:r>
              <a:rPr lang="en-US" dirty="0"/>
              <a:t>GETTING DATA IN in DES standard. </a:t>
            </a:r>
            <a:r>
              <a:rPr lang="en-US" dirty="0" smtClean="0"/>
              <a:t>Adding </a:t>
            </a:r>
            <a:r>
              <a:rPr lang="en-US" dirty="0"/>
              <a:t>new indicators is a huge workload because biologists do not collect and report data </a:t>
            </a:r>
            <a:r>
              <a:rPr lang="en-US" dirty="0" smtClean="0"/>
              <a:t>in standard format. Need </a:t>
            </a:r>
            <a:r>
              <a:rPr lang="en-US" dirty="0"/>
              <a:t>to build a system and then get them to put the data into it</a:t>
            </a:r>
            <a:r>
              <a:rPr lang="en-US" dirty="0" smtClean="0"/>
              <a:t>.</a:t>
            </a:r>
          </a:p>
          <a:p>
            <a:r>
              <a:rPr lang="en-US" dirty="0"/>
              <a:t>Most time consuming part of this is getting data from the biologists who produce it. </a:t>
            </a:r>
            <a:endParaRPr lang="en-US" dirty="0" smtClean="0"/>
          </a:p>
          <a:p>
            <a:pPr lvl="0"/>
            <a:r>
              <a:rPr lang="en-US" dirty="0"/>
              <a:t>Hardest part is getting enough Research Scientist time to help create outputs in the necessary format (DES).  </a:t>
            </a:r>
          </a:p>
          <a:p>
            <a:endParaRPr lang="en-US" dirty="0"/>
          </a:p>
          <a:p>
            <a:pPr lvl="0"/>
            <a:endParaRPr lang="en-US" dirty="0"/>
          </a:p>
          <a:p>
            <a:endParaRPr lang="en-US" dirty="0"/>
          </a:p>
        </p:txBody>
      </p:sp>
    </p:spTree>
    <p:extLst>
      <p:ext uri="{BB962C8B-B14F-4D97-AF65-F5344CB8AC3E}">
        <p14:creationId xmlns:p14="http://schemas.microsoft.com/office/powerpoint/2010/main" val="20166776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Ideas and Recommendations from the Steering Committee</a:t>
            </a:r>
            <a:endParaRPr lang="en-US" dirty="0"/>
          </a:p>
        </p:txBody>
      </p:sp>
      <p:sp>
        <p:nvSpPr>
          <p:cNvPr id="3" name="Content Placeholder 2"/>
          <p:cNvSpPr>
            <a:spLocks noGrp="1"/>
          </p:cNvSpPr>
          <p:nvPr>
            <p:ph idx="1"/>
          </p:nvPr>
        </p:nvSpPr>
        <p:spPr/>
        <p:txBody>
          <a:bodyPr/>
          <a:lstStyle/>
          <a:p>
            <a:r>
              <a:rPr lang="en-US" dirty="0" smtClean="0"/>
              <a:t>Work </a:t>
            </a:r>
            <a:r>
              <a:rPr lang="en-US" dirty="0"/>
              <a:t>via the DES to </a:t>
            </a:r>
            <a:r>
              <a:rPr lang="en-US" dirty="0" smtClean="0"/>
              <a:t>allow </a:t>
            </a:r>
            <a:r>
              <a:rPr lang="en-US" dirty="0"/>
              <a:t>biologists to collect the data however they want, and then automatically convert it for reporting </a:t>
            </a:r>
            <a:r>
              <a:rPr lang="en-US" dirty="0" smtClean="0"/>
              <a:t>purposes. OR </a:t>
            </a:r>
          </a:p>
          <a:p>
            <a:r>
              <a:rPr lang="en-US" dirty="0" smtClean="0"/>
              <a:t>Standardize </a:t>
            </a:r>
            <a:r>
              <a:rPr lang="en-US" dirty="0"/>
              <a:t>data collection and reporting to reduce or eliminate the “conversion” step (have biologists report the indicators and metrics in DES format</a:t>
            </a:r>
            <a:r>
              <a:rPr lang="en-US" dirty="0" smtClean="0"/>
              <a:t>).</a:t>
            </a:r>
          </a:p>
          <a:p>
            <a:r>
              <a:rPr lang="en-US" dirty="0" smtClean="0"/>
              <a:t>Currently helping via additional assistance through StreamNet to field biologists in WDFW, IDFG, and ODFW.</a:t>
            </a:r>
          </a:p>
          <a:p>
            <a:r>
              <a:rPr lang="en-US" dirty="0" smtClean="0"/>
              <a:t>Add language in SOW to quantify CA targets in the CA work plan. </a:t>
            </a:r>
            <a:endParaRPr lang="en-US" dirty="0"/>
          </a:p>
          <a:p>
            <a:endParaRPr lang="en-US" dirty="0" smtClean="0"/>
          </a:p>
          <a:p>
            <a:endParaRPr lang="en-US" dirty="0"/>
          </a:p>
          <a:p>
            <a:pPr lvl="0"/>
            <a:endParaRPr lang="en-US" dirty="0"/>
          </a:p>
          <a:p>
            <a:endParaRPr lang="en-US" dirty="0"/>
          </a:p>
        </p:txBody>
      </p:sp>
    </p:spTree>
    <p:extLst>
      <p:ext uri="{BB962C8B-B14F-4D97-AF65-F5344CB8AC3E}">
        <p14:creationId xmlns:p14="http://schemas.microsoft.com/office/powerpoint/2010/main" val="1113111066"/>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23321</TotalTime>
  <Words>972</Words>
  <Application>Microsoft Office PowerPoint</Application>
  <PresentationFormat>On-screen Show (4:3)</PresentationFormat>
  <Paragraphs>133</Paragraphs>
  <Slides>14</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Century Gothic</vt:lpstr>
      <vt:lpstr>Times New Roman</vt:lpstr>
      <vt:lpstr>Wingdings</vt:lpstr>
      <vt:lpstr>Wingdings 3</vt:lpstr>
      <vt:lpstr>Wisp</vt:lpstr>
      <vt:lpstr>Coordinated Assessments Project  Priorities and Expectations</vt:lpstr>
      <vt:lpstr>First step: VSP Indicators</vt:lpstr>
      <vt:lpstr>Why these indicators?</vt:lpstr>
      <vt:lpstr>CA Project Approach</vt:lpstr>
      <vt:lpstr> The Current Workplan</vt:lpstr>
      <vt:lpstr>Where we’re going</vt:lpstr>
      <vt:lpstr>Current State &amp; Tribal Reports: What will be completed in 2014-2015 </vt:lpstr>
      <vt:lpstr>Issues from States and Tribes</vt:lpstr>
      <vt:lpstr>Ideas and Recommendations from the Steering Committee</vt:lpstr>
      <vt:lpstr>Objectives for the CA Project in FY 2015 ?</vt:lpstr>
      <vt:lpstr>Priorities for CA Data</vt:lpstr>
      <vt:lpstr>NOAA Columbia Basin ESUs</vt:lpstr>
      <vt:lpstr>BPA Data Management Framework, Appendix C</vt:lpstr>
      <vt:lpstr>Executive Committee Discussion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Overlapping RM&amp;E Programs</dc:title>
  <dc:creator>Steve</dc:creator>
  <cp:lastModifiedBy>Chris Wheaton</cp:lastModifiedBy>
  <cp:revision>498</cp:revision>
  <cp:lastPrinted>2012-09-13T19:29:11Z</cp:lastPrinted>
  <dcterms:created xsi:type="dcterms:W3CDTF">2009-09-10T06:11:24Z</dcterms:created>
  <dcterms:modified xsi:type="dcterms:W3CDTF">2014-07-15T16:54:51Z</dcterms:modified>
</cp:coreProperties>
</file>