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3"/>
  </p:notesMasterIdLst>
  <p:handoutMasterIdLst>
    <p:handoutMasterId r:id="rId24"/>
  </p:handoutMasterIdLst>
  <p:sldIdLst>
    <p:sldId id="257" r:id="rId3"/>
    <p:sldId id="292" r:id="rId4"/>
    <p:sldId id="289" r:id="rId5"/>
    <p:sldId id="290" r:id="rId6"/>
    <p:sldId id="278" r:id="rId7"/>
    <p:sldId id="279" r:id="rId8"/>
    <p:sldId id="281" r:id="rId9"/>
    <p:sldId id="291" r:id="rId10"/>
    <p:sldId id="282" r:id="rId11"/>
    <p:sldId id="287" r:id="rId12"/>
    <p:sldId id="293" r:id="rId13"/>
    <p:sldId id="294" r:id="rId14"/>
    <p:sldId id="283" r:id="rId15"/>
    <p:sldId id="286" r:id="rId16"/>
    <p:sldId id="296" r:id="rId17"/>
    <p:sldId id="295" r:id="rId18"/>
    <p:sldId id="297" r:id="rId19"/>
    <p:sldId id="298" r:id="rId20"/>
    <p:sldId id="299" r:id="rId21"/>
    <p:sldId id="300" r:id="rId2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6" d="100"/>
          <a:sy n="116" d="100"/>
        </p:scale>
        <p:origin x="336" y="108"/>
      </p:cViewPr>
      <p:guideLst>
        <p:guide pos="383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3732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3/16/2015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3/16/2015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Numbers reflect recent updates to NOAA populations.</a:t>
            </a:r>
          </a:p>
          <a:p>
            <a:r>
              <a:rPr lang="en-US" dirty="0" smtClean="0"/>
              <a:t>Non-listed populations not listed but some data is promised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738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/>
              <a:t>3/16/2015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/>
              <a:pPr/>
              <a:t>3/16/2015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#_B2.__PNI"/><Relationship Id="rId3" Type="http://schemas.openxmlformats.org/officeDocument/2006/relationships/hyperlink" Target="#_A2.__SAR"/><Relationship Id="rId7" Type="http://schemas.openxmlformats.org/officeDocument/2006/relationships/hyperlink" Target="#_B1.__HatcherySpawning"/><Relationship Id="rId2" Type="http://schemas.openxmlformats.org/officeDocument/2006/relationships/hyperlink" Target="#_A1.__NOSA"/><Relationship Id="rId1" Type="http://schemas.openxmlformats.org/officeDocument/2006/relationships/slideLayout" Target="../slideLayouts/slideLayout7.xml"/><Relationship Id="rId6" Type="http://schemas.openxmlformats.org/officeDocument/2006/relationships/hyperlink" Target="#_B5.__RperS-Hatchery"/><Relationship Id="rId5" Type="http://schemas.openxmlformats.org/officeDocument/2006/relationships/hyperlink" Target="#_A3.__RperS"/><Relationship Id="rId4" Type="http://schemas.openxmlformats.org/officeDocument/2006/relationships/hyperlink" Target="#_B4.__SAR-Hatchery"/><Relationship Id="rId9" Type="http://schemas.openxmlformats.org/officeDocument/2006/relationships/hyperlink" Target="#_B3.__EggToRelease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Coordinated Assessments </a:t>
            </a:r>
            <a:r>
              <a:rPr lang="en-US" b="1" dirty="0" smtClean="0"/>
              <a:t>Project; Priorities </a:t>
            </a:r>
            <a:r>
              <a:rPr lang="en-US" b="1" dirty="0"/>
              <a:t>and </a:t>
            </a:r>
            <a:r>
              <a:rPr lang="en-US" b="1" dirty="0" smtClean="0"/>
              <a:t>Expectations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16, 2015</a:t>
            </a:r>
          </a:p>
          <a:p>
            <a:r>
              <a:rPr lang="en-US" i="1" dirty="0"/>
              <a:t>StreamNet Executive Committee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 Data Display in StreamNet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Use and importance of different data types are set by Regional Fish &amp; Wildlife Managers</a:t>
            </a:r>
          </a:p>
          <a:p>
            <a:r>
              <a:rPr lang="en-US" dirty="0"/>
              <a:t>“One website” for display of </a:t>
            </a:r>
            <a:r>
              <a:rPr lang="en-US" dirty="0" smtClean="0"/>
              <a:t>high </a:t>
            </a:r>
            <a:r>
              <a:rPr lang="en-US" dirty="0"/>
              <a:t>level indicators of significance across region? </a:t>
            </a:r>
          </a:p>
          <a:p>
            <a:r>
              <a:rPr lang="en-US" dirty="0"/>
              <a:t>Or; support infrastructure and rely mainly on links to states and tribes</a:t>
            </a:r>
            <a:r>
              <a:rPr lang="en-US" dirty="0" smtClean="0"/>
              <a:t>?</a:t>
            </a:r>
          </a:p>
          <a:p>
            <a:r>
              <a:rPr lang="en-US" dirty="0"/>
              <a:t>Should StreamNet display information at the regional scale? (GIS-based, population level graphical presentation of the High level indicators as they are developed 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Suggestion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smtClean="0">
                <a:solidFill>
                  <a:srgbClr val="FF0000"/>
                </a:solidFill>
              </a:rPr>
              <a:t>Display </a:t>
            </a:r>
            <a:r>
              <a:rPr lang="en-US" dirty="0">
                <a:solidFill>
                  <a:srgbClr val="FF0000"/>
                </a:solidFill>
              </a:rPr>
              <a:t>of data for CA project</a:t>
            </a:r>
            <a:r>
              <a:rPr lang="en-US" dirty="0" smtClean="0">
                <a:solidFill>
                  <a:srgbClr val="FF0000"/>
                </a:solidFill>
              </a:rPr>
              <a:t>, on StreamNet, Continue support </a:t>
            </a:r>
            <a:r>
              <a:rPr lang="en-US" dirty="0">
                <a:solidFill>
                  <a:srgbClr val="FF0000"/>
                </a:solidFill>
              </a:rPr>
              <a:t>for NPCC </a:t>
            </a:r>
            <a:r>
              <a:rPr lang="en-US" dirty="0" smtClean="0">
                <a:solidFill>
                  <a:srgbClr val="FF0000"/>
                </a:solidFill>
              </a:rPr>
              <a:t>development of </a:t>
            </a:r>
            <a:r>
              <a:rPr lang="en-US" dirty="0">
                <a:solidFill>
                  <a:srgbClr val="FF0000"/>
                </a:solidFill>
              </a:rPr>
              <a:t>HLIs and </a:t>
            </a:r>
            <a:r>
              <a:rPr lang="en-US" dirty="0" smtClean="0">
                <a:solidFill>
                  <a:srgbClr val="FF0000"/>
                </a:solidFill>
              </a:rPr>
              <a:t>Dashboards; Display indicators </a:t>
            </a:r>
            <a:r>
              <a:rPr lang="en-US" dirty="0">
                <a:solidFill>
                  <a:srgbClr val="FF0000"/>
                </a:solidFill>
              </a:rPr>
              <a:t>via </a:t>
            </a:r>
            <a:r>
              <a:rPr lang="en-US" dirty="0" smtClean="0">
                <a:solidFill>
                  <a:srgbClr val="FF0000"/>
                </a:solidFill>
              </a:rPr>
              <a:t>StreamNet and NPCC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53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should non-Population level data be put in the CA database?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Should data submitted be primarily </a:t>
            </a:r>
            <a:r>
              <a:rPr lang="en-US" dirty="0" smtClean="0"/>
              <a:t>population-level </a:t>
            </a:r>
            <a:r>
              <a:rPr lang="en-US" dirty="0"/>
              <a:t>? </a:t>
            </a:r>
            <a:endParaRPr lang="en-US" dirty="0" smtClean="0"/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Objective; Provide </a:t>
            </a:r>
            <a:r>
              <a:rPr lang="en-US" dirty="0">
                <a:solidFill>
                  <a:srgbClr val="FF0000"/>
                </a:solidFill>
              </a:rPr>
              <a:t>direction on when </a:t>
            </a:r>
            <a:r>
              <a:rPr lang="en-US" dirty="0" smtClean="0">
                <a:solidFill>
                  <a:srgbClr val="FF0000"/>
                </a:solidFill>
              </a:rPr>
              <a:t>lower </a:t>
            </a:r>
            <a:r>
              <a:rPr lang="en-US" dirty="0">
                <a:solidFill>
                  <a:srgbClr val="FF0000"/>
                </a:solidFill>
              </a:rPr>
              <a:t>or higher level </a:t>
            </a:r>
            <a:r>
              <a:rPr lang="en-US" dirty="0" smtClean="0">
                <a:solidFill>
                  <a:srgbClr val="FF0000"/>
                </a:solidFill>
              </a:rPr>
              <a:t>(MPG) information </a:t>
            </a:r>
            <a:r>
              <a:rPr lang="en-US" dirty="0">
                <a:solidFill>
                  <a:srgbClr val="FF0000"/>
                </a:solidFill>
              </a:rPr>
              <a:t>is acceptable and beneficial to be incorporated into the CA </a:t>
            </a:r>
            <a:r>
              <a:rPr lang="en-US" dirty="0" smtClean="0">
                <a:solidFill>
                  <a:srgbClr val="FF0000"/>
                </a:solidFill>
              </a:rPr>
              <a:t>database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28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Documenting analytical methods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(To be discussed next)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6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Executive Committee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Did we capture your </a:t>
            </a:r>
            <a:r>
              <a:rPr lang="en-US" dirty="0">
                <a:solidFill>
                  <a:srgbClr val="FF0000"/>
                </a:solidFill>
              </a:rPr>
              <a:t>priorities for the Coordinated Assessments project in fiscal year </a:t>
            </a:r>
            <a:r>
              <a:rPr lang="en-US" dirty="0" smtClean="0">
                <a:solidFill>
                  <a:srgbClr val="FF0000"/>
                </a:solidFill>
              </a:rPr>
              <a:t>2016?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Data flow for existing indicators</a:t>
            </a:r>
          </a:p>
          <a:p>
            <a:pPr lvl="1"/>
            <a:r>
              <a:rPr lang="en-US" dirty="0" smtClean="0"/>
              <a:t>Development of new indicators</a:t>
            </a:r>
          </a:p>
          <a:p>
            <a:pPr lvl="1"/>
            <a:r>
              <a:rPr lang="en-US" dirty="0" smtClean="0"/>
              <a:t>Display of data</a:t>
            </a:r>
          </a:p>
          <a:p>
            <a:pPr lvl="1"/>
            <a:r>
              <a:rPr lang="en-US" dirty="0" smtClean="0"/>
              <a:t>Population level data in the CA database</a:t>
            </a:r>
          </a:p>
          <a:p>
            <a:pPr lvl="1"/>
            <a:r>
              <a:rPr lang="en-US" dirty="0" smtClean="0"/>
              <a:t>Documenting analytical methods</a:t>
            </a:r>
          </a:p>
          <a:p>
            <a:pPr lvl="1"/>
            <a:r>
              <a:rPr lang="en-US" dirty="0" smtClean="0"/>
              <a:t>Other Guidance (April 2 Workshop)?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09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2" y="838200"/>
            <a:ext cx="8229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6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5012" y="2743200"/>
            <a:ext cx="5376985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800" dirty="0" smtClean="0"/>
              <a:t>Background Slides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07952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675024"/>
              </p:ext>
            </p:extLst>
          </p:nvPr>
        </p:nvGraphicFramePr>
        <p:xfrm>
          <a:off x="1370014" y="457200"/>
          <a:ext cx="9753598" cy="6248401"/>
        </p:xfrm>
        <a:graphic>
          <a:graphicData uri="http://schemas.openxmlformats.org/drawingml/2006/table">
            <a:tbl>
              <a:tblPr firstRow="1" firstCol="1" bandRow="1"/>
              <a:tblGrid>
                <a:gridCol w="2836744"/>
                <a:gridCol w="1380037"/>
                <a:gridCol w="3948107"/>
                <a:gridCol w="1588710"/>
              </a:tblGrid>
              <a:tr h="2501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Indicator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Rearing Type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Description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Table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2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Spawner abundance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Natural origin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Number of natural origin fish that actually spawn, not necessarily the number of fish returning to a spawning area.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 action="ppaction://hlinkfile"/>
                        </a:rPr>
                        <a:t>NOSA (A1)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2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Smolt to adult ratio (percentage)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Natural origin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X the point estimate of the number of returning natural origin adults, divided by the point estimate of the number of smolts that produced those returning adults.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3" action="ppaction://hlinkfile"/>
                        </a:rPr>
                        <a:t>SAR (A2)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7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Smolt to adult ratio (percentage)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Hatchery origin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X the point estimate of the number of returning hatchery origin adults, divided by the point estimate of the number of smolts that produced those returning adults.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4" action="ppaction://hlinkfile"/>
                        </a:rPr>
                        <a:t>SAR-Hatchery (B4)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Recruits per spawner:  adults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Natural origin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Recruit per spawner ratios are specific to the locations and seasons described in each record of data.  The number of "recruits" can be defined at any life stage.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5" action="ppaction://hlinkfile"/>
                        </a:rPr>
                        <a:t>RperS (A3)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0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Recruits per spawner:  juveniles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Natural origin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1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Recruits per spawner:  adults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Hatchery origin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Recruit per spawner ratios are specific to the locations and seasons described in each record of data.  The number of "recruits" can be defined at any life stage.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6" action="ppaction://hlinkfile"/>
                        </a:rPr>
                        <a:t>RperS-Hatchery (B5)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0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Recruits per spawner:  juveniles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Hatchery origin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870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Number of fish spawned in a hatchery under a hatchery program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Indicators for evaluating the success of hatchery programs.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7" action="ppaction://hlinkfile"/>
                        </a:rPr>
                        <a:t>HatcherySpawning (B1)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70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Proportion of hatchery broodstock that are natural origin fish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1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Egg take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72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Proportionate natural influence (PNI) of supplementation hatcheries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944" marR="64944" marT="0" marB="2428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Estimate of the relative selection pressure of the natural environment on hatchery origin fish in an integrated natural / hatchery population.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8" action="ppaction://hlinkfile"/>
                        </a:rPr>
                        <a:t>PNI (B2)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70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Egg to release survival rates for hatchery programs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944" marR="64944" marT="0" marB="2428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This survival rates are specific to a production group.</a:t>
                      </a: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9" action="ppaction://hlinkfile"/>
                        </a:rPr>
                        <a:t>EggToRelease</a:t>
                      </a:r>
                      <a:r>
                        <a:rPr lang="en-US" sz="11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9" action="ppaction://hlinkfile"/>
                        </a:rPr>
                        <a:t> (B3)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944" marR="64944" marT="0" marB="2428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713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981" y="1297968"/>
            <a:ext cx="10512862" cy="371160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Natural Origin Juvenile </a:t>
            </a:r>
            <a:r>
              <a:rPr lang="en-US" b="1" dirty="0" err="1" smtClean="0">
                <a:solidFill>
                  <a:srgbClr val="FF0000"/>
                </a:solidFill>
              </a:rPr>
              <a:t>Outmigrants</a:t>
            </a:r>
            <a:endParaRPr lang="en-US" b="1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Is “spring/summer smolt equivalents” for fish with stream-type life history</a:t>
            </a:r>
          </a:p>
          <a:p>
            <a:pPr lvl="1"/>
            <a:r>
              <a:rPr lang="en-US" dirty="0" smtClean="0"/>
              <a:t>Not yet determined for </a:t>
            </a:r>
            <a:r>
              <a:rPr lang="en-US" dirty="0" err="1" smtClean="0"/>
              <a:t>subyearling</a:t>
            </a:r>
            <a:r>
              <a:rPr lang="en-US" dirty="0" smtClean="0"/>
              <a:t> </a:t>
            </a:r>
            <a:r>
              <a:rPr lang="en-US" dirty="0" err="1" smtClean="0"/>
              <a:t>outmigrants</a:t>
            </a:r>
            <a:r>
              <a:rPr lang="en-US" dirty="0" smtClean="0"/>
              <a:t> and for west-side spring and summer Chinook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Metrics: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Location(s) of trapping sites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Life stage(s) of fish captured at a site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Total number of fish of indicated life stage passing indicated location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Survival rate to smolt for fish in previous bullet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7981" y="5009573"/>
            <a:ext cx="10512862" cy="1592533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799" dirty="0"/>
              <a:t>Scale  =  Population</a:t>
            </a:r>
          </a:p>
          <a:p>
            <a:r>
              <a:rPr lang="en-US" sz="2799" dirty="0"/>
              <a:t>Location  =  Specific location(s) as defined</a:t>
            </a:r>
          </a:p>
          <a:p>
            <a:r>
              <a:rPr lang="en-US" sz="2799" dirty="0"/>
              <a:t>Age data  =  Yes</a:t>
            </a:r>
            <a:endParaRPr lang="en-US" sz="2799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1" y="893"/>
            <a:ext cx="12188825" cy="10302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399" b="1" dirty="0">
                <a:latin typeface="+mn-lt"/>
              </a:rPr>
              <a:t>Indicators / Metrics to Be Approved</a:t>
            </a:r>
          </a:p>
        </p:txBody>
      </p:sp>
    </p:spTree>
    <p:extLst>
      <p:ext uri="{BB962C8B-B14F-4D97-AF65-F5344CB8AC3E}">
        <p14:creationId xmlns:p14="http://schemas.microsoft.com/office/powerpoint/2010/main" val="208385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981" y="1297968"/>
            <a:ext cx="10512862" cy="322709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Natural Origin </a:t>
            </a:r>
            <a:r>
              <a:rPr lang="en-US" b="1" dirty="0" err="1" smtClean="0">
                <a:solidFill>
                  <a:srgbClr val="FF0000"/>
                </a:solidFill>
              </a:rPr>
              <a:t>Presmolt</a:t>
            </a:r>
            <a:r>
              <a:rPr lang="en-US" b="1" dirty="0" smtClean="0">
                <a:solidFill>
                  <a:srgbClr val="FF0000"/>
                </a:solidFill>
              </a:rPr>
              <a:t> Abundance (standing stock)</a:t>
            </a:r>
          </a:p>
          <a:p>
            <a:pPr lvl="1"/>
            <a:r>
              <a:rPr lang="en-US" dirty="0" smtClean="0"/>
              <a:t>By </a:t>
            </a:r>
            <a:r>
              <a:rPr lang="en-US" dirty="0"/>
              <a:t>life stage </a:t>
            </a:r>
            <a:r>
              <a:rPr lang="en-US" dirty="0" smtClean="0"/>
              <a:t>and time of year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&lt;&lt; </a:t>
            </a:r>
            <a:r>
              <a:rPr lang="en-US" dirty="0">
                <a:solidFill>
                  <a:srgbClr val="C00000"/>
                </a:solidFill>
              </a:rPr>
              <a:t>no metrics </a:t>
            </a:r>
            <a:r>
              <a:rPr lang="en-US" dirty="0" smtClean="0">
                <a:solidFill>
                  <a:srgbClr val="C00000"/>
                </a:solidFill>
              </a:rPr>
              <a:t>&gt;&gt;</a:t>
            </a:r>
          </a:p>
          <a:p>
            <a:pPr marL="914126" lvl="2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Methods to determine indicator are too diverse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7981" y="5009573"/>
            <a:ext cx="10512862" cy="1592533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799" dirty="0"/>
              <a:t>Scale  =  Population</a:t>
            </a:r>
          </a:p>
          <a:p>
            <a:r>
              <a:rPr lang="en-US" sz="2799" dirty="0"/>
              <a:t>Location  =  Rearing distribution of population</a:t>
            </a:r>
          </a:p>
          <a:p>
            <a:r>
              <a:rPr lang="en-US" sz="2799" dirty="0"/>
              <a:t>Age data  =  Yes</a:t>
            </a:r>
            <a:endParaRPr lang="en-US" sz="2799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1" y="893"/>
            <a:ext cx="12188825" cy="10302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399" b="1" dirty="0">
                <a:latin typeface="+mn-lt"/>
              </a:rPr>
              <a:t>Indicators / Metrics to Be Approved</a:t>
            </a:r>
          </a:p>
        </p:txBody>
      </p:sp>
    </p:spTree>
    <p:extLst>
      <p:ext uri="{BB962C8B-B14F-4D97-AF65-F5344CB8AC3E}">
        <p14:creationId xmlns:p14="http://schemas.microsoft.com/office/powerpoint/2010/main" val="11519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981" y="1227490"/>
            <a:ext cx="10512862" cy="5253539"/>
          </a:xfrm>
        </p:spPr>
        <p:txBody>
          <a:bodyPr>
            <a:normAutofit/>
          </a:bodyPr>
          <a:lstStyle/>
          <a:p>
            <a:pPr marL="514196" indent="-514196">
              <a:buFont typeface="+mj-lt"/>
              <a:buAutoNum type="arabicPeriod"/>
            </a:pPr>
            <a:r>
              <a:rPr lang="en-US" dirty="0" smtClean="0"/>
              <a:t>Related questions:</a:t>
            </a:r>
          </a:p>
          <a:p>
            <a:pPr marL="971259" lvl="1" indent="-514196">
              <a:buFont typeface="+mj-lt"/>
              <a:buAutoNum type="alphaLcPeriod"/>
            </a:pPr>
            <a:r>
              <a:rPr lang="en-US" dirty="0" smtClean="0"/>
              <a:t>Are the data in the various tables supposed to always represent the best available information at the population scale?</a:t>
            </a:r>
          </a:p>
          <a:p>
            <a:pPr marL="971259" lvl="1" indent="-514196">
              <a:buFont typeface="+mj-lt"/>
              <a:buAutoNum type="alphaLcPeriod"/>
            </a:pPr>
            <a:r>
              <a:rPr lang="en-US" dirty="0" smtClean="0"/>
              <a:t>Are the data in the tables always from the indicated population, or are they just supposed to be the best representation available for each population?</a:t>
            </a:r>
          </a:p>
          <a:p>
            <a:pPr marL="971259" lvl="1" indent="-514196">
              <a:buFont typeface="+mj-lt"/>
              <a:buAutoNum type="alphaLcPeriod"/>
            </a:pPr>
            <a:r>
              <a:rPr lang="en-US" dirty="0" smtClean="0"/>
              <a:t>What is the purpose of the </a:t>
            </a:r>
            <a:r>
              <a:rPr lang="en-US" dirty="0" err="1" smtClean="0"/>
              <a:t>PopFit</a:t>
            </a:r>
            <a:r>
              <a:rPr lang="en-US" dirty="0" smtClean="0"/>
              <a:t> and </a:t>
            </a:r>
            <a:r>
              <a:rPr lang="en-US" dirty="0" err="1" smtClean="0"/>
              <a:t>PopFitNotes</a:t>
            </a:r>
            <a:r>
              <a:rPr lang="en-US" dirty="0" smtClean="0"/>
              <a:t> fields, and how do they relate to bullets 1a and 1b?</a:t>
            </a:r>
          </a:p>
          <a:p>
            <a:pPr marL="971259" lvl="1" indent="-514196">
              <a:buFont typeface="+mj-lt"/>
              <a:buAutoNum type="alphaLcPeriod"/>
            </a:pPr>
            <a:r>
              <a:rPr lang="en-US" dirty="0" smtClean="0"/>
              <a:t>Maybe questions 1a and 1b vary by table -- which tables are strictly for population-scale data?  Which tables should / should not have the </a:t>
            </a:r>
            <a:r>
              <a:rPr lang="en-US" dirty="0" err="1" smtClean="0"/>
              <a:t>PopFit</a:t>
            </a:r>
            <a:r>
              <a:rPr lang="en-US" dirty="0" smtClean="0"/>
              <a:t> and </a:t>
            </a:r>
            <a:r>
              <a:rPr lang="en-US" dirty="0" err="1" smtClean="0"/>
              <a:t>PopFitNotes</a:t>
            </a:r>
            <a:r>
              <a:rPr lang="en-US" dirty="0" smtClean="0"/>
              <a:t> fields?  Does it apply to both (1) tables where population estimates are given and (2) where proportions are given?</a:t>
            </a:r>
          </a:p>
          <a:p>
            <a:pPr marL="971259" lvl="1" indent="-514196">
              <a:buFont typeface="+mj-lt"/>
              <a:buAutoNum type="alphaLcPeriod"/>
            </a:pPr>
            <a:r>
              <a:rPr lang="en-US" dirty="0" smtClean="0"/>
              <a:t>Why is </a:t>
            </a:r>
            <a:r>
              <a:rPr lang="en-US" dirty="0" err="1" smtClean="0"/>
              <a:t>RperS_Hatchery</a:t>
            </a:r>
            <a:r>
              <a:rPr lang="en-US" dirty="0" smtClean="0"/>
              <a:t> the only table without the </a:t>
            </a:r>
            <a:r>
              <a:rPr lang="en-US" dirty="0" err="1" smtClean="0"/>
              <a:t>PopFit</a:t>
            </a:r>
            <a:r>
              <a:rPr lang="en-US" dirty="0" smtClean="0"/>
              <a:t> and </a:t>
            </a:r>
            <a:r>
              <a:rPr lang="en-US" dirty="0" err="1" smtClean="0"/>
              <a:t>PopFitNotes</a:t>
            </a:r>
            <a:r>
              <a:rPr lang="en-US" dirty="0" smtClean="0"/>
              <a:t> fields?  Just an oversight, or was there a reason?  If a reason, would it apply to other tables?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" y="893"/>
            <a:ext cx="12188825" cy="10302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399" b="1" dirty="0">
                <a:latin typeface="+mn-lt"/>
              </a:rPr>
              <a:t>Existing Issues to Resolve</a:t>
            </a:r>
            <a:endParaRPr lang="en-US" sz="4399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6358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Executive Committee direction to the CA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Review and Approve Plans and Priorities for 2015 (Workshop April 2</a:t>
            </a:r>
            <a:r>
              <a:rPr lang="en-US" sz="1800" baseline="30000" dirty="0"/>
              <a:t>nd</a:t>
            </a:r>
            <a:r>
              <a:rPr lang="en-US" sz="1800" dirty="0" smtClean="0"/>
              <a:t>)</a:t>
            </a:r>
          </a:p>
          <a:p>
            <a:r>
              <a:rPr lang="en-US" sz="1800" dirty="0" smtClean="0"/>
              <a:t>Guidance for next work plan</a:t>
            </a:r>
          </a:p>
          <a:p>
            <a:r>
              <a:rPr lang="en-US" sz="1800" dirty="0" smtClean="0"/>
              <a:t>Quantitative targets for data flow</a:t>
            </a:r>
          </a:p>
          <a:p>
            <a:r>
              <a:rPr lang="en-US" sz="1800" dirty="0" smtClean="0"/>
              <a:t>Selecting new indicators (Regional F&amp;W manager priorities)</a:t>
            </a:r>
          </a:p>
          <a:p>
            <a:r>
              <a:rPr lang="en-US" sz="1800" dirty="0" smtClean="0"/>
              <a:t>Realistic assessment of capacity</a:t>
            </a:r>
          </a:p>
          <a:p>
            <a:r>
              <a:rPr lang="en-US" sz="1800" dirty="0" smtClean="0"/>
              <a:t>Population level data?</a:t>
            </a:r>
          </a:p>
          <a:p>
            <a:r>
              <a:rPr lang="en-US" sz="1800" dirty="0" smtClean="0"/>
              <a:t>Display of data?</a:t>
            </a:r>
          </a:p>
          <a:p>
            <a:r>
              <a:rPr lang="en-US" sz="1800" dirty="0" smtClean="0"/>
              <a:t>Documenting methods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Direction needed for; </a:t>
            </a:r>
          </a:p>
          <a:p>
            <a:r>
              <a:rPr lang="en-US" sz="1800" dirty="0" smtClean="0"/>
              <a:t>StreamNet 2014 Annual Report (Lessons learned)</a:t>
            </a:r>
          </a:p>
          <a:p>
            <a:r>
              <a:rPr lang="en-US" sz="1800" dirty="0" smtClean="0"/>
              <a:t>Build into new SOW</a:t>
            </a:r>
            <a:r>
              <a:rPr lang="en-US" sz="1800" dirty="0"/>
              <a:t>, </a:t>
            </a:r>
            <a:r>
              <a:rPr lang="en-US" sz="1800" dirty="0" smtClean="0"/>
              <a:t>Budget</a:t>
            </a:r>
          </a:p>
          <a:p>
            <a:r>
              <a:rPr lang="en-US" sz="1800" dirty="0" smtClean="0"/>
              <a:t>Help establish priorities for Partner States &amp; Tribes</a:t>
            </a:r>
          </a:p>
          <a:p>
            <a:r>
              <a:rPr lang="en-US" sz="1800" dirty="0" smtClean="0"/>
              <a:t>Ensure coordination with CRITFC, non-StreamNet Tribes</a:t>
            </a:r>
          </a:p>
          <a:p>
            <a:r>
              <a:rPr lang="en-US" sz="1800" dirty="0"/>
              <a:t>Seek out new sources of </a:t>
            </a:r>
            <a:r>
              <a:rPr lang="en-US" sz="1800" dirty="0" smtClean="0"/>
              <a:t>revenue and recommend </a:t>
            </a:r>
            <a:r>
              <a:rPr lang="en-US" sz="1800" dirty="0"/>
              <a:t>funding and support for CA from a regional </a:t>
            </a:r>
            <a:r>
              <a:rPr lang="en-US" sz="1800" dirty="0" smtClean="0"/>
              <a:t>perspective 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6536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981" y="1227490"/>
            <a:ext cx="10512862" cy="5253539"/>
          </a:xfrm>
        </p:spPr>
        <p:txBody>
          <a:bodyPr>
            <a:normAutofit/>
          </a:bodyPr>
          <a:lstStyle/>
          <a:p>
            <a:pPr marL="514196" indent="-514196">
              <a:buFont typeface="+mj-lt"/>
              <a:buAutoNum type="arabicPeriod" startAt="2"/>
            </a:pPr>
            <a:r>
              <a:rPr lang="en-US" dirty="0" smtClean="0"/>
              <a:t>Will we at some point want to map the various locations?</a:t>
            </a:r>
          </a:p>
          <a:p>
            <a:pPr lvl="1"/>
            <a:r>
              <a:rPr lang="en-US" dirty="0" smtClean="0"/>
              <a:t>If so we should be planning to replace the text location descriptions with coding that will allow mapping.</a:t>
            </a:r>
          </a:p>
          <a:p>
            <a:pPr lvl="1"/>
            <a:r>
              <a:rPr lang="en-US" dirty="0" smtClean="0"/>
              <a:t>If not then we’re OK as is.</a:t>
            </a:r>
          </a:p>
          <a:p>
            <a:pPr marL="514196" indent="-514196">
              <a:buFont typeface="+mj-lt"/>
              <a:buAutoNum type="arabicPeriod" startAt="2"/>
            </a:pPr>
            <a:endParaRPr lang="en-US" dirty="0"/>
          </a:p>
          <a:p>
            <a:pPr marL="514196" indent="-514196">
              <a:buFont typeface="+mj-lt"/>
              <a:buAutoNum type="arabicPeriod" startAt="2"/>
            </a:pPr>
            <a:r>
              <a:rPr lang="en-US" dirty="0" smtClean="0"/>
              <a:t>We need definitions for “Fry” and “Parr” for the </a:t>
            </a:r>
            <a:r>
              <a:rPr lang="en-US" dirty="0" err="1" smtClean="0"/>
              <a:t>PresmoltAbundance</a:t>
            </a:r>
            <a:r>
              <a:rPr lang="en-US" dirty="0" smtClean="0"/>
              <a:t> table.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" y="893"/>
            <a:ext cx="12188825" cy="10302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399" b="1" dirty="0">
                <a:latin typeface="+mn-lt"/>
              </a:rPr>
              <a:t>Existing Issues to Resolve</a:t>
            </a:r>
            <a:endParaRPr lang="en-US" sz="4399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784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Predicted reporting for 216 </a:t>
            </a:r>
            <a:r>
              <a:rPr lang="en-US" dirty="0"/>
              <a:t>TRT populations listed in the </a:t>
            </a:r>
            <a:r>
              <a:rPr lang="en-US" dirty="0" smtClean="0"/>
              <a:t>Interior </a:t>
            </a:r>
            <a:r>
              <a:rPr lang="en-US" dirty="0"/>
              <a:t>Columbia &amp; Lower Columbia/Willamette Recovery Domains </a:t>
            </a:r>
            <a:r>
              <a:rPr lang="en-US" dirty="0" smtClean="0"/>
              <a:t>in FY 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smtClean="0"/>
              <a:t>	 					</a:t>
            </a: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sz="2900" dirty="0" smtClean="0"/>
              <a:t>Indicator		Predicted data flow 			% </a:t>
            </a:r>
            <a:r>
              <a:rPr lang="en-US" sz="2900" dirty="0"/>
              <a:t>of Pops </a:t>
            </a:r>
            <a:r>
              <a:rPr lang="en-US" sz="2900" dirty="0" smtClean="0"/>
              <a:t>		Reporting </a:t>
            </a:r>
            <a:r>
              <a:rPr lang="en-US" sz="2900" dirty="0"/>
              <a:t>status </a:t>
            </a:r>
          </a:p>
          <a:p>
            <a:pPr marL="0" indent="0">
              <a:buNone/>
            </a:pPr>
            <a:r>
              <a:rPr lang="en-US" sz="2900" dirty="0"/>
              <a:t>					</a:t>
            </a:r>
            <a:r>
              <a:rPr lang="en-US" sz="2900" dirty="0" smtClean="0"/>
              <a:t>			    (3/9/15</a:t>
            </a:r>
            <a:r>
              <a:rPr lang="en-US" sz="2900" dirty="0"/>
              <a:t>)</a:t>
            </a:r>
          </a:p>
          <a:p>
            <a:pPr marL="0" indent="0">
              <a:buNone/>
            </a:pPr>
            <a:endParaRPr lang="en-US" sz="2900" dirty="0"/>
          </a:p>
          <a:p>
            <a:pPr marL="0" indent="0">
              <a:buNone/>
            </a:pPr>
            <a:r>
              <a:rPr lang="en-US" sz="2900" dirty="0"/>
              <a:t>NOSA		131/216	</a:t>
            </a:r>
            <a:r>
              <a:rPr lang="en-US" sz="2900" dirty="0" smtClean="0"/>
              <a:t>			60.60</a:t>
            </a:r>
            <a:r>
              <a:rPr lang="en-US" sz="2900" dirty="0"/>
              <a:t>%	</a:t>
            </a:r>
            <a:r>
              <a:rPr lang="en-US" sz="2900" dirty="0" smtClean="0"/>
              <a:t>	</a:t>
            </a:r>
            <a:r>
              <a:rPr lang="en-US" sz="2900" dirty="0"/>
              <a:t>	24</a:t>
            </a:r>
          </a:p>
          <a:p>
            <a:pPr marL="0" indent="0">
              <a:buNone/>
            </a:pPr>
            <a:r>
              <a:rPr lang="en-US" sz="2900" dirty="0"/>
              <a:t>					</a:t>
            </a:r>
          </a:p>
          <a:p>
            <a:pPr marL="0" indent="0">
              <a:buNone/>
            </a:pPr>
            <a:r>
              <a:rPr lang="en-US" sz="2900" dirty="0"/>
              <a:t>RperS		34/216	</a:t>
            </a:r>
            <a:r>
              <a:rPr lang="en-US" sz="2900" dirty="0" smtClean="0"/>
              <a:t>			15.70</a:t>
            </a:r>
            <a:r>
              <a:rPr lang="en-US" sz="2900" dirty="0"/>
              <a:t>%		</a:t>
            </a:r>
            <a:r>
              <a:rPr lang="en-US" sz="2900" dirty="0" smtClean="0"/>
              <a:t>	1</a:t>
            </a:r>
            <a:endParaRPr lang="en-US" sz="2900" dirty="0"/>
          </a:p>
          <a:p>
            <a:pPr marL="0" indent="0">
              <a:buNone/>
            </a:pPr>
            <a:r>
              <a:rPr lang="en-US" sz="2900" dirty="0"/>
              <a:t>					</a:t>
            </a:r>
          </a:p>
          <a:p>
            <a:pPr marL="0" indent="0">
              <a:buNone/>
            </a:pPr>
            <a:r>
              <a:rPr lang="en-US" sz="2900" dirty="0"/>
              <a:t>SAR		3/216	</a:t>
            </a:r>
            <a:r>
              <a:rPr lang="en-US" sz="2900" dirty="0" smtClean="0"/>
              <a:t>			1.40</a:t>
            </a:r>
            <a:r>
              <a:rPr lang="en-US" sz="2900" dirty="0"/>
              <a:t>%		</a:t>
            </a:r>
            <a:r>
              <a:rPr lang="en-US" sz="2900" dirty="0" smtClean="0"/>
              <a:t>	3</a:t>
            </a:r>
            <a:endParaRPr lang="en-US" sz="2900" dirty="0"/>
          </a:p>
          <a:p>
            <a:pPr marL="0" indent="0">
              <a:buNone/>
            </a:pPr>
            <a:r>
              <a:rPr lang="en-US" sz="2900" dirty="0"/>
              <a:t>					</a:t>
            </a:r>
          </a:p>
          <a:p>
            <a:pPr marL="0" indent="0">
              <a:buNone/>
            </a:pPr>
            <a:r>
              <a:rPr lang="en-US" sz="2900" dirty="0"/>
              <a:t>Juvenile 		25/216	</a:t>
            </a:r>
            <a:r>
              <a:rPr lang="en-US" sz="2900" dirty="0" smtClean="0"/>
              <a:t>			11.60</a:t>
            </a:r>
            <a:r>
              <a:rPr lang="en-US" sz="2900" dirty="0"/>
              <a:t>%		</a:t>
            </a:r>
            <a:r>
              <a:rPr lang="en-US" sz="2900" dirty="0" smtClean="0"/>
              <a:t>	0</a:t>
            </a:r>
            <a:endParaRPr lang="en-US" sz="2900" dirty="0"/>
          </a:p>
          <a:p>
            <a:pPr marL="0" indent="0">
              <a:buNone/>
            </a:pPr>
            <a:r>
              <a:rPr lang="en-US" sz="2900" dirty="0" smtClean="0"/>
              <a:t>Abundance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6296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912812" y="2895600"/>
            <a:ext cx="4700588" cy="3656012"/>
          </a:xfrm>
        </p:spPr>
        <p:txBody>
          <a:bodyPr/>
          <a:lstStyle/>
          <a:p>
            <a:r>
              <a:rPr lang="en-US" dirty="0"/>
              <a:t>Goals on track for 2015?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6627812" y="2866292"/>
            <a:ext cx="4703762" cy="3656012"/>
          </a:xfrm>
        </p:spPr>
        <p:txBody>
          <a:bodyPr/>
          <a:lstStyle/>
          <a:p>
            <a:r>
              <a:rPr lang="en-US" dirty="0"/>
              <a:t>Establish </a:t>
            </a:r>
            <a:r>
              <a:rPr lang="en-US" dirty="0" smtClean="0"/>
              <a:t>quantitative goals </a:t>
            </a:r>
            <a:r>
              <a:rPr lang="en-US" dirty="0"/>
              <a:t>for new indicators, as developed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17812" y="1143000"/>
            <a:ext cx="6546920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/>
              <a:t>Quantitative Goals for the Project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9005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</a:t>
            </a:r>
            <a:r>
              <a:rPr lang="en-US" dirty="0"/>
              <a:t>Phase VI</a:t>
            </a:r>
            <a:r>
              <a:rPr lang="en-US" dirty="0" smtClean="0"/>
              <a:t> Workplan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450" indent="0">
              <a:buNone/>
            </a:pP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January 1, 2014 – March 31, 2015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dirty="0"/>
              <a:t>Develop CAX exchange network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dirty="0"/>
              <a:t>Develop additional indicators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dirty="0"/>
              <a:t>Support implementation of Data Sharing Strategies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dirty="0"/>
              <a:t>Initiate and manage data flows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6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New (Phase VII) Workplan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4450" indent="0">
              <a:buNone/>
            </a:pPr>
            <a:r>
              <a:rPr lang="en-US" b="1" dirty="0"/>
              <a:t/>
            </a:r>
            <a:br>
              <a:rPr lang="en-US" b="1" dirty="0"/>
            </a:br>
            <a:r>
              <a:rPr lang="en-US" dirty="0" smtClean="0"/>
              <a:t>March </a:t>
            </a:r>
            <a:r>
              <a:rPr lang="en-US" dirty="0"/>
              <a:t>31, </a:t>
            </a:r>
            <a:r>
              <a:rPr lang="en-US" dirty="0" smtClean="0"/>
              <a:t>2015 – December 31, 2015</a:t>
            </a:r>
            <a:endParaRPr lang="en-US" dirty="0"/>
          </a:p>
          <a:p>
            <a:r>
              <a:rPr lang="en-US" dirty="0" smtClean="0"/>
              <a:t>Continue </a:t>
            </a:r>
            <a:r>
              <a:rPr lang="en-US" dirty="0"/>
              <a:t>Phased Approach to Facilitating Implementation of Coordinated Assessments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Maintain </a:t>
            </a:r>
            <a:r>
              <a:rPr lang="en-US" dirty="0"/>
              <a:t>DES tables and develop new indicator tables (DES Development Team (DDT</a:t>
            </a:r>
            <a:r>
              <a:rPr lang="en-US" dirty="0" smtClean="0"/>
              <a:t>)</a:t>
            </a:r>
          </a:p>
          <a:p>
            <a:r>
              <a:rPr lang="en-US" dirty="0" smtClean="0"/>
              <a:t>Track </a:t>
            </a:r>
            <a:r>
              <a:rPr lang="en-US" dirty="0"/>
              <a:t>sharing of indicator data by population and </a:t>
            </a:r>
            <a:r>
              <a:rPr lang="en-US" dirty="0" smtClean="0"/>
              <a:t>organization</a:t>
            </a:r>
          </a:p>
          <a:p>
            <a:r>
              <a:rPr lang="en-US" dirty="0" smtClean="0"/>
              <a:t>Implement </a:t>
            </a:r>
            <a:r>
              <a:rPr lang="en-US" dirty="0"/>
              <a:t>EPA grant to create and maintain the Coordinated Assessments Exchange (CAX) as a node on the EPA exchange </a:t>
            </a:r>
            <a:r>
              <a:rPr lang="en-US" dirty="0" smtClean="0"/>
              <a:t>network</a:t>
            </a:r>
          </a:p>
          <a:p>
            <a:r>
              <a:rPr lang="en-US" dirty="0"/>
              <a:t>Potential expansion into new areas (EPA grant dependent)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92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from States and </a:t>
            </a:r>
            <a:r>
              <a:rPr lang="en-US" dirty="0" smtClean="0"/>
              <a:t>Tribes - 2014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Can’t produce CA without the metrics used to derive them, and those metrics usually are the traditional </a:t>
            </a:r>
            <a:r>
              <a:rPr lang="en-US" dirty="0" smtClean="0"/>
              <a:t>StreamNet data </a:t>
            </a:r>
            <a:r>
              <a:rPr lang="en-US" dirty="0"/>
              <a:t>sets (hatchery returns, redd counts, harvest, etc</a:t>
            </a:r>
            <a:r>
              <a:rPr lang="en-US" dirty="0" smtClean="0"/>
              <a:t>.) Maintenance issue.</a:t>
            </a:r>
            <a:endParaRPr lang="en-US" dirty="0"/>
          </a:p>
          <a:p>
            <a:pPr lvl="0"/>
            <a:r>
              <a:rPr lang="en-US" dirty="0"/>
              <a:t>Hard part is GETTING DATA IN in DES standard. Adding new indicators is a huge workload because biologists do not collect and report data in standard format. Need to build a system and then get them to put the data into it.</a:t>
            </a:r>
          </a:p>
          <a:p>
            <a:r>
              <a:rPr lang="en-US" dirty="0"/>
              <a:t>Most time consuming part of this is getting data from the biologists who produce it. </a:t>
            </a:r>
          </a:p>
          <a:p>
            <a:pPr lvl="0"/>
            <a:r>
              <a:rPr lang="en-US" dirty="0" smtClean="0"/>
              <a:t>Hard to get enough </a:t>
            </a:r>
            <a:r>
              <a:rPr lang="en-US" dirty="0"/>
              <a:t>Research Scientist time to help create outputs in the necessary format (DES).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Discussion; changes to work plan?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Additional guidance to project at workshop April 2?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13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Establishing Priorities </a:t>
            </a:r>
            <a:r>
              <a:rPr lang="en-US" sz="3200" dirty="0"/>
              <a:t>for </a:t>
            </a:r>
            <a:r>
              <a:rPr lang="en-US" sz="3200" dirty="0" smtClean="0"/>
              <a:t>CA: Who Needs Data 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NOAA – Inform 5 year population status assessments</a:t>
            </a:r>
          </a:p>
          <a:p>
            <a:r>
              <a:rPr lang="en-US" dirty="0"/>
              <a:t>State Recovery Agencies (Oregon Watershed Enhancement Board, Washington Governor’s Salmon Recovery Office</a:t>
            </a:r>
            <a:r>
              <a:rPr lang="en-US" dirty="0" smtClean="0"/>
              <a:t>)</a:t>
            </a:r>
          </a:p>
          <a:p>
            <a:r>
              <a:rPr lang="en-US" dirty="0"/>
              <a:t>Other players to involve as new indicators considered?    </a:t>
            </a:r>
          </a:p>
          <a:p>
            <a:pPr lvl="1"/>
            <a:r>
              <a:rPr lang="en-US" dirty="0" smtClean="0"/>
              <a:t>resident </a:t>
            </a:r>
            <a:r>
              <a:rPr lang="en-US" dirty="0"/>
              <a:t>fish managers, hatchery PUDs, etc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Northwest </a:t>
            </a:r>
            <a:r>
              <a:rPr lang="en-US" dirty="0"/>
              <a:t>Power and Conservation Council – High Level Indicators and Sub-basin dashboards</a:t>
            </a:r>
          </a:p>
          <a:p>
            <a:r>
              <a:rPr lang="en-US" dirty="0"/>
              <a:t>BPA priority </a:t>
            </a:r>
            <a:r>
              <a:rPr lang="en-US" dirty="0" smtClean="0"/>
              <a:t>populations, hatchery evaluations,…?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Objective: guidance to CA project: Selection of new indicators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62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renity 16x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Serenity nature presentation (widescreen)</Template>
  <TotalTime>0</TotalTime>
  <Words>1233</Words>
  <Application>Microsoft Office PowerPoint</Application>
  <PresentationFormat>Custom</PresentationFormat>
  <Paragraphs>167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Euphemia</vt:lpstr>
      <vt:lpstr>Times New Roman</vt:lpstr>
      <vt:lpstr>Wingdings</vt:lpstr>
      <vt:lpstr>Serenity 16x9</vt:lpstr>
      <vt:lpstr>Coordinated Assessments Project; Priorities and Expectations</vt:lpstr>
      <vt:lpstr>Executive Committee direction to the CA Project</vt:lpstr>
      <vt:lpstr>Predicted reporting for 216 TRT populations listed in the Interior Columbia &amp; Lower Columbia/Willamette Recovery Domains in FY 15</vt:lpstr>
      <vt:lpstr>PowerPoint Presentation</vt:lpstr>
      <vt:lpstr>Current Phase VI Workplan</vt:lpstr>
      <vt:lpstr>Proposed New (Phase VII) Workplan</vt:lpstr>
      <vt:lpstr>Issues from States and Tribes - 2014</vt:lpstr>
      <vt:lpstr>Discussion; changes to work plan?</vt:lpstr>
      <vt:lpstr>Establishing Priorities for CA: Who Needs Data ?</vt:lpstr>
      <vt:lpstr>CA Data Display in StreamNet ?</vt:lpstr>
      <vt:lpstr>When should non-Population level data be put in the CA database?</vt:lpstr>
      <vt:lpstr>Documenting analytical methods</vt:lpstr>
      <vt:lpstr>Executive Committee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2015-03-04T23:46:22Z</dcterms:created>
  <dcterms:modified xsi:type="dcterms:W3CDTF">2015-03-16T18:23:11Z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TC028011099991</vt:lpwstr>
  </property>
</Properties>
</file>