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0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8" r:id="rId13"/>
    <p:sldId id="266" r:id="rId14"/>
    <p:sldId id="269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9C9"/>
    <a:srgbClr val="F2E7E7"/>
    <a:srgbClr val="FFD5FF"/>
    <a:srgbClr val="FFC9C9"/>
    <a:srgbClr val="FFD9D9"/>
    <a:srgbClr val="DCDADA"/>
    <a:srgbClr val="E5E3E3"/>
    <a:srgbClr val="FFE7E7"/>
    <a:srgbClr val="ECF3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7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80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2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13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84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6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7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8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6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00496-AB56-4EFF-81E5-3E6DEFC3AA45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11AEF-7F0B-4CC2-AEE9-B029C1C0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809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886" y="448595"/>
            <a:ext cx="11318031" cy="2387600"/>
          </a:xfrm>
        </p:spPr>
        <p:txBody>
          <a:bodyPr>
            <a:noAutofit/>
          </a:bodyPr>
          <a:lstStyle/>
          <a:p>
            <a:r>
              <a:rPr lang="en-US" sz="8000" b="1" dirty="0" smtClean="0">
                <a:latin typeface="+mn-lt"/>
              </a:rPr>
              <a:t>Coordinated Assessments DES Status</a:t>
            </a:r>
            <a:endParaRPr lang="en-US" sz="80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2555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StreamNet Executive Committee Meeting</a:t>
            </a:r>
          </a:p>
          <a:p>
            <a:r>
              <a:rPr lang="en-US" b="1" dirty="0" smtClean="0"/>
              <a:t>March 16, 2015</a:t>
            </a:r>
          </a:p>
          <a:p>
            <a:endParaRPr lang="en-US" b="1" dirty="0"/>
          </a:p>
          <a:p>
            <a:r>
              <a:rPr lang="en-US" sz="1200" b="1" dirty="0" smtClean="0"/>
              <a:t>Mike Banach</a:t>
            </a:r>
            <a:r>
              <a:rPr lang="en-US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413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DA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4737"/>
            <a:ext cx="10515600" cy="270787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Hatchery Origin Smolt to Adult Ratio  (SAR)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Metrics: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Total smolts released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Total adults (includes jacks)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Adjustment for number removed by harvest</a:t>
            </a:r>
          </a:p>
          <a:p>
            <a:pPr lvl="2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009985"/>
            <a:ext cx="10515600" cy="159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Scale  =  Stock X hatchery</a:t>
            </a:r>
          </a:p>
          <a:p>
            <a:r>
              <a:rPr lang="en-US" dirty="0" smtClean="0"/>
              <a:t>Location  =  Smolt and adult locations defined</a:t>
            </a:r>
          </a:p>
          <a:p>
            <a:r>
              <a:rPr lang="en-US" dirty="0" smtClean="0"/>
              <a:t>Age data  =  No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>
                <a:latin typeface="+mn-lt"/>
              </a:rPr>
              <a:t>Currently Approved Indicators / Metrics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688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DA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4736"/>
            <a:ext cx="10515600" cy="3442537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Hatchery Origin Recruits per Spawner  (</a:t>
            </a:r>
            <a:r>
              <a:rPr lang="en-US" b="1" dirty="0" err="1" smtClean="0">
                <a:solidFill>
                  <a:srgbClr val="FF0000"/>
                </a:solidFill>
              </a:rPr>
              <a:t>RperS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en-US" dirty="0" smtClean="0"/>
              <a:t>Spawners and recruits can be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US" dirty="0" smtClean="0"/>
              <a:t>Females to females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US" dirty="0" smtClean="0"/>
              <a:t>Adults to adults (no jacks)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US" dirty="0" smtClean="0"/>
              <a:t>Total to total (jacks included)</a:t>
            </a:r>
          </a:p>
          <a:p>
            <a:pPr marL="1371600" lvl="2" indent="-457200">
              <a:buFont typeface="+mj-lt"/>
              <a:buAutoNum type="arabicParenR"/>
            </a:pPr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Metrics: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Number spawned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Number of recruits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Adjustment for number removed by harvest</a:t>
            </a:r>
          </a:p>
          <a:p>
            <a:pPr lvl="2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009985"/>
            <a:ext cx="10515600" cy="159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Scale  =  Stock X hatchery</a:t>
            </a:r>
          </a:p>
          <a:p>
            <a:r>
              <a:rPr lang="en-US" dirty="0" smtClean="0"/>
              <a:t>Location  =  Release and recruit locations defined</a:t>
            </a:r>
          </a:p>
          <a:p>
            <a:r>
              <a:rPr lang="en-US" dirty="0" smtClean="0"/>
              <a:t>Age data  =  Yes (recruits)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>
                <a:latin typeface="+mn-lt"/>
              </a:rPr>
              <a:t>Currently Approved Indicators / Metrics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623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4317"/>
            <a:ext cx="9144000" cy="308843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+mn-lt"/>
              </a:rPr>
              <a:t>New Indicators and Metrics</a:t>
            </a:r>
            <a:br>
              <a:rPr lang="en-US" b="1" dirty="0" smtClean="0">
                <a:latin typeface="+mn-lt"/>
              </a:rPr>
            </a:br>
            <a:r>
              <a:rPr lang="en-US" b="1" dirty="0">
                <a:latin typeface="+mn-lt"/>
              </a:rPr>
              <a:t/>
            </a:r>
            <a:br>
              <a:rPr lang="en-US" b="1" dirty="0">
                <a:latin typeface="+mn-lt"/>
              </a:rPr>
            </a:br>
            <a:r>
              <a:rPr lang="en-US" b="1" dirty="0" smtClean="0">
                <a:latin typeface="+mn-lt"/>
              </a:rPr>
              <a:t>To Be Approved and Adopted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25550"/>
            <a:ext cx="9144000" cy="1655762"/>
          </a:xfrm>
        </p:spPr>
        <p:txBody>
          <a:bodyPr>
            <a:normAutofit/>
          </a:bodyPr>
          <a:lstStyle/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574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7413"/>
            <a:ext cx="10515600" cy="3712572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Natural Origin Juvenile </a:t>
            </a:r>
            <a:r>
              <a:rPr lang="en-US" b="1" dirty="0" err="1" smtClean="0">
                <a:solidFill>
                  <a:srgbClr val="FF0000"/>
                </a:solidFill>
              </a:rPr>
              <a:t>Outmigrants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Is “spring/summer smolt equivalents” for fish with stream-type life history</a:t>
            </a:r>
          </a:p>
          <a:p>
            <a:pPr lvl="1"/>
            <a:r>
              <a:rPr lang="en-US" dirty="0" smtClean="0"/>
              <a:t>Not yet determined for </a:t>
            </a:r>
            <a:r>
              <a:rPr lang="en-US" dirty="0" err="1" smtClean="0"/>
              <a:t>subyearling</a:t>
            </a:r>
            <a:r>
              <a:rPr lang="en-US" dirty="0" smtClean="0"/>
              <a:t> </a:t>
            </a:r>
            <a:r>
              <a:rPr lang="en-US" dirty="0" err="1" smtClean="0"/>
              <a:t>outmigrants</a:t>
            </a:r>
            <a:r>
              <a:rPr lang="en-US" dirty="0" smtClean="0"/>
              <a:t> and for west-side spring and summer Chinook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Metrics: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Location(s) of trapping sites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Life stage(s) of fish captured at a site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Total number of fish of indicated life stage passing indicated location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Survival rate to smolt for fish in previous bullet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009985"/>
            <a:ext cx="10515600" cy="159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Scale  =  Population</a:t>
            </a:r>
          </a:p>
          <a:p>
            <a:r>
              <a:rPr lang="en-US" dirty="0" smtClean="0"/>
              <a:t>Location  =  Specific location(s) as defined</a:t>
            </a:r>
          </a:p>
          <a:p>
            <a:r>
              <a:rPr lang="en-US" dirty="0" smtClean="0"/>
              <a:t>Age data  =  Yes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+mn-lt"/>
              </a:rPr>
              <a:t>Indicators / Metrics to Be Approved</a:t>
            </a:r>
          </a:p>
        </p:txBody>
      </p:sp>
    </p:spTree>
    <p:extLst>
      <p:ext uri="{BB962C8B-B14F-4D97-AF65-F5344CB8AC3E}">
        <p14:creationId xmlns:p14="http://schemas.microsoft.com/office/powerpoint/2010/main" val="240997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7413"/>
            <a:ext cx="10515600" cy="3227934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Natural Origin </a:t>
            </a:r>
            <a:r>
              <a:rPr lang="en-US" b="1" dirty="0" err="1" smtClean="0">
                <a:solidFill>
                  <a:srgbClr val="FF0000"/>
                </a:solidFill>
              </a:rPr>
              <a:t>Presmolt</a:t>
            </a:r>
            <a:r>
              <a:rPr lang="en-US" b="1" dirty="0" smtClean="0">
                <a:solidFill>
                  <a:srgbClr val="FF0000"/>
                </a:solidFill>
              </a:rPr>
              <a:t> Abundance (standing stock)</a:t>
            </a:r>
          </a:p>
          <a:p>
            <a:pPr lvl="1"/>
            <a:r>
              <a:rPr lang="en-US" dirty="0" smtClean="0"/>
              <a:t>By </a:t>
            </a:r>
            <a:r>
              <a:rPr lang="en-US" dirty="0"/>
              <a:t>life stage </a:t>
            </a:r>
            <a:r>
              <a:rPr lang="en-US" dirty="0" smtClean="0"/>
              <a:t>and time of year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&lt;&lt; </a:t>
            </a:r>
            <a:r>
              <a:rPr lang="en-US" dirty="0">
                <a:solidFill>
                  <a:srgbClr val="C00000"/>
                </a:solidFill>
              </a:rPr>
              <a:t>no metrics </a:t>
            </a:r>
            <a:r>
              <a:rPr lang="en-US" dirty="0" smtClean="0">
                <a:solidFill>
                  <a:srgbClr val="C00000"/>
                </a:solidFill>
              </a:rPr>
              <a:t>&gt;&gt;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Methods to determine indicator are too diverse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009985"/>
            <a:ext cx="10515600" cy="159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Scale  =  Population</a:t>
            </a:r>
          </a:p>
          <a:p>
            <a:r>
              <a:rPr lang="en-US" dirty="0" smtClean="0"/>
              <a:t>Location  =  Rearing distribution of population</a:t>
            </a:r>
          </a:p>
          <a:p>
            <a:r>
              <a:rPr lang="en-US" dirty="0" smtClean="0"/>
              <a:t>Age data  =  Yes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+mn-lt"/>
              </a:rPr>
              <a:t>Indicators / Metrics to Be Approved</a:t>
            </a:r>
          </a:p>
        </p:txBody>
      </p:sp>
    </p:spTree>
    <p:extLst>
      <p:ext uri="{BB962C8B-B14F-4D97-AF65-F5344CB8AC3E}">
        <p14:creationId xmlns:p14="http://schemas.microsoft.com/office/powerpoint/2010/main" val="39400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3795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8800" b="1" dirty="0" smtClean="0">
                <a:latin typeface="+mn-lt"/>
              </a:rPr>
              <a:t>Existing Issues </a:t>
            </a:r>
            <a:r>
              <a:rPr lang="en-US" sz="8800" b="1" dirty="0">
                <a:latin typeface="+mn-lt"/>
              </a:rPr>
              <a:t>to Resolve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25550"/>
            <a:ext cx="9144000" cy="1655762"/>
          </a:xfrm>
        </p:spPr>
        <p:txBody>
          <a:bodyPr>
            <a:normAutofit/>
          </a:bodyPr>
          <a:lstStyle/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5419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6916"/>
            <a:ext cx="10515600" cy="525490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Related questions: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/>
              <a:t>Are the data in the various tables supposed to always represent the best available information at the population scale?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/>
              <a:t>Are the data in the tables always from the indicated population, or are they just supposed to be the best representation available for each population?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/>
              <a:t>What is the purpose of the </a:t>
            </a:r>
            <a:r>
              <a:rPr lang="en-US" dirty="0" err="1" smtClean="0"/>
              <a:t>PopFit</a:t>
            </a:r>
            <a:r>
              <a:rPr lang="en-US" dirty="0" smtClean="0"/>
              <a:t> and </a:t>
            </a:r>
            <a:r>
              <a:rPr lang="en-US" dirty="0" err="1" smtClean="0"/>
              <a:t>PopFitNotes</a:t>
            </a:r>
            <a:r>
              <a:rPr lang="en-US" dirty="0" smtClean="0"/>
              <a:t> fields, and how do they relate to bullets 1a and 1b?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/>
              <a:t>Maybe questions 1a and 1b vary by table -- which tables are strictly for population-scale data?  Which tables should / should not have the </a:t>
            </a:r>
            <a:r>
              <a:rPr lang="en-US" dirty="0" err="1" smtClean="0"/>
              <a:t>PopFit</a:t>
            </a:r>
            <a:r>
              <a:rPr lang="en-US" dirty="0" smtClean="0"/>
              <a:t> and </a:t>
            </a:r>
            <a:r>
              <a:rPr lang="en-US" dirty="0" err="1" smtClean="0"/>
              <a:t>PopFitNotes</a:t>
            </a:r>
            <a:r>
              <a:rPr lang="en-US" dirty="0" smtClean="0"/>
              <a:t> fields?  Does it apply to both (1) tables where population estimates are given and (2) where proportions are given?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smtClean="0"/>
              <a:t>Why is </a:t>
            </a:r>
            <a:r>
              <a:rPr lang="en-US" dirty="0" err="1" smtClean="0"/>
              <a:t>RperS_Hatchery</a:t>
            </a:r>
            <a:r>
              <a:rPr lang="en-US" dirty="0" smtClean="0"/>
              <a:t> the only table without the </a:t>
            </a:r>
            <a:r>
              <a:rPr lang="en-US" dirty="0" err="1" smtClean="0"/>
              <a:t>PopFit</a:t>
            </a:r>
            <a:r>
              <a:rPr lang="en-US" dirty="0" smtClean="0"/>
              <a:t> and </a:t>
            </a:r>
            <a:r>
              <a:rPr lang="en-US" dirty="0" err="1" smtClean="0"/>
              <a:t>PopFitNotes</a:t>
            </a:r>
            <a:r>
              <a:rPr lang="en-US" dirty="0" smtClean="0"/>
              <a:t> fields?  Just an oversight, or was there a reason?  If a reason, would it apply to other tables?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+mn-lt"/>
              </a:rPr>
              <a:t>Existing Issues to Resolve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1827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6916"/>
            <a:ext cx="10515600" cy="525490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Will we at some point want to map the various locations?</a:t>
            </a:r>
          </a:p>
          <a:p>
            <a:pPr lvl="1"/>
            <a:r>
              <a:rPr lang="en-US" dirty="0" smtClean="0"/>
              <a:t>If so we should be planning to replace the text location descriptions with coding that will allow mapping.</a:t>
            </a:r>
          </a:p>
          <a:p>
            <a:pPr lvl="1"/>
            <a:r>
              <a:rPr lang="en-US" dirty="0" smtClean="0"/>
              <a:t>If not then we’re OK as is.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We need definitions for “Fry” and “Parr” for the </a:t>
            </a:r>
            <a:r>
              <a:rPr lang="en-US" dirty="0" err="1" smtClean="0"/>
              <a:t>PresmoltAbundance</a:t>
            </a:r>
            <a:r>
              <a:rPr lang="en-US" dirty="0" smtClean="0"/>
              <a:t> table.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+mn-lt"/>
              </a:rPr>
              <a:t>Existing Issues to Resolve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521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" y="571500"/>
            <a:ext cx="10721340" cy="5783580"/>
          </a:xfrm>
        </p:spPr>
        <p:txBody>
          <a:bodyPr>
            <a:noAutofit/>
          </a:bodyPr>
          <a:lstStyle/>
          <a:p>
            <a:pPr marL="1028700" indent="-1028700" algn="l">
              <a:buFont typeface="+mj-lt"/>
              <a:buAutoNum type="romanUcPeriod"/>
            </a:pPr>
            <a:r>
              <a:rPr lang="en-US" sz="5400" b="1" dirty="0"/>
              <a:t>Currently Approved and Adopted Indicators and </a:t>
            </a:r>
            <a:r>
              <a:rPr lang="en-US" sz="5400" b="1" dirty="0" smtClean="0"/>
              <a:t>Metrics</a:t>
            </a:r>
          </a:p>
          <a:p>
            <a:pPr marL="1028700" indent="-1028700" algn="l">
              <a:buFont typeface="+mj-lt"/>
              <a:buAutoNum type="romanUcPeriod"/>
            </a:pPr>
            <a:endParaRPr lang="en-US" sz="5400" b="1" dirty="0"/>
          </a:p>
          <a:p>
            <a:pPr marL="1028700" indent="-1028700" algn="l">
              <a:buFont typeface="+mj-lt"/>
              <a:buAutoNum type="romanUcPeriod"/>
            </a:pPr>
            <a:r>
              <a:rPr lang="en-US" sz="5400" b="1" dirty="0" smtClean="0"/>
              <a:t>New Indicators </a:t>
            </a:r>
            <a:r>
              <a:rPr lang="en-US" sz="5400" b="1" dirty="0"/>
              <a:t>and </a:t>
            </a:r>
            <a:r>
              <a:rPr lang="en-US" sz="5400" b="1" dirty="0" smtClean="0"/>
              <a:t>Metrics To </a:t>
            </a:r>
            <a:r>
              <a:rPr lang="en-US" sz="5400" b="1" dirty="0"/>
              <a:t>Be Approved and Adopted</a:t>
            </a:r>
            <a:endParaRPr lang="en-US" sz="5400" b="1" dirty="0" smtClean="0"/>
          </a:p>
          <a:p>
            <a:pPr marL="1028700" indent="-1028700" algn="l">
              <a:buFont typeface="+mj-lt"/>
              <a:buAutoNum type="romanUcPeriod"/>
            </a:pPr>
            <a:endParaRPr lang="en-US" sz="5400" b="1" dirty="0" smtClean="0"/>
          </a:p>
          <a:p>
            <a:pPr marL="1028700" indent="-1028700" algn="l">
              <a:buFont typeface="+mj-lt"/>
              <a:buAutoNum type="romanUcPeriod"/>
            </a:pPr>
            <a:r>
              <a:rPr lang="en-US" sz="5400" b="1" dirty="0" smtClean="0"/>
              <a:t>Existing Issues </a:t>
            </a:r>
            <a:r>
              <a:rPr lang="en-US" sz="5400" b="1" dirty="0"/>
              <a:t>to </a:t>
            </a:r>
            <a:r>
              <a:rPr lang="en-US" sz="5400" b="1" dirty="0" smtClean="0"/>
              <a:t>Resolve</a:t>
            </a:r>
          </a:p>
        </p:txBody>
      </p:sp>
    </p:spTree>
    <p:extLst>
      <p:ext uri="{BB962C8B-B14F-4D97-AF65-F5344CB8AC3E}">
        <p14:creationId xmlns:p14="http://schemas.microsoft.com/office/powerpoint/2010/main" val="149739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37118"/>
            <a:ext cx="9144000" cy="5029199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+mn-lt"/>
              </a:rPr>
              <a:t>Currently </a:t>
            </a:r>
            <a:r>
              <a:rPr lang="en-US" sz="6600" b="1" dirty="0" smtClean="0">
                <a:latin typeface="+mn-lt"/>
              </a:rPr>
              <a:t>Approved and</a:t>
            </a:r>
            <a:br>
              <a:rPr lang="en-US" sz="6600" b="1" dirty="0" smtClean="0">
                <a:latin typeface="+mn-lt"/>
              </a:rPr>
            </a:br>
            <a:r>
              <a:rPr lang="en-US" sz="6600" b="1" dirty="0">
                <a:latin typeface="+mn-lt"/>
              </a:rPr>
              <a:t/>
            </a:r>
            <a:br>
              <a:rPr lang="en-US" sz="6600" b="1" dirty="0">
                <a:latin typeface="+mn-lt"/>
              </a:rPr>
            </a:br>
            <a:r>
              <a:rPr lang="en-US" sz="6600" b="1" dirty="0" smtClean="0">
                <a:latin typeface="+mn-lt"/>
              </a:rPr>
              <a:t>Adopted</a:t>
            </a:r>
            <a:br>
              <a:rPr lang="en-US" sz="6600" b="1" dirty="0" smtClean="0">
                <a:latin typeface="+mn-lt"/>
              </a:rPr>
            </a:br>
            <a:r>
              <a:rPr lang="en-US" sz="6600" b="1" dirty="0">
                <a:latin typeface="+mn-lt"/>
              </a:rPr>
              <a:t/>
            </a:r>
            <a:br>
              <a:rPr lang="en-US" sz="6600" b="1" dirty="0">
                <a:latin typeface="+mn-lt"/>
              </a:rPr>
            </a:br>
            <a:r>
              <a:rPr lang="en-US" sz="6600" b="1" dirty="0" smtClean="0">
                <a:latin typeface="+mn-lt"/>
              </a:rPr>
              <a:t>Indicators and </a:t>
            </a:r>
            <a:r>
              <a:rPr lang="en-US" sz="6600" b="1" dirty="0">
                <a:latin typeface="+mn-lt"/>
              </a:rPr>
              <a:t>Metrics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25550"/>
            <a:ext cx="9144000" cy="1655762"/>
          </a:xfrm>
        </p:spPr>
        <p:txBody>
          <a:bodyPr>
            <a:normAutofit/>
          </a:bodyPr>
          <a:lstStyle/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59506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7413"/>
            <a:ext cx="10515600" cy="3227934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Natural Origin Spawner Abundance  (NOSA)</a:t>
            </a:r>
          </a:p>
          <a:p>
            <a:pPr lvl="1"/>
            <a:r>
              <a:rPr lang="en-US" dirty="0" smtClean="0"/>
              <a:t>With/without jacks</a:t>
            </a:r>
          </a:p>
          <a:p>
            <a:pPr lvl="1"/>
            <a:r>
              <a:rPr lang="en-US" dirty="0" smtClean="0"/>
              <a:t>Number removed for broodstock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Metrics: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Total spawners (with/without jacks)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PHOS (with/without jacks)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Jack fractions of 1) natural origin, 2) hatchery origin</a:t>
            </a:r>
          </a:p>
          <a:p>
            <a:pPr lvl="2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009985"/>
            <a:ext cx="10515600" cy="159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Scale  =  Population</a:t>
            </a:r>
          </a:p>
          <a:p>
            <a:r>
              <a:rPr lang="en-US" dirty="0" smtClean="0"/>
              <a:t>Location  =  Spawning distribution of population</a:t>
            </a:r>
          </a:p>
          <a:p>
            <a:r>
              <a:rPr lang="en-US" dirty="0" smtClean="0"/>
              <a:t>Age data  =  Yes (spawners)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latin typeface="+mn-lt"/>
              </a:rPr>
              <a:t>Currently Approved Indicators / Metrics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607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4737"/>
            <a:ext cx="10515600" cy="2707874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Natural Origin Smolt to Adult Ratio  (SAR)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Metrics: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Total smolts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Total adults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Jack fractions of 1) natural origin, 2) hatchery origin, and 3) all spawners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Adjustment for number removed for broodstock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Adjustment for number removed by harvest</a:t>
            </a:r>
          </a:p>
          <a:p>
            <a:pPr lvl="2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009985"/>
            <a:ext cx="10515600" cy="159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Scale  =  Population</a:t>
            </a:r>
          </a:p>
          <a:p>
            <a:r>
              <a:rPr lang="en-US" dirty="0" smtClean="0"/>
              <a:t>Location  =  Smolt and adult locations defined</a:t>
            </a:r>
          </a:p>
          <a:p>
            <a:r>
              <a:rPr lang="en-US" dirty="0" smtClean="0"/>
              <a:t>Age data  =  No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latin typeface="+mn-lt"/>
              </a:rPr>
              <a:t>Currently Approved Indicators / Metrics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9922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3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4736"/>
            <a:ext cx="10515600" cy="344253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Natural Origin Recruits per Spawner  (</a:t>
            </a:r>
            <a:r>
              <a:rPr lang="en-US" b="1" dirty="0" err="1" smtClean="0">
                <a:solidFill>
                  <a:srgbClr val="FF0000"/>
                </a:solidFill>
              </a:rPr>
              <a:t>RperS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en-US" dirty="0" smtClean="0"/>
              <a:t>Spawners can be 1) females, 2) adults (no jacks), or 3) adults plus jacks</a:t>
            </a:r>
          </a:p>
          <a:p>
            <a:pPr lvl="1"/>
            <a:r>
              <a:rPr lang="en-US" dirty="0" smtClean="0"/>
              <a:t>Recruits can be 1) parr, 2) smolts, 3) ♀ adults, 4) all adults (no jacks), or 5) all adults plus jacks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Metrics: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Total spawners; hatchery spawners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Total recruits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Adjustment for number removed for broodstock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Adjustment for number removed by harvest</a:t>
            </a:r>
          </a:p>
          <a:p>
            <a:pPr lvl="2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009985"/>
            <a:ext cx="10515600" cy="159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Scale  =  Population</a:t>
            </a:r>
          </a:p>
          <a:p>
            <a:r>
              <a:rPr lang="en-US" dirty="0" smtClean="0"/>
              <a:t>Location  =  Spawner and recruit locations defined</a:t>
            </a:r>
          </a:p>
          <a:p>
            <a:r>
              <a:rPr lang="en-US" dirty="0" smtClean="0"/>
              <a:t>Age data  =  Yes (recruits)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latin typeface="+mn-lt"/>
              </a:rPr>
              <a:t>Currently Approved Indicators / Metrics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228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4736"/>
            <a:ext cx="10515600" cy="3153287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Proportionate Natural Influence (PNI) of Nat/Hat Population</a:t>
            </a:r>
          </a:p>
          <a:p>
            <a:pPr lvl="1"/>
            <a:r>
              <a:rPr lang="en-US" dirty="0" smtClean="0"/>
              <a:t>With/without jacks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Metrics (each with/without jacks):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Hatchery origin spawners in hatchery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Natural origin spawners in hatchery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Hatchery origin spawners in the wild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Natural origin spawners in the wild</a:t>
            </a:r>
          </a:p>
          <a:p>
            <a:pPr lvl="2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009985"/>
            <a:ext cx="10515600" cy="159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Scale  =  Population + hatchery</a:t>
            </a:r>
          </a:p>
          <a:p>
            <a:r>
              <a:rPr lang="en-US" dirty="0" smtClean="0"/>
              <a:t>Location  =  Hatchery / hatchery complex</a:t>
            </a:r>
          </a:p>
          <a:p>
            <a:r>
              <a:rPr lang="en-US" dirty="0" smtClean="0"/>
              <a:t>Age data  =  No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rgbClr val="EDC9C9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>
                <a:latin typeface="+mn-lt"/>
              </a:rPr>
              <a:t>Currently Approved Indicators / Metrics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03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DA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4737"/>
            <a:ext cx="10515600" cy="270787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Hatchery Egg Take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Hatchery Fish Spawned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Hatchery </a:t>
            </a:r>
            <a:r>
              <a:rPr lang="en-US" b="1" dirty="0" err="1" smtClean="0">
                <a:solidFill>
                  <a:srgbClr val="FF0000"/>
                </a:solidFill>
              </a:rPr>
              <a:t>pNOB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&lt;&lt; no metrics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&gt;&gt;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No need for metrics as these values are derived very simply</a:t>
            </a:r>
          </a:p>
          <a:p>
            <a:pPr lvl="2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009985"/>
            <a:ext cx="10515600" cy="159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Scale  =  Stock X hatchery</a:t>
            </a:r>
          </a:p>
          <a:p>
            <a:r>
              <a:rPr lang="en-US" dirty="0" smtClean="0"/>
              <a:t>Location  =  Hatchery / hatchery complex</a:t>
            </a:r>
          </a:p>
          <a:p>
            <a:r>
              <a:rPr lang="en-US" dirty="0" smtClean="0"/>
              <a:t>Age data  =  Yes (of fish actually spawned)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>
                <a:latin typeface="+mn-lt"/>
              </a:rPr>
              <a:t>Currently Approved Indicators / Metrics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460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DA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4737"/>
            <a:ext cx="10515600" cy="2707874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Hatchery Egg to Release Survival</a:t>
            </a:r>
          </a:p>
          <a:p>
            <a:pPr lvl="1"/>
            <a:r>
              <a:rPr lang="en-US" dirty="0" smtClean="0"/>
              <a:t>Egg stage can be unfertilized, fertilized before eye-up, or eyed</a:t>
            </a:r>
          </a:p>
          <a:p>
            <a:pPr lvl="1"/>
            <a:r>
              <a:rPr lang="en-US" dirty="0" smtClean="0"/>
              <a:t>Release stage can be egg, unfed fry, juvenile, age 0 smolt, or age 1+ smolt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Metrics: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Number of eggs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Number released</a:t>
            </a:r>
          </a:p>
          <a:p>
            <a:pPr lvl="2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009985"/>
            <a:ext cx="10515600" cy="159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Scale  =  Stock X hatchery</a:t>
            </a:r>
          </a:p>
          <a:p>
            <a:r>
              <a:rPr lang="en-US" dirty="0" smtClean="0"/>
              <a:t>Location  =  Hatchery / hatchery complex</a:t>
            </a:r>
          </a:p>
          <a:p>
            <a:r>
              <a:rPr lang="en-US" dirty="0" smtClean="0"/>
              <a:t>Age data  =  No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12192000" cy="103053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>
                <a:latin typeface="+mn-lt"/>
              </a:rPr>
              <a:t>Currently Approved Indicators / Metrics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0844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908</Words>
  <Application>Microsoft Office PowerPoint</Application>
  <PresentationFormat>Widescreen</PresentationFormat>
  <Paragraphs>142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Coordinated Assessments DES Status</vt:lpstr>
      <vt:lpstr>PowerPoint Presentation</vt:lpstr>
      <vt:lpstr>Currently Approved and  Adopted  Indicators and Metrics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New Indicators and Metrics  To Be Approved and Adopted</vt:lpstr>
      <vt:lpstr>PowerPoint Presentation</vt:lpstr>
      <vt:lpstr>PowerPoint Presentation</vt:lpstr>
      <vt:lpstr>Existing Issues to Resolve</vt:lpstr>
      <vt:lpstr>PowerPoint Presentation</vt:lpstr>
      <vt:lpstr>PowerPoint Presentation</vt:lpstr>
    </vt:vector>
  </TitlesOfParts>
  <Company>PSMFC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Coordinated Assessments DES Status</dc:title>
  <dc:creator>Mike Banach</dc:creator>
  <cp:lastModifiedBy>Chris Wheaton</cp:lastModifiedBy>
  <cp:revision>188</cp:revision>
  <dcterms:created xsi:type="dcterms:W3CDTF">2015-03-04T18:37:14Z</dcterms:created>
  <dcterms:modified xsi:type="dcterms:W3CDTF">2015-03-16T18:23:49Z</dcterms:modified>
</cp:coreProperties>
</file>