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9"/>
  </p:notesMasterIdLst>
  <p:sldIdLst>
    <p:sldId id="256" r:id="rId2"/>
    <p:sldId id="259" r:id="rId3"/>
    <p:sldId id="282" r:id="rId4"/>
    <p:sldId id="269" r:id="rId5"/>
    <p:sldId id="281" r:id="rId6"/>
    <p:sldId id="274" r:id="rId7"/>
    <p:sldId id="257" r:id="rId8"/>
    <p:sldId id="264" r:id="rId9"/>
    <p:sldId id="258" r:id="rId10"/>
    <p:sldId id="273" r:id="rId11"/>
    <p:sldId id="270" r:id="rId12"/>
    <p:sldId id="280" r:id="rId13"/>
    <p:sldId id="275" r:id="rId14"/>
    <p:sldId id="278" r:id="rId15"/>
    <p:sldId id="276" r:id="rId16"/>
    <p:sldId id="277" r:id="rId17"/>
    <p:sldId id="279" r:id="rId18"/>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Wheaton" initials="CW" lastIdx="1" clrIdx="0">
    <p:extLst>
      <p:ext uri="{19B8F6BF-5375-455C-9EA6-DF929625EA0E}">
        <p15:presenceInfo xmlns:p15="http://schemas.microsoft.com/office/powerpoint/2012/main" userId="S-1-5-21-13193587-570974170-1031210941-567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6433" autoAdjust="0"/>
  </p:normalViewPr>
  <p:slideViewPr>
    <p:cSldViewPr snapToGrid="0">
      <p:cViewPr varScale="1">
        <p:scale>
          <a:sx n="117" d="100"/>
          <a:sy n="117" d="100"/>
        </p:scale>
        <p:origin x="294" y="108"/>
      </p:cViewPr>
      <p:guideLst/>
    </p:cSldViewPr>
  </p:slideViewPr>
  <p:outlineViewPr>
    <p:cViewPr>
      <p:scale>
        <a:sx n="33" d="100"/>
        <a:sy n="33" d="100"/>
      </p:scale>
      <p:origin x="0" y="-1032"/>
    </p:cViewPr>
  </p:outlineViewPr>
  <p:notesTextViewPr>
    <p:cViewPr>
      <p:scale>
        <a:sx n="3" d="2"/>
        <a:sy n="3" d="2"/>
      </p:scale>
      <p:origin x="0" y="0"/>
    </p:cViewPr>
  </p:notesTextViewPr>
  <p:notesViewPr>
    <p:cSldViewPr snapToGrid="0">
      <p:cViewPr varScale="1">
        <p:scale>
          <a:sx n="87" d="100"/>
          <a:sy n="87" d="100"/>
        </p:scale>
        <p:origin x="3804"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2015 StreamNet</a:t>
            </a:r>
            <a:r>
              <a:rPr lang="en-US" baseline="0" dirty="0"/>
              <a:t> Budget</a:t>
            </a:r>
            <a:endParaRPr lang="en-US"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val>
            <c:numRef>
              <c:f>LIB!$W$83:$W$85</c:f>
              <c:numCache>
                <c:formatCode>"$"#,##0</c:formatCode>
                <c:ptCount val="3"/>
                <c:pt idx="0">
                  <c:v>84051.700251820468</c:v>
                </c:pt>
                <c:pt idx="1">
                  <c:v>1456138.6018637801</c:v>
                </c:pt>
                <c:pt idx="2">
                  <c:v>544386.04499999946</c:v>
                </c:pt>
              </c:numCache>
            </c:numRef>
          </c:val>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0.74178</cdr:x>
      <cdr:y>0.77761</cdr:y>
    </cdr:from>
    <cdr:to>
      <cdr:x>0.82037</cdr:x>
      <cdr:y>0.92388</cdr:y>
    </cdr:to>
    <cdr:sp macro="" textlink="">
      <cdr:nvSpPr>
        <cdr:cNvPr id="2" name="TextBox 1"/>
        <cdr:cNvSpPr txBox="1"/>
      </cdr:nvSpPr>
      <cdr:spPr>
        <a:xfrm xmlns:a="http://schemas.openxmlformats.org/drawingml/2006/main">
          <a:off x="8630816" y="4861249"/>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000" dirty="0" smtClean="0">
              <a:solidFill>
                <a:schemeClr val="tx1"/>
              </a:solidFill>
            </a:rPr>
            <a:t>States &amp; Tribes</a:t>
          </a:r>
          <a:endParaRPr lang="en-US" sz="2000" dirty="0">
            <a:solidFill>
              <a:schemeClr val="tx1"/>
            </a:solidFill>
          </a:endParaRPr>
        </a:p>
      </cdr:txBody>
    </cdr:sp>
  </cdr:relSizeAnchor>
  <cdr:relSizeAnchor xmlns:cdr="http://schemas.openxmlformats.org/drawingml/2006/chartDrawing">
    <cdr:from>
      <cdr:x>0.15317</cdr:x>
      <cdr:y>0.23284</cdr:y>
    </cdr:from>
    <cdr:to>
      <cdr:x>0.23176</cdr:x>
      <cdr:y>0.3791</cdr:y>
    </cdr:to>
    <cdr:sp macro="" textlink="">
      <cdr:nvSpPr>
        <cdr:cNvPr id="3" name="TextBox 2"/>
        <cdr:cNvSpPr txBox="1"/>
      </cdr:nvSpPr>
      <cdr:spPr>
        <a:xfrm xmlns:a="http://schemas.openxmlformats.org/drawingml/2006/main">
          <a:off x="1782146" y="1455576"/>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000" dirty="0" smtClean="0">
              <a:solidFill>
                <a:schemeClr val="tx1"/>
              </a:solidFill>
            </a:rPr>
            <a:t>PSMFC</a:t>
          </a:r>
          <a:endParaRPr lang="en-US" sz="2000" dirty="0">
            <a:solidFill>
              <a:schemeClr val="tx1"/>
            </a:solidFill>
          </a:endParaRPr>
        </a:p>
      </cdr:txBody>
    </cdr:sp>
  </cdr:relSizeAnchor>
  <cdr:relSizeAnchor xmlns:cdr="http://schemas.openxmlformats.org/drawingml/2006/chartDrawing">
    <cdr:from>
      <cdr:x>0.57658</cdr:x>
      <cdr:y>0.0791</cdr:y>
    </cdr:from>
    <cdr:to>
      <cdr:x>0.65517</cdr:x>
      <cdr:y>0.22537</cdr:y>
    </cdr:to>
    <cdr:sp macro="" textlink="">
      <cdr:nvSpPr>
        <cdr:cNvPr id="5" name="TextBox 4"/>
        <cdr:cNvSpPr txBox="1"/>
      </cdr:nvSpPr>
      <cdr:spPr>
        <a:xfrm xmlns:a="http://schemas.openxmlformats.org/drawingml/2006/main">
          <a:off x="6708710" y="494523"/>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000" dirty="0" smtClean="0">
              <a:solidFill>
                <a:schemeClr val="tx1"/>
              </a:solidFill>
            </a:rPr>
            <a:t>Indirect</a:t>
          </a:r>
          <a:endParaRPr lang="en-US" sz="2000" dirty="0">
            <a:solidFill>
              <a:schemeClr val="tx1"/>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B8C9231-AEE3-497B-BC37-D69F58AB1A56}" type="datetimeFigureOut">
              <a:rPr lang="en-US" smtClean="0"/>
              <a:t>3/16/2015</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71B04B1-5AF8-4181-AAAD-B70701372108}" type="slidenum">
              <a:rPr lang="en-US" smtClean="0"/>
              <a:t>‹#›</a:t>
            </a:fld>
            <a:endParaRPr lang="en-US" dirty="0"/>
          </a:p>
        </p:txBody>
      </p:sp>
    </p:spTree>
    <p:extLst>
      <p:ext uri="{BB962C8B-B14F-4D97-AF65-F5344CB8AC3E}">
        <p14:creationId xmlns:p14="http://schemas.microsoft.com/office/powerpoint/2010/main" val="2487871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Original PSMFC: Wheaton (11.5), Kinney (11), Banach (11.5), Wilke (12), Roberts (1) $545,298</a:t>
            </a:r>
          </a:p>
          <a:p>
            <a:pPr lvl="1"/>
            <a:r>
              <a:rPr lang="en-US" dirty="0"/>
              <a:t>Reduced to $459,086 by shifting to other projects, also added WDFW Temp (Total 477,006)</a:t>
            </a:r>
          </a:p>
          <a:p>
            <a:r>
              <a:rPr lang="en-US" dirty="0"/>
              <a:t>ODFW: Cooney (11.22), Bowers (0.76), Craft (8.9), Chambers (11.3), Robinson (6.29) $442,508</a:t>
            </a:r>
          </a:p>
          <a:p>
            <a:pPr lvl="1"/>
            <a:r>
              <a:rPr lang="en-US" dirty="0"/>
              <a:t>Increased to  $474,461 (NE Oregon Data Steward)</a:t>
            </a:r>
          </a:p>
          <a:p>
            <a:r>
              <a:rPr lang="en-US" dirty="0"/>
              <a:t>WDFW: Woodard (12), Lippert (10.6), Sikora (9.6), Groesbeck (9.6) $402,961</a:t>
            </a:r>
          </a:p>
          <a:p>
            <a:r>
              <a:rPr lang="en-US" dirty="0"/>
              <a:t>IDFG: Butterfield (7), Walsh (7), Harrington (11), Brown (11) $279,084</a:t>
            </a:r>
          </a:p>
          <a:p>
            <a:pPr lvl="1"/>
            <a:r>
              <a:rPr lang="en-US" dirty="0"/>
              <a:t>Increased to $301,638 (Snorkel survey seasonals)</a:t>
            </a:r>
          </a:p>
          <a:p>
            <a:r>
              <a:rPr lang="en-US" dirty="0"/>
              <a:t>MFWP: Anderson (208), Data Analyst, vacant (2,088), Data Analyst, vacant (2,088) $168,877</a:t>
            </a:r>
          </a:p>
          <a:p>
            <a:r>
              <a:rPr lang="en-US" dirty="0"/>
              <a:t>PSMFC Indirect $93,468</a:t>
            </a:r>
          </a:p>
          <a:p>
            <a:pPr lvl="1"/>
            <a:r>
              <a:rPr lang="en-US" dirty="0"/>
              <a:t>Reduced to $84,052</a:t>
            </a:r>
          </a:p>
          <a:p>
            <a:r>
              <a:rPr lang="en-US" dirty="0"/>
              <a:t>CCT: Arterburn (320), Trott (1,040) $90,000</a:t>
            </a:r>
          </a:p>
          <a:p>
            <a:r>
              <a:rPr lang="en-US" dirty="0"/>
              <a:t>USFWS: Pastor (1.79) $18,200</a:t>
            </a:r>
          </a:p>
          <a:p>
            <a:r>
              <a:rPr lang="en-US" dirty="0"/>
              <a:t>Total Budget Unchanged at $2,084,576</a:t>
            </a:r>
          </a:p>
          <a:p>
            <a:endParaRPr lang="en-US" dirty="0"/>
          </a:p>
        </p:txBody>
      </p:sp>
      <p:sp>
        <p:nvSpPr>
          <p:cNvPr id="4" name="Slide Number Placeholder 3"/>
          <p:cNvSpPr>
            <a:spLocks noGrp="1"/>
          </p:cNvSpPr>
          <p:nvPr>
            <p:ph type="sldNum" sz="quarter" idx="10"/>
          </p:nvPr>
        </p:nvSpPr>
        <p:spPr/>
        <p:txBody>
          <a:bodyPr/>
          <a:lstStyle/>
          <a:p>
            <a:fld id="{171B04B1-5AF8-4181-AAAD-B70701372108}" type="slidenum">
              <a:rPr lang="en-US" smtClean="0"/>
              <a:t>4</a:t>
            </a:fld>
            <a:endParaRPr lang="en-US" dirty="0"/>
          </a:p>
        </p:txBody>
      </p:sp>
    </p:spTree>
    <p:extLst>
      <p:ext uri="{BB962C8B-B14F-4D97-AF65-F5344CB8AC3E}">
        <p14:creationId xmlns:p14="http://schemas.microsoft.com/office/powerpoint/2010/main" val="201203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Deliverables include: further refinement of aggregator databases to meet the additional data collection needs in the Upper Columbia along with provide training and data management support to Upper Columbia biologists.  Deliverables include working with Upper Columbia biologists to: 1) identify infrastructure needs for Traps, Weirs Surveys &amp; Juvenile Migrant Exchange databases through standardization of data collection, protocols, and forms, 2) create standardized and customized database queries and summaries to facilitate analysis needed to estimate CA metrics and indicators, and 3) develop automated data transfer of adult and juvenile PIT tag insertions, and recoveries into PTAGIS</a:t>
            </a:r>
            <a:r>
              <a:rPr lang="en-US" dirty="0" smtClean="0"/>
              <a:t>.</a:t>
            </a:r>
          </a:p>
          <a:p>
            <a:r>
              <a:rPr lang="en-US" dirty="0"/>
              <a:t>Deliverables include further refinement of aggregator databases to meet the additional data collection needs in the Snake region along with provide training and data management support to Snake River biologists.  Deliverables include working with Snake River biologists to: 1) identify infrastructure needs for Traps, Weirs Surveys &amp; Juvenile Migrant Exchange databases through standardization of data collection, protocols, and forms, 2) create standardized and customized database queries and summaries to facilitate analysis needed to estimate CA metrics and indicators, and 3) develop automated data transfer of adult and juvenile PIT tag insertions and recoveries into PTAGIS.</a:t>
            </a:r>
          </a:p>
        </p:txBody>
      </p:sp>
      <p:sp>
        <p:nvSpPr>
          <p:cNvPr id="4" name="Slide Number Placeholder 3"/>
          <p:cNvSpPr>
            <a:spLocks noGrp="1"/>
          </p:cNvSpPr>
          <p:nvPr>
            <p:ph type="sldNum" sz="quarter" idx="10"/>
          </p:nvPr>
        </p:nvSpPr>
        <p:spPr/>
        <p:txBody>
          <a:bodyPr/>
          <a:lstStyle/>
          <a:p>
            <a:fld id="{171B04B1-5AF8-4181-AAAD-B70701372108}" type="slidenum">
              <a:rPr lang="en-US" smtClean="0"/>
              <a:t>5</a:t>
            </a:fld>
            <a:endParaRPr lang="en-US" dirty="0"/>
          </a:p>
        </p:txBody>
      </p:sp>
    </p:spTree>
    <p:extLst>
      <p:ext uri="{BB962C8B-B14F-4D97-AF65-F5344CB8AC3E}">
        <p14:creationId xmlns:p14="http://schemas.microsoft.com/office/powerpoint/2010/main" val="26155747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Deliverables include: further refinement of aggregator databases to meet the additional data collection needs in the Upper Columbia along with provide training and data management support to Upper Columbia biologists.  Deliverables include working with Upper Columbia biologists to: 1) identify infrastructure needs for Traps, Weirs Surveys &amp; Juvenile Migrant Exchange databases through standardization of data collection, protocols, and forms, 2) create standardized and customized database queries and summaries to facilitate analysis needed to estimate CA metrics and indicators, and 3) develop automated data transfer of adult and juvenile PIT tag insertions, and recoveries into PTAGIS</a:t>
            </a:r>
            <a:r>
              <a:rPr lang="en-US" dirty="0" smtClean="0"/>
              <a:t>.</a:t>
            </a:r>
          </a:p>
          <a:p>
            <a:r>
              <a:rPr lang="en-US" dirty="0"/>
              <a:t>Deliverables include further refinement of aggregator databases to meet the additional data collection needs in the Snake region along with provide training and data management support to Snake River biologists.  Deliverables include working with Snake River biologists to: 1) identify infrastructure needs for Traps, Weirs Surveys &amp; Juvenile Migrant Exchange databases through standardization of data collection, protocols, and forms, 2) create standardized and customized database queries and summaries to facilitate analysis needed to estimate CA metrics and indicators, and 3) develop automated data transfer of adult and juvenile PIT tag insertions and recoveries into PTAGIS.</a:t>
            </a:r>
          </a:p>
        </p:txBody>
      </p:sp>
      <p:sp>
        <p:nvSpPr>
          <p:cNvPr id="4" name="Slide Number Placeholder 3"/>
          <p:cNvSpPr>
            <a:spLocks noGrp="1"/>
          </p:cNvSpPr>
          <p:nvPr>
            <p:ph type="sldNum" sz="quarter" idx="10"/>
          </p:nvPr>
        </p:nvSpPr>
        <p:spPr/>
        <p:txBody>
          <a:bodyPr/>
          <a:lstStyle/>
          <a:p>
            <a:fld id="{171B04B1-5AF8-4181-AAAD-B70701372108}" type="slidenum">
              <a:rPr lang="en-US" smtClean="0"/>
              <a:t>12</a:t>
            </a:fld>
            <a:endParaRPr lang="en-US" dirty="0"/>
          </a:p>
        </p:txBody>
      </p:sp>
    </p:spTree>
    <p:extLst>
      <p:ext uri="{BB962C8B-B14F-4D97-AF65-F5344CB8AC3E}">
        <p14:creationId xmlns:p14="http://schemas.microsoft.com/office/powerpoint/2010/main" val="17797315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3/16/2015</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TextBox 11"/>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3" name="TextBox 12"/>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3/16/2015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hasCustomPrompt="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hasCustomPrompt="1"/>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3/16/2015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3/16/2015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3/16/2015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3/16/2015</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73354" y="1096520"/>
            <a:ext cx="7197726" cy="2421464"/>
          </a:xfrm>
        </p:spPr>
        <p:txBody>
          <a:bodyPr/>
          <a:lstStyle/>
          <a:p>
            <a:pPr algn="l"/>
            <a:r>
              <a:rPr lang="en-US" dirty="0" smtClean="0"/>
              <a:t>Fiscal Year 2016 Budget and Statement of Work </a:t>
            </a:r>
            <a:endParaRPr lang="en-US" dirty="0"/>
          </a:p>
        </p:txBody>
      </p:sp>
      <p:sp>
        <p:nvSpPr>
          <p:cNvPr id="3" name="Subtitle 2"/>
          <p:cNvSpPr>
            <a:spLocks noGrp="1"/>
          </p:cNvSpPr>
          <p:nvPr>
            <p:ph type="subTitle" idx="1"/>
          </p:nvPr>
        </p:nvSpPr>
        <p:spPr/>
        <p:txBody>
          <a:bodyPr>
            <a:normAutofit fontScale="85000" lnSpcReduction="20000"/>
          </a:bodyPr>
          <a:lstStyle/>
          <a:p>
            <a:pPr algn="ctr"/>
            <a:r>
              <a:rPr lang="en-US" sz="3200" dirty="0" smtClean="0">
                <a:solidFill>
                  <a:schemeClr val="accent1">
                    <a:lumMod val="60000"/>
                    <a:lumOff val="40000"/>
                  </a:schemeClr>
                </a:solidFill>
              </a:rPr>
              <a:t>Preliminary Discussion</a:t>
            </a:r>
          </a:p>
          <a:p>
            <a:pPr algn="ctr"/>
            <a:r>
              <a:rPr lang="en-US" sz="3200" dirty="0" smtClean="0">
                <a:solidFill>
                  <a:schemeClr val="accent1">
                    <a:lumMod val="60000"/>
                    <a:lumOff val="40000"/>
                  </a:schemeClr>
                </a:solidFill>
              </a:rPr>
              <a:t>Recommendations/changes ?</a:t>
            </a:r>
          </a:p>
          <a:p>
            <a:pPr algn="ctr"/>
            <a:r>
              <a:rPr lang="en-US" sz="3200" dirty="0" smtClean="0">
                <a:solidFill>
                  <a:schemeClr val="accent1">
                    <a:lumMod val="60000"/>
                    <a:lumOff val="40000"/>
                  </a:schemeClr>
                </a:solidFill>
              </a:rPr>
              <a:t>Guidance to steering Committee by April 1?</a:t>
            </a:r>
            <a:endParaRPr lang="en-US" sz="3200" dirty="0">
              <a:solidFill>
                <a:schemeClr val="accent1">
                  <a:lumMod val="60000"/>
                  <a:lumOff val="40000"/>
                </a:schemeClr>
              </a:solidFill>
            </a:endParaRPr>
          </a:p>
        </p:txBody>
      </p:sp>
    </p:spTree>
    <p:extLst>
      <p:ext uri="{BB962C8B-B14F-4D97-AF65-F5344CB8AC3E}">
        <p14:creationId xmlns:p14="http://schemas.microsoft.com/office/powerpoint/2010/main" val="6768666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15399" y="400049"/>
            <a:ext cx="10561202" cy="6057901"/>
          </a:xfrm>
          <a:prstGeom prst="rect">
            <a:avLst/>
          </a:prstGeom>
        </p:spPr>
      </p:pic>
    </p:spTree>
    <p:extLst>
      <p:ext uri="{BB962C8B-B14F-4D97-AF65-F5344CB8AC3E}">
        <p14:creationId xmlns:p14="http://schemas.microsoft.com/office/powerpoint/2010/main" val="22270660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6923" y="348341"/>
            <a:ext cx="10131425" cy="141515"/>
          </a:xfrm>
        </p:spPr>
        <p:txBody>
          <a:bodyPr>
            <a:noAutofit/>
          </a:bodyPr>
          <a:lstStyle/>
          <a:p>
            <a:r>
              <a:rPr lang="en-US" sz="4000" dirty="0" smtClean="0"/>
              <a:t>Recommendations ?</a:t>
            </a:r>
            <a:endParaRPr lang="en-US" sz="4000" dirty="0"/>
          </a:p>
        </p:txBody>
      </p:sp>
      <p:sp>
        <p:nvSpPr>
          <p:cNvPr id="3" name="Content Placeholder 2"/>
          <p:cNvSpPr>
            <a:spLocks noGrp="1"/>
          </p:cNvSpPr>
          <p:nvPr>
            <p:ph sz="half" idx="1"/>
          </p:nvPr>
        </p:nvSpPr>
        <p:spPr>
          <a:xfrm>
            <a:off x="583252" y="783771"/>
            <a:ext cx="4995334" cy="6074229"/>
          </a:xfrm>
        </p:spPr>
        <p:txBody>
          <a:bodyPr>
            <a:normAutofit fontScale="77500" lnSpcReduction="20000"/>
          </a:bodyPr>
          <a:lstStyle/>
          <a:p>
            <a:pPr lvl="0"/>
            <a:endParaRPr lang="en-US" sz="2900" dirty="0" smtClean="0"/>
          </a:p>
          <a:p>
            <a:pPr lvl="0"/>
            <a:r>
              <a:rPr lang="en-US" sz="2900" dirty="0" smtClean="0"/>
              <a:t>Focus </a:t>
            </a:r>
            <a:r>
              <a:rPr lang="en-US" sz="2900" dirty="0"/>
              <a:t>and prioritize the CA </a:t>
            </a:r>
            <a:r>
              <a:rPr lang="en-US" sz="2900" dirty="0" smtClean="0"/>
              <a:t>Project </a:t>
            </a:r>
            <a:r>
              <a:rPr lang="en-US" sz="2900" i="1" dirty="0" smtClean="0"/>
              <a:t>(To be discussed in detail later) </a:t>
            </a:r>
          </a:p>
          <a:p>
            <a:r>
              <a:rPr lang="en-US" sz="2900" dirty="0"/>
              <a:t>Evaluate and prioritize updating traditional StreamNet data sets to reflect an emphasis on those that add value to ongoing regional O&amp;M efforts </a:t>
            </a:r>
          </a:p>
          <a:p>
            <a:pPr lvl="0"/>
            <a:r>
              <a:rPr lang="en-US" sz="2900" dirty="0"/>
              <a:t>Where traditional data is needed in support of regional </a:t>
            </a:r>
            <a:r>
              <a:rPr lang="en-US" sz="2900" dirty="0" smtClean="0"/>
              <a:t>priorities </a:t>
            </a:r>
            <a:r>
              <a:rPr lang="en-US" sz="2900" dirty="0"/>
              <a:t>(i.e. resident fish data for NPCC indicators and dashboards), </a:t>
            </a:r>
            <a:r>
              <a:rPr lang="en-US" sz="2900" dirty="0" smtClean="0"/>
              <a:t>Support data </a:t>
            </a:r>
            <a:r>
              <a:rPr lang="en-US" sz="2900" dirty="0"/>
              <a:t>management in agencies and tribes to automate and streamline data </a:t>
            </a:r>
            <a:r>
              <a:rPr lang="en-US" sz="2900" dirty="0" smtClean="0"/>
              <a:t>flow</a:t>
            </a:r>
          </a:p>
          <a:p>
            <a:pPr lvl="0"/>
            <a:r>
              <a:rPr lang="en-US" sz="2900" dirty="0" smtClean="0"/>
              <a:t>Take on regional </a:t>
            </a:r>
            <a:r>
              <a:rPr lang="en-US" sz="2900" dirty="0"/>
              <a:t>task of identifying and maintaining standard population names, codes, and geographic </a:t>
            </a:r>
            <a:r>
              <a:rPr lang="en-US" sz="2900" dirty="0" smtClean="0"/>
              <a:t>locations?</a:t>
            </a:r>
            <a:endParaRPr lang="en-US" sz="2900" dirty="0"/>
          </a:p>
          <a:p>
            <a:pPr lvl="0"/>
            <a:endParaRPr lang="en-US" sz="2900" i="1" dirty="0" smtClean="0"/>
          </a:p>
        </p:txBody>
      </p:sp>
      <p:sp>
        <p:nvSpPr>
          <p:cNvPr id="4" name="Content Placeholder 3"/>
          <p:cNvSpPr>
            <a:spLocks noGrp="1"/>
          </p:cNvSpPr>
          <p:nvPr>
            <p:ph sz="half" idx="2"/>
          </p:nvPr>
        </p:nvSpPr>
        <p:spPr>
          <a:xfrm>
            <a:off x="5821895" y="489857"/>
            <a:ext cx="4995332" cy="6155872"/>
          </a:xfrm>
        </p:spPr>
        <p:txBody>
          <a:bodyPr>
            <a:normAutofit fontScale="77500" lnSpcReduction="20000"/>
          </a:bodyPr>
          <a:lstStyle/>
          <a:p>
            <a:pPr lvl="0"/>
            <a:r>
              <a:rPr lang="en-US" sz="2900" dirty="0" smtClean="0"/>
              <a:t>Support </a:t>
            </a:r>
            <a:r>
              <a:rPr lang="en-US" sz="2900" dirty="0"/>
              <a:t>the development and deployment of emerging technologies in fisheries </a:t>
            </a:r>
            <a:r>
              <a:rPr lang="en-US" sz="2900" dirty="0" smtClean="0"/>
              <a:t>through </a:t>
            </a:r>
            <a:r>
              <a:rPr lang="en-US" sz="2900" dirty="0"/>
              <a:t>sponsorship of workshops and through </a:t>
            </a:r>
            <a:r>
              <a:rPr lang="en-US" sz="2900" dirty="0" smtClean="0"/>
              <a:t>funding, purchasing</a:t>
            </a:r>
            <a:r>
              <a:rPr lang="en-US" sz="2900" dirty="0"/>
              <a:t>, </a:t>
            </a:r>
            <a:r>
              <a:rPr lang="en-US" sz="2900" dirty="0" smtClean="0"/>
              <a:t>development, </a:t>
            </a:r>
            <a:r>
              <a:rPr lang="en-US" sz="2900" dirty="0"/>
              <a:t>and testing of these </a:t>
            </a:r>
            <a:r>
              <a:rPr lang="en-US" sz="2900" dirty="0" smtClean="0"/>
              <a:t>technologies by partners</a:t>
            </a:r>
          </a:p>
          <a:p>
            <a:pPr lvl="0"/>
            <a:r>
              <a:rPr lang="en-US" sz="2900" dirty="0"/>
              <a:t>S</a:t>
            </a:r>
            <a:r>
              <a:rPr lang="en-US" sz="2900" dirty="0" smtClean="0"/>
              <a:t>eek </a:t>
            </a:r>
            <a:r>
              <a:rPr lang="en-US" sz="2900" dirty="0"/>
              <a:t>out efficiencies and new sources of </a:t>
            </a:r>
            <a:r>
              <a:rPr lang="en-US" sz="2900" dirty="0" smtClean="0"/>
              <a:t>revenue. </a:t>
            </a:r>
            <a:r>
              <a:rPr lang="en-US" sz="2900" dirty="0"/>
              <a:t>Where appropriate, </a:t>
            </a:r>
            <a:r>
              <a:rPr lang="en-US" sz="2900" dirty="0" smtClean="0"/>
              <a:t>recommend </a:t>
            </a:r>
            <a:r>
              <a:rPr lang="en-US" sz="2900" dirty="0"/>
              <a:t>increases in traditional funding and support, as needed to complete </a:t>
            </a:r>
            <a:r>
              <a:rPr lang="en-US" sz="2900" dirty="0" smtClean="0"/>
              <a:t>established priorities</a:t>
            </a:r>
          </a:p>
          <a:p>
            <a:r>
              <a:rPr lang="en-US" sz="2900" dirty="0" smtClean="0"/>
              <a:t>Ensure that data collected and managed using BPA funding is secured in approved repositories</a:t>
            </a:r>
          </a:p>
          <a:p>
            <a:r>
              <a:rPr lang="en-US" sz="2900" dirty="0" smtClean="0"/>
              <a:t>Provide information to the public: StreamNet take on tasks more formally of maintaining back end databases for NPCC (Protected areas, facilities, dashboards, HLIs – automate and maintain data flow?)</a:t>
            </a:r>
            <a:endParaRPr lang="en-US" sz="2900" dirty="0"/>
          </a:p>
          <a:p>
            <a:pPr lvl="0"/>
            <a:endParaRPr lang="en-US" sz="2900" dirty="0"/>
          </a:p>
          <a:p>
            <a:endParaRPr lang="en-US" dirty="0"/>
          </a:p>
        </p:txBody>
      </p:sp>
    </p:spTree>
    <p:extLst>
      <p:ext uri="{BB962C8B-B14F-4D97-AF65-F5344CB8AC3E}">
        <p14:creationId xmlns:p14="http://schemas.microsoft.com/office/powerpoint/2010/main" val="24803950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Steering Committee SOW Recommendations </a:t>
            </a:r>
            <a:r>
              <a:rPr lang="en-US" dirty="0" smtClean="0"/>
              <a:t>?</a:t>
            </a:r>
            <a:br>
              <a:rPr lang="en-US" dirty="0" smtClean="0"/>
            </a:br>
            <a:r>
              <a:rPr lang="en-US" sz="1600" dirty="0" smtClean="0"/>
              <a:t>(Input to date)</a:t>
            </a:r>
            <a:endParaRPr lang="en-US" sz="1600" dirty="0"/>
          </a:p>
        </p:txBody>
      </p:sp>
      <p:sp>
        <p:nvSpPr>
          <p:cNvPr id="3" name="Content Placeholder 2"/>
          <p:cNvSpPr>
            <a:spLocks noGrp="1"/>
          </p:cNvSpPr>
          <p:nvPr>
            <p:ph sz="half" idx="1"/>
          </p:nvPr>
        </p:nvSpPr>
        <p:spPr/>
        <p:txBody>
          <a:bodyPr>
            <a:normAutofit/>
          </a:bodyPr>
          <a:lstStyle/>
          <a:p>
            <a:pPr lvl="0"/>
            <a:r>
              <a:rPr lang="en-US" dirty="0" smtClean="0"/>
              <a:t>MFWP:  Related to (Regional prioritization) Recommend </a:t>
            </a:r>
            <a:r>
              <a:rPr lang="en-US" dirty="0"/>
              <a:t>BPA or the StreamNet Executive Committee clearly convey to agencies the importance of contributing to regional efforts. This will assist in gaining acceptance and buy-in from agency managers and biologists.</a:t>
            </a:r>
          </a:p>
          <a:p>
            <a:endParaRPr lang="en-US" dirty="0"/>
          </a:p>
        </p:txBody>
      </p:sp>
      <p:sp>
        <p:nvSpPr>
          <p:cNvPr id="4" name="Content Placeholder 3"/>
          <p:cNvSpPr>
            <a:spLocks noGrp="1"/>
          </p:cNvSpPr>
          <p:nvPr>
            <p:ph sz="half" idx="2"/>
          </p:nvPr>
        </p:nvSpPr>
        <p:spPr/>
        <p:txBody>
          <a:bodyPr>
            <a:normAutofit/>
          </a:bodyPr>
          <a:lstStyle/>
          <a:p>
            <a:pPr lvl="0"/>
            <a:r>
              <a:rPr lang="en-US" dirty="0" smtClean="0"/>
              <a:t>WDFW Budget Proposals: </a:t>
            </a:r>
          </a:p>
          <a:p>
            <a:pPr lvl="0"/>
            <a:r>
              <a:rPr lang="en-US" dirty="0" smtClean="0"/>
              <a:t>Data </a:t>
            </a:r>
            <a:r>
              <a:rPr lang="en-US" dirty="0"/>
              <a:t>Steward position in </a:t>
            </a:r>
            <a:r>
              <a:rPr lang="en-US" dirty="0" smtClean="0"/>
              <a:t>Wenatchee</a:t>
            </a:r>
            <a:endParaRPr lang="en-US" dirty="0"/>
          </a:p>
          <a:p>
            <a:pPr lvl="0"/>
            <a:r>
              <a:rPr lang="en-US" dirty="0" smtClean="0"/>
              <a:t>Data </a:t>
            </a:r>
            <a:r>
              <a:rPr lang="en-US" dirty="0"/>
              <a:t>Steward position in the Snake River </a:t>
            </a:r>
            <a:r>
              <a:rPr lang="en-US" dirty="0" smtClean="0"/>
              <a:t>Basin</a:t>
            </a:r>
            <a:endParaRPr lang="en-US" dirty="0"/>
          </a:p>
          <a:p>
            <a:pPr lvl="0"/>
            <a:r>
              <a:rPr lang="en-US" dirty="0" smtClean="0"/>
              <a:t>Outfit </a:t>
            </a:r>
            <a:r>
              <a:rPr lang="en-US" dirty="0"/>
              <a:t>fixed data collection sites </a:t>
            </a:r>
            <a:r>
              <a:rPr lang="en-US" dirty="0" smtClean="0"/>
              <a:t>with </a:t>
            </a:r>
            <a:r>
              <a:rPr lang="en-US" dirty="0"/>
              <a:t>waterproof, ruggedized tablets that interface with existing radio frequency identification (RFID) readers for PIT tag detection.   </a:t>
            </a:r>
            <a:r>
              <a:rPr lang="en-US" dirty="0" smtClean="0"/>
              <a:t>Automate </a:t>
            </a:r>
            <a:r>
              <a:rPr lang="en-US" dirty="0"/>
              <a:t>data transfer from these collectors to HQ systems of record and receiving customers like StreamNet and BPA via subscriptions cloud service base mobile </a:t>
            </a:r>
            <a:r>
              <a:rPr lang="en-US" dirty="0" smtClean="0"/>
              <a:t>application</a:t>
            </a:r>
            <a:endParaRPr lang="en-US" dirty="0"/>
          </a:p>
        </p:txBody>
      </p:sp>
    </p:spTree>
    <p:extLst>
      <p:ext uri="{BB962C8B-B14F-4D97-AF65-F5344CB8AC3E}">
        <p14:creationId xmlns:p14="http://schemas.microsoft.com/office/powerpoint/2010/main" val="25449665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Executive Committee SOW Discussion</a:t>
            </a:r>
            <a:endParaRPr lang="en-US" dirty="0"/>
          </a:p>
        </p:txBody>
      </p:sp>
      <p:sp>
        <p:nvSpPr>
          <p:cNvPr id="3" name="Subtitle 2"/>
          <p:cNvSpPr>
            <a:spLocks noGrp="1"/>
          </p:cNvSpPr>
          <p:nvPr>
            <p:ph type="subTitle" idx="1"/>
          </p:nvPr>
        </p:nvSpPr>
        <p:spPr/>
        <p:txBody>
          <a:bodyPr/>
          <a:lstStyle/>
          <a:p>
            <a:r>
              <a:rPr lang="en-US" dirty="0" smtClean="0"/>
              <a:t>Concepts &amp; issues for next Statement of WORK?</a:t>
            </a:r>
            <a:endParaRPr lang="en-US" dirty="0"/>
          </a:p>
        </p:txBody>
      </p:sp>
    </p:spTree>
    <p:extLst>
      <p:ext uri="{BB962C8B-B14F-4D97-AF65-F5344CB8AC3E}">
        <p14:creationId xmlns:p14="http://schemas.microsoft.com/office/powerpoint/2010/main" val="8356130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Background</a:t>
            </a:r>
            <a:endParaRPr lang="en-US" dirty="0"/>
          </a:p>
        </p:txBody>
      </p:sp>
      <p:sp>
        <p:nvSpPr>
          <p:cNvPr id="3" name="Subtitle 2"/>
          <p:cNvSpPr>
            <a:spLocks noGrp="1"/>
          </p:cNvSpPr>
          <p:nvPr>
            <p:ph type="subTitle" idx="1"/>
          </p:nvPr>
        </p:nvSpPr>
        <p:spPr/>
        <p:txBody>
          <a:bodyPr>
            <a:normAutofit/>
          </a:bodyPr>
          <a:lstStyle/>
          <a:p>
            <a:r>
              <a:rPr lang="en-US" sz="4800" dirty="0" smtClean="0"/>
              <a:t>Slides</a:t>
            </a:r>
            <a:endParaRPr lang="en-US" sz="4800" dirty="0"/>
          </a:p>
        </p:txBody>
      </p:sp>
    </p:spTree>
    <p:extLst>
      <p:ext uri="{BB962C8B-B14F-4D97-AF65-F5344CB8AC3E}">
        <p14:creationId xmlns:p14="http://schemas.microsoft.com/office/powerpoint/2010/main" val="39511177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22874" y="245170"/>
            <a:ext cx="9146251" cy="6367659"/>
          </a:xfrm>
          <a:prstGeom prst="rect">
            <a:avLst/>
          </a:prstGeom>
        </p:spPr>
      </p:pic>
    </p:spTree>
    <p:extLst>
      <p:ext uri="{BB962C8B-B14F-4D97-AF65-F5344CB8AC3E}">
        <p14:creationId xmlns:p14="http://schemas.microsoft.com/office/powerpoint/2010/main" val="26880740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9678" y="863244"/>
            <a:ext cx="10058400" cy="4924425"/>
          </a:xfrm>
          <a:prstGeom prst="rect">
            <a:avLst/>
          </a:prstGeom>
        </p:spPr>
      </p:pic>
    </p:spTree>
    <p:extLst>
      <p:ext uri="{BB962C8B-B14F-4D97-AF65-F5344CB8AC3E}">
        <p14:creationId xmlns:p14="http://schemas.microsoft.com/office/powerpoint/2010/main" val="40616801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6161" y="148127"/>
            <a:ext cx="10131425" cy="82609"/>
          </a:xfrm>
        </p:spPr>
        <p:txBody>
          <a:bodyPr>
            <a:noAutofit/>
          </a:bodyPr>
          <a:lstStyle/>
          <a:p>
            <a:r>
              <a:rPr lang="en-US" sz="1000" dirty="0" smtClean="0"/>
              <a:t>Current Recommendations</a:t>
            </a:r>
            <a:endParaRPr lang="en-US" sz="1000" dirty="0"/>
          </a:p>
        </p:txBody>
      </p:sp>
      <p:sp>
        <p:nvSpPr>
          <p:cNvPr id="3" name="Content Placeholder 2"/>
          <p:cNvSpPr>
            <a:spLocks noGrp="1"/>
          </p:cNvSpPr>
          <p:nvPr>
            <p:ph sz="half" idx="1"/>
          </p:nvPr>
        </p:nvSpPr>
        <p:spPr>
          <a:xfrm>
            <a:off x="566161" y="888762"/>
            <a:ext cx="4995334" cy="5680106"/>
          </a:xfrm>
        </p:spPr>
        <p:txBody>
          <a:bodyPr>
            <a:normAutofit fontScale="40000" lnSpcReduction="20000"/>
          </a:bodyPr>
          <a:lstStyle/>
          <a:p>
            <a:pPr lvl="0"/>
            <a:r>
              <a:rPr lang="en-US" sz="2300" dirty="0"/>
              <a:t>The StreamNet Executive Committee should be used to focus and prioritize the CA Project. This should specifically include prioritizing selection of new high level indicators, taking into account regional data needs, such as NOAA status assessments and NPCC high level indicators and dashboards. Priorities should incorporate realistic assessments of available staff, and other agency priorities. </a:t>
            </a:r>
          </a:p>
          <a:p>
            <a:pPr lvl="0"/>
            <a:r>
              <a:rPr lang="en-US" sz="2300" dirty="0"/>
              <a:t>The StreamNet Executive Committee should also evaluate and prioritize updating traditional StreamNet data sets to reflect an emphasis on those that add value to ongoing regional O&amp;M efforts. For example, updating geo-referenced surveys that take place in proximity to habitat restoration efforts. Support of agency GIS systems and maintenance of regional databases such as fish distribution, barriers, and hatchery information should be considered and prioritized within the StreamNet program.</a:t>
            </a:r>
          </a:p>
          <a:p>
            <a:pPr lvl="0"/>
            <a:r>
              <a:rPr lang="en-US" sz="2300" dirty="0"/>
              <a:t>StreamNet should provide accessible and useful displays of information at the regional scale, with special focus on the CA project. Improvements to the StreamNet website should include GIS-based, population level graphical presentation of the High level indicators as they are developed. StreamNet should also assist in supporting the efforts of others (NOAA, NPCC, etc.) who are engaged in similar efforts by focusing on automating and streamlining the flow of data for these efforts.</a:t>
            </a:r>
          </a:p>
          <a:p>
            <a:pPr lvl="0"/>
            <a:r>
              <a:rPr lang="en-US" sz="2300" dirty="0"/>
              <a:t>While focusing the CA project on high level indicators that support regionally significant monitoring efforts, clear direction and consensus should be used to guide agencies and tribes to submit data that support population level assessments. Where such data is lacking, care should be used to avoid cluttering the CA data sets with lower-level information simply because that is all that is available. The Executive Committee should provide direction on when such lower level or even higher level information is acceptable and beneficial to be incorporated into the CA database. The StreamNet Executive Committee should also periodically evaluate whether regional data collection and management efforts are aligned with the high level data needs identified by the users of CA data, and recommendations for funding and support provided to BPA, NPCC, NOAA, and others from a regional perspective. </a:t>
            </a:r>
          </a:p>
          <a:p>
            <a:pPr lvl="0"/>
            <a:r>
              <a:rPr lang="en-US" sz="2300" dirty="0"/>
              <a:t>Where data is needed in support of regional prioritization (i.e. resident fish data for NPCC indicators and dashboards), StreamNet should prioritize infrastructure and data management assistance needed to support such indicators. This will require advance planning in order to potentially shift resources or request additional support, as agencies are currently fully committed to ongoing efforts.  </a:t>
            </a:r>
          </a:p>
          <a:p>
            <a:pPr lvl="0"/>
            <a:r>
              <a:rPr lang="en-US" sz="2300" dirty="0"/>
              <a:t>Related to 5 above. Recommend BPA or the StreamNet Executive Committee clearly convey to agencies the importance of contributing to regional efforts. This will assist in gaining acceptance and buy-in from agency managers and biologists.</a:t>
            </a:r>
          </a:p>
          <a:p>
            <a:pPr lvl="0"/>
            <a:r>
              <a:rPr lang="en-US" sz="2300" dirty="0"/>
              <a:t>CA methodologies for calculation of high level indicators should be fully documented</a:t>
            </a:r>
            <a:r>
              <a:rPr lang="en-US" sz="2300" dirty="0" smtClean="0"/>
              <a:t>.</a:t>
            </a:r>
          </a:p>
          <a:p>
            <a:r>
              <a:rPr lang="en-US" sz="2300" dirty="0"/>
              <a:t>StreamNet should continue to play a role in the development and deployment of emerging technologies in fisheries data collection through sponsorship of workshops and through funding the engagement of agency-embedded staff in purchasing, development and testing of these technologies, with the objective of making data collection and transfer more efficient and secure across the region.</a:t>
            </a:r>
          </a:p>
          <a:p>
            <a:pPr lvl="0"/>
            <a:endParaRPr lang="en-US" sz="2300" dirty="0"/>
          </a:p>
          <a:p>
            <a:endParaRPr lang="en-US" dirty="0"/>
          </a:p>
        </p:txBody>
      </p:sp>
      <p:sp>
        <p:nvSpPr>
          <p:cNvPr id="4" name="Content Placeholder 3"/>
          <p:cNvSpPr>
            <a:spLocks noGrp="1"/>
          </p:cNvSpPr>
          <p:nvPr>
            <p:ph sz="half" idx="2"/>
          </p:nvPr>
        </p:nvSpPr>
        <p:spPr>
          <a:xfrm>
            <a:off x="6180818" y="609599"/>
            <a:ext cx="4995332" cy="5643073"/>
          </a:xfrm>
        </p:spPr>
        <p:txBody>
          <a:bodyPr>
            <a:normAutofit fontScale="40000" lnSpcReduction="20000"/>
          </a:bodyPr>
          <a:lstStyle/>
          <a:p>
            <a:pPr lvl="0"/>
            <a:r>
              <a:rPr lang="en-US" sz="2300" dirty="0" smtClean="0"/>
              <a:t>StreamNet </a:t>
            </a:r>
            <a:r>
              <a:rPr lang="en-US" sz="2300" dirty="0"/>
              <a:t>should continue to seek out efficiencies and new sources of revenue in order to fund agency operations that support regional data management priorities (i.e. field data stewards that compile and provide CA data). Where appropriate, the StreamNet Executive committee should recommend increases in traditional funding and support, as needed to complete the priorities they have established.</a:t>
            </a:r>
          </a:p>
          <a:p>
            <a:pPr lvl="0"/>
            <a:r>
              <a:rPr lang="en-US" sz="2300" dirty="0"/>
              <a:t>WDFW: In order to facilitate Upper Columbia River Data Management, BPA should fund a Data Steward position in Wenatchee. Deliverables include: further refinement of aggregator databases to meet the additional data collection needs in the Upper Columbia along with provide training and data management support to Upper Columbia biologists.  Deliverables include working with Upper Columbia biologists to: 1) identify infrastructure needs for Traps, Weirs Surveys &amp; Juvenile Migrant Exchange databases through standardization of data collection, protocols, and forms, 2) create standardized and customized database queries and summaries to facilitate analysis needed to estimate CA metrics and indicators, and 3) develop automated data transfer of adult and juvenile PIT tag insertions, and recoveries into PTAGIS.   Est: $174,400 (116,200 annual)</a:t>
            </a:r>
          </a:p>
          <a:p>
            <a:pPr lvl="0"/>
            <a:r>
              <a:rPr lang="en-US" sz="2300" dirty="0"/>
              <a:t>In order to facilitate Upper Columbia River Data Management, BPA should fund a Data Steward position in the Snake River Basin. Deliverables include further refinement of aggregator databases to meet the additional data collection needs in the Snake region along with provide training and data management support to Snake River biologists.  Deliverables include working with Snake River biologists to: 1) identify infrastructure needs for Traps, Weirs Surveys &amp; Juvenile Migrant Exchange databases through standardization of data collection, protocols, and forms, 2) create standardized and customized database queries and summaries to facilitate analysis needed to estimate CA metrics and indicators, and 3) develop automated data transfer of adult and juvenile PIT tag insertions and recoveries into PTAGIS.   Est: $116,200 annual</a:t>
            </a:r>
          </a:p>
          <a:p>
            <a:pPr lvl="0"/>
            <a:r>
              <a:rPr lang="en-US" sz="2300" dirty="0"/>
              <a:t>Electronic Field Data Collection:  The use of electronic data collection devices is likely to save time and money, reduce transcription errors, and allow for more efficient data transfer of biological and environmental data into WDFW databases.  We propose outfit fixed data collection sites such as adult and juvenile fish traps in the Lower Columbia, Upper Columbia, and Snake regions with waterproof, ruggedized tablets that interface with existing radio frequency identification (RFID) readers for PIT tag detection.   In addition, we propose to automate data transfer from these collectors to HQ systems of record and receiving customers like StreamNet and BPA via subscriptions cloud service base mobile application. Est: $60K-80K ($15-$20K </a:t>
            </a:r>
            <a:r>
              <a:rPr lang="en-US" sz="2300" dirty="0" smtClean="0"/>
              <a:t>annual) </a:t>
            </a:r>
            <a:endParaRPr lang="en-US" sz="2300" dirty="0"/>
          </a:p>
          <a:p>
            <a:endParaRPr lang="en-US" dirty="0"/>
          </a:p>
        </p:txBody>
      </p:sp>
    </p:spTree>
    <p:extLst>
      <p:ext uri="{BB962C8B-B14F-4D97-AF65-F5344CB8AC3E}">
        <p14:creationId xmlns:p14="http://schemas.microsoft.com/office/powerpoint/2010/main" val="13145950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Budget issues and discussion</a:t>
            </a:r>
            <a:endParaRPr lang="en-US" dirty="0"/>
          </a:p>
        </p:txBody>
      </p:sp>
      <p:sp>
        <p:nvSpPr>
          <p:cNvPr id="3" name="Content Placeholder 2"/>
          <p:cNvSpPr>
            <a:spLocks noGrp="1"/>
          </p:cNvSpPr>
          <p:nvPr>
            <p:ph idx="1"/>
          </p:nvPr>
        </p:nvSpPr>
        <p:spPr/>
        <p:txBody>
          <a:bodyPr>
            <a:normAutofit lnSpcReduction="10000"/>
          </a:bodyPr>
          <a:lstStyle/>
          <a:p>
            <a:r>
              <a:rPr lang="en-US" sz="2000" dirty="0"/>
              <a:t>2014 budget was $2,084, </a:t>
            </a:r>
            <a:r>
              <a:rPr lang="en-US" sz="2000" dirty="0" smtClean="0"/>
              <a:t>576 – same as 2013</a:t>
            </a:r>
          </a:p>
          <a:p>
            <a:pPr lvl="1"/>
            <a:r>
              <a:rPr lang="en-US" dirty="0" smtClean="0"/>
              <a:t>(Permanent shift of $50,000 from PTAGIS)</a:t>
            </a:r>
          </a:p>
          <a:p>
            <a:r>
              <a:rPr lang="en-US" sz="2000" dirty="0" smtClean="0"/>
              <a:t>Need to get Baseline budget proposals from all partners;</a:t>
            </a:r>
          </a:p>
          <a:p>
            <a:pPr lvl="1"/>
            <a:r>
              <a:rPr lang="en-US" dirty="0" smtClean="0"/>
              <a:t>Personnel costs ?</a:t>
            </a:r>
          </a:p>
          <a:p>
            <a:pPr lvl="1"/>
            <a:r>
              <a:rPr lang="en-US" dirty="0" smtClean="0"/>
              <a:t>Other expenses or savings? </a:t>
            </a:r>
          </a:p>
          <a:p>
            <a:pPr lvl="1"/>
            <a:r>
              <a:rPr lang="en-US" dirty="0" smtClean="0"/>
              <a:t>Early budget guidance from BPA?</a:t>
            </a:r>
          </a:p>
          <a:p>
            <a:r>
              <a:rPr lang="en-US" sz="2000" dirty="0" smtClean="0"/>
              <a:t>Cost reductions at PSMFC last year to fund partner projects should be good for one more year. 	After that???</a:t>
            </a:r>
          </a:p>
          <a:p>
            <a:r>
              <a:rPr lang="en-US" sz="2000" dirty="0" smtClean="0"/>
              <a:t>Executive Committee Discussion: BPA budget guidance, requests for additional funding, cost savings, or other adjustments as we built next budget and SOW?</a:t>
            </a:r>
          </a:p>
        </p:txBody>
      </p:sp>
    </p:spTree>
    <p:extLst>
      <p:ext uri="{BB962C8B-B14F-4D97-AF65-F5344CB8AC3E}">
        <p14:creationId xmlns:p14="http://schemas.microsoft.com/office/powerpoint/2010/main" val="15293783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val="4188289668"/>
              </p:ext>
            </p:extLst>
          </p:nvPr>
        </p:nvGraphicFramePr>
        <p:xfrm>
          <a:off x="251927" y="382555"/>
          <a:ext cx="11635273" cy="625151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427706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99142" y="688129"/>
            <a:ext cx="9319731" cy="1200329"/>
          </a:xfrm>
          <a:prstGeom prst="rect">
            <a:avLst/>
          </a:prstGeom>
          <a:noFill/>
        </p:spPr>
        <p:txBody>
          <a:bodyPr wrap="none" rtlCol="0">
            <a:spAutoFit/>
          </a:bodyPr>
          <a:lstStyle/>
          <a:p>
            <a:r>
              <a:rPr lang="en-US" sz="3600" dirty="0"/>
              <a:t>FY </a:t>
            </a:r>
            <a:r>
              <a:rPr lang="en-US" sz="3600" dirty="0" smtClean="0"/>
              <a:t>14 </a:t>
            </a:r>
            <a:r>
              <a:rPr lang="en-US" sz="3600" dirty="0"/>
              <a:t>and </a:t>
            </a:r>
            <a:r>
              <a:rPr lang="en-US" sz="3600" dirty="0" smtClean="0"/>
              <a:t>15 Budgets; Building the 2016 Request</a:t>
            </a:r>
          </a:p>
          <a:p>
            <a:r>
              <a:rPr lang="en-US" dirty="0" smtClean="0"/>
              <a:t>(*</a:t>
            </a:r>
            <a:r>
              <a:rPr lang="en-US" dirty="0"/>
              <a:t>15 </a:t>
            </a:r>
            <a:r>
              <a:rPr lang="en-US" dirty="0" smtClean="0"/>
              <a:t>&amp; draft 16 PSMFC budgets include </a:t>
            </a:r>
            <a:r>
              <a:rPr lang="en-US" dirty="0"/>
              <a:t>$17,920 for WDFW seasonal)</a:t>
            </a:r>
          </a:p>
          <a:p>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590809039"/>
              </p:ext>
            </p:extLst>
          </p:nvPr>
        </p:nvGraphicFramePr>
        <p:xfrm>
          <a:off x="692213" y="2495372"/>
          <a:ext cx="10707877" cy="2803021"/>
        </p:xfrm>
        <a:graphic>
          <a:graphicData uri="http://schemas.openxmlformats.org/drawingml/2006/table">
            <a:tbl>
              <a:tblPr>
                <a:tableStyleId>{5C22544A-7EE6-4342-B048-85BDC9FD1C3A}</a:tableStyleId>
              </a:tblPr>
              <a:tblGrid>
                <a:gridCol w="1234092"/>
                <a:gridCol w="1042595"/>
                <a:gridCol w="1042595"/>
                <a:gridCol w="1042595"/>
                <a:gridCol w="1042595"/>
                <a:gridCol w="1042595"/>
                <a:gridCol w="1042595"/>
                <a:gridCol w="1042595"/>
                <a:gridCol w="1042595"/>
                <a:gridCol w="1133025"/>
              </a:tblGrid>
              <a:tr h="467170">
                <a:tc>
                  <a:txBody>
                    <a:bodyPr/>
                    <a:lstStyle/>
                    <a:p>
                      <a:pPr algn="ctr" fontAlgn="b"/>
                      <a:r>
                        <a:rPr lang="en-US" sz="1500" u="none" strike="noStrike" baseline="0" dirty="0">
                          <a:effectLst/>
                        </a:rPr>
                        <a:t>FY</a:t>
                      </a:r>
                      <a:endParaRPr lang="en-US" sz="1500" b="0" i="0" u="none" strike="noStrike" baseline="0"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500" u="none" strike="noStrike" baseline="0" dirty="0">
                          <a:effectLst/>
                        </a:rPr>
                        <a:t>PSMFC*</a:t>
                      </a:r>
                      <a:endParaRPr lang="en-US" sz="1500" b="0" i="0" u="none" strike="noStrike" baseline="0"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500" u="none" strike="noStrike" baseline="0" dirty="0">
                          <a:effectLst/>
                        </a:rPr>
                        <a:t>CCT</a:t>
                      </a:r>
                      <a:endParaRPr lang="en-US" sz="1500" b="0" i="0" u="none" strike="noStrike" baseline="0"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500" u="none" strike="noStrike" baseline="0" dirty="0">
                          <a:effectLst/>
                        </a:rPr>
                        <a:t>IDFG</a:t>
                      </a:r>
                      <a:endParaRPr lang="en-US" sz="1500" b="0" i="0" u="none" strike="noStrike" baseline="0"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500" u="none" strike="noStrike" baseline="0" dirty="0">
                          <a:effectLst/>
                        </a:rPr>
                        <a:t>MFWP</a:t>
                      </a:r>
                      <a:endParaRPr lang="en-US" sz="1500" b="0" i="0" u="none" strike="noStrike" baseline="0"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500" u="none" strike="noStrike" baseline="0" dirty="0">
                          <a:effectLst/>
                        </a:rPr>
                        <a:t>ODFW</a:t>
                      </a:r>
                      <a:endParaRPr lang="en-US" sz="1500" b="0" i="0" u="none" strike="noStrike" baseline="0"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500" u="none" strike="noStrike" baseline="0" dirty="0">
                          <a:effectLst/>
                        </a:rPr>
                        <a:t>USFWS</a:t>
                      </a:r>
                      <a:endParaRPr lang="en-US" sz="1500" b="0" i="0" u="none" strike="noStrike" baseline="0"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500" u="none" strike="noStrike" baseline="0" dirty="0">
                          <a:effectLst/>
                        </a:rPr>
                        <a:t>WDFW*</a:t>
                      </a:r>
                      <a:endParaRPr lang="en-US" sz="1500" b="0" i="0" u="none" strike="noStrike" baseline="0"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500" u="none" strike="noStrike" baseline="0" dirty="0">
                          <a:effectLst/>
                        </a:rPr>
                        <a:t>INDIRECT</a:t>
                      </a:r>
                      <a:endParaRPr lang="en-US" sz="1500" b="0" i="0" u="none" strike="noStrike" baseline="0"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500" u="none" strike="noStrike" baseline="0" dirty="0">
                          <a:effectLst/>
                        </a:rPr>
                        <a:t>TOTAL</a:t>
                      </a:r>
                      <a:endParaRPr lang="en-US" sz="1500" b="0" i="0" u="none" strike="noStrike" baseline="0" dirty="0">
                        <a:solidFill>
                          <a:srgbClr val="000000"/>
                        </a:solidFill>
                        <a:effectLst/>
                        <a:latin typeface="Calibri" panose="020F0502020204030204" pitchFamily="34" charset="0"/>
                      </a:endParaRPr>
                    </a:p>
                  </a:txBody>
                  <a:tcPr marL="9525" marR="9525" marT="9525" marB="0" anchor="b"/>
                </a:tc>
              </a:tr>
              <a:tr h="467170">
                <a:tc>
                  <a:txBody>
                    <a:bodyPr/>
                    <a:lstStyle/>
                    <a:p>
                      <a:pPr algn="ctr" fontAlgn="b"/>
                      <a:r>
                        <a:rPr lang="en-US" sz="1500" u="none" strike="noStrike" baseline="0" dirty="0">
                          <a:effectLst/>
                        </a:rPr>
                        <a:t>2014</a:t>
                      </a:r>
                      <a:endParaRPr lang="en-US" sz="1500" b="0" i="0" u="none" strike="noStrike" baseline="0"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500" u="none" strike="noStrike" baseline="0" dirty="0">
                          <a:effectLst/>
                        </a:rPr>
                        <a:t>$647,812</a:t>
                      </a:r>
                      <a:endParaRPr lang="en-US" sz="1500" b="0" i="0" u="none" strike="noStrike" baseline="0"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500" u="none" strike="noStrike" baseline="0" dirty="0">
                          <a:effectLst/>
                        </a:rPr>
                        <a:t>$90,000</a:t>
                      </a:r>
                      <a:endParaRPr lang="en-US" sz="1500" b="0" i="0" u="none" strike="noStrike" baseline="0"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500" u="none" strike="noStrike" baseline="0" dirty="0">
                          <a:effectLst/>
                        </a:rPr>
                        <a:t>$265,580</a:t>
                      </a:r>
                      <a:endParaRPr lang="en-US" sz="1500" b="0" i="0" u="none" strike="noStrike" baseline="0"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500" u="none" strike="noStrike" baseline="0" dirty="0">
                          <a:effectLst/>
                        </a:rPr>
                        <a:t>$153,115</a:t>
                      </a:r>
                      <a:endParaRPr lang="en-US" sz="1500" b="0" i="0" u="none" strike="noStrike" baseline="0"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500" u="none" strike="noStrike" baseline="0" dirty="0">
                          <a:effectLst/>
                        </a:rPr>
                        <a:t>$421,859</a:t>
                      </a:r>
                      <a:endParaRPr lang="en-US" sz="1500" b="0" i="0" u="none" strike="noStrike" baseline="0"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500" u="none" strike="noStrike" baseline="0" dirty="0">
                          <a:effectLst/>
                        </a:rPr>
                        <a:t>$18,200</a:t>
                      </a:r>
                      <a:endParaRPr lang="en-US" sz="1500" b="0" i="0" u="none" strike="noStrike" baseline="0"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500" u="none" strike="noStrike" baseline="0" dirty="0">
                          <a:effectLst/>
                        </a:rPr>
                        <a:t>$387,759</a:t>
                      </a:r>
                      <a:endParaRPr lang="en-US" sz="1500" b="0" i="0" u="none" strike="noStrike" baseline="0"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500" u="none" strike="noStrike" baseline="0" dirty="0">
                          <a:effectLst/>
                        </a:rPr>
                        <a:t>$100,251</a:t>
                      </a:r>
                      <a:endParaRPr lang="en-US" sz="1500" b="0" i="0" u="none" strike="noStrike" baseline="0"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500" u="none" strike="noStrike" baseline="0" dirty="0">
                          <a:effectLst/>
                        </a:rPr>
                        <a:t>$2,084,576</a:t>
                      </a:r>
                      <a:endParaRPr lang="en-US" sz="1500" b="0" i="0" u="none" strike="noStrike" baseline="0" dirty="0">
                        <a:solidFill>
                          <a:srgbClr val="000000"/>
                        </a:solidFill>
                        <a:effectLst/>
                        <a:latin typeface="Calibri" panose="020F0502020204030204" pitchFamily="34" charset="0"/>
                      </a:endParaRPr>
                    </a:p>
                  </a:txBody>
                  <a:tcPr marL="9525" marR="9525" marT="9525" marB="0" anchor="b"/>
                </a:tc>
              </a:tr>
              <a:tr h="467170">
                <a:tc>
                  <a:txBody>
                    <a:bodyPr/>
                    <a:lstStyle/>
                    <a:p>
                      <a:pPr algn="ctr" fontAlgn="b"/>
                      <a:r>
                        <a:rPr lang="en-US" sz="1500" u="none" strike="noStrike" baseline="0" dirty="0">
                          <a:effectLst/>
                        </a:rPr>
                        <a:t>2015</a:t>
                      </a:r>
                      <a:endParaRPr lang="en-US" sz="1500" b="0" i="0" u="none" strike="noStrike" baseline="0"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500" u="none" strike="noStrike" baseline="0" dirty="0">
                          <a:effectLst/>
                        </a:rPr>
                        <a:t>$544,386</a:t>
                      </a:r>
                      <a:endParaRPr lang="en-US" sz="1500" b="0" i="0" u="none" strike="noStrike" baseline="0"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500" u="none" strike="noStrike" baseline="0" dirty="0">
                          <a:effectLst/>
                        </a:rPr>
                        <a:t>$90,001</a:t>
                      </a:r>
                      <a:endParaRPr lang="en-US" sz="1500" b="0" i="0" u="none" strike="noStrike" baseline="0"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500" u="none" strike="noStrike" baseline="0" dirty="0">
                          <a:effectLst/>
                        </a:rPr>
                        <a:t>$301,638</a:t>
                      </a:r>
                      <a:endParaRPr lang="en-US" sz="1500" b="0" i="0" u="none" strike="noStrike" baseline="0"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500" u="none" strike="noStrike" baseline="0" dirty="0">
                          <a:effectLst/>
                        </a:rPr>
                        <a:t>$168,877</a:t>
                      </a:r>
                      <a:endParaRPr lang="en-US" sz="1500" b="0" i="0" u="none" strike="noStrike" baseline="0"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500" u="none" strike="noStrike" baseline="0" dirty="0">
                          <a:effectLst/>
                        </a:rPr>
                        <a:t>$474,461</a:t>
                      </a:r>
                      <a:endParaRPr lang="en-US" sz="1500" b="0" i="0" u="none" strike="noStrike" baseline="0"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500" u="none" strike="noStrike" baseline="0" dirty="0">
                          <a:effectLst/>
                        </a:rPr>
                        <a:t>$18,200</a:t>
                      </a:r>
                      <a:endParaRPr lang="en-US" sz="1500" b="0" i="0" u="none" strike="noStrike" baseline="0"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500" u="none" strike="noStrike" baseline="0" dirty="0">
                          <a:effectLst/>
                        </a:rPr>
                        <a:t>$402,961</a:t>
                      </a:r>
                      <a:endParaRPr lang="en-US" sz="1500" b="0" i="0" u="none" strike="noStrike" baseline="0"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500" u="none" strike="noStrike" baseline="0" dirty="0">
                          <a:effectLst/>
                        </a:rPr>
                        <a:t>$84,052</a:t>
                      </a:r>
                      <a:endParaRPr lang="en-US" sz="1500" b="0" i="0" u="none" strike="noStrike" baseline="0"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500" u="none" strike="noStrike" baseline="0" dirty="0">
                          <a:effectLst/>
                        </a:rPr>
                        <a:t>$2,084,576</a:t>
                      </a:r>
                      <a:endParaRPr lang="en-US" sz="1500" b="0" i="0" u="none" strike="noStrike" baseline="0" dirty="0">
                        <a:solidFill>
                          <a:srgbClr val="000000"/>
                        </a:solidFill>
                        <a:effectLst/>
                        <a:latin typeface="Calibri" panose="020F0502020204030204" pitchFamily="34" charset="0"/>
                      </a:endParaRPr>
                    </a:p>
                  </a:txBody>
                  <a:tcPr marL="9525" marR="9525" marT="9525" marB="0" anchor="b"/>
                </a:tc>
              </a:tr>
              <a:tr h="1401511">
                <a:tc>
                  <a:txBody>
                    <a:bodyPr/>
                    <a:lstStyle/>
                    <a:p>
                      <a:pPr algn="ctr" fontAlgn="b"/>
                      <a:r>
                        <a:rPr lang="en-US" sz="1500" u="none" strike="noStrike" baseline="0" dirty="0">
                          <a:effectLst/>
                        </a:rPr>
                        <a:t>2016 (Request)</a:t>
                      </a:r>
                      <a:endParaRPr lang="en-US" sz="1500" b="0" i="0" u="none" strike="noStrike" baseline="0" dirty="0">
                        <a:solidFill>
                          <a:srgbClr val="FF0000"/>
                        </a:solidFill>
                        <a:effectLst/>
                        <a:latin typeface="Calibri" panose="020F0502020204030204" pitchFamily="34" charset="0"/>
                      </a:endParaRPr>
                    </a:p>
                  </a:txBody>
                  <a:tcPr marL="9525" marR="9525" marT="9525" marB="0" anchor="b"/>
                </a:tc>
                <a:tc>
                  <a:txBody>
                    <a:bodyPr/>
                    <a:lstStyle/>
                    <a:p>
                      <a:pPr algn="r" fontAlgn="b"/>
                      <a:r>
                        <a:rPr lang="en-US" sz="1500" u="none" strike="noStrike" baseline="0" dirty="0">
                          <a:effectLst/>
                        </a:rPr>
                        <a:t>$553,774</a:t>
                      </a:r>
                      <a:endParaRPr lang="en-US" sz="1500" b="0" i="0" u="none" strike="noStrike" baseline="0" dirty="0">
                        <a:solidFill>
                          <a:srgbClr val="FF0000"/>
                        </a:solidFill>
                        <a:effectLst/>
                        <a:latin typeface="Calibri" panose="020F0502020204030204" pitchFamily="34" charset="0"/>
                      </a:endParaRPr>
                    </a:p>
                  </a:txBody>
                  <a:tcPr marL="9525" marR="9525" marT="9525" marB="0" anchor="b"/>
                </a:tc>
                <a:tc>
                  <a:txBody>
                    <a:bodyPr/>
                    <a:lstStyle/>
                    <a:p>
                      <a:pPr algn="ctr" fontAlgn="ctr"/>
                      <a:r>
                        <a:rPr lang="en-US" sz="1500" u="none" strike="noStrike" baseline="0" dirty="0">
                          <a:effectLst/>
                        </a:rPr>
                        <a:t>?</a:t>
                      </a:r>
                      <a:endParaRPr lang="en-US" sz="1500" b="0" i="0" u="none" strike="noStrike" baseline="0" dirty="0">
                        <a:solidFill>
                          <a:srgbClr val="FF0000"/>
                        </a:solidFill>
                        <a:effectLst/>
                        <a:latin typeface="Calibri" panose="020F0502020204030204" pitchFamily="34" charset="0"/>
                      </a:endParaRPr>
                    </a:p>
                  </a:txBody>
                  <a:tcPr marL="9525" marR="9525" marT="9525" marB="0" anchor="ctr"/>
                </a:tc>
                <a:tc>
                  <a:txBody>
                    <a:bodyPr/>
                    <a:lstStyle/>
                    <a:p>
                      <a:pPr algn="ctr" fontAlgn="ctr"/>
                      <a:r>
                        <a:rPr lang="en-US" sz="1500" u="none" strike="noStrike" baseline="0" dirty="0">
                          <a:effectLst/>
                        </a:rPr>
                        <a:t>?</a:t>
                      </a:r>
                      <a:endParaRPr lang="en-US" sz="1500" b="0" i="0" u="none" strike="noStrike" baseline="0" dirty="0">
                        <a:solidFill>
                          <a:srgbClr val="FF0000"/>
                        </a:solidFill>
                        <a:effectLst/>
                        <a:latin typeface="Calibri" panose="020F0502020204030204" pitchFamily="34" charset="0"/>
                      </a:endParaRPr>
                    </a:p>
                  </a:txBody>
                  <a:tcPr marL="9525" marR="9525" marT="9525" marB="0" anchor="ctr"/>
                </a:tc>
                <a:tc>
                  <a:txBody>
                    <a:bodyPr/>
                    <a:lstStyle/>
                    <a:p>
                      <a:pPr algn="ctr" fontAlgn="ctr"/>
                      <a:r>
                        <a:rPr lang="en-US" sz="1500" u="none" strike="noStrike" baseline="0" dirty="0">
                          <a:effectLst/>
                        </a:rPr>
                        <a:t>?</a:t>
                      </a:r>
                      <a:endParaRPr lang="en-US" sz="1500" b="0" i="0" u="none" strike="noStrike" baseline="0" dirty="0">
                        <a:solidFill>
                          <a:srgbClr val="FF0000"/>
                        </a:solidFill>
                        <a:effectLst/>
                        <a:latin typeface="Calibri" panose="020F0502020204030204" pitchFamily="34" charset="0"/>
                      </a:endParaRPr>
                    </a:p>
                  </a:txBody>
                  <a:tcPr marL="9525" marR="9525" marT="9525" marB="0" anchor="ctr"/>
                </a:tc>
                <a:tc>
                  <a:txBody>
                    <a:bodyPr/>
                    <a:lstStyle/>
                    <a:p>
                      <a:pPr algn="ctr" fontAlgn="ctr"/>
                      <a:r>
                        <a:rPr lang="en-US" sz="1500" u="none" strike="noStrike" baseline="0" dirty="0">
                          <a:effectLst/>
                        </a:rPr>
                        <a:t>?</a:t>
                      </a:r>
                      <a:endParaRPr lang="en-US" sz="1500" b="0" i="0" u="none" strike="noStrike" baseline="0" dirty="0">
                        <a:solidFill>
                          <a:srgbClr val="FF0000"/>
                        </a:solidFill>
                        <a:effectLst/>
                        <a:latin typeface="Calibri" panose="020F0502020204030204" pitchFamily="34" charset="0"/>
                      </a:endParaRPr>
                    </a:p>
                  </a:txBody>
                  <a:tcPr marL="9525" marR="9525" marT="9525" marB="0" anchor="ctr"/>
                </a:tc>
                <a:tc>
                  <a:txBody>
                    <a:bodyPr/>
                    <a:lstStyle/>
                    <a:p>
                      <a:pPr algn="ctr" fontAlgn="ctr"/>
                      <a:r>
                        <a:rPr lang="en-US" sz="1500" u="none" strike="noStrike" baseline="0" dirty="0">
                          <a:effectLst/>
                        </a:rPr>
                        <a:t>?</a:t>
                      </a:r>
                      <a:endParaRPr lang="en-US" sz="1500" b="0" i="0" u="none" strike="noStrike" baseline="0" dirty="0">
                        <a:solidFill>
                          <a:srgbClr val="FF0000"/>
                        </a:solidFill>
                        <a:effectLst/>
                        <a:latin typeface="Calibri" panose="020F0502020204030204" pitchFamily="34" charset="0"/>
                      </a:endParaRPr>
                    </a:p>
                  </a:txBody>
                  <a:tcPr marL="9525" marR="9525" marT="9525" marB="0" anchor="ctr"/>
                </a:tc>
                <a:tc>
                  <a:txBody>
                    <a:bodyPr/>
                    <a:lstStyle/>
                    <a:p>
                      <a:pPr algn="ctr" fontAlgn="ctr"/>
                      <a:r>
                        <a:rPr lang="en-US" sz="1500" u="none" strike="noStrike" baseline="0" dirty="0">
                          <a:effectLst/>
                        </a:rPr>
                        <a:t>?</a:t>
                      </a:r>
                      <a:endParaRPr lang="en-US" sz="1500" b="0" i="0" u="none" strike="noStrike" baseline="0" dirty="0">
                        <a:solidFill>
                          <a:srgbClr val="FF0000"/>
                        </a:solidFill>
                        <a:effectLst/>
                        <a:latin typeface="Calibri" panose="020F0502020204030204" pitchFamily="34" charset="0"/>
                      </a:endParaRPr>
                    </a:p>
                  </a:txBody>
                  <a:tcPr marL="9525" marR="9525" marT="9525" marB="0" anchor="ctr"/>
                </a:tc>
                <a:tc>
                  <a:txBody>
                    <a:bodyPr/>
                    <a:lstStyle/>
                    <a:p>
                      <a:pPr algn="l" fontAlgn="b"/>
                      <a:r>
                        <a:rPr lang="en-US" sz="1500" u="none" strike="noStrike" baseline="0" dirty="0">
                          <a:effectLst/>
                        </a:rPr>
                        <a:t>(11.82% and 1.43%)</a:t>
                      </a:r>
                      <a:endParaRPr lang="en-US" sz="1500" b="0" i="0" u="none" strike="noStrike" baseline="0" dirty="0">
                        <a:solidFill>
                          <a:srgbClr val="FF0000"/>
                        </a:solidFill>
                        <a:effectLst/>
                        <a:latin typeface="Calibri" panose="020F0502020204030204" pitchFamily="34" charset="0"/>
                      </a:endParaRPr>
                    </a:p>
                  </a:txBody>
                  <a:tcPr marL="9525" marR="9525" marT="9525" marB="0" anchor="b"/>
                </a:tc>
                <a:tc>
                  <a:txBody>
                    <a:bodyPr/>
                    <a:lstStyle/>
                    <a:p>
                      <a:pPr algn="ctr" fontAlgn="ctr"/>
                      <a:r>
                        <a:rPr lang="en-US" sz="1500" u="none" strike="noStrike" baseline="0" dirty="0">
                          <a:effectLst/>
                        </a:rPr>
                        <a:t>?</a:t>
                      </a:r>
                      <a:endParaRPr lang="en-US" sz="1500" b="0" i="0" u="none" strike="noStrike" baseline="0" dirty="0">
                        <a:solidFill>
                          <a:srgbClr val="FF0000"/>
                        </a:solidFill>
                        <a:effectLst/>
                        <a:latin typeface="Calibri" panose="020F0502020204030204" pitchFamily="34" charset="0"/>
                      </a:endParaRPr>
                    </a:p>
                  </a:txBody>
                  <a:tcPr marL="9525" marR="9525" marT="9525" marB="0" anchor="ctr"/>
                </a:tc>
              </a:tr>
            </a:tbl>
          </a:graphicData>
        </a:graphic>
      </p:graphicFrame>
    </p:spTree>
    <p:extLst>
      <p:ext uri="{BB962C8B-B14F-4D97-AF65-F5344CB8AC3E}">
        <p14:creationId xmlns:p14="http://schemas.microsoft.com/office/powerpoint/2010/main" val="23206789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Steering Committee Recommendations ?</a:t>
            </a:r>
            <a:endParaRPr lang="en-US" dirty="0"/>
          </a:p>
        </p:txBody>
      </p:sp>
      <p:sp>
        <p:nvSpPr>
          <p:cNvPr id="4" name="Content Placeholder 3"/>
          <p:cNvSpPr>
            <a:spLocks noGrp="1"/>
          </p:cNvSpPr>
          <p:nvPr>
            <p:ph idx="1"/>
          </p:nvPr>
        </p:nvSpPr>
        <p:spPr/>
        <p:txBody>
          <a:bodyPr>
            <a:normAutofit/>
          </a:bodyPr>
          <a:lstStyle/>
          <a:p>
            <a:pPr lvl="0"/>
            <a:r>
              <a:rPr lang="en-US" dirty="0" smtClean="0"/>
              <a:t>WDFW: BPA </a:t>
            </a:r>
            <a:r>
              <a:rPr lang="en-US" dirty="0"/>
              <a:t>should fund a Data Steward position in Wenatchee. </a:t>
            </a:r>
            <a:r>
              <a:rPr lang="en-US" dirty="0" smtClean="0"/>
              <a:t>Est</a:t>
            </a:r>
            <a:r>
              <a:rPr lang="en-US" dirty="0"/>
              <a:t>: $174,400 (116,200 annual)</a:t>
            </a:r>
          </a:p>
          <a:p>
            <a:pPr lvl="0"/>
            <a:r>
              <a:rPr lang="en-US" dirty="0" smtClean="0"/>
              <a:t>WDFW: BPA </a:t>
            </a:r>
            <a:r>
              <a:rPr lang="en-US" dirty="0"/>
              <a:t>should fund a Data Steward position in the Snake River Basin. </a:t>
            </a:r>
            <a:r>
              <a:rPr lang="en-US" dirty="0" smtClean="0"/>
              <a:t>Est</a:t>
            </a:r>
            <a:r>
              <a:rPr lang="en-US" dirty="0"/>
              <a:t>: </a:t>
            </a:r>
            <a:r>
              <a:rPr lang="en-US" dirty="0" smtClean="0"/>
              <a:t>($</a:t>
            </a:r>
            <a:r>
              <a:rPr lang="en-US" dirty="0"/>
              <a:t>116,200 </a:t>
            </a:r>
            <a:r>
              <a:rPr lang="en-US" dirty="0" smtClean="0"/>
              <a:t>annual)</a:t>
            </a:r>
            <a:endParaRPr lang="en-US" dirty="0"/>
          </a:p>
          <a:p>
            <a:pPr lvl="0"/>
            <a:r>
              <a:rPr lang="en-US" dirty="0" smtClean="0"/>
              <a:t>WDFW: Outfit </a:t>
            </a:r>
            <a:r>
              <a:rPr lang="en-US" dirty="0"/>
              <a:t>fixed data collection sites such as adult and juvenile fish traps in the Lower Columbia, Upper Columbia, and Snake regions with waterproof, ruggedized tablets that interface with existing radio frequency identification (RFID) readers for PIT tag detection.   </a:t>
            </a:r>
            <a:r>
              <a:rPr lang="en-US" dirty="0" smtClean="0"/>
              <a:t>Automate </a:t>
            </a:r>
            <a:r>
              <a:rPr lang="en-US" dirty="0"/>
              <a:t>data transfer from these collectors to HQ systems of record and receiving customers like StreamNet and BPA via subscriptions cloud service base mobile application. Est: $60K-80K ($15-$20K annual) </a:t>
            </a:r>
          </a:p>
          <a:p>
            <a:endParaRPr lang="en-US" dirty="0"/>
          </a:p>
        </p:txBody>
      </p:sp>
    </p:spTree>
    <p:extLst>
      <p:ext uri="{BB962C8B-B14F-4D97-AF65-F5344CB8AC3E}">
        <p14:creationId xmlns:p14="http://schemas.microsoft.com/office/powerpoint/2010/main" val="23418244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Executive Committee Budget Discussion</a:t>
            </a:r>
            <a:endParaRPr lang="en-US" dirty="0"/>
          </a:p>
        </p:txBody>
      </p:sp>
      <p:sp>
        <p:nvSpPr>
          <p:cNvPr id="3" name="Subtitle 2"/>
          <p:cNvSpPr>
            <a:spLocks noGrp="1"/>
          </p:cNvSpPr>
          <p:nvPr>
            <p:ph type="subTitle" idx="1"/>
          </p:nvPr>
        </p:nvSpPr>
        <p:spPr/>
        <p:txBody>
          <a:bodyPr/>
          <a:lstStyle/>
          <a:p>
            <a:r>
              <a:rPr lang="en-US" dirty="0" smtClean="0"/>
              <a:t>BPA Budget Guidance?</a:t>
            </a:r>
          </a:p>
          <a:p>
            <a:r>
              <a:rPr lang="en-US" dirty="0" smtClean="0"/>
              <a:t>Budget Concepts </a:t>
            </a:r>
            <a:r>
              <a:rPr lang="en-US" dirty="0" smtClean="0"/>
              <a:t>&amp; issues for next contract?</a:t>
            </a:r>
            <a:endParaRPr lang="en-US" dirty="0"/>
          </a:p>
        </p:txBody>
      </p:sp>
    </p:spTree>
    <p:extLst>
      <p:ext uri="{BB962C8B-B14F-4D97-AF65-F5344CB8AC3E}">
        <p14:creationId xmlns:p14="http://schemas.microsoft.com/office/powerpoint/2010/main" val="24492202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 Statement </a:t>
            </a:r>
            <a:r>
              <a:rPr lang="en-US" dirty="0" smtClean="0"/>
              <a:t>of Work For 2016</a:t>
            </a:r>
            <a:br>
              <a:rPr lang="en-US" dirty="0" smtClean="0"/>
            </a:br>
            <a:endParaRPr lang="en-US" dirty="0"/>
          </a:p>
        </p:txBody>
      </p:sp>
      <p:sp>
        <p:nvSpPr>
          <p:cNvPr id="3" name="Content Placeholder 2"/>
          <p:cNvSpPr>
            <a:spLocks noGrp="1"/>
          </p:cNvSpPr>
          <p:nvPr>
            <p:ph idx="1"/>
          </p:nvPr>
        </p:nvSpPr>
        <p:spPr/>
        <p:txBody>
          <a:bodyPr/>
          <a:lstStyle/>
          <a:p>
            <a:r>
              <a:rPr lang="en-US" sz="2400" dirty="0" smtClean="0">
                <a:solidFill>
                  <a:schemeClr val="accent1">
                    <a:lumMod val="60000"/>
                    <a:lumOff val="40000"/>
                  </a:schemeClr>
                </a:solidFill>
              </a:rPr>
              <a:t>Last year focus </a:t>
            </a:r>
            <a:r>
              <a:rPr lang="en-US" sz="2400" dirty="0">
                <a:solidFill>
                  <a:schemeClr val="accent1">
                    <a:lumMod val="60000"/>
                    <a:lumOff val="40000"/>
                  </a:schemeClr>
                </a:solidFill>
              </a:rPr>
              <a:t>was simplification of reporting</a:t>
            </a:r>
          </a:p>
          <a:p>
            <a:r>
              <a:rPr lang="en-US" sz="2400" dirty="0" smtClean="0">
                <a:solidFill>
                  <a:schemeClr val="accent1">
                    <a:lumMod val="60000"/>
                    <a:lumOff val="40000"/>
                  </a:schemeClr>
                </a:solidFill>
              </a:rPr>
              <a:t>Reduced to 20 </a:t>
            </a:r>
            <a:r>
              <a:rPr lang="en-US" sz="2400" dirty="0">
                <a:solidFill>
                  <a:schemeClr val="accent1">
                    <a:lumMod val="60000"/>
                    <a:lumOff val="40000"/>
                  </a:schemeClr>
                </a:solidFill>
              </a:rPr>
              <a:t>w</a:t>
            </a:r>
            <a:r>
              <a:rPr lang="en-US" sz="2400" dirty="0" smtClean="0">
                <a:solidFill>
                  <a:schemeClr val="accent1">
                    <a:lumMod val="60000"/>
                    <a:lumOff val="40000"/>
                  </a:schemeClr>
                </a:solidFill>
              </a:rPr>
              <a:t>ork elements from 38 in 2014</a:t>
            </a:r>
          </a:p>
          <a:p>
            <a:r>
              <a:rPr lang="en-US" sz="2400" dirty="0" smtClean="0">
                <a:solidFill>
                  <a:schemeClr val="accent1">
                    <a:lumMod val="60000"/>
                    <a:lumOff val="40000"/>
                  </a:schemeClr>
                </a:solidFill>
              </a:rPr>
              <a:t>Tried to focus on priorities; (</a:t>
            </a:r>
            <a:r>
              <a:rPr lang="en-US" dirty="0" smtClean="0">
                <a:solidFill>
                  <a:schemeClr val="accent1">
                    <a:lumMod val="60000"/>
                    <a:lumOff val="40000"/>
                  </a:schemeClr>
                </a:solidFill>
              </a:rPr>
              <a:t>Coordinated Assessments, Secure Data Repositories, 	Support of data management staff &amp; programs in states and tribes, Regional Coordination)</a:t>
            </a:r>
          </a:p>
          <a:p>
            <a:r>
              <a:rPr lang="en-US" sz="2400" dirty="0" smtClean="0">
                <a:solidFill>
                  <a:schemeClr val="accent1">
                    <a:lumMod val="60000"/>
                    <a:lumOff val="40000"/>
                  </a:schemeClr>
                </a:solidFill>
              </a:rPr>
              <a:t>Today want to discuss any major changes for 2016</a:t>
            </a:r>
            <a:endParaRPr lang="en-US" sz="2400" dirty="0">
              <a:solidFill>
                <a:schemeClr val="accent1">
                  <a:lumMod val="60000"/>
                  <a:lumOff val="40000"/>
                </a:schemeClr>
              </a:solidFill>
            </a:endParaRPr>
          </a:p>
        </p:txBody>
      </p:sp>
    </p:spTree>
    <p:extLst>
      <p:ext uri="{BB962C8B-B14F-4D97-AF65-F5344CB8AC3E}">
        <p14:creationId xmlns:p14="http://schemas.microsoft.com/office/powerpoint/2010/main" val="36899095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Streamnet program themes</a:t>
            </a:r>
            <a:endParaRPr lang="en-US" dirty="0"/>
          </a:p>
        </p:txBody>
      </p:sp>
      <p:sp>
        <p:nvSpPr>
          <p:cNvPr id="3" name="Content Placeholder 2"/>
          <p:cNvSpPr>
            <a:spLocks noGrp="1"/>
          </p:cNvSpPr>
          <p:nvPr>
            <p:ph idx="1"/>
          </p:nvPr>
        </p:nvSpPr>
        <p:spPr/>
        <p:txBody>
          <a:bodyPr/>
          <a:lstStyle/>
          <a:p>
            <a:r>
              <a:rPr lang="en-US" sz="2000" dirty="0" smtClean="0"/>
              <a:t>Support data management personnel &amp; systems in partner agencies and tribes</a:t>
            </a:r>
          </a:p>
          <a:p>
            <a:r>
              <a:rPr lang="en-US" sz="2000" dirty="0"/>
              <a:t>Provide a regional coordination forum for fish data management issues (i.e. CA)</a:t>
            </a:r>
          </a:p>
          <a:p>
            <a:pPr lvl="1"/>
            <a:r>
              <a:rPr lang="en-US" sz="2000" dirty="0"/>
              <a:t>Work to identify the data management priorities of  regional fish and wildlife managers</a:t>
            </a:r>
          </a:p>
          <a:p>
            <a:pPr lvl="1"/>
            <a:r>
              <a:rPr lang="en-US" sz="2000" dirty="0"/>
              <a:t>Once priorities are established, work to develop efficient data flow</a:t>
            </a:r>
          </a:p>
          <a:p>
            <a:pPr lvl="1"/>
            <a:r>
              <a:rPr lang="en-US" sz="2000" dirty="0"/>
              <a:t>Develop protocols for data sharing</a:t>
            </a:r>
          </a:p>
          <a:p>
            <a:r>
              <a:rPr lang="en-US" sz="2000" dirty="0" smtClean="0"/>
              <a:t>Help to secure data in accessible data repositories, provide a repository where others unavailable</a:t>
            </a:r>
          </a:p>
          <a:p>
            <a:r>
              <a:rPr lang="en-US" sz="2000" dirty="0" smtClean="0"/>
              <a:t>Decide what to do about historical datasets</a:t>
            </a:r>
          </a:p>
          <a:p>
            <a:endParaRPr lang="en-US" dirty="0"/>
          </a:p>
        </p:txBody>
      </p:sp>
    </p:spTree>
    <p:extLst>
      <p:ext uri="{BB962C8B-B14F-4D97-AF65-F5344CB8AC3E}">
        <p14:creationId xmlns:p14="http://schemas.microsoft.com/office/powerpoint/2010/main" val="30443726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“Traditional” StreamNet data ?</a:t>
            </a:r>
            <a:endParaRPr lang="en-US" dirty="0"/>
          </a:p>
        </p:txBody>
      </p:sp>
      <p:sp>
        <p:nvSpPr>
          <p:cNvPr id="3" name="Content Placeholder 2"/>
          <p:cNvSpPr>
            <a:spLocks noGrp="1"/>
          </p:cNvSpPr>
          <p:nvPr>
            <p:ph idx="1"/>
          </p:nvPr>
        </p:nvSpPr>
        <p:spPr/>
        <p:txBody>
          <a:bodyPr>
            <a:normAutofit/>
          </a:bodyPr>
          <a:lstStyle/>
          <a:p>
            <a:r>
              <a:rPr lang="en-US" dirty="0" smtClean="0"/>
              <a:t>Long history of trends; redd counts, barriers, distribution, etc.</a:t>
            </a:r>
          </a:p>
          <a:p>
            <a:r>
              <a:rPr lang="en-US" dirty="0" smtClean="0"/>
              <a:t>Updating of these largely stopped over last two years due to prioritization of CA</a:t>
            </a:r>
          </a:p>
          <a:p>
            <a:r>
              <a:rPr lang="en-US" dirty="0" smtClean="0"/>
              <a:t>What should we do with long term datasets?</a:t>
            </a:r>
          </a:p>
          <a:p>
            <a:r>
              <a:rPr lang="en-US" dirty="0" smtClean="0"/>
              <a:t>Traditional data </a:t>
            </a:r>
            <a:r>
              <a:rPr lang="en-US" dirty="0"/>
              <a:t>are </a:t>
            </a:r>
            <a:r>
              <a:rPr lang="en-US" dirty="0" smtClean="0"/>
              <a:t>generally also available through </a:t>
            </a:r>
            <a:r>
              <a:rPr lang="en-US" dirty="0"/>
              <a:t>links to </a:t>
            </a:r>
            <a:r>
              <a:rPr lang="en-US" dirty="0" smtClean="0"/>
              <a:t>state </a:t>
            </a:r>
            <a:r>
              <a:rPr lang="en-US" dirty="0"/>
              <a:t>and </a:t>
            </a:r>
            <a:r>
              <a:rPr lang="en-US" dirty="0" smtClean="0"/>
              <a:t>tribal data systems, often partially supported by BPA thru StreamNet funding</a:t>
            </a:r>
            <a:endParaRPr lang="en-US" dirty="0"/>
          </a:p>
          <a:p>
            <a:r>
              <a:rPr lang="en-US" dirty="0" smtClean="0"/>
              <a:t> Standardized Regional Data sets may be useful to maintain for regional analysis and comparison (i.e. long term fish </a:t>
            </a:r>
            <a:r>
              <a:rPr lang="en-US" dirty="0"/>
              <a:t>t</a:t>
            </a:r>
            <a:r>
              <a:rPr lang="en-US" dirty="0" smtClean="0"/>
              <a:t>rend datasets collected in the vicinity of habitat projects)</a:t>
            </a:r>
          </a:p>
          <a:p>
            <a:r>
              <a:rPr lang="en-US" dirty="0" smtClean="0"/>
              <a:t>Suggestion: next proposed SOW include resumption of maintenance of “highest level of importance” traditional data, as determined by a poll of StreamNet Steering Committee members and other interested individuals and reported back to you</a:t>
            </a:r>
          </a:p>
        </p:txBody>
      </p:sp>
    </p:spTree>
    <p:extLst>
      <p:ext uri="{BB962C8B-B14F-4D97-AF65-F5344CB8AC3E}">
        <p14:creationId xmlns:p14="http://schemas.microsoft.com/office/powerpoint/2010/main" val="277912793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6476F"/>
      </a:dk2>
      <a:lt2>
        <a:srgbClr val="EBEBEB"/>
      </a:lt2>
      <a:accent1>
        <a:srgbClr val="E5B458"/>
      </a:accent1>
      <a:accent2>
        <a:srgbClr val="F77754"/>
      </a:accent2>
      <a:accent3>
        <a:srgbClr val="D8507E"/>
      </a:accent3>
      <a:accent4>
        <a:srgbClr val="BC70EE"/>
      </a:accent4>
      <a:accent5>
        <a:srgbClr val="3CA2E2"/>
      </a:accent5>
      <a:accent6>
        <a:srgbClr val="91BF77"/>
      </a:accent6>
      <a:hlink>
        <a:srgbClr val="71DDAB"/>
      </a:hlink>
      <a:folHlink>
        <a:srgbClr val="A6E4C7"/>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B36E0D05-787B-4C61-8268-2D6C1FBEDA3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TC103457452[[fn=Celestial]]</Template>
  <TotalTime>2466</TotalTime>
  <Words>2380</Words>
  <Application>Microsoft Office PowerPoint</Application>
  <PresentationFormat>Widescreen</PresentationFormat>
  <Paragraphs>139</Paragraphs>
  <Slides>17</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Celestial</vt:lpstr>
      <vt:lpstr>Fiscal Year 2016 Budget and Statement of Work </vt:lpstr>
      <vt:lpstr>Budget issues and discussion</vt:lpstr>
      <vt:lpstr>PowerPoint Presentation</vt:lpstr>
      <vt:lpstr>PowerPoint Presentation</vt:lpstr>
      <vt:lpstr>Steering Committee Recommendations ?</vt:lpstr>
      <vt:lpstr>Executive Committee Budget Discussion</vt:lpstr>
      <vt:lpstr>Discuss Statement of Work For 2016 </vt:lpstr>
      <vt:lpstr>Streamnet program themes</vt:lpstr>
      <vt:lpstr>“Traditional” StreamNet data ?</vt:lpstr>
      <vt:lpstr>PowerPoint Presentation</vt:lpstr>
      <vt:lpstr>Recommendations ?</vt:lpstr>
      <vt:lpstr>Steering Committee SOW Recommendations ? (Input to date)</vt:lpstr>
      <vt:lpstr>Executive Committee SOW Discussion</vt:lpstr>
      <vt:lpstr>Background</vt:lpstr>
      <vt:lpstr>PowerPoint Presentation</vt:lpstr>
      <vt:lpstr>PowerPoint Presentation</vt:lpstr>
      <vt:lpstr>Current Recommendations</vt:lpstr>
    </vt:vector>
  </TitlesOfParts>
  <Company>PSMFC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Sharing Agreement</dc:title>
  <dc:creator>Chris Wheaton</dc:creator>
  <cp:lastModifiedBy>Chris Wheaton</cp:lastModifiedBy>
  <cp:revision>70</cp:revision>
  <cp:lastPrinted>2014-04-01T18:16:20Z</cp:lastPrinted>
  <dcterms:created xsi:type="dcterms:W3CDTF">2014-03-24T20:50:50Z</dcterms:created>
  <dcterms:modified xsi:type="dcterms:W3CDTF">2015-03-16T18:30:02Z</dcterms:modified>
</cp:coreProperties>
</file>