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notesSlides/notesSlide4.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4"/>
  </p:notesMasterIdLst>
  <p:sldIdLst>
    <p:sldId id="256" r:id="rId2"/>
    <p:sldId id="285" r:id="rId3"/>
    <p:sldId id="257" r:id="rId4"/>
    <p:sldId id="286" r:id="rId5"/>
    <p:sldId id="287" r:id="rId6"/>
    <p:sldId id="320" r:id="rId7"/>
    <p:sldId id="319" r:id="rId8"/>
    <p:sldId id="291" r:id="rId9"/>
    <p:sldId id="276" r:id="rId10"/>
    <p:sldId id="278" r:id="rId11"/>
    <p:sldId id="295" r:id="rId12"/>
    <p:sldId id="299" r:id="rId13"/>
    <p:sldId id="289" r:id="rId14"/>
    <p:sldId id="290" r:id="rId15"/>
    <p:sldId id="294" r:id="rId16"/>
    <p:sldId id="326" r:id="rId17"/>
    <p:sldId id="300" r:id="rId18"/>
    <p:sldId id="296" r:id="rId19"/>
    <p:sldId id="297" r:id="rId20"/>
    <p:sldId id="301" r:id="rId21"/>
    <p:sldId id="306" r:id="rId22"/>
    <p:sldId id="311" r:id="rId23"/>
    <p:sldId id="318" r:id="rId24"/>
    <p:sldId id="327" r:id="rId25"/>
    <p:sldId id="322" r:id="rId26"/>
    <p:sldId id="323" r:id="rId27"/>
    <p:sldId id="324" r:id="rId28"/>
    <p:sldId id="325" r:id="rId29"/>
    <p:sldId id="267" r:id="rId30"/>
    <p:sldId id="270" r:id="rId31"/>
    <p:sldId id="312" r:id="rId32"/>
    <p:sldId id="315"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7" autoAdjust="0"/>
  </p:normalViewPr>
  <p:slideViewPr>
    <p:cSldViewPr snapToGrid="0">
      <p:cViewPr varScale="1">
        <p:scale>
          <a:sx n="110" d="100"/>
          <a:sy n="110" d="100"/>
        </p:scale>
        <p:origin x="576" y="1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'[SurveySummary_05282015.xls]Question 1'!$B$13:$B$17</c:f>
              <c:strCache>
                <c:ptCount val="5"/>
                <c:pt idx="0">
                  <c:v>Other (please specify)</c:v>
                </c:pt>
                <c:pt idx="1">
                  <c:v>Developing new indicators</c:v>
                </c:pt>
                <c:pt idx="2">
                  <c:v>Getting a clearer picture from managers about what exactly they want from the project</c:v>
                </c:pt>
                <c:pt idx="3">
                  <c:v>Populating the existing adopted indicators with data</c:v>
                </c:pt>
                <c:pt idx="4">
                  <c:v>Developing a clear plan for where the project is going</c:v>
                </c:pt>
              </c:strCache>
            </c:strRef>
          </c:cat>
          <c:val>
            <c:numRef>
              <c:f>'[SurveySummary_05282015.xls]Question 1'!$C$13:$C$17</c:f>
              <c:numCache>
                <c:formatCode>0.0%</c:formatCode>
                <c:ptCount val="5"/>
                <c:pt idx="0">
                  <c:v>7.400000000000001E-2</c:v>
                </c:pt>
                <c:pt idx="1">
                  <c:v>0.111</c:v>
                </c:pt>
                <c:pt idx="2">
                  <c:v>0.185</c:v>
                </c:pt>
                <c:pt idx="3">
                  <c:v>0.25900000000000001</c:v>
                </c:pt>
                <c:pt idx="4">
                  <c:v>0.37</c:v>
                </c:pt>
              </c:numCache>
            </c:numRef>
          </c:val>
        </c:ser>
        <c:dLbls>
          <c:dLblPos val="outEnd"/>
          <c:showLegendKey val="0"/>
          <c:showVal val="1"/>
          <c:showCatName val="0"/>
          <c:showSerName val="0"/>
          <c:showPercent val="0"/>
          <c:showBubbleSize val="0"/>
        </c:dLbls>
        <c:gapWidth val="182"/>
        <c:axId val="185648496"/>
        <c:axId val="187877128"/>
      </c:barChart>
      <c:catAx>
        <c:axId val="185648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7877128"/>
        <c:crosses val="autoZero"/>
        <c:auto val="1"/>
        <c:lblAlgn val="ctr"/>
        <c:lblOffset val="100"/>
        <c:noMultiLvlLbl val="0"/>
      </c:catAx>
      <c:valAx>
        <c:axId val="18787712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564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a:t>
            </a:r>
            <a:r>
              <a:rPr lang="en-US" baseline="0" dirty="0"/>
              <a:t> priority highest to lowest</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1'!$C$35:$C$46</c:f>
            </c:numRef>
          </c:val>
        </c:ser>
        <c:ser>
          <c:idx val="1"/>
          <c:order val="1"/>
          <c:spPr>
            <a:solidFill>
              <a:schemeClr val="accent2"/>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1'!$D$35:$D$46</c:f>
            </c:numRef>
          </c:val>
        </c:ser>
        <c:ser>
          <c:idx val="2"/>
          <c:order val="2"/>
          <c:spPr>
            <a:solidFill>
              <a:schemeClr val="accent3"/>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1'!$E$35:$E$46</c:f>
            </c:numRef>
          </c:val>
        </c:ser>
        <c:ser>
          <c:idx val="3"/>
          <c:order val="3"/>
          <c:spPr>
            <a:solidFill>
              <a:schemeClr val="accent4"/>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1'!$F$35:$F$46</c:f>
            </c:numRef>
          </c:val>
        </c:ser>
        <c:ser>
          <c:idx val="4"/>
          <c:order val="4"/>
          <c:spPr>
            <a:solidFill>
              <a:schemeClr val="accent5"/>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1'!$G$35:$G$46</c:f>
            </c:numRef>
          </c:val>
        </c:ser>
        <c:ser>
          <c:idx val="5"/>
          <c:order val="5"/>
          <c:spPr>
            <a:solidFill>
              <a:schemeClr val="accent6"/>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1'!$H$35:$H$46</c:f>
            </c:numRef>
          </c:val>
        </c:ser>
        <c:ser>
          <c:idx val="6"/>
          <c:order val="6"/>
          <c:spPr>
            <a:solidFill>
              <a:schemeClr val="accent1">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1'!$I$35:$I$46</c:f>
            </c:numRef>
          </c:val>
        </c:ser>
        <c:ser>
          <c:idx val="7"/>
          <c:order val="7"/>
          <c:spPr>
            <a:solidFill>
              <a:schemeClr val="accent2">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1'!$J$35:$J$46</c:f>
            </c:numRef>
          </c:val>
        </c:ser>
        <c:ser>
          <c:idx val="8"/>
          <c:order val="8"/>
          <c:spPr>
            <a:solidFill>
              <a:schemeClr val="accent3">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1'!$K$35:$K$46</c:f>
            </c:numRef>
          </c:val>
        </c:ser>
        <c:ser>
          <c:idx val="9"/>
          <c:order val="9"/>
          <c:spPr>
            <a:solidFill>
              <a:schemeClr val="accent4">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1'!$L$35:$L$46</c:f>
            </c:numRef>
          </c:val>
        </c:ser>
        <c:ser>
          <c:idx val="10"/>
          <c:order val="10"/>
          <c:spPr>
            <a:solidFill>
              <a:schemeClr val="accent5">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1'!$M$35:$M$46</c:f>
            </c:numRef>
          </c:val>
        </c:ser>
        <c:ser>
          <c:idx val="11"/>
          <c:order val="11"/>
          <c:spPr>
            <a:solidFill>
              <a:schemeClr val="accent6">
                <a:lumMod val="6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1'!$N$35:$N$46</c:f>
            </c:numRef>
          </c:val>
        </c:ser>
        <c:ser>
          <c:idx val="12"/>
          <c:order val="12"/>
          <c:spPr>
            <a:solidFill>
              <a:schemeClr val="accent1">
                <a:lumMod val="80000"/>
                <a:lumOff val="2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1'!$O$35:$O$46</c:f>
            </c:numRef>
          </c:val>
        </c:ser>
        <c:ser>
          <c:idx val="13"/>
          <c:order val="13"/>
          <c:spPr>
            <a:solidFill>
              <a:schemeClr val="accent2">
                <a:lumMod val="80000"/>
                <a:lumOff val="20000"/>
              </a:schemeClr>
            </a:solidFill>
            <a:ln>
              <a:noFill/>
            </a:ln>
            <a:effectLst/>
          </c:spPr>
          <c:invertIfNegative val="0"/>
          <c:cat>
            <c:strRef>
              <c:f>'Question 1'!$B$35:$B$46</c:f>
              <c:strCache>
                <c:ptCount val="12"/>
                <c:pt idx="0">
                  <c:v>Egg to Release Survival</c:v>
                </c:pt>
                <c:pt idx="1">
                  <c:v>Eggs Taken</c:v>
                </c:pt>
                <c:pt idx="2">
                  <c:v>Number Spawned</c:v>
                </c:pt>
                <c:pt idx="3">
                  <c:v>Harvest/Escapement Distribution</c:v>
                </c:pt>
                <c:pt idx="4">
                  <c:v>Juveniles released</c:v>
                </c:pt>
                <c:pt idx="5">
                  <c:v>Proportionate Natural Influence (PNI)</c:v>
                </c:pt>
                <c:pt idx="6">
                  <c:v>Stray Rate/Stray Distribution</c:v>
                </c:pt>
                <c:pt idx="7">
                  <c:v>Recruits per Spawner (RperS)</c:v>
                </c:pt>
                <c:pt idx="8">
                  <c:v>Smolt to Adult Ratio (SAR)</c:v>
                </c:pt>
                <c:pt idx="9">
                  <c:v>Total Return (Including fisheries contribution)</c:v>
                </c:pt>
                <c:pt idx="10">
                  <c:v>Proportion of Natural Origin fish in a hatchery broodstock (pNOB)</c:v>
                </c:pt>
                <c:pt idx="11">
                  <c:v>Proportion of natural spawners that are of hatchery origin (pHOS)</c:v>
                </c:pt>
              </c:strCache>
            </c:strRef>
          </c:cat>
          <c:val>
            <c:numRef>
              <c:f>'Question 1'!$P$35:$P$46</c:f>
              <c:numCache>
                <c:formatCode>0.00</c:formatCode>
                <c:ptCount val="12"/>
                <c:pt idx="0">
                  <c:v>8.0000000000000071E-2</c:v>
                </c:pt>
                <c:pt idx="1">
                  <c:v>0.58000000000000007</c:v>
                </c:pt>
                <c:pt idx="2">
                  <c:v>2.1900000000000004</c:v>
                </c:pt>
                <c:pt idx="3">
                  <c:v>2.96</c:v>
                </c:pt>
                <c:pt idx="4">
                  <c:v>3.1900000000000004</c:v>
                </c:pt>
                <c:pt idx="5">
                  <c:v>3.6500000000000004</c:v>
                </c:pt>
                <c:pt idx="6">
                  <c:v>4.08</c:v>
                </c:pt>
                <c:pt idx="7">
                  <c:v>4.12</c:v>
                </c:pt>
                <c:pt idx="8">
                  <c:v>5.08</c:v>
                </c:pt>
                <c:pt idx="9">
                  <c:v>5.15</c:v>
                </c:pt>
                <c:pt idx="10">
                  <c:v>5.23</c:v>
                </c:pt>
                <c:pt idx="11">
                  <c:v>5.69</c:v>
                </c:pt>
              </c:numCache>
            </c:numRef>
          </c:val>
        </c:ser>
        <c:dLbls>
          <c:showLegendKey val="0"/>
          <c:showVal val="0"/>
          <c:showCatName val="0"/>
          <c:showSerName val="0"/>
          <c:showPercent val="0"/>
          <c:showBubbleSize val="0"/>
        </c:dLbls>
        <c:gapWidth val="182"/>
        <c:axId val="220949000"/>
        <c:axId val="220949392"/>
      </c:barChart>
      <c:catAx>
        <c:axId val="220949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0949392"/>
        <c:crosses val="autoZero"/>
        <c:auto val="1"/>
        <c:lblAlgn val="ctr"/>
        <c:lblOffset val="100"/>
        <c:noMultiLvlLbl val="0"/>
      </c:catAx>
      <c:valAx>
        <c:axId val="220949392"/>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20949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Average priority highest to lowest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1'!$C$27:$C$34</c:f>
            </c:numRef>
          </c:val>
        </c:ser>
        <c:ser>
          <c:idx val="1"/>
          <c:order val="1"/>
          <c:spPr>
            <a:solidFill>
              <a:schemeClr val="accent2"/>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1'!$D$27:$D$34</c:f>
            </c:numRef>
          </c:val>
        </c:ser>
        <c:ser>
          <c:idx val="2"/>
          <c:order val="2"/>
          <c:spPr>
            <a:solidFill>
              <a:schemeClr val="accent3"/>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1'!$E$27:$E$34</c:f>
            </c:numRef>
          </c:val>
        </c:ser>
        <c:ser>
          <c:idx val="3"/>
          <c:order val="3"/>
          <c:spPr>
            <a:solidFill>
              <a:schemeClr val="accent4"/>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1'!$F$27:$F$34</c:f>
            </c:numRef>
          </c:val>
        </c:ser>
        <c:ser>
          <c:idx val="4"/>
          <c:order val="4"/>
          <c:spPr>
            <a:solidFill>
              <a:schemeClr val="accent5"/>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1'!$G$27:$G$34</c:f>
            </c:numRef>
          </c:val>
        </c:ser>
        <c:ser>
          <c:idx val="5"/>
          <c:order val="5"/>
          <c:spPr>
            <a:solidFill>
              <a:schemeClr val="accent6"/>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1'!$H$27:$H$34</c:f>
            </c:numRef>
          </c:val>
        </c:ser>
        <c:ser>
          <c:idx val="6"/>
          <c:order val="6"/>
          <c:spPr>
            <a:solidFill>
              <a:schemeClr val="accent1">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1'!$I$27:$I$34</c:f>
            </c:numRef>
          </c:val>
        </c:ser>
        <c:ser>
          <c:idx val="7"/>
          <c:order val="7"/>
          <c:spPr>
            <a:solidFill>
              <a:schemeClr val="accent2">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1'!$J$27:$J$34</c:f>
            </c:numRef>
          </c:val>
        </c:ser>
        <c:ser>
          <c:idx val="8"/>
          <c:order val="8"/>
          <c:spPr>
            <a:solidFill>
              <a:schemeClr val="accent3">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1'!$K$27:$K$34</c:f>
            </c:numRef>
          </c:val>
        </c:ser>
        <c:ser>
          <c:idx val="9"/>
          <c:order val="9"/>
          <c:spPr>
            <a:solidFill>
              <a:schemeClr val="accent4">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1'!$L$27:$L$34</c:f>
              <c:numCache>
                <c:formatCode>0.00</c:formatCode>
                <c:ptCount val="8"/>
                <c:pt idx="0">
                  <c:v>3.8099999999999996</c:v>
                </c:pt>
                <c:pt idx="1">
                  <c:v>4.1500000000000004</c:v>
                </c:pt>
                <c:pt idx="2">
                  <c:v>5</c:v>
                </c:pt>
                <c:pt idx="3">
                  <c:v>5.41</c:v>
                </c:pt>
                <c:pt idx="4">
                  <c:v>5.78</c:v>
                </c:pt>
                <c:pt idx="5">
                  <c:v>6.26</c:v>
                </c:pt>
                <c:pt idx="6">
                  <c:v>6.67</c:v>
                </c:pt>
                <c:pt idx="7">
                  <c:v>6.93</c:v>
                </c:pt>
              </c:numCache>
            </c:numRef>
          </c:val>
        </c:ser>
        <c:dLbls>
          <c:showLegendKey val="0"/>
          <c:showVal val="0"/>
          <c:showCatName val="0"/>
          <c:showSerName val="0"/>
          <c:showPercent val="0"/>
          <c:showBubbleSize val="0"/>
        </c:dLbls>
        <c:gapWidth val="182"/>
        <c:axId val="220950176"/>
        <c:axId val="220950568"/>
      </c:barChart>
      <c:catAx>
        <c:axId val="220950176"/>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220950568"/>
        <c:crosses val="autoZero"/>
        <c:auto val="1"/>
        <c:lblAlgn val="ctr"/>
        <c:lblOffset val="100"/>
        <c:noMultiLvlLbl val="0"/>
      </c:catAx>
      <c:valAx>
        <c:axId val="220950568"/>
        <c:scaling>
          <c:orientation val="minMax"/>
        </c:scaling>
        <c:delete val="1"/>
        <c:axPos val="b"/>
        <c:majorGridlines>
          <c:spPr>
            <a:ln w="3175">
              <a:solidFill>
                <a:srgbClr val="DDDDDD"/>
              </a:solidFill>
              <a:prstDash val="solid"/>
            </a:ln>
          </c:spPr>
        </c:majorGridlines>
        <c:numFmt formatCode="0.00" sourceLinked="1"/>
        <c:majorTickMark val="out"/>
        <c:minorTickMark val="none"/>
        <c:tickLblPos val="nextTo"/>
        <c:crossAx val="220950176"/>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Number ranking "most important"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1'!$B$18:$B$25</c:f>
              <c:strCache>
                <c:ptCount val="8"/>
                <c:pt idx="0">
                  <c:v>Habitat Data</c:v>
                </c:pt>
                <c:pt idx="1">
                  <c:v>Other Fish (i.e. Lamprey, Sturgeon)</c:v>
                </c:pt>
                <c:pt idx="2">
                  <c:v>Hydro Data</c:v>
                </c:pt>
                <c:pt idx="3">
                  <c:v>Resident Trout</c:v>
                </c:pt>
                <c:pt idx="4">
                  <c:v>ESA Listed Fish Populations (i.e. Bull Trout)</c:v>
                </c:pt>
                <c:pt idx="5">
                  <c:v>Hatchery Fish (Interactions in Nature/Spawning in Wild Data)</c:v>
                </c:pt>
                <c:pt idx="6">
                  <c:v>Hatchery Fish (Production/Hatchery Management Data)</c:v>
                </c:pt>
                <c:pt idx="7">
                  <c:v>Additional Natural Origin Salmon &amp; Steelhead Indicators</c:v>
                </c:pt>
              </c:strCache>
            </c:strRef>
          </c:cat>
          <c:val>
            <c:numRef>
              <c:f>'Question 1'!$C$18:$C$25</c:f>
              <c:numCache>
                <c:formatCode>General</c:formatCode>
                <c:ptCount val="8"/>
                <c:pt idx="0">
                  <c:v>0</c:v>
                </c:pt>
                <c:pt idx="1">
                  <c:v>1</c:v>
                </c:pt>
                <c:pt idx="2">
                  <c:v>1</c:v>
                </c:pt>
                <c:pt idx="3">
                  <c:v>2</c:v>
                </c:pt>
                <c:pt idx="4">
                  <c:v>2</c:v>
                </c:pt>
                <c:pt idx="5">
                  <c:v>5</c:v>
                </c:pt>
                <c:pt idx="6">
                  <c:v>6</c:v>
                </c:pt>
                <c:pt idx="7">
                  <c:v>10</c:v>
                </c:pt>
              </c:numCache>
            </c:numRef>
          </c:val>
        </c:ser>
        <c:dLbls>
          <c:showLegendKey val="0"/>
          <c:showVal val="0"/>
          <c:showCatName val="0"/>
          <c:showSerName val="0"/>
          <c:showPercent val="0"/>
          <c:showBubbleSize val="0"/>
        </c:dLbls>
        <c:gapWidth val="182"/>
        <c:axId val="220951352"/>
        <c:axId val="220951744"/>
      </c:barChart>
      <c:catAx>
        <c:axId val="220951352"/>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220951744"/>
        <c:crosses val="autoZero"/>
        <c:auto val="1"/>
        <c:lblAlgn val="ctr"/>
        <c:lblOffset val="100"/>
        <c:noMultiLvlLbl val="0"/>
      </c:catAx>
      <c:valAx>
        <c:axId val="220951744"/>
        <c:scaling>
          <c:orientation val="minMax"/>
        </c:scaling>
        <c:delete val="0"/>
        <c:axPos val="b"/>
        <c:majorGridlines>
          <c:spPr>
            <a:ln w="3175">
              <a:solidFill>
                <a:srgbClr val="DDDDDD"/>
              </a:solidFill>
              <a:prstDash val="solid"/>
            </a:ln>
          </c:spPr>
        </c:majorGridlines>
        <c:numFmt formatCode="General"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220951352"/>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Other fish possible indicator ranking*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1'!$C$12:$C$15</c:f>
            </c:numRef>
          </c:val>
        </c:ser>
        <c:ser>
          <c:idx val="1"/>
          <c:order val="1"/>
          <c:spPr>
            <a:solidFill>
              <a:schemeClr val="accent2"/>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1'!$D$12:$D$15</c:f>
            </c:numRef>
          </c:val>
        </c:ser>
        <c:ser>
          <c:idx val="2"/>
          <c:order val="2"/>
          <c:spPr>
            <a:solidFill>
              <a:schemeClr val="accent3"/>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1'!$E$12:$E$15</c:f>
            </c:numRef>
          </c:val>
        </c:ser>
        <c:ser>
          <c:idx val="3"/>
          <c:order val="3"/>
          <c:spPr>
            <a:solidFill>
              <a:schemeClr val="accent4"/>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1'!$F$12:$F$15</c:f>
            </c:numRef>
          </c:val>
        </c:ser>
        <c:ser>
          <c:idx val="4"/>
          <c:order val="4"/>
          <c:spPr>
            <a:solidFill>
              <a:schemeClr val="accent5"/>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1'!$G$12:$G$15</c:f>
            </c:numRef>
          </c:val>
        </c:ser>
        <c:ser>
          <c:idx val="5"/>
          <c:order val="5"/>
          <c:spPr>
            <a:solidFill>
              <a:schemeClr val="accent6"/>
            </a:solidFill>
            <a:ln>
              <a:noFill/>
            </a:ln>
            <a:effectLst/>
          </c:spPr>
          <c:invertIfNegative val="0"/>
          <c:cat>
            <c:strRef>
              <c:f>'Question 1'!$B$12:$B$15</c:f>
              <c:strCache>
                <c:ptCount val="4"/>
                <c:pt idx="0">
                  <c:v>Diversity</c:v>
                </c:pt>
                <c:pt idx="1">
                  <c:v>Productivity</c:v>
                </c:pt>
                <c:pt idx="2">
                  <c:v>Spatial Distribution</c:v>
                </c:pt>
                <c:pt idx="3">
                  <c:v>Abundance</c:v>
                </c:pt>
              </c:strCache>
            </c:strRef>
          </c:cat>
          <c:val>
            <c:numRef>
              <c:f>'Question 1'!$H$12:$H$15</c:f>
              <c:numCache>
                <c:formatCode>0.00</c:formatCode>
                <c:ptCount val="4"/>
                <c:pt idx="0">
                  <c:v>1.2599999999999998</c:v>
                </c:pt>
                <c:pt idx="1">
                  <c:v>2.37</c:v>
                </c:pt>
                <c:pt idx="2">
                  <c:v>2.7</c:v>
                </c:pt>
                <c:pt idx="3">
                  <c:v>3.67</c:v>
                </c:pt>
              </c:numCache>
            </c:numRef>
          </c:val>
        </c:ser>
        <c:dLbls>
          <c:showLegendKey val="0"/>
          <c:showVal val="0"/>
          <c:showCatName val="0"/>
          <c:showSerName val="0"/>
          <c:showPercent val="0"/>
          <c:showBubbleSize val="0"/>
        </c:dLbls>
        <c:gapWidth val="182"/>
        <c:axId val="220952528"/>
        <c:axId val="222494720"/>
      </c:barChart>
      <c:catAx>
        <c:axId val="220952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22494720"/>
        <c:crosses val="autoZero"/>
        <c:auto val="1"/>
        <c:lblAlgn val="ctr"/>
        <c:lblOffset val="100"/>
        <c:noMultiLvlLbl val="0"/>
      </c:catAx>
      <c:valAx>
        <c:axId val="22249472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2095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"Other</a:t>
            </a:r>
            <a:r>
              <a:rPr lang="en-US" baseline="0" dirty="0"/>
              <a:t> fish" species priority</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1'!$B$13:$B$16</c:f>
              <c:strCache>
                <c:ptCount val="4"/>
                <c:pt idx="0">
                  <c:v>Other (please specify)</c:v>
                </c:pt>
                <c:pt idx="1">
                  <c:v>Sturgeon</c:v>
                </c:pt>
                <c:pt idx="2">
                  <c:v>Bull Trout</c:v>
                </c:pt>
                <c:pt idx="3">
                  <c:v>Lamprey</c:v>
                </c:pt>
              </c:strCache>
            </c:strRef>
          </c:cat>
          <c:val>
            <c:numRef>
              <c:f>'Question 1'!$C$13:$C$16</c:f>
              <c:numCache>
                <c:formatCode>0.0%</c:formatCode>
                <c:ptCount val="4"/>
                <c:pt idx="0">
                  <c:v>0.14300000000000002</c:v>
                </c:pt>
                <c:pt idx="1">
                  <c:v>0.32100000000000001</c:v>
                </c:pt>
                <c:pt idx="2">
                  <c:v>0.46399999999999997</c:v>
                </c:pt>
                <c:pt idx="3">
                  <c:v>0.53600000000000003</c:v>
                </c:pt>
              </c:numCache>
            </c:numRef>
          </c:val>
        </c:ser>
        <c:dLbls>
          <c:dLblPos val="outEnd"/>
          <c:showLegendKey val="0"/>
          <c:showVal val="1"/>
          <c:showCatName val="0"/>
          <c:showSerName val="0"/>
          <c:showPercent val="0"/>
          <c:showBubbleSize val="0"/>
        </c:dLbls>
        <c:gapWidth val="182"/>
        <c:axId val="222495504"/>
        <c:axId val="222495896"/>
      </c:barChart>
      <c:catAx>
        <c:axId val="222495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22495896"/>
        <c:crosses val="autoZero"/>
        <c:auto val="1"/>
        <c:lblAlgn val="ctr"/>
        <c:lblOffset val="100"/>
        <c:noMultiLvlLbl val="0"/>
      </c:catAx>
      <c:valAx>
        <c:axId val="222495896"/>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2495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Average priority highest to lowest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1'!$C$27:$C$34</c:f>
            </c:numRef>
          </c:val>
        </c:ser>
        <c:ser>
          <c:idx val="1"/>
          <c:order val="1"/>
          <c:spPr>
            <a:solidFill>
              <a:schemeClr val="accent2"/>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1'!$D$27:$D$34</c:f>
            </c:numRef>
          </c:val>
        </c:ser>
        <c:ser>
          <c:idx val="2"/>
          <c:order val="2"/>
          <c:spPr>
            <a:solidFill>
              <a:schemeClr val="accent3"/>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1'!$E$27:$E$34</c:f>
            </c:numRef>
          </c:val>
        </c:ser>
        <c:ser>
          <c:idx val="3"/>
          <c:order val="3"/>
          <c:spPr>
            <a:solidFill>
              <a:schemeClr val="accent4"/>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1'!$F$27:$F$34</c:f>
            </c:numRef>
          </c:val>
        </c:ser>
        <c:ser>
          <c:idx val="4"/>
          <c:order val="4"/>
          <c:spPr>
            <a:solidFill>
              <a:schemeClr val="accent5"/>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1'!$G$27:$G$34</c:f>
            </c:numRef>
          </c:val>
        </c:ser>
        <c:ser>
          <c:idx val="5"/>
          <c:order val="5"/>
          <c:spPr>
            <a:solidFill>
              <a:schemeClr val="accent6"/>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1'!$H$27:$H$34</c:f>
            </c:numRef>
          </c:val>
        </c:ser>
        <c:ser>
          <c:idx val="6"/>
          <c:order val="6"/>
          <c:spPr>
            <a:solidFill>
              <a:schemeClr val="accent1">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1'!$I$27:$I$34</c:f>
            </c:numRef>
          </c:val>
        </c:ser>
        <c:ser>
          <c:idx val="7"/>
          <c:order val="7"/>
          <c:spPr>
            <a:solidFill>
              <a:schemeClr val="accent2">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1'!$J$27:$J$34</c:f>
            </c:numRef>
          </c:val>
        </c:ser>
        <c:ser>
          <c:idx val="8"/>
          <c:order val="8"/>
          <c:spPr>
            <a:solidFill>
              <a:schemeClr val="accent3">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1'!$K$27:$K$34</c:f>
            </c:numRef>
          </c:val>
        </c:ser>
        <c:ser>
          <c:idx val="9"/>
          <c:order val="9"/>
          <c:spPr>
            <a:solidFill>
              <a:schemeClr val="accent4">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1'!$L$27:$L$34</c:f>
              <c:numCache>
                <c:formatCode>0.00</c:formatCode>
                <c:ptCount val="8"/>
                <c:pt idx="0">
                  <c:v>3.8099999999999996</c:v>
                </c:pt>
                <c:pt idx="1">
                  <c:v>4.1500000000000004</c:v>
                </c:pt>
                <c:pt idx="2">
                  <c:v>5</c:v>
                </c:pt>
                <c:pt idx="3">
                  <c:v>5.41</c:v>
                </c:pt>
                <c:pt idx="4">
                  <c:v>5.78</c:v>
                </c:pt>
                <c:pt idx="5">
                  <c:v>6.26</c:v>
                </c:pt>
                <c:pt idx="6">
                  <c:v>6.67</c:v>
                </c:pt>
                <c:pt idx="7">
                  <c:v>6.93</c:v>
                </c:pt>
              </c:numCache>
            </c:numRef>
          </c:val>
        </c:ser>
        <c:dLbls>
          <c:showLegendKey val="0"/>
          <c:showVal val="0"/>
          <c:showCatName val="0"/>
          <c:showSerName val="0"/>
          <c:showPercent val="0"/>
          <c:showBubbleSize val="0"/>
        </c:dLbls>
        <c:gapWidth val="182"/>
        <c:axId val="222496680"/>
        <c:axId val="222497072"/>
      </c:barChart>
      <c:catAx>
        <c:axId val="222496680"/>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222497072"/>
        <c:crosses val="autoZero"/>
        <c:auto val="1"/>
        <c:lblAlgn val="ctr"/>
        <c:lblOffset val="100"/>
        <c:noMultiLvlLbl val="0"/>
      </c:catAx>
      <c:valAx>
        <c:axId val="222497072"/>
        <c:scaling>
          <c:orientation val="minMax"/>
        </c:scaling>
        <c:delete val="1"/>
        <c:axPos val="b"/>
        <c:majorGridlines>
          <c:spPr>
            <a:ln w="3175">
              <a:solidFill>
                <a:srgbClr val="DDDDDD"/>
              </a:solidFill>
              <a:prstDash val="solid"/>
            </a:ln>
          </c:spPr>
        </c:majorGridlines>
        <c:numFmt formatCode="0.00" sourceLinked="1"/>
        <c:majorTickMark val="out"/>
        <c:minorTickMark val="none"/>
        <c:tickLblPos val="nextTo"/>
        <c:crossAx val="222496680"/>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Number ranking "most important"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1'!$B$18:$B$25</c:f>
              <c:strCache>
                <c:ptCount val="8"/>
                <c:pt idx="0">
                  <c:v>Habitat Data</c:v>
                </c:pt>
                <c:pt idx="1">
                  <c:v>Other Fish (i.e. Lamprey, Sturgeon)</c:v>
                </c:pt>
                <c:pt idx="2">
                  <c:v>Hydro Data</c:v>
                </c:pt>
                <c:pt idx="3">
                  <c:v>Resident Trout</c:v>
                </c:pt>
                <c:pt idx="4">
                  <c:v>ESA Listed Fish Populations (i.e. Bull Trout)</c:v>
                </c:pt>
                <c:pt idx="5">
                  <c:v>Hatchery Fish (Interactions in Nature/Spawning in Wild Data)</c:v>
                </c:pt>
                <c:pt idx="6">
                  <c:v>Hatchery Fish (Production/Hatchery Management Data)</c:v>
                </c:pt>
                <c:pt idx="7">
                  <c:v>Additional Natural Origin Salmon &amp; Steelhead Indicators</c:v>
                </c:pt>
              </c:strCache>
            </c:strRef>
          </c:cat>
          <c:val>
            <c:numRef>
              <c:f>'Question 1'!$C$18:$C$25</c:f>
              <c:numCache>
                <c:formatCode>General</c:formatCode>
                <c:ptCount val="8"/>
                <c:pt idx="0">
                  <c:v>0</c:v>
                </c:pt>
                <c:pt idx="1">
                  <c:v>1</c:v>
                </c:pt>
                <c:pt idx="2">
                  <c:v>1</c:v>
                </c:pt>
                <c:pt idx="3">
                  <c:v>2</c:v>
                </c:pt>
                <c:pt idx="4">
                  <c:v>2</c:v>
                </c:pt>
                <c:pt idx="5">
                  <c:v>5</c:v>
                </c:pt>
                <c:pt idx="6">
                  <c:v>6</c:v>
                </c:pt>
                <c:pt idx="7">
                  <c:v>10</c:v>
                </c:pt>
              </c:numCache>
            </c:numRef>
          </c:val>
        </c:ser>
        <c:dLbls>
          <c:showLegendKey val="0"/>
          <c:showVal val="0"/>
          <c:showCatName val="0"/>
          <c:showSerName val="0"/>
          <c:showPercent val="0"/>
          <c:showBubbleSize val="0"/>
        </c:dLbls>
        <c:gapWidth val="182"/>
        <c:axId val="222497856"/>
        <c:axId val="222498248"/>
      </c:barChart>
      <c:catAx>
        <c:axId val="222497856"/>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222498248"/>
        <c:crosses val="autoZero"/>
        <c:auto val="1"/>
        <c:lblAlgn val="ctr"/>
        <c:lblOffset val="100"/>
        <c:noMultiLvlLbl val="0"/>
      </c:catAx>
      <c:valAx>
        <c:axId val="222498248"/>
        <c:scaling>
          <c:orientation val="minMax"/>
        </c:scaling>
        <c:delete val="0"/>
        <c:axPos val="b"/>
        <c:majorGridlines>
          <c:spPr>
            <a:ln w="3175">
              <a:solidFill>
                <a:srgbClr val="DDDDDD"/>
              </a:solidFill>
              <a:prstDash val="solid"/>
            </a:ln>
          </c:spPr>
        </c:majorGridlines>
        <c:numFmt formatCode="General"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222497856"/>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ranked "most important"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1'!$B$14:$B$18</c:f>
              <c:strCache>
                <c:ptCount val="5"/>
                <c:pt idx="0">
                  <c:v>Diversity</c:v>
                </c:pt>
                <c:pt idx="1">
                  <c:v>Artificial Production for Mitigation Purposes</c:v>
                </c:pt>
                <c:pt idx="2">
                  <c:v>Productivity</c:v>
                </c:pt>
                <c:pt idx="3">
                  <c:v>Spatial Distribution</c:v>
                </c:pt>
                <c:pt idx="4">
                  <c:v>Abundance</c:v>
                </c:pt>
              </c:strCache>
            </c:strRef>
          </c:cat>
          <c:val>
            <c:numRef>
              <c:f>'Question 1'!$C$14:$C$18</c:f>
              <c:numCache>
                <c:formatCode>General</c:formatCode>
                <c:ptCount val="5"/>
                <c:pt idx="0">
                  <c:v>1</c:v>
                </c:pt>
                <c:pt idx="1">
                  <c:v>1</c:v>
                </c:pt>
                <c:pt idx="2">
                  <c:v>2</c:v>
                </c:pt>
                <c:pt idx="3">
                  <c:v>7</c:v>
                </c:pt>
                <c:pt idx="4">
                  <c:v>16</c:v>
                </c:pt>
              </c:numCache>
            </c:numRef>
          </c:val>
        </c:ser>
        <c:dLbls>
          <c:showLegendKey val="0"/>
          <c:showVal val="0"/>
          <c:showCatName val="0"/>
          <c:showSerName val="0"/>
          <c:showPercent val="0"/>
          <c:showBubbleSize val="0"/>
        </c:dLbls>
        <c:gapWidth val="182"/>
        <c:axId val="220111280"/>
        <c:axId val="220111672"/>
      </c:barChart>
      <c:catAx>
        <c:axId val="22011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111672"/>
        <c:crosses val="autoZero"/>
        <c:auto val="1"/>
        <c:lblAlgn val="ctr"/>
        <c:lblOffset val="100"/>
        <c:noMultiLvlLbl val="0"/>
      </c:catAx>
      <c:valAx>
        <c:axId val="220111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11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a:t>
            </a:r>
            <a:r>
              <a:rPr lang="en-US" baseline="0" dirty="0"/>
              <a:t> priority highest to lowest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1'!$C$21:$C$25</c:f>
            </c:numRef>
          </c:val>
        </c:ser>
        <c:ser>
          <c:idx val="1"/>
          <c:order val="1"/>
          <c:spPr>
            <a:solidFill>
              <a:schemeClr val="accent2"/>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1'!$D$21:$D$25</c:f>
            </c:numRef>
          </c:val>
        </c:ser>
        <c:ser>
          <c:idx val="2"/>
          <c:order val="2"/>
          <c:spPr>
            <a:solidFill>
              <a:schemeClr val="accent3"/>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1'!$E$21:$E$25</c:f>
            </c:numRef>
          </c:val>
        </c:ser>
        <c:ser>
          <c:idx val="3"/>
          <c:order val="3"/>
          <c:spPr>
            <a:solidFill>
              <a:schemeClr val="accent4"/>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1'!$F$21:$F$25</c:f>
            </c:numRef>
          </c:val>
        </c:ser>
        <c:ser>
          <c:idx val="4"/>
          <c:order val="4"/>
          <c:spPr>
            <a:solidFill>
              <a:schemeClr val="accent5"/>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1'!$G$21:$G$25</c:f>
            </c:numRef>
          </c:val>
        </c:ser>
        <c:ser>
          <c:idx val="5"/>
          <c:order val="5"/>
          <c:spPr>
            <a:solidFill>
              <a:schemeClr val="accent6"/>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1'!$H$21:$H$25</c:f>
            </c:numRef>
          </c:val>
        </c:ser>
        <c:ser>
          <c:idx val="6"/>
          <c:order val="6"/>
          <c:spPr>
            <a:solidFill>
              <a:schemeClr val="accent1">
                <a:lumMod val="60000"/>
              </a:schemeClr>
            </a:solidFill>
            <a:ln>
              <a:noFill/>
            </a:ln>
            <a:effectLst/>
          </c:spPr>
          <c:invertIfNegative val="0"/>
          <c:cat>
            <c:strRef>
              <c:f>'Question 1'!$B$21:$B$25</c:f>
              <c:strCache>
                <c:ptCount val="5"/>
                <c:pt idx="0">
                  <c:v>Artificial Production for Mitigation Purposes</c:v>
                </c:pt>
                <c:pt idx="1">
                  <c:v>Diversity</c:v>
                </c:pt>
                <c:pt idx="2">
                  <c:v>Productivity</c:v>
                </c:pt>
                <c:pt idx="3">
                  <c:v>Spatial Distribution</c:v>
                </c:pt>
                <c:pt idx="4">
                  <c:v>Abundance</c:v>
                </c:pt>
              </c:strCache>
            </c:strRef>
          </c:cat>
          <c:val>
            <c:numRef>
              <c:f>'Question 1'!$I$21:$I$25</c:f>
              <c:numCache>
                <c:formatCode>0.00</c:formatCode>
                <c:ptCount val="5"/>
                <c:pt idx="0">
                  <c:v>0.62999999999999989</c:v>
                </c:pt>
                <c:pt idx="1">
                  <c:v>1.2999999999999998</c:v>
                </c:pt>
                <c:pt idx="2">
                  <c:v>1.85</c:v>
                </c:pt>
                <c:pt idx="3">
                  <c:v>2.93</c:v>
                </c:pt>
                <c:pt idx="4">
                  <c:v>3.3</c:v>
                </c:pt>
              </c:numCache>
            </c:numRef>
          </c:val>
        </c:ser>
        <c:dLbls>
          <c:showLegendKey val="0"/>
          <c:showVal val="0"/>
          <c:showCatName val="0"/>
          <c:showSerName val="0"/>
          <c:showPercent val="0"/>
          <c:showBubbleSize val="0"/>
        </c:dLbls>
        <c:gapWidth val="182"/>
        <c:axId val="220112456"/>
        <c:axId val="220112848"/>
      </c:barChart>
      <c:catAx>
        <c:axId val="220112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112848"/>
        <c:crosses val="autoZero"/>
        <c:auto val="1"/>
        <c:lblAlgn val="ctr"/>
        <c:lblOffset val="100"/>
        <c:noMultiLvlLbl val="0"/>
      </c:catAx>
      <c:valAx>
        <c:axId val="220112848"/>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20112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Evaluations</a:t>
            </a:r>
            <a:r>
              <a:rPr lang="en-US" sz="2000" baseline="0" dirty="0"/>
              <a:t> &amp; Assessments that would benefit from standardized data</a:t>
            </a:r>
            <a:endParaRPr lang="en-US"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'[SurveySummary_06042015.xls]Question 1'!$D$32:$D$38</c:f>
              <c:numCache>
                <c:formatCode>General</c:formatCode>
                <c:ptCount val="7"/>
                <c:pt idx="0">
                  <c:v>8</c:v>
                </c:pt>
                <c:pt idx="1">
                  <c:v>6</c:v>
                </c:pt>
                <c:pt idx="2">
                  <c:v>6</c:v>
                </c:pt>
                <c:pt idx="3">
                  <c:v>5</c:v>
                </c:pt>
                <c:pt idx="4">
                  <c:v>4</c:v>
                </c:pt>
                <c:pt idx="5">
                  <c:v>3</c:v>
                </c:pt>
                <c:pt idx="6">
                  <c:v>2</c:v>
                </c:pt>
              </c:numCache>
            </c:numRef>
          </c:val>
        </c:ser>
        <c:dLbls>
          <c:dLblPos val="outEnd"/>
          <c:showLegendKey val="0"/>
          <c:showVal val="1"/>
          <c:showCatName val="0"/>
          <c:showSerName val="0"/>
          <c:showPercent val="0"/>
          <c:showBubbleSize val="0"/>
        </c:dLbls>
        <c:gapWidth val="219"/>
        <c:overlap val="-27"/>
        <c:axId val="220114416"/>
        <c:axId val="220114024"/>
      </c:barChart>
      <c:catAx>
        <c:axId val="220114416"/>
        <c:scaling>
          <c:orientation val="minMax"/>
        </c:scaling>
        <c:delete val="1"/>
        <c:axPos val="b"/>
        <c:numFmt formatCode="General" sourceLinked="1"/>
        <c:majorTickMark val="none"/>
        <c:minorTickMark val="none"/>
        <c:tickLblPos val="nextTo"/>
        <c:crossAx val="220114024"/>
        <c:crosses val="autoZero"/>
        <c:auto val="1"/>
        <c:lblAlgn val="ctr"/>
        <c:lblOffset val="100"/>
        <c:noMultiLvlLbl val="0"/>
      </c:catAx>
      <c:valAx>
        <c:axId val="2201140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011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1"/>
              <c:tx>
                <c:rich>
                  <a:bodyPr/>
                  <a:lstStyle/>
                  <a:p>
                    <a:r>
                      <a:rPr lang="en-US" dirty="0" smtClean="0"/>
                      <a:t>7.1%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7.1%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17.9%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1'!$B$4:$B$8</c:f>
              <c:strCache>
                <c:ptCount val="5"/>
                <c:pt idx="0">
                  <c:v>Developing new indicators</c:v>
                </c:pt>
                <c:pt idx="1">
                  <c:v>Developing a clear plan for where the project is going</c:v>
                </c:pt>
                <c:pt idx="2">
                  <c:v>Other (please specify)</c:v>
                </c:pt>
                <c:pt idx="3">
                  <c:v>Getting a clearer picture from managers about what exactly they want from the project</c:v>
                </c:pt>
                <c:pt idx="4">
                  <c:v>Populating the existing adopted indicators with data</c:v>
                </c:pt>
              </c:strCache>
            </c:strRef>
          </c:cat>
          <c:val>
            <c:numRef>
              <c:f>'Question 1'!$C$4:$C$8</c:f>
              <c:numCache>
                <c:formatCode>0.0%</c:formatCode>
                <c:ptCount val="5"/>
                <c:pt idx="0">
                  <c:v>0</c:v>
                </c:pt>
                <c:pt idx="1">
                  <c:v>7.400000000000001E-2</c:v>
                </c:pt>
                <c:pt idx="2">
                  <c:v>7.400000000000001E-2</c:v>
                </c:pt>
                <c:pt idx="3">
                  <c:v>0.185</c:v>
                </c:pt>
                <c:pt idx="4">
                  <c:v>0.66700000000000004</c:v>
                </c:pt>
              </c:numCache>
            </c:numRef>
          </c:val>
        </c:ser>
        <c:dLbls>
          <c:dLblPos val="outEnd"/>
          <c:showLegendKey val="0"/>
          <c:showVal val="1"/>
          <c:showCatName val="0"/>
          <c:showSerName val="0"/>
          <c:showPercent val="0"/>
          <c:showBubbleSize val="0"/>
        </c:dLbls>
        <c:gapWidth val="182"/>
        <c:axId val="187876736"/>
        <c:axId val="187875952"/>
      </c:barChart>
      <c:catAx>
        <c:axId val="187876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7875952"/>
        <c:crosses val="autoZero"/>
        <c:auto val="1"/>
        <c:lblAlgn val="ctr"/>
        <c:lblOffset val="100"/>
        <c:noMultiLvlLbl val="0"/>
      </c:catAx>
      <c:valAx>
        <c:axId val="187875952"/>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7876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t>Future</a:t>
            </a:r>
            <a:r>
              <a:rPr lang="en-US" b="1" baseline="0" dirty="0" smtClean="0"/>
              <a:t> Indicators for the CA Project? (Could choose multiple)</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1'!$A$17:$B$21</c:f>
              <c:strCache>
                <c:ptCount val="5"/>
                <c:pt idx="0">
                  <c:v>Other (please specify)</c:v>
                </c:pt>
                <c:pt idx="1">
                  <c:v>Resident Trout Indicators</c:v>
                </c:pt>
                <c:pt idx="2">
                  <c:v>Sturgeon, Lamprey, or Other Fish Indicators</c:v>
                </c:pt>
                <c:pt idx="3">
                  <c:v>Hatchery Fish and/or Hatchery Fish Effects on Natural Origin Salmon and Steelhead Indicators</c:v>
                </c:pt>
                <c:pt idx="4">
                  <c:v>Additional Natural Origin Salmon and Steelhead Indicators (i.e Spatial Distribution, Life History Diversity)</c:v>
                </c:pt>
              </c:strCache>
              <c:extLst/>
            </c:strRef>
          </c:cat>
          <c:val>
            <c:numRef>
              <c:f>'Question 1'!$C$17:$C$21</c:f>
              <c:numCache>
                <c:formatCode>0.0%</c:formatCode>
                <c:ptCount val="5"/>
                <c:pt idx="0">
                  <c:v>0.111</c:v>
                </c:pt>
                <c:pt idx="1">
                  <c:v>0.40700000000000003</c:v>
                </c:pt>
                <c:pt idx="2">
                  <c:v>0.48100000000000004</c:v>
                </c:pt>
                <c:pt idx="3">
                  <c:v>0.81499999999999995</c:v>
                </c:pt>
                <c:pt idx="4">
                  <c:v>0.85199999999999998</c:v>
                </c:pt>
              </c:numCache>
            </c:numRef>
          </c:val>
        </c:ser>
        <c:dLbls>
          <c:dLblPos val="outEnd"/>
          <c:showLegendKey val="0"/>
          <c:showVal val="1"/>
          <c:showCatName val="0"/>
          <c:showSerName val="0"/>
          <c:showPercent val="0"/>
          <c:showBubbleSize val="0"/>
        </c:dLbls>
        <c:gapWidth val="182"/>
        <c:axId val="187875168"/>
        <c:axId val="187874776"/>
      </c:barChart>
      <c:catAx>
        <c:axId val="18787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7874776"/>
        <c:crosses val="autoZero"/>
        <c:auto val="1"/>
        <c:lblAlgn val="ctr"/>
        <c:lblOffset val="100"/>
        <c:noMultiLvlLbl val="0"/>
      </c:catAx>
      <c:valAx>
        <c:axId val="187874776"/>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Response</a:t>
                </a:r>
                <a:r>
                  <a:rPr lang="en-US" baseline="0" dirty="0" smtClean="0"/>
                  <a:t> Percent</a:t>
                </a:r>
                <a:endParaRPr 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87875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Average priority highest to lowest</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1'!$C$27:$C$34</c:f>
            </c:numRef>
          </c:val>
        </c:ser>
        <c:ser>
          <c:idx val="1"/>
          <c:order val="1"/>
          <c:spPr>
            <a:solidFill>
              <a:schemeClr val="accent2"/>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1'!$D$27:$D$34</c:f>
            </c:numRef>
          </c:val>
        </c:ser>
        <c:ser>
          <c:idx val="2"/>
          <c:order val="2"/>
          <c:spPr>
            <a:solidFill>
              <a:schemeClr val="accent3"/>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1'!$E$27:$E$34</c:f>
            </c:numRef>
          </c:val>
        </c:ser>
        <c:ser>
          <c:idx val="3"/>
          <c:order val="3"/>
          <c:spPr>
            <a:solidFill>
              <a:schemeClr val="accent4"/>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1'!$F$27:$F$34</c:f>
            </c:numRef>
          </c:val>
        </c:ser>
        <c:ser>
          <c:idx val="4"/>
          <c:order val="4"/>
          <c:spPr>
            <a:solidFill>
              <a:schemeClr val="accent5"/>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1'!$G$27:$G$34</c:f>
            </c:numRef>
          </c:val>
        </c:ser>
        <c:ser>
          <c:idx val="5"/>
          <c:order val="5"/>
          <c:spPr>
            <a:solidFill>
              <a:schemeClr val="accent6"/>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1'!$H$27:$H$34</c:f>
            </c:numRef>
          </c:val>
        </c:ser>
        <c:ser>
          <c:idx val="6"/>
          <c:order val="6"/>
          <c:spPr>
            <a:solidFill>
              <a:schemeClr val="accent1">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1'!$I$27:$I$34</c:f>
            </c:numRef>
          </c:val>
        </c:ser>
        <c:ser>
          <c:idx val="7"/>
          <c:order val="7"/>
          <c:spPr>
            <a:solidFill>
              <a:schemeClr val="accent2">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1'!$J$27:$J$34</c:f>
            </c:numRef>
          </c:val>
        </c:ser>
        <c:ser>
          <c:idx val="8"/>
          <c:order val="8"/>
          <c:spPr>
            <a:solidFill>
              <a:schemeClr val="accent3">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1'!$K$27:$K$34</c:f>
            </c:numRef>
          </c:val>
        </c:ser>
        <c:ser>
          <c:idx val="9"/>
          <c:order val="9"/>
          <c:spPr>
            <a:solidFill>
              <a:schemeClr val="accent4">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1'!$L$27:$L$34</c:f>
              <c:numCache>
                <c:formatCode>0.00</c:formatCode>
                <c:ptCount val="8"/>
                <c:pt idx="0">
                  <c:v>3.8099999999999996</c:v>
                </c:pt>
                <c:pt idx="1">
                  <c:v>4.1500000000000004</c:v>
                </c:pt>
                <c:pt idx="2">
                  <c:v>5</c:v>
                </c:pt>
                <c:pt idx="3">
                  <c:v>5.41</c:v>
                </c:pt>
                <c:pt idx="4">
                  <c:v>5.78</c:v>
                </c:pt>
                <c:pt idx="5">
                  <c:v>6.26</c:v>
                </c:pt>
                <c:pt idx="6">
                  <c:v>6.67</c:v>
                </c:pt>
                <c:pt idx="7">
                  <c:v>6.93</c:v>
                </c:pt>
              </c:numCache>
            </c:numRef>
          </c:val>
        </c:ser>
        <c:dLbls>
          <c:showLegendKey val="0"/>
          <c:showVal val="0"/>
          <c:showCatName val="0"/>
          <c:showSerName val="0"/>
          <c:showPercent val="0"/>
          <c:showBubbleSize val="0"/>
        </c:dLbls>
        <c:gapWidth val="182"/>
        <c:axId val="187873992"/>
        <c:axId val="219356568"/>
      </c:barChart>
      <c:catAx>
        <c:axId val="187873992"/>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219356568"/>
        <c:crosses val="autoZero"/>
        <c:auto val="1"/>
        <c:lblAlgn val="ctr"/>
        <c:lblOffset val="100"/>
        <c:noMultiLvlLbl val="0"/>
      </c:catAx>
      <c:valAx>
        <c:axId val="219356568"/>
        <c:scaling>
          <c:orientation val="minMax"/>
        </c:scaling>
        <c:delete val="1"/>
        <c:axPos val="b"/>
        <c:majorGridlines>
          <c:spPr>
            <a:ln w="3175">
              <a:solidFill>
                <a:srgbClr val="DDDDDD"/>
              </a:solidFill>
              <a:prstDash val="solid"/>
            </a:ln>
          </c:spPr>
        </c:majorGridlines>
        <c:numFmt formatCode="0.00" sourceLinked="1"/>
        <c:majorTickMark val="out"/>
        <c:minorTickMark val="none"/>
        <c:tickLblPos val="nextTo"/>
        <c:crossAx val="187873992"/>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Number ranking "most important"</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1'!$B$18:$B$25</c:f>
              <c:strCache>
                <c:ptCount val="8"/>
                <c:pt idx="0">
                  <c:v>Habitat Data</c:v>
                </c:pt>
                <c:pt idx="1">
                  <c:v>Other Fish (i.e. Lamprey, Sturgeon)</c:v>
                </c:pt>
                <c:pt idx="2">
                  <c:v>Hydro Data</c:v>
                </c:pt>
                <c:pt idx="3">
                  <c:v>Resident Trout</c:v>
                </c:pt>
                <c:pt idx="4">
                  <c:v>ESA Listed Fish Populations (i.e. Bull Trout)</c:v>
                </c:pt>
                <c:pt idx="5">
                  <c:v>Hatchery Fish (Interactions in Nature/Spawning in Wild Data)</c:v>
                </c:pt>
                <c:pt idx="6">
                  <c:v>Hatchery Fish (Production/Hatchery Management Data)</c:v>
                </c:pt>
                <c:pt idx="7">
                  <c:v>Additional Natural Origin Salmon &amp; Steelhead Indicators</c:v>
                </c:pt>
              </c:strCache>
            </c:strRef>
          </c:cat>
          <c:val>
            <c:numRef>
              <c:f>'Question 1'!$C$18:$C$25</c:f>
              <c:numCache>
                <c:formatCode>General</c:formatCode>
                <c:ptCount val="8"/>
                <c:pt idx="0">
                  <c:v>0</c:v>
                </c:pt>
                <c:pt idx="1">
                  <c:v>1</c:v>
                </c:pt>
                <c:pt idx="2">
                  <c:v>1</c:v>
                </c:pt>
                <c:pt idx="3">
                  <c:v>2</c:v>
                </c:pt>
                <c:pt idx="4">
                  <c:v>2</c:v>
                </c:pt>
                <c:pt idx="5">
                  <c:v>5</c:v>
                </c:pt>
                <c:pt idx="6">
                  <c:v>6</c:v>
                </c:pt>
                <c:pt idx="7">
                  <c:v>10</c:v>
                </c:pt>
              </c:numCache>
            </c:numRef>
          </c:val>
        </c:ser>
        <c:dLbls>
          <c:showLegendKey val="0"/>
          <c:showVal val="0"/>
          <c:showCatName val="0"/>
          <c:showSerName val="0"/>
          <c:showPercent val="0"/>
          <c:showBubbleSize val="0"/>
        </c:dLbls>
        <c:gapWidth val="182"/>
        <c:axId val="219357352"/>
        <c:axId val="219357744"/>
      </c:barChart>
      <c:catAx>
        <c:axId val="219357352"/>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219357744"/>
        <c:crosses val="autoZero"/>
        <c:auto val="1"/>
        <c:lblAlgn val="ctr"/>
        <c:lblOffset val="100"/>
        <c:noMultiLvlLbl val="0"/>
      </c:catAx>
      <c:valAx>
        <c:axId val="219357744"/>
        <c:scaling>
          <c:orientation val="minMax"/>
        </c:scaling>
        <c:delete val="0"/>
        <c:axPos val="b"/>
        <c:majorGridlines>
          <c:spPr>
            <a:ln w="3175">
              <a:solidFill>
                <a:srgbClr val="DDDDDD"/>
              </a:solidFill>
              <a:prstDash val="solid"/>
            </a:ln>
          </c:spPr>
        </c:majorGridlines>
        <c:numFmt formatCode="General"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219357352"/>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333333"/>
                </a:solidFill>
                <a:latin typeface="Calibri"/>
                <a:ea typeface="Calibri"/>
                <a:cs typeface="Calibri"/>
              </a:defRPr>
            </a:pPr>
            <a:r>
              <a:rPr lang="en-US" dirty="0"/>
              <a:t>Average priority highest to lowest</a:t>
            </a:r>
          </a:p>
        </c:rich>
      </c:tx>
      <c:layout>
        <c:manualLayout>
          <c:xMode val="edge"/>
          <c:yMode val="edge"/>
          <c:x val="0.29962083804825296"/>
          <c:y val="3.7492785590961579E-2"/>
        </c:manualLayout>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1'!$B$11:$B$13</c:f>
              <c:strCache>
                <c:ptCount val="3"/>
                <c:pt idx="0">
                  <c:v>Population diversity</c:v>
                </c:pt>
                <c:pt idx="1">
                  <c:v>Life stage specific juvenile survival</c:v>
                </c:pt>
                <c:pt idx="2">
                  <c:v>Spatial structure (i.e. geographic distribution, connectivity, etc.)</c:v>
                </c:pt>
              </c:strCache>
            </c:strRef>
          </c:cat>
          <c:val>
            <c:numRef>
              <c:f>'Question 1'!$C$11:$C$13</c:f>
            </c:numRef>
          </c:val>
        </c:ser>
        <c:ser>
          <c:idx val="1"/>
          <c:order val="1"/>
          <c:spPr>
            <a:solidFill>
              <a:schemeClr val="accent2"/>
            </a:solidFill>
            <a:ln>
              <a:noFill/>
            </a:ln>
            <a:effectLst/>
          </c:spPr>
          <c:invertIfNegative val="0"/>
          <c:cat>
            <c:strRef>
              <c:f>'Question 1'!$B$11:$B$13</c:f>
              <c:strCache>
                <c:ptCount val="3"/>
                <c:pt idx="0">
                  <c:v>Population diversity</c:v>
                </c:pt>
                <c:pt idx="1">
                  <c:v>Life stage specific juvenile survival</c:v>
                </c:pt>
                <c:pt idx="2">
                  <c:v>Spatial structure (i.e. geographic distribution, connectivity, etc.)</c:v>
                </c:pt>
              </c:strCache>
            </c:strRef>
          </c:cat>
          <c:val>
            <c:numRef>
              <c:f>'Question 1'!$D$11:$D$13</c:f>
            </c:numRef>
          </c:val>
        </c:ser>
        <c:ser>
          <c:idx val="2"/>
          <c:order val="2"/>
          <c:spPr>
            <a:solidFill>
              <a:schemeClr val="accent3"/>
            </a:solidFill>
            <a:ln>
              <a:noFill/>
            </a:ln>
            <a:effectLst/>
          </c:spPr>
          <c:invertIfNegative val="0"/>
          <c:cat>
            <c:strRef>
              <c:f>'Question 1'!$B$11:$B$13</c:f>
              <c:strCache>
                <c:ptCount val="3"/>
                <c:pt idx="0">
                  <c:v>Population diversity</c:v>
                </c:pt>
                <c:pt idx="1">
                  <c:v>Life stage specific juvenile survival</c:v>
                </c:pt>
                <c:pt idx="2">
                  <c:v>Spatial structure (i.e. geographic distribution, connectivity, etc.)</c:v>
                </c:pt>
              </c:strCache>
            </c:strRef>
          </c:cat>
          <c:val>
            <c:numRef>
              <c:f>'Question 1'!$E$11:$E$13</c:f>
            </c:numRef>
          </c:val>
        </c:ser>
        <c:ser>
          <c:idx val="3"/>
          <c:order val="3"/>
          <c:spPr>
            <a:solidFill>
              <a:schemeClr val="accent4"/>
            </a:solidFill>
            <a:ln>
              <a:noFill/>
            </a:ln>
            <a:effectLst/>
          </c:spPr>
          <c:invertIfNegative val="0"/>
          <c:cat>
            <c:strRef>
              <c:f>'Question 1'!$B$11:$B$13</c:f>
              <c:strCache>
                <c:ptCount val="3"/>
                <c:pt idx="0">
                  <c:v>Population diversity</c:v>
                </c:pt>
                <c:pt idx="1">
                  <c:v>Life stage specific juvenile survival</c:v>
                </c:pt>
                <c:pt idx="2">
                  <c:v>Spatial structure (i.e. geographic distribution, connectivity, etc.)</c:v>
                </c:pt>
              </c:strCache>
            </c:strRef>
          </c:cat>
          <c:val>
            <c:numRef>
              <c:f>'Question 1'!$F$11:$F$13</c:f>
            </c:numRef>
          </c:val>
        </c:ser>
        <c:ser>
          <c:idx val="4"/>
          <c:order val="4"/>
          <c:spPr>
            <a:solidFill>
              <a:schemeClr val="accent5"/>
            </a:solidFill>
            <a:ln>
              <a:noFill/>
            </a:ln>
            <a:effectLst/>
          </c:spPr>
          <c:invertIfNegative val="0"/>
          <c:cat>
            <c:strRef>
              <c:f>'Question 1'!$B$11:$B$13</c:f>
              <c:strCache>
                <c:ptCount val="3"/>
                <c:pt idx="0">
                  <c:v>Population diversity</c:v>
                </c:pt>
                <c:pt idx="1">
                  <c:v>Life stage specific juvenile survival</c:v>
                </c:pt>
                <c:pt idx="2">
                  <c:v>Spatial structure (i.e. geographic distribution, connectivity, etc.)</c:v>
                </c:pt>
              </c:strCache>
            </c:strRef>
          </c:cat>
          <c:val>
            <c:numRef>
              <c:f>'Question 1'!$G$11:$G$13</c:f>
              <c:numCache>
                <c:formatCode>0.00</c:formatCode>
                <c:ptCount val="3"/>
                <c:pt idx="0">
                  <c:v>2.4</c:v>
                </c:pt>
                <c:pt idx="1">
                  <c:v>3.16</c:v>
                </c:pt>
                <c:pt idx="2">
                  <c:v>3.44</c:v>
                </c:pt>
              </c:numCache>
            </c:numRef>
          </c:val>
        </c:ser>
        <c:dLbls>
          <c:showLegendKey val="0"/>
          <c:showVal val="0"/>
          <c:showCatName val="0"/>
          <c:showSerName val="0"/>
          <c:showPercent val="0"/>
          <c:showBubbleSize val="0"/>
        </c:dLbls>
        <c:gapWidth val="182"/>
        <c:axId val="219358920"/>
        <c:axId val="219359312"/>
      </c:barChart>
      <c:catAx>
        <c:axId val="219358920"/>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400" b="1" i="0" u="none" strike="noStrike" baseline="0">
                <a:solidFill>
                  <a:srgbClr val="333333"/>
                </a:solidFill>
                <a:latin typeface="Calibri"/>
                <a:ea typeface="Calibri"/>
                <a:cs typeface="Calibri"/>
              </a:defRPr>
            </a:pPr>
            <a:endParaRPr lang="en-US"/>
          </a:p>
        </c:txPr>
        <c:crossAx val="219359312"/>
        <c:crosses val="autoZero"/>
        <c:auto val="1"/>
        <c:lblAlgn val="ctr"/>
        <c:lblOffset val="100"/>
        <c:noMultiLvlLbl val="0"/>
      </c:catAx>
      <c:valAx>
        <c:axId val="219359312"/>
        <c:scaling>
          <c:orientation val="minMax"/>
        </c:scaling>
        <c:delete val="1"/>
        <c:axPos val="b"/>
        <c:majorGridlines>
          <c:spPr>
            <a:ln w="3175">
              <a:solidFill>
                <a:srgbClr val="DDDDDD"/>
              </a:solidFill>
              <a:prstDash val="solid"/>
            </a:ln>
          </c:spPr>
        </c:majorGridlines>
        <c:numFmt formatCode="0.00" sourceLinked="1"/>
        <c:majorTickMark val="out"/>
        <c:minorTickMark val="none"/>
        <c:tickLblPos val="nextTo"/>
        <c:crossAx val="219358920"/>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Average priority highest to lowest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1'!$C$27:$C$34</c:f>
            </c:numRef>
          </c:val>
        </c:ser>
        <c:ser>
          <c:idx val="1"/>
          <c:order val="1"/>
          <c:spPr>
            <a:solidFill>
              <a:schemeClr val="accent2"/>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1'!$D$27:$D$34</c:f>
            </c:numRef>
          </c:val>
        </c:ser>
        <c:ser>
          <c:idx val="2"/>
          <c:order val="2"/>
          <c:spPr>
            <a:solidFill>
              <a:schemeClr val="accent3"/>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1'!$E$27:$E$34</c:f>
            </c:numRef>
          </c:val>
        </c:ser>
        <c:ser>
          <c:idx val="3"/>
          <c:order val="3"/>
          <c:spPr>
            <a:solidFill>
              <a:schemeClr val="accent4"/>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1'!$F$27:$F$34</c:f>
            </c:numRef>
          </c:val>
        </c:ser>
        <c:ser>
          <c:idx val="4"/>
          <c:order val="4"/>
          <c:spPr>
            <a:solidFill>
              <a:schemeClr val="accent5"/>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1'!$G$27:$G$34</c:f>
            </c:numRef>
          </c:val>
        </c:ser>
        <c:ser>
          <c:idx val="5"/>
          <c:order val="5"/>
          <c:spPr>
            <a:solidFill>
              <a:schemeClr val="accent6"/>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1'!$H$27:$H$34</c:f>
            </c:numRef>
          </c:val>
        </c:ser>
        <c:ser>
          <c:idx val="6"/>
          <c:order val="6"/>
          <c:spPr>
            <a:solidFill>
              <a:schemeClr val="accent1">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1'!$I$27:$I$34</c:f>
            </c:numRef>
          </c:val>
        </c:ser>
        <c:ser>
          <c:idx val="7"/>
          <c:order val="7"/>
          <c:spPr>
            <a:solidFill>
              <a:schemeClr val="accent2">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1'!$J$27:$J$34</c:f>
            </c:numRef>
          </c:val>
        </c:ser>
        <c:ser>
          <c:idx val="8"/>
          <c:order val="8"/>
          <c:spPr>
            <a:solidFill>
              <a:schemeClr val="accent3">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1'!$K$27:$K$34</c:f>
            </c:numRef>
          </c:val>
        </c:ser>
        <c:ser>
          <c:idx val="9"/>
          <c:order val="9"/>
          <c:spPr>
            <a:solidFill>
              <a:schemeClr val="accent4">
                <a:lumMod val="60000"/>
              </a:schemeClr>
            </a:solidFill>
            <a:ln>
              <a:noFill/>
            </a:ln>
            <a:effectLst/>
          </c:spPr>
          <c:invertIfNegative val="0"/>
          <c:cat>
            <c:strRef>
              <c:f>'Question 1'!$B$27:$B$34</c:f>
              <c:strCache>
                <c:ptCount val="8"/>
                <c:pt idx="0">
                  <c:v>Hydro Data</c:v>
                </c:pt>
                <c:pt idx="1">
                  <c:v>Resident Trout</c:v>
                </c:pt>
                <c:pt idx="2">
                  <c:v>Other Fish (i.e. Lamprey, Sturgeon)</c:v>
                </c:pt>
                <c:pt idx="3">
                  <c:v>Habitat Data</c:v>
                </c:pt>
                <c:pt idx="4">
                  <c:v>ESA Listed Fish Populations (i.e. Bull Trout)</c:v>
                </c:pt>
                <c:pt idx="5">
                  <c:v>Hatchery Fish (Production/Hatchery Management Data)</c:v>
                </c:pt>
                <c:pt idx="6">
                  <c:v>Hatchery Fish (Interactions in Nature/Spawning in Wild Data)</c:v>
                </c:pt>
                <c:pt idx="7">
                  <c:v>Additional Natural Origin Salmon &amp; Steelhead Indicators</c:v>
                </c:pt>
              </c:strCache>
            </c:strRef>
          </c:cat>
          <c:val>
            <c:numRef>
              <c:f>'Question 1'!$L$27:$L$34</c:f>
              <c:numCache>
                <c:formatCode>0.00</c:formatCode>
                <c:ptCount val="8"/>
                <c:pt idx="0">
                  <c:v>3.8099999999999996</c:v>
                </c:pt>
                <c:pt idx="1">
                  <c:v>4.1500000000000004</c:v>
                </c:pt>
                <c:pt idx="2">
                  <c:v>5</c:v>
                </c:pt>
                <c:pt idx="3">
                  <c:v>5.41</c:v>
                </c:pt>
                <c:pt idx="4">
                  <c:v>5.78</c:v>
                </c:pt>
                <c:pt idx="5">
                  <c:v>6.26</c:v>
                </c:pt>
                <c:pt idx="6">
                  <c:v>6.67</c:v>
                </c:pt>
                <c:pt idx="7">
                  <c:v>6.93</c:v>
                </c:pt>
              </c:numCache>
            </c:numRef>
          </c:val>
        </c:ser>
        <c:dLbls>
          <c:showLegendKey val="0"/>
          <c:showVal val="0"/>
          <c:showCatName val="0"/>
          <c:showSerName val="0"/>
          <c:showPercent val="0"/>
          <c:showBubbleSize val="0"/>
        </c:dLbls>
        <c:gapWidth val="182"/>
        <c:axId val="219629256"/>
        <c:axId val="219629648"/>
      </c:barChart>
      <c:catAx>
        <c:axId val="219629256"/>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219629648"/>
        <c:crosses val="autoZero"/>
        <c:auto val="1"/>
        <c:lblAlgn val="ctr"/>
        <c:lblOffset val="100"/>
        <c:noMultiLvlLbl val="0"/>
      </c:catAx>
      <c:valAx>
        <c:axId val="219629648"/>
        <c:scaling>
          <c:orientation val="minMax"/>
        </c:scaling>
        <c:delete val="1"/>
        <c:axPos val="b"/>
        <c:majorGridlines>
          <c:spPr>
            <a:ln w="3175">
              <a:solidFill>
                <a:srgbClr val="DDDDDD"/>
              </a:solidFill>
              <a:prstDash val="solid"/>
            </a:ln>
          </c:spPr>
        </c:majorGridlines>
        <c:numFmt formatCode="0.00" sourceLinked="1"/>
        <c:majorTickMark val="out"/>
        <c:minorTickMark val="none"/>
        <c:tickLblPos val="nextTo"/>
        <c:crossAx val="219629256"/>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dirty="0"/>
              <a:t>Number ranking "most important"</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'Question 1'!$B$18:$B$25</c:f>
              <c:strCache>
                <c:ptCount val="8"/>
                <c:pt idx="0">
                  <c:v>Habitat Data</c:v>
                </c:pt>
                <c:pt idx="1">
                  <c:v>Other Fish (i.e. Lamprey, Sturgeon)</c:v>
                </c:pt>
                <c:pt idx="2">
                  <c:v>Hydro Data</c:v>
                </c:pt>
                <c:pt idx="3">
                  <c:v>Resident Trout</c:v>
                </c:pt>
                <c:pt idx="4">
                  <c:v>ESA Listed Fish Populations (i.e. Bull Trout)</c:v>
                </c:pt>
                <c:pt idx="5">
                  <c:v>Hatchery Fish (Interactions in Nature/Spawning in Wild Data)</c:v>
                </c:pt>
                <c:pt idx="6">
                  <c:v>Hatchery Fish (Production/Hatchery Management Data)</c:v>
                </c:pt>
                <c:pt idx="7">
                  <c:v>Additional Natural Origin Salmon &amp; Steelhead Indicators</c:v>
                </c:pt>
              </c:strCache>
            </c:strRef>
          </c:cat>
          <c:val>
            <c:numRef>
              <c:f>'Question 1'!$C$18:$C$25</c:f>
              <c:numCache>
                <c:formatCode>General</c:formatCode>
                <c:ptCount val="8"/>
                <c:pt idx="0">
                  <c:v>0</c:v>
                </c:pt>
                <c:pt idx="1">
                  <c:v>1</c:v>
                </c:pt>
                <c:pt idx="2">
                  <c:v>1</c:v>
                </c:pt>
                <c:pt idx="3">
                  <c:v>2</c:v>
                </c:pt>
                <c:pt idx="4">
                  <c:v>2</c:v>
                </c:pt>
                <c:pt idx="5">
                  <c:v>5</c:v>
                </c:pt>
                <c:pt idx="6">
                  <c:v>6</c:v>
                </c:pt>
                <c:pt idx="7">
                  <c:v>10</c:v>
                </c:pt>
              </c:numCache>
            </c:numRef>
          </c:val>
        </c:ser>
        <c:dLbls>
          <c:showLegendKey val="0"/>
          <c:showVal val="0"/>
          <c:showCatName val="0"/>
          <c:showSerName val="0"/>
          <c:showPercent val="0"/>
          <c:showBubbleSize val="0"/>
        </c:dLbls>
        <c:gapWidth val="182"/>
        <c:axId val="219630432"/>
        <c:axId val="219630824"/>
      </c:barChart>
      <c:catAx>
        <c:axId val="219630432"/>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219630824"/>
        <c:crosses val="autoZero"/>
        <c:auto val="1"/>
        <c:lblAlgn val="ctr"/>
        <c:lblOffset val="100"/>
        <c:noMultiLvlLbl val="0"/>
      </c:catAx>
      <c:valAx>
        <c:axId val="219630824"/>
        <c:scaling>
          <c:orientation val="minMax"/>
        </c:scaling>
        <c:delete val="0"/>
        <c:axPos val="b"/>
        <c:majorGridlines>
          <c:spPr>
            <a:ln w="3175">
              <a:solidFill>
                <a:srgbClr val="DDDDDD"/>
              </a:solidFill>
              <a:prstDash val="solid"/>
            </a:ln>
          </c:spPr>
        </c:majorGridlines>
        <c:numFmt formatCode="General"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219630432"/>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ranking "most important"</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1'!$B$21:$B$32</c:f>
              <c:strCache>
                <c:ptCount val="12"/>
                <c:pt idx="0">
                  <c:v>Number Spawned</c:v>
                </c:pt>
                <c:pt idx="1">
                  <c:v>Egg to Release Survival</c:v>
                </c:pt>
                <c:pt idx="2">
                  <c:v>Proportionate Natural Influence (PNI)</c:v>
                </c:pt>
                <c:pt idx="3">
                  <c:v>Stray Rate/Stray Distribution</c:v>
                </c:pt>
                <c:pt idx="4">
                  <c:v>Harvest/Escapement Distribution</c:v>
                </c:pt>
                <c:pt idx="5">
                  <c:v>Eggs Taken</c:v>
                </c:pt>
                <c:pt idx="6">
                  <c:v>Recruits per Spawner (RperS)</c:v>
                </c:pt>
                <c:pt idx="7">
                  <c:v>Proportion of Natural Origin fish in a hatchery broodstock (pNOB)</c:v>
                </c:pt>
                <c:pt idx="8">
                  <c:v>Smolt to Adult Ratio (SAR)</c:v>
                </c:pt>
                <c:pt idx="9">
                  <c:v>Juveniles released</c:v>
                </c:pt>
                <c:pt idx="10">
                  <c:v>Total Return (Including fisheries contribution)</c:v>
                </c:pt>
                <c:pt idx="11">
                  <c:v>Proportion of natural spawners that are of hatchery origin (pHOS)</c:v>
                </c:pt>
              </c:strCache>
            </c:strRef>
          </c:cat>
          <c:val>
            <c:numRef>
              <c:f>'Question 1'!$C$21:$C$32</c:f>
              <c:numCache>
                <c:formatCode>General</c:formatCode>
                <c:ptCount val="12"/>
                <c:pt idx="0">
                  <c:v>0</c:v>
                </c:pt>
                <c:pt idx="1">
                  <c:v>0</c:v>
                </c:pt>
                <c:pt idx="2">
                  <c:v>0</c:v>
                </c:pt>
                <c:pt idx="3">
                  <c:v>0</c:v>
                </c:pt>
                <c:pt idx="4">
                  <c:v>0</c:v>
                </c:pt>
                <c:pt idx="5">
                  <c:v>1</c:v>
                </c:pt>
                <c:pt idx="6">
                  <c:v>2</c:v>
                </c:pt>
                <c:pt idx="7">
                  <c:v>2</c:v>
                </c:pt>
                <c:pt idx="8">
                  <c:v>3</c:v>
                </c:pt>
                <c:pt idx="9">
                  <c:v>3</c:v>
                </c:pt>
                <c:pt idx="10">
                  <c:v>6</c:v>
                </c:pt>
                <c:pt idx="11">
                  <c:v>9</c:v>
                </c:pt>
              </c:numCache>
            </c:numRef>
          </c:val>
        </c:ser>
        <c:dLbls>
          <c:showLegendKey val="0"/>
          <c:showVal val="0"/>
          <c:showCatName val="0"/>
          <c:showSerName val="0"/>
          <c:showPercent val="0"/>
          <c:showBubbleSize val="0"/>
        </c:dLbls>
        <c:gapWidth val="182"/>
        <c:axId val="219631608"/>
        <c:axId val="219632000"/>
      </c:barChart>
      <c:catAx>
        <c:axId val="219631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9632000"/>
        <c:crosses val="autoZero"/>
        <c:auto val="1"/>
        <c:lblAlgn val="ctr"/>
        <c:lblOffset val="100"/>
        <c:noMultiLvlLbl val="0"/>
      </c:catAx>
      <c:valAx>
        <c:axId val="219632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63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DD25EF-BB0A-47E4-9519-39C4605155C9}" type="datetimeFigureOut">
              <a:rPr lang="en-US" smtClean="0"/>
              <a:t>6/30/2015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4A2E1F-2AD5-4D66-A9C9-1524EE9FDEFE}" type="slidenum">
              <a:rPr lang="en-US" smtClean="0"/>
              <a:t>‹#›</a:t>
            </a:fld>
            <a:endParaRPr lang="en-US" dirty="0"/>
          </a:p>
        </p:txBody>
      </p:sp>
    </p:spTree>
    <p:extLst>
      <p:ext uri="{BB962C8B-B14F-4D97-AF65-F5344CB8AC3E}">
        <p14:creationId xmlns:p14="http://schemas.microsoft.com/office/powerpoint/2010/main" val="308880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A2E1F-2AD5-4D66-A9C9-1524EE9FDEFE}" type="slidenum">
              <a:rPr lang="en-US" smtClean="0"/>
              <a:t>3</a:t>
            </a:fld>
            <a:endParaRPr lang="en-US" dirty="0"/>
          </a:p>
        </p:txBody>
      </p:sp>
    </p:spTree>
    <p:extLst>
      <p:ext uri="{BB962C8B-B14F-4D97-AF65-F5344CB8AC3E}">
        <p14:creationId xmlns:p14="http://schemas.microsoft.com/office/powerpoint/2010/main" val="116565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A2E1F-2AD5-4D66-A9C9-1524EE9FDEFE}" type="slidenum">
              <a:rPr lang="en-US" smtClean="0"/>
              <a:t>4</a:t>
            </a:fld>
            <a:endParaRPr lang="en-US" dirty="0"/>
          </a:p>
        </p:txBody>
      </p:sp>
    </p:spTree>
    <p:extLst>
      <p:ext uri="{BB962C8B-B14F-4D97-AF65-F5344CB8AC3E}">
        <p14:creationId xmlns:p14="http://schemas.microsoft.com/office/powerpoint/2010/main" val="204918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04A2E1F-2AD5-4D66-A9C9-1524EE9FDEFE}" type="slidenum">
              <a:rPr lang="en-US" smtClean="0"/>
              <a:t>8</a:t>
            </a:fld>
            <a:endParaRPr lang="en-US" dirty="0"/>
          </a:p>
        </p:txBody>
      </p:sp>
    </p:spTree>
    <p:extLst>
      <p:ext uri="{BB962C8B-B14F-4D97-AF65-F5344CB8AC3E}">
        <p14:creationId xmlns:p14="http://schemas.microsoft.com/office/powerpoint/2010/main" val="144368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p>
          <a:p>
            <a:r>
              <a:rPr lang="en-US" dirty="0" smtClean="0"/>
              <a:t>lamprey </a:t>
            </a:r>
            <a:r>
              <a:rPr lang="en-US" dirty="0"/>
              <a:t>via tribal </a:t>
            </a:r>
            <a:r>
              <a:rPr lang="en-US" dirty="0" smtClean="0"/>
              <a:t>management </a:t>
            </a:r>
            <a:endParaRPr lang="en-US" dirty="0"/>
          </a:p>
          <a:p>
            <a:r>
              <a:rPr lang="en-US" dirty="0" smtClean="0"/>
              <a:t>Eulachon </a:t>
            </a:r>
            <a:endParaRPr lang="en-US" dirty="0"/>
          </a:p>
          <a:p>
            <a:r>
              <a:rPr lang="en-US" dirty="0" smtClean="0"/>
              <a:t>I indicated </a:t>
            </a:r>
            <a:r>
              <a:rPr lang="en-US" dirty="0"/>
              <a:t>sturgeon because significant efforts are already underway for Lamprey and Bull Trout. </a:t>
            </a:r>
          </a:p>
          <a:p>
            <a:r>
              <a:rPr lang="en-US" dirty="0" smtClean="0"/>
              <a:t>later </a:t>
            </a:r>
            <a:r>
              <a:rPr lang="en-US" dirty="0"/>
              <a:t>on redband and cutthroat trout would be great to add and then perhaps also kokanee </a:t>
            </a:r>
          </a:p>
          <a:p>
            <a:endParaRPr lang="en-US" dirty="0"/>
          </a:p>
        </p:txBody>
      </p:sp>
      <p:sp>
        <p:nvSpPr>
          <p:cNvPr id="4" name="Slide Number Placeholder 3"/>
          <p:cNvSpPr>
            <a:spLocks noGrp="1"/>
          </p:cNvSpPr>
          <p:nvPr>
            <p:ph type="sldNum" sz="quarter" idx="10"/>
          </p:nvPr>
        </p:nvSpPr>
        <p:spPr/>
        <p:txBody>
          <a:bodyPr/>
          <a:lstStyle/>
          <a:p>
            <a:fld id="{E04A2E1F-2AD5-4D66-A9C9-1524EE9FDEFE}" type="slidenum">
              <a:rPr lang="en-US" smtClean="0"/>
              <a:t>18</a:t>
            </a:fld>
            <a:endParaRPr lang="en-US" dirty="0"/>
          </a:p>
        </p:txBody>
      </p:sp>
    </p:spTree>
    <p:extLst>
      <p:ext uri="{BB962C8B-B14F-4D97-AF65-F5344CB8AC3E}">
        <p14:creationId xmlns:p14="http://schemas.microsoft.com/office/powerpoint/2010/main" val="185578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Right: </a:t>
            </a:r>
            <a:r>
              <a:rPr lang="en-US" b="1" dirty="0" smtClean="0"/>
              <a:t>1946 Stalin </a:t>
            </a:r>
            <a:r>
              <a:rPr lang="en-US" b="1" dirty="0"/>
              <a:t>announces the new five-year plan for the Soviet Union, calling for production boosts of 50 percent. </a:t>
            </a:r>
            <a:endParaRPr lang="en-US" dirty="0"/>
          </a:p>
        </p:txBody>
      </p:sp>
      <p:sp>
        <p:nvSpPr>
          <p:cNvPr id="4" name="Slide Number Placeholder 3"/>
          <p:cNvSpPr>
            <a:spLocks noGrp="1"/>
          </p:cNvSpPr>
          <p:nvPr>
            <p:ph type="sldNum" sz="quarter" idx="10"/>
          </p:nvPr>
        </p:nvSpPr>
        <p:spPr/>
        <p:txBody>
          <a:bodyPr/>
          <a:lstStyle/>
          <a:p>
            <a:fld id="{E04A2E1F-2AD5-4D66-A9C9-1524EE9FDEFE}" type="slidenum">
              <a:rPr lang="en-US" smtClean="0"/>
              <a:t>22</a:t>
            </a:fld>
            <a:endParaRPr lang="en-US" dirty="0"/>
          </a:p>
        </p:txBody>
      </p:sp>
    </p:spTree>
    <p:extLst>
      <p:ext uri="{BB962C8B-B14F-4D97-AF65-F5344CB8AC3E}">
        <p14:creationId xmlns:p14="http://schemas.microsoft.com/office/powerpoint/2010/main" val="313155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Right: </a:t>
            </a:r>
            <a:r>
              <a:rPr lang="en-US" b="1" dirty="0" smtClean="0"/>
              <a:t>1946 Stalin </a:t>
            </a:r>
            <a:r>
              <a:rPr lang="en-US" b="1" dirty="0"/>
              <a:t>announces the new five-year plan for the Soviet Union, calling for production boosts of 50 percent. </a:t>
            </a:r>
            <a:endParaRPr lang="en-US" dirty="0"/>
          </a:p>
        </p:txBody>
      </p:sp>
      <p:sp>
        <p:nvSpPr>
          <p:cNvPr id="4" name="Slide Number Placeholder 3"/>
          <p:cNvSpPr>
            <a:spLocks noGrp="1"/>
          </p:cNvSpPr>
          <p:nvPr>
            <p:ph type="sldNum" sz="quarter" idx="10"/>
          </p:nvPr>
        </p:nvSpPr>
        <p:spPr/>
        <p:txBody>
          <a:bodyPr/>
          <a:lstStyle/>
          <a:p>
            <a:fld id="{E04A2E1F-2AD5-4D66-A9C9-1524EE9FDEFE}" type="slidenum">
              <a:rPr lang="en-US" smtClean="0"/>
              <a:t>23</a:t>
            </a:fld>
            <a:endParaRPr lang="en-US" dirty="0"/>
          </a:p>
        </p:txBody>
      </p:sp>
    </p:spTree>
    <p:extLst>
      <p:ext uri="{BB962C8B-B14F-4D97-AF65-F5344CB8AC3E}">
        <p14:creationId xmlns:p14="http://schemas.microsoft.com/office/powerpoint/2010/main" val="384465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status reviews, Goal assessments, regional </a:t>
            </a:r>
            <a:r>
              <a:rPr lang="en-US" dirty="0" smtClean="0"/>
              <a:t>assessments </a:t>
            </a:r>
            <a:r>
              <a:rPr lang="en-US" dirty="0"/>
              <a:t>of </a:t>
            </a:r>
            <a:r>
              <a:rPr lang="en-US" dirty="0" smtClean="0"/>
              <a:t>management </a:t>
            </a:r>
            <a:r>
              <a:rPr lang="en-US" dirty="0"/>
              <a:t>action effectiveness Accords reporting, CRITFC - Wy-Kan-Ush-Mi Wa-Kish-Wit, CTUIR - Biomonitoring assessment smolt/redd for chinook and smolt/adult for steelhead (if not already finished) NOAA 5 year status, ESA listing decisions, harvest and hatchery management, funding decisions Annual NPCC,NPCC Report, Subbasin Plans/Dashboards, WA State of the Salmon, WDFW </a:t>
            </a:r>
            <a:r>
              <a:rPr lang="en-US" dirty="0" smtClean="0"/>
              <a:t>Steelhead </a:t>
            </a:r>
            <a:r>
              <a:rPr lang="en-US" dirty="0"/>
              <a:t>at Risk, NOAA 5-year status review, NOAA 4(D) research permits for ESA listed species, Biological Assessments &amp; NOAA BiOP for hydro,harvest,hatcheries 5 year status review!! All; standardized data sets would enable comparisons between geographic areas and allow more statistically robust comparisons to address information gaps. Critical habitat assessments, range-wide assessments any and all that use multi-state,- tribal or other -source data I'm not familiar with others outside the NOAA 5-yr review Hatchery effectiveness reports to Governors and Congress, Subbasin Dashboards, HLIs HGMP/NEPA  Compliance; FCRPS BiOP CE and new BA ESA, NWPCC FWP Fish Habitat Partnerships, State agency assessments, tribal nations, ESA recovery planning Native Trout Assessments Supplementation effectiveness, Life Cycle Modeling, Recovery Plan effectivenessStat CRB FW Program NPCC HLI's </a:t>
            </a:r>
          </a:p>
        </p:txBody>
      </p:sp>
      <p:sp>
        <p:nvSpPr>
          <p:cNvPr id="4" name="Slide Number Placeholder 3"/>
          <p:cNvSpPr>
            <a:spLocks noGrp="1"/>
          </p:cNvSpPr>
          <p:nvPr>
            <p:ph type="sldNum" sz="quarter" idx="10"/>
          </p:nvPr>
        </p:nvSpPr>
        <p:spPr/>
        <p:txBody>
          <a:bodyPr/>
          <a:lstStyle/>
          <a:p>
            <a:fld id="{E04A2E1F-2AD5-4D66-A9C9-1524EE9FDEFE}" type="slidenum">
              <a:rPr lang="en-US" smtClean="0"/>
              <a:t>31</a:t>
            </a:fld>
            <a:endParaRPr lang="en-US" dirty="0"/>
          </a:p>
        </p:txBody>
      </p:sp>
    </p:spTree>
    <p:extLst>
      <p:ext uri="{BB962C8B-B14F-4D97-AF65-F5344CB8AC3E}">
        <p14:creationId xmlns:p14="http://schemas.microsoft.com/office/powerpoint/2010/main" val="167828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6/30/2015</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6/30/2015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6/30/2015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6/30/2015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6/30/2015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6/30/2015</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6/30/2015</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Coordinated Assessments Roadmap: Selecting &amp; Prioritizing Indicators</a:t>
            </a:r>
            <a:endParaRPr lang="en-US" sz="7200" dirty="0"/>
          </a:p>
        </p:txBody>
      </p:sp>
      <p:sp>
        <p:nvSpPr>
          <p:cNvPr id="3" name="Subtitle 2"/>
          <p:cNvSpPr>
            <a:spLocks noGrp="1"/>
          </p:cNvSpPr>
          <p:nvPr>
            <p:ph type="subTitle" idx="1"/>
          </p:nvPr>
        </p:nvSpPr>
        <p:spPr/>
        <p:txBody>
          <a:bodyPr/>
          <a:lstStyle/>
          <a:p>
            <a:r>
              <a:rPr lang="en-US" dirty="0" smtClean="0"/>
              <a:t>June 24, 2015</a:t>
            </a:r>
          </a:p>
        </p:txBody>
      </p:sp>
    </p:spTree>
    <p:extLst>
      <p:ext uri="{BB962C8B-B14F-4D97-AF65-F5344CB8AC3E}">
        <p14:creationId xmlns:p14="http://schemas.microsoft.com/office/powerpoint/2010/main" val="3024877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Preference was for focus on additional natural origin salmon &amp; steelhead indicators</a:t>
            </a:r>
            <a:endParaRPr lang="en-US" sz="4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591435761"/>
              </p:ext>
            </p:extLst>
          </p:nvPr>
        </p:nvGraphicFramePr>
        <p:xfrm>
          <a:off x="6043611" y="1965712"/>
          <a:ext cx="4662487" cy="3767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757421547"/>
              </p:ext>
            </p:extLst>
          </p:nvPr>
        </p:nvGraphicFramePr>
        <p:xfrm>
          <a:off x="676275" y="1998663"/>
          <a:ext cx="4664075" cy="3767137"/>
        </p:xfrm>
        <a:graphic>
          <a:graphicData uri="http://schemas.openxmlformats.org/drawingml/2006/chart">
            <c:chart xmlns:c="http://schemas.openxmlformats.org/drawingml/2006/chart" xmlns:r="http://schemas.openxmlformats.org/officeDocument/2006/relationships" r:id="rId3"/>
          </a:graphicData>
        </a:graphic>
      </p:graphicFrame>
      <p:sp>
        <p:nvSpPr>
          <p:cNvPr id="12" name="Rounded Rectangle 11"/>
          <p:cNvSpPr/>
          <p:nvPr/>
        </p:nvSpPr>
        <p:spPr>
          <a:xfrm>
            <a:off x="716692" y="2397210"/>
            <a:ext cx="9745362" cy="4530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205946" y="2508420"/>
            <a:ext cx="510746" cy="2306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9959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928673"/>
          </a:xfrm>
        </p:spPr>
        <p:txBody>
          <a:bodyPr/>
          <a:lstStyle/>
          <a:p>
            <a:r>
              <a:rPr lang="en-US" dirty="0" smtClean="0"/>
              <a:t>Discussion</a:t>
            </a:r>
            <a:endParaRPr lang="en-US" dirty="0"/>
          </a:p>
        </p:txBody>
      </p:sp>
      <p:sp>
        <p:nvSpPr>
          <p:cNvPr id="3" name="Content Placeholder 2"/>
          <p:cNvSpPr>
            <a:spLocks noGrp="1"/>
          </p:cNvSpPr>
          <p:nvPr>
            <p:ph idx="1"/>
          </p:nvPr>
        </p:nvSpPr>
        <p:spPr>
          <a:xfrm>
            <a:off x="363147" y="1497874"/>
            <a:ext cx="10753725" cy="3766185"/>
          </a:xfrm>
        </p:spPr>
        <p:txBody>
          <a:bodyPr/>
          <a:lstStyle/>
          <a:p>
            <a:r>
              <a:rPr lang="en-US" dirty="0" smtClean="0"/>
              <a:t>Do the Executive Committee members want to direct the CA Project to devote additional effort on other Natural Origin Salmon &amp; Steelhead indicators as the top priority of the project?</a:t>
            </a:r>
          </a:p>
          <a:p>
            <a:r>
              <a:rPr lang="en-US" dirty="0" smtClean="0"/>
              <a:t>Do you want to direct the CA work groups to focus on additional indicators used in NOAA’s 5 year assessment and standardize data for the SPS database?</a:t>
            </a:r>
          </a:p>
          <a:p>
            <a:r>
              <a:rPr lang="en-US" dirty="0" smtClean="0"/>
              <a:t>Do you want to provide any specific  </a:t>
            </a:r>
            <a:r>
              <a:rPr lang="en-US" dirty="0"/>
              <a:t>g</a:t>
            </a:r>
            <a:r>
              <a:rPr lang="en-US" dirty="0" smtClean="0"/>
              <a:t>uidance on indicators?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492248969"/>
              </p:ext>
            </p:extLst>
          </p:nvPr>
        </p:nvGraphicFramePr>
        <p:xfrm>
          <a:off x="5373188" y="4467496"/>
          <a:ext cx="6248781" cy="20323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92480" y="5712823"/>
            <a:ext cx="3140540" cy="369332"/>
          </a:xfrm>
          <a:prstGeom prst="rect">
            <a:avLst/>
          </a:prstGeom>
          <a:noFill/>
        </p:spPr>
        <p:txBody>
          <a:bodyPr wrap="none" rtlCol="0">
            <a:spAutoFit/>
          </a:bodyPr>
          <a:lstStyle/>
          <a:p>
            <a:r>
              <a:rPr lang="en-US" i="1" dirty="0" smtClean="0"/>
              <a:t>Note: pHOS discussion to follow</a:t>
            </a:r>
            <a:endParaRPr lang="en-US" i="1" dirty="0"/>
          </a:p>
        </p:txBody>
      </p:sp>
    </p:spTree>
    <p:extLst>
      <p:ext uri="{BB962C8B-B14F-4D97-AF65-F5344CB8AC3E}">
        <p14:creationId xmlns:p14="http://schemas.microsoft.com/office/powerpoint/2010/main" val="2694853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862736"/>
          </a:xfrm>
        </p:spPr>
        <p:txBody>
          <a:bodyPr>
            <a:normAutofit/>
          </a:bodyPr>
          <a:lstStyle/>
          <a:p>
            <a:r>
              <a:rPr lang="en-US" sz="4000" dirty="0" smtClean="0"/>
              <a:t>Second priority was hatchery fish, but what indicators?</a:t>
            </a:r>
            <a:endParaRPr lang="en-US" sz="4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385716067"/>
              </p:ext>
            </p:extLst>
          </p:nvPr>
        </p:nvGraphicFramePr>
        <p:xfrm>
          <a:off x="6043611" y="1623527"/>
          <a:ext cx="4662487" cy="4422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1914848993"/>
              </p:ext>
            </p:extLst>
          </p:nvPr>
        </p:nvGraphicFramePr>
        <p:xfrm>
          <a:off x="676275" y="1614196"/>
          <a:ext cx="4664075" cy="4432041"/>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755780" y="2519265"/>
            <a:ext cx="3582955"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858416" y="3060441"/>
            <a:ext cx="3191070" cy="4478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6316824" y="2603241"/>
            <a:ext cx="4105470" cy="3732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6083559" y="3060441"/>
            <a:ext cx="4124131" cy="4478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Elbow Connector 24"/>
          <p:cNvCxnSpPr>
            <a:stCxn id="17" idx="3"/>
          </p:cNvCxnSpPr>
          <p:nvPr/>
        </p:nvCxnSpPr>
        <p:spPr>
          <a:xfrm flipV="1">
            <a:off x="4049486" y="2761861"/>
            <a:ext cx="2267338" cy="52251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4338735" y="2869162"/>
            <a:ext cx="1744824" cy="53651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809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Priority hatchery fish indicators</a:t>
            </a:r>
            <a:r>
              <a:rPr lang="en-US" dirty="0"/>
              <a:t>?</a:t>
            </a:r>
          </a:p>
        </p:txBody>
      </p:sp>
      <p:sp>
        <p:nvSpPr>
          <p:cNvPr id="11" name="TextBox 10"/>
          <p:cNvSpPr txBox="1"/>
          <p:nvPr/>
        </p:nvSpPr>
        <p:spPr>
          <a:xfrm>
            <a:off x="2976466" y="5990253"/>
            <a:ext cx="6539162" cy="369332"/>
          </a:xfrm>
          <a:prstGeom prst="rect">
            <a:avLst/>
          </a:prstGeom>
          <a:noFill/>
        </p:spPr>
        <p:txBody>
          <a:bodyPr wrap="none" rtlCol="0">
            <a:spAutoFit/>
          </a:bodyPr>
          <a:lstStyle/>
          <a:p>
            <a:r>
              <a:rPr lang="en-US" b="1" i="1" dirty="0" smtClean="0"/>
              <a:t>#1 Proportion </a:t>
            </a:r>
            <a:r>
              <a:rPr lang="en-US" b="1" i="1" dirty="0"/>
              <a:t>of natural spawners that are of hatchery origin (pHOS) </a:t>
            </a:r>
          </a:p>
        </p:txBody>
      </p:sp>
      <p:cxnSp>
        <p:nvCxnSpPr>
          <p:cNvPr id="15" name="Straight Arrow Connector 14"/>
          <p:cNvCxnSpPr/>
          <p:nvPr/>
        </p:nvCxnSpPr>
        <p:spPr>
          <a:xfrm>
            <a:off x="5402424" y="2533261"/>
            <a:ext cx="125963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11"/>
          <p:cNvGraphicFramePr>
            <a:graphicFrameLocks noGrp="1"/>
          </p:cNvGraphicFramePr>
          <p:nvPr>
            <p:ph sz="half" idx="1"/>
            <p:extLst>
              <p:ext uri="{D42A27DB-BD31-4B8C-83A1-F6EECF244321}">
                <p14:modId xmlns:p14="http://schemas.microsoft.com/office/powerpoint/2010/main" val="3181771865"/>
              </p:ext>
            </p:extLst>
          </p:nvPr>
        </p:nvGraphicFramePr>
        <p:xfrm>
          <a:off x="676275" y="1998663"/>
          <a:ext cx="4664075" cy="3767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2474807521"/>
              </p:ext>
            </p:extLst>
          </p:nvPr>
        </p:nvGraphicFramePr>
        <p:xfrm>
          <a:off x="6662057" y="1942680"/>
          <a:ext cx="4662487" cy="3767137"/>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6662057" y="2425959"/>
            <a:ext cx="4581331" cy="2612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27788" y="2425959"/>
            <a:ext cx="4674636" cy="2612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430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63" y="311453"/>
            <a:ext cx="10772775" cy="1658198"/>
          </a:xfrm>
        </p:spPr>
        <p:txBody>
          <a:bodyPr/>
          <a:lstStyle/>
          <a:p>
            <a:r>
              <a:rPr lang="en-US" dirty="0" smtClean="0"/>
              <a:t>Other High-ranking Hatchery Indicators </a:t>
            </a:r>
            <a:endParaRPr lang="en-US" dirty="0"/>
          </a:p>
        </p:txBody>
      </p:sp>
      <p:sp>
        <p:nvSpPr>
          <p:cNvPr id="3" name="Content Placeholder 2"/>
          <p:cNvSpPr>
            <a:spLocks noGrp="1"/>
          </p:cNvSpPr>
          <p:nvPr>
            <p:ph idx="1"/>
          </p:nvPr>
        </p:nvSpPr>
        <p:spPr/>
        <p:txBody>
          <a:bodyPr>
            <a:normAutofit lnSpcReduction="10000"/>
          </a:bodyPr>
          <a:lstStyle/>
          <a:p>
            <a:pPr lvl="1">
              <a:buFont typeface="Wingdings" panose="05000000000000000000" pitchFamily="2" charset="2"/>
              <a:buChar char="§"/>
            </a:pPr>
            <a:r>
              <a:rPr lang="en-US" sz="2800" dirty="0"/>
              <a:t>Proportion of Natural Origin fish in a hatchery broodstock (pNOB) </a:t>
            </a:r>
            <a:endParaRPr lang="en-US" sz="2800" dirty="0" smtClean="0"/>
          </a:p>
          <a:p>
            <a:pPr marL="4572" lvl="1" indent="0">
              <a:buNone/>
            </a:pPr>
            <a:endParaRPr lang="en-US" sz="2800" dirty="0"/>
          </a:p>
          <a:p>
            <a:pPr lvl="1">
              <a:buFont typeface="Wingdings" panose="05000000000000000000" pitchFamily="2" charset="2"/>
              <a:buChar char="§"/>
            </a:pPr>
            <a:r>
              <a:rPr lang="en-US" sz="2800" dirty="0"/>
              <a:t>Smolt to Adult Ratio (SAR) </a:t>
            </a:r>
            <a:endParaRPr lang="en-US" sz="2800" dirty="0" smtClean="0"/>
          </a:p>
          <a:p>
            <a:pPr marL="4572" lvl="1" indent="0">
              <a:buNone/>
            </a:pPr>
            <a:endParaRPr lang="en-US" sz="2800" dirty="0"/>
          </a:p>
          <a:p>
            <a:pPr lvl="1">
              <a:buFont typeface="Wingdings" panose="05000000000000000000" pitchFamily="2" charset="2"/>
              <a:buChar char="§"/>
            </a:pPr>
            <a:r>
              <a:rPr lang="en-US" sz="2800" dirty="0" smtClean="0"/>
              <a:t>Total </a:t>
            </a:r>
            <a:r>
              <a:rPr lang="en-US" sz="2800" dirty="0"/>
              <a:t>Return (Including fisheries contribution) </a:t>
            </a:r>
            <a:endParaRPr lang="en-US" sz="2800" dirty="0" smtClean="0"/>
          </a:p>
          <a:p>
            <a:pPr marL="4572" lvl="1" indent="0">
              <a:buNone/>
            </a:pPr>
            <a:endParaRPr lang="en-US" sz="2800" dirty="0"/>
          </a:p>
          <a:p>
            <a:pPr lvl="1">
              <a:buFont typeface="Wingdings" panose="05000000000000000000" pitchFamily="2" charset="2"/>
              <a:buChar char="§"/>
            </a:pPr>
            <a:r>
              <a:rPr lang="en-US" sz="2800" dirty="0"/>
              <a:t>Recruits per Spawner (RperS</a:t>
            </a:r>
            <a:r>
              <a:rPr lang="en-US" sz="2800" dirty="0" smtClean="0"/>
              <a:t>)</a:t>
            </a:r>
          </a:p>
          <a:p>
            <a:pPr marL="4572" lvl="1" indent="0">
              <a:buNone/>
            </a:pPr>
            <a:endParaRPr lang="en-US" sz="2800" dirty="0"/>
          </a:p>
          <a:p>
            <a:pPr lvl="1">
              <a:buFont typeface="Wingdings" panose="05000000000000000000" pitchFamily="2" charset="2"/>
              <a:buChar char="§"/>
            </a:pPr>
            <a:r>
              <a:rPr lang="en-US" sz="2800" dirty="0"/>
              <a:t>Juveniles Released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926" y="3669878"/>
            <a:ext cx="3709850" cy="2979115"/>
          </a:xfrm>
          <a:prstGeom prst="rect">
            <a:avLst/>
          </a:prstGeom>
        </p:spPr>
      </p:pic>
      <p:sp>
        <p:nvSpPr>
          <p:cNvPr id="7" name="5-Point Star 6"/>
          <p:cNvSpPr/>
          <p:nvPr/>
        </p:nvSpPr>
        <p:spPr>
          <a:xfrm>
            <a:off x="10554789" y="1889759"/>
            <a:ext cx="618117" cy="5889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4937760" y="2647405"/>
            <a:ext cx="470264" cy="5562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5312230" y="4310742"/>
            <a:ext cx="518690" cy="5044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3849188" y="5094513"/>
            <a:ext cx="553047" cy="5257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6890652" y="6174376"/>
            <a:ext cx="504488" cy="5913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386149" y="6320003"/>
            <a:ext cx="4504503" cy="369332"/>
          </a:xfrm>
          <a:prstGeom prst="rect">
            <a:avLst/>
          </a:prstGeom>
          <a:noFill/>
        </p:spPr>
        <p:txBody>
          <a:bodyPr wrap="none" rtlCol="0">
            <a:spAutoFit/>
          </a:bodyPr>
          <a:lstStyle/>
          <a:p>
            <a:r>
              <a:rPr lang="en-US" dirty="0" smtClean="0"/>
              <a:t>Already included in current exchange template</a:t>
            </a:r>
            <a:endParaRPr lang="en-US" dirty="0"/>
          </a:p>
        </p:txBody>
      </p:sp>
    </p:spTree>
    <p:extLst>
      <p:ext uri="{BB962C8B-B14F-4D97-AF65-F5344CB8AC3E}">
        <p14:creationId xmlns:p14="http://schemas.microsoft.com/office/powerpoint/2010/main" val="317242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676656" y="2011680"/>
            <a:ext cx="10753725" cy="4075611"/>
          </a:xfrm>
        </p:spPr>
        <p:txBody>
          <a:bodyPr>
            <a:normAutofit lnSpcReduction="10000"/>
          </a:bodyPr>
          <a:lstStyle/>
          <a:p>
            <a:r>
              <a:rPr lang="en-US" dirty="0" smtClean="0"/>
              <a:t>The proportion </a:t>
            </a:r>
            <a:r>
              <a:rPr lang="en-US" dirty="0"/>
              <a:t>of natural spawners that are of hatchery origin (pHOS) </a:t>
            </a:r>
            <a:r>
              <a:rPr lang="en-US" dirty="0" smtClean="0"/>
              <a:t>is already a metric in the NOSA tables. Does the Executive Committee wish to elevate pHOS to an Indicator and try to populate pHOS for as many populations as possible?</a:t>
            </a:r>
          </a:p>
          <a:p>
            <a:r>
              <a:rPr lang="en-US" dirty="0" smtClean="0"/>
              <a:t>Do </a:t>
            </a:r>
            <a:r>
              <a:rPr lang="en-US" dirty="0" smtClean="0"/>
              <a:t>the Executive Committee members want to direct the CA Project to continue to develop hatchery Fish indicators as the next priority after Natural Origin Salmon &amp; Steelhead indicators, as is currently the plan?</a:t>
            </a:r>
          </a:p>
          <a:p>
            <a:r>
              <a:rPr lang="en-US" dirty="0" smtClean="0"/>
              <a:t>Do </a:t>
            </a:r>
            <a:r>
              <a:rPr lang="en-US" dirty="0"/>
              <a:t>you want to direct that the CA work groups coordinate with any specific assessment process or processes (i.e. NOAA, NPCC, etc</a:t>
            </a:r>
            <a:r>
              <a:rPr lang="en-US" dirty="0" smtClean="0"/>
              <a:t>.)? </a:t>
            </a:r>
          </a:p>
          <a:p>
            <a:r>
              <a:rPr lang="en-US" dirty="0" smtClean="0"/>
              <a:t>Do we have all the right participants on our Hatchery Development Team?</a:t>
            </a:r>
            <a:endParaRPr lang="en-US" dirty="0"/>
          </a:p>
          <a:p>
            <a:r>
              <a:rPr lang="en-US" dirty="0" smtClean="0"/>
              <a:t>Do you want to provide any specific guidance on indicators (i.e. total return including harvest)?</a:t>
            </a:r>
            <a:endParaRPr lang="en-US" dirty="0"/>
          </a:p>
        </p:txBody>
      </p:sp>
    </p:spTree>
    <p:extLst>
      <p:ext uri="{BB962C8B-B14F-4D97-AF65-F5344CB8AC3E}">
        <p14:creationId xmlns:p14="http://schemas.microsoft.com/office/powerpoint/2010/main" val="1652528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Regional Hatchery Evaluations need standardized data?</a:t>
            </a:r>
            <a:endParaRPr lang="en-US" dirty="0"/>
          </a:p>
        </p:txBody>
      </p:sp>
      <p:sp>
        <p:nvSpPr>
          <p:cNvPr id="3" name="Content Placeholder 2"/>
          <p:cNvSpPr>
            <a:spLocks noGrp="1"/>
          </p:cNvSpPr>
          <p:nvPr>
            <p:ph idx="1"/>
          </p:nvPr>
        </p:nvSpPr>
        <p:spPr/>
        <p:txBody>
          <a:bodyPr/>
          <a:lstStyle/>
          <a:p>
            <a:endParaRPr lang="en-US" dirty="0" smtClean="0"/>
          </a:p>
          <a:p>
            <a:r>
              <a:rPr lang="en-US" dirty="0" smtClean="0"/>
              <a:t>BPA </a:t>
            </a:r>
            <a:r>
              <a:rPr lang="en-US" dirty="0" err="1" smtClean="0"/>
              <a:t>BiOp</a:t>
            </a:r>
            <a:r>
              <a:rPr lang="en-US" dirty="0" smtClean="0"/>
              <a:t> Reporting?</a:t>
            </a:r>
          </a:p>
          <a:p>
            <a:r>
              <a:rPr lang="en-US" dirty="0" smtClean="0"/>
              <a:t>NPCC Annual Reports, Current O&amp;M Process ?</a:t>
            </a:r>
          </a:p>
          <a:p>
            <a:r>
              <a:rPr lang="en-US" dirty="0" smtClean="0"/>
              <a:t>NOAA (Proportion of natural spawners of hatchery origin)?</a:t>
            </a:r>
          </a:p>
          <a:p>
            <a:r>
              <a:rPr lang="en-US" dirty="0" smtClean="0"/>
              <a:t>Others?</a:t>
            </a:r>
          </a:p>
          <a:p>
            <a:r>
              <a:rPr lang="en-US" dirty="0" smtClean="0"/>
              <a:t>Comprehensive (all programs, all fund sources) or Specific?</a:t>
            </a:r>
            <a:endParaRPr lang="en-US" dirty="0"/>
          </a:p>
        </p:txBody>
      </p:sp>
    </p:spTree>
    <p:extLst>
      <p:ext uri="{BB962C8B-B14F-4D97-AF65-F5344CB8AC3E}">
        <p14:creationId xmlns:p14="http://schemas.microsoft.com/office/powerpoint/2010/main" val="2900527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862736"/>
          </a:xfrm>
        </p:spPr>
        <p:txBody>
          <a:bodyPr>
            <a:normAutofit/>
          </a:bodyPr>
          <a:lstStyle/>
          <a:p>
            <a:r>
              <a:rPr lang="en-US" sz="4000" dirty="0"/>
              <a:t>O</a:t>
            </a:r>
            <a:r>
              <a:rPr lang="en-US" sz="4000" dirty="0" smtClean="0"/>
              <a:t>ther fish (including </a:t>
            </a:r>
            <a:r>
              <a:rPr lang="en-US" sz="4000" dirty="0"/>
              <a:t>ESA </a:t>
            </a:r>
            <a:r>
              <a:rPr lang="en-US" sz="4000" dirty="0" smtClean="0"/>
              <a:t>listed Bull </a:t>
            </a:r>
            <a:r>
              <a:rPr lang="en-US" sz="4000" dirty="0"/>
              <a:t>Trout</a:t>
            </a:r>
            <a:r>
              <a:rPr lang="en-US" sz="4000" dirty="0" smtClean="0"/>
              <a:t>) next?</a:t>
            </a:r>
            <a:endParaRPr lang="en-US" sz="4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385716067"/>
              </p:ext>
            </p:extLst>
          </p:nvPr>
        </p:nvGraphicFramePr>
        <p:xfrm>
          <a:off x="6043611" y="1623527"/>
          <a:ext cx="4662487" cy="4422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1914848993"/>
              </p:ext>
            </p:extLst>
          </p:nvPr>
        </p:nvGraphicFramePr>
        <p:xfrm>
          <a:off x="676275" y="1614196"/>
          <a:ext cx="4664075" cy="4432041"/>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p:cNvSpPr/>
          <p:nvPr/>
        </p:nvSpPr>
        <p:spPr>
          <a:xfrm>
            <a:off x="727788" y="3508310"/>
            <a:ext cx="2827175" cy="373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802433" y="4926563"/>
            <a:ext cx="2304661" cy="3172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120882" y="3573624"/>
            <a:ext cx="4086808" cy="4012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6130212" y="4534678"/>
            <a:ext cx="3741576" cy="3918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4" idx="3"/>
          </p:cNvCxnSpPr>
          <p:nvPr/>
        </p:nvCxnSpPr>
        <p:spPr>
          <a:xfrm flipV="1">
            <a:off x="3107094" y="4749282"/>
            <a:ext cx="3013788" cy="33590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5" idx="1"/>
          </p:cNvCxnSpPr>
          <p:nvPr/>
        </p:nvCxnSpPr>
        <p:spPr>
          <a:xfrm>
            <a:off x="3554963" y="3694923"/>
            <a:ext cx="2565919" cy="7931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90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670240"/>
          </a:xfrm>
        </p:spPr>
        <p:txBody>
          <a:bodyPr>
            <a:normAutofit/>
          </a:bodyPr>
          <a:lstStyle/>
          <a:p>
            <a:r>
              <a:rPr lang="en-US" sz="4000" dirty="0" smtClean="0"/>
              <a:t>Priorities for other fish (Species and Indicator Type)</a:t>
            </a:r>
            <a:endParaRPr lang="en-US" sz="4000" dirty="0"/>
          </a:p>
        </p:txBody>
      </p:sp>
      <p:sp>
        <p:nvSpPr>
          <p:cNvPr id="7" name="TextBox 6"/>
          <p:cNvSpPr txBox="1"/>
          <p:nvPr/>
        </p:nvSpPr>
        <p:spPr>
          <a:xfrm>
            <a:off x="6869071" y="6122981"/>
            <a:ext cx="3997376" cy="276999"/>
          </a:xfrm>
          <a:prstGeom prst="rect">
            <a:avLst/>
          </a:prstGeom>
          <a:noFill/>
        </p:spPr>
        <p:txBody>
          <a:bodyPr wrap="none" rtlCol="0">
            <a:spAutoFit/>
          </a:bodyPr>
          <a:lstStyle/>
          <a:p>
            <a:r>
              <a:rPr lang="en-US" sz="1200" dirty="0" smtClean="0"/>
              <a:t>*Highest by average priority and number of “most important”</a:t>
            </a:r>
            <a:endParaRPr lang="en-US" sz="1200"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725108934"/>
              </p:ext>
            </p:extLst>
          </p:nvPr>
        </p:nvGraphicFramePr>
        <p:xfrm>
          <a:off x="6011863" y="1998663"/>
          <a:ext cx="4662487" cy="3767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1"/>
            <p:extLst>
              <p:ext uri="{D42A27DB-BD31-4B8C-83A1-F6EECF244321}">
                <p14:modId xmlns:p14="http://schemas.microsoft.com/office/powerpoint/2010/main" val="3414722065"/>
              </p:ext>
            </p:extLst>
          </p:nvPr>
        </p:nvGraphicFramePr>
        <p:xfrm>
          <a:off x="676275" y="1998663"/>
          <a:ext cx="4664075" cy="376713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7101" y="6122981"/>
            <a:ext cx="3009157" cy="261610"/>
          </a:xfrm>
          <a:prstGeom prst="rect">
            <a:avLst/>
          </a:prstGeom>
          <a:noFill/>
        </p:spPr>
        <p:txBody>
          <a:bodyPr wrap="none" rtlCol="0">
            <a:spAutoFit/>
          </a:bodyPr>
          <a:lstStyle/>
          <a:p>
            <a:r>
              <a:rPr lang="en-US" sz="1100" dirty="0" smtClean="0"/>
              <a:t>Other included Eulachon, species listed elsewhere</a:t>
            </a:r>
            <a:endParaRPr lang="en-US" sz="1100" dirty="0"/>
          </a:p>
        </p:txBody>
      </p:sp>
    </p:spTree>
    <p:extLst>
      <p:ext uri="{BB962C8B-B14F-4D97-AF65-F5344CB8AC3E}">
        <p14:creationId xmlns:p14="http://schemas.microsoft.com/office/powerpoint/2010/main" val="1980213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Do the Executive Committee members want to direct the CA Project to move to “Other Fish” indicators as the next priority after Natural Origin Salmon &amp; Steelhead and Hatchery indicators?</a:t>
            </a:r>
          </a:p>
          <a:p>
            <a:r>
              <a:rPr lang="en-US" dirty="0" smtClean="0"/>
              <a:t>Do you want to provide direction on species priorities? (#1 lamprey, #2 bull trout ?)</a:t>
            </a:r>
          </a:p>
          <a:p>
            <a:r>
              <a:rPr lang="en-US" dirty="0"/>
              <a:t>Do you want to direct that the CA work groups coordinate with any specific assessment process or processes (i.e. </a:t>
            </a:r>
            <a:r>
              <a:rPr lang="en-US" dirty="0" smtClean="0"/>
              <a:t>USFWS, </a:t>
            </a:r>
            <a:r>
              <a:rPr lang="en-US" dirty="0"/>
              <a:t>NPCC, etc.)?</a:t>
            </a:r>
          </a:p>
          <a:p>
            <a:r>
              <a:rPr lang="en-US" dirty="0" smtClean="0"/>
              <a:t>Do you have any specific guidance on indicators?</a:t>
            </a:r>
            <a:endParaRPr lang="en-US" dirty="0"/>
          </a:p>
        </p:txBody>
      </p:sp>
    </p:spTree>
    <p:extLst>
      <p:ext uri="{BB962C8B-B14F-4D97-AF65-F5344CB8AC3E}">
        <p14:creationId xmlns:p14="http://schemas.microsoft.com/office/powerpoint/2010/main" val="1111556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Attempted to </a:t>
            </a:r>
            <a:r>
              <a:rPr lang="en-US" dirty="0" smtClean="0"/>
              <a:t>Assess CA Priorities Across the Columbia Basin </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Survey </a:t>
            </a:r>
            <a:r>
              <a:rPr lang="en-US" dirty="0"/>
              <a:t>Using Survey Monkey </a:t>
            </a:r>
            <a:r>
              <a:rPr lang="en-US" dirty="0" smtClean="0"/>
              <a:t>- 28 </a:t>
            </a:r>
            <a:r>
              <a:rPr lang="en-US" dirty="0"/>
              <a:t>Responses</a:t>
            </a:r>
          </a:p>
          <a:p>
            <a:pPr lvl="1"/>
            <a:r>
              <a:rPr lang="en-US" dirty="0" smtClean="0"/>
              <a:t>CA Workshop Participants, StreamNet Partners, BPA, NPCC, others</a:t>
            </a:r>
            <a:endParaRPr lang="en-US" dirty="0"/>
          </a:p>
          <a:p>
            <a:r>
              <a:rPr lang="en-US" dirty="0" smtClean="0"/>
              <a:t>Discussion </a:t>
            </a:r>
            <a:r>
              <a:rPr lang="en-US" dirty="0"/>
              <a:t>with </a:t>
            </a:r>
            <a:r>
              <a:rPr lang="en-US" dirty="0" smtClean="0"/>
              <a:t>CA Core Team, BPA, NPCC, StreamNet Steering Committee</a:t>
            </a:r>
          </a:p>
          <a:p>
            <a:r>
              <a:rPr lang="en-US" dirty="0" smtClean="0"/>
              <a:t>Recognize likely bias towards Salmon &amp; Steelhead due to participation</a:t>
            </a:r>
          </a:p>
          <a:p>
            <a:r>
              <a:rPr lang="en-US" dirty="0" smtClean="0"/>
              <a:t>Survey information is not meant to imply quantitative endorsement by regional fish &amp; wildlife managers, but is meant to inform the Executive Committee – Ask that you make the decision on priorities for the project</a:t>
            </a:r>
            <a:endParaRPr lang="en-US" dirty="0"/>
          </a:p>
          <a:p>
            <a:endParaRPr lang="en-US" dirty="0"/>
          </a:p>
        </p:txBody>
      </p:sp>
    </p:spTree>
    <p:extLst>
      <p:ext uri="{BB962C8B-B14F-4D97-AF65-F5344CB8AC3E}">
        <p14:creationId xmlns:p14="http://schemas.microsoft.com/office/powerpoint/2010/main" val="199952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862736"/>
          </a:xfrm>
        </p:spPr>
        <p:txBody>
          <a:bodyPr>
            <a:normAutofit/>
          </a:bodyPr>
          <a:lstStyle/>
          <a:p>
            <a:r>
              <a:rPr lang="en-US" sz="4000" dirty="0"/>
              <a:t>R</a:t>
            </a:r>
            <a:r>
              <a:rPr lang="en-US" sz="4000" dirty="0" smtClean="0"/>
              <a:t>esident trout next?</a:t>
            </a:r>
            <a:endParaRPr lang="en-US" sz="4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385716067"/>
              </p:ext>
            </p:extLst>
          </p:nvPr>
        </p:nvGraphicFramePr>
        <p:xfrm>
          <a:off x="6043611" y="1623527"/>
          <a:ext cx="4662487" cy="4422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2967404362"/>
              </p:ext>
            </p:extLst>
          </p:nvPr>
        </p:nvGraphicFramePr>
        <p:xfrm>
          <a:off x="676275" y="1614196"/>
          <a:ext cx="4664075" cy="4432041"/>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1733006" y="4005943"/>
            <a:ext cx="1724297" cy="3135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158446" y="5050971"/>
            <a:ext cx="2577737"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a:endCxn id="11" idx="1"/>
          </p:cNvCxnSpPr>
          <p:nvPr/>
        </p:nvCxnSpPr>
        <p:spPr>
          <a:xfrm>
            <a:off x="3457303" y="4142792"/>
            <a:ext cx="3701143" cy="106057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752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Priority resident trout indicators</a:t>
            </a:r>
            <a:r>
              <a:rPr lang="en-US" dirty="0"/>
              <a:t>?</a:t>
            </a:r>
          </a:p>
        </p:txBody>
      </p:sp>
      <p:graphicFrame>
        <p:nvGraphicFramePr>
          <p:cNvPr id="16" name="Content Placeholder 15"/>
          <p:cNvGraphicFramePr>
            <a:graphicFrameLocks noGrp="1"/>
          </p:cNvGraphicFramePr>
          <p:nvPr>
            <p:ph sz="half" idx="1"/>
            <p:extLst>
              <p:ext uri="{D42A27DB-BD31-4B8C-83A1-F6EECF244321}">
                <p14:modId xmlns:p14="http://schemas.microsoft.com/office/powerpoint/2010/main" val="1103034191"/>
              </p:ext>
            </p:extLst>
          </p:nvPr>
        </p:nvGraphicFramePr>
        <p:xfrm>
          <a:off x="676275" y="1998663"/>
          <a:ext cx="4664075" cy="3767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p:cNvGraphicFramePr>
            <a:graphicFrameLocks noGrp="1"/>
          </p:cNvGraphicFramePr>
          <p:nvPr>
            <p:ph sz="half" idx="2"/>
            <p:extLst>
              <p:ext uri="{D42A27DB-BD31-4B8C-83A1-F6EECF244321}">
                <p14:modId xmlns:p14="http://schemas.microsoft.com/office/powerpoint/2010/main" val="4175060309"/>
              </p:ext>
            </p:extLst>
          </p:nvPr>
        </p:nvGraphicFramePr>
        <p:xfrm>
          <a:off x="6011863" y="1998663"/>
          <a:ext cx="4662487" cy="3767137"/>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2060426" y="2509935"/>
            <a:ext cx="8425543" cy="5131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1632857" y="3185431"/>
            <a:ext cx="8593494" cy="5038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798796" y="2653786"/>
            <a:ext cx="417102"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9" name="TextBox 8"/>
          <p:cNvSpPr txBox="1"/>
          <p:nvPr/>
        </p:nvSpPr>
        <p:spPr>
          <a:xfrm>
            <a:off x="10590245" y="3554963"/>
            <a:ext cx="417102"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cxnSp>
        <p:nvCxnSpPr>
          <p:cNvPr id="18" name="Straight Arrow Connector 17"/>
          <p:cNvCxnSpPr>
            <a:stCxn id="8" idx="1"/>
          </p:cNvCxnSpPr>
          <p:nvPr/>
        </p:nvCxnSpPr>
        <p:spPr>
          <a:xfrm flipH="1">
            <a:off x="10590245" y="2838452"/>
            <a:ext cx="20855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1"/>
          </p:cNvCxnSpPr>
          <p:nvPr/>
        </p:nvCxnSpPr>
        <p:spPr>
          <a:xfrm flipH="1" flipV="1">
            <a:off x="10226351" y="3620278"/>
            <a:ext cx="363894" cy="119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535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0085"/>
            <a:ext cx="10772775" cy="1101460"/>
          </a:xfrm>
        </p:spPr>
        <p:txBody>
          <a:bodyPr/>
          <a:lstStyle/>
          <a:p>
            <a:r>
              <a:rPr lang="en-US" dirty="0" smtClean="0"/>
              <a:t>Proposed 5 Year Plan</a:t>
            </a:r>
            <a:endParaRPr lang="en-US" dirty="0"/>
          </a:p>
        </p:txBody>
      </p:sp>
      <p:sp>
        <p:nvSpPr>
          <p:cNvPr id="3" name="Content Placeholder 2"/>
          <p:cNvSpPr>
            <a:spLocks noGrp="1"/>
          </p:cNvSpPr>
          <p:nvPr>
            <p:ph idx="1"/>
          </p:nvPr>
        </p:nvSpPr>
        <p:spPr>
          <a:xfrm>
            <a:off x="676656" y="1254034"/>
            <a:ext cx="10753725" cy="4523832"/>
          </a:xfrm>
        </p:spPr>
        <p:txBody>
          <a:bodyPr>
            <a:noAutofit/>
          </a:bodyPr>
          <a:lstStyle/>
          <a:p>
            <a:pPr marL="0" indent="0">
              <a:buNone/>
            </a:pPr>
            <a:r>
              <a:rPr lang="en-US" sz="1800" b="1" dirty="0" smtClean="0"/>
              <a:t>Vision: </a:t>
            </a:r>
            <a:r>
              <a:rPr lang="en-US" sz="1800" b="1" dirty="0"/>
              <a:t>H</a:t>
            </a:r>
            <a:r>
              <a:rPr lang="en-US" sz="1800" b="1" dirty="0" smtClean="0"/>
              <a:t>igh level indicators are standardized for specific regional data needs </a:t>
            </a:r>
          </a:p>
          <a:p>
            <a:pPr lvl="1"/>
            <a:r>
              <a:rPr lang="en-US" sz="1800" b="1" dirty="0" smtClean="0"/>
              <a:t>on a prioritized basis.</a:t>
            </a:r>
          </a:p>
          <a:p>
            <a:pPr marL="4572" lvl="1" indent="0">
              <a:buNone/>
            </a:pPr>
            <a:r>
              <a:rPr lang="en-US" sz="1800" b="1" dirty="0" smtClean="0"/>
              <a:t>Schedule </a:t>
            </a:r>
            <a:r>
              <a:rPr lang="en-US" sz="1800" b="1" dirty="0"/>
              <a:t>for the Coordinated Assessments </a:t>
            </a:r>
            <a:r>
              <a:rPr lang="en-US" sz="1800" b="1" dirty="0" smtClean="0"/>
              <a:t>Project*</a:t>
            </a:r>
          </a:p>
          <a:p>
            <a:pPr marL="4572" lvl="1" indent="0">
              <a:buNone/>
            </a:pPr>
            <a:endParaRPr lang="en-US" sz="1800" b="1" dirty="0" smtClean="0"/>
          </a:p>
          <a:p>
            <a:pPr lvl="1"/>
            <a:r>
              <a:rPr lang="en-US" sz="1800" b="1" dirty="0" smtClean="0"/>
              <a:t>Five year general outline;</a:t>
            </a:r>
          </a:p>
          <a:p>
            <a:pPr marL="4572" lvl="1" indent="0">
              <a:buNone/>
            </a:pPr>
            <a:endParaRPr lang="en-US" sz="1800" b="1" dirty="0" smtClean="0"/>
          </a:p>
          <a:p>
            <a:pPr marL="342900" marR="0" lvl="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Year 1 (2015): Focus on populating the NOSA indicators, align additional </a:t>
            </a:r>
            <a:r>
              <a:rPr lang="en-US" sz="1800" dirty="0" smtClean="0">
                <a:latin typeface="Calibri" panose="020F0502020204030204" pitchFamily="34" charset="0"/>
                <a:ea typeface="Calibri" panose="020F0502020204030204" pitchFamily="34" charset="0"/>
                <a:cs typeface="Times New Roman" panose="02020603050405020304" pitchFamily="18" charset="0"/>
              </a:rPr>
              <a:t>NOSA</a:t>
            </a:r>
          </a:p>
          <a:p>
            <a:pPr marL="256032" lvl="1"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indicators with SPS, </a:t>
            </a:r>
            <a:r>
              <a:rPr lang="en-US" sz="1800" dirty="0" smtClean="0">
                <a:latin typeface="Calibri" panose="020F0502020204030204" pitchFamily="34" charset="0"/>
                <a:ea typeface="Calibri" panose="020F0502020204030204" pitchFamily="34" charset="0"/>
                <a:cs typeface="Times New Roman" panose="02020603050405020304" pitchFamily="18" charset="0"/>
              </a:rPr>
              <a:t>Begin development of </a:t>
            </a:r>
            <a:r>
              <a:rPr lang="en-US" sz="1800" dirty="0">
                <a:latin typeface="Calibri" panose="020F0502020204030204" pitchFamily="34" charset="0"/>
                <a:ea typeface="Calibri" panose="020F0502020204030204" pitchFamily="34" charset="0"/>
                <a:cs typeface="Times New Roman" panose="02020603050405020304" pitchFamily="18" charset="0"/>
              </a:rPr>
              <a:t>hatchery DES </a:t>
            </a:r>
          </a:p>
          <a:p>
            <a:pPr marL="342900" marR="0" lvl="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Year 2 (2016): </a:t>
            </a:r>
            <a:r>
              <a:rPr lang="en-US" sz="1800" dirty="0" smtClean="0">
                <a:latin typeface="Calibri" panose="020F0502020204030204" pitchFamily="34" charset="0"/>
                <a:ea typeface="Calibri" panose="020F0502020204030204" pitchFamily="34" charset="0"/>
                <a:cs typeface="Times New Roman" panose="02020603050405020304" pitchFamily="18" charset="0"/>
              </a:rPr>
              <a:t>Finalize development of hatchery </a:t>
            </a:r>
            <a:r>
              <a:rPr lang="en-US" sz="1800" dirty="0">
                <a:latin typeface="Calibri" panose="020F0502020204030204" pitchFamily="34" charset="0"/>
                <a:ea typeface="Calibri" panose="020F0502020204030204" pitchFamily="34" charset="0"/>
                <a:cs typeface="Times New Roman" panose="02020603050405020304" pitchFamily="18" charset="0"/>
              </a:rPr>
              <a:t>indicators, </a:t>
            </a:r>
            <a:r>
              <a:rPr lang="en-US" sz="1800" dirty="0" smtClean="0">
                <a:latin typeface="Calibri" panose="020F0502020204030204" pitchFamily="34" charset="0"/>
                <a:ea typeface="Calibri" panose="020F0502020204030204" pitchFamily="34" charset="0"/>
                <a:cs typeface="Times New Roman" panose="02020603050405020304" pitchFamily="18" charset="0"/>
              </a:rPr>
              <a:t>ensure alignment with regional hatchery data needs, Start to populate hatchery indicators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Year 3 (2017): Focus on populating </a:t>
            </a:r>
            <a:r>
              <a:rPr lang="en-US" sz="1800" dirty="0" smtClean="0">
                <a:latin typeface="Calibri" panose="020F0502020204030204" pitchFamily="34" charset="0"/>
                <a:ea typeface="Calibri" panose="020F0502020204030204" pitchFamily="34" charset="0"/>
                <a:cs typeface="Times New Roman" panose="02020603050405020304" pitchFamily="18" charset="0"/>
              </a:rPr>
              <a:t>hatchery </a:t>
            </a:r>
            <a:r>
              <a:rPr lang="en-US" sz="1800" dirty="0">
                <a:latin typeface="Calibri" panose="020F0502020204030204" pitchFamily="34" charset="0"/>
                <a:ea typeface="Calibri" panose="020F0502020204030204" pitchFamily="34" charset="0"/>
                <a:cs typeface="Times New Roman" panose="02020603050405020304" pitchFamily="18" charset="0"/>
              </a:rPr>
              <a:t>indicators, Begin development </a:t>
            </a:r>
            <a:r>
              <a:rPr lang="en-US" sz="1800" dirty="0" smtClean="0">
                <a:latin typeface="Calibri" panose="020F0502020204030204" pitchFamily="34" charset="0"/>
                <a:ea typeface="Calibri" panose="020F0502020204030204" pitchFamily="34" charset="0"/>
                <a:cs typeface="Times New Roman" panose="02020603050405020304" pitchFamily="18" charset="0"/>
              </a:rPr>
              <a:t>of “other </a:t>
            </a:r>
            <a:r>
              <a:rPr lang="en-US" sz="1800" dirty="0">
                <a:latin typeface="Calibri" panose="020F0502020204030204" pitchFamily="34" charset="0"/>
                <a:ea typeface="Calibri" panose="020F0502020204030204" pitchFamily="34" charset="0"/>
                <a:cs typeface="Times New Roman" panose="02020603050405020304" pitchFamily="18" charset="0"/>
              </a:rPr>
              <a:t>fish” DES </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Year </a:t>
            </a:r>
            <a:r>
              <a:rPr lang="en-US" sz="1800" dirty="0">
                <a:latin typeface="Calibri" panose="020F0502020204030204" pitchFamily="34" charset="0"/>
                <a:ea typeface="Calibri" panose="020F0502020204030204" pitchFamily="34" charset="0"/>
                <a:cs typeface="Times New Roman" panose="02020603050405020304" pitchFamily="18" charset="0"/>
              </a:rPr>
              <a:t>4 (2018): </a:t>
            </a:r>
            <a:r>
              <a:rPr lang="en-US" sz="1800" dirty="0" smtClean="0">
                <a:latin typeface="Calibri" panose="020F0502020204030204" pitchFamily="34" charset="0"/>
                <a:ea typeface="Calibri" panose="020F0502020204030204" pitchFamily="34" charset="0"/>
                <a:cs typeface="Times New Roman" panose="02020603050405020304" pitchFamily="18" charset="0"/>
              </a:rPr>
              <a:t>Finalize development and begin to populate “</a:t>
            </a:r>
            <a:r>
              <a:rPr lang="en-US" sz="1800" dirty="0">
                <a:latin typeface="Calibri" panose="020F0502020204030204" pitchFamily="34" charset="0"/>
                <a:ea typeface="Calibri" panose="020F0502020204030204" pitchFamily="34" charset="0"/>
                <a:cs typeface="Times New Roman" panose="02020603050405020304" pitchFamily="18" charset="0"/>
              </a:rPr>
              <a:t>other fish” </a:t>
            </a:r>
            <a:r>
              <a:rPr lang="en-US" sz="1800" dirty="0" smtClean="0">
                <a:latin typeface="Calibri" panose="020F0502020204030204" pitchFamily="34" charset="0"/>
                <a:ea typeface="Calibri" panose="020F0502020204030204" pitchFamily="34" charset="0"/>
                <a:cs typeface="Times New Roman" panose="02020603050405020304" pitchFamily="18" charset="0"/>
              </a:rPr>
              <a:t>indicators</a:t>
            </a:r>
            <a:r>
              <a:rPr lang="en-US" sz="1800" dirty="0">
                <a:latin typeface="Calibri" panose="020F0502020204030204" pitchFamily="34" charset="0"/>
                <a:ea typeface="Calibri" panose="020F0502020204030204" pitchFamily="34" charset="0"/>
                <a:cs typeface="Times New Roman" panose="02020603050405020304" pitchFamily="18" charset="0"/>
              </a:rPr>
              <a:t>, Begin development of </a:t>
            </a:r>
            <a:r>
              <a:rPr lang="en-US" sz="1800" dirty="0" smtClean="0">
                <a:latin typeface="Calibri" panose="020F0502020204030204" pitchFamily="34" charset="0"/>
                <a:ea typeface="Calibri" panose="020F0502020204030204" pitchFamily="34" charset="0"/>
                <a:cs typeface="Times New Roman" panose="02020603050405020304" pitchFamily="18" charset="0"/>
              </a:rPr>
              <a:t>resident fish DES</a:t>
            </a:r>
          </a:p>
          <a:p>
            <a:pPr marL="342900" indent="-342900">
              <a:lnSpc>
                <a:spcPct val="107000"/>
              </a:lnSpc>
              <a:spcBef>
                <a:spcPts val="0"/>
              </a:spcBef>
              <a:spcAft>
                <a:spcPts val="800"/>
              </a:spcAft>
              <a:buFont typeface="Symbol" panose="05050102010706020507" pitchFamily="18"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Year </a:t>
            </a:r>
            <a:r>
              <a:rPr lang="en-US" sz="1800" dirty="0">
                <a:latin typeface="Calibri" panose="020F0502020204030204" pitchFamily="34" charset="0"/>
                <a:ea typeface="Calibri" panose="020F0502020204030204" pitchFamily="34" charset="0"/>
                <a:cs typeface="Times New Roman" panose="02020603050405020304" pitchFamily="18" charset="0"/>
              </a:rPr>
              <a:t>5 (2019): Finalize development and begin to populate </a:t>
            </a:r>
            <a:r>
              <a:rPr lang="en-US" sz="1800" dirty="0" smtClean="0">
                <a:latin typeface="Calibri" panose="020F0502020204030204" pitchFamily="34" charset="0"/>
                <a:ea typeface="Calibri" panose="020F0502020204030204" pitchFamily="34" charset="0"/>
                <a:cs typeface="Times New Roman" panose="02020603050405020304" pitchFamily="18" charset="0"/>
              </a:rPr>
              <a:t>resident fish indicators. Initiate discussions on </a:t>
            </a:r>
            <a:r>
              <a:rPr lang="en-US" sz="1800" dirty="0">
                <a:latin typeface="Calibri" panose="020F0502020204030204" pitchFamily="34" charset="0"/>
                <a:ea typeface="Calibri" panose="020F0502020204030204" pitchFamily="34" charset="0"/>
                <a:cs typeface="Times New Roman" panose="02020603050405020304" pitchFamily="18" charset="0"/>
              </a:rPr>
              <a:t>expanding group to include habitat &amp; hydro?</a:t>
            </a:r>
          </a:p>
          <a:p>
            <a:endParaRPr lang="en-US" sz="1800" dirty="0" smtClean="0"/>
          </a:p>
        </p:txBody>
      </p:sp>
      <p:sp>
        <p:nvSpPr>
          <p:cNvPr id="4" name="TextBox 3"/>
          <p:cNvSpPr txBox="1"/>
          <p:nvPr/>
        </p:nvSpPr>
        <p:spPr>
          <a:xfrm>
            <a:off x="5667906" y="6007315"/>
            <a:ext cx="4112664" cy="461665"/>
          </a:xfrm>
          <a:prstGeom prst="rect">
            <a:avLst/>
          </a:prstGeom>
          <a:noFill/>
        </p:spPr>
        <p:txBody>
          <a:bodyPr wrap="none" rtlCol="0">
            <a:spAutoFit/>
          </a:bodyPr>
          <a:lstStyle/>
          <a:p>
            <a:pPr lvl="1"/>
            <a:r>
              <a:rPr lang="en-US" sz="1200" b="1" dirty="0" smtClean="0"/>
              <a:t>* revisit </a:t>
            </a:r>
            <a:r>
              <a:rPr lang="en-US" sz="1200" b="1" dirty="0"/>
              <a:t>as needed if regional priorities </a:t>
            </a:r>
            <a:r>
              <a:rPr lang="en-US" sz="1200" b="1" dirty="0" smtClean="0"/>
              <a:t>change. Years </a:t>
            </a:r>
            <a:r>
              <a:rPr lang="en-US" sz="1200" b="1" dirty="0"/>
              <a:t>are </a:t>
            </a:r>
          </a:p>
          <a:p>
            <a:pPr lvl="1"/>
            <a:r>
              <a:rPr lang="en-US" sz="1200" b="1" dirty="0" smtClean="0"/>
              <a:t>   Contract </a:t>
            </a:r>
            <a:r>
              <a:rPr lang="en-US" sz="1200" b="1" dirty="0"/>
              <a:t>fiscal years (Oct. 1 – Sep. 30)</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028" y="531223"/>
            <a:ext cx="3135086" cy="2643050"/>
          </a:xfrm>
          <a:prstGeom prst="rect">
            <a:avLst/>
          </a:prstGeom>
        </p:spPr>
      </p:pic>
    </p:spTree>
    <p:extLst>
      <p:ext uri="{BB962C8B-B14F-4D97-AF65-F5344CB8AC3E}">
        <p14:creationId xmlns:p14="http://schemas.microsoft.com/office/powerpoint/2010/main" val="1187969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0085"/>
            <a:ext cx="10772775" cy="1101460"/>
          </a:xfrm>
        </p:spPr>
        <p:txBody>
          <a:bodyPr/>
          <a:lstStyle/>
          <a:p>
            <a:r>
              <a:rPr lang="en-US" dirty="0" smtClean="0"/>
              <a:t>Proposed Roadmap (2)</a:t>
            </a:r>
            <a:endParaRPr lang="en-US" dirty="0"/>
          </a:p>
        </p:txBody>
      </p:sp>
      <p:sp>
        <p:nvSpPr>
          <p:cNvPr id="3" name="Content Placeholder 2"/>
          <p:cNvSpPr>
            <a:spLocks noGrp="1"/>
          </p:cNvSpPr>
          <p:nvPr>
            <p:ph idx="1"/>
          </p:nvPr>
        </p:nvSpPr>
        <p:spPr>
          <a:xfrm>
            <a:off x="676656" y="1600994"/>
            <a:ext cx="10753725" cy="4176872"/>
          </a:xfrm>
        </p:spPr>
        <p:txBody>
          <a:bodyPr>
            <a:noAutofit/>
          </a:bodyPr>
          <a:lstStyle/>
          <a:p>
            <a:pPr marL="0" lvl="3" indent="0">
              <a:buNone/>
            </a:pPr>
            <a:endParaRPr lang="en-US" b="1" dirty="0" smtClean="0">
              <a:solidFill>
                <a:schemeClr val="accent1">
                  <a:lumMod val="75000"/>
                </a:schemeClr>
              </a:solidFill>
            </a:endParaRPr>
          </a:p>
          <a:p>
            <a:pPr marL="0" lvl="3" indent="0">
              <a:buNone/>
            </a:pPr>
            <a:endParaRPr lang="en-US" b="1" dirty="0">
              <a:solidFill>
                <a:schemeClr val="accent1">
                  <a:lumMod val="75000"/>
                </a:schemeClr>
              </a:solidFill>
            </a:endParaRPr>
          </a:p>
          <a:p>
            <a:pPr marL="0" lvl="3" indent="0">
              <a:buNone/>
            </a:pPr>
            <a:endParaRPr lang="en-US" b="1" dirty="0" smtClean="0">
              <a:solidFill>
                <a:schemeClr val="accent1">
                  <a:lumMod val="75000"/>
                </a:schemeClr>
              </a:solidFill>
            </a:endParaRPr>
          </a:p>
          <a:p>
            <a:pPr marL="0" lvl="3" indent="0">
              <a:buNone/>
            </a:pPr>
            <a:endParaRPr lang="en-US" b="1" dirty="0">
              <a:solidFill>
                <a:schemeClr val="accent1">
                  <a:lumMod val="75000"/>
                </a:schemeClr>
              </a:solidFill>
            </a:endParaRPr>
          </a:p>
          <a:p>
            <a:pPr marL="0" lvl="3" indent="0">
              <a:buNone/>
            </a:pPr>
            <a:endParaRPr lang="en-US" b="1" dirty="0" smtClean="0">
              <a:solidFill>
                <a:schemeClr val="accent1">
                  <a:lumMod val="75000"/>
                </a:schemeClr>
              </a:solidFill>
            </a:endParaRPr>
          </a:p>
          <a:p>
            <a:pPr marL="0" lvl="3" indent="0">
              <a:buNone/>
            </a:pPr>
            <a:r>
              <a:rPr lang="en-US" b="1" dirty="0" smtClean="0">
                <a:solidFill>
                  <a:schemeClr val="accent1">
                    <a:lumMod val="75000"/>
                  </a:schemeClr>
                </a:solidFill>
              </a:rPr>
              <a:t>Along </a:t>
            </a:r>
            <a:r>
              <a:rPr lang="en-US" b="1" dirty="0">
                <a:solidFill>
                  <a:schemeClr val="accent1">
                    <a:lumMod val="75000"/>
                  </a:schemeClr>
                </a:solidFill>
              </a:rPr>
              <a:t>the way;  Maintain close contact with HLI users (BPA, NPCC, NOAA…) </a:t>
            </a:r>
            <a:endParaRPr lang="en-US" b="1" dirty="0" smtClean="0">
              <a:solidFill>
                <a:schemeClr val="accent1">
                  <a:lumMod val="75000"/>
                </a:schemeClr>
              </a:solidFill>
            </a:endParaRPr>
          </a:p>
          <a:p>
            <a:pPr marL="0" lvl="3" indent="0">
              <a:buNone/>
            </a:pPr>
            <a:r>
              <a:rPr lang="en-US" b="1" dirty="0" smtClean="0">
                <a:solidFill>
                  <a:schemeClr val="accent1">
                    <a:lumMod val="75000"/>
                  </a:schemeClr>
                </a:solidFill>
              </a:rPr>
              <a:t>and </a:t>
            </a:r>
            <a:r>
              <a:rPr lang="en-US" b="1" dirty="0">
                <a:solidFill>
                  <a:schemeClr val="accent1">
                    <a:lumMod val="75000"/>
                  </a:schemeClr>
                </a:solidFill>
              </a:rPr>
              <a:t>with regional fish and </a:t>
            </a:r>
            <a:r>
              <a:rPr lang="en-US" b="1" dirty="0" smtClean="0">
                <a:solidFill>
                  <a:schemeClr val="accent1">
                    <a:lumMod val="75000"/>
                  </a:schemeClr>
                </a:solidFill>
              </a:rPr>
              <a:t>wildlife </a:t>
            </a:r>
            <a:r>
              <a:rPr lang="en-US" b="1" dirty="0">
                <a:solidFill>
                  <a:schemeClr val="accent1">
                    <a:lumMod val="75000"/>
                  </a:schemeClr>
                </a:solidFill>
              </a:rPr>
              <a:t>managers. Recruit other parties </a:t>
            </a:r>
            <a:endParaRPr lang="en-US" b="1" dirty="0" smtClean="0">
              <a:solidFill>
                <a:schemeClr val="accent1">
                  <a:lumMod val="75000"/>
                </a:schemeClr>
              </a:solidFill>
            </a:endParaRPr>
          </a:p>
          <a:p>
            <a:pPr marL="0" lvl="3" indent="0">
              <a:buNone/>
            </a:pPr>
            <a:r>
              <a:rPr lang="en-US" b="1" dirty="0" smtClean="0">
                <a:solidFill>
                  <a:schemeClr val="accent1">
                    <a:lumMod val="75000"/>
                  </a:schemeClr>
                </a:solidFill>
              </a:rPr>
              <a:t>(</a:t>
            </a:r>
            <a:r>
              <a:rPr lang="en-US" b="1" dirty="0">
                <a:solidFill>
                  <a:schemeClr val="accent1">
                    <a:lumMod val="75000"/>
                  </a:schemeClr>
                </a:solidFill>
              </a:rPr>
              <a:t>i.e. resident fish managers, habitat managers, etc.) as needed</a:t>
            </a:r>
            <a:r>
              <a:rPr lang="en-US" b="1" dirty="0" smtClean="0">
                <a:solidFill>
                  <a:schemeClr val="accent1">
                    <a:lumMod val="75000"/>
                  </a:schemeClr>
                </a:solidFill>
              </a:rPr>
              <a:t>.</a:t>
            </a:r>
          </a:p>
          <a:p>
            <a:pPr marL="0" lvl="3" indent="0">
              <a:buNone/>
            </a:pPr>
            <a:endParaRPr lang="en-US" b="1" dirty="0">
              <a:solidFill>
                <a:schemeClr val="accent1">
                  <a:lumMod val="75000"/>
                </a:schemeClr>
              </a:solidFill>
            </a:endParaRPr>
          </a:p>
          <a:p>
            <a:pPr marL="0" lvl="3" indent="0">
              <a:buNone/>
            </a:pPr>
            <a:r>
              <a:rPr lang="en-US" b="1" dirty="0">
                <a:solidFill>
                  <a:schemeClr val="accent1">
                    <a:lumMod val="75000"/>
                  </a:schemeClr>
                </a:solidFill>
              </a:rPr>
              <a:t>May require more resources to obtain data, cooperation, and participation (EPA grants, other?)</a:t>
            </a:r>
          </a:p>
          <a:p>
            <a:pPr marL="0" lvl="3" indent="0">
              <a:buNone/>
            </a:pPr>
            <a:r>
              <a:rPr lang="en-US" b="1" dirty="0">
                <a:solidFill>
                  <a:schemeClr val="accent1">
                    <a:lumMod val="75000"/>
                  </a:schemeClr>
                </a:solidFill>
              </a:rPr>
              <a:t>Revisit annually to ensure alignment with regional </a:t>
            </a:r>
            <a:r>
              <a:rPr lang="en-US" b="1" dirty="0" smtClean="0">
                <a:solidFill>
                  <a:schemeClr val="accent1">
                    <a:lumMod val="75000"/>
                  </a:schemeClr>
                </a:solidFill>
              </a:rPr>
              <a:t>priorities</a:t>
            </a:r>
          </a:p>
          <a:p>
            <a:pPr marL="0" lvl="3" indent="0">
              <a:buNone/>
            </a:pPr>
            <a:endParaRPr lang="en-US" b="1" dirty="0">
              <a:solidFill>
                <a:schemeClr val="accent1">
                  <a:lumMod val="75000"/>
                </a:schemeClr>
              </a:solidFill>
            </a:endParaRPr>
          </a:p>
          <a:p>
            <a:pPr marL="0" lvl="3" indent="0">
              <a:buNone/>
            </a:pPr>
            <a:r>
              <a:rPr lang="en-US" b="1" dirty="0" smtClean="0">
                <a:solidFill>
                  <a:schemeClr val="accent1">
                    <a:lumMod val="75000"/>
                  </a:schemeClr>
                </a:solidFill>
              </a:rPr>
              <a:t>Anticipate overlap as we develop DES and populate previous indicators with data (not “either/or”)</a:t>
            </a:r>
            <a:endParaRPr lang="en-US" b="1" dirty="0">
              <a:solidFill>
                <a:schemeClr val="accent1">
                  <a:lumMod val="75000"/>
                </a:schemeClr>
              </a:solidFill>
            </a:endParaRPr>
          </a:p>
          <a:p>
            <a:endParaRPr lang="en-US" sz="18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749" y="388989"/>
            <a:ext cx="4145279" cy="2624177"/>
          </a:xfrm>
          <a:prstGeom prst="rect">
            <a:avLst/>
          </a:prstGeom>
        </p:spPr>
      </p:pic>
    </p:spTree>
    <p:extLst>
      <p:ext uri="{BB962C8B-B14F-4D97-AF65-F5344CB8AC3E}">
        <p14:creationId xmlns:p14="http://schemas.microsoft.com/office/powerpoint/2010/main" val="1988089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Slides</a:t>
            </a:r>
            <a:endParaRPr lang="en-US" dirty="0"/>
          </a:p>
        </p:txBody>
      </p:sp>
    </p:spTree>
    <p:extLst>
      <p:ext uri="{BB962C8B-B14F-4D97-AF65-F5344CB8AC3E}">
        <p14:creationId xmlns:p14="http://schemas.microsoft.com/office/powerpoint/2010/main" val="3530727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133773"/>
            <a:ext cx="10772775" cy="719667"/>
          </a:xfrm>
        </p:spPr>
        <p:txBody>
          <a:bodyPr>
            <a:normAutofit fontScale="90000"/>
          </a:bodyPr>
          <a:lstStyle/>
          <a:p>
            <a:r>
              <a:rPr lang="en-US" dirty="0" smtClean="0"/>
              <a:t>Survey Questions</a:t>
            </a:r>
            <a:endParaRPr lang="en-US" dirty="0"/>
          </a:p>
        </p:txBody>
      </p:sp>
      <p:sp>
        <p:nvSpPr>
          <p:cNvPr id="3" name="Content Placeholder 2"/>
          <p:cNvSpPr>
            <a:spLocks noGrp="1"/>
          </p:cNvSpPr>
          <p:nvPr>
            <p:ph sz="half" idx="1"/>
          </p:nvPr>
        </p:nvSpPr>
        <p:spPr>
          <a:xfrm>
            <a:off x="676656" y="1071154"/>
            <a:ext cx="4663440" cy="4694308"/>
          </a:xfrm>
        </p:spPr>
        <p:txBody>
          <a:bodyPr>
            <a:normAutofit fontScale="25000" lnSpcReduction="20000"/>
          </a:bodyPr>
          <a:lstStyle/>
          <a:p>
            <a:r>
              <a:rPr lang="en-US" sz="5600" b="1" dirty="0">
                <a:latin typeface="Microsoft Sans Serif" panose="020B0604020202020204" pitchFamily="34" charset="0"/>
                <a:cs typeface="Microsoft Sans Serif" panose="020B0604020202020204" pitchFamily="34" charset="0"/>
              </a:rPr>
              <a:t>1. Please enter your name (optional)</a:t>
            </a:r>
          </a:p>
          <a:p>
            <a:r>
              <a:rPr lang="en-US" sz="5600" b="1" dirty="0">
                <a:latin typeface="Microsoft Sans Serif" panose="020B0604020202020204" pitchFamily="34" charset="0"/>
                <a:cs typeface="Microsoft Sans Serif" panose="020B0604020202020204" pitchFamily="34" charset="0"/>
              </a:rPr>
              <a:t>2. Please indicate whether you are a</a:t>
            </a:r>
          </a:p>
          <a:p>
            <a:r>
              <a:rPr lang="en-US" sz="5600" dirty="0">
                <a:latin typeface="Microsoft Sans Serif" panose="020B0604020202020204" pitchFamily="34" charset="0"/>
                <a:cs typeface="Microsoft Sans Serif" panose="020B0604020202020204" pitchFamily="34" charset="0"/>
              </a:rPr>
              <a:t>Data provider</a:t>
            </a:r>
          </a:p>
          <a:p>
            <a:r>
              <a:rPr lang="en-US" sz="5600" dirty="0">
                <a:latin typeface="Microsoft Sans Serif" panose="020B0604020202020204" pitchFamily="34" charset="0"/>
                <a:cs typeface="Microsoft Sans Serif" panose="020B0604020202020204" pitchFamily="34" charset="0"/>
              </a:rPr>
              <a:t>Data consumer</a:t>
            </a:r>
          </a:p>
          <a:p>
            <a:r>
              <a:rPr lang="en-US" sz="5600" dirty="0">
                <a:latin typeface="Microsoft Sans Serif" panose="020B0604020202020204" pitchFamily="34" charset="0"/>
                <a:cs typeface="Microsoft Sans Serif" panose="020B0604020202020204" pitchFamily="34" charset="0"/>
              </a:rPr>
              <a:t>Both</a:t>
            </a:r>
          </a:p>
          <a:p>
            <a:r>
              <a:rPr lang="en-US" sz="5600" b="1" dirty="0">
                <a:latin typeface="Microsoft Sans Serif" panose="020B0604020202020204" pitchFamily="34" charset="0"/>
                <a:cs typeface="Microsoft Sans Serif" panose="020B0604020202020204" pitchFamily="34" charset="0"/>
              </a:rPr>
              <a:t>3. Please enter the organization you work for (state, tribe, agency, etc.)</a:t>
            </a:r>
          </a:p>
          <a:p>
            <a:r>
              <a:rPr lang="en-US" sz="5600" b="1" dirty="0">
                <a:latin typeface="Microsoft Sans Serif" panose="020B0604020202020204" pitchFamily="34" charset="0"/>
                <a:cs typeface="Microsoft Sans Serif" panose="020B0604020202020204" pitchFamily="34" charset="0"/>
              </a:rPr>
              <a:t>4. The Coordinated Assessments (CA) Project has focused to date mainly on Natural Origin Salmon </a:t>
            </a:r>
            <a:r>
              <a:rPr lang="en-US" sz="5600" b="1" dirty="0" smtClean="0">
                <a:latin typeface="Microsoft Sans Serif" panose="020B0604020202020204" pitchFamily="34" charset="0"/>
                <a:cs typeface="Microsoft Sans Serif" panose="020B0604020202020204" pitchFamily="34" charset="0"/>
              </a:rPr>
              <a:t>and Steelhead</a:t>
            </a:r>
            <a:r>
              <a:rPr lang="en-US" sz="5600" b="1" dirty="0">
                <a:latin typeface="Microsoft Sans Serif" panose="020B0604020202020204" pitchFamily="34" charset="0"/>
                <a:cs typeface="Microsoft Sans Serif" panose="020B0604020202020204" pitchFamily="34" charset="0"/>
              </a:rPr>
              <a:t>. What types of indicators does your agency or tribe think should be considered in the </a:t>
            </a:r>
            <a:r>
              <a:rPr lang="en-US" sz="5600" b="1" dirty="0" smtClean="0">
                <a:latin typeface="Microsoft Sans Serif" panose="020B0604020202020204" pitchFamily="34" charset="0"/>
                <a:cs typeface="Microsoft Sans Serif" panose="020B0604020202020204" pitchFamily="34" charset="0"/>
              </a:rPr>
              <a:t>future? Please </a:t>
            </a:r>
            <a:r>
              <a:rPr lang="en-US" sz="5600" b="1" dirty="0">
                <a:latin typeface="Microsoft Sans Serif" panose="020B0604020202020204" pitchFamily="34" charset="0"/>
                <a:cs typeface="Microsoft Sans Serif" panose="020B0604020202020204" pitchFamily="34" charset="0"/>
              </a:rPr>
              <a:t>choose all that apply</a:t>
            </a:r>
          </a:p>
          <a:p>
            <a:r>
              <a:rPr lang="en-US" sz="5600" dirty="0">
                <a:latin typeface="Microsoft Sans Serif" panose="020B0604020202020204" pitchFamily="34" charset="0"/>
                <a:cs typeface="Microsoft Sans Serif" panose="020B0604020202020204" pitchFamily="34" charset="0"/>
              </a:rPr>
              <a:t>Additional Natural Origin Salmon and Steelhead Indicators (i.e Spatial Distribution, Life History Diversity)</a:t>
            </a:r>
          </a:p>
          <a:p>
            <a:r>
              <a:rPr lang="en-US" sz="5600" dirty="0">
                <a:latin typeface="Microsoft Sans Serif" panose="020B0604020202020204" pitchFamily="34" charset="0"/>
                <a:cs typeface="Microsoft Sans Serif" panose="020B0604020202020204" pitchFamily="34" charset="0"/>
              </a:rPr>
              <a:t>Hatchery Fish and/or Hatchery Fish Effects on Natural Origin Salmon and Steelhead Indicators</a:t>
            </a:r>
          </a:p>
          <a:p>
            <a:r>
              <a:rPr lang="en-US" sz="5600" dirty="0">
                <a:latin typeface="Microsoft Sans Serif" panose="020B0604020202020204" pitchFamily="34" charset="0"/>
                <a:cs typeface="Microsoft Sans Serif" panose="020B0604020202020204" pitchFamily="34" charset="0"/>
              </a:rPr>
              <a:t>Resident Trout Indicators</a:t>
            </a:r>
          </a:p>
          <a:p>
            <a:r>
              <a:rPr lang="en-US" sz="5600" dirty="0">
                <a:latin typeface="Microsoft Sans Serif" panose="020B0604020202020204" pitchFamily="34" charset="0"/>
                <a:cs typeface="Microsoft Sans Serif" panose="020B0604020202020204" pitchFamily="34" charset="0"/>
              </a:rPr>
              <a:t>Sturgeon, Lamprey, or Other Fish Indicators</a:t>
            </a:r>
          </a:p>
          <a:p>
            <a:r>
              <a:rPr lang="en-US" sz="5600" dirty="0">
                <a:latin typeface="Microsoft Sans Serif" panose="020B0604020202020204" pitchFamily="34" charset="0"/>
                <a:cs typeface="Microsoft Sans Serif" panose="020B0604020202020204" pitchFamily="34" charset="0"/>
              </a:rPr>
              <a:t>Other (please specify)</a:t>
            </a:r>
          </a:p>
          <a:p>
            <a:endParaRPr lang="en-US" dirty="0"/>
          </a:p>
        </p:txBody>
      </p:sp>
      <p:sp>
        <p:nvSpPr>
          <p:cNvPr id="4" name="Content Placeholder 3"/>
          <p:cNvSpPr>
            <a:spLocks noGrp="1"/>
          </p:cNvSpPr>
          <p:nvPr>
            <p:ph sz="half" idx="2"/>
          </p:nvPr>
        </p:nvSpPr>
        <p:spPr>
          <a:xfrm>
            <a:off x="6011330" y="235131"/>
            <a:ext cx="4663440" cy="5530331"/>
          </a:xfrm>
        </p:spPr>
        <p:txBody>
          <a:bodyPr>
            <a:noAutofit/>
          </a:bodyPr>
          <a:lstStyle/>
          <a:p>
            <a:r>
              <a:rPr lang="en-US" sz="1100" b="1" dirty="0">
                <a:latin typeface="Microsoft Sans Serif" panose="020B0604020202020204" pitchFamily="34" charset="0"/>
                <a:cs typeface="Microsoft Sans Serif" panose="020B0604020202020204" pitchFamily="34" charset="0"/>
              </a:rPr>
              <a:t>5. Are there any other types of indicators that you feel should be as high or higher priority than those </a:t>
            </a:r>
            <a:r>
              <a:rPr lang="en-US" sz="1100" b="1" dirty="0" smtClean="0">
                <a:latin typeface="Microsoft Sans Serif" panose="020B0604020202020204" pitchFamily="34" charset="0"/>
                <a:cs typeface="Microsoft Sans Serif" panose="020B0604020202020204" pitchFamily="34" charset="0"/>
              </a:rPr>
              <a:t>listed above</a:t>
            </a:r>
            <a:r>
              <a:rPr lang="en-US" sz="1100" b="1" dirty="0">
                <a:latin typeface="Microsoft Sans Serif" panose="020B0604020202020204" pitchFamily="34" charset="0"/>
                <a:cs typeface="Microsoft Sans Serif" panose="020B0604020202020204" pitchFamily="34" charset="0"/>
              </a:rPr>
              <a:t>? Please list them below, in your priority order</a:t>
            </a:r>
          </a:p>
          <a:p>
            <a:r>
              <a:rPr lang="en-US" sz="1100" dirty="0">
                <a:latin typeface="Microsoft Sans Serif" panose="020B0604020202020204" pitchFamily="34" charset="0"/>
                <a:cs typeface="Microsoft Sans Serif" panose="020B0604020202020204" pitchFamily="34" charset="0"/>
              </a:rPr>
              <a:t>Choice 1:</a:t>
            </a:r>
          </a:p>
          <a:p>
            <a:r>
              <a:rPr lang="en-US" sz="1100" dirty="0">
                <a:latin typeface="Microsoft Sans Serif" panose="020B0604020202020204" pitchFamily="34" charset="0"/>
                <a:cs typeface="Microsoft Sans Serif" panose="020B0604020202020204" pitchFamily="34" charset="0"/>
              </a:rPr>
              <a:t>Choice 2:</a:t>
            </a:r>
          </a:p>
          <a:p>
            <a:r>
              <a:rPr lang="en-US" sz="1100" dirty="0">
                <a:latin typeface="Microsoft Sans Serif" panose="020B0604020202020204" pitchFamily="34" charset="0"/>
                <a:cs typeface="Microsoft Sans Serif" panose="020B0604020202020204" pitchFamily="34" charset="0"/>
              </a:rPr>
              <a:t>Choice 3:</a:t>
            </a:r>
          </a:p>
          <a:p>
            <a:r>
              <a:rPr lang="en-US" sz="1100" b="1" dirty="0">
                <a:latin typeface="Microsoft Sans Serif" panose="020B0604020202020204" pitchFamily="34" charset="0"/>
                <a:cs typeface="Microsoft Sans Serif" panose="020B0604020202020204" pitchFamily="34" charset="0"/>
              </a:rPr>
              <a:t>6. What evaluation(s) or assessment(s) (i.e. such as the NOAA 5 year status review) do you feel would </a:t>
            </a:r>
            <a:r>
              <a:rPr lang="en-US" sz="1100" b="1" dirty="0" smtClean="0">
                <a:latin typeface="Microsoft Sans Serif" panose="020B0604020202020204" pitchFamily="34" charset="0"/>
                <a:cs typeface="Microsoft Sans Serif" panose="020B0604020202020204" pitchFamily="34" charset="0"/>
              </a:rPr>
              <a:t>most benefit </a:t>
            </a:r>
            <a:r>
              <a:rPr lang="en-US" sz="1100" b="1" dirty="0">
                <a:latin typeface="Microsoft Sans Serif" panose="020B0604020202020204" pitchFamily="34" charset="0"/>
                <a:cs typeface="Microsoft Sans Serif" panose="020B0604020202020204" pitchFamily="34" charset="0"/>
              </a:rPr>
              <a:t>from having regionally standardized data available? Please list all that apply</a:t>
            </a:r>
          </a:p>
          <a:p>
            <a:r>
              <a:rPr lang="en-US" sz="1100" b="1" dirty="0">
                <a:latin typeface="Microsoft Sans Serif" panose="020B0604020202020204" pitchFamily="34" charset="0"/>
                <a:cs typeface="Microsoft Sans Serif" panose="020B0604020202020204" pitchFamily="34" charset="0"/>
              </a:rPr>
              <a:t>7. For Hatchery Fish, please rank the following possible indicators from most to least important (1 is </a:t>
            </a:r>
            <a:r>
              <a:rPr lang="en-US" sz="1100" b="1" dirty="0" smtClean="0">
                <a:latin typeface="Microsoft Sans Serif" panose="020B0604020202020204" pitchFamily="34" charset="0"/>
                <a:cs typeface="Microsoft Sans Serif" panose="020B0604020202020204" pitchFamily="34" charset="0"/>
              </a:rPr>
              <a:t>most important</a:t>
            </a:r>
            <a:r>
              <a:rPr lang="en-US" sz="1100" b="1" dirty="0">
                <a:latin typeface="Microsoft Sans Serif" panose="020B0604020202020204" pitchFamily="34" charset="0"/>
                <a:cs typeface="Microsoft Sans Serif" panose="020B0604020202020204" pitchFamily="34" charset="0"/>
              </a:rPr>
              <a:t>) when it comes to standardizing and sharing data for regional evaluations</a:t>
            </a:r>
          </a:p>
          <a:p>
            <a:r>
              <a:rPr lang="en-US" sz="1100" dirty="0">
                <a:latin typeface="Microsoft Sans Serif" panose="020B0604020202020204" pitchFamily="34" charset="0"/>
                <a:cs typeface="Microsoft Sans Serif" panose="020B0604020202020204" pitchFamily="34" charset="0"/>
              </a:rPr>
              <a:t>Number Spawned</a:t>
            </a:r>
          </a:p>
          <a:p>
            <a:r>
              <a:rPr lang="en-US" sz="1100" dirty="0">
                <a:latin typeface="Microsoft Sans Serif" panose="020B0604020202020204" pitchFamily="34" charset="0"/>
                <a:cs typeface="Microsoft Sans Serif" panose="020B0604020202020204" pitchFamily="34" charset="0"/>
              </a:rPr>
              <a:t>Eggs Taken</a:t>
            </a:r>
          </a:p>
          <a:p>
            <a:r>
              <a:rPr lang="en-US" sz="1100" dirty="0">
                <a:latin typeface="Microsoft Sans Serif" panose="020B0604020202020204" pitchFamily="34" charset="0"/>
                <a:cs typeface="Microsoft Sans Serif" panose="020B0604020202020204" pitchFamily="34" charset="0"/>
              </a:rPr>
              <a:t>Egg to Release Survival</a:t>
            </a:r>
          </a:p>
          <a:p>
            <a:r>
              <a:rPr lang="en-US" sz="1100" dirty="0">
                <a:latin typeface="Microsoft Sans Serif" panose="020B0604020202020204" pitchFamily="34" charset="0"/>
                <a:cs typeface="Microsoft Sans Serif" panose="020B0604020202020204" pitchFamily="34" charset="0"/>
              </a:rPr>
              <a:t>Recruits per Spawner (RperS)</a:t>
            </a:r>
          </a:p>
          <a:p>
            <a:r>
              <a:rPr lang="en-US" sz="1100" dirty="0">
                <a:latin typeface="Microsoft Sans Serif" panose="020B0604020202020204" pitchFamily="34" charset="0"/>
                <a:cs typeface="Microsoft Sans Serif" panose="020B0604020202020204" pitchFamily="34" charset="0"/>
              </a:rPr>
              <a:t>Smolt to Adult Ratio (SAR)</a:t>
            </a:r>
          </a:p>
          <a:p>
            <a:r>
              <a:rPr lang="en-US" sz="1100" dirty="0">
                <a:latin typeface="Microsoft Sans Serif" panose="020B0604020202020204" pitchFamily="34" charset="0"/>
                <a:cs typeface="Microsoft Sans Serif" panose="020B0604020202020204" pitchFamily="34" charset="0"/>
              </a:rPr>
              <a:t>Proportion of Natural Origin fish in a hatchery broodstock (pNOB)</a:t>
            </a:r>
          </a:p>
          <a:p>
            <a:r>
              <a:rPr lang="en-US" sz="1100" dirty="0">
                <a:latin typeface="Microsoft Sans Serif" panose="020B0604020202020204" pitchFamily="34" charset="0"/>
                <a:cs typeface="Microsoft Sans Serif" panose="020B0604020202020204" pitchFamily="34" charset="0"/>
              </a:rPr>
              <a:t>Total Return (Including fisheries contribution)</a:t>
            </a:r>
          </a:p>
          <a:p>
            <a:r>
              <a:rPr lang="en-US" sz="1100" dirty="0">
                <a:latin typeface="Microsoft Sans Serif" panose="020B0604020202020204" pitchFamily="34" charset="0"/>
                <a:cs typeface="Microsoft Sans Serif" panose="020B0604020202020204" pitchFamily="34" charset="0"/>
              </a:rPr>
              <a:t>Proportion of natural spawners that are of hatchery origin (pHOS)</a:t>
            </a:r>
          </a:p>
          <a:p>
            <a:r>
              <a:rPr lang="en-US" sz="1100" dirty="0">
                <a:latin typeface="Microsoft Sans Serif" panose="020B0604020202020204" pitchFamily="34" charset="0"/>
                <a:cs typeface="Microsoft Sans Serif" panose="020B0604020202020204" pitchFamily="34" charset="0"/>
              </a:rPr>
              <a:t>Proportionate Natural Influence (PNI)</a:t>
            </a:r>
          </a:p>
          <a:p>
            <a:r>
              <a:rPr lang="en-US" sz="1100" dirty="0">
                <a:latin typeface="Microsoft Sans Serif" panose="020B0604020202020204" pitchFamily="34" charset="0"/>
                <a:cs typeface="Microsoft Sans Serif" panose="020B0604020202020204" pitchFamily="34" charset="0"/>
              </a:rPr>
              <a:t>Stray Rate/Stray Distribution</a:t>
            </a:r>
          </a:p>
          <a:p>
            <a:r>
              <a:rPr lang="en-US" sz="1100" dirty="0">
                <a:latin typeface="Microsoft Sans Serif" panose="020B0604020202020204" pitchFamily="34" charset="0"/>
                <a:cs typeface="Microsoft Sans Serif" panose="020B0604020202020204" pitchFamily="34" charset="0"/>
              </a:rPr>
              <a:t>Harvest/Escapement Distribution</a:t>
            </a:r>
          </a:p>
          <a:p>
            <a:r>
              <a:rPr lang="en-US" sz="1100" dirty="0">
                <a:latin typeface="Microsoft Sans Serif" panose="020B0604020202020204" pitchFamily="34" charset="0"/>
                <a:cs typeface="Microsoft Sans Serif" panose="020B0604020202020204" pitchFamily="34" charset="0"/>
              </a:rPr>
              <a:t>Juveniles released</a:t>
            </a:r>
          </a:p>
        </p:txBody>
      </p:sp>
    </p:spTree>
    <p:extLst>
      <p:ext uri="{BB962C8B-B14F-4D97-AF65-F5344CB8AC3E}">
        <p14:creationId xmlns:p14="http://schemas.microsoft.com/office/powerpoint/2010/main" val="2849123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90231"/>
            <a:ext cx="10772775" cy="423575"/>
          </a:xfrm>
        </p:spPr>
        <p:txBody>
          <a:bodyPr>
            <a:noAutofit/>
          </a:bodyPr>
          <a:lstStyle/>
          <a:p>
            <a:r>
              <a:rPr lang="en-US" sz="3200" dirty="0" smtClean="0"/>
              <a:t>Survey Questions (continued)</a:t>
            </a:r>
            <a:endParaRPr lang="en-US" sz="3200" dirty="0"/>
          </a:p>
        </p:txBody>
      </p:sp>
      <p:sp>
        <p:nvSpPr>
          <p:cNvPr id="3" name="Content Placeholder 2"/>
          <p:cNvSpPr>
            <a:spLocks noGrp="1"/>
          </p:cNvSpPr>
          <p:nvPr>
            <p:ph sz="half" idx="1"/>
          </p:nvPr>
        </p:nvSpPr>
        <p:spPr>
          <a:xfrm>
            <a:off x="676656" y="722811"/>
            <a:ext cx="4663440" cy="5582195"/>
          </a:xfrm>
        </p:spPr>
        <p:txBody>
          <a:bodyPr>
            <a:normAutofit fontScale="55000" lnSpcReduction="20000"/>
          </a:bodyPr>
          <a:lstStyle/>
          <a:p>
            <a:r>
              <a:rPr lang="en-US" b="1" dirty="0"/>
              <a:t>8. Are there other indicators (not listed above) for Hatchery Fish that you feel should be standardized? </a:t>
            </a:r>
            <a:r>
              <a:rPr lang="en-US" b="1" dirty="0" smtClean="0"/>
              <a:t>Please list </a:t>
            </a:r>
            <a:r>
              <a:rPr lang="en-US" b="1" dirty="0"/>
              <a:t>them below</a:t>
            </a:r>
          </a:p>
          <a:p>
            <a:r>
              <a:rPr lang="en-US" dirty="0"/>
              <a:t>Choice 1:</a:t>
            </a:r>
          </a:p>
          <a:p>
            <a:r>
              <a:rPr lang="en-US" dirty="0"/>
              <a:t>Choice 2:</a:t>
            </a:r>
          </a:p>
          <a:p>
            <a:r>
              <a:rPr lang="en-US" dirty="0"/>
              <a:t>Choice 3:</a:t>
            </a:r>
          </a:p>
          <a:p>
            <a:r>
              <a:rPr lang="en-US" b="1" dirty="0"/>
              <a:t>9. For Natural Origin Salmon &amp; Steelhead, please rank the following additional indicators in order (1 </a:t>
            </a:r>
            <a:r>
              <a:rPr lang="en-US" b="1" dirty="0" smtClean="0"/>
              <a:t>most </a:t>
            </a:r>
            <a:r>
              <a:rPr lang="fr-FR" b="1" dirty="0" smtClean="0"/>
              <a:t>important</a:t>
            </a:r>
            <a:r>
              <a:rPr lang="fr-FR" b="1" dirty="0"/>
              <a:t>, 2 next most important, etc.)</a:t>
            </a:r>
          </a:p>
          <a:p>
            <a:r>
              <a:rPr lang="en-US" dirty="0"/>
              <a:t>Spatial structure (i.e. geographic distribution, connectivity, etc.)</a:t>
            </a:r>
          </a:p>
          <a:p>
            <a:r>
              <a:rPr lang="en-US" dirty="0"/>
              <a:t>Life stage specific juvenile survival</a:t>
            </a:r>
          </a:p>
          <a:p>
            <a:r>
              <a:rPr lang="en-US" dirty="0"/>
              <a:t>Population diversity</a:t>
            </a:r>
          </a:p>
          <a:p>
            <a:r>
              <a:rPr lang="en-US" b="1" dirty="0"/>
              <a:t>10. Are there other indicators (not listed above) for Natural Origin Salmon &amp; Steelhead that you feel should </a:t>
            </a:r>
            <a:r>
              <a:rPr lang="en-US" b="1" dirty="0" smtClean="0"/>
              <a:t>be standardized</a:t>
            </a:r>
            <a:r>
              <a:rPr lang="en-US" b="1" dirty="0"/>
              <a:t>? Please list them below</a:t>
            </a:r>
          </a:p>
          <a:p>
            <a:r>
              <a:rPr lang="en-US" dirty="0"/>
              <a:t>Choice 1:</a:t>
            </a:r>
          </a:p>
          <a:p>
            <a:r>
              <a:rPr lang="en-US" dirty="0"/>
              <a:t>Choice 2:</a:t>
            </a:r>
          </a:p>
          <a:p>
            <a:r>
              <a:rPr lang="en-US" dirty="0"/>
              <a:t>Choice 3</a:t>
            </a:r>
            <a:r>
              <a:rPr lang="en-US" dirty="0" smtClean="0"/>
              <a:t>:</a:t>
            </a:r>
            <a:endParaRPr lang="en-US" dirty="0"/>
          </a:p>
        </p:txBody>
      </p:sp>
      <p:sp>
        <p:nvSpPr>
          <p:cNvPr id="4" name="Content Placeholder 3"/>
          <p:cNvSpPr>
            <a:spLocks noGrp="1"/>
          </p:cNvSpPr>
          <p:nvPr>
            <p:ph sz="half" idx="2"/>
          </p:nvPr>
        </p:nvSpPr>
        <p:spPr>
          <a:xfrm>
            <a:off x="6011330" y="418011"/>
            <a:ext cx="4663440" cy="5347451"/>
          </a:xfrm>
        </p:spPr>
        <p:txBody>
          <a:bodyPr>
            <a:normAutofit fontScale="55000" lnSpcReduction="20000"/>
          </a:bodyPr>
          <a:lstStyle/>
          <a:p>
            <a:r>
              <a:rPr lang="en-US" b="1" dirty="0">
                <a:latin typeface="Microsoft Sans Serif" panose="020B0604020202020204" pitchFamily="34" charset="0"/>
                <a:cs typeface="Microsoft Sans Serif" panose="020B0604020202020204" pitchFamily="34" charset="0"/>
              </a:rPr>
              <a:t>11. For Resident Trout, please rank the following possible indicators from most to least important (1 is </a:t>
            </a:r>
            <a:r>
              <a:rPr lang="en-US" b="1" dirty="0" smtClean="0">
                <a:latin typeface="Microsoft Sans Serif" panose="020B0604020202020204" pitchFamily="34" charset="0"/>
                <a:cs typeface="Microsoft Sans Serif" panose="020B0604020202020204" pitchFamily="34" charset="0"/>
              </a:rPr>
              <a:t>most important</a:t>
            </a:r>
            <a:r>
              <a:rPr lang="en-US" b="1" dirty="0">
                <a:latin typeface="Microsoft Sans Serif" panose="020B0604020202020204" pitchFamily="34" charset="0"/>
                <a:cs typeface="Microsoft Sans Serif" panose="020B0604020202020204" pitchFamily="34" charset="0"/>
              </a:rPr>
              <a:t>) when it comes to standardizing and sharing data</a:t>
            </a:r>
          </a:p>
          <a:p>
            <a:r>
              <a:rPr lang="en-US" dirty="0">
                <a:latin typeface="Microsoft Sans Serif" panose="020B0604020202020204" pitchFamily="34" charset="0"/>
                <a:cs typeface="Microsoft Sans Serif" panose="020B0604020202020204" pitchFamily="34" charset="0"/>
              </a:rPr>
              <a:t>Abundance</a:t>
            </a:r>
          </a:p>
          <a:p>
            <a:r>
              <a:rPr lang="en-US" dirty="0">
                <a:latin typeface="Microsoft Sans Serif" panose="020B0604020202020204" pitchFamily="34" charset="0"/>
                <a:cs typeface="Microsoft Sans Serif" panose="020B0604020202020204" pitchFamily="34" charset="0"/>
              </a:rPr>
              <a:t>Productivity</a:t>
            </a:r>
          </a:p>
          <a:p>
            <a:r>
              <a:rPr lang="en-US" dirty="0">
                <a:latin typeface="Microsoft Sans Serif" panose="020B0604020202020204" pitchFamily="34" charset="0"/>
                <a:cs typeface="Microsoft Sans Serif" panose="020B0604020202020204" pitchFamily="34" charset="0"/>
              </a:rPr>
              <a:t>Spatial Distribution</a:t>
            </a:r>
          </a:p>
          <a:p>
            <a:r>
              <a:rPr lang="en-US" dirty="0">
                <a:latin typeface="Microsoft Sans Serif" panose="020B0604020202020204" pitchFamily="34" charset="0"/>
                <a:cs typeface="Microsoft Sans Serif" panose="020B0604020202020204" pitchFamily="34" charset="0"/>
              </a:rPr>
              <a:t>Diversity</a:t>
            </a:r>
          </a:p>
          <a:p>
            <a:r>
              <a:rPr lang="en-US" dirty="0">
                <a:latin typeface="Microsoft Sans Serif" panose="020B0604020202020204" pitchFamily="34" charset="0"/>
                <a:cs typeface="Microsoft Sans Serif" panose="020B0604020202020204" pitchFamily="34" charset="0"/>
              </a:rPr>
              <a:t>Artificial Production for Mitigation Purposes</a:t>
            </a:r>
          </a:p>
          <a:p>
            <a:r>
              <a:rPr lang="en-US" b="1" dirty="0">
                <a:latin typeface="Microsoft Sans Serif" panose="020B0604020202020204" pitchFamily="34" charset="0"/>
                <a:cs typeface="Microsoft Sans Serif" panose="020B0604020202020204" pitchFamily="34" charset="0"/>
              </a:rPr>
              <a:t>12. Are there other indicators (not listed above) for Resident Trout that you feel should be </a:t>
            </a:r>
            <a:r>
              <a:rPr lang="en-US" b="1" dirty="0" smtClean="0">
                <a:latin typeface="Microsoft Sans Serif" panose="020B0604020202020204" pitchFamily="34" charset="0"/>
                <a:cs typeface="Microsoft Sans Serif" panose="020B0604020202020204" pitchFamily="34" charset="0"/>
              </a:rPr>
              <a:t>standardized? Please </a:t>
            </a:r>
            <a:r>
              <a:rPr lang="en-US" b="1" dirty="0">
                <a:latin typeface="Microsoft Sans Serif" panose="020B0604020202020204" pitchFamily="34" charset="0"/>
                <a:cs typeface="Microsoft Sans Serif" panose="020B0604020202020204" pitchFamily="34" charset="0"/>
              </a:rPr>
              <a:t>list them below</a:t>
            </a:r>
          </a:p>
          <a:p>
            <a:r>
              <a:rPr lang="en-US" dirty="0">
                <a:latin typeface="Microsoft Sans Serif" panose="020B0604020202020204" pitchFamily="34" charset="0"/>
                <a:cs typeface="Microsoft Sans Serif" panose="020B0604020202020204" pitchFamily="34" charset="0"/>
              </a:rPr>
              <a:t>Choice 1:</a:t>
            </a:r>
          </a:p>
          <a:p>
            <a:r>
              <a:rPr lang="en-US" dirty="0">
                <a:latin typeface="Microsoft Sans Serif" panose="020B0604020202020204" pitchFamily="34" charset="0"/>
                <a:cs typeface="Microsoft Sans Serif" panose="020B0604020202020204" pitchFamily="34" charset="0"/>
              </a:rPr>
              <a:t>Choice 2:</a:t>
            </a:r>
          </a:p>
          <a:p>
            <a:r>
              <a:rPr lang="en-US" dirty="0">
                <a:latin typeface="Microsoft Sans Serif" panose="020B0604020202020204" pitchFamily="34" charset="0"/>
                <a:cs typeface="Microsoft Sans Serif" panose="020B0604020202020204" pitchFamily="34" charset="0"/>
              </a:rPr>
              <a:t>Choice 3:</a:t>
            </a:r>
          </a:p>
          <a:p>
            <a:r>
              <a:rPr lang="en-US" b="1" dirty="0">
                <a:latin typeface="Microsoft Sans Serif" panose="020B0604020202020204" pitchFamily="34" charset="0"/>
                <a:cs typeface="Microsoft Sans Serif" panose="020B0604020202020204" pitchFamily="34" charset="0"/>
              </a:rPr>
              <a:t>13. For Other Fish, please indicate which species you think should be the first priority when it comes </a:t>
            </a:r>
            <a:r>
              <a:rPr lang="en-US" b="1" dirty="0" smtClean="0">
                <a:latin typeface="Microsoft Sans Serif" panose="020B0604020202020204" pitchFamily="34" charset="0"/>
                <a:cs typeface="Microsoft Sans Serif" panose="020B0604020202020204" pitchFamily="34" charset="0"/>
              </a:rPr>
              <a:t>to standardizing </a:t>
            </a:r>
            <a:r>
              <a:rPr lang="en-US" b="1" dirty="0">
                <a:latin typeface="Microsoft Sans Serif" panose="020B0604020202020204" pitchFamily="34" charset="0"/>
                <a:cs typeface="Microsoft Sans Serif" panose="020B0604020202020204" pitchFamily="34" charset="0"/>
              </a:rPr>
              <a:t>and sharing data</a:t>
            </a:r>
          </a:p>
          <a:p>
            <a:r>
              <a:rPr lang="en-US" dirty="0">
                <a:latin typeface="Microsoft Sans Serif" panose="020B0604020202020204" pitchFamily="34" charset="0"/>
                <a:cs typeface="Microsoft Sans Serif" panose="020B0604020202020204" pitchFamily="34" charset="0"/>
              </a:rPr>
              <a:t>Lamprey</a:t>
            </a:r>
          </a:p>
          <a:p>
            <a:r>
              <a:rPr lang="en-US" dirty="0">
                <a:latin typeface="Microsoft Sans Serif" panose="020B0604020202020204" pitchFamily="34" charset="0"/>
                <a:cs typeface="Microsoft Sans Serif" panose="020B0604020202020204" pitchFamily="34" charset="0"/>
              </a:rPr>
              <a:t>Sturgeon</a:t>
            </a:r>
          </a:p>
          <a:p>
            <a:r>
              <a:rPr lang="en-US" dirty="0">
                <a:latin typeface="Microsoft Sans Serif" panose="020B0604020202020204" pitchFamily="34" charset="0"/>
                <a:cs typeface="Microsoft Sans Serif" panose="020B0604020202020204" pitchFamily="34" charset="0"/>
              </a:rPr>
              <a:t>Bull Trout</a:t>
            </a:r>
          </a:p>
          <a:p>
            <a:r>
              <a:rPr lang="en-US" dirty="0">
                <a:latin typeface="Microsoft Sans Serif" panose="020B0604020202020204" pitchFamily="34" charset="0"/>
                <a:cs typeface="Microsoft Sans Serif" panose="020B0604020202020204" pitchFamily="34" charset="0"/>
              </a:rPr>
              <a:t>Other (please specify)</a:t>
            </a:r>
          </a:p>
        </p:txBody>
      </p:sp>
    </p:spTree>
    <p:extLst>
      <p:ext uri="{BB962C8B-B14F-4D97-AF65-F5344CB8AC3E}">
        <p14:creationId xmlns:p14="http://schemas.microsoft.com/office/powerpoint/2010/main" val="119214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699" y="130629"/>
            <a:ext cx="10772775" cy="444137"/>
          </a:xfrm>
        </p:spPr>
        <p:txBody>
          <a:bodyPr>
            <a:normAutofit fontScale="90000"/>
          </a:bodyPr>
          <a:lstStyle/>
          <a:p>
            <a:r>
              <a:rPr lang="en-US" dirty="0" smtClean="0"/>
              <a:t>Survey Questions (continued)</a:t>
            </a:r>
            <a:endParaRPr lang="en-US" dirty="0"/>
          </a:p>
        </p:txBody>
      </p:sp>
      <p:sp>
        <p:nvSpPr>
          <p:cNvPr id="3" name="Content Placeholder 2"/>
          <p:cNvSpPr>
            <a:spLocks noGrp="1"/>
          </p:cNvSpPr>
          <p:nvPr>
            <p:ph sz="half" idx="1"/>
          </p:nvPr>
        </p:nvSpPr>
        <p:spPr>
          <a:xfrm>
            <a:off x="676656" y="827313"/>
            <a:ext cx="4663440" cy="5582195"/>
          </a:xfrm>
        </p:spPr>
        <p:txBody>
          <a:bodyPr>
            <a:normAutofit fontScale="55000" lnSpcReduction="20000"/>
          </a:bodyPr>
          <a:lstStyle/>
          <a:p>
            <a:r>
              <a:rPr lang="en-US" b="1" dirty="0">
                <a:latin typeface="Microsoft Sans Serif" panose="020B0604020202020204" pitchFamily="34" charset="0"/>
                <a:cs typeface="Microsoft Sans Serif" panose="020B0604020202020204" pitchFamily="34" charset="0"/>
              </a:rPr>
              <a:t>14. For Other Fish, please rank the following possible indicators from most to least important (1 is </a:t>
            </a:r>
            <a:r>
              <a:rPr lang="en-US" b="1" dirty="0" smtClean="0">
                <a:latin typeface="Microsoft Sans Serif" panose="020B0604020202020204" pitchFamily="34" charset="0"/>
                <a:cs typeface="Microsoft Sans Serif" panose="020B0604020202020204" pitchFamily="34" charset="0"/>
              </a:rPr>
              <a:t>most important</a:t>
            </a:r>
            <a:r>
              <a:rPr lang="en-US" b="1" dirty="0">
                <a:latin typeface="Microsoft Sans Serif" panose="020B0604020202020204" pitchFamily="34" charset="0"/>
                <a:cs typeface="Microsoft Sans Serif" panose="020B0604020202020204" pitchFamily="34" charset="0"/>
              </a:rPr>
              <a:t>) when it comes to standardizing and sharing data</a:t>
            </a:r>
          </a:p>
          <a:p>
            <a:r>
              <a:rPr lang="en-US" dirty="0">
                <a:latin typeface="Microsoft Sans Serif" panose="020B0604020202020204" pitchFamily="34" charset="0"/>
                <a:cs typeface="Microsoft Sans Serif" panose="020B0604020202020204" pitchFamily="34" charset="0"/>
              </a:rPr>
              <a:t>Abundance</a:t>
            </a:r>
          </a:p>
          <a:p>
            <a:r>
              <a:rPr lang="en-US" dirty="0">
                <a:latin typeface="Microsoft Sans Serif" panose="020B0604020202020204" pitchFamily="34" charset="0"/>
                <a:cs typeface="Microsoft Sans Serif" panose="020B0604020202020204" pitchFamily="34" charset="0"/>
              </a:rPr>
              <a:t>Productivity</a:t>
            </a:r>
          </a:p>
          <a:p>
            <a:r>
              <a:rPr lang="en-US" dirty="0">
                <a:latin typeface="Microsoft Sans Serif" panose="020B0604020202020204" pitchFamily="34" charset="0"/>
                <a:cs typeface="Microsoft Sans Serif" panose="020B0604020202020204" pitchFamily="34" charset="0"/>
              </a:rPr>
              <a:t>Spatial Distribution</a:t>
            </a:r>
          </a:p>
          <a:p>
            <a:r>
              <a:rPr lang="en-US" dirty="0">
                <a:latin typeface="Microsoft Sans Serif" panose="020B0604020202020204" pitchFamily="34" charset="0"/>
                <a:cs typeface="Microsoft Sans Serif" panose="020B0604020202020204" pitchFamily="34" charset="0"/>
              </a:rPr>
              <a:t>Diversity</a:t>
            </a:r>
          </a:p>
          <a:p>
            <a:r>
              <a:rPr lang="en-US" b="1" dirty="0">
                <a:latin typeface="Microsoft Sans Serif" panose="020B0604020202020204" pitchFamily="34" charset="0"/>
                <a:cs typeface="Microsoft Sans Serif" panose="020B0604020202020204" pitchFamily="34" charset="0"/>
              </a:rPr>
              <a:t>15. Are there other indicators (not listed above) for Other Fish that you feel should be standardized? </a:t>
            </a:r>
            <a:r>
              <a:rPr lang="en-US" b="1" dirty="0" smtClean="0">
                <a:latin typeface="Microsoft Sans Serif" panose="020B0604020202020204" pitchFamily="34" charset="0"/>
                <a:cs typeface="Microsoft Sans Serif" panose="020B0604020202020204" pitchFamily="34" charset="0"/>
              </a:rPr>
              <a:t>Please list </a:t>
            </a:r>
            <a:r>
              <a:rPr lang="en-US" b="1" dirty="0">
                <a:latin typeface="Microsoft Sans Serif" panose="020B0604020202020204" pitchFamily="34" charset="0"/>
                <a:cs typeface="Microsoft Sans Serif" panose="020B0604020202020204" pitchFamily="34" charset="0"/>
              </a:rPr>
              <a:t>them below</a:t>
            </a:r>
          </a:p>
          <a:p>
            <a:r>
              <a:rPr lang="en-US" dirty="0">
                <a:latin typeface="Microsoft Sans Serif" panose="020B0604020202020204" pitchFamily="34" charset="0"/>
                <a:cs typeface="Microsoft Sans Serif" panose="020B0604020202020204" pitchFamily="34" charset="0"/>
              </a:rPr>
              <a:t>Choice 1:</a:t>
            </a:r>
          </a:p>
          <a:p>
            <a:r>
              <a:rPr lang="en-US" dirty="0">
                <a:latin typeface="Microsoft Sans Serif" panose="020B0604020202020204" pitchFamily="34" charset="0"/>
                <a:cs typeface="Microsoft Sans Serif" panose="020B0604020202020204" pitchFamily="34" charset="0"/>
              </a:rPr>
              <a:t>Choice 2:</a:t>
            </a:r>
          </a:p>
          <a:p>
            <a:r>
              <a:rPr lang="en-US" dirty="0">
                <a:latin typeface="Microsoft Sans Serif" panose="020B0604020202020204" pitchFamily="34" charset="0"/>
                <a:cs typeface="Microsoft Sans Serif" panose="020B0604020202020204" pitchFamily="34" charset="0"/>
              </a:rPr>
              <a:t>Choice 3:</a:t>
            </a:r>
          </a:p>
          <a:p>
            <a:r>
              <a:rPr lang="en-US" b="1" dirty="0">
                <a:latin typeface="Microsoft Sans Serif" panose="020B0604020202020204" pitchFamily="34" charset="0"/>
                <a:cs typeface="Microsoft Sans Serif" panose="020B0604020202020204" pitchFamily="34" charset="0"/>
              </a:rPr>
              <a:t>16. For Habitat, please rank the following indicators from most important (1) to least </a:t>
            </a:r>
            <a:r>
              <a:rPr lang="en-US" b="1" dirty="0" smtClean="0">
                <a:latin typeface="Microsoft Sans Serif" panose="020B0604020202020204" pitchFamily="34" charset="0"/>
                <a:cs typeface="Microsoft Sans Serif" panose="020B0604020202020204" pitchFamily="34" charset="0"/>
              </a:rPr>
              <a:t>important Fish </a:t>
            </a:r>
            <a:r>
              <a:rPr lang="en-US" b="1" dirty="0">
                <a:latin typeface="Microsoft Sans Serif" panose="020B0604020202020204" pitchFamily="34" charset="0"/>
                <a:cs typeface="Microsoft Sans Serif" panose="020B0604020202020204" pitchFamily="34" charset="0"/>
              </a:rPr>
              <a:t>passage (miles of impaired or blocked access)</a:t>
            </a:r>
          </a:p>
          <a:p>
            <a:r>
              <a:rPr lang="en-US" dirty="0">
                <a:latin typeface="Microsoft Sans Serif" panose="020B0604020202020204" pitchFamily="34" charset="0"/>
                <a:cs typeface="Microsoft Sans Serif" panose="020B0604020202020204" pitchFamily="34" charset="0"/>
              </a:rPr>
              <a:t>Water temperature</a:t>
            </a:r>
          </a:p>
          <a:p>
            <a:r>
              <a:rPr lang="en-US" dirty="0">
                <a:latin typeface="Microsoft Sans Serif" panose="020B0604020202020204" pitchFamily="34" charset="0"/>
                <a:cs typeface="Microsoft Sans Serif" panose="020B0604020202020204" pitchFamily="34" charset="0"/>
              </a:rPr>
              <a:t>Water flow</a:t>
            </a:r>
          </a:p>
          <a:p>
            <a:r>
              <a:rPr lang="en-US" dirty="0">
                <a:latin typeface="Microsoft Sans Serif" panose="020B0604020202020204" pitchFamily="34" charset="0"/>
                <a:cs typeface="Microsoft Sans Serif" panose="020B0604020202020204" pitchFamily="34" charset="0"/>
              </a:rPr>
              <a:t>Riparian condition</a:t>
            </a:r>
          </a:p>
          <a:p>
            <a:r>
              <a:rPr lang="en-US" dirty="0">
                <a:latin typeface="Microsoft Sans Serif" panose="020B0604020202020204" pitchFamily="34" charset="0"/>
                <a:cs typeface="Microsoft Sans Serif" panose="020B0604020202020204" pitchFamily="34" charset="0"/>
              </a:rPr>
              <a:t>Biota</a:t>
            </a:r>
          </a:p>
          <a:p>
            <a:r>
              <a:rPr lang="en-US" dirty="0">
                <a:latin typeface="Microsoft Sans Serif" panose="020B0604020202020204" pitchFamily="34" charset="0"/>
                <a:cs typeface="Microsoft Sans Serif" panose="020B0604020202020204" pitchFamily="34" charset="0"/>
              </a:rPr>
              <a:t>Habitat complexity</a:t>
            </a:r>
          </a:p>
          <a:p>
            <a:r>
              <a:rPr lang="en-US" dirty="0">
                <a:latin typeface="Microsoft Sans Serif" panose="020B0604020202020204" pitchFamily="34" charset="0"/>
                <a:cs typeface="Microsoft Sans Serif" panose="020B0604020202020204" pitchFamily="34" charset="0"/>
              </a:rPr>
              <a:t>Threats to habitat</a:t>
            </a:r>
          </a:p>
        </p:txBody>
      </p:sp>
      <p:sp>
        <p:nvSpPr>
          <p:cNvPr id="4" name="Content Placeholder 3"/>
          <p:cNvSpPr>
            <a:spLocks noGrp="1"/>
          </p:cNvSpPr>
          <p:nvPr>
            <p:ph sz="half" idx="2"/>
          </p:nvPr>
        </p:nvSpPr>
        <p:spPr>
          <a:xfrm>
            <a:off x="6063043" y="827313"/>
            <a:ext cx="4663440" cy="5060069"/>
          </a:xfrm>
        </p:spPr>
        <p:txBody>
          <a:bodyPr>
            <a:noAutofit/>
          </a:bodyPr>
          <a:lstStyle/>
          <a:p>
            <a:r>
              <a:rPr lang="en-US" sz="1300" b="1" dirty="0">
                <a:latin typeface="Microsoft Sans Serif" panose="020B0604020202020204" pitchFamily="34" charset="0"/>
                <a:cs typeface="Microsoft Sans Serif" panose="020B0604020202020204" pitchFamily="34" charset="0"/>
              </a:rPr>
              <a:t>17. Are there other indicators (not listed above) for Habitat that you feel should be standardized? Please </a:t>
            </a:r>
            <a:r>
              <a:rPr lang="en-US" sz="1300" b="1" dirty="0" smtClean="0">
                <a:latin typeface="Microsoft Sans Serif" panose="020B0604020202020204" pitchFamily="34" charset="0"/>
                <a:cs typeface="Microsoft Sans Serif" panose="020B0604020202020204" pitchFamily="34" charset="0"/>
              </a:rPr>
              <a:t>list them </a:t>
            </a:r>
            <a:r>
              <a:rPr lang="en-US" sz="1300" b="1" dirty="0">
                <a:latin typeface="Microsoft Sans Serif" panose="020B0604020202020204" pitchFamily="34" charset="0"/>
                <a:cs typeface="Microsoft Sans Serif" panose="020B0604020202020204" pitchFamily="34" charset="0"/>
              </a:rPr>
              <a:t>below</a:t>
            </a:r>
          </a:p>
          <a:p>
            <a:r>
              <a:rPr lang="en-US" sz="1300" dirty="0">
                <a:latin typeface="Microsoft Sans Serif" panose="020B0604020202020204" pitchFamily="34" charset="0"/>
                <a:cs typeface="Microsoft Sans Serif" panose="020B0604020202020204" pitchFamily="34" charset="0"/>
              </a:rPr>
              <a:t>Choice 1:</a:t>
            </a:r>
          </a:p>
          <a:p>
            <a:r>
              <a:rPr lang="en-US" sz="1300" dirty="0">
                <a:latin typeface="Microsoft Sans Serif" panose="020B0604020202020204" pitchFamily="34" charset="0"/>
                <a:cs typeface="Microsoft Sans Serif" panose="020B0604020202020204" pitchFamily="34" charset="0"/>
              </a:rPr>
              <a:t>Choice 2:</a:t>
            </a:r>
          </a:p>
          <a:p>
            <a:r>
              <a:rPr lang="en-US" sz="1300" dirty="0">
                <a:latin typeface="Microsoft Sans Serif" panose="020B0604020202020204" pitchFamily="34" charset="0"/>
                <a:cs typeface="Microsoft Sans Serif" panose="020B0604020202020204" pitchFamily="34" charset="0"/>
              </a:rPr>
              <a:t>Choice 3:</a:t>
            </a:r>
          </a:p>
          <a:p>
            <a:r>
              <a:rPr lang="en-US" sz="1300" b="1" dirty="0">
                <a:latin typeface="Microsoft Sans Serif" panose="020B0604020202020204" pitchFamily="34" charset="0"/>
                <a:cs typeface="Microsoft Sans Serif" panose="020B0604020202020204" pitchFamily="34" charset="0"/>
              </a:rPr>
              <a:t>18. For Hydro, please rank the following indicators from most important (1) to least important</a:t>
            </a:r>
          </a:p>
          <a:p>
            <a:r>
              <a:rPr lang="en-US" sz="1300" dirty="0">
                <a:latin typeface="Microsoft Sans Serif" panose="020B0604020202020204" pitchFamily="34" charset="0"/>
                <a:cs typeface="Microsoft Sans Serif" panose="020B0604020202020204" pitchFamily="34" charset="0"/>
              </a:rPr>
              <a:t>Adult passage by facility, species, or ESU/DPS</a:t>
            </a:r>
          </a:p>
          <a:p>
            <a:r>
              <a:rPr lang="en-US" sz="1300" dirty="0">
                <a:latin typeface="Microsoft Sans Serif" panose="020B0604020202020204" pitchFamily="34" charset="0"/>
                <a:cs typeface="Microsoft Sans Serif" panose="020B0604020202020204" pitchFamily="34" charset="0"/>
              </a:rPr>
              <a:t>Juvenile passage by facility, species, or ESU/DPS</a:t>
            </a:r>
          </a:p>
          <a:p>
            <a:r>
              <a:rPr lang="en-US" sz="1300" b="1" dirty="0">
                <a:latin typeface="Microsoft Sans Serif" panose="020B0604020202020204" pitchFamily="34" charset="0"/>
                <a:cs typeface="Microsoft Sans Serif" panose="020B0604020202020204" pitchFamily="34" charset="0"/>
              </a:rPr>
              <a:t>19. Are there other indicators (not listed above) for Hydro that you feel should be standardized? Please </a:t>
            </a:r>
            <a:r>
              <a:rPr lang="en-US" sz="1300" b="1" dirty="0" smtClean="0">
                <a:latin typeface="Microsoft Sans Serif" panose="020B0604020202020204" pitchFamily="34" charset="0"/>
                <a:cs typeface="Microsoft Sans Serif" panose="020B0604020202020204" pitchFamily="34" charset="0"/>
              </a:rPr>
              <a:t>list them </a:t>
            </a:r>
            <a:r>
              <a:rPr lang="en-US" sz="1300" b="1" dirty="0">
                <a:latin typeface="Microsoft Sans Serif" panose="020B0604020202020204" pitchFamily="34" charset="0"/>
                <a:cs typeface="Microsoft Sans Serif" panose="020B0604020202020204" pitchFamily="34" charset="0"/>
              </a:rPr>
              <a:t>below</a:t>
            </a:r>
          </a:p>
          <a:p>
            <a:r>
              <a:rPr lang="en-US" sz="1300" dirty="0">
                <a:latin typeface="Microsoft Sans Serif" panose="020B0604020202020204" pitchFamily="34" charset="0"/>
                <a:cs typeface="Microsoft Sans Serif" panose="020B0604020202020204" pitchFamily="34" charset="0"/>
              </a:rPr>
              <a:t>Choice 1:</a:t>
            </a:r>
          </a:p>
          <a:p>
            <a:r>
              <a:rPr lang="en-US" sz="1300" dirty="0">
                <a:latin typeface="Microsoft Sans Serif" panose="020B0604020202020204" pitchFamily="34" charset="0"/>
                <a:cs typeface="Microsoft Sans Serif" panose="020B0604020202020204" pitchFamily="34" charset="0"/>
              </a:rPr>
              <a:t>Choice 2:</a:t>
            </a:r>
          </a:p>
          <a:p>
            <a:r>
              <a:rPr lang="en-US" sz="1300" dirty="0">
                <a:latin typeface="Microsoft Sans Serif" panose="020B0604020202020204" pitchFamily="34" charset="0"/>
                <a:cs typeface="Microsoft Sans Serif" panose="020B0604020202020204" pitchFamily="34" charset="0"/>
              </a:rPr>
              <a:t>Choice 3:</a:t>
            </a:r>
          </a:p>
        </p:txBody>
      </p:sp>
    </p:spTree>
    <p:extLst>
      <p:ext uri="{BB962C8B-B14F-4D97-AF65-F5344CB8AC3E}">
        <p14:creationId xmlns:p14="http://schemas.microsoft.com/office/powerpoint/2010/main" val="1031592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13" y="116356"/>
            <a:ext cx="10772775" cy="780627"/>
          </a:xfrm>
        </p:spPr>
        <p:txBody>
          <a:bodyPr>
            <a:normAutofit fontScale="90000"/>
          </a:bodyPr>
          <a:lstStyle/>
          <a:p>
            <a:r>
              <a:rPr lang="en-US" dirty="0"/>
              <a:t>Survey Questions (continued)</a:t>
            </a:r>
          </a:p>
        </p:txBody>
      </p:sp>
      <p:sp>
        <p:nvSpPr>
          <p:cNvPr id="3" name="Content Placeholder 2"/>
          <p:cNvSpPr>
            <a:spLocks noGrp="1"/>
          </p:cNvSpPr>
          <p:nvPr>
            <p:ph sz="half" idx="1"/>
          </p:nvPr>
        </p:nvSpPr>
        <p:spPr>
          <a:xfrm>
            <a:off x="676656" y="992777"/>
            <a:ext cx="4663440" cy="4772685"/>
          </a:xfrm>
        </p:spPr>
        <p:txBody>
          <a:bodyPr>
            <a:noAutofit/>
          </a:bodyPr>
          <a:lstStyle/>
          <a:p>
            <a:r>
              <a:rPr lang="en-US" sz="1200" b="1" dirty="0">
                <a:latin typeface="Microsoft Sans Serif" panose="020B0604020202020204" pitchFamily="34" charset="0"/>
                <a:cs typeface="Microsoft Sans Serif" panose="020B0604020202020204" pitchFamily="34" charset="0"/>
              </a:rPr>
              <a:t>20. In terms of regional coordination and sharing, please rank the following types of indicators in order (1 </a:t>
            </a:r>
            <a:r>
              <a:rPr lang="en-US" sz="1200" b="1" dirty="0" smtClean="0">
                <a:latin typeface="Microsoft Sans Serif" panose="020B0604020202020204" pitchFamily="34" charset="0"/>
                <a:cs typeface="Microsoft Sans Serif" panose="020B0604020202020204" pitchFamily="34" charset="0"/>
              </a:rPr>
              <a:t>is most </a:t>
            </a:r>
            <a:r>
              <a:rPr lang="en-US" sz="1200" b="1" dirty="0">
                <a:latin typeface="Microsoft Sans Serif" panose="020B0604020202020204" pitchFamily="34" charset="0"/>
                <a:cs typeface="Microsoft Sans Serif" panose="020B0604020202020204" pitchFamily="34" charset="0"/>
              </a:rPr>
              <a:t>important, 2, is next most important, and so on)</a:t>
            </a:r>
          </a:p>
          <a:p>
            <a:r>
              <a:rPr lang="en-US" sz="1200" dirty="0">
                <a:latin typeface="Microsoft Sans Serif" panose="020B0604020202020204" pitchFamily="34" charset="0"/>
                <a:cs typeface="Microsoft Sans Serif" panose="020B0604020202020204" pitchFamily="34" charset="0"/>
              </a:rPr>
              <a:t>Resident Trout</a:t>
            </a:r>
          </a:p>
          <a:p>
            <a:r>
              <a:rPr lang="en-US" sz="1200" dirty="0">
                <a:latin typeface="Microsoft Sans Serif" panose="020B0604020202020204" pitchFamily="34" charset="0"/>
                <a:cs typeface="Microsoft Sans Serif" panose="020B0604020202020204" pitchFamily="34" charset="0"/>
              </a:rPr>
              <a:t>Additional Natural Origin Salmon &amp; Steelhead Indicators</a:t>
            </a:r>
          </a:p>
          <a:p>
            <a:r>
              <a:rPr lang="en-US" sz="1200" dirty="0">
                <a:latin typeface="Microsoft Sans Serif" panose="020B0604020202020204" pitchFamily="34" charset="0"/>
                <a:cs typeface="Microsoft Sans Serif" panose="020B0604020202020204" pitchFamily="34" charset="0"/>
              </a:rPr>
              <a:t>Hatchery Fish (Production/Hatchery Management Data)</a:t>
            </a:r>
          </a:p>
          <a:p>
            <a:r>
              <a:rPr lang="en-US" sz="1200" dirty="0">
                <a:latin typeface="Microsoft Sans Serif" panose="020B0604020202020204" pitchFamily="34" charset="0"/>
                <a:cs typeface="Microsoft Sans Serif" panose="020B0604020202020204" pitchFamily="34" charset="0"/>
              </a:rPr>
              <a:t>Hatchery Fish (Interactions in Nature/Spawning in Wild Data)</a:t>
            </a:r>
          </a:p>
          <a:p>
            <a:r>
              <a:rPr lang="en-US" sz="1200" dirty="0">
                <a:latin typeface="Microsoft Sans Serif" panose="020B0604020202020204" pitchFamily="34" charset="0"/>
                <a:cs typeface="Microsoft Sans Serif" panose="020B0604020202020204" pitchFamily="34" charset="0"/>
              </a:rPr>
              <a:t>Other Fish (i.e. Lamprey, Sturgeon)</a:t>
            </a:r>
          </a:p>
          <a:p>
            <a:r>
              <a:rPr lang="en-US" sz="1200" dirty="0">
                <a:latin typeface="Microsoft Sans Serif" panose="020B0604020202020204" pitchFamily="34" charset="0"/>
                <a:cs typeface="Microsoft Sans Serif" panose="020B0604020202020204" pitchFamily="34" charset="0"/>
              </a:rPr>
              <a:t>ESA Listed Fish Populations (i.e. Bull Trout)</a:t>
            </a:r>
          </a:p>
          <a:p>
            <a:r>
              <a:rPr lang="en-US" sz="1200" dirty="0">
                <a:latin typeface="Microsoft Sans Serif" panose="020B0604020202020204" pitchFamily="34" charset="0"/>
                <a:cs typeface="Microsoft Sans Serif" panose="020B0604020202020204" pitchFamily="34" charset="0"/>
              </a:rPr>
              <a:t>Habitat Data</a:t>
            </a:r>
          </a:p>
          <a:p>
            <a:r>
              <a:rPr lang="en-US" sz="1200" dirty="0">
                <a:latin typeface="Microsoft Sans Serif" panose="020B0604020202020204" pitchFamily="34" charset="0"/>
                <a:cs typeface="Microsoft Sans Serif" panose="020B0604020202020204" pitchFamily="34" charset="0"/>
              </a:rPr>
              <a:t>Hydro Data</a:t>
            </a:r>
          </a:p>
          <a:p>
            <a:r>
              <a:rPr lang="en-US" sz="1200" b="1" dirty="0">
                <a:latin typeface="Microsoft Sans Serif" panose="020B0604020202020204" pitchFamily="34" charset="0"/>
                <a:cs typeface="Microsoft Sans Serif" panose="020B0604020202020204" pitchFamily="34" charset="0"/>
              </a:rPr>
              <a:t>21. The workload of the personnel managing fisheries data is already daunting. Given current </a:t>
            </a:r>
            <a:r>
              <a:rPr lang="en-US" sz="1200" b="1" dirty="0" smtClean="0">
                <a:latin typeface="Microsoft Sans Serif" panose="020B0604020202020204" pitchFamily="34" charset="0"/>
                <a:cs typeface="Microsoft Sans Serif" panose="020B0604020202020204" pitchFamily="34" charset="0"/>
              </a:rPr>
              <a:t>limitations, what </a:t>
            </a:r>
            <a:r>
              <a:rPr lang="en-US" sz="1200" b="1" dirty="0">
                <a:latin typeface="Microsoft Sans Serif" panose="020B0604020202020204" pitchFamily="34" charset="0"/>
                <a:cs typeface="Microsoft Sans Serif" panose="020B0604020202020204" pitchFamily="34" charset="0"/>
              </a:rPr>
              <a:t>do you think should be the most important focus for the Coordinated Assessments project for the </a:t>
            </a:r>
            <a:r>
              <a:rPr lang="en-US" sz="1200" b="1" dirty="0" smtClean="0">
                <a:latin typeface="Microsoft Sans Serif" panose="020B0604020202020204" pitchFamily="34" charset="0"/>
                <a:cs typeface="Microsoft Sans Serif" panose="020B0604020202020204" pitchFamily="34" charset="0"/>
              </a:rPr>
              <a:t>next year</a:t>
            </a:r>
            <a:r>
              <a:rPr lang="en-US" sz="1200" b="1" dirty="0">
                <a:latin typeface="Microsoft Sans Serif" panose="020B0604020202020204" pitchFamily="34" charset="0"/>
                <a:cs typeface="Microsoft Sans Serif" panose="020B0604020202020204" pitchFamily="34" charset="0"/>
              </a:rPr>
              <a:t>?</a:t>
            </a:r>
          </a:p>
          <a:p>
            <a:r>
              <a:rPr lang="en-US" sz="1200" dirty="0">
                <a:latin typeface="Microsoft Sans Serif" panose="020B0604020202020204" pitchFamily="34" charset="0"/>
                <a:cs typeface="Microsoft Sans Serif" panose="020B0604020202020204" pitchFamily="34" charset="0"/>
              </a:rPr>
              <a:t>Populating the existing adopted indicators with data</a:t>
            </a:r>
          </a:p>
          <a:p>
            <a:r>
              <a:rPr lang="en-US" sz="1200" dirty="0">
                <a:latin typeface="Microsoft Sans Serif" panose="020B0604020202020204" pitchFamily="34" charset="0"/>
                <a:cs typeface="Microsoft Sans Serif" panose="020B0604020202020204" pitchFamily="34" charset="0"/>
              </a:rPr>
              <a:t>Developing new indicators</a:t>
            </a:r>
          </a:p>
          <a:p>
            <a:r>
              <a:rPr lang="en-US" sz="1200" dirty="0">
                <a:latin typeface="Microsoft Sans Serif" panose="020B0604020202020204" pitchFamily="34" charset="0"/>
                <a:cs typeface="Microsoft Sans Serif" panose="020B0604020202020204" pitchFamily="34" charset="0"/>
              </a:rPr>
              <a:t>Developing a clear plan for where the project is going</a:t>
            </a:r>
          </a:p>
          <a:p>
            <a:r>
              <a:rPr lang="en-US" sz="1200" dirty="0">
                <a:latin typeface="Microsoft Sans Serif" panose="020B0604020202020204" pitchFamily="34" charset="0"/>
                <a:cs typeface="Microsoft Sans Serif" panose="020B0604020202020204" pitchFamily="34" charset="0"/>
              </a:rPr>
              <a:t>Getting a clearer picture from managers about what exactly they want from the project</a:t>
            </a:r>
          </a:p>
          <a:p>
            <a:r>
              <a:rPr lang="en-US" sz="1200" dirty="0">
                <a:latin typeface="Microsoft Sans Serif" panose="020B0604020202020204" pitchFamily="34" charset="0"/>
                <a:cs typeface="Microsoft Sans Serif" panose="020B0604020202020204" pitchFamily="34" charset="0"/>
              </a:rPr>
              <a:t>Other (please specify)</a:t>
            </a:r>
          </a:p>
        </p:txBody>
      </p:sp>
      <p:sp>
        <p:nvSpPr>
          <p:cNvPr id="4" name="Content Placeholder 3"/>
          <p:cNvSpPr>
            <a:spLocks noGrp="1"/>
          </p:cNvSpPr>
          <p:nvPr>
            <p:ph sz="half" idx="2"/>
          </p:nvPr>
        </p:nvSpPr>
        <p:spPr/>
        <p:txBody>
          <a:bodyPr>
            <a:normAutofit/>
          </a:bodyPr>
          <a:lstStyle/>
          <a:p>
            <a:r>
              <a:rPr lang="en-US" sz="1400" b="1" dirty="0">
                <a:latin typeface="Microsoft Sans Serif" panose="020B0604020202020204" pitchFamily="34" charset="0"/>
                <a:cs typeface="Microsoft Sans Serif" panose="020B0604020202020204" pitchFamily="34" charset="0"/>
              </a:rPr>
              <a:t>22. Given workload limitations, what do you think should be the most important focus for the </a:t>
            </a:r>
            <a:r>
              <a:rPr lang="en-US" sz="1400" b="1" dirty="0" smtClean="0">
                <a:latin typeface="Microsoft Sans Serif" panose="020B0604020202020204" pitchFamily="34" charset="0"/>
                <a:cs typeface="Microsoft Sans Serif" panose="020B0604020202020204" pitchFamily="34" charset="0"/>
              </a:rPr>
              <a:t>Coordinated Assessments </a:t>
            </a:r>
            <a:r>
              <a:rPr lang="en-US" sz="1400" b="1" dirty="0">
                <a:latin typeface="Microsoft Sans Serif" panose="020B0604020202020204" pitchFamily="34" charset="0"/>
                <a:cs typeface="Microsoft Sans Serif" panose="020B0604020202020204" pitchFamily="34" charset="0"/>
              </a:rPr>
              <a:t>project for the longer term (the next 5-10 years)?</a:t>
            </a:r>
          </a:p>
          <a:p>
            <a:r>
              <a:rPr lang="en-US" sz="1400" dirty="0">
                <a:latin typeface="Microsoft Sans Serif" panose="020B0604020202020204" pitchFamily="34" charset="0"/>
                <a:cs typeface="Microsoft Sans Serif" panose="020B0604020202020204" pitchFamily="34" charset="0"/>
              </a:rPr>
              <a:t>Populating the existing adopted indicators with data</a:t>
            </a:r>
          </a:p>
          <a:p>
            <a:r>
              <a:rPr lang="en-US" sz="1400" dirty="0">
                <a:latin typeface="Microsoft Sans Serif" panose="020B0604020202020204" pitchFamily="34" charset="0"/>
                <a:cs typeface="Microsoft Sans Serif" panose="020B0604020202020204" pitchFamily="34" charset="0"/>
              </a:rPr>
              <a:t>Developing new indicators</a:t>
            </a:r>
          </a:p>
          <a:p>
            <a:r>
              <a:rPr lang="en-US" sz="1400" dirty="0">
                <a:latin typeface="Microsoft Sans Serif" panose="020B0604020202020204" pitchFamily="34" charset="0"/>
                <a:cs typeface="Microsoft Sans Serif" panose="020B0604020202020204" pitchFamily="34" charset="0"/>
              </a:rPr>
              <a:t>Developing a clear plan for where the project is going</a:t>
            </a:r>
          </a:p>
          <a:p>
            <a:r>
              <a:rPr lang="en-US" sz="1400" dirty="0">
                <a:latin typeface="Microsoft Sans Serif" panose="020B0604020202020204" pitchFamily="34" charset="0"/>
                <a:cs typeface="Microsoft Sans Serif" panose="020B0604020202020204" pitchFamily="34" charset="0"/>
              </a:rPr>
              <a:t>Getting a clearer picture from managers about what exactly they want from the project</a:t>
            </a:r>
          </a:p>
          <a:p>
            <a:r>
              <a:rPr lang="en-US" sz="1400" dirty="0">
                <a:latin typeface="Microsoft Sans Serif" panose="020B0604020202020204" pitchFamily="34" charset="0"/>
                <a:cs typeface="Microsoft Sans Serif" panose="020B0604020202020204" pitchFamily="34" charset="0"/>
              </a:rPr>
              <a:t>Other (please specify)</a:t>
            </a:r>
          </a:p>
          <a:p>
            <a:r>
              <a:rPr lang="en-US" sz="1400" b="1" dirty="0">
                <a:latin typeface="Microsoft Sans Serif" panose="020B0604020202020204" pitchFamily="34" charset="0"/>
                <a:cs typeface="Microsoft Sans Serif" panose="020B0604020202020204" pitchFamily="34" charset="0"/>
              </a:rPr>
              <a:t>23. Do you have any perspectives on the Coordinated Assessments Project that you would like to share </a:t>
            </a:r>
            <a:r>
              <a:rPr lang="en-US" sz="1400" b="1" dirty="0" smtClean="0">
                <a:latin typeface="Microsoft Sans Serif" panose="020B0604020202020204" pitchFamily="34" charset="0"/>
                <a:cs typeface="Microsoft Sans Serif" panose="020B0604020202020204" pitchFamily="34" charset="0"/>
              </a:rPr>
              <a:t>with us</a:t>
            </a:r>
            <a:r>
              <a:rPr lang="en-US" sz="1400" b="1" dirty="0">
                <a:latin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716634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54" y="952615"/>
            <a:ext cx="10772775" cy="579624"/>
          </a:xfrm>
        </p:spPr>
        <p:txBody>
          <a:bodyPr>
            <a:noAutofit/>
          </a:bodyPr>
          <a:lstStyle/>
          <a:p>
            <a:r>
              <a:rPr lang="en-US" sz="3600" dirty="0" smtClean="0"/>
              <a:t>Are there any other types of indicators that you feel should be as high or higher priority than those listed?</a:t>
            </a:r>
            <a:endParaRPr lang="en-US" sz="36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67134185"/>
              </p:ext>
            </p:extLst>
          </p:nvPr>
        </p:nvGraphicFramePr>
        <p:xfrm>
          <a:off x="676275" y="2405449"/>
          <a:ext cx="4664075" cy="3269108"/>
        </p:xfrm>
        <a:graphic>
          <a:graphicData uri="http://schemas.openxmlformats.org/drawingml/2006/table">
            <a:tbl>
              <a:tblPr/>
              <a:tblGrid>
                <a:gridCol w="4664075"/>
              </a:tblGrid>
              <a:tr h="363007">
                <a:tc>
                  <a:txBody>
                    <a:bodyPr/>
                    <a:lstStyle/>
                    <a:p>
                      <a:pPr algn="l" fontAlgn="b"/>
                      <a:r>
                        <a:rPr lang="en-US" sz="1200" b="0" i="0" u="none" strike="noStrike" dirty="0">
                          <a:effectLst/>
                          <a:latin typeface="Microsoft Sans Serif" panose="020B0604020202020204" pitchFamily="34" charset="0"/>
                        </a:rPr>
                        <a:t>fish-in/fish-out</a:t>
                      </a: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Hydro</a:t>
                      </a: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Number of Natural Female Spawners</a:t>
                      </a: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Habitat Indicators (including climate change)</a:t>
                      </a: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Spatial distribution and life history can help with ESU evaluations and are valuable</a:t>
                      </a:r>
                    </a:p>
                  </a:txBody>
                  <a:tcPr marL="8946" marR="8946" marT="8946" marB="0" anchor="b">
                    <a:lnL>
                      <a:noFill/>
                    </a:lnL>
                    <a:lnR>
                      <a:noFill/>
                    </a:lnR>
                    <a:lnT>
                      <a:noFill/>
                    </a:lnT>
                    <a:lnB>
                      <a:noFill/>
                    </a:lnB>
                  </a:tcPr>
                </a:tc>
              </a:tr>
              <a:tr h="704661">
                <a:tc>
                  <a:txBody>
                    <a:bodyPr/>
                    <a:lstStyle/>
                    <a:p>
                      <a:pPr algn="l" fontAlgn="b"/>
                      <a:r>
                        <a:rPr lang="en-US" sz="1200" b="0" i="0" u="none" strike="noStrike" dirty="0">
                          <a:effectLst/>
                          <a:latin typeface="Microsoft Sans Serif" panose="020B0604020202020204" pitchFamily="34" charset="0"/>
                        </a:rPr>
                        <a:t>given different groups of people are involved in </a:t>
                      </a:r>
                      <a:r>
                        <a:rPr lang="en-US" sz="1200" b="0" i="0" u="none" strike="noStrike" dirty="0" smtClean="0">
                          <a:effectLst/>
                          <a:latin typeface="Microsoft Sans Serif" panose="020B0604020202020204" pitchFamily="34" charset="0"/>
                        </a:rPr>
                        <a:t>habitat, </a:t>
                      </a:r>
                      <a:r>
                        <a:rPr lang="en-US" sz="1200" b="0" i="0" u="none" strike="noStrike" dirty="0">
                          <a:effectLst/>
                          <a:latin typeface="Microsoft Sans Serif" panose="020B0604020202020204" pitchFamily="34" charset="0"/>
                        </a:rPr>
                        <a:t>and non salmon/steelhead, if we have the staff we could do some parallel </a:t>
                      </a:r>
                      <a:r>
                        <a:rPr lang="en-US" sz="1200" b="0" i="0" u="none" strike="noStrike" dirty="0" smtClean="0">
                          <a:effectLst/>
                          <a:latin typeface="Microsoft Sans Serif" panose="020B0604020202020204" pitchFamily="34" charset="0"/>
                        </a:rPr>
                        <a:t>work</a:t>
                      </a:r>
                      <a:endParaRPr lang="en-US" sz="1200" b="0" i="0" u="none" strike="noStrike" dirty="0">
                        <a:effectLst/>
                        <a:latin typeface="Microsoft Sans Serif" panose="020B0604020202020204" pitchFamily="34" charset="0"/>
                      </a:endParaRP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Salmon &amp; Steelhead Spatial Distribution</a:t>
                      </a:r>
                    </a:p>
                  </a:txBody>
                  <a:tcPr marL="8946" marR="8946" marT="8946"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Modeled habitat function by basin and fish </a:t>
                      </a:r>
                      <a:r>
                        <a:rPr lang="en-US" sz="1200" b="0" i="0" u="none" strike="noStrike" dirty="0" smtClean="0">
                          <a:effectLst/>
                          <a:latin typeface="Microsoft Sans Serif" panose="020B0604020202020204" pitchFamily="34" charset="0"/>
                        </a:rPr>
                        <a:t>species</a:t>
                      </a:r>
                    </a:p>
                    <a:p>
                      <a:pPr algn="l" fontAlgn="b"/>
                      <a:r>
                        <a:rPr lang="en-US" sz="1200" b="0" i="0" u="none" strike="noStrike" dirty="0" smtClean="0">
                          <a:effectLst/>
                          <a:latin typeface="Microsoft Sans Serif" panose="020B0604020202020204" pitchFamily="34" charset="0"/>
                        </a:rPr>
                        <a:t>Hydrosystem</a:t>
                      </a:r>
                      <a:r>
                        <a:rPr lang="en-US" sz="1200" b="0" i="0" u="none" strike="noStrike" baseline="0" dirty="0" smtClean="0">
                          <a:effectLst/>
                          <a:latin typeface="Microsoft Sans Serif" panose="020B0604020202020204" pitchFamily="34" charset="0"/>
                        </a:rPr>
                        <a:t> Performance Standards</a:t>
                      </a:r>
                      <a:endParaRPr lang="en-US" sz="1200" b="0" i="0" u="none" strike="noStrike" dirty="0">
                        <a:effectLst/>
                        <a:latin typeface="Microsoft Sans Serif" panose="020B0604020202020204" pitchFamily="34" charset="0"/>
                      </a:endParaRPr>
                    </a:p>
                  </a:txBody>
                  <a:tcPr marL="8946" marR="8946" marT="8946" marB="0" anchor="b">
                    <a:lnL>
                      <a:noFill/>
                    </a:lnL>
                    <a:lnR>
                      <a:noFill/>
                    </a:lnR>
                    <a:lnT>
                      <a:noFill/>
                    </a:lnT>
                    <a:lnB>
                      <a:noFill/>
                    </a:lnB>
                  </a:tcPr>
                </a:tc>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525950819"/>
              </p:ext>
            </p:extLst>
          </p:nvPr>
        </p:nvGraphicFramePr>
        <p:xfrm>
          <a:off x="6810869" y="4352045"/>
          <a:ext cx="3048000" cy="1885950"/>
        </p:xfrm>
        <a:graphic>
          <a:graphicData uri="http://schemas.openxmlformats.org/drawingml/2006/table">
            <a:tbl>
              <a:tblPr/>
              <a:tblGrid>
                <a:gridCol w="609600"/>
                <a:gridCol w="609600"/>
                <a:gridCol w="609600"/>
                <a:gridCol w="609600"/>
                <a:gridCol w="609600"/>
              </a:tblGrid>
              <a:tr h="161925">
                <a:tc gridSpan="4">
                  <a:txBody>
                    <a:bodyPr/>
                    <a:lstStyle/>
                    <a:p>
                      <a:pPr algn="l" fontAlgn="b"/>
                      <a:r>
                        <a:rPr lang="en-US" sz="1200" b="0" i="0" u="none" strike="noStrike" dirty="0">
                          <a:effectLst/>
                          <a:latin typeface="Microsoft Sans Serif" panose="020B0604020202020204" pitchFamily="34" charset="0"/>
                        </a:rPr>
                        <a:t>Average number of smolts per spawner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gridSpan="5">
                  <a:txBody>
                    <a:bodyPr/>
                    <a:lstStyle/>
                    <a:p>
                      <a:pPr algn="l" fontAlgn="b"/>
                      <a:r>
                        <a:rPr lang="en-US" sz="1200" b="0" i="0" u="none" strike="noStrike" dirty="0">
                          <a:effectLst/>
                          <a:latin typeface="Microsoft Sans Serif" panose="020B0604020202020204" pitchFamily="34" charset="0"/>
                        </a:rPr>
                        <a:t>Resident trout have had little attention to date.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gridSpan="2">
                  <a:txBody>
                    <a:bodyPr/>
                    <a:lstStyle/>
                    <a:p>
                      <a:pPr algn="l" fontAlgn="b"/>
                      <a:r>
                        <a:rPr lang="en-US" sz="1200" b="0" i="0" u="none" strike="noStrike" dirty="0">
                          <a:effectLst/>
                          <a:latin typeface="Microsoft Sans Serif" panose="020B0604020202020204" pitchFamily="34" charset="0"/>
                        </a:rPr>
                        <a:t>Sturgeon &amp; Lamprey</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gridSpan="3">
                  <a:txBody>
                    <a:bodyPr/>
                    <a:lstStyle/>
                    <a:p>
                      <a:pPr algn="l" fontAlgn="b"/>
                      <a:r>
                        <a:rPr lang="en-US" sz="1200" b="0" i="0" u="none" strike="noStrike" dirty="0">
                          <a:effectLst/>
                          <a:latin typeface="Microsoft Sans Serif" panose="020B0604020202020204" pitchFamily="34" charset="0"/>
                        </a:rPr>
                        <a:t>Aquatic predation for each pool</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97011682"/>
              </p:ext>
            </p:extLst>
          </p:nvPr>
        </p:nvGraphicFramePr>
        <p:xfrm>
          <a:off x="6807199" y="2413688"/>
          <a:ext cx="4622800" cy="1590365"/>
        </p:xfrm>
        <a:graphic>
          <a:graphicData uri="http://schemas.openxmlformats.org/drawingml/2006/table">
            <a:tbl>
              <a:tblPr/>
              <a:tblGrid>
                <a:gridCol w="4622800"/>
              </a:tblGrid>
              <a:tr h="243016">
                <a:tc>
                  <a:txBody>
                    <a:bodyPr/>
                    <a:lstStyle/>
                    <a:p>
                      <a:pPr algn="l" fontAlgn="b"/>
                      <a:r>
                        <a:rPr lang="en-US" sz="1200" b="0" i="0" u="none" strike="noStrike" dirty="0">
                          <a:effectLst/>
                          <a:latin typeface="Microsoft Sans Serif" panose="020B0604020202020204" pitchFamily="34" charset="0"/>
                        </a:rPr>
                        <a:t>Length of Female Spawners (Mid eye to fork or hyporal plate)</a:t>
                      </a: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Predator Indicators (avian, pinniped, non-native fish)</a:t>
                      </a: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Hatchery fish interactions will always be an issue and as such require attention</a:t>
                      </a:r>
                    </a:p>
                  </a:txBody>
                  <a:tcPr marL="9525" marR="9525" marT="9525" marB="0" anchor="b">
                    <a:lnL>
                      <a:noFill/>
                    </a:lnL>
                    <a:lnR>
                      <a:noFill/>
                    </a:lnR>
                    <a:lnT>
                      <a:noFill/>
                    </a:lnT>
                    <a:lnB>
                      <a:noFill/>
                    </a:lnB>
                  </a:tcPr>
                </a:tc>
              </a:tr>
              <a:tr h="243016">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Hatchery &amp; Natural Interactions</a:t>
                      </a:r>
                    </a:p>
                  </a:txBody>
                  <a:tcPr marL="9525" marR="9525" marT="9525" marB="0" anchor="b">
                    <a:lnL>
                      <a:noFill/>
                    </a:lnL>
                    <a:lnR>
                      <a:noFill/>
                    </a:lnR>
                    <a:lnT>
                      <a:noFill/>
                    </a:lnT>
                    <a:lnB>
                      <a:noFill/>
                    </a:lnB>
                  </a:tcPr>
                </a:tc>
              </a:tr>
              <a:tr h="243016">
                <a:tc>
                  <a:txBody>
                    <a:bodyPr/>
                    <a:lstStyle/>
                    <a:p>
                      <a:pPr algn="l" fontAlgn="b"/>
                      <a:r>
                        <a:rPr lang="en-US" sz="1200" b="0" i="0" u="none" strike="noStrike" dirty="0" smtClean="0">
                          <a:effectLst/>
                          <a:latin typeface="Microsoft Sans Serif" panose="020B0604020202020204" pitchFamily="34" charset="0"/>
                        </a:rPr>
                        <a:t>Avian </a:t>
                      </a:r>
                      <a:r>
                        <a:rPr lang="en-US" sz="1200" b="0" i="0" u="none" strike="noStrike" dirty="0">
                          <a:effectLst/>
                          <a:latin typeface="Microsoft Sans Serif" panose="020B0604020202020204" pitchFamily="34" charset="0"/>
                        </a:rPr>
                        <a:t>predation for each pool</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027465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191962"/>
            <a:ext cx="10772775" cy="1005071"/>
          </a:xfrm>
        </p:spPr>
        <p:txBody>
          <a:bodyPr>
            <a:normAutofit fontScale="90000"/>
          </a:bodyPr>
          <a:lstStyle/>
          <a:p>
            <a:r>
              <a:rPr lang="en-US" dirty="0" smtClean="0"/>
              <a:t/>
            </a:r>
            <a:br>
              <a:rPr lang="en-US" dirty="0" smtClean="0"/>
            </a:br>
            <a:r>
              <a:rPr lang="en-US" dirty="0" smtClean="0"/>
              <a:t>Self reported “Organization you work for”</a:t>
            </a:r>
            <a:br>
              <a:rPr lang="en-US" dirty="0" smtClean="0"/>
            </a:br>
            <a:endParaRPr lang="en-US" dirty="0"/>
          </a:p>
        </p:txBody>
      </p:sp>
      <p:sp>
        <p:nvSpPr>
          <p:cNvPr id="7" name="Content Placeholder 6"/>
          <p:cNvSpPr>
            <a:spLocks noGrp="1"/>
          </p:cNvSpPr>
          <p:nvPr>
            <p:ph sz="half" idx="1"/>
          </p:nvPr>
        </p:nvSpPr>
        <p:spPr>
          <a:xfrm>
            <a:off x="676656" y="1197033"/>
            <a:ext cx="4663440" cy="4568429"/>
          </a:xfrm>
        </p:spPr>
        <p:txBody>
          <a:bodyPr>
            <a:normAutofit fontScale="25000" lnSpcReduction="20000"/>
          </a:bodyPr>
          <a:lstStyle/>
          <a:p>
            <a:r>
              <a:rPr lang="en-US" sz="4800" b="1" u="sng" dirty="0"/>
              <a:t>Federal (4)</a:t>
            </a:r>
            <a:endParaRPr lang="en-US" sz="4800" b="1" dirty="0"/>
          </a:p>
          <a:p>
            <a:r>
              <a:rPr lang="en-US" sz="4800" b="1" dirty="0"/>
              <a:t>NWFSC- NOAA</a:t>
            </a:r>
          </a:p>
          <a:p>
            <a:r>
              <a:rPr lang="en-US" sz="4800" b="1" dirty="0"/>
              <a:t>NPCC</a:t>
            </a:r>
          </a:p>
          <a:p>
            <a:r>
              <a:rPr lang="en-US" sz="4800" b="1" dirty="0"/>
              <a:t>BPA</a:t>
            </a:r>
          </a:p>
          <a:p>
            <a:r>
              <a:rPr lang="en-US" sz="4800" b="1" dirty="0"/>
              <a:t>NPCC</a:t>
            </a:r>
          </a:p>
          <a:p>
            <a:r>
              <a:rPr lang="en-US" sz="4800" b="1" dirty="0"/>
              <a:t> </a:t>
            </a:r>
          </a:p>
          <a:p>
            <a:r>
              <a:rPr lang="en-US" sz="4800" b="1" u="sng" dirty="0"/>
              <a:t>Other (2)</a:t>
            </a:r>
            <a:endParaRPr lang="en-US" sz="4800" b="1" dirty="0"/>
          </a:p>
          <a:p>
            <a:r>
              <a:rPr lang="en-US" sz="4800" b="1" dirty="0"/>
              <a:t>Peven Consulting (BPA)</a:t>
            </a:r>
          </a:p>
          <a:p>
            <a:r>
              <a:rPr lang="en-US" sz="4800" b="1" dirty="0"/>
              <a:t>PSMFC/Idaho State University</a:t>
            </a:r>
          </a:p>
          <a:p>
            <a:r>
              <a:rPr lang="en-US" sz="4800" b="1" dirty="0"/>
              <a:t> </a:t>
            </a:r>
          </a:p>
          <a:p>
            <a:r>
              <a:rPr lang="en-US" sz="4800" b="1" u="sng" dirty="0"/>
              <a:t>Tribal (6)</a:t>
            </a:r>
            <a:endParaRPr lang="en-US" sz="4800" b="1" dirty="0"/>
          </a:p>
          <a:p>
            <a:r>
              <a:rPr lang="en-US" sz="4800" b="1" dirty="0"/>
              <a:t>Colville Confederated Tribes</a:t>
            </a:r>
          </a:p>
          <a:p>
            <a:r>
              <a:rPr lang="en-US" sz="4800" b="1" dirty="0"/>
              <a:t>Nez Perce Tribe</a:t>
            </a:r>
          </a:p>
          <a:p>
            <a:r>
              <a:rPr lang="en-US" sz="4800" b="1" dirty="0"/>
              <a:t>Tribes</a:t>
            </a:r>
          </a:p>
          <a:p>
            <a:r>
              <a:rPr lang="en-US" sz="4800" b="1" dirty="0"/>
              <a:t>Tribe</a:t>
            </a:r>
          </a:p>
          <a:p>
            <a:r>
              <a:rPr lang="en-US" sz="4800" b="1" dirty="0"/>
              <a:t>CTUIR</a:t>
            </a:r>
          </a:p>
          <a:p>
            <a:r>
              <a:rPr lang="en-US" sz="4800" b="1" dirty="0"/>
              <a:t>Columbia River Inter-Tribal Fish Commission</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sp>
        <p:nvSpPr>
          <p:cNvPr id="8" name="Content Placeholder 7"/>
          <p:cNvSpPr>
            <a:spLocks noGrp="1"/>
          </p:cNvSpPr>
          <p:nvPr>
            <p:ph sz="half" idx="2"/>
          </p:nvPr>
        </p:nvSpPr>
        <p:spPr>
          <a:xfrm>
            <a:off x="6011330" y="1197033"/>
            <a:ext cx="4663440" cy="4568429"/>
          </a:xfrm>
        </p:spPr>
        <p:txBody>
          <a:bodyPr>
            <a:normAutofit fontScale="25000" lnSpcReduction="20000"/>
          </a:bodyPr>
          <a:lstStyle/>
          <a:p>
            <a:r>
              <a:rPr lang="en-US" sz="4800" b="1" u="sng" dirty="0"/>
              <a:t>State (16)</a:t>
            </a:r>
            <a:endParaRPr lang="en-US" sz="4800" b="1" dirty="0"/>
          </a:p>
          <a:p>
            <a:r>
              <a:rPr lang="en-US" sz="4800" b="1" dirty="0"/>
              <a:t>Montana Fish, Wildlife and Parks</a:t>
            </a:r>
          </a:p>
          <a:p>
            <a:r>
              <a:rPr lang="en-US" sz="4800" b="1" dirty="0"/>
              <a:t>ODFW</a:t>
            </a:r>
          </a:p>
          <a:p>
            <a:r>
              <a:rPr lang="en-US" sz="4800" b="1" dirty="0"/>
              <a:t>ODFW</a:t>
            </a:r>
          </a:p>
          <a:p>
            <a:r>
              <a:rPr lang="en-US" sz="4800" b="1" dirty="0"/>
              <a:t>Oregon Department of Fish and Wildlife</a:t>
            </a:r>
          </a:p>
          <a:p>
            <a:r>
              <a:rPr lang="en-US" sz="4800" b="1" dirty="0"/>
              <a:t>ODFW</a:t>
            </a:r>
          </a:p>
          <a:p>
            <a:r>
              <a:rPr lang="en-US" sz="4800" b="1" dirty="0"/>
              <a:t>State</a:t>
            </a:r>
          </a:p>
          <a:p>
            <a:r>
              <a:rPr lang="en-US" sz="4800" b="1" dirty="0"/>
              <a:t>ODFW</a:t>
            </a:r>
          </a:p>
          <a:p>
            <a:r>
              <a:rPr lang="en-US" sz="4800" b="1" dirty="0"/>
              <a:t>State - ODFW</a:t>
            </a:r>
          </a:p>
          <a:p>
            <a:r>
              <a:rPr lang="en-US" sz="4800" b="1" dirty="0"/>
              <a:t>State</a:t>
            </a:r>
          </a:p>
          <a:p>
            <a:r>
              <a:rPr lang="en-US" sz="4800" b="1" dirty="0"/>
              <a:t>IDFG</a:t>
            </a:r>
          </a:p>
          <a:p>
            <a:r>
              <a:rPr lang="en-US" sz="4800" b="1" dirty="0"/>
              <a:t>WDFW</a:t>
            </a:r>
          </a:p>
          <a:p>
            <a:r>
              <a:rPr lang="en-US" sz="4800" b="1" dirty="0"/>
              <a:t>ODFW</a:t>
            </a:r>
          </a:p>
          <a:p>
            <a:r>
              <a:rPr lang="en-US" sz="4800" b="1" dirty="0"/>
              <a:t>WDFW</a:t>
            </a:r>
          </a:p>
          <a:p>
            <a:r>
              <a:rPr lang="en-US" sz="4800" b="1" dirty="0"/>
              <a:t>IDFG</a:t>
            </a:r>
          </a:p>
          <a:p>
            <a:r>
              <a:rPr lang="en-US" sz="4800" b="1" dirty="0"/>
              <a:t>Montana Fish, Wildlife &amp; Parks</a:t>
            </a:r>
          </a:p>
          <a:p>
            <a:r>
              <a:rPr lang="en-US" sz="4800" b="1" dirty="0"/>
              <a:t>ODFW - State of Oregon</a:t>
            </a:r>
          </a:p>
          <a:p>
            <a:endParaRPr lang="en-US" dirty="0"/>
          </a:p>
          <a:p>
            <a:endParaRPr lang="en-US" dirty="0"/>
          </a:p>
        </p:txBody>
      </p:sp>
      <p:sp>
        <p:nvSpPr>
          <p:cNvPr id="3" name="TextBox 2"/>
          <p:cNvSpPr txBox="1"/>
          <p:nvPr/>
        </p:nvSpPr>
        <p:spPr>
          <a:xfrm>
            <a:off x="2612299" y="6401201"/>
            <a:ext cx="4801443" cy="276999"/>
          </a:xfrm>
          <a:prstGeom prst="rect">
            <a:avLst/>
          </a:prstGeom>
          <a:noFill/>
        </p:spPr>
        <p:txBody>
          <a:bodyPr wrap="none" rtlCol="0">
            <a:spAutoFit/>
          </a:bodyPr>
          <a:lstStyle/>
          <a:p>
            <a:r>
              <a:rPr lang="en-US" sz="1200" dirty="0"/>
              <a:t>(Note </a:t>
            </a:r>
            <a:r>
              <a:rPr lang="en-US" sz="1200" dirty="0" smtClean="0"/>
              <a:t>that respondent may </a:t>
            </a:r>
            <a:r>
              <a:rPr lang="en-US" sz="1200" dirty="0"/>
              <a:t>not represent organization’s position on issues)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183" y="2821577"/>
            <a:ext cx="3579222" cy="2440712"/>
          </a:xfrm>
          <a:prstGeom prst="rect">
            <a:avLst/>
          </a:prstGeom>
        </p:spPr>
      </p:pic>
    </p:spTree>
    <p:extLst>
      <p:ext uri="{BB962C8B-B14F-4D97-AF65-F5344CB8AC3E}">
        <p14:creationId xmlns:p14="http://schemas.microsoft.com/office/powerpoint/2010/main" val="2676148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54" y="952615"/>
            <a:ext cx="10772775" cy="579624"/>
          </a:xfrm>
        </p:spPr>
        <p:txBody>
          <a:bodyPr>
            <a:noAutofit/>
          </a:bodyPr>
          <a:lstStyle/>
          <a:p>
            <a:r>
              <a:rPr lang="en-US" sz="3600" dirty="0" smtClean="0"/>
              <a:t>Are there other types of indicators for hatchery fish that you feel should be standardized?</a:t>
            </a:r>
            <a:endParaRPr lang="en-US" sz="36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635312736"/>
              </p:ext>
            </p:extLst>
          </p:nvPr>
        </p:nvGraphicFramePr>
        <p:xfrm>
          <a:off x="676275" y="2405449"/>
          <a:ext cx="4664076" cy="3843462"/>
        </p:xfrm>
        <a:graphic>
          <a:graphicData uri="http://schemas.openxmlformats.org/drawingml/2006/table">
            <a:tbl>
              <a:tblPr/>
              <a:tblGrid>
                <a:gridCol w="2332038"/>
                <a:gridCol w="2332038"/>
              </a:tblGrid>
              <a:tr h="363007">
                <a:tc>
                  <a:txBody>
                    <a:bodyPr/>
                    <a:lstStyle/>
                    <a:p>
                      <a:pPr algn="l" fontAlgn="b"/>
                      <a:r>
                        <a:rPr lang="en-US" sz="1200" b="0" i="0" u="none" strike="noStrike" dirty="0">
                          <a:effectLst/>
                          <a:latin typeface="Microsoft Sans Serif" panose="020B0604020202020204" pitchFamily="34" charset="0"/>
                        </a:rPr>
                        <a:t>fish/lb at release</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Mark rate</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Proportion of Natural Origin fish population placed into hatchery broodstock</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compare trends (abundance, productivity) with reference condition</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off- or on-site release location</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704661">
                <a:tc>
                  <a:txBody>
                    <a:bodyPr/>
                    <a:lstStyle/>
                    <a:p>
                      <a:pPr algn="l" fontAlgn="b"/>
                      <a:r>
                        <a:rPr lang="en-US" sz="1200" b="0" i="0" u="none" strike="noStrike" dirty="0">
                          <a:effectLst/>
                          <a:latin typeface="Microsoft Sans Serif" panose="020B0604020202020204" pitchFamily="34" charset="0"/>
                        </a:rPr>
                        <a:t>% spatial overlap with natural origin</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363007">
                <a:tc gridSpan="2">
                  <a:txBody>
                    <a:bodyPr/>
                    <a:lstStyle/>
                    <a:p>
                      <a:pPr algn="l" fontAlgn="b"/>
                      <a:r>
                        <a:rPr lang="en-US" sz="1200" b="0" i="0" u="none" strike="noStrike" dirty="0">
                          <a:effectLst/>
                          <a:latin typeface="Microsoft Sans Serif" panose="020B0604020202020204" pitchFamily="34" charset="0"/>
                        </a:rPr>
                        <a:t>Other native origin life history types that could be effected by hatchery strays or escapement.</a:t>
                      </a:r>
                    </a:p>
                  </a:txBody>
                  <a:tcPr marL="9525" marR="9525" marT="9525" marB="0" anchor="b">
                    <a:lnL>
                      <a:noFill/>
                    </a:lnL>
                    <a:lnR>
                      <a:noFill/>
                    </a:lnR>
                    <a:lnT>
                      <a:noFill/>
                    </a:lnT>
                    <a:lnB>
                      <a:noFill/>
                    </a:lnB>
                  </a:tcPr>
                </a:tc>
                <a:tc hMerge="1">
                  <a:txBody>
                    <a:bodyPr/>
                    <a:lstStyle/>
                    <a:p>
                      <a:endParaRPr lang="en-US"/>
                    </a:p>
                  </a:txBody>
                  <a:tcPr>
                    <a:lnL>
                      <a:noFill/>
                    </a:lnL>
                    <a:lnR>
                      <a:noFill/>
                    </a:lnR>
                    <a:lnT>
                      <a:noFill/>
                    </a:lnT>
                    <a:lnB>
                      <a:noFill/>
                    </a:lnB>
                  </a:tcPr>
                </a:tc>
              </a:tr>
              <a:tr h="363007">
                <a:tc>
                  <a:txBody>
                    <a:bodyPr/>
                    <a:lstStyle/>
                    <a:p>
                      <a:pPr algn="l" fontAlgn="b"/>
                      <a:r>
                        <a:rPr lang="en-US" sz="1200" b="0" i="0" u="none" strike="noStrike" dirty="0">
                          <a:effectLst/>
                          <a:latin typeface="Microsoft Sans Serif" panose="020B0604020202020204" pitchFamily="34" charset="0"/>
                        </a:rPr>
                        <a:t>SAR for hatchery fish should be HRR and I have ranked it accordingly</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20991277"/>
              </p:ext>
            </p:extLst>
          </p:nvPr>
        </p:nvGraphicFramePr>
        <p:xfrm>
          <a:off x="6807199" y="2413688"/>
          <a:ext cx="4622800" cy="2076397"/>
        </p:xfrm>
        <a:graphic>
          <a:graphicData uri="http://schemas.openxmlformats.org/drawingml/2006/table">
            <a:tbl>
              <a:tblPr/>
              <a:tblGrid>
                <a:gridCol w="4622800"/>
              </a:tblGrid>
              <a:tr h="243016">
                <a:tc>
                  <a:txBody>
                    <a:bodyPr/>
                    <a:lstStyle/>
                    <a:p>
                      <a:pPr algn="l" fontAlgn="b"/>
                      <a:r>
                        <a:rPr lang="en-US" sz="1200" b="0" i="0" u="none" strike="noStrike" dirty="0">
                          <a:effectLst/>
                          <a:latin typeface="Microsoft Sans Serif" panose="020B0604020202020204" pitchFamily="34" charset="0"/>
                        </a:rPr>
                        <a:t>travel time from release thru hydropower system</a:t>
                      </a: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Coded-wire- tag number</a:t>
                      </a:r>
                    </a:p>
                  </a:txBody>
                  <a:tcPr marL="9525" marR="9525" marT="9525" marB="0" anchor="b">
                    <a:lnL>
                      <a:noFill/>
                    </a:lnL>
                    <a:lnR>
                      <a:noFill/>
                    </a:lnR>
                    <a:lnT>
                      <a:noFill/>
                    </a:lnT>
                    <a:lnB>
                      <a:noFill/>
                    </a:lnB>
                  </a:tcPr>
                </a:tc>
              </a:tr>
              <a:tr h="243016">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reproductive success (relative to natural-origin fish)</a:t>
                      </a: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brood stock origin</a:t>
                      </a: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Age structure</a:t>
                      </a:r>
                    </a:p>
                  </a:txBody>
                  <a:tcPr marL="9525" marR="9525" marT="9525" marB="0" anchor="b">
                    <a:lnL>
                      <a:noFill/>
                    </a:lnL>
                    <a:lnR>
                      <a:noFill/>
                    </a:lnR>
                    <a:lnT>
                      <a:noFill/>
                    </a:lnT>
                    <a:lnB>
                      <a:noFill/>
                    </a:lnB>
                  </a:tcPr>
                </a:tc>
              </a:tr>
              <a:tr h="243016">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43016">
                <a:tc>
                  <a:txBody>
                    <a:bodyPr/>
                    <a:lstStyle/>
                    <a:p>
                      <a:pPr algn="l" fontAlgn="b"/>
                      <a:r>
                        <a:rPr lang="en-US" sz="1200" b="0" i="0" u="none" strike="noStrike" dirty="0">
                          <a:effectLst/>
                          <a:latin typeface="Microsoft Sans Serif" panose="020B0604020202020204" pitchFamily="34" charset="0"/>
                        </a:rPr>
                        <a:t>Total spawners (excluding fisheries contributions) is how I rated Total returns</a:t>
                      </a:r>
                    </a:p>
                  </a:txBody>
                  <a:tcPr marL="9525" marR="9525" marT="9525" marB="0" anchor="b">
                    <a:lnL>
                      <a:noFill/>
                    </a:lnL>
                    <a:lnR>
                      <a:noFill/>
                    </a:lnR>
                    <a:lnT>
                      <a:noFill/>
                    </a:lnT>
                    <a:lnB>
                      <a:noFill/>
                    </a:lnB>
                  </a:tcPr>
                </a:tc>
              </a:tr>
            </a:tbl>
          </a:graphicData>
        </a:graphic>
      </p:graphicFrame>
      <p:graphicFrame>
        <p:nvGraphicFramePr>
          <p:cNvPr id="4" name="Content Placeholder 3"/>
          <p:cNvGraphicFramePr>
            <a:graphicFrameLocks noGrp="1"/>
          </p:cNvGraphicFramePr>
          <p:nvPr>
            <p:ph sz="half" idx="2"/>
            <p:extLst>
              <p:ext uri="{D42A27DB-BD31-4B8C-83A1-F6EECF244321}">
                <p14:modId xmlns:p14="http://schemas.microsoft.com/office/powerpoint/2010/main" val="2742490872"/>
              </p:ext>
            </p:extLst>
          </p:nvPr>
        </p:nvGraphicFramePr>
        <p:xfrm>
          <a:off x="6843820" y="4678599"/>
          <a:ext cx="4267200" cy="1327785"/>
        </p:xfrm>
        <a:graphic>
          <a:graphicData uri="http://schemas.openxmlformats.org/drawingml/2006/table">
            <a:tbl>
              <a:tblPr/>
              <a:tblGrid>
                <a:gridCol w="609600"/>
                <a:gridCol w="609600"/>
                <a:gridCol w="609600"/>
                <a:gridCol w="609600"/>
                <a:gridCol w="609600"/>
                <a:gridCol w="609600"/>
                <a:gridCol w="609600"/>
              </a:tblGrid>
              <a:tr h="161925">
                <a:tc gridSpan="6">
                  <a:txBody>
                    <a:bodyPr/>
                    <a:lstStyle/>
                    <a:p>
                      <a:pPr algn="l" fontAlgn="b"/>
                      <a:r>
                        <a:rPr lang="en-US" sz="1200" b="0" i="0" u="none" strike="noStrike" dirty="0">
                          <a:effectLst/>
                          <a:latin typeface="Microsoft Sans Serif" panose="020B0604020202020204" pitchFamily="34" charset="0"/>
                        </a:rPr>
                        <a:t>life history diversity comparison (between H-O and N-O)</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gridSpan="2">
                  <a:txBody>
                    <a:bodyPr/>
                    <a:lstStyle/>
                    <a:p>
                      <a:pPr algn="l" fontAlgn="b"/>
                      <a:r>
                        <a:rPr lang="en-US" sz="1200" b="0" i="0" u="none" strike="noStrike" dirty="0">
                          <a:effectLst/>
                          <a:latin typeface="Microsoft Sans Serif" panose="020B0604020202020204" pitchFamily="34" charset="0"/>
                        </a:rPr>
                        <a:t>Size at age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161925">
                <a:tc gridSpan="7">
                  <a:txBody>
                    <a:bodyPr/>
                    <a:lstStyle/>
                    <a:p>
                      <a:pPr algn="l" fontAlgn="b"/>
                      <a:r>
                        <a:rPr lang="en-US" sz="1200" b="0" i="0" u="none" strike="noStrike" dirty="0">
                          <a:effectLst/>
                          <a:latin typeface="Microsoft Sans Serif" panose="020B0604020202020204" pitchFamily="34" charset="0"/>
                        </a:rPr>
                        <a:t>Juvenile </a:t>
                      </a:r>
                      <a:r>
                        <a:rPr lang="en-US" sz="1200" b="0" i="0" u="none" strike="noStrike" dirty="0" smtClean="0">
                          <a:effectLst/>
                          <a:latin typeface="Microsoft Sans Serif" panose="020B0604020202020204" pitchFamily="34" charset="0"/>
                        </a:rPr>
                        <a:t>releases </a:t>
                      </a:r>
                      <a:r>
                        <a:rPr lang="en-US" sz="1200" b="0" i="0" u="none" strike="noStrike" dirty="0">
                          <a:effectLst/>
                          <a:latin typeface="Microsoft Sans Serif" panose="020B0604020202020204" pitchFamily="34" charset="0"/>
                        </a:rPr>
                        <a:t>and adult returns need to be quantified down to the subwatershed scale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001396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90180569"/>
              </p:ext>
            </p:extLst>
          </p:nvPr>
        </p:nvGraphicFramePr>
        <p:xfrm>
          <a:off x="1036320" y="409303"/>
          <a:ext cx="10084526" cy="48680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19258" y="5345277"/>
            <a:ext cx="740267" cy="369332"/>
          </a:xfrm>
          <a:prstGeom prst="rect">
            <a:avLst/>
          </a:prstGeom>
          <a:noFill/>
        </p:spPr>
        <p:txBody>
          <a:bodyPr wrap="none" rtlCol="0">
            <a:spAutoFit/>
          </a:bodyPr>
          <a:lstStyle/>
          <a:p>
            <a:r>
              <a:rPr lang="en-US" dirty="0" smtClean="0"/>
              <a:t>NOAA</a:t>
            </a:r>
            <a:endParaRPr lang="en-US" dirty="0"/>
          </a:p>
        </p:txBody>
      </p:sp>
      <p:sp>
        <p:nvSpPr>
          <p:cNvPr id="5" name="TextBox 4"/>
          <p:cNvSpPr txBox="1"/>
          <p:nvPr/>
        </p:nvSpPr>
        <p:spPr>
          <a:xfrm>
            <a:off x="2901892" y="5345277"/>
            <a:ext cx="696024" cy="369332"/>
          </a:xfrm>
          <a:prstGeom prst="rect">
            <a:avLst/>
          </a:prstGeom>
          <a:noFill/>
        </p:spPr>
        <p:txBody>
          <a:bodyPr wrap="none" rtlCol="0">
            <a:spAutoFit/>
          </a:bodyPr>
          <a:lstStyle/>
          <a:p>
            <a:r>
              <a:rPr lang="en-US" dirty="0" smtClean="0"/>
              <a:t>NPCC</a:t>
            </a:r>
            <a:endParaRPr lang="en-US" dirty="0"/>
          </a:p>
        </p:txBody>
      </p:sp>
      <p:sp>
        <p:nvSpPr>
          <p:cNvPr id="6" name="TextBox 5"/>
          <p:cNvSpPr txBox="1"/>
          <p:nvPr/>
        </p:nvSpPr>
        <p:spPr>
          <a:xfrm>
            <a:off x="4358244" y="5345277"/>
            <a:ext cx="724878" cy="369332"/>
          </a:xfrm>
          <a:prstGeom prst="rect">
            <a:avLst/>
          </a:prstGeom>
          <a:noFill/>
        </p:spPr>
        <p:txBody>
          <a:bodyPr wrap="none" rtlCol="0">
            <a:spAutoFit/>
          </a:bodyPr>
          <a:lstStyle/>
          <a:p>
            <a:r>
              <a:rPr lang="en-US" dirty="0" smtClean="0"/>
              <a:t>Other</a:t>
            </a:r>
            <a:endParaRPr lang="en-US" dirty="0"/>
          </a:p>
        </p:txBody>
      </p:sp>
      <p:sp>
        <p:nvSpPr>
          <p:cNvPr id="7" name="TextBox 6"/>
          <p:cNvSpPr txBox="1"/>
          <p:nvPr/>
        </p:nvSpPr>
        <p:spPr>
          <a:xfrm>
            <a:off x="5451565" y="5206777"/>
            <a:ext cx="1367041" cy="646331"/>
          </a:xfrm>
          <a:prstGeom prst="rect">
            <a:avLst/>
          </a:prstGeom>
          <a:noFill/>
        </p:spPr>
        <p:txBody>
          <a:bodyPr wrap="none" rtlCol="0">
            <a:spAutoFit/>
          </a:bodyPr>
          <a:lstStyle/>
          <a:p>
            <a:r>
              <a:rPr lang="en-US" dirty="0" smtClean="0"/>
              <a:t>Range-wide</a:t>
            </a:r>
          </a:p>
          <a:p>
            <a:r>
              <a:rPr lang="en-US" dirty="0" smtClean="0"/>
              <a:t>Assessments</a:t>
            </a:r>
            <a:endParaRPr lang="en-US" dirty="0"/>
          </a:p>
        </p:txBody>
      </p:sp>
      <p:sp>
        <p:nvSpPr>
          <p:cNvPr id="8" name="TextBox 7"/>
          <p:cNvSpPr txBox="1"/>
          <p:nvPr/>
        </p:nvSpPr>
        <p:spPr>
          <a:xfrm>
            <a:off x="6894078" y="5206777"/>
            <a:ext cx="1381084" cy="646331"/>
          </a:xfrm>
          <a:prstGeom prst="rect">
            <a:avLst/>
          </a:prstGeom>
          <a:noFill/>
        </p:spPr>
        <p:txBody>
          <a:bodyPr wrap="none" rtlCol="0">
            <a:spAutoFit/>
          </a:bodyPr>
          <a:lstStyle/>
          <a:p>
            <a:r>
              <a:rPr lang="en-US" dirty="0" smtClean="0"/>
              <a:t>Effectiveness</a:t>
            </a:r>
          </a:p>
          <a:p>
            <a:r>
              <a:rPr lang="en-US" dirty="0" smtClean="0"/>
              <a:t>Monitoring</a:t>
            </a:r>
            <a:endParaRPr lang="en-US" dirty="0"/>
          </a:p>
        </p:txBody>
      </p:sp>
      <p:sp>
        <p:nvSpPr>
          <p:cNvPr id="9" name="TextBox 8"/>
          <p:cNvSpPr txBox="1"/>
          <p:nvPr/>
        </p:nvSpPr>
        <p:spPr>
          <a:xfrm>
            <a:off x="8508274" y="5187574"/>
            <a:ext cx="861261" cy="646331"/>
          </a:xfrm>
          <a:prstGeom prst="rect">
            <a:avLst/>
          </a:prstGeom>
          <a:noFill/>
        </p:spPr>
        <p:txBody>
          <a:bodyPr wrap="none" rtlCol="0">
            <a:spAutoFit/>
          </a:bodyPr>
          <a:lstStyle/>
          <a:p>
            <a:r>
              <a:rPr lang="en-US" dirty="0" smtClean="0"/>
              <a:t>State &amp;</a:t>
            </a:r>
          </a:p>
          <a:p>
            <a:r>
              <a:rPr lang="en-US" dirty="0" smtClean="0"/>
              <a:t>Tribal</a:t>
            </a:r>
            <a:endParaRPr lang="en-US" dirty="0"/>
          </a:p>
        </p:txBody>
      </p:sp>
      <p:sp>
        <p:nvSpPr>
          <p:cNvPr id="10" name="TextBox 9"/>
          <p:cNvSpPr txBox="1"/>
          <p:nvPr/>
        </p:nvSpPr>
        <p:spPr>
          <a:xfrm>
            <a:off x="9964830" y="5206777"/>
            <a:ext cx="713657" cy="646331"/>
          </a:xfrm>
          <a:prstGeom prst="rect">
            <a:avLst/>
          </a:prstGeom>
          <a:noFill/>
        </p:spPr>
        <p:txBody>
          <a:bodyPr wrap="none" rtlCol="0">
            <a:spAutoFit/>
          </a:bodyPr>
          <a:lstStyle/>
          <a:p>
            <a:r>
              <a:rPr lang="en-US" dirty="0" err="1" smtClean="0"/>
              <a:t>BiOp</a:t>
            </a:r>
            <a:r>
              <a:rPr lang="en-US" dirty="0" smtClean="0"/>
              <a:t>/</a:t>
            </a:r>
          </a:p>
          <a:p>
            <a:r>
              <a:rPr lang="en-US" dirty="0" smtClean="0"/>
              <a:t>BA</a:t>
            </a:r>
            <a:endParaRPr lang="en-US" dirty="0"/>
          </a:p>
        </p:txBody>
      </p:sp>
    </p:spTree>
    <p:extLst>
      <p:ext uri="{BB962C8B-B14F-4D97-AF65-F5344CB8AC3E}">
        <p14:creationId xmlns:p14="http://schemas.microsoft.com/office/powerpoint/2010/main" val="1946129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512147"/>
          </a:xfrm>
        </p:spPr>
        <p:txBody>
          <a:bodyPr/>
          <a:lstStyle/>
          <a:p>
            <a:r>
              <a:rPr lang="en-US" dirty="0"/>
              <a:t>Other Natural Origin Salmon &amp; Steelhead Indicators to Standardize?</a:t>
            </a:r>
          </a:p>
        </p:txBody>
      </p:sp>
      <p:sp>
        <p:nvSpPr>
          <p:cNvPr id="3" name="Content Placeholder 2"/>
          <p:cNvSpPr>
            <a:spLocks noGrp="1"/>
          </p:cNvSpPr>
          <p:nvPr>
            <p:ph idx="1"/>
          </p:nvPr>
        </p:nvSpPr>
        <p:spPr>
          <a:xfrm>
            <a:off x="676656" y="2011680"/>
            <a:ext cx="10753725" cy="4319451"/>
          </a:xfrm>
        </p:spPr>
        <p:txBody>
          <a:bodyPr>
            <a:normAutofit lnSpcReduction="10000"/>
          </a:bodyPr>
          <a:lstStyle/>
          <a:p>
            <a:r>
              <a:rPr lang="en-US" dirty="0"/>
              <a:t>Viable salmonid population parameters (VSP)</a:t>
            </a:r>
          </a:p>
          <a:p>
            <a:r>
              <a:rPr lang="en-US" dirty="0"/>
              <a:t>Effective population size</a:t>
            </a:r>
          </a:p>
          <a:p>
            <a:r>
              <a:rPr lang="en-US" dirty="0"/>
              <a:t>Recruits per spawner</a:t>
            </a:r>
          </a:p>
          <a:p>
            <a:r>
              <a:rPr lang="en-US" dirty="0"/>
              <a:t>Prespawn survival</a:t>
            </a:r>
          </a:p>
          <a:p>
            <a:r>
              <a:rPr lang="en-US" dirty="0"/>
              <a:t>Site specific lake carrying capacity</a:t>
            </a:r>
          </a:p>
          <a:p>
            <a:r>
              <a:rPr lang="en-US" dirty="0"/>
              <a:t>Increased level of detail for adult returns down to the subwatershed scale rather than for the population</a:t>
            </a:r>
          </a:p>
          <a:p>
            <a:r>
              <a:rPr lang="en-US" dirty="0"/>
              <a:t>Juvenile production estimates down to the subwatershed scale</a:t>
            </a:r>
          </a:p>
          <a:p>
            <a:r>
              <a:rPr lang="en-US" dirty="0"/>
              <a:t>Smolt to adult ratio</a:t>
            </a:r>
          </a:p>
          <a:p>
            <a:r>
              <a:rPr lang="en-US" dirty="0"/>
              <a:t>Spawning locations of redds</a:t>
            </a:r>
          </a:p>
          <a:p>
            <a:endParaRPr lang="en-US" dirty="0"/>
          </a:p>
        </p:txBody>
      </p:sp>
    </p:spTree>
    <p:extLst>
      <p:ext uri="{BB962C8B-B14F-4D97-AF65-F5344CB8AC3E}">
        <p14:creationId xmlns:p14="http://schemas.microsoft.com/office/powerpoint/2010/main" val="36231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Asked respondents: what should be the longer term </a:t>
            </a:r>
            <a:r>
              <a:rPr lang="en-US" sz="3600" u="sng" dirty="0" smtClean="0"/>
              <a:t>(5-10 year) </a:t>
            </a:r>
            <a:r>
              <a:rPr lang="en-US" sz="3600" dirty="0" smtClean="0"/>
              <a:t>focus on the CA Project?</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9631698"/>
              </p:ext>
            </p:extLst>
          </p:nvPr>
        </p:nvGraphicFramePr>
        <p:xfrm>
          <a:off x="585658" y="1945460"/>
          <a:ext cx="10753725" cy="376713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 y="4380411"/>
            <a:ext cx="2579914" cy="2084251"/>
          </a:xfrm>
          <a:prstGeom prst="rect">
            <a:avLst/>
          </a:prstGeom>
        </p:spPr>
      </p:pic>
    </p:spTree>
    <p:extLst>
      <p:ext uri="{BB962C8B-B14F-4D97-AF65-F5344CB8AC3E}">
        <p14:creationId xmlns:p14="http://schemas.microsoft.com/office/powerpoint/2010/main" val="93865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Given current limitations, what do you think should be the most important focus for the Coordinated Assessments project </a:t>
            </a:r>
            <a:r>
              <a:rPr lang="en-US" sz="3600" u="sng" dirty="0"/>
              <a:t>for the next year</a:t>
            </a:r>
            <a:r>
              <a:rPr lang="en-US" sz="36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8116445"/>
              </p:ext>
            </p:extLst>
          </p:nvPr>
        </p:nvGraphicFramePr>
        <p:xfrm>
          <a:off x="676275" y="2011363"/>
          <a:ext cx="10753725" cy="3767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8848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Asked respondents to list evaluation(s</a:t>
            </a:r>
            <a:r>
              <a:rPr lang="en-US" sz="3600" b="1" dirty="0"/>
              <a:t>) or assessment(s) </a:t>
            </a:r>
            <a:r>
              <a:rPr lang="en-US" sz="3600" b="1" dirty="0" smtClean="0"/>
              <a:t>they felt </a:t>
            </a:r>
            <a:r>
              <a:rPr lang="en-US" sz="3600" b="1" dirty="0"/>
              <a:t>would most benefit from having regionally standardized data </a:t>
            </a:r>
            <a:r>
              <a:rPr lang="en-US" sz="3600" b="1" dirty="0" smtClean="0"/>
              <a:t>available (Could list multiple)</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endParaRPr lang="en-US" sz="4000" dirty="0" smtClean="0"/>
          </a:p>
          <a:p>
            <a:pPr>
              <a:buFont typeface="Wingdings" panose="05000000000000000000" pitchFamily="2" charset="2"/>
              <a:buChar char="§"/>
            </a:pPr>
            <a:r>
              <a:rPr lang="en-US" sz="4000" dirty="0" smtClean="0"/>
              <a:t> NOAA Status Assessments</a:t>
            </a:r>
          </a:p>
          <a:p>
            <a:pPr>
              <a:buFont typeface="Wingdings" panose="05000000000000000000" pitchFamily="2" charset="2"/>
              <a:buChar char="§"/>
            </a:pPr>
            <a:r>
              <a:rPr lang="en-US" sz="4000" dirty="0" smtClean="0"/>
              <a:t> NPCC HLIs and Dashboards</a:t>
            </a:r>
          </a:p>
          <a:p>
            <a:pPr>
              <a:buFont typeface="Wingdings" panose="05000000000000000000" pitchFamily="2" charset="2"/>
              <a:buChar char="§"/>
            </a:pPr>
            <a:r>
              <a:rPr lang="en-US" sz="4000" dirty="0" smtClean="0"/>
              <a:t> USFWS Range-wide Assessments</a:t>
            </a:r>
          </a:p>
          <a:p>
            <a:pPr>
              <a:buFont typeface="Wingdings" panose="05000000000000000000" pitchFamily="2" charset="2"/>
              <a:buChar char="§"/>
            </a:pPr>
            <a:r>
              <a:rPr lang="en-US" sz="4000" dirty="0" smtClean="0"/>
              <a:t> State and Tribal Plans</a:t>
            </a:r>
          </a:p>
          <a:p>
            <a:pPr>
              <a:buFont typeface="Wingdings" panose="05000000000000000000" pitchFamily="2" charset="2"/>
              <a:buChar char="§"/>
            </a:pPr>
            <a:r>
              <a:rPr lang="en-US" sz="4000" dirty="0" smtClean="0"/>
              <a:t> Several Others….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136" y="3944983"/>
            <a:ext cx="3823063" cy="2694350"/>
          </a:xfrm>
          <a:prstGeom prst="rect">
            <a:avLst/>
          </a:prstGeom>
        </p:spPr>
      </p:pic>
    </p:spTree>
    <p:extLst>
      <p:ext uri="{BB962C8B-B14F-4D97-AF65-F5344CB8AC3E}">
        <p14:creationId xmlns:p14="http://schemas.microsoft.com/office/powerpoint/2010/main" val="3185398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07325"/>
            <a:ext cx="10772775" cy="1463040"/>
          </a:xfrm>
        </p:spPr>
        <p:txBody>
          <a:bodyPr>
            <a:normAutofit/>
          </a:bodyPr>
          <a:lstStyle/>
          <a:p>
            <a:r>
              <a:rPr lang="en-US" sz="4800" dirty="0"/>
              <a:t>Existing CA </a:t>
            </a:r>
            <a:r>
              <a:rPr lang="en-US" sz="4800" dirty="0" smtClean="0"/>
              <a:t>Indicator Exchange Templates</a:t>
            </a:r>
            <a:endParaRPr lang="en-US" sz="4800" dirty="0"/>
          </a:p>
        </p:txBody>
      </p:sp>
      <p:sp>
        <p:nvSpPr>
          <p:cNvPr id="3" name="Content Placeholder 2"/>
          <p:cNvSpPr>
            <a:spLocks noGrp="1"/>
          </p:cNvSpPr>
          <p:nvPr>
            <p:ph sz="half" idx="1"/>
          </p:nvPr>
        </p:nvSpPr>
        <p:spPr>
          <a:xfrm>
            <a:off x="676656" y="2157730"/>
            <a:ext cx="4663440" cy="3607731"/>
          </a:xfrm>
        </p:spPr>
        <p:txBody>
          <a:bodyPr>
            <a:normAutofit fontScale="77500" lnSpcReduction="20000"/>
          </a:bodyPr>
          <a:lstStyle/>
          <a:p>
            <a:pPr fontAlgn="ctr"/>
            <a:r>
              <a:rPr lang="en-US" sz="2600" b="1" u="sng" dirty="0" smtClean="0"/>
              <a:t>Natural Origin</a:t>
            </a:r>
          </a:p>
          <a:p>
            <a:pPr fontAlgn="ctr"/>
            <a:r>
              <a:rPr lang="en-US" sz="2600" b="1" dirty="0" smtClean="0"/>
              <a:t>Spawner abundance (with / without jacks)</a:t>
            </a:r>
            <a:endParaRPr lang="en-US" sz="2600" dirty="0" smtClean="0"/>
          </a:p>
          <a:p>
            <a:pPr fontAlgn="ctr"/>
            <a:r>
              <a:rPr lang="en-US" sz="2600" b="1" dirty="0" smtClean="0"/>
              <a:t>Broodstock removed  [goes along with NOSA]</a:t>
            </a:r>
            <a:endParaRPr lang="en-US" sz="2600" dirty="0" smtClean="0"/>
          </a:p>
          <a:p>
            <a:pPr fontAlgn="ctr"/>
            <a:r>
              <a:rPr lang="en-US" sz="2600" b="1" dirty="0" smtClean="0"/>
              <a:t>Smolt to adult ratio (percentage)</a:t>
            </a:r>
            <a:endParaRPr lang="en-US" sz="2600" dirty="0" smtClean="0"/>
          </a:p>
          <a:p>
            <a:pPr fontAlgn="ctr"/>
            <a:r>
              <a:rPr lang="en-US" sz="2600" b="1" dirty="0" smtClean="0"/>
              <a:t>Recruits per spawner:  adults</a:t>
            </a:r>
            <a:endParaRPr lang="en-US" sz="2600" dirty="0" smtClean="0"/>
          </a:p>
          <a:p>
            <a:pPr fontAlgn="ctr"/>
            <a:r>
              <a:rPr lang="en-US" sz="2600" b="1" dirty="0" smtClean="0"/>
              <a:t>Recruits per spawner:  juveniles</a:t>
            </a:r>
          </a:p>
          <a:p>
            <a:pPr fontAlgn="ctr"/>
            <a:r>
              <a:rPr lang="en-US" sz="2600" b="1" dirty="0"/>
              <a:t>Presmolt abundance</a:t>
            </a:r>
            <a:endParaRPr lang="en-US" sz="2600" dirty="0"/>
          </a:p>
          <a:p>
            <a:pPr fontAlgn="ctr"/>
            <a:r>
              <a:rPr lang="en-US" sz="2600" b="1" dirty="0"/>
              <a:t>Number of outmigrants</a:t>
            </a:r>
            <a:endParaRPr lang="en-US" sz="2600" dirty="0"/>
          </a:p>
          <a:p>
            <a:pPr fontAlgn="ctr"/>
            <a:endParaRPr lang="en-US" sz="2600" dirty="0" smtClean="0"/>
          </a:p>
          <a:p>
            <a:endParaRPr lang="en-US" dirty="0"/>
          </a:p>
        </p:txBody>
      </p:sp>
      <p:sp>
        <p:nvSpPr>
          <p:cNvPr id="5" name="Content Placeholder 4"/>
          <p:cNvSpPr>
            <a:spLocks noGrp="1"/>
          </p:cNvSpPr>
          <p:nvPr>
            <p:ph sz="half" idx="2"/>
          </p:nvPr>
        </p:nvSpPr>
        <p:spPr/>
        <p:txBody>
          <a:bodyPr>
            <a:normAutofit fontScale="77500" lnSpcReduction="20000"/>
          </a:bodyPr>
          <a:lstStyle/>
          <a:p>
            <a:pPr fontAlgn="ctr"/>
            <a:r>
              <a:rPr lang="en-US" sz="2600" b="1" u="sng" dirty="0" smtClean="0"/>
              <a:t>Hatchery Origin</a:t>
            </a:r>
          </a:p>
          <a:p>
            <a:pPr fontAlgn="ctr"/>
            <a:r>
              <a:rPr lang="en-US" sz="2600" b="1" dirty="0" smtClean="0"/>
              <a:t>Smolt </a:t>
            </a:r>
            <a:r>
              <a:rPr lang="en-US" sz="2600" b="1" dirty="0"/>
              <a:t>to adult ratio (percentage</a:t>
            </a:r>
            <a:r>
              <a:rPr lang="en-US" sz="2600" b="1" dirty="0" smtClean="0"/>
              <a:t>)</a:t>
            </a:r>
          </a:p>
          <a:p>
            <a:pPr fontAlgn="ctr"/>
            <a:r>
              <a:rPr lang="en-US" sz="2600" b="1" dirty="0"/>
              <a:t>Recruits per spawner:  adults</a:t>
            </a:r>
            <a:endParaRPr lang="en-US" sz="2600" dirty="0"/>
          </a:p>
          <a:p>
            <a:pPr fontAlgn="ctr"/>
            <a:r>
              <a:rPr lang="en-US" sz="2600" b="1" dirty="0" smtClean="0"/>
              <a:t>Number of fish spawned</a:t>
            </a:r>
          </a:p>
          <a:p>
            <a:pPr fontAlgn="ctr"/>
            <a:r>
              <a:rPr lang="en-US" sz="2600" b="1" dirty="0" smtClean="0"/>
              <a:t>Proportion </a:t>
            </a:r>
            <a:r>
              <a:rPr lang="en-US" sz="2600" b="1" dirty="0"/>
              <a:t>of hatchery broodstock that are natural origin fish</a:t>
            </a:r>
            <a:endParaRPr lang="en-US" sz="2600" dirty="0"/>
          </a:p>
          <a:p>
            <a:pPr fontAlgn="ctr"/>
            <a:r>
              <a:rPr lang="en-US" sz="2600" b="1" dirty="0"/>
              <a:t>Egg take</a:t>
            </a:r>
            <a:endParaRPr lang="en-US" sz="2600" dirty="0"/>
          </a:p>
          <a:p>
            <a:pPr fontAlgn="ctr"/>
            <a:r>
              <a:rPr lang="en-US" sz="2600" b="1" dirty="0"/>
              <a:t>Proportionate natural influence (PNI) of supplementation hatcheries (with / without jacks)</a:t>
            </a:r>
            <a:endParaRPr lang="en-US" sz="2600" dirty="0"/>
          </a:p>
          <a:p>
            <a:pPr fontAlgn="ctr"/>
            <a:r>
              <a:rPr lang="en-US" sz="2600" b="1" dirty="0"/>
              <a:t>Egg to release survival rates for hatchery programs</a:t>
            </a:r>
            <a:endParaRPr lang="en-US" sz="2600" dirty="0"/>
          </a:p>
          <a:p>
            <a:endParaRPr lang="en-US" dirty="0"/>
          </a:p>
        </p:txBody>
      </p:sp>
    </p:spTree>
    <p:extLst>
      <p:ext uri="{BB962C8B-B14F-4D97-AF65-F5344CB8AC3E}">
        <p14:creationId xmlns:p14="http://schemas.microsoft.com/office/powerpoint/2010/main" val="2468077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050593"/>
          </a:xfrm>
        </p:spPr>
        <p:txBody>
          <a:bodyPr>
            <a:normAutofit fontScale="90000"/>
          </a:bodyPr>
          <a:lstStyle/>
          <a:p>
            <a:r>
              <a:rPr lang="en-US" dirty="0" smtClean="0"/>
              <a:t>Proposal: Five Year Plan for Coordinated Assessments Project</a:t>
            </a:r>
            <a:endParaRPr lang="en-US" dirty="0"/>
          </a:p>
        </p:txBody>
      </p:sp>
      <p:sp>
        <p:nvSpPr>
          <p:cNvPr id="3" name="Content Placeholder 2"/>
          <p:cNvSpPr>
            <a:spLocks noGrp="1"/>
          </p:cNvSpPr>
          <p:nvPr>
            <p:ph idx="1"/>
          </p:nvPr>
        </p:nvSpPr>
        <p:spPr>
          <a:xfrm>
            <a:off x="676656" y="1741714"/>
            <a:ext cx="10753725" cy="4036151"/>
          </a:xfrm>
        </p:spPr>
        <p:txBody>
          <a:bodyPr/>
          <a:lstStyle/>
          <a:p>
            <a:r>
              <a:rPr lang="en-US" b="1" dirty="0"/>
              <a:t>Develop a longer term vision and schedule for the Coordinated Assessments </a:t>
            </a:r>
            <a:r>
              <a:rPr lang="en-US" b="1" dirty="0" smtClean="0"/>
              <a:t>Project</a:t>
            </a:r>
          </a:p>
          <a:p>
            <a:r>
              <a:rPr lang="en-US" b="1" dirty="0" smtClean="0"/>
              <a:t>                                 </a:t>
            </a:r>
            <a:r>
              <a:rPr lang="en-US" sz="2400" b="1" dirty="0" smtClean="0"/>
              <a:t>        </a:t>
            </a:r>
          </a:p>
          <a:p>
            <a:pPr lvl="8"/>
            <a:r>
              <a:rPr lang="en-US" sz="2400" b="1" dirty="0"/>
              <a:t> </a:t>
            </a:r>
            <a:r>
              <a:rPr lang="en-US" sz="2400" b="1" dirty="0" smtClean="0"/>
              <a:t>       Have general outline of when next indicators will come on line</a:t>
            </a:r>
          </a:p>
          <a:p>
            <a:pPr lvl="8"/>
            <a:endParaRPr lang="en-US" sz="2400" b="1" dirty="0"/>
          </a:p>
          <a:p>
            <a:pPr lvl="8"/>
            <a:r>
              <a:rPr lang="en-US" sz="2400" b="1" dirty="0" smtClean="0"/>
              <a:t>        Maintain close contact with HLI users (BPA, NPCC, NOAA…)</a:t>
            </a:r>
          </a:p>
          <a:p>
            <a:pPr lvl="8"/>
            <a:endParaRPr lang="en-US" sz="2400" b="1" dirty="0"/>
          </a:p>
          <a:p>
            <a:pPr lvl="8"/>
            <a:r>
              <a:rPr lang="en-US" sz="2400" b="1" dirty="0" smtClean="0"/>
              <a:t>        Revisit annually to ensure alignment with regional priorities</a:t>
            </a:r>
          </a:p>
          <a:p>
            <a:pPr lvl="8"/>
            <a:r>
              <a:rPr lang="en-US" sz="2400" b="1" dirty="0"/>
              <a:t> </a:t>
            </a:r>
            <a:r>
              <a:rPr lang="en-US" sz="2400" b="1" dirty="0" smtClean="0"/>
              <a:t>      </a:t>
            </a:r>
          </a:p>
          <a:p>
            <a:pPr lvl="8"/>
            <a:r>
              <a:rPr lang="en-US" sz="2400" b="1" dirty="0"/>
              <a:t> </a:t>
            </a:r>
            <a:r>
              <a:rPr lang="en-US" sz="2400" b="1" dirty="0" smtClean="0"/>
              <a:t>        Populate last indicators with data while developing next DES</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57" y="2734491"/>
            <a:ext cx="2133600" cy="3117669"/>
          </a:xfrm>
          <a:prstGeom prst="rect">
            <a:avLst/>
          </a:prstGeom>
        </p:spPr>
      </p:pic>
    </p:spTree>
    <p:extLst>
      <p:ext uri="{BB962C8B-B14F-4D97-AF65-F5344CB8AC3E}">
        <p14:creationId xmlns:p14="http://schemas.microsoft.com/office/powerpoint/2010/main" val="1229722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52086" y="6005384"/>
            <a:ext cx="4772012" cy="369332"/>
          </a:xfrm>
          <a:prstGeom prst="rect">
            <a:avLst/>
          </a:prstGeom>
          <a:noFill/>
        </p:spPr>
        <p:txBody>
          <a:bodyPr wrap="none" rtlCol="0">
            <a:spAutoFit/>
          </a:bodyPr>
          <a:lstStyle/>
          <a:p>
            <a:r>
              <a:rPr lang="en-US" dirty="0"/>
              <a:t>“Other” included 2 requests for habitat indicators</a:t>
            </a:r>
          </a:p>
        </p:txBody>
      </p:sp>
      <p:graphicFrame>
        <p:nvGraphicFramePr>
          <p:cNvPr id="4" name="Chart 3"/>
          <p:cNvGraphicFramePr>
            <a:graphicFrameLocks/>
          </p:cNvGraphicFramePr>
          <p:nvPr>
            <p:extLst>
              <p:ext uri="{D42A27DB-BD31-4B8C-83A1-F6EECF244321}">
                <p14:modId xmlns:p14="http://schemas.microsoft.com/office/powerpoint/2010/main" val="1804310985"/>
              </p:ext>
            </p:extLst>
          </p:nvPr>
        </p:nvGraphicFramePr>
        <p:xfrm>
          <a:off x="222422" y="98854"/>
          <a:ext cx="11343502" cy="526397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99" y="3683726"/>
            <a:ext cx="3146516" cy="2860766"/>
          </a:xfrm>
          <a:prstGeom prst="rect">
            <a:avLst/>
          </a:prstGeom>
        </p:spPr>
      </p:pic>
    </p:spTree>
    <p:extLst>
      <p:ext uri="{BB962C8B-B14F-4D97-AF65-F5344CB8AC3E}">
        <p14:creationId xmlns:p14="http://schemas.microsoft.com/office/powerpoint/2010/main" val="124230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Metropolitan</Template>
  <TotalTime>3993</TotalTime>
  <Words>2818</Words>
  <Application>Microsoft Office PowerPoint</Application>
  <PresentationFormat>Widescreen</PresentationFormat>
  <Paragraphs>376</Paragraphs>
  <Slides>32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Microsoft Sans Serif</vt:lpstr>
      <vt:lpstr>Symbol</vt:lpstr>
      <vt:lpstr>Times New Roman</vt:lpstr>
      <vt:lpstr>Wingdings</vt:lpstr>
      <vt:lpstr>Metropolitan</vt:lpstr>
      <vt:lpstr>Coordinated Assessments Roadmap: Selecting &amp; Prioritizing Indicators</vt:lpstr>
      <vt:lpstr>Attempted to Assess CA Priorities Across the Columbia Basin </vt:lpstr>
      <vt:lpstr> Self reported “Organization you work for” </vt:lpstr>
      <vt:lpstr>Asked respondents: what should be the longer term (5-10 year) focus on the CA Project?</vt:lpstr>
      <vt:lpstr>Given current limitations, what do you think should be the most important focus for the Coordinated Assessments project for the next year?</vt:lpstr>
      <vt:lpstr>Asked respondents to list evaluation(s) or assessment(s) they felt would most benefit from having regionally standardized data available (Could list multiple)</vt:lpstr>
      <vt:lpstr>Existing CA Indicator Exchange Templates</vt:lpstr>
      <vt:lpstr>Proposal: Five Year Plan for Coordinated Assessments Project</vt:lpstr>
      <vt:lpstr>PowerPoint Presentation</vt:lpstr>
      <vt:lpstr>Preference was for focus on additional natural origin salmon &amp; steelhead indicators</vt:lpstr>
      <vt:lpstr>Discussion</vt:lpstr>
      <vt:lpstr>Second priority was hatchery fish, but what indicators?</vt:lpstr>
      <vt:lpstr>Highest Priority hatchery fish indicators?</vt:lpstr>
      <vt:lpstr>Other High-ranking Hatchery Indicators </vt:lpstr>
      <vt:lpstr>Discussion</vt:lpstr>
      <vt:lpstr>What Regional Hatchery Evaluations need standardized data?</vt:lpstr>
      <vt:lpstr>Other fish (including ESA listed Bull Trout) next?</vt:lpstr>
      <vt:lpstr>Priorities for other fish (Species and Indicator Type)</vt:lpstr>
      <vt:lpstr>Discussion</vt:lpstr>
      <vt:lpstr>Resident trout next?</vt:lpstr>
      <vt:lpstr>Highest Priority resident trout indicators?</vt:lpstr>
      <vt:lpstr>Proposed 5 Year Plan</vt:lpstr>
      <vt:lpstr>Proposed Roadmap (2)</vt:lpstr>
      <vt:lpstr>Background Slides</vt:lpstr>
      <vt:lpstr>Survey Questions</vt:lpstr>
      <vt:lpstr>Survey Questions (continued)</vt:lpstr>
      <vt:lpstr>Survey Questions (continued)</vt:lpstr>
      <vt:lpstr>Survey Questions (continued)</vt:lpstr>
      <vt:lpstr>Are there any other types of indicators that you feel should be as high or higher priority than those listed?</vt:lpstr>
      <vt:lpstr>Are there other types of indicators for hatchery fish that you feel should be standardized?</vt:lpstr>
      <vt:lpstr>PowerPoint Presentation</vt:lpstr>
      <vt:lpstr>Other Natural Origin Salmon &amp; Steelhead Indicators to Standardize?</vt:lpstr>
    </vt:vector>
  </TitlesOfParts>
  <Company>PSMFC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Coordinated Assessmnents Roadmap: Selecting &amp; Prioritizing Indicators</dc:title>
  <dc:creator>Chris Wheaton</dc:creator>
  <cp:lastModifiedBy>Chris Wheaton</cp:lastModifiedBy>
  <cp:revision>134</cp:revision>
  <cp:lastPrinted>2015-06-25T16:33:22Z</cp:lastPrinted>
  <dcterms:created xsi:type="dcterms:W3CDTF">2015-05-12T22:37:58Z</dcterms:created>
  <dcterms:modified xsi:type="dcterms:W3CDTF">2015-06-30T18:37:26Z</dcterms:modified>
</cp:coreProperties>
</file>