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notesSlides/notesSlide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76" r:id="rId3"/>
    <p:sldId id="277" r:id="rId4"/>
    <p:sldId id="264" r:id="rId5"/>
    <p:sldId id="284" r:id="rId6"/>
    <p:sldId id="282" r:id="rId7"/>
    <p:sldId id="303" r:id="rId8"/>
    <p:sldId id="262" r:id="rId9"/>
    <p:sldId id="297" r:id="rId10"/>
    <p:sldId id="300" r:id="rId11"/>
    <p:sldId id="301" r:id="rId12"/>
    <p:sldId id="285" r:id="rId13"/>
    <p:sldId id="286" r:id="rId14"/>
    <p:sldId id="287" r:id="rId15"/>
    <p:sldId id="289" r:id="rId16"/>
    <p:sldId id="298" r:id="rId17"/>
    <p:sldId id="290" r:id="rId18"/>
    <p:sldId id="291" r:id="rId19"/>
    <p:sldId id="292" r:id="rId20"/>
    <p:sldId id="293" r:id="rId21"/>
    <p:sldId id="280" r:id="rId22"/>
    <p:sldId id="304" r:id="rId23"/>
    <p:sldId id="296" r:id="rId24"/>
    <p:sldId id="274" r:id="rId25"/>
    <p:sldId id="271" r:id="rId26"/>
    <p:sldId id="259" r:id="rId27"/>
    <p:sldId id="294" r:id="rId28"/>
    <p:sldId id="295" r:id="rId29"/>
    <p:sldId id="281" r:id="rId30"/>
    <p:sldId id="260" r:id="rId31"/>
    <p:sldId id="261" r:id="rId32"/>
    <p:sldId id="263" r:id="rId33"/>
    <p:sldId id="283" r:id="rId34"/>
    <p:sldId id="279" r:id="rId35"/>
    <p:sldId id="26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Original</a:t>
            </a:r>
            <a:r>
              <a:rPr lang="en-US" baseline="0" dirty="0"/>
              <a:t> Query "Sessions" + IQS "Users"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4"/>
          <c:order val="2"/>
          <c:tx>
            <c:strRef>
              <c:f>Dataset1!$O$24</c:f>
              <c:strCache>
                <c:ptCount val="1"/>
                <c:pt idx="0">
                  <c:v>Total</c:v>
                </c:pt>
              </c:strCache>
            </c:strRef>
          </c:tx>
          <c:spPr>
            <a:ln w="28575" cap="rnd">
              <a:solidFill>
                <a:schemeClr val="accent3">
                  <a:lumMod val="80000"/>
                  <a:lumOff val="20000"/>
                </a:schemeClr>
              </a:solidFill>
              <a:round/>
            </a:ln>
            <a:effectLst/>
          </c:spPr>
          <c:marker>
            <c:symbol val="none"/>
          </c:marker>
          <c:cat>
            <c:strRef>
              <c:f>Dataset1!$P$9:$T$9</c:f>
              <c:strCache>
                <c:ptCount val="5"/>
                <c:pt idx="0">
                  <c:v>2010-11</c:v>
                </c:pt>
                <c:pt idx="1">
                  <c:v>2011-12</c:v>
                </c:pt>
                <c:pt idx="2">
                  <c:v>2012-13</c:v>
                </c:pt>
                <c:pt idx="3">
                  <c:v>2013-14</c:v>
                </c:pt>
                <c:pt idx="4">
                  <c:v>2014-15</c:v>
                </c:pt>
              </c:strCache>
            </c:strRef>
          </c:cat>
          <c:val>
            <c:numRef>
              <c:f>Dataset1!$P$24:$T$24</c:f>
              <c:numCache>
                <c:formatCode>General</c:formatCode>
                <c:ptCount val="5"/>
                <c:pt idx="0">
                  <c:v>5392</c:v>
                </c:pt>
                <c:pt idx="1">
                  <c:v>4985</c:v>
                </c:pt>
                <c:pt idx="2">
                  <c:v>4059</c:v>
                </c:pt>
                <c:pt idx="3">
                  <c:v>3550</c:v>
                </c:pt>
                <c:pt idx="4">
                  <c:v>2951</c:v>
                </c:pt>
              </c:numCache>
            </c:numRef>
          </c:val>
          <c:smooth val="0"/>
        </c:ser>
        <c:dLbls>
          <c:showLegendKey val="0"/>
          <c:showVal val="0"/>
          <c:showCatName val="0"/>
          <c:showSerName val="0"/>
          <c:showPercent val="0"/>
          <c:showBubbleSize val="0"/>
        </c:dLbls>
        <c:smooth val="0"/>
        <c:axId val="465314712"/>
        <c:axId val="465315104"/>
        <c:extLst>
          <c:ext xmlns:c15="http://schemas.microsoft.com/office/drawing/2012/chart" uri="{02D57815-91ED-43cb-92C2-25804820EDAC}">
            <c15:filteredLineSeries>
              <c15:ser>
                <c:idx val="0"/>
                <c:order val="0"/>
                <c:tx>
                  <c:strRef>
                    <c:extLst>
                      <c:ext uri="{02D57815-91ED-43cb-92C2-25804820EDAC}">
                        <c15:formulaRef>
                          <c15:sqref>Dataset1!$O$10</c15:sqref>
                        </c15:formulaRef>
                      </c:ext>
                    </c:extLst>
                    <c:strCache>
                      <c:ptCount val="1"/>
                    </c:strCache>
                  </c:strRef>
                </c:tx>
                <c:spPr>
                  <a:ln w="28575" cap="rnd">
                    <a:solidFill>
                      <a:schemeClr val="accent1"/>
                    </a:solidFill>
                    <a:round/>
                  </a:ln>
                  <a:effectLst/>
                </c:spPr>
                <c:marker>
                  <c:symbol val="none"/>
                </c:marker>
                <c:cat>
                  <c:strRef>
                    <c:extLst>
                      <c:ext uri="{02D57815-91ED-43cb-92C2-25804820EDAC}">
                        <c15:formulaRef>
                          <c15:sqref>Dataset1!$P$9:$T$9</c15:sqref>
                        </c15:formulaRef>
                      </c:ext>
                    </c:extLst>
                    <c:strCache>
                      <c:ptCount val="5"/>
                      <c:pt idx="0">
                        <c:v>2010-11</c:v>
                      </c:pt>
                      <c:pt idx="1">
                        <c:v>2011-12</c:v>
                      </c:pt>
                      <c:pt idx="2">
                        <c:v>2012-13</c:v>
                      </c:pt>
                      <c:pt idx="3">
                        <c:v>2013-14</c:v>
                      </c:pt>
                      <c:pt idx="4">
                        <c:v>2014-15</c:v>
                      </c:pt>
                    </c:strCache>
                  </c:strRef>
                </c:cat>
                <c:val>
                  <c:numRef>
                    <c:extLst>
                      <c:ext uri="{02D57815-91ED-43cb-92C2-25804820EDAC}">
                        <c15:formulaRef>
                          <c15:sqref>Dataset1!$P$10:$T$10</c15:sqref>
                        </c15:formulaRef>
                      </c:ext>
                    </c:extLst>
                    <c:numCache>
                      <c:formatCode>General</c:formatCode>
                      <c:ptCount val="5"/>
                    </c:numCache>
                  </c:numRef>
                </c:val>
                <c:smooth val="0"/>
              </c15:ser>
            </c15:filteredLineSeries>
            <c15:filteredLineSeries>
              <c15:ser>
                <c:idx val="13"/>
                <c:order val="1"/>
                <c:tx>
                  <c:strRef>
                    <c:extLst xmlns:c15="http://schemas.microsoft.com/office/drawing/2012/chart">
                      <c:ext xmlns:c15="http://schemas.microsoft.com/office/drawing/2012/chart" uri="{02D57815-91ED-43cb-92C2-25804820EDAC}">
                        <c15:formulaRef>
                          <c15:sqref>Dataset1!$O$23</c15:sqref>
                        </c15:formulaRef>
                      </c:ext>
                    </c:extLst>
                    <c:strCache>
                      <c:ptCount val="1"/>
                    </c:strCache>
                  </c:strRef>
                </c:tx>
                <c:spPr>
                  <a:ln w="28575"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Dataset1!$P$9:$T$9</c15:sqref>
                        </c15:formulaRef>
                      </c:ext>
                    </c:extLst>
                    <c:strCache>
                      <c:ptCount val="5"/>
                      <c:pt idx="0">
                        <c:v>2010-11</c:v>
                      </c:pt>
                      <c:pt idx="1">
                        <c:v>2011-12</c:v>
                      </c:pt>
                      <c:pt idx="2">
                        <c:v>2012-13</c:v>
                      </c:pt>
                      <c:pt idx="3">
                        <c:v>2013-14</c:v>
                      </c:pt>
                      <c:pt idx="4">
                        <c:v>2014-15</c:v>
                      </c:pt>
                    </c:strCache>
                  </c:strRef>
                </c:cat>
                <c:val>
                  <c:numRef>
                    <c:extLst xmlns:c15="http://schemas.microsoft.com/office/drawing/2012/chart">
                      <c:ext xmlns:c15="http://schemas.microsoft.com/office/drawing/2012/chart" uri="{02D57815-91ED-43cb-92C2-25804820EDAC}">
                        <c15:formulaRef>
                          <c15:sqref>Dataset1!$P$23:$T$23</c15:sqref>
                        </c15:formulaRef>
                      </c:ext>
                    </c:extLst>
                    <c:numCache>
                      <c:formatCode>General</c:formatCode>
                      <c:ptCount val="5"/>
                    </c:numCache>
                  </c:numRef>
                </c:val>
                <c:smooth val="0"/>
              </c15:ser>
            </c15:filteredLineSeries>
          </c:ext>
        </c:extLst>
      </c:lineChart>
      <c:catAx>
        <c:axId val="465314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May-April</a:t>
                </a:r>
                <a:r>
                  <a:rPr lang="en-US" baseline="0" dirty="0"/>
                  <a:t> Use Year</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315104"/>
        <c:crosses val="autoZero"/>
        <c:auto val="1"/>
        <c:lblAlgn val="ctr"/>
        <c:lblOffset val="100"/>
        <c:noMultiLvlLbl val="0"/>
      </c:catAx>
      <c:valAx>
        <c:axId val="465315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Sessions/yr.</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314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230538312"/>
        <c:axId val="230538704"/>
      </c:barChart>
      <c:catAx>
        <c:axId val="230538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38704"/>
        <c:crosses val="autoZero"/>
        <c:auto val="1"/>
        <c:lblAlgn val="ctr"/>
        <c:lblOffset val="100"/>
        <c:noMultiLvlLbl val="0"/>
      </c:catAx>
      <c:valAx>
        <c:axId val="230538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38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461727072"/>
        <c:axId val="461727464"/>
      </c:barChart>
      <c:catAx>
        <c:axId val="4617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27464"/>
        <c:crosses val="autoZero"/>
        <c:auto val="1"/>
        <c:lblAlgn val="ctr"/>
        <c:lblOffset val="100"/>
        <c:noMultiLvlLbl val="0"/>
      </c:catAx>
      <c:valAx>
        <c:axId val="461727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2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a:pPr>
            <a:r>
              <a:rPr lang="en-US" dirty="0" smtClean="0"/>
              <a:t>Average</a:t>
            </a:r>
            <a:r>
              <a:rPr lang="en-US" baseline="0" dirty="0" smtClean="0"/>
              <a:t> </a:t>
            </a:r>
            <a:r>
              <a:rPr lang="en-US" baseline="0" dirty="0"/>
              <a:t>Priority Highest to Lowest</a:t>
            </a:r>
          </a:p>
          <a:p>
            <a:pPr>
              <a:defRPr/>
            </a:pPr>
            <a:endParaRPr lang="en-US" dirty="0"/>
          </a:p>
        </c:rich>
      </c:tx>
      <c:layout>
        <c:manualLayout>
          <c:xMode val="edge"/>
          <c:yMode val="edge"/>
          <c:x val="0.15732267427763885"/>
          <c:y val="7.3006724303554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461728248"/>
        <c:axId val="461728640"/>
      </c:barChart>
      <c:catAx>
        <c:axId val="461728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28640"/>
        <c:crosses val="autoZero"/>
        <c:auto val="1"/>
        <c:lblAlgn val="ctr"/>
        <c:lblOffset val="100"/>
        <c:noMultiLvlLbl val="0"/>
      </c:catAx>
      <c:valAx>
        <c:axId val="46172864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61728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458759504"/>
        <c:axId val="456439120"/>
      </c:barChart>
      <c:catAx>
        <c:axId val="458759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439120"/>
        <c:crosses val="autoZero"/>
        <c:auto val="1"/>
        <c:lblAlgn val="ctr"/>
        <c:lblOffset val="100"/>
        <c:noMultiLvlLbl val="0"/>
      </c:catAx>
      <c:valAx>
        <c:axId val="456439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75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How difficult would it be to gather comprehensive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'[SurveySummary_06042015.xls]Question 1'!$B$4:$B$9</c:f>
              <c:strCache>
                <c:ptCount val="6"/>
                <c:pt idx="0">
                  <c:v>It would be relatively easy to collect and report comprehensive data in most fisheries-related categories.</c:v>
                </c:pt>
                <c:pt idx="1">
                  <c:v>I do not think my state or tribe would be interested in providing any additional data to StreamNet beyond what we are currently doing</c:v>
                </c:pt>
                <c:pt idx="2">
                  <c:v>It would be possible to collect and report comprehensive data in some fisheries-related categories.</c:v>
                </c:pt>
                <c:pt idx="3">
                  <c:v>Other (please specify)</c:v>
                </c:pt>
                <c:pt idx="4">
                  <c:v>Without funding or resources, I could not provide comprehensive data to StreamNet</c:v>
                </c:pt>
                <c:pt idx="5">
                  <c:v>Not applicable to me</c:v>
                </c:pt>
              </c:strCache>
            </c:strRef>
          </c:cat>
          <c:val>
            <c:numRef>
              <c:f>'[SurveySummary_06042015.xls]Question 1'!$C$4:$C$9</c:f>
              <c:numCache>
                <c:formatCode>0.0%</c:formatCode>
                <c:ptCount val="6"/>
                <c:pt idx="0">
                  <c:v>0</c:v>
                </c:pt>
                <c:pt idx="1">
                  <c:v>0</c:v>
                </c:pt>
                <c:pt idx="2">
                  <c:v>6.3E-2</c:v>
                </c:pt>
                <c:pt idx="3">
                  <c:v>0.125</c:v>
                </c:pt>
                <c:pt idx="4">
                  <c:v>0.375</c:v>
                </c:pt>
                <c:pt idx="5">
                  <c:v>0.43799999999999994</c:v>
                </c:pt>
              </c:numCache>
            </c:numRef>
          </c:val>
        </c:ser>
        <c:dLbls>
          <c:showLegendKey val="0"/>
          <c:showVal val="0"/>
          <c:showCatName val="0"/>
          <c:showSerName val="0"/>
          <c:showPercent val="0"/>
          <c:showBubbleSize val="0"/>
        </c:dLbls>
        <c:gapWidth val="182"/>
        <c:axId val="98824800"/>
        <c:axId val="461717208"/>
      </c:barChart>
      <c:catAx>
        <c:axId val="98824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1717208"/>
        <c:crosses val="autoZero"/>
        <c:auto val="1"/>
        <c:lblAlgn val="ctr"/>
        <c:lblOffset val="100"/>
        <c:noMultiLvlLbl val="0"/>
      </c:catAx>
      <c:valAx>
        <c:axId val="4617172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2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619106320"/>
        <c:axId val="619106712"/>
      </c:barChart>
      <c:catAx>
        <c:axId val="619106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106712"/>
        <c:crosses val="autoZero"/>
        <c:auto val="1"/>
        <c:lblAlgn val="ctr"/>
        <c:lblOffset val="100"/>
        <c:noMultiLvlLbl val="0"/>
      </c:catAx>
      <c:valAx>
        <c:axId val="619106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10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Priority Highest to Lowest</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624824592"/>
        <c:axId val="622007664"/>
      </c:barChart>
      <c:catAx>
        <c:axId val="624824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007664"/>
        <c:crosses val="autoZero"/>
        <c:auto val="1"/>
        <c:lblAlgn val="ctr"/>
        <c:lblOffset val="100"/>
        <c:noMultiLvlLbl val="0"/>
      </c:catAx>
      <c:valAx>
        <c:axId val="622007664"/>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2482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470563648"/>
        <c:axId val="470564040"/>
      </c:barChart>
      <c:catAx>
        <c:axId val="47056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564040"/>
        <c:crosses val="autoZero"/>
        <c:auto val="1"/>
        <c:lblAlgn val="ctr"/>
        <c:lblOffset val="100"/>
        <c:noMultiLvlLbl val="0"/>
      </c:catAx>
      <c:valAx>
        <c:axId val="470564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56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459851672"/>
        <c:axId val="459852064"/>
      </c:barChart>
      <c:catAx>
        <c:axId val="459851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852064"/>
        <c:crosses val="autoZero"/>
        <c:auto val="1"/>
        <c:lblAlgn val="ctr"/>
        <c:lblOffset val="100"/>
        <c:noMultiLvlLbl val="0"/>
      </c:catAx>
      <c:valAx>
        <c:axId val="45985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85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a:pPr>
            <a:r>
              <a:rPr lang="en-US" dirty="0" smtClean="0"/>
              <a:t>Average</a:t>
            </a:r>
            <a:r>
              <a:rPr lang="en-US" baseline="0" dirty="0" smtClean="0"/>
              <a:t> </a:t>
            </a:r>
            <a:r>
              <a:rPr lang="en-US" baseline="0" dirty="0"/>
              <a:t>Priority Highest to Lowest</a:t>
            </a:r>
          </a:p>
          <a:p>
            <a:pPr>
              <a:defRPr/>
            </a:pPr>
            <a:endParaRPr lang="en-US" dirty="0"/>
          </a:p>
        </c:rich>
      </c:tx>
      <c:layout>
        <c:manualLayout>
          <c:xMode val="edge"/>
          <c:yMode val="edge"/>
          <c:x val="0.15732267427763885"/>
          <c:y val="7.3006724303554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626646184"/>
        <c:axId val="626646576"/>
      </c:barChart>
      <c:catAx>
        <c:axId val="626646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646576"/>
        <c:crosses val="autoZero"/>
        <c:auto val="1"/>
        <c:lblAlgn val="ctr"/>
        <c:lblOffset val="100"/>
        <c:noMultiLvlLbl val="0"/>
      </c:catAx>
      <c:valAx>
        <c:axId val="626646576"/>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26646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626647360"/>
        <c:axId val="626647752"/>
      </c:barChart>
      <c:catAx>
        <c:axId val="626647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647752"/>
        <c:crosses val="autoZero"/>
        <c:auto val="1"/>
        <c:lblAlgn val="ctr"/>
        <c:lblOffset val="100"/>
        <c:noMultiLvlLbl val="0"/>
      </c:catAx>
      <c:valAx>
        <c:axId val="626647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647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622559808"/>
        <c:axId val="622560200"/>
      </c:barChart>
      <c:catAx>
        <c:axId val="622559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560200"/>
        <c:crosses val="autoZero"/>
        <c:auto val="1"/>
        <c:lblAlgn val="ctr"/>
        <c:lblOffset val="100"/>
        <c:noMultiLvlLbl val="0"/>
      </c:catAx>
      <c:valAx>
        <c:axId val="622560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559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a:pPr>
            <a:r>
              <a:rPr lang="en-US" dirty="0" smtClean="0"/>
              <a:t>Average</a:t>
            </a:r>
            <a:r>
              <a:rPr lang="en-US" baseline="0" dirty="0" smtClean="0"/>
              <a:t> </a:t>
            </a:r>
            <a:r>
              <a:rPr lang="en-US" baseline="0" dirty="0"/>
              <a:t>Priority Highest to Lowest</a:t>
            </a:r>
          </a:p>
          <a:p>
            <a:pPr>
              <a:defRPr/>
            </a:pPr>
            <a:endParaRPr lang="en-US" dirty="0"/>
          </a:p>
        </c:rich>
      </c:tx>
      <c:layout>
        <c:manualLayout>
          <c:xMode val="edge"/>
          <c:yMode val="edge"/>
          <c:x val="0.15732267427763885"/>
          <c:y val="7.3006724303554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626483168"/>
        <c:axId val="626483560"/>
      </c:barChart>
      <c:catAx>
        <c:axId val="626483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483560"/>
        <c:crosses val="autoZero"/>
        <c:auto val="1"/>
        <c:lblAlgn val="ctr"/>
        <c:lblOffset val="100"/>
        <c:noMultiLvlLbl val="0"/>
      </c:catAx>
      <c:valAx>
        <c:axId val="62648356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2648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626484344"/>
        <c:axId val="626484736"/>
      </c:barChart>
      <c:catAx>
        <c:axId val="626484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484736"/>
        <c:crosses val="autoZero"/>
        <c:auto val="1"/>
        <c:lblAlgn val="ctr"/>
        <c:lblOffset val="100"/>
        <c:noMultiLvlLbl val="0"/>
      </c:catAx>
      <c:valAx>
        <c:axId val="6264847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484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230549184"/>
        <c:axId val="230549576"/>
      </c:barChart>
      <c:catAx>
        <c:axId val="23054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49576"/>
        <c:crosses val="autoZero"/>
        <c:auto val="1"/>
        <c:lblAlgn val="ctr"/>
        <c:lblOffset val="100"/>
        <c:noMultiLvlLbl val="0"/>
      </c:catAx>
      <c:valAx>
        <c:axId val="230549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4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a:pPr>
            <a:r>
              <a:rPr lang="en-US" dirty="0" smtClean="0"/>
              <a:t>Average</a:t>
            </a:r>
            <a:r>
              <a:rPr lang="en-US" baseline="0" dirty="0" smtClean="0"/>
              <a:t> </a:t>
            </a:r>
            <a:r>
              <a:rPr lang="en-US" baseline="0" dirty="0"/>
              <a:t>Priority Highest to Lowest</a:t>
            </a:r>
          </a:p>
          <a:p>
            <a:pPr>
              <a:defRPr/>
            </a:pPr>
            <a:endParaRPr lang="en-US" dirty="0"/>
          </a:p>
        </c:rich>
      </c:tx>
      <c:layout>
        <c:manualLayout>
          <c:xMode val="edge"/>
          <c:yMode val="edge"/>
          <c:x val="0.15732267427763885"/>
          <c:y val="7.3006724303554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230550360"/>
        <c:axId val="230537528"/>
      </c:barChart>
      <c:catAx>
        <c:axId val="230550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37528"/>
        <c:crosses val="autoZero"/>
        <c:auto val="1"/>
        <c:lblAlgn val="ctr"/>
        <c:lblOffset val="100"/>
        <c:noMultiLvlLbl val="0"/>
      </c:catAx>
      <c:valAx>
        <c:axId val="230537528"/>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30550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0.24427</cdr:x>
      <cdr:y>0.34151</cdr:y>
    </cdr:from>
    <cdr:to>
      <cdr:x>0.90873</cdr:x>
      <cdr:y>0.41142</cdr:y>
    </cdr:to>
    <cdr:sp macro="" textlink="">
      <cdr:nvSpPr>
        <cdr:cNvPr id="2" name="Rounded Rectangle 1"/>
        <cdr:cNvSpPr/>
      </cdr:nvSpPr>
      <cdr:spPr>
        <a:xfrm xmlns:a="http://schemas.openxmlformats.org/drawingml/2006/main">
          <a:off x="1022199" y="1413036"/>
          <a:ext cx="2780522" cy="289249"/>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0.25073</cdr:x>
      <cdr:y>0.09962</cdr:y>
    </cdr:from>
    <cdr:to>
      <cdr:x>0.96451</cdr:x>
      <cdr:y>0.20299</cdr:y>
    </cdr:to>
    <cdr:sp macro="" textlink="">
      <cdr:nvSpPr>
        <cdr:cNvPr id="2" name="Rounded Rectangle 1"/>
        <cdr:cNvSpPr/>
      </cdr:nvSpPr>
      <cdr:spPr>
        <a:xfrm xmlns:a="http://schemas.openxmlformats.org/drawingml/2006/main">
          <a:off x="1048829" y="386669"/>
          <a:ext cx="2985796" cy="401216"/>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0.13279</cdr:x>
      <cdr:y>0.27581</cdr:y>
    </cdr:from>
    <cdr:to>
      <cdr:x>0.91988</cdr:x>
      <cdr:y>0.3347</cdr:y>
    </cdr:to>
    <cdr:sp macro="" textlink="">
      <cdr:nvSpPr>
        <cdr:cNvPr id="3" name="Rounded Rectangle 2"/>
        <cdr:cNvSpPr/>
      </cdr:nvSpPr>
      <cdr:spPr>
        <a:xfrm xmlns:a="http://schemas.openxmlformats.org/drawingml/2006/main">
          <a:off x="555668" y="1179771"/>
          <a:ext cx="3293707" cy="251926"/>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0.2573</cdr:x>
      <cdr:y>0.44578</cdr:y>
    </cdr:from>
    <cdr:to>
      <cdr:x>0.77702</cdr:x>
      <cdr:y>0.51309</cdr:y>
    </cdr:to>
    <cdr:sp macro="" textlink="">
      <cdr:nvSpPr>
        <cdr:cNvPr id="2" name="Rounded Rectangle 1"/>
        <cdr:cNvSpPr/>
      </cdr:nvSpPr>
      <cdr:spPr>
        <a:xfrm xmlns:a="http://schemas.openxmlformats.org/drawingml/2006/main">
          <a:off x="1076292" y="1730277"/>
          <a:ext cx="2174033" cy="261257"/>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963D5-0C63-44B0-921C-C6277A570BF2}" type="datetimeFigureOut">
              <a:rPr lang="en-US" smtClean="0"/>
              <a:t>6/29/2015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502C2-A051-418D-B16A-D1455716CC7C}" type="slidenum">
              <a:rPr lang="en-US" smtClean="0"/>
              <a:t>‹#›</a:t>
            </a:fld>
            <a:endParaRPr lang="en-US" dirty="0"/>
          </a:p>
        </p:txBody>
      </p:sp>
    </p:spTree>
    <p:extLst>
      <p:ext uri="{BB962C8B-B14F-4D97-AF65-F5344CB8AC3E}">
        <p14:creationId xmlns:p14="http://schemas.microsoft.com/office/powerpoint/2010/main" val="406526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Duplicate</a:t>
            </a:r>
            <a:r>
              <a:rPr lang="en-US" baseline="0" dirty="0" smtClean="0"/>
              <a:t> of prior slide but with </a:t>
            </a:r>
            <a:r>
              <a:rPr lang="en-US" dirty="0" smtClean="0"/>
              <a:t>tabular data dialogue</a:t>
            </a:r>
            <a:r>
              <a:rPr lang="en-US" baseline="0" dirty="0" smtClean="0"/>
              <a:t> and arrow that can be repositioned if desired.  Point is to indicate that StreamNet has significant amounts of data catalogued for this area but the time series are not being updated.  </a:t>
            </a:r>
            <a:endParaRPr lang="en-US" dirty="0"/>
          </a:p>
        </p:txBody>
      </p:sp>
      <p:sp>
        <p:nvSpPr>
          <p:cNvPr id="4" name="Slide Number Placeholder 3"/>
          <p:cNvSpPr>
            <a:spLocks noGrp="1"/>
          </p:cNvSpPr>
          <p:nvPr>
            <p:ph type="sldNum" sz="quarter" idx="10"/>
          </p:nvPr>
        </p:nvSpPr>
        <p:spPr/>
        <p:txBody>
          <a:bodyPr/>
          <a:lstStyle/>
          <a:p>
            <a:fld id="{D6406E41-9633-41A5-AC9E-7BD1A52D2225}" type="slidenum">
              <a:rPr lang="en-US" smtClean="0"/>
              <a:t>11</a:t>
            </a:fld>
            <a:endParaRPr lang="en-US"/>
          </a:p>
        </p:txBody>
      </p:sp>
    </p:spTree>
    <p:extLst>
      <p:ext uri="{BB962C8B-B14F-4D97-AF65-F5344CB8AC3E}">
        <p14:creationId xmlns:p14="http://schemas.microsoft.com/office/powerpoint/2010/main" val="259754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“Other” answers;</a:t>
            </a:r>
          </a:p>
          <a:p>
            <a:endParaRPr lang="en-US" dirty="0"/>
          </a:p>
          <a:p>
            <a:r>
              <a:rPr lang="en-US" dirty="0" smtClean="0">
                <a:effectLst/>
              </a:rPr>
              <a:t>Collecting and reporting can be done for many categories in the Columbia Basin only. Other funding and resources would need to be identified for outside the basin and to collected other data types within the state. </a:t>
            </a:r>
          </a:p>
          <a:p>
            <a:endParaRPr lang="en-US" dirty="0" smtClean="0">
              <a:effectLst/>
            </a:endParaRPr>
          </a:p>
          <a:p>
            <a:r>
              <a:rPr lang="en-US" dirty="0" smtClean="0">
                <a:effectLst/>
              </a:rPr>
              <a:t>I think that we're already automatically transferring available data to StreamNet. Additional data streams would require additional funding</a:t>
            </a:r>
          </a:p>
          <a:p>
            <a:endParaRPr lang="en-US" dirty="0"/>
          </a:p>
        </p:txBody>
      </p:sp>
      <p:sp>
        <p:nvSpPr>
          <p:cNvPr id="4" name="Slide Number Placeholder 3"/>
          <p:cNvSpPr>
            <a:spLocks noGrp="1"/>
          </p:cNvSpPr>
          <p:nvPr>
            <p:ph type="sldNum" sz="quarter" idx="10"/>
          </p:nvPr>
        </p:nvSpPr>
        <p:spPr/>
        <p:txBody>
          <a:bodyPr/>
          <a:lstStyle/>
          <a:p>
            <a:fld id="{70F502C2-A051-418D-B16A-D1455716CC7C}" type="slidenum">
              <a:rPr lang="en-US" smtClean="0"/>
              <a:t>27</a:t>
            </a:fld>
            <a:endParaRPr lang="en-US" dirty="0"/>
          </a:p>
        </p:txBody>
      </p:sp>
    </p:spTree>
    <p:extLst>
      <p:ext uri="{BB962C8B-B14F-4D97-AF65-F5344CB8AC3E}">
        <p14:creationId xmlns:p14="http://schemas.microsoft.com/office/powerpoint/2010/main" val="105600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tif"/></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Updating Traditional StreamNet Data</a:t>
            </a:r>
            <a:endParaRPr lang="en-US" dirty="0"/>
          </a:p>
        </p:txBody>
      </p:sp>
      <p:sp>
        <p:nvSpPr>
          <p:cNvPr id="3" name="Subtitle 2"/>
          <p:cNvSpPr>
            <a:spLocks noGrp="1"/>
          </p:cNvSpPr>
          <p:nvPr>
            <p:ph type="subTitle" idx="1"/>
          </p:nvPr>
        </p:nvSpPr>
        <p:spPr/>
        <p:txBody>
          <a:bodyPr>
            <a:normAutofit/>
          </a:bodyPr>
          <a:lstStyle/>
          <a:p>
            <a:r>
              <a:rPr lang="en-US" dirty="0" smtClean="0"/>
              <a:t>Analysis of Queries and Survey Results</a:t>
            </a:r>
          </a:p>
          <a:p>
            <a:r>
              <a:rPr lang="en-US" dirty="0" smtClean="0"/>
              <a:t>June 4, 2015</a:t>
            </a:r>
          </a:p>
        </p:txBody>
      </p:sp>
    </p:spTree>
    <p:extLst>
      <p:ext uri="{BB962C8B-B14F-4D97-AF65-F5344CB8AC3E}">
        <p14:creationId xmlns:p14="http://schemas.microsoft.com/office/powerpoint/2010/main" val="1267678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024" y="65720"/>
            <a:ext cx="8943322" cy="6713031"/>
          </a:xfrm>
          <a:prstGeom prst="rect">
            <a:avLst/>
          </a:prstGeom>
        </p:spPr>
      </p:pic>
    </p:spTree>
    <p:extLst>
      <p:ext uri="{BB962C8B-B14F-4D97-AF65-F5344CB8AC3E}">
        <p14:creationId xmlns:p14="http://schemas.microsoft.com/office/powerpoint/2010/main" val="251463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581" y="20748"/>
            <a:ext cx="9065135" cy="6808224"/>
          </a:xfrm>
          <a:prstGeom prst="rect">
            <a:avLst/>
          </a:prstGeom>
          <a:effectLst/>
        </p:spPr>
      </p:pic>
      <p:sp>
        <p:nvSpPr>
          <p:cNvPr id="5" name="Down Arrow 4"/>
          <p:cNvSpPr/>
          <p:nvPr/>
        </p:nvSpPr>
        <p:spPr>
          <a:xfrm>
            <a:off x="6966857" y="1944915"/>
            <a:ext cx="203200" cy="2496456"/>
          </a:xfrm>
          <a:prstGeom prst="downArrow">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612" y="234497"/>
            <a:ext cx="3349141" cy="17104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975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48" y="534955"/>
            <a:ext cx="8596668" cy="1320800"/>
          </a:xfrm>
        </p:spPr>
        <p:txBody>
          <a:bodyPr>
            <a:noAutofit/>
          </a:bodyPr>
          <a:lstStyle/>
          <a:p>
            <a:r>
              <a:rPr lang="en-US" sz="2000" b="1" dirty="0"/>
              <a:t>The Winner is…</a:t>
            </a:r>
            <a:br>
              <a:rPr lang="en-US" sz="2000" b="1" dirty="0"/>
            </a:br>
            <a:r>
              <a:rPr lang="en-US" sz="2000" b="1" u="sng" dirty="0"/>
              <a:t>Adult Return, Estimates of Spawning </a:t>
            </a:r>
            <a:r>
              <a:rPr lang="en-US" sz="2000" b="1" u="sng" dirty="0" smtClean="0"/>
              <a:t>Population</a:t>
            </a:r>
            <a:br>
              <a:rPr lang="en-US" sz="2000" b="1" u="sng" dirty="0" smtClean="0"/>
            </a:br>
            <a:r>
              <a:rPr lang="en-US" sz="2000" u="sng" dirty="0" smtClean="0"/>
              <a:t/>
            </a:r>
            <a:br>
              <a:rPr lang="en-US" sz="2000" u="sng" dirty="0" smtClean="0"/>
            </a:br>
            <a:r>
              <a:rPr lang="en-US" sz="2000" dirty="0" smtClean="0">
                <a:solidFill>
                  <a:schemeClr val="tx1"/>
                </a:solidFill>
              </a:rPr>
              <a:t>Six </a:t>
            </a:r>
            <a:r>
              <a:rPr lang="en-US" sz="2000" dirty="0">
                <a:solidFill>
                  <a:schemeClr val="tx1"/>
                </a:solidFill>
              </a:rPr>
              <a:t>“Most Important” </a:t>
            </a:r>
            <a:r>
              <a:rPr lang="en-US" sz="2000" dirty="0" smtClean="0">
                <a:solidFill>
                  <a:schemeClr val="tx1"/>
                </a:solidFill>
              </a:rPr>
              <a:t>Answers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Highest Priority Score (3.67)</a:t>
            </a:r>
            <a:br>
              <a:rPr lang="en-US" sz="2000" dirty="0">
                <a:solidFill>
                  <a:schemeClr val="tx1"/>
                </a:solidFill>
              </a:rPr>
            </a:br>
            <a:endParaRPr lang="en-US" sz="2000" dirty="0">
              <a:solidFill>
                <a:schemeClr val="tx1"/>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719039232"/>
              </p:ext>
            </p:extLst>
          </p:nvPr>
        </p:nvGraphicFramePr>
        <p:xfrm>
          <a:off x="676275" y="2736850"/>
          <a:ext cx="4184650"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1220718" y="3064476"/>
            <a:ext cx="7735329" cy="387178"/>
          </a:xfrm>
          <a:prstGeom prst="round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2980291937"/>
              </p:ext>
            </p:extLst>
          </p:nvPr>
        </p:nvGraphicFramePr>
        <p:xfrm>
          <a:off x="4919986" y="2363626"/>
          <a:ext cx="4186237" cy="3305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7888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48" y="534955"/>
            <a:ext cx="8596668" cy="1320800"/>
          </a:xfrm>
        </p:spPr>
        <p:txBody>
          <a:bodyPr>
            <a:noAutofit/>
          </a:bodyPr>
          <a:lstStyle/>
          <a:p>
            <a:r>
              <a:rPr lang="en-US" sz="2000" b="1" dirty="0" smtClean="0"/>
              <a:t>Availability of Data and Past Usage;</a:t>
            </a:r>
            <a:r>
              <a:rPr lang="en-US" sz="2000" b="1" dirty="0"/>
              <a:t/>
            </a:r>
            <a:br>
              <a:rPr lang="en-US" sz="2000" b="1" dirty="0"/>
            </a:br>
            <a:r>
              <a:rPr lang="en-US" sz="2000" b="1" u="sng" dirty="0"/>
              <a:t>Adult Return, Estimates of Spawning </a:t>
            </a:r>
            <a:r>
              <a:rPr lang="en-US" sz="2000" b="1" u="sng" dirty="0" smtClean="0"/>
              <a:t>Population</a:t>
            </a:r>
            <a:r>
              <a:rPr lang="en-US" sz="2000" u="sng" dirty="0" smtClean="0"/>
              <a:t/>
            </a:r>
            <a:br>
              <a:rPr lang="en-US" sz="2000" u="sng" dirty="0" smtClean="0"/>
            </a:br>
            <a:r>
              <a:rPr lang="en-US" sz="2000" u="sng" dirty="0" smtClean="0"/>
              <a:t/>
            </a:r>
            <a:br>
              <a:rPr lang="en-US" sz="2000" u="sng" dirty="0" smtClean="0"/>
            </a:br>
            <a:r>
              <a:rPr lang="en-US" sz="2000" dirty="0" smtClean="0">
                <a:solidFill>
                  <a:schemeClr val="tx1"/>
                </a:solidFill>
              </a:rPr>
              <a:t>5 </a:t>
            </a:r>
            <a:r>
              <a:rPr lang="en-US" sz="2000" dirty="0">
                <a:solidFill>
                  <a:schemeClr val="tx1"/>
                </a:solidFill>
              </a:rPr>
              <a:t>States/Tribes Reporting Comprehensive </a:t>
            </a:r>
            <a:r>
              <a:rPr lang="en-US" sz="2000" dirty="0" smtClean="0">
                <a:solidFill>
                  <a:schemeClr val="tx1"/>
                </a:solidFill>
              </a:rPr>
              <a:t>Data</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Second Highest Original Query Searches (13.6%)</a:t>
            </a:r>
            <a:br>
              <a:rPr lang="en-US" sz="2000" dirty="0">
                <a:solidFill>
                  <a:schemeClr val="tx1"/>
                </a:solidFill>
              </a:rPr>
            </a:br>
            <a:endParaRPr lang="en-US" sz="2000" dirty="0">
              <a:solidFill>
                <a:schemeClr val="tx1"/>
              </a:solidFill>
            </a:endParaRP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344110768"/>
              </p:ext>
            </p:extLst>
          </p:nvPr>
        </p:nvGraphicFramePr>
        <p:xfrm>
          <a:off x="5478965" y="2802161"/>
          <a:ext cx="3404182" cy="3305181"/>
        </p:xfrm>
        <a:graphic>
          <a:graphicData uri="http://schemas.openxmlformats.org/drawingml/2006/table">
            <a:tbl>
              <a:tblPr>
                <a:tableStyleId>{5C22544A-7EE6-4342-B048-85BDC9FD1C3A}</a:tableStyleId>
              </a:tblPr>
              <a:tblGrid>
                <a:gridCol w="1661039"/>
                <a:gridCol w="1338936"/>
                <a:gridCol w="404207"/>
              </a:tblGrid>
              <a:tr h="139032">
                <a:tc gridSpan="3">
                  <a:txBody>
                    <a:bodyPr/>
                    <a:lstStyle/>
                    <a:p>
                      <a:pPr algn="ctr" fontAlgn="ctr"/>
                      <a:r>
                        <a:rPr lang="en-US" sz="800" u="none" strike="noStrike" dirty="0">
                          <a:effectLst/>
                        </a:rPr>
                        <a:t>Original StreamNet Query System Requests for Data</a:t>
                      </a:r>
                      <a:endParaRPr lang="en-US" sz="800" b="1" i="0" u="none" strike="noStrike" dirty="0">
                        <a:solidFill>
                          <a:srgbClr val="000000"/>
                        </a:solidFill>
                        <a:effectLst/>
                        <a:latin typeface="Calibri" panose="020F0502020204030204" pitchFamily="34" charset="0"/>
                      </a:endParaRPr>
                    </a:p>
                  </a:txBody>
                  <a:tcPr marL="6320" marR="6320" marT="6320" marB="0" anchor="ctr"/>
                </a:tc>
                <a:tc hMerge="1">
                  <a:txBody>
                    <a:bodyPr/>
                    <a:lstStyle/>
                    <a:p>
                      <a:endParaRPr lang="en-US"/>
                    </a:p>
                  </a:txBody>
                  <a:tcPr/>
                </a:tc>
                <a:tc hMerge="1">
                  <a:txBody>
                    <a:bodyPr/>
                    <a:lstStyle/>
                    <a:p>
                      <a:endParaRPr lang="en-US"/>
                    </a:p>
                  </a:txBody>
                  <a:tcPr/>
                </a:tc>
              </a:tr>
              <a:tr h="132713">
                <a:tc>
                  <a:txBody>
                    <a:bodyPr/>
                    <a:lstStyle/>
                    <a:p>
                      <a:pPr algn="ctr" fontAlgn="ctr"/>
                      <a:r>
                        <a:rPr lang="en-US" sz="700" u="none" strike="noStrike" dirty="0">
                          <a:effectLst/>
                        </a:rPr>
                        <a:t>Data Category</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Queries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a:t>
                      </a:r>
                      <a:endParaRPr lang="en-US" sz="700" b="0" i="0" u="none" strike="noStrike" dirty="0">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Fish Distribution</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48,187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30.80%</a:t>
                      </a:r>
                      <a:endParaRPr lang="en-US" sz="700" b="0" i="0" u="none" strike="noStrike" dirty="0">
                        <a:solidFill>
                          <a:srgbClr val="000000"/>
                        </a:solidFill>
                        <a:effectLst/>
                        <a:latin typeface="Calibri" panose="020F0502020204030204" pitchFamily="34" charset="0"/>
                      </a:endParaRPr>
                    </a:p>
                  </a:txBody>
                  <a:tcPr marL="6320" marR="6320" marT="6320" marB="0" anchor="ctr"/>
                </a:tc>
              </a:tr>
              <a:tr h="259105">
                <a:tc>
                  <a:txBody>
                    <a:bodyPr/>
                    <a:lstStyle/>
                    <a:p>
                      <a:pPr algn="ctr" fontAlgn="ctr"/>
                      <a:r>
                        <a:rPr lang="en-US" sz="700" u="none" strike="noStrike" dirty="0">
                          <a:effectLst/>
                        </a:rPr>
                        <a:t>Adult Return-Est. of Spawning Populations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21,196</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13.60%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Adult Return-Redd Counts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17,107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10.90%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Barrier</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13,596</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8.70%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Adult Return-Spawner Counts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8,932</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5.70%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Harvest - Freshwater/Estuary</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8,547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5.50%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Dam/Weir Counts (Adult or Juvenile)</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8,057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5.20%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Hatchery - Returns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6,980</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4.50%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Protected Areas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5,668</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3.60%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Photographs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5,059</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3.20%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Facilities - Dams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2,387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1.60%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Maps - View Prebuilt Maps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2,261</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1.50%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Facilities - Hatcheries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2,103</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1.50%</a:t>
                      </a:r>
                      <a:endParaRPr lang="en-US" sz="700" b="0" i="0" u="none" strike="noStrike" dirty="0">
                        <a:solidFill>
                          <a:srgbClr val="000000"/>
                        </a:solidFill>
                        <a:effectLst/>
                        <a:latin typeface="Calibri" panose="020F0502020204030204" pitchFamily="34" charset="0"/>
                      </a:endParaRPr>
                    </a:p>
                  </a:txBody>
                  <a:tcPr marL="6320" marR="6320" marT="6320" marB="0" anchor="ctr"/>
                </a:tc>
              </a:tr>
              <a:tr h="259105">
                <a:tc>
                  <a:txBody>
                    <a:bodyPr/>
                    <a:lstStyle/>
                    <a:p>
                      <a:pPr algn="ctr" fontAlgn="ctr"/>
                      <a:r>
                        <a:rPr lang="en-US" sz="700" u="none" strike="noStrike" dirty="0">
                          <a:effectLst/>
                        </a:rPr>
                        <a:t>Habitat Restoration/Improvement Projects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1,435</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0.90%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Harvest - Marine Landings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1,321</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0.84%</a:t>
                      </a:r>
                      <a:endParaRPr lang="en-US" sz="700" b="0" i="0" u="none" strike="noStrike" dirty="0">
                        <a:solidFill>
                          <a:srgbClr val="000000"/>
                        </a:solidFill>
                        <a:effectLst/>
                        <a:latin typeface="Calibri" panose="020F0502020204030204" pitchFamily="34" charset="0"/>
                      </a:endParaRPr>
                    </a:p>
                  </a:txBody>
                  <a:tcPr marL="6320" marR="6320" marT="6320" marB="0" anchor="ctr"/>
                </a:tc>
              </a:tr>
              <a:tr h="259105">
                <a:tc>
                  <a:txBody>
                    <a:bodyPr/>
                    <a:lstStyle/>
                    <a:p>
                      <a:pPr algn="ctr" fontAlgn="ctr"/>
                      <a:r>
                        <a:rPr lang="en-US" sz="700" u="none" strike="noStrike" dirty="0">
                          <a:effectLst/>
                        </a:rPr>
                        <a:t>Adult Return-Spawner/Recruit Estimates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1,133</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0.72%</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A particular TrendID</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1,055</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0.67%</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Smolt Density Model Data</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958</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0.61%</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Reference</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352</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0.23%</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2010 to present Total</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156,334</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100</a:t>
                      </a:r>
                      <a:endParaRPr lang="en-US" sz="700" b="0" i="0" u="none" strike="noStrike" dirty="0">
                        <a:effectLst/>
                        <a:latin typeface="Calibri" panose="020F0502020204030204" pitchFamily="34" charset="0"/>
                      </a:endParaRPr>
                    </a:p>
                  </a:txBody>
                  <a:tcPr marL="6320" marR="6320" marT="6320" marB="0" anchor="ctr"/>
                </a:tc>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154470941"/>
              </p:ext>
            </p:extLst>
          </p:nvPr>
        </p:nvGraphicFramePr>
        <p:xfrm>
          <a:off x="676275" y="2736850"/>
          <a:ext cx="4184650"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5477069" y="3172408"/>
            <a:ext cx="3470988" cy="29858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1" name="Rounded Rectangle 10"/>
          <p:cNvSpPr/>
          <p:nvPr/>
        </p:nvSpPr>
        <p:spPr>
          <a:xfrm>
            <a:off x="1184988" y="3956180"/>
            <a:ext cx="3228392" cy="27991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13" name="Straight Arrow Connector 12"/>
          <p:cNvCxnSpPr>
            <a:stCxn id="11" idx="3"/>
            <a:endCxn id="6" idx="1"/>
          </p:cNvCxnSpPr>
          <p:nvPr/>
        </p:nvCxnSpPr>
        <p:spPr>
          <a:xfrm flipV="1">
            <a:off x="4413380" y="3321698"/>
            <a:ext cx="1063689" cy="77444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6875" y="1458600"/>
            <a:ext cx="3076483" cy="923330"/>
          </a:xfrm>
          <a:prstGeom prst="rect">
            <a:avLst/>
          </a:prstGeom>
          <a:noFill/>
        </p:spPr>
        <p:txBody>
          <a:bodyPr wrap="none" rtlCol="0">
            <a:spAutoFit/>
          </a:bodyPr>
          <a:lstStyle/>
          <a:p>
            <a:r>
              <a:rPr lang="en-US" dirty="0" smtClean="0"/>
              <a:t>Already used in CA ?</a:t>
            </a:r>
          </a:p>
          <a:p>
            <a:r>
              <a:rPr lang="en-US" dirty="0" smtClean="0"/>
              <a:t>Support for NPCC sub-basin </a:t>
            </a:r>
          </a:p>
          <a:p>
            <a:r>
              <a:rPr lang="en-US" dirty="0" smtClean="0"/>
              <a:t>And population reporting?</a:t>
            </a:r>
            <a:endParaRPr lang="en-US" dirty="0"/>
          </a:p>
        </p:txBody>
      </p:sp>
    </p:spTree>
    <p:extLst>
      <p:ext uri="{BB962C8B-B14F-4D97-AF65-F5344CB8AC3E}">
        <p14:creationId xmlns:p14="http://schemas.microsoft.com/office/powerpoint/2010/main" val="2073405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in Second?</a:t>
            </a:r>
            <a:br>
              <a:rPr lang="en-US" dirty="0"/>
            </a:br>
            <a:r>
              <a:rPr lang="en-US" dirty="0"/>
              <a:t>Fish Distribution</a:t>
            </a:r>
          </a:p>
        </p:txBody>
      </p:sp>
      <p:graphicFrame>
        <p:nvGraphicFramePr>
          <p:cNvPr id="5" name="Content Placeholder 6"/>
          <p:cNvGraphicFramePr>
            <a:graphicFrameLocks noGrp="1"/>
          </p:cNvGraphicFramePr>
          <p:nvPr>
            <p:ph sz="half" idx="1"/>
            <p:extLst>
              <p:ext uri="{D42A27DB-BD31-4B8C-83A1-F6EECF244321}">
                <p14:modId xmlns:p14="http://schemas.microsoft.com/office/powerpoint/2010/main" val="1120747151"/>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0"/>
          <p:cNvGraphicFramePr>
            <a:graphicFrameLocks noGrp="1"/>
          </p:cNvGraphicFramePr>
          <p:nvPr>
            <p:ph sz="half" idx="2"/>
            <p:extLst>
              <p:ext uri="{D42A27DB-BD31-4B8C-83A1-F6EECF244321}">
                <p14:modId xmlns:p14="http://schemas.microsoft.com/office/powerpoint/2010/main" val="3787195789"/>
              </p:ext>
            </p:extLst>
          </p:nvPr>
        </p:nvGraphicFramePr>
        <p:xfrm>
          <a:off x="5089352" y="1759372"/>
          <a:ext cx="4184650" cy="4137575"/>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782147" y="2929812"/>
            <a:ext cx="2556588" cy="2425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3"/>
          </p:cNvCxnSpPr>
          <p:nvPr/>
        </p:nvCxnSpPr>
        <p:spPr>
          <a:xfrm>
            <a:off x="4338735" y="3051110"/>
            <a:ext cx="1754155" cy="25192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1755" y="690465"/>
            <a:ext cx="3716467" cy="923330"/>
          </a:xfrm>
          <a:prstGeom prst="rect">
            <a:avLst/>
          </a:prstGeom>
          <a:noFill/>
        </p:spPr>
        <p:txBody>
          <a:bodyPr wrap="none" rtlCol="0">
            <a:spAutoFit/>
          </a:bodyPr>
          <a:lstStyle/>
          <a:p>
            <a:r>
              <a:rPr lang="en-US" dirty="0"/>
              <a:t>Four “Most Important” </a:t>
            </a:r>
            <a:r>
              <a:rPr lang="en-US" dirty="0" smtClean="0"/>
              <a:t>Answers</a:t>
            </a:r>
          </a:p>
          <a:p>
            <a:endParaRPr lang="en-US" dirty="0"/>
          </a:p>
          <a:p>
            <a:r>
              <a:rPr lang="en-US" dirty="0"/>
              <a:t>Third Highest Priority Score (4.72)</a:t>
            </a:r>
          </a:p>
        </p:txBody>
      </p:sp>
    </p:spTree>
    <p:extLst>
      <p:ext uri="{BB962C8B-B14F-4D97-AF65-F5344CB8AC3E}">
        <p14:creationId xmlns:p14="http://schemas.microsoft.com/office/powerpoint/2010/main" val="2151042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Availability of Data </a:t>
            </a:r>
            <a:r>
              <a:rPr lang="en-US" sz="2400" b="1" dirty="0" smtClean="0"/>
              <a:t/>
            </a:r>
            <a:br>
              <a:rPr lang="en-US" sz="2400" b="1" dirty="0" smtClean="0"/>
            </a:br>
            <a:r>
              <a:rPr lang="en-US" sz="2400" b="1" dirty="0" smtClean="0"/>
              <a:t>and </a:t>
            </a:r>
            <a:r>
              <a:rPr lang="en-US" sz="2400" b="1" dirty="0"/>
              <a:t>Past Usage</a:t>
            </a:r>
            <a:r>
              <a:rPr lang="en-US" sz="2400" b="1" dirty="0" smtClean="0"/>
              <a:t>;</a:t>
            </a:r>
            <a:r>
              <a:rPr lang="en-US" sz="2400" dirty="0" smtClean="0"/>
              <a:t/>
            </a:r>
            <a:br>
              <a:rPr lang="en-US" sz="2400" dirty="0" smtClean="0"/>
            </a:br>
            <a:r>
              <a:rPr lang="en-US" sz="2400" b="1" dirty="0" smtClean="0"/>
              <a:t>Fish </a:t>
            </a:r>
            <a:r>
              <a:rPr lang="en-US" sz="2400" b="1" dirty="0"/>
              <a:t>Distribution</a:t>
            </a:r>
          </a:p>
        </p:txBody>
      </p:sp>
      <p:graphicFrame>
        <p:nvGraphicFramePr>
          <p:cNvPr id="6" name="Content Placeholder 5"/>
          <p:cNvGraphicFramePr>
            <a:graphicFrameLocks noGrp="1"/>
          </p:cNvGraphicFramePr>
          <p:nvPr>
            <p:ph sz="half" idx="2"/>
          </p:nvPr>
        </p:nvGraphicFramePr>
        <p:xfrm>
          <a:off x="5182996" y="2160589"/>
          <a:ext cx="3997707" cy="3881434"/>
        </p:xfrm>
        <a:graphic>
          <a:graphicData uri="http://schemas.openxmlformats.org/drawingml/2006/table">
            <a:tbl>
              <a:tblPr>
                <a:tableStyleId>{5C22544A-7EE6-4342-B048-85BDC9FD1C3A}</a:tableStyleId>
              </a:tblPr>
              <a:tblGrid>
                <a:gridCol w="1950644"/>
                <a:gridCol w="1572382"/>
                <a:gridCol w="474681"/>
              </a:tblGrid>
              <a:tr h="163273">
                <a:tc gridSpan="3">
                  <a:txBody>
                    <a:bodyPr/>
                    <a:lstStyle/>
                    <a:p>
                      <a:pPr algn="ctr" fontAlgn="ctr"/>
                      <a:r>
                        <a:rPr lang="en-US" sz="900" u="none" strike="noStrike" dirty="0">
                          <a:effectLst/>
                        </a:rPr>
                        <a:t>Original StreamNet Query System Requests for Data</a:t>
                      </a:r>
                      <a:endParaRPr lang="en-US" sz="900" b="1" i="0" u="none" strike="noStrike" dirty="0">
                        <a:solidFill>
                          <a:srgbClr val="000000"/>
                        </a:solidFill>
                        <a:effectLst/>
                        <a:latin typeface="Calibri" panose="020F0502020204030204" pitchFamily="34" charset="0"/>
                      </a:endParaRPr>
                    </a:p>
                  </a:txBody>
                  <a:tcPr marL="7421" marR="7421" marT="7421" marB="0" anchor="ctr"/>
                </a:tc>
                <a:tc hMerge="1">
                  <a:txBody>
                    <a:bodyPr/>
                    <a:lstStyle/>
                    <a:p>
                      <a:endParaRPr lang="en-US"/>
                    </a:p>
                  </a:txBody>
                  <a:tcPr/>
                </a:tc>
                <a:tc hMerge="1">
                  <a:txBody>
                    <a:bodyPr/>
                    <a:lstStyle/>
                    <a:p>
                      <a:endParaRPr lang="en-US"/>
                    </a:p>
                  </a:txBody>
                  <a:tcPr/>
                </a:tc>
              </a:tr>
              <a:tr h="155851">
                <a:tc>
                  <a:txBody>
                    <a:bodyPr/>
                    <a:lstStyle/>
                    <a:p>
                      <a:pPr algn="ctr" fontAlgn="ctr"/>
                      <a:r>
                        <a:rPr lang="en-US" sz="900" u="none" strike="noStrike" dirty="0">
                          <a:effectLst/>
                        </a:rPr>
                        <a:t>Data Category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Queries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a:t>
                      </a:r>
                      <a:endParaRPr lang="en-US" sz="900" b="0" i="0" u="none" strike="noStrike" dirty="0">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Fish Distribution</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48,187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30.80%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Return-Est. of Spawning Populations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21,196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Return-Redd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17,107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Barrier</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13,596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Return-Spawner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8,932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Freshwater/Estuary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8,547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Dam/Weir Counts (Adult or Juvenile)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8,057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Hatchery - Returns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6,980</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Protected Areas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5,668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Photographs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5,059</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Dams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2,387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Maps - View Prebuilt Maps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2,261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Hatcheries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2,103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Habitat Restoration/Improvement Projects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1,435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Marine Landings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1,321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0.84%</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Return-Spawner/Recruit Estimates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1,133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0.72%</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 particular TrendID</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1,055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0.67%</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Smolt Density Model Data</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958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0.61%</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Reference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352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0.23%</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2010 to present Total</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156,334</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100</a:t>
                      </a:r>
                      <a:endParaRPr lang="en-US" sz="900" b="0" i="0" u="none" strike="noStrike" dirty="0">
                        <a:effectLst/>
                        <a:latin typeface="Calibri" panose="020F0502020204030204" pitchFamily="34" charset="0"/>
                      </a:endParaRPr>
                    </a:p>
                  </a:txBody>
                  <a:tcPr marL="7421" marR="7421" marT="7421" marB="0" anchor="ctr"/>
                </a:tc>
              </a:tr>
            </a:tbl>
          </a:graphicData>
        </a:graphic>
      </p:graphicFrame>
      <p:graphicFrame>
        <p:nvGraphicFramePr>
          <p:cNvPr id="5" name="Content Placeholder 9"/>
          <p:cNvGraphicFramePr>
            <a:graphicFrameLocks noGrp="1"/>
          </p:cNvGraphicFramePr>
          <p:nvPr>
            <p:ph sz="half" idx="1"/>
            <p:extLst>
              <p:ext uri="{D42A27DB-BD31-4B8C-83A1-F6EECF244321}">
                <p14:modId xmlns:p14="http://schemas.microsoft.com/office/powerpoint/2010/main" val="3872825592"/>
              </p:ext>
            </p:extLst>
          </p:nvPr>
        </p:nvGraphicFramePr>
        <p:xfrm>
          <a:off x="677334" y="2151258"/>
          <a:ext cx="418306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5533053" y="2444620"/>
            <a:ext cx="3657600" cy="2146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endCxn id="7" idx="1"/>
          </p:cNvCxnSpPr>
          <p:nvPr/>
        </p:nvCxnSpPr>
        <p:spPr>
          <a:xfrm flipV="1">
            <a:off x="4702629" y="2551922"/>
            <a:ext cx="830424" cy="19127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76608" y="748864"/>
            <a:ext cx="4997394" cy="923330"/>
          </a:xfrm>
          <a:prstGeom prst="rect">
            <a:avLst/>
          </a:prstGeom>
          <a:noFill/>
        </p:spPr>
        <p:txBody>
          <a:bodyPr wrap="none" rtlCol="0">
            <a:spAutoFit/>
          </a:bodyPr>
          <a:lstStyle/>
          <a:p>
            <a:r>
              <a:rPr lang="en-US" dirty="0"/>
              <a:t>7 States/Tribes Reporting Comprehensive </a:t>
            </a:r>
            <a:r>
              <a:rPr lang="en-US" dirty="0" smtClean="0"/>
              <a:t>Data</a:t>
            </a:r>
          </a:p>
          <a:p>
            <a:endParaRPr lang="en-US" dirty="0"/>
          </a:p>
          <a:p>
            <a:r>
              <a:rPr lang="en-US" dirty="0"/>
              <a:t>Highest Original Query Searches (30.8%)</a:t>
            </a:r>
          </a:p>
        </p:txBody>
      </p:sp>
      <p:sp>
        <p:nvSpPr>
          <p:cNvPr id="3" name="TextBox 2"/>
          <p:cNvSpPr txBox="1"/>
          <p:nvPr/>
        </p:nvSpPr>
        <p:spPr>
          <a:xfrm>
            <a:off x="2891481" y="6359611"/>
            <a:ext cx="5472973" cy="369332"/>
          </a:xfrm>
          <a:prstGeom prst="rect">
            <a:avLst/>
          </a:prstGeom>
          <a:noFill/>
        </p:spPr>
        <p:txBody>
          <a:bodyPr wrap="none" rtlCol="0">
            <a:spAutoFit/>
          </a:bodyPr>
          <a:lstStyle/>
          <a:p>
            <a:r>
              <a:rPr lang="en-US" dirty="0"/>
              <a:t>Important baseline information for many purposes?</a:t>
            </a:r>
          </a:p>
        </p:txBody>
      </p:sp>
    </p:spTree>
    <p:extLst>
      <p:ext uri="{BB962C8B-B14F-4D97-AF65-F5344CB8AC3E}">
        <p14:creationId xmlns:p14="http://schemas.microsoft.com/office/powerpoint/2010/main" val="601506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Fish distribution records all have a year value </a:t>
            </a:r>
            <a:r>
              <a:rPr lang="en-US" dirty="0" smtClean="0"/>
              <a:t>associated </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408641758"/>
              </p:ext>
            </p:extLst>
          </p:nvPr>
        </p:nvGraphicFramePr>
        <p:xfrm>
          <a:off x="828429" y="2102335"/>
          <a:ext cx="3829539" cy="4025301"/>
        </p:xfrm>
        <a:graphic>
          <a:graphicData uri="http://schemas.openxmlformats.org/drawingml/2006/table">
            <a:tbl>
              <a:tblPr/>
              <a:tblGrid>
                <a:gridCol w="1276513"/>
                <a:gridCol w="1276513"/>
                <a:gridCol w="1276513"/>
              </a:tblGrid>
              <a:tr h="187604">
                <a:tc>
                  <a:txBody>
                    <a:bodyPr/>
                    <a:lstStyle/>
                    <a:p>
                      <a:pPr algn="l" fontAlgn="ctr"/>
                      <a:r>
                        <a:rPr lang="en-US" sz="1200" b="0" i="0" u="none" strike="noStrike" dirty="0">
                          <a:solidFill>
                            <a:srgbClr val="1F497D"/>
                          </a:solidFill>
                          <a:effectLst/>
                          <a:latin typeface="Calibri" panose="020F0502020204030204" pitchFamily="34" charset="0"/>
                        </a:rPr>
                        <a:t>Agency</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1F497D"/>
                          </a:solidFill>
                          <a:effectLst/>
                          <a:latin typeface="Calibri" panose="020F0502020204030204" pitchFamily="34" charset="0"/>
                        </a:rPr>
                        <a:t>Year</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1F497D"/>
                          </a:solidFill>
                          <a:effectLst/>
                          <a:latin typeface="Calibri" panose="020F0502020204030204" pitchFamily="34" charset="0"/>
                        </a:rPr>
                        <a:t>records</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IDFG</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554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IDFG</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2006</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9</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IDFG</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62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IDFG</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2227</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IDFG</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4876</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IDFG</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267</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IDFG</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1999</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72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70</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2013</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404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1F497D"/>
                          </a:solidFill>
                          <a:effectLst/>
                          <a:latin typeface="Calibri" panose="020F0502020204030204" pitchFamily="34" charset="0"/>
                        </a:rPr>
                        <a:t>745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866</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2010</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348</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2009</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2840</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2008</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293</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2007</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52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2006</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95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3705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MFWP</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19</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603</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604">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1F497D"/>
                          </a:solidFill>
                          <a:effectLst/>
                          <a:latin typeface="Calibri" panose="020F0502020204030204" pitchFamily="34" charset="0"/>
                        </a:rPr>
                        <a:t>4841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884040281"/>
              </p:ext>
            </p:extLst>
          </p:nvPr>
        </p:nvGraphicFramePr>
        <p:xfrm>
          <a:off x="5158155" y="2094532"/>
          <a:ext cx="4009290" cy="4048359"/>
        </p:xfrm>
        <a:graphic>
          <a:graphicData uri="http://schemas.openxmlformats.org/drawingml/2006/table">
            <a:tbl>
              <a:tblPr/>
              <a:tblGrid>
                <a:gridCol w="1336430"/>
                <a:gridCol w="1336430"/>
                <a:gridCol w="1336430"/>
              </a:tblGrid>
              <a:tr h="192779">
                <a:tc>
                  <a:txBody>
                    <a:bodyPr/>
                    <a:lstStyle/>
                    <a:p>
                      <a:pPr algn="l" fontAlgn="ctr"/>
                      <a:r>
                        <a:rPr lang="en-US" sz="1200" b="0" i="0" u="none" strike="noStrike" dirty="0">
                          <a:solidFill>
                            <a:srgbClr val="1F497D"/>
                          </a:solidFill>
                          <a:effectLst/>
                          <a:latin typeface="Calibri" panose="020F0502020204030204" pitchFamily="34" charset="0"/>
                        </a:rPr>
                        <a:t>Agency</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1F497D"/>
                          </a:solidFill>
                          <a:effectLst/>
                          <a:latin typeface="Calibri" panose="020F0502020204030204" pitchFamily="34" charset="0"/>
                        </a:rPr>
                        <a:t>Year</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1F497D"/>
                          </a:solidFill>
                          <a:effectLst/>
                          <a:latin typeface="Calibri" panose="020F0502020204030204" pitchFamily="34" charset="0"/>
                        </a:rPr>
                        <a:t>records</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2010</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716</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2009</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193</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2008</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30</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2007</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2006</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32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27</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76</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2003</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1292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7502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1442</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2000</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1724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1999</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3654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1998</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258</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ODFW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1996</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310</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PSMFC</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2007</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PSMFC</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PSMFC</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WDFW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2005</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14139</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WDFW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2004</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8703</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9">
                <a:tc>
                  <a:txBody>
                    <a:bodyPr/>
                    <a:lstStyle/>
                    <a:p>
                      <a:pPr algn="l" fontAlgn="ctr"/>
                      <a:r>
                        <a:rPr lang="en-US" sz="1200" b="0" i="0" u="none" strike="noStrike">
                          <a:solidFill>
                            <a:srgbClr val="1F497D"/>
                          </a:solidFill>
                          <a:effectLst/>
                          <a:latin typeface="Calibri" panose="020F0502020204030204" pitchFamily="34" charset="0"/>
                        </a:rPr>
                        <a:t>WDFW</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1F497D"/>
                          </a:solidFill>
                          <a:effectLst/>
                          <a:latin typeface="Calibri" panose="020F0502020204030204" pitchFamily="34" charset="0"/>
                        </a:rPr>
                        <a:t>2003</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1F497D"/>
                          </a:solidFill>
                          <a:effectLst/>
                          <a:latin typeface="Calibri" panose="020F0502020204030204" pitchFamily="34" charset="0"/>
                        </a:rPr>
                        <a:t>557</a:t>
                      </a:r>
                    </a:p>
                  </a:txBody>
                  <a:tcPr marL="8801" marR="8801" marT="88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3006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71" y="336833"/>
            <a:ext cx="8596668" cy="1320800"/>
          </a:xfrm>
        </p:spPr>
        <p:txBody>
          <a:bodyPr>
            <a:normAutofit fontScale="90000"/>
          </a:bodyPr>
          <a:lstStyle/>
          <a:p>
            <a:r>
              <a:rPr lang="en-US" dirty="0"/>
              <a:t>Third?</a:t>
            </a:r>
            <a:br>
              <a:rPr lang="en-US" dirty="0"/>
            </a:br>
            <a:r>
              <a:rPr lang="en-US" dirty="0"/>
              <a:t>Adult Return – </a:t>
            </a:r>
            <a:r>
              <a:rPr lang="en-US" dirty="0" smtClean="0"/>
              <a:t/>
            </a:r>
            <a:br>
              <a:rPr lang="en-US" dirty="0" smtClean="0"/>
            </a:br>
            <a:r>
              <a:rPr lang="en-US" dirty="0" smtClean="0"/>
              <a:t>Redd </a:t>
            </a:r>
            <a:r>
              <a:rPr lang="en-US" dirty="0"/>
              <a:t>Counts</a:t>
            </a:r>
          </a:p>
        </p:txBody>
      </p:sp>
      <p:graphicFrame>
        <p:nvGraphicFramePr>
          <p:cNvPr id="5" name="Content Placeholder 6"/>
          <p:cNvGraphicFramePr>
            <a:graphicFrameLocks noGrp="1"/>
          </p:cNvGraphicFramePr>
          <p:nvPr>
            <p:ph sz="half" idx="1"/>
            <p:extLst>
              <p:ext uri="{D42A27DB-BD31-4B8C-83A1-F6EECF244321}">
                <p14:modId xmlns:p14="http://schemas.microsoft.com/office/powerpoint/2010/main" val="1199956450"/>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0"/>
          <p:cNvGraphicFramePr>
            <a:graphicFrameLocks noGrp="1"/>
          </p:cNvGraphicFramePr>
          <p:nvPr>
            <p:ph sz="half" idx="2"/>
            <p:extLst>
              <p:ext uri="{D42A27DB-BD31-4B8C-83A1-F6EECF244321}">
                <p14:modId xmlns:p14="http://schemas.microsoft.com/office/powerpoint/2010/main" val="2283982562"/>
              </p:ext>
            </p:extLst>
          </p:nvPr>
        </p:nvGraphicFramePr>
        <p:xfrm>
          <a:off x="5089352" y="1712719"/>
          <a:ext cx="4184650" cy="4277534"/>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240971" y="3480318"/>
            <a:ext cx="2537927" cy="307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3778898" y="3023118"/>
            <a:ext cx="1856792" cy="65314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92192" y="734303"/>
            <a:ext cx="4881810" cy="923330"/>
          </a:xfrm>
          <a:prstGeom prst="rect">
            <a:avLst/>
          </a:prstGeom>
          <a:noFill/>
        </p:spPr>
        <p:txBody>
          <a:bodyPr wrap="square" rtlCol="0">
            <a:spAutoFit/>
          </a:bodyPr>
          <a:lstStyle/>
          <a:p>
            <a:r>
              <a:rPr lang="en-US" dirty="0"/>
              <a:t>Two “Most Important” Answers (4</a:t>
            </a:r>
            <a:r>
              <a:rPr lang="en-US" baseline="30000" dirty="0"/>
              <a:t>th</a:t>
            </a:r>
            <a:r>
              <a:rPr lang="en-US" dirty="0"/>
              <a:t> highest</a:t>
            </a:r>
            <a:r>
              <a:rPr lang="en-US" dirty="0" smtClean="0"/>
              <a:t>)</a:t>
            </a:r>
          </a:p>
          <a:p>
            <a:endParaRPr lang="en-US" dirty="0"/>
          </a:p>
          <a:p>
            <a:r>
              <a:rPr lang="en-US" dirty="0"/>
              <a:t>Second Highest Priority Score (4.44)</a:t>
            </a:r>
          </a:p>
        </p:txBody>
      </p:sp>
    </p:spTree>
    <p:extLst>
      <p:ext uri="{BB962C8B-B14F-4D97-AF65-F5344CB8AC3E}">
        <p14:creationId xmlns:p14="http://schemas.microsoft.com/office/powerpoint/2010/main" val="4224653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55" y="248617"/>
            <a:ext cx="8596668" cy="1320800"/>
          </a:xfrm>
        </p:spPr>
        <p:txBody>
          <a:bodyPr>
            <a:noAutofit/>
          </a:bodyPr>
          <a:lstStyle/>
          <a:p>
            <a:r>
              <a:rPr lang="en-US" sz="2800" b="1" dirty="0"/>
              <a:t>Availability of Data </a:t>
            </a:r>
            <a:r>
              <a:rPr lang="en-US" sz="2800" b="1" dirty="0" smtClean="0"/>
              <a:t/>
            </a:r>
            <a:br>
              <a:rPr lang="en-US" sz="2800" b="1" dirty="0" smtClean="0"/>
            </a:br>
            <a:r>
              <a:rPr lang="en-US" sz="2800" b="1" dirty="0" smtClean="0"/>
              <a:t>and </a:t>
            </a:r>
            <a:r>
              <a:rPr lang="en-US" sz="2800" b="1" dirty="0"/>
              <a:t>Past Usage;</a:t>
            </a:r>
            <a:br>
              <a:rPr lang="en-US" sz="2800" b="1" dirty="0"/>
            </a:br>
            <a:r>
              <a:rPr lang="en-US" sz="2800" b="1" dirty="0" smtClean="0"/>
              <a:t>Adult </a:t>
            </a:r>
            <a:r>
              <a:rPr lang="en-US" sz="2800" b="1" dirty="0"/>
              <a:t>Return – </a:t>
            </a:r>
            <a:r>
              <a:rPr lang="en-US" sz="2800" b="1" dirty="0" smtClean="0"/>
              <a:t/>
            </a:r>
            <a:br>
              <a:rPr lang="en-US" sz="2800" b="1" dirty="0" smtClean="0"/>
            </a:br>
            <a:r>
              <a:rPr lang="en-US" sz="2800" b="1" dirty="0" smtClean="0"/>
              <a:t>Redd </a:t>
            </a:r>
            <a:r>
              <a:rPr lang="en-US" sz="2800" b="1" dirty="0"/>
              <a:t>Counts</a:t>
            </a:r>
          </a:p>
        </p:txBody>
      </p:sp>
      <p:graphicFrame>
        <p:nvGraphicFramePr>
          <p:cNvPr id="7" name="Content Placeholder 6"/>
          <p:cNvGraphicFramePr>
            <a:graphicFrameLocks noGrp="1"/>
          </p:cNvGraphicFramePr>
          <p:nvPr>
            <p:ph sz="half" idx="2"/>
          </p:nvPr>
        </p:nvGraphicFramePr>
        <p:xfrm>
          <a:off x="5182996" y="2160589"/>
          <a:ext cx="3997707" cy="3881434"/>
        </p:xfrm>
        <a:graphic>
          <a:graphicData uri="http://schemas.openxmlformats.org/drawingml/2006/table">
            <a:tbl>
              <a:tblPr>
                <a:tableStyleId>{5C22544A-7EE6-4342-B048-85BDC9FD1C3A}</a:tableStyleId>
              </a:tblPr>
              <a:tblGrid>
                <a:gridCol w="1950644"/>
                <a:gridCol w="1572382"/>
                <a:gridCol w="474681"/>
              </a:tblGrid>
              <a:tr h="163273">
                <a:tc gridSpan="3">
                  <a:txBody>
                    <a:bodyPr/>
                    <a:lstStyle/>
                    <a:p>
                      <a:pPr algn="ctr" fontAlgn="ctr"/>
                      <a:r>
                        <a:rPr lang="en-US" sz="900" u="none" strike="noStrike" dirty="0">
                          <a:effectLst/>
                        </a:rPr>
                        <a:t>Original StreamNet Query System Requests for Data</a:t>
                      </a:r>
                      <a:endParaRPr lang="en-US" sz="900" b="1" i="0" u="none" strike="noStrike" dirty="0">
                        <a:solidFill>
                          <a:srgbClr val="000000"/>
                        </a:solidFill>
                        <a:effectLst/>
                        <a:latin typeface="Calibri" panose="020F0502020204030204" pitchFamily="34" charset="0"/>
                      </a:endParaRPr>
                    </a:p>
                  </a:txBody>
                  <a:tcPr marL="7421" marR="7421" marT="7421" marB="0" anchor="ctr"/>
                </a:tc>
                <a:tc hMerge="1">
                  <a:txBody>
                    <a:bodyPr/>
                    <a:lstStyle/>
                    <a:p>
                      <a:endParaRPr lang="en-US"/>
                    </a:p>
                  </a:txBody>
                  <a:tcPr/>
                </a:tc>
                <a:tc hMerge="1">
                  <a:txBody>
                    <a:bodyPr/>
                    <a:lstStyle/>
                    <a:p>
                      <a:endParaRPr lang="en-US"/>
                    </a:p>
                  </a:txBody>
                  <a:tcPr/>
                </a:tc>
              </a:tr>
              <a:tr h="155851">
                <a:tc>
                  <a:txBody>
                    <a:bodyPr/>
                    <a:lstStyle/>
                    <a:p>
                      <a:pPr algn="ctr" fontAlgn="ctr"/>
                      <a:r>
                        <a:rPr lang="en-US" sz="900" u="none" strike="noStrike" dirty="0">
                          <a:effectLst/>
                        </a:rPr>
                        <a:t>Data Category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Queries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a:t>
                      </a:r>
                      <a:endParaRPr lang="en-US" sz="900" b="0" i="0" u="none" strike="noStrike" dirty="0">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Fish Distribution</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48,187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30.80%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Return-Est. of Spawning Populations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21,196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Return-Redd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17,107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Barrier</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13,596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Return-Spawner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8,932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Freshwater/Estuary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8,547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Dam/Weir Counts (Adult or Juvenile)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8,057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Hatchery - Returns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6,980</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Protected Areas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5,668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Photographs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5,059</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Dams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2,387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Maps - View Prebuilt Maps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2,261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Hatcheries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2,103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Habitat Restoration/Improvement Projects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1,435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Marine Landings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1,321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0.84%</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Return-Spawner/Recruit Estimates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1,133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0.72%</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 particular TrendID</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1,055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0.67%</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Smolt Density Model Data</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958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0.61%</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Reference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352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0.23%</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2010 to present Total</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156,334</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100</a:t>
                      </a:r>
                      <a:endParaRPr lang="en-US" sz="900" b="0" i="0" u="none" strike="noStrike" dirty="0">
                        <a:effectLst/>
                        <a:latin typeface="Calibri" panose="020F0502020204030204" pitchFamily="34" charset="0"/>
                      </a:endParaRPr>
                    </a:p>
                  </a:txBody>
                  <a:tcPr marL="7421" marR="7421" marT="7421" marB="0" anchor="ctr"/>
                </a:tc>
              </a:tr>
            </a:tbl>
          </a:graphicData>
        </a:graphic>
      </p:graphicFrame>
      <p:sp>
        <p:nvSpPr>
          <p:cNvPr id="5" name="TextBox 4"/>
          <p:cNvSpPr txBox="1"/>
          <p:nvPr/>
        </p:nvSpPr>
        <p:spPr>
          <a:xfrm>
            <a:off x="4087137" y="734728"/>
            <a:ext cx="4997394" cy="923330"/>
          </a:xfrm>
          <a:prstGeom prst="rect">
            <a:avLst/>
          </a:prstGeom>
          <a:noFill/>
        </p:spPr>
        <p:txBody>
          <a:bodyPr wrap="none" rtlCol="0">
            <a:spAutoFit/>
          </a:bodyPr>
          <a:lstStyle/>
          <a:p>
            <a:r>
              <a:rPr lang="en-US" dirty="0"/>
              <a:t>5 States/Tribes Reporting Comprehensive </a:t>
            </a:r>
            <a:r>
              <a:rPr lang="en-US" dirty="0" smtClean="0"/>
              <a:t>Data</a:t>
            </a:r>
          </a:p>
          <a:p>
            <a:endParaRPr lang="en-US" dirty="0"/>
          </a:p>
          <a:p>
            <a:r>
              <a:rPr lang="en-US" dirty="0"/>
              <a:t>Third Highest Original Query Searches (10.9%)</a:t>
            </a:r>
          </a:p>
        </p:txBody>
      </p:sp>
      <p:graphicFrame>
        <p:nvGraphicFramePr>
          <p:cNvPr id="6" name="Content Placeholder 9"/>
          <p:cNvGraphicFramePr>
            <a:graphicFrameLocks noGrp="1"/>
          </p:cNvGraphicFramePr>
          <p:nvPr>
            <p:ph sz="half" idx="1"/>
            <p:extLst>
              <p:ext uri="{D42A27DB-BD31-4B8C-83A1-F6EECF244321}">
                <p14:modId xmlns:p14="http://schemas.microsoft.com/office/powerpoint/2010/main" val="3440655850"/>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203649" y="3265714"/>
            <a:ext cx="3072959" cy="2892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458408" y="2920482"/>
            <a:ext cx="3815594" cy="1772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stCxn id="8" idx="3"/>
            <a:endCxn id="9" idx="1"/>
          </p:cNvCxnSpPr>
          <p:nvPr/>
        </p:nvCxnSpPr>
        <p:spPr>
          <a:xfrm flipV="1">
            <a:off x="4276608" y="3009123"/>
            <a:ext cx="1181800" cy="40121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99504" y="6087763"/>
            <a:ext cx="5368777" cy="646331"/>
          </a:xfrm>
          <a:prstGeom prst="rect">
            <a:avLst/>
          </a:prstGeom>
          <a:noFill/>
        </p:spPr>
        <p:txBody>
          <a:bodyPr wrap="none" rtlCol="0">
            <a:spAutoFit/>
          </a:bodyPr>
          <a:lstStyle/>
          <a:p>
            <a:r>
              <a:rPr lang="en-US" dirty="0"/>
              <a:t>Already used </a:t>
            </a:r>
            <a:r>
              <a:rPr lang="en-US" dirty="0" smtClean="0"/>
              <a:t>in CA?</a:t>
            </a:r>
            <a:endParaRPr lang="en-US" dirty="0"/>
          </a:p>
          <a:p>
            <a:r>
              <a:rPr lang="en-US" dirty="0" smtClean="0"/>
              <a:t>Support NPCC sub-basin and population reporting?</a:t>
            </a:r>
            <a:endParaRPr lang="en-US" dirty="0"/>
          </a:p>
        </p:txBody>
      </p:sp>
    </p:spTree>
    <p:extLst>
      <p:ext uri="{BB962C8B-B14F-4D97-AF65-F5344CB8AC3E}">
        <p14:creationId xmlns:p14="http://schemas.microsoft.com/office/powerpoint/2010/main" val="2527131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Fourth?</a:t>
            </a:r>
            <a:br>
              <a:rPr lang="en-US" dirty="0"/>
            </a:br>
            <a:r>
              <a:rPr lang="en-US" dirty="0"/>
              <a:t>Facilities/Dams/Barriers/Hatchery Returns?</a:t>
            </a:r>
          </a:p>
        </p:txBody>
      </p:sp>
      <p:sp>
        <p:nvSpPr>
          <p:cNvPr id="5" name="TextBox 4"/>
          <p:cNvSpPr txBox="1"/>
          <p:nvPr/>
        </p:nvSpPr>
        <p:spPr>
          <a:xfrm>
            <a:off x="2769351" y="286434"/>
            <a:ext cx="6724983" cy="646331"/>
          </a:xfrm>
          <a:prstGeom prst="rect">
            <a:avLst/>
          </a:prstGeom>
          <a:noFill/>
        </p:spPr>
        <p:txBody>
          <a:bodyPr wrap="none" rtlCol="0">
            <a:spAutoFit/>
          </a:bodyPr>
          <a:lstStyle/>
          <a:p>
            <a:r>
              <a:rPr lang="en-US" dirty="0"/>
              <a:t>“Facilities” has one “Most Important” Answer (5</a:t>
            </a:r>
            <a:r>
              <a:rPr lang="en-US" baseline="30000" dirty="0"/>
              <a:t>th</a:t>
            </a:r>
            <a:r>
              <a:rPr lang="en-US" dirty="0"/>
              <a:t> highest - tie</a:t>
            </a:r>
            <a:r>
              <a:rPr lang="en-US" dirty="0" smtClean="0"/>
              <a:t>)</a:t>
            </a:r>
          </a:p>
          <a:p>
            <a:r>
              <a:rPr lang="en-US" dirty="0" smtClean="0"/>
              <a:t>Not </a:t>
            </a:r>
            <a:r>
              <a:rPr lang="en-US" dirty="0"/>
              <a:t>a High Priority Score (6.94)</a:t>
            </a:r>
          </a:p>
        </p:txBody>
      </p:sp>
      <p:graphicFrame>
        <p:nvGraphicFramePr>
          <p:cNvPr id="6" name="Content Placeholder 6"/>
          <p:cNvGraphicFramePr>
            <a:graphicFrameLocks noGrp="1"/>
          </p:cNvGraphicFramePr>
          <p:nvPr>
            <p:ph sz="half" idx="1"/>
            <p:extLst>
              <p:ext uri="{D42A27DB-BD31-4B8C-83A1-F6EECF244321}">
                <p14:modId xmlns:p14="http://schemas.microsoft.com/office/powerpoint/2010/main" val="1009371814"/>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0"/>
          <p:cNvGraphicFramePr>
            <a:graphicFrameLocks noGrp="1"/>
          </p:cNvGraphicFramePr>
          <p:nvPr>
            <p:ph sz="half" idx="2"/>
            <p:extLst>
              <p:ext uri="{D42A27DB-BD31-4B8C-83A1-F6EECF244321}">
                <p14:modId xmlns:p14="http://schemas.microsoft.com/office/powerpoint/2010/main" val="3810402097"/>
              </p:ext>
            </p:extLst>
          </p:nvPr>
        </p:nvGraphicFramePr>
        <p:xfrm>
          <a:off x="5210823" y="1703388"/>
          <a:ext cx="4184650" cy="4352179"/>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1138335" y="4301412"/>
            <a:ext cx="2239347" cy="373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225143" y="4749282"/>
            <a:ext cx="3200400" cy="2425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stCxn id="8" idx="3"/>
            <a:endCxn id="9" idx="1"/>
          </p:cNvCxnSpPr>
          <p:nvPr/>
        </p:nvCxnSpPr>
        <p:spPr>
          <a:xfrm>
            <a:off x="3377682" y="4488025"/>
            <a:ext cx="1847461" cy="38255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368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Attempted to Assess Usage and Interest in “Traditional” Data</a:t>
            </a:r>
            <a:endParaRPr lang="en-US" dirty="0"/>
          </a:p>
        </p:txBody>
      </p:sp>
      <p:sp>
        <p:nvSpPr>
          <p:cNvPr id="3" name="Subtitle 2"/>
          <p:cNvSpPr>
            <a:spLocks noGrp="1"/>
          </p:cNvSpPr>
          <p:nvPr>
            <p:ph type="subTitle" idx="1"/>
          </p:nvPr>
        </p:nvSpPr>
        <p:spPr/>
        <p:txBody>
          <a:bodyPr>
            <a:normAutofit fontScale="92500" lnSpcReduction="10000"/>
          </a:bodyPr>
          <a:lstStyle/>
          <a:p>
            <a:r>
              <a:rPr lang="en-US" dirty="0"/>
              <a:t>Analysis of StreamNet Use by looking at old Query System and IQS</a:t>
            </a:r>
          </a:p>
          <a:p>
            <a:r>
              <a:rPr lang="en-US" dirty="0" smtClean="0"/>
              <a:t>Survey Using Survey Monkey</a:t>
            </a:r>
          </a:p>
          <a:p>
            <a:r>
              <a:rPr lang="en-US" dirty="0" smtClean="0"/>
              <a:t>Discussion with StreamNet Partners</a:t>
            </a:r>
            <a:endParaRPr lang="en-US" dirty="0"/>
          </a:p>
        </p:txBody>
      </p:sp>
    </p:spTree>
    <p:extLst>
      <p:ext uri="{BB962C8B-B14F-4D97-AF65-F5344CB8AC3E}">
        <p14:creationId xmlns:p14="http://schemas.microsoft.com/office/powerpoint/2010/main" val="4248998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255037"/>
            <a:ext cx="8596668" cy="1639076"/>
          </a:xfrm>
        </p:spPr>
        <p:txBody>
          <a:bodyPr>
            <a:noAutofit/>
          </a:bodyPr>
          <a:lstStyle/>
          <a:p>
            <a:r>
              <a:rPr lang="en-US" sz="2000" b="1" dirty="0"/>
              <a:t>Availability of Data and Past Usage</a:t>
            </a:r>
            <a:r>
              <a:rPr lang="en-US" sz="2000" b="1" dirty="0" smtClean="0"/>
              <a:t>; Facilities</a:t>
            </a:r>
            <a:r>
              <a:rPr lang="en-US" sz="2000" dirty="0" smtClean="0"/>
              <a:t/>
            </a:r>
            <a:br>
              <a:rPr lang="en-US" sz="2000" dirty="0" smtClean="0"/>
            </a:br>
            <a:r>
              <a:rPr lang="en-US" sz="2000" dirty="0">
                <a:solidFill>
                  <a:schemeClr val="tx1"/>
                </a:solidFill>
              </a:rPr>
              <a:t>Five States/Tribes Reported Comprehensive Data on Facilities</a:t>
            </a:r>
            <a:br>
              <a:rPr lang="en-US" sz="2000" dirty="0">
                <a:solidFill>
                  <a:schemeClr val="tx1"/>
                </a:solidFill>
              </a:rPr>
            </a:br>
            <a:r>
              <a:rPr lang="en-US" sz="2000" dirty="0">
                <a:solidFill>
                  <a:schemeClr val="tx1"/>
                </a:solidFill>
              </a:rPr>
              <a:t>Four Reported Comprehensive Data on Hatchery Returns</a:t>
            </a:r>
            <a:br>
              <a:rPr lang="en-US" sz="2000" dirty="0">
                <a:solidFill>
                  <a:schemeClr val="tx1"/>
                </a:solidFill>
              </a:rPr>
            </a:br>
            <a:r>
              <a:rPr lang="en-US" sz="2000" dirty="0">
                <a:solidFill>
                  <a:schemeClr val="tx1"/>
                </a:solidFill>
              </a:rPr>
              <a:t>Substantial Original Query Searches (Barriers – 8.7%; Hatchery Returns – 4.5%; Facilities – 3.1%)</a:t>
            </a:r>
            <a:r>
              <a:rPr lang="en-US" sz="1600" dirty="0">
                <a:solidFill>
                  <a:schemeClr val="tx1"/>
                </a:solidFill>
              </a:rPr>
              <a:t/>
            </a:r>
            <a:br>
              <a:rPr lang="en-US" sz="1600" dirty="0">
                <a:solidFill>
                  <a:schemeClr val="tx1"/>
                </a:solidFill>
              </a:rPr>
            </a:br>
            <a:endParaRPr lang="en-US" sz="1600" dirty="0">
              <a:solidFill>
                <a:schemeClr val="tx1"/>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919679783"/>
              </p:ext>
            </p:extLst>
          </p:nvPr>
        </p:nvGraphicFramePr>
        <p:xfrm>
          <a:off x="5182996" y="2160589"/>
          <a:ext cx="3997707" cy="3881434"/>
        </p:xfrm>
        <a:graphic>
          <a:graphicData uri="http://schemas.openxmlformats.org/drawingml/2006/table">
            <a:tbl>
              <a:tblPr>
                <a:tableStyleId>{5C22544A-7EE6-4342-B048-85BDC9FD1C3A}</a:tableStyleId>
              </a:tblPr>
              <a:tblGrid>
                <a:gridCol w="1950644"/>
                <a:gridCol w="1572382"/>
                <a:gridCol w="474681"/>
              </a:tblGrid>
              <a:tr h="163273">
                <a:tc gridSpan="3">
                  <a:txBody>
                    <a:bodyPr/>
                    <a:lstStyle/>
                    <a:p>
                      <a:pPr algn="ctr" fontAlgn="ctr"/>
                      <a:r>
                        <a:rPr lang="en-US" sz="900" u="none" strike="noStrike" dirty="0">
                          <a:effectLst/>
                        </a:rPr>
                        <a:t>Original StreamNet Query System Requests for Data</a:t>
                      </a:r>
                      <a:endParaRPr lang="en-US" sz="900" b="1" i="0" u="none" strike="noStrike" dirty="0">
                        <a:solidFill>
                          <a:srgbClr val="000000"/>
                        </a:solidFill>
                        <a:effectLst/>
                        <a:latin typeface="Calibri" panose="020F0502020204030204" pitchFamily="34" charset="0"/>
                      </a:endParaRPr>
                    </a:p>
                  </a:txBody>
                  <a:tcPr marL="7421" marR="7421" marT="7421" marB="0" anchor="ctr"/>
                </a:tc>
                <a:tc hMerge="1">
                  <a:txBody>
                    <a:bodyPr/>
                    <a:lstStyle/>
                    <a:p>
                      <a:endParaRPr lang="en-US"/>
                    </a:p>
                  </a:txBody>
                  <a:tcPr/>
                </a:tc>
                <a:tc hMerge="1">
                  <a:txBody>
                    <a:bodyPr/>
                    <a:lstStyle/>
                    <a:p>
                      <a:endParaRPr lang="en-US"/>
                    </a:p>
                  </a:txBody>
                  <a:tcPr/>
                </a:tc>
              </a:tr>
              <a:tr h="155851">
                <a:tc>
                  <a:txBody>
                    <a:bodyPr/>
                    <a:lstStyle/>
                    <a:p>
                      <a:pPr algn="ctr" fontAlgn="ctr"/>
                      <a:r>
                        <a:rPr lang="en-US" sz="900" u="none" strike="noStrike" dirty="0">
                          <a:effectLst/>
                        </a:rPr>
                        <a:t>Data Category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Queries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a:t>
                      </a:r>
                      <a:endParaRPr lang="en-US" sz="900" b="0" i="0" u="none" strike="noStrike" dirty="0">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Fish Distribution</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48,187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30.80%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Return-Est. of Spawning Populations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21,196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Return-Redd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17,107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Barrier</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13,596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Return-Spawner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8,932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Freshwater/Estuary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8,547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Dam/Weir Counts (Adult or Juvenile)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8,057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Hatchery - Returns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6,980</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Protected Areas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5,668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Photographs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5,059</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Dams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2,387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Maps - View Prebuilt Maps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2,261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Hatcheries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2,103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Habitat Restoration/Improvement Projects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1,435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Marine Landings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1,321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0.84%</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Return-Spawner/Recruit Estimates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1,133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0.72%</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 particular TrendID</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1,055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0.67%</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Smolt Density Model Data</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958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0.61%</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Reference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352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0.23%</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2010 to present Total</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156,334</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100</a:t>
                      </a:r>
                      <a:endParaRPr lang="en-US" sz="900" b="0" i="0" u="none" strike="noStrike" dirty="0">
                        <a:effectLst/>
                        <a:latin typeface="Calibri" panose="020F0502020204030204" pitchFamily="34" charset="0"/>
                      </a:endParaRPr>
                    </a:p>
                  </a:txBody>
                  <a:tcPr marL="7421" marR="7421" marT="7421" marB="0" anchor="ctr"/>
                </a:tc>
              </a:tr>
            </a:tbl>
          </a:graphicData>
        </a:graphic>
      </p:graphicFrame>
      <p:graphicFrame>
        <p:nvGraphicFramePr>
          <p:cNvPr id="5" name="Content Placeholder 9"/>
          <p:cNvGraphicFramePr>
            <a:graphicFrameLocks noGrp="1"/>
          </p:cNvGraphicFramePr>
          <p:nvPr>
            <p:ph sz="half" idx="1"/>
            <p:extLst>
              <p:ext uri="{D42A27DB-BD31-4B8C-83A1-F6EECF244321}">
                <p14:modId xmlns:p14="http://schemas.microsoft.com/office/powerpoint/2010/main" val="2098605752"/>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138335" y="2901820"/>
            <a:ext cx="3079102" cy="3918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635690" y="3722914"/>
            <a:ext cx="3524013" cy="1772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645020" y="4189445"/>
            <a:ext cx="3514683" cy="1399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570376" y="4488024"/>
            <a:ext cx="3589327"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924939" y="3079102"/>
            <a:ext cx="3234764" cy="2146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a:endCxn id="10" idx="1"/>
          </p:cNvCxnSpPr>
          <p:nvPr/>
        </p:nvCxnSpPr>
        <p:spPr>
          <a:xfrm>
            <a:off x="4217437" y="3293706"/>
            <a:ext cx="1352939" cy="129229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17437" y="3293706"/>
            <a:ext cx="1418253" cy="96105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1"/>
          </p:cNvCxnSpPr>
          <p:nvPr/>
        </p:nvCxnSpPr>
        <p:spPr>
          <a:xfrm flipV="1">
            <a:off x="4217437" y="3186404"/>
            <a:ext cx="1707502" cy="10730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8" idx="1"/>
          </p:cNvCxnSpPr>
          <p:nvPr/>
        </p:nvCxnSpPr>
        <p:spPr>
          <a:xfrm flipV="1">
            <a:off x="3918857" y="3811555"/>
            <a:ext cx="1716833" cy="17261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62471" y="6083560"/>
            <a:ext cx="3429529" cy="646331"/>
          </a:xfrm>
          <a:prstGeom prst="rect">
            <a:avLst/>
          </a:prstGeom>
          <a:noFill/>
        </p:spPr>
        <p:txBody>
          <a:bodyPr wrap="none" rtlCol="0">
            <a:spAutoFit/>
          </a:bodyPr>
          <a:lstStyle/>
          <a:p>
            <a:r>
              <a:rPr lang="en-US" dirty="0">
                <a:solidFill>
                  <a:schemeClr val="tx2"/>
                </a:solidFill>
              </a:rPr>
              <a:t>BPA Initiative and Data Need?</a:t>
            </a:r>
          </a:p>
          <a:p>
            <a:r>
              <a:rPr lang="en-US" dirty="0">
                <a:solidFill>
                  <a:schemeClr val="tx2"/>
                </a:solidFill>
              </a:rPr>
              <a:t>Needs Definitions and Priorities</a:t>
            </a:r>
          </a:p>
        </p:txBody>
      </p:sp>
    </p:spTree>
    <p:extLst>
      <p:ext uri="{BB962C8B-B14F-4D97-AF65-F5344CB8AC3E}">
        <p14:creationId xmlns:p14="http://schemas.microsoft.com/office/powerpoint/2010/main" val="1186423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 SOW, budget, and expectations for FY 2016 should include resumption and updates of (in priority order);</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1. </a:t>
            </a:r>
            <a:r>
              <a:rPr lang="en-US" dirty="0"/>
              <a:t>Adult </a:t>
            </a:r>
            <a:r>
              <a:rPr lang="en-US" dirty="0" smtClean="0"/>
              <a:t>Return Data; </a:t>
            </a:r>
            <a:r>
              <a:rPr lang="en-US" dirty="0"/>
              <a:t>Estimates of Spawning </a:t>
            </a:r>
            <a:r>
              <a:rPr lang="en-US" dirty="0" smtClean="0"/>
              <a:t>Populations (Particularly </a:t>
            </a:r>
            <a:r>
              <a:rPr lang="en-US" dirty="0"/>
              <a:t>as they are part of data that support CA)</a:t>
            </a:r>
            <a:endParaRPr lang="en-US" dirty="0" smtClean="0"/>
          </a:p>
          <a:p>
            <a:r>
              <a:rPr lang="en-US" dirty="0" smtClean="0"/>
              <a:t>2. Periodic updates to maintain comprehensive fish distribution data and mapping capability </a:t>
            </a:r>
          </a:p>
          <a:p>
            <a:r>
              <a:rPr lang="en-US" dirty="0" smtClean="0"/>
              <a:t>3. Adult Return Data; Redd Counts (Particularly as they are part of data that support CA)</a:t>
            </a:r>
          </a:p>
          <a:p>
            <a:r>
              <a:rPr lang="en-US" dirty="0" smtClean="0"/>
              <a:t>4. Maintain the “facilities” dataset. Relatively simple for hatcheries, large dams. Barriers? Screens? Others? </a:t>
            </a:r>
          </a:p>
          <a:p>
            <a:r>
              <a:rPr lang="en-US" dirty="0" smtClean="0"/>
              <a:t>5. Hatchery Return Information? (Also needed to support CA?) Available elsewhere?</a:t>
            </a:r>
          </a:p>
          <a:p>
            <a:r>
              <a:rPr lang="en-US" dirty="0" smtClean="0"/>
              <a:t>Discuss workload and budget impacts, make sure we stay aligned with regional data needs (NPCC HLIs, etc.). What are realistic expectations for data updates?</a:t>
            </a:r>
            <a:endParaRPr lang="en-US" dirty="0"/>
          </a:p>
        </p:txBody>
      </p:sp>
    </p:spTree>
    <p:extLst>
      <p:ext uri="{BB962C8B-B14F-4D97-AF65-F5344CB8AC3E}">
        <p14:creationId xmlns:p14="http://schemas.microsoft.com/office/powerpoint/2010/main" val="1007875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Change Language in 2016 SOW to be consistent? </a:t>
            </a:r>
            <a:br>
              <a:rPr lang="en-US" sz="3100" dirty="0" smtClean="0"/>
            </a:br>
            <a:r>
              <a:rPr lang="en-US" sz="3100" dirty="0"/>
              <a:t/>
            </a:r>
            <a:br>
              <a:rPr lang="en-US" sz="3100" dirty="0"/>
            </a:br>
            <a:r>
              <a:rPr lang="en-US" sz="3100" dirty="0" smtClean="0"/>
              <a:t>G: Compile </a:t>
            </a:r>
            <a:r>
              <a:rPr lang="en-US" sz="3100" dirty="0"/>
              <a:t>high priority traditional StreamNet data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FF0000"/>
                </a:solidFill>
              </a:rPr>
              <a:t>WDFW*</a:t>
            </a:r>
            <a:r>
              <a:rPr lang="en-US" dirty="0" smtClean="0"/>
              <a:t> </a:t>
            </a:r>
            <a:r>
              <a:rPr lang="en-US" dirty="0"/>
              <a:t>will update high priority StreamNet data sets and exchange the data in DES format to the StreamNet database at PSMFC. </a:t>
            </a:r>
            <a:endParaRPr lang="en-US" dirty="0" smtClean="0"/>
          </a:p>
          <a:p>
            <a:endParaRPr lang="en-US" dirty="0"/>
          </a:p>
          <a:p>
            <a:pPr lvl="1"/>
            <a:r>
              <a:rPr lang="en-US" dirty="0" smtClean="0">
                <a:solidFill>
                  <a:srgbClr val="FF0000"/>
                </a:solidFill>
              </a:rPr>
              <a:t>*	</a:t>
            </a:r>
            <a:r>
              <a:rPr lang="en-US" dirty="0" smtClean="0">
                <a:solidFill>
                  <a:schemeClr val="tx1"/>
                </a:solidFill>
              </a:rPr>
              <a:t>Suggest that </a:t>
            </a:r>
            <a:r>
              <a:rPr lang="en-US" dirty="0" smtClean="0">
                <a:solidFill>
                  <a:srgbClr val="FF0000"/>
                </a:solidFill>
              </a:rPr>
              <a:t>WDFW, IDFG, CCT, ODFW, USFWS </a:t>
            </a:r>
            <a:r>
              <a:rPr lang="en-US" dirty="0" smtClean="0">
                <a:solidFill>
                  <a:schemeClr val="tx1"/>
                </a:solidFill>
              </a:rPr>
              <a:t>all have the same language </a:t>
            </a:r>
          </a:p>
          <a:p>
            <a:endParaRPr lang="en-US" dirty="0">
              <a:solidFill>
                <a:schemeClr val="tx1"/>
              </a:solidFill>
            </a:endParaRPr>
          </a:p>
          <a:p>
            <a:r>
              <a:rPr lang="en-US" dirty="0" smtClean="0">
                <a:solidFill>
                  <a:schemeClr val="tx1"/>
                </a:solidFill>
              </a:rPr>
              <a:t>Also have CRITFC Milestone?</a:t>
            </a:r>
          </a:p>
          <a:p>
            <a:pPr lvl="1"/>
            <a:endParaRPr lang="en-US" dirty="0" smtClean="0"/>
          </a:p>
          <a:p>
            <a:pPr lvl="1"/>
            <a:r>
              <a:rPr lang="en-US" dirty="0" smtClean="0"/>
              <a:t>CRITFC </a:t>
            </a:r>
            <a:r>
              <a:rPr lang="en-US" dirty="0"/>
              <a:t>will provide accurate URL links to updated high priority data to ensure that documentation is accessible and correctly linked between StreamNet and the StreamNet </a:t>
            </a:r>
            <a:r>
              <a:rPr lang="en-US" dirty="0" smtClean="0"/>
              <a:t>library.</a:t>
            </a:r>
            <a:endParaRPr lang="en-US" dirty="0">
              <a:solidFill>
                <a:schemeClr val="tx1"/>
              </a:solidFill>
            </a:endParaRPr>
          </a:p>
        </p:txBody>
      </p:sp>
    </p:spTree>
    <p:extLst>
      <p:ext uri="{BB962C8B-B14F-4D97-AF65-F5344CB8AC3E}">
        <p14:creationId xmlns:p14="http://schemas.microsoft.com/office/powerpoint/2010/main" val="1410747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77" y="773723"/>
            <a:ext cx="7580923" cy="5330091"/>
          </a:xfrm>
          <a:prstGeom prst="rect">
            <a:avLst/>
          </a:prstGeom>
        </p:spPr>
      </p:pic>
    </p:spTree>
    <p:extLst>
      <p:ext uri="{BB962C8B-B14F-4D97-AF65-F5344CB8AC3E}">
        <p14:creationId xmlns:p14="http://schemas.microsoft.com/office/powerpoint/2010/main" val="3932271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Others to Consider?</a:t>
            </a:r>
            <a:endParaRPr lang="en-US" dirty="0"/>
          </a:p>
        </p:txBody>
      </p:sp>
      <p:sp>
        <p:nvSpPr>
          <p:cNvPr id="3" name="Subtitle 2"/>
          <p:cNvSpPr>
            <a:spLocks noGrp="1"/>
          </p:cNvSpPr>
          <p:nvPr>
            <p:ph type="subTitle" idx="1"/>
          </p:nvPr>
        </p:nvSpPr>
        <p:spPr/>
        <p:txBody>
          <a:bodyPr>
            <a:normAutofit lnSpcReduction="10000"/>
          </a:bodyPr>
          <a:lstStyle/>
          <a:p>
            <a:r>
              <a:rPr lang="en-US" dirty="0" smtClean="0"/>
              <a:t>Adult Return – Spawner Counts?</a:t>
            </a:r>
          </a:p>
          <a:p>
            <a:r>
              <a:rPr lang="en-US" dirty="0" smtClean="0"/>
              <a:t>Adult Return – Spawner – Recruit Estimates?</a:t>
            </a:r>
          </a:p>
          <a:p>
            <a:r>
              <a:rPr lang="en-US" dirty="0" smtClean="0"/>
              <a:t>Others?</a:t>
            </a:r>
          </a:p>
          <a:p>
            <a:endParaRPr lang="en-US" dirty="0"/>
          </a:p>
        </p:txBody>
      </p:sp>
    </p:spTree>
    <p:extLst>
      <p:ext uri="{BB962C8B-B14F-4D97-AF65-F5344CB8AC3E}">
        <p14:creationId xmlns:p14="http://schemas.microsoft.com/office/powerpoint/2010/main" val="1189022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Fish Counts – Adult or Juvenile</a:t>
            </a:r>
            <a:endParaRPr lang="en-US" sz="2800" dirty="0"/>
          </a:p>
        </p:txBody>
      </p:sp>
      <p:sp>
        <p:nvSpPr>
          <p:cNvPr id="3" name="Content Placeholder 2"/>
          <p:cNvSpPr>
            <a:spLocks noGrp="1"/>
          </p:cNvSpPr>
          <p:nvPr>
            <p:ph idx="1"/>
          </p:nvPr>
        </p:nvSpPr>
        <p:spPr/>
        <p:txBody>
          <a:bodyPr/>
          <a:lstStyle/>
          <a:p>
            <a:r>
              <a:rPr lang="en-US" sz="2800" dirty="0" smtClean="0"/>
              <a:t>Three “Most Important” Answers (3rd highest)</a:t>
            </a:r>
          </a:p>
          <a:p>
            <a:r>
              <a:rPr lang="en-US" sz="2800" dirty="0" smtClean="0"/>
              <a:t>Fourth Highest Priority Score (4.89)</a:t>
            </a:r>
          </a:p>
          <a:p>
            <a:r>
              <a:rPr lang="en-US" sz="2800" dirty="0" smtClean="0"/>
              <a:t>No States/Tribes Reported Comprehensive Data</a:t>
            </a:r>
          </a:p>
          <a:p>
            <a:r>
              <a:rPr lang="en-US" sz="2800" dirty="0" smtClean="0"/>
              <a:t>Category without definition?</a:t>
            </a:r>
          </a:p>
          <a:p>
            <a:endParaRPr lang="en-US" dirty="0"/>
          </a:p>
        </p:txBody>
      </p:sp>
    </p:spTree>
    <p:extLst>
      <p:ext uri="{BB962C8B-B14F-4D97-AF65-F5344CB8AC3E}">
        <p14:creationId xmlns:p14="http://schemas.microsoft.com/office/powerpoint/2010/main" val="4220992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9643"/>
          </a:xfrm>
        </p:spPr>
        <p:txBody>
          <a:bodyPr>
            <a:normAutofit fontScale="90000"/>
          </a:bodyPr>
          <a:lstStyle/>
          <a:p>
            <a:r>
              <a:rPr lang="en-US" sz="2400" dirty="0" smtClean="0"/>
              <a:t>Other data types that you feel should be updated and maintained?</a:t>
            </a:r>
            <a:endParaRPr lang="en-US" sz="2400" dirty="0"/>
          </a:p>
        </p:txBody>
      </p:sp>
      <p:sp>
        <p:nvSpPr>
          <p:cNvPr id="3" name="Content Placeholder 2"/>
          <p:cNvSpPr>
            <a:spLocks noGrp="1"/>
          </p:cNvSpPr>
          <p:nvPr>
            <p:ph sz="half" idx="1"/>
          </p:nvPr>
        </p:nvSpPr>
        <p:spPr>
          <a:xfrm>
            <a:off x="677334" y="1219200"/>
            <a:ext cx="4184035" cy="4822161"/>
          </a:xfrm>
        </p:spPr>
        <p:txBody>
          <a:bodyPr>
            <a:normAutofit fontScale="92500" lnSpcReduction="20000"/>
          </a:bodyPr>
          <a:lstStyle/>
          <a:p>
            <a:r>
              <a:rPr lang="en-US" dirty="0"/>
              <a:t>Separate estimates of adult returns by hatchery versus natural origin for each species and each region of the basin.  An age-structured brood table is needed for each natural origin stock.  High ranking </a:t>
            </a:r>
            <a:endParaRPr lang="en-US" dirty="0" smtClean="0"/>
          </a:p>
          <a:p>
            <a:r>
              <a:rPr lang="en-US" dirty="0"/>
              <a:t>the above are all equally important to the Program.  Would also be good to compile accessible environmental data to complement the fish data as that environmental data becomes more accessible .  Might also be good to form a partnership with FPC to  connect the data so have the same draft data available until the QA/QC data is available </a:t>
            </a:r>
            <a:endParaRPr lang="en-US" dirty="0" smtClean="0"/>
          </a:p>
          <a:p>
            <a:r>
              <a:rPr lang="en-US" dirty="0"/>
              <a:t>Habitat @ #5; Protected Areas @ #6; wildlife distribution @#7 </a:t>
            </a:r>
          </a:p>
        </p:txBody>
      </p:sp>
      <p:sp>
        <p:nvSpPr>
          <p:cNvPr id="4" name="Content Placeholder 3"/>
          <p:cNvSpPr>
            <a:spLocks noGrp="1"/>
          </p:cNvSpPr>
          <p:nvPr>
            <p:ph sz="half" idx="2"/>
          </p:nvPr>
        </p:nvSpPr>
        <p:spPr>
          <a:xfrm>
            <a:off x="5089970" y="1219201"/>
            <a:ext cx="4184034" cy="4822162"/>
          </a:xfrm>
        </p:spPr>
        <p:txBody>
          <a:bodyPr>
            <a:normAutofit fontScale="92500" lnSpcReduction="20000"/>
          </a:bodyPr>
          <a:lstStyle/>
          <a:p>
            <a:r>
              <a:rPr lang="en-US" dirty="0"/>
              <a:t>Resident fish population estimates (</a:t>
            </a:r>
            <a:r>
              <a:rPr lang="en-US" dirty="0" smtClean="0"/>
              <a:t>3) Genetic </a:t>
            </a:r>
            <a:r>
              <a:rPr lang="en-US" dirty="0"/>
              <a:t>information (5) </a:t>
            </a:r>
            <a:endParaRPr lang="en-US" dirty="0" smtClean="0"/>
          </a:p>
          <a:p>
            <a:r>
              <a:rPr lang="en-US" dirty="0"/>
              <a:t>Smolts out by stream reach/year, if not represented by one of the categories above. Should be number three or four in relationship to the list above. Is NOSA represented by one of the categories above? not clear, but that's a top priority too. </a:t>
            </a:r>
            <a:endParaRPr lang="en-US" dirty="0" smtClean="0"/>
          </a:p>
          <a:p>
            <a:r>
              <a:rPr lang="en-US" dirty="0"/>
              <a:t>Quantity of High Quality habitat 3</a:t>
            </a:r>
            <a:br>
              <a:rPr lang="en-US" dirty="0"/>
            </a:br>
            <a:r>
              <a:rPr lang="en-US" dirty="0" smtClean="0"/>
              <a:t>Life </a:t>
            </a:r>
            <a:r>
              <a:rPr lang="en-US" dirty="0"/>
              <a:t>Cycle Monitoring data 4 </a:t>
            </a:r>
            <a:endParaRPr lang="en-US" dirty="0" smtClean="0"/>
          </a:p>
          <a:p>
            <a:r>
              <a:rPr lang="en-US" dirty="0"/>
              <a:t>Fish out data from smolt traps,  as well as fish density data integrated </a:t>
            </a:r>
            <a:r>
              <a:rPr lang="en-US" dirty="0" smtClean="0"/>
              <a:t>into </a:t>
            </a:r>
            <a:r>
              <a:rPr lang="en-US" dirty="0"/>
              <a:t>the distribution  by lifestage (Adult or juvenile) The standard hydrography </a:t>
            </a:r>
            <a:r>
              <a:rPr lang="en-US" dirty="0" smtClean="0"/>
              <a:t>such </a:t>
            </a:r>
            <a:r>
              <a:rPr lang="en-US" dirty="0"/>
              <a:t>that all models may use the same features or link between DEM derived and 1:24k  layers. </a:t>
            </a:r>
          </a:p>
        </p:txBody>
      </p:sp>
    </p:spTree>
    <p:extLst>
      <p:ext uri="{BB962C8B-B14F-4D97-AF65-F5344CB8AC3E}">
        <p14:creationId xmlns:p14="http://schemas.microsoft.com/office/powerpoint/2010/main" val="968149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06442612"/>
              </p:ext>
            </p:extLst>
          </p:nvPr>
        </p:nvGraphicFramePr>
        <p:xfrm>
          <a:off x="568411" y="403654"/>
          <a:ext cx="9160475" cy="5997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3159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962"/>
            <a:ext cx="8596668" cy="1320800"/>
          </a:xfrm>
        </p:spPr>
        <p:txBody>
          <a:bodyPr/>
          <a:lstStyle/>
          <a:p>
            <a:r>
              <a:rPr lang="en-US" dirty="0" smtClean="0"/>
              <a:t>Regional processes where updates would be useful?</a:t>
            </a:r>
            <a:endParaRPr lang="en-US" dirty="0"/>
          </a:p>
        </p:txBody>
      </p:sp>
      <p:sp>
        <p:nvSpPr>
          <p:cNvPr id="3" name="Content Placeholder 2"/>
          <p:cNvSpPr>
            <a:spLocks noGrp="1"/>
          </p:cNvSpPr>
          <p:nvPr>
            <p:ph idx="1"/>
          </p:nvPr>
        </p:nvSpPr>
        <p:spPr>
          <a:xfrm>
            <a:off x="677334" y="1515762"/>
            <a:ext cx="8596668" cy="5090983"/>
          </a:xfrm>
        </p:spPr>
        <p:txBody>
          <a:bodyPr>
            <a:normAutofit fontScale="85000" lnSpcReduction="20000"/>
          </a:bodyPr>
          <a:lstStyle/>
          <a:p>
            <a:r>
              <a:rPr lang="en-US" dirty="0"/>
              <a:t>NOAA 5-year status review, WA State of the Salmon, NPCC-Annual report &amp; Subbasin Dashboards </a:t>
            </a:r>
          </a:p>
          <a:p>
            <a:r>
              <a:rPr lang="en-US" dirty="0" smtClean="0"/>
              <a:t>You </a:t>
            </a:r>
            <a:r>
              <a:rPr lang="en-US" dirty="0"/>
              <a:t>should bring back all of the data tables reported in the Columbia River Fish Runs </a:t>
            </a:r>
            <a:r>
              <a:rPr lang="en-US" dirty="0" smtClean="0"/>
              <a:t>annual </a:t>
            </a:r>
            <a:r>
              <a:rPr lang="en-US" dirty="0"/>
              <a:t>series that </a:t>
            </a:r>
            <a:r>
              <a:rPr lang="en-US" dirty="0" smtClean="0"/>
              <a:t>was terminated </a:t>
            </a:r>
            <a:r>
              <a:rPr lang="en-US" dirty="0"/>
              <a:t>in the early 2000s.</a:t>
            </a:r>
          </a:p>
          <a:p>
            <a:r>
              <a:rPr lang="en-US" dirty="0" smtClean="0"/>
              <a:t>NOAA </a:t>
            </a:r>
            <a:r>
              <a:rPr lang="en-US" dirty="0"/>
              <a:t>5 </a:t>
            </a:r>
            <a:r>
              <a:rPr lang="en-US" dirty="0" smtClean="0"/>
              <a:t>yr. </a:t>
            </a:r>
            <a:r>
              <a:rPr lang="en-US" dirty="0"/>
              <a:t>status review, ESA listing decisions, funding decisions, fishery and hatchery management </a:t>
            </a:r>
          </a:p>
          <a:p>
            <a:r>
              <a:rPr lang="en-US" dirty="0" smtClean="0"/>
              <a:t>5 </a:t>
            </a:r>
            <a:r>
              <a:rPr lang="en-US" dirty="0"/>
              <a:t>Year Status Review, Action Agency Annual Reports to NOAA, Action Agency Three Year </a:t>
            </a:r>
            <a:r>
              <a:rPr lang="en-US" dirty="0" smtClean="0"/>
              <a:t>Comprehensive Evaluation </a:t>
            </a:r>
            <a:r>
              <a:rPr lang="en-US" dirty="0"/>
              <a:t>and Implementation Plan documents, Action Agency Expert Panel Workshops</a:t>
            </a:r>
          </a:p>
          <a:p>
            <a:r>
              <a:rPr lang="en-US" dirty="0" smtClean="0"/>
              <a:t>NPCC </a:t>
            </a:r>
            <a:r>
              <a:rPr lang="en-US" dirty="0"/>
              <a:t>Dashboard and HLI reports </a:t>
            </a:r>
          </a:p>
          <a:p>
            <a:r>
              <a:rPr lang="en-US" dirty="0" smtClean="0"/>
              <a:t>Yes </a:t>
            </a:r>
            <a:r>
              <a:rPr lang="en-US" dirty="0"/>
              <a:t>- native trout assessments </a:t>
            </a:r>
          </a:p>
          <a:p>
            <a:r>
              <a:rPr lang="en-US" dirty="0" smtClean="0"/>
              <a:t>The </a:t>
            </a:r>
            <a:r>
              <a:rPr lang="en-US" dirty="0"/>
              <a:t>Objectives Process that NOAA and Council are just undertaking. BiOp progress reports. PSCRF reports </a:t>
            </a:r>
            <a:r>
              <a:rPr lang="en-US" dirty="0" smtClean="0"/>
              <a:t>to Congress</a:t>
            </a:r>
            <a:r>
              <a:rPr lang="en-US" dirty="0"/>
              <a:t>.</a:t>
            </a:r>
          </a:p>
          <a:p>
            <a:r>
              <a:rPr lang="en-US" dirty="0" smtClean="0"/>
              <a:t>USFWS </a:t>
            </a:r>
            <a:r>
              <a:rPr lang="en-US" dirty="0"/>
              <a:t>Range Wide Assessments </a:t>
            </a:r>
          </a:p>
          <a:p>
            <a:r>
              <a:rPr lang="en-US" dirty="0" smtClean="0"/>
              <a:t>I </a:t>
            </a:r>
            <a:r>
              <a:rPr lang="en-US" dirty="0"/>
              <a:t>believe that NOAA is able to access data for 5 year reviews through current automatic reporting and our </a:t>
            </a:r>
            <a:r>
              <a:rPr lang="en-US" dirty="0" smtClean="0"/>
              <a:t>own databases</a:t>
            </a:r>
            <a:r>
              <a:rPr lang="en-US" dirty="0"/>
              <a:t>.</a:t>
            </a:r>
          </a:p>
          <a:p>
            <a:r>
              <a:rPr lang="en-US" dirty="0" smtClean="0"/>
              <a:t>3 </a:t>
            </a:r>
            <a:r>
              <a:rPr lang="en-US" dirty="0"/>
              <a:t>year Expert Panel Limiting </a:t>
            </a:r>
            <a:r>
              <a:rPr lang="en-US" dirty="0" smtClean="0"/>
              <a:t>Factor </a:t>
            </a:r>
            <a:r>
              <a:rPr lang="en-US" dirty="0"/>
              <a:t>assessments (Spatial </a:t>
            </a:r>
            <a:r>
              <a:rPr lang="en-US" dirty="0" smtClean="0"/>
              <a:t>distribution </a:t>
            </a:r>
            <a:r>
              <a:rPr lang="en-US" dirty="0"/>
              <a:t>and abundance is </a:t>
            </a:r>
            <a:r>
              <a:rPr lang="en-US" dirty="0" smtClean="0"/>
              <a:t>important)</a:t>
            </a:r>
            <a:endParaRPr lang="en-US" dirty="0"/>
          </a:p>
          <a:p>
            <a:r>
              <a:rPr lang="en-US" dirty="0" smtClean="0"/>
              <a:t>Asset mgmt. </a:t>
            </a:r>
            <a:r>
              <a:rPr lang="en-US" dirty="0"/>
              <a:t>plans; wildlife mitigation; Protected Areas; HLIs/Dashboards; Monitoring Explorer</a:t>
            </a:r>
          </a:p>
        </p:txBody>
      </p:sp>
    </p:spTree>
    <p:extLst>
      <p:ext uri="{BB962C8B-B14F-4D97-AF65-F5344CB8AC3E}">
        <p14:creationId xmlns:p14="http://schemas.microsoft.com/office/powerpoint/2010/main" val="2867459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329514"/>
            <a:ext cx="8596668" cy="642551"/>
          </a:xfrm>
        </p:spPr>
        <p:txBody>
          <a:bodyPr/>
          <a:lstStyle/>
          <a:p>
            <a:r>
              <a:rPr lang="en-US" dirty="0" smtClean="0"/>
              <a:t>Discussion</a:t>
            </a:r>
            <a:endParaRPr lang="en-US" dirty="0"/>
          </a:p>
        </p:txBody>
      </p:sp>
      <p:sp>
        <p:nvSpPr>
          <p:cNvPr id="3" name="Content Placeholder 2"/>
          <p:cNvSpPr>
            <a:spLocks noGrp="1"/>
          </p:cNvSpPr>
          <p:nvPr>
            <p:ph sz="half" idx="1"/>
          </p:nvPr>
        </p:nvSpPr>
        <p:spPr>
          <a:xfrm>
            <a:off x="677334" y="1252151"/>
            <a:ext cx="4184035" cy="4789210"/>
          </a:xfrm>
        </p:spPr>
        <p:txBody>
          <a:bodyPr/>
          <a:lstStyle/>
          <a:p>
            <a:r>
              <a:rPr lang="en-US" dirty="0" smtClean="0"/>
              <a:t>Backlog would need to be addressed (2012-13 to present)</a:t>
            </a:r>
          </a:p>
          <a:p>
            <a:r>
              <a:rPr lang="en-US" dirty="0" smtClean="0"/>
              <a:t>Staffing and workload in partner agencies</a:t>
            </a:r>
          </a:p>
          <a:p>
            <a:pPr lvl="1"/>
            <a:r>
              <a:rPr lang="en-US" dirty="0" smtClean="0"/>
              <a:t>CA Priority (Is the data requested available as CA building block information?)</a:t>
            </a:r>
          </a:p>
          <a:p>
            <a:pPr lvl="1"/>
            <a:r>
              <a:rPr lang="en-US" dirty="0" smtClean="0"/>
              <a:t>Is the right staff supported (i.e. GIS expertise)</a:t>
            </a:r>
          </a:p>
        </p:txBody>
      </p:sp>
      <p:sp>
        <p:nvSpPr>
          <p:cNvPr id="4" name="Content Placeholder 3"/>
          <p:cNvSpPr>
            <a:spLocks noGrp="1"/>
          </p:cNvSpPr>
          <p:nvPr>
            <p:ph sz="half" idx="2"/>
          </p:nvPr>
        </p:nvSpPr>
        <p:spPr>
          <a:xfrm>
            <a:off x="5089970" y="1252151"/>
            <a:ext cx="4184034" cy="4789211"/>
          </a:xfrm>
        </p:spPr>
        <p:txBody>
          <a:bodyPr/>
          <a:lstStyle/>
          <a:p>
            <a:r>
              <a:rPr lang="en-US" dirty="0" smtClean="0"/>
              <a:t>Consistent data on high priorities from all partners?</a:t>
            </a:r>
          </a:p>
          <a:p>
            <a:r>
              <a:rPr lang="en-US" dirty="0" smtClean="0"/>
              <a:t>Seek comprehensive data in fewer categories?</a:t>
            </a:r>
            <a:endParaRPr lang="en-US" dirty="0"/>
          </a:p>
        </p:txBody>
      </p:sp>
    </p:spTree>
    <p:extLst>
      <p:ext uri="{BB962C8B-B14F-4D97-AF65-F5344CB8AC3E}">
        <p14:creationId xmlns:p14="http://schemas.microsoft.com/office/powerpoint/2010/main" val="29867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67265"/>
            <a:ext cx="7766936" cy="2479589"/>
          </a:xfrm>
        </p:spPr>
        <p:txBody>
          <a:bodyPr/>
          <a:lstStyle/>
          <a:p>
            <a:pPr algn="l"/>
            <a:r>
              <a:rPr lang="en-US" sz="3600" dirty="0" smtClean="0"/>
              <a:t>Plans for Considering Updating some Traditional Data: Review with Steering Committee July 1</a:t>
            </a:r>
            <a:br>
              <a:rPr lang="en-US" sz="3600" dirty="0" smtClean="0"/>
            </a:br>
            <a:r>
              <a:rPr lang="en-US" sz="3600" dirty="0" smtClean="0"/>
              <a:t>Request Adoption from Executive Committee July 8</a:t>
            </a:r>
            <a:endParaRPr lang="en-US" sz="3600" dirty="0"/>
          </a:p>
        </p:txBody>
      </p:sp>
      <p:sp>
        <p:nvSpPr>
          <p:cNvPr id="3" name="Subtitle 2"/>
          <p:cNvSpPr>
            <a:spLocks noGrp="1"/>
          </p:cNvSpPr>
          <p:nvPr>
            <p:ph type="subTitle" idx="1"/>
          </p:nvPr>
        </p:nvSpPr>
        <p:spPr>
          <a:xfrm>
            <a:off x="1507067" y="3393989"/>
            <a:ext cx="7766936" cy="1753743"/>
          </a:xfrm>
        </p:spPr>
        <p:txBody>
          <a:bodyPr>
            <a:noAutofit/>
          </a:bodyPr>
          <a:lstStyle/>
          <a:p>
            <a:pPr algn="l"/>
            <a:r>
              <a:rPr lang="en-US" sz="2400" dirty="0" smtClean="0"/>
              <a:t>+ </a:t>
            </a:r>
            <a:r>
              <a:rPr lang="en-US" sz="2400" dirty="0"/>
              <a:t>More Consistent Approach to Data </a:t>
            </a:r>
            <a:r>
              <a:rPr lang="en-US" sz="2400" dirty="0" smtClean="0"/>
              <a:t>in </a:t>
            </a:r>
            <a:r>
              <a:rPr lang="en-US" sz="2400" dirty="0"/>
              <a:t>to </a:t>
            </a:r>
            <a:r>
              <a:rPr lang="en-US" sz="2400" dirty="0" smtClean="0"/>
              <a:t>StreamNet 	from Across </a:t>
            </a:r>
            <a:r>
              <a:rPr lang="en-US" sz="2400" dirty="0"/>
              <a:t>the Region</a:t>
            </a:r>
          </a:p>
          <a:p>
            <a:pPr algn="l"/>
            <a:r>
              <a:rPr lang="en-US" sz="2400" dirty="0" smtClean="0"/>
              <a:t>+ Expectations for Resuming Data Flow for Selected   	Data. Prioritize data that supports NPCC Indicators, 	provide building blocks for CA Indicators, etc.</a:t>
            </a:r>
          </a:p>
          <a:p>
            <a:pPr algn="l"/>
            <a:r>
              <a:rPr lang="en-US" sz="2400" dirty="0" smtClean="0"/>
              <a:t>+ Workload and Implementation Questions?</a:t>
            </a:r>
          </a:p>
          <a:p>
            <a:pPr algn="l"/>
            <a:r>
              <a:rPr lang="en-US" sz="2400" dirty="0"/>
              <a:t>+ Build into Next SOW</a:t>
            </a:r>
          </a:p>
          <a:p>
            <a:pPr algn="l"/>
            <a:endParaRPr lang="en-US" sz="2400" dirty="0" smtClean="0"/>
          </a:p>
          <a:p>
            <a:pPr algn="l"/>
            <a:endParaRPr lang="en-US" sz="2400" dirty="0"/>
          </a:p>
        </p:txBody>
      </p:sp>
    </p:spTree>
    <p:extLst>
      <p:ext uri="{BB962C8B-B14F-4D97-AF65-F5344CB8AC3E}">
        <p14:creationId xmlns:p14="http://schemas.microsoft.com/office/powerpoint/2010/main" val="701359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Are there any regional processes or data needs (i.e. like NOAA 5 year status reviews) that you are aware of where you think regularly updated traditional StreamNet data would be useful?</a:t>
            </a:r>
            <a:r>
              <a:rPr lang="en-US" sz="2000" dirty="0"/>
              <a:t> </a:t>
            </a:r>
          </a:p>
        </p:txBody>
      </p:sp>
      <p:sp>
        <p:nvSpPr>
          <p:cNvPr id="3" name="Content Placeholder 2"/>
          <p:cNvSpPr>
            <a:spLocks noGrp="1"/>
          </p:cNvSpPr>
          <p:nvPr>
            <p:ph sz="half" idx="1"/>
          </p:nvPr>
        </p:nvSpPr>
        <p:spPr/>
        <p:txBody>
          <a:bodyPr/>
          <a:lstStyle/>
          <a:p>
            <a:r>
              <a:rPr lang="en-US" dirty="0"/>
              <a:t>NOAA 5-year status review, WA State of the Salmon, NPCC-Annual report &amp; Subbasin Dashboards </a:t>
            </a:r>
            <a:endParaRPr lang="en-US" dirty="0" smtClean="0"/>
          </a:p>
          <a:p>
            <a:r>
              <a:rPr lang="en-US" dirty="0"/>
              <a:t>You should bring back all of the data tables reported in the Columbia River Fish Runs </a:t>
            </a:r>
            <a:r>
              <a:rPr lang="en-US" dirty="0" smtClean="0"/>
              <a:t>annual </a:t>
            </a:r>
            <a:r>
              <a:rPr lang="en-US" dirty="0"/>
              <a:t>series that was terminated in the early 2000s. </a:t>
            </a:r>
            <a:endParaRPr lang="en-US" dirty="0" smtClean="0"/>
          </a:p>
          <a:p>
            <a:r>
              <a:rPr lang="en-US" dirty="0"/>
              <a:t>NOAA 5 </a:t>
            </a:r>
            <a:r>
              <a:rPr lang="en-US" dirty="0" smtClean="0"/>
              <a:t>yr. </a:t>
            </a:r>
            <a:r>
              <a:rPr lang="en-US" dirty="0"/>
              <a:t>status review, ESA listing decisions, funding decisions, fishery and hatchery management </a:t>
            </a:r>
            <a:endParaRPr lang="en-US" dirty="0" smtClean="0"/>
          </a:p>
          <a:p>
            <a:r>
              <a:rPr lang="en-US" dirty="0"/>
              <a:t>NPCC Dashboard and HLI reports </a:t>
            </a:r>
          </a:p>
        </p:txBody>
      </p:sp>
      <p:sp>
        <p:nvSpPr>
          <p:cNvPr id="4" name="Content Placeholder 3"/>
          <p:cNvSpPr>
            <a:spLocks noGrp="1"/>
          </p:cNvSpPr>
          <p:nvPr>
            <p:ph sz="half" idx="2"/>
          </p:nvPr>
        </p:nvSpPr>
        <p:spPr/>
        <p:txBody>
          <a:bodyPr/>
          <a:lstStyle/>
          <a:p>
            <a:r>
              <a:rPr lang="en-US" dirty="0"/>
              <a:t>5 Year Status Review, Action Agency Annual Reports to NOAA, Action Agency Three Year Comprehensive Evaluation and Implementation Plan documents, Action Agency Expert Panel Workshops </a:t>
            </a:r>
            <a:endParaRPr lang="en-US" dirty="0" smtClean="0"/>
          </a:p>
          <a:p>
            <a:r>
              <a:rPr lang="en-US" dirty="0"/>
              <a:t>Yes - native trout assessments </a:t>
            </a:r>
            <a:endParaRPr lang="en-US" dirty="0" smtClean="0"/>
          </a:p>
          <a:p>
            <a:r>
              <a:rPr lang="en-US" dirty="0"/>
              <a:t>The Objectives Process that NOAA and Council are just undertaking. BiOp progress reports. PSCRF reports to Congress. </a:t>
            </a:r>
          </a:p>
        </p:txBody>
      </p:sp>
    </p:spTree>
    <p:extLst>
      <p:ext uri="{BB962C8B-B14F-4D97-AF65-F5344CB8AC3E}">
        <p14:creationId xmlns:p14="http://schemas.microsoft.com/office/powerpoint/2010/main" val="2233612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Are there any regional processes or data needs (i.e. like NOAA 5 year status reviews) that you are aware of where you think regularly updated traditional StreamNet data would be useful?</a:t>
            </a:r>
            <a:r>
              <a:rPr lang="en-US" sz="2000" dirty="0"/>
              <a:t> </a:t>
            </a:r>
            <a:r>
              <a:rPr lang="en-US" sz="2000" dirty="0" smtClean="0"/>
              <a:t>(Continued)</a:t>
            </a:r>
            <a:endParaRPr lang="en-US" sz="2000" dirty="0"/>
          </a:p>
        </p:txBody>
      </p:sp>
      <p:sp>
        <p:nvSpPr>
          <p:cNvPr id="3" name="Content Placeholder 2"/>
          <p:cNvSpPr>
            <a:spLocks noGrp="1"/>
          </p:cNvSpPr>
          <p:nvPr>
            <p:ph sz="half" idx="1"/>
          </p:nvPr>
        </p:nvSpPr>
        <p:spPr/>
        <p:txBody>
          <a:bodyPr/>
          <a:lstStyle/>
          <a:p>
            <a:r>
              <a:rPr lang="en-US" dirty="0"/>
              <a:t>USFWS Range Wide Assessments </a:t>
            </a:r>
            <a:endParaRPr lang="en-US" dirty="0" smtClean="0"/>
          </a:p>
          <a:p>
            <a:r>
              <a:rPr lang="en-US" dirty="0"/>
              <a:t>I believe that NOAA is able to access data for 5 year reviews through current automatic reporting and our own databases. </a:t>
            </a:r>
          </a:p>
        </p:txBody>
      </p:sp>
      <p:sp>
        <p:nvSpPr>
          <p:cNvPr id="4" name="Content Placeholder 3"/>
          <p:cNvSpPr>
            <a:spLocks noGrp="1"/>
          </p:cNvSpPr>
          <p:nvPr>
            <p:ph sz="half" idx="2"/>
          </p:nvPr>
        </p:nvSpPr>
        <p:spPr/>
        <p:txBody>
          <a:bodyPr/>
          <a:lstStyle/>
          <a:p>
            <a:r>
              <a:rPr lang="en-US" dirty="0"/>
              <a:t>3 year Expert Panel Limiting </a:t>
            </a:r>
            <a:r>
              <a:rPr lang="en-US" dirty="0" smtClean="0"/>
              <a:t>Factor </a:t>
            </a:r>
            <a:r>
              <a:rPr lang="en-US" dirty="0"/>
              <a:t>assessments (Spatial </a:t>
            </a:r>
            <a:r>
              <a:rPr lang="en-US" dirty="0" smtClean="0"/>
              <a:t>distribution </a:t>
            </a:r>
            <a:r>
              <a:rPr lang="en-US" dirty="0"/>
              <a:t>and abundance is </a:t>
            </a:r>
            <a:r>
              <a:rPr lang="en-US" dirty="0" smtClean="0"/>
              <a:t>important) </a:t>
            </a:r>
          </a:p>
          <a:p>
            <a:r>
              <a:rPr lang="en-US" dirty="0"/>
              <a:t>Asset mgmt plans; wildlife mitigation; Protected Areas; HLIs/Dashboards; Monitoring Explorer </a:t>
            </a:r>
          </a:p>
        </p:txBody>
      </p:sp>
    </p:spTree>
    <p:extLst>
      <p:ext uri="{BB962C8B-B14F-4D97-AF65-F5344CB8AC3E}">
        <p14:creationId xmlns:p14="http://schemas.microsoft.com/office/powerpoint/2010/main" val="3762018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Are there any other thoughts or ideas about updating traditional StreamNet data that you would like to share with us? </a:t>
            </a:r>
            <a:endParaRPr lang="en-US" sz="2000" dirty="0"/>
          </a:p>
        </p:txBody>
      </p:sp>
      <p:sp>
        <p:nvSpPr>
          <p:cNvPr id="3" name="Content Placeholder 2"/>
          <p:cNvSpPr>
            <a:spLocks noGrp="1"/>
          </p:cNvSpPr>
          <p:nvPr>
            <p:ph sz="half" idx="1"/>
          </p:nvPr>
        </p:nvSpPr>
        <p:spPr/>
        <p:txBody>
          <a:bodyPr>
            <a:normAutofit fontScale="85000" lnSpcReduction="10000"/>
          </a:bodyPr>
          <a:lstStyle/>
          <a:p>
            <a:r>
              <a:rPr lang="en-US" dirty="0"/>
              <a:t>There is information here that is duplicative of the direction of the last survey for CA indicators. Much of the traditional Stream Net data is focused on the wrong scale, which is why we moved to CA. Updating traditional data, that is not part of CA is a very low priority with the exception of fish distribution</a:t>
            </a:r>
            <a:r>
              <a:rPr lang="en-US" dirty="0" smtClean="0"/>
              <a:t>.</a:t>
            </a:r>
          </a:p>
          <a:p>
            <a:r>
              <a:rPr lang="en-US" dirty="0"/>
              <a:t>Traditional data sets are very important to keep up to date and it's unfortunate that they haven't been. States/Agencies will need more resources or will need to see significant benefit in order to make this a priority. </a:t>
            </a:r>
            <a:endParaRPr lang="en-US" dirty="0" smtClean="0"/>
          </a:p>
          <a:p>
            <a:r>
              <a:rPr lang="en-US" dirty="0" smtClean="0"/>
              <a:t> </a:t>
            </a:r>
            <a:r>
              <a:rPr lang="en-US" dirty="0"/>
              <a:t>If not StreamNet, who/where will these traditional data sets be updated and accessed? </a:t>
            </a:r>
          </a:p>
        </p:txBody>
      </p:sp>
      <p:sp>
        <p:nvSpPr>
          <p:cNvPr id="4" name="Content Placeholder 3"/>
          <p:cNvSpPr>
            <a:spLocks noGrp="1"/>
          </p:cNvSpPr>
          <p:nvPr>
            <p:ph sz="half" idx="2"/>
          </p:nvPr>
        </p:nvSpPr>
        <p:spPr/>
        <p:txBody>
          <a:bodyPr>
            <a:normAutofit fontScale="85000" lnSpcReduction="10000"/>
          </a:bodyPr>
          <a:lstStyle/>
          <a:p>
            <a:r>
              <a:rPr lang="en-US" dirty="0"/>
              <a:t>You should bring back all of the data tables reported in the Columbia River Fish Runs annual series that was terminated in the early 2000s. Keep updating all of the time series listed above. I had difficult time ranking the data series. They are all important and will be come more important in the future. </a:t>
            </a:r>
            <a:endParaRPr lang="en-US" dirty="0" smtClean="0"/>
          </a:p>
          <a:p>
            <a:r>
              <a:rPr lang="en-US" dirty="0"/>
              <a:t>Coordinated Assessments very valuable. Hope to be able to show trends and relationship of fish trends to habitat restoration actions and hoping a comprehensive data base such as what StreamNet's creating will be able to support that at regional and watershed scale.</a:t>
            </a:r>
          </a:p>
        </p:txBody>
      </p:sp>
    </p:spTree>
    <p:extLst>
      <p:ext uri="{BB962C8B-B14F-4D97-AF65-F5344CB8AC3E}">
        <p14:creationId xmlns:p14="http://schemas.microsoft.com/office/powerpoint/2010/main" val="944126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6139439"/>
              </p:ext>
            </p:extLst>
          </p:nvPr>
        </p:nvGraphicFramePr>
        <p:xfrm>
          <a:off x="1120345" y="494271"/>
          <a:ext cx="8073081" cy="48603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22854" y="5815913"/>
            <a:ext cx="6439968" cy="369332"/>
          </a:xfrm>
          <a:prstGeom prst="rect">
            <a:avLst/>
          </a:prstGeom>
          <a:noFill/>
        </p:spPr>
        <p:txBody>
          <a:bodyPr wrap="none" rtlCol="0">
            <a:spAutoFit/>
          </a:bodyPr>
          <a:lstStyle/>
          <a:p>
            <a:r>
              <a:rPr lang="en-US" dirty="0" smtClean="0"/>
              <a:t>Respondent’s ranking of data categories as “Most Important”</a:t>
            </a:r>
            <a:endParaRPr lang="en-US" dirty="0"/>
          </a:p>
        </p:txBody>
      </p:sp>
    </p:spTree>
    <p:extLst>
      <p:ext uri="{BB962C8B-B14F-4D97-AF65-F5344CB8AC3E}">
        <p14:creationId xmlns:p14="http://schemas.microsoft.com/office/powerpoint/2010/main" val="1524350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88046893"/>
              </p:ext>
            </p:extLst>
          </p:nvPr>
        </p:nvGraphicFramePr>
        <p:xfrm>
          <a:off x="551935" y="420129"/>
          <a:ext cx="9580606" cy="52310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398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22365837"/>
              </p:ext>
            </p:extLst>
          </p:nvPr>
        </p:nvGraphicFramePr>
        <p:xfrm>
          <a:off x="593124" y="378941"/>
          <a:ext cx="9242854" cy="5601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8932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288697283"/>
              </p:ext>
            </p:extLst>
          </p:nvPr>
        </p:nvGraphicFramePr>
        <p:xfrm>
          <a:off x="1210961" y="749643"/>
          <a:ext cx="7990703" cy="44649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9071" y="5560540"/>
            <a:ext cx="8575681" cy="369332"/>
          </a:xfrm>
          <a:prstGeom prst="rect">
            <a:avLst/>
          </a:prstGeom>
          <a:noFill/>
        </p:spPr>
        <p:txBody>
          <a:bodyPr wrap="none" rtlCol="0">
            <a:spAutoFit/>
          </a:bodyPr>
          <a:lstStyle/>
          <a:p>
            <a:r>
              <a:rPr lang="en-US" dirty="0" smtClean="0"/>
              <a:t>Decline in StreamNet Website Data Usage: Relationship to Lack of Updated Data?</a:t>
            </a:r>
            <a:endParaRPr lang="en-US" dirty="0"/>
          </a:p>
        </p:txBody>
      </p:sp>
    </p:spTree>
    <p:extLst>
      <p:ext uri="{BB962C8B-B14F-4D97-AF65-F5344CB8AC3E}">
        <p14:creationId xmlns:p14="http://schemas.microsoft.com/office/powerpoint/2010/main" val="325577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7503100"/>
              </p:ext>
            </p:extLst>
          </p:nvPr>
        </p:nvGraphicFramePr>
        <p:xfrm>
          <a:off x="856735" y="255377"/>
          <a:ext cx="8279027" cy="6153667"/>
        </p:xfrm>
        <a:graphic>
          <a:graphicData uri="http://schemas.openxmlformats.org/drawingml/2006/table">
            <a:tbl>
              <a:tblPr/>
              <a:tblGrid>
                <a:gridCol w="4039674"/>
                <a:gridCol w="3256315"/>
                <a:gridCol w="983038"/>
              </a:tblGrid>
              <a:tr h="258853">
                <a:tc gridSpan="3">
                  <a:txBody>
                    <a:bodyPr/>
                    <a:lstStyle/>
                    <a:p>
                      <a:pPr algn="ctr" fontAlgn="ctr"/>
                      <a:r>
                        <a:rPr lang="en-US" sz="1200" b="1" i="0" u="none" strike="noStrike" dirty="0">
                          <a:solidFill>
                            <a:srgbClr val="000000"/>
                          </a:solidFill>
                          <a:effectLst/>
                          <a:latin typeface="Calibri" panose="020F0502020204030204" pitchFamily="34" charset="0"/>
                        </a:rPr>
                        <a:t>Original StreamNet Query System Requests for Data</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r>
              <a:tr h="247088">
                <a:tc>
                  <a:txBody>
                    <a:bodyPr/>
                    <a:lstStyle/>
                    <a:p>
                      <a:pPr algn="ctr" fontAlgn="ctr"/>
                      <a:r>
                        <a:rPr lang="en-US" sz="1200" b="0" i="0" u="none" strike="noStrike" dirty="0">
                          <a:effectLst/>
                          <a:latin typeface="Calibri" panose="020F0502020204030204" pitchFamily="34" charset="0"/>
                        </a:rPr>
                        <a:t>Data Category</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dirty="0">
                          <a:effectLst/>
                          <a:latin typeface="Calibri" panose="020F0502020204030204" pitchFamily="34" charset="0"/>
                        </a:rPr>
                        <a:t>Queries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dirty="0">
                          <a:effectLst/>
                          <a:latin typeface="Calibri" panose="020F0502020204030204" pitchFamily="34" charset="0"/>
                        </a:rPr>
                        <a:t>%</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47088">
                <a:tc>
                  <a:txBody>
                    <a:bodyPr/>
                    <a:lstStyle/>
                    <a:p>
                      <a:pPr algn="ctr" fontAlgn="ctr"/>
                      <a:r>
                        <a:rPr lang="en-US" sz="1200" b="0" i="0" u="none" strike="noStrike" dirty="0">
                          <a:effectLst/>
                          <a:latin typeface="Calibri" panose="020F0502020204030204" pitchFamily="34" charset="0"/>
                        </a:rPr>
                        <a:t>Fish Distribution</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48,187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410">
                <a:tc>
                  <a:txBody>
                    <a:bodyPr/>
                    <a:lstStyle/>
                    <a:p>
                      <a:pPr algn="ctr" fontAlgn="ctr"/>
                      <a:r>
                        <a:rPr lang="en-US" sz="1200" b="0" i="0" u="none" strike="noStrike" dirty="0">
                          <a:effectLst/>
                          <a:latin typeface="Calibri" panose="020F0502020204030204" pitchFamily="34" charset="0"/>
                        </a:rPr>
                        <a:t>Adult Return-Est. of Spawning Populations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21,196</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Adult Return-Redd Counts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17,107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Barrier</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13,596</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Adult Return-Spawner Counts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8,932</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Harvest - Freshwater/Estuary</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8,547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Dam/Weir Counts (Adult or Juvenile)</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8,057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Hatchery - Returns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6,980</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Protected Areas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5,668</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Photographs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5,059</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Facilities - Dams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2,387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Maps - View Prebuilt Maps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2,261</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Facilities - Hatcheries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2,103</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410">
                <a:tc>
                  <a:txBody>
                    <a:bodyPr/>
                    <a:lstStyle/>
                    <a:p>
                      <a:pPr algn="ctr" fontAlgn="ctr"/>
                      <a:r>
                        <a:rPr lang="en-US" sz="1200" b="0" i="0" u="none" strike="noStrike" dirty="0">
                          <a:effectLst/>
                          <a:latin typeface="Calibri" panose="020F0502020204030204" pitchFamily="34" charset="0"/>
                        </a:rPr>
                        <a:t>Habitat Restoration/Improvement Projects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1,435</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Harvest - Marine Landings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1,321</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0.84%</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410">
                <a:tc>
                  <a:txBody>
                    <a:bodyPr/>
                    <a:lstStyle/>
                    <a:p>
                      <a:pPr algn="ctr" fontAlgn="ctr"/>
                      <a:r>
                        <a:rPr lang="en-US" sz="1200" b="0" i="0" u="none" strike="noStrike" dirty="0">
                          <a:effectLst/>
                          <a:latin typeface="Calibri" panose="020F0502020204030204" pitchFamily="34" charset="0"/>
                        </a:rPr>
                        <a:t>Adult Return-Spawner/Recruit Estimates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1,133</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0.72%</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A particular TrendID</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1,055</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0.67%</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Smolt Density Model Data</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958</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0.61%</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Reference</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352</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0.23%</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2010 to present Total</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Calibri" panose="020F0502020204030204" pitchFamily="34" charset="0"/>
                        </a:rPr>
                        <a:t>156,334</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Calibri" panose="020F0502020204030204" pitchFamily="34" charset="0"/>
                        </a:rPr>
                        <a:t>100</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506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26524451"/>
              </p:ext>
            </p:extLst>
          </p:nvPr>
        </p:nvGraphicFramePr>
        <p:xfrm>
          <a:off x="914400" y="708450"/>
          <a:ext cx="8320216" cy="5278806"/>
        </p:xfrm>
        <a:graphic>
          <a:graphicData uri="http://schemas.openxmlformats.org/drawingml/2006/table">
            <a:tbl>
              <a:tblPr/>
              <a:tblGrid>
                <a:gridCol w="3770738"/>
                <a:gridCol w="1624547"/>
                <a:gridCol w="1419616"/>
                <a:gridCol w="1505315"/>
              </a:tblGrid>
              <a:tr h="293267">
                <a:tc>
                  <a:txBody>
                    <a:bodyPr/>
                    <a:lstStyle/>
                    <a:p>
                      <a:pPr algn="ctr" fontAlgn="ctr"/>
                      <a:r>
                        <a:rPr lang="en-US" sz="1100" b="0" i="0" u="none" strike="noStrike" dirty="0">
                          <a:effectLst/>
                          <a:latin typeface="Calibri" panose="020F0502020204030204" pitchFamily="34" charset="0"/>
                        </a:rPr>
                        <a:t>Data 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ctr"/>
                      <a:r>
                        <a:rPr lang="en-US" sz="1100" b="0" i="0" u="none" strike="noStrike" dirty="0">
                          <a:effectLst/>
                          <a:latin typeface="Calibri" panose="020F0502020204030204" pitchFamily="34" charset="0"/>
                        </a:rPr>
                        <a:t>Available Data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ctr"/>
                      <a:r>
                        <a:rPr lang="en-US" sz="1100" b="0" i="0" u="none" strike="noStrike" dirty="0">
                          <a:effectLst/>
                          <a:latin typeface="Calibri" panose="020F0502020204030204" pitchFamily="34" charset="0"/>
                        </a:rPr>
                        <a:t>Years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ctr"/>
                      <a:r>
                        <a:rPr lang="en-US" sz="1100" b="0" i="0" u="none" strike="noStrike" dirty="0">
                          <a:effectLst/>
                          <a:latin typeface="Calibri" panose="020F0502020204030204" pitchFamily="34" charset="0"/>
                        </a:rPr>
                        <a:t>Observations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293267">
                <a:tc>
                  <a:txBody>
                    <a:bodyPr/>
                    <a:lstStyle/>
                    <a:p>
                      <a:pPr algn="ctr" fontAlgn="ctr"/>
                      <a:r>
                        <a:rPr lang="en-US" sz="1100" b="0" i="0" u="none" strike="noStrike" dirty="0">
                          <a:effectLst/>
                          <a:latin typeface="Calibri" panose="020F0502020204030204" pitchFamily="34" charset="0"/>
                        </a:rPr>
                        <a:t>Adult Return-Est. of Spawning Populations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3,503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1901-2013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23,267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Adult Return-Redd Counts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4,957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1901-2014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46,649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Adult Return-Spawner Counts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5,619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1944-2014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35,579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Adult Return-Spawner/Recruit Estimates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30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1938-2006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1,116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Dam/Weir Counts (Adult or Juvenile)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584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1925-2014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14,718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Estimates of juvenile populations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130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1991-2012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485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Facilities - Barriers (potential)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64,258 Barriers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Facilities - Dams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7882 Dams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Facilities - Hatcheries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537 Hatcheries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Fish Counts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77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1953-2012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Fish Distribution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26,319 Streams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63,621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Harvest - Freshwater/Estuary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2,708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1894-2012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41,493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Harvest - Marine Landings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579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1950-1996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7,198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Hatchery - Returns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1,093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1906-2013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10,371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Maps (pre-built)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398 Maps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Photographs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1,065 Photos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Protected Areas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29,524 Records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583460" y="6260757"/>
            <a:ext cx="3899529" cy="369332"/>
          </a:xfrm>
          <a:prstGeom prst="rect">
            <a:avLst/>
          </a:prstGeom>
          <a:noFill/>
        </p:spPr>
        <p:txBody>
          <a:bodyPr wrap="none" rtlCol="0">
            <a:spAutoFit/>
          </a:bodyPr>
          <a:lstStyle/>
          <a:p>
            <a:r>
              <a:rPr lang="en-US" dirty="0" smtClean="0"/>
              <a:t>StreamNet Data Snapshot May, 2015</a:t>
            </a:r>
            <a:endParaRPr lang="en-US" dirty="0"/>
          </a:p>
        </p:txBody>
      </p:sp>
    </p:spTree>
    <p:extLst>
      <p:ext uri="{BB962C8B-B14F-4D97-AF65-F5344CB8AC3E}">
        <p14:creationId xmlns:p14="http://schemas.microsoft.com/office/powerpoint/2010/main" val="1742699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32961111"/>
              </p:ext>
            </p:extLst>
          </p:nvPr>
        </p:nvGraphicFramePr>
        <p:xfrm>
          <a:off x="197709" y="214185"/>
          <a:ext cx="10157254" cy="6466702"/>
        </p:xfrm>
        <a:graphic>
          <a:graphicData uri="http://schemas.openxmlformats.org/presentationml/2006/ole">
            <mc:AlternateContent xmlns:mc="http://schemas.openxmlformats.org/markup-compatibility/2006">
              <mc:Choice xmlns:v="urn:schemas-microsoft-com:vml" Requires="v">
                <p:oleObj spid="_x0000_s1034" name="Document" r:id="rId4" imgW="5943735" imgH="3097170" progId="Word.Document.12">
                  <p:embed/>
                </p:oleObj>
              </mc:Choice>
              <mc:Fallback>
                <p:oleObj name="Document" r:id="rId4" imgW="5943735" imgH="3097170" progId="Word.Document.12">
                  <p:embed/>
                  <p:pic>
                    <p:nvPicPr>
                      <p:cNvPr id="0" name=""/>
                      <p:cNvPicPr/>
                      <p:nvPr/>
                    </p:nvPicPr>
                    <p:blipFill>
                      <a:blip r:embed="rId5"/>
                      <a:stretch>
                        <a:fillRect/>
                      </a:stretch>
                    </p:blipFill>
                    <p:spPr>
                      <a:xfrm>
                        <a:off x="197709" y="214185"/>
                        <a:ext cx="10157254" cy="6466702"/>
                      </a:xfrm>
                      <a:prstGeom prst="rect">
                        <a:avLst/>
                      </a:prstGeom>
                    </p:spPr>
                  </p:pic>
                </p:oleObj>
              </mc:Fallback>
            </mc:AlternateContent>
          </a:graphicData>
        </a:graphic>
      </p:graphicFrame>
    </p:spTree>
    <p:extLst>
      <p:ext uri="{BB962C8B-B14F-4D97-AF65-F5344CB8AC3E}">
        <p14:creationId xmlns:p14="http://schemas.microsoft.com/office/powerpoint/2010/main" val="369524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Survey Open for a Little Over 1 Month</a:t>
            </a:r>
            <a:br>
              <a:rPr lang="en-US" sz="2800" dirty="0" smtClean="0"/>
            </a:br>
            <a:r>
              <a:rPr lang="en-US" sz="2800" dirty="0" smtClean="0"/>
              <a:t>19 Total Respondents. 17 Gave Their Affiliation;</a:t>
            </a:r>
            <a:r>
              <a:rPr lang="en-US" sz="2800" dirty="0"/>
              <a:t/>
            </a:r>
            <a:br>
              <a:rPr lang="en-US" sz="2800" dirty="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5947778"/>
              </p:ext>
            </p:extLst>
          </p:nvPr>
        </p:nvGraphicFramePr>
        <p:xfrm>
          <a:off x="1359243" y="1771138"/>
          <a:ext cx="6738551" cy="3865695"/>
        </p:xfrm>
        <a:graphic>
          <a:graphicData uri="http://schemas.openxmlformats.org/drawingml/2006/table">
            <a:tbl>
              <a:tblPr/>
              <a:tblGrid>
                <a:gridCol w="1555051"/>
                <a:gridCol w="1036700"/>
                <a:gridCol w="1036700"/>
                <a:gridCol w="1036700"/>
                <a:gridCol w="1036700"/>
                <a:gridCol w="1036700"/>
              </a:tblGrid>
              <a:tr h="226598">
                <a:tc gridSpan="6">
                  <a:txBody>
                    <a:bodyPr/>
                    <a:lstStyle/>
                    <a:p>
                      <a:pPr algn="l" fontAlgn="b"/>
                      <a:r>
                        <a:rPr lang="en-US" sz="1000" b="0" i="0" u="none" strike="noStrike" dirty="0" smtClean="0">
                          <a:effectLst/>
                          <a:latin typeface="Microsoft Sans Serif" panose="020B0604020202020204" pitchFamily="34" charset="0"/>
                        </a:rPr>
                        <a:t>Private Consultant</a:t>
                      </a:r>
                    </a:p>
                    <a:p>
                      <a:pPr algn="l" fontAlgn="b"/>
                      <a:endParaRPr lang="en-US" sz="1000" b="0" i="0" u="none" strike="noStrike" dirty="0" smtClean="0">
                        <a:effectLst/>
                        <a:latin typeface="Microsoft Sans Serif" panose="020B0604020202020204" pitchFamily="34" charset="0"/>
                      </a:endParaRPr>
                    </a:p>
                    <a:p>
                      <a:pPr algn="l" fontAlgn="b"/>
                      <a:r>
                        <a:rPr lang="en-US" sz="1000" b="0" i="0" u="none" strike="noStrike" dirty="0" smtClean="0">
                          <a:effectLst/>
                          <a:latin typeface="Microsoft Sans Serif" panose="020B0604020202020204" pitchFamily="34" charset="0"/>
                        </a:rPr>
                        <a:t>Confederated </a:t>
                      </a:r>
                      <a:r>
                        <a:rPr lang="en-US" sz="1000" b="0" i="0" u="none" strike="noStrike" dirty="0">
                          <a:effectLst/>
                          <a:latin typeface="Microsoft Sans Serif" panose="020B0604020202020204" pitchFamily="34" charset="0"/>
                        </a:rPr>
                        <a:t>Tribes of the Warm Springs Reservation of Oregon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598">
                <a:tc>
                  <a:txBody>
                    <a:bodyPr/>
                    <a:lstStyle/>
                    <a:p>
                      <a:pPr algn="l" fontAlgn="b"/>
                      <a:r>
                        <a:rPr lang="en-US" sz="1000" b="0" i="0" u="none" strike="noStrike" dirty="0">
                          <a:effectLst/>
                          <a:latin typeface="Microsoft Sans Serif" panose="020B0604020202020204" pitchFamily="34" charset="0"/>
                        </a:rPr>
                        <a:t>WDFW</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2">
                  <a:txBody>
                    <a:bodyPr/>
                    <a:lstStyle/>
                    <a:p>
                      <a:pPr algn="l" fontAlgn="b"/>
                      <a:r>
                        <a:rPr lang="en-US" sz="1000" b="0" i="0" u="none" strike="noStrike" dirty="0">
                          <a:effectLst/>
                          <a:latin typeface="Microsoft Sans Serif" panose="020B0604020202020204" pitchFamily="34" charset="0"/>
                        </a:rPr>
                        <a:t>NRC, ISAB, ISRP</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ODFW</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3">
                  <a:txBody>
                    <a:bodyPr/>
                    <a:lstStyle/>
                    <a:p>
                      <a:pPr algn="l" fontAlgn="b"/>
                      <a:r>
                        <a:rPr lang="en-US" sz="1000" b="0" i="0" u="none" strike="noStrike" dirty="0">
                          <a:effectLst/>
                          <a:latin typeface="Microsoft Sans Serif" panose="020B0604020202020204" pitchFamily="34" charset="0"/>
                        </a:rPr>
                        <a:t>Montana Fish, Wildlife and Parks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BPA</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NPCC</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3">
                  <a:txBody>
                    <a:bodyPr/>
                    <a:lstStyle/>
                    <a:p>
                      <a:pPr algn="l" fontAlgn="b"/>
                      <a:r>
                        <a:rPr lang="en-US" sz="1000" b="0" i="0" u="none" strike="noStrike" dirty="0">
                          <a:effectLst/>
                          <a:latin typeface="Microsoft Sans Serif" panose="020B0604020202020204" pitchFamily="34" charset="0"/>
                        </a:rPr>
                        <a:t>Montana Fish, Wildlife &amp; Parks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3">
                  <a:txBody>
                    <a:bodyPr/>
                    <a:lstStyle/>
                    <a:p>
                      <a:pPr algn="l" fontAlgn="b"/>
                      <a:r>
                        <a:rPr lang="en-US" sz="1000" b="0" i="0" u="none" strike="noStrike" dirty="0">
                          <a:effectLst/>
                          <a:latin typeface="Microsoft Sans Serif" panose="020B0604020202020204" pitchFamily="34" charset="0"/>
                        </a:rPr>
                        <a:t>Bonneville Power Administration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IDFG</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4">
                  <a:txBody>
                    <a:bodyPr/>
                    <a:lstStyle/>
                    <a:p>
                      <a:pPr algn="l" fontAlgn="b"/>
                      <a:r>
                        <a:rPr lang="en-US" sz="1000" b="0" i="0" u="none" strike="noStrike" dirty="0">
                          <a:effectLst/>
                          <a:latin typeface="Microsoft Sans Serif" panose="020B0604020202020204" pitchFamily="34" charset="0"/>
                        </a:rPr>
                        <a:t>Oregon Department of Fish and Wildlife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NPCC</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ODFW</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3">
                  <a:txBody>
                    <a:bodyPr/>
                    <a:lstStyle/>
                    <a:p>
                      <a:pPr algn="l" fontAlgn="b"/>
                      <a:r>
                        <a:rPr lang="en-US" sz="1000" b="0" i="0" u="none" strike="noStrike" dirty="0">
                          <a:effectLst/>
                          <a:latin typeface="Microsoft Sans Serif" panose="020B0604020202020204" pitchFamily="34" charset="0"/>
                        </a:rPr>
                        <a:t>Colville Confederated Tribes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BPA</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BPA</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489112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8574" y="737392"/>
            <a:ext cx="6973384" cy="954107"/>
          </a:xfrm>
          <a:prstGeom prst="rect">
            <a:avLst/>
          </a:prstGeom>
          <a:noFill/>
        </p:spPr>
        <p:txBody>
          <a:bodyPr wrap="none" rtlCol="0">
            <a:spAutoFit/>
          </a:bodyPr>
          <a:lstStyle/>
          <a:p>
            <a:r>
              <a:rPr lang="en-US" sz="2800" dirty="0" smtClean="0"/>
              <a:t>Why might focused updates to traditional </a:t>
            </a:r>
          </a:p>
          <a:p>
            <a:r>
              <a:rPr lang="en-US" sz="2800" dirty="0" smtClean="0"/>
              <a:t>StreamNet data be relevant?</a:t>
            </a:r>
            <a:endParaRPr lang="en-US" sz="2800" dirty="0"/>
          </a:p>
        </p:txBody>
      </p:sp>
      <p:sp>
        <p:nvSpPr>
          <p:cNvPr id="3" name="TextBox 2"/>
          <p:cNvSpPr txBox="1"/>
          <p:nvPr/>
        </p:nvSpPr>
        <p:spPr>
          <a:xfrm>
            <a:off x="1416907" y="2158314"/>
            <a:ext cx="8092280" cy="1938992"/>
          </a:xfrm>
          <a:prstGeom prst="rect">
            <a:avLst/>
          </a:prstGeom>
          <a:noFill/>
        </p:spPr>
        <p:txBody>
          <a:bodyPr wrap="none" rtlCol="0">
            <a:spAutoFit/>
          </a:bodyPr>
          <a:lstStyle/>
          <a:p>
            <a:r>
              <a:rPr lang="en-US" sz="2400" dirty="0" smtClean="0"/>
              <a:t>NPCC Dashboards &amp; Indicators use over 1,500 StreamNet </a:t>
            </a:r>
          </a:p>
          <a:p>
            <a:pPr lvl="1"/>
            <a:r>
              <a:rPr lang="en-US" sz="2400" dirty="0" smtClean="0"/>
              <a:t>Trends</a:t>
            </a:r>
          </a:p>
          <a:p>
            <a:endParaRPr lang="en-US" sz="2400" dirty="0"/>
          </a:p>
          <a:p>
            <a:r>
              <a:rPr lang="en-US" sz="2400" dirty="0" smtClean="0"/>
              <a:t>Long time series data sets – many in proximity to habitat</a:t>
            </a:r>
          </a:p>
          <a:p>
            <a:pPr lvl="1"/>
            <a:r>
              <a:rPr lang="en-US" sz="2400" dirty="0"/>
              <a:t>p</a:t>
            </a:r>
            <a:r>
              <a:rPr lang="en-US" sz="2400" smtClean="0"/>
              <a:t>rojects </a:t>
            </a:r>
            <a:r>
              <a:rPr lang="en-US" sz="2400" dirty="0" smtClean="0"/>
              <a:t>or intensive monitoring work…</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54" y="4382530"/>
            <a:ext cx="10058400" cy="2182291"/>
          </a:xfrm>
          <a:prstGeom prst="rect">
            <a:avLst/>
          </a:prstGeom>
        </p:spPr>
      </p:pic>
    </p:spTree>
    <p:extLst>
      <p:ext uri="{BB962C8B-B14F-4D97-AF65-F5344CB8AC3E}">
        <p14:creationId xmlns:p14="http://schemas.microsoft.com/office/powerpoint/2010/main" val="3848100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5743</TotalTime>
  <Words>2636</Words>
  <Application>Microsoft Office PowerPoint</Application>
  <PresentationFormat>Widescreen</PresentationFormat>
  <Paragraphs>691</Paragraphs>
  <Slides>35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Microsoft Sans Serif</vt:lpstr>
      <vt:lpstr>Times New Roman</vt:lpstr>
      <vt:lpstr>Trebuchet MS</vt:lpstr>
      <vt:lpstr>Wingdings 3</vt:lpstr>
      <vt:lpstr>Facet</vt:lpstr>
      <vt:lpstr>Document</vt:lpstr>
      <vt:lpstr>Updating Traditional StreamNet Data</vt:lpstr>
      <vt:lpstr>Attempted to Assess Usage and Interest in “Traditional” Data</vt:lpstr>
      <vt:lpstr>Plans for Considering Updating some Traditional Data: Review with Steering Committee July 1 Request Adoption from Executive Committee July 8</vt:lpstr>
      <vt:lpstr>PowerPoint Presentation</vt:lpstr>
      <vt:lpstr>PowerPoint Presentation</vt:lpstr>
      <vt:lpstr>PowerPoint Presentation</vt:lpstr>
      <vt:lpstr>PowerPoint Presentation</vt:lpstr>
      <vt:lpstr>Survey Open for a Little Over 1 Month 19 Total Respondents. 17 Gave Their Affiliation; </vt:lpstr>
      <vt:lpstr>PowerPoint Presentation</vt:lpstr>
      <vt:lpstr>PowerPoint Presentation</vt:lpstr>
      <vt:lpstr>PowerPoint Presentation</vt:lpstr>
      <vt:lpstr>The Winner is… Adult Return, Estimates of Spawning Population  Six “Most Important” Answers  Highest Priority Score (3.67) </vt:lpstr>
      <vt:lpstr>Availability of Data and Past Usage; Adult Return, Estimates of Spawning Population  5 States/Tribes Reporting Comprehensive Data  Second Highest Original Query Searches (13.6%) </vt:lpstr>
      <vt:lpstr>Coming in Second? Fish Distribution</vt:lpstr>
      <vt:lpstr>Availability of Data  and Past Usage; Fish Distribution</vt:lpstr>
      <vt:lpstr>Fish distribution records all have a year value associated </vt:lpstr>
      <vt:lpstr>Third? Adult Return –  Redd Counts</vt:lpstr>
      <vt:lpstr>Availability of Data  and Past Usage; Adult Return –  Redd Counts</vt:lpstr>
      <vt:lpstr> Fourth? Facilities/Dams/Barriers/Hatchery Returns?</vt:lpstr>
      <vt:lpstr>Availability of Data and Past Usage; Facilities Five States/Tribes Reported Comprehensive Data on Facilities Four Reported Comprehensive Data on Hatchery Returns Substantial Original Query Searches (Barriers – 8.7%; Hatchery Returns – 4.5%; Facilities – 3.1%) </vt:lpstr>
      <vt:lpstr>Recommendation: SOW, budget, and expectations for FY 2016 should include resumption and updates of (in priority order); </vt:lpstr>
      <vt:lpstr>Change Language in 2016 SOW to be consistent?   G: Compile high priority traditional StreamNet data  </vt:lpstr>
      <vt:lpstr>PowerPoint Presentation</vt:lpstr>
      <vt:lpstr>Others to Consider?</vt:lpstr>
      <vt:lpstr> Fish Counts – Adult or Juvenile</vt:lpstr>
      <vt:lpstr>Other data types that you feel should be updated and maintained?</vt:lpstr>
      <vt:lpstr>PowerPoint Presentation</vt:lpstr>
      <vt:lpstr>Regional processes where updates would be useful?</vt:lpstr>
      <vt:lpstr>Discussion</vt:lpstr>
      <vt:lpstr>Are there any regional processes or data needs (i.e. like NOAA 5 year status reviews) that you are aware of where you think regularly updated traditional StreamNet data would be useful? </vt:lpstr>
      <vt:lpstr>Are there any regional processes or data needs (i.e. like NOAA 5 year status reviews) that you are aware of where you think regularly updated traditional StreamNet data would be useful? (Continued)</vt:lpstr>
      <vt:lpstr>Are there any other thoughts or ideas about updating traditional StreamNet data that you would like to share with us? </vt:lpstr>
      <vt:lpstr>PowerPoint Presentation</vt:lpstr>
      <vt:lpstr>PowerPoint Presentation</vt:lpstr>
      <vt:lpstr>PowerPoint Presentation</vt:lpstr>
    </vt:vector>
  </TitlesOfParts>
  <Company>PSMFC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Updating Traditional StreamNet Data</dc:title>
  <dc:creator>Chris Wheaton</dc:creator>
  <cp:lastModifiedBy>Chris Wheaton</cp:lastModifiedBy>
  <cp:revision>71</cp:revision>
  <dcterms:created xsi:type="dcterms:W3CDTF">2015-05-11T16:43:19Z</dcterms:created>
  <dcterms:modified xsi:type="dcterms:W3CDTF">2015-06-29T23:35:18Z</dcterms:modified>
</cp:coreProperties>
</file>