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ti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theme/themeOverride1.xml" ContentType="application/vnd.openxmlformats-officedocument.themeOverrid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notesMasterIdLst>
    <p:notesMasterId r:id="rId57"/>
  </p:notesMasterIdLst>
  <p:sldIdLst>
    <p:sldId id="339" r:id="rId2"/>
    <p:sldId id="340" r:id="rId3"/>
    <p:sldId id="341" r:id="rId4"/>
    <p:sldId id="256" r:id="rId5"/>
    <p:sldId id="396" r:id="rId6"/>
    <p:sldId id="353" r:id="rId7"/>
    <p:sldId id="398" r:id="rId8"/>
    <p:sldId id="335" r:id="rId9"/>
    <p:sldId id="278" r:id="rId10"/>
    <p:sldId id="295" r:id="rId11"/>
    <p:sldId id="362" r:id="rId12"/>
    <p:sldId id="361" r:id="rId13"/>
    <p:sldId id="374" r:id="rId14"/>
    <p:sldId id="355" r:id="rId15"/>
    <p:sldId id="338" r:id="rId16"/>
    <p:sldId id="343" r:id="rId17"/>
    <p:sldId id="349" r:id="rId18"/>
    <p:sldId id="359" r:id="rId19"/>
    <p:sldId id="375" r:id="rId20"/>
    <p:sldId id="381" r:id="rId21"/>
    <p:sldId id="378" r:id="rId22"/>
    <p:sldId id="379" r:id="rId23"/>
    <p:sldId id="356" r:id="rId24"/>
    <p:sldId id="370" r:id="rId25"/>
    <p:sldId id="380" r:id="rId26"/>
    <p:sldId id="394" r:id="rId27"/>
    <p:sldId id="336" r:id="rId28"/>
    <p:sldId id="382" r:id="rId29"/>
    <p:sldId id="383" r:id="rId30"/>
    <p:sldId id="384" r:id="rId31"/>
    <p:sldId id="385" r:id="rId32"/>
    <p:sldId id="386" r:id="rId33"/>
    <p:sldId id="387" r:id="rId34"/>
    <p:sldId id="388" r:id="rId35"/>
    <p:sldId id="389" r:id="rId36"/>
    <p:sldId id="390" r:id="rId37"/>
    <p:sldId id="395" r:id="rId38"/>
    <p:sldId id="393" r:id="rId39"/>
    <p:sldId id="337" r:id="rId40"/>
    <p:sldId id="351" r:id="rId41"/>
    <p:sldId id="352" r:id="rId42"/>
    <p:sldId id="327" r:id="rId43"/>
    <p:sldId id="267" r:id="rId44"/>
    <p:sldId id="294" r:id="rId45"/>
    <p:sldId id="363" r:id="rId46"/>
    <p:sldId id="364" r:id="rId47"/>
    <p:sldId id="365" r:id="rId48"/>
    <p:sldId id="366" r:id="rId49"/>
    <p:sldId id="367" r:id="rId50"/>
    <p:sldId id="368" r:id="rId51"/>
    <p:sldId id="369" r:id="rId52"/>
    <p:sldId id="347" r:id="rId53"/>
    <p:sldId id="372" r:id="rId54"/>
    <p:sldId id="373" r:id="rId55"/>
    <p:sldId id="346" r:id="rId56"/>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0334" autoAdjust="0"/>
  </p:normalViewPr>
  <p:slideViewPr>
    <p:cSldViewPr snapToGrid="0">
      <p:cViewPr varScale="1">
        <p:scale>
          <a:sx n="110" d="100"/>
          <a:sy n="110" d="100"/>
        </p:scale>
        <p:origin x="576" y="96"/>
      </p:cViewPr>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88" d="100"/>
          <a:sy n="88" d="100"/>
        </p:scale>
        <p:origin x="3822"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b="0" i="0" u="none" strike="noStrike" baseline="0">
                <a:solidFill>
                  <a:srgbClr val="333333"/>
                </a:solidFill>
                <a:latin typeface="Calibri"/>
                <a:ea typeface="Calibri"/>
                <a:cs typeface="Calibri"/>
              </a:defRPr>
            </a:pPr>
            <a:r>
              <a:rPr lang="en-US" dirty="0"/>
              <a:t>Average priority highest to lowest</a:t>
            </a:r>
          </a:p>
        </c:rich>
      </c:tx>
      <c:overlay val="0"/>
      <c:spPr>
        <a:noFill/>
        <a:ln>
          <a:noFill/>
        </a:ln>
        <a:effectLst/>
      </c:spPr>
    </c:title>
    <c:autoTitleDeleted val="0"/>
    <c:plotArea>
      <c:layout/>
      <c:barChart>
        <c:barDir val="bar"/>
        <c:grouping val="clustered"/>
        <c:varyColors val="0"/>
        <c:ser>
          <c:idx val="0"/>
          <c:order val="0"/>
          <c:spPr>
            <a:solidFill>
              <a:schemeClr val="accent1"/>
            </a:solidFill>
            <a:ln>
              <a:noFill/>
            </a:ln>
            <a:effectLst/>
          </c:spPr>
          <c:invertIfNegative val="0"/>
          <c:cat>
            <c:strRef>
              <c:f>'Question 1'!$B$27:$B$34</c:f>
              <c:strCache>
                <c:ptCount val="8"/>
                <c:pt idx="0">
                  <c:v>Hydro Data</c:v>
                </c:pt>
                <c:pt idx="1">
                  <c:v>Resident Trout</c:v>
                </c:pt>
                <c:pt idx="2">
                  <c:v>Other Fish (i.e. Lamprey, Sturgeon)</c:v>
                </c:pt>
                <c:pt idx="3">
                  <c:v>Habitat Data</c:v>
                </c:pt>
                <c:pt idx="4">
                  <c:v>ESA Listed Fish Populations (i.e. Bull Trout)</c:v>
                </c:pt>
                <c:pt idx="5">
                  <c:v>Hatchery Fish (Production/Hatchery Management Data)</c:v>
                </c:pt>
                <c:pt idx="6">
                  <c:v>Hatchery Fish (Interactions in Nature/Spawning in Wild Data)</c:v>
                </c:pt>
                <c:pt idx="7">
                  <c:v>Additional Natural Origin Salmon &amp; Steelhead Indicators</c:v>
                </c:pt>
              </c:strCache>
            </c:strRef>
          </c:cat>
          <c:val>
            <c:numRef>
              <c:f>'Question 1'!$C$27:$C$34</c:f>
            </c:numRef>
          </c:val>
          <c:extLst xmlns:c16r2="http://schemas.microsoft.com/office/drawing/2015/06/chart">
            <c:ext xmlns:c16="http://schemas.microsoft.com/office/drawing/2014/chart" uri="{C3380CC4-5D6E-409C-BE32-E72D297353CC}">
              <c16:uniqueId val="{00000000-02E9-41B4-9C0F-7D6E462EAC25}"/>
            </c:ext>
          </c:extLst>
        </c:ser>
        <c:ser>
          <c:idx val="1"/>
          <c:order val="1"/>
          <c:spPr>
            <a:solidFill>
              <a:schemeClr val="accent2"/>
            </a:solidFill>
            <a:ln>
              <a:noFill/>
            </a:ln>
            <a:effectLst/>
          </c:spPr>
          <c:invertIfNegative val="0"/>
          <c:cat>
            <c:strRef>
              <c:f>'Question 1'!$B$27:$B$34</c:f>
              <c:strCache>
                <c:ptCount val="8"/>
                <c:pt idx="0">
                  <c:v>Hydro Data</c:v>
                </c:pt>
                <c:pt idx="1">
                  <c:v>Resident Trout</c:v>
                </c:pt>
                <c:pt idx="2">
                  <c:v>Other Fish (i.e. Lamprey, Sturgeon)</c:v>
                </c:pt>
                <c:pt idx="3">
                  <c:v>Habitat Data</c:v>
                </c:pt>
                <c:pt idx="4">
                  <c:v>ESA Listed Fish Populations (i.e. Bull Trout)</c:v>
                </c:pt>
                <c:pt idx="5">
                  <c:v>Hatchery Fish (Production/Hatchery Management Data)</c:v>
                </c:pt>
                <c:pt idx="6">
                  <c:v>Hatchery Fish (Interactions in Nature/Spawning in Wild Data)</c:v>
                </c:pt>
                <c:pt idx="7">
                  <c:v>Additional Natural Origin Salmon &amp; Steelhead Indicators</c:v>
                </c:pt>
              </c:strCache>
            </c:strRef>
          </c:cat>
          <c:val>
            <c:numRef>
              <c:f>'Question 1'!$D$27:$D$34</c:f>
            </c:numRef>
          </c:val>
          <c:extLst xmlns:c16r2="http://schemas.microsoft.com/office/drawing/2015/06/chart">
            <c:ext xmlns:c16="http://schemas.microsoft.com/office/drawing/2014/chart" uri="{C3380CC4-5D6E-409C-BE32-E72D297353CC}">
              <c16:uniqueId val="{00000001-02E9-41B4-9C0F-7D6E462EAC25}"/>
            </c:ext>
          </c:extLst>
        </c:ser>
        <c:ser>
          <c:idx val="2"/>
          <c:order val="2"/>
          <c:spPr>
            <a:solidFill>
              <a:schemeClr val="accent3"/>
            </a:solidFill>
            <a:ln>
              <a:noFill/>
            </a:ln>
            <a:effectLst/>
          </c:spPr>
          <c:invertIfNegative val="0"/>
          <c:cat>
            <c:strRef>
              <c:f>'Question 1'!$B$27:$B$34</c:f>
              <c:strCache>
                <c:ptCount val="8"/>
                <c:pt idx="0">
                  <c:v>Hydro Data</c:v>
                </c:pt>
                <c:pt idx="1">
                  <c:v>Resident Trout</c:v>
                </c:pt>
                <c:pt idx="2">
                  <c:v>Other Fish (i.e. Lamprey, Sturgeon)</c:v>
                </c:pt>
                <c:pt idx="3">
                  <c:v>Habitat Data</c:v>
                </c:pt>
                <c:pt idx="4">
                  <c:v>ESA Listed Fish Populations (i.e. Bull Trout)</c:v>
                </c:pt>
                <c:pt idx="5">
                  <c:v>Hatchery Fish (Production/Hatchery Management Data)</c:v>
                </c:pt>
                <c:pt idx="6">
                  <c:v>Hatchery Fish (Interactions in Nature/Spawning in Wild Data)</c:v>
                </c:pt>
                <c:pt idx="7">
                  <c:v>Additional Natural Origin Salmon &amp; Steelhead Indicators</c:v>
                </c:pt>
              </c:strCache>
            </c:strRef>
          </c:cat>
          <c:val>
            <c:numRef>
              <c:f>'Question 1'!$E$27:$E$34</c:f>
            </c:numRef>
          </c:val>
          <c:extLst xmlns:c16r2="http://schemas.microsoft.com/office/drawing/2015/06/chart">
            <c:ext xmlns:c16="http://schemas.microsoft.com/office/drawing/2014/chart" uri="{C3380CC4-5D6E-409C-BE32-E72D297353CC}">
              <c16:uniqueId val="{00000002-02E9-41B4-9C0F-7D6E462EAC25}"/>
            </c:ext>
          </c:extLst>
        </c:ser>
        <c:ser>
          <c:idx val="3"/>
          <c:order val="3"/>
          <c:spPr>
            <a:solidFill>
              <a:schemeClr val="accent4"/>
            </a:solidFill>
            <a:ln>
              <a:noFill/>
            </a:ln>
            <a:effectLst/>
          </c:spPr>
          <c:invertIfNegative val="0"/>
          <c:cat>
            <c:strRef>
              <c:f>'Question 1'!$B$27:$B$34</c:f>
              <c:strCache>
                <c:ptCount val="8"/>
                <c:pt idx="0">
                  <c:v>Hydro Data</c:v>
                </c:pt>
                <c:pt idx="1">
                  <c:v>Resident Trout</c:v>
                </c:pt>
                <c:pt idx="2">
                  <c:v>Other Fish (i.e. Lamprey, Sturgeon)</c:v>
                </c:pt>
                <c:pt idx="3">
                  <c:v>Habitat Data</c:v>
                </c:pt>
                <c:pt idx="4">
                  <c:v>ESA Listed Fish Populations (i.e. Bull Trout)</c:v>
                </c:pt>
                <c:pt idx="5">
                  <c:v>Hatchery Fish (Production/Hatchery Management Data)</c:v>
                </c:pt>
                <c:pt idx="6">
                  <c:v>Hatchery Fish (Interactions in Nature/Spawning in Wild Data)</c:v>
                </c:pt>
                <c:pt idx="7">
                  <c:v>Additional Natural Origin Salmon &amp; Steelhead Indicators</c:v>
                </c:pt>
              </c:strCache>
            </c:strRef>
          </c:cat>
          <c:val>
            <c:numRef>
              <c:f>'Question 1'!$F$27:$F$34</c:f>
            </c:numRef>
          </c:val>
          <c:extLst xmlns:c16r2="http://schemas.microsoft.com/office/drawing/2015/06/chart">
            <c:ext xmlns:c16="http://schemas.microsoft.com/office/drawing/2014/chart" uri="{C3380CC4-5D6E-409C-BE32-E72D297353CC}">
              <c16:uniqueId val="{00000003-02E9-41B4-9C0F-7D6E462EAC25}"/>
            </c:ext>
          </c:extLst>
        </c:ser>
        <c:ser>
          <c:idx val="4"/>
          <c:order val="4"/>
          <c:spPr>
            <a:solidFill>
              <a:schemeClr val="accent5"/>
            </a:solidFill>
            <a:ln>
              <a:noFill/>
            </a:ln>
            <a:effectLst/>
          </c:spPr>
          <c:invertIfNegative val="0"/>
          <c:cat>
            <c:strRef>
              <c:f>'Question 1'!$B$27:$B$34</c:f>
              <c:strCache>
                <c:ptCount val="8"/>
                <c:pt idx="0">
                  <c:v>Hydro Data</c:v>
                </c:pt>
                <c:pt idx="1">
                  <c:v>Resident Trout</c:v>
                </c:pt>
                <c:pt idx="2">
                  <c:v>Other Fish (i.e. Lamprey, Sturgeon)</c:v>
                </c:pt>
                <c:pt idx="3">
                  <c:v>Habitat Data</c:v>
                </c:pt>
                <c:pt idx="4">
                  <c:v>ESA Listed Fish Populations (i.e. Bull Trout)</c:v>
                </c:pt>
                <c:pt idx="5">
                  <c:v>Hatchery Fish (Production/Hatchery Management Data)</c:v>
                </c:pt>
                <c:pt idx="6">
                  <c:v>Hatchery Fish (Interactions in Nature/Spawning in Wild Data)</c:v>
                </c:pt>
                <c:pt idx="7">
                  <c:v>Additional Natural Origin Salmon &amp; Steelhead Indicators</c:v>
                </c:pt>
              </c:strCache>
            </c:strRef>
          </c:cat>
          <c:val>
            <c:numRef>
              <c:f>'Question 1'!$G$27:$G$34</c:f>
            </c:numRef>
          </c:val>
          <c:extLst xmlns:c16r2="http://schemas.microsoft.com/office/drawing/2015/06/chart">
            <c:ext xmlns:c16="http://schemas.microsoft.com/office/drawing/2014/chart" uri="{C3380CC4-5D6E-409C-BE32-E72D297353CC}">
              <c16:uniqueId val="{00000004-02E9-41B4-9C0F-7D6E462EAC25}"/>
            </c:ext>
          </c:extLst>
        </c:ser>
        <c:ser>
          <c:idx val="5"/>
          <c:order val="5"/>
          <c:spPr>
            <a:solidFill>
              <a:schemeClr val="accent6"/>
            </a:solidFill>
            <a:ln>
              <a:noFill/>
            </a:ln>
            <a:effectLst/>
          </c:spPr>
          <c:invertIfNegative val="0"/>
          <c:cat>
            <c:strRef>
              <c:f>'Question 1'!$B$27:$B$34</c:f>
              <c:strCache>
                <c:ptCount val="8"/>
                <c:pt idx="0">
                  <c:v>Hydro Data</c:v>
                </c:pt>
                <c:pt idx="1">
                  <c:v>Resident Trout</c:v>
                </c:pt>
                <c:pt idx="2">
                  <c:v>Other Fish (i.e. Lamprey, Sturgeon)</c:v>
                </c:pt>
                <c:pt idx="3">
                  <c:v>Habitat Data</c:v>
                </c:pt>
                <c:pt idx="4">
                  <c:v>ESA Listed Fish Populations (i.e. Bull Trout)</c:v>
                </c:pt>
                <c:pt idx="5">
                  <c:v>Hatchery Fish (Production/Hatchery Management Data)</c:v>
                </c:pt>
                <c:pt idx="6">
                  <c:v>Hatchery Fish (Interactions in Nature/Spawning in Wild Data)</c:v>
                </c:pt>
                <c:pt idx="7">
                  <c:v>Additional Natural Origin Salmon &amp; Steelhead Indicators</c:v>
                </c:pt>
              </c:strCache>
            </c:strRef>
          </c:cat>
          <c:val>
            <c:numRef>
              <c:f>'Question 1'!$H$27:$H$34</c:f>
            </c:numRef>
          </c:val>
          <c:extLst xmlns:c16r2="http://schemas.microsoft.com/office/drawing/2015/06/chart">
            <c:ext xmlns:c16="http://schemas.microsoft.com/office/drawing/2014/chart" uri="{C3380CC4-5D6E-409C-BE32-E72D297353CC}">
              <c16:uniqueId val="{00000005-02E9-41B4-9C0F-7D6E462EAC25}"/>
            </c:ext>
          </c:extLst>
        </c:ser>
        <c:ser>
          <c:idx val="6"/>
          <c:order val="6"/>
          <c:spPr>
            <a:solidFill>
              <a:schemeClr val="accent1">
                <a:lumMod val="60000"/>
              </a:schemeClr>
            </a:solidFill>
            <a:ln>
              <a:noFill/>
            </a:ln>
            <a:effectLst/>
          </c:spPr>
          <c:invertIfNegative val="0"/>
          <c:cat>
            <c:strRef>
              <c:f>'Question 1'!$B$27:$B$34</c:f>
              <c:strCache>
                <c:ptCount val="8"/>
                <c:pt idx="0">
                  <c:v>Hydro Data</c:v>
                </c:pt>
                <c:pt idx="1">
                  <c:v>Resident Trout</c:v>
                </c:pt>
                <c:pt idx="2">
                  <c:v>Other Fish (i.e. Lamprey, Sturgeon)</c:v>
                </c:pt>
                <c:pt idx="3">
                  <c:v>Habitat Data</c:v>
                </c:pt>
                <c:pt idx="4">
                  <c:v>ESA Listed Fish Populations (i.e. Bull Trout)</c:v>
                </c:pt>
                <c:pt idx="5">
                  <c:v>Hatchery Fish (Production/Hatchery Management Data)</c:v>
                </c:pt>
                <c:pt idx="6">
                  <c:v>Hatchery Fish (Interactions in Nature/Spawning in Wild Data)</c:v>
                </c:pt>
                <c:pt idx="7">
                  <c:v>Additional Natural Origin Salmon &amp; Steelhead Indicators</c:v>
                </c:pt>
              </c:strCache>
            </c:strRef>
          </c:cat>
          <c:val>
            <c:numRef>
              <c:f>'Question 1'!$I$27:$I$34</c:f>
            </c:numRef>
          </c:val>
          <c:extLst xmlns:c16r2="http://schemas.microsoft.com/office/drawing/2015/06/chart">
            <c:ext xmlns:c16="http://schemas.microsoft.com/office/drawing/2014/chart" uri="{C3380CC4-5D6E-409C-BE32-E72D297353CC}">
              <c16:uniqueId val="{00000006-02E9-41B4-9C0F-7D6E462EAC25}"/>
            </c:ext>
          </c:extLst>
        </c:ser>
        <c:ser>
          <c:idx val="7"/>
          <c:order val="7"/>
          <c:spPr>
            <a:solidFill>
              <a:schemeClr val="accent2">
                <a:lumMod val="60000"/>
              </a:schemeClr>
            </a:solidFill>
            <a:ln>
              <a:noFill/>
            </a:ln>
            <a:effectLst/>
          </c:spPr>
          <c:invertIfNegative val="0"/>
          <c:cat>
            <c:strRef>
              <c:f>'Question 1'!$B$27:$B$34</c:f>
              <c:strCache>
                <c:ptCount val="8"/>
                <c:pt idx="0">
                  <c:v>Hydro Data</c:v>
                </c:pt>
                <c:pt idx="1">
                  <c:v>Resident Trout</c:v>
                </c:pt>
                <c:pt idx="2">
                  <c:v>Other Fish (i.e. Lamprey, Sturgeon)</c:v>
                </c:pt>
                <c:pt idx="3">
                  <c:v>Habitat Data</c:v>
                </c:pt>
                <c:pt idx="4">
                  <c:v>ESA Listed Fish Populations (i.e. Bull Trout)</c:v>
                </c:pt>
                <c:pt idx="5">
                  <c:v>Hatchery Fish (Production/Hatchery Management Data)</c:v>
                </c:pt>
                <c:pt idx="6">
                  <c:v>Hatchery Fish (Interactions in Nature/Spawning in Wild Data)</c:v>
                </c:pt>
                <c:pt idx="7">
                  <c:v>Additional Natural Origin Salmon &amp; Steelhead Indicators</c:v>
                </c:pt>
              </c:strCache>
            </c:strRef>
          </c:cat>
          <c:val>
            <c:numRef>
              <c:f>'Question 1'!$J$27:$J$34</c:f>
            </c:numRef>
          </c:val>
          <c:extLst xmlns:c16r2="http://schemas.microsoft.com/office/drawing/2015/06/chart">
            <c:ext xmlns:c16="http://schemas.microsoft.com/office/drawing/2014/chart" uri="{C3380CC4-5D6E-409C-BE32-E72D297353CC}">
              <c16:uniqueId val="{00000007-02E9-41B4-9C0F-7D6E462EAC25}"/>
            </c:ext>
          </c:extLst>
        </c:ser>
        <c:ser>
          <c:idx val="8"/>
          <c:order val="8"/>
          <c:spPr>
            <a:solidFill>
              <a:schemeClr val="accent3">
                <a:lumMod val="60000"/>
              </a:schemeClr>
            </a:solidFill>
            <a:ln>
              <a:noFill/>
            </a:ln>
            <a:effectLst/>
          </c:spPr>
          <c:invertIfNegative val="0"/>
          <c:cat>
            <c:strRef>
              <c:f>'Question 1'!$B$27:$B$34</c:f>
              <c:strCache>
                <c:ptCount val="8"/>
                <c:pt idx="0">
                  <c:v>Hydro Data</c:v>
                </c:pt>
                <c:pt idx="1">
                  <c:v>Resident Trout</c:v>
                </c:pt>
                <c:pt idx="2">
                  <c:v>Other Fish (i.e. Lamprey, Sturgeon)</c:v>
                </c:pt>
                <c:pt idx="3">
                  <c:v>Habitat Data</c:v>
                </c:pt>
                <c:pt idx="4">
                  <c:v>ESA Listed Fish Populations (i.e. Bull Trout)</c:v>
                </c:pt>
                <c:pt idx="5">
                  <c:v>Hatchery Fish (Production/Hatchery Management Data)</c:v>
                </c:pt>
                <c:pt idx="6">
                  <c:v>Hatchery Fish (Interactions in Nature/Spawning in Wild Data)</c:v>
                </c:pt>
                <c:pt idx="7">
                  <c:v>Additional Natural Origin Salmon &amp; Steelhead Indicators</c:v>
                </c:pt>
              </c:strCache>
            </c:strRef>
          </c:cat>
          <c:val>
            <c:numRef>
              <c:f>'Question 1'!$K$27:$K$34</c:f>
            </c:numRef>
          </c:val>
          <c:extLst xmlns:c16r2="http://schemas.microsoft.com/office/drawing/2015/06/chart">
            <c:ext xmlns:c16="http://schemas.microsoft.com/office/drawing/2014/chart" uri="{C3380CC4-5D6E-409C-BE32-E72D297353CC}">
              <c16:uniqueId val="{00000008-02E9-41B4-9C0F-7D6E462EAC25}"/>
            </c:ext>
          </c:extLst>
        </c:ser>
        <c:ser>
          <c:idx val="9"/>
          <c:order val="9"/>
          <c:spPr>
            <a:solidFill>
              <a:schemeClr val="accent4">
                <a:lumMod val="60000"/>
              </a:schemeClr>
            </a:solidFill>
            <a:ln>
              <a:noFill/>
            </a:ln>
            <a:effectLst/>
          </c:spPr>
          <c:invertIfNegative val="0"/>
          <c:cat>
            <c:strRef>
              <c:f>'Question 1'!$B$27:$B$34</c:f>
              <c:strCache>
                <c:ptCount val="8"/>
                <c:pt idx="0">
                  <c:v>Hydro Data</c:v>
                </c:pt>
                <c:pt idx="1">
                  <c:v>Resident Trout</c:v>
                </c:pt>
                <c:pt idx="2">
                  <c:v>Other Fish (i.e. Lamprey, Sturgeon)</c:v>
                </c:pt>
                <c:pt idx="3">
                  <c:v>Habitat Data</c:v>
                </c:pt>
                <c:pt idx="4">
                  <c:v>ESA Listed Fish Populations (i.e. Bull Trout)</c:v>
                </c:pt>
                <c:pt idx="5">
                  <c:v>Hatchery Fish (Production/Hatchery Management Data)</c:v>
                </c:pt>
                <c:pt idx="6">
                  <c:v>Hatchery Fish (Interactions in Nature/Spawning in Wild Data)</c:v>
                </c:pt>
                <c:pt idx="7">
                  <c:v>Additional Natural Origin Salmon &amp; Steelhead Indicators</c:v>
                </c:pt>
              </c:strCache>
            </c:strRef>
          </c:cat>
          <c:val>
            <c:numRef>
              <c:f>'Question 1'!$L$27:$L$34</c:f>
              <c:numCache>
                <c:formatCode>0.00</c:formatCode>
                <c:ptCount val="8"/>
                <c:pt idx="0">
                  <c:v>3.8099999999999996</c:v>
                </c:pt>
                <c:pt idx="1">
                  <c:v>4.1500000000000004</c:v>
                </c:pt>
                <c:pt idx="2">
                  <c:v>5</c:v>
                </c:pt>
                <c:pt idx="3">
                  <c:v>5.41</c:v>
                </c:pt>
                <c:pt idx="4">
                  <c:v>5.78</c:v>
                </c:pt>
                <c:pt idx="5">
                  <c:v>6.26</c:v>
                </c:pt>
                <c:pt idx="6">
                  <c:v>6.67</c:v>
                </c:pt>
                <c:pt idx="7">
                  <c:v>6.93</c:v>
                </c:pt>
              </c:numCache>
            </c:numRef>
          </c:val>
          <c:extLst xmlns:c16r2="http://schemas.microsoft.com/office/drawing/2015/06/chart">
            <c:ext xmlns:c16="http://schemas.microsoft.com/office/drawing/2014/chart" uri="{C3380CC4-5D6E-409C-BE32-E72D297353CC}">
              <c16:uniqueId val="{00000009-02E9-41B4-9C0F-7D6E462EAC25}"/>
            </c:ext>
          </c:extLst>
        </c:ser>
        <c:dLbls>
          <c:showLegendKey val="0"/>
          <c:showVal val="0"/>
          <c:showCatName val="0"/>
          <c:showSerName val="0"/>
          <c:showPercent val="0"/>
          <c:showBubbleSize val="0"/>
        </c:dLbls>
        <c:gapWidth val="182"/>
        <c:axId val="186724848"/>
        <c:axId val="186729160"/>
      </c:barChart>
      <c:catAx>
        <c:axId val="186724848"/>
        <c:scaling>
          <c:orientation val="minMax"/>
        </c:scaling>
        <c:delete val="0"/>
        <c:axPos val="l"/>
        <c:numFmt formatCode="General" sourceLinked="1"/>
        <c:majorTickMark val="none"/>
        <c:minorTickMark val="none"/>
        <c:tickLblPos val="nextTo"/>
        <c:spPr>
          <a:ln w="3175">
            <a:solidFill>
              <a:srgbClr val="DDDDDD"/>
            </a:solidFill>
            <a:prstDash val="solid"/>
          </a:ln>
        </c:spPr>
        <c:txPr>
          <a:bodyPr rot="0" vert="horz"/>
          <a:lstStyle/>
          <a:p>
            <a:pPr>
              <a:defRPr sz="900" b="0" i="0" u="none" strike="noStrike" baseline="0">
                <a:solidFill>
                  <a:srgbClr val="333333"/>
                </a:solidFill>
                <a:latin typeface="Calibri"/>
                <a:ea typeface="Calibri"/>
                <a:cs typeface="Calibri"/>
              </a:defRPr>
            </a:pPr>
            <a:endParaRPr lang="en-US"/>
          </a:p>
        </c:txPr>
        <c:crossAx val="186729160"/>
        <c:crosses val="autoZero"/>
        <c:auto val="1"/>
        <c:lblAlgn val="ctr"/>
        <c:lblOffset val="100"/>
        <c:noMultiLvlLbl val="0"/>
      </c:catAx>
      <c:valAx>
        <c:axId val="186729160"/>
        <c:scaling>
          <c:orientation val="minMax"/>
        </c:scaling>
        <c:delete val="1"/>
        <c:axPos val="b"/>
        <c:majorGridlines>
          <c:spPr>
            <a:ln w="3175">
              <a:solidFill>
                <a:srgbClr val="DDDDDD"/>
              </a:solidFill>
              <a:prstDash val="solid"/>
            </a:ln>
          </c:spPr>
        </c:majorGridlines>
        <c:numFmt formatCode="0.00" sourceLinked="1"/>
        <c:majorTickMark val="out"/>
        <c:minorTickMark val="none"/>
        <c:tickLblPos val="nextTo"/>
        <c:crossAx val="186724848"/>
        <c:crosses val="autoZero"/>
        <c:crossBetween val="between"/>
      </c:valAx>
      <c:spPr>
        <a:noFill/>
        <a:ln w="25400">
          <a:noFill/>
        </a:ln>
      </c:spPr>
    </c:plotArea>
    <c:plotVisOnly val="1"/>
    <c:dispBlanksAs val="gap"/>
    <c:showDLblsOverMax val="0"/>
  </c:chart>
  <c:spPr>
    <a:solidFill>
      <a:srgbClr val="FFFFFF"/>
    </a:solidFill>
    <a:ln w="3175">
      <a:solidFill>
        <a:srgbClr val="DDDDDD"/>
      </a:solidFill>
      <a:prstDash val="solid"/>
    </a:ln>
  </c:spPr>
  <c:txPr>
    <a:bodyPr/>
    <a:lstStyle/>
    <a:p>
      <a:pPr>
        <a:defRPr sz="1000" b="0" i="0" u="none" strike="noStrike" baseline="0">
          <a:solidFill>
            <a:srgbClr val="333333"/>
          </a:solidFill>
          <a:latin typeface="Calibri"/>
          <a:ea typeface="Calibri"/>
          <a:cs typeface="Calibri"/>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b="0" i="0" u="none" strike="noStrike" baseline="0">
                <a:solidFill>
                  <a:srgbClr val="333333"/>
                </a:solidFill>
                <a:latin typeface="Calibri"/>
                <a:ea typeface="Calibri"/>
                <a:cs typeface="Calibri"/>
              </a:defRPr>
            </a:pPr>
            <a:r>
              <a:rPr lang="en-US" dirty="0"/>
              <a:t>Number ranking "most important"</a:t>
            </a:r>
          </a:p>
        </c:rich>
      </c:tx>
      <c:overlay val="0"/>
      <c:spPr>
        <a:noFill/>
        <a:ln>
          <a:noFill/>
        </a:ln>
        <a:effectLst/>
      </c:spPr>
    </c:title>
    <c:autoTitleDeleted val="0"/>
    <c:plotArea>
      <c:layout/>
      <c:barChart>
        <c:barDir val="bar"/>
        <c:grouping val="clustered"/>
        <c:varyColors val="0"/>
        <c:ser>
          <c:idx val="0"/>
          <c:order val="0"/>
          <c:spPr>
            <a:solidFill>
              <a:schemeClr val="accent1"/>
            </a:solidFill>
            <a:ln>
              <a:noFill/>
            </a:ln>
            <a:effectLst/>
          </c:spPr>
          <c:invertIfNegative val="0"/>
          <c:cat>
            <c:strRef>
              <c:f>'Question 1'!$B$18:$B$25</c:f>
              <c:strCache>
                <c:ptCount val="8"/>
                <c:pt idx="0">
                  <c:v>Habitat Data</c:v>
                </c:pt>
                <c:pt idx="1">
                  <c:v>Other Fish (i.e. Lamprey, Sturgeon)</c:v>
                </c:pt>
                <c:pt idx="2">
                  <c:v>Hydro Data</c:v>
                </c:pt>
                <c:pt idx="3">
                  <c:v>Resident Trout</c:v>
                </c:pt>
                <c:pt idx="4">
                  <c:v>ESA Listed Fish Populations (i.e. Bull Trout)</c:v>
                </c:pt>
                <c:pt idx="5">
                  <c:v>Hatchery Fish (Interactions in Nature/Spawning in Wild Data)</c:v>
                </c:pt>
                <c:pt idx="6">
                  <c:v>Hatchery Fish (Production/Hatchery Management Data)</c:v>
                </c:pt>
                <c:pt idx="7">
                  <c:v>Additional Natural Origin Salmon &amp; Steelhead Indicators</c:v>
                </c:pt>
              </c:strCache>
            </c:strRef>
          </c:cat>
          <c:val>
            <c:numRef>
              <c:f>'Question 1'!$C$18:$C$25</c:f>
              <c:numCache>
                <c:formatCode>General</c:formatCode>
                <c:ptCount val="8"/>
                <c:pt idx="0">
                  <c:v>0</c:v>
                </c:pt>
                <c:pt idx="1">
                  <c:v>1</c:v>
                </c:pt>
                <c:pt idx="2">
                  <c:v>1</c:v>
                </c:pt>
                <c:pt idx="3">
                  <c:v>2</c:v>
                </c:pt>
                <c:pt idx="4">
                  <c:v>2</c:v>
                </c:pt>
                <c:pt idx="5">
                  <c:v>5</c:v>
                </c:pt>
                <c:pt idx="6">
                  <c:v>6</c:v>
                </c:pt>
                <c:pt idx="7">
                  <c:v>10</c:v>
                </c:pt>
              </c:numCache>
            </c:numRef>
          </c:val>
          <c:extLst xmlns:c16r2="http://schemas.microsoft.com/office/drawing/2015/06/chart">
            <c:ext xmlns:c16="http://schemas.microsoft.com/office/drawing/2014/chart" uri="{C3380CC4-5D6E-409C-BE32-E72D297353CC}">
              <c16:uniqueId val="{00000000-769B-41F9-B37A-42B122E3BE90}"/>
            </c:ext>
          </c:extLst>
        </c:ser>
        <c:dLbls>
          <c:showLegendKey val="0"/>
          <c:showVal val="0"/>
          <c:showCatName val="0"/>
          <c:showSerName val="0"/>
          <c:showPercent val="0"/>
          <c:showBubbleSize val="0"/>
        </c:dLbls>
        <c:gapWidth val="182"/>
        <c:axId val="186725240"/>
        <c:axId val="186725632"/>
      </c:barChart>
      <c:catAx>
        <c:axId val="186725240"/>
        <c:scaling>
          <c:orientation val="minMax"/>
        </c:scaling>
        <c:delete val="0"/>
        <c:axPos val="l"/>
        <c:numFmt formatCode="General" sourceLinked="1"/>
        <c:majorTickMark val="none"/>
        <c:minorTickMark val="none"/>
        <c:tickLblPos val="nextTo"/>
        <c:spPr>
          <a:ln w="3175">
            <a:solidFill>
              <a:srgbClr val="DDDDDD"/>
            </a:solidFill>
            <a:prstDash val="solid"/>
          </a:ln>
        </c:spPr>
        <c:txPr>
          <a:bodyPr rot="0" vert="horz"/>
          <a:lstStyle/>
          <a:p>
            <a:pPr>
              <a:defRPr sz="900" b="0" i="0" u="none" strike="noStrike" baseline="0">
                <a:solidFill>
                  <a:srgbClr val="333333"/>
                </a:solidFill>
                <a:latin typeface="Calibri"/>
                <a:ea typeface="Calibri"/>
                <a:cs typeface="Calibri"/>
              </a:defRPr>
            </a:pPr>
            <a:endParaRPr lang="en-US"/>
          </a:p>
        </c:txPr>
        <c:crossAx val="186725632"/>
        <c:crosses val="autoZero"/>
        <c:auto val="1"/>
        <c:lblAlgn val="ctr"/>
        <c:lblOffset val="100"/>
        <c:noMultiLvlLbl val="0"/>
      </c:catAx>
      <c:valAx>
        <c:axId val="186725632"/>
        <c:scaling>
          <c:orientation val="minMax"/>
        </c:scaling>
        <c:delete val="0"/>
        <c:axPos val="b"/>
        <c:majorGridlines>
          <c:spPr>
            <a:ln w="3175">
              <a:solidFill>
                <a:srgbClr val="DDDDDD"/>
              </a:solidFill>
              <a:prstDash val="solid"/>
            </a:ln>
          </c:spPr>
        </c:majorGridlines>
        <c:numFmt formatCode="General" sourceLinked="1"/>
        <c:majorTickMark val="none"/>
        <c:minorTickMark val="none"/>
        <c:tickLblPos val="nextTo"/>
        <c:spPr>
          <a:noFill/>
          <a:ln>
            <a:noFill/>
          </a:ln>
          <a:effectLst/>
        </c:spPr>
        <c:txPr>
          <a:bodyPr rot="0" vert="horz"/>
          <a:lstStyle/>
          <a:p>
            <a:pPr>
              <a:defRPr sz="900" b="0" i="0" u="none" strike="noStrike" baseline="0">
                <a:solidFill>
                  <a:srgbClr val="333333"/>
                </a:solidFill>
                <a:latin typeface="Calibri"/>
                <a:ea typeface="Calibri"/>
                <a:cs typeface="Calibri"/>
              </a:defRPr>
            </a:pPr>
            <a:endParaRPr lang="en-US"/>
          </a:p>
        </c:txPr>
        <c:crossAx val="186725240"/>
        <c:crosses val="autoZero"/>
        <c:crossBetween val="between"/>
      </c:valAx>
      <c:spPr>
        <a:noFill/>
        <a:ln w="25400">
          <a:noFill/>
        </a:ln>
      </c:spPr>
    </c:plotArea>
    <c:plotVisOnly val="1"/>
    <c:dispBlanksAs val="gap"/>
    <c:showDLblsOverMax val="0"/>
  </c:chart>
  <c:spPr>
    <a:solidFill>
      <a:srgbClr val="FFFFFF"/>
    </a:solidFill>
    <a:ln w="3175">
      <a:solidFill>
        <a:srgbClr val="DDDDDD"/>
      </a:solidFill>
      <a:prstDash val="solid"/>
    </a:ln>
  </c:spPr>
  <c:txPr>
    <a:bodyPr/>
    <a:lstStyle/>
    <a:p>
      <a:pPr>
        <a:defRPr sz="1000" b="0" i="0" u="none" strike="noStrike" baseline="0">
          <a:solidFill>
            <a:srgbClr val="333333"/>
          </a:solidFill>
          <a:latin typeface="Calibri"/>
          <a:ea typeface="Calibri"/>
          <a:cs typeface="Calibri"/>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400" b="0" i="0" u="none" strike="noStrike" baseline="0">
                <a:solidFill>
                  <a:srgbClr val="333333"/>
                </a:solidFill>
                <a:latin typeface="Calibri"/>
                <a:ea typeface="Calibri"/>
                <a:cs typeface="Calibri"/>
              </a:defRPr>
            </a:pPr>
            <a:r>
              <a:rPr lang="en-US" dirty="0" smtClean="0"/>
              <a:t>Poll results; average </a:t>
            </a:r>
            <a:r>
              <a:rPr lang="en-US" dirty="0"/>
              <a:t>priority highest to lowest</a:t>
            </a:r>
          </a:p>
        </c:rich>
      </c:tx>
      <c:layout>
        <c:manualLayout>
          <c:xMode val="edge"/>
          <c:yMode val="edge"/>
          <c:x val="0.29962083804825296"/>
          <c:y val="3.7492785590961579E-2"/>
        </c:manualLayout>
      </c:layout>
      <c:overlay val="0"/>
      <c:spPr>
        <a:noFill/>
        <a:ln>
          <a:noFill/>
        </a:ln>
        <a:effectLst/>
      </c:spPr>
    </c:title>
    <c:autoTitleDeleted val="0"/>
    <c:plotArea>
      <c:layout/>
      <c:barChart>
        <c:barDir val="bar"/>
        <c:grouping val="clustered"/>
        <c:varyColors val="0"/>
        <c:ser>
          <c:idx val="0"/>
          <c:order val="0"/>
          <c:spPr>
            <a:solidFill>
              <a:schemeClr val="accent1"/>
            </a:solidFill>
            <a:ln>
              <a:noFill/>
            </a:ln>
            <a:effectLst/>
          </c:spPr>
          <c:invertIfNegative val="0"/>
          <c:cat>
            <c:strRef>
              <c:f>'Question 1'!$B$11:$B$13</c:f>
              <c:strCache>
                <c:ptCount val="3"/>
                <c:pt idx="0">
                  <c:v>Population diversity</c:v>
                </c:pt>
                <c:pt idx="1">
                  <c:v>Life stage specific juvenile survival</c:v>
                </c:pt>
                <c:pt idx="2">
                  <c:v>Spatial structure (i.e. geographic distribution, connectivity, etc.)</c:v>
                </c:pt>
              </c:strCache>
            </c:strRef>
          </c:cat>
          <c:val>
            <c:numRef>
              <c:f>'Question 1'!$C$11:$C$13</c:f>
            </c:numRef>
          </c:val>
          <c:extLst xmlns:c16r2="http://schemas.microsoft.com/office/drawing/2015/06/chart">
            <c:ext xmlns:c16="http://schemas.microsoft.com/office/drawing/2014/chart" uri="{C3380CC4-5D6E-409C-BE32-E72D297353CC}">
              <c16:uniqueId val="{00000000-3485-403A-B762-86EB0CEEC0F7}"/>
            </c:ext>
          </c:extLst>
        </c:ser>
        <c:ser>
          <c:idx val="1"/>
          <c:order val="1"/>
          <c:spPr>
            <a:solidFill>
              <a:schemeClr val="accent2"/>
            </a:solidFill>
            <a:ln>
              <a:noFill/>
            </a:ln>
            <a:effectLst/>
          </c:spPr>
          <c:invertIfNegative val="0"/>
          <c:cat>
            <c:strRef>
              <c:f>'Question 1'!$B$11:$B$13</c:f>
              <c:strCache>
                <c:ptCount val="3"/>
                <c:pt idx="0">
                  <c:v>Population diversity</c:v>
                </c:pt>
                <c:pt idx="1">
                  <c:v>Life stage specific juvenile survival</c:v>
                </c:pt>
                <c:pt idx="2">
                  <c:v>Spatial structure (i.e. geographic distribution, connectivity, etc.)</c:v>
                </c:pt>
              </c:strCache>
            </c:strRef>
          </c:cat>
          <c:val>
            <c:numRef>
              <c:f>'Question 1'!$D$11:$D$13</c:f>
            </c:numRef>
          </c:val>
          <c:extLst xmlns:c16r2="http://schemas.microsoft.com/office/drawing/2015/06/chart">
            <c:ext xmlns:c16="http://schemas.microsoft.com/office/drawing/2014/chart" uri="{C3380CC4-5D6E-409C-BE32-E72D297353CC}">
              <c16:uniqueId val="{00000001-3485-403A-B762-86EB0CEEC0F7}"/>
            </c:ext>
          </c:extLst>
        </c:ser>
        <c:ser>
          <c:idx val="2"/>
          <c:order val="2"/>
          <c:spPr>
            <a:solidFill>
              <a:schemeClr val="accent3"/>
            </a:solidFill>
            <a:ln>
              <a:noFill/>
            </a:ln>
            <a:effectLst/>
          </c:spPr>
          <c:invertIfNegative val="0"/>
          <c:cat>
            <c:strRef>
              <c:f>'Question 1'!$B$11:$B$13</c:f>
              <c:strCache>
                <c:ptCount val="3"/>
                <c:pt idx="0">
                  <c:v>Population diversity</c:v>
                </c:pt>
                <c:pt idx="1">
                  <c:v>Life stage specific juvenile survival</c:v>
                </c:pt>
                <c:pt idx="2">
                  <c:v>Spatial structure (i.e. geographic distribution, connectivity, etc.)</c:v>
                </c:pt>
              </c:strCache>
            </c:strRef>
          </c:cat>
          <c:val>
            <c:numRef>
              <c:f>'Question 1'!$E$11:$E$13</c:f>
            </c:numRef>
          </c:val>
          <c:extLst xmlns:c16r2="http://schemas.microsoft.com/office/drawing/2015/06/chart">
            <c:ext xmlns:c16="http://schemas.microsoft.com/office/drawing/2014/chart" uri="{C3380CC4-5D6E-409C-BE32-E72D297353CC}">
              <c16:uniqueId val="{00000002-3485-403A-B762-86EB0CEEC0F7}"/>
            </c:ext>
          </c:extLst>
        </c:ser>
        <c:ser>
          <c:idx val="3"/>
          <c:order val="3"/>
          <c:spPr>
            <a:solidFill>
              <a:schemeClr val="accent4"/>
            </a:solidFill>
            <a:ln>
              <a:noFill/>
            </a:ln>
            <a:effectLst/>
          </c:spPr>
          <c:invertIfNegative val="0"/>
          <c:cat>
            <c:strRef>
              <c:f>'Question 1'!$B$11:$B$13</c:f>
              <c:strCache>
                <c:ptCount val="3"/>
                <c:pt idx="0">
                  <c:v>Population diversity</c:v>
                </c:pt>
                <c:pt idx="1">
                  <c:v>Life stage specific juvenile survival</c:v>
                </c:pt>
                <c:pt idx="2">
                  <c:v>Spatial structure (i.e. geographic distribution, connectivity, etc.)</c:v>
                </c:pt>
              </c:strCache>
            </c:strRef>
          </c:cat>
          <c:val>
            <c:numRef>
              <c:f>'Question 1'!$F$11:$F$13</c:f>
            </c:numRef>
          </c:val>
          <c:extLst xmlns:c16r2="http://schemas.microsoft.com/office/drawing/2015/06/chart">
            <c:ext xmlns:c16="http://schemas.microsoft.com/office/drawing/2014/chart" uri="{C3380CC4-5D6E-409C-BE32-E72D297353CC}">
              <c16:uniqueId val="{00000003-3485-403A-B762-86EB0CEEC0F7}"/>
            </c:ext>
          </c:extLst>
        </c:ser>
        <c:ser>
          <c:idx val="4"/>
          <c:order val="4"/>
          <c:spPr>
            <a:solidFill>
              <a:schemeClr val="accent5"/>
            </a:solidFill>
            <a:ln>
              <a:noFill/>
            </a:ln>
            <a:effectLst/>
          </c:spPr>
          <c:invertIfNegative val="0"/>
          <c:cat>
            <c:strRef>
              <c:f>'Question 1'!$B$11:$B$13</c:f>
              <c:strCache>
                <c:ptCount val="3"/>
                <c:pt idx="0">
                  <c:v>Population diversity</c:v>
                </c:pt>
                <c:pt idx="1">
                  <c:v>Life stage specific juvenile survival</c:v>
                </c:pt>
                <c:pt idx="2">
                  <c:v>Spatial structure (i.e. geographic distribution, connectivity, etc.)</c:v>
                </c:pt>
              </c:strCache>
            </c:strRef>
          </c:cat>
          <c:val>
            <c:numRef>
              <c:f>'Question 1'!$G$11:$G$13</c:f>
              <c:numCache>
                <c:formatCode>0.00</c:formatCode>
                <c:ptCount val="3"/>
                <c:pt idx="0">
                  <c:v>2.4</c:v>
                </c:pt>
                <c:pt idx="1">
                  <c:v>3.16</c:v>
                </c:pt>
                <c:pt idx="2">
                  <c:v>3.44</c:v>
                </c:pt>
              </c:numCache>
            </c:numRef>
          </c:val>
          <c:extLst xmlns:c16r2="http://schemas.microsoft.com/office/drawing/2015/06/chart">
            <c:ext xmlns:c16="http://schemas.microsoft.com/office/drawing/2014/chart" uri="{C3380CC4-5D6E-409C-BE32-E72D297353CC}">
              <c16:uniqueId val="{00000004-3485-403A-B762-86EB0CEEC0F7}"/>
            </c:ext>
          </c:extLst>
        </c:ser>
        <c:dLbls>
          <c:showLegendKey val="0"/>
          <c:showVal val="0"/>
          <c:showCatName val="0"/>
          <c:showSerName val="0"/>
          <c:showPercent val="0"/>
          <c:showBubbleSize val="0"/>
        </c:dLbls>
        <c:gapWidth val="182"/>
        <c:axId val="186726808"/>
        <c:axId val="186724456"/>
      </c:barChart>
      <c:catAx>
        <c:axId val="186726808"/>
        <c:scaling>
          <c:orientation val="minMax"/>
        </c:scaling>
        <c:delete val="0"/>
        <c:axPos val="l"/>
        <c:numFmt formatCode="General" sourceLinked="1"/>
        <c:majorTickMark val="none"/>
        <c:minorTickMark val="none"/>
        <c:tickLblPos val="nextTo"/>
        <c:spPr>
          <a:ln w="3175">
            <a:solidFill>
              <a:srgbClr val="DDDDDD"/>
            </a:solidFill>
            <a:prstDash val="solid"/>
          </a:ln>
        </c:spPr>
        <c:txPr>
          <a:bodyPr rot="0" vert="horz"/>
          <a:lstStyle/>
          <a:p>
            <a:pPr>
              <a:defRPr sz="1400" b="1" i="0" u="none" strike="noStrike" baseline="0">
                <a:solidFill>
                  <a:srgbClr val="333333"/>
                </a:solidFill>
                <a:latin typeface="Calibri"/>
                <a:ea typeface="Calibri"/>
                <a:cs typeface="Calibri"/>
              </a:defRPr>
            </a:pPr>
            <a:endParaRPr lang="en-US"/>
          </a:p>
        </c:txPr>
        <c:crossAx val="186724456"/>
        <c:crosses val="autoZero"/>
        <c:auto val="1"/>
        <c:lblAlgn val="ctr"/>
        <c:lblOffset val="100"/>
        <c:noMultiLvlLbl val="0"/>
      </c:catAx>
      <c:valAx>
        <c:axId val="186724456"/>
        <c:scaling>
          <c:orientation val="minMax"/>
        </c:scaling>
        <c:delete val="1"/>
        <c:axPos val="b"/>
        <c:majorGridlines>
          <c:spPr>
            <a:ln w="3175">
              <a:solidFill>
                <a:srgbClr val="DDDDDD"/>
              </a:solidFill>
              <a:prstDash val="solid"/>
            </a:ln>
          </c:spPr>
        </c:majorGridlines>
        <c:numFmt formatCode="0.00" sourceLinked="1"/>
        <c:majorTickMark val="out"/>
        <c:minorTickMark val="none"/>
        <c:tickLblPos val="nextTo"/>
        <c:crossAx val="186726808"/>
        <c:crosses val="autoZero"/>
        <c:crossBetween val="between"/>
      </c:valAx>
      <c:spPr>
        <a:noFill/>
        <a:ln w="25400">
          <a:noFill/>
        </a:ln>
      </c:spPr>
    </c:plotArea>
    <c:plotVisOnly val="1"/>
    <c:dispBlanksAs val="gap"/>
    <c:showDLblsOverMax val="0"/>
  </c:chart>
  <c:spPr>
    <a:solidFill>
      <a:srgbClr val="FFFFFF"/>
    </a:solidFill>
    <a:ln w="3175">
      <a:solidFill>
        <a:srgbClr val="DDDDDD"/>
      </a:solidFill>
      <a:prstDash val="solid"/>
    </a:ln>
  </c:spPr>
  <c:txPr>
    <a:bodyPr/>
    <a:lstStyle/>
    <a:p>
      <a:pPr>
        <a:defRPr sz="1000" b="0" i="0" u="none" strike="noStrike" baseline="0">
          <a:solidFill>
            <a:srgbClr val="333333"/>
          </a:solidFill>
          <a:latin typeface="Calibri"/>
          <a:ea typeface="Calibri"/>
          <a:cs typeface="Calibri"/>
        </a:defRPr>
      </a:pPr>
      <a:endParaRPr lang="en-US"/>
    </a:p>
  </c:txPr>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D7DD25EF-BB0A-47E4-9519-39C4605155C9}" type="datetimeFigureOut">
              <a:rPr lang="en-US" smtClean="0"/>
              <a:t>11/30/2015</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E04A2E1F-2AD5-4D66-A9C9-1524EE9FDEFE}" type="slidenum">
              <a:rPr lang="en-US" smtClean="0"/>
              <a:t>‹#›</a:t>
            </a:fld>
            <a:endParaRPr lang="en-US" dirty="0"/>
          </a:p>
        </p:txBody>
      </p:sp>
    </p:spTree>
    <p:extLst>
      <p:ext uri="{BB962C8B-B14F-4D97-AF65-F5344CB8AC3E}">
        <p14:creationId xmlns:p14="http://schemas.microsoft.com/office/powerpoint/2010/main" val="30888093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4A2E1F-2AD5-4D66-A9C9-1524EE9FDEFE}" type="slidenum">
              <a:rPr lang="en-US" smtClean="0"/>
              <a:t>25</a:t>
            </a:fld>
            <a:endParaRPr lang="en-US" dirty="0"/>
          </a:p>
        </p:txBody>
      </p:sp>
    </p:spTree>
    <p:extLst>
      <p:ext uri="{BB962C8B-B14F-4D97-AF65-F5344CB8AC3E}">
        <p14:creationId xmlns:p14="http://schemas.microsoft.com/office/powerpoint/2010/main" val="5049709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5586B75A-687E-405C-8A0B-8D00578BA2C3}" type="datetimeFigureOut">
              <a:rPr lang="en-US" dirty="0"/>
              <a:pPr/>
              <a:t>11/30/2015</a:t>
            </a:fld>
            <a:endParaRPr lang="en-US" dirty="0"/>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en-US" dirty="0"/>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F4E5243-F52A-4D37-9694-EB26C6C31910}" type="datetimeFigureOut">
              <a:rPr lang="en-US" dirty="0"/>
              <a:t>11/30/2015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A77B6E1-634A-48DC-9E8B-D894023267EF}" type="datetimeFigureOut">
              <a:rPr lang="en-US" dirty="0"/>
              <a:t>11/30/2015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B2D3E9E-A95C-48F2-B4BF-A71542E0BE9A}" type="datetimeFigureOut">
              <a:rPr lang="en-US" dirty="0"/>
              <a:t>11/30/2015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11/30/2015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12952B5-7A2F-4CC8-B7CE-9234E21C2837}" type="datetimeFigureOut">
              <a:rPr lang="en-US" dirty="0"/>
              <a:t>11/30/2015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E1DA07A-9201-4B4B-BAF2-015AFA30F520}" type="datetimeFigureOut">
              <a:rPr lang="en-US" dirty="0"/>
              <a:t>11/30/2015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3D7E00A-486F-4252-8B1D-E32645521F49}" type="datetimeFigureOut">
              <a:rPr lang="en-US" dirty="0"/>
              <a:t>11/30/2015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DF5F92-E675-4B36-9A60-69A962A68675}" type="datetimeFigureOut">
              <a:rPr lang="en-US" dirty="0"/>
              <a:t>11/30/2015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smtClean="0"/>
              <a:t>Click to edit Master text styles</a:t>
            </a:r>
          </a:p>
        </p:txBody>
      </p:sp>
      <p:sp>
        <p:nvSpPr>
          <p:cNvPr id="5" name="Date Placeholder 4"/>
          <p:cNvSpPr>
            <a:spLocks noGrp="1"/>
          </p:cNvSpPr>
          <p:nvPr>
            <p:ph type="dt" sz="half" idx="10"/>
          </p:nvPr>
        </p:nvSpPr>
        <p:spPr/>
        <p:txBody>
          <a:bodyPr/>
          <a:lstStyle/>
          <a:p>
            <a:fld id="{AF6E2C9B-5FA2-460D-9BE7-B0812FC2A6FF}" type="datetimeFigureOut">
              <a:rPr lang="en-US" dirty="0"/>
              <a:t>11/30/2015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5586B75A-687E-405C-8A0B-8D00578BA2C3}" type="datetimeFigureOut">
              <a:rPr lang="en-US" dirty="0"/>
              <a:pPr/>
              <a:t>11/30/2015</a:t>
            </a:fld>
            <a:endParaRPr lang="en-US" dirty="0"/>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en-US" dirty="0"/>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4FAB73BC-B049-4115-A692-8D63A059BFB8}" type="slidenum">
              <a:rPr lang="en-US" dirty="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5586B75A-687E-405C-8A0B-8D00578BA2C3}" type="datetimeFigureOut">
              <a:rPr lang="en-US" dirty="0"/>
              <a:pPr/>
              <a:t>11/30/2015</a:t>
            </a:fld>
            <a:endParaRPr lang="en-US" dirty="0"/>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en-US" dirty="0"/>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s://global.gotomeeting.com/join/839542605" TargetMode="Externa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15.jpg"/></Relationships>
</file>

<file path=ppt/slides/_rels/slide2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hyperlink" Target="http://www.dfw.state.or.us/conservationstrategy/docs/public_review/02%20OCS%20Key%20Conservation%20Issues%202015.pdf" TargetMode="External"/><Relationship Id="rId2" Type="http://schemas.openxmlformats.org/officeDocument/2006/relationships/hyperlink" Target="http://www.dfw.state.or.us/conservationstrategy/public_comment.asp" TargetMode="External"/><Relationship Id="rId1" Type="http://schemas.openxmlformats.org/officeDocument/2006/relationships/slideLayout" Target="../slideLayouts/slideLayout7.xml"/><Relationship Id="rId4" Type="http://schemas.openxmlformats.org/officeDocument/2006/relationships/hyperlink" Target="http://www.dfw.state.or.us/conservationstrategy/docs/public_review/06%20OCS%20Monitoring%202015.pdf" TargetMode="External"/></Relationships>
</file>

<file path=ppt/slides/_rels/slide48.xml.rels><?xml version="1.0" encoding="UTF-8" standalone="yes"?>
<Relationships xmlns="http://schemas.openxmlformats.org/package/2006/relationships"><Relationship Id="rId3" Type="http://schemas.openxmlformats.org/officeDocument/2006/relationships/package" Target="../embeddings/Microsoft_Word_Document4.docx"/><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21.emf"/></Relationships>
</file>

<file path=ppt/slides/_rels/slide49.xml.rels><?xml version="1.0" encoding="UTF-8" standalone="yes"?>
<Relationships xmlns="http://schemas.openxmlformats.org/package/2006/relationships"><Relationship Id="rId3" Type="http://schemas.openxmlformats.org/officeDocument/2006/relationships/package" Target="../embeddings/Microsoft_Word_Document5.docx"/><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22.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hyperlink" Target="https://www.webapps.nwfsc.noaa.gov/apex/f?p=261:1:0" TargetMode="Externa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package" Target="../embeddings/Microsoft_Word_Document6.docx"/><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23.emf"/></Relationships>
</file>

<file path=ppt/slides/_rels/slide5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package" Target="../embeddings/Microsoft_Word_Document7.docx"/><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25.em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27.tif"/><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67512" y="417382"/>
            <a:ext cx="10782300" cy="3022935"/>
          </a:xfrm>
        </p:spPr>
        <p:txBody>
          <a:bodyPr/>
          <a:lstStyle/>
          <a:p>
            <a:r>
              <a:rPr lang="en-US" dirty="0" smtClean="0"/>
              <a:t>StreamNet Steering Committee Meeting</a:t>
            </a:r>
            <a:endParaRPr lang="en-US" dirty="0"/>
          </a:p>
        </p:txBody>
      </p:sp>
      <p:sp>
        <p:nvSpPr>
          <p:cNvPr id="3" name="Subtitle 2"/>
          <p:cNvSpPr>
            <a:spLocks noGrp="1"/>
          </p:cNvSpPr>
          <p:nvPr>
            <p:ph type="subTitle" idx="1"/>
          </p:nvPr>
        </p:nvSpPr>
        <p:spPr/>
        <p:txBody>
          <a:bodyPr/>
          <a:lstStyle/>
          <a:p>
            <a:r>
              <a:rPr lang="en-US" dirty="0" smtClean="0"/>
              <a:t>Dec. 1, 2015</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65823" y="3440317"/>
            <a:ext cx="4517236" cy="2915081"/>
          </a:xfrm>
          <a:prstGeom prst="rect">
            <a:avLst/>
          </a:prstGeom>
        </p:spPr>
      </p:pic>
    </p:spTree>
    <p:extLst>
      <p:ext uri="{BB962C8B-B14F-4D97-AF65-F5344CB8AC3E}">
        <p14:creationId xmlns:p14="http://schemas.microsoft.com/office/powerpoint/2010/main" val="14717618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7224" y="499533"/>
            <a:ext cx="10772775" cy="928673"/>
          </a:xfrm>
        </p:spPr>
        <p:txBody>
          <a:bodyPr/>
          <a:lstStyle/>
          <a:p>
            <a:r>
              <a:rPr lang="en-US" dirty="0" smtClean="0"/>
              <a:t>Executive Committee Discussion</a:t>
            </a:r>
            <a:endParaRPr lang="en-US" dirty="0"/>
          </a:p>
        </p:txBody>
      </p:sp>
      <p:sp>
        <p:nvSpPr>
          <p:cNvPr id="3" name="Content Placeholder 2"/>
          <p:cNvSpPr>
            <a:spLocks noGrp="1"/>
          </p:cNvSpPr>
          <p:nvPr>
            <p:ph idx="1"/>
          </p:nvPr>
        </p:nvSpPr>
        <p:spPr>
          <a:xfrm>
            <a:off x="363147" y="1497874"/>
            <a:ext cx="10753725" cy="3766185"/>
          </a:xfrm>
        </p:spPr>
        <p:txBody>
          <a:bodyPr/>
          <a:lstStyle/>
          <a:p>
            <a:r>
              <a:rPr lang="en-US" dirty="0" smtClean="0"/>
              <a:t>Devote additional effort on other Natural Origin Salmon &amp; Steelhead indicators as the top priority of the project. Bring back recommendation on additional NO indicators</a:t>
            </a:r>
          </a:p>
          <a:p>
            <a:r>
              <a:rPr lang="en-US" dirty="0"/>
              <a:t>F</a:t>
            </a:r>
            <a:r>
              <a:rPr lang="en-US" dirty="0" smtClean="0"/>
              <a:t>ocus on additional indicators used in NOAA’s 5 year assessment, standardize data for the SPS database</a:t>
            </a:r>
          </a:p>
          <a:p>
            <a:r>
              <a:rPr lang="en-US" dirty="0"/>
              <a:t>S</a:t>
            </a:r>
            <a:r>
              <a:rPr lang="en-US" dirty="0" smtClean="0"/>
              <a:t>pecific  </a:t>
            </a:r>
            <a:r>
              <a:rPr lang="en-US" dirty="0"/>
              <a:t>g</a:t>
            </a:r>
            <a:r>
              <a:rPr lang="en-US" dirty="0" smtClean="0"/>
              <a:t>uidance on indicators: pHOS/pEHC</a:t>
            </a:r>
            <a:r>
              <a:rPr lang="en-US" dirty="0"/>
              <a:t>; resident O. mykiss in steelhead population </a:t>
            </a:r>
            <a:r>
              <a:rPr lang="en-US" dirty="0" smtClean="0"/>
              <a:t>areas</a:t>
            </a:r>
            <a:endParaRPr lang="en-US" dirty="0"/>
          </a:p>
        </p:txBody>
      </p:sp>
      <p:graphicFrame>
        <p:nvGraphicFramePr>
          <p:cNvPr id="5" name="Chart 4"/>
          <p:cNvGraphicFramePr>
            <a:graphicFrameLocks/>
          </p:cNvGraphicFramePr>
          <p:nvPr>
            <p:extLst>
              <p:ext uri="{D42A27DB-BD31-4B8C-83A1-F6EECF244321}">
                <p14:modId xmlns:p14="http://schemas.microsoft.com/office/powerpoint/2010/main" val="3355851541"/>
              </p:ext>
            </p:extLst>
          </p:nvPr>
        </p:nvGraphicFramePr>
        <p:xfrm>
          <a:off x="5508990" y="4247863"/>
          <a:ext cx="6248781" cy="2032391"/>
        </p:xfrm>
        <a:graphic>
          <a:graphicData uri="http://schemas.openxmlformats.org/drawingml/2006/chart">
            <c:chart xmlns:c="http://schemas.openxmlformats.org/drawingml/2006/chart" xmlns:r="http://schemas.openxmlformats.org/officeDocument/2006/relationships" r:id="rId2"/>
          </a:graphicData>
        </a:graphic>
      </p:graphicFrame>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272" y="3966699"/>
            <a:ext cx="4035552" cy="2734056"/>
          </a:xfrm>
          <a:prstGeom prst="rect">
            <a:avLst/>
          </a:prstGeom>
        </p:spPr>
      </p:pic>
    </p:spTree>
    <p:extLst>
      <p:ext uri="{BB962C8B-B14F-4D97-AF65-F5344CB8AC3E}">
        <p14:creationId xmlns:p14="http://schemas.microsoft.com/office/powerpoint/2010/main" val="269485396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8912" y="605155"/>
            <a:ext cx="10772775" cy="716619"/>
          </a:xfrm>
        </p:spPr>
        <p:txBody>
          <a:bodyPr>
            <a:normAutofit fontScale="90000"/>
          </a:bodyPr>
          <a:lstStyle/>
          <a:p>
            <a:pPr algn="ctr"/>
            <a:r>
              <a:rPr lang="en-US" b="1" u="sng" dirty="0"/>
              <a:t>Sources consulted:</a:t>
            </a:r>
            <a:r>
              <a:rPr lang="en-US" dirty="0"/>
              <a:t/>
            </a:r>
            <a:br>
              <a:rPr lang="en-US" dirty="0"/>
            </a:br>
            <a:endParaRPr lang="en-US" dirty="0"/>
          </a:p>
        </p:txBody>
      </p:sp>
      <p:sp>
        <p:nvSpPr>
          <p:cNvPr id="4" name="Rectangle 1"/>
          <p:cNvSpPr>
            <a:spLocks noGrp="1" noChangeArrowheads="1"/>
          </p:cNvSpPr>
          <p:nvPr>
            <p:ph idx="1"/>
          </p:nvPr>
        </p:nvSpPr>
        <p:spPr bwMode="auto">
          <a:xfrm>
            <a:off x="676656" y="2048115"/>
            <a:ext cx="9317807" cy="369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0" i="0" u="none" strike="noStrike" cap="none" normalizeH="0" baseline="0" dirty="0" smtClean="0">
                <a:ln>
                  <a:noFill/>
                </a:ln>
                <a:solidFill>
                  <a:schemeClr val="tx1"/>
                </a:solidFill>
                <a:effectLst/>
                <a:latin typeface="+mn-lt"/>
                <a:ea typeface="Calibri" panose="020F0502020204030204" pitchFamily="34" charset="0"/>
                <a:cs typeface="Times New Roman" panose="02020603050405020304" pitchFamily="18" charset="0"/>
              </a:rPr>
              <a:t>Oregon 10-Year Plan</a:t>
            </a:r>
            <a:endParaRPr kumimoji="0" lang="en-US" altLang="en-US" b="0" i="0" u="none" strike="noStrike" cap="none" normalizeH="0" baseline="0" dirty="0" smtClean="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0" i="0" u="none" strike="noStrike" cap="none" normalizeH="0" baseline="0" dirty="0" smtClean="0">
                <a:ln>
                  <a:noFill/>
                </a:ln>
                <a:solidFill>
                  <a:schemeClr val="tx1"/>
                </a:solidFill>
                <a:effectLst/>
                <a:latin typeface="+mn-lt"/>
                <a:ea typeface="Times New Roman" panose="02020603050405020304" pitchFamily="18" charset="0"/>
                <a:cs typeface="Times New Roman" panose="02020603050405020304" pitchFamily="18" charset="0"/>
              </a:rPr>
              <a:t>NOAA Tech. Memo. NMFS-NWFSC-42. June 2000.  (VSP report)</a:t>
            </a:r>
            <a:endParaRPr kumimoji="0" lang="en-US" altLang="en-US" b="0" i="0" u="none" strike="noStrike" cap="none" normalizeH="0" baseline="0" dirty="0" smtClean="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0" i="0" u="none" strike="noStrike" cap="none" normalizeH="0" baseline="0" dirty="0" smtClean="0">
                <a:ln>
                  <a:noFill/>
                </a:ln>
                <a:solidFill>
                  <a:schemeClr val="tx1"/>
                </a:solidFill>
                <a:effectLst/>
                <a:latin typeface="+mn-lt"/>
                <a:ea typeface="Calibri" panose="020F0502020204030204" pitchFamily="34" charset="0"/>
                <a:cs typeface="Times New Roman" panose="02020603050405020304" pitchFamily="18" charset="0"/>
              </a:rPr>
              <a:t>NMFS's SPS database.  (Salmon Population Summary)</a:t>
            </a:r>
            <a:endParaRPr kumimoji="0" lang="en-US" altLang="en-US" b="0" i="0" u="none" strike="noStrike" cap="none" normalizeH="0" baseline="0" dirty="0" smtClean="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0" i="0" u="none" strike="noStrike" cap="none" normalizeH="0" baseline="0" dirty="0" smtClean="0">
                <a:ln>
                  <a:noFill/>
                </a:ln>
                <a:solidFill>
                  <a:schemeClr val="tx1"/>
                </a:solidFill>
                <a:effectLst/>
                <a:latin typeface="+mn-lt"/>
                <a:ea typeface="Calibri" panose="020F0502020204030204" pitchFamily="34" charset="0"/>
                <a:cs typeface="Times New Roman" panose="02020603050405020304" pitchFamily="18" charset="0"/>
              </a:rPr>
              <a:t>Various HSRG and HGMP documents.  </a:t>
            </a:r>
          </a:p>
          <a:p>
            <a:pPr marL="256032" lvl="1" indent="0">
              <a:lnSpc>
                <a:spcPct val="100000"/>
              </a:lnSpc>
              <a:buNone/>
            </a:pPr>
            <a:r>
              <a:rPr kumimoji="0" lang="en-US" altLang="en-US" b="0" i="0" u="none" strike="noStrike" cap="none" normalizeH="0" baseline="0" dirty="0" smtClean="0">
                <a:ln>
                  <a:noFill/>
                </a:ln>
                <a:solidFill>
                  <a:schemeClr val="tx1"/>
                </a:solidFill>
                <a:effectLst/>
                <a:latin typeface="+mn-lt"/>
                <a:ea typeface="Calibri" panose="020F0502020204030204" pitchFamily="34" charset="0"/>
                <a:cs typeface="Times New Roman" panose="02020603050405020304" pitchFamily="18" charset="0"/>
              </a:rPr>
              <a:t>(Hatchery Scientific Review Group; Hatchery Genetic Monitoring Plans)</a:t>
            </a:r>
            <a:endParaRPr kumimoji="0" lang="en-US" altLang="en-US" b="0" i="0" u="none" strike="noStrike" cap="none" normalizeH="0" baseline="0" dirty="0" smtClean="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0" i="0" u="none" strike="noStrike" cap="none" normalizeH="0" baseline="0" dirty="0" smtClean="0">
                <a:ln>
                  <a:noFill/>
                </a:ln>
                <a:solidFill>
                  <a:schemeClr val="tx1"/>
                </a:solidFill>
                <a:effectLst/>
                <a:latin typeface="+mn-lt"/>
                <a:ea typeface="Times New Roman" panose="02020603050405020304" pitchFamily="18" charset="0"/>
                <a:cs typeface="Times New Roman" panose="02020603050405020304" pitchFamily="18" charset="0"/>
              </a:rPr>
              <a:t>WDFW (various online sources)</a:t>
            </a:r>
            <a:endParaRPr kumimoji="0" lang="en-US" altLang="en-US" b="0" i="0" u="none" strike="noStrike" cap="none" normalizeH="0" baseline="0" dirty="0" smtClean="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0" i="0" u="none" strike="noStrike" cap="none" normalizeH="0" baseline="0" dirty="0" smtClean="0">
                <a:ln>
                  <a:noFill/>
                </a:ln>
                <a:solidFill>
                  <a:schemeClr val="tx1"/>
                </a:solidFill>
                <a:effectLst/>
                <a:latin typeface="+mn-lt"/>
                <a:ea typeface="Times New Roman" panose="02020603050405020304" pitchFamily="18" charset="0"/>
                <a:cs typeface="Times New Roman" panose="02020603050405020304" pitchFamily="18" charset="0"/>
              </a:rPr>
              <a:t>CAPG direction from last meeting</a:t>
            </a:r>
            <a:endParaRPr kumimoji="0" lang="en-US" altLang="en-US" b="0" i="0" u="none" strike="noStrike" cap="none" normalizeH="0" baseline="0" dirty="0" smtClean="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0" i="0" u="none" strike="noStrike" cap="none" normalizeH="0" baseline="0" dirty="0" smtClean="0">
                <a:ln>
                  <a:noFill/>
                </a:ln>
                <a:solidFill>
                  <a:schemeClr val="tx1"/>
                </a:solidFill>
                <a:effectLst/>
                <a:latin typeface="+mn-lt"/>
                <a:ea typeface="Times New Roman" panose="02020603050405020304" pitchFamily="18" charset="0"/>
                <a:cs typeface="Times New Roman" panose="02020603050405020304" pitchFamily="18" charset="0"/>
              </a:rPr>
              <a:t>SalmonRecovery.gov, AMIP document</a:t>
            </a:r>
            <a:endParaRPr kumimoji="0" lang="en-US" altLang="en-US" b="0" i="0" u="none" strike="noStrike" cap="none" normalizeH="0" baseline="0" dirty="0" smtClean="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0" i="0" u="none" strike="noStrike" cap="none" normalizeH="0" baseline="0" dirty="0" smtClean="0">
                <a:ln>
                  <a:noFill/>
                </a:ln>
                <a:solidFill>
                  <a:schemeClr val="tx1"/>
                </a:solidFill>
                <a:effectLst/>
                <a:latin typeface="+mn-lt"/>
                <a:ea typeface="Times New Roman" panose="02020603050405020304" pitchFamily="18" charset="0"/>
                <a:cs typeface="Times New Roman" panose="02020603050405020304" pitchFamily="18" charset="0"/>
              </a:rPr>
              <a:t>July 2015 StreamNet Exec. Comm. Meeting discussion</a:t>
            </a:r>
            <a:endParaRPr kumimoji="0" lang="en-US" altLang="en-US" b="0" i="0" u="none" strike="noStrike" cap="none" normalizeH="0" baseline="0" dirty="0" smtClean="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9822098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6367" y="236982"/>
            <a:ext cx="10772775" cy="822273"/>
          </a:xfrm>
        </p:spPr>
        <p:txBody>
          <a:bodyPr/>
          <a:lstStyle/>
          <a:p>
            <a:r>
              <a:rPr lang="en-US" dirty="0" smtClean="0"/>
              <a:t>Additional Natural Origin Indicators?</a:t>
            </a:r>
            <a:endParaRPr lang="en-US" dirty="0"/>
          </a:p>
        </p:txBody>
      </p:sp>
      <p:sp>
        <p:nvSpPr>
          <p:cNvPr id="3" name="Content Placeholder 2"/>
          <p:cNvSpPr>
            <a:spLocks noGrp="1"/>
          </p:cNvSpPr>
          <p:nvPr>
            <p:ph sz="half" idx="1"/>
          </p:nvPr>
        </p:nvSpPr>
        <p:spPr>
          <a:xfrm>
            <a:off x="676656" y="1294646"/>
            <a:ext cx="4663440" cy="5432079"/>
          </a:xfrm>
        </p:spPr>
        <p:txBody>
          <a:bodyPr/>
          <a:lstStyle/>
          <a:p>
            <a:pPr>
              <a:buFont typeface="Wingdings" panose="05000000000000000000" pitchFamily="2" charset="2"/>
              <a:buChar char="§"/>
            </a:pPr>
            <a:r>
              <a:rPr lang="en-US" dirty="0" smtClean="0"/>
              <a:t> pHOS – pEHC (Sources: HSRG, HGMPs, Agencies, CAPG discussion)</a:t>
            </a:r>
          </a:p>
          <a:p>
            <a:pPr>
              <a:buFont typeface="Wingdings" panose="05000000000000000000" pitchFamily="2" charset="2"/>
              <a:buChar char="§"/>
            </a:pPr>
            <a:r>
              <a:rPr lang="en-US" dirty="0" smtClean="0"/>
              <a:t> Population Spatial Structure (Sources: VSP parameter, NOAA)</a:t>
            </a:r>
          </a:p>
          <a:p>
            <a:pPr>
              <a:buFont typeface="Wingdings" panose="05000000000000000000" pitchFamily="2" charset="2"/>
              <a:buChar char="§"/>
            </a:pPr>
            <a:r>
              <a:rPr lang="en-US" dirty="0" smtClean="0"/>
              <a:t> Diversity (genetic, life history traits, etc.) (Sources: VSP parameter, NOAA, Oregon Plan)</a:t>
            </a:r>
          </a:p>
          <a:p>
            <a:pPr>
              <a:buFont typeface="Wingdings" panose="05000000000000000000" pitchFamily="2" charset="2"/>
              <a:buChar char="§"/>
            </a:pPr>
            <a:r>
              <a:rPr lang="en-US" dirty="0" smtClean="0"/>
              <a:t> Juvenile Migration Timing (Sources: AMIP)</a:t>
            </a:r>
          </a:p>
          <a:p>
            <a:pPr>
              <a:buFont typeface="Wingdings" panose="05000000000000000000" pitchFamily="2" charset="2"/>
              <a:buChar char="§"/>
            </a:pPr>
            <a:r>
              <a:rPr lang="en-US" dirty="0" smtClean="0"/>
              <a:t> Total Adults Returning to Spawn (Sources: NOAA SPS)</a:t>
            </a:r>
          </a:p>
        </p:txBody>
      </p:sp>
      <p:sp>
        <p:nvSpPr>
          <p:cNvPr id="4" name="Content Placeholder 3"/>
          <p:cNvSpPr>
            <a:spLocks noGrp="1"/>
          </p:cNvSpPr>
          <p:nvPr>
            <p:ph sz="half" idx="2"/>
          </p:nvPr>
        </p:nvSpPr>
        <p:spPr>
          <a:xfrm>
            <a:off x="6063043" y="1294645"/>
            <a:ext cx="4663440" cy="5432079"/>
          </a:xfrm>
        </p:spPr>
        <p:txBody>
          <a:bodyPr/>
          <a:lstStyle/>
          <a:p>
            <a:pPr>
              <a:buFont typeface="Wingdings" panose="05000000000000000000" pitchFamily="2" charset="2"/>
              <a:buChar char="§"/>
            </a:pPr>
            <a:r>
              <a:rPr lang="en-US" dirty="0"/>
              <a:t> Adult RperS adjusted for mean SAR (Sources: NOAA SPS)</a:t>
            </a:r>
          </a:p>
          <a:p>
            <a:pPr>
              <a:buFont typeface="Wingdings" panose="05000000000000000000" pitchFamily="2" charset="2"/>
              <a:buChar char="§"/>
            </a:pPr>
            <a:r>
              <a:rPr lang="en-US" dirty="0" smtClean="0"/>
              <a:t> Population Growth Rate (Sources:   VSP parameter)</a:t>
            </a:r>
          </a:p>
          <a:p>
            <a:pPr>
              <a:buFont typeface="Wingdings" panose="05000000000000000000" pitchFamily="2" charset="2"/>
              <a:buChar char="§"/>
            </a:pPr>
            <a:r>
              <a:rPr lang="en-US" dirty="0" smtClean="0"/>
              <a:t> Juvenile Size Distribution (Sources: AMIP)</a:t>
            </a:r>
          </a:p>
          <a:p>
            <a:pPr>
              <a:buFont typeface="Wingdings" panose="05000000000000000000" pitchFamily="2" charset="2"/>
              <a:buChar char="§"/>
            </a:pPr>
            <a:r>
              <a:rPr lang="en-US" dirty="0" smtClean="0"/>
              <a:t> Juvenile Condition Factor (Sources: AMIP)</a:t>
            </a:r>
          </a:p>
          <a:p>
            <a:pPr>
              <a:buFont typeface="Wingdings" panose="05000000000000000000" pitchFamily="2" charset="2"/>
              <a:buChar char="§"/>
            </a:pPr>
            <a:r>
              <a:rPr lang="en-US" dirty="0" smtClean="0"/>
              <a:t> SARS for Different Treatments (transported, in-river migrants, acclimated, etc.) (Sources: NPCC)</a:t>
            </a:r>
          </a:p>
          <a:p>
            <a:pPr>
              <a:buFont typeface="Wingdings" panose="05000000000000000000" pitchFamily="2" charset="2"/>
              <a:buChar char="§"/>
            </a:pPr>
            <a:r>
              <a:rPr lang="en-US" dirty="0" smtClean="0"/>
              <a:t> Other?</a:t>
            </a:r>
            <a:endParaRPr lang="en-US" dirty="0"/>
          </a:p>
        </p:txBody>
      </p:sp>
    </p:spTree>
    <p:extLst>
      <p:ext uri="{BB962C8B-B14F-4D97-AF65-F5344CB8AC3E}">
        <p14:creationId xmlns:p14="http://schemas.microsoft.com/office/powerpoint/2010/main" val="29542882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7224" y="499533"/>
            <a:ext cx="10772775" cy="1512147"/>
          </a:xfrm>
        </p:spPr>
        <p:txBody>
          <a:bodyPr>
            <a:normAutofit/>
          </a:bodyPr>
          <a:lstStyle/>
          <a:p>
            <a:r>
              <a:rPr lang="en-US" dirty="0" smtClean="0"/>
              <a:t>Other </a:t>
            </a:r>
            <a:r>
              <a:rPr lang="en-US" dirty="0"/>
              <a:t>Natural Origin Salmon &amp; Steelhead Indicators to Standardize?</a:t>
            </a:r>
          </a:p>
        </p:txBody>
      </p:sp>
      <p:sp>
        <p:nvSpPr>
          <p:cNvPr id="3" name="Content Placeholder 2"/>
          <p:cNvSpPr>
            <a:spLocks noGrp="1"/>
          </p:cNvSpPr>
          <p:nvPr>
            <p:ph idx="1"/>
          </p:nvPr>
        </p:nvSpPr>
        <p:spPr>
          <a:xfrm>
            <a:off x="676656" y="2011680"/>
            <a:ext cx="10753725" cy="4319451"/>
          </a:xfrm>
        </p:spPr>
        <p:txBody>
          <a:bodyPr>
            <a:normAutofit/>
          </a:bodyPr>
          <a:lstStyle/>
          <a:p>
            <a:endParaRPr lang="en-US" dirty="0" smtClean="0"/>
          </a:p>
          <a:p>
            <a:r>
              <a:rPr lang="en-US" dirty="0" smtClean="0"/>
              <a:t>Viable </a:t>
            </a:r>
            <a:r>
              <a:rPr lang="en-US" dirty="0"/>
              <a:t>salmonid population parameters (VSP)</a:t>
            </a:r>
          </a:p>
          <a:p>
            <a:r>
              <a:rPr lang="en-US" dirty="0"/>
              <a:t>Effective population </a:t>
            </a:r>
            <a:r>
              <a:rPr lang="en-US" dirty="0" smtClean="0"/>
              <a:t>size</a:t>
            </a:r>
          </a:p>
          <a:p>
            <a:r>
              <a:rPr lang="en-US" dirty="0" smtClean="0"/>
              <a:t>Prespawn survival</a:t>
            </a:r>
            <a:endParaRPr lang="en-US" strike="sngStrike" dirty="0">
              <a:solidFill>
                <a:srgbClr val="FF0000"/>
              </a:solidFill>
            </a:endParaRPr>
          </a:p>
          <a:p>
            <a:r>
              <a:rPr lang="en-US" dirty="0"/>
              <a:t>Increased level of detail for adult returns down to the subwatershed scale rather than for the population</a:t>
            </a:r>
          </a:p>
          <a:p>
            <a:r>
              <a:rPr lang="en-US" dirty="0"/>
              <a:t>Juvenile production estimates down to the </a:t>
            </a:r>
            <a:r>
              <a:rPr lang="en-US" dirty="0" err="1"/>
              <a:t>subwatershed</a:t>
            </a:r>
            <a:r>
              <a:rPr lang="en-US" dirty="0"/>
              <a:t> </a:t>
            </a:r>
            <a:r>
              <a:rPr lang="en-US" dirty="0" smtClean="0"/>
              <a:t>scale</a:t>
            </a:r>
            <a:endParaRPr lang="en-US" strike="sngStrike" dirty="0">
              <a:solidFill>
                <a:srgbClr val="FF0000"/>
              </a:solidFill>
            </a:endParaRPr>
          </a:p>
          <a:p>
            <a:r>
              <a:rPr lang="en-US" dirty="0"/>
              <a:t>Spawning locations of redds</a:t>
            </a:r>
          </a:p>
          <a:p>
            <a:endParaRPr lang="en-US" dirty="0"/>
          </a:p>
        </p:txBody>
      </p:sp>
    </p:spTree>
    <p:extLst>
      <p:ext uri="{BB962C8B-B14F-4D97-AF65-F5344CB8AC3E}">
        <p14:creationId xmlns:p14="http://schemas.microsoft.com/office/powerpoint/2010/main" val="16729469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Recommendation to Executive Committee</a:t>
            </a:r>
            <a:endParaRPr lang="en-US" dirty="0"/>
          </a:p>
        </p:txBody>
      </p:sp>
      <p:sp>
        <p:nvSpPr>
          <p:cNvPr id="3" name="Content Placeholder 2"/>
          <p:cNvSpPr>
            <a:spLocks noGrp="1"/>
          </p:cNvSpPr>
          <p:nvPr>
            <p:ph idx="1"/>
          </p:nvPr>
        </p:nvSpPr>
        <p:spPr/>
        <p:txBody>
          <a:bodyPr>
            <a:normAutofit lnSpcReduction="10000"/>
          </a:bodyPr>
          <a:lstStyle/>
          <a:p>
            <a:endParaRPr lang="en-US" dirty="0" smtClean="0"/>
          </a:p>
          <a:p>
            <a:r>
              <a:rPr lang="en-US" dirty="0" smtClean="0"/>
              <a:t>What (if any) additional Natural Origin High Level Indicators do we want to recommend adopting as part of CA?</a:t>
            </a:r>
          </a:p>
          <a:p>
            <a:endParaRPr lang="en-US" dirty="0"/>
          </a:p>
          <a:p>
            <a:r>
              <a:rPr lang="en-US" dirty="0" smtClean="0"/>
              <a:t>General sense of data availability?</a:t>
            </a:r>
          </a:p>
          <a:p>
            <a:endParaRPr lang="en-US" dirty="0"/>
          </a:p>
          <a:p>
            <a:r>
              <a:rPr lang="en-US" dirty="0" smtClean="0"/>
              <a:t>General discussion of when data flow could begin</a:t>
            </a:r>
          </a:p>
          <a:p>
            <a:endParaRPr lang="en-US" dirty="0"/>
          </a:p>
          <a:p>
            <a:r>
              <a:rPr lang="en-US" dirty="0" smtClean="0"/>
              <a:t>Other issues?</a:t>
            </a:r>
          </a:p>
          <a:p>
            <a:endParaRPr lang="en-US" dirty="0" smtClean="0"/>
          </a:p>
        </p:txBody>
      </p:sp>
    </p:spTree>
    <p:extLst>
      <p:ext uri="{BB962C8B-B14F-4D97-AF65-F5344CB8AC3E}">
        <p14:creationId xmlns:p14="http://schemas.microsoft.com/office/powerpoint/2010/main" val="855189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Resuming Updates of Certain Traditional Data</a:t>
            </a:r>
            <a:endParaRPr lang="en-US" dirty="0"/>
          </a:p>
        </p:txBody>
      </p:sp>
      <p:sp>
        <p:nvSpPr>
          <p:cNvPr id="3" name="Subtitle 2"/>
          <p:cNvSpPr>
            <a:spLocks noGrp="1"/>
          </p:cNvSpPr>
          <p:nvPr>
            <p:ph type="subTitle" idx="1"/>
          </p:nvPr>
        </p:nvSpPr>
        <p:spPr/>
        <p:txBody>
          <a:bodyPr/>
          <a:lstStyle/>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5063" y="4123267"/>
            <a:ext cx="10058400" cy="2287824"/>
          </a:xfrm>
          <a:prstGeom prst="rect">
            <a:avLst/>
          </a:prstGeom>
        </p:spPr>
      </p:pic>
    </p:spTree>
    <p:extLst>
      <p:ext uri="{BB962C8B-B14F-4D97-AF65-F5344CB8AC3E}">
        <p14:creationId xmlns:p14="http://schemas.microsoft.com/office/powerpoint/2010/main" val="11692290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half" idx="1"/>
          </p:nvPr>
        </p:nvSpPr>
        <p:spPr>
          <a:xfrm>
            <a:off x="657224" y="3493007"/>
            <a:ext cx="4663440" cy="3141587"/>
          </a:xfrm>
        </p:spPr>
        <p:txBody>
          <a:bodyPr>
            <a:normAutofit/>
          </a:bodyPr>
          <a:lstStyle/>
          <a:p>
            <a:pPr marL="342900" marR="0" lvl="0" indent="-342900">
              <a:spcBef>
                <a:spcPts val="0"/>
              </a:spcBef>
              <a:spcAft>
                <a:spcPts val="0"/>
              </a:spcAft>
              <a:buFont typeface="Symbol" panose="05050102010706020507" pitchFamily="18" charset="2"/>
              <a:buChar char=""/>
            </a:pPr>
            <a:r>
              <a:rPr lang="en-US" dirty="0" smtClean="0">
                <a:latin typeface="Calibri Light" panose="020F0302020204030204" pitchFamily="34" charset="0"/>
                <a:ea typeface="Times New Roman" panose="02020603050405020304" pitchFamily="18" charset="0"/>
              </a:rPr>
              <a:t>Adult </a:t>
            </a:r>
            <a:r>
              <a:rPr lang="en-US" dirty="0">
                <a:latin typeface="Calibri Light" panose="020F0302020204030204" pitchFamily="34" charset="0"/>
                <a:ea typeface="Times New Roman" panose="02020603050405020304" pitchFamily="18" charset="0"/>
              </a:rPr>
              <a:t>return data, estimates of spawning populations and redd counts (particularly as they are part of data that support Coordinated Assessments</a:t>
            </a:r>
            <a:r>
              <a:rPr lang="en-US" dirty="0" smtClean="0">
                <a:latin typeface="Calibri Light" panose="020F0302020204030204" pitchFamily="34" charset="0"/>
                <a:ea typeface="Times New Roman" panose="02020603050405020304" pitchFamily="18" charset="0"/>
              </a:rPr>
              <a:t>)</a:t>
            </a:r>
          </a:p>
          <a:p>
            <a:pPr marL="0" marR="0" lvl="0" indent="0">
              <a:spcBef>
                <a:spcPts val="0"/>
              </a:spcBef>
              <a:spcAft>
                <a:spcPts val="0"/>
              </a:spcAft>
              <a:buNone/>
            </a:pPr>
            <a:endParaRPr lang="en-US" dirty="0">
              <a:latin typeface="Calibri Light" panose="020F0302020204030204" pitchFamily="34"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dirty="0" smtClean="0">
                <a:latin typeface="Calibri Light" panose="020F0302020204030204" pitchFamily="34" charset="0"/>
                <a:ea typeface="Times New Roman" panose="02020603050405020304" pitchFamily="18" charset="0"/>
              </a:rPr>
              <a:t>Updates </a:t>
            </a:r>
            <a:r>
              <a:rPr lang="en-US" dirty="0">
                <a:latin typeface="Calibri Light" panose="020F0302020204030204" pitchFamily="34" charset="0"/>
                <a:ea typeface="Times New Roman" panose="02020603050405020304" pitchFamily="18" charset="0"/>
              </a:rPr>
              <a:t>to maintain comprehensive fish distribution data and mapping capability</a:t>
            </a:r>
          </a:p>
          <a:p>
            <a:endParaRPr lang="en-US" dirty="0">
              <a:latin typeface="Calibri Light" panose="020F0302020204030204" pitchFamily="34" charset="0"/>
            </a:endParaRPr>
          </a:p>
        </p:txBody>
      </p:sp>
      <p:sp>
        <p:nvSpPr>
          <p:cNvPr id="4" name="Content Placeholder 3"/>
          <p:cNvSpPr>
            <a:spLocks noGrp="1"/>
          </p:cNvSpPr>
          <p:nvPr>
            <p:ph sz="half" idx="2"/>
          </p:nvPr>
        </p:nvSpPr>
        <p:spPr>
          <a:xfrm>
            <a:off x="6043611" y="3493006"/>
            <a:ext cx="4663440" cy="3046717"/>
          </a:xfrm>
        </p:spPr>
        <p:txBody>
          <a:bodyPr>
            <a:normAutofit/>
          </a:bodyPr>
          <a:lstStyle/>
          <a:p>
            <a:pPr marL="342900" lvl="0" indent="-342900">
              <a:spcBef>
                <a:spcPts val="0"/>
              </a:spcBef>
              <a:buFont typeface="Symbol" panose="05050102010706020507" pitchFamily="18" charset="2"/>
              <a:buChar char=""/>
            </a:pPr>
            <a:r>
              <a:rPr lang="en-US" dirty="0" smtClean="0">
                <a:solidFill>
                  <a:prstClr val="black">
                    <a:lumMod val="85000"/>
                    <a:lumOff val="15000"/>
                  </a:prstClr>
                </a:solidFill>
                <a:latin typeface="Calibri Light" panose="020F0302020204030204" pitchFamily="34" charset="0"/>
                <a:ea typeface="Times New Roman" panose="02020603050405020304" pitchFamily="18" charset="0"/>
              </a:rPr>
              <a:t>Maintain </a:t>
            </a:r>
            <a:r>
              <a:rPr lang="en-US" dirty="0">
                <a:solidFill>
                  <a:prstClr val="black">
                    <a:lumMod val="85000"/>
                    <a:lumOff val="15000"/>
                  </a:prstClr>
                </a:solidFill>
                <a:latin typeface="Calibri Light" panose="020F0302020204030204" pitchFamily="34" charset="0"/>
                <a:ea typeface="Times New Roman" panose="02020603050405020304" pitchFamily="18" charset="0"/>
              </a:rPr>
              <a:t>the facilities </a:t>
            </a:r>
            <a:r>
              <a:rPr lang="en-US" dirty="0" smtClean="0">
                <a:solidFill>
                  <a:prstClr val="black">
                    <a:lumMod val="85000"/>
                    <a:lumOff val="15000"/>
                  </a:prstClr>
                </a:solidFill>
                <a:latin typeface="Calibri Light" panose="020F0302020204030204" pitchFamily="34" charset="0"/>
                <a:ea typeface="Times New Roman" panose="02020603050405020304" pitchFamily="18" charset="0"/>
              </a:rPr>
              <a:t>dataset</a:t>
            </a:r>
          </a:p>
          <a:p>
            <a:pPr marL="0" lvl="0" indent="0">
              <a:spcBef>
                <a:spcPts val="0"/>
              </a:spcBef>
              <a:buNone/>
            </a:pPr>
            <a:endParaRPr lang="en-US" dirty="0">
              <a:solidFill>
                <a:prstClr val="black">
                  <a:lumMod val="85000"/>
                  <a:lumOff val="15000"/>
                </a:prstClr>
              </a:solidFill>
              <a:latin typeface="Calibri Light" panose="020F0302020204030204" pitchFamily="34" charset="0"/>
              <a:ea typeface="Times New Roman" panose="02020603050405020304" pitchFamily="18" charset="0"/>
            </a:endParaRPr>
          </a:p>
          <a:p>
            <a:pPr marL="342900" lvl="0" indent="-342900">
              <a:spcBef>
                <a:spcPts val="0"/>
              </a:spcBef>
              <a:buFont typeface="Symbol" panose="05050102010706020507" pitchFamily="18" charset="2"/>
              <a:buChar char=""/>
            </a:pPr>
            <a:r>
              <a:rPr lang="en-US" dirty="0" smtClean="0">
                <a:solidFill>
                  <a:prstClr val="black">
                    <a:lumMod val="85000"/>
                    <a:lumOff val="15000"/>
                  </a:prstClr>
                </a:solidFill>
                <a:latin typeface="Calibri Light" panose="020F0302020204030204" pitchFamily="34" charset="0"/>
                <a:ea typeface="Times New Roman" panose="02020603050405020304" pitchFamily="18" charset="0"/>
              </a:rPr>
              <a:t>Specific </a:t>
            </a:r>
            <a:r>
              <a:rPr lang="en-US" dirty="0">
                <a:solidFill>
                  <a:prstClr val="black">
                    <a:lumMod val="85000"/>
                    <a:lumOff val="15000"/>
                  </a:prstClr>
                </a:solidFill>
                <a:latin typeface="Calibri Light" panose="020F0302020204030204" pitchFamily="34" charset="0"/>
                <a:ea typeface="Times New Roman" panose="02020603050405020304" pitchFamily="18" charset="0"/>
              </a:rPr>
              <a:t>trends used in regional reporting (NPCC dashboards &amp; HLIs)</a:t>
            </a:r>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7224" y="195386"/>
            <a:ext cx="10894997" cy="2266492"/>
          </a:xfrm>
          <a:prstGeom prst="rect">
            <a:avLst/>
          </a:prstGeom>
        </p:spPr>
      </p:pic>
      <p:sp>
        <p:nvSpPr>
          <p:cNvPr id="6" name="TextBox 5"/>
          <p:cNvSpPr txBox="1"/>
          <p:nvPr/>
        </p:nvSpPr>
        <p:spPr>
          <a:xfrm>
            <a:off x="1069848" y="2843784"/>
            <a:ext cx="10175350" cy="461665"/>
          </a:xfrm>
          <a:prstGeom prst="rect">
            <a:avLst/>
          </a:prstGeom>
          <a:noFill/>
        </p:spPr>
        <p:txBody>
          <a:bodyPr wrap="none" rtlCol="0">
            <a:spAutoFit/>
          </a:bodyPr>
          <a:lstStyle/>
          <a:p>
            <a:r>
              <a:rPr lang="en-US" sz="2400" b="1" dirty="0" smtClean="0"/>
              <a:t>Executive Committee Decision on resuming updates of traditional data. Focus on;</a:t>
            </a:r>
            <a:endParaRPr lang="en-US" sz="2400" b="1" dirty="0"/>
          </a:p>
        </p:txBody>
      </p:sp>
    </p:spTree>
    <p:extLst>
      <p:ext uri="{BB962C8B-B14F-4D97-AF65-F5344CB8AC3E}">
        <p14:creationId xmlns:p14="http://schemas.microsoft.com/office/powerpoint/2010/main" val="40821633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1922" y="254313"/>
            <a:ext cx="10470293" cy="523220"/>
          </a:xfrm>
          <a:prstGeom prst="rect">
            <a:avLst/>
          </a:prstGeom>
          <a:noFill/>
        </p:spPr>
        <p:txBody>
          <a:bodyPr wrap="square" rtlCol="0">
            <a:spAutoFit/>
          </a:bodyPr>
          <a:lstStyle/>
          <a:p>
            <a:r>
              <a:rPr lang="en-US" sz="2800" b="1" dirty="0" smtClean="0"/>
              <a:t>What we are seeking from each partner: Resume supplying us with;</a:t>
            </a:r>
            <a:endParaRPr lang="en-US" sz="2800" b="1" dirty="0"/>
          </a:p>
        </p:txBody>
      </p:sp>
      <p:sp>
        <p:nvSpPr>
          <p:cNvPr id="3" name="TextBox 2"/>
          <p:cNvSpPr txBox="1"/>
          <p:nvPr/>
        </p:nvSpPr>
        <p:spPr>
          <a:xfrm>
            <a:off x="3209544" y="985910"/>
            <a:ext cx="8434564" cy="3785652"/>
          </a:xfrm>
          <a:prstGeom prst="rect">
            <a:avLst/>
          </a:prstGeom>
          <a:noFill/>
        </p:spPr>
        <p:txBody>
          <a:bodyPr wrap="square" rtlCol="0">
            <a:spAutoFit/>
          </a:bodyPr>
          <a:lstStyle/>
          <a:p>
            <a:r>
              <a:rPr lang="en-US" sz="2400" dirty="0" smtClean="0"/>
              <a:t>Specific Trends that are associated with CA HLI’s</a:t>
            </a:r>
          </a:p>
          <a:p>
            <a:endParaRPr lang="en-US" sz="2400" dirty="0" smtClean="0"/>
          </a:p>
          <a:p>
            <a:r>
              <a:rPr lang="en-US" sz="2400" dirty="0" smtClean="0"/>
              <a:t>Specific Trends for populations where no CA HLIs are available (Discuss)</a:t>
            </a:r>
          </a:p>
          <a:p>
            <a:endParaRPr lang="en-US" sz="2400" dirty="0" smtClean="0"/>
          </a:p>
          <a:p>
            <a:r>
              <a:rPr lang="en-US" sz="2400" dirty="0" smtClean="0"/>
              <a:t>Trends associated with NPCC Dashboards &amp; Indicators </a:t>
            </a:r>
          </a:p>
          <a:p>
            <a:r>
              <a:rPr lang="en-US" sz="2400" dirty="0" smtClean="0"/>
              <a:t>(Currently use over 1,500 StreamNet Trends)</a:t>
            </a:r>
          </a:p>
          <a:p>
            <a:endParaRPr lang="en-US" sz="2400" dirty="0"/>
          </a:p>
          <a:p>
            <a:r>
              <a:rPr lang="en-US" sz="2400" dirty="0" smtClean="0"/>
              <a:t>Fish Distribution and F</a:t>
            </a:r>
            <a:r>
              <a:rPr lang="en-US" sz="2400" dirty="0" smtClean="0">
                <a:solidFill>
                  <a:prstClr val="black">
                    <a:lumMod val="85000"/>
                    <a:lumOff val="15000"/>
                  </a:prstClr>
                </a:solidFill>
                <a:latin typeface="Calibri Light" panose="020F0302020204030204" pitchFamily="34" charset="0"/>
                <a:ea typeface="Times New Roman" panose="02020603050405020304" pitchFamily="18" charset="0"/>
              </a:rPr>
              <a:t>acilities Dataset </a:t>
            </a:r>
            <a:r>
              <a:rPr lang="en-US" sz="2400" dirty="0" smtClean="0"/>
              <a:t>Updates</a:t>
            </a:r>
          </a:p>
          <a:p>
            <a:pPr lvl="1"/>
            <a:endParaRPr lang="en-US" sz="2400" dirty="0" smtClean="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454" y="4526280"/>
            <a:ext cx="10058400" cy="2038541"/>
          </a:xfrm>
          <a:prstGeom prst="rect">
            <a:avLst/>
          </a:prstGeom>
        </p:spPr>
      </p:pic>
    </p:spTree>
    <p:extLst>
      <p:ext uri="{BB962C8B-B14F-4D97-AF65-F5344CB8AC3E}">
        <p14:creationId xmlns:p14="http://schemas.microsoft.com/office/powerpoint/2010/main" val="17654801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87266" y="296392"/>
            <a:ext cx="4376508" cy="2934328"/>
          </a:xfrm>
        </p:spPr>
        <p:txBody>
          <a:bodyPr/>
          <a:lstStyle/>
          <a:p>
            <a:r>
              <a:rPr lang="en-US" dirty="0" smtClean="0"/>
              <a:t>Technical staff are exploring a GIS-based data submission process for fish distribution</a:t>
            </a:r>
            <a:endParaRPr lang="en-US" dirty="0"/>
          </a:p>
        </p:txBody>
      </p:sp>
      <p:pic>
        <p:nvPicPr>
          <p:cNvPr id="8" name="Content Placeholder 7"/>
          <p:cNvPicPr>
            <a:picLocks noGrp="1" noChangeAspect="1"/>
          </p:cNvPicPr>
          <p:nvPr>
            <p:ph idx="1"/>
          </p:nvPr>
        </p:nvPicPr>
        <p:blipFill>
          <a:blip r:embed="rId2"/>
          <a:stretch>
            <a:fillRect/>
          </a:stretch>
        </p:blipFill>
        <p:spPr>
          <a:xfrm>
            <a:off x="1865953" y="255238"/>
            <a:ext cx="5417941" cy="4512256"/>
          </a:xfrm>
          <a:prstGeom prst="rect">
            <a:avLst/>
          </a:prstGeom>
        </p:spPr>
      </p:pic>
      <p:sp>
        <p:nvSpPr>
          <p:cNvPr id="7" name="Text Placeholder 6"/>
          <p:cNvSpPr>
            <a:spLocks noGrp="1"/>
          </p:cNvSpPr>
          <p:nvPr>
            <p:ph type="body" sz="half" idx="2"/>
          </p:nvPr>
        </p:nvSpPr>
        <p:spPr>
          <a:xfrm>
            <a:off x="7868949" y="3552905"/>
            <a:ext cx="4120055" cy="3135236"/>
          </a:xfrm>
        </p:spPr>
        <p:txBody>
          <a:bodyPr>
            <a:noAutofit/>
          </a:bodyPr>
          <a:lstStyle/>
          <a:p>
            <a:r>
              <a:rPr lang="en-US" sz="2400" dirty="0"/>
              <a:t>The goal is to simplify </a:t>
            </a:r>
            <a:r>
              <a:rPr lang="en-US" sz="2400" dirty="0" smtClean="0"/>
              <a:t>data </a:t>
            </a:r>
            <a:r>
              <a:rPr lang="en-US" sz="2400" dirty="0"/>
              <a:t>submission </a:t>
            </a:r>
            <a:r>
              <a:rPr lang="en-US" sz="2400" dirty="0" smtClean="0"/>
              <a:t>and reduce the </a:t>
            </a:r>
            <a:r>
              <a:rPr lang="en-US" sz="2400" dirty="0"/>
              <a:t>ongoing maintenance work load associated with managing fish distribution </a:t>
            </a:r>
            <a:r>
              <a:rPr lang="en-US" sz="2400" dirty="0" smtClean="0"/>
              <a:t>data referenced to </a:t>
            </a:r>
            <a:r>
              <a:rPr lang="en-US" sz="2400" dirty="0"/>
              <a:t>a regionally standardized routed </a:t>
            </a:r>
            <a:r>
              <a:rPr lang="en-US" sz="2400" dirty="0" smtClean="0"/>
              <a:t>hydrography. </a:t>
            </a:r>
            <a:endParaRPr lang="en-US" sz="2400" dirty="0"/>
          </a:p>
        </p:txBody>
      </p:sp>
      <p:pic>
        <p:nvPicPr>
          <p:cNvPr id="9" name="Picture 8"/>
          <p:cNvPicPr>
            <a:picLocks noChangeAspect="1"/>
          </p:cNvPicPr>
          <p:nvPr/>
        </p:nvPicPr>
        <p:blipFill>
          <a:blip r:embed="rId3"/>
          <a:stretch>
            <a:fillRect/>
          </a:stretch>
        </p:blipFill>
        <p:spPr>
          <a:xfrm>
            <a:off x="4843162" y="3484709"/>
            <a:ext cx="1191873" cy="966518"/>
          </a:xfrm>
          <a:prstGeom prst="rect">
            <a:avLst/>
          </a:prstGeom>
        </p:spPr>
      </p:pic>
      <p:pic>
        <p:nvPicPr>
          <p:cNvPr id="10" name="Picture 9"/>
          <p:cNvPicPr>
            <a:picLocks noChangeAspect="1"/>
          </p:cNvPicPr>
          <p:nvPr/>
        </p:nvPicPr>
        <p:blipFill>
          <a:blip r:embed="rId4"/>
          <a:stretch>
            <a:fillRect/>
          </a:stretch>
        </p:blipFill>
        <p:spPr>
          <a:xfrm>
            <a:off x="105563" y="2943225"/>
            <a:ext cx="1609725" cy="3914775"/>
          </a:xfrm>
          <a:prstGeom prst="rect">
            <a:avLst/>
          </a:prstGeom>
        </p:spPr>
      </p:pic>
      <p:sp>
        <p:nvSpPr>
          <p:cNvPr id="11" name="Rectangle 10"/>
          <p:cNvSpPr/>
          <p:nvPr/>
        </p:nvSpPr>
        <p:spPr>
          <a:xfrm>
            <a:off x="4723345" y="630624"/>
            <a:ext cx="2402664" cy="6369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Generalized Spring Chinook Distribution</a:t>
            </a:r>
            <a:endParaRPr lang="en-US" dirty="0"/>
          </a:p>
        </p:txBody>
      </p:sp>
      <p:sp>
        <p:nvSpPr>
          <p:cNvPr id="12" name="Rounded Rectangle 11"/>
          <p:cNvSpPr/>
          <p:nvPr/>
        </p:nvSpPr>
        <p:spPr>
          <a:xfrm>
            <a:off x="252247" y="4174709"/>
            <a:ext cx="1330610" cy="725903"/>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3" name="TextBox 12"/>
          <p:cNvSpPr txBox="1"/>
          <p:nvPr/>
        </p:nvSpPr>
        <p:spPr>
          <a:xfrm rot="16200000">
            <a:off x="724762" y="4152816"/>
            <a:ext cx="1312858" cy="276999"/>
          </a:xfrm>
          <a:prstGeom prst="rect">
            <a:avLst/>
          </a:prstGeom>
          <a:noFill/>
        </p:spPr>
        <p:txBody>
          <a:bodyPr wrap="square" rtlCol="0">
            <a:spAutoFit/>
          </a:bodyPr>
          <a:lstStyle/>
          <a:p>
            <a:r>
              <a:rPr lang="en-US" sz="1200" b="1" dirty="0" smtClean="0">
                <a:solidFill>
                  <a:srgbClr val="FF0000"/>
                </a:solidFill>
              </a:rPr>
              <a:t>OPTIONAL</a:t>
            </a:r>
            <a:endParaRPr lang="en-US" sz="1200" b="1" dirty="0">
              <a:solidFill>
                <a:srgbClr val="FF0000"/>
              </a:solidFill>
            </a:endParaRPr>
          </a:p>
        </p:txBody>
      </p:sp>
      <p:sp>
        <p:nvSpPr>
          <p:cNvPr id="14" name="TextBox 13"/>
          <p:cNvSpPr txBox="1"/>
          <p:nvPr/>
        </p:nvSpPr>
        <p:spPr>
          <a:xfrm>
            <a:off x="2036788" y="5008538"/>
            <a:ext cx="5373113" cy="1754326"/>
          </a:xfrm>
          <a:prstGeom prst="rect">
            <a:avLst/>
          </a:prstGeom>
          <a:noFill/>
        </p:spPr>
        <p:txBody>
          <a:bodyPr wrap="square" rtlCol="0">
            <a:spAutoFit/>
          </a:bodyPr>
          <a:lstStyle/>
          <a:p>
            <a:r>
              <a:rPr lang="en-US" dirty="0" smtClean="0"/>
              <a:t>The proposed change would make hydrography related fields optional in exchange for data being shared in a GIS file format.  While mapping ability would be maintained, some tabular query functionality would be reduced.  The results of a test process will be reported at the next meeting.</a:t>
            </a:r>
            <a:endParaRPr lang="en-US" dirty="0"/>
          </a:p>
        </p:txBody>
      </p:sp>
      <p:sp>
        <p:nvSpPr>
          <p:cNvPr id="15" name="Right Arrow 14"/>
          <p:cNvSpPr/>
          <p:nvPr/>
        </p:nvSpPr>
        <p:spPr>
          <a:xfrm rot="12915249">
            <a:off x="1636755" y="4935065"/>
            <a:ext cx="387413" cy="2522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3989602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Tech Committee Recommendations on Renaming Data Categories</a:t>
            </a:r>
            <a:endParaRPr lang="en-US" dirty="0"/>
          </a:p>
        </p:txBody>
      </p:sp>
      <p:sp>
        <p:nvSpPr>
          <p:cNvPr id="3" name="Content Placeholder 2"/>
          <p:cNvSpPr>
            <a:spLocks noGrp="1"/>
          </p:cNvSpPr>
          <p:nvPr>
            <p:ph idx="1"/>
          </p:nvPr>
        </p:nvSpPr>
        <p:spPr/>
        <p:txBody>
          <a:bodyPr/>
          <a:lstStyle/>
          <a:p>
            <a:pPr>
              <a:buFont typeface="Arial" panose="020B0604020202020204" pitchFamily="34" charset="0"/>
              <a:buChar char="•"/>
            </a:pPr>
            <a:endParaRPr lang="en-US" dirty="0" smtClean="0"/>
          </a:p>
          <a:p>
            <a:pPr>
              <a:buFont typeface="Arial" panose="020B0604020202020204" pitchFamily="34" charset="0"/>
              <a:buChar char="•"/>
            </a:pPr>
            <a:r>
              <a:rPr lang="en-US" dirty="0" smtClean="0"/>
              <a:t>  Some </a:t>
            </a:r>
            <a:r>
              <a:rPr lang="en-US" dirty="0"/>
              <a:t>have crummy names</a:t>
            </a:r>
          </a:p>
          <a:p>
            <a:pPr>
              <a:buFont typeface="Arial" panose="020B0604020202020204" pitchFamily="34" charset="0"/>
              <a:buChar char="•"/>
            </a:pPr>
            <a:r>
              <a:rPr lang="en-US" dirty="0" smtClean="0"/>
              <a:t>  Some </a:t>
            </a:r>
            <a:r>
              <a:rPr lang="en-US" dirty="0"/>
              <a:t>categories are ambiguous and overlapping to a degree</a:t>
            </a:r>
          </a:p>
          <a:p>
            <a:pPr>
              <a:buFont typeface="Arial" panose="020B0604020202020204" pitchFamily="34" charset="0"/>
              <a:buChar char="•"/>
            </a:pPr>
            <a:r>
              <a:rPr lang="en-US" dirty="0" smtClean="0"/>
              <a:t>  Some </a:t>
            </a:r>
            <a:r>
              <a:rPr lang="en-US" dirty="0"/>
              <a:t>are probably easily confused with the population-scale C.A. categories</a:t>
            </a:r>
          </a:p>
          <a:p>
            <a:endParaRPr lang="en-US" dirty="0" smtClean="0"/>
          </a:p>
          <a:p>
            <a:r>
              <a:rPr lang="en-US" dirty="0" smtClean="0"/>
              <a:t>Tech group worked on suggestions for new names.</a:t>
            </a:r>
            <a:endParaRPr lang="en-US" dirty="0"/>
          </a:p>
        </p:txBody>
      </p:sp>
    </p:spTree>
    <p:extLst>
      <p:ext uri="{BB962C8B-B14F-4D97-AF65-F5344CB8AC3E}">
        <p14:creationId xmlns:p14="http://schemas.microsoft.com/office/powerpoint/2010/main" val="42522924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961" y="174171"/>
            <a:ext cx="10772775" cy="1731011"/>
          </a:xfrm>
        </p:spPr>
        <p:txBody>
          <a:bodyPr>
            <a:noAutofit/>
          </a:bodyPr>
          <a:lstStyle/>
          <a:p>
            <a:r>
              <a:rPr lang="en-US" sz="1400" b="1" dirty="0"/>
              <a:t>Fall/Winter StreamNet Steering Committee Meeting</a:t>
            </a:r>
            <a:r>
              <a:rPr lang="en-US" sz="1400" dirty="0"/>
              <a:t/>
            </a:r>
            <a:br>
              <a:rPr lang="en-US" sz="1400" dirty="0"/>
            </a:br>
            <a:r>
              <a:rPr lang="en-US" sz="1400" b="1" dirty="0"/>
              <a:t>Agenda</a:t>
            </a:r>
            <a:r>
              <a:rPr lang="en-US" sz="1400" dirty="0"/>
              <a:t/>
            </a:r>
            <a:br>
              <a:rPr lang="en-US" sz="1400" dirty="0"/>
            </a:br>
            <a:r>
              <a:rPr lang="en-US" sz="1400" b="1" dirty="0"/>
              <a:t>December 1, 2015</a:t>
            </a:r>
            <a:r>
              <a:rPr lang="en-US" sz="1400" dirty="0"/>
              <a:t/>
            </a:r>
            <a:br>
              <a:rPr lang="en-US" sz="1400" dirty="0"/>
            </a:br>
            <a:r>
              <a:rPr lang="en-US" sz="1400" b="1" dirty="0"/>
              <a:t>PSMFC, Portland, OR</a:t>
            </a:r>
            <a:r>
              <a:rPr lang="en-US" sz="1400" dirty="0"/>
              <a:t/>
            </a:r>
            <a:br>
              <a:rPr lang="en-US" sz="1400" dirty="0"/>
            </a:br>
            <a:r>
              <a:rPr lang="en-US" sz="1400" dirty="0"/>
              <a:t>Please join my meeting, Tuesday, December 01, 2015 at 9:00 AM Pacific Standard Time.</a:t>
            </a:r>
            <a:br>
              <a:rPr lang="en-US" sz="1400" dirty="0"/>
            </a:br>
            <a:r>
              <a:rPr lang="en-US" sz="1400" u="sng" dirty="0">
                <a:hlinkClick r:id="rId2"/>
              </a:rPr>
              <a:t>https://global.gotomeeting.com/join/839542605</a:t>
            </a:r>
            <a:r>
              <a:rPr lang="en-US" sz="1400" dirty="0"/>
              <a:t/>
            </a:r>
            <a:br>
              <a:rPr lang="en-US" sz="1400" dirty="0"/>
            </a:br>
            <a:r>
              <a:rPr lang="en-US" sz="1400" dirty="0"/>
              <a:t> </a:t>
            </a:r>
            <a:br>
              <a:rPr lang="en-US" sz="1400" dirty="0"/>
            </a:br>
            <a:r>
              <a:rPr lang="en-US" sz="1400" dirty="0"/>
              <a:t>Meeting ID: 839-542-605</a:t>
            </a:r>
            <a:br>
              <a:rPr lang="en-US" sz="1400" dirty="0"/>
            </a:br>
            <a:r>
              <a:rPr lang="en-US" sz="1400" dirty="0"/>
              <a:t> </a:t>
            </a:r>
            <a:br>
              <a:rPr lang="en-US" sz="1400" dirty="0"/>
            </a:br>
            <a:r>
              <a:rPr lang="en-US" sz="1400" dirty="0"/>
              <a:t>The call-in number is 855-257-8693; the code is 8947879.</a:t>
            </a:r>
            <a:br>
              <a:rPr lang="en-US" sz="1400" dirty="0"/>
            </a:br>
            <a:endParaRPr lang="en-US" sz="1400" dirty="0"/>
          </a:p>
        </p:txBody>
      </p:sp>
      <p:graphicFrame>
        <p:nvGraphicFramePr>
          <p:cNvPr id="13" name="Content Placeholder 12"/>
          <p:cNvGraphicFramePr>
            <a:graphicFrameLocks noGrp="1"/>
          </p:cNvGraphicFramePr>
          <p:nvPr>
            <p:ph sz="half" idx="1"/>
            <p:extLst>
              <p:ext uri="{D42A27DB-BD31-4B8C-83A1-F6EECF244321}">
                <p14:modId xmlns:p14="http://schemas.microsoft.com/office/powerpoint/2010/main" val="3081521184"/>
              </p:ext>
            </p:extLst>
          </p:nvPr>
        </p:nvGraphicFramePr>
        <p:xfrm>
          <a:off x="676275" y="2290354"/>
          <a:ext cx="4664075" cy="3843730"/>
        </p:xfrm>
        <a:graphic>
          <a:graphicData uri="http://schemas.openxmlformats.org/drawingml/2006/table">
            <a:tbl>
              <a:tblPr/>
              <a:tblGrid>
                <a:gridCol w="446355">
                  <a:extLst>
                    <a:ext uri="{9D8B030D-6E8A-4147-A177-3AD203B41FA5}">
                      <a16:colId xmlns:a16="http://schemas.microsoft.com/office/drawing/2014/main" xmlns="" val="20000"/>
                    </a:ext>
                  </a:extLst>
                </a:gridCol>
                <a:gridCol w="2763950">
                  <a:extLst>
                    <a:ext uri="{9D8B030D-6E8A-4147-A177-3AD203B41FA5}">
                      <a16:colId xmlns:a16="http://schemas.microsoft.com/office/drawing/2014/main" xmlns="" val="20001"/>
                    </a:ext>
                  </a:extLst>
                </a:gridCol>
                <a:gridCol w="1453770">
                  <a:extLst>
                    <a:ext uri="{9D8B030D-6E8A-4147-A177-3AD203B41FA5}">
                      <a16:colId xmlns:a16="http://schemas.microsoft.com/office/drawing/2014/main" xmlns="" val="20002"/>
                    </a:ext>
                  </a:extLst>
                </a:gridCol>
              </a:tblGrid>
              <a:tr h="524479">
                <a:tc>
                  <a:txBody>
                    <a:bodyPr/>
                    <a:lstStyle/>
                    <a:p>
                      <a:pPr marL="0" marR="0">
                        <a:lnSpc>
                          <a:spcPct val="107000"/>
                        </a:lnSpc>
                        <a:spcBef>
                          <a:spcPts val="600"/>
                        </a:spcBef>
                        <a:spcAft>
                          <a:spcPts val="600"/>
                        </a:spcAft>
                      </a:pPr>
                      <a:r>
                        <a:rPr lang="en-US" sz="105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Time</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4715" marR="44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600"/>
                        </a:spcBef>
                        <a:spcAft>
                          <a:spcPts val="800"/>
                        </a:spcAft>
                      </a:pPr>
                      <a:r>
                        <a:rPr lang="en-US" sz="105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Topic</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4715" marR="44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600"/>
                        </a:spcBef>
                        <a:spcAft>
                          <a:spcPts val="600"/>
                        </a:spcAft>
                      </a:pPr>
                      <a:r>
                        <a:rPr lang="en-US" sz="105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Lead</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4715" marR="44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735235">
                <a:tc>
                  <a:txBody>
                    <a:bodyPr/>
                    <a:lstStyle/>
                    <a:p>
                      <a:pPr marL="0" marR="0">
                        <a:lnSpc>
                          <a:spcPct val="107000"/>
                        </a:lnSpc>
                        <a:spcBef>
                          <a:spcPts val="600"/>
                        </a:spcBef>
                        <a:spcAft>
                          <a:spcPts val="600"/>
                        </a:spcAft>
                      </a:pPr>
                      <a:r>
                        <a:rPr lang="en-US" sz="105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600"/>
                        </a:spcBef>
                        <a:spcAft>
                          <a:spcPts val="600"/>
                        </a:spcAft>
                      </a:pPr>
                      <a:r>
                        <a:rPr lang="en-US" sz="105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9:00</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4715" marR="44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600"/>
                        </a:spcBef>
                        <a:spcAft>
                          <a:spcPts val="800"/>
                        </a:spcAft>
                      </a:pPr>
                      <a:r>
                        <a:rPr lang="en-US" sz="105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Welcome</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05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Adjustments to Agenda?</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4715" marR="44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600"/>
                        </a:spcBef>
                        <a:spcAft>
                          <a:spcPts val="600"/>
                        </a:spcAft>
                      </a:pPr>
                      <a:r>
                        <a:rPr lang="en-US" sz="105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Chris </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4715" marR="44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351785">
                <a:tc>
                  <a:txBody>
                    <a:bodyPr/>
                    <a:lstStyle/>
                    <a:p>
                      <a:pPr marL="0" marR="0">
                        <a:lnSpc>
                          <a:spcPct val="107000"/>
                        </a:lnSpc>
                        <a:spcBef>
                          <a:spcPts val="600"/>
                        </a:spcBef>
                        <a:spcAft>
                          <a:spcPts val="600"/>
                        </a:spcAft>
                      </a:pPr>
                      <a:r>
                        <a:rPr lang="en-US" sz="105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9:15</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4715" marR="44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800"/>
                        </a:spcAft>
                      </a:pPr>
                      <a:r>
                        <a:rPr lang="en-US" sz="105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Announcements, Updates, Roundtable</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4715" marR="44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600"/>
                        </a:spcBef>
                        <a:spcAft>
                          <a:spcPts val="800"/>
                        </a:spcAft>
                      </a:pPr>
                      <a:r>
                        <a:rPr lang="en-US" sz="105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All</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4715" marR="44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648005">
                <a:tc>
                  <a:txBody>
                    <a:bodyPr/>
                    <a:lstStyle/>
                    <a:p>
                      <a:pPr marL="0" marR="0">
                        <a:lnSpc>
                          <a:spcPct val="107000"/>
                        </a:lnSpc>
                        <a:spcBef>
                          <a:spcPts val="600"/>
                        </a:spcBef>
                        <a:spcAft>
                          <a:spcPts val="600"/>
                        </a:spcAft>
                      </a:pPr>
                      <a:r>
                        <a:rPr lang="en-US" sz="105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10:15</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4715" marR="44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50" b="1" kern="1200" dirty="0">
                          <a:solidFill>
                            <a:srgbClr val="000000"/>
                          </a:solidFill>
                          <a:effectLst/>
                          <a:latin typeface="Calibri" panose="020F0502020204030204" pitchFamily="34" charset="0"/>
                          <a:ea typeface="Times New Roman" panose="02020603050405020304" pitchFamily="18" charset="0"/>
                        </a:rPr>
                        <a:t>Coordinated Assessments 5 Year Plan Item #1: Maintain and automate flow for existing NO fish indicators</a:t>
                      </a:r>
                      <a:endParaRPr lang="en-US" sz="1050" dirty="0">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800"/>
                        </a:spcAft>
                      </a:pPr>
                      <a:r>
                        <a:rPr lang="en-US" sz="105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4715" marR="44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600"/>
                        </a:spcBef>
                        <a:spcAft>
                          <a:spcPts val="600"/>
                        </a:spcAft>
                      </a:pPr>
                      <a:r>
                        <a:rPr lang="en-US" sz="105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All</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4715" marR="44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502893">
                <a:tc>
                  <a:txBody>
                    <a:bodyPr/>
                    <a:lstStyle/>
                    <a:p>
                      <a:pPr marL="0" marR="0">
                        <a:lnSpc>
                          <a:spcPct val="107000"/>
                        </a:lnSpc>
                        <a:spcBef>
                          <a:spcPts val="600"/>
                        </a:spcBef>
                        <a:spcAft>
                          <a:spcPts val="600"/>
                        </a:spcAft>
                      </a:pPr>
                      <a:r>
                        <a:rPr lang="en-US" sz="105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10:30</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4715" marR="44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800"/>
                        </a:spcAft>
                      </a:pPr>
                      <a:r>
                        <a:rPr lang="en-US" sz="105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Break</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4715" marR="44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600"/>
                        </a:spcBef>
                        <a:spcAft>
                          <a:spcPts val="600"/>
                        </a:spcAft>
                      </a:pPr>
                      <a:r>
                        <a:rPr lang="en-US" sz="105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4715" marR="44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1078082">
                <a:tc>
                  <a:txBody>
                    <a:bodyPr/>
                    <a:lstStyle/>
                    <a:p>
                      <a:pPr marL="0" marR="0">
                        <a:lnSpc>
                          <a:spcPct val="107000"/>
                        </a:lnSpc>
                        <a:spcBef>
                          <a:spcPts val="600"/>
                        </a:spcBef>
                        <a:spcAft>
                          <a:spcPts val="600"/>
                        </a:spcAft>
                      </a:pPr>
                      <a:r>
                        <a:rPr lang="en-US" sz="105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10:45</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4715" marR="44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800"/>
                        </a:spcAft>
                      </a:pPr>
                      <a:r>
                        <a:rPr lang="en-US" sz="1050" b="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CA 5 Year Plan Item #2: </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050" b="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Additional NO indicators? Resident O. mykiss in steelhead population areas and “pHOS” and “</a:t>
                      </a:r>
                      <a:r>
                        <a:rPr lang="en-US" sz="1050" b="1" kern="1200" dirty="0" smtClean="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pEHC</a:t>
                      </a:r>
                      <a:r>
                        <a:rPr lang="en-US" sz="1050" b="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question. Develop Recommendation for the StreamNet Executive Committee</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4715" marR="44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600"/>
                        </a:spcBef>
                        <a:spcAft>
                          <a:spcPts val="600"/>
                        </a:spcAft>
                      </a:pPr>
                      <a:r>
                        <a:rPr lang="en-US" sz="105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Mike</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4715" marR="447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bl>
          </a:graphicData>
        </a:graphic>
      </p:graphicFrame>
      <p:graphicFrame>
        <p:nvGraphicFramePr>
          <p:cNvPr id="14" name="Content Placeholder 13"/>
          <p:cNvGraphicFramePr>
            <a:graphicFrameLocks noGrp="1"/>
          </p:cNvGraphicFramePr>
          <p:nvPr>
            <p:ph sz="half" idx="2"/>
            <p:extLst>
              <p:ext uri="{D42A27DB-BD31-4B8C-83A1-F6EECF244321}">
                <p14:modId xmlns:p14="http://schemas.microsoft.com/office/powerpoint/2010/main" val="4006715001"/>
              </p:ext>
            </p:extLst>
          </p:nvPr>
        </p:nvGraphicFramePr>
        <p:xfrm>
          <a:off x="6011863" y="174171"/>
          <a:ext cx="4662487" cy="6752242"/>
        </p:xfrm>
        <a:graphic>
          <a:graphicData uri="http://schemas.openxmlformats.org/drawingml/2006/table">
            <a:tbl>
              <a:tblPr/>
              <a:tblGrid>
                <a:gridCol w="488525">
                  <a:extLst>
                    <a:ext uri="{9D8B030D-6E8A-4147-A177-3AD203B41FA5}">
                      <a16:colId xmlns:a16="http://schemas.microsoft.com/office/drawing/2014/main" xmlns="" val="20000"/>
                    </a:ext>
                  </a:extLst>
                </a:gridCol>
                <a:gridCol w="2720687">
                  <a:extLst>
                    <a:ext uri="{9D8B030D-6E8A-4147-A177-3AD203B41FA5}">
                      <a16:colId xmlns:a16="http://schemas.microsoft.com/office/drawing/2014/main" xmlns="" val="20001"/>
                    </a:ext>
                  </a:extLst>
                </a:gridCol>
                <a:gridCol w="1453275">
                  <a:extLst>
                    <a:ext uri="{9D8B030D-6E8A-4147-A177-3AD203B41FA5}">
                      <a16:colId xmlns:a16="http://schemas.microsoft.com/office/drawing/2014/main" xmlns="" val="20002"/>
                    </a:ext>
                  </a:extLst>
                </a:gridCol>
              </a:tblGrid>
              <a:tr h="1525276">
                <a:tc>
                  <a:txBody>
                    <a:bodyPr/>
                    <a:lstStyle/>
                    <a:p>
                      <a:pPr marL="0" marR="0">
                        <a:lnSpc>
                          <a:spcPct val="107000"/>
                        </a:lnSpc>
                        <a:spcBef>
                          <a:spcPts val="600"/>
                        </a:spcBef>
                        <a:spcAft>
                          <a:spcPts val="600"/>
                        </a:spcAft>
                      </a:pPr>
                      <a:r>
                        <a:rPr lang="en-US" sz="105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11:30</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4700" marR="447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800"/>
                        </a:spcAft>
                      </a:pPr>
                      <a:r>
                        <a:rPr lang="en-US" sz="105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Resuming Updates of Certain Traditional Data</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05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Priorities: Consistent and Comprehensive Trend data that is associated with CA, supports NPCC Dashboards or other regional priorities. Develop Agreement on updating these data for the current year</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05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Include discussion of re-naming some data categories</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4700" marR="447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600"/>
                        </a:spcBef>
                        <a:spcAft>
                          <a:spcPts val="600"/>
                        </a:spcAft>
                      </a:pPr>
                      <a:r>
                        <a:rPr lang="en-US" sz="105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All</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4700" marR="447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325092">
                <a:tc>
                  <a:txBody>
                    <a:bodyPr/>
                    <a:lstStyle/>
                    <a:p>
                      <a:pPr marL="0" marR="0">
                        <a:lnSpc>
                          <a:spcPct val="107000"/>
                        </a:lnSpc>
                        <a:spcBef>
                          <a:spcPts val="600"/>
                        </a:spcBef>
                        <a:spcAft>
                          <a:spcPts val="600"/>
                        </a:spcAft>
                      </a:pPr>
                      <a:r>
                        <a:rPr lang="en-US" sz="105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noon</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4700" marR="447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800"/>
                        </a:spcAft>
                      </a:pPr>
                      <a:r>
                        <a:rPr lang="en-US" sz="1050" b="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Lunch</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4700" marR="447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600"/>
                        </a:spcBef>
                        <a:spcAft>
                          <a:spcPts val="800"/>
                        </a:spcAft>
                      </a:pPr>
                      <a:r>
                        <a:rPr lang="en-US" sz="105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4700" marR="447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194326">
                <a:tc>
                  <a:txBody>
                    <a:bodyPr/>
                    <a:lstStyle/>
                    <a:p>
                      <a:pPr marL="0" marR="0">
                        <a:lnSpc>
                          <a:spcPct val="107000"/>
                        </a:lnSpc>
                        <a:spcBef>
                          <a:spcPts val="600"/>
                        </a:spcBef>
                        <a:spcAft>
                          <a:spcPts val="600"/>
                        </a:spcAft>
                      </a:pPr>
                      <a:r>
                        <a:rPr lang="en-US" sz="105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1:30</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4700" marR="447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800"/>
                        </a:spcAft>
                      </a:pPr>
                      <a:r>
                        <a:rPr lang="en-US" sz="1050" b="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Preview CA Data Display and Query System</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4700" marR="447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600"/>
                        </a:spcBef>
                        <a:spcAft>
                          <a:spcPts val="800"/>
                        </a:spcAft>
                      </a:pPr>
                      <a:r>
                        <a:rPr lang="en-US" sz="105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Greg</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4700" marR="447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1426744">
                <a:tc>
                  <a:txBody>
                    <a:bodyPr/>
                    <a:lstStyle/>
                    <a:p>
                      <a:pPr marL="0" marR="0">
                        <a:lnSpc>
                          <a:spcPct val="107000"/>
                        </a:lnSpc>
                        <a:spcBef>
                          <a:spcPts val="600"/>
                        </a:spcBef>
                        <a:spcAft>
                          <a:spcPts val="600"/>
                        </a:spcAft>
                      </a:pPr>
                      <a:r>
                        <a:rPr lang="en-US" sz="105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1:45</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4700" marR="447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800"/>
                        </a:spcAft>
                      </a:pPr>
                      <a:r>
                        <a:rPr lang="en-US" sz="1050" b="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CA 5 Year Plan Item #3: Hatchery Data. </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050" b="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Conduct an assessment of currently available data, evaluate and identify the need for hatchery data sharing. Initiate discussion with hatchery data users, identify and contact all existing hatchery database managers.</a:t>
                      </a:r>
                      <a:r>
                        <a:rPr lang="en-US" sz="105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050" b="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Develop Process and Timeline for the current year</a:t>
                      </a:r>
                      <a:r>
                        <a:rPr lang="en-US" sz="105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4700" marR="447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600"/>
                        </a:spcBef>
                        <a:spcAft>
                          <a:spcPts val="800"/>
                        </a:spcAft>
                      </a:pPr>
                      <a:r>
                        <a:rPr lang="en-US" sz="105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Mike</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4700" marR="447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2588929">
                <a:tc>
                  <a:txBody>
                    <a:bodyPr/>
                    <a:lstStyle/>
                    <a:p>
                      <a:pPr marL="0" marR="0">
                        <a:lnSpc>
                          <a:spcPct val="107000"/>
                        </a:lnSpc>
                        <a:spcBef>
                          <a:spcPts val="600"/>
                        </a:spcBef>
                        <a:spcAft>
                          <a:spcPts val="600"/>
                        </a:spcAft>
                      </a:pPr>
                      <a:r>
                        <a:rPr lang="en-US" sz="105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2:30</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4700" marR="447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800"/>
                        </a:spcAft>
                      </a:pPr>
                      <a:r>
                        <a:rPr lang="en-US" sz="1050" b="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CA 5 Year Plan Item #4: Preparing for the Executive Committee Assessment of data availability and flow for the initial 4 NO indictors. </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050" b="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Develop a process to evaluate CA data collection relative to regional data needs. Review will include recommendations on data collection effort (i.e. more or less data collection needed for certain indicators, critical gaps, representative populations, other)? Adopt Timeline and Process, which the StreamNet Executive Committee would then implement for the NO indicators this year. Eventual Product: Report to Regional F&amp;W Managers on results/recommendations?</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4700" marR="447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600"/>
                        </a:spcBef>
                        <a:spcAft>
                          <a:spcPts val="800"/>
                        </a:spcAft>
                      </a:pPr>
                      <a:r>
                        <a:rPr lang="en-US" sz="105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600"/>
                        </a:spcBef>
                        <a:spcAft>
                          <a:spcPts val="800"/>
                        </a:spcAft>
                      </a:pPr>
                      <a:r>
                        <a:rPr lang="en-US" sz="105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Chris</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4700" marR="447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519348">
                <a:tc>
                  <a:txBody>
                    <a:bodyPr/>
                    <a:lstStyle/>
                    <a:p>
                      <a:pPr marL="0" marR="0">
                        <a:lnSpc>
                          <a:spcPct val="107000"/>
                        </a:lnSpc>
                        <a:spcBef>
                          <a:spcPts val="600"/>
                        </a:spcBef>
                        <a:spcAft>
                          <a:spcPts val="600"/>
                        </a:spcAft>
                      </a:pPr>
                      <a:r>
                        <a:rPr lang="en-US" sz="105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4:00</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4700" marR="447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800"/>
                        </a:spcAft>
                      </a:pPr>
                      <a:r>
                        <a:rPr lang="en-US" sz="1050" b="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Adjourn</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4700" marR="447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600"/>
                        </a:spcBef>
                        <a:spcAft>
                          <a:spcPts val="800"/>
                        </a:spcAft>
                      </a:pPr>
                      <a:r>
                        <a:rPr lang="en-US" sz="105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44700" marR="447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418651327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Tech Committee Recommendations on Renaming Data Categories</a:t>
            </a:r>
          </a:p>
        </p:txBody>
      </p:sp>
      <p:sp>
        <p:nvSpPr>
          <p:cNvPr id="3" name="Text Placeholder 2"/>
          <p:cNvSpPr>
            <a:spLocks noGrp="1"/>
          </p:cNvSpPr>
          <p:nvPr>
            <p:ph type="body" idx="1"/>
          </p:nvPr>
        </p:nvSpPr>
        <p:spPr>
          <a:xfrm>
            <a:off x="676656" y="2238590"/>
            <a:ext cx="4663440" cy="723400"/>
          </a:xfrm>
        </p:spPr>
        <p:txBody>
          <a:bodyPr/>
          <a:lstStyle/>
          <a:p>
            <a:r>
              <a:rPr lang="en-US" dirty="0"/>
              <a:t>The following were judged to be good as is</a:t>
            </a:r>
          </a:p>
          <a:p>
            <a:endParaRPr lang="en-US" dirty="0"/>
          </a:p>
        </p:txBody>
      </p:sp>
      <p:sp>
        <p:nvSpPr>
          <p:cNvPr id="4" name="Content Placeholder 3"/>
          <p:cNvSpPr>
            <a:spLocks noGrp="1"/>
          </p:cNvSpPr>
          <p:nvPr>
            <p:ph sz="half" idx="2"/>
          </p:nvPr>
        </p:nvSpPr>
        <p:spPr/>
        <p:txBody>
          <a:bodyPr>
            <a:normAutofit/>
          </a:bodyPr>
          <a:lstStyle/>
          <a:p>
            <a:pPr marL="0" indent="0">
              <a:buNone/>
            </a:pPr>
            <a:endParaRPr lang="en-US" dirty="0"/>
          </a:p>
          <a:p>
            <a:pPr>
              <a:buFont typeface="Arial" panose="020B0604020202020204" pitchFamily="34" charset="0"/>
              <a:buChar char="•"/>
            </a:pPr>
            <a:r>
              <a:rPr lang="en-US" dirty="0"/>
              <a:t>  Redd counts</a:t>
            </a:r>
          </a:p>
          <a:p>
            <a:pPr>
              <a:buFont typeface="Arial" panose="020B0604020202020204" pitchFamily="34" charset="0"/>
              <a:buChar char="•"/>
            </a:pPr>
            <a:r>
              <a:rPr lang="en-US" dirty="0"/>
              <a:t>  Freshwater / estuary harvest</a:t>
            </a:r>
          </a:p>
          <a:p>
            <a:pPr>
              <a:buFont typeface="Arial" panose="020B0604020202020204" pitchFamily="34" charset="0"/>
              <a:buChar char="•"/>
            </a:pPr>
            <a:r>
              <a:rPr lang="en-US" dirty="0"/>
              <a:t>  Marine harvest</a:t>
            </a:r>
          </a:p>
          <a:p>
            <a:pPr>
              <a:buFont typeface="Arial" panose="020B0604020202020204" pitchFamily="34" charset="0"/>
              <a:buChar char="•"/>
            </a:pPr>
            <a:r>
              <a:rPr lang="en-US" dirty="0"/>
              <a:t>  Hatchery returns</a:t>
            </a:r>
          </a:p>
          <a:p>
            <a:pPr>
              <a:buFont typeface="Arial" panose="020B0604020202020204" pitchFamily="34" charset="0"/>
              <a:buChar char="•"/>
            </a:pPr>
            <a:r>
              <a:rPr lang="en-US" dirty="0"/>
              <a:t>  Hatchery releases</a:t>
            </a:r>
          </a:p>
          <a:p>
            <a:endParaRPr lang="en-US" dirty="0"/>
          </a:p>
        </p:txBody>
      </p:sp>
      <p:sp>
        <p:nvSpPr>
          <p:cNvPr id="5" name="Text Placeholder 4"/>
          <p:cNvSpPr>
            <a:spLocks noGrp="1"/>
          </p:cNvSpPr>
          <p:nvPr>
            <p:ph type="body" sz="quarter" idx="3"/>
          </p:nvPr>
        </p:nvSpPr>
        <p:spPr>
          <a:xfrm>
            <a:off x="6043611" y="2238590"/>
            <a:ext cx="4663440" cy="878160"/>
          </a:xfrm>
        </p:spPr>
        <p:txBody>
          <a:bodyPr>
            <a:normAutofit fontScale="85000" lnSpcReduction="20000"/>
          </a:bodyPr>
          <a:lstStyle/>
          <a:p>
            <a:r>
              <a:rPr lang="en-US" dirty="0"/>
              <a:t>The following we thought were ambiguous and/or subject to confusion with C.A. population-scale data categories</a:t>
            </a:r>
          </a:p>
          <a:p>
            <a:endParaRPr lang="en-US" dirty="0"/>
          </a:p>
        </p:txBody>
      </p:sp>
      <p:sp>
        <p:nvSpPr>
          <p:cNvPr id="6" name="Content Placeholder 5"/>
          <p:cNvSpPr>
            <a:spLocks noGrp="1"/>
          </p:cNvSpPr>
          <p:nvPr>
            <p:ph sz="quarter" idx="4"/>
          </p:nvPr>
        </p:nvSpPr>
        <p:spPr>
          <a:xfrm>
            <a:off x="6007608" y="3116750"/>
            <a:ext cx="4663440" cy="3200400"/>
          </a:xfrm>
        </p:spPr>
        <p:txBody>
          <a:bodyPr/>
          <a:lstStyle/>
          <a:p>
            <a:pPr>
              <a:buFont typeface="Arial" panose="020B0604020202020204" pitchFamily="34" charset="0"/>
              <a:buChar char="•"/>
            </a:pPr>
            <a:r>
              <a:rPr lang="en-US" dirty="0"/>
              <a:t> Spawner counts</a:t>
            </a:r>
          </a:p>
          <a:p>
            <a:pPr>
              <a:buFont typeface="Arial" panose="020B0604020202020204" pitchFamily="34" charset="0"/>
              <a:buChar char="•"/>
            </a:pPr>
            <a:r>
              <a:rPr lang="en-US" dirty="0"/>
              <a:t>  Dam / </a:t>
            </a:r>
            <a:r>
              <a:rPr lang="en-US" dirty="0" smtClean="0"/>
              <a:t>non-hatchery </a:t>
            </a:r>
            <a:r>
              <a:rPr lang="en-US" dirty="0"/>
              <a:t>weir counts</a:t>
            </a:r>
          </a:p>
          <a:p>
            <a:pPr>
              <a:buFont typeface="Arial" panose="020B0604020202020204" pitchFamily="34" charset="0"/>
              <a:buChar char="•"/>
            </a:pPr>
            <a:r>
              <a:rPr lang="en-US" dirty="0"/>
              <a:t>  Fish counts</a:t>
            </a:r>
          </a:p>
          <a:p>
            <a:pPr>
              <a:buFont typeface="Arial" panose="020B0604020202020204" pitchFamily="34" charset="0"/>
              <a:buChar char="•"/>
            </a:pPr>
            <a:r>
              <a:rPr lang="en-US" dirty="0"/>
              <a:t>  Estimates of juvenile  populations</a:t>
            </a:r>
          </a:p>
          <a:p>
            <a:pPr>
              <a:buFont typeface="Arial" panose="020B0604020202020204" pitchFamily="34" charset="0"/>
              <a:buChar char="•"/>
            </a:pPr>
            <a:r>
              <a:rPr lang="en-US" dirty="0"/>
              <a:t>  Estimate of spawning population</a:t>
            </a:r>
          </a:p>
        </p:txBody>
      </p:sp>
    </p:spTree>
    <p:extLst>
      <p:ext uri="{BB962C8B-B14F-4D97-AF65-F5344CB8AC3E}">
        <p14:creationId xmlns:p14="http://schemas.microsoft.com/office/powerpoint/2010/main" val="41631206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Tech Committee Recommendations on Renaming Data Categories</a:t>
            </a:r>
            <a:endParaRPr lang="en-US" dirty="0"/>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endParaRPr lang="en-US" dirty="0" smtClean="0"/>
          </a:p>
          <a:p>
            <a:pPr marL="0" indent="0">
              <a:buNone/>
            </a:pPr>
            <a:r>
              <a:rPr lang="en-US" dirty="0" smtClean="0"/>
              <a:t>The result:  here is our suggestion for renaming data categories</a:t>
            </a:r>
          </a:p>
          <a:p>
            <a:pPr marL="0" indent="0">
              <a:buNone/>
            </a:pPr>
            <a:endParaRPr lang="en-US" dirty="0"/>
          </a:p>
          <a:p>
            <a:pPr>
              <a:buFont typeface="Arial" panose="020B0604020202020204" pitchFamily="34" charset="0"/>
              <a:buChar char="•"/>
            </a:pPr>
            <a:r>
              <a:rPr lang="en-US" dirty="0"/>
              <a:t>  </a:t>
            </a:r>
            <a:r>
              <a:rPr lang="en-US" dirty="0" smtClean="0"/>
              <a:t>Spawner counts     (good as is)</a:t>
            </a:r>
            <a:endParaRPr lang="en-US" dirty="0"/>
          </a:p>
          <a:p>
            <a:pPr>
              <a:buFont typeface="Arial" panose="020B0604020202020204" pitchFamily="34" charset="0"/>
              <a:buChar char="•"/>
            </a:pPr>
            <a:r>
              <a:rPr lang="en-US" dirty="0"/>
              <a:t>  Dam / nonhatchery weir </a:t>
            </a:r>
            <a:r>
              <a:rPr lang="en-US" dirty="0" smtClean="0"/>
              <a:t>counts</a:t>
            </a:r>
            <a:r>
              <a:rPr lang="en-US" dirty="0"/>
              <a:t> </a:t>
            </a:r>
            <a:r>
              <a:rPr lang="en-US" dirty="0" smtClean="0"/>
              <a:t>(abandon; merge into “Fish counts”)</a:t>
            </a:r>
            <a:endParaRPr lang="en-US" dirty="0"/>
          </a:p>
          <a:p>
            <a:pPr>
              <a:buFont typeface="Arial" panose="020B0604020202020204" pitchFamily="34" charset="0"/>
              <a:buChar char="•"/>
            </a:pPr>
            <a:r>
              <a:rPr lang="en-US" dirty="0"/>
              <a:t>  Fish </a:t>
            </a:r>
            <a:r>
              <a:rPr lang="en-US" dirty="0" smtClean="0"/>
              <a:t>counts</a:t>
            </a:r>
            <a:r>
              <a:rPr lang="en-US" dirty="0"/>
              <a:t> </a:t>
            </a:r>
            <a:r>
              <a:rPr lang="en-US" dirty="0" smtClean="0"/>
              <a:t>(good as is)</a:t>
            </a:r>
            <a:endParaRPr lang="en-US" dirty="0"/>
          </a:p>
          <a:p>
            <a:pPr>
              <a:buFont typeface="Arial" panose="020B0604020202020204" pitchFamily="34" charset="0"/>
              <a:buChar char="•"/>
            </a:pPr>
            <a:r>
              <a:rPr lang="en-US" dirty="0"/>
              <a:t>  Estimates of juvenile  </a:t>
            </a:r>
            <a:r>
              <a:rPr lang="en-US" dirty="0" smtClean="0"/>
              <a:t>populations</a:t>
            </a:r>
            <a:r>
              <a:rPr lang="en-US" dirty="0"/>
              <a:t> </a:t>
            </a:r>
            <a:r>
              <a:rPr lang="en-US" dirty="0" smtClean="0"/>
              <a:t>(change to “Fish abundance estimates”)</a:t>
            </a:r>
            <a:endParaRPr lang="en-US" dirty="0"/>
          </a:p>
          <a:p>
            <a:pPr>
              <a:buFont typeface="Arial" panose="020B0604020202020204" pitchFamily="34" charset="0"/>
              <a:buChar char="•"/>
            </a:pPr>
            <a:r>
              <a:rPr lang="en-US" dirty="0"/>
              <a:t>  Estimate of spawning </a:t>
            </a:r>
            <a:r>
              <a:rPr lang="en-US" dirty="0" smtClean="0"/>
              <a:t>population</a:t>
            </a:r>
            <a:r>
              <a:rPr lang="en-US" dirty="0"/>
              <a:t> </a:t>
            </a:r>
            <a:r>
              <a:rPr lang="en-US" dirty="0" smtClean="0"/>
              <a:t>(change to “Spawner abundance estimates”)</a:t>
            </a:r>
            <a:endParaRPr lang="en-US" dirty="0"/>
          </a:p>
          <a:p>
            <a:pPr>
              <a:buFont typeface="Arial" panose="020B0604020202020204" pitchFamily="34" charset="0"/>
              <a:buChar char="•"/>
            </a:pPr>
            <a:endParaRPr lang="en-US" dirty="0"/>
          </a:p>
        </p:txBody>
      </p:sp>
    </p:spTree>
    <p:extLst>
      <p:ext uri="{BB962C8B-B14F-4D97-AF65-F5344CB8AC3E}">
        <p14:creationId xmlns:p14="http://schemas.microsoft.com/office/powerpoint/2010/main" val="31540980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Tech Committee Recommendations on Renaming Data Categories</a:t>
            </a:r>
          </a:p>
        </p:txBody>
      </p:sp>
      <p:graphicFrame>
        <p:nvGraphicFramePr>
          <p:cNvPr id="6" name="Content Placeholder 5"/>
          <p:cNvGraphicFramePr>
            <a:graphicFrameLocks noGrp="1"/>
          </p:cNvGraphicFramePr>
          <p:nvPr>
            <p:ph idx="1"/>
            <p:extLst/>
          </p:nvPr>
        </p:nvGraphicFramePr>
        <p:xfrm>
          <a:off x="666748" y="3365710"/>
          <a:ext cx="10753725" cy="1112520"/>
        </p:xfrm>
        <a:graphic>
          <a:graphicData uri="http://schemas.openxmlformats.org/drawingml/2006/table">
            <a:tbl>
              <a:tblPr firstRow="1" bandRow="1">
                <a:tableStyleId>{5C22544A-7EE6-4342-B048-85BDC9FD1C3A}</a:tableStyleId>
              </a:tblPr>
              <a:tblGrid>
                <a:gridCol w="3584575"/>
                <a:gridCol w="3584575"/>
                <a:gridCol w="3584575"/>
              </a:tblGrid>
              <a:tr h="370840">
                <a:tc>
                  <a:txBody>
                    <a:bodyPr/>
                    <a:lstStyle/>
                    <a:p>
                      <a:endParaRPr lang="en-US" dirty="0"/>
                    </a:p>
                  </a:txBody>
                  <a:tcPr/>
                </a:tc>
                <a:tc>
                  <a:txBody>
                    <a:bodyPr/>
                    <a:lstStyle/>
                    <a:p>
                      <a:r>
                        <a:rPr lang="en-US" dirty="0" smtClean="0"/>
                        <a:t>Spawners</a:t>
                      </a:r>
                      <a:endParaRPr lang="en-US" dirty="0"/>
                    </a:p>
                  </a:txBody>
                  <a:tcPr/>
                </a:tc>
                <a:tc>
                  <a:txBody>
                    <a:bodyPr/>
                    <a:lstStyle/>
                    <a:p>
                      <a:r>
                        <a:rPr lang="en-US" dirty="0" smtClean="0"/>
                        <a:t>Fish</a:t>
                      </a:r>
                      <a:endParaRPr lang="en-US" dirty="0"/>
                    </a:p>
                  </a:txBody>
                  <a:tcPr/>
                </a:tc>
              </a:tr>
              <a:tr h="370840">
                <a:tc>
                  <a:txBody>
                    <a:bodyPr/>
                    <a:lstStyle/>
                    <a:p>
                      <a:r>
                        <a:rPr lang="en-US" b="1" dirty="0" smtClean="0">
                          <a:solidFill>
                            <a:schemeClr val="bg1"/>
                          </a:solidFill>
                        </a:rPr>
                        <a:t>Counts</a:t>
                      </a:r>
                      <a:endParaRPr lang="en-US" b="1" dirty="0">
                        <a:solidFill>
                          <a:schemeClr val="bg1"/>
                        </a:solidFill>
                      </a:endParaRPr>
                    </a:p>
                  </a:txBody>
                  <a:tcPr>
                    <a:solidFill>
                      <a:schemeClr val="accent1"/>
                    </a:solidFill>
                  </a:tcPr>
                </a:tc>
                <a:tc>
                  <a:txBody>
                    <a:bodyPr/>
                    <a:lstStyle/>
                    <a:p>
                      <a:r>
                        <a:rPr lang="en-US" dirty="0" smtClean="0"/>
                        <a:t>Spawner counts</a:t>
                      </a:r>
                      <a:endParaRPr lang="en-US" dirty="0"/>
                    </a:p>
                  </a:txBody>
                  <a:tcPr/>
                </a:tc>
                <a:tc>
                  <a:txBody>
                    <a:bodyPr/>
                    <a:lstStyle/>
                    <a:p>
                      <a:r>
                        <a:rPr lang="en-US" dirty="0" smtClean="0"/>
                        <a:t>Fish counts</a:t>
                      </a:r>
                      <a:endParaRPr lang="en-US" dirty="0"/>
                    </a:p>
                  </a:txBody>
                  <a:tcPr/>
                </a:tc>
              </a:tr>
              <a:tr h="370840">
                <a:tc>
                  <a:txBody>
                    <a:bodyPr/>
                    <a:lstStyle/>
                    <a:p>
                      <a:r>
                        <a:rPr lang="en-US" b="1" dirty="0" smtClean="0">
                          <a:solidFill>
                            <a:schemeClr val="bg1"/>
                          </a:solidFill>
                        </a:rPr>
                        <a:t>Abundance</a:t>
                      </a:r>
                      <a:r>
                        <a:rPr lang="en-US" b="1" baseline="0" dirty="0" smtClean="0">
                          <a:solidFill>
                            <a:schemeClr val="bg1"/>
                          </a:solidFill>
                        </a:rPr>
                        <a:t> estimates</a:t>
                      </a:r>
                      <a:endParaRPr lang="en-US" b="1" dirty="0">
                        <a:solidFill>
                          <a:schemeClr val="bg1"/>
                        </a:solidFill>
                      </a:endParaRPr>
                    </a:p>
                  </a:txBody>
                  <a:tcPr>
                    <a:solidFill>
                      <a:schemeClr val="accent1"/>
                    </a:solidFill>
                  </a:tcPr>
                </a:tc>
                <a:tc>
                  <a:txBody>
                    <a:bodyPr/>
                    <a:lstStyle/>
                    <a:p>
                      <a:r>
                        <a:rPr lang="en-US" dirty="0" smtClean="0"/>
                        <a:t>Spawner abundance estimates</a:t>
                      </a:r>
                      <a:endParaRPr lang="en-US" dirty="0"/>
                    </a:p>
                  </a:txBody>
                  <a:tcPr/>
                </a:tc>
                <a:tc>
                  <a:txBody>
                    <a:bodyPr/>
                    <a:lstStyle/>
                    <a:p>
                      <a:r>
                        <a:rPr lang="en-US" dirty="0" smtClean="0"/>
                        <a:t>Fish abundance</a:t>
                      </a:r>
                      <a:r>
                        <a:rPr lang="en-US" baseline="0" dirty="0" smtClean="0"/>
                        <a:t> estimates</a:t>
                      </a:r>
                      <a:endParaRPr lang="en-US" dirty="0"/>
                    </a:p>
                  </a:txBody>
                  <a:tcPr/>
                </a:tc>
              </a:tr>
            </a:tbl>
          </a:graphicData>
        </a:graphic>
      </p:graphicFrame>
    </p:spTree>
    <p:extLst>
      <p:ext uri="{BB962C8B-B14F-4D97-AF65-F5344CB8AC3E}">
        <p14:creationId xmlns:p14="http://schemas.microsoft.com/office/powerpoint/2010/main" val="28797871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Report on Resumption of Updates to Executive Committee</a:t>
            </a:r>
            <a:endParaRPr lang="en-US" dirty="0"/>
          </a:p>
        </p:txBody>
      </p:sp>
      <p:sp>
        <p:nvSpPr>
          <p:cNvPr id="3" name="Content Placeholder 2"/>
          <p:cNvSpPr>
            <a:spLocks noGrp="1"/>
          </p:cNvSpPr>
          <p:nvPr>
            <p:ph idx="1"/>
          </p:nvPr>
        </p:nvSpPr>
        <p:spPr/>
        <p:txBody>
          <a:bodyPr>
            <a:normAutofit/>
          </a:bodyPr>
          <a:lstStyle/>
          <a:p>
            <a:endParaRPr lang="en-US" dirty="0" smtClean="0"/>
          </a:p>
          <a:p>
            <a:r>
              <a:rPr lang="en-US" dirty="0"/>
              <a:t>General discussion of when data flow could begin</a:t>
            </a:r>
          </a:p>
          <a:p>
            <a:endParaRPr lang="en-US" dirty="0"/>
          </a:p>
          <a:p>
            <a:r>
              <a:rPr lang="en-US" dirty="0" smtClean="0"/>
              <a:t>Expectations for quantity of data this year (catch-up)</a:t>
            </a:r>
          </a:p>
          <a:p>
            <a:endParaRPr lang="en-US" dirty="0"/>
          </a:p>
          <a:p>
            <a:r>
              <a:rPr lang="en-US" dirty="0" smtClean="0"/>
              <a:t>Logistics, workload, staffing, etc.</a:t>
            </a:r>
            <a:endParaRPr lang="en-US" dirty="0"/>
          </a:p>
          <a:p>
            <a:endParaRPr lang="en-US" dirty="0"/>
          </a:p>
          <a:p>
            <a:r>
              <a:rPr lang="en-US" dirty="0" smtClean="0"/>
              <a:t>Other issues?</a:t>
            </a:r>
          </a:p>
          <a:p>
            <a:endParaRPr lang="en-US" dirty="0" smtClean="0"/>
          </a:p>
        </p:txBody>
      </p:sp>
    </p:spTree>
    <p:extLst>
      <p:ext uri="{BB962C8B-B14F-4D97-AF65-F5344CB8AC3E}">
        <p14:creationId xmlns:p14="http://schemas.microsoft.com/office/powerpoint/2010/main" val="591962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6600" dirty="0"/>
              <a:t>Preview </a:t>
            </a:r>
            <a:r>
              <a:rPr lang="en-US" sz="6600" dirty="0" smtClean="0"/>
              <a:t>of Coordinated Assessments  </a:t>
            </a:r>
            <a:r>
              <a:rPr lang="en-US" sz="6600" dirty="0"/>
              <a:t>Data Display and Query System</a:t>
            </a:r>
            <a:r>
              <a:rPr lang="en-US" dirty="0"/>
              <a:t/>
            </a:r>
            <a:br>
              <a:rPr lang="en-US" dirty="0"/>
            </a:br>
            <a:endParaRPr lang="en-US" dirty="0"/>
          </a:p>
        </p:txBody>
      </p:sp>
      <p:sp>
        <p:nvSpPr>
          <p:cNvPr id="3" name="Subtitle 2"/>
          <p:cNvSpPr>
            <a:spLocks noGrp="1"/>
          </p:cNvSpPr>
          <p:nvPr>
            <p:ph type="subTitle" idx="1"/>
          </p:nvPr>
        </p:nvSpPr>
        <p:spPr/>
        <p:txBody>
          <a:bodyPr/>
          <a:lstStyle/>
          <a:p>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912" y="3657600"/>
            <a:ext cx="11018520" cy="2973533"/>
          </a:xfrm>
          <a:prstGeom prst="rect">
            <a:avLst/>
          </a:prstGeom>
        </p:spPr>
      </p:pic>
      <p:sp>
        <p:nvSpPr>
          <p:cNvPr id="8" name="TextBox 7"/>
          <p:cNvSpPr txBox="1"/>
          <p:nvPr/>
        </p:nvSpPr>
        <p:spPr>
          <a:xfrm>
            <a:off x="8467344" y="2679192"/>
            <a:ext cx="973728" cy="584775"/>
          </a:xfrm>
          <a:prstGeom prst="rect">
            <a:avLst/>
          </a:prstGeom>
          <a:noFill/>
        </p:spPr>
        <p:txBody>
          <a:bodyPr wrap="none" rtlCol="0">
            <a:spAutoFit/>
          </a:bodyPr>
          <a:lstStyle/>
          <a:p>
            <a:r>
              <a:rPr lang="en-US" sz="3200" dirty="0" smtClean="0">
                <a:solidFill>
                  <a:schemeClr val="bg1"/>
                </a:solidFill>
              </a:rPr>
              <a:t>Greg</a:t>
            </a:r>
            <a:endParaRPr lang="en-US" sz="3200" dirty="0">
              <a:solidFill>
                <a:schemeClr val="bg1"/>
              </a:solidFill>
            </a:endParaRPr>
          </a:p>
        </p:txBody>
      </p:sp>
    </p:spTree>
    <p:extLst>
      <p:ext uri="{BB962C8B-B14F-4D97-AF65-F5344CB8AC3E}">
        <p14:creationId xmlns:p14="http://schemas.microsoft.com/office/powerpoint/2010/main" val="85001424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0704" y="644997"/>
            <a:ext cx="7457842" cy="5697020"/>
          </a:xfrm>
          <a:effectLst>
            <a:outerShdw blurRad="50800" dist="38100" dir="2700000" algn="tl" rotWithShape="0">
              <a:prstClr val="black">
                <a:alpha val="40000"/>
              </a:prstClr>
            </a:outerShdw>
          </a:effectLst>
        </p:spPr>
      </p:pic>
      <p:sp>
        <p:nvSpPr>
          <p:cNvPr id="4" name="Title 3"/>
          <p:cNvSpPr>
            <a:spLocks noGrp="1"/>
          </p:cNvSpPr>
          <p:nvPr>
            <p:ph type="title"/>
          </p:nvPr>
        </p:nvSpPr>
        <p:spPr>
          <a:xfrm>
            <a:off x="8261404" y="542282"/>
            <a:ext cx="3383280" cy="2049569"/>
          </a:xfrm>
        </p:spPr>
        <p:txBody>
          <a:bodyPr/>
          <a:lstStyle/>
          <a:p>
            <a:r>
              <a:rPr lang="en-US" dirty="0" smtClean="0"/>
              <a:t>Sample status map showing CA data availability by species/run</a:t>
            </a:r>
            <a:endParaRPr lang="en-US" dirty="0"/>
          </a:p>
        </p:txBody>
      </p:sp>
      <p:sp>
        <p:nvSpPr>
          <p:cNvPr id="6" name="Text Placeholder 5"/>
          <p:cNvSpPr>
            <a:spLocks noGrp="1"/>
          </p:cNvSpPr>
          <p:nvPr>
            <p:ph type="body" sz="half" idx="2"/>
          </p:nvPr>
        </p:nvSpPr>
        <p:spPr>
          <a:xfrm>
            <a:off x="8253784" y="2959553"/>
            <a:ext cx="3398520" cy="3126987"/>
          </a:xfrm>
        </p:spPr>
        <p:txBody>
          <a:bodyPr/>
          <a:lstStyle/>
          <a:p>
            <a:r>
              <a:rPr lang="en-US" dirty="0" smtClean="0"/>
              <a:t>Orange populations are those for which CA data has been compiled and is publishable. This example if specifically for Spring/Summer Chinook populations within the Columbia Basin.</a:t>
            </a:r>
            <a:endParaRPr lang="en-US" dirty="0"/>
          </a:p>
        </p:txBody>
      </p:sp>
      <p:sp>
        <p:nvSpPr>
          <p:cNvPr id="8" name="Rounded Rectangle 7"/>
          <p:cNvSpPr/>
          <p:nvPr/>
        </p:nvSpPr>
        <p:spPr>
          <a:xfrm>
            <a:off x="4668170" y="1071627"/>
            <a:ext cx="2377440" cy="10957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Columbia Basin Spring/Summer Chinook Populations</a:t>
            </a: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1515" y="2498951"/>
            <a:ext cx="2190750" cy="619125"/>
          </a:xfrm>
          <a:prstGeom prst="rect">
            <a:avLst/>
          </a:prstGeom>
        </p:spPr>
      </p:pic>
    </p:spTree>
    <p:extLst>
      <p:ext uri="{BB962C8B-B14F-4D97-AF65-F5344CB8AC3E}">
        <p14:creationId xmlns:p14="http://schemas.microsoft.com/office/powerpoint/2010/main" val="202332543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66345" y="425887"/>
            <a:ext cx="4064695" cy="815349"/>
          </a:xfrm>
        </p:spPr>
        <p:txBody>
          <a:bodyPr/>
          <a:lstStyle/>
          <a:p>
            <a:pPr algn="ctr"/>
            <a:r>
              <a:rPr lang="en-US" dirty="0" smtClean="0"/>
              <a:t>CA Query Prototype</a:t>
            </a:r>
            <a:endParaRPr lang="en-US" dirty="0"/>
          </a:p>
        </p:txBody>
      </p:sp>
      <p:sp>
        <p:nvSpPr>
          <p:cNvPr id="4" name="Text Placeholder 3"/>
          <p:cNvSpPr>
            <a:spLocks noGrp="1"/>
          </p:cNvSpPr>
          <p:nvPr>
            <p:ph type="body" sz="half" idx="2"/>
          </p:nvPr>
        </p:nvSpPr>
        <p:spPr>
          <a:xfrm>
            <a:off x="8199432" y="1741462"/>
            <a:ext cx="3398520" cy="3126987"/>
          </a:xfrm>
        </p:spPr>
        <p:txBody>
          <a:bodyPr>
            <a:normAutofit lnSpcReduction="10000"/>
          </a:bodyPr>
          <a:lstStyle/>
          <a:p>
            <a:r>
              <a:rPr lang="en-US" dirty="0" smtClean="0"/>
              <a:t>-Query CA Populations by: </a:t>
            </a:r>
          </a:p>
          <a:p>
            <a:r>
              <a:rPr lang="en-US" dirty="0" smtClean="0"/>
              <a:t>Species/Run</a:t>
            </a:r>
          </a:p>
          <a:p>
            <a:r>
              <a:rPr lang="en-US" dirty="0" smtClean="0"/>
              <a:t>Region</a:t>
            </a:r>
          </a:p>
          <a:p>
            <a:r>
              <a:rPr lang="en-US" dirty="0" smtClean="0"/>
              <a:t>Years</a:t>
            </a:r>
          </a:p>
          <a:p>
            <a:r>
              <a:rPr lang="en-US" dirty="0" smtClean="0"/>
              <a:t>-Select multiple populations to view &amp; download data</a:t>
            </a:r>
          </a:p>
          <a:p>
            <a:r>
              <a:rPr lang="en-US" dirty="0" smtClean="0"/>
              <a:t>-Map shows populations with data</a:t>
            </a:r>
          </a:p>
          <a:p>
            <a:r>
              <a:rPr lang="en-US" dirty="0" smtClean="0"/>
              <a:t>-Abundance trends for populations</a:t>
            </a:r>
          </a:p>
          <a:p>
            <a:endParaRPr lang="en-US" dirty="0" smtClean="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151" y="453035"/>
            <a:ext cx="7280783" cy="5185765"/>
          </a:xfrm>
          <a:prstGeom prst="rect">
            <a:avLst/>
          </a:prstGeom>
        </p:spPr>
      </p:pic>
    </p:spTree>
    <p:extLst>
      <p:ext uri="{BB962C8B-B14F-4D97-AF65-F5344CB8AC3E}">
        <p14:creationId xmlns:p14="http://schemas.microsoft.com/office/powerpoint/2010/main" val="250152214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3504" y="443620"/>
            <a:ext cx="10782300" cy="3232087"/>
          </a:xfrm>
        </p:spPr>
        <p:txBody>
          <a:bodyPr/>
          <a:lstStyle/>
          <a:p>
            <a:r>
              <a:rPr lang="en-US" sz="7200" dirty="0" smtClean="0"/>
              <a:t>Coordinated Assessments 5 Year Plan Item #3: Hatchery Data</a:t>
            </a:r>
            <a:endParaRPr lang="en-US" sz="7200" dirty="0"/>
          </a:p>
        </p:txBody>
      </p:sp>
      <p:sp>
        <p:nvSpPr>
          <p:cNvPr id="3" name="Subtitle 2"/>
          <p:cNvSpPr>
            <a:spLocks noGrp="1"/>
          </p:cNvSpPr>
          <p:nvPr>
            <p:ph type="subTitle" idx="1"/>
          </p:nvPr>
        </p:nvSpPr>
        <p:spPr/>
        <p:txBody>
          <a:bodyPr/>
          <a:lstStyle/>
          <a:p>
            <a:r>
              <a:rPr lang="en-US" dirty="0" smtClean="0"/>
              <a:t>Mike</a:t>
            </a:r>
          </a:p>
          <a:p>
            <a:r>
              <a:rPr lang="en-US" dirty="0" smtClean="0"/>
              <a:t>Dec. 1, 2015</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1053" y="2942376"/>
            <a:ext cx="6506289" cy="3406323"/>
          </a:xfrm>
          <a:prstGeom prst="rect">
            <a:avLst/>
          </a:prstGeom>
        </p:spPr>
      </p:pic>
    </p:spTree>
    <p:extLst>
      <p:ext uri="{BB962C8B-B14F-4D97-AF65-F5344CB8AC3E}">
        <p14:creationId xmlns:p14="http://schemas.microsoft.com/office/powerpoint/2010/main" val="316209402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
        <p:nvSpPr>
          <p:cNvPr id="4" name="Oval 3"/>
          <p:cNvSpPr/>
          <p:nvPr/>
        </p:nvSpPr>
        <p:spPr>
          <a:xfrm>
            <a:off x="222616" y="4139396"/>
            <a:ext cx="3298280" cy="995422"/>
          </a:xfrm>
          <a:prstGeom prst="ellipse">
            <a:avLst/>
          </a:prstGeom>
          <a:noFill/>
          <a:ln w="73025"/>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4000" b="1" dirty="0" smtClean="0">
                <a:solidFill>
                  <a:schemeClr val="tx1"/>
                </a:solidFill>
              </a:rPr>
              <a:t>LAWS</a:t>
            </a:r>
            <a:endParaRPr lang="en-US" sz="4000" b="1" dirty="0">
              <a:solidFill>
                <a:schemeClr val="tx1"/>
              </a:solidFill>
            </a:endParaRPr>
          </a:p>
        </p:txBody>
      </p:sp>
      <p:sp>
        <p:nvSpPr>
          <p:cNvPr id="5" name="Oval 4"/>
          <p:cNvSpPr/>
          <p:nvPr/>
        </p:nvSpPr>
        <p:spPr>
          <a:xfrm>
            <a:off x="4506686" y="1136601"/>
            <a:ext cx="3612409" cy="995422"/>
          </a:xfrm>
          <a:prstGeom prst="ellipse">
            <a:avLst/>
          </a:prstGeom>
          <a:noFill/>
          <a:ln w="73025"/>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4000" b="1" dirty="0" smtClean="0">
                <a:solidFill>
                  <a:schemeClr val="tx1"/>
                </a:solidFill>
              </a:rPr>
              <a:t>PROGRAMS</a:t>
            </a:r>
            <a:endParaRPr lang="en-US" sz="4000" b="1" dirty="0">
              <a:solidFill>
                <a:schemeClr val="tx1"/>
              </a:solidFill>
            </a:endParaRPr>
          </a:p>
        </p:txBody>
      </p:sp>
      <p:sp>
        <p:nvSpPr>
          <p:cNvPr id="6" name="Oval 5"/>
          <p:cNvSpPr/>
          <p:nvPr/>
        </p:nvSpPr>
        <p:spPr>
          <a:xfrm>
            <a:off x="177283" y="3103"/>
            <a:ext cx="3298280" cy="3592175"/>
          </a:xfrm>
          <a:prstGeom prst="ellipse">
            <a:avLst/>
          </a:prstGeom>
          <a:noFill/>
          <a:ln w="73025"/>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4000" b="1" dirty="0" smtClean="0">
                <a:solidFill>
                  <a:schemeClr val="tx1"/>
                </a:solidFill>
              </a:rPr>
              <a:t>AGENCIES, TRIBES, UTILITIES, OTHERS</a:t>
            </a:r>
            <a:endParaRPr lang="en-US" sz="4000" b="1" dirty="0">
              <a:solidFill>
                <a:schemeClr val="tx1"/>
              </a:solidFill>
            </a:endParaRPr>
          </a:p>
        </p:txBody>
      </p:sp>
      <p:sp>
        <p:nvSpPr>
          <p:cNvPr id="7" name="Oval 6"/>
          <p:cNvSpPr/>
          <p:nvPr/>
        </p:nvSpPr>
        <p:spPr>
          <a:xfrm>
            <a:off x="8685336" y="438362"/>
            <a:ext cx="2939142" cy="1514773"/>
          </a:xfrm>
          <a:prstGeom prst="ellipse">
            <a:avLst/>
          </a:prstGeom>
          <a:noFill/>
          <a:ln w="73025"/>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4000" b="1" dirty="0" smtClean="0">
                <a:solidFill>
                  <a:schemeClr val="tx1"/>
                </a:solidFill>
              </a:rPr>
              <a:t>SCALE </a:t>
            </a:r>
            <a:r>
              <a:rPr lang="en-US" sz="2400" b="1" dirty="0" smtClean="0">
                <a:solidFill>
                  <a:schemeClr val="tx1"/>
                </a:solidFill>
              </a:rPr>
              <a:t>of information</a:t>
            </a:r>
            <a:endParaRPr lang="en-US" sz="4000" b="1" dirty="0">
              <a:solidFill>
                <a:schemeClr val="tx1"/>
              </a:solidFill>
            </a:endParaRPr>
          </a:p>
        </p:txBody>
      </p:sp>
      <p:sp>
        <p:nvSpPr>
          <p:cNvPr id="8" name="Oval 7"/>
          <p:cNvSpPr/>
          <p:nvPr/>
        </p:nvSpPr>
        <p:spPr>
          <a:xfrm>
            <a:off x="8268901" y="3397061"/>
            <a:ext cx="3615520" cy="995422"/>
          </a:xfrm>
          <a:prstGeom prst="ellipse">
            <a:avLst/>
          </a:prstGeom>
          <a:noFill/>
          <a:ln w="73025"/>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4000" b="1" dirty="0" smtClean="0">
                <a:solidFill>
                  <a:schemeClr val="tx1"/>
                </a:solidFill>
              </a:rPr>
              <a:t>STRATEGIES</a:t>
            </a:r>
            <a:endParaRPr lang="en-US" sz="4000" b="1" dirty="0">
              <a:solidFill>
                <a:schemeClr val="tx1"/>
              </a:solidFill>
            </a:endParaRPr>
          </a:p>
        </p:txBody>
      </p:sp>
      <p:sp>
        <p:nvSpPr>
          <p:cNvPr id="9" name="Oval 8"/>
          <p:cNvSpPr/>
          <p:nvPr/>
        </p:nvSpPr>
        <p:spPr>
          <a:xfrm>
            <a:off x="5347354" y="4749984"/>
            <a:ext cx="3298280" cy="995422"/>
          </a:xfrm>
          <a:prstGeom prst="ellipse">
            <a:avLst/>
          </a:prstGeom>
          <a:noFill/>
          <a:ln w="73025"/>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4000" b="1" dirty="0" smtClean="0">
                <a:solidFill>
                  <a:schemeClr val="tx1"/>
                </a:solidFill>
              </a:rPr>
              <a:t>FUNDERS</a:t>
            </a:r>
            <a:endParaRPr lang="en-US" sz="4000" b="1" dirty="0">
              <a:solidFill>
                <a:schemeClr val="tx1"/>
              </a:solidFill>
            </a:endParaRPr>
          </a:p>
        </p:txBody>
      </p:sp>
      <p:sp>
        <p:nvSpPr>
          <p:cNvPr id="10" name="Oval 9"/>
          <p:cNvSpPr/>
          <p:nvPr/>
        </p:nvSpPr>
        <p:spPr>
          <a:xfrm>
            <a:off x="4002491" y="2923296"/>
            <a:ext cx="3450289" cy="995422"/>
          </a:xfrm>
          <a:prstGeom prst="ellipse">
            <a:avLst/>
          </a:prstGeom>
          <a:noFill/>
          <a:ln w="73025"/>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4000" b="1" dirty="0" smtClean="0">
                <a:solidFill>
                  <a:schemeClr val="tx1"/>
                </a:solidFill>
              </a:rPr>
              <a:t>DATABASES</a:t>
            </a:r>
            <a:endParaRPr lang="en-US" sz="4000" b="1" dirty="0">
              <a:solidFill>
                <a:schemeClr val="tx1"/>
              </a:solidFill>
            </a:endParaRPr>
          </a:p>
        </p:txBody>
      </p:sp>
      <p:sp>
        <p:nvSpPr>
          <p:cNvPr id="11" name="Oval 10"/>
          <p:cNvSpPr/>
          <p:nvPr/>
        </p:nvSpPr>
        <p:spPr>
          <a:xfrm>
            <a:off x="1783025" y="5476437"/>
            <a:ext cx="3298280" cy="995422"/>
          </a:xfrm>
          <a:prstGeom prst="ellipse">
            <a:avLst/>
          </a:prstGeom>
          <a:noFill/>
          <a:ln w="73025"/>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4000" b="1" dirty="0" smtClean="0">
                <a:solidFill>
                  <a:schemeClr val="tx1"/>
                </a:solidFill>
              </a:rPr>
              <a:t>PEOPLE</a:t>
            </a:r>
            <a:endParaRPr lang="en-US" sz="4000" b="1" dirty="0">
              <a:solidFill>
                <a:schemeClr val="tx1"/>
              </a:solidFill>
            </a:endParaRPr>
          </a:p>
        </p:txBody>
      </p:sp>
      <p:sp>
        <p:nvSpPr>
          <p:cNvPr id="12" name="Oval 11"/>
          <p:cNvSpPr/>
          <p:nvPr/>
        </p:nvSpPr>
        <p:spPr>
          <a:xfrm>
            <a:off x="9002485" y="4847362"/>
            <a:ext cx="3044384" cy="1861006"/>
          </a:xfrm>
          <a:prstGeom prst="ellipse">
            <a:avLst/>
          </a:prstGeom>
          <a:noFill/>
          <a:ln w="73025"/>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4000" b="1" dirty="0" smtClean="0">
                <a:solidFill>
                  <a:schemeClr val="tx1"/>
                </a:solidFill>
              </a:rPr>
              <a:t>OTHER ASPECTS?</a:t>
            </a:r>
            <a:endParaRPr lang="en-US" sz="4000" b="1" dirty="0">
              <a:solidFill>
                <a:schemeClr val="tx1"/>
              </a:solidFill>
            </a:endParaRPr>
          </a:p>
        </p:txBody>
      </p:sp>
      <p:sp>
        <p:nvSpPr>
          <p:cNvPr id="15" name="Rounded Rectangle 14"/>
          <p:cNvSpPr/>
          <p:nvPr/>
        </p:nvSpPr>
        <p:spPr>
          <a:xfrm>
            <a:off x="3158948" y="194297"/>
            <a:ext cx="5874105" cy="4086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b="1" dirty="0"/>
              <a:t>There are Many Possible Ways to Identify Hatchery </a:t>
            </a:r>
            <a:r>
              <a:rPr lang="en-US" b="1" dirty="0" smtClean="0"/>
              <a:t>Indicators</a:t>
            </a:r>
            <a:endParaRPr lang="en-US" dirty="0"/>
          </a:p>
        </p:txBody>
      </p:sp>
    </p:spTree>
    <p:extLst>
      <p:ext uri="{BB962C8B-B14F-4D97-AF65-F5344CB8AC3E}">
        <p14:creationId xmlns:p14="http://schemas.microsoft.com/office/powerpoint/2010/main" val="124187291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Who Needs Standardized Regional Hatchery data?</a:t>
            </a:r>
            <a:endParaRPr lang="en-US" dirty="0"/>
          </a:p>
        </p:txBody>
      </p:sp>
      <p:sp>
        <p:nvSpPr>
          <p:cNvPr id="3" name="Content Placeholder 2"/>
          <p:cNvSpPr>
            <a:spLocks noGrp="1"/>
          </p:cNvSpPr>
          <p:nvPr>
            <p:ph sz="half" idx="1"/>
          </p:nvPr>
        </p:nvSpPr>
        <p:spPr/>
        <p:txBody>
          <a:bodyPr>
            <a:normAutofit lnSpcReduction="10000"/>
          </a:bodyPr>
          <a:lstStyle/>
          <a:p>
            <a:pPr>
              <a:buFont typeface="Arial" panose="020B0604020202020204" pitchFamily="34" charset="0"/>
              <a:buChar char="•"/>
            </a:pPr>
            <a:endParaRPr lang="en-US" dirty="0" smtClean="0"/>
          </a:p>
          <a:p>
            <a:pPr>
              <a:buFont typeface="Arial" panose="020B0604020202020204" pitchFamily="34" charset="0"/>
              <a:buChar char="•"/>
            </a:pPr>
            <a:r>
              <a:rPr lang="en-US" dirty="0" smtClean="0"/>
              <a:t>BPA ?    USACOE ?    BOR ?</a:t>
            </a:r>
          </a:p>
          <a:p>
            <a:pPr lvl="1"/>
            <a:r>
              <a:rPr lang="en-US" dirty="0" smtClean="0"/>
              <a:t>- F&amp;W program monitoring; BiOp reporting</a:t>
            </a:r>
          </a:p>
          <a:p>
            <a:pPr>
              <a:buFont typeface="Arial" panose="020B0604020202020204" pitchFamily="34" charset="0"/>
              <a:buChar char="•"/>
            </a:pPr>
            <a:r>
              <a:rPr lang="en-US" dirty="0" smtClean="0"/>
              <a:t>NPCC ?</a:t>
            </a:r>
          </a:p>
          <a:p>
            <a:pPr lvl="1"/>
            <a:r>
              <a:rPr lang="en-US" dirty="0" smtClean="0"/>
              <a:t>- Annual reports; O&amp;M </a:t>
            </a:r>
            <a:r>
              <a:rPr lang="en-US" dirty="0"/>
              <a:t>p</a:t>
            </a:r>
            <a:r>
              <a:rPr lang="en-US" dirty="0" smtClean="0"/>
              <a:t>rocess</a:t>
            </a:r>
          </a:p>
          <a:p>
            <a:pPr>
              <a:buFont typeface="Arial" panose="020B0604020202020204" pitchFamily="34" charset="0"/>
              <a:buChar char="•"/>
            </a:pPr>
            <a:r>
              <a:rPr lang="en-US" dirty="0" smtClean="0"/>
              <a:t>NOAA ?</a:t>
            </a:r>
          </a:p>
          <a:p>
            <a:pPr lvl="1"/>
            <a:r>
              <a:rPr lang="en-US" dirty="0" smtClean="0"/>
              <a:t>- Mitchell Act; ESA 5-year reviews; Biological opinions</a:t>
            </a:r>
          </a:p>
          <a:p>
            <a:pPr>
              <a:buFont typeface="Arial" panose="020B0604020202020204" pitchFamily="34" charset="0"/>
              <a:buChar char="•"/>
            </a:pPr>
            <a:r>
              <a:rPr lang="en-US" dirty="0" smtClean="0"/>
              <a:t>HSRG (hatcheryreform.us) ?</a:t>
            </a:r>
          </a:p>
        </p:txBody>
      </p:sp>
      <p:sp>
        <p:nvSpPr>
          <p:cNvPr id="4" name="Content Placeholder 3"/>
          <p:cNvSpPr>
            <a:spLocks noGrp="1"/>
          </p:cNvSpPr>
          <p:nvPr>
            <p:ph sz="half" idx="2"/>
          </p:nvPr>
        </p:nvSpPr>
        <p:spPr/>
        <p:txBody>
          <a:bodyPr>
            <a:normAutofit lnSpcReduction="10000"/>
          </a:bodyPr>
          <a:lstStyle/>
          <a:p>
            <a:pPr>
              <a:buFont typeface="Arial" panose="020B0604020202020204" pitchFamily="34" charset="0"/>
              <a:buChar char="•"/>
            </a:pPr>
            <a:endParaRPr lang="en-US" dirty="0" smtClean="0"/>
          </a:p>
          <a:p>
            <a:pPr>
              <a:buFont typeface="Arial" panose="020B0604020202020204" pitchFamily="34" charset="0"/>
              <a:buChar char="•"/>
            </a:pPr>
            <a:r>
              <a:rPr lang="en-US" dirty="0" smtClean="0"/>
              <a:t>USFWS </a:t>
            </a:r>
            <a:r>
              <a:rPr lang="en-US" dirty="0"/>
              <a:t>?</a:t>
            </a:r>
          </a:p>
          <a:p>
            <a:pPr>
              <a:buFont typeface="Arial" panose="020B0604020202020204" pitchFamily="34" charset="0"/>
              <a:buChar char="•"/>
            </a:pPr>
            <a:r>
              <a:rPr lang="en-US" dirty="0"/>
              <a:t>HGMPs ?</a:t>
            </a:r>
          </a:p>
          <a:p>
            <a:pPr>
              <a:buFont typeface="Arial" panose="020B0604020202020204" pitchFamily="34" charset="0"/>
              <a:buChar char="•"/>
            </a:pPr>
            <a:r>
              <a:rPr lang="en-US" dirty="0"/>
              <a:t>Utilities ?</a:t>
            </a:r>
          </a:p>
          <a:p>
            <a:pPr lvl="1"/>
            <a:r>
              <a:rPr lang="en-US" dirty="0"/>
              <a:t>- Idaho Power; PGE; PUDs; City of Portland; others?</a:t>
            </a:r>
          </a:p>
          <a:p>
            <a:pPr>
              <a:buFont typeface="Arial" panose="020B0604020202020204" pitchFamily="34" charset="0"/>
              <a:buChar char="•"/>
            </a:pPr>
            <a:r>
              <a:rPr lang="en-US" dirty="0"/>
              <a:t>Tribes ?  CRITFC ?</a:t>
            </a:r>
          </a:p>
          <a:p>
            <a:pPr>
              <a:buFont typeface="Arial" panose="020B0604020202020204" pitchFamily="34" charset="0"/>
              <a:buChar char="•"/>
            </a:pPr>
            <a:r>
              <a:rPr lang="en-US" dirty="0"/>
              <a:t>Congress ?</a:t>
            </a:r>
          </a:p>
          <a:p>
            <a:pPr>
              <a:buFont typeface="Arial" panose="020B0604020202020204" pitchFamily="34" charset="0"/>
              <a:buChar char="•"/>
            </a:pPr>
            <a:r>
              <a:rPr lang="en-US" dirty="0"/>
              <a:t>Others </a:t>
            </a:r>
            <a:r>
              <a:rPr lang="en-US" dirty="0" smtClean="0"/>
              <a:t>?</a:t>
            </a:r>
            <a:endParaRPr lang="en-US" dirty="0"/>
          </a:p>
        </p:txBody>
      </p:sp>
      <p:sp>
        <p:nvSpPr>
          <p:cNvPr id="5" name="TextBox 4"/>
          <p:cNvSpPr txBox="1"/>
          <p:nvPr/>
        </p:nvSpPr>
        <p:spPr>
          <a:xfrm>
            <a:off x="1878147" y="5915608"/>
            <a:ext cx="8435707" cy="584775"/>
          </a:xfrm>
          <a:prstGeom prst="rect">
            <a:avLst/>
          </a:prstGeom>
          <a:noFill/>
        </p:spPr>
        <p:txBody>
          <a:bodyPr wrap="none" rtlCol="0">
            <a:spAutoFit/>
          </a:bodyPr>
          <a:lstStyle/>
          <a:p>
            <a:r>
              <a:rPr lang="en-US" sz="3200" b="1" dirty="0" smtClean="0"/>
              <a:t>If the answer is “Nobody”, then maybe we’re done.</a:t>
            </a:r>
            <a:endParaRPr lang="en-US" sz="3200" b="1" dirty="0"/>
          </a:p>
        </p:txBody>
      </p:sp>
    </p:spTree>
    <p:extLst>
      <p:ext uri="{BB962C8B-B14F-4D97-AF65-F5344CB8AC3E}">
        <p14:creationId xmlns:p14="http://schemas.microsoft.com/office/powerpoint/2010/main" val="6994659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Announcements &amp; Updates</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6127" y="2011047"/>
            <a:ext cx="8908610" cy="4335432"/>
          </a:xfrm>
          <a:prstGeom prst="rect">
            <a:avLst/>
          </a:prstGeom>
        </p:spPr>
      </p:pic>
    </p:spTree>
    <p:extLst>
      <p:ext uri="{BB962C8B-B14F-4D97-AF65-F5344CB8AC3E}">
        <p14:creationId xmlns:p14="http://schemas.microsoft.com/office/powerpoint/2010/main" val="44475811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smtClean="0"/>
              <a:t>Who funds all the hatcheries, and what are the reporting desires / requirements ?</a:t>
            </a:r>
          </a:p>
          <a:p>
            <a:pPr lvl="1"/>
            <a:r>
              <a:rPr lang="en-US" dirty="0" smtClean="0"/>
              <a:t>- HSRG </a:t>
            </a:r>
            <a:r>
              <a:rPr lang="en-US" dirty="0"/>
              <a:t>found that goals often don’t exist</a:t>
            </a:r>
            <a:r>
              <a:rPr lang="en-US" dirty="0" smtClean="0"/>
              <a:t>.</a:t>
            </a:r>
          </a:p>
          <a:p>
            <a:pPr lvl="1"/>
            <a:r>
              <a:rPr lang="en-US" dirty="0" smtClean="0"/>
              <a:t>- Fisheries managers, though, should have defined goals</a:t>
            </a:r>
          </a:p>
          <a:p>
            <a:pPr lvl="1"/>
            <a:r>
              <a:rPr lang="en-US" dirty="0" smtClean="0"/>
              <a:t>- PUDs and energy companies do have well-defined contractual obligations</a:t>
            </a:r>
          </a:p>
        </p:txBody>
      </p:sp>
      <p:sp>
        <p:nvSpPr>
          <p:cNvPr id="9" name="Oval 8"/>
          <p:cNvSpPr/>
          <p:nvPr/>
        </p:nvSpPr>
        <p:spPr>
          <a:xfrm>
            <a:off x="5347354" y="4749984"/>
            <a:ext cx="3298280" cy="995422"/>
          </a:xfrm>
          <a:prstGeom prst="ellipse">
            <a:avLst/>
          </a:prstGeom>
          <a:noFill/>
          <a:ln w="73025"/>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4000" b="1" dirty="0" smtClean="0">
                <a:solidFill>
                  <a:schemeClr val="tx1"/>
                </a:solidFill>
              </a:rPr>
              <a:t>FUNDERS</a:t>
            </a:r>
            <a:endParaRPr lang="en-US" sz="4000" b="1" dirty="0">
              <a:solidFill>
                <a:schemeClr val="tx1"/>
              </a:solidFill>
            </a:endParaRPr>
          </a:p>
        </p:txBody>
      </p:sp>
    </p:spTree>
    <p:extLst>
      <p:ext uri="{BB962C8B-B14F-4D97-AF65-F5344CB8AC3E}">
        <p14:creationId xmlns:p14="http://schemas.microsoft.com/office/powerpoint/2010/main" val="120307059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676656" y="2011679"/>
            <a:ext cx="10753725" cy="4646295"/>
          </a:xfrm>
        </p:spPr>
        <p:txBody>
          <a:bodyPr>
            <a:normAutofit/>
          </a:bodyPr>
          <a:lstStyle/>
          <a:p>
            <a:endParaRPr lang="en-US" dirty="0" smtClean="0"/>
          </a:p>
          <a:p>
            <a:r>
              <a:rPr lang="en-US" dirty="0" smtClean="0"/>
              <a:t>Lower Columbia River Fishery Development Program (Mitchell Act)</a:t>
            </a:r>
          </a:p>
          <a:p>
            <a:pPr lvl="1"/>
            <a:r>
              <a:rPr lang="en-US" dirty="0" smtClean="0"/>
              <a:t>- 62 hatchery programs as of 2010</a:t>
            </a:r>
          </a:p>
          <a:p>
            <a:pPr lvl="1"/>
            <a:r>
              <a:rPr lang="en-US" dirty="0" smtClean="0"/>
              <a:t>- Each program has harvest goals and conservation goals (effects on natural pops)</a:t>
            </a:r>
            <a:endParaRPr lang="en-US" dirty="0"/>
          </a:p>
          <a:p>
            <a:r>
              <a:rPr lang="en-US" dirty="0" smtClean="0"/>
              <a:t>Lower Snake River Compensation Plan</a:t>
            </a:r>
          </a:p>
          <a:p>
            <a:r>
              <a:rPr lang="en-US" dirty="0" smtClean="0"/>
              <a:t>Grand Coulee mitigation</a:t>
            </a:r>
          </a:p>
          <a:p>
            <a:r>
              <a:rPr lang="en-US" dirty="0" smtClean="0"/>
              <a:t>Hells Canyon mitigation</a:t>
            </a:r>
          </a:p>
          <a:p>
            <a:r>
              <a:rPr lang="en-US" dirty="0" smtClean="0"/>
              <a:t>Can be more than one program at a hatchery</a:t>
            </a:r>
          </a:p>
          <a:p>
            <a:r>
              <a:rPr lang="en-US" dirty="0" smtClean="0"/>
              <a:t>Others ?</a:t>
            </a:r>
            <a:endParaRPr lang="en-US" dirty="0"/>
          </a:p>
        </p:txBody>
      </p:sp>
      <p:sp>
        <p:nvSpPr>
          <p:cNvPr id="5" name="Oval 4"/>
          <p:cNvSpPr/>
          <p:nvPr/>
        </p:nvSpPr>
        <p:spPr>
          <a:xfrm>
            <a:off x="4506686" y="1136601"/>
            <a:ext cx="3612409" cy="995422"/>
          </a:xfrm>
          <a:prstGeom prst="ellipse">
            <a:avLst/>
          </a:prstGeom>
          <a:noFill/>
          <a:ln w="73025"/>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4000" b="1" dirty="0" smtClean="0">
                <a:solidFill>
                  <a:schemeClr val="tx1"/>
                </a:solidFill>
              </a:rPr>
              <a:t>PROGRAMS</a:t>
            </a:r>
            <a:endParaRPr lang="en-US" sz="4000" b="1" dirty="0">
              <a:solidFill>
                <a:schemeClr val="tx1"/>
              </a:solidFill>
            </a:endParaRPr>
          </a:p>
        </p:txBody>
      </p:sp>
    </p:spTree>
    <p:extLst>
      <p:ext uri="{BB962C8B-B14F-4D97-AF65-F5344CB8AC3E}">
        <p14:creationId xmlns:p14="http://schemas.microsoft.com/office/powerpoint/2010/main" val="72774836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609321" y="2011680"/>
            <a:ext cx="6821059" cy="3766185"/>
          </a:xfrm>
        </p:spPr>
        <p:txBody>
          <a:bodyPr/>
          <a:lstStyle/>
          <a:p>
            <a:r>
              <a:rPr lang="en-US" dirty="0" smtClean="0"/>
              <a:t>Mitchell Act</a:t>
            </a:r>
          </a:p>
          <a:p>
            <a:r>
              <a:rPr lang="en-US" dirty="0" smtClean="0"/>
              <a:t>Northwest Power Act</a:t>
            </a:r>
          </a:p>
          <a:p>
            <a:r>
              <a:rPr lang="en-US" dirty="0" smtClean="0"/>
              <a:t>US v. Oregon, &amp; mgt. agreement ?</a:t>
            </a:r>
          </a:p>
          <a:p>
            <a:r>
              <a:rPr lang="en-US" dirty="0" smtClean="0"/>
              <a:t>US v. Washington ?</a:t>
            </a:r>
          </a:p>
          <a:p>
            <a:r>
              <a:rPr lang="en-US" dirty="0" smtClean="0"/>
              <a:t>Others ?</a:t>
            </a:r>
            <a:endParaRPr lang="en-US" dirty="0"/>
          </a:p>
        </p:txBody>
      </p:sp>
      <p:sp>
        <p:nvSpPr>
          <p:cNvPr id="4" name="Oval 3"/>
          <p:cNvSpPr/>
          <p:nvPr/>
        </p:nvSpPr>
        <p:spPr>
          <a:xfrm>
            <a:off x="222616" y="4139396"/>
            <a:ext cx="3298280" cy="995422"/>
          </a:xfrm>
          <a:prstGeom prst="ellipse">
            <a:avLst/>
          </a:prstGeom>
          <a:noFill/>
          <a:ln w="73025"/>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4000" b="1" dirty="0" smtClean="0">
                <a:solidFill>
                  <a:schemeClr val="tx1"/>
                </a:solidFill>
              </a:rPr>
              <a:t>LAWS</a:t>
            </a:r>
            <a:endParaRPr lang="en-US" sz="4000" b="1" dirty="0">
              <a:solidFill>
                <a:schemeClr val="tx1"/>
              </a:solidFill>
            </a:endParaRPr>
          </a:p>
        </p:txBody>
      </p:sp>
    </p:spTree>
    <p:extLst>
      <p:ext uri="{BB962C8B-B14F-4D97-AF65-F5344CB8AC3E}">
        <p14:creationId xmlns:p14="http://schemas.microsoft.com/office/powerpoint/2010/main" val="132873475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smtClean="0"/>
              <a:t>Hatchery</a:t>
            </a:r>
          </a:p>
          <a:p>
            <a:r>
              <a:rPr lang="en-US" dirty="0" smtClean="0"/>
              <a:t>Hatchery complex</a:t>
            </a:r>
          </a:p>
          <a:p>
            <a:r>
              <a:rPr lang="en-US" dirty="0" smtClean="0"/>
              <a:t>Stock  (program)</a:t>
            </a:r>
          </a:p>
          <a:p>
            <a:r>
              <a:rPr lang="en-US" dirty="0" smtClean="0"/>
              <a:t>Release</a:t>
            </a:r>
          </a:p>
          <a:p>
            <a:r>
              <a:rPr lang="en-US" dirty="0" smtClean="0"/>
              <a:t>Subbasin</a:t>
            </a:r>
          </a:p>
          <a:p>
            <a:r>
              <a:rPr lang="en-US" dirty="0" smtClean="0"/>
              <a:t>Program  (stock)</a:t>
            </a:r>
          </a:p>
          <a:p>
            <a:r>
              <a:rPr lang="en-US" dirty="0" smtClean="0"/>
              <a:t>Other ?</a:t>
            </a:r>
            <a:endParaRPr lang="en-US" dirty="0"/>
          </a:p>
        </p:txBody>
      </p:sp>
      <p:sp>
        <p:nvSpPr>
          <p:cNvPr id="7" name="Oval 6"/>
          <p:cNvSpPr/>
          <p:nvPr/>
        </p:nvSpPr>
        <p:spPr>
          <a:xfrm>
            <a:off x="8685336" y="438362"/>
            <a:ext cx="2939142" cy="1514773"/>
          </a:xfrm>
          <a:prstGeom prst="ellipse">
            <a:avLst/>
          </a:prstGeom>
          <a:noFill/>
          <a:ln w="73025"/>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4000" b="1" dirty="0" smtClean="0">
                <a:solidFill>
                  <a:schemeClr val="tx1"/>
                </a:solidFill>
              </a:rPr>
              <a:t>SCALE </a:t>
            </a:r>
            <a:r>
              <a:rPr lang="en-US" sz="2400" b="1" dirty="0" smtClean="0">
                <a:solidFill>
                  <a:schemeClr val="tx1"/>
                </a:solidFill>
              </a:rPr>
              <a:t>of information</a:t>
            </a:r>
            <a:endParaRPr lang="en-US" sz="4000" b="1" dirty="0">
              <a:solidFill>
                <a:schemeClr val="tx1"/>
              </a:solidFill>
            </a:endParaRPr>
          </a:p>
        </p:txBody>
      </p:sp>
    </p:spTree>
    <p:extLst>
      <p:ext uri="{BB962C8B-B14F-4D97-AF65-F5344CB8AC3E}">
        <p14:creationId xmlns:p14="http://schemas.microsoft.com/office/powerpoint/2010/main" val="246178325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smtClean="0"/>
              <a:t>Maximize production (production goals)</a:t>
            </a:r>
          </a:p>
          <a:p>
            <a:r>
              <a:rPr lang="en-US" dirty="0" smtClean="0"/>
              <a:t>Conservation (integrate with natural population)</a:t>
            </a:r>
          </a:p>
          <a:p>
            <a:r>
              <a:rPr lang="en-US" dirty="0" smtClean="0"/>
              <a:t>Other ?</a:t>
            </a:r>
            <a:endParaRPr lang="en-US" dirty="0"/>
          </a:p>
        </p:txBody>
      </p:sp>
      <p:sp>
        <p:nvSpPr>
          <p:cNvPr id="8" name="Oval 7"/>
          <p:cNvSpPr/>
          <p:nvPr/>
        </p:nvSpPr>
        <p:spPr>
          <a:xfrm>
            <a:off x="8268901" y="3397061"/>
            <a:ext cx="3615520" cy="995422"/>
          </a:xfrm>
          <a:prstGeom prst="ellipse">
            <a:avLst/>
          </a:prstGeom>
          <a:noFill/>
          <a:ln w="73025"/>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4000" b="1" dirty="0" smtClean="0">
                <a:solidFill>
                  <a:schemeClr val="tx1"/>
                </a:solidFill>
              </a:rPr>
              <a:t>STRATEGIES</a:t>
            </a:r>
            <a:endParaRPr lang="en-US" sz="4000" b="1" dirty="0">
              <a:solidFill>
                <a:schemeClr val="tx1"/>
              </a:solidFill>
            </a:endParaRPr>
          </a:p>
        </p:txBody>
      </p:sp>
    </p:spTree>
    <p:extLst>
      <p:ext uri="{BB962C8B-B14F-4D97-AF65-F5344CB8AC3E}">
        <p14:creationId xmlns:p14="http://schemas.microsoft.com/office/powerpoint/2010/main" val="404733389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endParaRPr lang="en-US" dirty="0"/>
          </a:p>
        </p:txBody>
      </p:sp>
      <p:sp>
        <p:nvSpPr>
          <p:cNvPr id="14" name="Content Placeholder 13"/>
          <p:cNvSpPr>
            <a:spLocks noGrp="1"/>
          </p:cNvSpPr>
          <p:nvPr>
            <p:ph sz="half" idx="1"/>
          </p:nvPr>
        </p:nvSpPr>
        <p:spPr>
          <a:xfrm>
            <a:off x="242596" y="1998133"/>
            <a:ext cx="4432041" cy="4374091"/>
          </a:xfrm>
        </p:spPr>
        <p:txBody>
          <a:bodyPr>
            <a:normAutofit/>
          </a:bodyPr>
          <a:lstStyle/>
          <a:p>
            <a:pPr>
              <a:buFont typeface="Arial" panose="020B0604020202020204" pitchFamily="34" charset="0"/>
              <a:buChar char="•"/>
            </a:pPr>
            <a:r>
              <a:rPr lang="en-US" dirty="0" smtClean="0"/>
              <a:t>State agency hatchery DBs</a:t>
            </a:r>
          </a:p>
          <a:p>
            <a:pPr>
              <a:buFont typeface="Arial" panose="020B0604020202020204" pitchFamily="34" charset="0"/>
              <a:buChar char="•"/>
            </a:pPr>
            <a:r>
              <a:rPr lang="en-US" dirty="0" smtClean="0"/>
              <a:t>Tribes variability, but generally have info</a:t>
            </a:r>
          </a:p>
          <a:p>
            <a:pPr>
              <a:buFont typeface="Arial" panose="020B0604020202020204" pitchFamily="34" charset="0"/>
              <a:buChar char="•"/>
            </a:pPr>
            <a:r>
              <a:rPr lang="en-US" dirty="0" smtClean="0"/>
              <a:t>USFWS hatchery DB</a:t>
            </a:r>
          </a:p>
          <a:p>
            <a:pPr>
              <a:buFont typeface="Arial" panose="020B0604020202020204" pitchFamily="34" charset="0"/>
              <a:buChar char="•"/>
            </a:pPr>
            <a:r>
              <a:rPr lang="en-US" dirty="0" smtClean="0"/>
              <a:t>Utilities ?</a:t>
            </a:r>
          </a:p>
          <a:p>
            <a:pPr lvl="1">
              <a:buFont typeface="Arial" panose="020B0604020202020204" pitchFamily="34" charset="0"/>
              <a:buChar char="•"/>
            </a:pPr>
            <a:r>
              <a:rPr lang="en-US" dirty="0" smtClean="0"/>
              <a:t>- Idaho Power using FINS</a:t>
            </a:r>
          </a:p>
          <a:p>
            <a:pPr>
              <a:buFont typeface="Arial" panose="020B0604020202020204" pitchFamily="34" charset="0"/>
              <a:buChar char="•"/>
            </a:pPr>
            <a:r>
              <a:rPr lang="en-US" dirty="0" smtClean="0"/>
              <a:t>PUDs ?</a:t>
            </a:r>
          </a:p>
          <a:p>
            <a:pPr lvl="1">
              <a:buFont typeface="Arial" panose="020B0604020202020204" pitchFamily="34" charset="0"/>
              <a:buChar char="•"/>
            </a:pPr>
            <a:r>
              <a:rPr lang="en-US" dirty="0" smtClean="0"/>
              <a:t>- In WDFW DB</a:t>
            </a:r>
          </a:p>
          <a:p>
            <a:pPr>
              <a:buFont typeface="Arial" panose="020B0604020202020204" pitchFamily="34" charset="0"/>
              <a:buChar char="•"/>
            </a:pPr>
            <a:r>
              <a:rPr lang="en-US" dirty="0" smtClean="0"/>
              <a:t>City of Portland ?</a:t>
            </a:r>
          </a:p>
          <a:p>
            <a:pPr>
              <a:buFont typeface="Arial" panose="020B0604020202020204" pitchFamily="34" charset="0"/>
              <a:buChar char="•"/>
            </a:pPr>
            <a:r>
              <a:rPr lang="en-US" dirty="0" smtClean="0"/>
              <a:t>USACOE ?</a:t>
            </a:r>
          </a:p>
        </p:txBody>
      </p:sp>
      <p:sp>
        <p:nvSpPr>
          <p:cNvPr id="15" name="Content Placeholder 14"/>
          <p:cNvSpPr>
            <a:spLocks noGrp="1"/>
          </p:cNvSpPr>
          <p:nvPr>
            <p:ph sz="half" idx="2"/>
          </p:nvPr>
        </p:nvSpPr>
        <p:spPr>
          <a:xfrm>
            <a:off x="7632440" y="1998134"/>
            <a:ext cx="4310744" cy="3767328"/>
          </a:xfrm>
        </p:spPr>
        <p:txBody>
          <a:bodyPr>
            <a:normAutofit/>
          </a:bodyPr>
          <a:lstStyle/>
          <a:p>
            <a:pPr>
              <a:buFont typeface="Arial" panose="020B0604020202020204" pitchFamily="34" charset="0"/>
              <a:buChar char="•"/>
            </a:pPr>
            <a:r>
              <a:rPr lang="en-US" dirty="0" smtClean="0"/>
              <a:t>Individual hatcheries’ DBs</a:t>
            </a:r>
          </a:p>
          <a:p>
            <a:pPr>
              <a:buFont typeface="Arial" panose="020B0604020202020204" pitchFamily="34" charset="0"/>
              <a:buChar char="•"/>
            </a:pPr>
            <a:r>
              <a:rPr lang="en-US" dirty="0" smtClean="0"/>
              <a:t>RMIS  (releases &amp; more)</a:t>
            </a:r>
          </a:p>
          <a:p>
            <a:pPr>
              <a:buFont typeface="Arial" panose="020B0604020202020204" pitchFamily="34" charset="0"/>
              <a:buChar char="•"/>
            </a:pPr>
            <a:r>
              <a:rPr lang="en-US" dirty="0" smtClean="0"/>
              <a:t>StreamNet  (returns &amp; return rates)</a:t>
            </a:r>
          </a:p>
          <a:p>
            <a:pPr>
              <a:buFont typeface="Arial" panose="020B0604020202020204" pitchFamily="34" charset="0"/>
              <a:buChar char="•"/>
            </a:pPr>
            <a:r>
              <a:rPr lang="en-US" dirty="0" smtClean="0"/>
              <a:t>PTAGIS (travel times; survival rates)</a:t>
            </a:r>
          </a:p>
          <a:p>
            <a:pPr>
              <a:buFont typeface="Arial" panose="020B0604020202020204" pitchFamily="34" charset="0"/>
              <a:buChar char="•"/>
            </a:pPr>
            <a:r>
              <a:rPr lang="en-US" dirty="0" smtClean="0"/>
              <a:t>FPC (travel times; survival rates)</a:t>
            </a:r>
          </a:p>
          <a:p>
            <a:pPr>
              <a:buFont typeface="Arial" panose="020B0604020202020204" pitchFamily="34" charset="0"/>
              <a:buChar char="•"/>
            </a:pPr>
            <a:r>
              <a:rPr lang="en-US" dirty="0" smtClean="0"/>
              <a:t>Dam samplers (NMFS, PSMFC, states)</a:t>
            </a:r>
            <a:endParaRPr lang="en-US" dirty="0"/>
          </a:p>
        </p:txBody>
      </p:sp>
      <p:sp>
        <p:nvSpPr>
          <p:cNvPr id="10" name="Oval 9"/>
          <p:cNvSpPr/>
          <p:nvPr/>
        </p:nvSpPr>
        <p:spPr>
          <a:xfrm>
            <a:off x="4002491" y="2923296"/>
            <a:ext cx="3450289" cy="995422"/>
          </a:xfrm>
          <a:prstGeom prst="ellipse">
            <a:avLst/>
          </a:prstGeom>
          <a:noFill/>
          <a:ln w="73025"/>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4000" b="1" dirty="0" smtClean="0">
                <a:solidFill>
                  <a:schemeClr val="tx1"/>
                </a:solidFill>
              </a:rPr>
              <a:t>DATABASES</a:t>
            </a:r>
            <a:endParaRPr lang="en-US" sz="4000" b="1" dirty="0">
              <a:solidFill>
                <a:schemeClr val="tx1"/>
              </a:solidFill>
            </a:endParaRPr>
          </a:p>
        </p:txBody>
      </p:sp>
      <p:sp>
        <p:nvSpPr>
          <p:cNvPr id="16" name="TextBox 15"/>
          <p:cNvSpPr txBox="1"/>
          <p:nvPr/>
        </p:nvSpPr>
        <p:spPr>
          <a:xfrm>
            <a:off x="3684956" y="5915608"/>
            <a:ext cx="4822089" cy="584775"/>
          </a:xfrm>
          <a:prstGeom prst="rect">
            <a:avLst/>
          </a:prstGeom>
          <a:noFill/>
        </p:spPr>
        <p:txBody>
          <a:bodyPr wrap="none" rtlCol="0">
            <a:spAutoFit/>
          </a:bodyPr>
          <a:lstStyle/>
          <a:p>
            <a:r>
              <a:rPr lang="en-US" sz="3200" b="1" dirty="0" smtClean="0"/>
              <a:t>Who is the contact for each?</a:t>
            </a:r>
            <a:endParaRPr lang="en-US" sz="3200" b="1" dirty="0"/>
          </a:p>
        </p:txBody>
      </p:sp>
    </p:spTree>
    <p:extLst>
      <p:ext uri="{BB962C8B-B14F-4D97-AF65-F5344CB8AC3E}">
        <p14:creationId xmlns:p14="http://schemas.microsoft.com/office/powerpoint/2010/main" val="151741749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smtClean="0"/>
              <a:t>Are there other aspects to discuss ?</a:t>
            </a:r>
          </a:p>
          <a:p>
            <a:endParaRPr lang="en-US" dirty="0"/>
          </a:p>
          <a:p>
            <a:r>
              <a:rPr lang="en-US" dirty="0" smtClean="0"/>
              <a:t>Are there specific people that should be consulted ?</a:t>
            </a:r>
            <a:endParaRPr lang="en-US" dirty="0"/>
          </a:p>
        </p:txBody>
      </p:sp>
      <p:sp>
        <p:nvSpPr>
          <p:cNvPr id="11" name="Oval 10"/>
          <p:cNvSpPr/>
          <p:nvPr/>
        </p:nvSpPr>
        <p:spPr>
          <a:xfrm>
            <a:off x="1783025" y="5476437"/>
            <a:ext cx="3298280" cy="995422"/>
          </a:xfrm>
          <a:prstGeom prst="ellipse">
            <a:avLst/>
          </a:prstGeom>
          <a:noFill/>
          <a:ln w="73025"/>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4000" b="1" dirty="0" smtClean="0">
                <a:solidFill>
                  <a:schemeClr val="tx1"/>
                </a:solidFill>
              </a:rPr>
              <a:t>PEOPLE</a:t>
            </a:r>
            <a:endParaRPr lang="en-US" sz="4000" b="1" dirty="0">
              <a:solidFill>
                <a:schemeClr val="tx1"/>
              </a:solidFill>
            </a:endParaRPr>
          </a:p>
        </p:txBody>
      </p:sp>
      <p:sp>
        <p:nvSpPr>
          <p:cNvPr id="12" name="Oval 11"/>
          <p:cNvSpPr/>
          <p:nvPr/>
        </p:nvSpPr>
        <p:spPr>
          <a:xfrm>
            <a:off x="9002485" y="4847362"/>
            <a:ext cx="3044384" cy="1861006"/>
          </a:xfrm>
          <a:prstGeom prst="ellipse">
            <a:avLst/>
          </a:prstGeom>
          <a:noFill/>
          <a:ln w="73025"/>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4000" b="1" dirty="0" smtClean="0">
                <a:solidFill>
                  <a:schemeClr val="tx1"/>
                </a:solidFill>
              </a:rPr>
              <a:t>OTHER ASPECTS?</a:t>
            </a:r>
            <a:endParaRPr lang="en-US" sz="4000" b="1" dirty="0">
              <a:solidFill>
                <a:schemeClr val="tx1"/>
              </a:solidFill>
            </a:endParaRPr>
          </a:p>
        </p:txBody>
      </p:sp>
    </p:spTree>
    <p:extLst>
      <p:ext uri="{BB962C8B-B14F-4D97-AF65-F5344CB8AC3E}">
        <p14:creationId xmlns:p14="http://schemas.microsoft.com/office/powerpoint/2010/main" val="86041378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Our Process for Selecting a Hatchery Indicator?</a:t>
            </a:r>
            <a:endParaRPr lang="en-US" dirty="0"/>
          </a:p>
        </p:txBody>
      </p:sp>
      <p:sp>
        <p:nvSpPr>
          <p:cNvPr id="3" name="Content Placeholder 2"/>
          <p:cNvSpPr>
            <a:spLocks noGrp="1"/>
          </p:cNvSpPr>
          <p:nvPr>
            <p:ph idx="1"/>
          </p:nvPr>
        </p:nvSpPr>
        <p:spPr>
          <a:xfrm>
            <a:off x="676656" y="2011680"/>
            <a:ext cx="10753725" cy="4551045"/>
          </a:xfrm>
        </p:spPr>
        <p:txBody>
          <a:bodyPr>
            <a:normAutofit/>
          </a:bodyPr>
          <a:lstStyle/>
          <a:p>
            <a:endParaRPr lang="en-US" dirty="0" smtClean="0"/>
          </a:p>
          <a:p>
            <a:r>
              <a:rPr lang="en-US" dirty="0" smtClean="0"/>
              <a:t>Who do we consult?  (agencies; specific people)</a:t>
            </a:r>
          </a:p>
          <a:p>
            <a:endParaRPr lang="en-US" dirty="0" smtClean="0"/>
          </a:p>
          <a:p>
            <a:r>
              <a:rPr lang="en-US" dirty="0" smtClean="0"/>
              <a:t>How do we decide on factors such as scale of data, and needs for regional data?</a:t>
            </a:r>
          </a:p>
          <a:p>
            <a:endParaRPr lang="en-US" dirty="0" smtClean="0"/>
          </a:p>
          <a:p>
            <a:r>
              <a:rPr lang="en-US" dirty="0" smtClean="0"/>
              <a:t>Who makes the decision on what we pursue?  How do we engage them?</a:t>
            </a:r>
          </a:p>
          <a:p>
            <a:endParaRPr lang="en-US" dirty="0"/>
          </a:p>
          <a:p>
            <a:r>
              <a:rPr lang="en-US" dirty="0" smtClean="0"/>
              <a:t>Report this time next year with background, results of our research</a:t>
            </a:r>
            <a:r>
              <a:rPr lang="en-US" smtClean="0"/>
              <a:t>, and recommendations</a:t>
            </a:r>
            <a:r>
              <a:rPr lang="en-US" dirty="0" smtClean="0"/>
              <a:t>.</a:t>
            </a:r>
          </a:p>
        </p:txBody>
      </p:sp>
    </p:spTree>
    <p:extLst>
      <p:ext uri="{BB962C8B-B14F-4D97-AF65-F5344CB8AC3E}">
        <p14:creationId xmlns:p14="http://schemas.microsoft.com/office/powerpoint/2010/main" val="341129640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Recommendation on Hatchery HLIs to Executive Committee</a:t>
            </a:r>
            <a:endParaRPr lang="en-US" dirty="0"/>
          </a:p>
        </p:txBody>
      </p:sp>
      <p:sp>
        <p:nvSpPr>
          <p:cNvPr id="3" name="Content Placeholder 2"/>
          <p:cNvSpPr>
            <a:spLocks noGrp="1"/>
          </p:cNvSpPr>
          <p:nvPr>
            <p:ph idx="1"/>
          </p:nvPr>
        </p:nvSpPr>
        <p:spPr/>
        <p:txBody>
          <a:bodyPr>
            <a:normAutofit/>
          </a:bodyPr>
          <a:lstStyle/>
          <a:p>
            <a:endParaRPr lang="en-US" dirty="0" smtClean="0"/>
          </a:p>
          <a:p>
            <a:r>
              <a:rPr lang="en-US" dirty="0" smtClean="0"/>
              <a:t>Target date; Fall, 2016?</a:t>
            </a:r>
          </a:p>
          <a:p>
            <a:endParaRPr lang="en-US" dirty="0" smtClean="0"/>
          </a:p>
          <a:p>
            <a:r>
              <a:rPr lang="en-US" dirty="0" smtClean="0"/>
              <a:t>Assignments/process for short and medium term</a:t>
            </a:r>
          </a:p>
          <a:p>
            <a:endParaRPr lang="en-US" dirty="0"/>
          </a:p>
          <a:p>
            <a:r>
              <a:rPr lang="en-US" dirty="0" smtClean="0"/>
              <a:t>Propose to Executive Committee Dec. 17</a:t>
            </a:r>
            <a:r>
              <a:rPr lang="en-US" baseline="30000" dirty="0" smtClean="0"/>
              <a:t>th</a:t>
            </a:r>
            <a:r>
              <a:rPr lang="en-US" dirty="0" smtClean="0"/>
              <a:t>, discuss again at next Steering Committee meeting</a:t>
            </a:r>
          </a:p>
        </p:txBody>
      </p:sp>
    </p:spTree>
    <p:extLst>
      <p:ext uri="{BB962C8B-B14F-4D97-AF65-F5344CB8AC3E}">
        <p14:creationId xmlns:p14="http://schemas.microsoft.com/office/powerpoint/2010/main" val="363733054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8236" y="426434"/>
            <a:ext cx="10782300" cy="4770255"/>
          </a:xfrm>
        </p:spPr>
        <p:txBody>
          <a:bodyPr/>
          <a:lstStyle/>
          <a:p>
            <a:r>
              <a:rPr lang="en-US" sz="6600" dirty="0" smtClean="0"/>
              <a:t>Coordinated Assessments 5 Year Plan Item #4: Natural Origin Indicators – Performance Review (Assessment of N.O. Data Availability &amp; Flow)</a:t>
            </a:r>
            <a:endParaRPr lang="en-US" sz="6600" dirty="0"/>
          </a:p>
        </p:txBody>
      </p:sp>
      <p:sp>
        <p:nvSpPr>
          <p:cNvPr id="3" name="Subtitle 2"/>
          <p:cNvSpPr>
            <a:spLocks noGrp="1"/>
          </p:cNvSpPr>
          <p:nvPr>
            <p:ph type="subTitle" idx="1"/>
          </p:nvPr>
        </p:nvSpPr>
        <p:spPr>
          <a:xfrm>
            <a:off x="676565" y="5631255"/>
            <a:ext cx="9228201" cy="891497"/>
          </a:xfrm>
        </p:spPr>
        <p:txBody>
          <a:bodyPr/>
          <a:lstStyle/>
          <a:p>
            <a:r>
              <a:rPr lang="en-US" dirty="0" smtClean="0"/>
              <a:t>Dec. 1, 2015</a:t>
            </a: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16368" y="4352544"/>
            <a:ext cx="4187952" cy="2399347"/>
          </a:xfrm>
          <a:prstGeom prst="rect">
            <a:avLst/>
          </a:prstGeom>
        </p:spPr>
      </p:pic>
    </p:spTree>
    <p:extLst>
      <p:ext uri="{BB962C8B-B14F-4D97-AF65-F5344CB8AC3E}">
        <p14:creationId xmlns:p14="http://schemas.microsoft.com/office/powerpoint/2010/main" val="34144743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7200" dirty="0" smtClean="0"/>
              <a:t>Coordinated Assessments 5 Year Plan Item #1: Maintain &amp; Automate Flow of Existing Indicators</a:t>
            </a:r>
            <a:endParaRPr lang="en-US" sz="7200" dirty="0"/>
          </a:p>
        </p:txBody>
      </p:sp>
      <p:sp>
        <p:nvSpPr>
          <p:cNvPr id="3" name="Subtitle 2"/>
          <p:cNvSpPr>
            <a:spLocks noGrp="1"/>
          </p:cNvSpPr>
          <p:nvPr>
            <p:ph type="subTitle" idx="1"/>
          </p:nvPr>
        </p:nvSpPr>
        <p:spPr/>
        <p:txBody>
          <a:bodyPr/>
          <a:lstStyle/>
          <a:p>
            <a:r>
              <a:rPr lang="en-US" dirty="0" smtClean="0"/>
              <a:t>Dec. 1, 2015</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57592" y="3301473"/>
            <a:ext cx="5088801" cy="3456726"/>
          </a:xfrm>
          <a:prstGeom prst="rect">
            <a:avLst/>
          </a:prstGeom>
        </p:spPr>
      </p:pic>
    </p:spTree>
    <p:extLst>
      <p:ext uri="{BB962C8B-B14F-4D97-AF65-F5344CB8AC3E}">
        <p14:creationId xmlns:p14="http://schemas.microsoft.com/office/powerpoint/2010/main" val="302487774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66180" y="465826"/>
            <a:ext cx="11337852" cy="5969479"/>
          </a:xfrm>
          <a:prstGeom prst="rect">
            <a:avLst/>
          </a:prstGeom>
        </p:spPr>
      </p:pic>
    </p:spTree>
    <p:extLst>
      <p:ext uri="{BB962C8B-B14F-4D97-AF65-F5344CB8AC3E}">
        <p14:creationId xmlns:p14="http://schemas.microsoft.com/office/powerpoint/2010/main" val="75205984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Recommend a Process to Evaluate Adequacy of Data</a:t>
            </a:r>
            <a:br>
              <a:rPr lang="en-US" dirty="0" smtClean="0"/>
            </a:br>
            <a:endParaRPr lang="en-US" dirty="0"/>
          </a:p>
        </p:txBody>
      </p:sp>
      <p:sp>
        <p:nvSpPr>
          <p:cNvPr id="3" name="Content Placeholder 2"/>
          <p:cNvSpPr>
            <a:spLocks noGrp="1"/>
          </p:cNvSpPr>
          <p:nvPr>
            <p:ph idx="1"/>
          </p:nvPr>
        </p:nvSpPr>
        <p:spPr/>
        <p:txBody>
          <a:bodyPr/>
          <a:lstStyle/>
          <a:p>
            <a:endParaRPr lang="en-US" dirty="0" smtClean="0"/>
          </a:p>
          <a:p>
            <a:r>
              <a:rPr lang="en-US" dirty="0" smtClean="0"/>
              <a:t>For existing NO indicators, how many TRT populations had/did not have enough data to calculate a High Level Indicator? </a:t>
            </a:r>
            <a:r>
              <a:rPr lang="en-US" dirty="0"/>
              <a:t>(range 1.4% - 61.6% in year one)</a:t>
            </a:r>
            <a:endParaRPr lang="en-US" dirty="0" smtClean="0"/>
          </a:p>
          <a:p>
            <a:r>
              <a:rPr lang="en-US" dirty="0" smtClean="0"/>
              <a:t>Is variation amongst indicators important? </a:t>
            </a:r>
          </a:p>
          <a:p>
            <a:r>
              <a:rPr lang="en-US" dirty="0" smtClean="0"/>
              <a:t>“Representative populations”?</a:t>
            </a:r>
          </a:p>
          <a:p>
            <a:r>
              <a:rPr lang="en-US" dirty="0" smtClean="0"/>
              <a:t>Recommendations to Executive Committee on December 17th</a:t>
            </a:r>
            <a:endParaRPr lang="en-US" dirty="0"/>
          </a:p>
        </p:txBody>
      </p:sp>
    </p:spTree>
    <p:extLst>
      <p:ext uri="{BB962C8B-B14F-4D97-AF65-F5344CB8AC3E}">
        <p14:creationId xmlns:p14="http://schemas.microsoft.com/office/powerpoint/2010/main" val="146688612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Background Slides</a:t>
            </a:r>
            <a:endParaRPr lang="en-US" dirty="0"/>
          </a:p>
        </p:txBody>
      </p:sp>
    </p:spTree>
    <p:extLst>
      <p:ext uri="{BB962C8B-B14F-4D97-AF65-F5344CB8AC3E}">
        <p14:creationId xmlns:p14="http://schemas.microsoft.com/office/powerpoint/2010/main" val="353072749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2554" y="952615"/>
            <a:ext cx="10772775" cy="579624"/>
          </a:xfrm>
        </p:spPr>
        <p:txBody>
          <a:bodyPr>
            <a:noAutofit/>
          </a:bodyPr>
          <a:lstStyle/>
          <a:p>
            <a:r>
              <a:rPr lang="en-US" sz="3600" dirty="0" smtClean="0"/>
              <a:t>Open Poll Question: Are there any other types of indicators that you feel should be as high or higher priority than those listed?</a:t>
            </a:r>
            <a:endParaRPr lang="en-US" sz="3600" dirty="0"/>
          </a:p>
        </p:txBody>
      </p:sp>
      <p:graphicFrame>
        <p:nvGraphicFramePr>
          <p:cNvPr id="6" name="Content Placeholder 5"/>
          <p:cNvGraphicFramePr>
            <a:graphicFrameLocks noGrp="1"/>
          </p:cNvGraphicFramePr>
          <p:nvPr>
            <p:ph sz="half" idx="1"/>
            <p:extLst>
              <p:ext uri="{D42A27DB-BD31-4B8C-83A1-F6EECF244321}">
                <p14:modId xmlns:p14="http://schemas.microsoft.com/office/powerpoint/2010/main" val="67134185"/>
              </p:ext>
            </p:extLst>
          </p:nvPr>
        </p:nvGraphicFramePr>
        <p:xfrm>
          <a:off x="676275" y="2405449"/>
          <a:ext cx="4664075" cy="3269108"/>
        </p:xfrm>
        <a:graphic>
          <a:graphicData uri="http://schemas.openxmlformats.org/drawingml/2006/table">
            <a:tbl>
              <a:tblPr/>
              <a:tblGrid>
                <a:gridCol w="4664075">
                  <a:extLst>
                    <a:ext uri="{9D8B030D-6E8A-4147-A177-3AD203B41FA5}">
                      <a16:colId xmlns:a16="http://schemas.microsoft.com/office/drawing/2014/main" xmlns="" val="20000"/>
                    </a:ext>
                  </a:extLst>
                </a:gridCol>
              </a:tblGrid>
              <a:tr h="363007">
                <a:tc>
                  <a:txBody>
                    <a:bodyPr/>
                    <a:lstStyle/>
                    <a:p>
                      <a:pPr algn="l" fontAlgn="b"/>
                      <a:r>
                        <a:rPr lang="en-US" sz="1200" b="0" i="0" u="none" strike="noStrike" dirty="0">
                          <a:effectLst/>
                          <a:latin typeface="Microsoft Sans Serif" panose="020B0604020202020204" pitchFamily="34" charset="0"/>
                        </a:rPr>
                        <a:t>fish-in/fish-out</a:t>
                      </a:r>
                    </a:p>
                  </a:txBody>
                  <a:tcPr marL="8946" marR="8946" marT="8946" marB="0" anchor="b">
                    <a:lnL>
                      <a:noFill/>
                    </a:lnL>
                    <a:lnR>
                      <a:noFill/>
                    </a:lnR>
                    <a:lnT>
                      <a:noFill/>
                    </a:lnT>
                    <a:lnB>
                      <a:noFill/>
                    </a:lnB>
                  </a:tcPr>
                </a:tc>
                <a:extLst>
                  <a:ext uri="{0D108BD9-81ED-4DB2-BD59-A6C34878D82A}">
                    <a16:rowId xmlns:a16="http://schemas.microsoft.com/office/drawing/2014/main" xmlns="" val="10000"/>
                  </a:ext>
                </a:extLst>
              </a:tr>
              <a:tr h="363007">
                <a:tc>
                  <a:txBody>
                    <a:bodyPr/>
                    <a:lstStyle/>
                    <a:p>
                      <a:pPr algn="l" fontAlgn="b"/>
                      <a:r>
                        <a:rPr lang="en-US" sz="1200" b="0" i="0" u="none" strike="noStrike" dirty="0">
                          <a:effectLst/>
                          <a:latin typeface="Microsoft Sans Serif" panose="020B0604020202020204" pitchFamily="34" charset="0"/>
                        </a:rPr>
                        <a:t>Hydro</a:t>
                      </a:r>
                    </a:p>
                  </a:txBody>
                  <a:tcPr marL="8946" marR="8946" marT="8946" marB="0" anchor="b">
                    <a:lnL>
                      <a:noFill/>
                    </a:lnL>
                    <a:lnR>
                      <a:noFill/>
                    </a:lnR>
                    <a:lnT>
                      <a:noFill/>
                    </a:lnT>
                    <a:lnB>
                      <a:noFill/>
                    </a:lnB>
                  </a:tcPr>
                </a:tc>
                <a:extLst>
                  <a:ext uri="{0D108BD9-81ED-4DB2-BD59-A6C34878D82A}">
                    <a16:rowId xmlns:a16="http://schemas.microsoft.com/office/drawing/2014/main" xmlns="" val="10001"/>
                  </a:ext>
                </a:extLst>
              </a:tr>
              <a:tr h="363007">
                <a:tc>
                  <a:txBody>
                    <a:bodyPr/>
                    <a:lstStyle/>
                    <a:p>
                      <a:pPr algn="l" fontAlgn="b"/>
                      <a:r>
                        <a:rPr lang="en-US" sz="1200" b="0" i="0" u="none" strike="noStrike" dirty="0">
                          <a:effectLst/>
                          <a:latin typeface="Microsoft Sans Serif" panose="020B0604020202020204" pitchFamily="34" charset="0"/>
                        </a:rPr>
                        <a:t>Number of Natural Female Spawners</a:t>
                      </a:r>
                    </a:p>
                  </a:txBody>
                  <a:tcPr marL="8946" marR="8946" marT="8946" marB="0" anchor="b">
                    <a:lnL>
                      <a:noFill/>
                    </a:lnL>
                    <a:lnR>
                      <a:noFill/>
                    </a:lnR>
                    <a:lnT>
                      <a:noFill/>
                    </a:lnT>
                    <a:lnB>
                      <a:noFill/>
                    </a:lnB>
                  </a:tcPr>
                </a:tc>
                <a:extLst>
                  <a:ext uri="{0D108BD9-81ED-4DB2-BD59-A6C34878D82A}">
                    <a16:rowId xmlns:a16="http://schemas.microsoft.com/office/drawing/2014/main" xmlns="" val="10002"/>
                  </a:ext>
                </a:extLst>
              </a:tr>
              <a:tr h="363007">
                <a:tc>
                  <a:txBody>
                    <a:bodyPr/>
                    <a:lstStyle/>
                    <a:p>
                      <a:pPr algn="l" fontAlgn="b"/>
                      <a:r>
                        <a:rPr lang="en-US" sz="1200" b="0" i="0" u="none" strike="noStrike" dirty="0">
                          <a:effectLst/>
                          <a:latin typeface="Microsoft Sans Serif" panose="020B0604020202020204" pitchFamily="34" charset="0"/>
                        </a:rPr>
                        <a:t>Habitat Indicators (including climate change)</a:t>
                      </a:r>
                    </a:p>
                  </a:txBody>
                  <a:tcPr marL="8946" marR="8946" marT="8946" marB="0" anchor="b">
                    <a:lnL>
                      <a:noFill/>
                    </a:lnL>
                    <a:lnR>
                      <a:noFill/>
                    </a:lnR>
                    <a:lnT>
                      <a:noFill/>
                    </a:lnT>
                    <a:lnB>
                      <a:noFill/>
                    </a:lnB>
                  </a:tcPr>
                </a:tc>
                <a:extLst>
                  <a:ext uri="{0D108BD9-81ED-4DB2-BD59-A6C34878D82A}">
                    <a16:rowId xmlns:a16="http://schemas.microsoft.com/office/drawing/2014/main" xmlns="" val="10003"/>
                  </a:ext>
                </a:extLst>
              </a:tr>
              <a:tr h="363007">
                <a:tc>
                  <a:txBody>
                    <a:bodyPr/>
                    <a:lstStyle/>
                    <a:p>
                      <a:pPr algn="l" fontAlgn="b"/>
                      <a:r>
                        <a:rPr lang="en-US" sz="1200" b="0" i="0" u="none" strike="noStrike" dirty="0">
                          <a:effectLst/>
                          <a:latin typeface="Microsoft Sans Serif" panose="020B0604020202020204" pitchFamily="34" charset="0"/>
                        </a:rPr>
                        <a:t>Spatial distribution and life history can help with ESU evaluations and are valuable</a:t>
                      </a:r>
                    </a:p>
                  </a:txBody>
                  <a:tcPr marL="8946" marR="8946" marT="8946" marB="0" anchor="b">
                    <a:lnL>
                      <a:noFill/>
                    </a:lnL>
                    <a:lnR>
                      <a:noFill/>
                    </a:lnR>
                    <a:lnT>
                      <a:noFill/>
                    </a:lnT>
                    <a:lnB>
                      <a:noFill/>
                    </a:lnB>
                  </a:tcPr>
                </a:tc>
                <a:extLst>
                  <a:ext uri="{0D108BD9-81ED-4DB2-BD59-A6C34878D82A}">
                    <a16:rowId xmlns:a16="http://schemas.microsoft.com/office/drawing/2014/main" xmlns="" val="10004"/>
                  </a:ext>
                </a:extLst>
              </a:tr>
              <a:tr h="704661">
                <a:tc>
                  <a:txBody>
                    <a:bodyPr/>
                    <a:lstStyle/>
                    <a:p>
                      <a:pPr algn="l" fontAlgn="b"/>
                      <a:r>
                        <a:rPr lang="en-US" sz="1200" b="0" i="0" u="none" strike="noStrike" dirty="0">
                          <a:effectLst/>
                          <a:latin typeface="Microsoft Sans Serif" panose="020B0604020202020204" pitchFamily="34" charset="0"/>
                        </a:rPr>
                        <a:t>given different groups of people are involved in </a:t>
                      </a:r>
                      <a:r>
                        <a:rPr lang="en-US" sz="1200" b="0" i="0" u="none" strike="noStrike" dirty="0" smtClean="0">
                          <a:effectLst/>
                          <a:latin typeface="Microsoft Sans Serif" panose="020B0604020202020204" pitchFamily="34" charset="0"/>
                        </a:rPr>
                        <a:t>habitat, </a:t>
                      </a:r>
                      <a:r>
                        <a:rPr lang="en-US" sz="1200" b="0" i="0" u="none" strike="noStrike" dirty="0">
                          <a:effectLst/>
                          <a:latin typeface="Microsoft Sans Serif" panose="020B0604020202020204" pitchFamily="34" charset="0"/>
                        </a:rPr>
                        <a:t>and non salmon/steelhead, if we have the staff we could do some parallel </a:t>
                      </a:r>
                      <a:r>
                        <a:rPr lang="en-US" sz="1200" b="0" i="0" u="none" strike="noStrike" dirty="0" smtClean="0">
                          <a:effectLst/>
                          <a:latin typeface="Microsoft Sans Serif" panose="020B0604020202020204" pitchFamily="34" charset="0"/>
                        </a:rPr>
                        <a:t>work</a:t>
                      </a:r>
                      <a:endParaRPr lang="en-US" sz="1200" b="0" i="0" u="none" strike="noStrike" dirty="0">
                        <a:effectLst/>
                        <a:latin typeface="Microsoft Sans Serif" panose="020B0604020202020204" pitchFamily="34" charset="0"/>
                      </a:endParaRPr>
                    </a:p>
                  </a:txBody>
                  <a:tcPr marL="8946" marR="8946" marT="8946" marB="0" anchor="b">
                    <a:lnL>
                      <a:noFill/>
                    </a:lnL>
                    <a:lnR>
                      <a:noFill/>
                    </a:lnR>
                    <a:lnT>
                      <a:noFill/>
                    </a:lnT>
                    <a:lnB>
                      <a:noFill/>
                    </a:lnB>
                  </a:tcPr>
                </a:tc>
                <a:extLst>
                  <a:ext uri="{0D108BD9-81ED-4DB2-BD59-A6C34878D82A}">
                    <a16:rowId xmlns:a16="http://schemas.microsoft.com/office/drawing/2014/main" xmlns="" val="10005"/>
                  </a:ext>
                </a:extLst>
              </a:tr>
              <a:tr h="363007">
                <a:tc>
                  <a:txBody>
                    <a:bodyPr/>
                    <a:lstStyle/>
                    <a:p>
                      <a:pPr algn="l" fontAlgn="b"/>
                      <a:r>
                        <a:rPr lang="en-US" sz="1200" b="0" i="0" u="none" strike="noStrike" dirty="0">
                          <a:effectLst/>
                          <a:latin typeface="Microsoft Sans Serif" panose="020B0604020202020204" pitchFamily="34" charset="0"/>
                        </a:rPr>
                        <a:t>Salmon &amp; Steelhead Spatial Distribution</a:t>
                      </a:r>
                    </a:p>
                  </a:txBody>
                  <a:tcPr marL="8946" marR="8946" marT="8946" marB="0" anchor="b">
                    <a:lnL>
                      <a:noFill/>
                    </a:lnL>
                    <a:lnR>
                      <a:noFill/>
                    </a:lnR>
                    <a:lnT>
                      <a:noFill/>
                    </a:lnT>
                    <a:lnB>
                      <a:noFill/>
                    </a:lnB>
                  </a:tcPr>
                </a:tc>
                <a:extLst>
                  <a:ext uri="{0D108BD9-81ED-4DB2-BD59-A6C34878D82A}">
                    <a16:rowId xmlns:a16="http://schemas.microsoft.com/office/drawing/2014/main" xmlns="" val="10006"/>
                  </a:ext>
                </a:extLst>
              </a:tr>
              <a:tr h="363007">
                <a:tc>
                  <a:txBody>
                    <a:bodyPr/>
                    <a:lstStyle/>
                    <a:p>
                      <a:pPr algn="l" fontAlgn="b"/>
                      <a:r>
                        <a:rPr lang="en-US" sz="1200" b="0" i="0" u="none" strike="noStrike" dirty="0">
                          <a:effectLst/>
                          <a:latin typeface="Microsoft Sans Serif" panose="020B0604020202020204" pitchFamily="34" charset="0"/>
                        </a:rPr>
                        <a:t>Modeled habitat function by basin and fish </a:t>
                      </a:r>
                      <a:r>
                        <a:rPr lang="en-US" sz="1200" b="0" i="0" u="none" strike="noStrike" dirty="0" smtClean="0">
                          <a:effectLst/>
                          <a:latin typeface="Microsoft Sans Serif" panose="020B0604020202020204" pitchFamily="34" charset="0"/>
                        </a:rPr>
                        <a:t>species</a:t>
                      </a:r>
                    </a:p>
                    <a:p>
                      <a:pPr algn="l" fontAlgn="b"/>
                      <a:r>
                        <a:rPr lang="en-US" sz="1200" b="0" i="0" u="none" strike="noStrike" dirty="0" smtClean="0">
                          <a:effectLst/>
                          <a:latin typeface="Microsoft Sans Serif" panose="020B0604020202020204" pitchFamily="34" charset="0"/>
                        </a:rPr>
                        <a:t>Hydrosystem</a:t>
                      </a:r>
                      <a:r>
                        <a:rPr lang="en-US" sz="1200" b="0" i="0" u="none" strike="noStrike" baseline="0" dirty="0" smtClean="0">
                          <a:effectLst/>
                          <a:latin typeface="Microsoft Sans Serif" panose="020B0604020202020204" pitchFamily="34" charset="0"/>
                        </a:rPr>
                        <a:t> Performance Standards</a:t>
                      </a:r>
                      <a:endParaRPr lang="en-US" sz="1200" b="0" i="0" u="none" strike="noStrike" dirty="0">
                        <a:effectLst/>
                        <a:latin typeface="Microsoft Sans Serif" panose="020B0604020202020204" pitchFamily="34" charset="0"/>
                      </a:endParaRPr>
                    </a:p>
                  </a:txBody>
                  <a:tcPr marL="8946" marR="8946" marT="8946" marB="0" anchor="b">
                    <a:lnL>
                      <a:noFill/>
                    </a:lnL>
                    <a:lnR>
                      <a:noFill/>
                    </a:lnR>
                    <a:lnT>
                      <a:noFill/>
                    </a:lnT>
                    <a:lnB>
                      <a:noFill/>
                    </a:lnB>
                  </a:tcPr>
                </a:tc>
                <a:extLst>
                  <a:ext uri="{0D108BD9-81ED-4DB2-BD59-A6C34878D82A}">
                    <a16:rowId xmlns:a16="http://schemas.microsoft.com/office/drawing/2014/main" xmlns="" val="10007"/>
                  </a:ext>
                </a:extLst>
              </a:tr>
            </a:tbl>
          </a:graphicData>
        </a:graphic>
      </p:graphicFrame>
      <p:graphicFrame>
        <p:nvGraphicFramePr>
          <p:cNvPr id="7" name="Content Placeholder 6"/>
          <p:cNvGraphicFramePr>
            <a:graphicFrameLocks noGrp="1"/>
          </p:cNvGraphicFramePr>
          <p:nvPr>
            <p:ph sz="half" idx="2"/>
            <p:extLst>
              <p:ext uri="{D42A27DB-BD31-4B8C-83A1-F6EECF244321}">
                <p14:modId xmlns:p14="http://schemas.microsoft.com/office/powerpoint/2010/main" val="525950819"/>
              </p:ext>
            </p:extLst>
          </p:nvPr>
        </p:nvGraphicFramePr>
        <p:xfrm>
          <a:off x="6810869" y="4352045"/>
          <a:ext cx="3048000" cy="1885950"/>
        </p:xfrm>
        <a:graphic>
          <a:graphicData uri="http://schemas.openxmlformats.org/drawingml/2006/table">
            <a:tbl>
              <a:tblPr/>
              <a:tblGrid>
                <a:gridCol w="609600">
                  <a:extLst>
                    <a:ext uri="{9D8B030D-6E8A-4147-A177-3AD203B41FA5}">
                      <a16:colId xmlns:a16="http://schemas.microsoft.com/office/drawing/2014/main" xmlns="" val="20000"/>
                    </a:ext>
                  </a:extLst>
                </a:gridCol>
                <a:gridCol w="609600">
                  <a:extLst>
                    <a:ext uri="{9D8B030D-6E8A-4147-A177-3AD203B41FA5}">
                      <a16:colId xmlns:a16="http://schemas.microsoft.com/office/drawing/2014/main" xmlns="" val="20001"/>
                    </a:ext>
                  </a:extLst>
                </a:gridCol>
                <a:gridCol w="609600">
                  <a:extLst>
                    <a:ext uri="{9D8B030D-6E8A-4147-A177-3AD203B41FA5}">
                      <a16:colId xmlns:a16="http://schemas.microsoft.com/office/drawing/2014/main" xmlns="" val="20002"/>
                    </a:ext>
                  </a:extLst>
                </a:gridCol>
                <a:gridCol w="609600">
                  <a:extLst>
                    <a:ext uri="{9D8B030D-6E8A-4147-A177-3AD203B41FA5}">
                      <a16:colId xmlns:a16="http://schemas.microsoft.com/office/drawing/2014/main" xmlns="" val="20003"/>
                    </a:ext>
                  </a:extLst>
                </a:gridCol>
                <a:gridCol w="609600">
                  <a:extLst>
                    <a:ext uri="{9D8B030D-6E8A-4147-A177-3AD203B41FA5}">
                      <a16:colId xmlns:a16="http://schemas.microsoft.com/office/drawing/2014/main" xmlns="" val="20004"/>
                    </a:ext>
                  </a:extLst>
                </a:gridCol>
              </a:tblGrid>
              <a:tr h="161925">
                <a:tc gridSpan="4">
                  <a:txBody>
                    <a:bodyPr/>
                    <a:lstStyle/>
                    <a:p>
                      <a:pPr algn="l" fontAlgn="b"/>
                      <a:r>
                        <a:rPr lang="en-US" sz="1200" b="0" i="0" u="none" strike="noStrike" dirty="0">
                          <a:effectLst/>
                          <a:latin typeface="Microsoft Sans Serif" panose="020B0604020202020204" pitchFamily="34" charset="0"/>
                        </a:rPr>
                        <a:t>Average number of smolts per spawner</a:t>
                      </a:r>
                    </a:p>
                  </a:txBody>
                  <a:tcPr marL="9525" marR="9525" marT="9525"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000" b="0" i="0" u="none" strike="noStrike" dirty="0">
                        <a:effectLst/>
                        <a:latin typeface="Microsoft Sans Serif" panose="020B060402020202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xmlns="" val="10000"/>
                  </a:ext>
                </a:extLst>
              </a:tr>
              <a:tr h="161925">
                <a:tc>
                  <a:txBody>
                    <a:bodyPr/>
                    <a:lstStyle/>
                    <a:p>
                      <a:pPr algn="l" fontAlgn="b"/>
                      <a:endParaRPr lang="en-US" sz="1200" b="0" i="0" u="none" strike="noStrike" dirty="0">
                        <a:effectLst/>
                        <a:latin typeface="Microsoft Sans Serif" panose="020B0604020202020204" pitchFamily="34" charset="0"/>
                      </a:endParaRPr>
                    </a:p>
                  </a:txBody>
                  <a:tcPr marL="9525" marR="9525" marT="9525" marB="0" anchor="b">
                    <a:lnL>
                      <a:noFill/>
                    </a:lnL>
                    <a:lnR>
                      <a:noFill/>
                    </a:lnR>
                    <a:lnT>
                      <a:noFill/>
                    </a:lnT>
                    <a:lnB>
                      <a:noFill/>
                    </a:lnB>
                  </a:tcPr>
                </a:tc>
                <a:tc>
                  <a:txBody>
                    <a:bodyPr/>
                    <a:lstStyle/>
                    <a:p>
                      <a:pPr algn="l" fontAlgn="b"/>
                      <a:endParaRPr lang="en-US" sz="1200" b="0" i="0" u="none" strike="noStrike" dirty="0">
                        <a:effectLst/>
                        <a:latin typeface="Microsoft Sans Serif" panose="020B0604020202020204" pitchFamily="34" charset="0"/>
                      </a:endParaRPr>
                    </a:p>
                  </a:txBody>
                  <a:tcPr marL="9525" marR="9525" marT="9525" marB="0" anchor="b">
                    <a:lnL>
                      <a:noFill/>
                    </a:lnL>
                    <a:lnR>
                      <a:noFill/>
                    </a:lnR>
                    <a:lnT>
                      <a:noFill/>
                    </a:lnT>
                    <a:lnB>
                      <a:noFill/>
                    </a:lnB>
                  </a:tcPr>
                </a:tc>
                <a:tc>
                  <a:txBody>
                    <a:bodyPr/>
                    <a:lstStyle/>
                    <a:p>
                      <a:pPr algn="l" fontAlgn="b"/>
                      <a:endParaRPr lang="en-US" sz="1200" b="0" i="0" u="none" strike="noStrike" dirty="0">
                        <a:effectLst/>
                        <a:latin typeface="Microsoft Sans Serif" panose="020B0604020202020204" pitchFamily="34" charset="0"/>
                      </a:endParaRPr>
                    </a:p>
                  </a:txBody>
                  <a:tcPr marL="9525" marR="9525" marT="9525" marB="0" anchor="b">
                    <a:lnL>
                      <a:noFill/>
                    </a:lnL>
                    <a:lnR>
                      <a:noFill/>
                    </a:lnR>
                    <a:lnT>
                      <a:noFill/>
                    </a:lnT>
                    <a:lnB>
                      <a:noFill/>
                    </a:lnB>
                  </a:tcPr>
                </a:tc>
                <a:tc>
                  <a:txBody>
                    <a:bodyPr/>
                    <a:lstStyle/>
                    <a:p>
                      <a:pPr algn="l" fontAlgn="b"/>
                      <a:endParaRPr lang="en-US" sz="1200" b="0" i="0" u="none" strike="noStrike" dirty="0">
                        <a:effectLst/>
                        <a:latin typeface="Microsoft Sans Serif" panose="020B0604020202020204" pitchFamily="34" charset="0"/>
                      </a:endParaRPr>
                    </a:p>
                  </a:txBody>
                  <a:tcPr marL="9525" marR="9525" marT="9525" marB="0" anchor="b">
                    <a:lnL>
                      <a:noFill/>
                    </a:lnL>
                    <a:lnR>
                      <a:noFill/>
                    </a:lnR>
                    <a:lnT>
                      <a:noFill/>
                    </a:lnT>
                    <a:lnB>
                      <a:noFill/>
                    </a:lnB>
                  </a:tcPr>
                </a:tc>
                <a:tc>
                  <a:txBody>
                    <a:bodyPr/>
                    <a:lstStyle/>
                    <a:p>
                      <a:pPr algn="l" fontAlgn="b"/>
                      <a:endParaRPr lang="en-US" sz="1000" b="0" i="0" u="none" strike="noStrike" dirty="0">
                        <a:effectLst/>
                        <a:latin typeface="Microsoft Sans Serif" panose="020B060402020202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xmlns="" val="10001"/>
                  </a:ext>
                </a:extLst>
              </a:tr>
              <a:tr h="161925">
                <a:tc gridSpan="5">
                  <a:txBody>
                    <a:bodyPr/>
                    <a:lstStyle/>
                    <a:p>
                      <a:pPr algn="l" fontAlgn="b"/>
                      <a:r>
                        <a:rPr lang="en-US" sz="1200" b="0" i="0" u="none" strike="noStrike" dirty="0">
                          <a:effectLst/>
                          <a:latin typeface="Microsoft Sans Serif" panose="020B0604020202020204" pitchFamily="34" charset="0"/>
                        </a:rPr>
                        <a:t>Resident trout have had little attention to date. </a:t>
                      </a:r>
                    </a:p>
                  </a:txBody>
                  <a:tcPr marL="9525" marR="9525" marT="9525"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2"/>
                  </a:ext>
                </a:extLst>
              </a:tr>
              <a:tr h="161925">
                <a:tc>
                  <a:txBody>
                    <a:bodyPr/>
                    <a:lstStyle/>
                    <a:p>
                      <a:pPr algn="l" fontAlgn="b"/>
                      <a:endParaRPr lang="en-US" sz="1200" b="0" i="0" u="none" strike="noStrike" dirty="0">
                        <a:effectLst/>
                        <a:latin typeface="Microsoft Sans Serif" panose="020B0604020202020204" pitchFamily="34" charset="0"/>
                      </a:endParaRPr>
                    </a:p>
                  </a:txBody>
                  <a:tcPr marL="9525" marR="9525" marT="9525" marB="0" anchor="b">
                    <a:lnL>
                      <a:noFill/>
                    </a:lnL>
                    <a:lnR>
                      <a:noFill/>
                    </a:lnR>
                    <a:lnT>
                      <a:noFill/>
                    </a:lnT>
                    <a:lnB>
                      <a:noFill/>
                    </a:lnB>
                  </a:tcPr>
                </a:tc>
                <a:tc>
                  <a:txBody>
                    <a:bodyPr/>
                    <a:lstStyle/>
                    <a:p>
                      <a:pPr algn="l" fontAlgn="b"/>
                      <a:endParaRPr lang="en-US" sz="1200" b="0" i="0" u="none" strike="noStrike" dirty="0">
                        <a:effectLst/>
                        <a:latin typeface="Microsoft Sans Serif" panose="020B0604020202020204" pitchFamily="34" charset="0"/>
                      </a:endParaRPr>
                    </a:p>
                  </a:txBody>
                  <a:tcPr marL="9525" marR="9525" marT="9525" marB="0" anchor="b">
                    <a:lnL>
                      <a:noFill/>
                    </a:lnL>
                    <a:lnR>
                      <a:noFill/>
                    </a:lnR>
                    <a:lnT>
                      <a:noFill/>
                    </a:lnT>
                    <a:lnB>
                      <a:noFill/>
                    </a:lnB>
                  </a:tcPr>
                </a:tc>
                <a:tc>
                  <a:txBody>
                    <a:bodyPr/>
                    <a:lstStyle/>
                    <a:p>
                      <a:pPr algn="l" fontAlgn="b"/>
                      <a:endParaRPr lang="en-US" sz="1200" b="0" i="0" u="none" strike="noStrike" dirty="0">
                        <a:effectLst/>
                        <a:latin typeface="Microsoft Sans Serif" panose="020B0604020202020204" pitchFamily="34" charset="0"/>
                      </a:endParaRPr>
                    </a:p>
                  </a:txBody>
                  <a:tcPr marL="9525" marR="9525" marT="9525" marB="0" anchor="b">
                    <a:lnL>
                      <a:noFill/>
                    </a:lnL>
                    <a:lnR>
                      <a:noFill/>
                    </a:lnR>
                    <a:lnT>
                      <a:noFill/>
                    </a:lnT>
                    <a:lnB>
                      <a:noFill/>
                    </a:lnB>
                  </a:tcPr>
                </a:tc>
                <a:tc>
                  <a:txBody>
                    <a:bodyPr/>
                    <a:lstStyle/>
                    <a:p>
                      <a:pPr algn="l" fontAlgn="b"/>
                      <a:endParaRPr lang="en-US" sz="1200" b="0" i="0" u="none" strike="noStrike" dirty="0">
                        <a:effectLst/>
                        <a:latin typeface="Microsoft Sans Serif" panose="020B0604020202020204" pitchFamily="34" charset="0"/>
                      </a:endParaRPr>
                    </a:p>
                  </a:txBody>
                  <a:tcPr marL="9525" marR="9525" marT="9525" marB="0" anchor="b">
                    <a:lnL>
                      <a:noFill/>
                    </a:lnL>
                    <a:lnR>
                      <a:noFill/>
                    </a:lnR>
                    <a:lnT>
                      <a:noFill/>
                    </a:lnT>
                    <a:lnB>
                      <a:noFill/>
                    </a:lnB>
                  </a:tcPr>
                </a:tc>
                <a:tc>
                  <a:txBody>
                    <a:bodyPr/>
                    <a:lstStyle/>
                    <a:p>
                      <a:pPr algn="l" fontAlgn="b"/>
                      <a:endParaRPr lang="en-US" sz="1000" b="0" i="0" u="none" strike="noStrike" dirty="0">
                        <a:effectLst/>
                        <a:latin typeface="Microsoft Sans Serif" panose="020B060402020202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xmlns="" val="10003"/>
                  </a:ext>
                </a:extLst>
              </a:tr>
              <a:tr h="161925">
                <a:tc gridSpan="2">
                  <a:txBody>
                    <a:bodyPr/>
                    <a:lstStyle/>
                    <a:p>
                      <a:pPr algn="l" fontAlgn="b"/>
                      <a:r>
                        <a:rPr lang="en-US" sz="1200" b="0" i="0" u="none" strike="noStrike" dirty="0">
                          <a:effectLst/>
                          <a:latin typeface="Microsoft Sans Serif" panose="020B0604020202020204" pitchFamily="34" charset="0"/>
                        </a:rPr>
                        <a:t>Sturgeon &amp; Lamprey</a:t>
                      </a:r>
                    </a:p>
                  </a:txBody>
                  <a:tcPr marL="9525" marR="9525" marT="9525" marB="0" anchor="b">
                    <a:lnL>
                      <a:noFill/>
                    </a:lnL>
                    <a:lnR>
                      <a:noFill/>
                    </a:lnR>
                    <a:lnT>
                      <a:noFill/>
                    </a:lnT>
                    <a:lnB>
                      <a:noFill/>
                    </a:lnB>
                  </a:tcPr>
                </a:tc>
                <a:tc hMerge="1">
                  <a:txBody>
                    <a:bodyPr/>
                    <a:lstStyle/>
                    <a:p>
                      <a:endParaRPr lang="en-US"/>
                    </a:p>
                  </a:txBody>
                  <a:tcPr/>
                </a:tc>
                <a:tc>
                  <a:txBody>
                    <a:bodyPr/>
                    <a:lstStyle/>
                    <a:p>
                      <a:pPr algn="l" fontAlgn="b"/>
                      <a:endParaRPr lang="en-US" sz="1200" b="0" i="0" u="none" strike="noStrike" dirty="0">
                        <a:effectLst/>
                        <a:latin typeface="Microsoft Sans Serif" panose="020B0604020202020204" pitchFamily="34" charset="0"/>
                      </a:endParaRPr>
                    </a:p>
                  </a:txBody>
                  <a:tcPr marL="9525" marR="9525" marT="9525" marB="0" anchor="b">
                    <a:lnL>
                      <a:noFill/>
                    </a:lnL>
                    <a:lnR>
                      <a:noFill/>
                    </a:lnR>
                    <a:lnT>
                      <a:noFill/>
                    </a:lnT>
                    <a:lnB>
                      <a:noFill/>
                    </a:lnB>
                  </a:tcPr>
                </a:tc>
                <a:tc>
                  <a:txBody>
                    <a:bodyPr/>
                    <a:lstStyle/>
                    <a:p>
                      <a:pPr algn="l" fontAlgn="b"/>
                      <a:endParaRPr lang="en-US" sz="1200" b="0" i="0" u="none" strike="noStrike" dirty="0">
                        <a:effectLst/>
                        <a:latin typeface="Microsoft Sans Serif" panose="020B0604020202020204" pitchFamily="34" charset="0"/>
                      </a:endParaRPr>
                    </a:p>
                  </a:txBody>
                  <a:tcPr marL="9525" marR="9525" marT="9525" marB="0" anchor="b">
                    <a:lnL>
                      <a:noFill/>
                    </a:lnL>
                    <a:lnR>
                      <a:noFill/>
                    </a:lnR>
                    <a:lnT>
                      <a:noFill/>
                    </a:lnT>
                    <a:lnB>
                      <a:noFill/>
                    </a:lnB>
                  </a:tcPr>
                </a:tc>
                <a:tc>
                  <a:txBody>
                    <a:bodyPr/>
                    <a:lstStyle/>
                    <a:p>
                      <a:pPr algn="l" fontAlgn="b"/>
                      <a:endParaRPr lang="en-US" sz="1000" b="0" i="0" u="none" strike="noStrike" dirty="0">
                        <a:effectLst/>
                        <a:latin typeface="Microsoft Sans Serif" panose="020B060402020202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xmlns="" val="10004"/>
                  </a:ext>
                </a:extLst>
              </a:tr>
              <a:tr h="161925">
                <a:tc gridSpan="3">
                  <a:txBody>
                    <a:bodyPr/>
                    <a:lstStyle/>
                    <a:p>
                      <a:pPr algn="l" fontAlgn="b"/>
                      <a:r>
                        <a:rPr lang="en-US" sz="1200" b="0" i="0" u="none" strike="noStrike" dirty="0">
                          <a:effectLst/>
                          <a:latin typeface="Microsoft Sans Serif" panose="020B0604020202020204" pitchFamily="34" charset="0"/>
                        </a:rPr>
                        <a:t>Aquatic predation for each pool</a:t>
                      </a:r>
                    </a:p>
                  </a:txBody>
                  <a:tcPr marL="9525" marR="9525" marT="9525" marB="0" anchor="b">
                    <a:lnL>
                      <a:noFill/>
                    </a:lnL>
                    <a:lnR>
                      <a:noFill/>
                    </a:lnR>
                    <a:lnT>
                      <a:noFill/>
                    </a:lnT>
                    <a:lnB>
                      <a:noFill/>
                    </a:lnB>
                  </a:tcPr>
                </a:tc>
                <a:tc hMerge="1">
                  <a:txBody>
                    <a:bodyPr/>
                    <a:lstStyle/>
                    <a:p>
                      <a:endParaRPr lang="en-US"/>
                    </a:p>
                  </a:txBody>
                  <a:tcPr/>
                </a:tc>
                <a:tc hMerge="1">
                  <a:txBody>
                    <a:bodyPr/>
                    <a:lstStyle/>
                    <a:p>
                      <a:endParaRPr lang="en-US"/>
                    </a:p>
                  </a:txBody>
                  <a:tcPr/>
                </a:tc>
                <a:tc>
                  <a:txBody>
                    <a:bodyPr/>
                    <a:lstStyle/>
                    <a:p>
                      <a:pPr algn="l" fontAlgn="b"/>
                      <a:endParaRPr lang="en-US" sz="1200" b="0" i="0" u="none" strike="noStrike" dirty="0">
                        <a:effectLst/>
                        <a:latin typeface="Microsoft Sans Serif" panose="020B0604020202020204" pitchFamily="34" charset="0"/>
                      </a:endParaRPr>
                    </a:p>
                  </a:txBody>
                  <a:tcPr marL="9525" marR="9525" marT="9525" marB="0" anchor="b">
                    <a:lnL>
                      <a:noFill/>
                    </a:lnL>
                    <a:lnR>
                      <a:noFill/>
                    </a:lnR>
                    <a:lnT>
                      <a:noFill/>
                    </a:lnT>
                    <a:lnB>
                      <a:noFill/>
                    </a:lnB>
                  </a:tcPr>
                </a:tc>
                <a:tc>
                  <a:txBody>
                    <a:bodyPr/>
                    <a:lstStyle/>
                    <a:p>
                      <a:pPr algn="l" fontAlgn="b"/>
                      <a:endParaRPr lang="en-US" sz="1000" b="0" i="0" u="none" strike="noStrike" dirty="0">
                        <a:effectLst/>
                        <a:latin typeface="Microsoft Sans Serif" panose="020B060402020202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xmlns="" val="10005"/>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3997011682"/>
              </p:ext>
            </p:extLst>
          </p:nvPr>
        </p:nvGraphicFramePr>
        <p:xfrm>
          <a:off x="6807199" y="2413688"/>
          <a:ext cx="4622800" cy="1590365"/>
        </p:xfrm>
        <a:graphic>
          <a:graphicData uri="http://schemas.openxmlformats.org/drawingml/2006/table">
            <a:tbl>
              <a:tblPr/>
              <a:tblGrid>
                <a:gridCol w="4622800">
                  <a:extLst>
                    <a:ext uri="{9D8B030D-6E8A-4147-A177-3AD203B41FA5}">
                      <a16:colId xmlns:a16="http://schemas.microsoft.com/office/drawing/2014/main" xmlns="" val="20000"/>
                    </a:ext>
                  </a:extLst>
                </a:gridCol>
              </a:tblGrid>
              <a:tr h="243016">
                <a:tc>
                  <a:txBody>
                    <a:bodyPr/>
                    <a:lstStyle/>
                    <a:p>
                      <a:pPr algn="l" fontAlgn="b"/>
                      <a:r>
                        <a:rPr lang="en-US" sz="1200" b="0" i="0" u="none" strike="noStrike" dirty="0">
                          <a:effectLst/>
                          <a:latin typeface="Microsoft Sans Serif" panose="020B0604020202020204" pitchFamily="34" charset="0"/>
                        </a:rPr>
                        <a:t>Length of Female Spawners (Mid eye to fork or hyporal plate)</a:t>
                      </a:r>
                    </a:p>
                  </a:txBody>
                  <a:tcPr marL="9525" marR="9525" marT="9525" marB="0" anchor="b">
                    <a:lnL>
                      <a:noFill/>
                    </a:lnL>
                    <a:lnR>
                      <a:noFill/>
                    </a:lnR>
                    <a:lnT>
                      <a:noFill/>
                    </a:lnT>
                    <a:lnB>
                      <a:noFill/>
                    </a:lnB>
                  </a:tcPr>
                </a:tc>
                <a:extLst>
                  <a:ext uri="{0D108BD9-81ED-4DB2-BD59-A6C34878D82A}">
                    <a16:rowId xmlns:a16="http://schemas.microsoft.com/office/drawing/2014/main" xmlns="" val="10000"/>
                  </a:ext>
                </a:extLst>
              </a:tr>
              <a:tr h="243016">
                <a:tc>
                  <a:txBody>
                    <a:bodyPr/>
                    <a:lstStyle/>
                    <a:p>
                      <a:pPr algn="l" fontAlgn="b"/>
                      <a:r>
                        <a:rPr lang="en-US" sz="1200" b="0" i="0" u="none" strike="noStrike" dirty="0">
                          <a:effectLst/>
                          <a:latin typeface="Microsoft Sans Serif" panose="020B0604020202020204" pitchFamily="34" charset="0"/>
                        </a:rPr>
                        <a:t>Predator Indicators (avian, pinniped, non-native fish)</a:t>
                      </a:r>
                    </a:p>
                  </a:txBody>
                  <a:tcPr marL="9525" marR="9525" marT="9525" marB="0" anchor="b">
                    <a:lnL>
                      <a:noFill/>
                    </a:lnL>
                    <a:lnR>
                      <a:noFill/>
                    </a:lnR>
                    <a:lnT>
                      <a:noFill/>
                    </a:lnT>
                    <a:lnB>
                      <a:noFill/>
                    </a:lnB>
                  </a:tcPr>
                </a:tc>
                <a:extLst>
                  <a:ext uri="{0D108BD9-81ED-4DB2-BD59-A6C34878D82A}">
                    <a16:rowId xmlns:a16="http://schemas.microsoft.com/office/drawing/2014/main" xmlns="" val="10001"/>
                  </a:ext>
                </a:extLst>
              </a:tr>
              <a:tr h="243016">
                <a:tc>
                  <a:txBody>
                    <a:bodyPr/>
                    <a:lstStyle/>
                    <a:p>
                      <a:pPr algn="l" fontAlgn="b"/>
                      <a:r>
                        <a:rPr lang="en-US" sz="1200" b="0" i="0" u="none" strike="noStrike" dirty="0">
                          <a:effectLst/>
                          <a:latin typeface="Microsoft Sans Serif" panose="020B0604020202020204" pitchFamily="34" charset="0"/>
                        </a:rPr>
                        <a:t>Hatchery fish interactions will always be an issue and as such require attention</a:t>
                      </a:r>
                    </a:p>
                  </a:txBody>
                  <a:tcPr marL="9525" marR="9525" marT="9525" marB="0" anchor="b">
                    <a:lnL>
                      <a:noFill/>
                    </a:lnL>
                    <a:lnR>
                      <a:noFill/>
                    </a:lnR>
                    <a:lnT>
                      <a:noFill/>
                    </a:lnT>
                    <a:lnB>
                      <a:noFill/>
                    </a:lnB>
                  </a:tcPr>
                </a:tc>
                <a:extLst>
                  <a:ext uri="{0D108BD9-81ED-4DB2-BD59-A6C34878D82A}">
                    <a16:rowId xmlns:a16="http://schemas.microsoft.com/office/drawing/2014/main" xmlns="" val="10002"/>
                  </a:ext>
                </a:extLst>
              </a:tr>
              <a:tr h="243016">
                <a:tc>
                  <a:txBody>
                    <a:bodyPr/>
                    <a:lstStyle/>
                    <a:p>
                      <a:pPr algn="l" fontAlgn="b"/>
                      <a:endParaRPr lang="en-US" sz="1200" b="0" i="0" u="none" strike="noStrike" dirty="0">
                        <a:effectLst/>
                        <a:latin typeface="Microsoft Sans Serif" panose="020B060402020202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xmlns="" val="10003"/>
                  </a:ext>
                </a:extLst>
              </a:tr>
              <a:tr h="243016">
                <a:tc>
                  <a:txBody>
                    <a:bodyPr/>
                    <a:lstStyle/>
                    <a:p>
                      <a:pPr algn="l" fontAlgn="b"/>
                      <a:r>
                        <a:rPr lang="en-US" sz="1200" b="0" i="0" u="none" strike="noStrike" dirty="0">
                          <a:effectLst/>
                          <a:latin typeface="Microsoft Sans Serif" panose="020B0604020202020204" pitchFamily="34" charset="0"/>
                        </a:rPr>
                        <a:t>Hatchery &amp; Natural Interactions</a:t>
                      </a:r>
                    </a:p>
                  </a:txBody>
                  <a:tcPr marL="9525" marR="9525" marT="9525" marB="0" anchor="b">
                    <a:lnL>
                      <a:noFill/>
                    </a:lnL>
                    <a:lnR>
                      <a:noFill/>
                    </a:lnR>
                    <a:lnT>
                      <a:noFill/>
                    </a:lnT>
                    <a:lnB>
                      <a:noFill/>
                    </a:lnB>
                  </a:tcPr>
                </a:tc>
                <a:extLst>
                  <a:ext uri="{0D108BD9-81ED-4DB2-BD59-A6C34878D82A}">
                    <a16:rowId xmlns:a16="http://schemas.microsoft.com/office/drawing/2014/main" xmlns="" val="10004"/>
                  </a:ext>
                </a:extLst>
              </a:tr>
              <a:tr h="243016">
                <a:tc>
                  <a:txBody>
                    <a:bodyPr/>
                    <a:lstStyle/>
                    <a:p>
                      <a:pPr algn="l" fontAlgn="b"/>
                      <a:r>
                        <a:rPr lang="en-US" sz="1200" b="0" i="0" u="none" strike="noStrike" dirty="0" smtClean="0">
                          <a:effectLst/>
                          <a:latin typeface="Microsoft Sans Serif" panose="020B0604020202020204" pitchFamily="34" charset="0"/>
                        </a:rPr>
                        <a:t>Avian </a:t>
                      </a:r>
                      <a:r>
                        <a:rPr lang="en-US" sz="1200" b="0" i="0" u="none" strike="noStrike" dirty="0">
                          <a:effectLst/>
                          <a:latin typeface="Microsoft Sans Serif" panose="020B0604020202020204" pitchFamily="34" charset="0"/>
                        </a:rPr>
                        <a:t>predation for each pool</a:t>
                      </a:r>
                    </a:p>
                  </a:txBody>
                  <a:tcPr marL="9525" marR="9525" marT="9525" marB="0" anchor="b">
                    <a:lnL>
                      <a:noFill/>
                    </a:lnL>
                    <a:lnR>
                      <a:noFill/>
                    </a:lnR>
                    <a:lnT>
                      <a:noFill/>
                    </a:lnT>
                    <a:lnB>
                      <a:noFill/>
                    </a:lnB>
                  </a:tcP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302746541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a:t>
            </a:r>
            <a:endParaRPr lang="en-US" dirty="0"/>
          </a:p>
        </p:txBody>
      </p:sp>
      <p:sp>
        <p:nvSpPr>
          <p:cNvPr id="3" name="Content Placeholder 2"/>
          <p:cNvSpPr>
            <a:spLocks noGrp="1"/>
          </p:cNvSpPr>
          <p:nvPr>
            <p:ph idx="1"/>
          </p:nvPr>
        </p:nvSpPr>
        <p:spPr>
          <a:xfrm>
            <a:off x="676656" y="2011680"/>
            <a:ext cx="10753725" cy="4075611"/>
          </a:xfrm>
        </p:spPr>
        <p:txBody>
          <a:bodyPr>
            <a:normAutofit lnSpcReduction="10000"/>
          </a:bodyPr>
          <a:lstStyle/>
          <a:p>
            <a:r>
              <a:rPr lang="en-US" dirty="0" smtClean="0"/>
              <a:t>The proportion </a:t>
            </a:r>
            <a:r>
              <a:rPr lang="en-US" dirty="0"/>
              <a:t>of natural spawners that are of hatchery origin (pHOS) </a:t>
            </a:r>
            <a:r>
              <a:rPr lang="en-US" dirty="0" smtClean="0"/>
              <a:t>is already a metric in the NOSA tables. Does the Executive Committee wish to elevate pHOS to an Indicator and try to populate pHOS for as many populations as possible?</a:t>
            </a:r>
          </a:p>
          <a:p>
            <a:r>
              <a:rPr lang="en-US" dirty="0" smtClean="0"/>
              <a:t>Do the Executive Committee members want to direct the CA Project to continue to develop hatchery Fish indicators as the next priority after Natural Origin Salmon &amp; Steelhead indicators, as is currently the plan?</a:t>
            </a:r>
          </a:p>
          <a:p>
            <a:r>
              <a:rPr lang="en-US" dirty="0" smtClean="0"/>
              <a:t>Do </a:t>
            </a:r>
            <a:r>
              <a:rPr lang="en-US" dirty="0"/>
              <a:t>you want to direct that the CA work groups coordinate with any specific assessment process or processes (i.e. NOAA, NPCC, etc</a:t>
            </a:r>
            <a:r>
              <a:rPr lang="en-US" dirty="0" smtClean="0"/>
              <a:t>.)? </a:t>
            </a:r>
          </a:p>
          <a:p>
            <a:r>
              <a:rPr lang="en-US" dirty="0" smtClean="0"/>
              <a:t>Do we have all the right participants on our Hatchery Development Team?</a:t>
            </a:r>
            <a:endParaRPr lang="en-US" dirty="0"/>
          </a:p>
          <a:p>
            <a:r>
              <a:rPr lang="en-US" dirty="0" smtClean="0"/>
              <a:t>Do you want to provide any specific guidance on indicators (i.e. total return including harvest)?</a:t>
            </a:r>
            <a:endParaRPr lang="en-US" dirty="0"/>
          </a:p>
        </p:txBody>
      </p:sp>
    </p:spTree>
    <p:extLst>
      <p:ext uri="{BB962C8B-B14F-4D97-AF65-F5344CB8AC3E}">
        <p14:creationId xmlns:p14="http://schemas.microsoft.com/office/powerpoint/2010/main" val="165252817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7224" y="499533"/>
            <a:ext cx="10772775" cy="1073235"/>
          </a:xfrm>
        </p:spPr>
        <p:txBody>
          <a:bodyPr/>
          <a:lstStyle/>
          <a:p>
            <a:r>
              <a:rPr lang="en-US" dirty="0" smtClean="0"/>
              <a:t>Additional NO Indicators (Mike)</a:t>
            </a:r>
            <a:endParaRPr lang="en-US" dirty="0"/>
          </a:p>
        </p:txBody>
      </p:sp>
      <p:sp>
        <p:nvSpPr>
          <p:cNvPr id="3" name="Content Placeholder 2"/>
          <p:cNvSpPr>
            <a:spLocks noGrp="1"/>
          </p:cNvSpPr>
          <p:nvPr>
            <p:ph idx="1"/>
          </p:nvPr>
        </p:nvSpPr>
        <p:spPr>
          <a:xfrm>
            <a:off x="676656" y="2029968"/>
            <a:ext cx="10753725" cy="3747897"/>
          </a:xfrm>
        </p:spPr>
        <p:txBody>
          <a:bodyPr>
            <a:normAutofit fontScale="85000" lnSpcReduction="10000"/>
          </a:bodyPr>
          <a:lstStyle/>
          <a:p>
            <a:pPr marL="0" lvl="0" indent="0" eaLnBrk="0" fontAlgn="base" hangingPunct="0">
              <a:lnSpc>
                <a:spcPct val="100000"/>
              </a:lnSpc>
              <a:spcBef>
                <a:spcPct val="0"/>
              </a:spcBef>
              <a:spcAft>
                <a:spcPct val="0"/>
              </a:spcAft>
              <a:buNone/>
            </a:pPr>
            <a:r>
              <a:rPr lang="en-US" altLang="en-US" dirty="0">
                <a:solidFill>
                  <a:schemeClr val="tx1"/>
                </a:solidFill>
                <a:latin typeface="Calibri" panose="020F0502020204030204" pitchFamily="34" charset="0"/>
                <a:ea typeface="Times New Roman" panose="02020603050405020304" pitchFamily="18" charset="0"/>
                <a:cs typeface="Times New Roman" panose="02020603050405020304" pitchFamily="18" charset="0"/>
              </a:rPr>
              <a:t>Two tables are on the following pages.  In the first table I started with potential indicators that, </a:t>
            </a:r>
          </a:p>
          <a:p>
            <a:pPr marL="0" lvl="0" indent="0" eaLnBrk="0" fontAlgn="base" hangingPunct="0">
              <a:lnSpc>
                <a:spcPct val="100000"/>
              </a:lnSpc>
              <a:spcBef>
                <a:spcPct val="0"/>
              </a:spcBef>
              <a:spcAft>
                <a:spcPct val="0"/>
              </a:spcAft>
              <a:buNone/>
            </a:pPr>
            <a:r>
              <a:rPr lang="en-US" altLang="en-US" dirty="0">
                <a:solidFill>
                  <a:schemeClr val="tx1"/>
                </a:solidFill>
                <a:latin typeface="Calibri" panose="020F0502020204030204" pitchFamily="34" charset="0"/>
                <a:ea typeface="Times New Roman" panose="02020603050405020304" pitchFamily="18" charset="0"/>
                <a:cs typeface="Times New Roman" panose="02020603050405020304" pitchFamily="18" charset="0"/>
              </a:rPr>
              <a:t>various reasons, I think are not candidates to be the next one to pursue.  (I could of course be wrong.)  </a:t>
            </a:r>
          </a:p>
          <a:p>
            <a:pPr marL="0" lvl="0" indent="0" eaLnBrk="0" fontAlgn="base" hangingPunct="0">
              <a:lnSpc>
                <a:spcPct val="100000"/>
              </a:lnSpc>
              <a:spcBef>
                <a:spcPct val="0"/>
              </a:spcBef>
              <a:spcAft>
                <a:spcPct val="0"/>
              </a:spcAft>
              <a:buNone/>
            </a:pPr>
            <a:r>
              <a:rPr lang="en-US" altLang="en-US" dirty="0">
                <a:solidFill>
                  <a:schemeClr val="tx1"/>
                </a:solidFill>
                <a:latin typeface="Calibri" panose="020F0502020204030204" pitchFamily="34" charset="0"/>
                <a:ea typeface="Times New Roman" panose="02020603050405020304" pitchFamily="18" charset="0"/>
                <a:cs typeface="Times New Roman" panose="02020603050405020304" pitchFamily="18" charset="0"/>
              </a:rPr>
              <a:t>This will help give an overview of where we currently stand before we delve into what I think are more likely</a:t>
            </a:r>
          </a:p>
          <a:p>
            <a:pPr marL="0" lvl="0" indent="0" eaLnBrk="0" fontAlgn="base" hangingPunct="0">
              <a:lnSpc>
                <a:spcPct val="100000"/>
              </a:lnSpc>
              <a:spcBef>
                <a:spcPct val="0"/>
              </a:spcBef>
              <a:spcAft>
                <a:spcPct val="0"/>
              </a:spcAft>
              <a:buNone/>
            </a:pPr>
            <a:r>
              <a:rPr lang="en-US" altLang="en-US" dirty="0">
                <a:solidFill>
                  <a:schemeClr val="tx1"/>
                </a:solidFill>
                <a:latin typeface="Calibri" panose="020F0502020204030204" pitchFamily="34" charset="0"/>
                <a:ea typeface="Times New Roman" panose="02020603050405020304" pitchFamily="18" charset="0"/>
                <a:cs typeface="Times New Roman" panose="02020603050405020304" pitchFamily="18" charset="0"/>
              </a:rPr>
              <a:t> potential new indicators, which are shown in the second table.  In both tables, row colors alternate unless consecutive</a:t>
            </a:r>
          </a:p>
          <a:p>
            <a:pPr marL="0" lvl="0" indent="0" eaLnBrk="0" fontAlgn="base" hangingPunct="0">
              <a:lnSpc>
                <a:spcPct val="100000"/>
              </a:lnSpc>
              <a:spcBef>
                <a:spcPct val="0"/>
              </a:spcBef>
              <a:spcAft>
                <a:spcPct val="0"/>
              </a:spcAft>
              <a:buNone/>
            </a:pPr>
            <a:r>
              <a:rPr lang="en-US" altLang="en-US" dirty="0">
                <a:solidFill>
                  <a:schemeClr val="tx1"/>
                </a:solidFill>
                <a:latin typeface="Calibri" panose="020F0502020204030204" pitchFamily="34" charset="0"/>
                <a:ea typeface="Times New Roman" panose="02020603050405020304" pitchFamily="18" charset="0"/>
                <a:cs typeface="Times New Roman" panose="02020603050405020304" pitchFamily="18" charset="0"/>
              </a:rPr>
              <a:t> rows are related concepts.</a:t>
            </a:r>
            <a:r>
              <a:rPr lang="en-US" altLang="en-US" u="sng" dirty="0">
                <a:solidFill>
                  <a:srgbClr val="008080"/>
                </a:solidFill>
                <a:latin typeface="Calibri" panose="020F0502020204030204" pitchFamily="34" charset="0"/>
                <a:ea typeface="Times New Roman" panose="02020603050405020304" pitchFamily="18" charset="0"/>
                <a:cs typeface="Times New Roman" panose="02020603050405020304" pitchFamily="18" charset="0"/>
              </a:rPr>
              <a:t>  In the second table the ideas expressed at the 10/14/15 CAPG meeting are recorded, and </a:t>
            </a:r>
          </a:p>
          <a:p>
            <a:pPr marL="0" lvl="0" indent="0" eaLnBrk="0" fontAlgn="base" hangingPunct="0">
              <a:lnSpc>
                <a:spcPct val="100000"/>
              </a:lnSpc>
              <a:spcBef>
                <a:spcPct val="0"/>
              </a:spcBef>
              <a:spcAft>
                <a:spcPct val="0"/>
              </a:spcAft>
              <a:buNone/>
            </a:pPr>
            <a:r>
              <a:rPr lang="en-US" altLang="en-US" u="sng" dirty="0">
                <a:solidFill>
                  <a:srgbClr val="008080"/>
                </a:solidFill>
                <a:latin typeface="Calibri" panose="020F0502020204030204" pitchFamily="34" charset="0"/>
                <a:ea typeface="Times New Roman" panose="02020603050405020304" pitchFamily="18" charset="0"/>
                <a:cs typeface="Times New Roman" panose="02020603050405020304" pitchFamily="18" charset="0"/>
              </a:rPr>
              <a:t>rows are rearranged with those felt most likely at the top of the table.  The first table can be ignored at the </a:t>
            </a:r>
          </a:p>
          <a:p>
            <a:pPr marL="0" lvl="0" indent="0" eaLnBrk="0" fontAlgn="base" hangingPunct="0">
              <a:lnSpc>
                <a:spcPct val="100000"/>
              </a:lnSpc>
              <a:spcBef>
                <a:spcPct val="0"/>
              </a:spcBef>
              <a:spcAft>
                <a:spcPct val="0"/>
              </a:spcAft>
              <a:buNone/>
            </a:pPr>
            <a:r>
              <a:rPr lang="en-US" altLang="en-US" u="sng" dirty="0">
                <a:solidFill>
                  <a:srgbClr val="008080"/>
                </a:solidFill>
                <a:latin typeface="Calibri" panose="020F0502020204030204" pitchFamily="34" charset="0"/>
                <a:ea typeface="Times New Roman" panose="02020603050405020304" pitchFamily="18" charset="0"/>
                <a:cs typeface="Times New Roman" panose="02020603050405020304" pitchFamily="18" charset="0"/>
              </a:rPr>
              <a:t>December 2015 StreamNet Steering Committee meeting, but is here in case there's a reason to refer to it.</a:t>
            </a:r>
            <a:endParaRPr lang="en-US" altLang="en-US" sz="1600" dirty="0">
              <a:solidFill>
                <a:schemeClr val="tx1"/>
              </a:solidFill>
              <a:ea typeface="Times New Roman" panose="02020603050405020304" pitchFamily="18" charset="0"/>
            </a:endParaRPr>
          </a:p>
          <a:p>
            <a:pPr marL="0" lvl="0" indent="0" eaLnBrk="0" fontAlgn="base" hangingPunct="0">
              <a:lnSpc>
                <a:spcPct val="100000"/>
              </a:lnSpc>
              <a:spcBef>
                <a:spcPct val="0"/>
              </a:spcBef>
              <a:spcAft>
                <a:spcPct val="0"/>
              </a:spcAft>
              <a:buNone/>
            </a:pPr>
            <a:r>
              <a:rPr lang="en-US" altLang="en-US" sz="1600" dirty="0">
                <a:solidFill>
                  <a:schemeClr val="tx1"/>
                </a:solidFill>
                <a:latin typeface="Arial" panose="020B0604020202020204" pitchFamily="34" charset="0"/>
                <a:ea typeface="Times New Roman" panose="02020603050405020304" pitchFamily="18" charset="0"/>
              </a:rPr>
              <a:t/>
            </a:r>
            <a:br>
              <a:rPr lang="en-US" altLang="en-US" sz="1600" dirty="0">
                <a:solidFill>
                  <a:schemeClr val="tx1"/>
                </a:solidFill>
                <a:latin typeface="Arial" panose="020B0604020202020204" pitchFamily="34" charset="0"/>
                <a:ea typeface="Times New Roman" panose="02020603050405020304" pitchFamily="18" charset="0"/>
              </a:rPr>
            </a:br>
            <a:endParaRPr lang="en-US" altLang="en-US" sz="1000" dirty="0">
              <a:solidFill>
                <a:schemeClr val="tx1"/>
              </a:solidFill>
              <a:latin typeface="Arial" panose="020B0604020202020204" pitchFamily="34" charset="0"/>
            </a:endParaRPr>
          </a:p>
          <a:p>
            <a:endParaRPr lang="en-US" dirty="0"/>
          </a:p>
        </p:txBody>
      </p:sp>
    </p:spTree>
    <p:extLst>
      <p:ext uri="{BB962C8B-B14F-4D97-AF65-F5344CB8AC3E}">
        <p14:creationId xmlns:p14="http://schemas.microsoft.com/office/powerpoint/2010/main" val="278857171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9443" y="100584"/>
            <a:ext cx="8398493" cy="6356093"/>
          </a:xfrm>
          <a:prstGeom prst="rect">
            <a:avLst/>
          </a:prstGeom>
        </p:spPr>
      </p:pic>
      <p:sp>
        <p:nvSpPr>
          <p:cNvPr id="3" name="TextBox 2"/>
          <p:cNvSpPr txBox="1"/>
          <p:nvPr/>
        </p:nvSpPr>
        <p:spPr>
          <a:xfrm>
            <a:off x="365760" y="649224"/>
            <a:ext cx="1643079" cy="369332"/>
          </a:xfrm>
          <a:prstGeom prst="rect">
            <a:avLst/>
          </a:prstGeom>
          <a:noFill/>
        </p:spPr>
        <p:txBody>
          <a:bodyPr wrap="none" rtlCol="0">
            <a:spAutoFit/>
          </a:bodyPr>
          <a:lstStyle/>
          <a:p>
            <a:r>
              <a:rPr lang="en-US" dirty="0" smtClean="0"/>
              <a:t>Non-candidates</a:t>
            </a:r>
            <a:endParaRPr lang="en-US" dirty="0"/>
          </a:p>
        </p:txBody>
      </p:sp>
    </p:spTree>
    <p:extLst>
      <p:ext uri="{BB962C8B-B14F-4D97-AF65-F5344CB8AC3E}">
        <p14:creationId xmlns:p14="http://schemas.microsoft.com/office/powerpoint/2010/main" val="24726910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252537" y="2081371"/>
          <a:ext cx="9601200" cy="3627120"/>
        </p:xfrm>
        <a:graphic>
          <a:graphicData uri="http://schemas.openxmlformats.org/drawingml/2006/table">
            <a:tbl>
              <a:tblPr firstRow="1" firstCol="1" bandRow="1"/>
              <a:tblGrid>
                <a:gridCol w="1359535"/>
                <a:gridCol w="1132840"/>
                <a:gridCol w="7108825"/>
              </a:tblGrid>
              <a:tr h="0">
                <a:tc>
                  <a:txBody>
                    <a:bodyPr/>
                    <a:lstStyle/>
                    <a:p>
                      <a:pPr marL="0" marR="0">
                        <a:spcBef>
                          <a:spcPts val="0"/>
                        </a:spcBef>
                        <a:spcAft>
                          <a:spcPts val="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Diversions and screens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marL="0" marR="0">
                        <a:spcBef>
                          <a:spcPts val="0"/>
                        </a:spcBef>
                        <a:spcAft>
                          <a:spcPts val="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Oregon 10-Year Plan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marL="0" marR="0">
                        <a:spcBef>
                          <a:spcPts val="0"/>
                        </a:spcBef>
                        <a:spcAft>
                          <a:spcPts val="0"/>
                        </a:spcAft>
                      </a:pPr>
                      <a:r>
                        <a:rPr lang="en-US" sz="140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2"/>
                        </a:rPr>
                        <a:t>http://www.dfw.state.or.us/conservationstrategy/public_comment.asp</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40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a:rPr>
                        <a:t>http://www.dfw.state.or.us/conservationstrategy/docs/public_review/02%20OCS%20Key%20Conservation%20Issues%202015.pdf</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r>
              <a:tr h="0">
                <a:tc>
                  <a:txBody>
                    <a:bodyPr/>
                    <a:lstStyle/>
                    <a:p>
                      <a:pPr marL="0" marR="0">
                        <a:spcBef>
                          <a:spcPts val="0"/>
                        </a:spcBef>
                        <a:spcAft>
                          <a:spcPts val="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Land use changes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rgbClr val="DEEAF6"/>
                    </a:solidFill>
                  </a:tcPr>
                </a:tc>
                <a:tc>
                  <a:txBody>
                    <a:bodyPr/>
                    <a:lstStyle/>
                    <a:p>
                      <a:pPr marL="0" marR="0">
                        <a:spcBef>
                          <a:spcPts val="0"/>
                        </a:spcBef>
                        <a:spcAft>
                          <a:spcPts val="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Oregon 10-Year Plan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rgbClr val="DEEAF6"/>
                    </a:solidFill>
                  </a:tcPr>
                </a:tc>
                <a:tc>
                  <a:txBody>
                    <a:bodyPr/>
                    <a:lstStyle/>
                    <a:p>
                      <a:pPr marL="0" marR="0">
                        <a:spcBef>
                          <a:spcPts val="0"/>
                        </a:spcBef>
                        <a:spcAft>
                          <a:spcPts val="0"/>
                        </a:spcAft>
                      </a:pPr>
                      <a:r>
                        <a:rPr lang="en-US" sz="140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2"/>
                        </a:rPr>
                        <a:t>http://www.dfw.state.or.us/conservationstrategy/public_comment.asp</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40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a:rPr>
                        <a:t>http://www.dfw.state.or.us/conservationstrategy/docs/public_review/02%20OCS%20Key%20Conservation%20Issues%202015.pdf</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rgbClr val="DEEAF6"/>
                    </a:solidFill>
                  </a:tcPr>
                </a:tc>
              </a:tr>
              <a:tr h="0">
                <a:tc>
                  <a:txBody>
                    <a:bodyPr/>
                    <a:lstStyle/>
                    <a:p>
                      <a:pPr marL="0" marR="0">
                        <a:spcBef>
                          <a:spcPts val="0"/>
                        </a:spcBef>
                        <a:spcAft>
                          <a:spcPts val="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Invasive species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marL="0" marR="0">
                        <a:spcBef>
                          <a:spcPts val="0"/>
                        </a:spcBef>
                        <a:spcAft>
                          <a:spcPts val="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Oregon 10-Year Plan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marL="0" marR="0">
                        <a:spcBef>
                          <a:spcPts val="0"/>
                        </a:spcBef>
                        <a:spcAft>
                          <a:spcPts val="0"/>
                        </a:spcAft>
                      </a:pPr>
                      <a:r>
                        <a:rPr lang="en-US" sz="140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2"/>
                        </a:rPr>
                        <a:t>http://www.dfw.state.or.us/conservationstrategy/public_comment.asp</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40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a:rPr>
                        <a:t>http://www.dfw.state.or.us/conservationstrategy/docs/public_review/02%20OCS%20Key%20Conservation%20Issues%202015.pdf</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r>
              <a:tr h="0">
                <a:tc>
                  <a:txBody>
                    <a:bodyPr/>
                    <a:lstStyle/>
                    <a:p>
                      <a:pPr marL="0" marR="0">
                        <a:spcBef>
                          <a:spcPts val="0"/>
                        </a:spcBef>
                        <a:spcAft>
                          <a:spcPts val="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Effectiveness monitoring (Response to a particular mgt. action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rgbClr val="DEEAF6"/>
                    </a:solidFill>
                  </a:tcPr>
                </a:tc>
                <a:tc>
                  <a:txBody>
                    <a:bodyPr/>
                    <a:lstStyle/>
                    <a:p>
                      <a:pPr marL="0" marR="0">
                        <a:spcBef>
                          <a:spcPts val="0"/>
                        </a:spcBef>
                        <a:spcAft>
                          <a:spcPts val="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Oregon 10-Year Plan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rgbClr val="DEEAF6"/>
                    </a:solidFill>
                  </a:tcPr>
                </a:tc>
                <a:tc>
                  <a:txBody>
                    <a:bodyPr/>
                    <a:lstStyle/>
                    <a:p>
                      <a:pPr marL="0" marR="0">
                        <a:spcBef>
                          <a:spcPts val="0"/>
                        </a:spcBef>
                        <a:spcAft>
                          <a:spcPts val="0"/>
                        </a:spcAft>
                      </a:pPr>
                      <a:r>
                        <a:rPr lang="en-US" sz="140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2"/>
                        </a:rPr>
                        <a:t>http://www.dfw.state.or.us/conservationstrategy/public_comment.asp</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40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http://www.dfw.state.or.us/conservationstrategy/docs/public_review/06%20OCS%20Monitoring%202015.pdf</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rgbClr val="DEEAF6"/>
                    </a:solidFill>
                  </a:tcPr>
                </a:tc>
              </a:tr>
              <a:tr h="0">
                <a:tc>
                  <a:txBody>
                    <a:bodyPr/>
                    <a:lstStyle/>
                    <a:p>
                      <a:pPr marL="0" marR="0">
                        <a:spcBef>
                          <a:spcPts val="0"/>
                        </a:spcBef>
                        <a:spcAft>
                          <a:spcPts val="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Specific limiting factors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marL="0" marR="0">
                        <a:spcBef>
                          <a:spcPts val="0"/>
                        </a:spcBef>
                        <a:spcAft>
                          <a:spcPts val="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Oregon 10-Year Plan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marL="0" marR="0">
                        <a:spcBef>
                          <a:spcPts val="0"/>
                        </a:spcBef>
                        <a:spcAft>
                          <a:spcPts val="0"/>
                        </a:spcAft>
                      </a:pPr>
                      <a:r>
                        <a:rPr lang="en-US" sz="140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2"/>
                        </a:rPr>
                        <a:t>http://www.dfw.state.or.us/conservationstrategy/public_comment.asp</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40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http://www.dfw.state.or.us/conservationstrategy/docs/public_review/06%20OCS%20Monitoring%202015.pdf</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r>
            </a:tbl>
          </a:graphicData>
        </a:graphic>
      </p:graphicFrame>
      <p:sp>
        <p:nvSpPr>
          <p:cNvPr id="3" name="TextBox 2"/>
          <p:cNvSpPr txBox="1"/>
          <p:nvPr/>
        </p:nvSpPr>
        <p:spPr>
          <a:xfrm>
            <a:off x="1252537" y="841248"/>
            <a:ext cx="2768707" cy="369332"/>
          </a:xfrm>
          <a:prstGeom prst="rect">
            <a:avLst/>
          </a:prstGeom>
          <a:noFill/>
        </p:spPr>
        <p:txBody>
          <a:bodyPr wrap="none" rtlCol="0">
            <a:spAutoFit/>
          </a:bodyPr>
          <a:lstStyle/>
          <a:p>
            <a:r>
              <a:rPr lang="en-US" dirty="0" smtClean="0"/>
              <a:t>Non-candidates (continued)</a:t>
            </a:r>
            <a:endParaRPr lang="en-US" dirty="0"/>
          </a:p>
        </p:txBody>
      </p:sp>
    </p:spTree>
    <p:extLst>
      <p:ext uri="{BB962C8B-B14F-4D97-AF65-F5344CB8AC3E}">
        <p14:creationId xmlns:p14="http://schemas.microsoft.com/office/powerpoint/2010/main" val="36433802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158876459"/>
              </p:ext>
            </p:extLst>
          </p:nvPr>
        </p:nvGraphicFramePr>
        <p:xfrm>
          <a:off x="2051177" y="168630"/>
          <a:ext cx="9195943" cy="6556592"/>
        </p:xfrm>
        <a:graphic>
          <a:graphicData uri="http://schemas.openxmlformats.org/presentationml/2006/ole">
            <mc:AlternateContent xmlns:mc="http://schemas.openxmlformats.org/markup-compatibility/2006">
              <mc:Choice xmlns:v="urn:schemas-microsoft-com:vml" Requires="v">
                <p:oleObj spid="_x0000_s4126" name="Document" r:id="rId3" imgW="9607837" imgH="6849488" progId="Word.Document.12">
                  <p:embed/>
                </p:oleObj>
              </mc:Choice>
              <mc:Fallback>
                <p:oleObj name="Document" r:id="rId3" imgW="9607837" imgH="6849488" progId="Word.Document.12">
                  <p:embed/>
                  <p:pic>
                    <p:nvPicPr>
                      <p:cNvPr id="0" name=""/>
                      <p:cNvPicPr/>
                      <p:nvPr/>
                    </p:nvPicPr>
                    <p:blipFill>
                      <a:blip r:embed="rId4"/>
                      <a:stretch>
                        <a:fillRect/>
                      </a:stretch>
                    </p:blipFill>
                    <p:spPr>
                      <a:xfrm>
                        <a:off x="2051177" y="168630"/>
                        <a:ext cx="9195943" cy="6556592"/>
                      </a:xfrm>
                      <a:prstGeom prst="rect">
                        <a:avLst/>
                      </a:prstGeom>
                    </p:spPr>
                  </p:pic>
                </p:oleObj>
              </mc:Fallback>
            </mc:AlternateContent>
          </a:graphicData>
        </a:graphic>
      </p:graphicFrame>
      <p:sp>
        <p:nvSpPr>
          <p:cNvPr id="3" name="TextBox 2"/>
          <p:cNvSpPr txBox="1"/>
          <p:nvPr/>
        </p:nvSpPr>
        <p:spPr>
          <a:xfrm>
            <a:off x="548640" y="777240"/>
            <a:ext cx="1212511" cy="369332"/>
          </a:xfrm>
          <a:prstGeom prst="rect">
            <a:avLst/>
          </a:prstGeom>
          <a:noFill/>
        </p:spPr>
        <p:txBody>
          <a:bodyPr wrap="none" rtlCol="0">
            <a:spAutoFit/>
          </a:bodyPr>
          <a:lstStyle/>
          <a:p>
            <a:r>
              <a:rPr lang="en-US" dirty="0" smtClean="0"/>
              <a:t>Candidates</a:t>
            </a:r>
            <a:endParaRPr lang="en-US" dirty="0"/>
          </a:p>
        </p:txBody>
      </p:sp>
    </p:spTree>
    <p:extLst>
      <p:ext uri="{BB962C8B-B14F-4D97-AF65-F5344CB8AC3E}">
        <p14:creationId xmlns:p14="http://schemas.microsoft.com/office/powerpoint/2010/main" val="8047680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3743196950"/>
              </p:ext>
            </p:extLst>
          </p:nvPr>
        </p:nvGraphicFramePr>
        <p:xfrm>
          <a:off x="1292225" y="909638"/>
          <a:ext cx="9607550" cy="5037137"/>
        </p:xfrm>
        <a:graphic>
          <a:graphicData uri="http://schemas.openxmlformats.org/presentationml/2006/ole">
            <mc:AlternateContent xmlns:mc="http://schemas.openxmlformats.org/markup-compatibility/2006">
              <mc:Choice xmlns:v="urn:schemas-microsoft-com:vml" Requires="v">
                <p:oleObj spid="_x0000_s5150" name="Document" r:id="rId3" imgW="9607837" imgH="5037456" progId="Word.Document.12">
                  <p:embed/>
                </p:oleObj>
              </mc:Choice>
              <mc:Fallback>
                <p:oleObj name="Document" r:id="rId3" imgW="9607837" imgH="5037456" progId="Word.Document.12">
                  <p:embed/>
                  <p:pic>
                    <p:nvPicPr>
                      <p:cNvPr id="0" name=""/>
                      <p:cNvPicPr/>
                      <p:nvPr/>
                    </p:nvPicPr>
                    <p:blipFill>
                      <a:blip r:embed="rId4"/>
                      <a:stretch>
                        <a:fillRect/>
                      </a:stretch>
                    </p:blipFill>
                    <p:spPr>
                      <a:xfrm>
                        <a:off x="1292225" y="909638"/>
                        <a:ext cx="9607550" cy="5037137"/>
                      </a:xfrm>
                      <a:prstGeom prst="rect">
                        <a:avLst/>
                      </a:prstGeom>
                    </p:spPr>
                  </p:pic>
                </p:oleObj>
              </mc:Fallback>
            </mc:AlternateContent>
          </a:graphicData>
        </a:graphic>
      </p:graphicFrame>
      <p:sp>
        <p:nvSpPr>
          <p:cNvPr id="3" name="TextBox 2"/>
          <p:cNvSpPr txBox="1"/>
          <p:nvPr/>
        </p:nvSpPr>
        <p:spPr>
          <a:xfrm>
            <a:off x="3374136" y="329184"/>
            <a:ext cx="2338141" cy="369332"/>
          </a:xfrm>
          <a:prstGeom prst="rect">
            <a:avLst/>
          </a:prstGeom>
          <a:noFill/>
        </p:spPr>
        <p:txBody>
          <a:bodyPr wrap="none" rtlCol="0">
            <a:spAutoFit/>
          </a:bodyPr>
          <a:lstStyle/>
          <a:p>
            <a:r>
              <a:rPr lang="en-US" dirty="0" smtClean="0"/>
              <a:t>Candidates (continued)</a:t>
            </a:r>
            <a:endParaRPr lang="en-US" dirty="0"/>
          </a:p>
        </p:txBody>
      </p:sp>
    </p:spTree>
    <p:extLst>
      <p:ext uri="{BB962C8B-B14F-4D97-AF65-F5344CB8AC3E}">
        <p14:creationId xmlns:p14="http://schemas.microsoft.com/office/powerpoint/2010/main" val="13637185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nvPr>
        </p:nvGraphicFramePr>
        <p:xfrm>
          <a:off x="1064525" y="736978"/>
          <a:ext cx="10153933" cy="5281688"/>
        </p:xfrm>
        <a:graphic>
          <a:graphicData uri="http://schemas.openxmlformats.org/drawingml/2006/table">
            <a:tbl>
              <a:tblPr firstRow="1" firstCol="1" bandRow="1"/>
              <a:tblGrid>
                <a:gridCol w="2419373"/>
                <a:gridCol w="847173"/>
                <a:gridCol w="651453"/>
                <a:gridCol w="771455"/>
                <a:gridCol w="642880"/>
                <a:gridCol w="642880"/>
                <a:gridCol w="642880"/>
                <a:gridCol w="1285760"/>
                <a:gridCol w="1157182"/>
                <a:gridCol w="1092897"/>
              </a:tblGrid>
              <a:tr h="1018190">
                <a:tc gridSpan="8">
                  <a:txBody>
                    <a:bodyPr/>
                    <a:lstStyle/>
                    <a:p>
                      <a:pPr marL="0" marR="0" algn="ctr">
                        <a:lnSpc>
                          <a:spcPct val="107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Coordinated Assessments Data Flow in FY 2015</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216 TRT populations listed in the</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Interior Columbia &amp; Lower Columbia/Willamette</a:t>
                      </a:r>
                      <a:r>
                        <a:rPr lang="en-US" sz="1600" dirty="0">
                          <a:effectLst/>
                          <a:latin typeface="Calibri" panose="020F0502020204030204" pitchFamily="34" charset="0"/>
                          <a:ea typeface="Calibri" panose="020F0502020204030204" pitchFamily="34" charset="0"/>
                          <a:cs typeface="Times New Roman" panose="02020603050405020304" pitchFamily="18" charset="0"/>
                        </a:rPr>
                        <a:t> Recovery Domains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574" marR="615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gn="ctr">
                        <a:lnSpc>
                          <a:spcPct val="107000"/>
                        </a:lnSpc>
                        <a:spcBef>
                          <a:spcPts val="0"/>
                        </a:spcBef>
                        <a:spcAft>
                          <a:spcPts val="0"/>
                        </a:spcAft>
                      </a:pPr>
                      <a:r>
                        <a:rPr lang="en-US" sz="1300" b="1">
                          <a:effectLst/>
                          <a:latin typeface="Calibri" panose="020F0502020204030204" pitchFamily="34" charset="0"/>
                          <a:ea typeface="Calibri" panose="020F0502020204030204" pitchFamily="34" charset="0"/>
                          <a:cs typeface="Times New Roman" panose="02020603050405020304" pitchFamily="18" charset="0"/>
                        </a:rPr>
                        <a:t>Non-TRT CRB Populations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574" marR="615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c>
                  <a:txBody>
                    <a:bodyPr/>
                    <a:lstStyle/>
                    <a:p>
                      <a:pPr marL="0" marR="0" algn="ctr">
                        <a:lnSpc>
                          <a:spcPct val="107000"/>
                        </a:lnSpc>
                        <a:spcBef>
                          <a:spcPts val="0"/>
                        </a:spcBef>
                        <a:spcAft>
                          <a:spcPts val="0"/>
                        </a:spcAft>
                      </a:pPr>
                      <a:r>
                        <a:rPr lang="en-US" sz="1100" b="1">
                          <a:effectLst/>
                          <a:latin typeface="Calibri" panose="020F0502020204030204" pitchFamily="34" charset="0"/>
                          <a:ea typeface="Calibri" panose="020F0502020204030204" pitchFamily="34" charset="0"/>
                          <a:cs typeface="Times New Roman" panose="02020603050405020304" pitchFamily="18" charset="0"/>
                        </a:rPr>
                        <a:t>Non-Popula-tion Level Assessments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574" marR="615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CC2E5"/>
                    </a:solidFill>
                  </a:tcPr>
                </a:tc>
              </a:tr>
              <a:tr h="581590">
                <a:tc gridSpan="7">
                  <a:txBody>
                    <a:bodyPr/>
                    <a:lstStyle/>
                    <a:p>
                      <a:pPr marL="0" marR="0" algn="ctr">
                        <a:lnSpc>
                          <a:spcPct val="107000"/>
                        </a:lnSpc>
                        <a:spcBef>
                          <a:spcPts val="0"/>
                        </a:spcBef>
                        <a:spcAft>
                          <a:spcPts val="0"/>
                        </a:spcAft>
                      </a:pPr>
                      <a:r>
                        <a:rPr lang="en-US" sz="1400" b="1" dirty="0">
                          <a:solidFill>
                            <a:srgbClr val="833C0B"/>
                          </a:solidFill>
                          <a:effectLst/>
                          <a:latin typeface="Calibri" panose="020F0502020204030204" pitchFamily="34" charset="0"/>
                          <a:ea typeface="Calibri" panose="020F0502020204030204" pitchFamily="34" charset="0"/>
                          <a:cs typeface="Times New Roman" panose="02020603050405020304" pitchFamily="18" charset="0"/>
                        </a:rPr>
                        <a:t>Estimated</a:t>
                      </a:r>
                      <a:r>
                        <a:rPr lang="en-US" sz="1400" b="1" dirty="0">
                          <a:effectLst/>
                          <a:latin typeface="Calibri" panose="020F0502020204030204" pitchFamily="34" charset="0"/>
                          <a:ea typeface="Calibri" panose="020F0502020204030204" pitchFamily="34" charset="0"/>
                          <a:cs typeface="Times New Roman" panose="02020603050405020304" pitchFamily="18" charset="0"/>
                        </a:rPr>
                        <a:t> reporting for TRT populations in FY 2015</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574" marR="615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gn="ctr">
                        <a:lnSpc>
                          <a:spcPct val="107000"/>
                        </a:lnSpc>
                        <a:spcBef>
                          <a:spcPts val="0"/>
                        </a:spcBef>
                        <a:spcAft>
                          <a:spcPts val="0"/>
                        </a:spcAft>
                      </a:pPr>
                      <a:r>
                        <a:rPr lang="en-US" sz="1300" b="1">
                          <a:effectLst/>
                          <a:latin typeface="Calibri" panose="020F0502020204030204" pitchFamily="34" charset="0"/>
                          <a:ea typeface="Calibri" panose="020F0502020204030204" pitchFamily="34" charset="0"/>
                          <a:cs typeface="Times New Roman" panose="02020603050405020304" pitchFamily="18" charset="0"/>
                        </a:rPr>
                        <a:t>Overall TRT Reported</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574" marR="615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US" sz="1300" b="1">
                          <a:effectLst/>
                          <a:latin typeface="Calibri" panose="020F0502020204030204" pitchFamily="34" charset="0"/>
                          <a:ea typeface="Calibri" panose="020F0502020204030204" pitchFamily="34" charset="0"/>
                          <a:cs typeface="Times New Roman" panose="02020603050405020304" pitchFamily="18" charset="0"/>
                        </a:rPr>
                        <a:t>Non-TRT Reported</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574" marR="615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US" sz="1300" b="1">
                          <a:effectLst/>
                          <a:latin typeface="Calibri" panose="020F0502020204030204" pitchFamily="34" charset="0"/>
                          <a:ea typeface="Calibri" panose="020F0502020204030204" pitchFamily="34" charset="0"/>
                          <a:cs typeface="Times New Roman" panose="02020603050405020304" pitchFamily="18" charset="0"/>
                        </a:rPr>
                        <a:t>Non-Pop. Reported</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574" marR="615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r>
              <a:tr h="447429">
                <a:tc>
                  <a:txBody>
                    <a:bodyPr/>
                    <a:lstStyle/>
                    <a:p>
                      <a:pPr marL="0" marR="0" algn="ctr">
                        <a:lnSpc>
                          <a:spcPct val="107000"/>
                        </a:lnSpc>
                        <a:spcBef>
                          <a:spcPts val="0"/>
                        </a:spcBef>
                        <a:spcAft>
                          <a:spcPts val="0"/>
                        </a:spcAft>
                      </a:pPr>
                      <a:r>
                        <a:rPr lang="en-US" sz="1000" b="1">
                          <a:effectLst/>
                          <a:latin typeface="Calibri" panose="020F0502020204030204" pitchFamily="34" charset="0"/>
                          <a:ea typeface="Calibri" panose="020F0502020204030204" pitchFamily="34" charset="0"/>
                          <a:cs typeface="Times New Roman" panose="02020603050405020304" pitchFamily="18" charset="0"/>
                        </a:rPr>
                        <a:t>Indicator</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574" marR="615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US" sz="1000" b="1">
                          <a:solidFill>
                            <a:srgbClr val="833C0B"/>
                          </a:solidFill>
                          <a:effectLst/>
                          <a:latin typeface="Calibri" panose="020F0502020204030204" pitchFamily="34" charset="0"/>
                          <a:ea typeface="Calibri" panose="020F0502020204030204" pitchFamily="34" charset="0"/>
                          <a:cs typeface="Times New Roman" panose="02020603050405020304" pitchFamily="18" charset="0"/>
                        </a:rPr>
                        <a:t>Estimated </a:t>
                      </a:r>
                      <a:r>
                        <a:rPr lang="en-US" sz="1000" b="1">
                          <a:effectLst/>
                          <a:latin typeface="Calibri" panose="020F0502020204030204" pitchFamily="34" charset="0"/>
                          <a:ea typeface="Calibri" panose="020F0502020204030204" pitchFamily="34" charset="0"/>
                          <a:cs typeface="Times New Roman" panose="02020603050405020304" pitchFamily="18" charset="0"/>
                        </a:rPr>
                        <a:t>/</a:t>
                      </a:r>
                      <a:r>
                        <a:rPr lang="en-US" sz="10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Total TRT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574" marR="615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US" sz="7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Est./Total </a:t>
                      </a:r>
                      <a:r>
                        <a:rPr lang="en-US" sz="11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574" marR="615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US" sz="1000" b="1" dirty="0">
                          <a:effectLst/>
                          <a:latin typeface="Calibri" panose="020F0502020204030204" pitchFamily="34" charset="0"/>
                          <a:ea typeface="Calibri" panose="020F0502020204030204" pitchFamily="34" charset="0"/>
                          <a:cs typeface="Times New Roman" panose="02020603050405020304" pitchFamily="18" charset="0"/>
                        </a:rPr>
                        <a:t>ODFW</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574" marR="615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US" sz="1000" b="1" dirty="0">
                          <a:effectLst/>
                          <a:latin typeface="Calibri" panose="020F0502020204030204" pitchFamily="34" charset="0"/>
                          <a:ea typeface="Calibri" panose="020F0502020204030204" pitchFamily="34" charset="0"/>
                          <a:cs typeface="Times New Roman" panose="02020603050405020304" pitchFamily="18" charset="0"/>
                        </a:rPr>
                        <a:t>IDFG</a:t>
                      </a:r>
                      <a:r>
                        <a:rPr lang="en-US" sz="900" b="1" baseline="30000" dirty="0">
                          <a:solidFill>
                            <a:srgbClr val="833C0B"/>
                          </a:solidFill>
                          <a:effectLst/>
                          <a:latin typeface="Calibri" panose="020F0502020204030204" pitchFamily="34" charset="0"/>
                          <a:ea typeface="Calibri" panose="020F0502020204030204" pitchFamily="34" charset="0"/>
                          <a:cs typeface="Times New Roman" panose="02020603050405020304" pitchFamily="18" charset="0"/>
                        </a:rPr>
                        <a:t>Ӿ</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574" marR="615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US" sz="1000" b="1">
                          <a:effectLst/>
                          <a:latin typeface="Calibri" panose="020F0502020204030204" pitchFamily="34" charset="0"/>
                          <a:ea typeface="Calibri" panose="020F0502020204030204" pitchFamily="34" charset="0"/>
                          <a:cs typeface="Times New Roman" panose="02020603050405020304" pitchFamily="18" charset="0"/>
                        </a:rPr>
                        <a:t>WDFW</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574" marR="615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US" sz="1000" b="1">
                          <a:effectLst/>
                          <a:latin typeface="Calibri" panose="020F0502020204030204" pitchFamily="34" charset="0"/>
                          <a:ea typeface="Calibri" panose="020F0502020204030204" pitchFamily="34" charset="0"/>
                          <a:cs typeface="Times New Roman" panose="02020603050405020304" pitchFamily="18" charset="0"/>
                        </a:rPr>
                        <a:t>Tribes*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574" marR="615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US" sz="1000" b="1">
                          <a:effectLst/>
                          <a:latin typeface="Calibri" panose="020F0502020204030204" pitchFamily="34"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574" marR="615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US" sz="1000" b="1">
                          <a:effectLst/>
                          <a:latin typeface="Calibri" panose="020F0502020204030204" pitchFamily="34"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574" marR="615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US" sz="1000" b="1">
                          <a:effectLst/>
                          <a:latin typeface="Calibri" panose="020F0502020204030204" pitchFamily="34"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574" marR="61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r>
              <a:tr h="274398">
                <a:tc>
                  <a:txBody>
                    <a:bodyPr/>
                    <a:lstStyle/>
                    <a:p>
                      <a:pPr marL="0" marR="0" algn="ctr">
                        <a:lnSpc>
                          <a:spcPct val="107000"/>
                        </a:lnSpc>
                        <a:spcBef>
                          <a:spcPts val="0"/>
                        </a:spcBef>
                        <a:spcAft>
                          <a:spcPts val="0"/>
                        </a:spcAft>
                      </a:pPr>
                      <a:r>
                        <a:rPr lang="en-US" sz="1000" b="1">
                          <a:effectLst/>
                          <a:latin typeface="Calibri" panose="020F0502020204030204" pitchFamily="34" charset="0"/>
                          <a:ea typeface="Calibri" panose="020F0502020204030204" pitchFamily="34" charset="0"/>
                          <a:cs typeface="Times New Roman" panose="02020603050405020304" pitchFamily="18" charset="0"/>
                        </a:rPr>
                        <a:t>N</a:t>
                      </a:r>
                      <a:r>
                        <a:rPr lang="en-US" sz="1000">
                          <a:effectLst/>
                          <a:latin typeface="Calibri" panose="020F0502020204030204" pitchFamily="34" charset="0"/>
                          <a:ea typeface="Calibri" panose="020F0502020204030204" pitchFamily="34" charset="0"/>
                          <a:cs typeface="Times New Roman" panose="02020603050405020304" pitchFamily="18" charset="0"/>
                        </a:rPr>
                        <a:t>atural </a:t>
                      </a:r>
                      <a:r>
                        <a:rPr lang="en-US" sz="1000" b="1">
                          <a:effectLst/>
                          <a:latin typeface="Calibri" panose="020F0502020204030204" pitchFamily="34" charset="0"/>
                          <a:ea typeface="Calibri" panose="020F0502020204030204" pitchFamily="34" charset="0"/>
                          <a:cs typeface="Times New Roman" panose="02020603050405020304" pitchFamily="18" charset="0"/>
                        </a:rPr>
                        <a:t>O</a:t>
                      </a:r>
                      <a:r>
                        <a:rPr lang="en-US" sz="1000">
                          <a:effectLst/>
                          <a:latin typeface="Calibri" panose="020F0502020204030204" pitchFamily="34" charset="0"/>
                          <a:ea typeface="Calibri" panose="020F0502020204030204" pitchFamily="34" charset="0"/>
                          <a:cs typeface="Times New Roman" panose="02020603050405020304" pitchFamily="18" charset="0"/>
                        </a:rPr>
                        <a:t>rigin </a:t>
                      </a:r>
                      <a:r>
                        <a:rPr lang="en-US" sz="1000" b="1">
                          <a:effectLst/>
                          <a:latin typeface="Calibri" panose="020F0502020204030204" pitchFamily="34" charset="0"/>
                          <a:ea typeface="Calibri" panose="020F0502020204030204" pitchFamily="34" charset="0"/>
                          <a:cs typeface="Times New Roman" panose="02020603050405020304" pitchFamily="18" charset="0"/>
                        </a:rPr>
                        <a:t>S</a:t>
                      </a:r>
                      <a:r>
                        <a:rPr lang="en-US" sz="1000">
                          <a:effectLst/>
                          <a:latin typeface="Calibri" panose="020F0502020204030204" pitchFamily="34" charset="0"/>
                          <a:ea typeface="Calibri" panose="020F0502020204030204" pitchFamily="34" charset="0"/>
                          <a:cs typeface="Times New Roman" panose="02020603050405020304" pitchFamily="18" charset="0"/>
                        </a:rPr>
                        <a:t>pawner </a:t>
                      </a:r>
                      <a:r>
                        <a:rPr lang="en-US" sz="1000" b="1">
                          <a:effectLst/>
                          <a:latin typeface="Calibri" panose="020F0502020204030204" pitchFamily="34" charset="0"/>
                          <a:ea typeface="Calibri" panose="020F0502020204030204" pitchFamily="34" charset="0"/>
                          <a:cs typeface="Times New Roman" panose="02020603050405020304" pitchFamily="18" charset="0"/>
                        </a:rPr>
                        <a:t>A</a:t>
                      </a:r>
                      <a:r>
                        <a:rPr lang="en-US" sz="1000">
                          <a:effectLst/>
                          <a:latin typeface="Calibri" panose="020F0502020204030204" pitchFamily="34" charset="0"/>
                          <a:ea typeface="Calibri" panose="020F0502020204030204" pitchFamily="34" charset="0"/>
                          <a:cs typeface="Times New Roman" panose="02020603050405020304" pitchFamily="18" charset="0"/>
                        </a:rPr>
                        <a:t>bundance</a:t>
                      </a:r>
                    </a:p>
                  </a:txBody>
                  <a:tcPr marL="61574" marR="61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b="1">
                          <a:solidFill>
                            <a:srgbClr val="833C0B"/>
                          </a:solidFill>
                          <a:effectLst/>
                          <a:latin typeface="Calibri" panose="020F0502020204030204" pitchFamily="34" charset="0"/>
                          <a:ea typeface="Calibri" panose="020F0502020204030204" pitchFamily="34" charset="0"/>
                          <a:cs typeface="Times New Roman" panose="02020603050405020304" pitchFamily="18" charset="0"/>
                        </a:rPr>
                        <a:t>133</a:t>
                      </a:r>
                      <a:r>
                        <a:rPr lang="en-US" sz="1000">
                          <a:effectLst/>
                          <a:latin typeface="Calibri" panose="020F0502020204030204" pitchFamily="34" charset="0"/>
                          <a:ea typeface="Calibri" panose="020F0502020204030204" pitchFamily="34" charset="0"/>
                          <a:cs typeface="Times New Roman" panose="02020603050405020304" pitchFamily="18" charset="0"/>
                        </a:rPr>
                        <a:t>/216</a:t>
                      </a:r>
                    </a:p>
                  </a:txBody>
                  <a:tcPr marL="61574" marR="61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  61.6</a:t>
                      </a:r>
                    </a:p>
                  </a:txBody>
                  <a:tcPr marL="61574" marR="61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b="1">
                          <a:solidFill>
                            <a:srgbClr val="833C0B"/>
                          </a:solidFill>
                          <a:effectLst/>
                          <a:latin typeface="Calibri" panose="020F0502020204030204" pitchFamily="34" charset="0"/>
                          <a:ea typeface="Calibri" panose="020F0502020204030204" pitchFamily="34" charset="0"/>
                          <a:cs typeface="Times New Roman" panose="02020603050405020304" pitchFamily="18" charset="0"/>
                        </a:rPr>
                        <a:t>40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574" marR="61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b="1" dirty="0">
                          <a:solidFill>
                            <a:srgbClr val="833C0B"/>
                          </a:solidFill>
                          <a:effectLst/>
                          <a:latin typeface="Calibri" panose="020F0502020204030204" pitchFamily="34" charset="0"/>
                          <a:ea typeface="Calibri" panose="020F0502020204030204" pitchFamily="34" charset="0"/>
                          <a:cs typeface="Times New Roman" panose="02020603050405020304" pitchFamily="18" charset="0"/>
                        </a:rPr>
                        <a:t>29</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574" marR="61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b="1" dirty="0">
                          <a:solidFill>
                            <a:srgbClr val="833C0B"/>
                          </a:solidFill>
                          <a:effectLst/>
                          <a:latin typeface="Calibri" panose="020F0502020204030204" pitchFamily="34" charset="0"/>
                          <a:ea typeface="Calibri" panose="020F0502020204030204" pitchFamily="34" charset="0"/>
                          <a:cs typeface="Times New Roman" panose="02020603050405020304" pitchFamily="18" charset="0"/>
                        </a:rPr>
                        <a:t>63</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574" marR="61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b="1">
                          <a:solidFill>
                            <a:srgbClr val="833C0B"/>
                          </a:solidFill>
                          <a:effectLst/>
                          <a:latin typeface="Calibri" panose="020F0502020204030204" pitchFamily="34" charset="0"/>
                          <a:ea typeface="Calibri" panose="020F0502020204030204" pitchFamily="34" charset="0"/>
                          <a:cs typeface="Times New Roman" panose="02020603050405020304" pitchFamily="18" charset="0"/>
                        </a:rPr>
                        <a:t>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574" marR="61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b="1">
                          <a:solidFill>
                            <a:srgbClr val="833C0B"/>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574" marR="61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574" marR="61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574" marR="61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3716">
                <a:tc>
                  <a:txBody>
                    <a:bodyPr/>
                    <a:lstStyle/>
                    <a:p>
                      <a:pPr marL="0" marR="0" algn="ctr">
                        <a:lnSpc>
                          <a:spcPct val="107000"/>
                        </a:lnSpc>
                        <a:spcBef>
                          <a:spcPts val="0"/>
                        </a:spcBef>
                        <a:spcAft>
                          <a:spcPts val="0"/>
                        </a:spcAft>
                      </a:pPr>
                      <a:r>
                        <a:rPr lang="en-US" sz="1000" b="1" dirty="0">
                          <a:effectLst/>
                          <a:latin typeface="Calibri" panose="020F0502020204030204" pitchFamily="34" charset="0"/>
                          <a:ea typeface="Calibri" panose="020F0502020204030204" pitchFamily="34" charset="0"/>
                          <a:cs typeface="Times New Roman" panose="02020603050405020304" pitchFamily="18" charset="0"/>
                        </a:rPr>
                        <a:t>R</a:t>
                      </a:r>
                      <a:r>
                        <a:rPr lang="en-US" sz="1000" dirty="0">
                          <a:effectLst/>
                          <a:latin typeface="Calibri" panose="020F0502020204030204" pitchFamily="34" charset="0"/>
                          <a:ea typeface="Calibri" panose="020F0502020204030204" pitchFamily="34" charset="0"/>
                          <a:cs typeface="Times New Roman" panose="02020603050405020304" pitchFamily="18" charset="0"/>
                        </a:rPr>
                        <a:t>ecruits </a:t>
                      </a:r>
                      <a:r>
                        <a:rPr lang="en-US" sz="1000" b="1" dirty="0">
                          <a:effectLst/>
                          <a:latin typeface="Calibri" panose="020F0502020204030204" pitchFamily="34" charset="0"/>
                          <a:ea typeface="Calibri" panose="020F0502020204030204" pitchFamily="34" charset="0"/>
                          <a:cs typeface="Times New Roman" panose="02020603050405020304" pitchFamily="18" charset="0"/>
                        </a:rPr>
                        <a:t>per</a:t>
                      </a:r>
                      <a:r>
                        <a:rPr lang="en-US" sz="1000" dirty="0">
                          <a:effectLst/>
                          <a:latin typeface="Calibri" panose="020F0502020204030204" pitchFamily="34" charset="0"/>
                          <a:ea typeface="Calibri" panose="020F0502020204030204" pitchFamily="34" charset="0"/>
                          <a:cs typeface="Times New Roman" panose="02020603050405020304" pitchFamily="18" charset="0"/>
                        </a:rPr>
                        <a:t> </a:t>
                      </a:r>
                      <a:r>
                        <a:rPr lang="en-US" sz="1000" b="1" dirty="0">
                          <a:effectLst/>
                          <a:latin typeface="Calibri" panose="020F0502020204030204" pitchFamily="34" charset="0"/>
                          <a:ea typeface="Calibri" panose="020F0502020204030204" pitchFamily="34" charset="0"/>
                          <a:cs typeface="Times New Roman" panose="02020603050405020304" pitchFamily="18" charset="0"/>
                        </a:rPr>
                        <a:t>S</a:t>
                      </a:r>
                      <a:r>
                        <a:rPr lang="en-US" sz="1000" dirty="0">
                          <a:effectLst/>
                          <a:latin typeface="Calibri" panose="020F0502020204030204" pitchFamily="34" charset="0"/>
                          <a:ea typeface="Calibri" panose="020F0502020204030204" pitchFamily="34" charset="0"/>
                          <a:cs typeface="Times New Roman" panose="02020603050405020304" pitchFamily="18" charset="0"/>
                        </a:rPr>
                        <a:t>pawner</a:t>
                      </a:r>
                    </a:p>
                  </a:txBody>
                  <a:tcPr marL="61574" marR="61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b="1">
                          <a:solidFill>
                            <a:srgbClr val="833C0B"/>
                          </a:solidFill>
                          <a:effectLst/>
                          <a:latin typeface="Calibri" panose="020F0502020204030204" pitchFamily="34" charset="0"/>
                          <a:ea typeface="Calibri" panose="020F0502020204030204" pitchFamily="34" charset="0"/>
                          <a:cs typeface="Times New Roman" panose="02020603050405020304" pitchFamily="18" charset="0"/>
                        </a:rPr>
                        <a:t>34</a:t>
                      </a:r>
                      <a:r>
                        <a:rPr lang="en-US" sz="1000">
                          <a:effectLst/>
                          <a:latin typeface="Calibri" panose="020F0502020204030204" pitchFamily="34" charset="0"/>
                          <a:ea typeface="Calibri" panose="020F0502020204030204" pitchFamily="34" charset="0"/>
                          <a:cs typeface="Times New Roman" panose="02020603050405020304" pitchFamily="18" charset="0"/>
                        </a:rPr>
                        <a:t>/216</a:t>
                      </a:r>
                    </a:p>
                  </a:txBody>
                  <a:tcPr marL="61574" marR="61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15.7</a:t>
                      </a:r>
                    </a:p>
                  </a:txBody>
                  <a:tcPr marL="61574" marR="61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b="1">
                          <a:solidFill>
                            <a:srgbClr val="833C0B"/>
                          </a:solidFill>
                          <a:effectLst/>
                          <a:latin typeface="Calibri" panose="020F0502020204030204" pitchFamily="34" charset="0"/>
                          <a:ea typeface="Calibri" panose="020F0502020204030204" pitchFamily="34" charset="0"/>
                          <a:cs typeface="Times New Roman" panose="02020603050405020304" pitchFamily="18" charset="0"/>
                        </a:rPr>
                        <a:t>19</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574" marR="61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b="1">
                          <a:solidFill>
                            <a:srgbClr val="833C0B"/>
                          </a:solidFill>
                          <a:effectLst/>
                          <a:latin typeface="Calibri" panose="020F0502020204030204" pitchFamily="34" charset="0"/>
                          <a:ea typeface="Calibri" panose="020F0502020204030204" pitchFamily="34" charset="0"/>
                          <a:cs typeface="Times New Roman" panose="02020603050405020304" pitchFamily="18" charset="0"/>
                        </a:rPr>
                        <a:t>15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574" marR="61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b="1" dirty="0">
                          <a:solidFill>
                            <a:srgbClr val="833C0B"/>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574" marR="61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b="1" dirty="0">
                          <a:solidFill>
                            <a:srgbClr val="833C0B"/>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574" marR="61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574" marR="61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574" marR="61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574" marR="61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3716">
                <a:tc>
                  <a:txBody>
                    <a:bodyPr/>
                    <a:lstStyle/>
                    <a:p>
                      <a:pPr marL="0" marR="0" algn="ctr">
                        <a:lnSpc>
                          <a:spcPct val="107000"/>
                        </a:lnSpc>
                        <a:spcBef>
                          <a:spcPts val="0"/>
                        </a:spcBef>
                        <a:spcAft>
                          <a:spcPts val="0"/>
                        </a:spcAft>
                      </a:pPr>
                      <a:r>
                        <a:rPr lang="en-US" sz="1000" b="1">
                          <a:effectLst/>
                          <a:latin typeface="Calibri" panose="020F0502020204030204" pitchFamily="34" charset="0"/>
                          <a:ea typeface="Calibri" panose="020F0502020204030204" pitchFamily="34" charset="0"/>
                          <a:cs typeface="Times New Roman" panose="02020603050405020304" pitchFamily="18" charset="0"/>
                        </a:rPr>
                        <a:t>S</a:t>
                      </a:r>
                      <a:r>
                        <a:rPr lang="en-US" sz="1000">
                          <a:effectLst/>
                          <a:latin typeface="Calibri" panose="020F0502020204030204" pitchFamily="34" charset="0"/>
                          <a:ea typeface="Calibri" panose="020F0502020204030204" pitchFamily="34" charset="0"/>
                          <a:cs typeface="Times New Roman" panose="02020603050405020304" pitchFamily="18" charset="0"/>
                        </a:rPr>
                        <a:t>molt to </a:t>
                      </a:r>
                      <a:r>
                        <a:rPr lang="en-US" sz="1000" b="1">
                          <a:effectLst/>
                          <a:latin typeface="Calibri" panose="020F0502020204030204" pitchFamily="34" charset="0"/>
                          <a:ea typeface="Calibri" panose="020F0502020204030204" pitchFamily="34" charset="0"/>
                          <a:cs typeface="Times New Roman" panose="02020603050405020304" pitchFamily="18" charset="0"/>
                        </a:rPr>
                        <a:t>A</a:t>
                      </a:r>
                      <a:r>
                        <a:rPr lang="en-US" sz="1000">
                          <a:effectLst/>
                          <a:latin typeface="Calibri" panose="020F0502020204030204" pitchFamily="34" charset="0"/>
                          <a:ea typeface="Calibri" panose="020F0502020204030204" pitchFamily="34" charset="0"/>
                          <a:cs typeface="Times New Roman" panose="02020603050405020304" pitchFamily="18" charset="0"/>
                        </a:rPr>
                        <a:t>dult </a:t>
                      </a:r>
                      <a:r>
                        <a:rPr lang="en-US" sz="1000" b="1">
                          <a:effectLst/>
                          <a:latin typeface="Calibri" panose="020F0502020204030204" pitchFamily="34" charset="0"/>
                          <a:ea typeface="Calibri" panose="020F0502020204030204" pitchFamily="34" charset="0"/>
                          <a:cs typeface="Times New Roman" panose="02020603050405020304" pitchFamily="18" charset="0"/>
                        </a:rPr>
                        <a:t>R</a:t>
                      </a:r>
                      <a:r>
                        <a:rPr lang="en-US" sz="1000">
                          <a:effectLst/>
                          <a:latin typeface="Calibri" panose="020F0502020204030204" pitchFamily="34" charset="0"/>
                          <a:ea typeface="Calibri" panose="020F0502020204030204" pitchFamily="34" charset="0"/>
                          <a:cs typeface="Times New Roman" panose="02020603050405020304" pitchFamily="18" charset="0"/>
                        </a:rPr>
                        <a:t>atio</a:t>
                      </a:r>
                    </a:p>
                  </a:txBody>
                  <a:tcPr marL="61574" marR="61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b="1">
                          <a:solidFill>
                            <a:srgbClr val="833C0B"/>
                          </a:solidFill>
                          <a:effectLst/>
                          <a:latin typeface="Calibri" panose="020F0502020204030204" pitchFamily="34" charset="0"/>
                          <a:ea typeface="Calibri" panose="020F0502020204030204" pitchFamily="34" charset="0"/>
                          <a:cs typeface="Times New Roman" panose="02020603050405020304" pitchFamily="18" charset="0"/>
                        </a:rPr>
                        <a:t>3</a:t>
                      </a:r>
                      <a:r>
                        <a:rPr lang="en-US" sz="1000">
                          <a:effectLst/>
                          <a:latin typeface="Calibri" panose="020F0502020204030204" pitchFamily="34" charset="0"/>
                          <a:ea typeface="Calibri" panose="020F0502020204030204" pitchFamily="34" charset="0"/>
                          <a:cs typeface="Times New Roman" panose="02020603050405020304" pitchFamily="18" charset="0"/>
                        </a:rPr>
                        <a:t>/216</a:t>
                      </a:r>
                    </a:p>
                  </a:txBody>
                  <a:tcPr marL="61574" marR="61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1.4</a:t>
                      </a:r>
                    </a:p>
                  </a:txBody>
                  <a:tcPr marL="61574" marR="61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b="1">
                          <a:solidFill>
                            <a:srgbClr val="833C0B"/>
                          </a:solidFill>
                          <a:effectLst/>
                          <a:latin typeface="Calibri" panose="020F0502020204030204" pitchFamily="34" charset="0"/>
                          <a:ea typeface="Calibri" panose="020F0502020204030204" pitchFamily="34" charset="0"/>
                          <a:cs typeface="Times New Roman" panose="02020603050405020304" pitchFamily="18" charset="0"/>
                        </a:rPr>
                        <a:t>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574" marR="61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b="1">
                          <a:solidFill>
                            <a:srgbClr val="833C0B"/>
                          </a:solidFill>
                          <a:effectLst/>
                          <a:latin typeface="Calibri" panose="020F0502020204030204" pitchFamily="34" charset="0"/>
                          <a:ea typeface="Calibri" panose="020F0502020204030204" pitchFamily="34" charset="0"/>
                          <a:cs typeface="Times New Roman" panose="02020603050405020304" pitchFamily="18" charset="0"/>
                        </a:rPr>
                        <a:t>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574" marR="61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b="1">
                          <a:solidFill>
                            <a:srgbClr val="833C0B"/>
                          </a:solidFill>
                          <a:effectLst/>
                          <a:latin typeface="Calibri" panose="020F0502020204030204" pitchFamily="34" charset="0"/>
                          <a:ea typeface="Calibri" panose="020F0502020204030204" pitchFamily="34" charset="0"/>
                          <a:cs typeface="Times New Roman" panose="02020603050405020304" pitchFamily="18" charset="0"/>
                        </a:rPr>
                        <a:t>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574" marR="61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b="1" dirty="0">
                          <a:solidFill>
                            <a:srgbClr val="833C0B"/>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574" marR="61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574" marR="61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574" marR="61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574" marR="61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3716">
                <a:tc>
                  <a:txBody>
                    <a:bodyPr/>
                    <a:lstStyle/>
                    <a:p>
                      <a:pPr marL="0" marR="0" algn="ctr">
                        <a:lnSpc>
                          <a:spcPct val="107000"/>
                        </a:lnSpc>
                        <a:spcBef>
                          <a:spcPts val="0"/>
                        </a:spcBef>
                        <a:spcAft>
                          <a:spcPts val="0"/>
                        </a:spcAft>
                      </a:pPr>
                      <a:r>
                        <a:rPr lang="en-US" sz="1000" b="1">
                          <a:effectLst/>
                          <a:latin typeface="Calibri" panose="020F0502020204030204" pitchFamily="34" charset="0"/>
                          <a:ea typeface="Calibri" panose="020F0502020204030204" pitchFamily="34" charset="0"/>
                          <a:cs typeface="Times New Roman" panose="02020603050405020304" pitchFamily="18" charset="0"/>
                        </a:rPr>
                        <a:t>J</a:t>
                      </a:r>
                      <a:r>
                        <a:rPr lang="en-US" sz="1000">
                          <a:effectLst/>
                          <a:latin typeface="Calibri" panose="020F0502020204030204" pitchFamily="34" charset="0"/>
                          <a:ea typeface="Calibri" panose="020F0502020204030204" pitchFamily="34" charset="0"/>
                          <a:cs typeface="Times New Roman" panose="02020603050405020304" pitchFamily="18" charset="0"/>
                        </a:rPr>
                        <a:t>uvenile </a:t>
                      </a:r>
                      <a:r>
                        <a:rPr lang="en-US" sz="1000" b="1">
                          <a:effectLst/>
                          <a:latin typeface="Calibri" panose="020F0502020204030204" pitchFamily="34" charset="0"/>
                          <a:ea typeface="Calibri" panose="020F0502020204030204" pitchFamily="34" charset="0"/>
                          <a:cs typeface="Times New Roman" panose="02020603050405020304" pitchFamily="18" charset="0"/>
                        </a:rPr>
                        <a:t>A</a:t>
                      </a:r>
                      <a:r>
                        <a:rPr lang="en-US" sz="1000">
                          <a:effectLst/>
                          <a:latin typeface="Calibri" panose="020F0502020204030204" pitchFamily="34" charset="0"/>
                          <a:ea typeface="Calibri" panose="020F0502020204030204" pitchFamily="34" charset="0"/>
                          <a:cs typeface="Times New Roman" panose="02020603050405020304" pitchFamily="18" charset="0"/>
                        </a:rPr>
                        <a:t>bundance</a:t>
                      </a:r>
                    </a:p>
                  </a:txBody>
                  <a:tcPr marL="61574" marR="61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b="1">
                          <a:solidFill>
                            <a:srgbClr val="833C0B"/>
                          </a:solidFill>
                          <a:effectLst/>
                          <a:latin typeface="Calibri" panose="020F0502020204030204" pitchFamily="34" charset="0"/>
                          <a:ea typeface="Calibri" panose="020F0502020204030204" pitchFamily="34" charset="0"/>
                          <a:cs typeface="Times New Roman" panose="02020603050405020304" pitchFamily="18" charset="0"/>
                        </a:rPr>
                        <a:t>25</a:t>
                      </a:r>
                      <a:r>
                        <a:rPr lang="en-US" sz="1000">
                          <a:effectLst/>
                          <a:latin typeface="Calibri" panose="020F0502020204030204" pitchFamily="34" charset="0"/>
                          <a:ea typeface="Calibri" panose="020F0502020204030204" pitchFamily="34" charset="0"/>
                          <a:cs typeface="Times New Roman" panose="02020603050405020304" pitchFamily="18" charset="0"/>
                        </a:rPr>
                        <a:t>/216</a:t>
                      </a:r>
                    </a:p>
                  </a:txBody>
                  <a:tcPr marL="61574" marR="61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11.6</a:t>
                      </a:r>
                    </a:p>
                  </a:txBody>
                  <a:tcPr marL="61574" marR="61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b="1">
                          <a:solidFill>
                            <a:srgbClr val="833C0B"/>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574" marR="61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b="1">
                          <a:solidFill>
                            <a:srgbClr val="833C0B"/>
                          </a:solidFill>
                          <a:effectLst/>
                          <a:latin typeface="Calibri" panose="020F0502020204030204" pitchFamily="34" charset="0"/>
                          <a:ea typeface="Calibri" panose="020F0502020204030204" pitchFamily="34" charset="0"/>
                          <a:cs typeface="Times New Roman" panose="02020603050405020304" pitchFamily="18" charset="0"/>
                        </a:rPr>
                        <a:t>25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574" marR="61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b="1">
                          <a:solidFill>
                            <a:srgbClr val="833C0B"/>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574" marR="61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000" b="1">
                          <a:solidFill>
                            <a:srgbClr val="833C0B"/>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574" marR="61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574" marR="61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574" marR="61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574" marR="61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92209">
                <a:tc gridSpan="8">
                  <a:txBody>
                    <a:bodyPr/>
                    <a:lstStyle/>
                    <a:p>
                      <a:pPr marL="0" marR="0" algn="ctr">
                        <a:lnSpc>
                          <a:spcPct val="107000"/>
                        </a:lnSpc>
                        <a:spcBef>
                          <a:spcPts val="0"/>
                        </a:spcBef>
                        <a:spcAft>
                          <a:spcPts val="0"/>
                        </a:spcAft>
                      </a:pPr>
                      <a:r>
                        <a:rPr lang="en-US" sz="1300" b="1" dirty="0">
                          <a:effectLst/>
                          <a:latin typeface="Calibri" panose="020F0502020204030204" pitchFamily="34" charset="0"/>
                          <a:ea typeface="Calibri" panose="020F0502020204030204" pitchFamily="34" charset="0"/>
                          <a:cs typeface="Times New Roman" panose="02020603050405020304" pitchFamily="18" charset="0"/>
                        </a:rPr>
                        <a:t>Reported</a:t>
                      </a:r>
                      <a:r>
                        <a:rPr lang="en-US" sz="1300" dirty="0">
                          <a:effectLst/>
                          <a:latin typeface="Calibri" panose="020F0502020204030204" pitchFamily="34" charset="0"/>
                          <a:ea typeface="Calibri" panose="020F0502020204030204" pitchFamily="34" charset="0"/>
                          <a:cs typeface="Times New Roman" panose="02020603050405020304" pitchFamily="18" charset="0"/>
                        </a:rPr>
                        <a:t> publishable TRT populations/annual estimates as of </a:t>
                      </a:r>
                      <a:r>
                        <a:rPr lang="en-US" sz="1300" b="1" dirty="0">
                          <a:effectLst/>
                          <a:latin typeface="Calibri" panose="020F0502020204030204" pitchFamily="34" charset="0"/>
                          <a:ea typeface="Calibri" panose="020F0502020204030204" pitchFamily="34" charset="0"/>
                          <a:cs typeface="Times New Roman" panose="02020603050405020304" pitchFamily="18" charset="0"/>
                        </a:rPr>
                        <a:t>November 30, 2015</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574" marR="615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gn="ctr">
                        <a:lnSpc>
                          <a:spcPct val="107000"/>
                        </a:lnSpc>
                        <a:spcBef>
                          <a:spcPts val="0"/>
                        </a:spcBef>
                        <a:spcAft>
                          <a:spcPts val="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Non-TRT Reported</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574" marR="615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US" sz="1100" b="1">
                          <a:effectLst/>
                          <a:latin typeface="Calibri" panose="020F0502020204030204" pitchFamily="34" charset="0"/>
                          <a:ea typeface="Calibri" panose="020F0502020204030204" pitchFamily="34" charset="0"/>
                          <a:cs typeface="Times New Roman" panose="02020603050405020304" pitchFamily="18" charset="0"/>
                        </a:rPr>
                        <a:t>Non-Pop. Reported</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574" marR="615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r>
              <a:tr h="447429">
                <a:tc>
                  <a:txBody>
                    <a:bodyPr/>
                    <a:lstStyle/>
                    <a:p>
                      <a:pPr marL="0" marR="0" algn="ctr">
                        <a:lnSpc>
                          <a:spcPct val="107000"/>
                        </a:lnSpc>
                        <a:spcBef>
                          <a:spcPts val="0"/>
                        </a:spcBef>
                        <a:spcAft>
                          <a:spcPts val="0"/>
                        </a:spcAft>
                      </a:pPr>
                      <a:r>
                        <a:rPr lang="en-US" sz="1000" b="1">
                          <a:effectLst/>
                          <a:latin typeface="Calibri" panose="020F0502020204030204" pitchFamily="34" charset="0"/>
                          <a:ea typeface="Calibri" panose="020F0502020204030204" pitchFamily="34" charset="0"/>
                          <a:cs typeface="Times New Roman" panose="02020603050405020304" pitchFamily="18" charset="0"/>
                        </a:rPr>
                        <a:t>Indicator</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574" marR="615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US" sz="1000" b="1">
                          <a:effectLst/>
                          <a:latin typeface="Calibri" panose="020F0502020204030204" pitchFamily="34" charset="0"/>
                          <a:ea typeface="Calibri" panose="020F0502020204030204" pitchFamily="34" charset="0"/>
                          <a:cs typeface="Times New Roman" panose="02020603050405020304" pitchFamily="18" charset="0"/>
                        </a:rPr>
                        <a:t>Reported/ </a:t>
                      </a:r>
                      <a:r>
                        <a:rPr lang="en-US" sz="1000" b="1">
                          <a:solidFill>
                            <a:srgbClr val="833C0B"/>
                          </a:solidFill>
                          <a:effectLst/>
                          <a:latin typeface="Calibri" panose="020F0502020204030204" pitchFamily="34" charset="0"/>
                          <a:ea typeface="Calibri" panose="020F0502020204030204" pitchFamily="34" charset="0"/>
                          <a:cs typeface="Times New Roman" panose="02020603050405020304" pitchFamily="18" charset="0"/>
                        </a:rPr>
                        <a:t>Estimated</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574" marR="615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US" sz="7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Rep./Est.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1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574" marR="615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US" sz="7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Pops</a:t>
                      </a:r>
                      <a:r>
                        <a:rPr lang="en-US" sz="700" b="1">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a:t>
                      </a:r>
                      <a:r>
                        <a:rPr lang="en-US" sz="7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Yrs </a:t>
                      </a:r>
                      <a:r>
                        <a:rPr lang="en-US" sz="1000" b="1">
                          <a:effectLst/>
                          <a:latin typeface="Calibri" panose="020F0502020204030204" pitchFamily="34" charset="0"/>
                          <a:ea typeface="Calibri" panose="020F0502020204030204" pitchFamily="34" charset="0"/>
                          <a:cs typeface="Times New Roman" panose="02020603050405020304" pitchFamily="18" charset="0"/>
                        </a:rPr>
                        <a:t>ODFW</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574" marR="615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US" sz="7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Pops</a:t>
                      </a:r>
                      <a:r>
                        <a:rPr lang="en-US" sz="700" b="1">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a:t>
                      </a:r>
                      <a:r>
                        <a:rPr lang="en-US" sz="7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Yrs </a:t>
                      </a:r>
                      <a:r>
                        <a:rPr lang="en-US" sz="1000" b="1">
                          <a:effectLst/>
                          <a:latin typeface="Calibri" panose="020F0502020204030204" pitchFamily="34" charset="0"/>
                          <a:ea typeface="Calibri" panose="020F0502020204030204" pitchFamily="34" charset="0"/>
                          <a:cs typeface="Times New Roman" panose="02020603050405020304" pitchFamily="18" charset="0"/>
                        </a:rPr>
                        <a:t>IDFG</a:t>
                      </a:r>
                      <a:r>
                        <a:rPr lang="en-US" sz="900" b="1" baseline="30000">
                          <a:solidFill>
                            <a:srgbClr val="833C0B"/>
                          </a:solidFill>
                          <a:effectLst/>
                          <a:latin typeface="Calibri" panose="020F0502020204030204" pitchFamily="34" charset="0"/>
                          <a:ea typeface="Calibri" panose="020F0502020204030204" pitchFamily="34" charset="0"/>
                          <a:cs typeface="Times New Roman" panose="02020603050405020304" pitchFamily="18" charset="0"/>
                        </a:rPr>
                        <a:t>Ӿ</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574" marR="615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US" sz="7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Pops</a:t>
                      </a:r>
                      <a:r>
                        <a:rPr lang="en-US" sz="700" b="1">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a:t>
                      </a:r>
                      <a:r>
                        <a:rPr lang="en-US" sz="7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Yrs </a:t>
                      </a:r>
                      <a:r>
                        <a:rPr lang="en-US" sz="1000" b="1">
                          <a:effectLst/>
                          <a:latin typeface="Calibri" panose="020F0502020204030204" pitchFamily="34" charset="0"/>
                          <a:ea typeface="Calibri" panose="020F0502020204030204" pitchFamily="34" charset="0"/>
                          <a:cs typeface="Times New Roman" panose="02020603050405020304" pitchFamily="18" charset="0"/>
                        </a:rPr>
                        <a:t>WDFW</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574" marR="615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US" sz="7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Pops</a:t>
                      </a:r>
                      <a:r>
                        <a:rPr lang="en-US" sz="700" b="1">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a:t>
                      </a:r>
                      <a:r>
                        <a:rPr lang="en-US" sz="7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Yrs </a:t>
                      </a:r>
                      <a:r>
                        <a:rPr lang="en-US" sz="1000" b="1">
                          <a:effectLst/>
                          <a:latin typeface="Calibri" panose="020F0502020204030204" pitchFamily="34" charset="0"/>
                          <a:ea typeface="Calibri" panose="020F0502020204030204" pitchFamily="34" charset="0"/>
                          <a:cs typeface="Times New Roman" panose="02020603050405020304" pitchFamily="18" charset="0"/>
                        </a:rPr>
                        <a:t>Tribes*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574" marR="615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US" sz="1000" b="1">
                          <a:effectLst/>
                          <a:latin typeface="Calibri" panose="020F0502020204030204" pitchFamily="34" charset="0"/>
                          <a:ea typeface="Calibri" panose="020F0502020204030204" pitchFamily="34" charset="0"/>
                          <a:cs typeface="Times New Roman" panose="02020603050405020304" pitchFamily="18" charset="0"/>
                        </a:rPr>
                        <a:t>Pops/</a:t>
                      </a:r>
                      <a:r>
                        <a:rPr lang="en-US" sz="10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r>
                        <a:rPr lang="en-US" sz="1000" b="1">
                          <a:effectLst/>
                          <a:latin typeface="Calibri" panose="020F0502020204030204" pitchFamily="34" charset="0"/>
                          <a:ea typeface="Calibri" panose="020F0502020204030204" pitchFamily="34" charset="0"/>
                          <a:cs typeface="Times New Roman" panose="02020603050405020304" pitchFamily="18" charset="0"/>
                        </a:rPr>
                        <a:t>/Years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574" marR="615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US" sz="1000" b="1" dirty="0">
                          <a:effectLst/>
                          <a:latin typeface="Calibri" panose="020F0502020204030204" pitchFamily="34" charset="0"/>
                          <a:ea typeface="Calibri" panose="020F0502020204030204" pitchFamily="34" charset="0"/>
                          <a:cs typeface="Times New Roman" panose="02020603050405020304" pitchFamily="18" charset="0"/>
                        </a:rPr>
                        <a:t>Pops / Years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574" marR="615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marL="0" marR="0" algn="ctr">
                        <a:lnSpc>
                          <a:spcPct val="107000"/>
                        </a:lnSpc>
                        <a:spcBef>
                          <a:spcPts val="0"/>
                        </a:spcBef>
                        <a:spcAft>
                          <a:spcPts val="0"/>
                        </a:spcAft>
                      </a:pPr>
                      <a:r>
                        <a:rPr lang="en-US" sz="1000" b="1">
                          <a:effectLst/>
                          <a:latin typeface="Calibri" panose="020F0502020204030204" pitchFamily="34" charset="0"/>
                          <a:ea typeface="Calibri" panose="020F0502020204030204" pitchFamily="34" charset="0"/>
                          <a:cs typeface="Times New Roman" panose="02020603050405020304" pitchFamily="18" charset="0"/>
                        </a:rPr>
                        <a:t>Pops / Years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574" marR="61574"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r>
              <a:tr h="296526">
                <a:tc>
                  <a:txBody>
                    <a:bodyPr/>
                    <a:lstStyle/>
                    <a:p>
                      <a:pPr marL="0" marR="0" algn="ctr">
                        <a:lnSpc>
                          <a:spcPct val="107000"/>
                        </a:lnSpc>
                        <a:spcBef>
                          <a:spcPts val="0"/>
                        </a:spcBef>
                        <a:spcAft>
                          <a:spcPts val="0"/>
                        </a:spcAft>
                      </a:pPr>
                      <a:r>
                        <a:rPr lang="en-US" sz="1000" b="1">
                          <a:effectLst/>
                          <a:latin typeface="Calibri" panose="020F0502020204030204" pitchFamily="34" charset="0"/>
                          <a:ea typeface="Calibri" panose="020F0502020204030204" pitchFamily="34" charset="0"/>
                          <a:cs typeface="Times New Roman" panose="02020603050405020304" pitchFamily="18" charset="0"/>
                        </a:rPr>
                        <a:t>N</a:t>
                      </a:r>
                      <a:r>
                        <a:rPr lang="en-US" sz="1000">
                          <a:effectLst/>
                          <a:latin typeface="Calibri" panose="020F0502020204030204" pitchFamily="34" charset="0"/>
                          <a:ea typeface="Calibri" panose="020F0502020204030204" pitchFamily="34" charset="0"/>
                          <a:cs typeface="Times New Roman" panose="02020603050405020304" pitchFamily="18" charset="0"/>
                        </a:rPr>
                        <a:t>atural </a:t>
                      </a:r>
                      <a:r>
                        <a:rPr lang="en-US" sz="1000" b="1">
                          <a:effectLst/>
                          <a:latin typeface="Calibri" panose="020F0502020204030204" pitchFamily="34" charset="0"/>
                          <a:ea typeface="Calibri" panose="020F0502020204030204" pitchFamily="34" charset="0"/>
                          <a:cs typeface="Times New Roman" panose="02020603050405020304" pitchFamily="18" charset="0"/>
                        </a:rPr>
                        <a:t>O</a:t>
                      </a:r>
                      <a:r>
                        <a:rPr lang="en-US" sz="1000">
                          <a:effectLst/>
                          <a:latin typeface="Calibri" panose="020F0502020204030204" pitchFamily="34" charset="0"/>
                          <a:ea typeface="Calibri" panose="020F0502020204030204" pitchFamily="34" charset="0"/>
                          <a:cs typeface="Times New Roman" panose="02020603050405020304" pitchFamily="18" charset="0"/>
                        </a:rPr>
                        <a:t>rigin </a:t>
                      </a:r>
                      <a:r>
                        <a:rPr lang="en-US" sz="1000" b="1">
                          <a:effectLst/>
                          <a:latin typeface="Calibri" panose="020F0502020204030204" pitchFamily="34" charset="0"/>
                          <a:ea typeface="Calibri" panose="020F0502020204030204" pitchFamily="34" charset="0"/>
                          <a:cs typeface="Times New Roman" panose="02020603050405020304" pitchFamily="18" charset="0"/>
                        </a:rPr>
                        <a:t>S</a:t>
                      </a:r>
                      <a:r>
                        <a:rPr lang="en-US" sz="1000">
                          <a:effectLst/>
                          <a:latin typeface="Calibri" panose="020F0502020204030204" pitchFamily="34" charset="0"/>
                          <a:ea typeface="Calibri" panose="020F0502020204030204" pitchFamily="34" charset="0"/>
                          <a:cs typeface="Times New Roman" panose="02020603050405020304" pitchFamily="18" charset="0"/>
                        </a:rPr>
                        <a:t>pawner </a:t>
                      </a:r>
                      <a:r>
                        <a:rPr lang="en-US" sz="1000" b="1">
                          <a:effectLst/>
                          <a:latin typeface="Calibri" panose="020F0502020204030204" pitchFamily="34" charset="0"/>
                          <a:ea typeface="Calibri" panose="020F0502020204030204" pitchFamily="34" charset="0"/>
                          <a:cs typeface="Times New Roman" panose="02020603050405020304" pitchFamily="18" charset="0"/>
                        </a:rPr>
                        <a:t>A</a:t>
                      </a:r>
                      <a:r>
                        <a:rPr lang="en-US" sz="1000">
                          <a:effectLst/>
                          <a:latin typeface="Calibri" panose="020F0502020204030204" pitchFamily="34" charset="0"/>
                          <a:ea typeface="Calibri" panose="020F0502020204030204" pitchFamily="34" charset="0"/>
                          <a:cs typeface="Times New Roman" panose="02020603050405020304" pitchFamily="18" charset="0"/>
                        </a:rPr>
                        <a:t>bundance</a:t>
                      </a:r>
                    </a:p>
                  </a:txBody>
                  <a:tcPr marL="61574" marR="61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b="1">
                          <a:effectLst/>
                          <a:latin typeface="Calibri" panose="020F0502020204030204" pitchFamily="34" charset="0"/>
                          <a:ea typeface="Calibri" panose="020F0502020204030204" pitchFamily="34" charset="0"/>
                          <a:cs typeface="Times New Roman" panose="02020603050405020304" pitchFamily="18" charset="0"/>
                        </a:rPr>
                        <a:t>125</a:t>
                      </a:r>
                      <a:r>
                        <a:rPr lang="en-US" sz="1000">
                          <a:effectLst/>
                          <a:latin typeface="Calibri" panose="020F0502020204030204" pitchFamily="34" charset="0"/>
                          <a:ea typeface="Calibri" panose="020F0502020204030204" pitchFamily="34" charset="0"/>
                          <a:cs typeface="Times New Roman" panose="02020603050405020304" pitchFamily="18" charset="0"/>
                        </a:rPr>
                        <a:t>/</a:t>
                      </a:r>
                      <a:r>
                        <a:rPr lang="en-US" sz="1000" b="1">
                          <a:solidFill>
                            <a:srgbClr val="833C0B"/>
                          </a:solidFill>
                          <a:effectLst/>
                          <a:latin typeface="Calibri" panose="020F0502020204030204" pitchFamily="34" charset="0"/>
                          <a:ea typeface="Calibri" panose="020F0502020204030204" pitchFamily="34" charset="0"/>
                          <a:cs typeface="Times New Roman" panose="02020603050405020304" pitchFamily="18" charset="0"/>
                        </a:rPr>
                        <a:t>133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574" marR="61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  94.0</a:t>
                      </a:r>
                    </a:p>
                  </a:txBody>
                  <a:tcPr marL="61574" marR="61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b="1">
                          <a:effectLst/>
                          <a:latin typeface="Calibri" panose="020F0502020204030204" pitchFamily="34" charset="0"/>
                          <a:ea typeface="Calibri" panose="020F0502020204030204" pitchFamily="34" charset="0"/>
                          <a:cs typeface="Times New Roman" panose="02020603050405020304" pitchFamily="18" charset="0"/>
                        </a:rPr>
                        <a:t>68</a:t>
                      </a:r>
                      <a:r>
                        <a:rPr lang="en-US" sz="1000">
                          <a:effectLst/>
                          <a:latin typeface="Calibri" panose="020F0502020204030204" pitchFamily="34" charset="0"/>
                          <a:ea typeface="Calibri" panose="020F0502020204030204" pitchFamily="34" charset="0"/>
                          <a:cs typeface="Times New Roman" panose="02020603050405020304" pitchFamily="18" charset="0"/>
                        </a:rPr>
                        <a:t>/</a:t>
                      </a:r>
                      <a:r>
                        <a:rPr lang="en-US" sz="1000" b="1">
                          <a:effectLst/>
                          <a:latin typeface="Calibri" panose="020F0502020204030204" pitchFamily="34" charset="0"/>
                          <a:ea typeface="Calibri" panose="020F0502020204030204" pitchFamily="34" charset="0"/>
                          <a:cs typeface="Times New Roman" panose="02020603050405020304" pitchFamily="18" charset="0"/>
                        </a:rPr>
                        <a:t>1,507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574" marR="61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b="1">
                          <a:effectLst/>
                          <a:latin typeface="Calibri" panose="020F0502020204030204" pitchFamily="34" charset="0"/>
                          <a:ea typeface="Calibri" panose="020F0502020204030204" pitchFamily="34" charset="0"/>
                          <a:cs typeface="Times New Roman" panose="02020603050405020304" pitchFamily="18" charset="0"/>
                        </a:rPr>
                        <a:t>18/984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574" marR="61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b="1">
                          <a:effectLst/>
                          <a:latin typeface="Calibri" panose="020F0502020204030204" pitchFamily="34" charset="0"/>
                          <a:ea typeface="Calibri" panose="020F0502020204030204" pitchFamily="34" charset="0"/>
                          <a:cs typeface="Times New Roman" panose="02020603050405020304" pitchFamily="18" charset="0"/>
                        </a:rPr>
                        <a:t>52</a:t>
                      </a:r>
                      <a:r>
                        <a:rPr lang="en-US" sz="1000">
                          <a:effectLst/>
                          <a:latin typeface="Calibri" panose="020F0502020204030204" pitchFamily="34" charset="0"/>
                          <a:ea typeface="Calibri" panose="020F0502020204030204" pitchFamily="34" charset="0"/>
                          <a:cs typeface="Times New Roman" panose="02020603050405020304" pitchFamily="18" charset="0"/>
                        </a:rPr>
                        <a:t>/</a:t>
                      </a:r>
                      <a:r>
                        <a:rPr lang="en-US" sz="1000" b="1">
                          <a:effectLst/>
                          <a:latin typeface="Calibri" panose="020F0502020204030204" pitchFamily="34" charset="0"/>
                          <a:ea typeface="Calibri" panose="020F0502020204030204" pitchFamily="34" charset="0"/>
                          <a:cs typeface="Times New Roman" panose="02020603050405020304" pitchFamily="18" charset="0"/>
                        </a:rPr>
                        <a:t>849</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574" marR="61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b="1">
                          <a:effectLst/>
                          <a:latin typeface="Calibri" panose="020F0502020204030204" pitchFamily="34" charset="0"/>
                          <a:ea typeface="Calibri" panose="020F0502020204030204" pitchFamily="34" charset="0"/>
                          <a:cs typeface="Times New Roman" panose="02020603050405020304" pitchFamily="18" charset="0"/>
                        </a:rPr>
                        <a:t>1</a:t>
                      </a:r>
                      <a:r>
                        <a:rPr lang="en-US" sz="1000">
                          <a:effectLst/>
                          <a:latin typeface="Calibri" panose="020F0502020204030204" pitchFamily="34" charset="0"/>
                          <a:ea typeface="Calibri" panose="020F0502020204030204" pitchFamily="34" charset="0"/>
                          <a:cs typeface="Times New Roman" panose="02020603050405020304" pitchFamily="18" charset="0"/>
                        </a:rPr>
                        <a:t>/</a:t>
                      </a:r>
                      <a:r>
                        <a:rPr lang="en-US" sz="1000" b="1">
                          <a:effectLst/>
                          <a:latin typeface="Calibri" panose="020F0502020204030204" pitchFamily="34" charset="0"/>
                          <a:ea typeface="Calibri" panose="020F0502020204030204" pitchFamily="34" charset="0"/>
                          <a:cs typeface="Times New Roman" panose="02020603050405020304" pitchFamily="18" charset="0"/>
                        </a:rPr>
                        <a:t>9</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574" marR="61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0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125/57.9</a:t>
                      </a:r>
                      <a:r>
                        <a:rPr lang="en-US" sz="9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r>
                        <a:rPr lang="en-US" sz="10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/3,380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574" marR="61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4 / 31</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574" marR="61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574" marR="61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3716">
                <a:tc>
                  <a:txBody>
                    <a:bodyPr/>
                    <a:lstStyle/>
                    <a:p>
                      <a:pPr marL="0" marR="0" algn="ctr">
                        <a:lnSpc>
                          <a:spcPct val="107000"/>
                        </a:lnSpc>
                        <a:spcBef>
                          <a:spcPts val="0"/>
                        </a:spcBef>
                        <a:spcAft>
                          <a:spcPts val="0"/>
                        </a:spcAft>
                      </a:pPr>
                      <a:r>
                        <a:rPr lang="en-US" sz="1000" b="1">
                          <a:effectLst/>
                          <a:latin typeface="Calibri" panose="020F0502020204030204" pitchFamily="34" charset="0"/>
                          <a:ea typeface="Calibri" panose="020F0502020204030204" pitchFamily="34" charset="0"/>
                          <a:cs typeface="Times New Roman" panose="02020603050405020304" pitchFamily="18" charset="0"/>
                        </a:rPr>
                        <a:t>R</a:t>
                      </a:r>
                      <a:r>
                        <a:rPr lang="en-US" sz="1000">
                          <a:effectLst/>
                          <a:latin typeface="Calibri" panose="020F0502020204030204" pitchFamily="34" charset="0"/>
                          <a:ea typeface="Calibri" panose="020F0502020204030204" pitchFamily="34" charset="0"/>
                          <a:cs typeface="Times New Roman" panose="02020603050405020304" pitchFamily="18" charset="0"/>
                        </a:rPr>
                        <a:t>ecruits </a:t>
                      </a:r>
                      <a:r>
                        <a:rPr lang="en-US" sz="1000" b="1">
                          <a:effectLst/>
                          <a:latin typeface="Calibri" panose="020F0502020204030204" pitchFamily="34" charset="0"/>
                          <a:ea typeface="Calibri" panose="020F0502020204030204" pitchFamily="34" charset="0"/>
                          <a:cs typeface="Times New Roman" panose="02020603050405020304" pitchFamily="18" charset="0"/>
                        </a:rPr>
                        <a:t>per</a:t>
                      </a:r>
                      <a:r>
                        <a:rPr lang="en-US" sz="1000">
                          <a:effectLst/>
                          <a:latin typeface="Calibri" panose="020F0502020204030204" pitchFamily="34" charset="0"/>
                          <a:ea typeface="Calibri" panose="020F0502020204030204" pitchFamily="34" charset="0"/>
                          <a:cs typeface="Times New Roman" panose="02020603050405020304" pitchFamily="18" charset="0"/>
                        </a:rPr>
                        <a:t> </a:t>
                      </a:r>
                      <a:r>
                        <a:rPr lang="en-US" sz="1000" b="1">
                          <a:effectLst/>
                          <a:latin typeface="Calibri" panose="020F0502020204030204" pitchFamily="34" charset="0"/>
                          <a:ea typeface="Calibri" panose="020F0502020204030204" pitchFamily="34" charset="0"/>
                          <a:cs typeface="Times New Roman" panose="02020603050405020304" pitchFamily="18" charset="0"/>
                        </a:rPr>
                        <a:t>S</a:t>
                      </a:r>
                      <a:r>
                        <a:rPr lang="en-US" sz="1000">
                          <a:effectLst/>
                          <a:latin typeface="Calibri" panose="020F0502020204030204" pitchFamily="34" charset="0"/>
                          <a:ea typeface="Calibri" panose="020F0502020204030204" pitchFamily="34" charset="0"/>
                          <a:cs typeface="Times New Roman" panose="02020603050405020304" pitchFamily="18" charset="0"/>
                        </a:rPr>
                        <a:t>pawner</a:t>
                      </a:r>
                    </a:p>
                  </a:txBody>
                  <a:tcPr marL="61574" marR="61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b="1">
                          <a:effectLst/>
                          <a:latin typeface="Calibri" panose="020F0502020204030204" pitchFamily="34" charset="0"/>
                          <a:ea typeface="Calibri" panose="020F0502020204030204" pitchFamily="34" charset="0"/>
                          <a:cs typeface="Times New Roman" panose="02020603050405020304" pitchFamily="18" charset="0"/>
                        </a:rPr>
                        <a:t>54</a:t>
                      </a:r>
                      <a:r>
                        <a:rPr lang="en-US" sz="1000">
                          <a:effectLst/>
                          <a:latin typeface="Calibri" panose="020F0502020204030204" pitchFamily="34" charset="0"/>
                          <a:ea typeface="Calibri" panose="020F0502020204030204" pitchFamily="34" charset="0"/>
                          <a:cs typeface="Times New Roman" panose="02020603050405020304" pitchFamily="18" charset="0"/>
                        </a:rPr>
                        <a:t>/</a:t>
                      </a:r>
                      <a:r>
                        <a:rPr lang="en-US" sz="1000" b="1">
                          <a:solidFill>
                            <a:srgbClr val="833C0B"/>
                          </a:solidFill>
                          <a:effectLst/>
                          <a:latin typeface="Calibri" panose="020F0502020204030204" pitchFamily="34" charset="0"/>
                          <a:ea typeface="Calibri" panose="020F0502020204030204" pitchFamily="34" charset="0"/>
                          <a:cs typeface="Times New Roman" panose="02020603050405020304" pitchFamily="18" charset="0"/>
                        </a:rPr>
                        <a:t>34</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574" marR="61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158.8</a:t>
                      </a:r>
                    </a:p>
                  </a:txBody>
                  <a:tcPr marL="61574" marR="61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b="1">
                          <a:effectLst/>
                          <a:latin typeface="Calibri" panose="020F0502020204030204" pitchFamily="34" charset="0"/>
                          <a:ea typeface="Calibri" panose="020F0502020204030204" pitchFamily="34" charset="0"/>
                          <a:cs typeface="Times New Roman" panose="02020603050405020304" pitchFamily="18" charset="0"/>
                        </a:rPr>
                        <a:t>36</a:t>
                      </a:r>
                      <a:r>
                        <a:rPr lang="en-US" sz="1000">
                          <a:effectLst/>
                          <a:latin typeface="Calibri" panose="020F0502020204030204" pitchFamily="34" charset="0"/>
                          <a:ea typeface="Calibri" panose="020F0502020204030204" pitchFamily="34" charset="0"/>
                          <a:cs typeface="Times New Roman" panose="02020603050405020304" pitchFamily="18" charset="0"/>
                        </a:rPr>
                        <a:t>/</a:t>
                      </a:r>
                      <a:r>
                        <a:rPr lang="en-US" sz="1000" b="1">
                          <a:effectLst/>
                          <a:latin typeface="Calibri" panose="020F0502020204030204" pitchFamily="34" charset="0"/>
                          <a:ea typeface="Calibri" panose="020F0502020204030204" pitchFamily="34" charset="0"/>
                          <a:cs typeface="Times New Roman" panose="02020603050405020304" pitchFamily="18" charset="0"/>
                        </a:rPr>
                        <a:t>907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574" marR="61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b="1">
                          <a:effectLst/>
                          <a:latin typeface="Calibri" panose="020F0502020204030204" pitchFamily="34" charset="0"/>
                          <a:ea typeface="Calibri" panose="020F0502020204030204" pitchFamily="34" charset="0"/>
                          <a:cs typeface="Times New Roman" panose="02020603050405020304" pitchFamily="18" charset="0"/>
                        </a:rPr>
                        <a:t>18/913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574" marR="61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 </a:t>
                      </a:r>
                    </a:p>
                  </a:txBody>
                  <a:tcPr marL="61574" marR="61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 </a:t>
                      </a:r>
                    </a:p>
                  </a:txBody>
                  <a:tcPr marL="61574" marR="61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54 / 25</a:t>
                      </a:r>
                      <a:r>
                        <a:rPr lang="en-US" sz="9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0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1,839</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574" marR="61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574" marR="61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574" marR="61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3716">
                <a:tc>
                  <a:txBody>
                    <a:bodyPr/>
                    <a:lstStyle/>
                    <a:p>
                      <a:pPr marL="0" marR="0" algn="ctr">
                        <a:lnSpc>
                          <a:spcPct val="107000"/>
                        </a:lnSpc>
                        <a:spcBef>
                          <a:spcPts val="0"/>
                        </a:spcBef>
                        <a:spcAft>
                          <a:spcPts val="0"/>
                        </a:spcAft>
                      </a:pPr>
                      <a:r>
                        <a:rPr lang="en-US" sz="1000" b="1">
                          <a:effectLst/>
                          <a:latin typeface="Calibri" panose="020F0502020204030204" pitchFamily="34" charset="0"/>
                          <a:ea typeface="Calibri" panose="020F0502020204030204" pitchFamily="34" charset="0"/>
                          <a:cs typeface="Times New Roman" panose="02020603050405020304" pitchFamily="18" charset="0"/>
                        </a:rPr>
                        <a:t>S</a:t>
                      </a:r>
                      <a:r>
                        <a:rPr lang="en-US" sz="1000">
                          <a:effectLst/>
                          <a:latin typeface="Calibri" panose="020F0502020204030204" pitchFamily="34" charset="0"/>
                          <a:ea typeface="Calibri" panose="020F0502020204030204" pitchFamily="34" charset="0"/>
                          <a:cs typeface="Times New Roman" panose="02020603050405020304" pitchFamily="18" charset="0"/>
                        </a:rPr>
                        <a:t>molt to </a:t>
                      </a:r>
                      <a:r>
                        <a:rPr lang="en-US" sz="1000" b="1">
                          <a:effectLst/>
                          <a:latin typeface="Calibri" panose="020F0502020204030204" pitchFamily="34" charset="0"/>
                          <a:ea typeface="Calibri" panose="020F0502020204030204" pitchFamily="34" charset="0"/>
                          <a:cs typeface="Times New Roman" panose="02020603050405020304" pitchFamily="18" charset="0"/>
                        </a:rPr>
                        <a:t>A</a:t>
                      </a:r>
                      <a:r>
                        <a:rPr lang="en-US" sz="1000">
                          <a:effectLst/>
                          <a:latin typeface="Calibri" panose="020F0502020204030204" pitchFamily="34" charset="0"/>
                          <a:ea typeface="Calibri" panose="020F0502020204030204" pitchFamily="34" charset="0"/>
                          <a:cs typeface="Times New Roman" panose="02020603050405020304" pitchFamily="18" charset="0"/>
                        </a:rPr>
                        <a:t>dult </a:t>
                      </a:r>
                      <a:r>
                        <a:rPr lang="en-US" sz="1000" b="1">
                          <a:effectLst/>
                          <a:latin typeface="Calibri" panose="020F0502020204030204" pitchFamily="34" charset="0"/>
                          <a:ea typeface="Calibri" panose="020F0502020204030204" pitchFamily="34" charset="0"/>
                          <a:cs typeface="Times New Roman" panose="02020603050405020304" pitchFamily="18" charset="0"/>
                        </a:rPr>
                        <a:t>R</a:t>
                      </a:r>
                      <a:r>
                        <a:rPr lang="en-US" sz="1000">
                          <a:effectLst/>
                          <a:latin typeface="Calibri" panose="020F0502020204030204" pitchFamily="34" charset="0"/>
                          <a:ea typeface="Calibri" panose="020F0502020204030204" pitchFamily="34" charset="0"/>
                          <a:cs typeface="Times New Roman" panose="02020603050405020304" pitchFamily="18" charset="0"/>
                        </a:rPr>
                        <a:t>atio</a:t>
                      </a:r>
                    </a:p>
                  </a:txBody>
                  <a:tcPr marL="61574" marR="61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b="1">
                          <a:effectLst/>
                          <a:latin typeface="Calibri" panose="020F0502020204030204" pitchFamily="34" charset="0"/>
                          <a:ea typeface="Calibri" panose="020F0502020204030204" pitchFamily="34" charset="0"/>
                          <a:cs typeface="Times New Roman" panose="02020603050405020304" pitchFamily="18" charset="0"/>
                        </a:rPr>
                        <a:t>1</a:t>
                      </a:r>
                      <a:r>
                        <a:rPr lang="en-US" sz="1000">
                          <a:effectLst/>
                          <a:latin typeface="Calibri" panose="020F0502020204030204" pitchFamily="34" charset="0"/>
                          <a:ea typeface="Calibri" panose="020F0502020204030204" pitchFamily="34" charset="0"/>
                          <a:cs typeface="Times New Roman" panose="02020603050405020304" pitchFamily="18" charset="0"/>
                        </a:rPr>
                        <a:t>/</a:t>
                      </a:r>
                      <a:r>
                        <a:rPr lang="en-US" sz="1000" b="1">
                          <a:solidFill>
                            <a:srgbClr val="833C0B"/>
                          </a:solidFill>
                          <a:effectLst/>
                          <a:latin typeface="Calibri" panose="020F0502020204030204" pitchFamily="34" charset="0"/>
                          <a:ea typeface="Calibri" panose="020F0502020204030204" pitchFamily="34" charset="0"/>
                          <a:cs typeface="Times New Roman" panose="02020603050405020304" pitchFamily="18" charset="0"/>
                        </a:rPr>
                        <a:t>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574" marR="61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  33.3</a:t>
                      </a:r>
                    </a:p>
                  </a:txBody>
                  <a:tcPr marL="61574" marR="61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b="1">
                          <a:effectLst/>
                          <a:latin typeface="Calibri" panose="020F0502020204030204" pitchFamily="34" charset="0"/>
                          <a:ea typeface="Calibri" panose="020F0502020204030204" pitchFamily="34" charset="0"/>
                          <a:cs typeface="Times New Roman" panose="02020603050405020304" pitchFamily="18" charset="0"/>
                        </a:rPr>
                        <a:t>1</a:t>
                      </a:r>
                      <a:r>
                        <a:rPr lang="en-US" sz="1000">
                          <a:effectLst/>
                          <a:latin typeface="Calibri" panose="020F0502020204030204" pitchFamily="34" charset="0"/>
                          <a:ea typeface="Calibri" panose="020F0502020204030204" pitchFamily="34" charset="0"/>
                          <a:cs typeface="Times New Roman" panose="02020603050405020304" pitchFamily="18" charset="0"/>
                        </a:rPr>
                        <a:t>/</a:t>
                      </a:r>
                      <a:r>
                        <a:rPr lang="en-US" sz="1000" b="1">
                          <a:effectLst/>
                          <a:latin typeface="Calibri" panose="020F0502020204030204" pitchFamily="34" charset="0"/>
                          <a:ea typeface="Calibri" panose="020F0502020204030204" pitchFamily="34" charset="0"/>
                          <a:cs typeface="Times New Roman" panose="02020603050405020304" pitchFamily="18" charset="0"/>
                        </a:rPr>
                        <a:t>15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574" marR="61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 </a:t>
                      </a:r>
                    </a:p>
                  </a:txBody>
                  <a:tcPr marL="61574" marR="61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 </a:t>
                      </a:r>
                    </a:p>
                  </a:txBody>
                  <a:tcPr marL="61574" marR="61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 </a:t>
                      </a:r>
                    </a:p>
                  </a:txBody>
                  <a:tcPr marL="61574" marR="61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 / 0.5</a:t>
                      </a:r>
                      <a:r>
                        <a:rPr lang="en-US" sz="9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r>
                        <a:rPr lang="en-US" sz="10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 239</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574" marR="61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574" marR="61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14 / 224</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574" marR="61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3716">
                <a:tc>
                  <a:txBody>
                    <a:bodyPr/>
                    <a:lstStyle/>
                    <a:p>
                      <a:pPr marL="0" marR="0" algn="ctr">
                        <a:lnSpc>
                          <a:spcPct val="107000"/>
                        </a:lnSpc>
                        <a:spcBef>
                          <a:spcPts val="0"/>
                        </a:spcBef>
                        <a:spcAft>
                          <a:spcPts val="0"/>
                        </a:spcAft>
                      </a:pPr>
                      <a:r>
                        <a:rPr lang="en-US" sz="1000" b="1">
                          <a:effectLst/>
                          <a:latin typeface="Calibri" panose="020F0502020204030204" pitchFamily="34" charset="0"/>
                          <a:ea typeface="Calibri" panose="020F0502020204030204" pitchFamily="34" charset="0"/>
                          <a:cs typeface="Times New Roman" panose="02020603050405020304" pitchFamily="18" charset="0"/>
                        </a:rPr>
                        <a:t>J</a:t>
                      </a:r>
                      <a:r>
                        <a:rPr lang="en-US" sz="1000">
                          <a:effectLst/>
                          <a:latin typeface="Calibri" panose="020F0502020204030204" pitchFamily="34" charset="0"/>
                          <a:ea typeface="Calibri" panose="020F0502020204030204" pitchFamily="34" charset="0"/>
                          <a:cs typeface="Times New Roman" panose="02020603050405020304" pitchFamily="18" charset="0"/>
                        </a:rPr>
                        <a:t>uvenile </a:t>
                      </a:r>
                      <a:r>
                        <a:rPr lang="en-US" sz="1000" b="1">
                          <a:effectLst/>
                          <a:latin typeface="Calibri" panose="020F0502020204030204" pitchFamily="34" charset="0"/>
                          <a:ea typeface="Calibri" panose="020F0502020204030204" pitchFamily="34" charset="0"/>
                          <a:cs typeface="Times New Roman" panose="02020603050405020304" pitchFamily="18" charset="0"/>
                        </a:rPr>
                        <a:t>A</a:t>
                      </a:r>
                      <a:r>
                        <a:rPr lang="en-US" sz="1000">
                          <a:effectLst/>
                          <a:latin typeface="Calibri" panose="020F0502020204030204" pitchFamily="34" charset="0"/>
                          <a:ea typeface="Calibri" panose="020F0502020204030204" pitchFamily="34" charset="0"/>
                          <a:cs typeface="Times New Roman" panose="02020603050405020304" pitchFamily="18" charset="0"/>
                        </a:rPr>
                        <a:t>bundance</a:t>
                      </a:r>
                    </a:p>
                  </a:txBody>
                  <a:tcPr marL="61574" marR="61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b="1">
                          <a:effectLst/>
                          <a:latin typeface="Calibri" panose="020F0502020204030204" pitchFamily="34" charset="0"/>
                          <a:ea typeface="Calibri" panose="020F0502020204030204" pitchFamily="34" charset="0"/>
                          <a:cs typeface="Times New Roman" panose="02020603050405020304" pitchFamily="18" charset="0"/>
                        </a:rPr>
                        <a:t>0</a:t>
                      </a:r>
                      <a:r>
                        <a:rPr lang="en-US" sz="1000">
                          <a:effectLst/>
                          <a:latin typeface="Calibri" panose="020F0502020204030204" pitchFamily="34" charset="0"/>
                          <a:ea typeface="Calibri" panose="020F0502020204030204" pitchFamily="34" charset="0"/>
                          <a:cs typeface="Times New Roman" panose="02020603050405020304" pitchFamily="18" charset="0"/>
                        </a:rPr>
                        <a:t>/</a:t>
                      </a:r>
                      <a:r>
                        <a:rPr lang="en-US" sz="1000" b="1">
                          <a:solidFill>
                            <a:srgbClr val="833C0B"/>
                          </a:solidFill>
                          <a:effectLst/>
                          <a:latin typeface="Calibri" panose="020F0502020204030204" pitchFamily="34" charset="0"/>
                          <a:ea typeface="Calibri" panose="020F0502020204030204" pitchFamily="34" charset="0"/>
                          <a:cs typeface="Times New Roman" panose="02020603050405020304" pitchFamily="18" charset="0"/>
                        </a:rPr>
                        <a:t>25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574" marR="61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    0.0</a:t>
                      </a:r>
                    </a:p>
                  </a:txBody>
                  <a:tcPr marL="61574" marR="61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 </a:t>
                      </a:r>
                    </a:p>
                  </a:txBody>
                  <a:tcPr marL="61574" marR="61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 </a:t>
                      </a:r>
                    </a:p>
                  </a:txBody>
                  <a:tcPr marL="61574" marR="61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 </a:t>
                      </a:r>
                    </a:p>
                  </a:txBody>
                  <a:tcPr marL="61574" marR="61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Times New Roman" panose="02020603050405020304" pitchFamily="18" charset="0"/>
                        </a:rPr>
                        <a:t> </a:t>
                      </a:r>
                    </a:p>
                  </a:txBody>
                  <a:tcPr marL="61574" marR="61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0 / 0</a:t>
                      </a:r>
                      <a:r>
                        <a:rPr lang="en-US" sz="9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0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574" marR="61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1574" marR="61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574" marR="61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1621">
                <a:tc gridSpan="10">
                  <a:txBody>
                    <a:bodyPr/>
                    <a:lstStyle/>
                    <a:p>
                      <a:pPr marL="0" marR="0" algn="l">
                        <a:lnSpc>
                          <a:spcPct val="107000"/>
                        </a:lnSpc>
                        <a:spcBef>
                          <a:spcPts val="0"/>
                        </a:spcBef>
                        <a:spcAft>
                          <a:spcPts val="0"/>
                        </a:spcAft>
                      </a:pPr>
                      <a:r>
                        <a:rPr lang="en-US" sz="900" b="1" baseline="30000" dirty="0">
                          <a:solidFill>
                            <a:srgbClr val="833C0B"/>
                          </a:solidFill>
                          <a:effectLst/>
                          <a:latin typeface="Calibri" panose="020F0502020204030204" pitchFamily="34" charset="0"/>
                          <a:ea typeface="Calibri" panose="020F0502020204030204" pitchFamily="34" charset="0"/>
                          <a:cs typeface="Times New Roman" panose="02020603050405020304" pitchFamily="18" charset="0"/>
                        </a:rPr>
                        <a:t>                                  Ӿ</a:t>
                      </a:r>
                      <a:r>
                        <a:rPr lang="en-US" sz="700" dirty="0">
                          <a:effectLst/>
                          <a:latin typeface="Calibri" panose="020F0502020204030204" pitchFamily="34" charset="0"/>
                          <a:ea typeface="Calibri" panose="020F0502020204030204" pitchFamily="34" charset="0"/>
                          <a:cs typeface="Times New Roman" panose="02020603050405020304" pitchFamily="18" charset="0"/>
                        </a:rPr>
                        <a:t>Includes estimates coordinated with ISEMP, NPT or SBT. </a:t>
                      </a:r>
                      <a:r>
                        <a:rPr lang="en-US" sz="1000" dirty="0">
                          <a:effectLst/>
                          <a:latin typeface="Calibri" panose="020F0502020204030204" pitchFamily="34" charset="0"/>
                          <a:ea typeface="Calibri" panose="020F0502020204030204" pitchFamily="34" charset="0"/>
                          <a:cs typeface="Times New Roman" panose="02020603050405020304" pitchFamily="18" charset="0"/>
                        </a:rPr>
                        <a:t>   </a:t>
                      </a:r>
                      <a:r>
                        <a:rPr lang="en-US" sz="1000" b="1" dirty="0">
                          <a:effectLst/>
                          <a:latin typeface="Calibri" panose="020F0502020204030204" pitchFamily="34" charset="0"/>
                          <a:ea typeface="Calibri" panose="020F0502020204030204" pitchFamily="34" charset="0"/>
                          <a:cs typeface="Times New Roman" panose="02020603050405020304" pitchFamily="18" charset="0"/>
                        </a:rPr>
                        <a:t>*</a:t>
                      </a:r>
                      <a:r>
                        <a:rPr lang="en-US" sz="700" dirty="0">
                          <a:effectLst/>
                          <a:latin typeface="Calibri" panose="020F0502020204030204" pitchFamily="34" charset="0"/>
                          <a:ea typeface="Calibri" panose="020F0502020204030204" pitchFamily="34" charset="0"/>
                          <a:cs typeface="Times New Roman" panose="02020603050405020304" pitchFamily="18" charset="0"/>
                        </a:rPr>
                        <a:t>Comprehensive only for StreamNet Partners.  Includes late 2014 CCT.      ODFW has also reported 4 non-TRT steelhead populations.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07000"/>
                        </a:lnSpc>
                        <a:spcBef>
                          <a:spcPts val="0"/>
                        </a:spcBef>
                        <a:spcAft>
                          <a:spcPts val="0"/>
                        </a:spcAft>
                      </a:pPr>
                      <a:r>
                        <a:rPr lang="en-US" sz="900" b="1" baseline="30000" dirty="0">
                          <a:solidFill>
                            <a:srgbClr val="833C0B"/>
                          </a:solidFill>
                          <a:effectLst/>
                          <a:latin typeface="Calibri" panose="020F0502020204030204" pitchFamily="34" charset="0"/>
                          <a:ea typeface="Calibri" panose="020F0502020204030204" pitchFamily="34" charset="0"/>
                          <a:cs typeface="Times New Roman" panose="02020603050405020304" pitchFamily="18" charset="0"/>
                        </a:rPr>
                        <a:t>                                                 Note: </a:t>
                      </a:r>
                      <a:r>
                        <a:rPr lang="en-US" sz="900" b="1" baseline="30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Some of the numbers don’t add up across Indicators Reported due to portions of Populations shared by agencies or multiple RperSTypes reported per Population, etc.  (See previous detailed report for specifics)</a:t>
                      </a:r>
                      <a:r>
                        <a:rPr lang="en-US" sz="7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574" marR="615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Tree>
    <p:extLst>
      <p:ext uri="{BB962C8B-B14F-4D97-AF65-F5344CB8AC3E}">
        <p14:creationId xmlns:p14="http://schemas.microsoft.com/office/powerpoint/2010/main" val="406054928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344216" y="1974692"/>
          <a:ext cx="9417842" cy="3840480"/>
        </p:xfrm>
        <a:graphic>
          <a:graphicData uri="http://schemas.openxmlformats.org/drawingml/2006/table">
            <a:tbl>
              <a:tblPr firstRow="1" firstCol="1" bandRow="1"/>
              <a:tblGrid>
                <a:gridCol w="1333571"/>
                <a:gridCol w="1111206"/>
                <a:gridCol w="6973065"/>
              </a:tblGrid>
              <a:tr h="717550">
                <a:tc>
                  <a:txBody>
                    <a:bodyPr/>
                    <a:lstStyle/>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Total adults returning to spawn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u="sng" dirty="0">
                          <a:solidFill>
                            <a:srgbClr val="008080"/>
                          </a:solidFill>
                          <a:effectLst/>
                          <a:latin typeface="Times New Roman" panose="02020603050405020304" pitchFamily="18" charset="0"/>
                          <a:ea typeface="Times New Roman" panose="02020603050405020304" pitchFamily="18" charset="0"/>
                          <a:cs typeface="Times New Roman" panose="02020603050405020304" pitchFamily="18" charset="0"/>
                        </a:rPr>
                        <a:t>Challenging.  Defined to where?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1630" marR="71630" marT="0" marB="0" anchor="ctr">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solidFill>
                      <a:srgbClr val="DEEAF6"/>
                    </a:solidFill>
                  </a:tcPr>
                </a:tc>
                <a:tc>
                  <a:txBody>
                    <a:bodyPr/>
                    <a:lstStyle/>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NMFS SPS database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1630" marR="71630" marT="0" marB="0" anchor="ctr">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solidFill>
                      <a:srgbClr val="DEEAF6"/>
                    </a:solidFill>
                  </a:tcPr>
                </a:tc>
                <a:tc>
                  <a:txBody>
                    <a:bodyPr/>
                    <a:lstStyle/>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Mari says actual definition is adult natural spawners excluding jacks, including natural origin broodstock, and accounting for prespawn mortality.  (Prespawn morts have been accounted for.)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2"/>
                        </a:rPr>
                        <a:t>https://www.webapps.nwfsc.noaa.gov/apex/f?p=261:1:0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1630" marR="71630" marT="0" marB="0" anchor="ctr">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solidFill>
                      <a:srgbClr val="DEEAF6"/>
                    </a:solidFill>
                  </a:tcPr>
                </a:tc>
              </a:tr>
              <a:tr h="717550">
                <a:tc>
                  <a:txBody>
                    <a:bodyPr/>
                    <a:lstStyle/>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Adult R/S adjusted for mean SAR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u="sng" dirty="0">
                          <a:solidFill>
                            <a:srgbClr val="008080"/>
                          </a:solidFill>
                          <a:effectLst/>
                          <a:latin typeface="Times New Roman" panose="02020603050405020304" pitchFamily="18" charset="0"/>
                          <a:ea typeface="Times New Roman" panose="02020603050405020304" pitchFamily="18" charset="0"/>
                          <a:cs typeface="Times New Roman" panose="02020603050405020304" pitchFamily="18" charset="0"/>
                        </a:rPr>
                        <a:t>No opinions voiced.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1630" marR="71630" marT="0" marB="0" anchor="ctr">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solidFill>
                      <a:srgbClr val="FFFFCC"/>
                    </a:solidFill>
                  </a:tcPr>
                </a:tc>
                <a:tc>
                  <a:txBody>
                    <a:bodyPr/>
                    <a:lstStyle/>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NMFS SPS database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1630" marR="71630" marT="0" marB="0" anchor="ctr">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solidFill>
                      <a:srgbClr val="FFFFCC"/>
                    </a:solidFill>
                  </a:tcPr>
                </a:tc>
                <a:tc>
                  <a:txBody>
                    <a:bodyPr/>
                    <a:lstStyle/>
                    <a:p>
                      <a:pPr marL="0" marR="0">
                        <a:spcBef>
                          <a:spcPts val="0"/>
                        </a:spcBef>
                        <a:spcAft>
                          <a:spcPts val="0"/>
                        </a:spcAft>
                      </a:pPr>
                      <a:r>
                        <a:rPr lang="en-US" sz="120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2"/>
                        </a:rPr>
                        <a:t>https://www.webapps.nwfsc.noaa.gov/apex/f?p=261:1:0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1630" marR="71630" marT="0" marB="0" anchor="ctr">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solidFill>
                      <a:srgbClr val="FFFFCC"/>
                    </a:solidFill>
                  </a:tcPr>
                </a:tc>
              </a:tr>
              <a:tr h="896937">
                <a:tc>
                  <a:txBody>
                    <a:bodyPr/>
                    <a:lstStyle/>
                    <a:p>
                      <a:pPr marL="0" marR="0">
                        <a:spcBef>
                          <a:spcPts val="0"/>
                        </a:spcBef>
                        <a:spcAft>
                          <a:spcPts val="0"/>
                        </a:spcAft>
                      </a:pPr>
                      <a:r>
                        <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rPr>
                        <a:t>VSP parameter: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Pop'n growth rate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u="sng" dirty="0">
                          <a:solidFill>
                            <a:srgbClr val="008080"/>
                          </a:solidFill>
                          <a:effectLst/>
                          <a:latin typeface="Times New Roman" panose="02020603050405020304" pitchFamily="18" charset="0"/>
                          <a:ea typeface="Times New Roman" panose="02020603050405020304" pitchFamily="18" charset="0"/>
                          <a:cs typeface="Times New Roman" panose="02020603050405020304" pitchFamily="18" charset="0"/>
                        </a:rPr>
                        <a:t>No opinions voiced.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1630" marR="71630" marT="0" marB="0" anchor="ctr">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solidFill>
                      <a:srgbClr val="FFFFCC"/>
                    </a:solidFill>
                  </a:tcPr>
                </a:tc>
                <a:tc>
                  <a:txBody>
                    <a:bodyPr/>
                    <a:lstStyle/>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NOAA Tech. Memo. NMFS-NWFSC-42. June 2000.  (VSP report)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1630" marR="71630" marT="0" marB="0" anchor="ctr">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solidFill>
                      <a:srgbClr val="FFFFCC"/>
                    </a:solidFill>
                  </a:tcPr>
                </a:tc>
                <a:tc>
                  <a:txBody>
                    <a:bodyPr/>
                    <a:lstStyle/>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Mostly covered by RperS table.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SzPts val="1000"/>
                        <a:buFont typeface="Symbol" panose="05050102010706020507" pitchFamily="18" charset="2"/>
                        <a:buChar char=""/>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addition of intrinsic rate of increase, if available, would be good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SzPts val="1000"/>
                        <a:buFont typeface="Symbol" panose="05050102010706020507" pitchFamily="18" charset="2"/>
                        <a:buChar char=""/>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characterizing density-dependent mortality rates, if available, would be useful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1630" marR="71630" marT="0" marB="0" anchor="ctr">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solidFill>
                      <a:srgbClr val="FFFFCC"/>
                    </a:solidFill>
                  </a:tcPr>
                </a:tc>
              </a:tr>
              <a:tr h="1435100">
                <a:tc>
                  <a:txBody>
                    <a:bodyPr/>
                    <a:lstStyle/>
                    <a:p>
                      <a:pPr marL="0" marR="0">
                        <a:spcBef>
                          <a:spcPts val="0"/>
                        </a:spcBef>
                        <a:spcAft>
                          <a:spcPts val="0"/>
                        </a:spcAft>
                      </a:pPr>
                      <a:r>
                        <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rPr>
                        <a:t>AMIP triggers: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Juvenile fish</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Size distribution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Condition factor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u="sng" dirty="0">
                          <a:solidFill>
                            <a:srgbClr val="008080"/>
                          </a:solidFill>
                          <a:effectLst/>
                          <a:latin typeface="Times New Roman" panose="02020603050405020304" pitchFamily="18" charset="0"/>
                          <a:ea typeface="Times New Roman" panose="02020603050405020304" pitchFamily="18" charset="0"/>
                          <a:cs typeface="Times New Roman" panose="02020603050405020304" pitchFamily="18" charset="0"/>
                        </a:rPr>
                        <a:t>No opinions voiced.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1630" marR="71630" marT="0" marB="0" anchor="ctr">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solidFill>
                      <a:srgbClr val="DEEAF6"/>
                    </a:solidFill>
                  </a:tcPr>
                </a:tc>
                <a:tc>
                  <a:txBody>
                    <a:bodyPr/>
                    <a:lstStyle/>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SalmonRecovery.gov, AMIP document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1630" marR="71630" marT="0" marB="0" anchor="ctr">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solidFill>
                      <a:srgbClr val="DEEAF6"/>
                    </a:solidFill>
                  </a:tcPr>
                </a:tc>
                <a:tc>
                  <a:txBody>
                    <a:bodyPr/>
                    <a:lstStyle/>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These are suggested possible future juvenile AMIP trigger.  They are mentioned as being at the local level (stream or reach), but also perhaps at the population and MPG scales.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Found at link to "Appendix 4" under "AMIP Links" on http://www.salmonrecovery.gov/BiologicalOpinions/FCRPSBiOp/2010SupplementalFCRPSBiOp/AMIP.aspx.</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1630" marR="71630" marT="0" marB="0" anchor="ctr">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solidFill>
                      <a:srgbClr val="DEEAF6"/>
                    </a:solidFill>
                  </a:tcPr>
                </a:tc>
              </a:tr>
            </a:tbl>
          </a:graphicData>
        </a:graphic>
      </p:graphicFrame>
      <p:sp>
        <p:nvSpPr>
          <p:cNvPr id="3" name="TextBox 2"/>
          <p:cNvSpPr txBox="1"/>
          <p:nvPr/>
        </p:nvSpPr>
        <p:spPr>
          <a:xfrm>
            <a:off x="3858768" y="914400"/>
            <a:ext cx="2338141" cy="369332"/>
          </a:xfrm>
          <a:prstGeom prst="rect">
            <a:avLst/>
          </a:prstGeom>
          <a:noFill/>
        </p:spPr>
        <p:txBody>
          <a:bodyPr wrap="none" rtlCol="0">
            <a:spAutoFit/>
          </a:bodyPr>
          <a:lstStyle/>
          <a:p>
            <a:r>
              <a:rPr lang="en-US" dirty="0"/>
              <a:t>Candidates (continued)</a:t>
            </a:r>
          </a:p>
        </p:txBody>
      </p:sp>
    </p:spTree>
    <p:extLst>
      <p:ext uri="{BB962C8B-B14F-4D97-AF65-F5344CB8AC3E}">
        <p14:creationId xmlns:p14="http://schemas.microsoft.com/office/powerpoint/2010/main" val="19596390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3091922258"/>
              </p:ext>
            </p:extLst>
          </p:nvPr>
        </p:nvGraphicFramePr>
        <p:xfrm>
          <a:off x="1319657" y="685800"/>
          <a:ext cx="9607550" cy="6172200"/>
        </p:xfrm>
        <a:graphic>
          <a:graphicData uri="http://schemas.openxmlformats.org/presentationml/2006/ole">
            <mc:AlternateContent xmlns:mc="http://schemas.openxmlformats.org/markup-compatibility/2006">
              <mc:Choice xmlns:v="urn:schemas-microsoft-com:vml" Requires="v">
                <p:oleObj spid="_x0000_s6174" name="Document" r:id="rId3" imgW="9607837" imgH="6172987" progId="Word.Document.12">
                  <p:embed/>
                </p:oleObj>
              </mc:Choice>
              <mc:Fallback>
                <p:oleObj name="Document" r:id="rId3" imgW="9607837" imgH="6172987" progId="Word.Document.12">
                  <p:embed/>
                  <p:pic>
                    <p:nvPicPr>
                      <p:cNvPr id="0" name=""/>
                      <p:cNvPicPr/>
                      <p:nvPr/>
                    </p:nvPicPr>
                    <p:blipFill>
                      <a:blip r:embed="rId4"/>
                      <a:stretch>
                        <a:fillRect/>
                      </a:stretch>
                    </p:blipFill>
                    <p:spPr>
                      <a:xfrm>
                        <a:off x="1319657" y="685800"/>
                        <a:ext cx="9607550" cy="6172200"/>
                      </a:xfrm>
                      <a:prstGeom prst="rect">
                        <a:avLst/>
                      </a:prstGeom>
                    </p:spPr>
                  </p:pic>
                </p:oleObj>
              </mc:Fallback>
            </mc:AlternateContent>
          </a:graphicData>
        </a:graphic>
      </p:graphicFrame>
      <p:sp>
        <p:nvSpPr>
          <p:cNvPr id="3" name="TextBox 2"/>
          <p:cNvSpPr txBox="1"/>
          <p:nvPr/>
        </p:nvSpPr>
        <p:spPr>
          <a:xfrm>
            <a:off x="4270248" y="201168"/>
            <a:ext cx="2338141" cy="369332"/>
          </a:xfrm>
          <a:prstGeom prst="rect">
            <a:avLst/>
          </a:prstGeom>
          <a:noFill/>
        </p:spPr>
        <p:txBody>
          <a:bodyPr wrap="none" rtlCol="0">
            <a:spAutoFit/>
          </a:bodyPr>
          <a:lstStyle/>
          <a:p>
            <a:r>
              <a:rPr lang="en-US" dirty="0"/>
              <a:t>Candidates (continued)</a:t>
            </a:r>
          </a:p>
        </p:txBody>
      </p:sp>
    </p:spTree>
    <p:extLst>
      <p:ext uri="{BB962C8B-B14F-4D97-AF65-F5344CB8AC3E}">
        <p14:creationId xmlns:p14="http://schemas.microsoft.com/office/powerpoint/2010/main" val="19782291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8024" y="65720"/>
            <a:ext cx="8943322" cy="6713031"/>
          </a:xfrm>
          <a:prstGeom prst="rect">
            <a:avLst/>
          </a:prstGeom>
        </p:spPr>
      </p:pic>
    </p:spTree>
    <p:extLst>
      <p:ext uri="{BB962C8B-B14F-4D97-AF65-F5344CB8AC3E}">
        <p14:creationId xmlns:p14="http://schemas.microsoft.com/office/powerpoint/2010/main" val="95968216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nvPr>
        </p:nvGraphicFramePr>
        <p:xfrm>
          <a:off x="197709" y="214185"/>
          <a:ext cx="10157254" cy="6466702"/>
        </p:xfrm>
        <a:graphic>
          <a:graphicData uri="http://schemas.openxmlformats.org/presentationml/2006/ole">
            <mc:AlternateContent xmlns:mc="http://schemas.openxmlformats.org/markup-compatibility/2006">
              <mc:Choice xmlns:v="urn:schemas-microsoft-com:vml" Requires="v">
                <p:oleObj spid="_x0000_s7194" name="Document" r:id="rId3" imgW="5943735" imgH="3097170" progId="Word.Document.12">
                  <p:embed/>
                </p:oleObj>
              </mc:Choice>
              <mc:Fallback>
                <p:oleObj name="Document" r:id="rId3" imgW="5943735" imgH="3097170" progId="Word.Document.12">
                  <p:embed/>
                  <p:pic>
                    <p:nvPicPr>
                      <p:cNvPr id="0" name=""/>
                      <p:cNvPicPr/>
                      <p:nvPr/>
                    </p:nvPicPr>
                    <p:blipFill>
                      <a:blip r:embed="rId4"/>
                      <a:stretch>
                        <a:fillRect/>
                      </a:stretch>
                    </p:blipFill>
                    <p:spPr>
                      <a:xfrm>
                        <a:off x="197709" y="214185"/>
                        <a:ext cx="10157254" cy="6466702"/>
                      </a:xfrm>
                      <a:prstGeom prst="rect">
                        <a:avLst/>
                      </a:prstGeom>
                    </p:spPr>
                  </p:pic>
                </p:oleObj>
              </mc:Fallback>
            </mc:AlternateContent>
          </a:graphicData>
        </a:graphic>
      </p:graphicFrame>
      <p:sp>
        <p:nvSpPr>
          <p:cNvPr id="3" name="TextBox 2"/>
          <p:cNvSpPr txBox="1"/>
          <p:nvPr/>
        </p:nvSpPr>
        <p:spPr>
          <a:xfrm>
            <a:off x="4087368" y="6488668"/>
            <a:ext cx="3586046" cy="369332"/>
          </a:xfrm>
          <a:prstGeom prst="rect">
            <a:avLst/>
          </a:prstGeom>
          <a:noFill/>
        </p:spPr>
        <p:txBody>
          <a:bodyPr wrap="none" rtlCol="0">
            <a:spAutoFit/>
          </a:bodyPr>
          <a:lstStyle/>
          <a:p>
            <a:r>
              <a:rPr lang="en-US" dirty="0"/>
              <a:t>StreamNet Data Snapshot May, 2015</a:t>
            </a:r>
          </a:p>
        </p:txBody>
      </p:sp>
    </p:spTree>
    <p:extLst>
      <p:ext uri="{BB962C8B-B14F-4D97-AF65-F5344CB8AC3E}">
        <p14:creationId xmlns:p14="http://schemas.microsoft.com/office/powerpoint/2010/main" val="297592578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nvPr>
        </p:nvGraphicFramePr>
        <p:xfrm>
          <a:off x="914400" y="708450"/>
          <a:ext cx="8320216" cy="5278806"/>
        </p:xfrm>
        <a:graphic>
          <a:graphicData uri="http://schemas.openxmlformats.org/drawingml/2006/table">
            <a:tbl>
              <a:tblPr/>
              <a:tblGrid>
                <a:gridCol w="3770738"/>
                <a:gridCol w="1624547"/>
                <a:gridCol w="1419616"/>
                <a:gridCol w="1505315"/>
              </a:tblGrid>
              <a:tr h="293267">
                <a:tc>
                  <a:txBody>
                    <a:bodyPr/>
                    <a:lstStyle/>
                    <a:p>
                      <a:pPr algn="ctr" fontAlgn="ctr"/>
                      <a:r>
                        <a:rPr lang="en-US" sz="1100" b="0" i="0" u="none" strike="noStrike" dirty="0">
                          <a:effectLst/>
                          <a:latin typeface="Calibri" panose="020F0502020204030204" pitchFamily="34" charset="0"/>
                        </a:rPr>
                        <a:t>Data Category</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fontAlgn="ctr"/>
                      <a:r>
                        <a:rPr lang="en-US" sz="1100" b="0" i="0" u="none" strike="noStrike" dirty="0">
                          <a:effectLst/>
                          <a:latin typeface="Calibri" panose="020F0502020204030204" pitchFamily="34" charset="0"/>
                        </a:rPr>
                        <a:t>Available Data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fontAlgn="ctr"/>
                      <a:r>
                        <a:rPr lang="en-US" sz="1100" b="0" i="0" u="none" strike="noStrike" dirty="0">
                          <a:effectLst/>
                          <a:latin typeface="Calibri" panose="020F0502020204030204" pitchFamily="34" charset="0"/>
                        </a:rPr>
                        <a:t>Years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gn="ctr" fontAlgn="ctr"/>
                      <a:r>
                        <a:rPr lang="en-US" sz="1100" b="0" i="0" u="none" strike="noStrike" dirty="0">
                          <a:effectLst/>
                          <a:latin typeface="Calibri" panose="020F0502020204030204" pitchFamily="34" charset="0"/>
                        </a:rPr>
                        <a:t>Observations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r>
              <a:tr h="293267">
                <a:tc>
                  <a:txBody>
                    <a:bodyPr/>
                    <a:lstStyle/>
                    <a:p>
                      <a:pPr algn="ctr" fontAlgn="ctr"/>
                      <a:r>
                        <a:rPr lang="en-US" sz="1100" b="0" i="0" u="none" strike="noStrike" dirty="0">
                          <a:effectLst/>
                          <a:latin typeface="Calibri" panose="020F0502020204030204" pitchFamily="34" charset="0"/>
                        </a:rPr>
                        <a:t>Adult Return-Est. of Spawning Populations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effectLst/>
                          <a:latin typeface="Calibri" panose="020F0502020204030204" pitchFamily="34" charset="0"/>
                        </a:rPr>
                        <a:t>3,503 Trends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effectLst/>
                          <a:latin typeface="Calibri" panose="020F0502020204030204" pitchFamily="34" charset="0"/>
                        </a:rPr>
                        <a:t>1901-2013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effectLst/>
                          <a:latin typeface="Calibri" panose="020F0502020204030204" pitchFamily="34" charset="0"/>
                        </a:rPr>
                        <a:t>23,267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3267">
                <a:tc>
                  <a:txBody>
                    <a:bodyPr/>
                    <a:lstStyle/>
                    <a:p>
                      <a:pPr algn="ctr" fontAlgn="ctr"/>
                      <a:r>
                        <a:rPr lang="en-US" sz="1100" b="0" i="0" u="none" strike="noStrike" dirty="0">
                          <a:effectLst/>
                          <a:latin typeface="Calibri" panose="020F0502020204030204" pitchFamily="34" charset="0"/>
                        </a:rPr>
                        <a:t>Adult Return-Redd Counts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effectLst/>
                          <a:latin typeface="Calibri" panose="020F0502020204030204" pitchFamily="34" charset="0"/>
                        </a:rPr>
                        <a:t>4,957 Trends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effectLst/>
                          <a:latin typeface="Calibri" panose="020F0502020204030204" pitchFamily="34" charset="0"/>
                        </a:rPr>
                        <a:t>1901-2014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effectLst/>
                          <a:latin typeface="Calibri" panose="020F0502020204030204" pitchFamily="34" charset="0"/>
                        </a:rPr>
                        <a:t>46,649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3267">
                <a:tc>
                  <a:txBody>
                    <a:bodyPr/>
                    <a:lstStyle/>
                    <a:p>
                      <a:pPr algn="ctr" fontAlgn="ctr"/>
                      <a:r>
                        <a:rPr lang="en-US" sz="1100" b="0" i="0" u="none" strike="noStrike" dirty="0">
                          <a:effectLst/>
                          <a:latin typeface="Calibri" panose="020F0502020204030204" pitchFamily="34" charset="0"/>
                        </a:rPr>
                        <a:t>Adult Return-Spawner Counts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effectLst/>
                          <a:latin typeface="Calibri" panose="020F0502020204030204" pitchFamily="34" charset="0"/>
                        </a:rPr>
                        <a:t>5,619 Trends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effectLst/>
                          <a:latin typeface="Calibri" panose="020F0502020204030204" pitchFamily="34" charset="0"/>
                        </a:rPr>
                        <a:t>1944-2014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effectLst/>
                          <a:latin typeface="Calibri" panose="020F0502020204030204" pitchFamily="34" charset="0"/>
                        </a:rPr>
                        <a:t>35,579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3267">
                <a:tc>
                  <a:txBody>
                    <a:bodyPr/>
                    <a:lstStyle/>
                    <a:p>
                      <a:pPr algn="ctr" fontAlgn="ctr"/>
                      <a:r>
                        <a:rPr lang="en-US" sz="1100" b="0" i="0" u="none" strike="noStrike" dirty="0">
                          <a:effectLst/>
                          <a:latin typeface="Calibri" panose="020F0502020204030204" pitchFamily="34" charset="0"/>
                        </a:rPr>
                        <a:t>Adult Return-Spawner/Recruit Estimates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effectLst/>
                          <a:latin typeface="Calibri" panose="020F0502020204030204" pitchFamily="34" charset="0"/>
                        </a:rPr>
                        <a:t>30 Trends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effectLst/>
                          <a:latin typeface="Calibri" panose="020F0502020204030204" pitchFamily="34" charset="0"/>
                        </a:rPr>
                        <a:t>1938-2006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effectLst/>
                          <a:latin typeface="Calibri" panose="020F0502020204030204" pitchFamily="34" charset="0"/>
                        </a:rPr>
                        <a:t>1,116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3267">
                <a:tc>
                  <a:txBody>
                    <a:bodyPr/>
                    <a:lstStyle/>
                    <a:p>
                      <a:pPr algn="ctr" fontAlgn="ctr"/>
                      <a:r>
                        <a:rPr lang="en-US" sz="1100" b="0" i="0" u="none" strike="noStrike" dirty="0">
                          <a:effectLst/>
                          <a:latin typeface="Calibri" panose="020F0502020204030204" pitchFamily="34" charset="0"/>
                        </a:rPr>
                        <a:t>Dam/Weir Counts (Adult or Juvenile)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effectLst/>
                          <a:latin typeface="Calibri" panose="020F0502020204030204" pitchFamily="34" charset="0"/>
                        </a:rPr>
                        <a:t>584 Trends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effectLst/>
                          <a:latin typeface="Calibri" panose="020F0502020204030204" pitchFamily="34" charset="0"/>
                        </a:rPr>
                        <a:t>1925-2014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effectLst/>
                          <a:latin typeface="Calibri" panose="020F0502020204030204" pitchFamily="34" charset="0"/>
                        </a:rPr>
                        <a:t>14,718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3267">
                <a:tc>
                  <a:txBody>
                    <a:bodyPr/>
                    <a:lstStyle/>
                    <a:p>
                      <a:pPr algn="ctr" fontAlgn="ctr"/>
                      <a:r>
                        <a:rPr lang="en-US" sz="1100" b="0" i="0" u="none" strike="noStrike" dirty="0">
                          <a:effectLst/>
                          <a:latin typeface="Calibri" panose="020F0502020204030204" pitchFamily="34" charset="0"/>
                        </a:rPr>
                        <a:t>Estimates of juvenile populations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effectLst/>
                          <a:latin typeface="Calibri" panose="020F0502020204030204" pitchFamily="34" charset="0"/>
                        </a:rPr>
                        <a:t>130 Trends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effectLst/>
                          <a:latin typeface="Calibri" panose="020F0502020204030204" pitchFamily="34" charset="0"/>
                        </a:rPr>
                        <a:t>1991-2012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effectLst/>
                          <a:latin typeface="Calibri" panose="020F0502020204030204" pitchFamily="34" charset="0"/>
                        </a:rPr>
                        <a:t>485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3267">
                <a:tc>
                  <a:txBody>
                    <a:bodyPr/>
                    <a:lstStyle/>
                    <a:p>
                      <a:pPr algn="ctr" fontAlgn="ctr"/>
                      <a:r>
                        <a:rPr lang="en-US" sz="1100" b="0" i="0" u="none" strike="noStrike" dirty="0">
                          <a:effectLst/>
                          <a:latin typeface="Calibri" panose="020F0502020204030204" pitchFamily="34" charset="0"/>
                        </a:rPr>
                        <a:t>Facilities - Barriers (potential)</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effectLst/>
                          <a:latin typeface="Calibri" panose="020F0502020204030204" pitchFamily="34" charset="0"/>
                        </a:rPr>
                        <a:t>64,258 Barriers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rgbClr val="AEAAAA"/>
                          </a:solidFill>
                          <a:effectLst/>
                          <a:latin typeface="Calibri" panose="020F0502020204030204" pitchFamily="34" charset="0"/>
                        </a:rPr>
                        <a:t>n/a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effectLst/>
                          <a:latin typeface="Calibri" panose="020F050202020403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3267">
                <a:tc>
                  <a:txBody>
                    <a:bodyPr/>
                    <a:lstStyle/>
                    <a:p>
                      <a:pPr algn="ctr" fontAlgn="ctr"/>
                      <a:r>
                        <a:rPr lang="en-US" sz="1100" b="0" i="0" u="none" strike="noStrike" dirty="0">
                          <a:effectLst/>
                          <a:latin typeface="Calibri" panose="020F0502020204030204" pitchFamily="34" charset="0"/>
                        </a:rPr>
                        <a:t>Facilities - Dams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effectLst/>
                          <a:latin typeface="Calibri" panose="020F0502020204030204" pitchFamily="34" charset="0"/>
                        </a:rPr>
                        <a:t>7882 Dams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rgbClr val="AEAAAA"/>
                          </a:solidFill>
                          <a:effectLst/>
                          <a:latin typeface="Calibri" panose="020F0502020204030204" pitchFamily="34" charset="0"/>
                        </a:rPr>
                        <a:t>n/a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effectLst/>
                          <a:latin typeface="Calibri" panose="020F050202020403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3267">
                <a:tc>
                  <a:txBody>
                    <a:bodyPr/>
                    <a:lstStyle/>
                    <a:p>
                      <a:pPr algn="ctr" fontAlgn="ctr"/>
                      <a:r>
                        <a:rPr lang="en-US" sz="1100" b="0" i="0" u="none" strike="noStrike" dirty="0">
                          <a:effectLst/>
                          <a:latin typeface="Calibri" panose="020F0502020204030204" pitchFamily="34" charset="0"/>
                        </a:rPr>
                        <a:t>Facilities - Hatcheries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effectLst/>
                          <a:latin typeface="Calibri" panose="020F0502020204030204" pitchFamily="34" charset="0"/>
                        </a:rPr>
                        <a:t>537 Hatcheries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rgbClr val="AEAAAA"/>
                          </a:solidFill>
                          <a:effectLst/>
                          <a:latin typeface="Calibri" panose="020F0502020204030204" pitchFamily="34" charset="0"/>
                        </a:rPr>
                        <a:t>n/a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effectLst/>
                          <a:latin typeface="Calibri" panose="020F050202020403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3267">
                <a:tc>
                  <a:txBody>
                    <a:bodyPr/>
                    <a:lstStyle/>
                    <a:p>
                      <a:pPr algn="ctr" fontAlgn="ctr"/>
                      <a:r>
                        <a:rPr lang="en-US" sz="1100" b="0" i="0" u="none" strike="noStrike" dirty="0">
                          <a:effectLst/>
                          <a:latin typeface="Calibri" panose="020F0502020204030204" pitchFamily="34" charset="0"/>
                        </a:rPr>
                        <a:t>Fish Counts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effectLst/>
                          <a:latin typeface="Calibri" panose="020F0502020204030204" pitchFamily="34" charset="0"/>
                        </a:rPr>
                        <a:t>77 Trends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effectLst/>
                          <a:latin typeface="Calibri" panose="020F0502020204030204" pitchFamily="34" charset="0"/>
                        </a:rPr>
                        <a:t>1953-2012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effectLst/>
                          <a:latin typeface="Calibri" panose="020F0502020204030204" pitchFamily="34" charset="0"/>
                        </a:rPr>
                        <a:t>549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3267">
                <a:tc>
                  <a:txBody>
                    <a:bodyPr/>
                    <a:lstStyle/>
                    <a:p>
                      <a:pPr algn="ctr" fontAlgn="ctr"/>
                      <a:r>
                        <a:rPr lang="en-US" sz="1100" b="0" i="0" u="none" strike="noStrike" dirty="0">
                          <a:effectLst/>
                          <a:latin typeface="Calibri" panose="020F0502020204030204" pitchFamily="34" charset="0"/>
                        </a:rPr>
                        <a:t>Fish Distribution</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effectLst/>
                          <a:latin typeface="Calibri" panose="020F0502020204030204" pitchFamily="34" charset="0"/>
                        </a:rPr>
                        <a:t>26,319 Streams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effectLst/>
                          <a:latin typeface="Calibri" panose="020F0502020204030204" pitchFamily="34" charset="0"/>
                        </a:rPr>
                        <a:t>n/a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effectLst/>
                          <a:latin typeface="Calibri" panose="020F0502020204030204" pitchFamily="34" charset="0"/>
                        </a:rPr>
                        <a:t>63,621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3267">
                <a:tc>
                  <a:txBody>
                    <a:bodyPr/>
                    <a:lstStyle/>
                    <a:p>
                      <a:pPr algn="ctr" fontAlgn="ctr"/>
                      <a:r>
                        <a:rPr lang="en-US" sz="1100" b="0" i="0" u="none" strike="noStrike" dirty="0">
                          <a:effectLst/>
                          <a:latin typeface="Calibri" panose="020F0502020204030204" pitchFamily="34" charset="0"/>
                        </a:rPr>
                        <a:t>Harvest - Freshwater/Estuary</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effectLst/>
                          <a:latin typeface="Calibri" panose="020F0502020204030204" pitchFamily="34" charset="0"/>
                        </a:rPr>
                        <a:t>2,708 Trends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effectLst/>
                          <a:latin typeface="Calibri" panose="020F0502020204030204" pitchFamily="34" charset="0"/>
                        </a:rPr>
                        <a:t>1894-2012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effectLst/>
                          <a:latin typeface="Calibri" panose="020F0502020204030204" pitchFamily="34" charset="0"/>
                        </a:rPr>
                        <a:t>41,493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3267">
                <a:tc>
                  <a:txBody>
                    <a:bodyPr/>
                    <a:lstStyle/>
                    <a:p>
                      <a:pPr algn="ctr" fontAlgn="ctr"/>
                      <a:r>
                        <a:rPr lang="en-US" sz="1100" b="0" i="0" u="none" strike="noStrike" dirty="0">
                          <a:effectLst/>
                          <a:latin typeface="Calibri" panose="020F0502020204030204" pitchFamily="34" charset="0"/>
                        </a:rPr>
                        <a:t>Harvest - Marine Landings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effectLst/>
                          <a:latin typeface="Calibri" panose="020F0502020204030204" pitchFamily="34" charset="0"/>
                        </a:rPr>
                        <a:t>579 Trends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effectLst/>
                          <a:latin typeface="Calibri" panose="020F0502020204030204" pitchFamily="34" charset="0"/>
                        </a:rPr>
                        <a:t>1950-1996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effectLst/>
                          <a:latin typeface="Calibri" panose="020F0502020204030204" pitchFamily="34" charset="0"/>
                        </a:rPr>
                        <a:t>7,198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3267">
                <a:tc>
                  <a:txBody>
                    <a:bodyPr/>
                    <a:lstStyle/>
                    <a:p>
                      <a:pPr algn="ctr" fontAlgn="ctr"/>
                      <a:r>
                        <a:rPr lang="en-US" sz="1100" b="0" i="0" u="none" strike="noStrike" dirty="0">
                          <a:effectLst/>
                          <a:latin typeface="Calibri" panose="020F0502020204030204" pitchFamily="34" charset="0"/>
                        </a:rPr>
                        <a:t>Hatchery - Returns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effectLst/>
                          <a:latin typeface="Calibri" panose="020F0502020204030204" pitchFamily="34" charset="0"/>
                        </a:rPr>
                        <a:t>1,093 Trends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effectLst/>
                          <a:latin typeface="Calibri" panose="020F0502020204030204" pitchFamily="34" charset="0"/>
                        </a:rPr>
                        <a:t>1906-2013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effectLst/>
                          <a:latin typeface="Calibri" panose="020F0502020204030204" pitchFamily="34" charset="0"/>
                        </a:rPr>
                        <a:t>10,371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3267">
                <a:tc>
                  <a:txBody>
                    <a:bodyPr/>
                    <a:lstStyle/>
                    <a:p>
                      <a:pPr algn="ctr" fontAlgn="ctr"/>
                      <a:r>
                        <a:rPr lang="en-US" sz="1100" b="0" i="0" u="none" strike="noStrike" dirty="0">
                          <a:effectLst/>
                          <a:latin typeface="Calibri" panose="020F0502020204030204" pitchFamily="34" charset="0"/>
                        </a:rPr>
                        <a:t>Maps (pre-built)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effectLst/>
                          <a:latin typeface="Calibri" panose="020F0502020204030204" pitchFamily="34" charset="0"/>
                        </a:rPr>
                        <a:t>398 Maps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rgbClr val="AEAAAA"/>
                          </a:solidFill>
                          <a:effectLst/>
                          <a:latin typeface="Calibri" panose="020F0502020204030204" pitchFamily="34" charset="0"/>
                        </a:rPr>
                        <a:t>n/a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effectLst/>
                          <a:latin typeface="Calibri" panose="020F050202020403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3267">
                <a:tc>
                  <a:txBody>
                    <a:bodyPr/>
                    <a:lstStyle/>
                    <a:p>
                      <a:pPr algn="ctr" fontAlgn="ctr"/>
                      <a:r>
                        <a:rPr lang="en-US" sz="1100" b="0" i="0" u="none" strike="noStrike" dirty="0">
                          <a:effectLst/>
                          <a:latin typeface="Calibri" panose="020F0502020204030204" pitchFamily="34" charset="0"/>
                        </a:rPr>
                        <a:t>Photographs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effectLst/>
                          <a:latin typeface="Calibri" panose="020F0502020204030204" pitchFamily="34" charset="0"/>
                        </a:rPr>
                        <a:t>1,065 Photos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rgbClr val="AEAAAA"/>
                          </a:solidFill>
                          <a:effectLst/>
                          <a:latin typeface="Calibri" panose="020F0502020204030204" pitchFamily="34" charset="0"/>
                        </a:rPr>
                        <a:t>n/a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effectLst/>
                          <a:latin typeface="Calibri" panose="020F050202020403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3267">
                <a:tc>
                  <a:txBody>
                    <a:bodyPr/>
                    <a:lstStyle/>
                    <a:p>
                      <a:pPr algn="ctr" fontAlgn="ctr"/>
                      <a:r>
                        <a:rPr lang="en-US" sz="1100" b="0" i="0" u="none" strike="noStrike" dirty="0">
                          <a:effectLst/>
                          <a:latin typeface="Calibri" panose="020F0502020204030204" pitchFamily="34" charset="0"/>
                        </a:rPr>
                        <a:t>Protected Areas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effectLst/>
                          <a:latin typeface="Calibri" panose="020F0502020204030204" pitchFamily="34" charset="0"/>
                        </a:rPr>
                        <a:t>29,524 Records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rgbClr val="AEAAAA"/>
                          </a:solidFill>
                          <a:effectLst/>
                          <a:latin typeface="Calibri" panose="020F0502020204030204" pitchFamily="34" charset="0"/>
                        </a:rPr>
                        <a:t>n/a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effectLst/>
                          <a:latin typeface="Calibri" panose="020F050202020403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4" name="TextBox 3"/>
          <p:cNvSpPr txBox="1"/>
          <p:nvPr/>
        </p:nvSpPr>
        <p:spPr>
          <a:xfrm>
            <a:off x="3583460" y="6260757"/>
            <a:ext cx="3899529" cy="369332"/>
          </a:xfrm>
          <a:prstGeom prst="rect">
            <a:avLst/>
          </a:prstGeom>
          <a:noFill/>
        </p:spPr>
        <p:txBody>
          <a:bodyPr wrap="none" rtlCol="0">
            <a:spAutoFit/>
          </a:bodyPr>
          <a:lstStyle/>
          <a:p>
            <a:r>
              <a:rPr lang="en-US" dirty="0" smtClean="0"/>
              <a:t>StreamNet Data Snapshot May, 2015</a:t>
            </a:r>
            <a:endParaRPr lang="en-US" dirty="0"/>
          </a:p>
        </p:txBody>
      </p:sp>
    </p:spTree>
    <p:extLst>
      <p:ext uri="{BB962C8B-B14F-4D97-AF65-F5344CB8AC3E}">
        <p14:creationId xmlns:p14="http://schemas.microsoft.com/office/powerpoint/2010/main" val="68101158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6581" y="20748"/>
            <a:ext cx="9065135" cy="6808224"/>
          </a:xfrm>
          <a:prstGeom prst="rect">
            <a:avLst/>
          </a:prstGeom>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7612" y="234497"/>
            <a:ext cx="3349141" cy="1710418"/>
          </a:xfrm>
          <a:prstGeom prst="rect">
            <a:avLst/>
          </a:prstGeom>
          <a:effectLst>
            <a:outerShdw blurRad="50800" dist="38100" dir="2700000" algn="tl" rotWithShape="0">
              <a:prstClr val="black">
                <a:alpha val="40000"/>
              </a:prstClr>
            </a:outerShdw>
          </a:effectLst>
        </p:spPr>
      </p:pic>
      <p:sp>
        <p:nvSpPr>
          <p:cNvPr id="7" name="Down Arrow 6"/>
          <p:cNvSpPr/>
          <p:nvPr/>
        </p:nvSpPr>
        <p:spPr>
          <a:xfrm>
            <a:off x="7028982" y="1944915"/>
            <a:ext cx="203200" cy="2496456"/>
          </a:xfrm>
          <a:prstGeom prst="downArrow">
            <a:avLst/>
          </a:prstGeom>
          <a:solidFill>
            <a:schemeClr val="accent1">
              <a:alpha val="4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10348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Agency Updates</a:t>
            </a:r>
            <a:endParaRPr lang="en-US" dirty="0"/>
          </a:p>
        </p:txBody>
      </p:sp>
      <p:sp>
        <p:nvSpPr>
          <p:cNvPr id="3" name="Content Placeholder 2"/>
          <p:cNvSpPr>
            <a:spLocks noGrp="1"/>
          </p:cNvSpPr>
          <p:nvPr>
            <p:ph idx="1"/>
          </p:nvPr>
        </p:nvSpPr>
        <p:spPr/>
        <p:txBody>
          <a:bodyPr/>
          <a:lstStyle/>
          <a:p>
            <a:r>
              <a:rPr lang="en-US" dirty="0" smtClean="0"/>
              <a:t>Any additional data coming in?</a:t>
            </a:r>
          </a:p>
          <a:p>
            <a:endParaRPr lang="en-US" dirty="0"/>
          </a:p>
          <a:p>
            <a:r>
              <a:rPr lang="en-US" dirty="0" smtClean="0"/>
              <a:t>Discuss data validation</a:t>
            </a:r>
          </a:p>
          <a:p>
            <a:endParaRPr lang="en-US" dirty="0"/>
          </a:p>
          <a:p>
            <a:r>
              <a:rPr lang="en-US" dirty="0" smtClean="0"/>
              <a:t>Discuss predictions of data flow for 2016: </a:t>
            </a:r>
          </a:p>
          <a:p>
            <a:pPr lvl="1"/>
            <a:r>
              <a:rPr lang="en-US" dirty="0" smtClean="0"/>
              <a:t>Estimate for Executive Committee Meeting?</a:t>
            </a:r>
            <a:endParaRPr lang="en-US" dirty="0"/>
          </a:p>
        </p:txBody>
      </p:sp>
    </p:spTree>
    <p:extLst>
      <p:ext uri="{BB962C8B-B14F-4D97-AF65-F5344CB8AC3E}">
        <p14:creationId xmlns:p14="http://schemas.microsoft.com/office/powerpoint/2010/main" val="22546564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05978" y="138166"/>
            <a:ext cx="11886022" cy="6135885"/>
          </a:xfrm>
          <a:prstGeom prst="rect">
            <a:avLst/>
          </a:prstGeom>
        </p:spPr>
      </p:pic>
    </p:spTree>
    <p:extLst>
      <p:ext uri="{BB962C8B-B14F-4D97-AF65-F5344CB8AC3E}">
        <p14:creationId xmlns:p14="http://schemas.microsoft.com/office/powerpoint/2010/main" val="22565603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3504" y="553184"/>
            <a:ext cx="10782300" cy="3086309"/>
          </a:xfrm>
        </p:spPr>
        <p:txBody>
          <a:bodyPr/>
          <a:lstStyle/>
          <a:p>
            <a:r>
              <a:rPr lang="en-US" sz="7200" dirty="0" smtClean="0"/>
              <a:t>Coordinated Assessments 5 Year Plan Item #2: Selecting Additional N.O. Indicators</a:t>
            </a:r>
            <a:endParaRPr lang="en-US" sz="7200" dirty="0"/>
          </a:p>
        </p:txBody>
      </p:sp>
      <p:sp>
        <p:nvSpPr>
          <p:cNvPr id="3" name="Subtitle 2"/>
          <p:cNvSpPr>
            <a:spLocks noGrp="1"/>
          </p:cNvSpPr>
          <p:nvPr>
            <p:ph type="subTitle" idx="1"/>
          </p:nvPr>
        </p:nvSpPr>
        <p:spPr/>
        <p:txBody>
          <a:bodyPr/>
          <a:lstStyle/>
          <a:p>
            <a:r>
              <a:rPr lang="en-US" dirty="0" smtClean="0"/>
              <a:t>Mike </a:t>
            </a:r>
          </a:p>
          <a:p>
            <a:r>
              <a:rPr lang="en-US" dirty="0" smtClean="0"/>
              <a:t>Dec. 1, 2015</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57592" y="3639493"/>
            <a:ext cx="4753070" cy="2965084"/>
          </a:xfrm>
          <a:prstGeom prst="rect">
            <a:avLst/>
          </a:prstGeom>
        </p:spPr>
      </p:pic>
    </p:spTree>
    <p:extLst>
      <p:ext uri="{BB962C8B-B14F-4D97-AF65-F5344CB8AC3E}">
        <p14:creationId xmlns:p14="http://schemas.microsoft.com/office/powerpoint/2010/main" val="42288130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Preference was for focus on additional natural origin salmon &amp; steelhead indicators</a:t>
            </a:r>
            <a:endParaRPr lang="en-US" sz="4000" dirty="0"/>
          </a:p>
        </p:txBody>
      </p:sp>
      <p:graphicFrame>
        <p:nvGraphicFramePr>
          <p:cNvPr id="9" name="Content Placeholder 8"/>
          <p:cNvGraphicFramePr>
            <a:graphicFrameLocks noGrp="1"/>
          </p:cNvGraphicFramePr>
          <p:nvPr>
            <p:ph sz="half" idx="2"/>
            <p:extLst>
              <p:ext uri="{D42A27DB-BD31-4B8C-83A1-F6EECF244321}">
                <p14:modId xmlns:p14="http://schemas.microsoft.com/office/powerpoint/2010/main" val="3591435761"/>
              </p:ext>
            </p:extLst>
          </p:nvPr>
        </p:nvGraphicFramePr>
        <p:xfrm>
          <a:off x="6043611" y="1965712"/>
          <a:ext cx="4662487" cy="376713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ontent Placeholder 9"/>
          <p:cNvGraphicFramePr>
            <a:graphicFrameLocks noGrp="1"/>
          </p:cNvGraphicFramePr>
          <p:nvPr>
            <p:ph sz="half" idx="1"/>
            <p:extLst>
              <p:ext uri="{D42A27DB-BD31-4B8C-83A1-F6EECF244321}">
                <p14:modId xmlns:p14="http://schemas.microsoft.com/office/powerpoint/2010/main" val="757421547"/>
              </p:ext>
            </p:extLst>
          </p:nvPr>
        </p:nvGraphicFramePr>
        <p:xfrm>
          <a:off x="676275" y="1998663"/>
          <a:ext cx="4664075" cy="3767137"/>
        </p:xfrm>
        <a:graphic>
          <a:graphicData uri="http://schemas.openxmlformats.org/drawingml/2006/chart">
            <c:chart xmlns:c="http://schemas.openxmlformats.org/drawingml/2006/chart" xmlns:r="http://schemas.openxmlformats.org/officeDocument/2006/relationships" r:id="rId3"/>
          </a:graphicData>
        </a:graphic>
      </p:graphicFrame>
      <p:sp>
        <p:nvSpPr>
          <p:cNvPr id="12" name="Rounded Rectangle 11"/>
          <p:cNvSpPr/>
          <p:nvPr/>
        </p:nvSpPr>
        <p:spPr>
          <a:xfrm>
            <a:off x="716692" y="2397210"/>
            <a:ext cx="9745362" cy="45308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Arrow 13"/>
          <p:cNvSpPr/>
          <p:nvPr/>
        </p:nvSpPr>
        <p:spPr>
          <a:xfrm>
            <a:off x="205946" y="2508420"/>
            <a:ext cx="510746" cy="23066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49959679"/>
      </p:ext>
    </p:extLst>
  </p:cSld>
  <p:clrMapOvr>
    <a:masterClrMapping/>
  </p:clrMapOvr>
  <p:timing>
    <p:tnLst>
      <p:par>
        <p:cTn id="1" dur="indefinite" restart="never" nodeType="tmRoot"/>
      </p:par>
    </p:tnLst>
  </p:timing>
</p:sld>
</file>

<file path=ppt/theme/theme1.xml><?xml version="1.0" encoding="utf-8"?>
<a:theme xmlns:a="http://schemas.openxmlformats.org/drawingml/2006/main" name="Metropolitan">
  <a:themeElements>
    <a:clrScheme name="Metropolitan">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TM03457491[[fn=Metropolitan]]</Template>
  <TotalTime>7857</TotalTime>
  <Words>3012</Words>
  <Application>Microsoft Office PowerPoint</Application>
  <PresentationFormat>Widescreen</PresentationFormat>
  <Paragraphs>578</Paragraphs>
  <Slides>55</Slides>
  <Notes>1</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55</vt:i4>
      </vt:variant>
    </vt:vector>
  </HeadingPairs>
  <TitlesOfParts>
    <vt:vector size="64" baseType="lpstr">
      <vt:lpstr>Arial</vt:lpstr>
      <vt:lpstr>Calibri</vt:lpstr>
      <vt:lpstr>Calibri Light</vt:lpstr>
      <vt:lpstr>Microsoft Sans Serif</vt:lpstr>
      <vt:lpstr>Symbol</vt:lpstr>
      <vt:lpstr>Times New Roman</vt:lpstr>
      <vt:lpstr>Wingdings</vt:lpstr>
      <vt:lpstr>Metropolitan</vt:lpstr>
      <vt:lpstr>Document</vt:lpstr>
      <vt:lpstr>StreamNet Steering Committee Meeting</vt:lpstr>
      <vt:lpstr>Fall/Winter StreamNet Steering Committee Meeting Agenda December 1, 2015 PSMFC, Portland, OR Please join my meeting, Tuesday, December 01, 2015 at 9:00 AM Pacific Standard Time. https://global.gotomeeting.com/join/839542605   Meeting ID: 839-542-605   The call-in number is 855-257-8693; the code is 8947879. </vt:lpstr>
      <vt:lpstr>Announcements &amp; Updates</vt:lpstr>
      <vt:lpstr>Coordinated Assessments 5 Year Plan Item #1: Maintain &amp; Automate Flow of Existing Indicators</vt:lpstr>
      <vt:lpstr>PowerPoint Presentation</vt:lpstr>
      <vt:lpstr>Agency Updates</vt:lpstr>
      <vt:lpstr>PowerPoint Presentation</vt:lpstr>
      <vt:lpstr>Coordinated Assessments 5 Year Plan Item #2: Selecting Additional N.O. Indicators</vt:lpstr>
      <vt:lpstr>Preference was for focus on additional natural origin salmon &amp; steelhead indicators</vt:lpstr>
      <vt:lpstr>Executive Committee Discussion</vt:lpstr>
      <vt:lpstr>Sources consulted: </vt:lpstr>
      <vt:lpstr>Additional Natural Origin Indicators?</vt:lpstr>
      <vt:lpstr>Other Natural Origin Salmon &amp; Steelhead Indicators to Standardize?</vt:lpstr>
      <vt:lpstr>Recommendation to Executive Committee</vt:lpstr>
      <vt:lpstr>Resuming Updates of Certain Traditional Data</vt:lpstr>
      <vt:lpstr>PowerPoint Presentation</vt:lpstr>
      <vt:lpstr>PowerPoint Presentation</vt:lpstr>
      <vt:lpstr>Technical staff are exploring a GIS-based data submission process for fish distribution</vt:lpstr>
      <vt:lpstr>Tech Committee Recommendations on Renaming Data Categories</vt:lpstr>
      <vt:lpstr>Tech Committee Recommendations on Renaming Data Categories</vt:lpstr>
      <vt:lpstr>Tech Committee Recommendations on Renaming Data Categories</vt:lpstr>
      <vt:lpstr>Tech Committee Recommendations on Renaming Data Categories</vt:lpstr>
      <vt:lpstr>Report on Resumption of Updates to Executive Committee</vt:lpstr>
      <vt:lpstr>Preview of Coordinated Assessments  Data Display and Query System </vt:lpstr>
      <vt:lpstr>Sample status map showing CA data availability by species/run</vt:lpstr>
      <vt:lpstr>CA Query Prototype</vt:lpstr>
      <vt:lpstr>Coordinated Assessments 5 Year Plan Item #3: Hatchery Data</vt:lpstr>
      <vt:lpstr>PowerPoint Presentation</vt:lpstr>
      <vt:lpstr>Who Needs Standardized Regional Hatchery data?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What’s Our Process for Selecting a Hatchery Indicator?</vt:lpstr>
      <vt:lpstr>Recommendation on Hatchery HLIs to Executive Committee</vt:lpstr>
      <vt:lpstr>Coordinated Assessments 5 Year Plan Item #4: Natural Origin Indicators – Performance Review (Assessment of N.O. Data Availability &amp; Flow)</vt:lpstr>
      <vt:lpstr>PowerPoint Presentation</vt:lpstr>
      <vt:lpstr>Recommend a Process to Evaluate Adequacy of Data </vt:lpstr>
      <vt:lpstr>Background Slides</vt:lpstr>
      <vt:lpstr>Open Poll Question: Are there any other types of indicators that you feel should be as high or higher priority than those listed?</vt:lpstr>
      <vt:lpstr>Discussion</vt:lpstr>
      <vt:lpstr>Additional NO Indicators (Mike)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PSMFC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Coordinated Assessmnents Roadmap: Selecting &amp; Prioritizing Indicators</dc:title>
  <dc:creator>Chris Wheaton</dc:creator>
  <cp:lastModifiedBy>Chris Wheaton</cp:lastModifiedBy>
  <cp:revision>197</cp:revision>
  <cp:lastPrinted>2015-06-25T16:33:22Z</cp:lastPrinted>
  <dcterms:created xsi:type="dcterms:W3CDTF">2015-05-12T22:37:58Z</dcterms:created>
  <dcterms:modified xsi:type="dcterms:W3CDTF">2015-12-01T00:49:24Z</dcterms:modified>
</cp:coreProperties>
</file>