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9" r:id="rId3"/>
    <p:sldId id="287" r:id="rId4"/>
    <p:sldId id="282" r:id="rId5"/>
    <p:sldId id="269" r:id="rId6"/>
    <p:sldId id="283" r:id="rId7"/>
    <p:sldId id="284" r:id="rId8"/>
    <p:sldId id="285" r:id="rId9"/>
    <p:sldId id="286"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heaton" initials="CW" lastIdx="1" clrIdx="0">
    <p:extLst>
      <p:ext uri="{19B8F6BF-5375-455C-9EA6-DF929625EA0E}">
        <p15:presenceInfo xmlns:p15="http://schemas.microsoft.com/office/powerpoint/2012/main" userId="S-1-5-21-13193587-570974170-1031210941-5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1032"/>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2015 StreamNet</a:t>
            </a:r>
            <a:r>
              <a:rPr lang="en-US" baseline="0" dirty="0"/>
              <a:t> Budget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LIB!$W$83:$W$85</c:f>
              <c:numCache>
                <c:formatCode>"$"#,##0</c:formatCode>
                <c:ptCount val="3"/>
                <c:pt idx="0">
                  <c:v>84051.700251820468</c:v>
                </c:pt>
                <c:pt idx="1">
                  <c:v>1456138.6018637801</c:v>
                </c:pt>
                <c:pt idx="2">
                  <c:v>544386.04499999946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Baseline 2016 Budget</a:t>
            </a:r>
          </a:p>
          <a:p>
            <a:pPr>
              <a:defRPr/>
            </a:pP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0418482064741907"/>
                  <c:y val="0.17355424321959756"/>
                </c:manualLayout>
              </c:layout>
              <c:tx>
                <c:rich>
                  <a:bodyPr/>
                  <a:lstStyle/>
                  <a:p>
                    <a:r>
                      <a:rPr lang="en-US" baseline="0"/>
                      <a:t> </a:t>
                    </a:r>
                    <a:fld id="{5B91A701-786B-41A1-92D5-8A5CC0AD010E}"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baseline="0"/>
                      <a:t> </a:t>
                    </a:r>
                    <a:fld id="{1994A387-526A-4F41-89E0-7974ACE2D0C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183685476815398"/>
                  <c:y val="-5.9889909594634007E-2"/>
                </c:manualLayout>
              </c:layout>
              <c:tx>
                <c:rich>
                  <a:bodyPr/>
                  <a:lstStyle/>
                  <a:p>
                    <a:endParaRPr lang="en-US" baseline="0"/>
                  </a:p>
                  <a:p>
                    <a:r>
                      <a:rPr lang="en-US" baseline="0"/>
                      <a:t> </a:t>
                    </a:r>
                    <a:fld id="{C5C9BDDD-6D7E-4EB4-87E3-256D44E4E9BE}"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Sheet1!$F$14:$F$16</c:f>
              <c:numCache>
                <c:formatCode>"$"#,##0</c:formatCode>
                <c:ptCount val="3"/>
                <c:pt idx="0">
                  <c:v>522978</c:v>
                </c:pt>
                <c:pt idx="1">
                  <c:v>1478637</c:v>
                </c:pt>
                <c:pt idx="2">
                  <c:v>82961</c:v>
                </c:pt>
              </c:numCache>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Sheet1!$G$14:$G$16</c:f>
              <c:numCache>
                <c:formatCode>0.0%</c:formatCode>
                <c:ptCount val="3"/>
                <c:pt idx="0">
                  <c:v>0.25087979521974735</c:v>
                </c:pt>
                <c:pt idx="1">
                  <c:v>0.70932266321784387</c:v>
                </c:pt>
                <c:pt idx="2">
                  <c:v>3.9797541562408854E-2</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0.74178</cdr:x>
      <cdr:y>0.78235</cdr:y>
    </cdr:from>
    <cdr:to>
      <cdr:x>0.82037</cdr:x>
      <cdr:y>0.92388</cdr:y>
    </cdr:to>
    <cdr:sp macro="" textlink="">
      <cdr:nvSpPr>
        <cdr:cNvPr id="2" name="TextBox 1"/>
        <cdr:cNvSpPr txBox="1"/>
      </cdr:nvSpPr>
      <cdr:spPr>
        <a:xfrm xmlns:a="http://schemas.openxmlformats.org/drawingml/2006/main">
          <a:off x="4076041" y="4546363"/>
          <a:ext cx="431848" cy="8224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solidFill>
              <a:schemeClr val="tx1"/>
            </a:solidFill>
          </a:endParaRPr>
        </a:p>
      </cdr:txBody>
    </cdr:sp>
  </cdr:relSizeAnchor>
  <cdr:relSizeAnchor xmlns:cdr="http://schemas.openxmlformats.org/drawingml/2006/chartDrawing">
    <cdr:from>
      <cdr:x>0.26203</cdr:x>
      <cdr:y>0.24166</cdr:y>
    </cdr:from>
    <cdr:to>
      <cdr:x>0.34062</cdr:x>
      <cdr:y>0.38792</cdr:y>
    </cdr:to>
    <cdr:sp macro="" textlink="">
      <cdr:nvSpPr>
        <cdr:cNvPr id="3" name="TextBox 2"/>
        <cdr:cNvSpPr txBox="1"/>
      </cdr:nvSpPr>
      <cdr:spPr>
        <a:xfrm xmlns:a="http://schemas.openxmlformats.org/drawingml/2006/main">
          <a:off x="1439866" y="1404341"/>
          <a:ext cx="431848" cy="8499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PSMFC</a:t>
          </a:r>
          <a:endParaRPr lang="en-US" sz="2000" dirty="0">
            <a:solidFill>
              <a:schemeClr val="tx1"/>
            </a:solidFill>
          </a:endParaRPr>
        </a:p>
      </cdr:txBody>
    </cdr:sp>
  </cdr:relSizeAnchor>
  <cdr:relSizeAnchor xmlns:cdr="http://schemas.openxmlformats.org/drawingml/2006/chartDrawing">
    <cdr:from>
      <cdr:x>0.57658</cdr:x>
      <cdr:y>0.0791</cdr:y>
    </cdr:from>
    <cdr:to>
      <cdr:x>0.65517</cdr:x>
      <cdr:y>0.22537</cdr:y>
    </cdr:to>
    <cdr:sp macro="" textlink="">
      <cdr:nvSpPr>
        <cdr:cNvPr id="5" name="TextBox 4"/>
        <cdr:cNvSpPr txBox="1"/>
      </cdr:nvSpPr>
      <cdr:spPr>
        <a:xfrm xmlns:a="http://schemas.openxmlformats.org/drawingml/2006/main">
          <a:off x="6708710" y="4945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solidFill>
            </a:rPr>
            <a:t>Indirect</a:t>
          </a:r>
          <a:endParaRPr lang="en-US" sz="2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8C9231-AEE3-497B-BC37-D69F58AB1A56}" type="datetimeFigureOut">
              <a:rPr lang="en-US" smtClean="0"/>
              <a:t>3/30/2015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1B04B1-5AF8-4181-AAAD-B70701372108}" type="slidenum">
              <a:rPr lang="en-US" smtClean="0"/>
              <a:t>‹#›</a:t>
            </a:fld>
            <a:endParaRPr lang="en-US" dirty="0"/>
          </a:p>
        </p:txBody>
      </p:sp>
    </p:spTree>
    <p:extLst>
      <p:ext uri="{BB962C8B-B14F-4D97-AF65-F5344CB8AC3E}">
        <p14:creationId xmlns:p14="http://schemas.microsoft.com/office/powerpoint/2010/main" val="248787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1B04B1-5AF8-4181-AAAD-B70701372108}" type="slidenum">
              <a:rPr lang="en-US" smtClean="0"/>
              <a:t>1</a:t>
            </a:fld>
            <a:endParaRPr lang="en-US" dirty="0"/>
          </a:p>
        </p:txBody>
      </p:sp>
    </p:spTree>
    <p:extLst>
      <p:ext uri="{BB962C8B-B14F-4D97-AF65-F5344CB8AC3E}">
        <p14:creationId xmlns:p14="http://schemas.microsoft.com/office/powerpoint/2010/main" val="217613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1B04B1-5AF8-4181-AAAD-B70701372108}" type="slidenum">
              <a:rPr lang="en-US" smtClean="0"/>
              <a:t>2</a:t>
            </a:fld>
            <a:endParaRPr lang="en-US" dirty="0"/>
          </a:p>
        </p:txBody>
      </p:sp>
    </p:spTree>
    <p:extLst>
      <p:ext uri="{BB962C8B-B14F-4D97-AF65-F5344CB8AC3E}">
        <p14:creationId xmlns:p14="http://schemas.microsoft.com/office/powerpoint/2010/main" val="9838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FY 14 comparable figures were;</a:t>
            </a:r>
          </a:p>
          <a:p>
            <a:r>
              <a:rPr lang="en-US" dirty="0" smtClean="0"/>
              <a:t>States and Tribes $1,336,513</a:t>
            </a:r>
          </a:p>
          <a:p>
            <a:r>
              <a:rPr lang="en-US" dirty="0" smtClean="0"/>
              <a:t>Indirect $100,251</a:t>
            </a:r>
          </a:p>
          <a:p>
            <a:r>
              <a:rPr lang="en-US" dirty="0" smtClean="0"/>
              <a:t>PSMFC $647,812</a:t>
            </a:r>
            <a:endParaRPr lang="en-US" dirty="0"/>
          </a:p>
          <a:p>
            <a:endParaRPr lang="en-US" dirty="0" smtClean="0"/>
          </a:p>
          <a:p>
            <a:r>
              <a:rPr lang="en-US" dirty="0" smtClean="0"/>
              <a:t>PSMFC </a:t>
            </a:r>
            <a:r>
              <a:rPr lang="en-US" dirty="0" smtClean="0"/>
              <a:t>down 19.3% in two years</a:t>
            </a:r>
          </a:p>
          <a:p>
            <a:r>
              <a:rPr lang="en-US" dirty="0" smtClean="0"/>
              <a:t>IDFG up 24.7% in two years</a:t>
            </a:r>
          </a:p>
          <a:p>
            <a:r>
              <a:rPr lang="en-US" dirty="0" smtClean="0"/>
              <a:t>MFWP up 0.7% in two years</a:t>
            </a:r>
          </a:p>
          <a:p>
            <a:r>
              <a:rPr lang="en-US" dirty="0" smtClean="0"/>
              <a:t>ODFW up 12.5% in two years</a:t>
            </a:r>
          </a:p>
          <a:p>
            <a:r>
              <a:rPr lang="en-US" dirty="0" smtClean="0"/>
              <a:t>WDFW up 5.9% in two years</a:t>
            </a:r>
          </a:p>
          <a:p>
            <a:endParaRPr lang="en-US" dirty="0"/>
          </a:p>
          <a:p>
            <a:r>
              <a:rPr lang="en-US" dirty="0" smtClean="0"/>
              <a:t>CCT and USFWS level funded for last two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1B04B1-5AF8-4181-AAAD-B70701372108}" type="slidenum">
              <a:rPr lang="en-US" smtClean="0"/>
              <a:t>4</a:t>
            </a:fld>
            <a:endParaRPr lang="en-US" dirty="0"/>
          </a:p>
        </p:txBody>
      </p:sp>
    </p:spTree>
    <p:extLst>
      <p:ext uri="{BB962C8B-B14F-4D97-AF65-F5344CB8AC3E}">
        <p14:creationId xmlns:p14="http://schemas.microsoft.com/office/powerpoint/2010/main" val="118282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PSMFC: Wheaton (11.5), Kinney (11), Banach (11.5), Wilke (12), Roberts (1) $545,298</a:t>
            </a:r>
          </a:p>
          <a:p>
            <a:pPr lvl="1"/>
            <a:r>
              <a:rPr lang="en-US" dirty="0"/>
              <a:t>Reduced to $459,086 by shifting to other projects, also added WDFW Temp (Total 477,006)</a:t>
            </a:r>
          </a:p>
          <a:p>
            <a:r>
              <a:rPr lang="en-US" dirty="0"/>
              <a:t>ODFW: Cooney (11.22), Bowers (0.76), Craft (8.9), Chambers (11.3), Robinson (6.29) $442,508</a:t>
            </a:r>
          </a:p>
          <a:p>
            <a:pPr lvl="1"/>
            <a:r>
              <a:rPr lang="en-US" dirty="0"/>
              <a:t>Increased to  $474,461 (NE Oregon Data Steward)</a:t>
            </a:r>
          </a:p>
          <a:p>
            <a:r>
              <a:rPr lang="en-US" dirty="0"/>
              <a:t>WDFW: Woodard (12), Lippert (10.6), Sikora (9.6), Groesbeck (9.6) $402,961</a:t>
            </a:r>
          </a:p>
          <a:p>
            <a:r>
              <a:rPr lang="en-US" dirty="0"/>
              <a:t>IDFG: Butterfield (7), Walsh (7), Harrington (11), Brown (11) $279,084</a:t>
            </a:r>
          </a:p>
          <a:p>
            <a:pPr lvl="1"/>
            <a:r>
              <a:rPr lang="en-US" dirty="0"/>
              <a:t>Increased to $301,638 (Snorkel survey seasonals)</a:t>
            </a:r>
          </a:p>
          <a:p>
            <a:r>
              <a:rPr lang="en-US" dirty="0"/>
              <a:t>MFWP: Anderson (208), Data Analyst, vacant (2,088), Data Analyst, vacant (2,088) $168,877</a:t>
            </a:r>
          </a:p>
          <a:p>
            <a:r>
              <a:rPr lang="en-US" dirty="0"/>
              <a:t>PSMFC Indirect $93,468</a:t>
            </a:r>
          </a:p>
          <a:p>
            <a:pPr lvl="1"/>
            <a:r>
              <a:rPr lang="en-US" dirty="0"/>
              <a:t>Reduced to $84,052</a:t>
            </a:r>
          </a:p>
          <a:p>
            <a:r>
              <a:rPr lang="en-US" dirty="0"/>
              <a:t>CCT: Arterburn (320), Trott (1,040) $90,000</a:t>
            </a:r>
          </a:p>
          <a:p>
            <a:r>
              <a:rPr lang="en-US" dirty="0"/>
              <a:t>USFWS: Pastor (1.79) $18,200</a:t>
            </a:r>
          </a:p>
          <a:p>
            <a:r>
              <a:rPr lang="en-US" dirty="0"/>
              <a:t>Total Budget Unchanged at $2,084,576</a:t>
            </a:r>
          </a:p>
          <a:p>
            <a:endParaRPr lang="en-US" dirty="0"/>
          </a:p>
        </p:txBody>
      </p:sp>
      <p:sp>
        <p:nvSpPr>
          <p:cNvPr id="4" name="Slide Number Placeholder 3"/>
          <p:cNvSpPr>
            <a:spLocks noGrp="1"/>
          </p:cNvSpPr>
          <p:nvPr>
            <p:ph type="sldNum" sz="quarter" idx="10"/>
          </p:nvPr>
        </p:nvSpPr>
        <p:spPr/>
        <p:txBody>
          <a:bodyPr/>
          <a:lstStyle/>
          <a:p>
            <a:fld id="{171B04B1-5AF8-4181-AAAD-B70701372108}" type="slidenum">
              <a:rPr lang="en-US" smtClean="0"/>
              <a:t>5</a:t>
            </a:fld>
            <a:endParaRPr lang="en-US" dirty="0"/>
          </a:p>
        </p:txBody>
      </p:sp>
    </p:spTree>
    <p:extLst>
      <p:ext uri="{BB962C8B-B14F-4D97-AF65-F5344CB8AC3E}">
        <p14:creationId xmlns:p14="http://schemas.microsoft.com/office/powerpoint/2010/main" val="20120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1B04B1-5AF8-4181-AAAD-B70701372108}" type="slidenum">
              <a:rPr lang="en-US" smtClean="0"/>
              <a:t>9</a:t>
            </a:fld>
            <a:endParaRPr lang="en-US" dirty="0"/>
          </a:p>
        </p:txBody>
      </p:sp>
    </p:spTree>
    <p:extLst>
      <p:ext uri="{BB962C8B-B14F-4D97-AF65-F5344CB8AC3E}">
        <p14:creationId xmlns:p14="http://schemas.microsoft.com/office/powerpoint/2010/main" val="1434483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3/30/2015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354" y="1096520"/>
            <a:ext cx="7197726" cy="2421464"/>
          </a:xfrm>
        </p:spPr>
        <p:txBody>
          <a:bodyPr/>
          <a:lstStyle/>
          <a:p>
            <a:pPr algn="l"/>
            <a:r>
              <a:rPr lang="en-US" dirty="0" smtClean="0"/>
              <a:t>Fiscal Year 2016 Budget</a:t>
            </a:r>
            <a:endParaRPr lang="en-US" dirty="0"/>
          </a:p>
        </p:txBody>
      </p:sp>
      <p:sp>
        <p:nvSpPr>
          <p:cNvPr id="3" name="Subtitle 2"/>
          <p:cNvSpPr>
            <a:spLocks noGrp="1"/>
          </p:cNvSpPr>
          <p:nvPr>
            <p:ph type="subTitle" idx="1"/>
          </p:nvPr>
        </p:nvSpPr>
        <p:spPr/>
        <p:txBody>
          <a:bodyPr>
            <a:normAutofit fontScale="55000" lnSpcReduction="20000"/>
          </a:bodyPr>
          <a:lstStyle/>
          <a:p>
            <a:pPr algn="ctr"/>
            <a:r>
              <a:rPr lang="en-US" sz="3200" dirty="0" smtClean="0">
                <a:solidFill>
                  <a:schemeClr val="accent1">
                    <a:lumMod val="60000"/>
                    <a:lumOff val="40000"/>
                  </a:schemeClr>
                </a:solidFill>
              </a:rPr>
              <a:t>Base budget Discussion</a:t>
            </a:r>
          </a:p>
          <a:p>
            <a:pPr algn="ctr"/>
            <a:r>
              <a:rPr lang="en-US" sz="3200" dirty="0" smtClean="0">
                <a:solidFill>
                  <a:schemeClr val="accent1">
                    <a:lumMod val="60000"/>
                    <a:lumOff val="40000"/>
                  </a:schemeClr>
                </a:solidFill>
              </a:rPr>
              <a:t>Incremental/inflation Guidance </a:t>
            </a:r>
          </a:p>
          <a:p>
            <a:pPr algn="ctr"/>
            <a:r>
              <a:rPr lang="en-US" sz="3200" dirty="0" smtClean="0">
                <a:solidFill>
                  <a:schemeClr val="accent1">
                    <a:lumMod val="60000"/>
                    <a:lumOff val="40000"/>
                  </a:schemeClr>
                </a:solidFill>
              </a:rPr>
              <a:t>Enhancements </a:t>
            </a:r>
          </a:p>
          <a:p>
            <a:pPr algn="ctr"/>
            <a:r>
              <a:rPr lang="en-US" sz="3200" dirty="0" smtClean="0">
                <a:solidFill>
                  <a:schemeClr val="accent1">
                    <a:lumMod val="60000"/>
                    <a:lumOff val="40000"/>
                  </a:schemeClr>
                </a:solidFill>
              </a:rPr>
              <a:t>Guidance from </a:t>
            </a:r>
            <a:r>
              <a:rPr lang="en-US" sz="3200" dirty="0" err="1" smtClean="0">
                <a:solidFill>
                  <a:schemeClr val="accent1">
                    <a:lumMod val="60000"/>
                    <a:lumOff val="40000"/>
                  </a:schemeClr>
                </a:solidFill>
              </a:rPr>
              <a:t>Bpa</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67686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issues and discussion</a:t>
            </a:r>
            <a:endParaRPr lang="en-US" dirty="0"/>
          </a:p>
        </p:txBody>
      </p:sp>
      <p:sp>
        <p:nvSpPr>
          <p:cNvPr id="3" name="Content Placeholder 2"/>
          <p:cNvSpPr>
            <a:spLocks noGrp="1"/>
          </p:cNvSpPr>
          <p:nvPr>
            <p:ph idx="1"/>
          </p:nvPr>
        </p:nvSpPr>
        <p:spPr/>
        <p:txBody>
          <a:bodyPr>
            <a:normAutofit/>
          </a:bodyPr>
          <a:lstStyle/>
          <a:p>
            <a:r>
              <a:rPr lang="en-US" sz="2000" dirty="0" smtClean="0"/>
              <a:t>2015 </a:t>
            </a:r>
            <a:r>
              <a:rPr lang="en-US" sz="2000" dirty="0"/>
              <a:t>budget was $2,084, </a:t>
            </a:r>
            <a:r>
              <a:rPr lang="en-US" sz="2000" dirty="0" smtClean="0"/>
              <a:t>576 – same as 2014</a:t>
            </a:r>
          </a:p>
          <a:p>
            <a:pPr lvl="1"/>
            <a:r>
              <a:rPr lang="en-US" dirty="0" smtClean="0"/>
              <a:t>(Permanent shift of $50,000 from PTAGIS)</a:t>
            </a:r>
          </a:p>
          <a:p>
            <a:r>
              <a:rPr lang="en-US" sz="2000" dirty="0" smtClean="0"/>
              <a:t>Have $2,084,576 Baseline budget proposals for FY 2016 from all partners;</a:t>
            </a:r>
          </a:p>
          <a:p>
            <a:pPr lvl="1"/>
            <a:r>
              <a:rPr lang="en-US" dirty="0" smtClean="0"/>
              <a:t>Reduced spending $21,408 at PSMFC </a:t>
            </a:r>
          </a:p>
          <a:p>
            <a:pPr lvl="1"/>
            <a:r>
              <a:rPr lang="en-US" dirty="0" smtClean="0"/>
              <a:t>MFWP eliminated  Data Entry Tech</a:t>
            </a:r>
          </a:p>
          <a:p>
            <a:pPr lvl="1"/>
            <a:r>
              <a:rPr lang="en-US" dirty="0" smtClean="0"/>
              <a:t>IDFG  and WDFW reduced travel, leases, and/or supplies </a:t>
            </a:r>
          </a:p>
          <a:p>
            <a:pPr lvl="1"/>
            <a:r>
              <a:rPr lang="en-US" dirty="0" smtClean="0"/>
              <a:t>ODFW, CCT, and USFWS absorbed cost increases by reducing staffing and support to project</a:t>
            </a:r>
          </a:p>
          <a:p>
            <a:r>
              <a:rPr lang="en-US" sz="2000" dirty="0" smtClean="0"/>
              <a:t>Staff cost </a:t>
            </a:r>
            <a:r>
              <a:rPr lang="en-US" sz="2000" dirty="0" smtClean="0"/>
              <a:t>reductions at PSMFC last year </a:t>
            </a:r>
            <a:r>
              <a:rPr lang="en-US" sz="2000" dirty="0" smtClean="0"/>
              <a:t>(-$101,000) to </a:t>
            </a:r>
            <a:r>
              <a:rPr lang="en-US" sz="2000" dirty="0" smtClean="0"/>
              <a:t>fund partner projects should be good for one more </a:t>
            </a:r>
            <a:r>
              <a:rPr lang="en-US" sz="2000" dirty="0" smtClean="0"/>
              <a:t>year (now -$117,000 from FY14). </a:t>
            </a:r>
            <a:r>
              <a:rPr lang="en-US" sz="2000" dirty="0" smtClean="0"/>
              <a:t>	After that???</a:t>
            </a:r>
          </a:p>
        </p:txBody>
      </p:sp>
    </p:spTree>
    <p:extLst>
      <p:ext uri="{BB962C8B-B14F-4D97-AF65-F5344CB8AC3E}">
        <p14:creationId xmlns:p14="http://schemas.microsoft.com/office/powerpoint/2010/main" val="152937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355312"/>
          </a:xfrm>
          <a:prstGeom prst="rect">
            <a:avLst/>
          </a:prstGeom>
        </p:spPr>
        <p:txBody>
          <a:bodyPr>
            <a:spAutoFit/>
          </a:bodyPr>
          <a:lstStyle/>
          <a:p>
            <a:r>
              <a:rPr lang="en-US" dirty="0"/>
              <a:t>Direction on Budget from Executive </a:t>
            </a:r>
            <a:r>
              <a:rPr lang="en-US" dirty="0" smtClean="0"/>
              <a:t>Committee;</a:t>
            </a:r>
            <a:endParaRPr lang="en-US" dirty="0"/>
          </a:p>
          <a:p>
            <a:endParaRPr lang="en-US" dirty="0"/>
          </a:p>
          <a:p>
            <a:r>
              <a:rPr lang="en-US" dirty="0"/>
              <a:t>	Each partner state and tribe should let Chris know by March 25th if they have serious structural costs that we need to talk about in the next budget (i.e. COLAs, unavoidable costs, etc.). We will try to accommodate but will need to build into existing program as per BPA guidance. Chris will submit budget by March 27th</a:t>
            </a:r>
            <a:r>
              <a:rPr lang="en-US" dirty="0" smtClean="0"/>
              <a:t>.</a:t>
            </a:r>
          </a:p>
          <a:p>
            <a:endParaRPr lang="en-US" dirty="0"/>
          </a:p>
          <a:p>
            <a:r>
              <a:rPr lang="en-US" dirty="0"/>
              <a:t>Each partner state or tribe should propose enhancements (like WDFW) that foster progress on priorities so that they may be considered if funds become available. Format should be fairly simple. Provide these requests by March 25th as well please. Prioritizing these requests in advance would be useful if money becomes available during the budget year; would then already know where the funds should be directed</a:t>
            </a:r>
            <a:r>
              <a:rPr lang="en-US" dirty="0" smtClean="0"/>
              <a:t>. </a:t>
            </a:r>
            <a:r>
              <a:rPr lang="en-US" dirty="0"/>
              <a:t>Chris and Tom will work with Steering Committee to finalize “base budget” at current funding level and a prioritized list of possible enhancements at the April 1st Steering Committee meeting.</a:t>
            </a:r>
          </a:p>
        </p:txBody>
      </p:sp>
    </p:spTree>
    <p:extLst>
      <p:ext uri="{BB962C8B-B14F-4D97-AF65-F5344CB8AC3E}">
        <p14:creationId xmlns:p14="http://schemas.microsoft.com/office/powerpoint/2010/main" val="3059486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37034704"/>
              </p:ext>
            </p:extLst>
          </p:nvPr>
        </p:nvGraphicFramePr>
        <p:xfrm>
          <a:off x="709301" y="615296"/>
          <a:ext cx="5494946" cy="5811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044073305"/>
              </p:ext>
            </p:extLst>
          </p:nvPr>
        </p:nvGraphicFramePr>
        <p:xfrm>
          <a:off x="5888052" y="521293"/>
          <a:ext cx="5888052" cy="599060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306938" y="5512038"/>
            <a:ext cx="1573572" cy="369332"/>
          </a:xfrm>
          <a:prstGeom prst="rect">
            <a:avLst/>
          </a:prstGeom>
          <a:noFill/>
        </p:spPr>
        <p:txBody>
          <a:bodyPr wrap="none" rtlCol="0">
            <a:spAutoFit/>
          </a:bodyPr>
          <a:lstStyle/>
          <a:p>
            <a:r>
              <a:rPr lang="en-US" dirty="0" smtClean="0"/>
              <a:t>States &amp; Tribes</a:t>
            </a:r>
            <a:endParaRPr lang="en-US" dirty="0"/>
          </a:p>
        </p:txBody>
      </p:sp>
    </p:spTree>
    <p:extLst>
      <p:ext uri="{BB962C8B-B14F-4D97-AF65-F5344CB8AC3E}">
        <p14:creationId xmlns:p14="http://schemas.microsoft.com/office/powerpoint/2010/main" val="1542770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9142" y="688129"/>
            <a:ext cx="9319731" cy="1200329"/>
          </a:xfrm>
          <a:prstGeom prst="rect">
            <a:avLst/>
          </a:prstGeom>
          <a:noFill/>
        </p:spPr>
        <p:txBody>
          <a:bodyPr wrap="none" rtlCol="0">
            <a:spAutoFit/>
          </a:bodyPr>
          <a:lstStyle/>
          <a:p>
            <a:r>
              <a:rPr lang="en-US" sz="3600" dirty="0"/>
              <a:t>FY </a:t>
            </a:r>
            <a:r>
              <a:rPr lang="en-US" sz="3600" dirty="0" smtClean="0"/>
              <a:t>14 </a:t>
            </a:r>
            <a:r>
              <a:rPr lang="en-US" sz="3600" dirty="0"/>
              <a:t>and </a:t>
            </a:r>
            <a:r>
              <a:rPr lang="en-US" sz="3600" dirty="0" smtClean="0"/>
              <a:t>15 Budgets; Building the 2016 Request</a:t>
            </a:r>
          </a:p>
          <a:p>
            <a:r>
              <a:rPr lang="en-US" dirty="0" smtClean="0"/>
              <a:t>(*</a:t>
            </a:r>
            <a:r>
              <a:rPr lang="en-US" dirty="0"/>
              <a:t>15 </a:t>
            </a:r>
            <a:r>
              <a:rPr lang="en-US" dirty="0" smtClean="0"/>
              <a:t>&amp; draft 16 PSMFC budgets include </a:t>
            </a:r>
            <a:r>
              <a:rPr lang="en-US" dirty="0"/>
              <a:t>$17,920 for WDFW seasonal)</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93934060"/>
              </p:ext>
            </p:extLst>
          </p:nvPr>
        </p:nvGraphicFramePr>
        <p:xfrm>
          <a:off x="692213" y="2110811"/>
          <a:ext cx="10707877" cy="3614873"/>
        </p:xfrm>
        <a:graphic>
          <a:graphicData uri="http://schemas.openxmlformats.org/drawingml/2006/table">
            <a:tbl>
              <a:tblPr>
                <a:tableStyleId>{5C22544A-7EE6-4342-B048-85BDC9FD1C3A}</a:tableStyleId>
              </a:tblPr>
              <a:tblGrid>
                <a:gridCol w="1234092"/>
                <a:gridCol w="1042595"/>
                <a:gridCol w="1042595"/>
                <a:gridCol w="1042595"/>
                <a:gridCol w="1042595"/>
                <a:gridCol w="1042595"/>
                <a:gridCol w="1042595"/>
                <a:gridCol w="1042595"/>
                <a:gridCol w="1042595"/>
                <a:gridCol w="1133025"/>
              </a:tblGrid>
              <a:tr h="522786">
                <a:tc>
                  <a:txBody>
                    <a:bodyPr/>
                    <a:lstStyle/>
                    <a:p>
                      <a:pPr algn="ctr" fontAlgn="b"/>
                      <a:r>
                        <a:rPr lang="en-US" sz="1500" b="0" i="0" u="none" strike="noStrike" dirty="0">
                          <a:solidFill>
                            <a:srgbClr val="000000"/>
                          </a:solidFill>
                          <a:effectLst/>
                          <a:latin typeface="Calibri" panose="020F0502020204030204" pitchFamily="34" charset="0"/>
                        </a:rPr>
                        <a:t>FY</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PSMFC*</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CCT</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IDFG</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MFWP</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ODFW</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USFWS</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WDFW*</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INDIRECT</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TOTAL</a:t>
                      </a:r>
                    </a:p>
                  </a:txBody>
                  <a:tcPr marL="9525" marR="9525" marT="9525" marB="0" anchor="b"/>
                </a:tc>
              </a:tr>
              <a:tr h="522786">
                <a:tc>
                  <a:txBody>
                    <a:bodyPr/>
                    <a:lstStyle/>
                    <a:p>
                      <a:pPr algn="ctr" fontAlgn="b"/>
                      <a:r>
                        <a:rPr lang="en-US" sz="1500" b="0" i="0" u="none" strike="noStrike">
                          <a:solidFill>
                            <a:srgbClr val="000000"/>
                          </a:solidFill>
                          <a:effectLst/>
                          <a:latin typeface="Calibri" panose="020F0502020204030204" pitchFamily="34" charset="0"/>
                        </a:rPr>
                        <a:t>2014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$647,812</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$90,000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$265,580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$153,115</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$421,859</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$18,200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$387,759</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$100,251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$2,084,576</a:t>
                      </a:r>
                    </a:p>
                  </a:txBody>
                  <a:tcPr marL="9525" marR="9525" marT="9525" marB="0" anchor="b"/>
                </a:tc>
              </a:tr>
              <a:tr h="1000943">
                <a:tc>
                  <a:txBody>
                    <a:bodyPr/>
                    <a:lstStyle/>
                    <a:p>
                      <a:pPr algn="ctr" fontAlgn="b"/>
                      <a:r>
                        <a:rPr lang="en-US" sz="1500" b="0" i="0" u="none" strike="noStrike">
                          <a:solidFill>
                            <a:srgbClr val="000000"/>
                          </a:solidFill>
                          <a:effectLst/>
                          <a:latin typeface="Calibri" panose="020F0502020204030204" pitchFamily="34" charset="0"/>
                        </a:rPr>
                        <a:t>2015</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$544,386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$90,001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$301,638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$168,877</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$474,461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$18,200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$402,961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$84,052</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$2,084,576</a:t>
                      </a:r>
                    </a:p>
                  </a:txBody>
                  <a:tcPr marL="9525" marR="9525" marT="9525" marB="0" anchor="b"/>
                </a:tc>
              </a:tr>
              <a:tr h="1568358">
                <a:tc>
                  <a:txBody>
                    <a:bodyPr/>
                    <a:lstStyle/>
                    <a:p>
                      <a:pPr algn="ctr" fontAlgn="b"/>
                      <a:r>
                        <a:rPr lang="en-US" sz="1500" b="0" i="0" u="none" strike="noStrike">
                          <a:solidFill>
                            <a:srgbClr val="000000"/>
                          </a:solidFill>
                          <a:effectLst/>
                          <a:latin typeface="Calibri" panose="020F0502020204030204" pitchFamily="34" charset="0"/>
                        </a:rPr>
                        <a:t>2016 (Baseline Request)</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$522,978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$90,000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$331,288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$154,168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$474,458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$18,200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$410,523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$82,961</a:t>
                      </a:r>
                    </a:p>
                  </a:txBody>
                  <a:tcPr marL="9525" marR="9525" marT="9525" marB="0" anchor="b"/>
                </a:tc>
                <a:tc>
                  <a:txBody>
                    <a:bodyPr/>
                    <a:lstStyle/>
                    <a:p>
                      <a:pPr algn="ctr" fontAlgn="b"/>
                      <a:r>
                        <a:rPr lang="en-US" sz="1500" b="0" i="0" u="none" strike="noStrike" dirty="0">
                          <a:solidFill>
                            <a:srgbClr val="000000"/>
                          </a:solidFill>
                          <a:effectLst/>
                          <a:latin typeface="Calibri" panose="020F0502020204030204" pitchFamily="34" charset="0"/>
                        </a:rPr>
                        <a:t>$2,084,576</a:t>
                      </a:r>
                    </a:p>
                  </a:txBody>
                  <a:tcPr marL="9525" marR="9525" marT="9525" marB="0" anchor="b"/>
                </a:tc>
              </a:tr>
            </a:tbl>
          </a:graphicData>
        </a:graphic>
      </p:graphicFrame>
    </p:spTree>
    <p:extLst>
      <p:ext uri="{BB962C8B-B14F-4D97-AF65-F5344CB8AC3E}">
        <p14:creationId xmlns:p14="http://schemas.microsoft.com/office/powerpoint/2010/main" val="232067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Inflation/incremental cost </a:t>
            </a:r>
            <a:r>
              <a:rPr lang="en-US" dirty="0" smtClean="0"/>
              <a:t>increases - Prioritize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4365832"/>
              </p:ext>
            </p:extLst>
          </p:nvPr>
        </p:nvGraphicFramePr>
        <p:xfrm>
          <a:off x="685804" y="1786066"/>
          <a:ext cx="10782656" cy="4760014"/>
        </p:xfrm>
        <a:graphic>
          <a:graphicData uri="http://schemas.openxmlformats.org/drawingml/2006/table">
            <a:tbl>
              <a:tblPr>
                <a:tableStyleId>{5C22544A-7EE6-4342-B048-85BDC9FD1C3A}</a:tableStyleId>
              </a:tblPr>
              <a:tblGrid>
                <a:gridCol w="759175"/>
                <a:gridCol w="759175"/>
                <a:gridCol w="877795"/>
                <a:gridCol w="759175"/>
                <a:gridCol w="759175"/>
                <a:gridCol w="759175"/>
                <a:gridCol w="759175"/>
                <a:gridCol w="759175"/>
                <a:gridCol w="759175"/>
                <a:gridCol w="759175"/>
                <a:gridCol w="1553936"/>
                <a:gridCol w="759175"/>
                <a:gridCol w="759175"/>
              </a:tblGrid>
              <a:tr h="252762">
                <a:tc gridSpan="11">
                  <a:txBody>
                    <a:bodyPr/>
                    <a:lstStyle/>
                    <a:p>
                      <a:pPr algn="l" fontAlgn="b"/>
                      <a:r>
                        <a:rPr lang="en-US" sz="1100" u="none" strike="noStrike" dirty="0" smtClean="0">
                          <a:effectLst/>
                        </a:rPr>
                        <a:t>These </a:t>
                      </a:r>
                      <a:r>
                        <a:rPr lang="en-US" sz="1100" u="none" strike="noStrike" dirty="0">
                          <a:effectLst/>
                        </a:rPr>
                        <a:t>proposals simply restore cuts made to budgets or provide inflation adjustments</a:t>
                      </a:r>
                      <a:endParaRPr lang="en-US" sz="1100" b="1" i="1" u="none" strike="noStrike" dirty="0">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1"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463060">
                <a:tc gridSpan="11">
                  <a:txBody>
                    <a:bodyPr/>
                    <a:lstStyle/>
                    <a:p>
                      <a:pPr algn="l" fontAlgn="b"/>
                      <a:r>
                        <a:rPr lang="en-US" sz="1100" u="sng" strike="noStrike">
                          <a:effectLst/>
                        </a:rPr>
                        <a:t>the absence of which forces staff shifts to other programs in order to keep program level funded at $2,084,576)+</a:t>
                      </a:r>
                      <a:endParaRPr lang="en-US" sz="1100" b="1" i="1" u="sng"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1"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MFWP</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$17,407</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9">
                  <a:txBody>
                    <a:bodyPr/>
                    <a:lstStyle/>
                    <a:p>
                      <a:pPr algn="l" fontAlgn="b"/>
                      <a:r>
                        <a:rPr lang="en-US" sz="1100" u="none" strike="noStrike">
                          <a:effectLst/>
                        </a:rPr>
                        <a:t>Restores 700 hour Data Entry Tech position eliminated for budget savings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IDFG</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$2,900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6">
                  <a:txBody>
                    <a:bodyPr/>
                    <a:lstStyle/>
                    <a:p>
                      <a:pPr algn="l" fontAlgn="b"/>
                      <a:r>
                        <a:rPr lang="en-US" sz="1100" u="none" strike="noStrike">
                          <a:effectLst/>
                        </a:rPr>
                        <a:t>Restores reduced travel cut for cost savings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WDFW</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$3,000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8">
                  <a:txBody>
                    <a:bodyPr/>
                    <a:lstStyle/>
                    <a:p>
                      <a:pPr algn="l" fontAlgn="b"/>
                      <a:r>
                        <a:rPr lang="en-US" sz="1100" u="none" strike="noStrike">
                          <a:effectLst/>
                        </a:rPr>
                        <a:t>Restores vehicle lease expenses and supplies cut for cost savings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ODFW</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$12,000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9">
                  <a:txBody>
                    <a:bodyPr/>
                    <a:lstStyle/>
                    <a:p>
                      <a:pPr algn="l" fontAlgn="b"/>
                      <a:r>
                        <a:rPr lang="en-US" sz="1100" u="none" strike="noStrike">
                          <a:effectLst/>
                        </a:rPr>
                        <a:t>Provides inflationary adjustment which reduces staff shifts to other programs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USFWS</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$2,000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9">
                  <a:txBody>
                    <a:bodyPr/>
                    <a:lstStyle/>
                    <a:p>
                      <a:pPr algn="l" fontAlgn="b"/>
                      <a:r>
                        <a:rPr lang="en-US" sz="1100" u="none" strike="noStrike">
                          <a:effectLst/>
                        </a:rPr>
                        <a:t>Provides inflationary adjustment which reduces staff shifts to other programs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CCT</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$3,000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9">
                  <a:txBody>
                    <a:bodyPr/>
                    <a:lstStyle/>
                    <a:p>
                      <a:pPr algn="l" fontAlgn="b"/>
                      <a:r>
                        <a:rPr lang="en-US" sz="1100" u="none" strike="noStrike">
                          <a:effectLst/>
                        </a:rPr>
                        <a:t>Provides inflationary adjustment which reduces staff shifts to other programs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r>
                        <a:rPr lang="en-US" sz="1100" u="none" strike="noStrike">
                          <a:effectLst/>
                        </a:rPr>
                        <a:t>PSMFC</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$9,500</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gridSpan="9">
                  <a:txBody>
                    <a:bodyPr/>
                    <a:lstStyle/>
                    <a:p>
                      <a:pPr algn="l" fontAlgn="b"/>
                      <a:r>
                        <a:rPr lang="en-US" sz="1100" u="none" strike="noStrike">
                          <a:effectLst/>
                        </a:rPr>
                        <a:t>Restores field devices, web services and reduced travel cut for cost savings</a:t>
                      </a:r>
                      <a:endParaRPr lang="en-US" sz="1100" b="1" i="0" u="none" strike="noStrike">
                        <a:solidFill>
                          <a:srgbClr val="000000"/>
                        </a:solidFill>
                        <a:effectLst/>
                        <a:latin typeface="Calibri" panose="020F0502020204030204" pitchFamily="34" charset="0"/>
                      </a:endParaRPr>
                    </a:p>
                  </a:txBody>
                  <a:tcPr marL="7752" marR="7752" marT="775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r>
              <a:tr h="252762">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r" fontAlgn="b"/>
                      <a:r>
                        <a:rPr lang="en-US" sz="1100" u="none" strike="noStrike">
                          <a:effectLst/>
                        </a:rPr>
                        <a:t>$49,807</a:t>
                      </a:r>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52" marR="7752" marT="7752"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752" marR="7752" marT="7752" marB="0" anchor="b"/>
                </a:tc>
              </a:tr>
            </a:tbl>
          </a:graphicData>
        </a:graphic>
      </p:graphicFrame>
    </p:spTree>
    <p:extLst>
      <p:ext uri="{BB962C8B-B14F-4D97-AF65-F5344CB8AC3E}">
        <p14:creationId xmlns:p14="http://schemas.microsoft.com/office/powerpoint/2010/main" val="109898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StreamNet Program Enhancements</a:t>
            </a:r>
            <a:br>
              <a:rPr lang="en-US" dirty="0"/>
            </a:br>
            <a:r>
              <a:rPr lang="en-US" dirty="0"/>
              <a:t>Items are not prioritized, except that within agencies they are in the agency priority order</a:t>
            </a:r>
          </a:p>
        </p:txBody>
      </p:sp>
      <p:sp>
        <p:nvSpPr>
          <p:cNvPr id="3" name="Content Placeholder 2"/>
          <p:cNvSpPr>
            <a:spLocks noGrp="1"/>
          </p:cNvSpPr>
          <p:nvPr>
            <p:ph sz="half" idx="1"/>
          </p:nvPr>
        </p:nvSpPr>
        <p:spPr/>
        <p:txBody>
          <a:bodyPr/>
          <a:lstStyle/>
          <a:p>
            <a:pPr lvl="0"/>
            <a:r>
              <a:rPr lang="en-US" dirty="0" smtClean="0"/>
              <a:t>WDFW:</a:t>
            </a:r>
          </a:p>
          <a:p>
            <a:pPr lvl="0"/>
            <a:r>
              <a:rPr lang="en-US" dirty="0" smtClean="0"/>
              <a:t>$117,000 Data </a:t>
            </a:r>
            <a:r>
              <a:rPr lang="en-US" dirty="0"/>
              <a:t>Steward position in Wenatchee</a:t>
            </a:r>
          </a:p>
          <a:p>
            <a:pPr lvl="0"/>
            <a:r>
              <a:rPr lang="en-US" dirty="0" smtClean="0"/>
              <a:t>$117,000 Data </a:t>
            </a:r>
            <a:r>
              <a:rPr lang="en-US" dirty="0"/>
              <a:t>Steward position in the Snake River Basin</a:t>
            </a:r>
          </a:p>
          <a:p>
            <a:pPr lvl="0"/>
            <a:r>
              <a:rPr lang="en-US" dirty="0" smtClean="0"/>
              <a:t>$40,000 Outfit sites </a:t>
            </a:r>
            <a:r>
              <a:rPr lang="en-US" dirty="0"/>
              <a:t>with waterproof, ruggedized tablets </a:t>
            </a:r>
            <a:r>
              <a:rPr lang="en-US" dirty="0" smtClean="0"/>
              <a:t>with readers </a:t>
            </a:r>
            <a:r>
              <a:rPr lang="en-US" dirty="0"/>
              <a:t>for PIT tag detection.   Automate data transfer from these collectors to HQ systems of </a:t>
            </a:r>
            <a:r>
              <a:rPr lang="en-US" dirty="0" smtClean="0"/>
              <a:t>record</a:t>
            </a:r>
            <a:endParaRPr lang="en-US" dirty="0"/>
          </a:p>
          <a:p>
            <a:endParaRPr lang="en-US" dirty="0"/>
          </a:p>
        </p:txBody>
      </p:sp>
      <p:sp>
        <p:nvSpPr>
          <p:cNvPr id="4" name="Content Placeholder 3"/>
          <p:cNvSpPr>
            <a:spLocks noGrp="1"/>
          </p:cNvSpPr>
          <p:nvPr>
            <p:ph sz="half" idx="2"/>
          </p:nvPr>
        </p:nvSpPr>
        <p:spPr/>
        <p:txBody>
          <a:bodyPr/>
          <a:lstStyle/>
          <a:p>
            <a:r>
              <a:rPr lang="en-US" dirty="0" smtClean="0"/>
              <a:t>USFWS:</a:t>
            </a:r>
          </a:p>
          <a:p>
            <a:r>
              <a:rPr lang="en-US" dirty="0" smtClean="0"/>
              <a:t>$</a:t>
            </a:r>
            <a:r>
              <a:rPr lang="en-US" dirty="0"/>
              <a:t>130,000 </a:t>
            </a:r>
            <a:r>
              <a:rPr lang="en-US" dirty="0" smtClean="0"/>
              <a:t> Geographer/data </a:t>
            </a:r>
            <a:r>
              <a:rPr lang="en-US" dirty="0"/>
              <a:t>manager </a:t>
            </a:r>
            <a:r>
              <a:rPr lang="en-US" dirty="0" smtClean="0"/>
              <a:t>to represent </a:t>
            </a:r>
            <a:r>
              <a:rPr lang="en-US" dirty="0"/>
              <a:t>the Service in technical fora and provide data management/data services/data </a:t>
            </a:r>
            <a:r>
              <a:rPr lang="en-US" dirty="0" smtClean="0"/>
              <a:t>for </a:t>
            </a:r>
            <a:r>
              <a:rPr lang="en-US" dirty="0" err="1" smtClean="0"/>
              <a:t>regionwide</a:t>
            </a:r>
            <a:r>
              <a:rPr lang="en-US" dirty="0" smtClean="0"/>
              <a:t> </a:t>
            </a:r>
            <a:r>
              <a:rPr lang="en-US" dirty="0"/>
              <a:t>data management initiatives, such as the Coordinated Assessments </a:t>
            </a:r>
          </a:p>
        </p:txBody>
      </p:sp>
    </p:spTree>
    <p:extLst>
      <p:ext uri="{BB962C8B-B14F-4D97-AF65-F5344CB8AC3E}">
        <p14:creationId xmlns:p14="http://schemas.microsoft.com/office/powerpoint/2010/main" val="1313608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StreamNet Program </a:t>
            </a:r>
            <a:r>
              <a:rPr lang="en-US" dirty="0" smtClean="0"/>
              <a:t>Enhancements – Page 2</a:t>
            </a:r>
            <a:r>
              <a:rPr lang="en-US" dirty="0"/>
              <a:t/>
            </a:r>
            <a:br>
              <a:rPr lang="en-US" dirty="0"/>
            </a:br>
            <a:r>
              <a:rPr lang="en-US" dirty="0"/>
              <a:t>Items are not prioritized, except that within agencies they are in the agency priority order</a:t>
            </a:r>
          </a:p>
        </p:txBody>
      </p:sp>
      <p:sp>
        <p:nvSpPr>
          <p:cNvPr id="3" name="Content Placeholder 2"/>
          <p:cNvSpPr>
            <a:spLocks noGrp="1"/>
          </p:cNvSpPr>
          <p:nvPr>
            <p:ph sz="half" idx="1"/>
          </p:nvPr>
        </p:nvSpPr>
        <p:spPr/>
        <p:txBody>
          <a:bodyPr>
            <a:normAutofit fontScale="92500" lnSpcReduction="20000"/>
          </a:bodyPr>
          <a:lstStyle/>
          <a:p>
            <a:pPr lvl="0"/>
            <a:endParaRPr lang="en-US" dirty="0" smtClean="0"/>
          </a:p>
          <a:p>
            <a:pPr lvl="0"/>
            <a:r>
              <a:rPr lang="en-US" dirty="0" smtClean="0"/>
              <a:t>ODFW:</a:t>
            </a:r>
          </a:p>
          <a:p>
            <a:r>
              <a:rPr lang="en-US" dirty="0"/>
              <a:t>$</a:t>
            </a:r>
            <a:r>
              <a:rPr lang="en-US" dirty="0" smtClean="0"/>
              <a:t>100,000 Additional </a:t>
            </a:r>
            <a:r>
              <a:rPr lang="en-US" dirty="0"/>
              <a:t>data steward to focus on the new indicators for juvenile abundance and hatchery </a:t>
            </a:r>
            <a:r>
              <a:rPr lang="en-US" dirty="0" smtClean="0"/>
              <a:t>performance and assist </a:t>
            </a:r>
            <a:r>
              <a:rPr lang="en-US" dirty="0"/>
              <a:t>with developing methods and metadata records and help input into databases.</a:t>
            </a:r>
          </a:p>
          <a:p>
            <a:r>
              <a:rPr lang="en-US" dirty="0"/>
              <a:t> </a:t>
            </a:r>
            <a:r>
              <a:rPr lang="en-US" dirty="0" smtClean="0"/>
              <a:t>$28,000 </a:t>
            </a:r>
            <a:r>
              <a:rPr lang="en-US" dirty="0"/>
              <a:t>Add funding to cover 2 months of Data analyst </a:t>
            </a:r>
            <a:r>
              <a:rPr lang="en-US" dirty="0" smtClean="0"/>
              <a:t> </a:t>
            </a:r>
            <a:r>
              <a:rPr lang="en-US" dirty="0"/>
              <a:t>and a small amount for participation of Program Leader </a:t>
            </a:r>
            <a:r>
              <a:rPr lang="en-US" dirty="0" smtClean="0"/>
              <a:t>in </a:t>
            </a:r>
            <a:r>
              <a:rPr lang="en-US" dirty="0"/>
              <a:t>the CA project and StreamNet Executive Committee, including some travel.  </a:t>
            </a:r>
          </a:p>
          <a:p>
            <a:r>
              <a:rPr lang="en-US" dirty="0" smtClean="0"/>
              <a:t>$15,000 </a:t>
            </a:r>
            <a:r>
              <a:rPr lang="en-US" dirty="0"/>
              <a:t>Additional GIS time for whole stream route maintenance in support of StreamNet.</a:t>
            </a:r>
          </a:p>
          <a:p>
            <a:pPr lvl="0"/>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PSMFC: </a:t>
            </a:r>
            <a:endParaRPr lang="en-US" dirty="0" smtClean="0"/>
          </a:p>
          <a:p>
            <a:r>
              <a:rPr lang="en-US" dirty="0" smtClean="0"/>
              <a:t>$50,000 </a:t>
            </a:r>
            <a:r>
              <a:rPr lang="en-US" dirty="0"/>
              <a:t>Purchase, deploy, test, and make recommendations on the use of emerging technology devices in fisheries survey applications. </a:t>
            </a:r>
          </a:p>
        </p:txBody>
      </p:sp>
    </p:spTree>
    <p:extLst>
      <p:ext uri="{BB962C8B-B14F-4D97-AF65-F5344CB8AC3E}">
        <p14:creationId xmlns:p14="http://schemas.microsoft.com/office/powerpoint/2010/main" val="3231547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Bpa</a:t>
            </a:r>
            <a:r>
              <a:rPr lang="en-US" dirty="0" smtClean="0">
                <a:effectLst>
                  <a:outerShdw blurRad="38100" dist="38100" dir="2700000" algn="tl">
                    <a:srgbClr val="000000">
                      <a:alpha val="43137"/>
                    </a:srgbClr>
                  </a:outerShdw>
                </a:effectLst>
              </a:rPr>
              <a:t> Budget guidance?</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p:txBody>
          <a:bodyPr>
            <a:normAutofit/>
          </a:bodyPr>
          <a:lstStyle/>
          <a:p>
            <a:r>
              <a:rPr lang="en-US" sz="2800" dirty="0" smtClean="0">
                <a:effectLst>
                  <a:outerShdw blurRad="38100" dist="38100" dir="2700000" algn="tl">
                    <a:srgbClr val="000000">
                      <a:alpha val="43137"/>
                    </a:srgbClr>
                  </a:outerShdw>
                </a:effectLst>
              </a:rPr>
              <a:t>Discussion?</a:t>
            </a:r>
            <a:endParaRPr lang="en-US" sz="2800"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2153" r="2153"/>
          <a:stretch>
            <a:fillRect/>
          </a:stretch>
        </p:blipFill>
        <p:spPr>
          <a:xfrm>
            <a:off x="5435124" y="914400"/>
            <a:ext cx="6195701" cy="5170206"/>
          </a:xfrm>
        </p:spPr>
      </p:pic>
    </p:spTree>
    <p:extLst>
      <p:ext uri="{BB962C8B-B14F-4D97-AF65-F5344CB8AC3E}">
        <p14:creationId xmlns:p14="http://schemas.microsoft.com/office/powerpoint/2010/main" val="3007962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3896</TotalTime>
  <Words>765</Words>
  <Application>Microsoft Office PowerPoint</Application>
  <PresentationFormat>Widescreen</PresentationFormat>
  <Paragraphs>143</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Fiscal Year 2016 Budget</vt:lpstr>
      <vt:lpstr>Budget issues and discussion</vt:lpstr>
      <vt:lpstr>PowerPoint Presentation</vt:lpstr>
      <vt:lpstr>PowerPoint Presentation</vt:lpstr>
      <vt:lpstr>PowerPoint Presentation</vt:lpstr>
      <vt:lpstr>Inflation/incremental cost increases - Prioritize</vt:lpstr>
      <vt:lpstr>StreamNet Program Enhancements Items are not prioritized, except that within agencies they are in the agency priority order</vt:lpstr>
      <vt:lpstr>StreamNet Program Enhancements – Page 2 Items are not prioritized, except that within agencies they are in the agency priority order</vt:lpstr>
      <vt:lpstr>Bpa Budget guidance? </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Agreement</dc:title>
  <dc:creator>Chris Wheaton</dc:creator>
  <cp:lastModifiedBy>Chris Wheaton</cp:lastModifiedBy>
  <cp:revision>82</cp:revision>
  <cp:lastPrinted>2014-04-01T18:16:20Z</cp:lastPrinted>
  <dcterms:created xsi:type="dcterms:W3CDTF">2014-03-24T20:50:50Z</dcterms:created>
  <dcterms:modified xsi:type="dcterms:W3CDTF">2015-03-30T16:26:14Z</dcterms:modified>
</cp:coreProperties>
</file>