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34"/>
  </p:notesMasterIdLst>
  <p:sldIdLst>
    <p:sldId id="258" r:id="rId4"/>
    <p:sldId id="263" r:id="rId5"/>
    <p:sldId id="267" r:id="rId6"/>
    <p:sldId id="269" r:id="rId7"/>
    <p:sldId id="274" r:id="rId8"/>
    <p:sldId id="286" r:id="rId9"/>
    <p:sldId id="262" r:id="rId10"/>
    <p:sldId id="276" r:id="rId11"/>
    <p:sldId id="270" r:id="rId12"/>
    <p:sldId id="275" r:id="rId13"/>
    <p:sldId id="268" r:id="rId14"/>
    <p:sldId id="261" r:id="rId15"/>
    <p:sldId id="288" r:id="rId16"/>
    <p:sldId id="273" r:id="rId17"/>
    <p:sldId id="287" r:id="rId18"/>
    <p:sldId id="283" r:id="rId19"/>
    <p:sldId id="277" r:id="rId20"/>
    <p:sldId id="265" r:id="rId21"/>
    <p:sldId id="279" r:id="rId22"/>
    <p:sldId id="280" r:id="rId23"/>
    <p:sldId id="271" r:id="rId24"/>
    <p:sldId id="272" r:id="rId25"/>
    <p:sldId id="266" r:id="rId26"/>
    <p:sldId id="259" r:id="rId27"/>
    <p:sldId id="278" r:id="rId28"/>
    <p:sldId id="281" r:id="rId29"/>
    <p:sldId id="282" r:id="rId30"/>
    <p:sldId id="285" r:id="rId31"/>
    <p:sldId id="256" r:id="rId32"/>
    <p:sldId id="25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Wheaton" initials="CW" lastIdx="1" clrIdx="0">
    <p:extLst>
      <p:ext uri="{19B8F6BF-5375-455C-9EA6-DF929625EA0E}">
        <p15:presenceInfo xmlns:p15="http://schemas.microsoft.com/office/powerpoint/2012/main" userId="S-1-5-21-13193587-570974170-1031210941-56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8" d="100"/>
          <a:sy n="88" d="100"/>
        </p:scale>
        <p:origin x="466" y="72"/>
      </p:cViewPr>
      <p:guideLst/>
    </p:cSldViewPr>
  </p:slideViewPr>
  <p:notesTextViewPr>
    <p:cViewPr>
      <p:scale>
        <a:sx n="1" d="1"/>
        <a:sy n="1" d="1"/>
      </p:scale>
      <p:origin x="0" y="0"/>
    </p:cViewPr>
  </p:notesTextViewPr>
  <p:notesViewPr>
    <p:cSldViewPr snapToGrid="0">
      <p:cViewPr varScale="1">
        <p:scale>
          <a:sx n="67" d="100"/>
          <a:sy n="67" d="100"/>
        </p:scale>
        <p:origin x="3120"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commentAuthors" Target="commentAuthors.xml"/><Relationship Id="rId8" Type="http://schemas.openxmlformats.org/officeDocument/2006/relationships/slide" Target="slides/slide5.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C:\Files\StreamNet\Meetings\SNSC\20161110\DataStoreSummary20161018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Data Store:</a:t>
            </a:r>
          </a:p>
          <a:p>
            <a:pPr>
              <a:defRPr/>
            </a:pPr>
            <a:r>
              <a:rPr lang="en-US" dirty="0"/>
              <a:t>Fiscal Year and Number of Data Sets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v>Total data sets</c:v>
          </c:tx>
          <c:spPr>
            <a:ln w="19050" cap="rnd">
              <a:solidFill>
                <a:schemeClr val="accent1"/>
              </a:solidFill>
              <a:round/>
            </a:ln>
            <a:effectLst/>
          </c:spPr>
          <c:marker>
            <c:symbol val="square"/>
            <c:size val="8"/>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Sheet1!$B$3:$B$14</c:f>
              <c:numCache>
                <c:formatCode>General</c:formatCode>
                <c:ptCount val="12"/>
                <c:pt idx="0">
                  <c:v>2016</c:v>
                </c:pt>
                <c:pt idx="1">
                  <c:v>2015</c:v>
                </c:pt>
                <c:pt idx="2">
                  <c:v>2014</c:v>
                </c:pt>
                <c:pt idx="3">
                  <c:v>2013</c:v>
                </c:pt>
                <c:pt idx="4">
                  <c:v>2012</c:v>
                </c:pt>
                <c:pt idx="5">
                  <c:v>2011</c:v>
                </c:pt>
                <c:pt idx="6">
                  <c:v>2010</c:v>
                </c:pt>
                <c:pt idx="7">
                  <c:v>2009</c:v>
                </c:pt>
                <c:pt idx="8">
                  <c:v>2008</c:v>
                </c:pt>
                <c:pt idx="9">
                  <c:v>2007</c:v>
                </c:pt>
                <c:pt idx="10">
                  <c:v>2006</c:v>
                </c:pt>
                <c:pt idx="11">
                  <c:v>2005</c:v>
                </c:pt>
              </c:numCache>
            </c:numRef>
          </c:xVal>
          <c:yVal>
            <c:numRef>
              <c:f>Sheet1!$C$3:$C$14</c:f>
              <c:numCache>
                <c:formatCode>General</c:formatCode>
                <c:ptCount val="12"/>
                <c:pt idx="0">
                  <c:v>10</c:v>
                </c:pt>
                <c:pt idx="1">
                  <c:v>12</c:v>
                </c:pt>
                <c:pt idx="2">
                  <c:v>6</c:v>
                </c:pt>
                <c:pt idx="3">
                  <c:v>9</c:v>
                </c:pt>
                <c:pt idx="4">
                  <c:v>5</c:v>
                </c:pt>
                <c:pt idx="5">
                  <c:v>13</c:v>
                </c:pt>
                <c:pt idx="6">
                  <c:v>7</c:v>
                </c:pt>
                <c:pt idx="7">
                  <c:v>4</c:v>
                </c:pt>
                <c:pt idx="8">
                  <c:v>6</c:v>
                </c:pt>
                <c:pt idx="9">
                  <c:v>7</c:v>
                </c:pt>
                <c:pt idx="10">
                  <c:v>6</c:v>
                </c:pt>
                <c:pt idx="11">
                  <c:v>26</c:v>
                </c:pt>
              </c:numCache>
            </c:numRef>
          </c:yVal>
          <c:smooth val="0"/>
          <c:extLst>
            <c:ext xmlns:c16="http://schemas.microsoft.com/office/drawing/2014/chart" uri="{C3380CC4-5D6E-409C-BE32-E72D297353CC}">
              <c16:uniqueId val="{00000000-FE33-4E23-9309-954083E632EE}"/>
            </c:ext>
          </c:extLst>
        </c:ser>
        <c:ser>
          <c:idx val="1"/>
          <c:order val="1"/>
          <c:tx>
            <c:v>BPA-funded</c:v>
          </c:tx>
          <c:spPr>
            <a:ln w="19050" cap="rnd">
              <a:solidFill>
                <a:schemeClr val="accent2"/>
              </a:solidFill>
              <a:round/>
            </a:ln>
            <a:effectLst/>
          </c:spPr>
          <c:marker>
            <c:symbol val="square"/>
            <c:size val="8"/>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xVal>
            <c:numRef>
              <c:f>Sheet1!$B$3:$B$14</c:f>
              <c:numCache>
                <c:formatCode>General</c:formatCode>
                <c:ptCount val="12"/>
                <c:pt idx="0">
                  <c:v>2016</c:v>
                </c:pt>
                <c:pt idx="1">
                  <c:v>2015</c:v>
                </c:pt>
                <c:pt idx="2">
                  <c:v>2014</c:v>
                </c:pt>
                <c:pt idx="3">
                  <c:v>2013</c:v>
                </c:pt>
                <c:pt idx="4">
                  <c:v>2012</c:v>
                </c:pt>
                <c:pt idx="5">
                  <c:v>2011</c:v>
                </c:pt>
                <c:pt idx="6">
                  <c:v>2010</c:v>
                </c:pt>
                <c:pt idx="7">
                  <c:v>2009</c:v>
                </c:pt>
                <c:pt idx="8">
                  <c:v>2008</c:v>
                </c:pt>
                <c:pt idx="9">
                  <c:v>2007</c:v>
                </c:pt>
                <c:pt idx="10">
                  <c:v>2006</c:v>
                </c:pt>
                <c:pt idx="11">
                  <c:v>2005</c:v>
                </c:pt>
              </c:numCache>
            </c:numRef>
          </c:xVal>
          <c:yVal>
            <c:numRef>
              <c:f>Sheet1!$D$3:$D$14</c:f>
              <c:numCache>
                <c:formatCode>General</c:formatCode>
                <c:ptCount val="12"/>
                <c:pt idx="0">
                  <c:v>6</c:v>
                </c:pt>
                <c:pt idx="1">
                  <c:v>6</c:v>
                </c:pt>
                <c:pt idx="2">
                  <c:v>4</c:v>
                </c:pt>
                <c:pt idx="3">
                  <c:v>8</c:v>
                </c:pt>
                <c:pt idx="4">
                  <c:v>3</c:v>
                </c:pt>
                <c:pt idx="5">
                  <c:v>7</c:v>
                </c:pt>
                <c:pt idx="6">
                  <c:v>3</c:v>
                </c:pt>
                <c:pt idx="7">
                  <c:v>2</c:v>
                </c:pt>
                <c:pt idx="8">
                  <c:v>4</c:v>
                </c:pt>
                <c:pt idx="9">
                  <c:v>5</c:v>
                </c:pt>
                <c:pt idx="10">
                  <c:v>3</c:v>
                </c:pt>
                <c:pt idx="11">
                  <c:v>8</c:v>
                </c:pt>
              </c:numCache>
            </c:numRef>
          </c:yVal>
          <c:smooth val="0"/>
          <c:extLst>
            <c:ext xmlns:c16="http://schemas.microsoft.com/office/drawing/2014/chart" uri="{C3380CC4-5D6E-409C-BE32-E72D297353CC}">
              <c16:uniqueId val="{00000001-FE33-4E23-9309-954083E632EE}"/>
            </c:ext>
          </c:extLst>
        </c:ser>
        <c:dLbls>
          <c:showLegendKey val="0"/>
          <c:showVal val="0"/>
          <c:showCatName val="0"/>
          <c:showSerName val="0"/>
          <c:showPercent val="0"/>
          <c:showBubbleSize val="0"/>
        </c:dLbls>
        <c:axId val="1717549552"/>
        <c:axId val="1717540816"/>
      </c:scatterChart>
      <c:valAx>
        <c:axId val="1717549552"/>
        <c:scaling>
          <c:orientation val="minMax"/>
          <c:max val="2017"/>
          <c:min val="200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7540816"/>
        <c:crosses val="autoZero"/>
        <c:crossBetween val="midCat"/>
      </c:valAx>
      <c:valAx>
        <c:axId val="17175408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Data</a:t>
                </a:r>
                <a:r>
                  <a:rPr lang="en-US" baseline="0" dirty="0"/>
                  <a:t> Sets</a:t>
                </a:r>
                <a:endParaRPr lang="en-US" dirty="0"/>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17549552"/>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11-04T15:04:04.441" idx="1">
    <p:pos x="10" y="10"/>
    <p:text>•	Steve Pastor (USFWS)
o	My 2 cents is that this thing has momentum within FWS and this moment should be seized upon.
•	John Arterburn (CCT)
o	No, do not focus on bull trout, but do change the current plan to instead spend more time in the next year on (Write in candidate):  Hatchery indicators
•	Evan Brown (IDFG)
o	No, do not focus on bull trout, but do change the current plan to instead spend more time in the next year on (Write in candidate):  Lamprey
•	Dawn Anderson (MFW&amp;P)
o	I spoke to our Native Species coordinator in regards to your question to get some additional insight. MT FWP would be somewhere around 3 or 4. We would be a bull trout data supplier however I don’t see a critical need to move a  bull trout data assessment, critical gap analysis, etc. into this year.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6-11-04T15:04:04.441" idx="1">
    <p:pos x="10" y="10"/>
    <p:text>•	Steve Pastor (USFWS)
o	My 2 cents is that this thing has momentum within FWS and this moment should be seized upon.
•	John Arterburn (CCT)
o	No, do not focus on bull trout, but do change the current plan to instead spend more time in the next year on (Write in candidate):  Hatchery indicators
•	Evan Brown (IDFG)
o	No, do not focus on bull trout, but do change the current plan to instead spend more time in the next year on (Write in candidate):  Lamprey
•	Dawn Anderson (MFW&amp;P)
o	I spoke to our Native Species coordinator in regards to your question to get some additional insight. MT FWP would be somewhere around 3 or 4. We would be a bull trout data supplier however I don’t see a critical need to move a  bull trout data assessment, critical gap analysis, etc. into this year.
•</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0.73229</cdr:x>
      <cdr:y>0.28426</cdr:y>
    </cdr:from>
    <cdr:to>
      <cdr:x>0.93229</cdr:x>
      <cdr:y>0.40863</cdr:y>
    </cdr:to>
    <cdr:sp macro="" textlink="">
      <cdr:nvSpPr>
        <cdr:cNvPr id="2" name="TextBox 1"/>
        <cdr:cNvSpPr txBox="1"/>
      </cdr:nvSpPr>
      <cdr:spPr>
        <a:xfrm xmlns:a="http://schemas.openxmlformats.org/drawingml/2006/main">
          <a:off x="3348038" y="1066801"/>
          <a:ext cx="914400" cy="466725"/>
        </a:xfrm>
        <a:prstGeom xmlns:a="http://schemas.openxmlformats.org/drawingml/2006/main" prst="rect">
          <a:avLst/>
        </a:prstGeom>
        <a:ln xmlns:a="http://schemas.openxmlformats.org/drawingml/2006/main">
          <a:solidFill>
            <a:schemeClr val="tx1"/>
          </a:solidFill>
        </a:ln>
      </cdr:spPr>
      <cdr:txBody>
        <a:bodyPr xmlns:a="http://schemas.openxmlformats.org/drawingml/2006/main" vertOverflow="clip" wrap="none" rtlCol="0"/>
        <a:lstStyle xmlns:a="http://schemas.openxmlformats.org/drawingml/2006/main"/>
        <a:p xmlns:a="http://schemas.openxmlformats.org/drawingml/2006/main">
          <a:r>
            <a:rPr lang="en-US" sz="1100" dirty="0"/>
            <a:t>Total = 111</a:t>
          </a:r>
        </a:p>
        <a:p xmlns:a="http://schemas.openxmlformats.org/drawingml/2006/main">
          <a:r>
            <a:rPr lang="en-US" sz="1100" dirty="0"/>
            <a:t>BPA = 59</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B44D3-E2C7-43C7-B879-0303E3CA42E2}" type="datetimeFigureOut">
              <a:rPr lang="en-US" smtClean="0"/>
              <a:t>11/8/2016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2C0A38-99C8-4465-B272-3FDEB96AC4BD}" type="slidenum">
              <a:rPr lang="en-US" smtClean="0"/>
              <a:t>‹#›</a:t>
            </a:fld>
            <a:endParaRPr lang="en-US" dirty="0"/>
          </a:p>
        </p:txBody>
      </p:sp>
    </p:spTree>
    <p:extLst>
      <p:ext uri="{BB962C8B-B14F-4D97-AF65-F5344CB8AC3E}">
        <p14:creationId xmlns:p14="http://schemas.microsoft.com/office/powerpoint/2010/main" val="1636560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88" y="503238"/>
            <a:ext cx="4184650" cy="2354262"/>
          </a:xfrm>
        </p:spPr>
      </p:sp>
      <p:sp>
        <p:nvSpPr>
          <p:cNvPr id="3" name="Notes Placeholder 2"/>
          <p:cNvSpPr>
            <a:spLocks noGrp="1"/>
          </p:cNvSpPr>
          <p:nvPr>
            <p:ph type="body" idx="1"/>
          </p:nvPr>
        </p:nvSpPr>
        <p:spPr/>
        <p:txBody>
          <a:bodyPr>
            <a:normAutofit/>
          </a:bodyPr>
          <a:lstStyle/>
          <a:p>
            <a:r>
              <a:rPr lang="en-US" sz="1400" b="1" dirty="0" smtClean="0"/>
              <a:t>Faded background picture</a:t>
            </a:r>
            <a:endParaRPr lang="en-US" sz="1400" b="1" baseline="0" dirty="0" smtClean="0"/>
          </a:p>
          <a:p>
            <a:r>
              <a:rPr lang="en-US" sz="1400" b="0" baseline="0" dirty="0" smtClean="0"/>
              <a:t>(Basic)</a:t>
            </a:r>
          </a:p>
          <a:p>
            <a:endParaRPr lang="en-US" sz="1200" b="1" baseline="0" dirty="0" smtClean="0"/>
          </a:p>
          <a:p>
            <a:endParaRPr lang="en-US" sz="1200" b="1" baseline="0" dirty="0" smtClean="0"/>
          </a:p>
          <a:p>
            <a:r>
              <a:rPr lang="en-US" sz="1200" b="0" dirty="0" smtClean="0"/>
              <a:t>To reproduce the background effects on this slide, do the following:</a:t>
            </a:r>
          </a:p>
          <a:p>
            <a:pPr marL="228600" marR="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baseline="0" dirty="0" smtClean="0"/>
              <a:t>On the </a:t>
            </a:r>
            <a:r>
              <a:rPr lang="en-US" sz="1200" b="1" baseline="0" dirty="0" smtClean="0"/>
              <a:t>Home</a:t>
            </a:r>
            <a:r>
              <a:rPr lang="en-US" sz="1200" baseline="0" dirty="0" smtClean="0"/>
              <a:t> tab, in the </a:t>
            </a:r>
            <a:r>
              <a:rPr lang="en-US" sz="1200" b="1" baseline="0" dirty="0" smtClean="0"/>
              <a:t>Slides</a:t>
            </a:r>
            <a:r>
              <a:rPr lang="en-US" sz="1200" baseline="0" dirty="0" smtClean="0"/>
              <a:t> group, click </a:t>
            </a:r>
            <a:r>
              <a:rPr lang="en-US" sz="1200" b="1" baseline="0" dirty="0" smtClean="0"/>
              <a:t>Layout</a:t>
            </a:r>
            <a:r>
              <a:rPr lang="en-US" sz="1200" baseline="0" dirty="0" smtClean="0"/>
              <a:t> and then click </a:t>
            </a:r>
            <a:r>
              <a:rPr lang="en-US" sz="1200" b="1" baseline="0" dirty="0" smtClean="0"/>
              <a:t>Blank</a:t>
            </a:r>
            <a:r>
              <a:rPr lang="en-US" sz="1200" baseline="0" dirty="0" smtClean="0"/>
              <a:t>. </a:t>
            </a:r>
          </a:p>
          <a:p>
            <a:pPr marL="228600" indent="-228600">
              <a:buFont typeface="+mj-lt"/>
              <a:buAutoNum type="arabicPeriod"/>
            </a:pPr>
            <a:r>
              <a:rPr lang="en-US" sz="1200" b="0" dirty="0" smtClean="0"/>
              <a:t>Right-click the slide</a:t>
            </a:r>
            <a:r>
              <a:rPr lang="en-US" sz="1200" b="0" baseline="0" dirty="0" smtClean="0"/>
              <a:t> and click </a:t>
            </a:r>
            <a:r>
              <a:rPr lang="en-US" sz="1200" b="1" dirty="0" smtClean="0"/>
              <a:t>Format</a:t>
            </a:r>
            <a:r>
              <a:rPr lang="en-US" sz="1200" b="0" baseline="0" dirty="0" smtClean="0"/>
              <a:t> </a:t>
            </a:r>
            <a:r>
              <a:rPr lang="en-US" sz="1200" b="1" baseline="0" dirty="0" smtClean="0"/>
              <a:t>Background</a:t>
            </a:r>
            <a:r>
              <a:rPr lang="en-US" sz="1200" b="0" baseline="0" dirty="0" smtClean="0"/>
              <a:t>.</a:t>
            </a:r>
          </a:p>
          <a:p>
            <a:pPr marL="228600" indent="-228600">
              <a:buFont typeface="+mj-lt"/>
              <a:buAutoNum type="arabicPeriod"/>
            </a:pPr>
            <a:r>
              <a:rPr lang="en-US" sz="1200" b="0" baseline="0" dirty="0" smtClean="0"/>
              <a:t>In the </a:t>
            </a:r>
            <a:r>
              <a:rPr lang="en-US" sz="1200" b="1" baseline="0" dirty="0" smtClean="0"/>
              <a:t>Format Background</a:t>
            </a:r>
            <a:r>
              <a:rPr lang="en-US" sz="1200" b="0" baseline="0" dirty="0" smtClean="0"/>
              <a:t> dialog box, click </a:t>
            </a:r>
            <a:r>
              <a:rPr lang="en-US" sz="1200" b="1" baseline="0" dirty="0" smtClean="0"/>
              <a:t>Fill</a:t>
            </a:r>
            <a:r>
              <a:rPr lang="en-US" sz="1200" b="0" baseline="0" dirty="0" smtClean="0"/>
              <a:t> in the left pane. In the </a:t>
            </a:r>
            <a:r>
              <a:rPr lang="en-US" sz="1200" b="1" baseline="0" dirty="0" smtClean="0"/>
              <a:t>Fill</a:t>
            </a:r>
            <a:r>
              <a:rPr lang="en-US" sz="1200" b="0" baseline="0" dirty="0" smtClean="0"/>
              <a:t> pane, select </a:t>
            </a:r>
            <a:r>
              <a:rPr lang="en-US" sz="1200" b="1" baseline="0" dirty="0" smtClean="0"/>
              <a:t>Picture or texture fill</a:t>
            </a:r>
            <a:r>
              <a:rPr lang="en-US" sz="1200" b="0" baseline="0" dirty="0" smtClean="0"/>
              <a:t>, and then under </a:t>
            </a:r>
            <a:r>
              <a:rPr lang="en-US" sz="1200" b="1" baseline="0" dirty="0" smtClean="0"/>
              <a:t>Insert from</a:t>
            </a:r>
            <a:r>
              <a:rPr lang="en-US" sz="1200" b="0" baseline="0" dirty="0" smtClean="0"/>
              <a:t>, click </a:t>
            </a:r>
            <a:r>
              <a:rPr lang="en-US" sz="1200" b="1" baseline="0" dirty="0" smtClean="0"/>
              <a:t>File</a:t>
            </a:r>
            <a:r>
              <a:rPr lang="en-US" sz="1200" b="0" baseline="0" dirty="0" smtClean="0"/>
              <a:t>. </a:t>
            </a:r>
          </a:p>
          <a:p>
            <a:pPr marL="228600" indent="-228600">
              <a:buFont typeface="+mj-lt"/>
              <a:buAutoNum type="arabicPeriod"/>
            </a:pPr>
            <a:r>
              <a:rPr lang="en-US" sz="1200" b="0" baseline="0" dirty="0" smtClean="0"/>
              <a:t>In the </a:t>
            </a:r>
            <a:r>
              <a:rPr lang="en-US" sz="1200" b="1" baseline="0" dirty="0" smtClean="0"/>
              <a:t>Insert Picture </a:t>
            </a:r>
            <a:r>
              <a:rPr lang="en-US" sz="1200" b="0" baseline="0" dirty="0" smtClean="0"/>
              <a:t>dialog box, select a picture, and then click </a:t>
            </a:r>
            <a:r>
              <a:rPr lang="en-US" sz="1200" b="1" baseline="0" dirty="0" smtClean="0"/>
              <a:t>Insert</a:t>
            </a:r>
            <a:r>
              <a:rPr lang="en-US" sz="1200" b="0" baseline="0" dirty="0" smtClean="0"/>
              <a:t>.</a:t>
            </a:r>
          </a:p>
          <a:p>
            <a:pPr marL="228600" indent="-228600">
              <a:buFont typeface="+mj-lt"/>
              <a:buAutoNum type="arabicPeriod"/>
            </a:pPr>
            <a:r>
              <a:rPr lang="en-US" sz="1200" b="0" baseline="0" dirty="0" smtClean="0"/>
              <a:t>Also  in the </a:t>
            </a:r>
            <a:r>
              <a:rPr lang="en-US" sz="1200" b="1" baseline="0" dirty="0" smtClean="0"/>
              <a:t>Format Background </a:t>
            </a:r>
            <a:r>
              <a:rPr lang="en-US" sz="1200" b="0" baseline="0" dirty="0" smtClean="0"/>
              <a:t>dialog box, in the </a:t>
            </a:r>
            <a:r>
              <a:rPr lang="en-US" sz="1200" b="1" baseline="0" dirty="0" smtClean="0"/>
              <a:t>Fill</a:t>
            </a:r>
            <a:r>
              <a:rPr lang="en-US" sz="1200" b="0" baseline="0" dirty="0" smtClean="0"/>
              <a:t> pane, in the </a:t>
            </a:r>
            <a:r>
              <a:rPr lang="en-US" sz="1200" b="1" baseline="0" dirty="0" smtClean="0"/>
              <a:t>Transparency</a:t>
            </a:r>
            <a:r>
              <a:rPr lang="en-US" sz="1200" b="0" baseline="0" dirty="0" smtClean="0"/>
              <a:t> box, enter </a:t>
            </a:r>
            <a:r>
              <a:rPr lang="en-US" sz="1200" b="1" baseline="0" dirty="0" smtClean="0"/>
              <a:t>85%</a:t>
            </a:r>
            <a:r>
              <a:rPr lang="en-US" sz="1200" b="0" baseline="0" dirty="0" smtClean="0"/>
              <a:t>.</a:t>
            </a:r>
          </a:p>
          <a:p>
            <a:pPr marL="228600" indent="-228600">
              <a:buFont typeface="+mj-lt"/>
              <a:buAutoNum type="arabicPeriod"/>
            </a:pPr>
            <a:endParaRPr lang="en-US" sz="1200" b="0" baseline="0" dirty="0" smtClean="0"/>
          </a:p>
          <a:p>
            <a:endParaRPr lang="en-US" sz="1200" b="0" dirty="0"/>
          </a:p>
        </p:txBody>
      </p:sp>
    </p:spTree>
    <p:extLst>
      <p:ext uri="{BB962C8B-B14F-4D97-AF65-F5344CB8AC3E}">
        <p14:creationId xmlns:p14="http://schemas.microsoft.com/office/powerpoint/2010/main" val="903120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179537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387515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1351644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54759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882821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29786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7365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40610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9356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57377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70920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4168199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026676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6337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638047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2245713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2649308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2818973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815213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5953058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606837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174640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2760557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8144891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56247061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7571184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436001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216545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15691383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442736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21770490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6622711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11/8/2016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830248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3551356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2542412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3223180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10221593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2471446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151A83C-7ED7-4DBC-9EE9-82CC182C6103}" type="datetimeFigureOut">
              <a:rPr lang="en-US" smtClean="0"/>
              <a:t>11/8/2016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37DF66-1B21-4D91-8686-FFF9EB5CF24C}" type="slidenum">
              <a:rPr lang="en-US" smtClean="0"/>
              <a:t>‹#›</a:t>
            </a:fld>
            <a:endParaRPr lang="en-US" dirty="0"/>
          </a:p>
        </p:txBody>
      </p:sp>
    </p:spTree>
    <p:extLst>
      <p:ext uri="{BB962C8B-B14F-4D97-AF65-F5344CB8AC3E}">
        <p14:creationId xmlns:p14="http://schemas.microsoft.com/office/powerpoint/2010/main" val="129562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image" Target="../media/image1.png"/><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1A83C-7ED7-4DBC-9EE9-82CC182C6103}" type="datetimeFigureOut">
              <a:rPr lang="en-US" smtClean="0"/>
              <a:t>11/8/2016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7DF66-1B21-4D91-8686-FFF9EB5CF24C}" type="slidenum">
              <a:rPr lang="en-US" smtClean="0"/>
              <a:t>‹#›</a:t>
            </a:fld>
            <a:endParaRPr lang="en-US" dirty="0"/>
          </a:p>
        </p:txBody>
      </p:sp>
    </p:spTree>
    <p:extLst>
      <p:ext uri="{BB962C8B-B14F-4D97-AF65-F5344CB8AC3E}">
        <p14:creationId xmlns:p14="http://schemas.microsoft.com/office/powerpoint/2010/main" val="32593326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CD5785-8A43-4CC4-A705-D4AA7E8DB57F}" type="datetimeFigureOut">
              <a:rPr lang="en-US" smtClean="0">
                <a:solidFill>
                  <a:prstClr val="black">
                    <a:tint val="75000"/>
                  </a:prstClr>
                </a:solidFill>
              </a:rPr>
              <a:pPr/>
              <a:t>11/8/2016</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5B4CE-5129-41CA-A75E-F2AE589D1F4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93673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11/8/2016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15295318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StreamNet Executive Committee Meeting Nov 8, 2016		Agenda</a:t>
            </a:r>
            <a:endParaRPr lang="en-US" dirty="0"/>
          </a:p>
        </p:txBody>
      </p:sp>
      <p:sp>
        <p:nvSpPr>
          <p:cNvPr id="4" name="Content Placeholder 3"/>
          <p:cNvSpPr>
            <a:spLocks noGrp="1"/>
          </p:cNvSpPr>
          <p:nvPr>
            <p:ph sz="half" idx="1"/>
          </p:nvPr>
        </p:nvSpPr>
        <p:spPr/>
        <p:txBody>
          <a:bodyPr>
            <a:normAutofit fontScale="70000" lnSpcReduction="20000"/>
          </a:bodyPr>
          <a:lstStyle/>
          <a:p>
            <a:endParaRPr lang="en-US" dirty="0"/>
          </a:p>
          <a:p>
            <a:r>
              <a:rPr lang="en-US" dirty="0"/>
              <a:t>Quick Review of FY 17 Budgets and FY 16 Spending			9:00 AM</a:t>
            </a:r>
          </a:p>
          <a:p>
            <a:pPr marL="0" indent="0">
              <a:buNone/>
            </a:pPr>
            <a:r>
              <a:rPr lang="en-US" dirty="0"/>
              <a:t> </a:t>
            </a:r>
          </a:p>
          <a:p>
            <a:r>
              <a:rPr lang="en-US" dirty="0"/>
              <a:t>Lessons Learned from BPA Priority Population Exercise			9:30 AM</a:t>
            </a:r>
          </a:p>
          <a:p>
            <a:pPr marL="0" indent="0">
              <a:buNone/>
            </a:pPr>
            <a:r>
              <a:rPr lang="en-US" dirty="0"/>
              <a:t> </a:t>
            </a:r>
          </a:p>
          <a:p>
            <a:r>
              <a:rPr lang="en-US" dirty="0"/>
              <a:t>Review Coordinated Assessments 5 Year Plan and Set Priorities		10:30 AM</a:t>
            </a:r>
          </a:p>
          <a:p>
            <a:pPr lvl="1"/>
            <a:r>
              <a:rPr lang="en-US" dirty="0"/>
              <a:t>For current FY – Including Bull Trout Discussion</a:t>
            </a:r>
          </a:p>
          <a:p>
            <a:pPr marL="0" indent="0">
              <a:buNone/>
            </a:pPr>
            <a:r>
              <a:rPr lang="en-US" dirty="0"/>
              <a:t> </a:t>
            </a:r>
          </a:p>
          <a:p>
            <a:r>
              <a:rPr lang="en-US" dirty="0"/>
              <a:t>LUNCH (NOTE: we will collect from each attendee and get pizza </a:t>
            </a:r>
            <a:r>
              <a:rPr lang="en-US" dirty="0" smtClean="0"/>
              <a:t>or </a:t>
            </a:r>
            <a:r>
              <a:rPr lang="en-US" dirty="0"/>
              <a:t>sandwiches – or feel free to bring your own)</a:t>
            </a:r>
          </a:p>
          <a:p>
            <a:pPr marL="0" indent="0">
              <a:buNone/>
            </a:pPr>
            <a:r>
              <a:rPr lang="en-US" dirty="0"/>
              <a:t> </a:t>
            </a:r>
          </a:p>
          <a:p>
            <a:endParaRPr lang="en-US" dirty="0"/>
          </a:p>
        </p:txBody>
      </p:sp>
      <p:sp>
        <p:nvSpPr>
          <p:cNvPr id="5" name="Content Placeholder 4"/>
          <p:cNvSpPr>
            <a:spLocks noGrp="1"/>
          </p:cNvSpPr>
          <p:nvPr>
            <p:ph sz="half" idx="2"/>
          </p:nvPr>
        </p:nvSpPr>
        <p:spPr/>
        <p:txBody>
          <a:bodyPr>
            <a:normAutofit fontScale="70000" lnSpcReduction="20000"/>
          </a:bodyPr>
          <a:lstStyle/>
          <a:p>
            <a:r>
              <a:rPr lang="en-US" dirty="0"/>
              <a:t>Update from CRITFC on Tribal EPA Grant 	</a:t>
            </a:r>
            <a:r>
              <a:rPr lang="en-US" dirty="0" smtClean="0"/>
              <a:t>&amp; </a:t>
            </a:r>
            <a:r>
              <a:rPr lang="en-US" dirty="0"/>
              <a:t>CA-Tribal Futuring Discussion 	</a:t>
            </a:r>
            <a:r>
              <a:rPr lang="en-US" dirty="0" smtClean="0"/>
              <a:t>1:00 PM</a:t>
            </a:r>
            <a:endParaRPr lang="en-US" dirty="0"/>
          </a:p>
          <a:p>
            <a:pPr marL="0" indent="0">
              <a:buNone/>
            </a:pPr>
            <a:r>
              <a:rPr lang="en-US" dirty="0"/>
              <a:t> </a:t>
            </a:r>
          </a:p>
          <a:p>
            <a:r>
              <a:rPr lang="en-US" dirty="0"/>
              <a:t>Updating “Related Data” Expectations and Concerns			2:00 PM</a:t>
            </a:r>
          </a:p>
          <a:p>
            <a:pPr marL="0" indent="0">
              <a:buNone/>
            </a:pPr>
            <a:endParaRPr lang="en-US" dirty="0"/>
          </a:p>
          <a:p>
            <a:r>
              <a:rPr lang="en-US" dirty="0"/>
              <a:t>Roundtable Discussion		</a:t>
            </a:r>
            <a:r>
              <a:rPr lang="en-US" dirty="0" smtClean="0"/>
              <a:t>3:00 </a:t>
            </a:r>
            <a:r>
              <a:rPr lang="en-US" dirty="0"/>
              <a:t>PM</a:t>
            </a:r>
          </a:p>
          <a:p>
            <a:pPr marL="0" indent="0">
              <a:buNone/>
            </a:pPr>
            <a:endParaRPr lang="en-US" dirty="0"/>
          </a:p>
          <a:p>
            <a:r>
              <a:rPr lang="en-US" dirty="0"/>
              <a:t>Adjourn			4:00 pm</a:t>
            </a:r>
          </a:p>
          <a:p>
            <a:endParaRPr lang="en-US" dirty="0"/>
          </a:p>
        </p:txBody>
      </p:sp>
    </p:spTree>
    <p:extLst>
      <p:ext uri="{BB962C8B-B14F-4D97-AF65-F5344CB8AC3E}">
        <p14:creationId xmlns:p14="http://schemas.microsoft.com/office/powerpoint/2010/main" val="19188929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953031"/>
            <a:ext cx="7772400" cy="485709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lang="en-US" sz="2800" b="1" u="sng"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What Did We Learn From This Effort?</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2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800" b="1" u="sng" noProof="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How Does This Effect Priorities for 2017?</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2800" b="1" i="0" u="sng"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800" b="1" u="sng" noProof="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Do We Want to Pursue Any Recommendations to Regional Fish &amp; Wildlife Managers? </a:t>
            </a:r>
          </a:p>
          <a:p>
            <a:pPr marL="0" marR="0" lvl="0" indent="0" algn="l" defTabSz="457200" rtl="0" eaLnBrk="1" fontAlgn="auto" latinLnBrk="0" hangingPunct="1">
              <a:lnSpc>
                <a:spcPct val="107000"/>
              </a:lnSpc>
              <a:spcBef>
                <a:spcPts val="0"/>
              </a:spcBef>
              <a:spcAft>
                <a:spcPts val="800"/>
              </a:spcAft>
              <a:buClrTx/>
              <a:buSzTx/>
              <a:buFontTx/>
              <a:buNone/>
              <a:tabLst/>
              <a:defRPr/>
            </a:pPr>
            <a:endParaRPr kumimoji="0" lang="en-US" sz="2800" b="1" i="0" u="sng" strike="noStrike" kern="1200" cap="none" spc="0" normalizeH="0" baseline="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7000"/>
              </a:lnSpc>
              <a:spcBef>
                <a:spcPts val="0"/>
              </a:spcBef>
              <a:spcAft>
                <a:spcPts val="800"/>
              </a:spcAft>
              <a:buClrTx/>
              <a:buSzTx/>
              <a:buFontTx/>
              <a:buNone/>
              <a:tabLst/>
              <a:defRPr/>
            </a:pPr>
            <a:r>
              <a:rPr lang="en-US" sz="2800" b="1" u="sng" noProof="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PSMFC Recommendation: Clear direction to your StreamNet-funded staff on priorities is essential</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750143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5000"/>
            <a:lum/>
          </a:blip>
          <a:srcRect/>
          <a:stretch>
            <a:fillRect l="-11000" r="-11000"/>
          </a:stretch>
        </a:blipFill>
        <a:effectLst/>
      </p:bgPr>
    </p:bg>
    <p:spTree>
      <p:nvGrpSpPr>
        <p:cNvPr id="1" name=""/>
        <p:cNvGrpSpPr/>
        <p:nvPr/>
      </p:nvGrpSpPr>
      <p:grpSpPr>
        <a:xfrm>
          <a:off x="0" y="0"/>
          <a:ext cx="0" cy="0"/>
          <a:chOff x="0" y="0"/>
          <a:chExt cx="0" cy="0"/>
        </a:xfrm>
      </p:grpSpPr>
      <p:sp>
        <p:nvSpPr>
          <p:cNvPr id="4" name="TextBox 3"/>
          <p:cNvSpPr txBox="1"/>
          <p:nvPr/>
        </p:nvSpPr>
        <p:spPr>
          <a:xfrm>
            <a:off x="2209800" y="152401"/>
            <a:ext cx="8054972" cy="6370975"/>
          </a:xfrm>
          <a:prstGeom prst="rect">
            <a:avLst/>
          </a:prstGeom>
          <a:noFill/>
        </p:spPr>
        <p:txBody>
          <a:bodyPr wrap="square" rtlCol="0">
            <a:spAutoFit/>
          </a:bodyPr>
          <a:lstStyle/>
          <a:p>
            <a:r>
              <a:rPr lang="en-US" sz="2400" b="1" dirty="0">
                <a:solidFill>
                  <a:srgbClr val="222222"/>
                </a:solidFill>
                <a:latin typeface="Century Gothic" panose="020B0502020202020204" pitchFamily="34" charset="0"/>
                <a:ea typeface="Calibri" panose="020F0502020204030204" pitchFamily="34" charset="0"/>
                <a:cs typeface="Arial" panose="020B0604020202020204" pitchFamily="34" charset="0"/>
              </a:rPr>
              <a:t>Next Priorities Discussion </a:t>
            </a:r>
            <a:endParaRPr lang="en-US" sz="2400" b="1" dirty="0">
              <a:solidFill>
                <a:srgbClr val="222222"/>
              </a:solidFill>
              <a:latin typeface="Century Gothic" panose="020B0502020202020204" pitchFamily="34" charset="0"/>
              <a:ea typeface="Calibri" panose="020F0502020204030204" pitchFamily="34" charset="0"/>
              <a:cs typeface="Times New Roman" panose="02020603050405020304" pitchFamily="18" charset="0"/>
            </a:endParaRPr>
          </a:p>
          <a:p>
            <a:endParaRPr lang="en-US" sz="2400" b="1" dirty="0">
              <a:solidFill>
                <a:prstClr val="black"/>
              </a:solidFill>
              <a:latin typeface="Century Gothic" panose="020B0502020202020204" pitchFamily="34" charset="0"/>
            </a:endParaRPr>
          </a:p>
          <a:p>
            <a:r>
              <a:rPr lang="en-US" sz="2400" b="1" dirty="0">
                <a:solidFill>
                  <a:prstClr val="black"/>
                </a:solidFill>
                <a:latin typeface="Century Gothic" panose="020B0502020202020204" pitchFamily="34" charset="0"/>
              </a:rPr>
              <a:t>From </a:t>
            </a:r>
            <a:r>
              <a:rPr lang="en-US" sz="2400" b="1" dirty="0" smtClean="0">
                <a:solidFill>
                  <a:prstClr val="black"/>
                </a:solidFill>
                <a:latin typeface="Century Gothic" panose="020B0502020202020204" pitchFamily="34" charset="0"/>
              </a:rPr>
              <a:t>the </a:t>
            </a:r>
            <a:r>
              <a:rPr lang="en-US" sz="2400" b="1" dirty="0">
                <a:solidFill>
                  <a:prstClr val="black"/>
                </a:solidFill>
                <a:latin typeface="Century Gothic" panose="020B0502020202020204" pitchFamily="34" charset="0"/>
              </a:rPr>
              <a:t>CA 5 Year </a:t>
            </a:r>
            <a:r>
              <a:rPr lang="en-US" sz="2400" b="1" dirty="0" smtClean="0">
                <a:solidFill>
                  <a:prstClr val="black"/>
                </a:solidFill>
                <a:latin typeface="Century Gothic" panose="020B0502020202020204" pitchFamily="34" charset="0"/>
              </a:rPr>
              <a:t>Plan</a:t>
            </a:r>
            <a:r>
              <a:rPr lang="en-US" sz="2400" b="1" dirty="0">
                <a:solidFill>
                  <a:prstClr val="black"/>
                </a:solidFill>
                <a:latin typeface="Century Gothic" panose="020B0502020202020204" pitchFamily="34" charset="0"/>
              </a:rPr>
              <a:t> Year 2 (Oct, 2016 – Sep, 2017</a:t>
            </a:r>
            <a:r>
              <a:rPr lang="en-US" sz="2400" b="1" dirty="0" smtClean="0">
                <a:solidFill>
                  <a:prstClr val="black"/>
                </a:solidFill>
                <a:latin typeface="Century Gothic" panose="020B0502020202020204" pitchFamily="34" charset="0"/>
              </a:rPr>
              <a:t>);</a:t>
            </a:r>
            <a:endParaRPr lang="en-US" sz="2400" b="1" dirty="0">
              <a:solidFill>
                <a:prstClr val="black"/>
              </a:solidFill>
              <a:latin typeface="Century Gothic" panose="020B0502020202020204" pitchFamily="34" charset="0"/>
            </a:endParaRPr>
          </a:p>
          <a:p>
            <a:r>
              <a:rPr lang="en-US" sz="2400" b="1" dirty="0">
                <a:solidFill>
                  <a:prstClr val="black"/>
                </a:solidFill>
                <a:latin typeface="Century Gothic" panose="020B0502020202020204" pitchFamily="34" charset="0"/>
              </a:rPr>
              <a:t>	Maintain, update, and automate existing data flow. Fully populate all Natural Origin Indicators with data</a:t>
            </a:r>
          </a:p>
          <a:p>
            <a:endParaRPr lang="en-US" sz="2400" b="1" dirty="0">
              <a:solidFill>
                <a:prstClr val="black"/>
              </a:solidFill>
              <a:latin typeface="Century Gothic" panose="020B0502020202020204" pitchFamily="34" charset="0"/>
            </a:endParaRPr>
          </a:p>
          <a:p>
            <a:r>
              <a:rPr lang="en-US" sz="2400" b="1" dirty="0">
                <a:solidFill>
                  <a:prstClr val="black"/>
                </a:solidFill>
                <a:latin typeface="Century Gothic" panose="020B0502020202020204" pitchFamily="34" charset="0"/>
              </a:rPr>
              <a:t>	Finalize DES for hatchery indicators, begin to populate with data</a:t>
            </a:r>
          </a:p>
          <a:p>
            <a:endParaRPr lang="en-US" sz="2400" b="1" dirty="0">
              <a:solidFill>
                <a:prstClr val="black"/>
              </a:solidFill>
              <a:latin typeface="Century Gothic" panose="020B0502020202020204" pitchFamily="34" charset="0"/>
            </a:endParaRPr>
          </a:p>
          <a:p>
            <a:r>
              <a:rPr lang="en-US" sz="2400" b="1" dirty="0">
                <a:solidFill>
                  <a:prstClr val="black"/>
                </a:solidFill>
                <a:latin typeface="Century Gothic" panose="020B0502020202020204" pitchFamily="34" charset="0"/>
              </a:rPr>
              <a:t>	Coordinate closely with hatchery database managers, expand hatchery DES team</a:t>
            </a:r>
          </a:p>
          <a:p>
            <a:endParaRPr lang="en-US" sz="2400" b="1" dirty="0">
              <a:solidFill>
                <a:prstClr val="black"/>
              </a:solidFill>
              <a:latin typeface="Century Gothic" panose="020B0502020202020204" pitchFamily="34" charset="0"/>
            </a:endParaRPr>
          </a:p>
          <a:p>
            <a:r>
              <a:rPr lang="en-US" sz="2400" b="1" dirty="0">
                <a:solidFill>
                  <a:prstClr val="black"/>
                </a:solidFill>
                <a:latin typeface="Century Gothic" panose="020B0502020202020204" pitchFamily="34" charset="0"/>
              </a:rPr>
              <a:t>	Align hatchery DES development with needs of regional fish and wildlife managers</a:t>
            </a:r>
          </a:p>
          <a:p>
            <a:endParaRPr lang="en-US" sz="2400" b="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69622216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 of CA 5 Year Plan – Set Priorities for FY 17</a:t>
            </a:r>
          </a:p>
        </p:txBody>
      </p:sp>
      <p:sp>
        <p:nvSpPr>
          <p:cNvPr id="4" name="Content Placeholder 3"/>
          <p:cNvSpPr>
            <a:spLocks noGrp="1"/>
          </p:cNvSpPr>
          <p:nvPr>
            <p:ph sz="half" idx="1"/>
          </p:nvPr>
        </p:nvSpPr>
        <p:spPr/>
        <p:txBody>
          <a:bodyPr>
            <a:normAutofit fontScale="92500" lnSpcReduction="20000"/>
          </a:bodyPr>
          <a:lstStyle/>
          <a:p>
            <a:endParaRPr lang="en-US" dirty="0"/>
          </a:p>
          <a:p>
            <a:endParaRPr lang="en-US" dirty="0"/>
          </a:p>
        </p:txBody>
      </p:sp>
      <p:sp>
        <p:nvSpPr>
          <p:cNvPr id="5" name="Content Placeholder 4"/>
          <p:cNvSpPr>
            <a:spLocks noGrp="1"/>
          </p:cNvSpPr>
          <p:nvPr>
            <p:ph sz="half" idx="2"/>
          </p:nvPr>
        </p:nvSpPr>
        <p:spPr>
          <a:xfrm>
            <a:off x="314036" y="1825625"/>
            <a:ext cx="11039764" cy="4351338"/>
          </a:xfrm>
        </p:spPr>
        <p:txBody>
          <a:bodyPr>
            <a:normAutofit fontScale="92500" lnSpcReduction="20000"/>
          </a:bodyPr>
          <a:lstStyle/>
          <a:p>
            <a:r>
              <a:rPr lang="en-US" dirty="0" smtClean="0"/>
              <a:t>Add PNI as indicator? Is currently a metric and data is present in many cases (instruct partner staff to report, validate, and publish?)</a:t>
            </a:r>
          </a:p>
          <a:p>
            <a:r>
              <a:rPr lang="en-US" dirty="0" smtClean="0"/>
              <a:t>SARs (Coordination with CRITFC and FPC)</a:t>
            </a:r>
          </a:p>
          <a:p>
            <a:r>
              <a:rPr lang="en-US" dirty="0" smtClean="0"/>
              <a:t>Hatchery Indicators: </a:t>
            </a:r>
            <a:r>
              <a:rPr lang="en-US" dirty="0"/>
              <a:t>  A policy-level discussion is needed to define what is needed and useful.  StreamNet will try to facilitate a work group that will define what hatchery information should be pursued -- DES work can follow if needed.  StreamNet Executive Committee participants will provide names of correct people to invite to this work </a:t>
            </a:r>
            <a:r>
              <a:rPr lang="en-US" dirty="0" smtClean="0"/>
              <a:t>group (May, 2016 notes). </a:t>
            </a:r>
          </a:p>
          <a:p>
            <a:r>
              <a:rPr lang="en-US" dirty="0" smtClean="0"/>
              <a:t>Focus on continuing to populate existing NO Indicators with data? CAPG discussion (primarily your data compilers); project is still very labor intensive, consensus to retain focus on populating, automating, and updating existing NO indicators in FY 17</a:t>
            </a:r>
          </a:p>
          <a:p>
            <a:r>
              <a:rPr lang="en-US" dirty="0" smtClean="0"/>
              <a:t>Move bull trout, lamprey, or other species up the priority list?</a:t>
            </a:r>
            <a:endParaRPr lang="en-US" dirty="0"/>
          </a:p>
          <a:p>
            <a:endParaRPr lang="en-US" dirty="0"/>
          </a:p>
        </p:txBody>
      </p:sp>
    </p:spTree>
    <p:extLst>
      <p:ext uri="{BB962C8B-B14F-4D97-AF65-F5344CB8AC3E}">
        <p14:creationId xmlns:p14="http://schemas.microsoft.com/office/powerpoint/2010/main" val="4056693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2998113"/>
            <a:ext cx="6096000" cy="2554545"/>
          </a:xfrm>
          <a:prstGeom prst="rect">
            <a:avLst/>
          </a:prstGeom>
        </p:spPr>
        <p:txBody>
          <a:bodyPr>
            <a:spAutoFit/>
          </a:bodyPr>
          <a:lstStyle/>
          <a:p>
            <a:pPr marL="342900" lvl="0" indent="-342900">
              <a:buFont typeface="Symbol" panose="05050102010706020507" pitchFamily="18" charset="2"/>
              <a:buChar char=""/>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Mostly hatchery data.</a:t>
            </a:r>
          </a:p>
          <a:p>
            <a:pPr marL="342900" lvl="0" indent="-342900">
              <a:buFont typeface="Symbol" panose="05050102010706020507" pitchFamily="18" charset="2"/>
              <a:buChar char=""/>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Entire year's cohort above the smolt location.  Essentially the same as a C.A. superpopulation.</a:t>
            </a:r>
          </a:p>
          <a:p>
            <a:pPr marL="342900" lvl="0" indent="-342900">
              <a:buFont typeface="Symbol" panose="05050102010706020507" pitchFamily="18" charset="2"/>
              <a:buChar char=""/>
            </a:pPr>
            <a:r>
              <a:rPr lang="en-US"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Comparative Survival Study </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is separate SARs for transported, in-river detected, and in-river not detected.</a:t>
            </a:r>
          </a:p>
          <a:p>
            <a:pPr marL="342900" lvl="0" indent="-342900">
              <a:buFont typeface="Symbol" panose="05050102010706020507" pitchFamily="18" charset="2"/>
              <a:buChar char=""/>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Study </a:t>
            </a:r>
            <a:r>
              <a:rPr lang="en-US" sz="2000" dirty="0" smtClean="0">
                <a:solidFill>
                  <a:prstClr val="black"/>
                </a:solidFill>
                <a:latin typeface="Times New Roman" panose="02020603050405020304" pitchFamily="18" charset="0"/>
                <a:ea typeface="Calibri" panose="020F0502020204030204" pitchFamily="34" charset="0"/>
                <a:cs typeface="Times New Roman" panose="02020603050405020304" pitchFamily="18" charset="0"/>
              </a:rPr>
              <a:t>category </a:t>
            </a: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for wild fish.</a:t>
            </a:r>
          </a:p>
          <a:p>
            <a:pPr marL="342900" lvl="0" indent="-342900">
              <a:buFont typeface="Symbol" panose="05050102010706020507" pitchFamily="18" charset="2"/>
              <a:buChar char=""/>
            </a:pPr>
            <a:r>
              <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Study category for hatchery fish.</a:t>
            </a:r>
            <a:endParaRPr lang="en-US" sz="2000" dirty="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p:cNvSpPr txBox="1"/>
          <p:nvPr/>
        </p:nvSpPr>
        <p:spPr>
          <a:xfrm>
            <a:off x="1280161" y="687977"/>
            <a:ext cx="7376160" cy="2149306"/>
          </a:xfrm>
          <a:prstGeom prst="rect">
            <a:avLst/>
          </a:prstGeom>
          <a:noFill/>
        </p:spPr>
        <p:txBody>
          <a:bodyPr wrap="square" rtlCol="0">
            <a:spAutoFit/>
          </a:bodyPr>
          <a:lstStyle/>
          <a:p>
            <a:pPr marL="228600" lvl="0" indent="-228600">
              <a:lnSpc>
                <a:spcPct val="90000"/>
              </a:lnSpc>
              <a:spcBef>
                <a:spcPts val="1000"/>
              </a:spcBef>
              <a:buFont typeface="Arial" panose="020B0604020202020204" pitchFamily="34" charset="0"/>
              <a:buChar char="•"/>
            </a:pPr>
            <a:r>
              <a:rPr lang="en-US" sz="2600" dirty="0" smtClean="0">
                <a:solidFill>
                  <a:prstClr val="black"/>
                </a:solidFill>
              </a:rPr>
              <a:t>SARs Data has been reported by CRITFC &amp; is available at FPC</a:t>
            </a:r>
          </a:p>
          <a:p>
            <a:pPr marL="228600" lvl="0" indent="-228600">
              <a:lnSpc>
                <a:spcPct val="90000"/>
              </a:lnSpc>
              <a:spcBef>
                <a:spcPts val="1000"/>
              </a:spcBef>
              <a:buFont typeface="Arial" panose="020B0604020202020204" pitchFamily="34" charset="0"/>
              <a:buChar char="•"/>
            </a:pPr>
            <a:r>
              <a:rPr lang="en-US" sz="2600" dirty="0" smtClean="0">
                <a:solidFill>
                  <a:prstClr val="black"/>
                </a:solidFill>
              </a:rPr>
              <a:t>If we want to coordinate, need to decide on which data to report;</a:t>
            </a:r>
          </a:p>
          <a:p>
            <a:pPr marL="228600" lvl="0" indent="-228600">
              <a:lnSpc>
                <a:spcPct val="90000"/>
              </a:lnSpc>
              <a:spcBef>
                <a:spcPts val="1000"/>
              </a:spcBef>
              <a:buFont typeface="Arial" panose="020B0604020202020204" pitchFamily="34" charset="0"/>
              <a:buChar char="•"/>
            </a:pPr>
            <a:endParaRPr lang="en-US" sz="2600" dirty="0">
              <a:solidFill>
                <a:prstClr val="black"/>
              </a:solidFill>
            </a:endParaRPr>
          </a:p>
        </p:txBody>
      </p:sp>
    </p:spTree>
    <p:extLst>
      <p:ext uri="{BB962C8B-B14F-4D97-AF65-F5344CB8AC3E}">
        <p14:creationId xmlns:p14="http://schemas.microsoft.com/office/powerpoint/2010/main" val="7804091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Bull Trout Discussion</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5" name="Content Placeholder 4"/>
          <p:cNvSpPr>
            <a:spLocks noGrp="1"/>
          </p:cNvSpPr>
          <p:nvPr>
            <p:ph sz="half" idx="2"/>
          </p:nvPr>
        </p:nvSpPr>
        <p:spPr>
          <a:xfrm>
            <a:off x="535709" y="1825625"/>
            <a:ext cx="10818091" cy="4351338"/>
          </a:xfrm>
        </p:spPr>
        <p:txBody>
          <a:bodyPr>
            <a:normAutofit/>
          </a:bodyPr>
          <a:lstStyle/>
          <a:p>
            <a:r>
              <a:rPr lang="en-US" dirty="0" smtClean="0"/>
              <a:t>EPA Grant application was dropped, as we were told directly that our ideas for a distribution update and GIS dataset would not qualify as a partnership grant</a:t>
            </a:r>
          </a:p>
          <a:p>
            <a:r>
              <a:rPr lang="en-US" dirty="0" smtClean="0"/>
              <a:t>Generally a moderate to high level of interest (depending on agency/individual contacted) in collaboration on bull trout data management in region</a:t>
            </a:r>
          </a:p>
          <a:p>
            <a:r>
              <a:rPr lang="en-US" dirty="0" smtClean="0"/>
              <a:t>Did not identify a management/leadership “pull” for bull trout data (like NOAA 5 year status review) – Is there one that we missed?</a:t>
            </a:r>
          </a:p>
          <a:p>
            <a:r>
              <a:rPr lang="en-US" dirty="0" smtClean="0"/>
              <a:t>Current CA 5 year plan is to review data on lamprey, sturgeon, and bull trout starting next year (Oct., 2017). Change or update????</a:t>
            </a:r>
            <a:endParaRPr lang="en-US" dirty="0"/>
          </a:p>
        </p:txBody>
      </p:sp>
    </p:spTree>
    <p:extLst>
      <p:ext uri="{BB962C8B-B14F-4D97-AF65-F5344CB8AC3E}">
        <p14:creationId xmlns:p14="http://schemas.microsoft.com/office/powerpoint/2010/main" val="17560076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endParaRPr lang="en-US" dirty="0"/>
          </a:p>
          <a:p>
            <a:endParaRPr lang="en-US" dirty="0"/>
          </a:p>
        </p:txBody>
      </p:sp>
      <p:sp>
        <p:nvSpPr>
          <p:cNvPr id="6" name="Rectangle 1"/>
          <p:cNvSpPr>
            <a:spLocks noChangeArrowheads="1"/>
          </p:cNvSpPr>
          <p:nvPr/>
        </p:nvSpPr>
        <p:spPr bwMode="auto">
          <a:xfrm>
            <a:off x="-16163444" y="181926"/>
            <a:ext cx="283554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AEAAAA"/>
                </a:solidFill>
                <a:effectLst/>
                <a:latin typeface="Calibri" panose="020F0502020204030204" pitchFamily="34" charset="0"/>
                <a:ea typeface="Calibri" panose="020F0502020204030204" pitchFamily="34" charset="0"/>
                <a:cs typeface="Times New Roman" panose="02020603050405020304" pitchFamily="18" charset="0"/>
              </a:rPr>
              <a:t>November 4, 2016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Content Placeholder 6"/>
          <p:cNvSpPr>
            <a:spLocks noGrp="1"/>
          </p:cNvSpPr>
          <p:nvPr>
            <p:ph sz="half" idx="2"/>
          </p:nvPr>
        </p:nvSpPr>
        <p:spPr>
          <a:xfrm>
            <a:off x="471339" y="397370"/>
            <a:ext cx="10699423" cy="6135405"/>
          </a:xfrm>
        </p:spPr>
        <p:txBody>
          <a:bodyPr>
            <a:noAutofit/>
          </a:bodyPr>
          <a:lstStyle/>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Steve Pastor (USFWS)</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3366FF"/>
                </a:solidFill>
                <a:latin typeface="Calibri" panose="020F0502020204030204" pitchFamily="34" charset="0"/>
                <a:ea typeface="Times New Roman" panose="02020603050405020304" pitchFamily="18" charset="0"/>
                <a:cs typeface="Times New Roman" panose="02020603050405020304" pitchFamily="18" charset="0"/>
              </a:rPr>
              <a:t>My 2 cents is that this thing has momentum within FWS and this moment should be seized upon.</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John Arterburn (CCT)</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3366FF"/>
                </a:solidFill>
                <a:latin typeface="Calibri" panose="020F0502020204030204" pitchFamily="34" charset="0"/>
                <a:ea typeface="Times New Roman" panose="02020603050405020304" pitchFamily="18" charset="0"/>
                <a:cs typeface="Times New Roman" panose="02020603050405020304" pitchFamily="18" charset="0"/>
              </a:rPr>
              <a:t>No, do not focus on bull trout, but do change the current plan to instead spend more time in the next year on (Write in candidate):  Hatchery indicators</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Evan Brown (IDFG)</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No, do not focus on bull trout, but do change the current plan to instead spend more time in the next year on (Write in candidate): </a:t>
            </a:r>
            <a:r>
              <a:rPr lang="en-US" sz="18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 Lamprey</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Dawn Anderson (MFW&amp;P)</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3366FF"/>
                </a:solidFill>
                <a:latin typeface="Calibri" panose="020F0502020204030204" pitchFamily="34" charset="0"/>
                <a:ea typeface="Times New Roman" panose="02020603050405020304" pitchFamily="18" charset="0"/>
                <a:cs typeface="Times New Roman" panose="02020603050405020304" pitchFamily="18" charset="0"/>
              </a:rPr>
              <a:t>I spoke to our Native Species coordinator in regards to your question to get some additional insight. MT FWP would be somewhere around 3 or 4. We would be a bull trout data supplier however I don’t see a critical need to move a  bull trout data assessment, critical gap analysis, etc. into this year.</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Brodie Cox (WDFW)</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3366FF"/>
                </a:solidFill>
                <a:latin typeface="Calibri" panose="020F0502020204030204" pitchFamily="34" charset="0"/>
                <a:ea typeface="Times New Roman" panose="02020603050405020304" pitchFamily="18" charset="0"/>
                <a:cs typeface="Times New Roman" panose="02020603050405020304" pitchFamily="18" charset="0"/>
              </a:rPr>
              <a:t>No.  Keep bull trout in queue for next year.  We are continuing to develop our systems for natural origin salmon indicators and we don't want to change the current 5 year plan.</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Nancy Leonard (NPCC)</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3366FF"/>
                </a:solidFill>
                <a:latin typeface="Calibri" panose="020F0502020204030204" pitchFamily="34" charset="0"/>
                <a:ea typeface="Times New Roman" panose="02020603050405020304" pitchFamily="18" charset="0"/>
                <a:cs typeface="Times New Roman" panose="02020603050405020304" pitchFamily="18" charset="0"/>
              </a:rPr>
              <a:t>Yes I would like to see it raised in priority.</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3366FF"/>
                </a:solidFill>
                <a:latin typeface="Calibri" panose="020F0502020204030204" pitchFamily="34" charset="0"/>
                <a:ea typeface="Times New Roman" panose="02020603050405020304" pitchFamily="18" charset="0"/>
                <a:cs typeface="Times New Roman" panose="02020603050405020304" pitchFamily="18" charset="0"/>
              </a:rPr>
              <a:t>MT already has bull trout organized in its database and perhaps that will provide a template for the other managers that gather bull trout data.</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3366FF"/>
                </a:solidFill>
                <a:latin typeface="Calibri" panose="020F0502020204030204" pitchFamily="34" charset="0"/>
                <a:ea typeface="Times New Roman" panose="02020603050405020304" pitchFamily="18" charset="0"/>
                <a:cs typeface="Times New Roman" panose="02020603050405020304" pitchFamily="18" charset="0"/>
              </a:rPr>
              <a:t>In general, it would be good to have one resident fish having its data shared in a coordinated manner. I think bull trout is a good  one to start with given it is ESA listed. Also provides a resident fish to start having interactions with the managers that we don't normally see in streamnet. a nice test case.</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800"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Cedric Cooney (ODFW)</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spcBef>
                <a:spcPts val="0"/>
              </a:spcBef>
              <a:spcAft>
                <a:spcPts val="0"/>
              </a:spcAft>
              <a:buSzPts val="1000"/>
              <a:buFont typeface="Courier New" panose="02070309020205020404" pitchFamily="49" charset="0"/>
              <a:buChar char="o"/>
              <a:tabLst>
                <a:tab pos="914400" algn="l"/>
              </a:tabLst>
            </a:pPr>
            <a:r>
              <a:rPr lang="en-US" sz="1800" dirty="0">
                <a:solidFill>
                  <a:srgbClr val="3366FF"/>
                </a:solidFill>
                <a:latin typeface="Calibri" panose="020F0502020204030204" pitchFamily="34" charset="0"/>
                <a:ea typeface="Times New Roman" panose="02020603050405020304" pitchFamily="18" charset="0"/>
                <a:cs typeface="Times New Roman" panose="02020603050405020304" pitchFamily="18" charset="0"/>
              </a:rPr>
              <a:t>No.  Keep bull trout in queue for next year.</a:t>
            </a:r>
            <a:endParaRPr lang="en-US" sz="18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sz="1600" dirty="0"/>
          </a:p>
        </p:txBody>
      </p:sp>
    </p:spTree>
    <p:extLst>
      <p:ext uri="{BB962C8B-B14F-4D97-AF65-F5344CB8AC3E}">
        <p14:creationId xmlns:p14="http://schemas.microsoft.com/office/powerpoint/2010/main" val="25210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Decision?</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5" name="Content Placeholder 4"/>
          <p:cNvSpPr>
            <a:spLocks noGrp="1"/>
          </p:cNvSpPr>
          <p:nvPr>
            <p:ph sz="half" idx="2"/>
          </p:nvPr>
        </p:nvSpPr>
        <p:spPr>
          <a:xfrm>
            <a:off x="535709" y="1825625"/>
            <a:ext cx="10818091" cy="4351338"/>
          </a:xfrm>
        </p:spPr>
        <p:txBody>
          <a:bodyPr>
            <a:normAutofit/>
          </a:bodyPr>
          <a:lstStyle/>
          <a:p>
            <a:r>
              <a:rPr lang="en-US" dirty="0" smtClean="0"/>
              <a:t>Current CA 5 year plan is to review data on lamprey, sturgeon, and bull trout starting next year (Oct., 2017). Change or update????</a:t>
            </a:r>
          </a:p>
          <a:p>
            <a:r>
              <a:rPr lang="en-US" dirty="0" smtClean="0"/>
              <a:t>Focus on populating existing Natural Origin Indicators with data?</a:t>
            </a:r>
          </a:p>
          <a:p>
            <a:r>
              <a:rPr lang="en-US" dirty="0" smtClean="0"/>
              <a:t>Elevate PNI to “indicator”?</a:t>
            </a:r>
          </a:p>
          <a:p>
            <a:r>
              <a:rPr lang="en-US" dirty="0" smtClean="0"/>
              <a:t>Work on sharing specific SARs data with CRITFC &amp; FPC?</a:t>
            </a:r>
          </a:p>
          <a:p>
            <a:r>
              <a:rPr lang="en-US" dirty="0" smtClean="0"/>
              <a:t>Hatchery data?</a:t>
            </a:r>
          </a:p>
          <a:p>
            <a:r>
              <a:rPr lang="en-US" dirty="0" smtClean="0"/>
              <a:t>Bull Trout?</a:t>
            </a:r>
          </a:p>
          <a:p>
            <a:r>
              <a:rPr lang="en-US" dirty="0" smtClean="0"/>
              <a:t>Other?+</a:t>
            </a:r>
            <a:endParaRPr lang="en-US" dirty="0"/>
          </a:p>
        </p:txBody>
      </p:sp>
    </p:spTree>
    <p:extLst>
      <p:ext uri="{BB962C8B-B14F-4D97-AF65-F5344CB8AC3E}">
        <p14:creationId xmlns:p14="http://schemas.microsoft.com/office/powerpoint/2010/main" val="19885887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Update on Tribal EPA Grant &amp; Discussion of Tribal Involvement in CA Project in Future</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5" name="Content Placeholder 4"/>
          <p:cNvSpPr>
            <a:spLocks noGrp="1"/>
          </p:cNvSpPr>
          <p:nvPr>
            <p:ph sz="half" idx="2"/>
          </p:nvPr>
        </p:nvSpPr>
        <p:spPr/>
        <p:txBody>
          <a:bodyPr>
            <a:normAutofit/>
          </a:bodyPr>
          <a:lstStyle/>
          <a:p>
            <a:endParaRPr lang="en-US" dirty="0"/>
          </a:p>
        </p:txBody>
      </p:sp>
    </p:spTree>
    <p:extLst>
      <p:ext uri="{BB962C8B-B14F-4D97-AF65-F5344CB8AC3E}">
        <p14:creationId xmlns:p14="http://schemas.microsoft.com/office/powerpoint/2010/main" val="23826118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113408" y="34642"/>
            <a:ext cx="10515600" cy="1243741"/>
          </a:xfrm>
        </p:spPr>
        <p:txBody>
          <a:bodyPr>
            <a:normAutofit/>
          </a:bodyPr>
          <a:lstStyle/>
          <a:p>
            <a:pPr algn="ctr"/>
            <a:r>
              <a:rPr lang="en-US" sz="3200" dirty="0" smtClean="0"/>
              <a:t>Updating “Related Data” Expectations &amp; Concerns</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6" name="Rectangle 1"/>
          <p:cNvSpPr>
            <a:spLocks noChangeArrowheads="1"/>
          </p:cNvSpPr>
          <p:nvPr/>
        </p:nvSpPr>
        <p:spPr bwMode="auto">
          <a:xfrm>
            <a:off x="-16163444" y="181926"/>
            <a:ext cx="283554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AEAAAA"/>
                </a:solidFill>
                <a:effectLst/>
                <a:latin typeface="Calibri" panose="020F0502020204030204" pitchFamily="34" charset="0"/>
                <a:ea typeface="Calibri" panose="020F0502020204030204" pitchFamily="34" charset="0"/>
                <a:cs typeface="Times New Roman" panose="02020603050405020304" pitchFamily="18" charset="0"/>
              </a:rPr>
              <a:t>November 4, 2016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7" name="Content Placeholder 6"/>
          <p:cNvSpPr>
            <a:spLocks noGrp="1"/>
          </p:cNvSpPr>
          <p:nvPr>
            <p:ph sz="half" idx="2"/>
          </p:nvPr>
        </p:nvSpPr>
        <p:spPr>
          <a:xfrm>
            <a:off x="3780408" y="1425667"/>
            <a:ext cx="5181600" cy="4351338"/>
          </a:xfrm>
        </p:spPr>
        <p:txBody>
          <a:bodyPr/>
          <a:lstStyle/>
          <a:p>
            <a:r>
              <a:rPr lang="en-US" dirty="0" smtClean="0"/>
              <a:t>Following Table Shows BPA Tier 1 Populations Only</a:t>
            </a:r>
            <a:endParaRPr lang="en-US" dirty="0"/>
          </a:p>
        </p:txBody>
      </p:sp>
    </p:spTree>
    <p:extLst>
      <p:ext uri="{BB962C8B-B14F-4D97-AF65-F5344CB8AC3E}">
        <p14:creationId xmlns:p14="http://schemas.microsoft.com/office/powerpoint/2010/main" val="2113583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endParaRPr lang="en-US" dirty="0"/>
          </a:p>
          <a:p>
            <a:endParaRPr lang="en-US" dirty="0"/>
          </a:p>
        </p:txBody>
      </p:sp>
      <p:graphicFrame>
        <p:nvGraphicFramePr>
          <p:cNvPr id="2" name="Content Placeholder 1"/>
          <p:cNvGraphicFramePr>
            <a:graphicFrameLocks noGrp="1"/>
          </p:cNvGraphicFramePr>
          <p:nvPr>
            <p:ph sz="half" idx="2"/>
            <p:extLst>
              <p:ext uri="{D42A27DB-BD31-4B8C-83A1-F6EECF244321}">
                <p14:modId xmlns:p14="http://schemas.microsoft.com/office/powerpoint/2010/main" val="38992690"/>
              </p:ext>
            </p:extLst>
          </p:nvPr>
        </p:nvGraphicFramePr>
        <p:xfrm>
          <a:off x="221942" y="0"/>
          <a:ext cx="10813001" cy="6948936"/>
        </p:xfrm>
        <a:graphic>
          <a:graphicData uri="http://schemas.openxmlformats.org/drawingml/2006/table">
            <a:tbl>
              <a:tblPr firstRow="1" firstCol="1" bandRow="1"/>
              <a:tblGrid>
                <a:gridCol w="5095782">
                  <a:extLst>
                    <a:ext uri="{9D8B030D-6E8A-4147-A177-3AD203B41FA5}">
                      <a16:colId xmlns:a16="http://schemas.microsoft.com/office/drawing/2014/main" val="2052344030"/>
                    </a:ext>
                  </a:extLst>
                </a:gridCol>
                <a:gridCol w="1322773">
                  <a:extLst>
                    <a:ext uri="{9D8B030D-6E8A-4147-A177-3AD203B41FA5}">
                      <a16:colId xmlns:a16="http://schemas.microsoft.com/office/drawing/2014/main" val="2375436744"/>
                    </a:ext>
                  </a:extLst>
                </a:gridCol>
                <a:gridCol w="1559457">
                  <a:extLst>
                    <a:ext uri="{9D8B030D-6E8A-4147-A177-3AD203B41FA5}">
                      <a16:colId xmlns:a16="http://schemas.microsoft.com/office/drawing/2014/main" val="3306008452"/>
                    </a:ext>
                  </a:extLst>
                </a:gridCol>
                <a:gridCol w="961688">
                  <a:extLst>
                    <a:ext uri="{9D8B030D-6E8A-4147-A177-3AD203B41FA5}">
                      <a16:colId xmlns:a16="http://schemas.microsoft.com/office/drawing/2014/main" val="633149213"/>
                    </a:ext>
                  </a:extLst>
                </a:gridCol>
                <a:gridCol w="1873301">
                  <a:extLst>
                    <a:ext uri="{9D8B030D-6E8A-4147-A177-3AD203B41FA5}">
                      <a16:colId xmlns:a16="http://schemas.microsoft.com/office/drawing/2014/main" val="1224599369"/>
                    </a:ext>
                  </a:extLst>
                </a:gridCol>
              </a:tblGrid>
              <a:tr h="104869">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Tier 1 Population Name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Agency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Related Data Category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Observations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Years of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8183488"/>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Catherine Creek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300</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1957-2015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2268253"/>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Catherine Creek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404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1996-2015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2098917"/>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Catherine Creek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Fish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38</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1996-2015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449920"/>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Grande Ronde River Upper Mainstem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248</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1960-2015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6313321"/>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Grande Ronde River Upper Mainstem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341</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1996-2015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986703"/>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Grande Ronde River Upper Mainstem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ODFW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Fish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38</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1996-2015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8303628"/>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Tucannon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58</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1957-2014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16271718"/>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Tucannon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Hatchery Returns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23</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1996-2009</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8025994"/>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Yankee Fork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IDFG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40</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1987-2013</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591093"/>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Entiat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57</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1959-2015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6422871"/>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Entiat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Abundance Est.</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2002-2015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21421268"/>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Entiat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Fish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2006-2015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7119638"/>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Methow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USFWS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Hatchery Returns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40</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1978-2015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3744061"/>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Methow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219</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1960-2014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5523179"/>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Methow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Abundance Est.</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39</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1977-2015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91962698"/>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Wenatchee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279</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1958-2014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7857986"/>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Wenatchee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133</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1996-2014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583797"/>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Wenatchee River - spring Chinook salmon</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Abundance Est.</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216</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1958-2014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26477264"/>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South Fork Clearwater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IDFG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Hatchery Returns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8</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2009-2013</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8316795"/>
                  </a:ext>
                </a:extLst>
              </a:tr>
              <a:tr h="167599">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Lolo Creek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72584269"/>
                  </a:ext>
                </a:extLst>
              </a:tr>
              <a:tr h="167599">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Selway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59656331"/>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Middle Fork Salmon River Lower Mainstem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2749323"/>
                  </a:ext>
                </a:extLst>
              </a:tr>
              <a:tr h="167599">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Secesh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612290"/>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South Fork Salmon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7758810"/>
                  </a:ext>
                </a:extLst>
              </a:tr>
              <a:tr h="167599">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Lolo Creek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C4591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561349"/>
                  </a:ext>
                </a:extLst>
              </a:tr>
              <a:tr h="167599">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Entiat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2006-2015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483465"/>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Methow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Abundance Est.</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34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1982-2015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77869050"/>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Okanogan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130</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2002-2015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1327936"/>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Okanogan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Dam / Weir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10</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2005-2015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3258370"/>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Okanogan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Abundance Est.</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162</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1977-2015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98055460"/>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Okanogan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Fish Abundance Est.</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2004-2011</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104597"/>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Wenatchee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Redd Counts</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235</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2001-2014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90324528"/>
                  </a:ext>
                </a:extLst>
              </a:tr>
              <a:tr h="209736">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Wenatchee River - summer Steelhead</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t>WDFW</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Spawner Abundance Est.</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53</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1962-2014</a:t>
                      </a:r>
                    </a:p>
                  </a:txBody>
                  <a:tcPr marL="26831" marR="2683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3407263"/>
                  </a:ext>
                </a:extLst>
              </a:tr>
            </a:tbl>
          </a:graphicData>
        </a:graphic>
      </p:graphicFrame>
      <p:sp>
        <p:nvSpPr>
          <p:cNvPr id="6" name="Rectangle 1"/>
          <p:cNvSpPr>
            <a:spLocks noChangeArrowheads="1"/>
          </p:cNvSpPr>
          <p:nvPr/>
        </p:nvSpPr>
        <p:spPr bwMode="auto">
          <a:xfrm>
            <a:off x="-16163444" y="181926"/>
            <a:ext cx="283554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AEAAAA"/>
                </a:solidFill>
                <a:effectLst/>
                <a:latin typeface="Calibri" panose="020F0502020204030204" pitchFamily="34" charset="0"/>
                <a:ea typeface="Calibri" panose="020F0502020204030204" pitchFamily="34" charset="0"/>
                <a:cs typeface="Times New Roman" panose="02020603050405020304" pitchFamily="18" charset="0"/>
              </a:rPr>
              <a:t>November 4, 2016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638580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Quick Review of FY 17 Budgets &amp; Spending</a:t>
            </a:r>
            <a:endParaRPr lang="en-US" dirty="0"/>
          </a:p>
        </p:txBody>
      </p:sp>
      <p:sp>
        <p:nvSpPr>
          <p:cNvPr id="4" name="Content Placeholder 3"/>
          <p:cNvSpPr>
            <a:spLocks noGrp="1"/>
          </p:cNvSpPr>
          <p:nvPr>
            <p:ph sz="half" idx="1"/>
          </p:nvPr>
        </p:nvSpPr>
        <p:spPr/>
        <p:txBody>
          <a:bodyPr>
            <a:normAutofit lnSpcReduction="10000"/>
          </a:bodyPr>
          <a:lstStyle/>
          <a:p>
            <a:endParaRPr lang="en-US" dirty="0"/>
          </a:p>
          <a:p>
            <a:endParaRPr lang="en-US" dirty="0"/>
          </a:p>
        </p:txBody>
      </p:sp>
      <p:sp>
        <p:nvSpPr>
          <p:cNvPr id="2" name="Content Placeholder 1"/>
          <p:cNvSpPr>
            <a:spLocks noGrp="1"/>
          </p:cNvSpPr>
          <p:nvPr>
            <p:ph sz="half" idx="2"/>
          </p:nvPr>
        </p:nvSpPr>
        <p:spPr>
          <a:xfrm>
            <a:off x="838199" y="1807586"/>
            <a:ext cx="10402455" cy="4351338"/>
          </a:xfrm>
        </p:spPr>
        <p:txBody>
          <a:bodyPr>
            <a:normAutofit lnSpcReduction="10000"/>
          </a:bodyPr>
          <a:lstStyle/>
          <a:p>
            <a:r>
              <a:rPr lang="en-US" dirty="0" smtClean="0"/>
              <a:t>FY 2016 Spending – </a:t>
            </a:r>
            <a:r>
              <a:rPr lang="en-US" dirty="0"/>
              <a:t>target </a:t>
            </a:r>
            <a:r>
              <a:rPr lang="en-US" dirty="0" smtClean="0"/>
              <a:t>was </a:t>
            </a:r>
            <a:r>
              <a:rPr lang="en-US" dirty="0"/>
              <a:t>$</a:t>
            </a:r>
            <a:r>
              <a:rPr lang="en-US" dirty="0" smtClean="0"/>
              <a:t>49,758 in savings to “roll” into 17</a:t>
            </a:r>
          </a:p>
          <a:p>
            <a:r>
              <a:rPr lang="en-US" dirty="0" smtClean="0"/>
              <a:t>Total was actually </a:t>
            </a:r>
            <a:r>
              <a:rPr lang="en-US" dirty="0" smtClean="0">
                <a:solidFill>
                  <a:srgbClr val="FF0000"/>
                </a:solidFill>
              </a:rPr>
              <a:t>$142,265</a:t>
            </a:r>
            <a:r>
              <a:rPr lang="en-US" dirty="0" smtClean="0"/>
              <a:t>. As of 11/2/16;</a:t>
            </a:r>
          </a:p>
          <a:p>
            <a:pPr lvl="1"/>
            <a:r>
              <a:rPr lang="en-US" dirty="0" smtClean="0"/>
              <a:t>PSMFC	$51,565</a:t>
            </a:r>
          </a:p>
          <a:p>
            <a:pPr lvl="1"/>
            <a:r>
              <a:rPr lang="en-US" dirty="0" smtClean="0"/>
              <a:t>WDFW	$19,387</a:t>
            </a:r>
          </a:p>
          <a:p>
            <a:pPr lvl="1"/>
            <a:r>
              <a:rPr lang="en-US" dirty="0" smtClean="0"/>
              <a:t>ODFW	$23,320</a:t>
            </a:r>
          </a:p>
          <a:p>
            <a:pPr lvl="1"/>
            <a:r>
              <a:rPr lang="en-US" dirty="0" smtClean="0"/>
              <a:t>MFWP	$35,521</a:t>
            </a:r>
          </a:p>
          <a:p>
            <a:pPr lvl="1"/>
            <a:r>
              <a:rPr lang="en-US" dirty="0" smtClean="0"/>
              <a:t>CCT	$0</a:t>
            </a:r>
          </a:p>
          <a:p>
            <a:pPr lvl="1"/>
            <a:r>
              <a:rPr lang="en-US" dirty="0" smtClean="0"/>
              <a:t>USFWS	$0</a:t>
            </a:r>
          </a:p>
          <a:p>
            <a:pPr lvl="1"/>
            <a:r>
              <a:rPr lang="en-US" dirty="0" smtClean="0"/>
              <a:t>IDFG	$16,472</a:t>
            </a:r>
          </a:p>
          <a:p>
            <a:r>
              <a:rPr lang="en-US" dirty="0" smtClean="0"/>
              <a:t>FY 2017 – With savings from 2016 and cuts at PSMFC returned everyone to “base”</a:t>
            </a:r>
            <a:endParaRPr lang="en-US" dirty="0"/>
          </a:p>
          <a:p>
            <a:endParaRPr lang="en-US" dirty="0"/>
          </a:p>
        </p:txBody>
      </p:sp>
    </p:spTree>
    <p:extLst>
      <p:ext uri="{BB962C8B-B14F-4D97-AF65-F5344CB8AC3E}">
        <p14:creationId xmlns:p14="http://schemas.microsoft.com/office/powerpoint/2010/main" val="1755404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4" name="Content Placeholder 3"/>
          <p:cNvSpPr>
            <a:spLocks noGrp="1"/>
          </p:cNvSpPr>
          <p:nvPr>
            <p:ph sz="half" idx="1"/>
          </p:nvPr>
        </p:nvSpPr>
        <p:spPr/>
        <p:txBody>
          <a:bodyPr>
            <a:normAutofit/>
          </a:bodyPr>
          <a:lstStyle/>
          <a:p>
            <a:endParaRPr lang="en-US" dirty="0"/>
          </a:p>
          <a:p>
            <a:endParaRPr lang="en-US" dirty="0"/>
          </a:p>
        </p:txBody>
      </p:sp>
      <p:sp>
        <p:nvSpPr>
          <p:cNvPr id="6" name="Rectangle 1"/>
          <p:cNvSpPr>
            <a:spLocks noChangeArrowheads="1"/>
          </p:cNvSpPr>
          <p:nvPr/>
        </p:nvSpPr>
        <p:spPr bwMode="auto">
          <a:xfrm>
            <a:off x="-16163444" y="181926"/>
            <a:ext cx="28355444"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dirty="0" smtClean="0">
                <a:ln>
                  <a:noFill/>
                </a:ln>
                <a:solidFill>
                  <a:srgbClr val="AEAAAA"/>
                </a:solidFill>
                <a:effectLst/>
                <a:latin typeface="Calibri" panose="020F0502020204030204" pitchFamily="34" charset="0"/>
                <a:ea typeface="Calibri" panose="020F0502020204030204" pitchFamily="34" charset="0"/>
                <a:cs typeface="Times New Roman" panose="02020603050405020304" pitchFamily="18" charset="0"/>
              </a:rPr>
              <a:t>November 4, 2016</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2182546985"/>
              </p:ext>
            </p:extLst>
          </p:nvPr>
        </p:nvGraphicFramePr>
        <p:xfrm>
          <a:off x="426129" y="181929"/>
          <a:ext cx="11496580" cy="6360913"/>
        </p:xfrm>
        <a:graphic>
          <a:graphicData uri="http://schemas.openxmlformats.org/drawingml/2006/table">
            <a:tbl>
              <a:tblPr firstRow="1" firstCol="1" bandRow="1"/>
              <a:tblGrid>
                <a:gridCol w="3999769">
                  <a:extLst>
                    <a:ext uri="{9D8B030D-6E8A-4147-A177-3AD203B41FA5}">
                      <a16:colId xmlns:a16="http://schemas.microsoft.com/office/drawing/2014/main" val="1360617732"/>
                    </a:ext>
                  </a:extLst>
                </a:gridCol>
                <a:gridCol w="1112570">
                  <a:extLst>
                    <a:ext uri="{9D8B030D-6E8A-4147-A177-3AD203B41FA5}">
                      <a16:colId xmlns:a16="http://schemas.microsoft.com/office/drawing/2014/main" val="1721450074"/>
                    </a:ext>
                  </a:extLst>
                </a:gridCol>
                <a:gridCol w="1236191">
                  <a:extLst>
                    <a:ext uri="{9D8B030D-6E8A-4147-A177-3AD203B41FA5}">
                      <a16:colId xmlns:a16="http://schemas.microsoft.com/office/drawing/2014/main" val="2692817619"/>
                    </a:ext>
                  </a:extLst>
                </a:gridCol>
                <a:gridCol w="1112570">
                  <a:extLst>
                    <a:ext uri="{9D8B030D-6E8A-4147-A177-3AD203B41FA5}">
                      <a16:colId xmlns:a16="http://schemas.microsoft.com/office/drawing/2014/main" val="3585452811"/>
                    </a:ext>
                  </a:extLst>
                </a:gridCol>
                <a:gridCol w="1083727">
                  <a:extLst>
                    <a:ext uri="{9D8B030D-6E8A-4147-A177-3AD203B41FA5}">
                      <a16:colId xmlns:a16="http://schemas.microsoft.com/office/drawing/2014/main" val="4041107193"/>
                    </a:ext>
                  </a:extLst>
                </a:gridCol>
                <a:gridCol w="1174384">
                  <a:extLst>
                    <a:ext uri="{9D8B030D-6E8A-4147-A177-3AD203B41FA5}">
                      <a16:colId xmlns:a16="http://schemas.microsoft.com/office/drawing/2014/main" val="1621346122"/>
                    </a:ext>
                  </a:extLst>
                </a:gridCol>
                <a:gridCol w="1777369">
                  <a:extLst>
                    <a:ext uri="{9D8B030D-6E8A-4147-A177-3AD203B41FA5}">
                      <a16:colId xmlns:a16="http://schemas.microsoft.com/office/drawing/2014/main" val="1816563810"/>
                    </a:ext>
                  </a:extLst>
                </a:gridCol>
              </a:tblGrid>
              <a:tr h="585400">
                <a:tc gridSpan="5">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Population Related StreamNet Data by Category &amp; Agency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Agencies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DEEAF6"/>
                    </a:solidFill>
                  </a:tcPr>
                </a:tc>
                <a:tc hMerge="1">
                  <a:txBody>
                    <a:bodyPr/>
                    <a:lstStyle/>
                    <a:p>
                      <a:endParaRPr lang="en-US"/>
                    </a:p>
                  </a:txBody>
                  <a:tcPr/>
                </a:tc>
                <a:extLst>
                  <a:ext uri="{0D108BD9-81ED-4DB2-BD59-A6C34878D82A}">
                    <a16:rowId xmlns:a16="http://schemas.microsoft.com/office/drawing/2014/main" val="4119006188"/>
                  </a:ext>
                </a:extLst>
              </a:tr>
              <a:tr h="640362">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Data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IDFG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ODFW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USFWS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WDFW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ctr">
                    <a:lnL>
                      <a:noFill/>
                    </a:lnL>
                    <a:lnR>
                      <a:noFill/>
                    </a:lnR>
                    <a:lnT>
                      <a:noFill/>
                    </a:lnT>
                    <a:lnB>
                      <a:noFill/>
                    </a:lnB>
                    <a:solidFill>
                      <a:srgbClr val="BDD6EE"/>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Datasets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DEEAF6"/>
                    </a:solidFill>
                  </a:tcPr>
                </a:tc>
                <a:tc>
                  <a:txBody>
                    <a:bodyPr/>
                    <a:lstStyle/>
                    <a:p>
                      <a:pPr marL="0" marR="0" algn="ctr">
                        <a:lnSpc>
                          <a:spcPct val="107000"/>
                        </a:lnSpc>
                        <a:spcBef>
                          <a:spcPts val="0"/>
                        </a:spcBef>
                        <a:spcAft>
                          <a:spcPts val="0"/>
                        </a:spcAft>
                      </a:pPr>
                      <a:r>
                        <a:rPr lang="en-US" sz="18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 Observations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DEEAF6"/>
                    </a:solidFill>
                  </a:tcPr>
                </a:tc>
                <a:extLst>
                  <a:ext uri="{0D108BD9-81ED-4DB2-BD59-A6C34878D82A}">
                    <a16:rowId xmlns:a16="http://schemas.microsoft.com/office/drawing/2014/main" val="1488803106"/>
                  </a:ext>
                </a:extLst>
              </a:tr>
              <a:tr h="540917">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Redd Counts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2,406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8,292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nSpc>
                          <a:spcPct val="107000"/>
                        </a:lnSpc>
                      </a:pPr>
                      <a:endParaRPr lang="en-US" sz="1800" dirty="0">
                        <a:effectLst/>
                        <a:latin typeface="Calibri" panose="020F0502020204030204" pitchFamily="34"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1,445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12,143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2563183118"/>
                  </a:ext>
                </a:extLst>
              </a:tr>
              <a:tr h="58540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Spawner Counts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6,090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529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663</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6,619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2694628646"/>
                  </a:ext>
                </a:extLst>
              </a:tr>
              <a:tr h="58540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Dam / Weir Counts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79</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1,744</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1120365064"/>
                  </a:ext>
                </a:extLst>
              </a:tr>
              <a:tr h="58540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Spawner Abundance Estimates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235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2,022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77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2,257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1379107816"/>
                  </a:ext>
                </a:extLst>
              </a:tr>
              <a:tr h="58540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Hatchery Returns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220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381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1960202059"/>
                  </a:ext>
                </a:extLst>
              </a:tr>
              <a:tr h="58540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Fish Counts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348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358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2706565493"/>
                  </a:ext>
                </a:extLst>
              </a:tr>
              <a:tr h="585400">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Fish Abundance Estimates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131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2191693858"/>
                  </a:ext>
                </a:extLst>
              </a:tr>
              <a:tr h="540917">
                <a:tc>
                  <a:txBody>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Freshwater Harvest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a:lnSpc>
                          <a:spcPct val="107000"/>
                        </a:lnSpc>
                      </a:pPr>
                      <a:endParaRPr lang="en-US" sz="1800" dirty="0">
                        <a:effectLst/>
                        <a:latin typeface="Calibri" panose="020F0502020204030204" pitchFamily="34" charset="0"/>
                      </a:endParaRPr>
                    </a:p>
                  </a:txBody>
                  <a:tcPr marL="9525" marR="9525" marT="9525" marB="9525">
                    <a:lnL>
                      <a:noFill/>
                    </a:lnL>
                    <a:lnR>
                      <a:noFill/>
                    </a:lnR>
                    <a:lnT>
                      <a:noFill/>
                    </a:lnT>
                    <a:lnB>
                      <a:noFill/>
                    </a:lnB>
                    <a:solidFill>
                      <a:srgbClr val="FFFFFF"/>
                    </a:solidFill>
                  </a:tcPr>
                </a:tc>
                <a:tc>
                  <a:txBody>
                    <a:bodyPr/>
                    <a:lstStyle/>
                    <a:p>
                      <a:pPr>
                        <a:lnSpc>
                          <a:spcPct val="107000"/>
                        </a:lnSpc>
                      </a:pPr>
                      <a:endParaRPr lang="en-US" sz="1800" dirty="0">
                        <a:effectLst/>
                        <a:latin typeface="Calibri" panose="020F0502020204030204" pitchFamily="34" charset="0"/>
                      </a:endParaRPr>
                    </a:p>
                  </a:txBody>
                  <a:tcPr marL="9525" marR="9525" marT="9525" marB="9525">
                    <a:lnL>
                      <a:noFill/>
                    </a:lnL>
                    <a:lnR>
                      <a:noFill/>
                    </a:lnR>
                    <a:lnT>
                      <a:noFill/>
                    </a:lnT>
                    <a:lnB>
                      <a:noFill/>
                    </a:lnB>
                    <a:solidFill>
                      <a:srgbClr val="FFFFFF"/>
                    </a:solidFill>
                  </a:tcPr>
                </a:tc>
                <a:tc>
                  <a:txBody>
                    <a:bodyPr/>
                    <a:lstStyle/>
                    <a:p>
                      <a:pPr>
                        <a:lnSpc>
                          <a:spcPct val="107000"/>
                        </a:lnSpc>
                      </a:pPr>
                      <a:endParaRPr lang="en-US" sz="1800" dirty="0">
                        <a:effectLst/>
                        <a:latin typeface="Calibri" panose="020F0502020204030204" pitchFamily="34"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165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FFFFFF"/>
                    </a:solidFill>
                  </a:tcPr>
                </a:tc>
                <a:extLst>
                  <a:ext uri="{0D108BD9-81ED-4DB2-BD59-A6C34878D82A}">
                    <a16:rowId xmlns:a16="http://schemas.microsoft.com/office/drawing/2014/main" val="3328591364"/>
                  </a:ext>
                </a:extLst>
              </a:tr>
              <a:tr h="540917">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All Related Datasets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lnL>
                      <a:noFill/>
                    </a:lnL>
                    <a:lnR>
                      <a:noFill/>
                    </a:lnR>
                    <a:lnT>
                      <a:noFill/>
                    </a:lnT>
                    <a:lnB>
                      <a:noFill/>
                    </a:lnB>
                    <a:solidFill>
                      <a:srgbClr val="BDD6EE"/>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2,526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lnL>
                      <a:noFill/>
                    </a:lnL>
                    <a:lnR>
                      <a:noFill/>
                    </a:lnR>
                    <a:lnT>
                      <a:noFill/>
                    </a:lnT>
                    <a:lnB>
                      <a:noFill/>
                    </a:lnB>
                    <a:solidFill>
                      <a:srgbClr val="BDD6EE"/>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16,716</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lnL>
                      <a:noFill/>
                    </a:lnL>
                    <a:lnR>
                      <a:noFill/>
                    </a:lnR>
                    <a:lnT>
                      <a:noFill/>
                    </a:lnT>
                    <a:lnB>
                      <a:noFill/>
                    </a:lnB>
                    <a:solidFill>
                      <a:srgbClr val="BDD6EE"/>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lnL>
                      <a:noFill/>
                    </a:lnL>
                    <a:lnR>
                      <a:noFill/>
                    </a:lnR>
                    <a:lnT>
                      <a:noFill/>
                    </a:lnT>
                    <a:lnB>
                      <a:noFill/>
                    </a:lnB>
                    <a:solidFill>
                      <a:srgbClr val="BDD6EE"/>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4,515</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lnL>
                      <a:noFill/>
                    </a:lnL>
                    <a:lnR>
                      <a:noFill/>
                    </a:lnR>
                    <a:lnT>
                      <a:noFill/>
                    </a:lnT>
                    <a:lnB>
                      <a:noFill/>
                    </a:lnB>
                    <a:solidFill>
                      <a:srgbClr val="BDD6EE"/>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1,982</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lnL>
                      <a:noFill/>
                    </a:lnL>
                    <a:lnR>
                      <a:noFill/>
                    </a:lnR>
                    <a:lnT>
                      <a:noFill/>
                    </a:lnT>
                    <a:lnB>
                      <a:noFill/>
                    </a:lnB>
                    <a:solidFill>
                      <a:srgbClr val="DEEAF6"/>
                    </a:solidFill>
                  </a:tcPr>
                </a:tc>
                <a:tc>
                  <a:txBody>
                    <a:bodyPr/>
                    <a:lstStyle/>
                    <a:p>
                      <a:pPr marL="0" marR="0" algn="r">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23,798</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9525" anchor="b">
                    <a:lnL>
                      <a:noFill/>
                    </a:lnL>
                    <a:lnR>
                      <a:noFill/>
                    </a:lnR>
                    <a:lnT>
                      <a:noFill/>
                    </a:lnT>
                    <a:lnB>
                      <a:noFill/>
                    </a:lnB>
                    <a:solidFill>
                      <a:srgbClr val="DEEAF6"/>
                    </a:solidFill>
                  </a:tcPr>
                </a:tc>
                <a:extLst>
                  <a:ext uri="{0D108BD9-81ED-4DB2-BD59-A6C34878D82A}">
                    <a16:rowId xmlns:a16="http://schemas.microsoft.com/office/drawing/2014/main" val="1052675843"/>
                  </a:ext>
                </a:extLst>
              </a:tr>
            </a:tbl>
          </a:graphicData>
        </a:graphic>
      </p:graphicFrame>
    </p:spTree>
    <p:extLst>
      <p:ext uri="{BB962C8B-B14F-4D97-AF65-F5344CB8AC3E}">
        <p14:creationId xmlns:p14="http://schemas.microsoft.com/office/powerpoint/2010/main" val="274608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879357"/>
          </a:xfrm>
        </p:spPr>
        <p:txBody>
          <a:bodyPr>
            <a:normAutofit/>
          </a:bodyPr>
          <a:lstStyle/>
          <a:p>
            <a:r>
              <a:rPr lang="en-US" dirty="0" smtClean="0"/>
              <a:t>May, 2016 Excom Discussion;</a:t>
            </a:r>
            <a:endParaRPr lang="en-US" dirty="0"/>
          </a:p>
        </p:txBody>
      </p:sp>
      <p:sp>
        <p:nvSpPr>
          <p:cNvPr id="3" name="Content Placeholder 2"/>
          <p:cNvSpPr>
            <a:spLocks noGrp="1"/>
          </p:cNvSpPr>
          <p:nvPr>
            <p:ph sz="quarter" idx="13"/>
          </p:nvPr>
        </p:nvSpPr>
        <p:spPr>
          <a:xfrm>
            <a:off x="913774" y="1602377"/>
            <a:ext cx="10363826" cy="4511039"/>
          </a:xfrm>
        </p:spPr>
        <p:txBody>
          <a:bodyPr>
            <a:normAutofit fontScale="92500" lnSpcReduction="10000"/>
          </a:bodyPr>
          <a:lstStyle/>
          <a:p>
            <a:r>
              <a:rPr lang="en-US" dirty="0" smtClean="0"/>
              <a:t>Renamed “Trends” for the CA Database Now – “</a:t>
            </a:r>
            <a:r>
              <a:rPr lang="en-US" b="1" dirty="0" smtClean="0">
                <a:solidFill>
                  <a:srgbClr val="FF0000"/>
                </a:solidFill>
              </a:rPr>
              <a:t>related data”</a:t>
            </a:r>
          </a:p>
          <a:p>
            <a:r>
              <a:rPr lang="en-US" dirty="0" smtClean="0"/>
              <a:t>Identified categories to carry forward</a:t>
            </a:r>
          </a:p>
          <a:p>
            <a:pPr lvl="1"/>
            <a:r>
              <a:rPr lang="en-US" dirty="0" smtClean="0"/>
              <a:t>Redd counts; spawner counts; estimates of spawning population; estimates of juvenile population; hatchery returns, etc.</a:t>
            </a:r>
          </a:p>
          <a:p>
            <a:r>
              <a:rPr lang="en-US" dirty="0" smtClean="0"/>
              <a:t>Define and adopt des standards for each category of </a:t>
            </a:r>
            <a:r>
              <a:rPr lang="en-US" dirty="0" smtClean="0">
                <a:solidFill>
                  <a:srgbClr val="FF0000"/>
                </a:solidFill>
              </a:rPr>
              <a:t>related data</a:t>
            </a:r>
            <a:endParaRPr lang="en-US" dirty="0">
              <a:solidFill>
                <a:srgbClr val="FF0000"/>
              </a:solidFill>
            </a:endParaRPr>
          </a:p>
          <a:p>
            <a:r>
              <a:rPr lang="en-US" dirty="0" smtClean="0"/>
              <a:t>Look at populations and try to get consistency in </a:t>
            </a:r>
            <a:r>
              <a:rPr lang="en-US" dirty="0">
                <a:solidFill>
                  <a:srgbClr val="FF0000"/>
                </a:solidFill>
              </a:rPr>
              <a:t>related </a:t>
            </a:r>
            <a:r>
              <a:rPr lang="en-US" dirty="0" smtClean="0">
                <a:solidFill>
                  <a:srgbClr val="FF0000"/>
                </a:solidFill>
              </a:rPr>
              <a:t>data</a:t>
            </a:r>
            <a:r>
              <a:rPr lang="en-US" dirty="0" smtClean="0"/>
              <a:t> reported, where possible</a:t>
            </a:r>
          </a:p>
          <a:p>
            <a:r>
              <a:rPr lang="en-US" dirty="0" smtClean="0"/>
              <a:t>Id legacy (i.e. no longer done) and ongoing </a:t>
            </a:r>
            <a:r>
              <a:rPr lang="en-US" dirty="0">
                <a:solidFill>
                  <a:srgbClr val="FF0000"/>
                </a:solidFill>
              </a:rPr>
              <a:t>related </a:t>
            </a:r>
            <a:r>
              <a:rPr lang="en-US" dirty="0" smtClean="0">
                <a:solidFill>
                  <a:srgbClr val="FF0000"/>
                </a:solidFill>
              </a:rPr>
              <a:t>data</a:t>
            </a:r>
            <a:r>
              <a:rPr lang="en-US" dirty="0" smtClean="0"/>
              <a:t> in ca Database</a:t>
            </a:r>
          </a:p>
          <a:p>
            <a:r>
              <a:rPr lang="en-US" dirty="0" smtClean="0"/>
              <a:t>Display </a:t>
            </a:r>
            <a:r>
              <a:rPr lang="en-US" dirty="0">
                <a:solidFill>
                  <a:srgbClr val="FF0000"/>
                </a:solidFill>
              </a:rPr>
              <a:t>related data</a:t>
            </a:r>
            <a:r>
              <a:rPr lang="en-US" dirty="0"/>
              <a:t> </a:t>
            </a:r>
            <a:r>
              <a:rPr lang="en-US" dirty="0" smtClean="0"/>
              <a:t>on ca web interface</a:t>
            </a:r>
          </a:p>
          <a:p>
            <a:r>
              <a:rPr lang="en-US" dirty="0" smtClean="0"/>
              <a:t>Lower priority; updating traditional “trends” (keep name?) in streamnet that are not associated with ca </a:t>
            </a:r>
          </a:p>
          <a:p>
            <a:endParaRPr lang="en-US" dirty="0" smtClean="0"/>
          </a:p>
        </p:txBody>
      </p:sp>
    </p:spTree>
    <p:extLst>
      <p:ext uri="{BB962C8B-B14F-4D97-AF65-F5344CB8AC3E}">
        <p14:creationId xmlns:p14="http://schemas.microsoft.com/office/powerpoint/2010/main" val="34058797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Updating “Related Data” Expectations &amp; Concerns</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5" name="Content Placeholder 4"/>
          <p:cNvSpPr>
            <a:spLocks noGrp="1"/>
          </p:cNvSpPr>
          <p:nvPr>
            <p:ph sz="half" idx="2"/>
          </p:nvPr>
        </p:nvSpPr>
        <p:spPr>
          <a:xfrm>
            <a:off x="838200" y="1960562"/>
            <a:ext cx="10099766" cy="4351338"/>
          </a:xfrm>
        </p:spPr>
        <p:txBody>
          <a:bodyPr>
            <a:normAutofit/>
          </a:bodyPr>
          <a:lstStyle/>
          <a:p>
            <a:r>
              <a:rPr lang="en-US" dirty="0" smtClean="0"/>
              <a:t>Issues; significant differences in how partners are updating; data types, amount of data, timelines</a:t>
            </a:r>
          </a:p>
          <a:p>
            <a:r>
              <a:rPr lang="en-US" dirty="0" smtClean="0"/>
              <a:t>As we move more into displaying information, discrepancies stand out</a:t>
            </a:r>
          </a:p>
          <a:p>
            <a:r>
              <a:rPr lang="en-US" dirty="0" smtClean="0"/>
              <a:t>Legacy datasets that are no longer updated</a:t>
            </a:r>
          </a:p>
          <a:p>
            <a:r>
              <a:rPr lang="en-US" dirty="0" smtClean="0"/>
              <a:t>Related data = “building blocks” that go into HLIs, NOT CA metrics (?) Using existing StreamNet DES standards</a:t>
            </a:r>
          </a:p>
          <a:p>
            <a:r>
              <a:rPr lang="en-US" dirty="0"/>
              <a:t>PSMFC Recommendation: Clear direction to your StreamNet-funded staff on priorities is essential</a:t>
            </a:r>
          </a:p>
          <a:p>
            <a:endParaRPr lang="en-US" dirty="0"/>
          </a:p>
        </p:txBody>
      </p:sp>
    </p:spTree>
    <p:extLst>
      <p:ext uri="{BB962C8B-B14F-4D97-AF65-F5344CB8AC3E}">
        <p14:creationId xmlns:p14="http://schemas.microsoft.com/office/powerpoint/2010/main" val="14927938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smtClean="0"/>
              <a:t>Roundtable</a:t>
            </a:r>
          </a:p>
        </p:txBody>
      </p:sp>
      <p:sp>
        <p:nvSpPr>
          <p:cNvPr id="4" name="Content Placeholder 3"/>
          <p:cNvSpPr>
            <a:spLocks noGrp="1"/>
          </p:cNvSpPr>
          <p:nvPr>
            <p:ph sz="half" idx="1"/>
          </p:nvPr>
        </p:nvSpPr>
        <p:spPr/>
        <p:txBody>
          <a:bodyPr>
            <a:normAutofit/>
          </a:bodyPr>
          <a:lstStyle/>
          <a:p>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1833517"/>
            <a:ext cx="8890000" cy="4445000"/>
          </a:xfrm>
          <a:prstGeom prst="rect">
            <a:avLst/>
          </a:prstGeom>
        </p:spPr>
      </p:pic>
    </p:spTree>
    <p:extLst>
      <p:ext uri="{BB962C8B-B14F-4D97-AF65-F5344CB8AC3E}">
        <p14:creationId xmlns:p14="http://schemas.microsoft.com/office/powerpoint/2010/main" val="2754981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28242631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3" y="1132114"/>
            <a:ext cx="1251433" cy="369332"/>
          </a:xfrm>
          <a:prstGeom prst="rect">
            <a:avLst/>
          </a:prstGeom>
          <a:noFill/>
        </p:spPr>
        <p:txBody>
          <a:bodyPr wrap="none" rtlCol="0">
            <a:spAutoFit/>
          </a:bodyPr>
          <a:lstStyle/>
          <a:p>
            <a:r>
              <a:rPr lang="en-US" dirty="0" smtClean="0"/>
              <a:t>Extra Slides</a:t>
            </a:r>
            <a:endParaRPr lang="en-US" dirty="0"/>
          </a:p>
        </p:txBody>
      </p:sp>
    </p:spTree>
    <p:extLst>
      <p:ext uri="{BB962C8B-B14F-4D97-AF65-F5344CB8AC3E}">
        <p14:creationId xmlns:p14="http://schemas.microsoft.com/office/powerpoint/2010/main" val="4227679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0527231"/>
              </p:ext>
            </p:extLst>
          </p:nvPr>
        </p:nvGraphicFramePr>
        <p:xfrm>
          <a:off x="961536" y="834169"/>
          <a:ext cx="10746556" cy="6023831"/>
        </p:xfrm>
        <a:graphic>
          <a:graphicData uri="http://schemas.openxmlformats.org/drawingml/2006/table">
            <a:tbl>
              <a:tblPr firstRow="1" firstCol="1" lastCol="1" bandRow="1"/>
              <a:tblGrid>
                <a:gridCol w="2686639">
                  <a:extLst>
                    <a:ext uri="{9D8B030D-6E8A-4147-A177-3AD203B41FA5}">
                      <a16:colId xmlns:a16="http://schemas.microsoft.com/office/drawing/2014/main" val="2031869396"/>
                    </a:ext>
                  </a:extLst>
                </a:gridCol>
                <a:gridCol w="2686639">
                  <a:extLst>
                    <a:ext uri="{9D8B030D-6E8A-4147-A177-3AD203B41FA5}">
                      <a16:colId xmlns:a16="http://schemas.microsoft.com/office/drawing/2014/main" val="3152674406"/>
                    </a:ext>
                  </a:extLst>
                </a:gridCol>
                <a:gridCol w="2686639">
                  <a:extLst>
                    <a:ext uri="{9D8B030D-6E8A-4147-A177-3AD203B41FA5}">
                      <a16:colId xmlns:a16="http://schemas.microsoft.com/office/drawing/2014/main" val="2813205931"/>
                    </a:ext>
                  </a:extLst>
                </a:gridCol>
                <a:gridCol w="2686639">
                  <a:extLst>
                    <a:ext uri="{9D8B030D-6E8A-4147-A177-3AD203B41FA5}">
                      <a16:colId xmlns:a16="http://schemas.microsoft.com/office/drawing/2014/main" val="1734526006"/>
                    </a:ext>
                  </a:extLst>
                </a:gridCol>
              </a:tblGrid>
              <a:tr h="166582">
                <a:tc>
                  <a:txBody>
                    <a:bodyPr/>
                    <a:lstStyle/>
                    <a:p>
                      <a:pPr marL="0" marR="0" algn="ctr">
                        <a:spcBef>
                          <a:spcPts val="0"/>
                        </a:spcBef>
                        <a:spcAft>
                          <a:spcPts val="0"/>
                        </a:spcAft>
                      </a:pPr>
                      <a:r>
                        <a:rPr lang="en-US"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Aspect / Parameter</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FPC</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8080"/>
                    </a:solidFill>
                  </a:tcPr>
                </a:tc>
                <a:tc>
                  <a:txBody>
                    <a:bodyPr/>
                    <a:lstStyle/>
                    <a:p>
                      <a:pPr marL="0" marR="0" algn="ctr">
                        <a:spcBef>
                          <a:spcPts val="0"/>
                        </a:spcBef>
                        <a:spcAft>
                          <a:spcPts val="0"/>
                        </a:spcAft>
                      </a:pPr>
                      <a:r>
                        <a:rPr lang="en-US" sz="1000" b="1" dirty="0">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Comparison / Discussion</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808080"/>
                    </a:solidFill>
                  </a:tcPr>
                </a:tc>
                <a:extLst>
                  <a:ext uri="{0D108BD9-81ED-4DB2-BD59-A6C34878D82A}">
                    <a16:rowId xmlns:a16="http://schemas.microsoft.com/office/drawing/2014/main" val="2602894889"/>
                  </a:ext>
                </a:extLst>
              </a:tr>
              <a:tr h="499746">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Species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Any.</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Limited to chinook, steelhead, sockeye.</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Equivalent, though I expect C.A. to be broader list of species.</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99"/>
                    </a:solidFill>
                  </a:tcPr>
                </a:tc>
                <a:extLst>
                  <a:ext uri="{0D108BD9-81ED-4DB2-BD59-A6C34878D82A}">
                    <a16:rowId xmlns:a16="http://schemas.microsoft.com/office/drawing/2014/main" val="803561249"/>
                  </a:ext>
                </a:extLst>
              </a:tr>
              <a:tr h="333164">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Indication of rearing type of fish used to calculate SAR</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Yes.</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Yes.</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Same.</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99"/>
                    </a:solidFill>
                  </a:tcPr>
                </a:tc>
                <a:extLst>
                  <a:ext uri="{0D108BD9-81ED-4DB2-BD59-A6C34878D82A}">
                    <a16:rowId xmlns:a16="http://schemas.microsoft.com/office/drawing/2014/main" val="2595228085"/>
                  </a:ext>
                </a:extLst>
              </a:tr>
              <a:tr h="999491">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Smolt location</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Specified in each record.</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Wild fish tagging sites</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Lower Granite Dam</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Rocky Reach Dam</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McNary Dam</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Bonneville Dam</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Below Bonneville Dam</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Equivalent, though I expect C.A. to be broader list of sites.</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99"/>
                    </a:solidFill>
                  </a:tcPr>
                </a:tc>
                <a:extLst>
                  <a:ext uri="{0D108BD9-81ED-4DB2-BD59-A6C34878D82A}">
                    <a16:rowId xmlns:a16="http://schemas.microsoft.com/office/drawing/2014/main" val="4078989995"/>
                  </a:ext>
                </a:extLst>
              </a:tr>
              <a:tr h="666327">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Adult location</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Specified in each record.</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Lower Granite Dam</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Bonneville Dam</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Equivalent, though I expect C.A. to be broader of sites.</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99"/>
                    </a:solidFill>
                  </a:tcPr>
                </a:tc>
                <a:extLst>
                  <a:ext uri="{0D108BD9-81ED-4DB2-BD59-A6C34878D82A}">
                    <a16:rowId xmlns:a16="http://schemas.microsoft.com/office/drawing/2014/main" val="149266171"/>
                  </a:ext>
                </a:extLst>
              </a:tr>
              <a:tr h="513187">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Time frame</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Each record based on outmigration year.</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Each record based on outmigration year.</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Same.</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99"/>
                    </a:solidFill>
                  </a:tcPr>
                </a:tc>
                <a:extLst>
                  <a:ext uri="{0D108BD9-81ED-4DB2-BD59-A6C34878D82A}">
                    <a16:rowId xmlns:a16="http://schemas.microsoft.com/office/drawing/2014/main" val="597835595"/>
                  </a:ext>
                </a:extLst>
              </a:tr>
              <a:tr h="499746">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Metadata</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Full methods description.</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Field definitions (data dictionary) of data table.  Annual report provides detailed methods.</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Equivalent.</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99FF99"/>
                    </a:solidFill>
                  </a:tcPr>
                </a:tc>
                <a:extLst>
                  <a:ext uri="{0D108BD9-81ED-4DB2-BD59-A6C34878D82A}">
                    <a16:rowId xmlns:a16="http://schemas.microsoft.com/office/drawing/2014/main" val="315815133"/>
                  </a:ext>
                </a:extLst>
              </a:tr>
              <a:tr h="333164">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Scope of inference (populations represented)</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Explicitly defined.</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Implicit (?)</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Equivalent ???</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570854357"/>
                  </a:ext>
                </a:extLst>
              </a:tr>
              <a:tr h="1499237">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Group of fish</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By population.</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"Superpopulations" also possible.</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Mostly hatchery data.</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Entire year's cohort above the smolt location.  Essentially the same as a C.A. superpopulation.</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CSS is separate SARs for transported, in-river detected, and in-river not detected.</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Study category for wild fish.</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Study category for hatchery fish.</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FPC has mostly SARs for comparisons of in-river versus transported fish, which is a nongeographic subdivision of populations.</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But they also do "overall" SAR.</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2764156089"/>
                  </a:ext>
                </a:extLst>
              </a:tr>
              <a:tr h="513187">
                <a:tc>
                  <a:txBody>
                    <a:bodyPr/>
                    <a:lstStyle/>
                    <a:p>
                      <a:pPr marL="0" marR="0">
                        <a:spcBef>
                          <a:spcPts val="0"/>
                        </a:spcBef>
                        <a:spcAft>
                          <a:spcPts val="0"/>
                        </a:spcAft>
                      </a:pPr>
                      <a:r>
                        <a:rPr lang="en-US" sz="1000" b="1" dirty="0">
                          <a:effectLst/>
                          <a:latin typeface="Times New Roman" panose="02020603050405020304" pitchFamily="18" charset="0"/>
                          <a:ea typeface="Calibri" panose="020F0502020204030204" pitchFamily="34" charset="0"/>
                          <a:cs typeface="Times New Roman" panose="02020603050405020304" pitchFamily="18" charset="0"/>
                        </a:rPr>
                        <a:t>Inclusion of jacks</a:t>
                      </a:r>
                      <a:endParaRPr lang="en-U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Not specified.</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CSS LGR-LGR is without jacks for transported chinook.</a:t>
                      </a:r>
                    </a:p>
                    <a:p>
                      <a:pPr marL="342900" marR="0" lvl="0" indent="-342900">
                        <a:spcBef>
                          <a:spcPts val="0"/>
                        </a:spcBef>
                        <a:spcAft>
                          <a:spcPts val="0"/>
                        </a:spcAft>
                        <a:buFont typeface="Symbol" panose="05050102010706020507" pitchFamily="18" charset="2"/>
                        <a:buChar char=""/>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Steelhead and sockeye include jacks.</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000" dirty="0">
                          <a:effectLst/>
                          <a:latin typeface="Times New Roman" panose="02020603050405020304" pitchFamily="18" charset="0"/>
                          <a:ea typeface="Calibri" panose="020F0502020204030204" pitchFamily="34" charset="0"/>
                          <a:cs typeface="Times New Roman" panose="02020603050405020304" pitchFamily="18" charset="0"/>
                        </a:rPr>
                        <a:t>C.A. table needs to explicitly tell whether jacks are included.</a:t>
                      </a:r>
                    </a:p>
                  </a:txBody>
                  <a:tcPr marL="33644" marR="3364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3345982922"/>
                  </a:ext>
                </a:extLst>
              </a:tr>
            </a:tbl>
          </a:graphicData>
        </a:graphic>
      </p:graphicFrame>
      <p:sp>
        <p:nvSpPr>
          <p:cNvPr id="8" name="Rectangle 3"/>
          <p:cNvSpPr>
            <a:spLocks noChangeArrowheads="1"/>
          </p:cNvSpPr>
          <p:nvPr/>
        </p:nvSpPr>
        <p:spPr bwMode="auto">
          <a:xfrm>
            <a:off x="3554413" y="21050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9" name="TextBox 8"/>
          <p:cNvSpPr txBox="1"/>
          <p:nvPr/>
        </p:nvSpPr>
        <p:spPr>
          <a:xfrm>
            <a:off x="1517717" y="0"/>
            <a:ext cx="10331778" cy="1015663"/>
          </a:xfrm>
          <a:prstGeom prst="rect">
            <a:avLst/>
          </a:prstGeom>
          <a:noFill/>
        </p:spPr>
        <p:txBody>
          <a:bodyPr wrap="square" rtlCol="0">
            <a:spAutoFit/>
          </a:bodyPr>
          <a:lstStyle/>
          <a:p>
            <a:r>
              <a:rPr lang="en-US" sz="1400" b="1" dirty="0"/>
              <a:t>Coordinated Assessments / Fish Passage Center SAR </a:t>
            </a:r>
            <a:r>
              <a:rPr lang="en-US" sz="1400" b="1" dirty="0" smtClean="0"/>
              <a:t>discussion</a:t>
            </a:r>
            <a:r>
              <a:rPr lang="en-US" sz="1400" dirty="0"/>
              <a:t> </a:t>
            </a:r>
          </a:p>
          <a:p>
            <a:r>
              <a:rPr lang="en-US" sz="1400" dirty="0"/>
              <a:t>The SARs envisioned in the Coordinated Assessments DES may not completely match the types of SARs produced by the Fish Passage Center.  In the table below is </a:t>
            </a:r>
            <a:r>
              <a:rPr lang="en-US" sz="1400" dirty="0" smtClean="0"/>
              <a:t>Mike Banach's </a:t>
            </a:r>
            <a:r>
              <a:rPr lang="en-US" sz="1400" dirty="0"/>
              <a:t>take on the SARs envisioned by C.A. and what is currently produced by FPC.</a:t>
            </a:r>
          </a:p>
          <a:p>
            <a:endParaRPr lang="en-US" dirty="0"/>
          </a:p>
        </p:txBody>
      </p:sp>
    </p:spTree>
    <p:extLst>
      <p:ext uri="{BB962C8B-B14F-4D97-AF65-F5344CB8AC3E}">
        <p14:creationId xmlns:p14="http://schemas.microsoft.com/office/powerpoint/2010/main" val="31253742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676872834"/>
              </p:ext>
            </p:extLst>
          </p:nvPr>
        </p:nvGraphicFramePr>
        <p:xfrm>
          <a:off x="785090" y="526475"/>
          <a:ext cx="10492512" cy="6000327"/>
        </p:xfrm>
        <a:graphic>
          <a:graphicData uri="http://schemas.openxmlformats.org/drawingml/2006/table">
            <a:tbl>
              <a:tblPr firstRow="1" firstCol="1" lastCol="1" bandRow="1"/>
              <a:tblGrid>
                <a:gridCol w="2623128">
                  <a:extLst>
                    <a:ext uri="{9D8B030D-6E8A-4147-A177-3AD203B41FA5}">
                      <a16:colId xmlns:a16="http://schemas.microsoft.com/office/drawing/2014/main" val="1736329963"/>
                    </a:ext>
                  </a:extLst>
                </a:gridCol>
                <a:gridCol w="2623128">
                  <a:extLst>
                    <a:ext uri="{9D8B030D-6E8A-4147-A177-3AD203B41FA5}">
                      <a16:colId xmlns:a16="http://schemas.microsoft.com/office/drawing/2014/main" val="2422683128"/>
                    </a:ext>
                  </a:extLst>
                </a:gridCol>
                <a:gridCol w="2623128">
                  <a:extLst>
                    <a:ext uri="{9D8B030D-6E8A-4147-A177-3AD203B41FA5}">
                      <a16:colId xmlns:a16="http://schemas.microsoft.com/office/drawing/2014/main" val="3652664544"/>
                    </a:ext>
                  </a:extLst>
                </a:gridCol>
                <a:gridCol w="2623128">
                  <a:extLst>
                    <a:ext uri="{9D8B030D-6E8A-4147-A177-3AD203B41FA5}">
                      <a16:colId xmlns:a16="http://schemas.microsoft.com/office/drawing/2014/main" val="271012695"/>
                    </a:ext>
                  </a:extLst>
                </a:gridCol>
              </a:tblGrid>
              <a:tr h="705427">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Indication of official TRT method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Yes.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No.</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Not equivalent.  But are they the same methods anyway?</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1412098966"/>
                  </a:ext>
                </a:extLst>
              </a:tr>
              <a:tr h="235143">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Data status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Draft, reviewed, or final.</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No.</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FPC provides only final values.</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820666507"/>
                  </a:ext>
                </a:extLst>
              </a:tr>
              <a:tr h="705427">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Allows for &gt;1 calculation method</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Yes.</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3045031876"/>
                  </a:ext>
                </a:extLst>
              </a:tr>
              <a:tr h="235143">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Indication of missing adult returns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Yes.</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2632599685"/>
                  </a:ext>
                </a:extLst>
              </a:tr>
              <a:tr h="705427">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Missing years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Explicitly accounted for with NullRecord field.</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3247563963"/>
                  </a:ext>
                </a:extLst>
              </a:tr>
              <a:tr h="235143">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Confidence limits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Yes.  Alpha level can be defined.</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Yes.  90%.</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FPC CI options are more limited.</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FFCC"/>
                    </a:solidFill>
                  </a:tcPr>
                </a:tc>
                <a:extLst>
                  <a:ext uri="{0D108BD9-81ED-4DB2-BD59-A6C34878D82A}">
                    <a16:rowId xmlns:a16="http://schemas.microsoft.com/office/drawing/2014/main" val="2728410216"/>
                  </a:ext>
                </a:extLst>
              </a:tr>
              <a:tr h="1410853">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PopFit</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Allows for SARs representing only part of population, or more than the indicated population.  These are geographic divisions.</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Most (all?) of their data are inherently for multiple populations.  However they also mostly do SARs for non-geographic divisions of these populations based on in-river versus transported.</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Basic incompatibility except for when FPC does overall SAR estimates.</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CCC"/>
                    </a:solidFill>
                  </a:tcPr>
                </a:tc>
                <a:extLst>
                  <a:ext uri="{0D108BD9-81ED-4DB2-BD59-A6C34878D82A}">
                    <a16:rowId xmlns:a16="http://schemas.microsoft.com/office/drawing/2014/main" val="1102600563"/>
                  </a:ext>
                </a:extLst>
              </a:tr>
              <a:tr h="1410853">
                <a:tc>
                  <a:txBody>
                    <a:bodyPr/>
                    <a:lstStyle/>
                    <a:p>
                      <a:pPr marL="0" marR="0">
                        <a:spcBef>
                          <a:spcPts val="0"/>
                        </a:spcBef>
                        <a:spcAft>
                          <a:spcPts val="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Details</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Total smolts (&amp; confidence int.).</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Total adults (&amp; confidence int.).</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Exact definition of 'return'.</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Harvest adjustments.</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Broodstock removed.</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In-river juv survival LGR to below Bonn.</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Number of tagged juvs in a study category.</a:t>
                      </a:r>
                    </a:p>
                    <a:p>
                      <a:pPr marL="342900" marR="0" lvl="0" indent="-342900">
                        <a:spcBef>
                          <a:spcPts val="0"/>
                        </a:spcBef>
                        <a:spcAft>
                          <a:spcPts val="0"/>
                        </a:spcAft>
                        <a:buFont typeface="Symbol" panose="05050102010706020507" pitchFamily="18" charset="2"/>
                        <a:buChar char=""/>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Number of tagged adults returning.</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spcBef>
                          <a:spcPts val="0"/>
                        </a:spcBef>
                        <a:spcAft>
                          <a:spcPts val="0"/>
                        </a:spcAft>
                      </a:pP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Different, due to different purposes.</a:t>
                      </a:r>
                    </a:p>
                  </a:txBody>
                  <a:tcPr marL="53504" marR="53504"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FCCCC"/>
                    </a:solidFill>
                  </a:tcPr>
                </a:tc>
                <a:extLst>
                  <a:ext uri="{0D108BD9-81ED-4DB2-BD59-A6C34878D82A}">
                    <a16:rowId xmlns:a16="http://schemas.microsoft.com/office/drawing/2014/main" val="249168255"/>
                  </a:ext>
                </a:extLst>
              </a:tr>
            </a:tbl>
          </a:graphicData>
        </a:graphic>
      </p:graphicFrame>
      <p:sp>
        <p:nvSpPr>
          <p:cNvPr id="3" name="Rectangle 1"/>
          <p:cNvSpPr>
            <a:spLocks noChangeArrowheads="1"/>
          </p:cNvSpPr>
          <p:nvPr/>
        </p:nvSpPr>
        <p:spPr bwMode="auto">
          <a:xfrm>
            <a:off x="2054225" y="236696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6825428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886" y="463942"/>
            <a:ext cx="10925665" cy="6394058"/>
          </a:xfrm>
          <a:prstGeom prst="rect">
            <a:avLst/>
          </a:prstGeom>
          <a:noFill/>
        </p:spPr>
        <p:txBody>
          <a:bodyPr wrap="square" rtlCol="0">
            <a:spAutoFit/>
          </a:bodyPr>
          <a:lstStyle/>
          <a:p>
            <a:r>
              <a:rPr lang="en-US" sz="1050" b="1" dirty="0"/>
              <a:t>Discussion from 11/3/2016 StreamNet tech group meeting.  Expected data delivery for FY2017.</a:t>
            </a:r>
            <a:endParaRPr lang="en-US" sz="1050" dirty="0"/>
          </a:p>
          <a:p>
            <a:pPr lvl="0"/>
            <a:r>
              <a:rPr lang="en-US" sz="1050" dirty="0"/>
              <a:t>Hatchery releases:  remove from DES.</a:t>
            </a:r>
          </a:p>
          <a:p>
            <a:pPr lvl="0"/>
            <a:r>
              <a:rPr lang="en-US" sz="1050" dirty="0"/>
              <a:t>Marine harvest:  remove from DES.</a:t>
            </a:r>
          </a:p>
          <a:p>
            <a:pPr lvl="0"/>
            <a:r>
              <a:rPr lang="en-US" sz="1050" dirty="0"/>
              <a:t>Move existing data from the following traditional data categories into the Data Store:</a:t>
            </a:r>
          </a:p>
          <a:p>
            <a:pPr lvl="1"/>
            <a:r>
              <a:rPr lang="en-US" sz="1050" dirty="0"/>
              <a:t>hatchery releases, spawner recruit estimates, habitat restoration/improvement projects, pre-built maps (if anything worth saving), photographs (if anything worth saving).</a:t>
            </a:r>
          </a:p>
          <a:p>
            <a:pPr lvl="0"/>
            <a:r>
              <a:rPr lang="en-US" sz="1050" dirty="0"/>
              <a:t>Information from Van and others regarding dams and hatcheries in the Fish Facilities Mapper:</a:t>
            </a:r>
          </a:p>
          <a:p>
            <a:pPr lvl="1"/>
            <a:r>
              <a:rPr lang="en-US" sz="1050" dirty="0"/>
              <a:t>Van reminded the group that PSMFC created the facilities mapper with a focused goal of providing  links to existing fish data collection sites – particularly for PSMFC administered projects (including StreamNet, PTAGIS and RMIS).</a:t>
            </a:r>
          </a:p>
          <a:p>
            <a:pPr lvl="1"/>
            <a:r>
              <a:rPr lang="en-US" sz="1050" dirty="0"/>
              <a:t>Though limited attributes are exposed on the mapper, the facilities data set does include links to StreamNet data (via HatchID and DamID).  PSMFC’s GIS Center remains open to feedback on which facilities are included in the data set and displayed in the mapper.  PSMFC supports the mapper as a tool focused on the Colombia Basin, but it may expand the data set to support data management for PSMFC projects beyond the Basin.</a:t>
            </a:r>
          </a:p>
          <a:p>
            <a:pPr lvl="2"/>
            <a:r>
              <a:rPr lang="en-US" sz="1050" dirty="0"/>
              <a:t>Mike mentioned that some dams that have no data tied to them are biologically very significant -- such as the Lewiston Dam.  Jon Bowers said there were many removed dams that are important to know about for such reasons.  Van said adding such dams back into the mapper is ok with him, though we may need a protocol for which to include.</a:t>
            </a:r>
          </a:p>
          <a:p>
            <a:pPr lvl="1"/>
            <a:r>
              <a:rPr lang="en-US" sz="1050" dirty="0"/>
              <a:t>Leslie always thought the attributes for these tables were a problem anyway, and is happy to see the reduced information in the mapper.</a:t>
            </a:r>
          </a:p>
          <a:p>
            <a:pPr lvl="1"/>
            <a:r>
              <a:rPr lang="en-US" sz="1050" dirty="0"/>
              <a:t>Leslie thinks doing state-wide would be easier than just within-Basin.  Van agreed, and said PSMFC is willing to accept statewide data for inclusion in the facilities data set, particularly where they are useful for mapping fish data collection locations.</a:t>
            </a:r>
          </a:p>
          <a:p>
            <a:pPr lvl="0"/>
            <a:r>
              <a:rPr lang="en-US" sz="1050" dirty="0"/>
              <a:t>Traditional data types that the various organizations expect to do this fiscal year (2017).  Jake provided ODFW information after the meeting.</a:t>
            </a:r>
          </a:p>
          <a:p>
            <a:pPr lvl="1"/>
            <a:r>
              <a:rPr lang="en-US" sz="1050" dirty="0"/>
              <a:t>Abundance estimates:</a:t>
            </a:r>
          </a:p>
          <a:p>
            <a:pPr lvl="2"/>
            <a:r>
              <a:rPr lang="en-US" sz="1050" dirty="0"/>
              <a:t>Spawner abundance estimates -- WDFW.  ODFW.</a:t>
            </a:r>
          </a:p>
          <a:p>
            <a:pPr lvl="2"/>
            <a:r>
              <a:rPr lang="en-US" sz="1050" dirty="0"/>
              <a:t>Fish abundance estimates -- ODFW.</a:t>
            </a:r>
          </a:p>
          <a:p>
            <a:pPr lvl="1"/>
            <a:r>
              <a:rPr lang="en-US" sz="1050" dirty="0"/>
              <a:t>Abundance indexes:</a:t>
            </a:r>
          </a:p>
          <a:p>
            <a:pPr lvl="2"/>
            <a:r>
              <a:rPr lang="en-US" sz="1050" dirty="0"/>
              <a:t>Spawner counts -- WDFW.  IDFG (carcass counts).  ODFW.</a:t>
            </a:r>
          </a:p>
          <a:p>
            <a:pPr lvl="2"/>
            <a:r>
              <a:rPr lang="en-US" sz="1050" dirty="0"/>
              <a:t>Dam / weir counts -- ODFW.  Maybe others.</a:t>
            </a:r>
          </a:p>
          <a:p>
            <a:pPr lvl="2"/>
            <a:r>
              <a:rPr lang="en-US" sz="1050" dirty="0"/>
              <a:t>Redd counts -- WDFW.  IDFG.  MFW&amp;P.  ODFW.</a:t>
            </a:r>
          </a:p>
          <a:p>
            <a:pPr lvl="2"/>
            <a:r>
              <a:rPr lang="en-US" sz="1050" dirty="0"/>
              <a:t>Fish counts -- ODFW.</a:t>
            </a:r>
          </a:p>
          <a:p>
            <a:pPr lvl="1"/>
            <a:r>
              <a:rPr lang="en-US" sz="1050" dirty="0"/>
              <a:t>Abundance censuses</a:t>
            </a:r>
          </a:p>
          <a:p>
            <a:pPr lvl="2"/>
            <a:r>
              <a:rPr lang="en-US" sz="1050" dirty="0"/>
              <a:t>Hatchery returns -- WDFW.  IDFG.</a:t>
            </a:r>
          </a:p>
          <a:p>
            <a:pPr lvl="1"/>
            <a:r>
              <a:rPr lang="en-US" sz="1050" dirty="0"/>
              <a:t>Freshwater / estuary harvest -- nobody</a:t>
            </a:r>
          </a:p>
          <a:p>
            <a:pPr lvl="1"/>
            <a:r>
              <a:rPr lang="en-US" sz="1050" dirty="0"/>
              <a:t>Age data -- IDFG (in association with which data category(ies) was not specified).  ODFW (in rare cases).</a:t>
            </a:r>
          </a:p>
          <a:p>
            <a:pPr lvl="1"/>
            <a:r>
              <a:rPr lang="en-US" sz="1050" dirty="0"/>
              <a:t>Fish distribution -- WDFW is planning an update this year.  IDFG said distribution is only updated in association with a range-wide assessment.</a:t>
            </a:r>
          </a:p>
          <a:p>
            <a:pPr lvl="2"/>
            <a:r>
              <a:rPr lang="en-US" sz="1050" dirty="0"/>
              <a:t>Managing distribution and barriers on a regionally standardized routed hydrography is a very large work load that requires coordinated hydrography work that is simply not funded  This is the reason StreamNet is moving to allow the xchange of these data as GIS features rather than as events on the hydrography.  Trend locations tend to exist on larger streams where the hydrography is and has been relatively stable.  We seldom create new trends, so the workload associated with continuing to map Trends to a standardized routed hydrography is manageable.  We can revisit this in the future if necessary.</a:t>
            </a:r>
          </a:p>
          <a:p>
            <a:pPr lvl="1"/>
            <a:r>
              <a:rPr lang="en-US" sz="1050" dirty="0"/>
              <a:t>Barriers -- More discussion needed higher up for direction.  WDFW says their barriers are out of date.  It's not a priority for them, and they would have to work closely and extensively with their barriers shop to update this data set.  Jon with ODFW suggested maybe barriers could be a GIS layer for the mapper too rather than events on the hydro.  If so they could provide many more, and with much less effort.  Van agreed with Jon and suggested that, where available, state partners' barrier map services could be added as a map layer in the fish distribution mapper.</a:t>
            </a:r>
          </a:p>
          <a:p>
            <a:r>
              <a:rPr lang="en-US" sz="1050" dirty="0"/>
              <a:t/>
            </a:r>
            <a:br>
              <a:rPr lang="en-US" sz="1050" dirty="0"/>
            </a:br>
            <a:endParaRPr lang="en-US" sz="1050" dirty="0"/>
          </a:p>
        </p:txBody>
      </p:sp>
    </p:spTree>
    <p:extLst>
      <p:ext uri="{BB962C8B-B14F-4D97-AF65-F5344CB8AC3E}">
        <p14:creationId xmlns:p14="http://schemas.microsoft.com/office/powerpoint/2010/main" val="1254213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t>Data Store:  Data Sets by Fiscal Year  (all years)</a:t>
            </a:r>
            <a:endParaRPr lang="en-US" b="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555774598"/>
              </p:ext>
            </p:extLst>
          </p:nvPr>
        </p:nvGraphicFramePr>
        <p:xfrm>
          <a:off x="838200" y="1825625"/>
          <a:ext cx="5181600" cy="3840480"/>
        </p:xfrm>
        <a:graphic>
          <a:graphicData uri="http://schemas.openxmlformats.org/drawingml/2006/table">
            <a:tbl>
              <a:tblPr firstRow="1" firstCol="1" lastRow="1" bandRow="1">
                <a:tableStyleId>{7DF18680-E054-41AD-8BC1-D1AEF772440D}</a:tableStyleId>
              </a:tblPr>
              <a:tblGrid>
                <a:gridCol w="1727200">
                  <a:extLst>
                    <a:ext uri="{9D8B030D-6E8A-4147-A177-3AD203B41FA5}">
                      <a16:colId xmlns:a16="http://schemas.microsoft.com/office/drawing/2014/main" val="3083778320"/>
                    </a:ext>
                  </a:extLst>
                </a:gridCol>
                <a:gridCol w="1727200">
                  <a:extLst>
                    <a:ext uri="{9D8B030D-6E8A-4147-A177-3AD203B41FA5}">
                      <a16:colId xmlns:a16="http://schemas.microsoft.com/office/drawing/2014/main" val="289586885"/>
                    </a:ext>
                  </a:extLst>
                </a:gridCol>
                <a:gridCol w="1727200">
                  <a:extLst>
                    <a:ext uri="{9D8B030D-6E8A-4147-A177-3AD203B41FA5}">
                      <a16:colId xmlns:a16="http://schemas.microsoft.com/office/drawing/2014/main" val="3919206013"/>
                    </a:ext>
                  </a:extLst>
                </a:gridCol>
              </a:tblGrid>
              <a:tr h="274320">
                <a:tc>
                  <a:txBody>
                    <a:bodyPr/>
                    <a:lstStyle/>
                    <a:p>
                      <a:pPr algn="ctr" fontAlgn="b"/>
                      <a:r>
                        <a:rPr lang="en-US" sz="1100" u="none" strike="noStrike" dirty="0" smtClean="0">
                          <a:effectLst/>
                        </a:rPr>
                        <a:t>Fiscal Year</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Total data sets</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BPA-funded</a:t>
                      </a:r>
                      <a:endParaRPr lang="en-US" sz="11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981765958"/>
                  </a:ext>
                </a:extLst>
              </a:tr>
              <a:tr h="274320">
                <a:tc>
                  <a:txBody>
                    <a:bodyPr/>
                    <a:lstStyle/>
                    <a:p>
                      <a:pPr algn="ctr" fontAlgn="b"/>
                      <a:r>
                        <a:rPr lang="en-US" sz="1100" u="none" strike="noStrike" dirty="0">
                          <a:effectLst/>
                        </a:rPr>
                        <a:t>2016</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10</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92621689"/>
                  </a:ext>
                </a:extLst>
              </a:tr>
              <a:tr h="274320">
                <a:tc>
                  <a:txBody>
                    <a:bodyPr/>
                    <a:lstStyle/>
                    <a:p>
                      <a:pPr algn="ctr" fontAlgn="b"/>
                      <a:r>
                        <a:rPr lang="en-US" sz="1100" u="none" strike="noStrike" dirty="0">
                          <a:effectLst/>
                        </a:rPr>
                        <a:t>2015</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889293384"/>
                  </a:ext>
                </a:extLst>
              </a:tr>
              <a:tr h="274320">
                <a:tc>
                  <a:txBody>
                    <a:bodyPr/>
                    <a:lstStyle/>
                    <a:p>
                      <a:pPr algn="ctr" fontAlgn="b"/>
                      <a:r>
                        <a:rPr lang="en-US" sz="1100" u="none" strike="noStrike" dirty="0">
                          <a:effectLst/>
                        </a:rPr>
                        <a:t>2014</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792190505"/>
                  </a:ext>
                </a:extLst>
              </a:tr>
              <a:tr h="274320">
                <a:tc>
                  <a:txBody>
                    <a:bodyPr/>
                    <a:lstStyle/>
                    <a:p>
                      <a:pPr algn="ctr" fontAlgn="b"/>
                      <a:r>
                        <a:rPr lang="en-US" sz="1100" u="none" strike="noStrike" dirty="0">
                          <a:effectLst/>
                        </a:rPr>
                        <a:t>2013</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1852487"/>
                  </a:ext>
                </a:extLst>
              </a:tr>
              <a:tr h="274320">
                <a:tc>
                  <a:txBody>
                    <a:bodyPr/>
                    <a:lstStyle/>
                    <a:p>
                      <a:pPr algn="ctr" fontAlgn="b"/>
                      <a:r>
                        <a:rPr lang="en-US" sz="1100" u="none" strike="noStrike" dirty="0">
                          <a:effectLst/>
                        </a:rPr>
                        <a:t>2012</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85216488"/>
                  </a:ext>
                </a:extLst>
              </a:tr>
              <a:tr h="274320">
                <a:tc>
                  <a:txBody>
                    <a:bodyPr/>
                    <a:lstStyle/>
                    <a:p>
                      <a:pPr algn="ctr" fontAlgn="b"/>
                      <a:r>
                        <a:rPr lang="en-US" sz="1100" u="none" strike="noStrike" dirty="0">
                          <a:effectLst/>
                        </a:rPr>
                        <a:t>2011</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13</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79291791"/>
                  </a:ext>
                </a:extLst>
              </a:tr>
              <a:tr h="274320">
                <a:tc>
                  <a:txBody>
                    <a:bodyPr/>
                    <a:lstStyle/>
                    <a:p>
                      <a:pPr algn="ctr" fontAlgn="b"/>
                      <a:r>
                        <a:rPr lang="en-US" sz="1100" u="none" strike="noStrike" dirty="0">
                          <a:effectLst/>
                        </a:rPr>
                        <a:t>2010</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735304391"/>
                  </a:ext>
                </a:extLst>
              </a:tr>
              <a:tr h="274320">
                <a:tc>
                  <a:txBody>
                    <a:bodyPr/>
                    <a:lstStyle/>
                    <a:p>
                      <a:pPr algn="ctr" fontAlgn="b"/>
                      <a:r>
                        <a:rPr lang="en-US" sz="1100" u="none" strike="noStrike" dirty="0">
                          <a:effectLst/>
                        </a:rPr>
                        <a:t>2009</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2784343"/>
                  </a:ext>
                </a:extLst>
              </a:tr>
              <a:tr h="274320">
                <a:tc>
                  <a:txBody>
                    <a:bodyPr/>
                    <a:lstStyle/>
                    <a:p>
                      <a:pPr algn="ctr" fontAlgn="b"/>
                      <a:r>
                        <a:rPr lang="en-US" sz="1100" u="none" strike="noStrike" dirty="0">
                          <a:effectLst/>
                        </a:rPr>
                        <a:t>2008</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802634279"/>
                  </a:ext>
                </a:extLst>
              </a:tr>
              <a:tr h="274320">
                <a:tc>
                  <a:txBody>
                    <a:bodyPr/>
                    <a:lstStyle/>
                    <a:p>
                      <a:pPr algn="ctr" fontAlgn="b"/>
                      <a:r>
                        <a:rPr lang="en-US" sz="1100" u="none" strike="noStrike" dirty="0">
                          <a:effectLst/>
                        </a:rPr>
                        <a:t>2007</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7</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467558791"/>
                  </a:ext>
                </a:extLst>
              </a:tr>
              <a:tr h="274320">
                <a:tc>
                  <a:txBody>
                    <a:bodyPr/>
                    <a:lstStyle/>
                    <a:p>
                      <a:pPr algn="ctr" fontAlgn="b"/>
                      <a:r>
                        <a:rPr lang="en-US" sz="1100" u="none" strike="noStrike" dirty="0">
                          <a:effectLst/>
                        </a:rPr>
                        <a:t>2006</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45696500"/>
                  </a:ext>
                </a:extLst>
              </a:tr>
              <a:tr h="274320">
                <a:tc>
                  <a:txBody>
                    <a:bodyPr/>
                    <a:lstStyle/>
                    <a:p>
                      <a:pPr algn="ctr" fontAlgn="b"/>
                      <a:r>
                        <a:rPr lang="en-US" sz="1100" u="none" strike="noStrike" dirty="0">
                          <a:effectLst/>
                        </a:rPr>
                        <a:t>2005</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26</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8</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67160126"/>
                  </a:ext>
                </a:extLst>
              </a:tr>
              <a:tr h="274320">
                <a:tc>
                  <a:txBody>
                    <a:bodyPr/>
                    <a:lstStyle/>
                    <a:p>
                      <a:pPr algn="ctr" fontAlgn="b"/>
                      <a:r>
                        <a:rPr lang="en-US" sz="1100" u="none" strike="noStrike" dirty="0">
                          <a:effectLst/>
                        </a:rPr>
                        <a:t>TOTAL</a:t>
                      </a:r>
                      <a:endParaRPr lang="en-US" sz="11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111</a:t>
                      </a:r>
                      <a:endParaRPr lang="en-US"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59</a:t>
                      </a:r>
                      <a:endParaRPr lang="en-US"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251081937"/>
                  </a:ext>
                </a:extLst>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3346013921"/>
              </p:ext>
            </p:extLst>
          </p:nvPr>
        </p:nvGraphicFramePr>
        <p:xfrm>
          <a:off x="6172200" y="1825625"/>
          <a:ext cx="5181600" cy="43513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52281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283904552"/>
              </p:ext>
            </p:extLst>
          </p:nvPr>
        </p:nvGraphicFramePr>
        <p:xfrm>
          <a:off x="1330036" y="655785"/>
          <a:ext cx="2969920" cy="3497708"/>
        </p:xfrm>
        <a:graphic>
          <a:graphicData uri="http://schemas.openxmlformats.org/drawingml/2006/table">
            <a:tbl>
              <a:tblPr>
                <a:tableStyleId>{5C22544A-7EE6-4342-B048-85BDC9FD1C3A}</a:tableStyleId>
              </a:tblPr>
              <a:tblGrid>
                <a:gridCol w="1801091">
                  <a:extLst>
                    <a:ext uri="{9D8B030D-6E8A-4147-A177-3AD203B41FA5}">
                      <a16:colId xmlns:a16="http://schemas.microsoft.com/office/drawing/2014/main" val="2869845409"/>
                    </a:ext>
                  </a:extLst>
                </a:gridCol>
                <a:gridCol w="40640">
                  <a:extLst>
                    <a:ext uri="{9D8B030D-6E8A-4147-A177-3AD203B41FA5}">
                      <a16:colId xmlns:a16="http://schemas.microsoft.com/office/drawing/2014/main" val="764131018"/>
                    </a:ext>
                  </a:extLst>
                </a:gridCol>
                <a:gridCol w="1128189">
                  <a:extLst>
                    <a:ext uri="{9D8B030D-6E8A-4147-A177-3AD203B41FA5}">
                      <a16:colId xmlns:a16="http://schemas.microsoft.com/office/drawing/2014/main" val="748151321"/>
                    </a:ext>
                  </a:extLst>
                </a:gridCol>
              </a:tblGrid>
              <a:tr h="579542">
                <a:tc>
                  <a:txBody>
                    <a:bodyPr/>
                    <a:lstStyle/>
                    <a:p>
                      <a:pPr algn="l" fontAlgn="b"/>
                      <a:r>
                        <a:rPr lang="en-US" sz="1800" u="none" strike="noStrike" dirty="0" smtClean="0">
                          <a:effectLst/>
                        </a:rPr>
                        <a:t>CCT</a:t>
                      </a:r>
                      <a:endParaRPr lang="en-US" sz="1800" b="0" i="0" u="none" strike="noStrike" dirty="0">
                        <a:effectLst/>
                        <a:latin typeface="Arial" panose="020B0604020202020204" pitchFamily="34" charset="0"/>
                      </a:endParaRPr>
                    </a:p>
                  </a:txBody>
                  <a:tcPr marL="7620" marR="7620" marT="7620" marB="0" anchor="b"/>
                </a:tc>
                <a:tc>
                  <a:txBody>
                    <a:bodyPr/>
                    <a:lstStyle/>
                    <a:p>
                      <a:pPr algn="l" fontAlgn="b"/>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$90,000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209352782"/>
                  </a:ext>
                </a:extLst>
              </a:tr>
              <a:tr h="579542">
                <a:tc>
                  <a:txBody>
                    <a:bodyPr/>
                    <a:lstStyle/>
                    <a:p>
                      <a:pPr algn="l" fontAlgn="b"/>
                      <a:r>
                        <a:rPr lang="en-US" sz="1800" u="none" strike="noStrike" dirty="0" smtClean="0">
                          <a:effectLst/>
                        </a:rPr>
                        <a:t>IDFG</a:t>
                      </a:r>
                      <a:endParaRPr lang="en-US" sz="1800" b="0" i="0" u="none" strike="noStrike" dirty="0">
                        <a:effectLst/>
                        <a:latin typeface="Arial" panose="020B0604020202020204" pitchFamily="34" charset="0"/>
                      </a:endParaRPr>
                    </a:p>
                  </a:txBody>
                  <a:tcPr marL="7620" marR="7620" marT="7620" marB="0" anchor="b"/>
                </a:tc>
                <a:tc>
                  <a:txBody>
                    <a:bodyPr/>
                    <a:lstStyle/>
                    <a:p>
                      <a:pPr algn="l" fontAlgn="b"/>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$331,288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25157262"/>
                  </a:ext>
                </a:extLst>
              </a:tr>
              <a:tr h="579542">
                <a:tc>
                  <a:txBody>
                    <a:bodyPr/>
                    <a:lstStyle/>
                    <a:p>
                      <a:pPr algn="l" fontAlgn="b"/>
                      <a:r>
                        <a:rPr lang="en-US" sz="1800" u="none" strike="noStrike" dirty="0" smtClean="0">
                          <a:effectLst/>
                        </a:rPr>
                        <a:t>MFWP</a:t>
                      </a:r>
                      <a:endParaRPr lang="en-US" sz="1800" b="0" i="0" u="none" strike="noStrike" dirty="0">
                        <a:effectLst/>
                        <a:latin typeface="Arial" panose="020B0604020202020204" pitchFamily="34" charset="0"/>
                      </a:endParaRPr>
                    </a:p>
                  </a:txBody>
                  <a:tcPr marL="7620" marR="7620" marT="7620" marB="0" anchor="b"/>
                </a:tc>
                <a:tc>
                  <a:txBody>
                    <a:bodyPr/>
                    <a:lstStyle/>
                    <a:p>
                      <a:pPr algn="l" fontAlgn="b"/>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$168,877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57900223"/>
                  </a:ext>
                </a:extLst>
              </a:tr>
              <a:tr h="579542">
                <a:tc>
                  <a:txBody>
                    <a:bodyPr/>
                    <a:lstStyle/>
                    <a:p>
                      <a:pPr algn="l" fontAlgn="b"/>
                      <a:r>
                        <a:rPr lang="en-US" sz="1800" u="none" strike="noStrike" dirty="0">
                          <a:effectLst/>
                        </a:rPr>
                        <a:t>ODFW </a:t>
                      </a:r>
                      <a:endParaRPr lang="en-US" sz="1800" b="0" i="0" u="none" strike="noStrike" dirty="0">
                        <a:effectLst/>
                        <a:latin typeface="Arial" panose="020B0604020202020204" pitchFamily="34" charset="0"/>
                      </a:endParaRPr>
                    </a:p>
                  </a:txBody>
                  <a:tcPr marL="7620" marR="7620" marT="7620" marB="0" anchor="b"/>
                </a:tc>
                <a:tc>
                  <a:txBody>
                    <a:bodyPr/>
                    <a:lstStyle/>
                    <a:p>
                      <a:pPr algn="l" fontAlgn="b"/>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$474,458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66958924"/>
                  </a:ext>
                </a:extLst>
              </a:tr>
              <a:tr h="579542">
                <a:tc>
                  <a:txBody>
                    <a:bodyPr/>
                    <a:lstStyle/>
                    <a:p>
                      <a:pPr algn="l" fontAlgn="b"/>
                      <a:r>
                        <a:rPr lang="en-US" sz="1800" u="none" strike="noStrike" dirty="0" smtClean="0">
                          <a:effectLst/>
                        </a:rPr>
                        <a:t>USFWS</a:t>
                      </a:r>
                      <a:endParaRPr lang="en-US" sz="1800" b="0" i="0" u="none" strike="noStrike" dirty="0">
                        <a:effectLst/>
                        <a:latin typeface="Arial" panose="020B0604020202020204" pitchFamily="34" charset="0"/>
                      </a:endParaRPr>
                    </a:p>
                  </a:txBody>
                  <a:tcPr marL="7620" marR="7620" marT="7620" marB="0" anchor="b"/>
                </a:tc>
                <a:tc>
                  <a:txBody>
                    <a:bodyPr/>
                    <a:lstStyle/>
                    <a:p>
                      <a:pPr algn="l" fontAlgn="b"/>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$78,248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3416313285"/>
                  </a:ext>
                </a:extLst>
              </a:tr>
              <a:tr h="599998">
                <a:tc>
                  <a:txBody>
                    <a:bodyPr/>
                    <a:lstStyle/>
                    <a:p>
                      <a:pPr algn="l" fontAlgn="b"/>
                      <a:r>
                        <a:rPr lang="en-US" sz="1800" u="none" strike="noStrike" dirty="0" smtClean="0">
                          <a:effectLst/>
                        </a:rPr>
                        <a:t>WDFW</a:t>
                      </a:r>
                      <a:endParaRPr lang="en-US" sz="1800" b="0" i="0" u="none" strike="noStrike" dirty="0">
                        <a:effectLst/>
                        <a:latin typeface="Arial" panose="020B0604020202020204" pitchFamily="34" charset="0"/>
                      </a:endParaRPr>
                    </a:p>
                  </a:txBody>
                  <a:tcPr marL="7620" marR="7620" marT="7620" marB="0" anchor="b"/>
                </a:tc>
                <a:tc>
                  <a:txBody>
                    <a:bodyPr/>
                    <a:lstStyle/>
                    <a:p>
                      <a:pPr algn="l" fontAlgn="b"/>
                      <a:endParaRPr lang="en-US" sz="1800" b="0" i="0" u="none" strike="noStrike" dirty="0">
                        <a:effectLst/>
                        <a:latin typeface="Arial" panose="020B0604020202020204" pitchFamily="34" charset="0"/>
                      </a:endParaRPr>
                    </a:p>
                  </a:txBody>
                  <a:tcPr marL="7620" marR="7620" marT="7620" marB="0" anchor="b"/>
                </a:tc>
                <a:tc>
                  <a:txBody>
                    <a:bodyPr/>
                    <a:lstStyle/>
                    <a:p>
                      <a:pPr algn="r" fontAlgn="b"/>
                      <a:r>
                        <a:rPr lang="en-US" sz="1800" u="none" strike="noStrike" dirty="0">
                          <a:effectLst/>
                        </a:rPr>
                        <a:t>$470,530 </a:t>
                      </a:r>
                      <a:endParaRPr lang="en-US" sz="1800" b="0" i="0" u="none" strike="noStrike" dirty="0">
                        <a:effectLst/>
                        <a:latin typeface="Arial" panose="020B0604020202020204" pitchFamily="34" charset="0"/>
                      </a:endParaRPr>
                    </a:p>
                  </a:txBody>
                  <a:tcPr marL="7620" marR="7620" marT="7620" marB="0" anchor="b"/>
                </a:tc>
                <a:extLst>
                  <a:ext uri="{0D108BD9-81ED-4DB2-BD59-A6C34878D82A}">
                    <a16:rowId xmlns:a16="http://schemas.microsoft.com/office/drawing/2014/main" val="2045651058"/>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569530968"/>
              </p:ext>
            </p:extLst>
          </p:nvPr>
        </p:nvGraphicFramePr>
        <p:xfrm>
          <a:off x="5036127" y="442455"/>
          <a:ext cx="6888018" cy="3604372"/>
        </p:xfrm>
        <a:graphic>
          <a:graphicData uri="http://schemas.openxmlformats.org/drawingml/2006/table">
            <a:tbl>
              <a:tblPr>
                <a:tableStyleId>{5C22544A-7EE6-4342-B048-85BDC9FD1C3A}</a:tableStyleId>
              </a:tblPr>
              <a:tblGrid>
                <a:gridCol w="736601">
                  <a:extLst>
                    <a:ext uri="{9D8B030D-6E8A-4147-A177-3AD203B41FA5}">
                      <a16:colId xmlns:a16="http://schemas.microsoft.com/office/drawing/2014/main" val="2227791006"/>
                    </a:ext>
                  </a:extLst>
                </a:gridCol>
                <a:gridCol w="1043709">
                  <a:extLst>
                    <a:ext uri="{9D8B030D-6E8A-4147-A177-3AD203B41FA5}">
                      <a16:colId xmlns:a16="http://schemas.microsoft.com/office/drawing/2014/main" val="1869343689"/>
                    </a:ext>
                  </a:extLst>
                </a:gridCol>
                <a:gridCol w="111990">
                  <a:extLst>
                    <a:ext uri="{9D8B030D-6E8A-4147-A177-3AD203B41FA5}">
                      <a16:colId xmlns:a16="http://schemas.microsoft.com/office/drawing/2014/main" val="3754832216"/>
                    </a:ext>
                  </a:extLst>
                </a:gridCol>
                <a:gridCol w="1134919">
                  <a:extLst>
                    <a:ext uri="{9D8B030D-6E8A-4147-A177-3AD203B41FA5}">
                      <a16:colId xmlns:a16="http://schemas.microsoft.com/office/drawing/2014/main" val="434914611"/>
                    </a:ext>
                  </a:extLst>
                </a:gridCol>
                <a:gridCol w="147781">
                  <a:extLst>
                    <a:ext uri="{9D8B030D-6E8A-4147-A177-3AD203B41FA5}">
                      <a16:colId xmlns:a16="http://schemas.microsoft.com/office/drawing/2014/main" val="3059137165"/>
                    </a:ext>
                  </a:extLst>
                </a:gridCol>
                <a:gridCol w="1099128">
                  <a:extLst>
                    <a:ext uri="{9D8B030D-6E8A-4147-A177-3AD203B41FA5}">
                      <a16:colId xmlns:a16="http://schemas.microsoft.com/office/drawing/2014/main" val="3838927042"/>
                    </a:ext>
                  </a:extLst>
                </a:gridCol>
                <a:gridCol w="183572">
                  <a:extLst>
                    <a:ext uri="{9D8B030D-6E8A-4147-A177-3AD203B41FA5}">
                      <a16:colId xmlns:a16="http://schemas.microsoft.com/office/drawing/2014/main" val="230681297"/>
                    </a:ext>
                  </a:extLst>
                </a:gridCol>
                <a:gridCol w="1146464">
                  <a:extLst>
                    <a:ext uri="{9D8B030D-6E8A-4147-A177-3AD203B41FA5}">
                      <a16:colId xmlns:a16="http://schemas.microsoft.com/office/drawing/2014/main" val="393676863"/>
                    </a:ext>
                  </a:extLst>
                </a:gridCol>
                <a:gridCol w="136236">
                  <a:extLst>
                    <a:ext uri="{9D8B030D-6E8A-4147-A177-3AD203B41FA5}">
                      <a16:colId xmlns:a16="http://schemas.microsoft.com/office/drawing/2014/main" val="1277317624"/>
                    </a:ext>
                  </a:extLst>
                </a:gridCol>
                <a:gridCol w="1147618">
                  <a:extLst>
                    <a:ext uri="{9D8B030D-6E8A-4147-A177-3AD203B41FA5}">
                      <a16:colId xmlns:a16="http://schemas.microsoft.com/office/drawing/2014/main" val="509002133"/>
                    </a:ext>
                  </a:extLst>
                </a:gridCol>
              </a:tblGrid>
              <a:tr h="388634">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2014</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2015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2016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2017</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49784509"/>
                  </a:ext>
                </a:extLst>
              </a:tr>
              <a:tr h="388634">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812944173"/>
                  </a:ext>
                </a:extLst>
              </a:tr>
              <a:tr h="388634">
                <a:tc>
                  <a:txBody>
                    <a:bodyPr/>
                    <a:lstStyle/>
                    <a:p>
                      <a:pPr algn="l" fontAlgn="b"/>
                      <a:r>
                        <a:rPr lang="en-US" sz="1600" u="none" strike="noStrike" dirty="0">
                          <a:effectLst/>
                        </a:rPr>
                        <a:t>Partners</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$1,336,513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$1,456,139</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$1,613,402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$1,613,401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66674938"/>
                  </a:ext>
                </a:extLst>
              </a:tr>
              <a:tr h="388634">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175212626"/>
                  </a:ext>
                </a:extLst>
              </a:tr>
              <a:tr h="388634">
                <a:tc>
                  <a:txBody>
                    <a:bodyPr/>
                    <a:lstStyle/>
                    <a:p>
                      <a:pPr algn="l" fontAlgn="b"/>
                      <a:r>
                        <a:rPr lang="en-US" sz="1600" u="none" strike="noStrike" dirty="0">
                          <a:effectLst/>
                        </a:rPr>
                        <a:t>PSMFC</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$647,812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$544,385</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$512,053</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$470,541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4058776125"/>
                  </a:ext>
                </a:extLst>
              </a:tr>
              <a:tr h="388634">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19999351"/>
                  </a:ext>
                </a:extLst>
              </a:tr>
              <a:tr h="388634">
                <a:tc>
                  <a:txBody>
                    <a:bodyPr/>
                    <a:lstStyle/>
                    <a:p>
                      <a:pPr algn="l" fontAlgn="b"/>
                      <a:r>
                        <a:rPr lang="en-US" sz="1600" u="none" strike="noStrike" dirty="0">
                          <a:effectLst/>
                        </a:rPr>
                        <a:t>Indirect</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$100,251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$84,052</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$83,596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$111,299</a:t>
                      </a:r>
                      <a:endParaRPr lang="en-US" sz="1600" b="0"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l" fontAlgn="b"/>
                      <a:r>
                        <a:rPr lang="en-US" sz="1600" u="none" strike="noStrike" dirty="0">
                          <a:effectLst/>
                        </a:rPr>
                        <a:t>* includes </a:t>
                      </a:r>
                      <a:endParaRPr lang="en-US" sz="16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2115695231"/>
                  </a:ext>
                </a:extLst>
              </a:tr>
              <a:tr h="388634">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gridSpan="2">
                  <a:txBody>
                    <a:bodyPr/>
                    <a:lstStyle/>
                    <a:p>
                      <a:pPr algn="l" fontAlgn="b"/>
                      <a:r>
                        <a:rPr lang="en-US" sz="1600" u="none" strike="noStrike" dirty="0">
                          <a:effectLst/>
                        </a:rPr>
                        <a:t>Iverson Contract</a:t>
                      </a:r>
                      <a:endParaRPr lang="en-US" sz="1600" b="0" i="0" u="none" strike="noStrike" dirty="0">
                        <a:solidFill>
                          <a:srgbClr val="000000"/>
                        </a:solidFill>
                        <a:effectLst/>
                        <a:latin typeface="Calibri" panose="020F0502020204030204" pitchFamily="34" charset="0"/>
                      </a:endParaRPr>
                    </a:p>
                  </a:txBody>
                  <a:tcPr marL="7620" marR="7620" marT="7620" marB="0" anchor="b"/>
                </a:tc>
                <a:tc hMerge="1">
                  <a:txBody>
                    <a:bodyPr/>
                    <a:lstStyle/>
                    <a:p>
                      <a:endParaRPr lang="en-US"/>
                    </a:p>
                  </a:txBody>
                  <a:tcPr/>
                </a:tc>
                <a:extLst>
                  <a:ext uri="{0D108BD9-81ED-4DB2-BD59-A6C34878D82A}">
                    <a16:rowId xmlns:a16="http://schemas.microsoft.com/office/drawing/2014/main" val="1286854832"/>
                  </a:ext>
                </a:extLst>
              </a:tr>
              <a:tr h="388634">
                <a:tc>
                  <a:txBody>
                    <a:bodyPr/>
                    <a:lstStyle/>
                    <a:p>
                      <a:pPr algn="l" fontAlgn="b"/>
                      <a:r>
                        <a:rPr lang="en-US" sz="1600" u="none" strike="noStrike" dirty="0">
                          <a:effectLst/>
                        </a:rPr>
                        <a:t>Total</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$2,084,576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$2,084,576</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$2,209,051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fontAlgn="b"/>
                      <a:r>
                        <a:rPr lang="en-US" sz="1600" u="none" strike="noStrike" dirty="0">
                          <a:effectLst/>
                        </a:rPr>
                        <a:t>$2,195,241</a:t>
                      </a:r>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endParaRPr lang="en-US" sz="16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65296194"/>
                  </a:ext>
                </a:extLst>
              </a:tr>
            </a:tbl>
          </a:graphicData>
        </a:graphic>
      </p:graphicFrame>
      <p:sp>
        <p:nvSpPr>
          <p:cNvPr id="4" name="TextBox 3"/>
          <p:cNvSpPr txBox="1"/>
          <p:nvPr/>
        </p:nvSpPr>
        <p:spPr>
          <a:xfrm>
            <a:off x="1330036" y="193964"/>
            <a:ext cx="2313390" cy="646331"/>
          </a:xfrm>
          <a:prstGeom prst="rect">
            <a:avLst/>
          </a:prstGeom>
          <a:noFill/>
        </p:spPr>
        <p:txBody>
          <a:bodyPr wrap="none" rtlCol="0">
            <a:spAutoFit/>
          </a:bodyPr>
          <a:lstStyle/>
          <a:p>
            <a:r>
              <a:rPr lang="en-US" dirty="0" smtClean="0"/>
              <a:t>FY 17 Partner Budgets:</a:t>
            </a:r>
          </a:p>
          <a:p>
            <a:endParaRPr lang="en-US" dirty="0"/>
          </a:p>
        </p:txBody>
      </p:sp>
      <p:pic>
        <p:nvPicPr>
          <p:cNvPr id="6" name="Picture 5"/>
          <p:cNvPicPr>
            <a:picLocks noChangeAspect="1"/>
          </p:cNvPicPr>
          <p:nvPr/>
        </p:nvPicPr>
        <p:blipFill>
          <a:blip r:embed="rId2"/>
          <a:stretch>
            <a:fillRect/>
          </a:stretch>
        </p:blipFill>
        <p:spPr>
          <a:xfrm>
            <a:off x="1058751" y="4153493"/>
            <a:ext cx="10058399" cy="2511843"/>
          </a:xfrm>
          <a:prstGeom prst="rect">
            <a:avLst/>
          </a:prstGeom>
        </p:spPr>
      </p:pic>
      <p:cxnSp>
        <p:nvCxnSpPr>
          <p:cNvPr id="7" name="Straight Connector 6"/>
          <p:cNvCxnSpPr/>
          <p:nvPr/>
        </p:nvCxnSpPr>
        <p:spPr>
          <a:xfrm>
            <a:off x="4632960" y="330926"/>
            <a:ext cx="78377" cy="3822567"/>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31817" y="4153493"/>
            <a:ext cx="377952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905691" y="330926"/>
            <a:ext cx="34835" cy="3822567"/>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4937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pPr algn="ctr"/>
            <a:r>
              <a:rPr lang="en-US" b="1" dirty="0" smtClean="0"/>
              <a:t>Data Store:  Last 5 Fiscal Years by Agency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14225534"/>
              </p:ext>
            </p:extLst>
          </p:nvPr>
        </p:nvGraphicFramePr>
        <p:xfrm>
          <a:off x="838200" y="1825625"/>
          <a:ext cx="10515603" cy="3981450"/>
        </p:xfrm>
        <a:graphic>
          <a:graphicData uri="http://schemas.openxmlformats.org/drawingml/2006/table">
            <a:tbl>
              <a:tblPr firstRow="1" firstCol="1" lastRow="1" lastCol="1" bandRow="1">
                <a:tableStyleId>{7DF18680-E054-41AD-8BC1-D1AEF772440D}</a:tableStyleId>
              </a:tblPr>
              <a:tblGrid>
                <a:gridCol w="1502229">
                  <a:extLst>
                    <a:ext uri="{9D8B030D-6E8A-4147-A177-3AD203B41FA5}">
                      <a16:colId xmlns:a16="http://schemas.microsoft.com/office/drawing/2014/main" val="3956226059"/>
                    </a:ext>
                  </a:extLst>
                </a:gridCol>
                <a:gridCol w="1502229">
                  <a:extLst>
                    <a:ext uri="{9D8B030D-6E8A-4147-A177-3AD203B41FA5}">
                      <a16:colId xmlns:a16="http://schemas.microsoft.com/office/drawing/2014/main" val="313856922"/>
                    </a:ext>
                  </a:extLst>
                </a:gridCol>
                <a:gridCol w="1502229">
                  <a:extLst>
                    <a:ext uri="{9D8B030D-6E8A-4147-A177-3AD203B41FA5}">
                      <a16:colId xmlns:a16="http://schemas.microsoft.com/office/drawing/2014/main" val="1867126181"/>
                    </a:ext>
                  </a:extLst>
                </a:gridCol>
                <a:gridCol w="1502229">
                  <a:extLst>
                    <a:ext uri="{9D8B030D-6E8A-4147-A177-3AD203B41FA5}">
                      <a16:colId xmlns:a16="http://schemas.microsoft.com/office/drawing/2014/main" val="637065486"/>
                    </a:ext>
                  </a:extLst>
                </a:gridCol>
                <a:gridCol w="1502229">
                  <a:extLst>
                    <a:ext uri="{9D8B030D-6E8A-4147-A177-3AD203B41FA5}">
                      <a16:colId xmlns:a16="http://schemas.microsoft.com/office/drawing/2014/main" val="1826079459"/>
                    </a:ext>
                  </a:extLst>
                </a:gridCol>
                <a:gridCol w="1502229">
                  <a:extLst>
                    <a:ext uri="{9D8B030D-6E8A-4147-A177-3AD203B41FA5}">
                      <a16:colId xmlns:a16="http://schemas.microsoft.com/office/drawing/2014/main" val="573067321"/>
                    </a:ext>
                  </a:extLst>
                </a:gridCol>
                <a:gridCol w="1502229">
                  <a:extLst>
                    <a:ext uri="{9D8B030D-6E8A-4147-A177-3AD203B41FA5}">
                      <a16:colId xmlns:a16="http://schemas.microsoft.com/office/drawing/2014/main" val="1187767877"/>
                    </a:ext>
                  </a:extLst>
                </a:gridCol>
              </a:tblGrid>
              <a:tr h="274320">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gridSpan="5">
                  <a:txBody>
                    <a:bodyPr/>
                    <a:lstStyle/>
                    <a:p>
                      <a:pPr algn="ctr" fontAlgn="b"/>
                      <a:r>
                        <a:rPr lang="en-US" sz="1100" u="none" strike="noStrike" dirty="0">
                          <a:effectLst/>
                        </a:rPr>
                        <a:t>Fiscal Year</a:t>
                      </a:r>
                      <a:endParaRPr lang="en-US" sz="1100" b="1" i="0" u="none" strike="noStrike" dirty="0">
                        <a:solidFill>
                          <a:srgbClr val="000000"/>
                        </a:solidFill>
                        <a:effectLst/>
                        <a:latin typeface="Calibri" panose="020F0502020204030204" pitchFamily="34" charset="0"/>
                      </a:endParaRPr>
                    </a:p>
                  </a:txBody>
                  <a:tcPr marL="19330" marR="19330" marT="9525"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563800881"/>
                  </a:ext>
                </a:extLst>
              </a:tr>
              <a:tr h="274320">
                <a:tc>
                  <a:txBody>
                    <a:bodyPr/>
                    <a:lstStyle/>
                    <a:p>
                      <a:pPr algn="ctr" fontAlgn="b"/>
                      <a:r>
                        <a:rPr lang="en-US" sz="1100" u="none" strike="noStrike" dirty="0">
                          <a:effectLst/>
                        </a:rPr>
                        <a:t>Agency</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2012</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2013</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2014</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2015</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2016</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TOTAL</a:t>
                      </a:r>
                      <a:endParaRPr lang="en-US" sz="1100" b="1"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736234931"/>
                  </a:ext>
                </a:extLst>
              </a:tr>
              <a:tr h="274320">
                <a:tc>
                  <a:txBody>
                    <a:bodyPr/>
                    <a:lstStyle/>
                    <a:p>
                      <a:pPr algn="ctr" fontAlgn="ctr"/>
                      <a:r>
                        <a:rPr lang="en-US" sz="1100" u="none" strike="noStrike" dirty="0">
                          <a:effectLst/>
                        </a:rPr>
                        <a:t>Columbia River Estuary Study Taskforce</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3210648022"/>
                  </a:ext>
                </a:extLst>
              </a:tr>
              <a:tr h="274320">
                <a:tc>
                  <a:txBody>
                    <a:bodyPr/>
                    <a:lstStyle/>
                    <a:p>
                      <a:pPr algn="ctr" fontAlgn="b"/>
                      <a:r>
                        <a:rPr lang="en-US" sz="1100" u="none" strike="noStrike" dirty="0">
                          <a:effectLst/>
                        </a:rPr>
                        <a:t>IDFG</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186665706"/>
                  </a:ext>
                </a:extLst>
              </a:tr>
              <a:tr h="274320">
                <a:tc>
                  <a:txBody>
                    <a:bodyPr/>
                    <a:lstStyle/>
                    <a:p>
                      <a:pPr algn="ctr" fontAlgn="ctr"/>
                      <a:r>
                        <a:rPr lang="en-US" sz="1100" u="none" strike="noStrike" dirty="0">
                          <a:effectLst/>
                        </a:rPr>
                        <a:t>MFW&amp;P</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14</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2759310312"/>
                  </a:ext>
                </a:extLst>
              </a:tr>
              <a:tr h="274320">
                <a:tc>
                  <a:txBody>
                    <a:bodyPr/>
                    <a:lstStyle/>
                    <a:p>
                      <a:pPr algn="ctr" fontAlgn="ctr"/>
                      <a:r>
                        <a:rPr lang="en-US" sz="1100" u="none" strike="noStrike" dirty="0">
                          <a:effectLst/>
                        </a:rPr>
                        <a:t>Nez Perce S&amp;W Cons. Dist.</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532180784"/>
                  </a:ext>
                </a:extLst>
              </a:tr>
              <a:tr h="274320">
                <a:tc>
                  <a:txBody>
                    <a:bodyPr/>
                    <a:lstStyle/>
                    <a:p>
                      <a:pPr algn="ctr" fontAlgn="b"/>
                      <a:r>
                        <a:rPr lang="en-US" sz="1100" u="none" strike="noStrike" dirty="0">
                          <a:effectLst/>
                        </a:rPr>
                        <a:t>NPT</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3892378161"/>
                  </a:ext>
                </a:extLst>
              </a:tr>
              <a:tr h="274320">
                <a:tc>
                  <a:txBody>
                    <a:bodyPr/>
                    <a:lstStyle/>
                    <a:p>
                      <a:pPr algn="ctr" fontAlgn="b"/>
                      <a:r>
                        <a:rPr lang="en-US" sz="1100" u="none" strike="noStrike" dirty="0">
                          <a:effectLst/>
                        </a:rPr>
                        <a:t>PNNL</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1870995925"/>
                  </a:ext>
                </a:extLst>
              </a:tr>
              <a:tr h="274320">
                <a:tc>
                  <a:txBody>
                    <a:bodyPr/>
                    <a:lstStyle/>
                    <a:p>
                      <a:pPr algn="ctr" fontAlgn="b"/>
                      <a:r>
                        <a:rPr lang="en-US" sz="1100" u="none" strike="noStrike" dirty="0">
                          <a:effectLst/>
                        </a:rPr>
                        <a:t>SBT</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3</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3515587080"/>
                  </a:ext>
                </a:extLst>
              </a:tr>
              <a:tr h="274320">
                <a:tc>
                  <a:txBody>
                    <a:bodyPr/>
                    <a:lstStyle/>
                    <a:p>
                      <a:pPr algn="ctr" fontAlgn="b"/>
                      <a:r>
                        <a:rPr lang="en-US" sz="1100" u="none" strike="noStrike" dirty="0">
                          <a:effectLst/>
                        </a:rPr>
                        <a:t>StreamNet</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2045471642"/>
                  </a:ext>
                </a:extLst>
              </a:tr>
              <a:tr h="274320">
                <a:tc>
                  <a:txBody>
                    <a:bodyPr/>
                    <a:lstStyle/>
                    <a:p>
                      <a:pPr algn="ctr" fontAlgn="b"/>
                      <a:r>
                        <a:rPr lang="en-US" sz="1100" u="none" strike="noStrike" dirty="0">
                          <a:effectLst/>
                        </a:rPr>
                        <a:t>USFWS</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2366007729"/>
                  </a:ext>
                </a:extLst>
              </a:tr>
              <a:tr h="274320">
                <a:tc>
                  <a:txBody>
                    <a:bodyPr/>
                    <a:lstStyle/>
                    <a:p>
                      <a:pPr algn="ctr" fontAlgn="b"/>
                      <a:r>
                        <a:rPr lang="en-US" sz="1100" u="none" strike="noStrike" dirty="0">
                          <a:effectLst/>
                        </a:rPr>
                        <a:t>USGS</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2</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1977387498"/>
                  </a:ext>
                </a:extLst>
              </a:tr>
              <a:tr h="274320">
                <a:tc>
                  <a:txBody>
                    <a:bodyPr/>
                    <a:lstStyle/>
                    <a:p>
                      <a:pPr algn="ctr" fontAlgn="b"/>
                      <a:r>
                        <a:rPr lang="en-US" sz="1100" u="none" strike="noStrike" dirty="0">
                          <a:effectLst/>
                        </a:rPr>
                        <a:t>YIN</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19330" marR="19330" marT="9525" marB="0" anchor="ctr"/>
                </a:tc>
                <a:extLst>
                  <a:ext uri="{0D108BD9-81ED-4DB2-BD59-A6C34878D82A}">
                    <a16:rowId xmlns:a16="http://schemas.microsoft.com/office/drawing/2014/main" val="3406754146"/>
                  </a:ext>
                </a:extLst>
              </a:tr>
              <a:tr h="274320">
                <a:tc>
                  <a:txBody>
                    <a:bodyPr/>
                    <a:lstStyle/>
                    <a:p>
                      <a:pPr algn="ctr" fontAlgn="b"/>
                      <a:r>
                        <a:rPr lang="en-US" sz="1100" u="none" strike="noStrike" dirty="0">
                          <a:effectLst/>
                        </a:rPr>
                        <a:t>TOTAL</a:t>
                      </a:r>
                      <a:endParaRPr lang="en-US" sz="1100" b="1"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5</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6</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12</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u="none" strike="noStrike" dirty="0">
                          <a:effectLst/>
                        </a:rPr>
                        <a:t>9</a:t>
                      </a:r>
                      <a:endParaRPr lang="en-US" sz="1100" b="0" i="0" u="none" strike="noStrike" dirty="0">
                        <a:solidFill>
                          <a:srgbClr val="000000"/>
                        </a:solidFill>
                        <a:effectLst/>
                        <a:latin typeface="Calibri" panose="020F0502020204030204" pitchFamily="34" charset="0"/>
                      </a:endParaRPr>
                    </a:p>
                  </a:txBody>
                  <a:tcPr marL="19330" marR="19330" marT="9525" marB="0" anchor="ctr"/>
                </a:tc>
                <a:tc>
                  <a:txBody>
                    <a:bodyPr/>
                    <a:lstStyle/>
                    <a:p>
                      <a:pPr algn="ctr" fontAlgn="b"/>
                      <a:r>
                        <a:rPr lang="en-US" sz="1100" b="0" i="0" u="none" strike="noStrike" dirty="0" smtClean="0">
                          <a:solidFill>
                            <a:schemeClr val="bg1"/>
                          </a:solidFill>
                          <a:effectLst/>
                          <a:latin typeface="Calibri" panose="020F0502020204030204" pitchFamily="34" charset="0"/>
                        </a:rPr>
                        <a:t>41</a:t>
                      </a:r>
                    </a:p>
                  </a:txBody>
                  <a:tcPr marL="19330" marR="19330" marT="9525" marB="0" anchor="ctr"/>
                </a:tc>
                <a:extLst>
                  <a:ext uri="{0D108BD9-81ED-4DB2-BD59-A6C34878D82A}">
                    <a16:rowId xmlns:a16="http://schemas.microsoft.com/office/drawing/2014/main" val="592113195"/>
                  </a:ext>
                </a:extLst>
              </a:tr>
            </a:tbl>
          </a:graphicData>
        </a:graphic>
      </p:graphicFrame>
    </p:spTree>
    <p:extLst>
      <p:ext uri="{BB962C8B-B14F-4D97-AF65-F5344CB8AC3E}">
        <p14:creationId xmlns:p14="http://schemas.microsoft.com/office/powerpoint/2010/main" val="218288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PSMFC &amp; the 2017 StreamNet Budget</a:t>
            </a:r>
            <a:endParaRPr lang="en-US" dirty="0"/>
          </a:p>
        </p:txBody>
      </p:sp>
      <p:sp>
        <p:nvSpPr>
          <p:cNvPr id="3" name="Content Placeholder 2"/>
          <p:cNvSpPr>
            <a:spLocks noGrp="1"/>
          </p:cNvSpPr>
          <p:nvPr>
            <p:ph sz="quarter" idx="13"/>
          </p:nvPr>
        </p:nvSpPr>
        <p:spPr/>
        <p:txBody>
          <a:bodyPr>
            <a:normAutofit/>
          </a:bodyPr>
          <a:lstStyle/>
          <a:p>
            <a:r>
              <a:rPr lang="en-US" dirty="0" smtClean="0"/>
              <a:t>We have reduced BPA funding for psmfc Streamnet Program (Direct only) by about 27.4% </a:t>
            </a:r>
            <a:r>
              <a:rPr lang="en-US" dirty="0" smtClean="0">
                <a:solidFill>
                  <a:srgbClr val="FF0000"/>
                </a:solidFill>
              </a:rPr>
              <a:t>(-$177,271) </a:t>
            </a:r>
            <a:r>
              <a:rPr lang="en-US" dirty="0" smtClean="0"/>
              <a:t>in the last 4 years and allocated that to partners</a:t>
            </a:r>
          </a:p>
          <a:p>
            <a:r>
              <a:rPr lang="en-US" dirty="0" smtClean="0"/>
              <a:t>For fy 17 we Have eliminated most travel, device purchases, other extras (did add a $24,000 subcontract for Tom Iverson to continue tribal support)</a:t>
            </a:r>
          </a:p>
          <a:p>
            <a:r>
              <a:rPr lang="en-US" dirty="0" smtClean="0"/>
              <a:t>For 2017 the cuts and </a:t>
            </a:r>
            <a:r>
              <a:rPr lang="en-US" dirty="0"/>
              <a:t>shifting </a:t>
            </a:r>
            <a:r>
              <a:rPr lang="en-US" dirty="0" smtClean="0"/>
              <a:t>PSMFC staff </a:t>
            </a:r>
            <a:r>
              <a:rPr lang="en-US" dirty="0"/>
              <a:t>to Klamath </a:t>
            </a:r>
            <a:r>
              <a:rPr lang="en-US" dirty="0" smtClean="0"/>
              <a:t>project were used to balance the budget. </a:t>
            </a:r>
            <a:r>
              <a:rPr lang="en-US" b="1" dirty="0" smtClean="0"/>
              <a:t>should work for 2017</a:t>
            </a:r>
            <a:r>
              <a:rPr lang="en-US" dirty="0" smtClean="0"/>
              <a:t>, </a:t>
            </a:r>
            <a:r>
              <a:rPr lang="en-US" b="1" u="sng" dirty="0" smtClean="0"/>
              <a:t>2018 will have a significant budget problem at PSMFC if no increase or change</a:t>
            </a:r>
          </a:p>
          <a:p>
            <a:endParaRPr lang="en-US" dirty="0"/>
          </a:p>
        </p:txBody>
      </p:sp>
    </p:spTree>
    <p:extLst>
      <p:ext uri="{BB962C8B-B14F-4D97-AF65-F5344CB8AC3E}">
        <p14:creationId xmlns:p14="http://schemas.microsoft.com/office/powerpoint/2010/main" val="41779666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BPA Priority Population Exercise: Lessons Learned</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5" name="Content Placeholder 4"/>
          <p:cNvSpPr>
            <a:spLocks noGrp="1"/>
          </p:cNvSpPr>
          <p:nvPr>
            <p:ph sz="half" idx="2"/>
          </p:nvPr>
        </p:nvSpPr>
        <p:spPr/>
        <p:txBody>
          <a:bodyPr>
            <a:normAutofit/>
          </a:bodyPr>
          <a:lstStyle/>
          <a:p>
            <a:endParaRPr lang="en-US" dirty="0"/>
          </a:p>
        </p:txBody>
      </p:sp>
      <p:pic>
        <p:nvPicPr>
          <p:cNvPr id="2" name="Picture 1"/>
          <p:cNvPicPr>
            <a:picLocks noChangeAspect="1"/>
          </p:cNvPicPr>
          <p:nvPr/>
        </p:nvPicPr>
        <p:blipFill>
          <a:blip r:embed="rId3"/>
          <a:stretch>
            <a:fillRect/>
          </a:stretch>
        </p:blipFill>
        <p:spPr>
          <a:xfrm>
            <a:off x="551969" y="1541416"/>
            <a:ext cx="11088061" cy="5164183"/>
          </a:xfrm>
          <a:prstGeom prst="rect">
            <a:avLst/>
          </a:prstGeom>
        </p:spPr>
      </p:pic>
    </p:spTree>
    <p:extLst>
      <p:ext uri="{BB962C8B-B14F-4D97-AF65-F5344CB8AC3E}">
        <p14:creationId xmlns:p14="http://schemas.microsoft.com/office/powerpoint/2010/main" val="3268329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BPA Priority Population Exercise: Lessons Learned</a:t>
            </a:r>
          </a:p>
        </p:txBody>
      </p:sp>
      <p:sp>
        <p:nvSpPr>
          <p:cNvPr id="4" name="Content Placeholder 3"/>
          <p:cNvSpPr>
            <a:spLocks noGrp="1"/>
          </p:cNvSpPr>
          <p:nvPr>
            <p:ph sz="half" idx="1"/>
          </p:nvPr>
        </p:nvSpPr>
        <p:spPr/>
        <p:txBody>
          <a:bodyPr>
            <a:normAutofit/>
          </a:bodyPr>
          <a:lstStyle/>
          <a:p>
            <a:endParaRPr lang="en-US" dirty="0"/>
          </a:p>
          <a:p>
            <a:endParaRPr lang="en-US" dirty="0"/>
          </a:p>
        </p:txBody>
      </p:sp>
      <p:sp>
        <p:nvSpPr>
          <p:cNvPr id="8" name="Rectangle 2"/>
          <p:cNvSpPr>
            <a:spLocks noChangeArrowheads="1"/>
          </p:cNvSpPr>
          <p:nvPr/>
        </p:nvSpPr>
        <p:spPr bwMode="auto">
          <a:xfrm>
            <a:off x="4030462" y="-17138"/>
            <a:ext cx="8161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2207204" y="6204132"/>
            <a:ext cx="6896375" cy="369332"/>
          </a:xfrm>
          <a:prstGeom prst="rect">
            <a:avLst/>
          </a:prstGeom>
          <a:noFill/>
        </p:spPr>
        <p:txBody>
          <a:bodyPr wrap="none" rtlCol="0">
            <a:spAutoFit/>
          </a:bodyPr>
          <a:lstStyle/>
          <a:p>
            <a:r>
              <a:rPr lang="en-US" dirty="0"/>
              <a:t> </a:t>
            </a:r>
            <a:r>
              <a:rPr lang="en-US" dirty="0" smtClean="0"/>
              <a:t>*Only TRT populations that </a:t>
            </a:r>
            <a:r>
              <a:rPr lang="en-US" dirty="0"/>
              <a:t>are not extirpated or functionally extirpated</a:t>
            </a:r>
            <a:endParaRPr lang="en-US" sz="1000"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696334834"/>
              </p:ext>
            </p:extLst>
          </p:nvPr>
        </p:nvGraphicFramePr>
        <p:xfrm>
          <a:off x="640237" y="1825625"/>
          <a:ext cx="10515599" cy="3623070"/>
        </p:xfrm>
        <a:graphic>
          <a:graphicData uri="http://schemas.openxmlformats.org/drawingml/2006/table">
            <a:tbl>
              <a:tblPr firstRow="1" firstCol="1" bandRow="1"/>
              <a:tblGrid>
                <a:gridCol w="2300926">
                  <a:extLst>
                    <a:ext uri="{9D8B030D-6E8A-4147-A177-3AD203B41FA5}">
                      <a16:colId xmlns:a16="http://schemas.microsoft.com/office/drawing/2014/main" val="1251609567"/>
                    </a:ext>
                  </a:extLst>
                </a:gridCol>
                <a:gridCol w="1991254">
                  <a:extLst>
                    <a:ext uri="{9D8B030D-6E8A-4147-A177-3AD203B41FA5}">
                      <a16:colId xmlns:a16="http://schemas.microsoft.com/office/drawing/2014/main" val="2830548242"/>
                    </a:ext>
                  </a:extLst>
                </a:gridCol>
                <a:gridCol w="2189451">
                  <a:extLst>
                    <a:ext uri="{9D8B030D-6E8A-4147-A177-3AD203B41FA5}">
                      <a16:colId xmlns:a16="http://schemas.microsoft.com/office/drawing/2014/main" val="229581423"/>
                    </a:ext>
                  </a:extLst>
                </a:gridCol>
                <a:gridCol w="2280069">
                  <a:extLst>
                    <a:ext uri="{9D8B030D-6E8A-4147-A177-3AD203B41FA5}">
                      <a16:colId xmlns:a16="http://schemas.microsoft.com/office/drawing/2014/main" val="1449915414"/>
                    </a:ext>
                  </a:extLst>
                </a:gridCol>
                <a:gridCol w="1753899">
                  <a:extLst>
                    <a:ext uri="{9D8B030D-6E8A-4147-A177-3AD203B41FA5}">
                      <a16:colId xmlns:a16="http://schemas.microsoft.com/office/drawing/2014/main" val="455232052"/>
                    </a:ext>
                  </a:extLst>
                </a:gridCol>
              </a:tblGrid>
              <a:tr h="118942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CA table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Total Populations (excluding Extirpated</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Reported Populations with at least 1 HLI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of Total Populations with an HLI reported</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of Populations with no HLIs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393939254"/>
                  </a:ext>
                </a:extLst>
              </a:tr>
              <a:tr h="48673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NOSA</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301</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138</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45.8</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54.2</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2898172"/>
                  </a:ext>
                </a:extLst>
              </a:tr>
              <a:tr h="48673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RperS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301</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75</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24.9</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75.1</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8945797"/>
                  </a:ext>
                </a:extLst>
              </a:tr>
              <a:tr h="48673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SAR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301</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33</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11.0</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89</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638363"/>
                  </a:ext>
                </a:extLst>
              </a:tr>
              <a:tr h="48673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JuvenileOutmigrants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301</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25</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8.3</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91.7</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7865902"/>
                  </a:ext>
                </a:extLst>
              </a:tr>
              <a:tr h="486730">
                <a:tc>
                  <a:txBody>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PresmoltAbundance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301</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6</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2.0</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98</a:t>
                      </a:r>
                    </a:p>
                  </a:txBody>
                  <a:tcPr marL="51854" marR="5185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4575740"/>
                  </a:ext>
                </a:extLst>
              </a:tr>
            </a:tbl>
          </a:graphicData>
        </a:graphic>
      </p:graphicFrame>
      <p:sp>
        <p:nvSpPr>
          <p:cNvPr id="11" name="Rectangle 2"/>
          <p:cNvSpPr>
            <a:spLocks noChangeArrowheads="1"/>
          </p:cNvSpPr>
          <p:nvPr/>
        </p:nvSpPr>
        <p:spPr bwMode="auto">
          <a:xfrm>
            <a:off x="-13388792" y="-1256080"/>
            <a:ext cx="24742591" cy="1349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36149401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4000" dirty="0" smtClean="0"/>
              <a:t>BPA Priority Population Exercise: Lessons Learned</a:t>
            </a:r>
          </a:p>
        </p:txBody>
      </p:sp>
      <p:sp>
        <p:nvSpPr>
          <p:cNvPr id="4" name="Content Placeholder 3"/>
          <p:cNvSpPr>
            <a:spLocks noGrp="1"/>
          </p:cNvSpPr>
          <p:nvPr>
            <p:ph sz="half" idx="1"/>
          </p:nvPr>
        </p:nvSpPr>
        <p:spPr/>
        <p:txBody>
          <a:bodyPr>
            <a:normAutofit/>
          </a:bodyPr>
          <a:lstStyle/>
          <a:p>
            <a:endParaRPr lang="en-US" dirty="0"/>
          </a:p>
          <a:p>
            <a:endParaRPr lang="en-US"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95375247"/>
              </p:ext>
            </p:extLst>
          </p:nvPr>
        </p:nvGraphicFramePr>
        <p:xfrm>
          <a:off x="838200" y="1450111"/>
          <a:ext cx="10162311" cy="4754021"/>
        </p:xfrm>
        <a:graphic>
          <a:graphicData uri="http://schemas.openxmlformats.org/drawingml/2006/table">
            <a:tbl>
              <a:tblPr firstRow="1" firstCol="1" bandRow="1"/>
              <a:tblGrid>
                <a:gridCol w="2359108">
                  <a:extLst>
                    <a:ext uri="{9D8B030D-6E8A-4147-A177-3AD203B41FA5}">
                      <a16:colId xmlns:a16="http://schemas.microsoft.com/office/drawing/2014/main" val="2259831470"/>
                    </a:ext>
                  </a:extLst>
                </a:gridCol>
                <a:gridCol w="1723963">
                  <a:extLst>
                    <a:ext uri="{9D8B030D-6E8A-4147-A177-3AD203B41FA5}">
                      <a16:colId xmlns:a16="http://schemas.microsoft.com/office/drawing/2014/main" val="325178610"/>
                    </a:ext>
                  </a:extLst>
                </a:gridCol>
                <a:gridCol w="1270289">
                  <a:extLst>
                    <a:ext uri="{9D8B030D-6E8A-4147-A177-3AD203B41FA5}">
                      <a16:colId xmlns:a16="http://schemas.microsoft.com/office/drawing/2014/main" val="3095759357"/>
                    </a:ext>
                  </a:extLst>
                </a:gridCol>
                <a:gridCol w="1270289">
                  <a:extLst>
                    <a:ext uri="{9D8B030D-6E8A-4147-A177-3AD203B41FA5}">
                      <a16:colId xmlns:a16="http://schemas.microsoft.com/office/drawing/2014/main" val="920327810"/>
                    </a:ext>
                  </a:extLst>
                </a:gridCol>
                <a:gridCol w="1270289">
                  <a:extLst>
                    <a:ext uri="{9D8B030D-6E8A-4147-A177-3AD203B41FA5}">
                      <a16:colId xmlns:a16="http://schemas.microsoft.com/office/drawing/2014/main" val="1129027940"/>
                    </a:ext>
                  </a:extLst>
                </a:gridCol>
                <a:gridCol w="1088817">
                  <a:extLst>
                    <a:ext uri="{9D8B030D-6E8A-4147-A177-3AD203B41FA5}">
                      <a16:colId xmlns:a16="http://schemas.microsoft.com/office/drawing/2014/main" val="1905732473"/>
                    </a:ext>
                  </a:extLst>
                </a:gridCol>
                <a:gridCol w="1179556">
                  <a:extLst>
                    <a:ext uri="{9D8B030D-6E8A-4147-A177-3AD203B41FA5}">
                      <a16:colId xmlns:a16="http://schemas.microsoft.com/office/drawing/2014/main" val="1359140642"/>
                    </a:ext>
                  </a:extLst>
                </a:gridCol>
              </a:tblGrid>
              <a:tr h="640227">
                <a:tc gridSpan="7">
                  <a:txBody>
                    <a:bodyPr/>
                    <a:lstStyle/>
                    <a:p>
                      <a:pPr marL="0" marR="0" algn="ctr">
                        <a:lnSpc>
                          <a:spcPct val="107000"/>
                        </a:lnSpc>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Coordinated Assessments Data through FY 2016</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51036322"/>
                  </a:ext>
                </a:extLst>
              </a:tr>
              <a:tr h="979522">
                <a:tc gridSpan="7">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Number of Populations and Years of Information Reported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as of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November 3, 2016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93738331"/>
                  </a:ext>
                </a:extLst>
              </a:tr>
              <a:tr h="1227139">
                <a:tc>
                  <a:txBody>
                    <a:bodyPr/>
                    <a:lstStyle/>
                    <a:p>
                      <a:pPr marL="0" marR="0" algn="ctr">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Indicator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All Reported Populations </a:t>
                      </a:r>
                      <a:r>
                        <a:rPr lang="en-US" sz="1400" dirty="0">
                          <a:effectLst/>
                          <a:latin typeface="Calibri" panose="020F0502020204030204" pitchFamily="34" charset="0"/>
                          <a:ea typeface="Calibri" panose="020F0502020204030204" pitchFamily="34" charset="0"/>
                          <a:cs typeface="Times New Roman" panose="02020603050405020304" pitchFamily="18" charset="0"/>
                        </a:rPr>
                        <a:t>/</a:t>
                      </a: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Years of Info.</a:t>
                      </a:r>
                    </a:p>
                  </a:txBody>
                  <a:tcPr marL="55517" marR="555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Populations</a:t>
                      </a:r>
                      <a:r>
                        <a:rPr lang="en-US" sz="14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IDFG</a:t>
                      </a:r>
                      <a:r>
                        <a:rPr lang="en-US" sz="1400" b="1" baseline="30000" dirty="0">
                          <a:solidFill>
                            <a:srgbClr val="833C0B"/>
                          </a:solidFill>
                          <a:effectLst/>
                          <a:latin typeface="Calibri" panose="020F0502020204030204" pitchFamily="34" charset="0"/>
                          <a:ea typeface="Calibri" panose="020F0502020204030204" pitchFamily="34" charset="0"/>
                          <a:cs typeface="Times New Roman" panose="02020603050405020304" pitchFamily="18" charset="0"/>
                        </a:rPr>
                        <a:t>Ӿ</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Populations</a:t>
                      </a:r>
                      <a:r>
                        <a:rPr lang="en-US" sz="14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Populations</a:t>
                      </a:r>
                      <a:r>
                        <a:rPr lang="en-US" sz="14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Populations</a:t>
                      </a:r>
                      <a:r>
                        <a:rPr lang="en-US" sz="14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CRITFC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Populations</a:t>
                      </a:r>
                      <a:r>
                        <a:rPr lang="en-US" sz="1400" b="1" dirty="0">
                          <a:solidFill>
                            <a:srgbClr val="7F7F7F"/>
                          </a:solidFill>
                          <a:effectLst/>
                          <a:latin typeface="Calibri" panose="020F0502020204030204" pitchFamily="34" charset="0"/>
                          <a:ea typeface="Calibri" panose="020F0502020204030204" pitchFamily="34" charset="0"/>
                          <a:cs typeface="Times New Roman" panose="02020603050405020304" pitchFamily="18" charset="0"/>
                        </a:rPr>
                        <a:t> / </a:t>
                      </a:r>
                      <a:r>
                        <a:rPr lang="en-US" sz="14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Years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66428358"/>
                  </a:ext>
                </a:extLst>
              </a:tr>
              <a:tr h="484285">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N</a:t>
                      </a:r>
                      <a:r>
                        <a:rPr lang="en-US" sz="1400" dirty="0">
                          <a:effectLst/>
                          <a:latin typeface="Calibri" panose="020F0502020204030204" pitchFamily="34" charset="0"/>
                          <a:ea typeface="Calibri" panose="020F0502020204030204" pitchFamily="34" charset="0"/>
                          <a:cs typeface="Times New Roman" panose="02020603050405020304" pitchFamily="18" charset="0"/>
                        </a:rPr>
                        <a:t>atural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O</a:t>
                      </a:r>
                      <a:r>
                        <a:rPr lang="en-US" sz="1400" dirty="0">
                          <a:effectLst/>
                          <a:latin typeface="Calibri" panose="020F0502020204030204" pitchFamily="34" charset="0"/>
                          <a:ea typeface="Calibri" panose="020F0502020204030204" pitchFamily="34" charset="0"/>
                          <a:cs typeface="Times New Roman" panose="02020603050405020304" pitchFamily="18" charset="0"/>
                        </a:rPr>
                        <a:t>rigin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S</a:t>
                      </a:r>
                      <a:r>
                        <a:rPr lang="en-US" sz="1400" dirty="0">
                          <a:effectLst/>
                          <a:latin typeface="Calibri" panose="020F0502020204030204" pitchFamily="34" charset="0"/>
                          <a:ea typeface="Calibri" panose="020F0502020204030204" pitchFamily="34" charset="0"/>
                          <a:cs typeface="Times New Roman" panose="02020603050405020304" pitchFamily="18" charset="0"/>
                        </a:rPr>
                        <a:t>pawner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a:t>
                      </a:r>
                      <a:r>
                        <a:rPr lang="en-US" sz="1400" dirty="0">
                          <a:effectLst/>
                          <a:latin typeface="Calibri" panose="020F0502020204030204" pitchFamily="34" charset="0"/>
                          <a:ea typeface="Calibri" panose="020F0502020204030204" pitchFamily="34" charset="0"/>
                          <a:cs typeface="Times New Roman" panose="02020603050405020304" pitchFamily="18" charset="0"/>
                        </a:rPr>
                        <a:t>bundance</a:t>
                      </a:r>
                    </a:p>
                  </a:txBody>
                  <a:tcPr marL="55517" marR="55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151</a:t>
                      </a:r>
                      <a:r>
                        <a:rPr lang="en-US" sz="1400" dirty="0">
                          <a:effectLst/>
                          <a:latin typeface="Calibri" panose="020F0502020204030204" pitchFamily="34" charset="0"/>
                          <a:ea typeface="Calibri" panose="020F0502020204030204" pitchFamily="34" charset="0"/>
                          <a:cs typeface="Times New Roman" panose="02020603050405020304" pitchFamily="18" charset="0"/>
                        </a:rPr>
                        <a:t> / 4,864</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72</a:t>
                      </a:r>
                      <a:r>
                        <a:rPr lang="en-US" sz="1400" dirty="0">
                          <a:effectLst/>
                          <a:latin typeface="Calibri" panose="020F0502020204030204" pitchFamily="34" charset="0"/>
                          <a:ea typeface="Calibri" panose="020F0502020204030204" pitchFamily="34" charset="0"/>
                          <a:cs typeface="Times New Roman" panose="02020603050405020304" pitchFamily="18" charset="0"/>
                        </a:rPr>
                        <a:t> / 2,027</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20</a:t>
                      </a:r>
                      <a:r>
                        <a:rPr lang="en-US" sz="1400" dirty="0">
                          <a:effectLst/>
                          <a:latin typeface="Calibri" panose="020F0502020204030204" pitchFamily="34" charset="0"/>
                          <a:ea typeface="Calibri" panose="020F0502020204030204" pitchFamily="34" charset="0"/>
                          <a:cs typeface="Times New Roman" panose="02020603050405020304" pitchFamily="18" charset="0"/>
                        </a:rPr>
                        <a:t> / 1,070</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64</a:t>
                      </a:r>
                      <a:r>
                        <a:rPr lang="en-US" sz="1400" dirty="0">
                          <a:effectLst/>
                          <a:latin typeface="Calibri" panose="020F0502020204030204" pitchFamily="34" charset="0"/>
                          <a:ea typeface="Calibri" panose="020F0502020204030204" pitchFamily="34" charset="0"/>
                          <a:cs typeface="Times New Roman" panose="02020603050405020304" pitchFamily="18" charset="0"/>
                        </a:rPr>
                        <a:t> / 1,756</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a:t>
                      </a:r>
                      <a:r>
                        <a:rPr lang="en-US" sz="1400" dirty="0">
                          <a:effectLst/>
                          <a:latin typeface="Calibri" panose="020F0502020204030204" pitchFamily="34" charset="0"/>
                          <a:ea typeface="Calibri" panose="020F0502020204030204" pitchFamily="34" charset="0"/>
                          <a:cs typeface="Times New Roman" panose="02020603050405020304" pitchFamily="18" charset="0"/>
                        </a:rPr>
                        <a:t> / 11</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5517" marR="5551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210915643"/>
                  </a:ext>
                </a:extLst>
              </a:tr>
              <a:tr h="355712">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R</a:t>
                      </a:r>
                      <a:r>
                        <a:rPr lang="en-US" sz="1400" dirty="0">
                          <a:effectLst/>
                          <a:latin typeface="Calibri" panose="020F0502020204030204" pitchFamily="34" charset="0"/>
                          <a:ea typeface="Calibri" panose="020F0502020204030204" pitchFamily="34" charset="0"/>
                          <a:cs typeface="Times New Roman" panose="02020603050405020304" pitchFamily="18" charset="0"/>
                        </a:rPr>
                        <a:t>ecruits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per</a:t>
                      </a: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S</a:t>
                      </a:r>
                      <a:r>
                        <a:rPr lang="en-US" sz="1400" dirty="0">
                          <a:effectLst/>
                          <a:latin typeface="Calibri" panose="020F0502020204030204" pitchFamily="34" charset="0"/>
                          <a:ea typeface="Calibri" panose="020F0502020204030204" pitchFamily="34" charset="0"/>
                          <a:cs typeface="Times New Roman" panose="02020603050405020304" pitchFamily="18" charset="0"/>
                        </a:rPr>
                        <a:t>pawner</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75</a:t>
                      </a:r>
                      <a:r>
                        <a:rPr lang="en-US" sz="1400" dirty="0">
                          <a:effectLst/>
                          <a:latin typeface="Calibri" panose="020F0502020204030204" pitchFamily="34" charset="0"/>
                          <a:ea typeface="Calibri" panose="020F0502020204030204" pitchFamily="34" charset="0"/>
                          <a:cs typeface="Times New Roman" panose="02020603050405020304" pitchFamily="18" charset="0"/>
                        </a:rPr>
                        <a:t> / 2,783</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42</a:t>
                      </a:r>
                      <a:r>
                        <a:rPr lang="en-US" sz="1400" dirty="0">
                          <a:effectLst/>
                          <a:latin typeface="Calibri" panose="020F0502020204030204" pitchFamily="34" charset="0"/>
                          <a:ea typeface="Calibri" panose="020F0502020204030204" pitchFamily="34" charset="0"/>
                          <a:cs typeface="Times New Roman" panose="02020603050405020304" pitchFamily="18" charset="0"/>
                        </a:rPr>
                        <a:t> / 1,642</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18</a:t>
                      </a:r>
                      <a:r>
                        <a:rPr lang="en-US" sz="1400" dirty="0">
                          <a:effectLst/>
                          <a:latin typeface="Calibri" panose="020F0502020204030204" pitchFamily="34" charset="0"/>
                          <a:ea typeface="Calibri" panose="020F0502020204030204" pitchFamily="34" charset="0"/>
                          <a:cs typeface="Times New Roman" panose="02020603050405020304" pitchFamily="18" charset="0"/>
                        </a:rPr>
                        <a:t> / 931</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15</a:t>
                      </a:r>
                      <a:r>
                        <a:rPr lang="en-US" sz="1400" dirty="0">
                          <a:effectLst/>
                          <a:latin typeface="Calibri" panose="020F0502020204030204" pitchFamily="34" charset="0"/>
                          <a:ea typeface="Calibri" panose="020F0502020204030204" pitchFamily="34" charset="0"/>
                          <a:cs typeface="Times New Roman" panose="02020603050405020304" pitchFamily="18" charset="0"/>
                        </a:rPr>
                        <a:t> / 208</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a:t>
                      </a:r>
                      <a:r>
                        <a:rPr lang="en-US" sz="1400" dirty="0">
                          <a:effectLst/>
                          <a:latin typeface="Calibri" panose="020F0502020204030204" pitchFamily="34" charset="0"/>
                          <a:ea typeface="Calibri" panose="020F0502020204030204" pitchFamily="34" charset="0"/>
                          <a:cs typeface="Times New Roman" panose="02020603050405020304" pitchFamily="18" charset="0"/>
                        </a:rPr>
                        <a:t> / 2</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5148784"/>
                  </a:ext>
                </a:extLst>
              </a:tr>
              <a:tr h="355712">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S</a:t>
                      </a:r>
                      <a:r>
                        <a:rPr lang="en-US" sz="1400" dirty="0">
                          <a:effectLst/>
                          <a:latin typeface="Calibri" panose="020F0502020204030204" pitchFamily="34" charset="0"/>
                          <a:ea typeface="Calibri" panose="020F0502020204030204" pitchFamily="34" charset="0"/>
                          <a:cs typeface="Times New Roman" panose="02020603050405020304" pitchFamily="18" charset="0"/>
                        </a:rPr>
                        <a:t>molt to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a:t>
                      </a:r>
                      <a:r>
                        <a:rPr lang="en-US" sz="1400" dirty="0">
                          <a:effectLst/>
                          <a:latin typeface="Calibri" panose="020F0502020204030204" pitchFamily="34" charset="0"/>
                          <a:ea typeface="Calibri" panose="020F0502020204030204" pitchFamily="34" charset="0"/>
                          <a:cs typeface="Times New Roman" panose="02020603050405020304" pitchFamily="18" charset="0"/>
                        </a:rPr>
                        <a:t>dult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R</a:t>
                      </a:r>
                      <a:r>
                        <a:rPr lang="en-US" sz="1400" dirty="0">
                          <a:effectLst/>
                          <a:latin typeface="Calibri" panose="020F0502020204030204" pitchFamily="34" charset="0"/>
                          <a:ea typeface="Calibri" panose="020F0502020204030204" pitchFamily="34" charset="0"/>
                          <a:cs typeface="Times New Roman" panose="02020603050405020304" pitchFamily="18" charset="0"/>
                        </a:rPr>
                        <a:t>atio</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33</a:t>
                      </a:r>
                      <a:r>
                        <a:rPr lang="en-US" sz="1400" dirty="0">
                          <a:effectLst/>
                          <a:latin typeface="Calibri" panose="020F0502020204030204" pitchFamily="34" charset="0"/>
                          <a:ea typeface="Calibri" panose="020F0502020204030204" pitchFamily="34" charset="0"/>
                          <a:cs typeface="Times New Roman" panose="02020603050405020304" pitchFamily="18" charset="0"/>
                        </a:rPr>
                        <a:t> / 459</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r>
                        <a:rPr lang="en-US" sz="1400" dirty="0">
                          <a:effectLst/>
                          <a:latin typeface="Calibri" panose="020F0502020204030204" pitchFamily="34" charset="0"/>
                          <a:ea typeface="Calibri" panose="020F0502020204030204" pitchFamily="34" charset="0"/>
                          <a:cs typeface="Times New Roman" panose="02020603050405020304" pitchFamily="18" charset="0"/>
                        </a:rPr>
                        <a:t> / 62</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3</a:t>
                      </a:r>
                      <a:r>
                        <a:rPr lang="en-US" sz="1400" dirty="0">
                          <a:effectLst/>
                          <a:latin typeface="Calibri" panose="020F0502020204030204" pitchFamily="34" charset="0"/>
                          <a:ea typeface="Calibri" panose="020F0502020204030204" pitchFamily="34" charset="0"/>
                          <a:cs typeface="Times New Roman" panose="02020603050405020304" pitchFamily="18" charset="0"/>
                        </a:rPr>
                        <a:t> / 24</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a:t>
                      </a:r>
                      <a:r>
                        <a:rPr lang="en-US" sz="1400" dirty="0">
                          <a:effectLst/>
                          <a:latin typeface="Calibri" panose="020F0502020204030204" pitchFamily="34" charset="0"/>
                          <a:ea typeface="Calibri" panose="020F0502020204030204" pitchFamily="34" charset="0"/>
                          <a:cs typeface="Times New Roman" panose="02020603050405020304" pitchFamily="18" charset="0"/>
                        </a:rPr>
                        <a:t> / 7</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25</a:t>
                      </a:r>
                      <a:r>
                        <a:rPr lang="en-US" sz="1400" dirty="0">
                          <a:effectLst/>
                          <a:latin typeface="Calibri" panose="020F0502020204030204" pitchFamily="34" charset="0"/>
                          <a:ea typeface="Calibri" panose="020F0502020204030204" pitchFamily="34" charset="0"/>
                          <a:cs typeface="Times New Roman" panose="02020603050405020304" pitchFamily="18" charset="0"/>
                        </a:rPr>
                        <a:t> / 366</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042932843"/>
                  </a:ext>
                </a:extLst>
              </a:tr>
              <a:tr h="355712">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J</a:t>
                      </a:r>
                      <a:r>
                        <a:rPr lang="en-US" sz="1400" dirty="0">
                          <a:effectLst/>
                          <a:latin typeface="Calibri" panose="020F0502020204030204" pitchFamily="34" charset="0"/>
                          <a:ea typeface="Calibri" panose="020F0502020204030204" pitchFamily="34" charset="0"/>
                          <a:cs typeface="Times New Roman" panose="02020603050405020304" pitchFamily="18" charset="0"/>
                        </a:rPr>
                        <a:t>uvenile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a:t>
                      </a:r>
                      <a:r>
                        <a:rPr lang="en-US" sz="1400" dirty="0">
                          <a:effectLst/>
                          <a:latin typeface="Calibri" panose="020F0502020204030204" pitchFamily="34" charset="0"/>
                          <a:ea typeface="Calibri" panose="020F0502020204030204" pitchFamily="34" charset="0"/>
                          <a:cs typeface="Times New Roman" panose="02020603050405020304" pitchFamily="18" charset="0"/>
                        </a:rPr>
                        <a:t>bundance</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25</a:t>
                      </a:r>
                      <a:r>
                        <a:rPr lang="en-US" sz="1400" dirty="0">
                          <a:effectLst/>
                          <a:latin typeface="Calibri" panose="020F0502020204030204" pitchFamily="34" charset="0"/>
                          <a:ea typeface="Calibri" panose="020F0502020204030204" pitchFamily="34" charset="0"/>
                          <a:cs typeface="Times New Roman" panose="02020603050405020304" pitchFamily="18" charset="0"/>
                        </a:rPr>
                        <a:t> / 389</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5</a:t>
                      </a:r>
                      <a:r>
                        <a:rPr lang="en-US" sz="1400" dirty="0">
                          <a:effectLst/>
                          <a:latin typeface="Calibri" panose="020F0502020204030204" pitchFamily="34" charset="0"/>
                          <a:ea typeface="Calibri" panose="020F0502020204030204" pitchFamily="34" charset="0"/>
                          <a:cs typeface="Times New Roman" panose="02020603050405020304" pitchFamily="18" charset="0"/>
                        </a:rPr>
                        <a:t> / 91</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a:t>
                      </a:r>
                      <a:r>
                        <a:rPr lang="en-US" sz="1400" dirty="0">
                          <a:effectLst/>
                          <a:latin typeface="Calibri" panose="020F0502020204030204" pitchFamily="34" charset="0"/>
                          <a:ea typeface="Calibri" panose="020F0502020204030204" pitchFamily="34" charset="0"/>
                          <a:cs typeface="Times New Roman" panose="02020603050405020304" pitchFamily="18" charset="0"/>
                        </a:rPr>
                        <a:t> / 21</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18</a:t>
                      </a:r>
                      <a:r>
                        <a:rPr lang="en-US" sz="1400" dirty="0">
                          <a:effectLst/>
                          <a:latin typeface="Calibri" panose="020F0502020204030204" pitchFamily="34" charset="0"/>
                          <a:ea typeface="Calibri" panose="020F0502020204030204" pitchFamily="34" charset="0"/>
                          <a:cs typeface="Times New Roman" panose="02020603050405020304" pitchFamily="18" charset="0"/>
                        </a:rPr>
                        <a:t> / 268</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1</a:t>
                      </a:r>
                      <a:r>
                        <a:rPr lang="en-US" sz="1400" dirty="0">
                          <a:effectLst/>
                          <a:latin typeface="Calibri" panose="020F0502020204030204" pitchFamily="34" charset="0"/>
                          <a:ea typeface="Calibri" panose="020F0502020204030204" pitchFamily="34" charset="0"/>
                          <a:cs typeface="Times New Roman" panose="02020603050405020304" pitchFamily="18" charset="0"/>
                        </a:rPr>
                        <a:t> / 9</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44284645"/>
                  </a:ext>
                </a:extLst>
              </a:tr>
              <a:tr h="355712">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P</a:t>
                      </a:r>
                      <a:r>
                        <a:rPr lang="en-US" sz="1400" dirty="0">
                          <a:effectLst/>
                          <a:latin typeface="Calibri" panose="020F0502020204030204" pitchFamily="34" charset="0"/>
                          <a:ea typeface="Calibri" panose="020F0502020204030204" pitchFamily="34" charset="0"/>
                          <a:cs typeface="Times New Roman" panose="02020603050405020304" pitchFamily="18" charset="0"/>
                        </a:rPr>
                        <a:t>resmolt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a:t>
                      </a:r>
                      <a:r>
                        <a:rPr lang="en-US" sz="1400" dirty="0">
                          <a:effectLst/>
                          <a:latin typeface="Calibri" panose="020F0502020204030204" pitchFamily="34" charset="0"/>
                          <a:ea typeface="Calibri" panose="020F0502020204030204" pitchFamily="34" charset="0"/>
                          <a:cs typeface="Times New Roman" panose="02020603050405020304" pitchFamily="18" charset="0"/>
                        </a:rPr>
                        <a:t>bundance</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6</a:t>
                      </a:r>
                      <a:r>
                        <a:rPr lang="en-US" sz="1400" dirty="0">
                          <a:effectLst/>
                          <a:latin typeface="Calibri" panose="020F0502020204030204" pitchFamily="34" charset="0"/>
                          <a:ea typeface="Calibri" panose="020F0502020204030204" pitchFamily="34" charset="0"/>
                          <a:cs typeface="Times New Roman" panose="02020603050405020304" pitchFamily="18" charset="0"/>
                        </a:rPr>
                        <a:t> / 93</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4</a:t>
                      </a:r>
                      <a:r>
                        <a:rPr lang="en-US" sz="1400" dirty="0">
                          <a:effectLst/>
                          <a:latin typeface="Calibri" panose="020F0502020204030204" pitchFamily="34" charset="0"/>
                          <a:ea typeface="Calibri" panose="020F0502020204030204" pitchFamily="34" charset="0"/>
                          <a:cs typeface="Times New Roman" panose="02020603050405020304" pitchFamily="18" charset="0"/>
                        </a:rPr>
                        <a:t> / 73</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b="1" dirty="0">
                          <a:effectLst/>
                          <a:latin typeface="Calibri" panose="020F0502020204030204" pitchFamily="34" charset="0"/>
                          <a:ea typeface="Calibri" panose="020F0502020204030204" pitchFamily="34" charset="0"/>
                          <a:cs typeface="Times New Roman" panose="02020603050405020304" pitchFamily="18" charset="0"/>
                        </a:rPr>
                        <a:t>2</a:t>
                      </a:r>
                      <a:r>
                        <a:rPr lang="en-US" sz="1400" dirty="0">
                          <a:effectLst/>
                          <a:latin typeface="Calibri" panose="020F0502020204030204" pitchFamily="34" charset="0"/>
                          <a:ea typeface="Calibri" panose="020F0502020204030204" pitchFamily="34" charset="0"/>
                          <a:cs typeface="Times New Roman" panose="02020603050405020304" pitchFamily="18" charset="0"/>
                        </a:rPr>
                        <a:t> / 20</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a:txBody>
                  <a:tcPr marL="55517" marR="55517"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7998007"/>
                  </a:ext>
                </a:extLst>
              </a:tr>
            </a:tbl>
          </a:graphicData>
        </a:graphic>
      </p:graphicFrame>
      <p:sp>
        <p:nvSpPr>
          <p:cNvPr id="8" name="Rectangle 2"/>
          <p:cNvSpPr>
            <a:spLocks noChangeArrowheads="1"/>
          </p:cNvSpPr>
          <p:nvPr/>
        </p:nvSpPr>
        <p:spPr bwMode="auto">
          <a:xfrm>
            <a:off x="4030462" y="-17138"/>
            <a:ext cx="816153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9" name="TextBox 8"/>
          <p:cNvSpPr txBox="1"/>
          <p:nvPr/>
        </p:nvSpPr>
        <p:spPr>
          <a:xfrm>
            <a:off x="2207204" y="6204132"/>
            <a:ext cx="6947736" cy="523220"/>
          </a:xfrm>
          <a:prstGeom prst="rect">
            <a:avLst/>
          </a:prstGeom>
          <a:noFill/>
        </p:spPr>
        <p:txBody>
          <a:bodyPr wrap="none" rtlCol="0">
            <a:spAutoFit/>
          </a:bodyPr>
          <a:lstStyle/>
          <a:p>
            <a:r>
              <a:rPr lang="en-US" dirty="0"/>
              <a:t> </a:t>
            </a:r>
            <a:r>
              <a:rPr lang="en-US" sz="1000" b="1" baseline="30000" dirty="0"/>
              <a:t>Ӿ</a:t>
            </a:r>
            <a:r>
              <a:rPr lang="en-US" sz="1000" dirty="0"/>
              <a:t>Includes estimates coordinated with ISEMP, NPT or SBT.    </a:t>
            </a:r>
            <a:r>
              <a:rPr lang="en-US" sz="1000" b="1" dirty="0"/>
              <a:t>    </a:t>
            </a:r>
            <a:r>
              <a:rPr lang="en-US" sz="1000" dirty="0"/>
              <a:t> Includes TRT, non-TRT Populations and SuperPopulations.   </a:t>
            </a:r>
          </a:p>
          <a:p>
            <a:r>
              <a:rPr lang="en-US" sz="1000" dirty="0"/>
              <a:t>                            </a:t>
            </a:r>
            <a:r>
              <a:rPr lang="en-US" sz="1000" b="1" baseline="30000" dirty="0"/>
              <a:t>Note: Some numbers don’t add up across Indicators Reported due to portions of Populations shared by agencies or multiple RperSTypes reported per Population, etc.  </a:t>
            </a:r>
            <a:r>
              <a:rPr lang="en-US" sz="1000" dirty="0"/>
              <a:t> </a:t>
            </a:r>
          </a:p>
        </p:txBody>
      </p:sp>
    </p:spTree>
    <p:extLst>
      <p:ext uri="{BB962C8B-B14F-4D97-AF65-F5344CB8AC3E}">
        <p14:creationId xmlns:p14="http://schemas.microsoft.com/office/powerpoint/2010/main" val="32473106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000"/>
            <a:lum/>
          </a:blip>
          <a:srcRect/>
          <a:stretch>
            <a:fillRect t="-17000" b="-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762000" y="150062"/>
            <a:ext cx="10515600" cy="994526"/>
          </a:xfrm>
        </p:spPr>
        <p:txBody>
          <a:bodyPr>
            <a:normAutofit/>
          </a:bodyPr>
          <a:lstStyle/>
          <a:p>
            <a:pPr algn="ctr"/>
            <a:r>
              <a:rPr lang="en-US" sz="4000" dirty="0" smtClean="0"/>
              <a:t>BPA Priority Population Exercise: Lessons Learned</a:t>
            </a:r>
          </a:p>
        </p:txBody>
      </p:sp>
      <p:sp>
        <p:nvSpPr>
          <p:cNvPr id="4" name="Content Placeholder 3"/>
          <p:cNvSpPr>
            <a:spLocks noGrp="1"/>
          </p:cNvSpPr>
          <p:nvPr>
            <p:ph sz="half" idx="1"/>
          </p:nvPr>
        </p:nvSpPr>
        <p:spPr/>
        <p:txBody>
          <a:bodyPr>
            <a:normAutofit/>
          </a:bodyPr>
          <a:lstStyle/>
          <a:p>
            <a:endParaRPr lang="en-US" dirty="0"/>
          </a:p>
          <a:p>
            <a:endParaRPr lang="en-US"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177394897"/>
              </p:ext>
            </p:extLst>
          </p:nvPr>
        </p:nvGraphicFramePr>
        <p:xfrm>
          <a:off x="681873" y="986790"/>
          <a:ext cx="10595727" cy="5871210"/>
        </p:xfrm>
        <a:graphic>
          <a:graphicData uri="http://schemas.openxmlformats.org/drawingml/2006/table">
            <a:tbl>
              <a:tblPr firstRow="1" firstCol="1" bandRow="1"/>
              <a:tblGrid>
                <a:gridCol w="1688605">
                  <a:extLst>
                    <a:ext uri="{9D8B030D-6E8A-4147-A177-3AD203B41FA5}">
                      <a16:colId xmlns:a16="http://schemas.microsoft.com/office/drawing/2014/main" val="1546607768"/>
                    </a:ext>
                  </a:extLst>
                </a:gridCol>
                <a:gridCol w="1096731">
                  <a:extLst>
                    <a:ext uri="{9D8B030D-6E8A-4147-A177-3AD203B41FA5}">
                      <a16:colId xmlns:a16="http://schemas.microsoft.com/office/drawing/2014/main" val="3106321285"/>
                    </a:ext>
                  </a:extLst>
                </a:gridCol>
                <a:gridCol w="1023039">
                  <a:extLst>
                    <a:ext uri="{9D8B030D-6E8A-4147-A177-3AD203B41FA5}">
                      <a16:colId xmlns:a16="http://schemas.microsoft.com/office/drawing/2014/main" val="80703806"/>
                    </a:ext>
                  </a:extLst>
                </a:gridCol>
                <a:gridCol w="914858">
                  <a:extLst>
                    <a:ext uri="{9D8B030D-6E8A-4147-A177-3AD203B41FA5}">
                      <a16:colId xmlns:a16="http://schemas.microsoft.com/office/drawing/2014/main" val="771437660"/>
                    </a:ext>
                  </a:extLst>
                </a:gridCol>
                <a:gridCol w="765127">
                  <a:extLst>
                    <a:ext uri="{9D8B030D-6E8A-4147-A177-3AD203B41FA5}">
                      <a16:colId xmlns:a16="http://schemas.microsoft.com/office/drawing/2014/main" val="410282389"/>
                    </a:ext>
                  </a:extLst>
                </a:gridCol>
                <a:gridCol w="697707">
                  <a:extLst>
                    <a:ext uri="{9D8B030D-6E8A-4147-A177-3AD203B41FA5}">
                      <a16:colId xmlns:a16="http://schemas.microsoft.com/office/drawing/2014/main" val="1846453858"/>
                    </a:ext>
                  </a:extLst>
                </a:gridCol>
                <a:gridCol w="697707">
                  <a:extLst>
                    <a:ext uri="{9D8B030D-6E8A-4147-A177-3AD203B41FA5}">
                      <a16:colId xmlns:a16="http://schemas.microsoft.com/office/drawing/2014/main" val="3162282885"/>
                    </a:ext>
                  </a:extLst>
                </a:gridCol>
                <a:gridCol w="740823">
                  <a:extLst>
                    <a:ext uri="{9D8B030D-6E8A-4147-A177-3AD203B41FA5}">
                      <a16:colId xmlns:a16="http://schemas.microsoft.com/office/drawing/2014/main" val="4035675441"/>
                    </a:ext>
                  </a:extLst>
                </a:gridCol>
                <a:gridCol w="1485565">
                  <a:extLst>
                    <a:ext uri="{9D8B030D-6E8A-4147-A177-3AD203B41FA5}">
                      <a16:colId xmlns:a16="http://schemas.microsoft.com/office/drawing/2014/main" val="2574243239"/>
                    </a:ext>
                  </a:extLst>
                </a:gridCol>
                <a:gridCol w="1485565">
                  <a:extLst>
                    <a:ext uri="{9D8B030D-6E8A-4147-A177-3AD203B41FA5}">
                      <a16:colId xmlns:a16="http://schemas.microsoft.com/office/drawing/2014/main" val="2909115870"/>
                    </a:ext>
                  </a:extLst>
                </a:gridCol>
              </a:tblGrid>
              <a:tr h="578486">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CA table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Agency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Populations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Years  Validated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HLIs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gridSpan="3">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Years of data related to</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FCRPS/BPA Priority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1                2                3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Null Records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Last Updated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extLst>
                  <a:ext uri="{0D108BD9-81ED-4DB2-BD59-A6C34878D82A}">
                    <a16:rowId xmlns:a16="http://schemas.microsoft.com/office/drawing/2014/main" val="1635890309"/>
                  </a:ext>
                </a:extLst>
              </a:tr>
              <a:tr h="187071">
                <a:tc rowSpan="4">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NOSA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72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2,027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2,353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744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1,157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20 2016  9:26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1443194"/>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Aug 12 2016  5:07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1952381"/>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1,756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728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345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1,286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1,028</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2:28</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544266"/>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1,070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1,989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502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464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19 2016  6:55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6361822"/>
                  </a:ext>
                </a:extLst>
              </a:tr>
              <a:tr h="18707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NOSA</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Agencies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151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4,864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5,081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586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1,371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2,907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1,138</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20 2016  9:26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604952849"/>
                  </a:ext>
                </a:extLst>
              </a:tr>
              <a:tr h="187071">
                <a:tc rowSpan="4">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RperS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931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820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53</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454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424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1:37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5242630"/>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60</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2:39</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0178854"/>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Aug 24 2016  4:47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5855380"/>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1,642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1,559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263</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785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594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83</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13 2016  2:42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184233"/>
                  </a:ext>
                </a:extLst>
              </a:tr>
              <a:tr h="18707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RperS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Agencies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75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2,783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432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1,299</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1,052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195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13 2016  2:42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915072664"/>
                  </a:ext>
                </a:extLst>
              </a:tr>
              <a:tr h="187071">
                <a:tc rowSpan="4">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SAR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7</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2:42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1690220"/>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10 2016  6:55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4213045"/>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CRITFC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366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362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333</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7 2016 12:14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0045294"/>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2:42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5417246"/>
                  </a:ext>
                </a:extLst>
              </a:tr>
              <a:tr h="18707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SAR</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Agencies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48</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349</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10</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10 2016  6:55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599422976"/>
                  </a:ext>
                </a:extLst>
              </a:tr>
              <a:tr h="187071">
                <a:tc rowSpan="4">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Juvenile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Outmigrants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84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18</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10 2016  6:55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72944657"/>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CCT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9</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2:47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791563"/>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268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261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115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56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97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2:47</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5259706"/>
                  </a:ext>
                </a:extLst>
              </a:tr>
              <a:tr h="187071">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IDFG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19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27 2016  4:02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27084218"/>
                  </a:ext>
                </a:extLst>
              </a:tr>
              <a:tr h="18707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Juvenile Outmigrants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Agencies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25</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389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373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165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88</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10 2016  6:55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952519946"/>
                  </a:ext>
                </a:extLst>
              </a:tr>
              <a:tr h="187071">
                <a:tc rowSpan="2">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Presmolt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Abundance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ODFW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73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58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Aug 24 2016  4:48</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6298526"/>
                  </a:ext>
                </a:extLst>
              </a:tr>
              <a:tr h="195707">
                <a:tc vMerge="1">
                  <a:txBody>
                    <a:bodyPr/>
                    <a:lstStyle/>
                    <a:p>
                      <a:endParaRPr lang="en-US"/>
                    </a:p>
                  </a:txBody>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WDFW</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20</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3:20</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25150705"/>
                  </a:ext>
                </a:extLst>
              </a:tr>
              <a:tr h="18707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Presmolt Abundance</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Agencies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93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78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61</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32</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15</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Sep 23 2016  3:20</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456622952"/>
                  </a:ext>
                </a:extLst>
              </a:tr>
              <a:tr h="18707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88284667"/>
                  </a:ext>
                </a:extLst>
              </a:tr>
              <a:tr h="18707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PNI</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Agencies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907796338"/>
                  </a:ext>
                </a:extLst>
              </a:tr>
              <a:tr h="187071">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5410137"/>
                  </a:ext>
                </a:extLst>
              </a:tr>
              <a:tr h="187071">
                <a:tc>
                  <a:txBody>
                    <a:bodyPr/>
                    <a:lstStyle/>
                    <a:p>
                      <a:pPr marL="0" marR="0" algn="ct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All Tables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All Agencies</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290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8,588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8,569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1,306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2,838</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4,444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1,374</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Oct 20 2016  9:26</a:t>
                      </a:r>
                    </a:p>
                  </a:txBody>
                  <a:tcPr marL="30549" marR="3054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2762287279"/>
                  </a:ext>
                </a:extLst>
              </a:tr>
            </a:tbl>
          </a:graphicData>
        </a:graphic>
      </p:graphicFrame>
      <p:sp>
        <p:nvSpPr>
          <p:cNvPr id="9" name="Rectangle 2"/>
          <p:cNvSpPr>
            <a:spLocks noChangeArrowheads="1"/>
          </p:cNvSpPr>
          <p:nvPr/>
        </p:nvSpPr>
        <p:spPr bwMode="auto">
          <a:xfrm>
            <a:off x="-17833762" y="0"/>
            <a:ext cx="300257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All Publishable</a:t>
            </a:r>
            <a:r>
              <a:rPr kumimoji="0" lang="en-US" altLang="en-US" sz="2000" b="1" i="0" u="none" strike="noStrike" cap="none" normalizeH="0" baseline="3000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400" b="1"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 Coordinated Assessments Data</a:t>
            </a:r>
            <a:r>
              <a:rPr kumimoji="0" lang="en-US" altLang="en-US" sz="800" b="0" i="0" u="none" strike="noStrike" cap="none" normalizeH="0" baseline="0" dirty="0" smtClean="0">
                <a:ln>
                  <a:noFill/>
                </a:ln>
                <a:solidFill>
                  <a:srgbClr val="1F4E79"/>
                </a:solidFill>
                <a:effectLst/>
                <a:latin typeface="Calibri" panose="020F0502020204030204" pitchFamily="34" charset="0"/>
                <a:ea typeface="Calibri" panose="020F0502020204030204" pitchFamily="34" charset="0"/>
                <a:cs typeface="Times New Roman" panose="02020603050405020304" pitchFamily="18" charset="0"/>
              </a:rPr>
              <a:t>     </a:t>
            </a:r>
            <a:r>
              <a:rPr kumimoji="0" lang="en-US"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as of </a:t>
            </a:r>
            <a:r>
              <a:rPr kumimoji="0" lang="en-US" altLang="en-US" sz="1100" b="1"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November 3, 2016 </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50341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4600" y="953031"/>
            <a:ext cx="7772400" cy="5041829"/>
          </a:xfrm>
          <a:prstGeom prst="rect">
            <a:avLst/>
          </a:prstGeom>
        </p:spPr>
        <p:txBody>
          <a:bodyPr wrap="square">
            <a:spAutoFit/>
          </a:bodyPr>
          <a:lstStyle/>
          <a:p>
            <a:pPr marL="0" marR="0" lvl="0" indent="0" algn="l" defTabSz="457200" rtl="0" eaLnBrk="1" fontAlgn="auto" latinLnBrk="0" hangingPunct="1">
              <a:lnSpc>
                <a:spcPct val="107000"/>
              </a:lnSpc>
              <a:spcBef>
                <a:spcPts val="0"/>
              </a:spcBef>
              <a:spcAft>
                <a:spcPts val="800"/>
              </a:spcAft>
              <a:buClrTx/>
              <a:buSzTx/>
              <a:buFontTx/>
              <a:buNone/>
              <a:tabLst/>
              <a:defRPr/>
            </a:pPr>
            <a:r>
              <a:rPr kumimoji="0" lang="en-US" sz="2800"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Our (PSMFC) Priority List for FY</a:t>
            </a:r>
            <a:r>
              <a:rPr kumimoji="0" lang="en-US" sz="2800" b="1" i="0" u="sng" strike="noStrike" kern="1200" cap="none" spc="0" normalizeH="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 16</a:t>
            </a:r>
            <a:r>
              <a:rPr kumimoji="0" lang="en-US" sz="2800" b="1" i="0" u="sng"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HLIs for 18 Tier 1 Populations</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HLIs for 51 Tier 2 Populations</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HLIs for other populations</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Trends for both Tier 1 and Tier 2 Populations</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Fish Distribution Updates</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Facilities dataset maintenance</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NPCC dashboard trends</a:t>
            </a:r>
            <a:endParaRPr kumimoji="0" lang="en-US" sz="28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457200" rtl="0" eaLnBrk="1" fontAlgn="auto" latinLnBrk="0" hangingPunct="1">
              <a:lnSpc>
                <a:spcPct val="107000"/>
              </a:lnSpc>
              <a:spcBef>
                <a:spcPts val="0"/>
              </a:spcBef>
              <a:spcAft>
                <a:spcPts val="800"/>
              </a:spcAft>
              <a:buClrTx/>
              <a:buSzTx/>
              <a:buFont typeface="+mj-lt"/>
              <a:buAutoNum type="arabicPeriod"/>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Other (i.e. resident fish data, etc.)</a:t>
            </a:r>
          </a:p>
        </p:txBody>
      </p:sp>
    </p:spTree>
    <p:extLst>
      <p:ext uri="{BB962C8B-B14F-4D97-AF65-F5344CB8AC3E}">
        <p14:creationId xmlns:p14="http://schemas.microsoft.com/office/powerpoint/2010/main" val="20299729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747</TotalTime>
  <Words>2721</Words>
  <Application>Microsoft Office PowerPoint</Application>
  <PresentationFormat>Widescreen</PresentationFormat>
  <Paragraphs>1025</Paragraphs>
  <Slides>30</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30</vt:i4>
      </vt:variant>
    </vt:vector>
  </HeadingPairs>
  <TitlesOfParts>
    <vt:vector size="41" baseType="lpstr">
      <vt:lpstr>Arial</vt:lpstr>
      <vt:lpstr>Calibri</vt:lpstr>
      <vt:lpstr>Calibri Light</vt:lpstr>
      <vt:lpstr>Century Gothic</vt:lpstr>
      <vt:lpstr>Courier New</vt:lpstr>
      <vt:lpstr>Symbol</vt:lpstr>
      <vt:lpstr>Times New Roman</vt:lpstr>
      <vt:lpstr>Tw Cen MT</vt:lpstr>
      <vt:lpstr>Office Theme</vt:lpstr>
      <vt:lpstr>1_Office Theme</vt:lpstr>
      <vt:lpstr>Droplet</vt:lpstr>
      <vt:lpstr>StreamNet Executive Committee Meeting Nov 8, 2016  Agenda</vt:lpstr>
      <vt:lpstr>Quick Review of FY 17 Budgets &amp; Spending</vt:lpstr>
      <vt:lpstr>PowerPoint Presentation</vt:lpstr>
      <vt:lpstr>PSMFC &amp; the 2017 StreamNet Budget</vt:lpstr>
      <vt:lpstr>BPA Priority Population Exercise: Lessons Learned</vt:lpstr>
      <vt:lpstr>BPA Priority Population Exercise: Lessons Learned</vt:lpstr>
      <vt:lpstr>BPA Priority Population Exercise: Lessons Learned</vt:lpstr>
      <vt:lpstr>BPA Priority Population Exercise: Lessons Learned</vt:lpstr>
      <vt:lpstr>PowerPoint Presentation</vt:lpstr>
      <vt:lpstr>PowerPoint Presentation</vt:lpstr>
      <vt:lpstr>PowerPoint Presentation</vt:lpstr>
      <vt:lpstr>Review of CA 5 Year Plan – Set Priorities for FY 17</vt:lpstr>
      <vt:lpstr>PowerPoint Presentation</vt:lpstr>
      <vt:lpstr>Bull Trout Discussion</vt:lpstr>
      <vt:lpstr>PowerPoint Presentation</vt:lpstr>
      <vt:lpstr>Decision?</vt:lpstr>
      <vt:lpstr>Update on Tribal EPA Grant &amp; Discussion of Tribal Involvement in CA Project in Future</vt:lpstr>
      <vt:lpstr>Updating “Related Data” Expectations &amp; Concerns</vt:lpstr>
      <vt:lpstr>PowerPoint Presentation</vt:lpstr>
      <vt:lpstr>PowerPoint Presentation</vt:lpstr>
      <vt:lpstr>May, 2016 Excom Discussion;</vt:lpstr>
      <vt:lpstr>Updating “Related Data” Expectations &amp; Concerns</vt:lpstr>
      <vt:lpstr>Roundtable</vt:lpstr>
      <vt:lpstr>PowerPoint Presentation</vt:lpstr>
      <vt:lpstr>PowerPoint Presentation</vt:lpstr>
      <vt:lpstr>PowerPoint Presentation</vt:lpstr>
      <vt:lpstr>PowerPoint Presentation</vt:lpstr>
      <vt:lpstr>PowerPoint Presentation</vt:lpstr>
      <vt:lpstr>Data Store:  Data Sets by Fiscal Year  (all years)</vt:lpstr>
      <vt:lpstr>Data Store:  Last 5 Fiscal Years by Agency</vt:lpstr>
    </vt:vector>
  </TitlesOfParts>
  <Company>PSMFC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Store:  Data Sets by Fiscal Year</dc:title>
  <dc:creator>Mike Banach</dc:creator>
  <cp:lastModifiedBy>Chris Wheaton</cp:lastModifiedBy>
  <cp:revision>40</cp:revision>
  <dcterms:created xsi:type="dcterms:W3CDTF">2016-10-19T22:15:54Z</dcterms:created>
  <dcterms:modified xsi:type="dcterms:W3CDTF">2016-11-08T16:25:22Z</dcterms:modified>
</cp:coreProperties>
</file>