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50" r:id="rId2"/>
  </p:sldMasterIdLst>
  <p:notesMasterIdLst>
    <p:notesMasterId r:id="rId37"/>
  </p:notesMasterIdLst>
  <p:sldIdLst>
    <p:sldId id="271" r:id="rId3"/>
    <p:sldId id="298" r:id="rId4"/>
    <p:sldId id="258" r:id="rId5"/>
    <p:sldId id="267" r:id="rId6"/>
    <p:sldId id="269" r:id="rId7"/>
    <p:sldId id="274" r:id="rId8"/>
    <p:sldId id="273" r:id="rId9"/>
    <p:sldId id="262" r:id="rId10"/>
    <p:sldId id="261" r:id="rId11"/>
    <p:sldId id="286" r:id="rId12"/>
    <p:sldId id="287" r:id="rId13"/>
    <p:sldId id="285" r:id="rId14"/>
    <p:sldId id="288" r:id="rId15"/>
    <p:sldId id="289" r:id="rId16"/>
    <p:sldId id="265" r:id="rId17"/>
    <p:sldId id="277" r:id="rId18"/>
    <p:sldId id="278" r:id="rId19"/>
    <p:sldId id="279" r:id="rId20"/>
    <p:sldId id="282" r:id="rId21"/>
    <p:sldId id="276" r:id="rId22"/>
    <p:sldId id="283" r:id="rId23"/>
    <p:sldId id="281" r:id="rId24"/>
    <p:sldId id="284" r:id="rId25"/>
    <p:sldId id="290" r:id="rId26"/>
    <p:sldId id="297" r:id="rId27"/>
    <p:sldId id="296" r:id="rId28"/>
    <p:sldId id="291" r:id="rId29"/>
    <p:sldId id="292" r:id="rId30"/>
    <p:sldId id="293" r:id="rId31"/>
    <p:sldId id="294" r:id="rId32"/>
    <p:sldId id="295" r:id="rId33"/>
    <p:sldId id="270" r:id="rId34"/>
    <p:sldId id="259" r:id="rId35"/>
    <p:sldId id="260"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81388" autoAdjust="0"/>
  </p:normalViewPr>
  <p:slideViewPr>
    <p:cSldViewPr showGuides="1">
      <p:cViewPr varScale="1">
        <p:scale>
          <a:sx n="88" d="100"/>
          <a:sy n="88" d="100"/>
        </p:scale>
        <p:origin x="571" y="67"/>
      </p:cViewPr>
      <p:guideLst>
        <p:guide orient="horz" pos="2160"/>
        <p:guide pos="2880"/>
      </p:guideLst>
    </p:cSldViewPr>
  </p:slideViewPr>
  <p:notesTextViewPr>
    <p:cViewPr>
      <p:scale>
        <a:sx n="1" d="1"/>
        <a:sy n="1" d="1"/>
      </p:scale>
      <p:origin x="0" y="0"/>
    </p:cViewPr>
  </p:notesTextViewPr>
  <p:notesViewPr>
    <p:cSldViewPr>
      <p:cViewPr varScale="1">
        <p:scale>
          <a:sx n="67" d="100"/>
          <a:sy n="67" d="100"/>
        </p:scale>
        <p:origin x="2266"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600" dirty="0" smtClean="0"/>
              <a:t>Delivered in 2016 vs. Predicted</a:t>
            </a:r>
            <a:r>
              <a:rPr lang="en-US" sz="1600" baseline="0" dirty="0" smtClean="0"/>
              <a:t> </a:t>
            </a:r>
            <a:r>
              <a:rPr lang="en-US" sz="1600" baseline="0" dirty="0"/>
              <a:t>in 2017 </a:t>
            </a:r>
            <a:endParaRPr lang="en-US" sz="1600"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4"/>
          <c:order val="4"/>
          <c:tx>
            <c:strRef>
              <c:f>Sheet3!$G$63</c:f>
              <c:strCache>
                <c:ptCount val="1"/>
                <c:pt idx="0">
                  <c:v>% Predicted in 17</c:v>
                </c:pt>
              </c:strCache>
            </c:strRef>
          </c:tx>
          <c:spPr>
            <a:solidFill>
              <a:schemeClr val="accent5"/>
            </a:solidFill>
            <a:ln>
              <a:noFill/>
            </a:ln>
            <a:effectLst/>
          </c:spPr>
          <c:invertIfNegative val="0"/>
          <c:cat>
            <c:strRef>
              <c:f>Sheet3!$B$64:$B$68</c:f>
              <c:strCache>
                <c:ptCount val="5"/>
                <c:pt idx="0">
                  <c:v> NOSA</c:v>
                </c:pt>
                <c:pt idx="1">
                  <c:v> RperS</c:v>
                </c:pt>
                <c:pt idx="2">
                  <c:v> SAR</c:v>
                </c:pt>
                <c:pt idx="3">
                  <c:v> JuvenileOutMigrants</c:v>
                </c:pt>
                <c:pt idx="4">
                  <c:v> Presmolt Abundance</c:v>
                </c:pt>
              </c:strCache>
            </c:strRef>
          </c:cat>
          <c:val>
            <c:numRef>
              <c:f>Sheet3!$G$64:$G$68</c:f>
              <c:numCache>
                <c:formatCode>General</c:formatCode>
                <c:ptCount val="5"/>
                <c:pt idx="0">
                  <c:v>62</c:v>
                </c:pt>
                <c:pt idx="1">
                  <c:v>31</c:v>
                </c:pt>
                <c:pt idx="2">
                  <c:v>4</c:v>
                </c:pt>
                <c:pt idx="3">
                  <c:v>16</c:v>
                </c:pt>
                <c:pt idx="4">
                  <c:v>3</c:v>
                </c:pt>
              </c:numCache>
            </c:numRef>
          </c:val>
          <c:extLst>
            <c:ext xmlns:c16="http://schemas.microsoft.com/office/drawing/2014/chart" uri="{C3380CC4-5D6E-409C-BE32-E72D297353CC}">
              <c16:uniqueId val="{00000000-34D2-4C13-A2BA-D3E1510C1B03}"/>
            </c:ext>
          </c:extLst>
        </c:ser>
        <c:ser>
          <c:idx val="5"/>
          <c:order val="5"/>
          <c:tx>
            <c:strRef>
              <c:f>Sheet3!$H$63</c:f>
              <c:strCache>
                <c:ptCount val="1"/>
                <c:pt idx="0">
                  <c:v>% Actual in 16</c:v>
                </c:pt>
              </c:strCache>
            </c:strRef>
          </c:tx>
          <c:spPr>
            <a:solidFill>
              <a:schemeClr val="accent6"/>
            </a:solidFill>
            <a:ln>
              <a:noFill/>
            </a:ln>
            <a:effectLst/>
          </c:spPr>
          <c:invertIfNegative val="0"/>
          <c:cat>
            <c:strRef>
              <c:f>Sheet3!$B$64:$B$68</c:f>
              <c:strCache>
                <c:ptCount val="5"/>
                <c:pt idx="0">
                  <c:v> NOSA</c:v>
                </c:pt>
                <c:pt idx="1">
                  <c:v> RperS</c:v>
                </c:pt>
                <c:pt idx="2">
                  <c:v> SAR</c:v>
                </c:pt>
                <c:pt idx="3">
                  <c:v> JuvenileOutMigrants</c:v>
                </c:pt>
                <c:pt idx="4">
                  <c:v> Presmolt Abundance</c:v>
                </c:pt>
              </c:strCache>
            </c:strRef>
          </c:cat>
          <c:val>
            <c:numRef>
              <c:f>Sheet3!$H$64:$H$68</c:f>
              <c:numCache>
                <c:formatCode>General</c:formatCode>
                <c:ptCount val="5"/>
                <c:pt idx="0">
                  <c:v>61</c:v>
                </c:pt>
                <c:pt idx="1">
                  <c:v>31</c:v>
                </c:pt>
                <c:pt idx="2">
                  <c:v>6</c:v>
                </c:pt>
                <c:pt idx="3">
                  <c:v>15</c:v>
                </c:pt>
                <c:pt idx="4">
                  <c:v>3</c:v>
                </c:pt>
              </c:numCache>
            </c:numRef>
          </c:val>
          <c:extLst>
            <c:ext xmlns:c16="http://schemas.microsoft.com/office/drawing/2014/chart" uri="{C3380CC4-5D6E-409C-BE32-E72D297353CC}">
              <c16:uniqueId val="{00000001-34D2-4C13-A2BA-D3E1510C1B03}"/>
            </c:ext>
          </c:extLst>
        </c:ser>
        <c:dLbls>
          <c:showLegendKey val="0"/>
          <c:showVal val="0"/>
          <c:showCatName val="0"/>
          <c:showSerName val="0"/>
          <c:showPercent val="0"/>
          <c:showBubbleSize val="0"/>
        </c:dLbls>
        <c:gapWidth val="182"/>
        <c:axId val="360588384"/>
        <c:axId val="360587552"/>
        <c:extLst>
          <c:ext xmlns:c15="http://schemas.microsoft.com/office/drawing/2012/chart" uri="{02D57815-91ED-43cb-92C2-25804820EDAC}">
            <c15:filteredBarSeries>
              <c15:ser>
                <c:idx val="0"/>
                <c:order val="0"/>
                <c:tx>
                  <c:strRef>
                    <c:extLst>
                      <c:ext uri="{02D57815-91ED-43cb-92C2-25804820EDAC}">
                        <c15:formulaRef>
                          <c15:sqref>Sheet3!$C$63</c15:sqref>
                        </c15:formulaRef>
                      </c:ext>
                    </c:extLst>
                    <c:strCache>
                      <c:ptCount val="1"/>
                    </c:strCache>
                  </c:strRef>
                </c:tx>
                <c:spPr>
                  <a:solidFill>
                    <a:schemeClr val="accent1"/>
                  </a:solidFill>
                  <a:ln>
                    <a:noFill/>
                  </a:ln>
                  <a:effectLst/>
                </c:spPr>
                <c:invertIfNegative val="0"/>
                <c:cat>
                  <c:strRef>
                    <c:extLst>
                      <c:ext uri="{02D57815-91ED-43cb-92C2-25804820EDAC}">
                        <c15:formulaRef>
                          <c15:sqref>Sheet3!$B$64:$B$68</c15:sqref>
                        </c15:formulaRef>
                      </c:ext>
                    </c:extLst>
                    <c:strCache>
                      <c:ptCount val="5"/>
                      <c:pt idx="0">
                        <c:v> NOSA</c:v>
                      </c:pt>
                      <c:pt idx="1">
                        <c:v> RperS</c:v>
                      </c:pt>
                      <c:pt idx="2">
                        <c:v> SAR</c:v>
                      </c:pt>
                      <c:pt idx="3">
                        <c:v> JuvenileOutMigrants</c:v>
                      </c:pt>
                      <c:pt idx="4">
                        <c:v> Presmolt Abundance</c:v>
                      </c:pt>
                    </c:strCache>
                  </c:strRef>
                </c:cat>
                <c:val>
                  <c:numRef>
                    <c:extLst>
                      <c:ext uri="{02D57815-91ED-43cb-92C2-25804820EDAC}">
                        <c15:formulaRef>
                          <c15:sqref>Sheet3!$C$64:$C$68</c15:sqref>
                        </c15:formulaRef>
                      </c:ext>
                    </c:extLst>
                    <c:numCache>
                      <c:formatCode>General</c:formatCode>
                      <c:ptCount val="5"/>
                    </c:numCache>
                  </c:numRef>
                </c:val>
                <c:extLst>
                  <c:ext xmlns:c16="http://schemas.microsoft.com/office/drawing/2014/chart" uri="{C3380CC4-5D6E-409C-BE32-E72D297353CC}">
                    <c16:uniqueId val="{00000002-34D2-4C13-A2BA-D3E1510C1B03}"/>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Sheet3!$D$63</c15:sqref>
                        </c15:formulaRef>
                      </c:ext>
                    </c:extLst>
                    <c:strCache>
                      <c:ptCount val="1"/>
                    </c:strCache>
                  </c:strRef>
                </c:tx>
                <c:spPr>
                  <a:solidFill>
                    <a:schemeClr val="accent2"/>
                  </a:solidFill>
                  <a:ln>
                    <a:noFill/>
                  </a:ln>
                  <a:effectLst/>
                </c:spPr>
                <c:invertIfNegative val="0"/>
                <c:cat>
                  <c:strRef>
                    <c:extLst xmlns:c15="http://schemas.microsoft.com/office/drawing/2012/chart">
                      <c:ext xmlns:c15="http://schemas.microsoft.com/office/drawing/2012/chart" uri="{02D57815-91ED-43cb-92C2-25804820EDAC}">
                        <c15:formulaRef>
                          <c15:sqref>Sheet3!$B$64:$B$68</c15:sqref>
                        </c15:formulaRef>
                      </c:ext>
                    </c:extLst>
                    <c:strCache>
                      <c:ptCount val="5"/>
                      <c:pt idx="0">
                        <c:v> NOSA</c:v>
                      </c:pt>
                      <c:pt idx="1">
                        <c:v> RperS</c:v>
                      </c:pt>
                      <c:pt idx="2">
                        <c:v> SAR</c:v>
                      </c:pt>
                      <c:pt idx="3">
                        <c:v> JuvenileOutMigrants</c:v>
                      </c:pt>
                      <c:pt idx="4">
                        <c:v> Presmolt Abundance</c:v>
                      </c:pt>
                    </c:strCache>
                  </c:strRef>
                </c:cat>
                <c:val>
                  <c:numRef>
                    <c:extLst xmlns:c15="http://schemas.microsoft.com/office/drawing/2012/chart">
                      <c:ext xmlns:c15="http://schemas.microsoft.com/office/drawing/2012/chart" uri="{02D57815-91ED-43cb-92C2-25804820EDAC}">
                        <c15:formulaRef>
                          <c15:sqref>Sheet3!$D$64:$D$68</c15:sqref>
                        </c15:formulaRef>
                      </c:ext>
                    </c:extLst>
                    <c:numCache>
                      <c:formatCode>General</c:formatCode>
                      <c:ptCount val="5"/>
                    </c:numCache>
                  </c:numRef>
                </c:val>
                <c:extLst>
                  <c:ext xmlns:c16="http://schemas.microsoft.com/office/drawing/2014/chart" uri="{C3380CC4-5D6E-409C-BE32-E72D297353CC}">
                    <c16:uniqueId val="{00000003-34D2-4C13-A2BA-D3E1510C1B03}"/>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Sheet3!$E$63</c15:sqref>
                        </c15:formulaRef>
                      </c:ext>
                    </c:extLst>
                    <c:strCache>
                      <c:ptCount val="1"/>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Sheet3!$B$64:$B$68</c15:sqref>
                        </c15:formulaRef>
                      </c:ext>
                    </c:extLst>
                    <c:strCache>
                      <c:ptCount val="5"/>
                      <c:pt idx="0">
                        <c:v> NOSA</c:v>
                      </c:pt>
                      <c:pt idx="1">
                        <c:v> RperS</c:v>
                      </c:pt>
                      <c:pt idx="2">
                        <c:v> SAR</c:v>
                      </c:pt>
                      <c:pt idx="3">
                        <c:v> JuvenileOutMigrants</c:v>
                      </c:pt>
                      <c:pt idx="4">
                        <c:v> Presmolt Abundance</c:v>
                      </c:pt>
                    </c:strCache>
                  </c:strRef>
                </c:cat>
                <c:val>
                  <c:numRef>
                    <c:extLst xmlns:c15="http://schemas.microsoft.com/office/drawing/2012/chart">
                      <c:ext xmlns:c15="http://schemas.microsoft.com/office/drawing/2012/chart" uri="{02D57815-91ED-43cb-92C2-25804820EDAC}">
                        <c15:formulaRef>
                          <c15:sqref>Sheet3!$E$64:$E$68</c15:sqref>
                        </c15:formulaRef>
                      </c:ext>
                    </c:extLst>
                    <c:numCache>
                      <c:formatCode>General</c:formatCode>
                      <c:ptCount val="5"/>
                    </c:numCache>
                  </c:numRef>
                </c:val>
                <c:extLst>
                  <c:ext xmlns:c16="http://schemas.microsoft.com/office/drawing/2014/chart" uri="{C3380CC4-5D6E-409C-BE32-E72D297353CC}">
                    <c16:uniqueId val="{00000004-34D2-4C13-A2BA-D3E1510C1B03}"/>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Sheet3!$F$63</c15:sqref>
                        </c15:formulaRef>
                      </c:ext>
                    </c:extLst>
                    <c:strCache>
                      <c:ptCount val="1"/>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Sheet3!$B$64:$B$68</c15:sqref>
                        </c15:formulaRef>
                      </c:ext>
                    </c:extLst>
                    <c:strCache>
                      <c:ptCount val="5"/>
                      <c:pt idx="0">
                        <c:v> NOSA</c:v>
                      </c:pt>
                      <c:pt idx="1">
                        <c:v> RperS</c:v>
                      </c:pt>
                      <c:pt idx="2">
                        <c:v> SAR</c:v>
                      </c:pt>
                      <c:pt idx="3">
                        <c:v> JuvenileOutMigrants</c:v>
                      </c:pt>
                      <c:pt idx="4">
                        <c:v> Presmolt Abundance</c:v>
                      </c:pt>
                    </c:strCache>
                  </c:strRef>
                </c:cat>
                <c:val>
                  <c:numRef>
                    <c:extLst xmlns:c15="http://schemas.microsoft.com/office/drawing/2012/chart">
                      <c:ext xmlns:c15="http://schemas.microsoft.com/office/drawing/2012/chart" uri="{02D57815-91ED-43cb-92C2-25804820EDAC}">
                        <c15:formulaRef>
                          <c15:sqref>Sheet3!$F$64:$F$68</c15:sqref>
                        </c15:formulaRef>
                      </c:ext>
                    </c:extLst>
                    <c:numCache>
                      <c:formatCode>General</c:formatCode>
                      <c:ptCount val="5"/>
                    </c:numCache>
                  </c:numRef>
                </c:val>
                <c:extLst>
                  <c:ext xmlns:c16="http://schemas.microsoft.com/office/drawing/2014/chart" uri="{C3380CC4-5D6E-409C-BE32-E72D297353CC}">
                    <c16:uniqueId val="{00000005-34D2-4C13-A2BA-D3E1510C1B03}"/>
                  </c:ext>
                </c:extLst>
              </c15:ser>
            </c15:filteredBarSeries>
          </c:ext>
        </c:extLst>
      </c:barChart>
      <c:catAx>
        <c:axId val="3605883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360587552"/>
        <c:crosses val="autoZero"/>
        <c:auto val="1"/>
        <c:lblAlgn val="ctr"/>
        <c:lblOffset val="100"/>
        <c:noMultiLvlLbl val="0"/>
      </c:catAx>
      <c:valAx>
        <c:axId val="36058755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6058838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FY</a:t>
            </a:r>
            <a:r>
              <a:rPr lang="en-US" baseline="0" dirty="0"/>
              <a:t> 2017 Predicted NOSA</a:t>
            </a: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Sheet3!$B$5</c:f>
              <c:strCache>
                <c:ptCount val="1"/>
                <c:pt idx="0">
                  <c:v>WDFW</c:v>
                </c:pt>
              </c:strCache>
            </c:strRef>
          </c:tx>
          <c:spPr>
            <a:solidFill>
              <a:schemeClr val="accent1"/>
            </a:solidFill>
            <a:ln>
              <a:noFill/>
            </a:ln>
            <a:effectLst/>
          </c:spPr>
          <c:invertIfNegative val="0"/>
          <c:cat>
            <c:strRef>
              <c:f>Sheet3!$C$4:$F$4</c:f>
              <c:strCache>
                <c:ptCount val="4"/>
                <c:pt idx="0">
                  <c:v>Y</c:v>
                </c:pt>
                <c:pt idx="1">
                  <c:v>X</c:v>
                </c:pt>
                <c:pt idx="2">
                  <c:v>N</c:v>
                </c:pt>
                <c:pt idx="3">
                  <c:v>&lt;&gt; </c:v>
                </c:pt>
              </c:strCache>
            </c:strRef>
          </c:cat>
          <c:val>
            <c:numRef>
              <c:f>Sheet3!$C$5:$F$5</c:f>
            </c:numRef>
          </c:val>
          <c:extLst>
            <c:ext xmlns:c16="http://schemas.microsoft.com/office/drawing/2014/chart" uri="{C3380CC4-5D6E-409C-BE32-E72D297353CC}">
              <c16:uniqueId val="{00000000-A5D6-438D-9F30-312F873CB7AB}"/>
            </c:ext>
          </c:extLst>
        </c:ser>
        <c:ser>
          <c:idx val="1"/>
          <c:order val="1"/>
          <c:tx>
            <c:strRef>
              <c:f>Sheet3!$B$6</c:f>
              <c:strCache>
                <c:ptCount val="1"/>
                <c:pt idx="0">
                  <c:v>ODFW</c:v>
                </c:pt>
              </c:strCache>
            </c:strRef>
          </c:tx>
          <c:spPr>
            <a:solidFill>
              <a:schemeClr val="accent2"/>
            </a:solidFill>
            <a:ln>
              <a:noFill/>
            </a:ln>
            <a:effectLst/>
          </c:spPr>
          <c:invertIfNegative val="0"/>
          <c:cat>
            <c:strRef>
              <c:f>Sheet3!$C$4:$F$4</c:f>
              <c:strCache>
                <c:ptCount val="4"/>
                <c:pt idx="0">
                  <c:v>Y</c:v>
                </c:pt>
                <c:pt idx="1">
                  <c:v>X</c:v>
                </c:pt>
                <c:pt idx="2">
                  <c:v>N</c:v>
                </c:pt>
                <c:pt idx="3">
                  <c:v>&lt;&gt; </c:v>
                </c:pt>
              </c:strCache>
            </c:strRef>
          </c:cat>
          <c:val>
            <c:numRef>
              <c:f>Sheet3!$C$6:$F$6</c:f>
            </c:numRef>
          </c:val>
          <c:extLst>
            <c:ext xmlns:c16="http://schemas.microsoft.com/office/drawing/2014/chart" uri="{C3380CC4-5D6E-409C-BE32-E72D297353CC}">
              <c16:uniqueId val="{00000001-A5D6-438D-9F30-312F873CB7AB}"/>
            </c:ext>
          </c:extLst>
        </c:ser>
        <c:ser>
          <c:idx val="2"/>
          <c:order val="2"/>
          <c:tx>
            <c:strRef>
              <c:f>Sheet3!$B$7</c:f>
              <c:strCache>
                <c:ptCount val="1"/>
                <c:pt idx="0">
                  <c:v>IDFG</c:v>
                </c:pt>
              </c:strCache>
            </c:strRef>
          </c:tx>
          <c:spPr>
            <a:solidFill>
              <a:schemeClr val="accent3"/>
            </a:solidFill>
            <a:ln>
              <a:noFill/>
            </a:ln>
            <a:effectLst/>
          </c:spPr>
          <c:invertIfNegative val="0"/>
          <c:cat>
            <c:strRef>
              <c:f>Sheet3!$C$4:$F$4</c:f>
              <c:strCache>
                <c:ptCount val="4"/>
                <c:pt idx="0">
                  <c:v>Y</c:v>
                </c:pt>
                <c:pt idx="1">
                  <c:v>X</c:v>
                </c:pt>
                <c:pt idx="2">
                  <c:v>N</c:v>
                </c:pt>
                <c:pt idx="3">
                  <c:v>&lt;&gt; </c:v>
                </c:pt>
              </c:strCache>
            </c:strRef>
          </c:cat>
          <c:val>
            <c:numRef>
              <c:f>Sheet3!$C$7:$F$7</c:f>
            </c:numRef>
          </c:val>
          <c:extLst>
            <c:ext xmlns:c16="http://schemas.microsoft.com/office/drawing/2014/chart" uri="{C3380CC4-5D6E-409C-BE32-E72D297353CC}">
              <c16:uniqueId val="{00000002-A5D6-438D-9F30-312F873CB7AB}"/>
            </c:ext>
          </c:extLst>
        </c:ser>
        <c:ser>
          <c:idx val="3"/>
          <c:order val="3"/>
          <c:tx>
            <c:strRef>
              <c:f>Sheet3!$B$8</c:f>
              <c:strCache>
                <c:ptCount val="1"/>
                <c:pt idx="0">
                  <c:v>YNF</c:v>
                </c:pt>
              </c:strCache>
            </c:strRef>
          </c:tx>
          <c:spPr>
            <a:solidFill>
              <a:schemeClr val="accent4"/>
            </a:solidFill>
            <a:ln>
              <a:noFill/>
            </a:ln>
            <a:effectLst/>
          </c:spPr>
          <c:invertIfNegative val="0"/>
          <c:cat>
            <c:strRef>
              <c:f>Sheet3!$C$4:$F$4</c:f>
              <c:strCache>
                <c:ptCount val="4"/>
                <c:pt idx="0">
                  <c:v>Y</c:v>
                </c:pt>
                <c:pt idx="1">
                  <c:v>X</c:v>
                </c:pt>
                <c:pt idx="2">
                  <c:v>N</c:v>
                </c:pt>
                <c:pt idx="3">
                  <c:v>&lt;&gt; </c:v>
                </c:pt>
              </c:strCache>
            </c:strRef>
          </c:cat>
          <c:val>
            <c:numRef>
              <c:f>Sheet3!$C$8:$F$8</c:f>
            </c:numRef>
          </c:val>
          <c:extLst>
            <c:ext xmlns:c16="http://schemas.microsoft.com/office/drawing/2014/chart" uri="{C3380CC4-5D6E-409C-BE32-E72D297353CC}">
              <c16:uniqueId val="{00000003-A5D6-438D-9F30-312F873CB7AB}"/>
            </c:ext>
          </c:extLst>
        </c:ser>
        <c:ser>
          <c:idx val="4"/>
          <c:order val="4"/>
          <c:tx>
            <c:strRef>
              <c:f>Sheet3!$B$9</c:f>
              <c:strCache>
                <c:ptCount val="1"/>
                <c:pt idx="0">
                  <c:v>CCT</c:v>
                </c:pt>
              </c:strCache>
            </c:strRef>
          </c:tx>
          <c:spPr>
            <a:solidFill>
              <a:schemeClr val="accent5"/>
            </a:solidFill>
            <a:ln>
              <a:noFill/>
            </a:ln>
            <a:effectLst/>
          </c:spPr>
          <c:invertIfNegative val="0"/>
          <c:cat>
            <c:strRef>
              <c:f>Sheet3!$C$4:$F$4</c:f>
              <c:strCache>
                <c:ptCount val="4"/>
                <c:pt idx="0">
                  <c:v>Y</c:v>
                </c:pt>
                <c:pt idx="1">
                  <c:v>X</c:v>
                </c:pt>
                <c:pt idx="2">
                  <c:v>N</c:v>
                </c:pt>
                <c:pt idx="3">
                  <c:v>&lt;&gt; </c:v>
                </c:pt>
              </c:strCache>
            </c:strRef>
          </c:cat>
          <c:val>
            <c:numRef>
              <c:f>Sheet3!$C$9:$F$9</c:f>
            </c:numRef>
          </c:val>
          <c:extLst>
            <c:ext xmlns:c16="http://schemas.microsoft.com/office/drawing/2014/chart" uri="{C3380CC4-5D6E-409C-BE32-E72D297353CC}">
              <c16:uniqueId val="{00000004-A5D6-438D-9F30-312F873CB7AB}"/>
            </c:ext>
          </c:extLst>
        </c:ser>
        <c:ser>
          <c:idx val="5"/>
          <c:order val="5"/>
          <c:tx>
            <c:strRef>
              <c:f>Sheet3!$B$10</c:f>
              <c:strCache>
                <c:ptCount val="1"/>
                <c:pt idx="0">
                  <c:v>?</c:v>
                </c:pt>
              </c:strCache>
            </c:strRef>
          </c:tx>
          <c:spPr>
            <a:solidFill>
              <a:schemeClr val="accent6"/>
            </a:solidFill>
            <a:ln>
              <a:noFill/>
            </a:ln>
            <a:effectLst/>
          </c:spPr>
          <c:invertIfNegative val="0"/>
          <c:cat>
            <c:strRef>
              <c:f>Sheet3!$C$4:$F$4</c:f>
              <c:strCache>
                <c:ptCount val="4"/>
                <c:pt idx="0">
                  <c:v>Y</c:v>
                </c:pt>
                <c:pt idx="1">
                  <c:v>X</c:v>
                </c:pt>
                <c:pt idx="2">
                  <c:v>N</c:v>
                </c:pt>
                <c:pt idx="3">
                  <c:v>&lt;&gt; </c:v>
                </c:pt>
              </c:strCache>
            </c:strRef>
          </c:cat>
          <c:val>
            <c:numRef>
              <c:f>Sheet3!$C$10:$F$10</c:f>
            </c:numRef>
          </c:val>
          <c:extLst>
            <c:ext xmlns:c16="http://schemas.microsoft.com/office/drawing/2014/chart" uri="{C3380CC4-5D6E-409C-BE32-E72D297353CC}">
              <c16:uniqueId val="{00000005-A5D6-438D-9F30-312F873CB7AB}"/>
            </c:ext>
          </c:extLst>
        </c:ser>
        <c:ser>
          <c:idx val="6"/>
          <c:order val="6"/>
          <c:tx>
            <c:strRef>
              <c:f>Sheet3!$B$11</c:f>
              <c:strCache>
                <c:ptCount val="1"/>
                <c:pt idx="0">
                  <c:v>Number</c:v>
                </c:pt>
              </c:strCache>
            </c:strRef>
          </c:tx>
          <c:spPr>
            <a:solidFill>
              <a:schemeClr val="accent1">
                <a:lumMod val="60000"/>
              </a:schemeClr>
            </a:solidFill>
            <a:ln>
              <a:noFill/>
            </a:ln>
            <a:effectLst/>
          </c:spPr>
          <c:invertIfNegative val="0"/>
          <c:cat>
            <c:strRef>
              <c:f>Sheet3!$C$4:$F$4</c:f>
              <c:strCache>
                <c:ptCount val="4"/>
                <c:pt idx="0">
                  <c:v>Y</c:v>
                </c:pt>
                <c:pt idx="1">
                  <c:v>X</c:v>
                </c:pt>
                <c:pt idx="2">
                  <c:v>N</c:v>
                </c:pt>
                <c:pt idx="3">
                  <c:v>&lt;&gt; </c:v>
                </c:pt>
              </c:strCache>
            </c:strRef>
          </c:cat>
          <c:val>
            <c:numRef>
              <c:f>Sheet3!$C$11:$F$11</c:f>
              <c:numCache>
                <c:formatCode>General</c:formatCode>
                <c:ptCount val="4"/>
                <c:pt idx="0">
                  <c:v>128</c:v>
                </c:pt>
                <c:pt idx="1">
                  <c:v>35</c:v>
                </c:pt>
                <c:pt idx="2">
                  <c:v>27</c:v>
                </c:pt>
                <c:pt idx="3">
                  <c:v>17</c:v>
                </c:pt>
              </c:numCache>
            </c:numRef>
          </c:val>
          <c:extLst>
            <c:ext xmlns:c16="http://schemas.microsoft.com/office/drawing/2014/chart" uri="{C3380CC4-5D6E-409C-BE32-E72D297353CC}">
              <c16:uniqueId val="{00000006-A5D6-438D-9F30-312F873CB7AB}"/>
            </c:ext>
          </c:extLst>
        </c:ser>
        <c:ser>
          <c:idx val="7"/>
          <c:order val="7"/>
          <c:tx>
            <c:strRef>
              <c:f>Sheet3!$B$12</c:f>
              <c:strCache>
                <c:ptCount val="1"/>
                <c:pt idx="0">
                  <c:v>%</c:v>
                </c:pt>
              </c:strCache>
            </c:strRef>
          </c:tx>
          <c:spPr>
            <a:solidFill>
              <a:schemeClr val="accent2">
                <a:lumMod val="60000"/>
              </a:schemeClr>
            </a:solidFill>
            <a:ln>
              <a:noFill/>
            </a:ln>
            <a:effectLst/>
          </c:spPr>
          <c:invertIfNegative val="0"/>
          <c:cat>
            <c:strRef>
              <c:f>Sheet3!$C$4:$F$4</c:f>
              <c:strCache>
                <c:ptCount val="4"/>
                <c:pt idx="0">
                  <c:v>Y</c:v>
                </c:pt>
                <c:pt idx="1">
                  <c:v>X</c:v>
                </c:pt>
                <c:pt idx="2">
                  <c:v>N</c:v>
                </c:pt>
                <c:pt idx="3">
                  <c:v>&lt;&gt; </c:v>
                </c:pt>
              </c:strCache>
            </c:strRef>
          </c:cat>
          <c:val>
            <c:numRef>
              <c:f>Sheet3!$C$12:$F$12</c:f>
              <c:numCache>
                <c:formatCode>General</c:formatCode>
                <c:ptCount val="4"/>
                <c:pt idx="0">
                  <c:v>62</c:v>
                </c:pt>
                <c:pt idx="1">
                  <c:v>17</c:v>
                </c:pt>
                <c:pt idx="2">
                  <c:v>13</c:v>
                </c:pt>
                <c:pt idx="3">
                  <c:v>8</c:v>
                </c:pt>
              </c:numCache>
            </c:numRef>
          </c:val>
          <c:extLst>
            <c:ext xmlns:c16="http://schemas.microsoft.com/office/drawing/2014/chart" uri="{C3380CC4-5D6E-409C-BE32-E72D297353CC}">
              <c16:uniqueId val="{00000007-A5D6-438D-9F30-312F873CB7AB}"/>
            </c:ext>
          </c:extLst>
        </c:ser>
        <c:dLbls>
          <c:showLegendKey val="0"/>
          <c:showVal val="0"/>
          <c:showCatName val="0"/>
          <c:showSerName val="0"/>
          <c:showPercent val="0"/>
          <c:showBubbleSize val="0"/>
        </c:dLbls>
        <c:gapWidth val="219"/>
        <c:overlap val="-27"/>
        <c:axId val="294093504"/>
        <c:axId val="428331840"/>
      </c:barChart>
      <c:catAx>
        <c:axId val="294093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28331840"/>
        <c:crosses val="autoZero"/>
        <c:auto val="1"/>
        <c:lblAlgn val="ctr"/>
        <c:lblOffset val="100"/>
        <c:noMultiLvlLbl val="0"/>
      </c:catAx>
      <c:valAx>
        <c:axId val="4283318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409350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FY 2017 Predicted RperS</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Sheet3!$B$17</c:f>
              <c:strCache>
                <c:ptCount val="1"/>
                <c:pt idx="0">
                  <c:v>WDFW</c:v>
                </c:pt>
              </c:strCache>
            </c:strRef>
          </c:tx>
          <c:spPr>
            <a:solidFill>
              <a:schemeClr val="accent1"/>
            </a:solidFill>
            <a:ln>
              <a:noFill/>
            </a:ln>
            <a:effectLst/>
          </c:spPr>
          <c:invertIfNegative val="0"/>
          <c:cat>
            <c:strRef>
              <c:f>Sheet3!$C$16:$F$16</c:f>
              <c:strCache>
                <c:ptCount val="4"/>
                <c:pt idx="0">
                  <c:v>Y</c:v>
                </c:pt>
                <c:pt idx="1">
                  <c:v>X</c:v>
                </c:pt>
                <c:pt idx="2">
                  <c:v>N</c:v>
                </c:pt>
                <c:pt idx="3">
                  <c:v>&lt;&gt; </c:v>
                </c:pt>
              </c:strCache>
            </c:strRef>
          </c:cat>
          <c:val>
            <c:numRef>
              <c:f>Sheet3!$C$17:$F$17</c:f>
            </c:numRef>
          </c:val>
          <c:extLst>
            <c:ext xmlns:c16="http://schemas.microsoft.com/office/drawing/2014/chart" uri="{C3380CC4-5D6E-409C-BE32-E72D297353CC}">
              <c16:uniqueId val="{00000000-6F2F-48AA-BB9E-3D961E243543}"/>
            </c:ext>
          </c:extLst>
        </c:ser>
        <c:ser>
          <c:idx val="1"/>
          <c:order val="1"/>
          <c:tx>
            <c:strRef>
              <c:f>Sheet3!$B$18</c:f>
              <c:strCache>
                <c:ptCount val="1"/>
                <c:pt idx="0">
                  <c:v>ODFW</c:v>
                </c:pt>
              </c:strCache>
            </c:strRef>
          </c:tx>
          <c:spPr>
            <a:solidFill>
              <a:schemeClr val="accent2"/>
            </a:solidFill>
            <a:ln>
              <a:noFill/>
            </a:ln>
            <a:effectLst/>
          </c:spPr>
          <c:invertIfNegative val="0"/>
          <c:cat>
            <c:strRef>
              <c:f>Sheet3!$C$16:$F$16</c:f>
              <c:strCache>
                <c:ptCount val="4"/>
                <c:pt idx="0">
                  <c:v>Y</c:v>
                </c:pt>
                <c:pt idx="1">
                  <c:v>X</c:v>
                </c:pt>
                <c:pt idx="2">
                  <c:v>N</c:v>
                </c:pt>
                <c:pt idx="3">
                  <c:v>&lt;&gt; </c:v>
                </c:pt>
              </c:strCache>
            </c:strRef>
          </c:cat>
          <c:val>
            <c:numRef>
              <c:f>Sheet3!$C$18:$F$18</c:f>
            </c:numRef>
          </c:val>
          <c:extLst>
            <c:ext xmlns:c16="http://schemas.microsoft.com/office/drawing/2014/chart" uri="{C3380CC4-5D6E-409C-BE32-E72D297353CC}">
              <c16:uniqueId val="{00000001-6F2F-48AA-BB9E-3D961E243543}"/>
            </c:ext>
          </c:extLst>
        </c:ser>
        <c:ser>
          <c:idx val="2"/>
          <c:order val="2"/>
          <c:tx>
            <c:strRef>
              <c:f>Sheet3!$B$19</c:f>
              <c:strCache>
                <c:ptCount val="1"/>
                <c:pt idx="0">
                  <c:v>IDFG</c:v>
                </c:pt>
              </c:strCache>
            </c:strRef>
          </c:tx>
          <c:spPr>
            <a:solidFill>
              <a:schemeClr val="accent3"/>
            </a:solidFill>
            <a:ln>
              <a:noFill/>
            </a:ln>
            <a:effectLst/>
          </c:spPr>
          <c:invertIfNegative val="0"/>
          <c:cat>
            <c:strRef>
              <c:f>Sheet3!$C$16:$F$16</c:f>
              <c:strCache>
                <c:ptCount val="4"/>
                <c:pt idx="0">
                  <c:v>Y</c:v>
                </c:pt>
                <c:pt idx="1">
                  <c:v>X</c:v>
                </c:pt>
                <c:pt idx="2">
                  <c:v>N</c:v>
                </c:pt>
                <c:pt idx="3">
                  <c:v>&lt;&gt; </c:v>
                </c:pt>
              </c:strCache>
            </c:strRef>
          </c:cat>
          <c:val>
            <c:numRef>
              <c:f>Sheet3!$C$19:$F$19</c:f>
            </c:numRef>
          </c:val>
          <c:extLst>
            <c:ext xmlns:c16="http://schemas.microsoft.com/office/drawing/2014/chart" uri="{C3380CC4-5D6E-409C-BE32-E72D297353CC}">
              <c16:uniqueId val="{00000002-6F2F-48AA-BB9E-3D961E243543}"/>
            </c:ext>
          </c:extLst>
        </c:ser>
        <c:ser>
          <c:idx val="3"/>
          <c:order val="3"/>
          <c:tx>
            <c:strRef>
              <c:f>Sheet3!$B$20</c:f>
              <c:strCache>
                <c:ptCount val="1"/>
                <c:pt idx="0">
                  <c:v>YNF</c:v>
                </c:pt>
              </c:strCache>
            </c:strRef>
          </c:tx>
          <c:spPr>
            <a:solidFill>
              <a:schemeClr val="accent4"/>
            </a:solidFill>
            <a:ln>
              <a:noFill/>
            </a:ln>
            <a:effectLst/>
          </c:spPr>
          <c:invertIfNegative val="0"/>
          <c:cat>
            <c:strRef>
              <c:f>Sheet3!$C$16:$F$16</c:f>
              <c:strCache>
                <c:ptCount val="4"/>
                <c:pt idx="0">
                  <c:v>Y</c:v>
                </c:pt>
                <c:pt idx="1">
                  <c:v>X</c:v>
                </c:pt>
                <c:pt idx="2">
                  <c:v>N</c:v>
                </c:pt>
                <c:pt idx="3">
                  <c:v>&lt;&gt; </c:v>
                </c:pt>
              </c:strCache>
            </c:strRef>
          </c:cat>
          <c:val>
            <c:numRef>
              <c:f>Sheet3!$C$20:$F$20</c:f>
            </c:numRef>
          </c:val>
          <c:extLst>
            <c:ext xmlns:c16="http://schemas.microsoft.com/office/drawing/2014/chart" uri="{C3380CC4-5D6E-409C-BE32-E72D297353CC}">
              <c16:uniqueId val="{00000003-6F2F-48AA-BB9E-3D961E243543}"/>
            </c:ext>
          </c:extLst>
        </c:ser>
        <c:ser>
          <c:idx val="4"/>
          <c:order val="4"/>
          <c:tx>
            <c:strRef>
              <c:f>Sheet3!$B$21</c:f>
              <c:strCache>
                <c:ptCount val="1"/>
                <c:pt idx="0">
                  <c:v>CCT</c:v>
                </c:pt>
              </c:strCache>
            </c:strRef>
          </c:tx>
          <c:spPr>
            <a:solidFill>
              <a:schemeClr val="accent5"/>
            </a:solidFill>
            <a:ln>
              <a:noFill/>
            </a:ln>
            <a:effectLst/>
          </c:spPr>
          <c:invertIfNegative val="0"/>
          <c:cat>
            <c:strRef>
              <c:f>Sheet3!$C$16:$F$16</c:f>
              <c:strCache>
                <c:ptCount val="4"/>
                <c:pt idx="0">
                  <c:v>Y</c:v>
                </c:pt>
                <c:pt idx="1">
                  <c:v>X</c:v>
                </c:pt>
                <c:pt idx="2">
                  <c:v>N</c:v>
                </c:pt>
                <c:pt idx="3">
                  <c:v>&lt;&gt; </c:v>
                </c:pt>
              </c:strCache>
            </c:strRef>
          </c:cat>
          <c:val>
            <c:numRef>
              <c:f>Sheet3!$C$21:$F$21</c:f>
            </c:numRef>
          </c:val>
          <c:extLst>
            <c:ext xmlns:c16="http://schemas.microsoft.com/office/drawing/2014/chart" uri="{C3380CC4-5D6E-409C-BE32-E72D297353CC}">
              <c16:uniqueId val="{00000004-6F2F-48AA-BB9E-3D961E243543}"/>
            </c:ext>
          </c:extLst>
        </c:ser>
        <c:ser>
          <c:idx val="5"/>
          <c:order val="5"/>
          <c:tx>
            <c:strRef>
              <c:f>Sheet3!$B$22</c:f>
              <c:strCache>
                <c:ptCount val="1"/>
                <c:pt idx="0">
                  <c:v>?</c:v>
                </c:pt>
              </c:strCache>
            </c:strRef>
          </c:tx>
          <c:spPr>
            <a:solidFill>
              <a:schemeClr val="accent6"/>
            </a:solidFill>
            <a:ln>
              <a:noFill/>
            </a:ln>
            <a:effectLst/>
          </c:spPr>
          <c:invertIfNegative val="0"/>
          <c:cat>
            <c:strRef>
              <c:f>Sheet3!$C$16:$F$16</c:f>
              <c:strCache>
                <c:ptCount val="4"/>
                <c:pt idx="0">
                  <c:v>Y</c:v>
                </c:pt>
                <c:pt idx="1">
                  <c:v>X</c:v>
                </c:pt>
                <c:pt idx="2">
                  <c:v>N</c:v>
                </c:pt>
                <c:pt idx="3">
                  <c:v>&lt;&gt; </c:v>
                </c:pt>
              </c:strCache>
            </c:strRef>
          </c:cat>
          <c:val>
            <c:numRef>
              <c:f>Sheet3!$C$22:$F$22</c:f>
            </c:numRef>
          </c:val>
          <c:extLst>
            <c:ext xmlns:c16="http://schemas.microsoft.com/office/drawing/2014/chart" uri="{C3380CC4-5D6E-409C-BE32-E72D297353CC}">
              <c16:uniqueId val="{00000005-6F2F-48AA-BB9E-3D961E243543}"/>
            </c:ext>
          </c:extLst>
        </c:ser>
        <c:ser>
          <c:idx val="6"/>
          <c:order val="6"/>
          <c:tx>
            <c:strRef>
              <c:f>Sheet3!$B$23</c:f>
              <c:strCache>
                <c:ptCount val="1"/>
                <c:pt idx="0">
                  <c:v>Number</c:v>
                </c:pt>
              </c:strCache>
            </c:strRef>
          </c:tx>
          <c:spPr>
            <a:solidFill>
              <a:schemeClr val="accent1">
                <a:lumMod val="60000"/>
              </a:schemeClr>
            </a:solidFill>
            <a:ln>
              <a:noFill/>
            </a:ln>
            <a:effectLst/>
          </c:spPr>
          <c:invertIfNegative val="0"/>
          <c:cat>
            <c:strRef>
              <c:f>Sheet3!$C$16:$F$16</c:f>
              <c:strCache>
                <c:ptCount val="4"/>
                <c:pt idx="0">
                  <c:v>Y</c:v>
                </c:pt>
                <c:pt idx="1">
                  <c:v>X</c:v>
                </c:pt>
                <c:pt idx="2">
                  <c:v>N</c:v>
                </c:pt>
                <c:pt idx="3">
                  <c:v>&lt;&gt; </c:v>
                </c:pt>
              </c:strCache>
            </c:strRef>
          </c:cat>
          <c:val>
            <c:numRef>
              <c:f>Sheet3!$C$23:$F$23</c:f>
              <c:numCache>
                <c:formatCode>General</c:formatCode>
                <c:ptCount val="4"/>
                <c:pt idx="0">
                  <c:v>63</c:v>
                </c:pt>
                <c:pt idx="1">
                  <c:v>75</c:v>
                </c:pt>
                <c:pt idx="2">
                  <c:v>52</c:v>
                </c:pt>
                <c:pt idx="3">
                  <c:v>17</c:v>
                </c:pt>
              </c:numCache>
            </c:numRef>
          </c:val>
          <c:extLst>
            <c:ext xmlns:c16="http://schemas.microsoft.com/office/drawing/2014/chart" uri="{C3380CC4-5D6E-409C-BE32-E72D297353CC}">
              <c16:uniqueId val="{00000006-6F2F-48AA-BB9E-3D961E243543}"/>
            </c:ext>
          </c:extLst>
        </c:ser>
        <c:ser>
          <c:idx val="7"/>
          <c:order val="7"/>
          <c:tx>
            <c:strRef>
              <c:f>Sheet3!$B$24</c:f>
              <c:strCache>
                <c:ptCount val="1"/>
                <c:pt idx="0">
                  <c:v>%</c:v>
                </c:pt>
              </c:strCache>
            </c:strRef>
          </c:tx>
          <c:spPr>
            <a:solidFill>
              <a:schemeClr val="accent2">
                <a:lumMod val="60000"/>
              </a:schemeClr>
            </a:solidFill>
            <a:ln>
              <a:noFill/>
            </a:ln>
            <a:effectLst/>
          </c:spPr>
          <c:invertIfNegative val="0"/>
          <c:cat>
            <c:strRef>
              <c:f>Sheet3!$C$16:$F$16</c:f>
              <c:strCache>
                <c:ptCount val="4"/>
                <c:pt idx="0">
                  <c:v>Y</c:v>
                </c:pt>
                <c:pt idx="1">
                  <c:v>X</c:v>
                </c:pt>
                <c:pt idx="2">
                  <c:v>N</c:v>
                </c:pt>
                <c:pt idx="3">
                  <c:v>&lt;&gt; </c:v>
                </c:pt>
              </c:strCache>
            </c:strRef>
          </c:cat>
          <c:val>
            <c:numRef>
              <c:f>Sheet3!$C$24:$F$24</c:f>
              <c:numCache>
                <c:formatCode>General</c:formatCode>
                <c:ptCount val="4"/>
                <c:pt idx="0">
                  <c:v>31</c:v>
                </c:pt>
                <c:pt idx="1">
                  <c:v>36</c:v>
                </c:pt>
                <c:pt idx="2">
                  <c:v>25</c:v>
                </c:pt>
                <c:pt idx="3">
                  <c:v>8</c:v>
                </c:pt>
              </c:numCache>
            </c:numRef>
          </c:val>
          <c:extLst>
            <c:ext xmlns:c16="http://schemas.microsoft.com/office/drawing/2014/chart" uri="{C3380CC4-5D6E-409C-BE32-E72D297353CC}">
              <c16:uniqueId val="{00000007-6F2F-48AA-BB9E-3D961E243543}"/>
            </c:ext>
          </c:extLst>
        </c:ser>
        <c:dLbls>
          <c:showLegendKey val="0"/>
          <c:showVal val="0"/>
          <c:showCatName val="0"/>
          <c:showSerName val="0"/>
          <c:showPercent val="0"/>
          <c:showBubbleSize val="0"/>
        </c:dLbls>
        <c:gapWidth val="219"/>
        <c:overlap val="-27"/>
        <c:axId val="440744048"/>
        <c:axId val="440745712"/>
      </c:barChart>
      <c:catAx>
        <c:axId val="440744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40745712"/>
        <c:crosses val="autoZero"/>
        <c:auto val="1"/>
        <c:lblAlgn val="ctr"/>
        <c:lblOffset val="100"/>
        <c:noMultiLvlLbl val="0"/>
      </c:catAx>
      <c:valAx>
        <c:axId val="4407457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4074404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FY</a:t>
            </a:r>
            <a:r>
              <a:rPr lang="en-US" baseline="0" dirty="0"/>
              <a:t> 2017 Predicted SAR</a:t>
            </a:r>
          </a:p>
          <a:p>
            <a:pPr>
              <a:defRPr/>
            </a:pP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Sheet3!$B$29</c:f>
              <c:strCache>
                <c:ptCount val="1"/>
                <c:pt idx="0">
                  <c:v>WDFW</c:v>
                </c:pt>
              </c:strCache>
            </c:strRef>
          </c:tx>
          <c:spPr>
            <a:solidFill>
              <a:schemeClr val="accent1"/>
            </a:solidFill>
            <a:ln>
              <a:noFill/>
            </a:ln>
            <a:effectLst/>
          </c:spPr>
          <c:invertIfNegative val="0"/>
          <c:cat>
            <c:strRef>
              <c:f>Sheet3!$C$28:$F$28</c:f>
              <c:strCache>
                <c:ptCount val="4"/>
                <c:pt idx="0">
                  <c:v>Y</c:v>
                </c:pt>
                <c:pt idx="1">
                  <c:v>X</c:v>
                </c:pt>
                <c:pt idx="2">
                  <c:v>N</c:v>
                </c:pt>
                <c:pt idx="3">
                  <c:v>&lt;&gt; </c:v>
                </c:pt>
              </c:strCache>
            </c:strRef>
          </c:cat>
          <c:val>
            <c:numRef>
              <c:f>Sheet3!$C$29:$F$29</c:f>
            </c:numRef>
          </c:val>
          <c:extLst>
            <c:ext xmlns:c16="http://schemas.microsoft.com/office/drawing/2014/chart" uri="{C3380CC4-5D6E-409C-BE32-E72D297353CC}">
              <c16:uniqueId val="{00000000-51AA-4A83-83DA-A977A0B2FE82}"/>
            </c:ext>
          </c:extLst>
        </c:ser>
        <c:ser>
          <c:idx val="1"/>
          <c:order val="1"/>
          <c:tx>
            <c:strRef>
              <c:f>Sheet3!$B$30</c:f>
              <c:strCache>
                <c:ptCount val="1"/>
                <c:pt idx="0">
                  <c:v>ODFW</c:v>
                </c:pt>
              </c:strCache>
            </c:strRef>
          </c:tx>
          <c:spPr>
            <a:solidFill>
              <a:schemeClr val="accent2"/>
            </a:solidFill>
            <a:ln>
              <a:noFill/>
            </a:ln>
            <a:effectLst/>
          </c:spPr>
          <c:invertIfNegative val="0"/>
          <c:cat>
            <c:strRef>
              <c:f>Sheet3!$C$28:$F$28</c:f>
              <c:strCache>
                <c:ptCount val="4"/>
                <c:pt idx="0">
                  <c:v>Y</c:v>
                </c:pt>
                <c:pt idx="1">
                  <c:v>X</c:v>
                </c:pt>
                <c:pt idx="2">
                  <c:v>N</c:v>
                </c:pt>
                <c:pt idx="3">
                  <c:v>&lt;&gt; </c:v>
                </c:pt>
              </c:strCache>
            </c:strRef>
          </c:cat>
          <c:val>
            <c:numRef>
              <c:f>Sheet3!$C$30:$F$30</c:f>
            </c:numRef>
          </c:val>
          <c:extLst>
            <c:ext xmlns:c16="http://schemas.microsoft.com/office/drawing/2014/chart" uri="{C3380CC4-5D6E-409C-BE32-E72D297353CC}">
              <c16:uniqueId val="{00000001-51AA-4A83-83DA-A977A0B2FE82}"/>
            </c:ext>
          </c:extLst>
        </c:ser>
        <c:ser>
          <c:idx val="2"/>
          <c:order val="2"/>
          <c:tx>
            <c:strRef>
              <c:f>Sheet3!$B$31</c:f>
              <c:strCache>
                <c:ptCount val="1"/>
                <c:pt idx="0">
                  <c:v>IDFG</c:v>
                </c:pt>
              </c:strCache>
            </c:strRef>
          </c:tx>
          <c:spPr>
            <a:solidFill>
              <a:schemeClr val="accent3"/>
            </a:solidFill>
            <a:ln>
              <a:noFill/>
            </a:ln>
            <a:effectLst/>
          </c:spPr>
          <c:invertIfNegative val="0"/>
          <c:cat>
            <c:strRef>
              <c:f>Sheet3!$C$28:$F$28</c:f>
              <c:strCache>
                <c:ptCount val="4"/>
                <c:pt idx="0">
                  <c:v>Y</c:v>
                </c:pt>
                <c:pt idx="1">
                  <c:v>X</c:v>
                </c:pt>
                <c:pt idx="2">
                  <c:v>N</c:v>
                </c:pt>
                <c:pt idx="3">
                  <c:v>&lt;&gt; </c:v>
                </c:pt>
              </c:strCache>
            </c:strRef>
          </c:cat>
          <c:val>
            <c:numRef>
              <c:f>Sheet3!$C$31:$F$31</c:f>
            </c:numRef>
          </c:val>
          <c:extLst>
            <c:ext xmlns:c16="http://schemas.microsoft.com/office/drawing/2014/chart" uri="{C3380CC4-5D6E-409C-BE32-E72D297353CC}">
              <c16:uniqueId val="{00000002-51AA-4A83-83DA-A977A0B2FE82}"/>
            </c:ext>
          </c:extLst>
        </c:ser>
        <c:ser>
          <c:idx val="3"/>
          <c:order val="3"/>
          <c:tx>
            <c:strRef>
              <c:f>Sheet3!$B$32</c:f>
              <c:strCache>
                <c:ptCount val="1"/>
                <c:pt idx="0">
                  <c:v>YNF</c:v>
                </c:pt>
              </c:strCache>
            </c:strRef>
          </c:tx>
          <c:spPr>
            <a:solidFill>
              <a:schemeClr val="accent4"/>
            </a:solidFill>
            <a:ln>
              <a:noFill/>
            </a:ln>
            <a:effectLst/>
          </c:spPr>
          <c:invertIfNegative val="0"/>
          <c:cat>
            <c:strRef>
              <c:f>Sheet3!$C$28:$F$28</c:f>
              <c:strCache>
                <c:ptCount val="4"/>
                <c:pt idx="0">
                  <c:v>Y</c:v>
                </c:pt>
                <c:pt idx="1">
                  <c:v>X</c:v>
                </c:pt>
                <c:pt idx="2">
                  <c:v>N</c:v>
                </c:pt>
                <c:pt idx="3">
                  <c:v>&lt;&gt; </c:v>
                </c:pt>
              </c:strCache>
            </c:strRef>
          </c:cat>
          <c:val>
            <c:numRef>
              <c:f>Sheet3!$C$32:$F$32</c:f>
            </c:numRef>
          </c:val>
          <c:extLst>
            <c:ext xmlns:c16="http://schemas.microsoft.com/office/drawing/2014/chart" uri="{C3380CC4-5D6E-409C-BE32-E72D297353CC}">
              <c16:uniqueId val="{00000003-51AA-4A83-83DA-A977A0B2FE82}"/>
            </c:ext>
          </c:extLst>
        </c:ser>
        <c:ser>
          <c:idx val="4"/>
          <c:order val="4"/>
          <c:tx>
            <c:strRef>
              <c:f>Sheet3!$B$33</c:f>
              <c:strCache>
                <c:ptCount val="1"/>
                <c:pt idx="0">
                  <c:v>CCT</c:v>
                </c:pt>
              </c:strCache>
            </c:strRef>
          </c:tx>
          <c:spPr>
            <a:solidFill>
              <a:schemeClr val="accent5"/>
            </a:solidFill>
            <a:ln>
              <a:noFill/>
            </a:ln>
            <a:effectLst/>
          </c:spPr>
          <c:invertIfNegative val="0"/>
          <c:cat>
            <c:strRef>
              <c:f>Sheet3!$C$28:$F$28</c:f>
              <c:strCache>
                <c:ptCount val="4"/>
                <c:pt idx="0">
                  <c:v>Y</c:v>
                </c:pt>
                <c:pt idx="1">
                  <c:v>X</c:v>
                </c:pt>
                <c:pt idx="2">
                  <c:v>N</c:v>
                </c:pt>
                <c:pt idx="3">
                  <c:v>&lt;&gt; </c:v>
                </c:pt>
              </c:strCache>
            </c:strRef>
          </c:cat>
          <c:val>
            <c:numRef>
              <c:f>Sheet3!$C$33:$F$33</c:f>
            </c:numRef>
          </c:val>
          <c:extLst>
            <c:ext xmlns:c16="http://schemas.microsoft.com/office/drawing/2014/chart" uri="{C3380CC4-5D6E-409C-BE32-E72D297353CC}">
              <c16:uniqueId val="{00000004-51AA-4A83-83DA-A977A0B2FE82}"/>
            </c:ext>
          </c:extLst>
        </c:ser>
        <c:ser>
          <c:idx val="5"/>
          <c:order val="5"/>
          <c:tx>
            <c:strRef>
              <c:f>Sheet3!$B$34</c:f>
              <c:strCache>
                <c:ptCount val="1"/>
                <c:pt idx="0">
                  <c:v>?</c:v>
                </c:pt>
              </c:strCache>
            </c:strRef>
          </c:tx>
          <c:spPr>
            <a:solidFill>
              <a:schemeClr val="accent6"/>
            </a:solidFill>
            <a:ln>
              <a:noFill/>
            </a:ln>
            <a:effectLst/>
          </c:spPr>
          <c:invertIfNegative val="0"/>
          <c:cat>
            <c:strRef>
              <c:f>Sheet3!$C$28:$F$28</c:f>
              <c:strCache>
                <c:ptCount val="4"/>
                <c:pt idx="0">
                  <c:v>Y</c:v>
                </c:pt>
                <c:pt idx="1">
                  <c:v>X</c:v>
                </c:pt>
                <c:pt idx="2">
                  <c:v>N</c:v>
                </c:pt>
                <c:pt idx="3">
                  <c:v>&lt;&gt; </c:v>
                </c:pt>
              </c:strCache>
            </c:strRef>
          </c:cat>
          <c:val>
            <c:numRef>
              <c:f>Sheet3!$C$34:$F$34</c:f>
            </c:numRef>
          </c:val>
          <c:extLst>
            <c:ext xmlns:c16="http://schemas.microsoft.com/office/drawing/2014/chart" uri="{C3380CC4-5D6E-409C-BE32-E72D297353CC}">
              <c16:uniqueId val="{00000005-51AA-4A83-83DA-A977A0B2FE82}"/>
            </c:ext>
          </c:extLst>
        </c:ser>
        <c:ser>
          <c:idx val="6"/>
          <c:order val="6"/>
          <c:tx>
            <c:strRef>
              <c:f>Sheet3!$B$35</c:f>
              <c:strCache>
                <c:ptCount val="1"/>
                <c:pt idx="0">
                  <c:v>Number</c:v>
                </c:pt>
              </c:strCache>
            </c:strRef>
          </c:tx>
          <c:spPr>
            <a:solidFill>
              <a:schemeClr val="accent1">
                <a:lumMod val="60000"/>
              </a:schemeClr>
            </a:solidFill>
            <a:ln>
              <a:noFill/>
            </a:ln>
            <a:effectLst/>
          </c:spPr>
          <c:invertIfNegative val="0"/>
          <c:cat>
            <c:strRef>
              <c:f>Sheet3!$C$28:$F$28</c:f>
              <c:strCache>
                <c:ptCount val="4"/>
                <c:pt idx="0">
                  <c:v>Y</c:v>
                </c:pt>
                <c:pt idx="1">
                  <c:v>X</c:v>
                </c:pt>
                <c:pt idx="2">
                  <c:v>N</c:v>
                </c:pt>
                <c:pt idx="3">
                  <c:v>&lt;&gt; </c:v>
                </c:pt>
              </c:strCache>
            </c:strRef>
          </c:cat>
          <c:val>
            <c:numRef>
              <c:f>Sheet3!$C$35:$F$35</c:f>
              <c:numCache>
                <c:formatCode>General</c:formatCode>
                <c:ptCount val="4"/>
                <c:pt idx="0">
                  <c:v>8</c:v>
                </c:pt>
                <c:pt idx="1">
                  <c:v>128</c:v>
                </c:pt>
                <c:pt idx="2">
                  <c:v>54</c:v>
                </c:pt>
                <c:pt idx="3">
                  <c:v>17</c:v>
                </c:pt>
              </c:numCache>
            </c:numRef>
          </c:val>
          <c:extLst>
            <c:ext xmlns:c16="http://schemas.microsoft.com/office/drawing/2014/chart" uri="{C3380CC4-5D6E-409C-BE32-E72D297353CC}">
              <c16:uniqueId val="{00000006-51AA-4A83-83DA-A977A0B2FE82}"/>
            </c:ext>
          </c:extLst>
        </c:ser>
        <c:ser>
          <c:idx val="7"/>
          <c:order val="7"/>
          <c:tx>
            <c:strRef>
              <c:f>Sheet3!$B$36</c:f>
              <c:strCache>
                <c:ptCount val="1"/>
                <c:pt idx="0">
                  <c:v>%</c:v>
                </c:pt>
              </c:strCache>
            </c:strRef>
          </c:tx>
          <c:spPr>
            <a:solidFill>
              <a:schemeClr val="accent2">
                <a:lumMod val="60000"/>
              </a:schemeClr>
            </a:solidFill>
            <a:ln>
              <a:noFill/>
            </a:ln>
            <a:effectLst/>
          </c:spPr>
          <c:invertIfNegative val="0"/>
          <c:cat>
            <c:strRef>
              <c:f>Sheet3!$C$28:$F$28</c:f>
              <c:strCache>
                <c:ptCount val="4"/>
                <c:pt idx="0">
                  <c:v>Y</c:v>
                </c:pt>
                <c:pt idx="1">
                  <c:v>X</c:v>
                </c:pt>
                <c:pt idx="2">
                  <c:v>N</c:v>
                </c:pt>
                <c:pt idx="3">
                  <c:v>&lt;&gt; </c:v>
                </c:pt>
              </c:strCache>
            </c:strRef>
          </c:cat>
          <c:val>
            <c:numRef>
              <c:f>Sheet3!$C$36:$F$36</c:f>
              <c:numCache>
                <c:formatCode>General</c:formatCode>
                <c:ptCount val="4"/>
                <c:pt idx="0">
                  <c:v>4</c:v>
                </c:pt>
                <c:pt idx="1">
                  <c:v>62</c:v>
                </c:pt>
                <c:pt idx="2">
                  <c:v>26</c:v>
                </c:pt>
                <c:pt idx="3">
                  <c:v>8</c:v>
                </c:pt>
              </c:numCache>
            </c:numRef>
          </c:val>
          <c:extLst>
            <c:ext xmlns:c16="http://schemas.microsoft.com/office/drawing/2014/chart" uri="{C3380CC4-5D6E-409C-BE32-E72D297353CC}">
              <c16:uniqueId val="{00000007-51AA-4A83-83DA-A977A0B2FE82}"/>
            </c:ext>
          </c:extLst>
        </c:ser>
        <c:dLbls>
          <c:showLegendKey val="0"/>
          <c:showVal val="0"/>
          <c:showCatName val="0"/>
          <c:showSerName val="0"/>
          <c:showPercent val="0"/>
          <c:showBubbleSize val="0"/>
        </c:dLbls>
        <c:gapWidth val="219"/>
        <c:overlap val="-27"/>
        <c:axId val="294104032"/>
        <c:axId val="294104448"/>
      </c:barChart>
      <c:catAx>
        <c:axId val="294104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4104448"/>
        <c:crosses val="autoZero"/>
        <c:auto val="1"/>
        <c:lblAlgn val="ctr"/>
        <c:lblOffset val="100"/>
        <c:noMultiLvlLbl val="0"/>
      </c:catAx>
      <c:valAx>
        <c:axId val="2941044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410403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FY</a:t>
            </a:r>
            <a:r>
              <a:rPr lang="en-US" baseline="0" dirty="0"/>
              <a:t> 2017 Predicted Juvenile Outmigrants</a:t>
            </a: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Sheet3!$B$41</c:f>
              <c:strCache>
                <c:ptCount val="1"/>
                <c:pt idx="0">
                  <c:v>WDFW</c:v>
                </c:pt>
              </c:strCache>
            </c:strRef>
          </c:tx>
          <c:spPr>
            <a:solidFill>
              <a:schemeClr val="accent1"/>
            </a:solidFill>
            <a:ln>
              <a:noFill/>
            </a:ln>
            <a:effectLst/>
          </c:spPr>
          <c:invertIfNegative val="0"/>
          <c:cat>
            <c:strRef>
              <c:f>Sheet3!$C$40:$F$40</c:f>
              <c:strCache>
                <c:ptCount val="4"/>
                <c:pt idx="0">
                  <c:v>Y</c:v>
                </c:pt>
                <c:pt idx="1">
                  <c:v>X</c:v>
                </c:pt>
                <c:pt idx="2">
                  <c:v>N</c:v>
                </c:pt>
                <c:pt idx="3">
                  <c:v>&lt;&gt; </c:v>
                </c:pt>
              </c:strCache>
            </c:strRef>
          </c:cat>
          <c:val>
            <c:numRef>
              <c:f>Sheet3!$C$41:$F$41</c:f>
            </c:numRef>
          </c:val>
          <c:extLst>
            <c:ext xmlns:c16="http://schemas.microsoft.com/office/drawing/2014/chart" uri="{C3380CC4-5D6E-409C-BE32-E72D297353CC}">
              <c16:uniqueId val="{00000000-C017-422B-AB1B-D706D7CF7BC7}"/>
            </c:ext>
          </c:extLst>
        </c:ser>
        <c:ser>
          <c:idx val="1"/>
          <c:order val="1"/>
          <c:tx>
            <c:strRef>
              <c:f>Sheet3!$B$42</c:f>
              <c:strCache>
                <c:ptCount val="1"/>
                <c:pt idx="0">
                  <c:v>ODFW</c:v>
                </c:pt>
              </c:strCache>
            </c:strRef>
          </c:tx>
          <c:spPr>
            <a:solidFill>
              <a:schemeClr val="accent2"/>
            </a:solidFill>
            <a:ln>
              <a:noFill/>
            </a:ln>
            <a:effectLst/>
          </c:spPr>
          <c:invertIfNegative val="0"/>
          <c:cat>
            <c:strRef>
              <c:f>Sheet3!$C$40:$F$40</c:f>
              <c:strCache>
                <c:ptCount val="4"/>
                <c:pt idx="0">
                  <c:v>Y</c:v>
                </c:pt>
                <c:pt idx="1">
                  <c:v>X</c:v>
                </c:pt>
                <c:pt idx="2">
                  <c:v>N</c:v>
                </c:pt>
                <c:pt idx="3">
                  <c:v>&lt;&gt; </c:v>
                </c:pt>
              </c:strCache>
            </c:strRef>
          </c:cat>
          <c:val>
            <c:numRef>
              <c:f>Sheet3!$C$42:$F$42</c:f>
            </c:numRef>
          </c:val>
          <c:extLst>
            <c:ext xmlns:c16="http://schemas.microsoft.com/office/drawing/2014/chart" uri="{C3380CC4-5D6E-409C-BE32-E72D297353CC}">
              <c16:uniqueId val="{00000001-C017-422B-AB1B-D706D7CF7BC7}"/>
            </c:ext>
          </c:extLst>
        </c:ser>
        <c:ser>
          <c:idx val="2"/>
          <c:order val="2"/>
          <c:tx>
            <c:strRef>
              <c:f>Sheet3!$B$43</c:f>
              <c:strCache>
                <c:ptCount val="1"/>
                <c:pt idx="0">
                  <c:v>IDFG</c:v>
                </c:pt>
              </c:strCache>
            </c:strRef>
          </c:tx>
          <c:spPr>
            <a:solidFill>
              <a:schemeClr val="accent3"/>
            </a:solidFill>
            <a:ln>
              <a:noFill/>
            </a:ln>
            <a:effectLst/>
          </c:spPr>
          <c:invertIfNegative val="0"/>
          <c:cat>
            <c:strRef>
              <c:f>Sheet3!$C$40:$F$40</c:f>
              <c:strCache>
                <c:ptCount val="4"/>
                <c:pt idx="0">
                  <c:v>Y</c:v>
                </c:pt>
                <c:pt idx="1">
                  <c:v>X</c:v>
                </c:pt>
                <c:pt idx="2">
                  <c:v>N</c:v>
                </c:pt>
                <c:pt idx="3">
                  <c:v>&lt;&gt; </c:v>
                </c:pt>
              </c:strCache>
            </c:strRef>
          </c:cat>
          <c:val>
            <c:numRef>
              <c:f>Sheet3!$C$43:$F$43</c:f>
            </c:numRef>
          </c:val>
          <c:extLst>
            <c:ext xmlns:c16="http://schemas.microsoft.com/office/drawing/2014/chart" uri="{C3380CC4-5D6E-409C-BE32-E72D297353CC}">
              <c16:uniqueId val="{00000002-C017-422B-AB1B-D706D7CF7BC7}"/>
            </c:ext>
          </c:extLst>
        </c:ser>
        <c:ser>
          <c:idx val="3"/>
          <c:order val="3"/>
          <c:tx>
            <c:strRef>
              <c:f>Sheet3!$B$44</c:f>
              <c:strCache>
                <c:ptCount val="1"/>
                <c:pt idx="0">
                  <c:v>YNF</c:v>
                </c:pt>
              </c:strCache>
            </c:strRef>
          </c:tx>
          <c:spPr>
            <a:solidFill>
              <a:schemeClr val="accent4"/>
            </a:solidFill>
            <a:ln>
              <a:noFill/>
            </a:ln>
            <a:effectLst/>
          </c:spPr>
          <c:invertIfNegative val="0"/>
          <c:cat>
            <c:strRef>
              <c:f>Sheet3!$C$40:$F$40</c:f>
              <c:strCache>
                <c:ptCount val="4"/>
                <c:pt idx="0">
                  <c:v>Y</c:v>
                </c:pt>
                <c:pt idx="1">
                  <c:v>X</c:v>
                </c:pt>
                <c:pt idx="2">
                  <c:v>N</c:v>
                </c:pt>
                <c:pt idx="3">
                  <c:v>&lt;&gt; </c:v>
                </c:pt>
              </c:strCache>
            </c:strRef>
          </c:cat>
          <c:val>
            <c:numRef>
              <c:f>Sheet3!$C$44:$F$44</c:f>
            </c:numRef>
          </c:val>
          <c:extLst>
            <c:ext xmlns:c16="http://schemas.microsoft.com/office/drawing/2014/chart" uri="{C3380CC4-5D6E-409C-BE32-E72D297353CC}">
              <c16:uniqueId val="{00000003-C017-422B-AB1B-D706D7CF7BC7}"/>
            </c:ext>
          </c:extLst>
        </c:ser>
        <c:ser>
          <c:idx val="4"/>
          <c:order val="4"/>
          <c:tx>
            <c:strRef>
              <c:f>Sheet3!$B$45</c:f>
              <c:strCache>
                <c:ptCount val="1"/>
                <c:pt idx="0">
                  <c:v>CCT</c:v>
                </c:pt>
              </c:strCache>
            </c:strRef>
          </c:tx>
          <c:spPr>
            <a:solidFill>
              <a:schemeClr val="accent5"/>
            </a:solidFill>
            <a:ln>
              <a:noFill/>
            </a:ln>
            <a:effectLst/>
          </c:spPr>
          <c:invertIfNegative val="0"/>
          <c:cat>
            <c:strRef>
              <c:f>Sheet3!$C$40:$F$40</c:f>
              <c:strCache>
                <c:ptCount val="4"/>
                <c:pt idx="0">
                  <c:v>Y</c:v>
                </c:pt>
                <c:pt idx="1">
                  <c:v>X</c:v>
                </c:pt>
                <c:pt idx="2">
                  <c:v>N</c:v>
                </c:pt>
                <c:pt idx="3">
                  <c:v>&lt;&gt; </c:v>
                </c:pt>
              </c:strCache>
            </c:strRef>
          </c:cat>
          <c:val>
            <c:numRef>
              <c:f>Sheet3!$C$45:$F$45</c:f>
            </c:numRef>
          </c:val>
          <c:extLst>
            <c:ext xmlns:c16="http://schemas.microsoft.com/office/drawing/2014/chart" uri="{C3380CC4-5D6E-409C-BE32-E72D297353CC}">
              <c16:uniqueId val="{00000004-C017-422B-AB1B-D706D7CF7BC7}"/>
            </c:ext>
          </c:extLst>
        </c:ser>
        <c:ser>
          <c:idx val="5"/>
          <c:order val="5"/>
          <c:tx>
            <c:strRef>
              <c:f>Sheet3!$B$46</c:f>
              <c:strCache>
                <c:ptCount val="1"/>
                <c:pt idx="0">
                  <c:v>?</c:v>
                </c:pt>
              </c:strCache>
            </c:strRef>
          </c:tx>
          <c:spPr>
            <a:solidFill>
              <a:schemeClr val="accent6"/>
            </a:solidFill>
            <a:ln>
              <a:noFill/>
            </a:ln>
            <a:effectLst/>
          </c:spPr>
          <c:invertIfNegative val="0"/>
          <c:cat>
            <c:strRef>
              <c:f>Sheet3!$C$40:$F$40</c:f>
              <c:strCache>
                <c:ptCount val="4"/>
                <c:pt idx="0">
                  <c:v>Y</c:v>
                </c:pt>
                <c:pt idx="1">
                  <c:v>X</c:v>
                </c:pt>
                <c:pt idx="2">
                  <c:v>N</c:v>
                </c:pt>
                <c:pt idx="3">
                  <c:v>&lt;&gt; </c:v>
                </c:pt>
              </c:strCache>
            </c:strRef>
          </c:cat>
          <c:val>
            <c:numRef>
              <c:f>Sheet3!$C$46:$F$46</c:f>
            </c:numRef>
          </c:val>
          <c:extLst>
            <c:ext xmlns:c16="http://schemas.microsoft.com/office/drawing/2014/chart" uri="{C3380CC4-5D6E-409C-BE32-E72D297353CC}">
              <c16:uniqueId val="{00000005-C017-422B-AB1B-D706D7CF7BC7}"/>
            </c:ext>
          </c:extLst>
        </c:ser>
        <c:ser>
          <c:idx val="6"/>
          <c:order val="6"/>
          <c:tx>
            <c:strRef>
              <c:f>Sheet3!$B$47</c:f>
              <c:strCache>
                <c:ptCount val="1"/>
                <c:pt idx="0">
                  <c:v>Number</c:v>
                </c:pt>
              </c:strCache>
            </c:strRef>
          </c:tx>
          <c:spPr>
            <a:solidFill>
              <a:schemeClr val="accent1">
                <a:lumMod val="60000"/>
              </a:schemeClr>
            </a:solidFill>
            <a:ln>
              <a:noFill/>
            </a:ln>
            <a:effectLst/>
          </c:spPr>
          <c:invertIfNegative val="0"/>
          <c:cat>
            <c:strRef>
              <c:f>Sheet3!$C$40:$F$40</c:f>
              <c:strCache>
                <c:ptCount val="4"/>
                <c:pt idx="0">
                  <c:v>Y</c:v>
                </c:pt>
                <c:pt idx="1">
                  <c:v>X</c:v>
                </c:pt>
                <c:pt idx="2">
                  <c:v>N</c:v>
                </c:pt>
                <c:pt idx="3">
                  <c:v>&lt;&gt; </c:v>
                </c:pt>
              </c:strCache>
            </c:strRef>
          </c:cat>
          <c:val>
            <c:numRef>
              <c:f>Sheet3!$C$47:$F$47</c:f>
              <c:numCache>
                <c:formatCode>General</c:formatCode>
                <c:ptCount val="4"/>
                <c:pt idx="0">
                  <c:v>32</c:v>
                </c:pt>
                <c:pt idx="1">
                  <c:v>118</c:v>
                </c:pt>
                <c:pt idx="2">
                  <c:v>40</c:v>
                </c:pt>
                <c:pt idx="3">
                  <c:v>17</c:v>
                </c:pt>
              </c:numCache>
            </c:numRef>
          </c:val>
          <c:extLst>
            <c:ext xmlns:c16="http://schemas.microsoft.com/office/drawing/2014/chart" uri="{C3380CC4-5D6E-409C-BE32-E72D297353CC}">
              <c16:uniqueId val="{00000006-C017-422B-AB1B-D706D7CF7BC7}"/>
            </c:ext>
          </c:extLst>
        </c:ser>
        <c:ser>
          <c:idx val="7"/>
          <c:order val="7"/>
          <c:tx>
            <c:strRef>
              <c:f>Sheet3!$B$48</c:f>
              <c:strCache>
                <c:ptCount val="1"/>
                <c:pt idx="0">
                  <c:v>%</c:v>
                </c:pt>
              </c:strCache>
            </c:strRef>
          </c:tx>
          <c:spPr>
            <a:solidFill>
              <a:schemeClr val="accent2">
                <a:lumMod val="60000"/>
              </a:schemeClr>
            </a:solidFill>
            <a:ln>
              <a:noFill/>
            </a:ln>
            <a:effectLst/>
          </c:spPr>
          <c:invertIfNegative val="0"/>
          <c:cat>
            <c:strRef>
              <c:f>Sheet3!$C$40:$F$40</c:f>
              <c:strCache>
                <c:ptCount val="4"/>
                <c:pt idx="0">
                  <c:v>Y</c:v>
                </c:pt>
                <c:pt idx="1">
                  <c:v>X</c:v>
                </c:pt>
                <c:pt idx="2">
                  <c:v>N</c:v>
                </c:pt>
                <c:pt idx="3">
                  <c:v>&lt;&gt; </c:v>
                </c:pt>
              </c:strCache>
            </c:strRef>
          </c:cat>
          <c:val>
            <c:numRef>
              <c:f>Sheet3!$C$48:$F$48</c:f>
              <c:numCache>
                <c:formatCode>General</c:formatCode>
                <c:ptCount val="4"/>
                <c:pt idx="0">
                  <c:v>16</c:v>
                </c:pt>
                <c:pt idx="1">
                  <c:v>57</c:v>
                </c:pt>
                <c:pt idx="2">
                  <c:v>19</c:v>
                </c:pt>
                <c:pt idx="3">
                  <c:v>8</c:v>
                </c:pt>
              </c:numCache>
            </c:numRef>
          </c:val>
          <c:extLst>
            <c:ext xmlns:c16="http://schemas.microsoft.com/office/drawing/2014/chart" uri="{C3380CC4-5D6E-409C-BE32-E72D297353CC}">
              <c16:uniqueId val="{00000007-C017-422B-AB1B-D706D7CF7BC7}"/>
            </c:ext>
          </c:extLst>
        </c:ser>
        <c:dLbls>
          <c:showLegendKey val="0"/>
          <c:showVal val="0"/>
          <c:showCatName val="0"/>
          <c:showSerName val="0"/>
          <c:showPercent val="0"/>
          <c:showBubbleSize val="0"/>
        </c:dLbls>
        <c:gapWidth val="219"/>
        <c:overlap val="-27"/>
        <c:axId val="442978176"/>
        <c:axId val="444736464"/>
      </c:barChart>
      <c:catAx>
        <c:axId val="442978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44736464"/>
        <c:crosses val="autoZero"/>
        <c:auto val="1"/>
        <c:lblAlgn val="ctr"/>
        <c:lblOffset val="100"/>
        <c:noMultiLvlLbl val="0"/>
      </c:catAx>
      <c:valAx>
        <c:axId val="4447364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4297817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FY</a:t>
            </a:r>
            <a:r>
              <a:rPr lang="en-US" baseline="0" dirty="0"/>
              <a:t> 2017 Predicted Presmolt Abundance</a:t>
            </a: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Sheet3!$B$54</c:f>
              <c:strCache>
                <c:ptCount val="1"/>
                <c:pt idx="0">
                  <c:v>WDFW</c:v>
                </c:pt>
              </c:strCache>
            </c:strRef>
          </c:tx>
          <c:spPr>
            <a:solidFill>
              <a:schemeClr val="accent1"/>
            </a:solidFill>
            <a:ln>
              <a:noFill/>
            </a:ln>
            <a:effectLst/>
          </c:spPr>
          <c:invertIfNegative val="0"/>
          <c:cat>
            <c:strRef>
              <c:f>Sheet3!$C$53:$F$53</c:f>
              <c:strCache>
                <c:ptCount val="4"/>
                <c:pt idx="0">
                  <c:v>Y</c:v>
                </c:pt>
                <c:pt idx="1">
                  <c:v>X</c:v>
                </c:pt>
                <c:pt idx="2">
                  <c:v>N</c:v>
                </c:pt>
                <c:pt idx="3">
                  <c:v>&lt;&gt; </c:v>
                </c:pt>
              </c:strCache>
            </c:strRef>
          </c:cat>
          <c:val>
            <c:numRef>
              <c:f>Sheet3!$C$54:$F$54</c:f>
            </c:numRef>
          </c:val>
          <c:extLst>
            <c:ext xmlns:c16="http://schemas.microsoft.com/office/drawing/2014/chart" uri="{C3380CC4-5D6E-409C-BE32-E72D297353CC}">
              <c16:uniqueId val="{00000000-A05D-4CA4-947D-070D0F19C658}"/>
            </c:ext>
          </c:extLst>
        </c:ser>
        <c:ser>
          <c:idx val="1"/>
          <c:order val="1"/>
          <c:tx>
            <c:strRef>
              <c:f>Sheet3!$B$55</c:f>
              <c:strCache>
                <c:ptCount val="1"/>
                <c:pt idx="0">
                  <c:v>ODFW</c:v>
                </c:pt>
              </c:strCache>
            </c:strRef>
          </c:tx>
          <c:spPr>
            <a:solidFill>
              <a:schemeClr val="accent2"/>
            </a:solidFill>
            <a:ln>
              <a:noFill/>
            </a:ln>
            <a:effectLst/>
          </c:spPr>
          <c:invertIfNegative val="0"/>
          <c:cat>
            <c:strRef>
              <c:f>Sheet3!$C$53:$F$53</c:f>
              <c:strCache>
                <c:ptCount val="4"/>
                <c:pt idx="0">
                  <c:v>Y</c:v>
                </c:pt>
                <c:pt idx="1">
                  <c:v>X</c:v>
                </c:pt>
                <c:pt idx="2">
                  <c:v>N</c:v>
                </c:pt>
                <c:pt idx="3">
                  <c:v>&lt;&gt; </c:v>
                </c:pt>
              </c:strCache>
            </c:strRef>
          </c:cat>
          <c:val>
            <c:numRef>
              <c:f>Sheet3!$C$55:$F$55</c:f>
            </c:numRef>
          </c:val>
          <c:extLst>
            <c:ext xmlns:c16="http://schemas.microsoft.com/office/drawing/2014/chart" uri="{C3380CC4-5D6E-409C-BE32-E72D297353CC}">
              <c16:uniqueId val="{00000001-A05D-4CA4-947D-070D0F19C658}"/>
            </c:ext>
          </c:extLst>
        </c:ser>
        <c:ser>
          <c:idx val="2"/>
          <c:order val="2"/>
          <c:tx>
            <c:strRef>
              <c:f>Sheet3!$B$56</c:f>
              <c:strCache>
                <c:ptCount val="1"/>
                <c:pt idx="0">
                  <c:v>IDFG</c:v>
                </c:pt>
              </c:strCache>
            </c:strRef>
          </c:tx>
          <c:spPr>
            <a:solidFill>
              <a:schemeClr val="accent3"/>
            </a:solidFill>
            <a:ln>
              <a:noFill/>
            </a:ln>
            <a:effectLst/>
          </c:spPr>
          <c:invertIfNegative val="0"/>
          <c:cat>
            <c:strRef>
              <c:f>Sheet3!$C$53:$F$53</c:f>
              <c:strCache>
                <c:ptCount val="4"/>
                <c:pt idx="0">
                  <c:v>Y</c:v>
                </c:pt>
                <c:pt idx="1">
                  <c:v>X</c:v>
                </c:pt>
                <c:pt idx="2">
                  <c:v>N</c:v>
                </c:pt>
                <c:pt idx="3">
                  <c:v>&lt;&gt; </c:v>
                </c:pt>
              </c:strCache>
            </c:strRef>
          </c:cat>
          <c:val>
            <c:numRef>
              <c:f>Sheet3!$C$56:$F$56</c:f>
            </c:numRef>
          </c:val>
          <c:extLst>
            <c:ext xmlns:c16="http://schemas.microsoft.com/office/drawing/2014/chart" uri="{C3380CC4-5D6E-409C-BE32-E72D297353CC}">
              <c16:uniqueId val="{00000002-A05D-4CA4-947D-070D0F19C658}"/>
            </c:ext>
          </c:extLst>
        </c:ser>
        <c:ser>
          <c:idx val="3"/>
          <c:order val="3"/>
          <c:tx>
            <c:strRef>
              <c:f>Sheet3!$B$57</c:f>
              <c:strCache>
                <c:ptCount val="1"/>
                <c:pt idx="0">
                  <c:v>YNF</c:v>
                </c:pt>
              </c:strCache>
            </c:strRef>
          </c:tx>
          <c:spPr>
            <a:solidFill>
              <a:schemeClr val="accent4"/>
            </a:solidFill>
            <a:ln>
              <a:noFill/>
            </a:ln>
            <a:effectLst/>
          </c:spPr>
          <c:invertIfNegative val="0"/>
          <c:cat>
            <c:strRef>
              <c:f>Sheet3!$C$53:$F$53</c:f>
              <c:strCache>
                <c:ptCount val="4"/>
                <c:pt idx="0">
                  <c:v>Y</c:v>
                </c:pt>
                <c:pt idx="1">
                  <c:v>X</c:v>
                </c:pt>
                <c:pt idx="2">
                  <c:v>N</c:v>
                </c:pt>
                <c:pt idx="3">
                  <c:v>&lt;&gt; </c:v>
                </c:pt>
              </c:strCache>
            </c:strRef>
          </c:cat>
          <c:val>
            <c:numRef>
              <c:f>Sheet3!$C$57:$F$57</c:f>
            </c:numRef>
          </c:val>
          <c:extLst>
            <c:ext xmlns:c16="http://schemas.microsoft.com/office/drawing/2014/chart" uri="{C3380CC4-5D6E-409C-BE32-E72D297353CC}">
              <c16:uniqueId val="{00000003-A05D-4CA4-947D-070D0F19C658}"/>
            </c:ext>
          </c:extLst>
        </c:ser>
        <c:ser>
          <c:idx val="4"/>
          <c:order val="4"/>
          <c:tx>
            <c:strRef>
              <c:f>Sheet3!$B$58</c:f>
              <c:strCache>
                <c:ptCount val="1"/>
                <c:pt idx="0">
                  <c:v>CCT</c:v>
                </c:pt>
              </c:strCache>
            </c:strRef>
          </c:tx>
          <c:spPr>
            <a:solidFill>
              <a:schemeClr val="accent5"/>
            </a:solidFill>
            <a:ln>
              <a:noFill/>
            </a:ln>
            <a:effectLst/>
          </c:spPr>
          <c:invertIfNegative val="0"/>
          <c:cat>
            <c:strRef>
              <c:f>Sheet3!$C$53:$F$53</c:f>
              <c:strCache>
                <c:ptCount val="4"/>
                <c:pt idx="0">
                  <c:v>Y</c:v>
                </c:pt>
                <c:pt idx="1">
                  <c:v>X</c:v>
                </c:pt>
                <c:pt idx="2">
                  <c:v>N</c:v>
                </c:pt>
                <c:pt idx="3">
                  <c:v>&lt;&gt; </c:v>
                </c:pt>
              </c:strCache>
            </c:strRef>
          </c:cat>
          <c:val>
            <c:numRef>
              <c:f>Sheet3!$C$58:$F$58</c:f>
            </c:numRef>
          </c:val>
          <c:extLst>
            <c:ext xmlns:c16="http://schemas.microsoft.com/office/drawing/2014/chart" uri="{C3380CC4-5D6E-409C-BE32-E72D297353CC}">
              <c16:uniqueId val="{00000004-A05D-4CA4-947D-070D0F19C658}"/>
            </c:ext>
          </c:extLst>
        </c:ser>
        <c:ser>
          <c:idx val="5"/>
          <c:order val="5"/>
          <c:tx>
            <c:strRef>
              <c:f>Sheet3!$B$59</c:f>
              <c:strCache>
                <c:ptCount val="1"/>
                <c:pt idx="0">
                  <c:v>?</c:v>
                </c:pt>
              </c:strCache>
            </c:strRef>
          </c:tx>
          <c:spPr>
            <a:solidFill>
              <a:schemeClr val="accent6"/>
            </a:solidFill>
            <a:ln>
              <a:noFill/>
            </a:ln>
            <a:effectLst/>
          </c:spPr>
          <c:invertIfNegative val="0"/>
          <c:cat>
            <c:strRef>
              <c:f>Sheet3!$C$53:$F$53</c:f>
              <c:strCache>
                <c:ptCount val="4"/>
                <c:pt idx="0">
                  <c:v>Y</c:v>
                </c:pt>
                <c:pt idx="1">
                  <c:v>X</c:v>
                </c:pt>
                <c:pt idx="2">
                  <c:v>N</c:v>
                </c:pt>
                <c:pt idx="3">
                  <c:v>&lt;&gt; </c:v>
                </c:pt>
              </c:strCache>
            </c:strRef>
          </c:cat>
          <c:val>
            <c:numRef>
              <c:f>Sheet3!$C$59:$F$59</c:f>
            </c:numRef>
          </c:val>
          <c:extLst>
            <c:ext xmlns:c16="http://schemas.microsoft.com/office/drawing/2014/chart" uri="{C3380CC4-5D6E-409C-BE32-E72D297353CC}">
              <c16:uniqueId val="{00000005-A05D-4CA4-947D-070D0F19C658}"/>
            </c:ext>
          </c:extLst>
        </c:ser>
        <c:ser>
          <c:idx val="6"/>
          <c:order val="6"/>
          <c:tx>
            <c:strRef>
              <c:f>Sheet3!$B$60</c:f>
              <c:strCache>
                <c:ptCount val="1"/>
                <c:pt idx="0">
                  <c:v>Number</c:v>
                </c:pt>
              </c:strCache>
            </c:strRef>
          </c:tx>
          <c:spPr>
            <a:solidFill>
              <a:schemeClr val="accent1">
                <a:lumMod val="60000"/>
              </a:schemeClr>
            </a:solidFill>
            <a:ln>
              <a:noFill/>
            </a:ln>
            <a:effectLst/>
          </c:spPr>
          <c:invertIfNegative val="0"/>
          <c:cat>
            <c:strRef>
              <c:f>Sheet3!$C$53:$F$53</c:f>
              <c:strCache>
                <c:ptCount val="4"/>
                <c:pt idx="0">
                  <c:v>Y</c:v>
                </c:pt>
                <c:pt idx="1">
                  <c:v>X</c:v>
                </c:pt>
                <c:pt idx="2">
                  <c:v>N</c:v>
                </c:pt>
                <c:pt idx="3">
                  <c:v>&lt;&gt; </c:v>
                </c:pt>
              </c:strCache>
            </c:strRef>
          </c:cat>
          <c:val>
            <c:numRef>
              <c:f>Sheet3!$C$60:$F$60</c:f>
              <c:numCache>
                <c:formatCode>General</c:formatCode>
                <c:ptCount val="4"/>
                <c:pt idx="0">
                  <c:v>6</c:v>
                </c:pt>
                <c:pt idx="1">
                  <c:v>144</c:v>
                </c:pt>
                <c:pt idx="2">
                  <c:v>40</c:v>
                </c:pt>
                <c:pt idx="3">
                  <c:v>17</c:v>
                </c:pt>
              </c:numCache>
            </c:numRef>
          </c:val>
          <c:extLst>
            <c:ext xmlns:c16="http://schemas.microsoft.com/office/drawing/2014/chart" uri="{C3380CC4-5D6E-409C-BE32-E72D297353CC}">
              <c16:uniqueId val="{00000006-A05D-4CA4-947D-070D0F19C658}"/>
            </c:ext>
          </c:extLst>
        </c:ser>
        <c:ser>
          <c:idx val="7"/>
          <c:order val="7"/>
          <c:tx>
            <c:strRef>
              <c:f>Sheet3!$B$61</c:f>
              <c:strCache>
                <c:ptCount val="1"/>
                <c:pt idx="0">
                  <c:v>%</c:v>
                </c:pt>
              </c:strCache>
            </c:strRef>
          </c:tx>
          <c:spPr>
            <a:solidFill>
              <a:schemeClr val="accent2">
                <a:lumMod val="60000"/>
              </a:schemeClr>
            </a:solidFill>
            <a:ln>
              <a:noFill/>
            </a:ln>
            <a:effectLst/>
          </c:spPr>
          <c:invertIfNegative val="0"/>
          <c:cat>
            <c:strRef>
              <c:f>Sheet3!$C$53:$F$53</c:f>
              <c:strCache>
                <c:ptCount val="4"/>
                <c:pt idx="0">
                  <c:v>Y</c:v>
                </c:pt>
                <c:pt idx="1">
                  <c:v>X</c:v>
                </c:pt>
                <c:pt idx="2">
                  <c:v>N</c:v>
                </c:pt>
                <c:pt idx="3">
                  <c:v>&lt;&gt; </c:v>
                </c:pt>
              </c:strCache>
            </c:strRef>
          </c:cat>
          <c:val>
            <c:numRef>
              <c:f>Sheet3!$C$61:$F$61</c:f>
              <c:numCache>
                <c:formatCode>General</c:formatCode>
                <c:ptCount val="4"/>
                <c:pt idx="0">
                  <c:v>3</c:v>
                </c:pt>
                <c:pt idx="1">
                  <c:v>70</c:v>
                </c:pt>
                <c:pt idx="2">
                  <c:v>19</c:v>
                </c:pt>
                <c:pt idx="3">
                  <c:v>8</c:v>
                </c:pt>
              </c:numCache>
            </c:numRef>
          </c:val>
          <c:extLst>
            <c:ext xmlns:c16="http://schemas.microsoft.com/office/drawing/2014/chart" uri="{C3380CC4-5D6E-409C-BE32-E72D297353CC}">
              <c16:uniqueId val="{00000007-A05D-4CA4-947D-070D0F19C658}"/>
            </c:ext>
          </c:extLst>
        </c:ser>
        <c:dLbls>
          <c:showLegendKey val="0"/>
          <c:showVal val="0"/>
          <c:showCatName val="0"/>
          <c:showSerName val="0"/>
          <c:showPercent val="0"/>
          <c:showBubbleSize val="0"/>
        </c:dLbls>
        <c:gapWidth val="219"/>
        <c:overlap val="-27"/>
        <c:axId val="430333248"/>
        <c:axId val="430334080"/>
      </c:barChart>
      <c:catAx>
        <c:axId val="43033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0334080"/>
        <c:crosses val="autoZero"/>
        <c:auto val="1"/>
        <c:lblAlgn val="ctr"/>
        <c:lblOffset val="100"/>
        <c:noMultiLvlLbl val="0"/>
      </c:catAx>
      <c:valAx>
        <c:axId val="430334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033324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261BF1-5FFF-4FBB-A9B4-964B31472993}" type="datetimeFigureOut">
              <a:rPr lang="en-US" smtClean="0"/>
              <a:t>2/9/2017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3443A2-EA61-4B12-AD16-6DDC3DA36FFE}" type="slidenum">
              <a:rPr lang="en-US" smtClean="0"/>
              <a:t>‹#›</a:t>
            </a:fld>
            <a:endParaRPr lang="en-US" dirty="0"/>
          </a:p>
        </p:txBody>
      </p:sp>
    </p:spTree>
    <p:extLst>
      <p:ext uri="{BB962C8B-B14F-4D97-AF65-F5344CB8AC3E}">
        <p14:creationId xmlns:p14="http://schemas.microsoft.com/office/powerpoint/2010/main" val="3749685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Indirect rates are;</a:t>
            </a:r>
          </a:p>
          <a:p>
            <a:r>
              <a:rPr lang="en-US" dirty="0" smtClean="0"/>
              <a:t>PSMFC 15%</a:t>
            </a:r>
          </a:p>
          <a:p>
            <a:r>
              <a:rPr lang="en-US" dirty="0" smtClean="0"/>
              <a:t>CCT 5.4%</a:t>
            </a:r>
          </a:p>
          <a:p>
            <a:r>
              <a:rPr lang="en-US" dirty="0" smtClean="0"/>
              <a:t>IDFG 19.8%</a:t>
            </a:r>
          </a:p>
          <a:p>
            <a:r>
              <a:rPr lang="en-US" dirty="0" smtClean="0"/>
              <a:t>MFWP 9.7%</a:t>
            </a:r>
          </a:p>
          <a:p>
            <a:r>
              <a:rPr lang="en-US" dirty="0" smtClean="0"/>
              <a:t>ODFW 19.3%</a:t>
            </a:r>
          </a:p>
          <a:p>
            <a:r>
              <a:rPr lang="en-US" dirty="0" smtClean="0"/>
              <a:t>WDFW 22.6%</a:t>
            </a:r>
          </a:p>
          <a:p>
            <a:r>
              <a:rPr lang="en-US" dirty="0" smtClean="0"/>
              <a:t>USFWS 23.9%</a:t>
            </a:r>
          </a:p>
          <a:p>
            <a:endParaRPr lang="en-US" dirty="0"/>
          </a:p>
          <a:p>
            <a:r>
              <a:rPr lang="en-US" dirty="0" smtClean="0"/>
              <a:t>Average 17.8%</a:t>
            </a:r>
            <a:endParaRPr lang="en-US" dirty="0"/>
          </a:p>
        </p:txBody>
      </p:sp>
      <p:sp>
        <p:nvSpPr>
          <p:cNvPr id="4" name="Slide Number Placeholder 3"/>
          <p:cNvSpPr>
            <a:spLocks noGrp="1"/>
          </p:cNvSpPr>
          <p:nvPr>
            <p:ph type="sldNum" sz="quarter" idx="10"/>
          </p:nvPr>
        </p:nvSpPr>
        <p:spPr/>
        <p:txBody>
          <a:bodyPr/>
          <a:lstStyle/>
          <a:p>
            <a:fld id="{523443A2-EA61-4B12-AD16-6DDC3DA36FFE}" type="slidenum">
              <a:rPr lang="en-US" smtClean="0"/>
              <a:t>3</a:t>
            </a:fld>
            <a:endParaRPr lang="en-US" dirty="0"/>
          </a:p>
        </p:txBody>
      </p:sp>
    </p:spTree>
    <p:extLst>
      <p:ext uri="{BB962C8B-B14F-4D97-AF65-F5344CB8AC3E}">
        <p14:creationId xmlns:p14="http://schemas.microsoft.com/office/powerpoint/2010/main" val="1085772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Two year budget ? </a:t>
            </a:r>
          </a:p>
          <a:p>
            <a:r>
              <a:rPr lang="en-US" dirty="0" smtClean="0"/>
              <a:t>Timeline is that we will need budgets prepared in next month or so (last one was due 3/31/2016</a:t>
            </a:r>
          </a:p>
          <a:p>
            <a:r>
              <a:rPr lang="en-US" dirty="0" smtClean="0"/>
              <a:t>New format requires hourly pay rates</a:t>
            </a:r>
          </a:p>
          <a:p>
            <a:r>
              <a:rPr lang="en-US" dirty="0" smtClean="0"/>
              <a:t>BPA guidance?</a:t>
            </a:r>
          </a:p>
          <a:p>
            <a:endParaRPr lang="en-US" dirty="0"/>
          </a:p>
          <a:p>
            <a:endParaRPr lang="en-US" dirty="0"/>
          </a:p>
        </p:txBody>
      </p:sp>
      <p:sp>
        <p:nvSpPr>
          <p:cNvPr id="4" name="Slide Number Placeholder 3"/>
          <p:cNvSpPr>
            <a:spLocks noGrp="1"/>
          </p:cNvSpPr>
          <p:nvPr>
            <p:ph type="sldNum" sz="quarter" idx="10"/>
          </p:nvPr>
        </p:nvSpPr>
        <p:spPr/>
        <p:txBody>
          <a:bodyPr/>
          <a:lstStyle/>
          <a:p>
            <a:fld id="{523443A2-EA61-4B12-AD16-6DDC3DA36FFE}" type="slidenum">
              <a:rPr lang="en-US" smtClean="0"/>
              <a:t>20</a:t>
            </a:fld>
            <a:endParaRPr lang="en-US" dirty="0"/>
          </a:p>
        </p:txBody>
      </p:sp>
    </p:spTree>
    <p:extLst>
      <p:ext uri="{BB962C8B-B14F-4D97-AF65-F5344CB8AC3E}">
        <p14:creationId xmlns:p14="http://schemas.microsoft.com/office/powerpoint/2010/main" val="40961398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BCD5785-8A43-4CC4-A705-D4AA7E8DB57F}" type="datetimeFigureOut">
              <a:rPr lang="en-US" smtClean="0">
                <a:solidFill>
                  <a:prstClr val="black">
                    <a:tint val="75000"/>
                  </a:prstClr>
                </a:solidFill>
              </a:rPr>
              <a:pPr/>
              <a:t>2/9/2017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31409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CD5785-8A43-4CC4-A705-D4AA7E8DB57F}" type="datetimeFigureOut">
              <a:rPr lang="en-US" smtClean="0">
                <a:solidFill>
                  <a:prstClr val="black">
                    <a:tint val="75000"/>
                  </a:prstClr>
                </a:solidFill>
              </a:rPr>
              <a:pPr/>
              <a:t>2/9/2017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65718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CD5785-8A43-4CC4-A705-D4AA7E8DB57F}" type="datetimeFigureOut">
              <a:rPr lang="en-US" smtClean="0">
                <a:solidFill>
                  <a:prstClr val="black">
                    <a:tint val="75000"/>
                  </a:prstClr>
                </a:solidFill>
              </a:rPr>
              <a:pPr/>
              <a:t>2/9/2017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95390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CD5785-8A43-4CC4-A705-D4AA7E8DB57F}" type="datetimeFigureOut">
              <a:rPr lang="en-US" smtClean="0">
                <a:solidFill>
                  <a:prstClr val="black">
                    <a:tint val="75000"/>
                  </a:prstClr>
                </a:solidFill>
              </a:rPr>
              <a:pPr/>
              <a:t>2/9/2017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43947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BCD5785-8A43-4CC4-A705-D4AA7E8DB57F}" type="datetimeFigureOut">
              <a:rPr lang="en-US" smtClean="0">
                <a:solidFill>
                  <a:prstClr val="black">
                    <a:tint val="75000"/>
                  </a:prstClr>
                </a:solidFill>
              </a:rPr>
              <a:pPr/>
              <a:t>2/9/2017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82964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BCD5785-8A43-4CC4-A705-D4AA7E8DB57F}" type="datetimeFigureOut">
              <a:rPr lang="en-US" smtClean="0">
                <a:solidFill>
                  <a:prstClr val="black">
                    <a:tint val="75000"/>
                  </a:prstClr>
                </a:solidFill>
              </a:rPr>
              <a:pPr/>
              <a:t>2/9/2017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03811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BCD5785-8A43-4CC4-A705-D4AA7E8DB57F}" type="datetimeFigureOut">
              <a:rPr lang="en-US" smtClean="0">
                <a:solidFill>
                  <a:prstClr val="black">
                    <a:tint val="75000"/>
                  </a:prstClr>
                </a:solidFill>
              </a:rPr>
              <a:pPr/>
              <a:t>2/9/2017</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56182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BCD5785-8A43-4CC4-A705-D4AA7E8DB57F}" type="datetimeFigureOut">
              <a:rPr lang="en-US" smtClean="0">
                <a:solidFill>
                  <a:prstClr val="black">
                    <a:tint val="75000"/>
                  </a:prstClr>
                </a:solidFill>
              </a:rPr>
              <a:pPr/>
              <a:t>2/9/2017</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17371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CD5785-8A43-4CC4-A705-D4AA7E8DB57F}" type="datetimeFigureOut">
              <a:rPr lang="en-US" smtClean="0">
                <a:solidFill>
                  <a:prstClr val="black">
                    <a:tint val="75000"/>
                  </a:prstClr>
                </a:solidFill>
              </a:rPr>
              <a:pPr/>
              <a:t>2/9/2017</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34401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EBCD5785-8A43-4CC4-A705-D4AA7E8DB57F}" type="datetimeFigureOut">
              <a:rPr lang="en-US" smtClean="0">
                <a:solidFill>
                  <a:prstClr val="black">
                    <a:tint val="75000"/>
                  </a:prstClr>
                </a:solidFill>
              </a:rPr>
              <a:pPr/>
              <a:t>2/9/2017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31966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EBCD5785-8A43-4CC4-A705-D4AA7E8DB57F}" type="datetimeFigureOut">
              <a:rPr lang="en-US" smtClean="0">
                <a:solidFill>
                  <a:prstClr val="black">
                    <a:tint val="75000"/>
                  </a:prstClr>
                </a:solidFill>
              </a:rPr>
              <a:pPr/>
              <a:t>2/9/2017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46453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CD5785-8A43-4CC4-A705-D4AA7E8DB57F}" type="datetimeFigureOut">
              <a:rPr lang="en-US" smtClean="0">
                <a:solidFill>
                  <a:prstClr val="black">
                    <a:tint val="75000"/>
                  </a:prstClr>
                </a:solidFill>
              </a:rPr>
              <a:pPr/>
              <a:t>2/9/2017</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76153196"/>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7.xml"/><Relationship Id="rId4" Type="http://schemas.openxmlformats.org/officeDocument/2006/relationships/image" Target="../media/image14.emf"/></Relationships>
</file>

<file path=ppt/slides/_rels/slide3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5.emf"/><Relationship Id="rId1" Type="http://schemas.openxmlformats.org/officeDocument/2006/relationships/slideLayout" Target="../slideLayouts/slideLayout7.xml"/><Relationship Id="rId5" Type="http://schemas.openxmlformats.org/officeDocument/2006/relationships/image" Target="../media/image7.emf"/><Relationship Id="rId4" Type="http://schemas.openxmlformats.org/officeDocument/2006/relationships/image" Target="../media/image6.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StreamNet Steering Committee</a:t>
            </a:r>
            <a:br>
              <a:rPr lang="en-US" dirty="0" smtClean="0"/>
            </a:br>
            <a:r>
              <a:rPr lang="en-US" dirty="0" smtClean="0"/>
              <a:t>02/09/17 Budget Meeting</a:t>
            </a:r>
            <a:endParaRPr lang="en-US" dirty="0"/>
          </a:p>
        </p:txBody>
      </p:sp>
      <p:sp>
        <p:nvSpPr>
          <p:cNvPr id="3" name="TextBox 2"/>
          <p:cNvSpPr txBox="1"/>
          <p:nvPr/>
        </p:nvSpPr>
        <p:spPr>
          <a:xfrm>
            <a:off x="1676400" y="2057400"/>
            <a:ext cx="6670159" cy="2308324"/>
          </a:xfrm>
          <a:prstGeom prst="rect">
            <a:avLst/>
          </a:prstGeom>
          <a:noFill/>
        </p:spPr>
        <p:txBody>
          <a:bodyPr wrap="none" rtlCol="0">
            <a:spAutoFit/>
          </a:bodyPr>
          <a:lstStyle/>
          <a:p>
            <a:r>
              <a:rPr lang="en-US" dirty="0" smtClean="0"/>
              <a:t>Prepare for StreamNet Executive Committee </a:t>
            </a:r>
            <a:r>
              <a:rPr lang="en-US" dirty="0" smtClean="0"/>
              <a:t>Budget Review 03/07/17</a:t>
            </a:r>
          </a:p>
          <a:p>
            <a:endParaRPr lang="en-US" dirty="0"/>
          </a:p>
          <a:p>
            <a:r>
              <a:rPr lang="en-US" dirty="0" smtClean="0"/>
              <a:t>	</a:t>
            </a:r>
            <a:r>
              <a:rPr lang="en-US" dirty="0" smtClean="0">
                <a:solidFill>
                  <a:srgbClr val="FF0000"/>
                </a:solidFill>
              </a:rPr>
              <a:t>(Focus on Improving the presentation!)</a:t>
            </a:r>
            <a:endParaRPr lang="en-US" dirty="0" smtClean="0">
              <a:solidFill>
                <a:srgbClr val="FF0000"/>
              </a:solidFill>
            </a:endParaRPr>
          </a:p>
          <a:p>
            <a:endParaRPr lang="en-US" dirty="0" smtClean="0"/>
          </a:p>
          <a:p>
            <a:r>
              <a:rPr lang="en-US" dirty="0" smtClean="0"/>
              <a:t>Go Over CA Data Flow Survey Results</a:t>
            </a:r>
          </a:p>
          <a:p>
            <a:endParaRPr lang="en-US" dirty="0"/>
          </a:p>
          <a:p>
            <a:r>
              <a:rPr lang="en-US" dirty="0" smtClean="0"/>
              <a:t>Quick Update on next </a:t>
            </a:r>
            <a:r>
              <a:rPr lang="en-US" dirty="0"/>
              <a:t>Budget, Annual Reports, New SOW</a:t>
            </a:r>
          </a:p>
          <a:p>
            <a:endParaRPr lang="en-US" dirty="0"/>
          </a:p>
        </p:txBody>
      </p:sp>
    </p:spTree>
    <p:extLst>
      <p:ext uri="{BB962C8B-B14F-4D97-AF65-F5344CB8AC3E}">
        <p14:creationId xmlns:p14="http://schemas.microsoft.com/office/powerpoint/2010/main" val="8203832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499643777"/>
              </p:ext>
            </p:extLst>
          </p:nvPr>
        </p:nvGraphicFramePr>
        <p:xfrm>
          <a:off x="685802" y="457203"/>
          <a:ext cx="7619997" cy="5580162"/>
        </p:xfrm>
        <a:graphic>
          <a:graphicData uri="http://schemas.openxmlformats.org/drawingml/2006/table">
            <a:tbl>
              <a:tblPr/>
              <a:tblGrid>
                <a:gridCol w="4915673">
                  <a:extLst>
                    <a:ext uri="{9D8B030D-6E8A-4147-A177-3AD203B41FA5}">
                      <a16:colId xmlns:a16="http://schemas.microsoft.com/office/drawing/2014/main" val="4182099212"/>
                    </a:ext>
                  </a:extLst>
                </a:gridCol>
                <a:gridCol w="676081">
                  <a:extLst>
                    <a:ext uri="{9D8B030D-6E8A-4147-A177-3AD203B41FA5}">
                      <a16:colId xmlns:a16="http://schemas.microsoft.com/office/drawing/2014/main" val="664771110"/>
                    </a:ext>
                  </a:extLst>
                </a:gridCol>
                <a:gridCol w="676081">
                  <a:extLst>
                    <a:ext uri="{9D8B030D-6E8A-4147-A177-3AD203B41FA5}">
                      <a16:colId xmlns:a16="http://schemas.microsoft.com/office/drawing/2014/main" val="396821603"/>
                    </a:ext>
                  </a:extLst>
                </a:gridCol>
                <a:gridCol w="676081">
                  <a:extLst>
                    <a:ext uri="{9D8B030D-6E8A-4147-A177-3AD203B41FA5}">
                      <a16:colId xmlns:a16="http://schemas.microsoft.com/office/drawing/2014/main" val="1609220075"/>
                    </a:ext>
                  </a:extLst>
                </a:gridCol>
                <a:gridCol w="676081">
                  <a:extLst>
                    <a:ext uri="{9D8B030D-6E8A-4147-A177-3AD203B41FA5}">
                      <a16:colId xmlns:a16="http://schemas.microsoft.com/office/drawing/2014/main" val="2865269455"/>
                    </a:ext>
                  </a:extLst>
                </a:gridCol>
              </a:tblGrid>
              <a:tr h="142961">
                <a:tc>
                  <a:txBody>
                    <a:bodyPr/>
                    <a:lstStyle/>
                    <a:p>
                      <a:pPr algn="l" fontAlgn="b"/>
                      <a:r>
                        <a:rPr lang="en-US" sz="1600" b="0" i="0" u="none" strike="noStrike" dirty="0">
                          <a:solidFill>
                            <a:srgbClr val="000000"/>
                          </a:solidFill>
                          <a:effectLst/>
                          <a:latin typeface="Calibri" panose="020F0502020204030204" pitchFamily="34" charset="0"/>
                        </a:rPr>
                        <a:t>IDFG</a:t>
                      </a:r>
                    </a:p>
                  </a:txBody>
                  <a:tcPr marL="2927" marR="2927" marT="2927" marB="0" anchor="b">
                    <a:lnL>
                      <a:noFill/>
                    </a:lnL>
                    <a:lnR>
                      <a:noFill/>
                    </a:lnR>
                    <a:lnT>
                      <a:noFill/>
                    </a:lnT>
                    <a:lnB>
                      <a:noFill/>
                    </a:lnB>
                    <a:solidFill>
                      <a:srgbClr val="F8CBAD"/>
                    </a:solidFill>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2927" marR="2927" marT="2927" marB="0" anchor="b">
                    <a:lnL>
                      <a:noFill/>
                    </a:lnL>
                    <a:lnR>
                      <a:noFill/>
                    </a:lnR>
                    <a:lnT>
                      <a:noFill/>
                    </a:lnT>
                    <a:lnB>
                      <a:noFill/>
                    </a:lnB>
                    <a:solidFill>
                      <a:srgbClr val="F8CBAD"/>
                    </a:solidFill>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2927" marR="2927" marT="2927" marB="0" anchor="b">
                    <a:lnL>
                      <a:noFill/>
                    </a:lnL>
                    <a:lnR>
                      <a:noFill/>
                    </a:lnR>
                    <a:lnT>
                      <a:noFill/>
                    </a:lnT>
                    <a:lnB>
                      <a:noFill/>
                    </a:lnB>
                    <a:solidFill>
                      <a:srgbClr val="F8CBAD"/>
                    </a:solidFill>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2927" marR="2927" marT="2927" marB="0" anchor="b">
                    <a:lnL>
                      <a:noFill/>
                    </a:lnL>
                    <a:lnR>
                      <a:noFill/>
                    </a:lnR>
                    <a:lnT>
                      <a:noFill/>
                    </a:lnT>
                    <a:lnB>
                      <a:noFill/>
                    </a:lnB>
                    <a:solidFill>
                      <a:srgbClr val="F8CBAD"/>
                    </a:solidFill>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2927" marR="2927" marT="2927" marB="0" anchor="b">
                    <a:lnL>
                      <a:noFill/>
                    </a:lnL>
                    <a:lnR>
                      <a:noFill/>
                    </a:lnR>
                    <a:lnT>
                      <a:noFill/>
                    </a:lnT>
                    <a:lnB>
                      <a:noFill/>
                    </a:lnB>
                    <a:solidFill>
                      <a:srgbClr val="F8CBAD"/>
                    </a:solidFill>
                  </a:tcPr>
                </a:tc>
                <a:extLst>
                  <a:ext uri="{0D108BD9-81ED-4DB2-BD59-A6C34878D82A}">
                    <a16:rowId xmlns:a16="http://schemas.microsoft.com/office/drawing/2014/main" val="2854345410"/>
                  </a:ext>
                </a:extLst>
              </a:tr>
              <a:tr h="142961">
                <a:tc>
                  <a:txBody>
                    <a:bodyPr/>
                    <a:lstStyle/>
                    <a:p>
                      <a:pPr algn="l" fontAlgn="b"/>
                      <a:r>
                        <a:rPr lang="en-US" sz="1600" b="0" i="0" u="none" strike="noStrike" dirty="0">
                          <a:solidFill>
                            <a:srgbClr val="000000"/>
                          </a:solidFill>
                          <a:effectLst/>
                          <a:latin typeface="Calibri" panose="020F0502020204030204" pitchFamily="34" charset="0"/>
                        </a:rPr>
                        <a:t>Project Leader/IFWIS Mgr. (Butterfield</a:t>
                      </a:r>
                    </a:p>
                  </a:txBody>
                  <a:tcPr marL="2927" marR="2927" marT="2927" marB="0" anchor="b">
                    <a:lnL>
                      <a:noFill/>
                    </a:lnL>
                    <a:lnR>
                      <a:noFill/>
                    </a:lnR>
                    <a:lnT>
                      <a:noFill/>
                    </a:lnT>
                    <a:lnB>
                      <a:noFill/>
                    </a:lnB>
                    <a:solidFill>
                      <a:srgbClr val="F8CBAD"/>
                    </a:solidFill>
                  </a:tcPr>
                </a:tc>
                <a:tc>
                  <a:txBody>
                    <a:bodyPr/>
                    <a:lstStyle/>
                    <a:p>
                      <a:pPr algn="r" fontAlgn="b"/>
                      <a:r>
                        <a:rPr lang="en-US" sz="1600" b="0" i="0" u="none" strike="noStrike" dirty="0">
                          <a:solidFill>
                            <a:srgbClr val="000000"/>
                          </a:solidFill>
                          <a:effectLst/>
                          <a:latin typeface="Calibri" panose="020F0502020204030204" pitchFamily="34" charset="0"/>
                        </a:rPr>
                        <a:t>5</a:t>
                      </a:r>
                    </a:p>
                  </a:txBody>
                  <a:tcPr marL="2927" marR="2927" marT="2927" marB="0" anchor="b">
                    <a:lnL>
                      <a:noFill/>
                    </a:lnL>
                    <a:lnR>
                      <a:noFill/>
                    </a:lnR>
                    <a:lnT>
                      <a:noFill/>
                    </a:lnT>
                    <a:lnB>
                      <a:noFill/>
                    </a:lnB>
                    <a:solidFill>
                      <a:srgbClr val="F8CBAD"/>
                    </a:solidFill>
                  </a:tcPr>
                </a:tc>
                <a:tc>
                  <a:txBody>
                    <a:bodyPr/>
                    <a:lstStyle/>
                    <a:p>
                      <a:pPr algn="l" fontAlgn="b"/>
                      <a:r>
                        <a:rPr lang="en-US" sz="1600" b="0" i="0" u="none" strike="noStrike" dirty="0">
                          <a:solidFill>
                            <a:srgbClr val="000000"/>
                          </a:solidFill>
                          <a:effectLst/>
                          <a:latin typeface="Calibri" panose="020F0502020204030204" pitchFamily="34" charset="0"/>
                        </a:rPr>
                        <a:t>mo.</a:t>
                      </a:r>
                    </a:p>
                  </a:txBody>
                  <a:tcPr marL="2927" marR="2927" marT="2927" marB="0" anchor="b">
                    <a:lnL>
                      <a:noFill/>
                    </a:lnL>
                    <a:lnR>
                      <a:noFill/>
                    </a:lnR>
                    <a:lnT>
                      <a:noFill/>
                    </a:lnT>
                    <a:lnB>
                      <a:noFill/>
                    </a:lnB>
                    <a:solidFill>
                      <a:srgbClr val="F8CBAD"/>
                    </a:solidFill>
                  </a:tcPr>
                </a:tc>
                <a:tc>
                  <a:txBody>
                    <a:bodyPr/>
                    <a:lstStyle/>
                    <a:p>
                      <a:pPr algn="r" fontAlgn="b"/>
                      <a:r>
                        <a:rPr lang="en-US" sz="1600" b="0" i="0" u="none" strike="noStrike" dirty="0">
                          <a:solidFill>
                            <a:srgbClr val="000000"/>
                          </a:solidFill>
                          <a:effectLst/>
                          <a:latin typeface="Calibri" panose="020F0502020204030204" pitchFamily="34" charset="0"/>
                        </a:rPr>
                        <a:t>33</a:t>
                      </a:r>
                    </a:p>
                  </a:txBody>
                  <a:tcPr marL="2927" marR="2927" marT="2927" marB="0" anchor="b">
                    <a:lnL>
                      <a:noFill/>
                    </a:lnL>
                    <a:lnR>
                      <a:noFill/>
                    </a:lnR>
                    <a:lnT>
                      <a:noFill/>
                    </a:lnT>
                    <a:lnB>
                      <a:noFill/>
                    </a:lnB>
                    <a:solidFill>
                      <a:srgbClr val="F8CBAD"/>
                    </a:solidFill>
                  </a:tcPr>
                </a:tc>
                <a:tc>
                  <a:txBody>
                    <a:bodyPr/>
                    <a:lstStyle/>
                    <a:p>
                      <a:pPr algn="r" fontAlgn="b"/>
                      <a:r>
                        <a:rPr lang="en-US" sz="1600" b="0" i="0" u="none" strike="noStrike" dirty="0">
                          <a:solidFill>
                            <a:srgbClr val="000000"/>
                          </a:solidFill>
                          <a:effectLst/>
                          <a:latin typeface="Calibri" panose="020F0502020204030204" pitchFamily="34" charset="0"/>
                        </a:rPr>
                        <a:t>2.75</a:t>
                      </a:r>
                    </a:p>
                  </a:txBody>
                  <a:tcPr marL="2927" marR="2927" marT="2927" marB="0" anchor="b">
                    <a:lnL>
                      <a:noFill/>
                    </a:lnL>
                    <a:lnR>
                      <a:noFill/>
                    </a:lnR>
                    <a:lnT>
                      <a:noFill/>
                    </a:lnT>
                    <a:lnB>
                      <a:noFill/>
                    </a:lnB>
                    <a:solidFill>
                      <a:srgbClr val="F8CBAD"/>
                    </a:solidFill>
                  </a:tcPr>
                </a:tc>
                <a:extLst>
                  <a:ext uri="{0D108BD9-81ED-4DB2-BD59-A6C34878D82A}">
                    <a16:rowId xmlns:a16="http://schemas.microsoft.com/office/drawing/2014/main" val="2626710718"/>
                  </a:ext>
                </a:extLst>
              </a:tr>
              <a:tr h="142961">
                <a:tc>
                  <a:txBody>
                    <a:bodyPr/>
                    <a:lstStyle/>
                    <a:p>
                      <a:pPr algn="l" fontAlgn="b"/>
                      <a:r>
                        <a:rPr lang="en-US" sz="1600" b="0" i="0" u="none" strike="noStrike" dirty="0">
                          <a:solidFill>
                            <a:srgbClr val="000000"/>
                          </a:solidFill>
                          <a:effectLst/>
                          <a:latin typeface="Calibri" panose="020F0502020204030204" pitchFamily="34" charset="0"/>
                        </a:rPr>
                        <a:t>Database Analyst, Sr. (Walsh)</a:t>
                      </a:r>
                    </a:p>
                  </a:txBody>
                  <a:tcPr marL="2927" marR="2927" marT="2927" marB="0" anchor="b">
                    <a:lnL>
                      <a:noFill/>
                    </a:lnL>
                    <a:lnR>
                      <a:noFill/>
                    </a:lnR>
                    <a:lnT>
                      <a:noFill/>
                    </a:lnT>
                    <a:lnB>
                      <a:noFill/>
                    </a:lnB>
                    <a:solidFill>
                      <a:srgbClr val="F8CBAD"/>
                    </a:solidFill>
                  </a:tcPr>
                </a:tc>
                <a:tc>
                  <a:txBody>
                    <a:bodyPr/>
                    <a:lstStyle/>
                    <a:p>
                      <a:pPr algn="r" fontAlgn="b"/>
                      <a:r>
                        <a:rPr lang="en-US" sz="1600" b="0" i="0" u="none" strike="noStrike" dirty="0">
                          <a:solidFill>
                            <a:srgbClr val="000000"/>
                          </a:solidFill>
                          <a:effectLst/>
                          <a:latin typeface="Calibri" panose="020F0502020204030204" pitchFamily="34" charset="0"/>
                        </a:rPr>
                        <a:t>7</a:t>
                      </a:r>
                    </a:p>
                  </a:txBody>
                  <a:tcPr marL="2927" marR="2927" marT="2927" marB="0" anchor="b">
                    <a:lnL>
                      <a:noFill/>
                    </a:lnL>
                    <a:lnR>
                      <a:noFill/>
                    </a:lnR>
                    <a:lnT>
                      <a:noFill/>
                    </a:lnT>
                    <a:lnB>
                      <a:noFill/>
                    </a:lnB>
                    <a:solidFill>
                      <a:srgbClr val="F8CBAD"/>
                    </a:solidFill>
                  </a:tcPr>
                </a:tc>
                <a:tc>
                  <a:txBody>
                    <a:bodyPr/>
                    <a:lstStyle/>
                    <a:p>
                      <a:pPr algn="l" fontAlgn="b"/>
                      <a:r>
                        <a:rPr lang="en-US" sz="1600" b="0" i="0" u="none" strike="noStrike" dirty="0">
                          <a:solidFill>
                            <a:srgbClr val="000000"/>
                          </a:solidFill>
                          <a:effectLst/>
                          <a:latin typeface="Calibri" panose="020F0502020204030204" pitchFamily="34" charset="0"/>
                        </a:rPr>
                        <a:t>mo.</a:t>
                      </a:r>
                    </a:p>
                  </a:txBody>
                  <a:tcPr marL="2927" marR="2927" marT="2927" marB="0" anchor="b">
                    <a:lnL>
                      <a:noFill/>
                    </a:lnL>
                    <a:lnR>
                      <a:noFill/>
                    </a:lnR>
                    <a:lnT>
                      <a:noFill/>
                    </a:lnT>
                    <a:lnB>
                      <a:noFill/>
                    </a:lnB>
                    <a:solidFill>
                      <a:srgbClr val="F8CBAD"/>
                    </a:solidFill>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2927" marR="2927" marT="2927" marB="0" anchor="b">
                    <a:lnL>
                      <a:noFill/>
                    </a:lnL>
                    <a:lnR>
                      <a:noFill/>
                    </a:lnR>
                    <a:lnT>
                      <a:noFill/>
                    </a:lnT>
                    <a:lnB>
                      <a:noFill/>
                    </a:lnB>
                    <a:solidFill>
                      <a:srgbClr val="F8CBAD"/>
                    </a:solidFill>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2927" marR="2927" marT="2927" marB="0" anchor="b">
                    <a:lnL>
                      <a:noFill/>
                    </a:lnL>
                    <a:lnR>
                      <a:noFill/>
                    </a:lnR>
                    <a:lnT>
                      <a:noFill/>
                    </a:lnT>
                    <a:lnB>
                      <a:noFill/>
                    </a:lnB>
                    <a:solidFill>
                      <a:srgbClr val="F8CBAD"/>
                    </a:solidFill>
                  </a:tcPr>
                </a:tc>
                <a:extLst>
                  <a:ext uri="{0D108BD9-81ED-4DB2-BD59-A6C34878D82A}">
                    <a16:rowId xmlns:a16="http://schemas.microsoft.com/office/drawing/2014/main" val="1374407685"/>
                  </a:ext>
                </a:extLst>
              </a:tr>
              <a:tr h="142961">
                <a:tc>
                  <a:txBody>
                    <a:bodyPr/>
                    <a:lstStyle/>
                    <a:p>
                      <a:pPr algn="l" fontAlgn="b"/>
                      <a:r>
                        <a:rPr lang="en-US" sz="1600" b="0" i="0" u="none" strike="noStrike" dirty="0">
                          <a:solidFill>
                            <a:srgbClr val="000000"/>
                          </a:solidFill>
                          <a:effectLst/>
                          <a:latin typeface="Calibri" panose="020F0502020204030204" pitchFamily="34" charset="0"/>
                        </a:rPr>
                        <a:t>Integration Systems Analyst, Sr. (Harrington)</a:t>
                      </a:r>
                    </a:p>
                  </a:txBody>
                  <a:tcPr marL="2927" marR="2927" marT="2927" marB="0" anchor="b">
                    <a:lnL>
                      <a:noFill/>
                    </a:lnL>
                    <a:lnR>
                      <a:noFill/>
                    </a:lnR>
                    <a:lnT>
                      <a:noFill/>
                    </a:lnT>
                    <a:lnB>
                      <a:noFill/>
                    </a:lnB>
                    <a:solidFill>
                      <a:srgbClr val="F8CBAD"/>
                    </a:solidFill>
                  </a:tcPr>
                </a:tc>
                <a:tc>
                  <a:txBody>
                    <a:bodyPr/>
                    <a:lstStyle/>
                    <a:p>
                      <a:pPr algn="r" fontAlgn="b"/>
                      <a:r>
                        <a:rPr lang="en-US" sz="1600" b="0" i="0" u="none" strike="noStrike" dirty="0">
                          <a:solidFill>
                            <a:srgbClr val="000000"/>
                          </a:solidFill>
                          <a:effectLst/>
                          <a:latin typeface="Calibri" panose="020F0502020204030204" pitchFamily="34" charset="0"/>
                        </a:rPr>
                        <a:t>11</a:t>
                      </a:r>
                    </a:p>
                  </a:txBody>
                  <a:tcPr marL="2927" marR="2927" marT="2927" marB="0" anchor="b">
                    <a:lnL>
                      <a:noFill/>
                    </a:lnL>
                    <a:lnR>
                      <a:noFill/>
                    </a:lnR>
                    <a:lnT>
                      <a:noFill/>
                    </a:lnT>
                    <a:lnB>
                      <a:noFill/>
                    </a:lnB>
                    <a:solidFill>
                      <a:srgbClr val="F8CBAD"/>
                    </a:solidFill>
                  </a:tcPr>
                </a:tc>
                <a:tc>
                  <a:txBody>
                    <a:bodyPr/>
                    <a:lstStyle/>
                    <a:p>
                      <a:pPr algn="l" fontAlgn="b"/>
                      <a:r>
                        <a:rPr lang="en-US" sz="1600" b="0" i="0" u="none" strike="noStrike" dirty="0">
                          <a:solidFill>
                            <a:srgbClr val="000000"/>
                          </a:solidFill>
                          <a:effectLst/>
                          <a:latin typeface="Calibri" panose="020F0502020204030204" pitchFamily="34" charset="0"/>
                        </a:rPr>
                        <a:t>mo.</a:t>
                      </a:r>
                    </a:p>
                  </a:txBody>
                  <a:tcPr marL="2927" marR="2927" marT="2927" marB="0" anchor="b">
                    <a:lnL>
                      <a:noFill/>
                    </a:lnL>
                    <a:lnR>
                      <a:noFill/>
                    </a:lnR>
                    <a:lnT>
                      <a:noFill/>
                    </a:lnT>
                    <a:lnB>
                      <a:noFill/>
                    </a:lnB>
                    <a:solidFill>
                      <a:srgbClr val="F8CBAD"/>
                    </a:solidFill>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2927" marR="2927" marT="2927" marB="0" anchor="b">
                    <a:lnL>
                      <a:noFill/>
                    </a:lnL>
                    <a:lnR>
                      <a:noFill/>
                    </a:lnR>
                    <a:lnT>
                      <a:noFill/>
                    </a:lnT>
                    <a:lnB>
                      <a:noFill/>
                    </a:lnB>
                    <a:solidFill>
                      <a:srgbClr val="F8CBAD"/>
                    </a:solidFill>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2927" marR="2927" marT="2927" marB="0" anchor="b">
                    <a:lnL>
                      <a:noFill/>
                    </a:lnL>
                    <a:lnR>
                      <a:noFill/>
                    </a:lnR>
                    <a:lnT>
                      <a:noFill/>
                    </a:lnT>
                    <a:lnB>
                      <a:noFill/>
                    </a:lnB>
                    <a:solidFill>
                      <a:srgbClr val="F8CBAD"/>
                    </a:solidFill>
                  </a:tcPr>
                </a:tc>
                <a:extLst>
                  <a:ext uri="{0D108BD9-81ED-4DB2-BD59-A6C34878D82A}">
                    <a16:rowId xmlns:a16="http://schemas.microsoft.com/office/drawing/2014/main" val="2063379245"/>
                  </a:ext>
                </a:extLst>
              </a:tr>
              <a:tr h="142961">
                <a:tc>
                  <a:txBody>
                    <a:bodyPr/>
                    <a:lstStyle/>
                    <a:p>
                      <a:pPr algn="l" fontAlgn="b"/>
                      <a:r>
                        <a:rPr lang="en-US" sz="1600" b="0" i="0" u="none" strike="noStrike" dirty="0">
                          <a:solidFill>
                            <a:srgbClr val="000000"/>
                          </a:solidFill>
                          <a:effectLst/>
                          <a:latin typeface="Calibri" panose="020F0502020204030204" pitchFamily="34" charset="0"/>
                        </a:rPr>
                        <a:t>Data Coordinator (Brown)</a:t>
                      </a:r>
                    </a:p>
                  </a:txBody>
                  <a:tcPr marL="2927" marR="2927" marT="2927" marB="0" anchor="b">
                    <a:lnL>
                      <a:noFill/>
                    </a:lnL>
                    <a:lnR>
                      <a:noFill/>
                    </a:lnR>
                    <a:lnT>
                      <a:noFill/>
                    </a:lnT>
                    <a:lnB>
                      <a:noFill/>
                    </a:lnB>
                    <a:solidFill>
                      <a:srgbClr val="F8CBAD"/>
                    </a:solidFill>
                  </a:tcPr>
                </a:tc>
                <a:tc>
                  <a:txBody>
                    <a:bodyPr/>
                    <a:lstStyle/>
                    <a:p>
                      <a:pPr algn="r" fontAlgn="b"/>
                      <a:r>
                        <a:rPr lang="en-US" sz="1600" b="0" i="0" u="none" strike="noStrike" dirty="0">
                          <a:solidFill>
                            <a:srgbClr val="000000"/>
                          </a:solidFill>
                          <a:effectLst/>
                          <a:latin typeface="Calibri" panose="020F0502020204030204" pitchFamily="34" charset="0"/>
                        </a:rPr>
                        <a:t>10</a:t>
                      </a:r>
                    </a:p>
                  </a:txBody>
                  <a:tcPr marL="2927" marR="2927" marT="2927" marB="0" anchor="b">
                    <a:lnL>
                      <a:noFill/>
                    </a:lnL>
                    <a:lnR>
                      <a:noFill/>
                    </a:lnR>
                    <a:lnT>
                      <a:noFill/>
                    </a:lnT>
                    <a:lnB>
                      <a:noFill/>
                    </a:lnB>
                    <a:solidFill>
                      <a:srgbClr val="F8CBAD"/>
                    </a:solidFill>
                  </a:tcPr>
                </a:tc>
                <a:tc>
                  <a:txBody>
                    <a:bodyPr/>
                    <a:lstStyle/>
                    <a:p>
                      <a:pPr algn="l" fontAlgn="b"/>
                      <a:r>
                        <a:rPr lang="en-US" sz="1600" b="0" i="0" u="none" strike="noStrike" dirty="0">
                          <a:solidFill>
                            <a:srgbClr val="000000"/>
                          </a:solidFill>
                          <a:effectLst/>
                          <a:latin typeface="Calibri" panose="020F0502020204030204" pitchFamily="34" charset="0"/>
                        </a:rPr>
                        <a:t>mo.</a:t>
                      </a:r>
                    </a:p>
                  </a:txBody>
                  <a:tcPr marL="2927" marR="2927" marT="2927" marB="0" anchor="b">
                    <a:lnL>
                      <a:noFill/>
                    </a:lnL>
                    <a:lnR>
                      <a:noFill/>
                    </a:lnR>
                    <a:lnT>
                      <a:noFill/>
                    </a:lnT>
                    <a:lnB>
                      <a:noFill/>
                    </a:lnB>
                    <a:solidFill>
                      <a:srgbClr val="F8CBAD"/>
                    </a:solidFill>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2927" marR="2927" marT="2927" marB="0" anchor="b">
                    <a:lnL>
                      <a:noFill/>
                    </a:lnL>
                    <a:lnR>
                      <a:noFill/>
                    </a:lnR>
                    <a:lnT>
                      <a:noFill/>
                    </a:lnT>
                    <a:lnB>
                      <a:noFill/>
                    </a:lnB>
                    <a:solidFill>
                      <a:srgbClr val="F8CBAD"/>
                    </a:solidFill>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2927" marR="2927" marT="2927" marB="0" anchor="b">
                    <a:lnL>
                      <a:noFill/>
                    </a:lnL>
                    <a:lnR>
                      <a:noFill/>
                    </a:lnR>
                    <a:lnT>
                      <a:noFill/>
                    </a:lnT>
                    <a:lnB>
                      <a:noFill/>
                    </a:lnB>
                    <a:solidFill>
                      <a:srgbClr val="F8CBAD"/>
                    </a:solidFill>
                  </a:tcPr>
                </a:tc>
                <a:extLst>
                  <a:ext uri="{0D108BD9-81ED-4DB2-BD59-A6C34878D82A}">
                    <a16:rowId xmlns:a16="http://schemas.microsoft.com/office/drawing/2014/main" val="324096219"/>
                  </a:ext>
                </a:extLst>
              </a:tr>
              <a:tr h="142961">
                <a:tc>
                  <a:txBody>
                    <a:bodyPr/>
                    <a:lstStyle/>
                    <a:p>
                      <a:pPr algn="l" fontAlgn="b"/>
                      <a:endParaRPr lang="en-US" sz="1200" b="0" i="0" u="none" strike="noStrike" dirty="0">
                        <a:solidFill>
                          <a:srgbClr val="000000"/>
                        </a:solidFill>
                        <a:effectLst/>
                        <a:latin typeface="Calibri" panose="020F0502020204030204" pitchFamily="34" charset="0"/>
                      </a:endParaRPr>
                    </a:p>
                  </a:txBody>
                  <a:tcPr marL="2927" marR="2927" marT="2927"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2927" marR="2927" marT="2927"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2927" marR="2927" marT="2927"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2927" marR="2927" marT="2927"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2927" marR="2927" marT="2927" marB="0" anchor="b">
                    <a:lnL>
                      <a:noFill/>
                    </a:lnL>
                    <a:lnR>
                      <a:noFill/>
                    </a:lnR>
                    <a:lnT>
                      <a:noFill/>
                    </a:lnT>
                    <a:lnB>
                      <a:noFill/>
                    </a:lnB>
                  </a:tcPr>
                </a:tc>
                <a:extLst>
                  <a:ext uri="{0D108BD9-81ED-4DB2-BD59-A6C34878D82A}">
                    <a16:rowId xmlns:a16="http://schemas.microsoft.com/office/drawing/2014/main" val="1523960732"/>
                  </a:ext>
                </a:extLst>
              </a:tr>
              <a:tr h="875179">
                <a:tc gridSpan="5">
                  <a:txBody>
                    <a:bodyPr/>
                    <a:lstStyle/>
                    <a:p>
                      <a:pPr algn="l" rtl="0" fontAlgn="ctr"/>
                      <a:r>
                        <a:rPr lang="en-US" sz="1800" b="0" i="0" u="none" strike="noStrike" dirty="0">
                          <a:solidFill>
                            <a:srgbClr val="1F497D"/>
                          </a:solidFill>
                          <a:effectLst/>
                          <a:latin typeface="Calibri" panose="020F0502020204030204" pitchFamily="34" charset="0"/>
                        </a:rPr>
                        <a:t>Quantify staff effort (money, time, or both?) tied to specific products (e.g., what percentage of effort is being spent on CA?  </a:t>
                      </a:r>
                      <a:br>
                        <a:rPr lang="en-US" sz="1800" b="0" i="0" u="none" strike="noStrike" dirty="0">
                          <a:solidFill>
                            <a:srgbClr val="1F497D"/>
                          </a:solidFill>
                          <a:effectLst/>
                          <a:latin typeface="Calibri" panose="020F0502020204030204" pitchFamily="34" charset="0"/>
                        </a:rPr>
                      </a:br>
                      <a:r>
                        <a:rPr lang="en-US" sz="1800" b="0" i="0" u="none" strike="noStrike" dirty="0">
                          <a:solidFill>
                            <a:srgbClr val="1F497D"/>
                          </a:solidFill>
                          <a:effectLst/>
                          <a:latin typeface="Calibri" panose="020F0502020204030204" pitchFamily="34" charset="0"/>
                        </a:rPr>
                        <a:t/>
                      </a:r>
                      <a:br>
                        <a:rPr lang="en-US" sz="1800" b="0" i="0" u="none" strike="noStrike" dirty="0">
                          <a:solidFill>
                            <a:srgbClr val="1F497D"/>
                          </a:solidFill>
                          <a:effectLst/>
                          <a:latin typeface="Calibri" panose="020F0502020204030204" pitchFamily="34" charset="0"/>
                        </a:rPr>
                      </a:br>
                      <a:r>
                        <a:rPr lang="en-US" sz="1800" b="0" i="0" u="none" strike="noStrike" dirty="0">
                          <a:solidFill>
                            <a:srgbClr val="1F497D"/>
                          </a:solidFill>
                          <a:effectLst/>
                          <a:latin typeface="Calibri" panose="020F0502020204030204" pitchFamily="34" charset="0"/>
                        </a:rPr>
                        <a:t>Coordinated Assessments - 90%</a:t>
                      </a:r>
                      <a:br>
                        <a:rPr lang="en-US" sz="1800" b="0" i="0" u="none" strike="noStrike" dirty="0">
                          <a:solidFill>
                            <a:srgbClr val="1F497D"/>
                          </a:solidFill>
                          <a:effectLst/>
                          <a:latin typeface="Calibri" panose="020F0502020204030204" pitchFamily="34" charset="0"/>
                        </a:rPr>
                      </a:br>
                      <a:r>
                        <a:rPr lang="en-US" sz="1800" b="0" i="0" u="none" strike="noStrike" dirty="0">
                          <a:solidFill>
                            <a:srgbClr val="1F497D"/>
                          </a:solidFill>
                          <a:effectLst/>
                          <a:latin typeface="Calibri" panose="020F0502020204030204" pitchFamily="34" charset="0"/>
                        </a:rPr>
                        <a:t>Traditional trend data - 10%</a:t>
                      </a:r>
                    </a:p>
                  </a:txBody>
                  <a:tcPr marL="7620" marR="7620" marT="7620"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90957815"/>
                  </a:ext>
                </a:extLst>
              </a:tr>
              <a:tr h="1379209">
                <a:tc gridSpan="5">
                  <a:txBody>
                    <a:bodyPr/>
                    <a:lstStyle/>
                    <a:p>
                      <a:pPr algn="l" rtl="0" fontAlgn="ctr"/>
                      <a:r>
                        <a:rPr lang="en-US" sz="1800" b="0" i="0" u="none" strike="noStrike" dirty="0">
                          <a:solidFill>
                            <a:srgbClr val="1F497D"/>
                          </a:solidFill>
                          <a:effectLst/>
                          <a:latin typeface="Calibri" panose="020F0502020204030204" pitchFamily="34" charset="0"/>
                        </a:rPr>
                        <a:t>What are the tasks involved, and who spends how much time on them? </a:t>
                      </a:r>
                      <a:br>
                        <a:rPr lang="en-US" sz="1800" b="0" i="0" u="none" strike="noStrike" dirty="0">
                          <a:solidFill>
                            <a:srgbClr val="1F497D"/>
                          </a:solidFill>
                          <a:effectLst/>
                          <a:latin typeface="Calibri" panose="020F0502020204030204" pitchFamily="34" charset="0"/>
                        </a:rPr>
                      </a:br>
                      <a:r>
                        <a:rPr lang="en-US" sz="1800" b="0" i="0" u="none" strike="noStrike" dirty="0">
                          <a:solidFill>
                            <a:srgbClr val="1F497D"/>
                          </a:solidFill>
                          <a:effectLst/>
                          <a:latin typeface="Calibri" panose="020F0502020204030204" pitchFamily="34" charset="0"/>
                        </a:rPr>
                        <a:t/>
                      </a:r>
                      <a:br>
                        <a:rPr lang="en-US" sz="1800" b="0" i="0" u="none" strike="noStrike" dirty="0">
                          <a:solidFill>
                            <a:srgbClr val="1F497D"/>
                          </a:solidFill>
                          <a:effectLst/>
                          <a:latin typeface="Calibri" panose="020F0502020204030204" pitchFamily="34" charset="0"/>
                        </a:rPr>
                      </a:br>
                      <a:r>
                        <a:rPr lang="en-US" sz="1800" b="0" i="0" u="none" strike="noStrike" dirty="0">
                          <a:solidFill>
                            <a:srgbClr val="1F497D"/>
                          </a:solidFill>
                          <a:effectLst/>
                          <a:latin typeface="Calibri" panose="020F0502020204030204" pitchFamily="34" charset="0"/>
                        </a:rPr>
                        <a:t>Obtain data - Brown 2 mo., Harrington 8 mo., Walsh 5 mo.</a:t>
                      </a:r>
                      <a:br>
                        <a:rPr lang="en-US" sz="1800" b="0" i="0" u="none" strike="noStrike" dirty="0">
                          <a:solidFill>
                            <a:srgbClr val="1F497D"/>
                          </a:solidFill>
                          <a:effectLst/>
                          <a:latin typeface="Calibri" panose="020F0502020204030204" pitchFamily="34" charset="0"/>
                        </a:rPr>
                      </a:br>
                      <a:r>
                        <a:rPr lang="en-US" sz="1800" b="0" i="0" u="none" strike="noStrike" dirty="0">
                          <a:solidFill>
                            <a:srgbClr val="1F497D"/>
                          </a:solidFill>
                          <a:effectLst/>
                          <a:latin typeface="Calibri" panose="020F0502020204030204" pitchFamily="34" charset="0"/>
                        </a:rPr>
                        <a:t>Manage data - Brown 2 mo.</a:t>
                      </a:r>
                      <a:br>
                        <a:rPr lang="en-US" sz="1800" b="0" i="0" u="none" strike="noStrike" dirty="0">
                          <a:solidFill>
                            <a:srgbClr val="1F497D"/>
                          </a:solidFill>
                          <a:effectLst/>
                          <a:latin typeface="Calibri" panose="020F0502020204030204" pitchFamily="34" charset="0"/>
                        </a:rPr>
                      </a:br>
                      <a:r>
                        <a:rPr lang="en-US" sz="1800" b="0" i="0" u="none" strike="noStrike" dirty="0">
                          <a:solidFill>
                            <a:srgbClr val="1F497D"/>
                          </a:solidFill>
                          <a:effectLst/>
                          <a:latin typeface="Calibri" panose="020F0502020204030204" pitchFamily="34" charset="0"/>
                        </a:rPr>
                        <a:t>Analyze data - Brown 1 mo.</a:t>
                      </a:r>
                      <a:br>
                        <a:rPr lang="en-US" sz="1800" b="0" i="0" u="none" strike="noStrike" dirty="0">
                          <a:solidFill>
                            <a:srgbClr val="1F497D"/>
                          </a:solidFill>
                          <a:effectLst/>
                          <a:latin typeface="Calibri" panose="020F0502020204030204" pitchFamily="34" charset="0"/>
                        </a:rPr>
                      </a:br>
                      <a:r>
                        <a:rPr lang="en-US" sz="1800" b="0" i="0" u="none" strike="noStrike" dirty="0">
                          <a:solidFill>
                            <a:srgbClr val="1F497D"/>
                          </a:solidFill>
                          <a:effectLst/>
                          <a:latin typeface="Calibri" panose="020F0502020204030204" pitchFamily="34" charset="0"/>
                        </a:rPr>
                        <a:t>Deliver data - Brown 1 mo., Harrington 1 mo., Walsh 0.5 mo.</a:t>
                      </a:r>
                      <a:br>
                        <a:rPr lang="en-US" sz="1800" b="0" i="0" u="none" strike="noStrike" dirty="0">
                          <a:solidFill>
                            <a:srgbClr val="1F497D"/>
                          </a:solidFill>
                          <a:effectLst/>
                          <a:latin typeface="Calibri" panose="020F0502020204030204" pitchFamily="34" charset="0"/>
                        </a:rPr>
                      </a:br>
                      <a:r>
                        <a:rPr lang="en-US" sz="1800" b="0" i="0" u="none" strike="noStrike" dirty="0">
                          <a:solidFill>
                            <a:srgbClr val="1F497D"/>
                          </a:solidFill>
                          <a:effectLst/>
                          <a:latin typeface="Calibri" panose="020F0502020204030204" pitchFamily="34" charset="0"/>
                        </a:rPr>
                        <a:t>Training - Brown 1 mo., Harrington 1 mo., Walsh 0.5 mo., Butterfield 0.5 mo.</a:t>
                      </a:r>
                      <a:br>
                        <a:rPr lang="en-US" sz="1800" b="0" i="0" u="none" strike="noStrike" dirty="0">
                          <a:solidFill>
                            <a:srgbClr val="1F497D"/>
                          </a:solidFill>
                          <a:effectLst/>
                          <a:latin typeface="Calibri" panose="020F0502020204030204" pitchFamily="34" charset="0"/>
                        </a:rPr>
                      </a:br>
                      <a:r>
                        <a:rPr lang="en-US" sz="1800" b="0" i="0" u="none" strike="noStrike" dirty="0">
                          <a:solidFill>
                            <a:srgbClr val="1F497D"/>
                          </a:solidFill>
                          <a:effectLst/>
                          <a:latin typeface="Calibri" panose="020F0502020204030204" pitchFamily="34" charset="0"/>
                        </a:rPr>
                        <a:t>Tech. Assist. - Brown 2 mo., Harrington 1 mo., Walsh 1 mo., Butterfield 0.5 mo.</a:t>
                      </a:r>
                      <a:br>
                        <a:rPr lang="en-US" sz="1800" b="0" i="0" u="none" strike="noStrike" dirty="0">
                          <a:solidFill>
                            <a:srgbClr val="1F497D"/>
                          </a:solidFill>
                          <a:effectLst/>
                          <a:latin typeface="Calibri" panose="020F0502020204030204" pitchFamily="34" charset="0"/>
                        </a:rPr>
                      </a:br>
                      <a:r>
                        <a:rPr lang="en-US" sz="1800" b="0" i="0" u="none" strike="noStrike" dirty="0">
                          <a:solidFill>
                            <a:srgbClr val="1F497D"/>
                          </a:solidFill>
                          <a:effectLst/>
                          <a:latin typeface="Calibri" panose="020F0502020204030204" pitchFamily="34" charset="0"/>
                        </a:rPr>
                        <a:t>Coordination - Brown 1 mo, Butterfield 2 mo.</a:t>
                      </a:r>
                      <a:br>
                        <a:rPr lang="en-US" sz="1800" b="0" i="0" u="none" strike="noStrike" dirty="0">
                          <a:solidFill>
                            <a:srgbClr val="1F497D"/>
                          </a:solidFill>
                          <a:effectLst/>
                          <a:latin typeface="Calibri" panose="020F0502020204030204" pitchFamily="34" charset="0"/>
                        </a:rPr>
                      </a:br>
                      <a:r>
                        <a:rPr lang="en-US" sz="1800" b="0" i="0" u="none" strike="noStrike" dirty="0">
                          <a:solidFill>
                            <a:srgbClr val="1F497D"/>
                          </a:solidFill>
                          <a:effectLst/>
                          <a:latin typeface="Calibri" panose="020F0502020204030204" pitchFamily="34" charset="0"/>
                        </a:rPr>
                        <a:t>Administration - Butterfield 2 mo.</a:t>
                      </a:r>
                    </a:p>
                  </a:txBody>
                  <a:tcPr marL="7620" marR="7620" marT="7620"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693153"/>
                  </a:ext>
                </a:extLst>
              </a:tr>
            </a:tbl>
          </a:graphicData>
        </a:graphic>
      </p:graphicFrame>
    </p:spTree>
    <p:extLst>
      <p:ext uri="{BB962C8B-B14F-4D97-AF65-F5344CB8AC3E}">
        <p14:creationId xmlns:p14="http://schemas.microsoft.com/office/powerpoint/2010/main" val="8388750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140935395"/>
              </p:ext>
            </p:extLst>
          </p:nvPr>
        </p:nvGraphicFramePr>
        <p:xfrm>
          <a:off x="457200" y="1600200"/>
          <a:ext cx="7619997" cy="4039609"/>
        </p:xfrm>
        <a:graphic>
          <a:graphicData uri="http://schemas.openxmlformats.org/drawingml/2006/table">
            <a:tbl>
              <a:tblPr/>
              <a:tblGrid>
                <a:gridCol w="4915673">
                  <a:extLst>
                    <a:ext uri="{9D8B030D-6E8A-4147-A177-3AD203B41FA5}">
                      <a16:colId xmlns:a16="http://schemas.microsoft.com/office/drawing/2014/main" val="3710434339"/>
                    </a:ext>
                  </a:extLst>
                </a:gridCol>
                <a:gridCol w="676081">
                  <a:extLst>
                    <a:ext uri="{9D8B030D-6E8A-4147-A177-3AD203B41FA5}">
                      <a16:colId xmlns:a16="http://schemas.microsoft.com/office/drawing/2014/main" val="2186914770"/>
                    </a:ext>
                  </a:extLst>
                </a:gridCol>
                <a:gridCol w="676081">
                  <a:extLst>
                    <a:ext uri="{9D8B030D-6E8A-4147-A177-3AD203B41FA5}">
                      <a16:colId xmlns:a16="http://schemas.microsoft.com/office/drawing/2014/main" val="817061519"/>
                    </a:ext>
                  </a:extLst>
                </a:gridCol>
                <a:gridCol w="676081">
                  <a:extLst>
                    <a:ext uri="{9D8B030D-6E8A-4147-A177-3AD203B41FA5}">
                      <a16:colId xmlns:a16="http://schemas.microsoft.com/office/drawing/2014/main" val="1631085038"/>
                    </a:ext>
                  </a:extLst>
                </a:gridCol>
                <a:gridCol w="676081">
                  <a:extLst>
                    <a:ext uri="{9D8B030D-6E8A-4147-A177-3AD203B41FA5}">
                      <a16:colId xmlns:a16="http://schemas.microsoft.com/office/drawing/2014/main" val="1953401679"/>
                    </a:ext>
                  </a:extLst>
                </a:gridCol>
              </a:tblGrid>
              <a:tr h="458209">
                <a:tc gridSpan="5">
                  <a:txBody>
                    <a:bodyPr/>
                    <a:lstStyle/>
                    <a:p>
                      <a:pPr algn="l" rtl="0" fontAlgn="ctr"/>
                      <a:r>
                        <a:rPr lang="en-US" sz="1800" b="0" i="0" u="none" strike="noStrike" dirty="0">
                          <a:solidFill>
                            <a:srgbClr val="1F497D"/>
                          </a:solidFill>
                          <a:effectLst/>
                          <a:latin typeface="Calibri" panose="020F0502020204030204" pitchFamily="34" charset="0"/>
                        </a:rPr>
                        <a:t>Proportion of effort considered technical assistance to CA?  - 10%</a:t>
                      </a:r>
                    </a:p>
                  </a:txBody>
                  <a:tcPr marL="7620" marR="7620" marT="7620"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68076282"/>
                  </a:ext>
                </a:extLst>
              </a:tr>
              <a:tr h="1076791">
                <a:tc gridSpan="5">
                  <a:txBody>
                    <a:bodyPr/>
                    <a:lstStyle/>
                    <a:p>
                      <a:pPr algn="l" rtl="0" fontAlgn="ctr"/>
                      <a:r>
                        <a:rPr lang="en-US" sz="1800" b="0" i="0" u="none" strike="noStrike" dirty="0">
                          <a:solidFill>
                            <a:srgbClr val="1F497D"/>
                          </a:solidFill>
                          <a:effectLst/>
                          <a:latin typeface="Calibri" panose="020F0502020204030204" pitchFamily="34" charset="0"/>
                        </a:rPr>
                        <a:t>What does that assistance entail (in general categories)? </a:t>
                      </a:r>
                      <a:br>
                        <a:rPr lang="en-US" sz="1800" b="0" i="0" u="none" strike="noStrike" dirty="0">
                          <a:solidFill>
                            <a:srgbClr val="1F497D"/>
                          </a:solidFill>
                          <a:effectLst/>
                          <a:latin typeface="Calibri" panose="020F0502020204030204" pitchFamily="34" charset="0"/>
                        </a:rPr>
                      </a:br>
                      <a:r>
                        <a:rPr lang="en-US" sz="1800" b="0" i="0" u="none" strike="noStrike" dirty="0">
                          <a:solidFill>
                            <a:srgbClr val="1F497D"/>
                          </a:solidFill>
                          <a:effectLst/>
                          <a:latin typeface="Calibri" panose="020F0502020204030204" pitchFamily="34" charset="0"/>
                        </a:rPr>
                        <a:t/>
                      </a:r>
                      <a:br>
                        <a:rPr lang="en-US" sz="1800" b="0" i="0" u="none" strike="noStrike" dirty="0">
                          <a:solidFill>
                            <a:srgbClr val="1F497D"/>
                          </a:solidFill>
                          <a:effectLst/>
                          <a:latin typeface="Calibri" panose="020F0502020204030204" pitchFamily="34" charset="0"/>
                        </a:rPr>
                      </a:br>
                      <a:r>
                        <a:rPr lang="en-US" sz="1800" b="0" i="0" u="none" strike="noStrike" dirty="0">
                          <a:solidFill>
                            <a:srgbClr val="1F497D"/>
                          </a:solidFill>
                          <a:effectLst/>
                          <a:latin typeface="Calibri" panose="020F0502020204030204" pitchFamily="34" charset="0"/>
                        </a:rPr>
                        <a:t>Application-use training</a:t>
                      </a:r>
                      <a:br>
                        <a:rPr lang="en-US" sz="1800" b="0" i="0" u="none" strike="noStrike" dirty="0">
                          <a:solidFill>
                            <a:srgbClr val="1F497D"/>
                          </a:solidFill>
                          <a:effectLst/>
                          <a:latin typeface="Calibri" panose="020F0502020204030204" pitchFamily="34" charset="0"/>
                        </a:rPr>
                      </a:br>
                      <a:r>
                        <a:rPr lang="en-US" sz="1800" b="0" i="0" u="none" strike="noStrike" dirty="0">
                          <a:solidFill>
                            <a:srgbClr val="1F497D"/>
                          </a:solidFill>
                          <a:effectLst/>
                          <a:latin typeface="Calibri" panose="020F0502020204030204" pitchFamily="34" charset="0"/>
                        </a:rPr>
                        <a:t>Understanding indicators </a:t>
                      </a:r>
                      <a:br>
                        <a:rPr lang="en-US" sz="1800" b="0" i="0" u="none" strike="noStrike" dirty="0">
                          <a:solidFill>
                            <a:srgbClr val="1F497D"/>
                          </a:solidFill>
                          <a:effectLst/>
                          <a:latin typeface="Calibri" panose="020F0502020204030204" pitchFamily="34" charset="0"/>
                        </a:rPr>
                      </a:br>
                      <a:r>
                        <a:rPr lang="en-US" sz="1800" b="0" i="0" u="none" strike="noStrike" dirty="0">
                          <a:solidFill>
                            <a:srgbClr val="1F497D"/>
                          </a:solidFill>
                          <a:effectLst/>
                          <a:latin typeface="Calibri" panose="020F0502020204030204" pitchFamily="34" charset="0"/>
                        </a:rPr>
                        <a:t>Understanding data exchange standards</a:t>
                      </a:r>
                      <a:br>
                        <a:rPr lang="en-US" sz="1800" b="0" i="0" u="none" strike="noStrike" dirty="0">
                          <a:solidFill>
                            <a:srgbClr val="1F497D"/>
                          </a:solidFill>
                          <a:effectLst/>
                          <a:latin typeface="Calibri" panose="020F0502020204030204" pitchFamily="34" charset="0"/>
                        </a:rPr>
                      </a:br>
                      <a:r>
                        <a:rPr lang="en-US" sz="1800" b="0" i="0" u="none" strike="noStrike" dirty="0">
                          <a:solidFill>
                            <a:srgbClr val="1F497D"/>
                          </a:solidFill>
                          <a:effectLst/>
                          <a:latin typeface="Calibri" panose="020F0502020204030204" pitchFamily="34" charset="0"/>
                        </a:rPr>
                        <a:t>Locating hard-to-find data</a:t>
                      </a:r>
                      <a:br>
                        <a:rPr lang="en-US" sz="1800" b="0" i="0" u="none" strike="noStrike" dirty="0">
                          <a:solidFill>
                            <a:srgbClr val="1F497D"/>
                          </a:solidFill>
                          <a:effectLst/>
                          <a:latin typeface="Calibri" panose="020F0502020204030204" pitchFamily="34" charset="0"/>
                        </a:rPr>
                      </a:br>
                      <a:r>
                        <a:rPr lang="en-US" sz="1800" b="0" i="0" u="none" strike="noStrike" dirty="0">
                          <a:solidFill>
                            <a:srgbClr val="1F497D"/>
                          </a:solidFill>
                          <a:effectLst/>
                          <a:latin typeface="Calibri" panose="020F0502020204030204" pitchFamily="34" charset="0"/>
                        </a:rPr>
                        <a:t>Custom analyses and reports</a:t>
                      </a:r>
                    </a:p>
                  </a:txBody>
                  <a:tcPr marL="7620" marR="7620" marT="7620"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97285005"/>
                  </a:ext>
                </a:extLst>
              </a:tr>
              <a:tr h="1021806">
                <a:tc gridSpan="5">
                  <a:txBody>
                    <a:bodyPr/>
                    <a:lstStyle/>
                    <a:p>
                      <a:pPr algn="l" rtl="0" fontAlgn="ctr"/>
                      <a:r>
                        <a:rPr lang="en-US" sz="1800" b="0" i="0" u="none" strike="noStrike" dirty="0">
                          <a:solidFill>
                            <a:srgbClr val="1F497D"/>
                          </a:solidFill>
                          <a:effectLst/>
                          <a:latin typeface="Calibri" panose="020F0502020204030204" pitchFamily="34" charset="0"/>
                        </a:rPr>
                        <a:t>What are the other major uses of StreamNet staff time?</a:t>
                      </a:r>
                      <a:br>
                        <a:rPr lang="en-US" sz="1800" b="0" i="0" u="none" strike="noStrike" dirty="0">
                          <a:solidFill>
                            <a:srgbClr val="1F497D"/>
                          </a:solidFill>
                          <a:effectLst/>
                          <a:latin typeface="Calibri" panose="020F0502020204030204" pitchFamily="34" charset="0"/>
                        </a:rPr>
                      </a:br>
                      <a:r>
                        <a:rPr lang="en-US" sz="1800" b="0" i="0" u="none" strike="noStrike" dirty="0">
                          <a:solidFill>
                            <a:srgbClr val="1F497D"/>
                          </a:solidFill>
                          <a:effectLst/>
                          <a:latin typeface="Calibri" panose="020F0502020204030204" pitchFamily="34" charset="0"/>
                        </a:rPr>
                        <a:t/>
                      </a:r>
                      <a:br>
                        <a:rPr lang="en-US" sz="1800" b="0" i="0" u="none" strike="noStrike" dirty="0">
                          <a:solidFill>
                            <a:srgbClr val="1F497D"/>
                          </a:solidFill>
                          <a:effectLst/>
                          <a:latin typeface="Calibri" panose="020F0502020204030204" pitchFamily="34" charset="0"/>
                        </a:rPr>
                      </a:br>
                      <a:r>
                        <a:rPr lang="en-US" sz="1800" b="0" i="0" u="none" strike="noStrike" dirty="0">
                          <a:solidFill>
                            <a:srgbClr val="1F497D"/>
                          </a:solidFill>
                          <a:effectLst/>
                          <a:latin typeface="Calibri" panose="020F0502020204030204" pitchFamily="34" charset="0"/>
                        </a:rPr>
                        <a:t>Department requirements, such as meeting, administration, record keeping, training, etc.</a:t>
                      </a:r>
                      <a:br>
                        <a:rPr lang="en-US" sz="1800" b="0" i="0" u="none" strike="noStrike" dirty="0">
                          <a:solidFill>
                            <a:srgbClr val="1F497D"/>
                          </a:solidFill>
                          <a:effectLst/>
                          <a:latin typeface="Calibri" panose="020F0502020204030204" pitchFamily="34" charset="0"/>
                        </a:rPr>
                      </a:br>
                      <a:r>
                        <a:rPr lang="en-US" sz="1800" b="0" i="0" u="none" strike="noStrike" dirty="0">
                          <a:solidFill>
                            <a:srgbClr val="1F497D"/>
                          </a:solidFill>
                          <a:effectLst/>
                          <a:latin typeface="Calibri" panose="020F0502020204030204" pitchFamily="34" charset="0"/>
                        </a:rPr>
                        <a:t>Assistance in data collection</a:t>
                      </a:r>
                      <a:br>
                        <a:rPr lang="en-US" sz="1800" b="0" i="0" u="none" strike="noStrike" dirty="0">
                          <a:solidFill>
                            <a:srgbClr val="1F497D"/>
                          </a:solidFill>
                          <a:effectLst/>
                          <a:latin typeface="Calibri" panose="020F0502020204030204" pitchFamily="34" charset="0"/>
                        </a:rPr>
                      </a:br>
                      <a:r>
                        <a:rPr lang="en-US" sz="1800" b="0" i="0" u="none" strike="noStrike" dirty="0">
                          <a:solidFill>
                            <a:srgbClr val="1F497D"/>
                          </a:solidFill>
                          <a:effectLst/>
                          <a:latin typeface="Calibri" panose="020F0502020204030204" pitchFamily="34" charset="0"/>
                        </a:rPr>
                        <a:t>Coordination with other projects</a:t>
                      </a:r>
                    </a:p>
                  </a:txBody>
                  <a:tcPr marL="7620" marR="7620" marT="7620"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08777949"/>
                  </a:ext>
                </a:extLst>
              </a:tr>
            </a:tbl>
          </a:graphicData>
        </a:graphic>
      </p:graphicFrame>
      <p:sp>
        <p:nvSpPr>
          <p:cNvPr id="3" name="TextBox 2"/>
          <p:cNvSpPr txBox="1"/>
          <p:nvPr/>
        </p:nvSpPr>
        <p:spPr>
          <a:xfrm>
            <a:off x="1143000" y="533400"/>
            <a:ext cx="1635704" cy="369332"/>
          </a:xfrm>
          <a:prstGeom prst="rect">
            <a:avLst/>
          </a:prstGeom>
          <a:noFill/>
        </p:spPr>
        <p:txBody>
          <a:bodyPr wrap="none" rtlCol="0">
            <a:spAutoFit/>
          </a:bodyPr>
          <a:lstStyle/>
          <a:p>
            <a:r>
              <a:rPr lang="en-US" dirty="0" smtClean="0"/>
              <a:t>IDFG continued</a:t>
            </a:r>
            <a:endParaRPr lang="en-US" dirty="0"/>
          </a:p>
        </p:txBody>
      </p:sp>
    </p:spTree>
    <p:extLst>
      <p:ext uri="{BB962C8B-B14F-4D97-AF65-F5344CB8AC3E}">
        <p14:creationId xmlns:p14="http://schemas.microsoft.com/office/powerpoint/2010/main" val="13540511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314450" y="2171701"/>
            <a:ext cx="6629400" cy="3918765"/>
          </a:xfrm>
          <a:prstGeom prst="rect">
            <a:avLst/>
          </a:prstGeom>
        </p:spPr>
        <p:txBody>
          <a:bodyPr wrap="square">
            <a:spAutoFit/>
          </a:bodyPr>
          <a:lstStyle/>
          <a:p>
            <a:pPr>
              <a:lnSpc>
                <a:spcPct val="105000"/>
              </a:lnSpc>
              <a:spcAft>
                <a:spcPts val="600"/>
              </a:spcAft>
            </a:pPr>
            <a:r>
              <a:rPr lang="en-US" sz="1350" dirty="0">
                <a:solidFill>
                  <a:prstClr val="black"/>
                </a:solidFill>
                <a:latin typeface="Calibri"/>
              </a:rPr>
              <a:t>Due to the program’s current focus on anadromous species, MT spends StreamNet time and dollars on critical traditional datasets like distribution, survey and inventory, genetics and native species assessments.  Time and dollars are also spent on development and enhancement of our internal database systems and spatial data.</a:t>
            </a:r>
          </a:p>
          <a:p>
            <a:pPr>
              <a:lnSpc>
                <a:spcPct val="105000"/>
              </a:lnSpc>
              <a:spcAft>
                <a:spcPts val="600"/>
              </a:spcAft>
            </a:pPr>
            <a:r>
              <a:rPr lang="en-US" sz="1350" dirty="0">
                <a:solidFill>
                  <a:prstClr val="black"/>
                </a:solidFill>
                <a:latin typeface="Calibri"/>
              </a:rPr>
              <a:t>Since October 1, 2016  20% of the analyst time has been spent on the multi-state/agency YCT assessment. This includes data prep, meetings with each GMU, data edits/QC, GIS layer creation, submitting the data to StreamNet, developing a presentation and annual presentation. StreamNet staff do the most of this work, however there is assistance by non SN staff.</a:t>
            </a:r>
          </a:p>
          <a:p>
            <a:pPr>
              <a:lnSpc>
                <a:spcPct val="105000"/>
              </a:lnSpc>
              <a:spcAft>
                <a:spcPts val="600"/>
              </a:spcAft>
            </a:pPr>
            <a:r>
              <a:rPr lang="en-US" sz="1350" dirty="0">
                <a:solidFill>
                  <a:prstClr val="black"/>
                </a:solidFill>
                <a:latin typeface="Calibri" panose="020F0502020204030204" pitchFamily="34" charset="0"/>
                <a:ea typeface="Calibri" panose="020F0502020204030204" pitchFamily="34" charset="0"/>
                <a:cs typeface="Times New Roman" panose="02020603050405020304" pitchFamily="18" charset="0"/>
              </a:rPr>
              <a:t>Data and GIS Layer maintenance, data editing/QC and data exchange:  20%</a:t>
            </a:r>
          </a:p>
          <a:p>
            <a:pPr>
              <a:lnSpc>
                <a:spcPct val="105000"/>
              </a:lnSpc>
              <a:spcAft>
                <a:spcPts val="600"/>
              </a:spcAft>
            </a:pPr>
            <a:r>
              <a:rPr lang="en-US" sz="1350" dirty="0">
                <a:solidFill>
                  <a:prstClr val="black"/>
                </a:solidFill>
                <a:latin typeface="Calibri" panose="020F0502020204030204" pitchFamily="34" charset="0"/>
                <a:ea typeface="Calibri" panose="020F0502020204030204" pitchFamily="34" charset="0"/>
                <a:cs typeface="Times New Roman" panose="02020603050405020304" pitchFamily="18" charset="0"/>
              </a:rPr>
              <a:t>Hydrography updates – moving to 1:24k hydro: 18%</a:t>
            </a:r>
          </a:p>
          <a:p>
            <a:pPr>
              <a:lnSpc>
                <a:spcPct val="105000"/>
              </a:lnSpc>
              <a:spcAft>
                <a:spcPts val="600"/>
              </a:spcAft>
            </a:pPr>
            <a:r>
              <a:rPr lang="en-US" sz="1350" dirty="0">
                <a:solidFill>
                  <a:prstClr val="black"/>
                </a:solidFill>
                <a:latin typeface="Calibri" panose="020F0502020204030204" pitchFamily="34" charset="0"/>
                <a:ea typeface="Calibri" panose="020F0502020204030204" pitchFamily="34" charset="0"/>
                <a:cs typeface="Times New Roman" panose="02020603050405020304" pitchFamily="18" charset="0"/>
              </a:rPr>
              <a:t>Map/data requests and staff support: 13%</a:t>
            </a:r>
            <a:br>
              <a:rPr lang="en-US" sz="1350" dirty="0">
                <a:solidFill>
                  <a:prstClr val="black"/>
                </a:solidFill>
                <a:latin typeface="Calibri" panose="020F0502020204030204" pitchFamily="34" charset="0"/>
                <a:ea typeface="Calibri" panose="020F0502020204030204" pitchFamily="34" charset="0"/>
                <a:cs typeface="Times New Roman" panose="02020603050405020304" pitchFamily="18" charset="0"/>
              </a:rPr>
            </a:br>
            <a:r>
              <a:rPr lang="en-US" sz="1350" dirty="0">
                <a:solidFill>
                  <a:prstClr val="black"/>
                </a:solidFill>
                <a:latin typeface="Calibri" panose="020F0502020204030204" pitchFamily="34" charset="0"/>
                <a:ea typeface="Calibri" panose="020F0502020204030204" pitchFamily="34" charset="0"/>
                <a:cs typeface="Times New Roman" panose="02020603050405020304" pitchFamily="18" charset="0"/>
              </a:rPr>
              <a:t/>
            </a:r>
            <a:br>
              <a:rPr lang="en-US" sz="1350" dirty="0">
                <a:solidFill>
                  <a:prstClr val="black"/>
                </a:solidFill>
                <a:latin typeface="Calibri" panose="020F0502020204030204" pitchFamily="34" charset="0"/>
                <a:ea typeface="Calibri" panose="020F0502020204030204" pitchFamily="34" charset="0"/>
                <a:cs typeface="Times New Roman" panose="02020603050405020304" pitchFamily="18" charset="0"/>
              </a:rPr>
            </a:br>
            <a:r>
              <a:rPr lang="en-US" sz="1350" dirty="0">
                <a:solidFill>
                  <a:prstClr val="black"/>
                </a:solidFill>
                <a:latin typeface="Calibri" panose="020F0502020204030204" pitchFamily="34" charset="0"/>
                <a:ea typeface="Calibri" panose="020F0502020204030204" pitchFamily="34" charset="0"/>
                <a:cs typeface="Times New Roman" panose="02020603050405020304" pitchFamily="18" charset="0"/>
              </a:rPr>
              <a:t>Tool development like the distribution editor, have been developed with a mixture of StreamNet and non StreamNet funds</a:t>
            </a:r>
          </a:p>
          <a:p>
            <a:pPr>
              <a:lnSpc>
                <a:spcPct val="105000"/>
              </a:lnSpc>
              <a:spcAft>
                <a:spcPts val="600"/>
              </a:spcAft>
            </a:pPr>
            <a:endParaRPr lang="en-US" sz="105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p:cNvSpPr txBox="1"/>
          <p:nvPr/>
        </p:nvSpPr>
        <p:spPr>
          <a:xfrm>
            <a:off x="6400800" y="971550"/>
            <a:ext cx="1441420" cy="300082"/>
          </a:xfrm>
          <a:prstGeom prst="rect">
            <a:avLst/>
          </a:prstGeom>
          <a:noFill/>
        </p:spPr>
        <p:txBody>
          <a:bodyPr wrap="none" rtlCol="0">
            <a:spAutoFit/>
          </a:bodyPr>
          <a:lstStyle/>
          <a:p>
            <a:r>
              <a:rPr lang="en-US" sz="1350" dirty="0">
                <a:solidFill>
                  <a:prstClr val="black"/>
                </a:solidFill>
                <a:latin typeface="Calibri"/>
              </a:rPr>
              <a:t>Months            FTE</a:t>
            </a:r>
          </a:p>
        </p:txBody>
      </p:sp>
      <p:graphicFrame>
        <p:nvGraphicFramePr>
          <p:cNvPr id="3" name="Table 2"/>
          <p:cNvGraphicFramePr>
            <a:graphicFrameLocks noGrp="1"/>
          </p:cNvGraphicFramePr>
          <p:nvPr>
            <p:extLst>
              <p:ext uri="{D42A27DB-BD31-4B8C-83A1-F6EECF244321}">
                <p14:modId xmlns:p14="http://schemas.microsoft.com/office/powerpoint/2010/main" val="1668817899"/>
              </p:ext>
            </p:extLst>
          </p:nvPr>
        </p:nvGraphicFramePr>
        <p:xfrm>
          <a:off x="1553578" y="980259"/>
          <a:ext cx="6151144" cy="755976"/>
        </p:xfrm>
        <a:graphic>
          <a:graphicData uri="http://schemas.openxmlformats.org/drawingml/2006/table">
            <a:tbl>
              <a:tblPr/>
              <a:tblGrid>
                <a:gridCol w="1015091">
                  <a:extLst>
                    <a:ext uri="{9D8B030D-6E8A-4147-A177-3AD203B41FA5}">
                      <a16:colId xmlns:a16="http://schemas.microsoft.com/office/drawing/2014/main" val="1087442076"/>
                    </a:ext>
                  </a:extLst>
                </a:gridCol>
                <a:gridCol w="757530">
                  <a:extLst>
                    <a:ext uri="{9D8B030D-6E8A-4147-A177-3AD203B41FA5}">
                      <a16:colId xmlns:a16="http://schemas.microsoft.com/office/drawing/2014/main" val="2756880343"/>
                    </a:ext>
                  </a:extLst>
                </a:gridCol>
                <a:gridCol w="939337">
                  <a:extLst>
                    <a:ext uri="{9D8B030D-6E8A-4147-A177-3AD203B41FA5}">
                      <a16:colId xmlns:a16="http://schemas.microsoft.com/office/drawing/2014/main" val="2050202223"/>
                    </a:ext>
                  </a:extLst>
                </a:gridCol>
                <a:gridCol w="893886">
                  <a:extLst>
                    <a:ext uri="{9D8B030D-6E8A-4147-A177-3AD203B41FA5}">
                      <a16:colId xmlns:a16="http://schemas.microsoft.com/office/drawing/2014/main" val="218614797"/>
                    </a:ext>
                  </a:extLst>
                </a:gridCol>
                <a:gridCol w="999939">
                  <a:extLst>
                    <a:ext uri="{9D8B030D-6E8A-4147-A177-3AD203B41FA5}">
                      <a16:colId xmlns:a16="http://schemas.microsoft.com/office/drawing/2014/main" val="422970615"/>
                    </a:ext>
                  </a:extLst>
                </a:gridCol>
                <a:gridCol w="757530">
                  <a:extLst>
                    <a:ext uri="{9D8B030D-6E8A-4147-A177-3AD203B41FA5}">
                      <a16:colId xmlns:a16="http://schemas.microsoft.com/office/drawing/2014/main" val="3105665184"/>
                    </a:ext>
                  </a:extLst>
                </a:gridCol>
                <a:gridCol w="787831">
                  <a:extLst>
                    <a:ext uri="{9D8B030D-6E8A-4147-A177-3AD203B41FA5}">
                      <a16:colId xmlns:a16="http://schemas.microsoft.com/office/drawing/2014/main" val="1108721187"/>
                    </a:ext>
                  </a:extLst>
                </a:gridCol>
              </a:tblGrid>
              <a:tr h="251992">
                <a:tc>
                  <a:txBody>
                    <a:bodyPr/>
                    <a:lstStyle/>
                    <a:p>
                      <a:pPr algn="l" fontAlgn="b"/>
                      <a:r>
                        <a:rPr lang="en-US" sz="1400" b="0" i="0" u="none" strike="noStrike" dirty="0">
                          <a:solidFill>
                            <a:srgbClr val="000000"/>
                          </a:solidFill>
                          <a:effectLst/>
                          <a:latin typeface="Calibri" panose="020F0502020204030204" pitchFamily="34" charset="0"/>
                        </a:rPr>
                        <a:t>MFWP</a:t>
                      </a:r>
                    </a:p>
                  </a:txBody>
                  <a:tcPr marL="5715" marR="5715" marT="571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5715" marR="5715" marT="571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5715" marR="5715" marT="571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5715" marR="5715" marT="571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5715" marR="5715" marT="571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5715" marR="5715" marT="571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5715" marR="5715" marT="5715" marB="0" anchor="b">
                    <a:lnL>
                      <a:noFill/>
                    </a:lnL>
                    <a:lnR>
                      <a:noFill/>
                    </a:lnR>
                    <a:lnT>
                      <a:noFill/>
                    </a:lnT>
                    <a:lnB>
                      <a:noFill/>
                    </a:lnB>
                  </a:tcPr>
                </a:tc>
                <a:extLst>
                  <a:ext uri="{0D108BD9-81ED-4DB2-BD59-A6C34878D82A}">
                    <a16:rowId xmlns:a16="http://schemas.microsoft.com/office/drawing/2014/main" val="124801095"/>
                  </a:ext>
                </a:extLst>
              </a:tr>
              <a:tr h="251992">
                <a:tc gridSpan="2">
                  <a:txBody>
                    <a:bodyPr/>
                    <a:lstStyle/>
                    <a:p>
                      <a:pPr algn="l" fontAlgn="b"/>
                      <a:r>
                        <a:rPr lang="en-US" sz="1400" b="0" i="0" u="none" strike="noStrike" dirty="0">
                          <a:solidFill>
                            <a:srgbClr val="000000"/>
                          </a:solidFill>
                          <a:effectLst/>
                          <a:latin typeface="Calibri" panose="020F0502020204030204" pitchFamily="34" charset="0"/>
                        </a:rPr>
                        <a:t>Data Analyst (Horton)</a:t>
                      </a:r>
                    </a:p>
                  </a:txBody>
                  <a:tcPr marL="5715" marR="5715" marT="571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5715" marR="5715" marT="571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12.0</a:t>
                      </a:r>
                    </a:p>
                  </a:txBody>
                  <a:tcPr marL="5715" marR="5715" marT="571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mo.</a:t>
                      </a:r>
                    </a:p>
                  </a:txBody>
                  <a:tcPr marL="5715" marR="5715" marT="571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400" b="0" i="0" u="none" strike="noStrike" dirty="0">
                          <a:solidFill>
                            <a:srgbClr val="000000"/>
                          </a:solidFill>
                          <a:effectLst/>
                          <a:latin typeface="Calibri" panose="020F0502020204030204" pitchFamily="34" charset="0"/>
                        </a:rPr>
                        <a:t>13.2</a:t>
                      </a:r>
                    </a:p>
                  </a:txBody>
                  <a:tcPr marL="5715" marR="5715" marT="571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a:t>
                      </a:r>
                    </a:p>
                  </a:txBody>
                  <a:tcPr marL="5715" marR="5715" marT="5715" marB="0" anchor="b">
                    <a:lnL>
                      <a:noFill/>
                    </a:lnL>
                    <a:lnR>
                      <a:noFill/>
                    </a:lnR>
                    <a:lnT>
                      <a:noFill/>
                    </a:lnT>
                    <a:lnB>
                      <a:noFill/>
                    </a:lnB>
                  </a:tcPr>
                </a:tc>
                <a:extLst>
                  <a:ext uri="{0D108BD9-81ED-4DB2-BD59-A6C34878D82A}">
                    <a16:rowId xmlns:a16="http://schemas.microsoft.com/office/drawing/2014/main" val="167782812"/>
                  </a:ext>
                </a:extLst>
              </a:tr>
              <a:tr h="251992">
                <a:tc gridSpan="2">
                  <a:txBody>
                    <a:bodyPr/>
                    <a:lstStyle/>
                    <a:p>
                      <a:pPr algn="l" fontAlgn="b"/>
                      <a:r>
                        <a:rPr lang="en-US" sz="1400" b="0" i="0" u="none" strike="noStrike" dirty="0">
                          <a:solidFill>
                            <a:srgbClr val="000000"/>
                          </a:solidFill>
                          <a:effectLst/>
                          <a:latin typeface="Calibri" panose="020F0502020204030204" pitchFamily="34" charset="0"/>
                        </a:rPr>
                        <a:t>Project Lead (Anderson)</a:t>
                      </a:r>
                    </a:p>
                  </a:txBody>
                  <a:tcPr marL="5715" marR="5715" marT="571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5715" marR="5715" marT="571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1.2</a:t>
                      </a:r>
                    </a:p>
                  </a:txBody>
                  <a:tcPr marL="5715" marR="5715" marT="571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mo.</a:t>
                      </a:r>
                    </a:p>
                  </a:txBody>
                  <a:tcPr marL="5715" marR="5715" marT="571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5715" marR="5715" marT="571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5715" marR="5715" marT="5715" marB="0" anchor="b">
                    <a:lnL>
                      <a:noFill/>
                    </a:lnL>
                    <a:lnR>
                      <a:noFill/>
                    </a:lnR>
                    <a:lnT>
                      <a:noFill/>
                    </a:lnT>
                    <a:lnB>
                      <a:noFill/>
                    </a:lnB>
                  </a:tcPr>
                </a:tc>
                <a:extLst>
                  <a:ext uri="{0D108BD9-81ED-4DB2-BD59-A6C34878D82A}">
                    <a16:rowId xmlns:a16="http://schemas.microsoft.com/office/drawing/2014/main" val="1704327754"/>
                  </a:ext>
                </a:extLst>
              </a:tr>
            </a:tbl>
          </a:graphicData>
        </a:graphic>
      </p:graphicFrame>
    </p:spTree>
    <p:extLst>
      <p:ext uri="{BB962C8B-B14F-4D97-AF65-F5344CB8AC3E}">
        <p14:creationId xmlns:p14="http://schemas.microsoft.com/office/powerpoint/2010/main" val="23591772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4800" y="2514600"/>
            <a:ext cx="8382000" cy="4653069"/>
          </a:xfrm>
          <a:prstGeom prst="rect">
            <a:avLst/>
          </a:prstGeom>
        </p:spPr>
        <p:txBody>
          <a:bodyPr wrap="square">
            <a:spAutoFit/>
          </a:bodyPr>
          <a:lstStyle/>
          <a:p>
            <a:pPr marR="0" lvl="0">
              <a:lnSpc>
                <a:spcPct val="105000"/>
              </a:lnSpc>
              <a:spcBef>
                <a:spcPts val="0"/>
              </a:spcBef>
              <a:spcAft>
                <a:spcPts val="800"/>
              </a:spcAft>
            </a:pPr>
            <a:r>
              <a:rPr lang="en-US" dirty="0" smtClean="0">
                <a:solidFill>
                  <a:schemeClr val="tx2"/>
                </a:solidFill>
                <a:latin typeface="Calibri" panose="020F0502020204030204" pitchFamily="34" charset="0"/>
                <a:ea typeface="Calibri" panose="020F0502020204030204" pitchFamily="34" charset="0"/>
                <a:cs typeface="Times New Roman" panose="02020603050405020304" pitchFamily="18" charset="0"/>
              </a:rPr>
              <a:t>Quantify staff effort (money, time, or both?) tied </a:t>
            </a:r>
            <a:r>
              <a:rPr lang="en-US" dirty="0">
                <a:solidFill>
                  <a:schemeClr val="tx2"/>
                </a:solidFill>
                <a:latin typeface="Calibri" panose="020F0502020204030204" pitchFamily="34" charset="0"/>
                <a:ea typeface="Calibri" panose="020F0502020204030204" pitchFamily="34" charset="0"/>
                <a:cs typeface="Times New Roman" panose="02020603050405020304" pitchFamily="18" charset="0"/>
              </a:rPr>
              <a:t>to specific products (e.g., what percentage of effort is being spent on CA?  </a:t>
            </a:r>
            <a:endParaRPr lang="en-US" dirty="0" smtClean="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r>
              <a:rPr lang="en-US" dirty="0"/>
              <a:t>100% of time paid by BPA goes to specific StreamNet SOW products</a:t>
            </a:r>
          </a:p>
          <a:p>
            <a:r>
              <a:rPr lang="en-US" dirty="0"/>
              <a:t>~44% of time paid by BPA is spent on CA WE’s</a:t>
            </a:r>
          </a:p>
          <a:p>
            <a:pPr marR="0" lvl="0">
              <a:lnSpc>
                <a:spcPct val="105000"/>
              </a:lnSpc>
              <a:spcBef>
                <a:spcPts val="0"/>
              </a:spcBef>
              <a:spcAft>
                <a:spcPts val="800"/>
              </a:spcAft>
            </a:pPr>
            <a:r>
              <a:rPr lang="en-US" i="1" dirty="0" smtClean="0"/>
              <a:t>Note</a:t>
            </a:r>
            <a:r>
              <a:rPr lang="en-US" i="1" dirty="0"/>
              <a:t>:  ODFW’s budget represents the template we intend to follow through the year.  However, if staff are reassigned under other funding due to agency priorities, StreamNet funding is diverted to other staff (Bliesner, Firman, newly hired staff) as time and resources allow to focus on targeted StreamNet priorities (typically CA tasks).</a:t>
            </a:r>
            <a:endParaRPr lang="en-US" i="1" dirty="0" smtClean="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marR="0" lvl="0">
              <a:lnSpc>
                <a:spcPct val="105000"/>
              </a:lnSpc>
              <a:spcBef>
                <a:spcPts val="0"/>
              </a:spcBef>
              <a:spcAft>
                <a:spcPts val="800"/>
              </a:spcAft>
            </a:pPr>
            <a:r>
              <a:rPr lang="en-US" dirty="0" smtClean="0">
                <a:solidFill>
                  <a:schemeClr val="tx2"/>
                </a:solidFill>
                <a:latin typeface="Calibri" panose="020F0502020204030204" pitchFamily="34" charset="0"/>
                <a:ea typeface="Calibri" panose="020F0502020204030204" pitchFamily="34" charset="0"/>
                <a:cs typeface="Times New Roman" panose="02020603050405020304" pitchFamily="18" charset="0"/>
              </a:rPr>
              <a:t>What </a:t>
            </a:r>
            <a:r>
              <a:rPr lang="en-US" dirty="0">
                <a:solidFill>
                  <a:schemeClr val="tx2"/>
                </a:solidFill>
                <a:latin typeface="Calibri" panose="020F0502020204030204" pitchFamily="34" charset="0"/>
                <a:ea typeface="Calibri" panose="020F0502020204030204" pitchFamily="34" charset="0"/>
                <a:cs typeface="Times New Roman" panose="02020603050405020304" pitchFamily="18" charset="0"/>
              </a:rPr>
              <a:t>are </a:t>
            </a:r>
            <a:r>
              <a:rPr lang="en-US" dirty="0" smtClean="0">
                <a:solidFill>
                  <a:schemeClr val="tx2"/>
                </a:solidFill>
                <a:latin typeface="Calibri" panose="020F0502020204030204" pitchFamily="34" charset="0"/>
                <a:ea typeface="Calibri" panose="020F0502020204030204" pitchFamily="34" charset="0"/>
                <a:cs typeface="Times New Roman" panose="02020603050405020304" pitchFamily="18" charset="0"/>
              </a:rPr>
              <a:t>the tasks involved, </a:t>
            </a:r>
            <a:r>
              <a:rPr lang="en-US" dirty="0">
                <a:solidFill>
                  <a:schemeClr val="tx2"/>
                </a:solidFill>
                <a:latin typeface="Calibri" panose="020F0502020204030204" pitchFamily="34" charset="0"/>
                <a:ea typeface="Calibri" panose="020F0502020204030204" pitchFamily="34" charset="0"/>
                <a:cs typeface="Times New Roman" panose="02020603050405020304" pitchFamily="18" charset="0"/>
              </a:rPr>
              <a:t>and who </a:t>
            </a:r>
            <a:r>
              <a:rPr lang="en-US" dirty="0" smtClean="0">
                <a:solidFill>
                  <a:schemeClr val="tx2"/>
                </a:solidFill>
                <a:latin typeface="Calibri" panose="020F0502020204030204" pitchFamily="34" charset="0"/>
                <a:ea typeface="Calibri" panose="020F0502020204030204" pitchFamily="34" charset="0"/>
                <a:cs typeface="Times New Roman" panose="02020603050405020304" pitchFamily="18" charset="0"/>
              </a:rPr>
              <a:t>spends </a:t>
            </a:r>
            <a:r>
              <a:rPr lang="en-US" dirty="0">
                <a:solidFill>
                  <a:schemeClr val="tx2"/>
                </a:solidFill>
                <a:latin typeface="Calibri" panose="020F0502020204030204" pitchFamily="34" charset="0"/>
                <a:ea typeface="Calibri" panose="020F0502020204030204" pitchFamily="34" charset="0"/>
                <a:cs typeface="Times New Roman" panose="02020603050405020304" pitchFamily="18" charset="0"/>
              </a:rPr>
              <a:t>how much time on them? </a:t>
            </a:r>
            <a:endParaRPr lang="en-US" dirty="0" smtClean="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r>
              <a:rPr lang="en-US" dirty="0"/>
              <a:t>40% </a:t>
            </a:r>
            <a:r>
              <a:rPr lang="en-US" dirty="0" smtClean="0"/>
              <a:t>Coordination</a:t>
            </a:r>
            <a:r>
              <a:rPr lang="en-US" dirty="0"/>
              <a:t>, Management, </a:t>
            </a:r>
            <a:r>
              <a:rPr lang="en-US" dirty="0" smtClean="0"/>
              <a:t>Reporting</a:t>
            </a:r>
            <a:endParaRPr lang="en-US" dirty="0"/>
          </a:p>
          <a:p>
            <a:r>
              <a:rPr lang="en-US" dirty="0"/>
              <a:t>44% Coordinated Assessments</a:t>
            </a:r>
          </a:p>
          <a:p>
            <a:r>
              <a:rPr lang="en-US" dirty="0"/>
              <a:t>4% </a:t>
            </a:r>
            <a:r>
              <a:rPr lang="en-US" dirty="0" smtClean="0"/>
              <a:t>Enhancing </a:t>
            </a:r>
            <a:r>
              <a:rPr lang="en-US" dirty="0"/>
              <a:t>Efficiency and Transfer Of </a:t>
            </a:r>
            <a:r>
              <a:rPr lang="en-US" dirty="0" smtClean="0"/>
              <a:t>Data</a:t>
            </a:r>
            <a:endParaRPr lang="en-US" dirty="0"/>
          </a:p>
          <a:p>
            <a:r>
              <a:rPr lang="en-US" dirty="0"/>
              <a:t>11% Traditional Data</a:t>
            </a:r>
          </a:p>
          <a:p>
            <a:pPr>
              <a:lnSpc>
                <a:spcPct val="105000"/>
              </a:lnSpc>
              <a:spcAft>
                <a:spcPts val="800"/>
              </a:spcAft>
            </a:pPr>
            <a:r>
              <a:rPr lang="en-US" sz="1400" dirty="0"/>
              <a:t>* </a:t>
            </a:r>
            <a:r>
              <a:rPr lang="en-US" sz="1400" dirty="0" smtClean="0"/>
              <a:t>Bliesner &amp; Firman </a:t>
            </a:r>
            <a:r>
              <a:rPr lang="en-US" sz="1400" dirty="0"/>
              <a:t>perform these tasks as needed depending on available time and </a:t>
            </a:r>
            <a:r>
              <a:rPr lang="en-US" sz="1400" dirty="0" smtClean="0"/>
              <a:t>resources.  </a:t>
            </a:r>
            <a:r>
              <a:rPr lang="en-US" sz="1400" dirty="0"/>
              <a:t>See note above</a:t>
            </a:r>
          </a:p>
          <a:p>
            <a:pPr marR="0" lvl="0">
              <a:lnSpc>
                <a:spcPct val="105000"/>
              </a:lnSpc>
              <a:spcBef>
                <a:spcPts val="0"/>
              </a:spcBef>
              <a:spcAft>
                <a:spcPts val="80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p:cNvPicPr>
            <a:picLocks noChangeAspect="1"/>
          </p:cNvPicPr>
          <p:nvPr/>
        </p:nvPicPr>
        <p:blipFill>
          <a:blip r:embed="rId2"/>
          <a:stretch>
            <a:fillRect/>
          </a:stretch>
        </p:blipFill>
        <p:spPr>
          <a:xfrm>
            <a:off x="300681" y="381000"/>
            <a:ext cx="8644445" cy="1854200"/>
          </a:xfrm>
          <a:prstGeom prst="rect">
            <a:avLst/>
          </a:prstGeom>
        </p:spPr>
      </p:pic>
      <p:sp>
        <p:nvSpPr>
          <p:cNvPr id="2" name="TextBox 1"/>
          <p:cNvSpPr txBox="1"/>
          <p:nvPr/>
        </p:nvSpPr>
        <p:spPr>
          <a:xfrm>
            <a:off x="6934200" y="381000"/>
            <a:ext cx="1876924" cy="369332"/>
          </a:xfrm>
          <a:prstGeom prst="rect">
            <a:avLst/>
          </a:prstGeom>
          <a:noFill/>
        </p:spPr>
        <p:txBody>
          <a:bodyPr wrap="none" rtlCol="0">
            <a:spAutoFit/>
          </a:bodyPr>
          <a:lstStyle/>
          <a:p>
            <a:r>
              <a:rPr lang="en-US" dirty="0"/>
              <a:t>Months            FTE</a:t>
            </a:r>
          </a:p>
        </p:txBody>
      </p:sp>
    </p:spTree>
    <p:extLst>
      <p:ext uri="{BB962C8B-B14F-4D97-AF65-F5344CB8AC3E}">
        <p14:creationId xmlns:p14="http://schemas.microsoft.com/office/powerpoint/2010/main" val="9765995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81000"/>
            <a:ext cx="8382000" cy="5593326"/>
          </a:xfrm>
          <a:prstGeom prst="rect">
            <a:avLst/>
          </a:prstGeom>
        </p:spPr>
        <p:txBody>
          <a:bodyPr wrap="square">
            <a:spAutoFit/>
          </a:bodyPr>
          <a:lstStyle/>
          <a:p>
            <a:r>
              <a:rPr lang="en-US" b="1" u="sng" dirty="0" smtClean="0"/>
              <a:t>ODFW</a:t>
            </a:r>
          </a:p>
          <a:p>
            <a:endParaRPr lang="en-US" dirty="0"/>
          </a:p>
          <a:p>
            <a:pPr>
              <a:lnSpc>
                <a:spcPct val="105000"/>
              </a:lnSpc>
              <a:spcAft>
                <a:spcPts val="800"/>
              </a:spcAft>
            </a:pPr>
            <a:r>
              <a:rPr lang="en-US" dirty="0" smtClean="0">
                <a:solidFill>
                  <a:schemeClr val="tx2"/>
                </a:solidFill>
              </a:rPr>
              <a:t>What </a:t>
            </a:r>
            <a:r>
              <a:rPr lang="en-US" dirty="0">
                <a:solidFill>
                  <a:schemeClr val="tx2"/>
                </a:solidFill>
              </a:rPr>
              <a:t>proportion of effort is technical assistance to CA?  </a:t>
            </a:r>
            <a:endParaRPr lang="en-US" dirty="0" smtClean="0">
              <a:solidFill>
                <a:schemeClr val="tx2"/>
              </a:solidFill>
            </a:endParaRPr>
          </a:p>
          <a:p>
            <a:pPr>
              <a:lnSpc>
                <a:spcPct val="105000"/>
              </a:lnSpc>
              <a:spcAft>
                <a:spcPts val="800"/>
              </a:spcAft>
            </a:pPr>
            <a:r>
              <a:rPr lang="en-US" dirty="0"/>
              <a:t>Q: What does this constitute – just helping others or everything associated with CA or something in between?  The answer can be provided once we identify which WEs fall into this category.</a:t>
            </a:r>
          </a:p>
          <a:p>
            <a:pPr>
              <a:lnSpc>
                <a:spcPct val="105000"/>
              </a:lnSpc>
              <a:spcAft>
                <a:spcPts val="800"/>
              </a:spcAft>
            </a:pPr>
            <a:endParaRPr lang="en-US" dirty="0">
              <a:solidFill>
                <a:schemeClr val="tx2"/>
              </a:solidFill>
            </a:endParaRPr>
          </a:p>
          <a:p>
            <a:pPr>
              <a:lnSpc>
                <a:spcPct val="105000"/>
              </a:lnSpc>
              <a:spcAft>
                <a:spcPts val="800"/>
              </a:spcAft>
            </a:pPr>
            <a:r>
              <a:rPr lang="en-US" dirty="0" smtClean="0">
                <a:solidFill>
                  <a:schemeClr val="tx2"/>
                </a:solidFill>
              </a:rPr>
              <a:t>What </a:t>
            </a:r>
            <a:r>
              <a:rPr lang="en-US" dirty="0">
                <a:solidFill>
                  <a:schemeClr val="tx2"/>
                </a:solidFill>
              </a:rPr>
              <a:t>does that </a:t>
            </a:r>
            <a:r>
              <a:rPr lang="en-US" dirty="0" smtClean="0">
                <a:solidFill>
                  <a:schemeClr val="tx2"/>
                </a:solidFill>
              </a:rPr>
              <a:t>assistance entail </a:t>
            </a:r>
            <a:r>
              <a:rPr lang="en-US" dirty="0">
                <a:solidFill>
                  <a:schemeClr val="tx2"/>
                </a:solidFill>
              </a:rPr>
              <a:t>(in general categories)? </a:t>
            </a:r>
            <a:endParaRPr lang="en-US" dirty="0" smtClean="0">
              <a:solidFill>
                <a:schemeClr val="tx2"/>
              </a:solidFill>
            </a:endParaRPr>
          </a:p>
          <a:p>
            <a:pPr>
              <a:lnSpc>
                <a:spcPct val="105000"/>
              </a:lnSpc>
              <a:spcAft>
                <a:spcPts val="800"/>
              </a:spcAft>
            </a:pPr>
            <a:r>
              <a:rPr lang="en-US" dirty="0"/>
              <a:t>The answer can developed once we identify which WEs fall into this category.</a:t>
            </a:r>
          </a:p>
          <a:p>
            <a:pPr>
              <a:lnSpc>
                <a:spcPct val="105000"/>
              </a:lnSpc>
              <a:spcAft>
                <a:spcPts val="800"/>
              </a:spcAft>
            </a:pPr>
            <a:endParaRPr lang="en-US"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800"/>
              </a:spcAft>
            </a:pPr>
            <a:r>
              <a:rPr lang="en-US" dirty="0" smtClean="0">
                <a:solidFill>
                  <a:schemeClr val="tx2"/>
                </a:solidFill>
                <a:latin typeface="Calibri" panose="020F0502020204030204" pitchFamily="34" charset="0"/>
                <a:ea typeface="Calibri" panose="020F0502020204030204" pitchFamily="34" charset="0"/>
                <a:cs typeface="Times New Roman" panose="02020603050405020304" pitchFamily="18" charset="0"/>
              </a:rPr>
              <a:t>What are the other major uses of StreamNet staff time?</a:t>
            </a:r>
            <a:endParaRPr lang="en-US"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r>
              <a:rPr lang="en-US" dirty="0"/>
              <a:t>Department requirements, such as meeting, administration, record keeping, training, etc.</a:t>
            </a:r>
          </a:p>
          <a:p>
            <a:r>
              <a:rPr lang="en-US" dirty="0"/>
              <a:t>Coordination with other projects</a:t>
            </a:r>
          </a:p>
          <a:p>
            <a:r>
              <a:rPr lang="en-US" dirty="0"/>
              <a:t>Monitoring and participation in setting agency direction relate to data management, standards, compilation methods, etc. </a:t>
            </a:r>
          </a:p>
          <a:p>
            <a:pPr marR="0" lvl="0">
              <a:lnSpc>
                <a:spcPct val="105000"/>
              </a:lnSpc>
              <a:spcBef>
                <a:spcPts val="0"/>
              </a:spcBef>
              <a:spcAft>
                <a:spcPts val="80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40849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4800" y="2514600"/>
            <a:ext cx="8382000" cy="4141198"/>
          </a:xfrm>
          <a:prstGeom prst="rect">
            <a:avLst/>
          </a:prstGeom>
        </p:spPr>
        <p:txBody>
          <a:bodyPr wrap="square">
            <a:spAutoFit/>
          </a:bodyPr>
          <a:lstStyle/>
          <a:p>
            <a:pPr marR="0" lvl="0">
              <a:lnSpc>
                <a:spcPct val="105000"/>
              </a:lnSpc>
              <a:spcBef>
                <a:spcPts val="0"/>
              </a:spcBef>
              <a:spcAft>
                <a:spcPts val="800"/>
              </a:spcAft>
            </a:pPr>
            <a:r>
              <a:rPr lang="en-US" dirty="0" smtClean="0">
                <a:solidFill>
                  <a:schemeClr val="tx2"/>
                </a:solidFill>
                <a:latin typeface="Calibri" panose="020F0502020204030204" pitchFamily="34" charset="0"/>
                <a:ea typeface="Calibri" panose="020F0502020204030204" pitchFamily="34" charset="0"/>
                <a:cs typeface="Times New Roman" panose="02020603050405020304" pitchFamily="18" charset="0"/>
              </a:rPr>
              <a:t>Quantify staff effort (money, time, or both?) tied </a:t>
            </a:r>
            <a:r>
              <a:rPr lang="en-US" dirty="0">
                <a:solidFill>
                  <a:schemeClr val="tx2"/>
                </a:solidFill>
                <a:latin typeface="Calibri" panose="020F0502020204030204" pitchFamily="34" charset="0"/>
                <a:ea typeface="Calibri" panose="020F0502020204030204" pitchFamily="34" charset="0"/>
                <a:cs typeface="Times New Roman" panose="02020603050405020304" pitchFamily="18" charset="0"/>
              </a:rPr>
              <a:t>to specific products (e.g., what percentage of effort is being spent on CA?  </a:t>
            </a:r>
            <a:endParaRPr lang="en-US" dirty="0" smtClean="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marR="0" lvl="0">
              <a:lnSpc>
                <a:spcPct val="105000"/>
              </a:lnSpc>
              <a:spcBef>
                <a:spcPts val="0"/>
              </a:spcBef>
              <a:spcAft>
                <a:spcPts val="800"/>
              </a:spcAft>
            </a:pPr>
            <a:endParaRPr lang="en-US"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marR="0" lvl="0">
              <a:lnSpc>
                <a:spcPct val="105000"/>
              </a:lnSpc>
              <a:spcBef>
                <a:spcPts val="0"/>
              </a:spcBef>
              <a:spcAft>
                <a:spcPts val="800"/>
              </a:spcAft>
            </a:pPr>
            <a:r>
              <a:rPr lang="en-US" dirty="0" smtClean="0">
                <a:solidFill>
                  <a:schemeClr val="tx2"/>
                </a:solidFill>
                <a:latin typeface="Calibri" panose="020F0502020204030204" pitchFamily="34" charset="0"/>
                <a:ea typeface="Calibri" panose="020F0502020204030204" pitchFamily="34" charset="0"/>
                <a:cs typeface="Times New Roman" panose="02020603050405020304" pitchFamily="18" charset="0"/>
              </a:rPr>
              <a:t>What </a:t>
            </a:r>
            <a:r>
              <a:rPr lang="en-US" dirty="0">
                <a:solidFill>
                  <a:schemeClr val="tx2"/>
                </a:solidFill>
                <a:latin typeface="Calibri" panose="020F0502020204030204" pitchFamily="34" charset="0"/>
                <a:ea typeface="Calibri" panose="020F0502020204030204" pitchFamily="34" charset="0"/>
                <a:cs typeface="Times New Roman" panose="02020603050405020304" pitchFamily="18" charset="0"/>
              </a:rPr>
              <a:t>are </a:t>
            </a:r>
            <a:r>
              <a:rPr lang="en-US" dirty="0" smtClean="0">
                <a:solidFill>
                  <a:schemeClr val="tx2"/>
                </a:solidFill>
                <a:latin typeface="Calibri" panose="020F0502020204030204" pitchFamily="34" charset="0"/>
                <a:ea typeface="Calibri" panose="020F0502020204030204" pitchFamily="34" charset="0"/>
                <a:cs typeface="Times New Roman" panose="02020603050405020304" pitchFamily="18" charset="0"/>
              </a:rPr>
              <a:t>the tasks involved, </a:t>
            </a:r>
            <a:r>
              <a:rPr lang="en-US" dirty="0">
                <a:solidFill>
                  <a:schemeClr val="tx2"/>
                </a:solidFill>
                <a:latin typeface="Calibri" panose="020F0502020204030204" pitchFamily="34" charset="0"/>
                <a:ea typeface="Calibri" panose="020F0502020204030204" pitchFamily="34" charset="0"/>
                <a:cs typeface="Times New Roman" panose="02020603050405020304" pitchFamily="18" charset="0"/>
              </a:rPr>
              <a:t>and who </a:t>
            </a:r>
            <a:r>
              <a:rPr lang="en-US" dirty="0" smtClean="0">
                <a:solidFill>
                  <a:schemeClr val="tx2"/>
                </a:solidFill>
                <a:latin typeface="Calibri" panose="020F0502020204030204" pitchFamily="34" charset="0"/>
                <a:ea typeface="Calibri" panose="020F0502020204030204" pitchFamily="34" charset="0"/>
                <a:cs typeface="Times New Roman" panose="02020603050405020304" pitchFamily="18" charset="0"/>
              </a:rPr>
              <a:t>spends </a:t>
            </a:r>
            <a:r>
              <a:rPr lang="en-US" dirty="0">
                <a:solidFill>
                  <a:schemeClr val="tx2"/>
                </a:solidFill>
                <a:latin typeface="Calibri" panose="020F0502020204030204" pitchFamily="34" charset="0"/>
                <a:ea typeface="Calibri" panose="020F0502020204030204" pitchFamily="34" charset="0"/>
                <a:cs typeface="Times New Roman" panose="02020603050405020304" pitchFamily="18" charset="0"/>
              </a:rPr>
              <a:t>how much time on them? </a:t>
            </a:r>
            <a:endParaRPr lang="en-US" dirty="0" smtClean="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marR="0" lvl="0">
              <a:lnSpc>
                <a:spcPct val="105000"/>
              </a:lnSpc>
              <a:spcBef>
                <a:spcPts val="0"/>
              </a:spcBef>
              <a:spcAft>
                <a:spcPts val="800"/>
              </a:spcAft>
            </a:pPr>
            <a:endParaRPr lang="en-US" dirty="0" smtClean="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800"/>
              </a:spcAft>
            </a:pPr>
            <a:r>
              <a:rPr lang="en-US" dirty="0">
                <a:solidFill>
                  <a:schemeClr val="tx2"/>
                </a:solidFill>
              </a:rPr>
              <a:t>What proportion of effort is technical assistance to CA?  </a:t>
            </a:r>
            <a:endParaRPr lang="en-US" dirty="0" smtClean="0">
              <a:solidFill>
                <a:schemeClr val="tx2"/>
              </a:solidFill>
            </a:endParaRPr>
          </a:p>
          <a:p>
            <a:pPr>
              <a:lnSpc>
                <a:spcPct val="105000"/>
              </a:lnSpc>
              <a:spcAft>
                <a:spcPts val="800"/>
              </a:spcAft>
            </a:pPr>
            <a:endParaRPr lang="en-US" dirty="0">
              <a:solidFill>
                <a:schemeClr val="tx2"/>
              </a:solidFill>
            </a:endParaRPr>
          </a:p>
          <a:p>
            <a:pPr>
              <a:lnSpc>
                <a:spcPct val="105000"/>
              </a:lnSpc>
              <a:spcAft>
                <a:spcPts val="800"/>
              </a:spcAft>
            </a:pPr>
            <a:r>
              <a:rPr lang="en-US" dirty="0" smtClean="0">
                <a:solidFill>
                  <a:schemeClr val="tx2"/>
                </a:solidFill>
              </a:rPr>
              <a:t>What </a:t>
            </a:r>
            <a:r>
              <a:rPr lang="en-US" dirty="0">
                <a:solidFill>
                  <a:schemeClr val="tx2"/>
                </a:solidFill>
              </a:rPr>
              <a:t>does that entail (in general categories)? </a:t>
            </a:r>
            <a:endParaRPr lang="en-US" dirty="0" smtClean="0">
              <a:solidFill>
                <a:schemeClr val="tx2"/>
              </a:solidFill>
            </a:endParaRPr>
          </a:p>
          <a:p>
            <a:pPr>
              <a:lnSpc>
                <a:spcPct val="105000"/>
              </a:lnSpc>
              <a:spcAft>
                <a:spcPts val="800"/>
              </a:spcAft>
            </a:pPr>
            <a:endParaRPr lang="en-US"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800"/>
              </a:spcAft>
            </a:pPr>
            <a:r>
              <a:rPr lang="en-US" dirty="0" smtClean="0">
                <a:solidFill>
                  <a:schemeClr val="tx2"/>
                </a:solidFill>
                <a:latin typeface="Calibri" panose="020F0502020204030204" pitchFamily="34" charset="0"/>
                <a:ea typeface="Calibri" panose="020F0502020204030204" pitchFamily="34" charset="0"/>
                <a:cs typeface="Times New Roman" panose="02020603050405020304" pitchFamily="18" charset="0"/>
              </a:rPr>
              <a:t>What are the other major uses of StreamNet staff time?</a:t>
            </a:r>
            <a:endParaRPr lang="en-US"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nSpc>
                <a:spcPct val="105000"/>
              </a:lnSpc>
              <a:spcBef>
                <a:spcPts val="0"/>
              </a:spcBef>
              <a:spcAft>
                <a:spcPts val="80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304800" y="533400"/>
            <a:ext cx="8644445" cy="1549400"/>
          </a:xfrm>
          <a:prstGeom prst="rect">
            <a:avLst/>
          </a:prstGeom>
        </p:spPr>
      </p:pic>
      <p:sp>
        <p:nvSpPr>
          <p:cNvPr id="2" name="TextBox 1"/>
          <p:cNvSpPr txBox="1"/>
          <p:nvPr/>
        </p:nvSpPr>
        <p:spPr>
          <a:xfrm>
            <a:off x="6858000" y="533400"/>
            <a:ext cx="1876924" cy="369332"/>
          </a:xfrm>
          <a:prstGeom prst="rect">
            <a:avLst/>
          </a:prstGeom>
          <a:noFill/>
        </p:spPr>
        <p:txBody>
          <a:bodyPr wrap="none" rtlCol="0">
            <a:spAutoFit/>
          </a:bodyPr>
          <a:lstStyle/>
          <a:p>
            <a:r>
              <a:rPr lang="en-US" dirty="0"/>
              <a:t>Months            FTE</a:t>
            </a:r>
          </a:p>
        </p:txBody>
      </p:sp>
    </p:spTree>
    <p:extLst>
      <p:ext uri="{BB962C8B-B14F-4D97-AF65-F5344CB8AC3E}">
        <p14:creationId xmlns:p14="http://schemas.microsoft.com/office/powerpoint/2010/main" val="19305837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4800" y="3048000"/>
            <a:ext cx="8382000" cy="3040832"/>
          </a:xfrm>
          <a:prstGeom prst="rect">
            <a:avLst/>
          </a:prstGeom>
        </p:spPr>
        <p:txBody>
          <a:bodyPr wrap="square">
            <a:spAutoFit/>
          </a:bodyPr>
          <a:lstStyle/>
          <a:p>
            <a:pPr marR="0" lvl="0">
              <a:lnSpc>
                <a:spcPct val="105000"/>
              </a:lnSpc>
              <a:spcBef>
                <a:spcPts val="0"/>
              </a:spcBef>
              <a:spcAft>
                <a:spcPts val="800"/>
              </a:spcAft>
            </a:pPr>
            <a:r>
              <a:rPr lang="en-US" dirty="0" smtClean="0">
                <a:solidFill>
                  <a:schemeClr val="tx2"/>
                </a:solidFill>
                <a:latin typeface="Calibri" panose="020F0502020204030204" pitchFamily="34" charset="0"/>
                <a:ea typeface="Calibri" panose="020F0502020204030204" pitchFamily="34" charset="0"/>
                <a:cs typeface="Times New Roman" panose="02020603050405020304" pitchFamily="18" charset="0"/>
              </a:rPr>
              <a:t>Quantify staff effort (money, time, or both?) tied </a:t>
            </a:r>
            <a:r>
              <a:rPr lang="en-US" dirty="0">
                <a:solidFill>
                  <a:schemeClr val="tx2"/>
                </a:solidFill>
                <a:latin typeface="Calibri" panose="020F0502020204030204" pitchFamily="34" charset="0"/>
                <a:ea typeface="Calibri" panose="020F0502020204030204" pitchFamily="34" charset="0"/>
                <a:cs typeface="Times New Roman" panose="02020603050405020304" pitchFamily="18" charset="0"/>
              </a:rPr>
              <a:t>to specific products (e.g., what percentage of effort is being spent on CA?  </a:t>
            </a:r>
            <a:endParaRPr lang="en-US" dirty="0" smtClean="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marR="0" lvl="0">
              <a:lnSpc>
                <a:spcPct val="105000"/>
              </a:lnSpc>
              <a:spcBef>
                <a:spcPts val="0"/>
              </a:spcBef>
              <a:spcAft>
                <a:spcPts val="800"/>
              </a:spcAft>
            </a:pPr>
            <a:r>
              <a:rPr lang="en-US" dirty="0" smtClean="0">
                <a:solidFill>
                  <a:schemeClr val="tx2"/>
                </a:solidFill>
                <a:latin typeface="Calibri" panose="020F0502020204030204" pitchFamily="34" charset="0"/>
                <a:ea typeface="Calibri" panose="020F0502020204030204" pitchFamily="34" charset="0"/>
                <a:cs typeface="Times New Roman" panose="02020603050405020304" pitchFamily="18" charset="0"/>
              </a:rPr>
              <a:t>	</a:t>
            </a:r>
            <a:r>
              <a:rPr lang="en-US" sz="1600" i="1" dirty="0" smtClean="0">
                <a:latin typeface="Calibri" panose="020F0502020204030204" pitchFamily="34" charset="0"/>
                <a:ea typeface="Calibri" panose="020F0502020204030204" pitchFamily="34" charset="0"/>
                <a:cs typeface="Times New Roman" panose="02020603050405020304" pitchFamily="18" charset="0"/>
              </a:rPr>
              <a:t>--~100%</a:t>
            </a:r>
          </a:p>
          <a:p>
            <a:pPr marR="0" lvl="0">
              <a:lnSpc>
                <a:spcPct val="105000"/>
              </a:lnSpc>
              <a:spcBef>
                <a:spcPts val="0"/>
              </a:spcBef>
              <a:spcAft>
                <a:spcPts val="800"/>
              </a:spcAft>
            </a:pPr>
            <a:r>
              <a:rPr lang="en-US" dirty="0" smtClean="0">
                <a:solidFill>
                  <a:schemeClr val="tx2"/>
                </a:solidFill>
                <a:latin typeface="Calibri" panose="020F0502020204030204" pitchFamily="34" charset="0"/>
                <a:ea typeface="Calibri" panose="020F0502020204030204" pitchFamily="34" charset="0"/>
                <a:cs typeface="Times New Roman" panose="02020603050405020304" pitchFamily="18" charset="0"/>
              </a:rPr>
              <a:t>What </a:t>
            </a:r>
            <a:r>
              <a:rPr lang="en-US" dirty="0">
                <a:solidFill>
                  <a:schemeClr val="tx2"/>
                </a:solidFill>
                <a:latin typeface="Calibri" panose="020F0502020204030204" pitchFamily="34" charset="0"/>
                <a:ea typeface="Calibri" panose="020F0502020204030204" pitchFamily="34" charset="0"/>
                <a:cs typeface="Times New Roman" panose="02020603050405020304" pitchFamily="18" charset="0"/>
              </a:rPr>
              <a:t>are the tasks involved, and who spends how much time on them? </a:t>
            </a:r>
          </a:p>
          <a:p>
            <a:pPr marL="285750" indent="-285750">
              <a:buFont typeface="Courier New" panose="02070309020205020404" pitchFamily="49" charset="0"/>
              <a:buChar char="o"/>
            </a:pPr>
            <a:r>
              <a:rPr lang="en-US" sz="1600" b="1" dirty="0"/>
              <a:t>Database Development:</a:t>
            </a:r>
            <a:endParaRPr lang="en-US" sz="1600" dirty="0"/>
          </a:p>
          <a:p>
            <a:pPr marL="742950" lvl="1" indent="-285750">
              <a:buFont typeface="Arial" panose="020B0604020202020204" pitchFamily="34" charset="0"/>
              <a:buChar char="•"/>
            </a:pPr>
            <a:r>
              <a:rPr lang="en-US" sz="1600" dirty="0"/>
              <a:t>Lead, consult, and coordinate with other WDFW staff members across the Columbia Basin to advance legacy data storage systems. </a:t>
            </a:r>
          </a:p>
          <a:p>
            <a:pPr marL="742950" lvl="1" indent="-285750">
              <a:buFont typeface="Arial" panose="020B0604020202020204" pitchFamily="34" charset="0"/>
              <a:buChar char="•"/>
            </a:pPr>
            <a:r>
              <a:rPr lang="en-US" sz="1600" dirty="0" smtClean="0"/>
              <a:t>Verify </a:t>
            </a:r>
            <a:r>
              <a:rPr lang="en-US" sz="1600" dirty="0"/>
              <a:t>regional dataset contents for accuracy and submit datasets to corporate database.</a:t>
            </a:r>
          </a:p>
          <a:p>
            <a:pPr marL="742950" lvl="1" indent="-285750">
              <a:buFont typeface="Arial" panose="020B0604020202020204" pitchFamily="34" charset="0"/>
              <a:buChar char="•"/>
            </a:pPr>
            <a:r>
              <a:rPr lang="en-US" sz="1600" dirty="0" smtClean="0"/>
              <a:t>Manage WDFW SQL CA database to incorporate the CA data (indicators, metrics and metadata) in DES format, and participate in management of the CA DES.</a:t>
            </a:r>
          </a:p>
        </p:txBody>
      </p:sp>
      <p:pic>
        <p:nvPicPr>
          <p:cNvPr id="6" name="Picture 5"/>
          <p:cNvPicPr>
            <a:picLocks noChangeAspect="1"/>
          </p:cNvPicPr>
          <p:nvPr/>
        </p:nvPicPr>
        <p:blipFill>
          <a:blip r:embed="rId2"/>
          <a:stretch>
            <a:fillRect/>
          </a:stretch>
        </p:blipFill>
        <p:spPr>
          <a:xfrm>
            <a:off x="207624" y="279400"/>
            <a:ext cx="8644445" cy="2768600"/>
          </a:xfrm>
          <a:prstGeom prst="rect">
            <a:avLst/>
          </a:prstGeom>
        </p:spPr>
      </p:pic>
      <p:sp>
        <p:nvSpPr>
          <p:cNvPr id="2" name="TextBox 1"/>
          <p:cNvSpPr txBox="1"/>
          <p:nvPr/>
        </p:nvSpPr>
        <p:spPr>
          <a:xfrm>
            <a:off x="6934200" y="24714"/>
            <a:ext cx="1876924" cy="369332"/>
          </a:xfrm>
          <a:prstGeom prst="rect">
            <a:avLst/>
          </a:prstGeom>
          <a:noFill/>
        </p:spPr>
        <p:txBody>
          <a:bodyPr wrap="none" rtlCol="0">
            <a:spAutoFit/>
          </a:bodyPr>
          <a:lstStyle/>
          <a:p>
            <a:r>
              <a:rPr lang="en-US" dirty="0"/>
              <a:t>Months            FTE</a:t>
            </a:r>
          </a:p>
        </p:txBody>
      </p:sp>
    </p:spTree>
    <p:extLst>
      <p:ext uri="{BB962C8B-B14F-4D97-AF65-F5344CB8AC3E}">
        <p14:creationId xmlns:p14="http://schemas.microsoft.com/office/powerpoint/2010/main" val="4931428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59340" y="457200"/>
            <a:ext cx="7924800" cy="5324535"/>
          </a:xfrm>
          <a:prstGeom prst="rect">
            <a:avLst/>
          </a:prstGeom>
          <a:noFill/>
        </p:spPr>
        <p:txBody>
          <a:bodyPr wrap="square" rtlCol="0">
            <a:spAutoFit/>
          </a:bodyPr>
          <a:lstStyle/>
          <a:p>
            <a:pPr marL="0" lvl="1"/>
            <a:r>
              <a:rPr lang="en-US" dirty="0">
                <a:solidFill>
                  <a:schemeClr val="tx2"/>
                </a:solidFill>
                <a:latin typeface="Calibri" panose="020F0502020204030204" pitchFamily="34" charset="0"/>
                <a:ea typeface="Calibri" panose="020F0502020204030204" pitchFamily="34" charset="0"/>
                <a:cs typeface="Times New Roman" panose="02020603050405020304" pitchFamily="18" charset="0"/>
              </a:rPr>
              <a:t>What are the tasks involved, and who spends how much time on them? </a:t>
            </a:r>
            <a:r>
              <a:rPr lang="en-US" dirty="0" smtClean="0">
                <a:solidFill>
                  <a:schemeClr val="tx2"/>
                </a:solidFill>
                <a:latin typeface="Calibri" panose="020F0502020204030204" pitchFamily="34" charset="0"/>
                <a:ea typeface="Calibri" panose="020F0502020204030204" pitchFamily="34" charset="0"/>
                <a:cs typeface="Times New Roman" panose="02020603050405020304" pitchFamily="18" charset="0"/>
              </a:rPr>
              <a:t>(con’t)</a:t>
            </a:r>
            <a:endParaRPr lang="en-US"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lvl="1"/>
            <a:endParaRPr lang="en-US" i="1" dirty="0" smtClean="0"/>
          </a:p>
          <a:p>
            <a:pPr marL="742950" lvl="1" indent="-285750">
              <a:buFont typeface="Arial" panose="020B0604020202020204" pitchFamily="34" charset="0"/>
              <a:buChar char="•"/>
            </a:pPr>
            <a:r>
              <a:rPr lang="en-US" sz="1600" dirty="0" smtClean="0"/>
              <a:t>Lead</a:t>
            </a:r>
            <a:r>
              <a:rPr lang="en-US" sz="1600" dirty="0"/>
              <a:t>, consult, and coordinate with other WDFW staff members across the Columbia Basin to advance legacy data storage systems that contain the supporting metrics and metadata necessary to populate the CA database with a focus on the following.</a:t>
            </a:r>
          </a:p>
          <a:p>
            <a:pPr lvl="1"/>
            <a:r>
              <a:rPr lang="en-US" sz="1600" dirty="0" smtClean="0"/>
              <a:t>	SGSm </a:t>
            </a:r>
            <a:r>
              <a:rPr lang="en-US" sz="1600" dirty="0"/>
              <a:t>– Spawning Ground Survey data</a:t>
            </a:r>
          </a:p>
          <a:p>
            <a:pPr lvl="1"/>
            <a:r>
              <a:rPr lang="en-US" sz="1600" dirty="0" smtClean="0"/>
              <a:t>	JMS </a:t>
            </a:r>
            <a:r>
              <a:rPr lang="en-US" sz="1600" dirty="0"/>
              <a:t>– Juvenile data</a:t>
            </a:r>
          </a:p>
          <a:p>
            <a:pPr lvl="1"/>
            <a:r>
              <a:rPr lang="en-US" sz="1600" dirty="0" smtClean="0"/>
              <a:t>	SaSI </a:t>
            </a:r>
            <a:r>
              <a:rPr lang="en-US" sz="1600" dirty="0"/>
              <a:t>– Adult Reporting</a:t>
            </a:r>
          </a:p>
          <a:p>
            <a:pPr lvl="2"/>
            <a:r>
              <a:rPr lang="en-US" sz="1600" dirty="0" smtClean="0"/>
              <a:t>SPi </a:t>
            </a:r>
            <a:r>
              <a:rPr lang="en-US" sz="1600" dirty="0"/>
              <a:t>– New SaSI to contain and report CA HLI data</a:t>
            </a:r>
          </a:p>
          <a:p>
            <a:pPr lvl="1"/>
            <a:r>
              <a:rPr lang="en-US" sz="1600" dirty="0" smtClean="0"/>
              <a:t>	Age </a:t>
            </a:r>
            <a:r>
              <a:rPr lang="en-US" sz="1600" dirty="0"/>
              <a:t>and Scales – Data flow from SGSm to Age and Scales</a:t>
            </a:r>
          </a:p>
          <a:p>
            <a:r>
              <a:rPr lang="en-US" sz="1600" dirty="0"/>
              <a:t> </a:t>
            </a:r>
          </a:p>
          <a:p>
            <a:pPr marL="285750" indent="-285750">
              <a:buFont typeface="Courier New" panose="02070309020205020404" pitchFamily="49" charset="0"/>
              <a:buChar char="o"/>
            </a:pPr>
            <a:r>
              <a:rPr lang="en-US" sz="1600" b="1" dirty="0"/>
              <a:t>Technical Assistance:</a:t>
            </a:r>
            <a:endParaRPr lang="en-US" sz="1600" dirty="0"/>
          </a:p>
          <a:p>
            <a:pPr marL="742950" lvl="1" indent="-285750">
              <a:buFont typeface="Arial" panose="020B0604020202020204" pitchFamily="34" charset="0"/>
              <a:buChar char="•"/>
            </a:pPr>
            <a:r>
              <a:rPr lang="en-US" sz="1600" dirty="0"/>
              <a:t>Conduct information technology training sessions and develop training materials for field and technical staff.</a:t>
            </a:r>
          </a:p>
          <a:p>
            <a:pPr marL="742950" lvl="1" indent="-285750">
              <a:buFont typeface="Arial" panose="020B0604020202020204" pitchFamily="34" charset="0"/>
              <a:buChar char="•"/>
            </a:pPr>
            <a:r>
              <a:rPr lang="en-US" sz="1600" dirty="0"/>
              <a:t>Work with biologists and research scientists to develop complex tools integral for data analysis and reporting.</a:t>
            </a:r>
          </a:p>
          <a:p>
            <a:pPr marL="742950" lvl="1" indent="-285750">
              <a:buFont typeface="Arial" panose="020B0604020202020204" pitchFamily="34" charset="0"/>
              <a:buChar char="•"/>
            </a:pPr>
            <a:r>
              <a:rPr lang="en-US" sz="1600" dirty="0"/>
              <a:t>Will work with regional entities to contribute data management expertise toward development of activities within the scope of the Fish and Wildlife Program and serve as a data management resource to the FWP.  </a:t>
            </a:r>
          </a:p>
          <a:p>
            <a:pPr marL="742950" lvl="1" indent="-285750">
              <a:buFont typeface="Arial" panose="020B0604020202020204" pitchFamily="34" charset="0"/>
              <a:buChar char="•"/>
            </a:pPr>
            <a:r>
              <a:rPr lang="en-US" sz="1600" dirty="0"/>
              <a:t>Participate in field testing of data capture devices and creating data entry forms for the devices</a:t>
            </a:r>
            <a:r>
              <a:rPr lang="en-US" sz="1600" dirty="0" smtClean="0"/>
              <a:t>.</a:t>
            </a:r>
            <a:endParaRPr lang="en-US" sz="1600" dirty="0"/>
          </a:p>
        </p:txBody>
      </p:sp>
      <p:sp>
        <p:nvSpPr>
          <p:cNvPr id="3" name="TextBox 2"/>
          <p:cNvSpPr txBox="1"/>
          <p:nvPr/>
        </p:nvSpPr>
        <p:spPr>
          <a:xfrm>
            <a:off x="137589" y="87868"/>
            <a:ext cx="843501" cy="369332"/>
          </a:xfrm>
          <a:prstGeom prst="rect">
            <a:avLst/>
          </a:prstGeom>
          <a:noFill/>
        </p:spPr>
        <p:txBody>
          <a:bodyPr wrap="none" rtlCol="0">
            <a:spAutoFit/>
          </a:bodyPr>
          <a:lstStyle/>
          <a:p>
            <a:r>
              <a:rPr lang="en-US" dirty="0" smtClean="0"/>
              <a:t>WDFW</a:t>
            </a:r>
            <a:endParaRPr lang="en-US" dirty="0"/>
          </a:p>
        </p:txBody>
      </p:sp>
    </p:spTree>
    <p:extLst>
      <p:ext uri="{BB962C8B-B14F-4D97-AF65-F5344CB8AC3E}">
        <p14:creationId xmlns:p14="http://schemas.microsoft.com/office/powerpoint/2010/main" val="17837939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533400"/>
            <a:ext cx="8229600" cy="6190413"/>
          </a:xfrm>
          <a:prstGeom prst="rect">
            <a:avLst/>
          </a:prstGeom>
          <a:noFill/>
        </p:spPr>
        <p:txBody>
          <a:bodyPr wrap="square" rtlCol="0">
            <a:spAutoFit/>
          </a:bodyPr>
          <a:lstStyle/>
          <a:p>
            <a:pPr>
              <a:lnSpc>
                <a:spcPct val="105000"/>
              </a:lnSpc>
              <a:spcAft>
                <a:spcPts val="800"/>
              </a:spcAft>
            </a:pPr>
            <a:r>
              <a:rPr lang="en-US" dirty="0" smtClean="0">
                <a:solidFill>
                  <a:schemeClr val="tx2"/>
                </a:solidFill>
              </a:rPr>
              <a:t>What </a:t>
            </a:r>
            <a:r>
              <a:rPr lang="en-US" dirty="0">
                <a:solidFill>
                  <a:schemeClr val="tx2"/>
                </a:solidFill>
              </a:rPr>
              <a:t>proportion of effort is technical assistance to CA?  </a:t>
            </a:r>
          </a:p>
          <a:p>
            <a:pPr>
              <a:lnSpc>
                <a:spcPct val="105000"/>
              </a:lnSpc>
              <a:spcAft>
                <a:spcPts val="800"/>
              </a:spcAft>
            </a:pPr>
            <a:r>
              <a:rPr lang="en-US" dirty="0">
                <a:solidFill>
                  <a:schemeClr val="tx2"/>
                </a:solidFill>
              </a:rPr>
              <a:t> 	</a:t>
            </a:r>
            <a:r>
              <a:rPr lang="en-US" sz="1600" dirty="0"/>
              <a:t>100%  </a:t>
            </a:r>
            <a:r>
              <a:rPr lang="en-US" sz="1600" i="1" dirty="0"/>
              <a:t>(not sure I understand the </a:t>
            </a:r>
            <a:r>
              <a:rPr lang="en-US" sz="1600" i="1" dirty="0" smtClean="0"/>
              <a:t> distinction from the first Q)</a:t>
            </a:r>
            <a:endParaRPr lang="en-US" sz="1600" i="1" dirty="0"/>
          </a:p>
          <a:p>
            <a:pPr>
              <a:lnSpc>
                <a:spcPct val="105000"/>
              </a:lnSpc>
              <a:spcAft>
                <a:spcPts val="800"/>
              </a:spcAft>
            </a:pPr>
            <a:r>
              <a:rPr lang="en-US" dirty="0">
                <a:solidFill>
                  <a:schemeClr val="tx2"/>
                </a:solidFill>
              </a:rPr>
              <a:t>What does that assistance entail (in general categories)? </a:t>
            </a:r>
          </a:p>
          <a:p>
            <a:pPr>
              <a:lnSpc>
                <a:spcPct val="105000"/>
              </a:lnSpc>
              <a:spcAft>
                <a:spcPts val="800"/>
              </a:spcAft>
            </a:pPr>
            <a:r>
              <a:rPr lang="en-US" dirty="0" smtClean="0">
                <a:solidFill>
                  <a:schemeClr val="tx2"/>
                </a:solidFill>
                <a:latin typeface="Calibri" panose="020F0502020204030204" pitchFamily="34" charset="0"/>
                <a:ea typeface="Calibri" panose="020F0502020204030204" pitchFamily="34" charset="0"/>
                <a:cs typeface="Times New Roman" panose="02020603050405020304" pitchFamily="18" charset="0"/>
              </a:rPr>
              <a:t>	</a:t>
            </a:r>
            <a:r>
              <a:rPr lang="en-US" sz="1600" dirty="0" smtClean="0">
                <a:latin typeface="Calibri" panose="020F0502020204030204" pitchFamily="34" charset="0"/>
                <a:ea typeface="Calibri" panose="020F0502020204030204" pitchFamily="34" charset="0"/>
                <a:cs typeface="Times New Roman" panose="02020603050405020304" pitchFamily="18" charset="0"/>
              </a:rPr>
              <a:t>See </a:t>
            </a:r>
            <a:r>
              <a:rPr lang="en-US" sz="1600" dirty="0">
                <a:latin typeface="Calibri" panose="020F0502020204030204" pitchFamily="34" charset="0"/>
                <a:ea typeface="Calibri" panose="020F0502020204030204" pitchFamily="34" charset="0"/>
                <a:cs typeface="Times New Roman" panose="02020603050405020304" pitchFamily="18" charset="0"/>
              </a:rPr>
              <a:t>a</a:t>
            </a:r>
            <a:r>
              <a:rPr lang="en-US" sz="1600" dirty="0" smtClean="0">
                <a:latin typeface="Calibri" panose="020F0502020204030204" pitchFamily="34" charset="0"/>
                <a:ea typeface="Calibri" panose="020F0502020204030204" pitchFamily="34" charset="0"/>
                <a:cs typeface="Times New Roman" panose="02020603050405020304" pitchFamily="18" charset="0"/>
              </a:rPr>
              <a:t>bove itemized detail</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solidFill>
                  <a:schemeClr val="tx2"/>
                </a:solidFill>
                <a:latin typeface="Calibri" panose="020F0502020204030204" pitchFamily="34" charset="0"/>
                <a:ea typeface="Calibri" panose="020F0502020204030204" pitchFamily="34" charset="0"/>
                <a:cs typeface="Times New Roman" panose="02020603050405020304" pitchFamily="18" charset="0"/>
              </a:rPr>
              <a:t>What are the other major uses of StreamNet staff time?</a:t>
            </a:r>
          </a:p>
          <a:p>
            <a:endParaRPr lang="en-US" b="1" dirty="0"/>
          </a:p>
          <a:p>
            <a:r>
              <a:rPr lang="en-US" sz="1600" b="1" dirty="0"/>
              <a:t>Projects funded by other sources where StreamNet staff is needed for technical needs and expertise (2-3 Staff Mos.)</a:t>
            </a:r>
          </a:p>
          <a:p>
            <a:r>
              <a:rPr lang="en-US" sz="1600" dirty="0"/>
              <a:t> </a:t>
            </a:r>
          </a:p>
          <a:p>
            <a:pPr marL="285750" indent="-285750">
              <a:buFont typeface="Courier New" panose="02070309020205020404" pitchFamily="49" charset="0"/>
              <a:buChar char="o"/>
            </a:pPr>
            <a:r>
              <a:rPr lang="en-US" sz="1600" b="1" dirty="0"/>
              <a:t>Sport and Commercial (Columbia Harvest) database:  </a:t>
            </a:r>
            <a:endParaRPr lang="en-US" sz="1600" dirty="0"/>
          </a:p>
          <a:p>
            <a:pPr marL="742950" lvl="1" indent="-285750">
              <a:buFont typeface="Arial" panose="020B0604020202020204" pitchFamily="34" charset="0"/>
              <a:buChar char="•"/>
            </a:pPr>
            <a:r>
              <a:rPr lang="en-US" sz="1600" dirty="0"/>
              <a:t>Oversee this database and the implementation of it to house sport harvest data and commercial harvest data on the mainstem Columbia River.  Exchange the proofed data with ODFW monthly.  Migration to MaRSS database</a:t>
            </a:r>
          </a:p>
          <a:p>
            <a:pPr marL="742950" lvl="1" indent="-285750">
              <a:buFont typeface="Arial" panose="020B0604020202020204" pitchFamily="34" charset="0"/>
              <a:buChar char="•"/>
            </a:pPr>
            <a:r>
              <a:rPr lang="en-US" sz="1600" dirty="0"/>
              <a:t>Create E-data forms for data collection</a:t>
            </a:r>
          </a:p>
          <a:p>
            <a:pPr marL="742950" lvl="1" indent="-285750">
              <a:buFont typeface="Arial" panose="020B0604020202020204" pitchFamily="34" charset="0"/>
              <a:buChar char="•"/>
            </a:pPr>
            <a:r>
              <a:rPr lang="en-US" sz="1600" dirty="0"/>
              <a:t>PIT Tag management</a:t>
            </a:r>
          </a:p>
          <a:p>
            <a:pPr marL="742950" lvl="1" indent="-285750">
              <a:buFont typeface="Arial" panose="020B0604020202020204" pitchFamily="34" charset="0"/>
              <a:buChar char="•"/>
            </a:pPr>
            <a:r>
              <a:rPr lang="en-US" sz="1600" dirty="0"/>
              <a:t>Implement New technologies (e.g.Bluetooth PIT Tag readers, iForm – iPads</a:t>
            </a:r>
          </a:p>
          <a:p>
            <a:pPr marL="285750" indent="-285750">
              <a:buFont typeface="Courier New" panose="02070309020205020404" pitchFamily="49" charset="0"/>
              <a:buChar char="o"/>
            </a:pPr>
            <a:r>
              <a:rPr lang="en-US" sz="1600" b="1" dirty="0"/>
              <a:t>Regional Evaluation:</a:t>
            </a:r>
            <a:endParaRPr lang="en-US" sz="1600" dirty="0"/>
          </a:p>
          <a:p>
            <a:pPr marL="742950" lvl="1" indent="-285750">
              <a:buFont typeface="Arial" panose="020B0604020202020204" pitchFamily="34" charset="0"/>
              <a:buChar char="•"/>
            </a:pPr>
            <a:r>
              <a:rPr lang="en-US" sz="1600" dirty="0"/>
              <a:t>Created and manages Access database to store Columbia River Regional Evaluation and alternative gear biological and PIT tag data.  </a:t>
            </a:r>
          </a:p>
          <a:p>
            <a:pPr marL="742950" lvl="1" indent="-285750">
              <a:buFont typeface="Arial" panose="020B0604020202020204" pitchFamily="34" charset="0"/>
              <a:buChar char="•"/>
            </a:pPr>
            <a:r>
              <a:rPr lang="en-US" sz="1600" dirty="0"/>
              <a:t>Leads in the designing of queries and output reports to summarize, manage, and report the collected data.</a:t>
            </a:r>
          </a:p>
          <a:p>
            <a:endParaRPr lang="en-US" dirty="0"/>
          </a:p>
        </p:txBody>
      </p:sp>
      <p:sp>
        <p:nvSpPr>
          <p:cNvPr id="3" name="TextBox 2"/>
          <p:cNvSpPr txBox="1"/>
          <p:nvPr/>
        </p:nvSpPr>
        <p:spPr>
          <a:xfrm>
            <a:off x="228600" y="164068"/>
            <a:ext cx="843501" cy="369332"/>
          </a:xfrm>
          <a:prstGeom prst="rect">
            <a:avLst/>
          </a:prstGeom>
          <a:noFill/>
        </p:spPr>
        <p:txBody>
          <a:bodyPr wrap="none" rtlCol="0">
            <a:spAutoFit/>
          </a:bodyPr>
          <a:lstStyle/>
          <a:p>
            <a:r>
              <a:rPr lang="en-US" dirty="0"/>
              <a:t>WDFW</a:t>
            </a:r>
          </a:p>
        </p:txBody>
      </p:sp>
    </p:spTree>
    <p:extLst>
      <p:ext uri="{BB962C8B-B14F-4D97-AF65-F5344CB8AC3E}">
        <p14:creationId xmlns:p14="http://schemas.microsoft.com/office/powerpoint/2010/main" val="20608977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7000"/>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362200" y="1600200"/>
            <a:ext cx="5915466" cy="800219"/>
          </a:xfrm>
          <a:prstGeom prst="rect">
            <a:avLst/>
          </a:prstGeom>
          <a:noFill/>
        </p:spPr>
        <p:txBody>
          <a:bodyPr wrap="none" rtlCol="0">
            <a:spAutoFit/>
          </a:bodyPr>
          <a:lstStyle/>
          <a:p>
            <a:r>
              <a:rPr lang="en-US" sz="2800" dirty="0" smtClean="0"/>
              <a:t>BPA Budget, Annual Reports, New SOW</a:t>
            </a:r>
          </a:p>
          <a:p>
            <a:endParaRPr lang="en-US" dirty="0"/>
          </a:p>
        </p:txBody>
      </p:sp>
    </p:spTree>
    <p:extLst>
      <p:ext uri="{BB962C8B-B14F-4D97-AF65-F5344CB8AC3E}">
        <p14:creationId xmlns:p14="http://schemas.microsoft.com/office/powerpoint/2010/main" val="31991050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750" y="0"/>
            <a:ext cx="8572500" cy="6858000"/>
          </a:xfrm>
          <a:prstGeom prst="rect">
            <a:avLst/>
          </a:prstGeom>
        </p:spPr>
      </p:pic>
      <p:sp>
        <p:nvSpPr>
          <p:cNvPr id="3" name="TextBox 2"/>
          <p:cNvSpPr txBox="1"/>
          <p:nvPr/>
        </p:nvSpPr>
        <p:spPr>
          <a:xfrm>
            <a:off x="2831139" y="5867400"/>
            <a:ext cx="3481722" cy="369332"/>
          </a:xfrm>
          <a:prstGeom prst="rect">
            <a:avLst/>
          </a:prstGeom>
          <a:noFill/>
        </p:spPr>
        <p:txBody>
          <a:bodyPr wrap="none" rtlCol="0">
            <a:spAutoFit/>
          </a:bodyPr>
          <a:lstStyle/>
          <a:p>
            <a:r>
              <a:rPr lang="en-US" dirty="0" smtClean="0">
                <a:solidFill>
                  <a:schemeClr val="bg1"/>
                </a:solidFill>
              </a:rPr>
              <a:t>BPA Would Like a Budget Review </a:t>
            </a:r>
            <a:r>
              <a:rPr lang="en-US" dirty="0" smtClean="0">
                <a:solidFill>
                  <a:schemeClr val="bg1"/>
                </a:solidFill>
                <a:sym typeface="Wingdings" panose="05000000000000000000" pitchFamily="2" charset="2"/>
              </a:rPr>
              <a:t></a:t>
            </a:r>
            <a:endParaRPr lang="en-US" dirty="0">
              <a:solidFill>
                <a:schemeClr val="bg1"/>
              </a:solidFill>
            </a:endParaRPr>
          </a:p>
        </p:txBody>
      </p:sp>
    </p:spTree>
    <p:extLst>
      <p:ext uri="{BB962C8B-B14F-4D97-AF65-F5344CB8AC3E}">
        <p14:creationId xmlns:p14="http://schemas.microsoft.com/office/powerpoint/2010/main" val="14750445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28600" y="1752600"/>
            <a:ext cx="8768461" cy="4235450"/>
          </a:xfrm>
          <a:prstGeom prst="rect">
            <a:avLst/>
          </a:prstGeom>
        </p:spPr>
      </p:pic>
      <p:sp>
        <p:nvSpPr>
          <p:cNvPr id="4" name="TextBox 3"/>
          <p:cNvSpPr txBox="1"/>
          <p:nvPr/>
        </p:nvSpPr>
        <p:spPr>
          <a:xfrm>
            <a:off x="838200" y="457200"/>
            <a:ext cx="5616281" cy="923330"/>
          </a:xfrm>
          <a:prstGeom prst="rect">
            <a:avLst/>
          </a:prstGeom>
          <a:noFill/>
        </p:spPr>
        <p:txBody>
          <a:bodyPr wrap="none" rtlCol="0">
            <a:spAutoFit/>
          </a:bodyPr>
          <a:lstStyle/>
          <a:p>
            <a:r>
              <a:rPr lang="en-US" dirty="0" smtClean="0"/>
              <a:t>New BPA Budget Format</a:t>
            </a:r>
          </a:p>
          <a:p>
            <a:r>
              <a:rPr lang="en-US" dirty="0"/>
              <a:t>	</a:t>
            </a:r>
            <a:r>
              <a:rPr lang="en-US" dirty="0" smtClean="0"/>
              <a:t>Hours &amp; Unit Costs, Benefit Reporting Changes</a:t>
            </a:r>
          </a:p>
          <a:p>
            <a:r>
              <a:rPr lang="en-US" dirty="0"/>
              <a:t>	</a:t>
            </a:r>
            <a:r>
              <a:rPr lang="en-US" dirty="0" smtClean="0"/>
              <a:t>Will Require a Little Work to Prepare the Budget</a:t>
            </a:r>
            <a:endParaRPr lang="en-US" dirty="0"/>
          </a:p>
        </p:txBody>
      </p:sp>
      <p:cxnSp>
        <p:nvCxnSpPr>
          <p:cNvPr id="8" name="Straight Arrow Connector 7"/>
          <p:cNvCxnSpPr/>
          <p:nvPr/>
        </p:nvCxnSpPr>
        <p:spPr>
          <a:xfrm flipH="1">
            <a:off x="5562600" y="1380530"/>
            <a:ext cx="685800" cy="3720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6400800" y="1380530"/>
            <a:ext cx="53681" cy="3720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6400800" y="1219200"/>
            <a:ext cx="609600" cy="457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228600" y="4419600"/>
            <a:ext cx="1143000" cy="381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381000" y="5181600"/>
            <a:ext cx="1066800" cy="457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18086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7000"/>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1752600" y="1219200"/>
            <a:ext cx="3545073" cy="1384995"/>
          </a:xfrm>
          <a:prstGeom prst="rect">
            <a:avLst/>
          </a:prstGeom>
          <a:noFill/>
        </p:spPr>
        <p:txBody>
          <a:bodyPr wrap="none" rtlCol="0">
            <a:spAutoFit/>
          </a:bodyPr>
          <a:lstStyle/>
          <a:p>
            <a:r>
              <a:rPr lang="en-US" sz="2800" dirty="0" smtClean="0"/>
              <a:t>CA Data Flow </a:t>
            </a:r>
          </a:p>
          <a:p>
            <a:r>
              <a:rPr lang="en-US" sz="2800" dirty="0" smtClean="0"/>
              <a:t>Final for FY 2016 and</a:t>
            </a:r>
          </a:p>
          <a:p>
            <a:r>
              <a:rPr lang="en-US" sz="2800" dirty="0" smtClean="0"/>
              <a:t>Predictions for FY 2017</a:t>
            </a:r>
            <a:endParaRPr lang="en-US" sz="2800" dirty="0"/>
          </a:p>
        </p:txBody>
      </p:sp>
    </p:spTree>
    <p:extLst>
      <p:ext uri="{BB962C8B-B14F-4D97-AF65-F5344CB8AC3E}">
        <p14:creationId xmlns:p14="http://schemas.microsoft.com/office/powerpoint/2010/main" val="37455506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33400" y="762000"/>
            <a:ext cx="8231626" cy="5855143"/>
          </a:xfrm>
          <a:prstGeom prst="rect">
            <a:avLst/>
          </a:prstGeom>
        </p:spPr>
      </p:pic>
      <p:sp>
        <p:nvSpPr>
          <p:cNvPr id="3" name="TextBox 2"/>
          <p:cNvSpPr txBox="1"/>
          <p:nvPr/>
        </p:nvSpPr>
        <p:spPr>
          <a:xfrm>
            <a:off x="1673686" y="228600"/>
            <a:ext cx="5951053" cy="830997"/>
          </a:xfrm>
          <a:prstGeom prst="rect">
            <a:avLst/>
          </a:prstGeom>
          <a:noFill/>
        </p:spPr>
        <p:txBody>
          <a:bodyPr wrap="none" rtlCol="0">
            <a:spAutoFit/>
          </a:bodyPr>
          <a:lstStyle/>
          <a:p>
            <a:r>
              <a:rPr lang="en-US" sz="2400" b="1" dirty="0" smtClean="0">
                <a:solidFill>
                  <a:schemeClr val="tx2"/>
                </a:solidFill>
              </a:rPr>
              <a:t>2016 CA Data Flow – Final for Annual Reports</a:t>
            </a:r>
          </a:p>
          <a:p>
            <a:endParaRPr lang="en-US" sz="2400" b="1" dirty="0">
              <a:solidFill>
                <a:schemeClr val="tx2"/>
              </a:solidFill>
            </a:endParaRPr>
          </a:p>
        </p:txBody>
      </p:sp>
    </p:spTree>
    <p:extLst>
      <p:ext uri="{BB962C8B-B14F-4D97-AF65-F5344CB8AC3E}">
        <p14:creationId xmlns:p14="http://schemas.microsoft.com/office/powerpoint/2010/main" val="36119152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1690063"/>
            <a:ext cx="7239000" cy="3785652"/>
          </a:xfrm>
          <a:prstGeom prst="rect">
            <a:avLst/>
          </a:prstGeom>
        </p:spPr>
        <p:txBody>
          <a:bodyPr wrap="square">
            <a:spAutoFit/>
          </a:bodyPr>
          <a:lstStyle/>
          <a:p>
            <a:r>
              <a:rPr lang="en-US" sz="2000" dirty="0">
                <a:solidFill>
                  <a:srgbClr val="1F497D"/>
                </a:solidFill>
                <a:latin typeface="Calibri" panose="020F0502020204030204" pitchFamily="34" charset="0"/>
                <a:ea typeface="Calibri" panose="020F0502020204030204" pitchFamily="34" charset="0"/>
                <a:cs typeface="Times New Roman" panose="02020603050405020304" pitchFamily="18" charset="0"/>
              </a:rPr>
              <a:t>Thank you everyone for all the hard work you have put into filling in this document. It is coming along nicely and it looks like all of you have entered data. We have done a sort and come up with </a:t>
            </a:r>
            <a:r>
              <a:rPr lang="en-US" sz="2000" dirty="0" smtClean="0">
                <a:solidFill>
                  <a:srgbClr val="1F497D"/>
                </a:solidFill>
                <a:latin typeface="Calibri" panose="020F0502020204030204" pitchFamily="34" charset="0"/>
                <a:ea typeface="Calibri" panose="020F0502020204030204" pitchFamily="34" charset="0"/>
                <a:cs typeface="Times New Roman" panose="02020603050405020304" pitchFamily="18" charset="0"/>
              </a:rPr>
              <a:t>a couple of TRT </a:t>
            </a:r>
            <a:r>
              <a:rPr lang="en-US" sz="2000" dirty="0">
                <a:solidFill>
                  <a:srgbClr val="1F497D"/>
                </a:solidFill>
                <a:latin typeface="Calibri" panose="020F0502020204030204" pitchFamily="34" charset="0"/>
                <a:ea typeface="Calibri" panose="020F0502020204030204" pitchFamily="34" charset="0"/>
                <a:cs typeface="Times New Roman" panose="02020603050405020304" pitchFamily="18" charset="0"/>
              </a:rPr>
              <a:t>populations where no one has identified the population as being “theirs” – they are blank. </a:t>
            </a:r>
            <a:r>
              <a:rPr lang="en-US" sz="2000" dirty="0" smtClean="0">
                <a:solidFill>
                  <a:srgbClr val="1F497D"/>
                </a:solidFill>
                <a:latin typeface="Calibri" panose="020F0502020204030204" pitchFamily="34" charset="0"/>
                <a:ea typeface="Calibri" panose="020F0502020204030204" pitchFamily="34" charset="0"/>
                <a:cs typeface="Times New Roman" panose="02020603050405020304" pitchFamily="18" charset="0"/>
              </a:rPr>
              <a:t>We ignored extirpated populations and CRITFC superpops. </a:t>
            </a:r>
            <a:r>
              <a:rPr lang="en-US" sz="2000" dirty="0">
                <a:solidFill>
                  <a:srgbClr val="1F497D"/>
                </a:solidFill>
                <a:latin typeface="Calibri" panose="020F0502020204030204" pitchFamily="34" charset="0"/>
                <a:ea typeface="Calibri" panose="020F0502020204030204" pitchFamily="34" charset="0"/>
                <a:cs typeface="Times New Roman" panose="02020603050405020304" pitchFamily="18" charset="0"/>
              </a:rPr>
              <a:t>There also are </a:t>
            </a:r>
            <a:r>
              <a:rPr lang="en-US" sz="2000" dirty="0" smtClean="0">
                <a:solidFill>
                  <a:srgbClr val="1F497D"/>
                </a:solidFill>
                <a:latin typeface="Calibri" panose="020F0502020204030204" pitchFamily="34" charset="0"/>
                <a:ea typeface="Calibri" panose="020F0502020204030204" pitchFamily="34" charset="0"/>
                <a:cs typeface="Times New Roman" panose="02020603050405020304" pitchFamily="18" charset="0"/>
              </a:rPr>
              <a:t>a few “?” </a:t>
            </a:r>
            <a:r>
              <a:rPr lang="en-US" sz="2000" dirty="0">
                <a:solidFill>
                  <a:srgbClr val="1F497D"/>
                </a:solidFill>
                <a:latin typeface="Calibri" panose="020F0502020204030204" pitchFamily="34" charset="0"/>
                <a:ea typeface="Calibri" panose="020F0502020204030204" pitchFamily="34" charset="0"/>
                <a:cs typeface="Times New Roman" panose="02020603050405020304" pitchFamily="18" charset="0"/>
              </a:rPr>
              <a:t>pops </a:t>
            </a:r>
            <a:r>
              <a:rPr lang="en-US" sz="2000" dirty="0" smtClean="0">
                <a:solidFill>
                  <a:srgbClr val="1F497D"/>
                </a:solidFill>
                <a:latin typeface="Calibri" panose="020F0502020204030204" pitchFamily="34" charset="0"/>
                <a:ea typeface="Calibri" panose="020F0502020204030204" pitchFamily="34" charset="0"/>
                <a:cs typeface="Times New Roman" panose="02020603050405020304" pitchFamily="18" charset="0"/>
              </a:rPr>
              <a:t>– next slide – we would like to resolve these today if possible.</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endParaRPr lang="en-US" sz="2000" dirty="0" smtClean="0">
              <a:solidFill>
                <a:srgbClr val="1F497D"/>
              </a:solidFill>
              <a:latin typeface="Calibri" panose="020F0502020204030204" pitchFamily="34" charset="0"/>
              <a:ea typeface="Calibri" panose="020F0502020204030204" pitchFamily="34" charset="0"/>
              <a:cs typeface="Times New Roman" panose="02020603050405020304" pitchFamily="18" charset="0"/>
            </a:endParaRPr>
          </a:p>
          <a:p>
            <a:r>
              <a:rPr lang="en-US" sz="2000" dirty="0" smtClean="0">
                <a:solidFill>
                  <a:srgbClr val="1F497D"/>
                </a:solidFill>
                <a:latin typeface="Calibri" panose="020F0502020204030204" pitchFamily="34" charset="0"/>
                <a:ea typeface="Calibri" panose="020F0502020204030204" pitchFamily="34" charset="0"/>
                <a:cs typeface="Times New Roman" panose="02020603050405020304" pitchFamily="18" charset="0"/>
              </a:rPr>
              <a:t>In the next week or so, it would </a:t>
            </a:r>
            <a:r>
              <a:rPr lang="en-US" sz="2000" dirty="0" smtClean="0">
                <a:solidFill>
                  <a:srgbClr val="1F497D"/>
                </a:solidFill>
                <a:latin typeface="Calibri" panose="020F0502020204030204" pitchFamily="34" charset="0"/>
                <a:ea typeface="Calibri" panose="020F0502020204030204" pitchFamily="34" charset="0"/>
                <a:cs typeface="Times New Roman" panose="02020603050405020304" pitchFamily="18" charset="0"/>
              </a:rPr>
              <a:t>be </a:t>
            </a:r>
            <a:r>
              <a:rPr lang="en-US" sz="2000" dirty="0">
                <a:solidFill>
                  <a:srgbClr val="1F497D"/>
                </a:solidFill>
                <a:latin typeface="Calibri" panose="020F0502020204030204" pitchFamily="34" charset="0"/>
                <a:ea typeface="Calibri" panose="020F0502020204030204" pitchFamily="34" charset="0"/>
                <a:cs typeface="Times New Roman" panose="02020603050405020304" pitchFamily="18" charset="0"/>
              </a:rPr>
              <a:t>a big help if you could </a:t>
            </a:r>
            <a:r>
              <a:rPr lang="en-US" sz="2000" u="sng" dirty="0">
                <a:solidFill>
                  <a:srgbClr val="1F497D"/>
                </a:solidFill>
                <a:latin typeface="Calibri" panose="020F0502020204030204" pitchFamily="34" charset="0"/>
                <a:ea typeface="Calibri" panose="020F0502020204030204" pitchFamily="34" charset="0"/>
                <a:cs typeface="Times New Roman" panose="02020603050405020304" pitchFamily="18" charset="0"/>
              </a:rPr>
              <a:t>re-enter the google spreadsheet</a:t>
            </a:r>
            <a:r>
              <a:rPr lang="en-US" sz="2000" dirty="0">
                <a:solidFill>
                  <a:srgbClr val="1F497D"/>
                </a:solidFill>
                <a:latin typeface="Calibri" panose="020F0502020204030204" pitchFamily="34" charset="0"/>
                <a:ea typeface="Calibri" panose="020F0502020204030204" pitchFamily="34" charset="0"/>
                <a:cs typeface="Times New Roman" panose="02020603050405020304" pitchFamily="18" charset="0"/>
              </a:rPr>
              <a:t> </a:t>
            </a:r>
            <a:r>
              <a:rPr lang="en-US" sz="2000" dirty="0" smtClean="0">
                <a:solidFill>
                  <a:srgbClr val="1F497D"/>
                </a:solidFill>
                <a:latin typeface="Calibri" panose="020F0502020204030204" pitchFamily="34" charset="0"/>
                <a:ea typeface="Calibri" panose="020F0502020204030204" pitchFamily="34" charset="0"/>
                <a:cs typeface="Times New Roman" panose="02020603050405020304" pitchFamily="18" charset="0"/>
              </a:rPr>
              <a:t>and check the current status, particularly for “your” populations and those in your states. Let us know if you see anything weird or wrong. </a:t>
            </a:r>
            <a:r>
              <a:rPr lang="en-US" sz="2000" dirty="0">
                <a:solidFill>
                  <a:srgbClr val="1F497D"/>
                </a:solidFill>
                <a:latin typeface="Calibri" panose="020F0502020204030204" pitchFamily="34" charset="0"/>
                <a:ea typeface="Calibri" panose="020F0502020204030204" pitchFamily="34" charset="0"/>
                <a:cs typeface="Times New Roman" panose="02020603050405020304" pitchFamily="18" charset="0"/>
              </a:rPr>
              <a:t> </a:t>
            </a:r>
            <a:endParaRPr lang="en-US"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p:cNvSpPr txBox="1"/>
          <p:nvPr/>
        </p:nvSpPr>
        <p:spPr>
          <a:xfrm>
            <a:off x="831690" y="762000"/>
            <a:ext cx="7336945" cy="461665"/>
          </a:xfrm>
          <a:prstGeom prst="rect">
            <a:avLst/>
          </a:prstGeom>
          <a:noFill/>
        </p:spPr>
        <p:txBody>
          <a:bodyPr wrap="none" rtlCol="0">
            <a:spAutoFit/>
          </a:bodyPr>
          <a:lstStyle/>
          <a:p>
            <a:r>
              <a:rPr lang="en-US" b="1" dirty="0" smtClean="0"/>
              <a:t> </a:t>
            </a:r>
            <a:r>
              <a:rPr lang="en-US" sz="2400" b="1" dirty="0" smtClean="0"/>
              <a:t>Update on FY-2017 CA Data Predictions </a:t>
            </a:r>
            <a:r>
              <a:rPr lang="en-US" sz="2400" b="1" dirty="0"/>
              <a:t>as of </a:t>
            </a:r>
            <a:r>
              <a:rPr lang="en-US" sz="2400" b="1" dirty="0" smtClean="0"/>
              <a:t>20170208</a:t>
            </a:r>
            <a:endParaRPr lang="en-US" sz="2400" dirty="0"/>
          </a:p>
        </p:txBody>
      </p:sp>
    </p:spTree>
    <p:extLst>
      <p:ext uri="{BB962C8B-B14F-4D97-AF65-F5344CB8AC3E}">
        <p14:creationId xmlns:p14="http://schemas.microsoft.com/office/powerpoint/2010/main" val="30530185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78381" y="76200"/>
            <a:ext cx="6789680" cy="923330"/>
          </a:xfrm>
          <a:prstGeom prst="rect">
            <a:avLst/>
          </a:prstGeom>
          <a:noFill/>
        </p:spPr>
        <p:txBody>
          <a:bodyPr wrap="none" rtlCol="0">
            <a:spAutoFit/>
          </a:bodyPr>
          <a:lstStyle/>
          <a:p>
            <a:pPr algn="ctr"/>
            <a:r>
              <a:rPr lang="en-US" b="1" dirty="0"/>
              <a:t> Update on FY-2017 C.A.Data Predictions as of </a:t>
            </a:r>
            <a:r>
              <a:rPr lang="en-US" b="1" dirty="0" smtClean="0"/>
              <a:t>20170208</a:t>
            </a:r>
          </a:p>
          <a:p>
            <a:pPr algn="ctr"/>
            <a:r>
              <a:rPr lang="en-US" dirty="0"/>
              <a:t>Remaining "Question" </a:t>
            </a:r>
            <a:r>
              <a:rPr lang="en-US" dirty="0" smtClean="0"/>
              <a:t>17 Populations </a:t>
            </a:r>
            <a:r>
              <a:rPr lang="en-US" dirty="0"/>
              <a:t>that are not marked "Extirpated"</a:t>
            </a:r>
          </a:p>
          <a:p>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487018722"/>
              </p:ext>
            </p:extLst>
          </p:nvPr>
        </p:nvGraphicFramePr>
        <p:xfrm>
          <a:off x="381000" y="838200"/>
          <a:ext cx="8534401" cy="5806326"/>
        </p:xfrm>
        <a:graphic>
          <a:graphicData uri="http://schemas.openxmlformats.org/drawingml/2006/table">
            <a:tbl>
              <a:tblPr firstRow="1" firstCol="1" bandRow="1">
                <a:tableStyleId>{5C22544A-7EE6-4342-B048-85BDC9FD1C3A}</a:tableStyleId>
              </a:tblPr>
              <a:tblGrid>
                <a:gridCol w="738553">
                  <a:extLst>
                    <a:ext uri="{9D8B030D-6E8A-4147-A177-3AD203B41FA5}">
                      <a16:colId xmlns:a16="http://schemas.microsoft.com/office/drawing/2014/main" val="2006105606"/>
                    </a:ext>
                  </a:extLst>
                </a:gridCol>
                <a:gridCol w="6195647">
                  <a:extLst>
                    <a:ext uri="{9D8B030D-6E8A-4147-A177-3AD203B41FA5}">
                      <a16:colId xmlns:a16="http://schemas.microsoft.com/office/drawing/2014/main" val="1474228682"/>
                    </a:ext>
                  </a:extLst>
                </a:gridCol>
                <a:gridCol w="1219200">
                  <a:extLst>
                    <a:ext uri="{9D8B030D-6E8A-4147-A177-3AD203B41FA5}">
                      <a16:colId xmlns:a16="http://schemas.microsoft.com/office/drawing/2014/main" val="1524402912"/>
                    </a:ext>
                  </a:extLst>
                </a:gridCol>
                <a:gridCol w="381001">
                  <a:extLst>
                    <a:ext uri="{9D8B030D-6E8A-4147-A177-3AD203B41FA5}">
                      <a16:colId xmlns:a16="http://schemas.microsoft.com/office/drawing/2014/main" val="1314065223"/>
                    </a:ext>
                  </a:extLst>
                </a:gridCol>
              </a:tblGrid>
              <a:tr h="406466">
                <a:tc>
                  <a:txBody>
                    <a:bodyPr/>
                    <a:lstStyle/>
                    <a:p>
                      <a:pPr marL="0" marR="0" algn="ctr">
                        <a:lnSpc>
                          <a:spcPct val="107000"/>
                        </a:lnSpc>
                        <a:spcBef>
                          <a:spcPts val="0"/>
                        </a:spcBef>
                        <a:spcAft>
                          <a:spcPts val="0"/>
                        </a:spcAft>
                      </a:pPr>
                      <a:r>
                        <a:rPr lang="en-US" sz="1200" dirty="0">
                          <a:effectLst/>
                        </a:rPr>
                        <a:t>Agency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nchor="ctr"/>
                </a:tc>
                <a:tc>
                  <a:txBody>
                    <a:bodyPr/>
                    <a:lstStyle/>
                    <a:p>
                      <a:pPr marL="0" marR="0" algn="ctr">
                        <a:lnSpc>
                          <a:spcPct val="107000"/>
                        </a:lnSpc>
                        <a:spcBef>
                          <a:spcPts val="0"/>
                        </a:spcBef>
                        <a:spcAft>
                          <a:spcPts val="0"/>
                        </a:spcAft>
                      </a:pPr>
                      <a:r>
                        <a:rPr lang="en-US" sz="1200" dirty="0">
                          <a:effectLst/>
                        </a:rPr>
                        <a:t>PopulationName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nchor="ctr"/>
                </a:tc>
                <a:tc>
                  <a:txBody>
                    <a:bodyPr/>
                    <a:lstStyle/>
                    <a:p>
                      <a:pPr marL="0" marR="0" algn="ctr">
                        <a:lnSpc>
                          <a:spcPct val="107000"/>
                        </a:lnSpc>
                        <a:spcBef>
                          <a:spcPts val="0"/>
                        </a:spcBef>
                        <a:spcAft>
                          <a:spcPts val="0"/>
                        </a:spcAft>
                      </a:pPr>
                      <a:r>
                        <a:rPr lang="en-US" sz="1200" dirty="0">
                          <a:effectLst/>
                        </a:rPr>
                        <a:t>Comments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nchor="ctr"/>
                </a:tc>
                <a:tc>
                  <a:txBody>
                    <a:bodyPr/>
                    <a:lstStyle/>
                    <a:p>
                      <a:pPr marL="0" marR="0" algn="ctr">
                        <a:lnSpc>
                          <a:spcPct val="107000"/>
                        </a:lnSpc>
                        <a:spcBef>
                          <a:spcPts val="0"/>
                        </a:spcBef>
                        <a:spcAft>
                          <a:spcPts val="0"/>
                        </a:spcAft>
                      </a:pPr>
                      <a:r>
                        <a:rPr lang="en-US" sz="1200" dirty="0" err="1">
                          <a:effectLst/>
                        </a:rPr>
                        <a:t>SNPopID</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nchor="ctr"/>
                </a:tc>
                <a:extLst>
                  <a:ext uri="{0D108BD9-81ED-4DB2-BD59-A6C34878D82A}">
                    <a16:rowId xmlns:a16="http://schemas.microsoft.com/office/drawing/2014/main" val="4040242422"/>
                  </a:ext>
                </a:extLst>
              </a:tr>
              <a:tr h="239758">
                <a:tc>
                  <a:txBody>
                    <a:bodyPr/>
                    <a:lstStyle/>
                    <a:p>
                      <a:pPr>
                        <a:lnSpc>
                          <a:spcPct val="107000"/>
                        </a:lnSpc>
                      </a:pPr>
                      <a:endParaRPr lang="en-US" sz="1200">
                        <a:effectLst/>
                        <a:latin typeface="Calibri" panose="020F0502020204030204" pitchFamily="34" charset="0"/>
                      </a:endParaRPr>
                    </a:p>
                  </a:txBody>
                  <a:tcPr marL="3166" marR="3166" marT="3166" marB="3166"/>
                </a:tc>
                <a:tc>
                  <a:txBody>
                    <a:bodyPr/>
                    <a:lstStyle/>
                    <a:p>
                      <a:pPr marL="0" marR="0">
                        <a:lnSpc>
                          <a:spcPct val="107000"/>
                        </a:lnSpc>
                        <a:spcBef>
                          <a:spcPts val="0"/>
                        </a:spcBef>
                        <a:spcAft>
                          <a:spcPts val="0"/>
                        </a:spcAft>
                      </a:pPr>
                      <a:r>
                        <a:rPr lang="en-US" sz="1400" dirty="0">
                          <a:effectLst/>
                        </a:rPr>
                        <a:t>Steelhead (Middle Columbia River DPS) Rock Creek - summer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tc>
                  <a:txBody>
                    <a:bodyPr/>
                    <a:lstStyle/>
                    <a:p>
                      <a:pPr>
                        <a:lnSpc>
                          <a:spcPct val="107000"/>
                        </a:lnSpc>
                      </a:pPr>
                      <a:endParaRPr lang="en-US" sz="1200">
                        <a:effectLst/>
                        <a:latin typeface="Calibri" panose="020F0502020204030204" pitchFamily="34" charset="0"/>
                      </a:endParaRPr>
                    </a:p>
                  </a:txBody>
                  <a:tcPr marL="3166" marR="3166" marT="3166" marB="3166"/>
                </a:tc>
                <a:tc>
                  <a:txBody>
                    <a:bodyPr/>
                    <a:lstStyle/>
                    <a:p>
                      <a:pPr marL="0" marR="0" algn="r">
                        <a:lnSpc>
                          <a:spcPct val="107000"/>
                        </a:lnSpc>
                        <a:spcBef>
                          <a:spcPts val="0"/>
                        </a:spcBef>
                        <a:spcAft>
                          <a:spcPts val="0"/>
                        </a:spcAft>
                      </a:pPr>
                      <a:r>
                        <a:rPr lang="en-US" sz="1200">
                          <a:effectLst/>
                        </a:rPr>
                        <a:t>62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extLst>
                  <a:ext uri="{0D108BD9-81ED-4DB2-BD59-A6C34878D82A}">
                    <a16:rowId xmlns:a16="http://schemas.microsoft.com/office/drawing/2014/main" val="3605111816"/>
                  </a:ext>
                </a:extLst>
              </a:tr>
              <a:tr h="239758">
                <a:tc>
                  <a:txBody>
                    <a:bodyPr/>
                    <a:lstStyle/>
                    <a:p>
                      <a:pPr>
                        <a:lnSpc>
                          <a:spcPct val="107000"/>
                        </a:lnSpc>
                      </a:pPr>
                      <a:endParaRPr lang="en-US" sz="1400">
                        <a:effectLst/>
                        <a:latin typeface="Calibri" panose="020F0502020204030204" pitchFamily="34" charset="0"/>
                      </a:endParaRPr>
                    </a:p>
                  </a:txBody>
                  <a:tcPr marL="3166" marR="3166" marT="3166" marB="3166"/>
                </a:tc>
                <a:tc>
                  <a:txBody>
                    <a:bodyPr/>
                    <a:lstStyle/>
                    <a:p>
                      <a:pPr marL="0" marR="0">
                        <a:lnSpc>
                          <a:spcPct val="107000"/>
                        </a:lnSpc>
                        <a:spcBef>
                          <a:spcPts val="0"/>
                        </a:spcBef>
                        <a:spcAft>
                          <a:spcPts val="0"/>
                        </a:spcAft>
                      </a:pPr>
                      <a:r>
                        <a:rPr lang="en-US" sz="1400" dirty="0">
                          <a:effectLst/>
                        </a:rPr>
                        <a:t>Steelhead (Upper Columbia River DPS) Crab Creek - summer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tc>
                  <a:txBody>
                    <a:bodyPr/>
                    <a:lstStyle/>
                    <a:p>
                      <a:pPr>
                        <a:lnSpc>
                          <a:spcPct val="107000"/>
                        </a:lnSpc>
                      </a:pPr>
                      <a:endParaRPr lang="en-US" sz="1200">
                        <a:effectLst/>
                        <a:latin typeface="Calibri" panose="020F0502020204030204" pitchFamily="34" charset="0"/>
                      </a:endParaRPr>
                    </a:p>
                  </a:txBody>
                  <a:tcPr marL="3166" marR="3166" marT="3166" marB="3166"/>
                </a:tc>
                <a:tc>
                  <a:txBody>
                    <a:bodyPr/>
                    <a:lstStyle/>
                    <a:p>
                      <a:pPr marL="0" marR="0" algn="r">
                        <a:lnSpc>
                          <a:spcPct val="107000"/>
                        </a:lnSpc>
                        <a:spcBef>
                          <a:spcPts val="0"/>
                        </a:spcBef>
                        <a:spcAft>
                          <a:spcPts val="0"/>
                        </a:spcAft>
                      </a:pPr>
                      <a:r>
                        <a:rPr lang="en-US" sz="1200">
                          <a:effectLst/>
                        </a:rPr>
                        <a:t>104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extLst>
                  <a:ext uri="{0D108BD9-81ED-4DB2-BD59-A6C34878D82A}">
                    <a16:rowId xmlns:a16="http://schemas.microsoft.com/office/drawing/2014/main" val="296949316"/>
                  </a:ext>
                </a:extLst>
              </a:tr>
              <a:tr h="250185">
                <a:tc>
                  <a:txBody>
                    <a:bodyPr/>
                    <a:lstStyle/>
                    <a:p>
                      <a:pPr marL="0" marR="0">
                        <a:lnSpc>
                          <a:spcPct val="107000"/>
                        </a:lnSpc>
                        <a:spcBef>
                          <a:spcPts val="0"/>
                        </a:spcBef>
                        <a:spcAft>
                          <a:spcPts val="0"/>
                        </a:spcAft>
                      </a:pPr>
                      <a:r>
                        <a:rPr lang="en-US" sz="1400">
                          <a:effectLst/>
                        </a:rPr>
                        <a:t>CCT?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tc>
                  <a:txBody>
                    <a:bodyPr/>
                    <a:lstStyle/>
                    <a:p>
                      <a:pPr marL="0" marR="0">
                        <a:lnSpc>
                          <a:spcPct val="107000"/>
                        </a:lnSpc>
                        <a:spcBef>
                          <a:spcPts val="0"/>
                        </a:spcBef>
                        <a:spcAft>
                          <a:spcPts val="0"/>
                        </a:spcAft>
                      </a:pPr>
                      <a:r>
                        <a:rPr lang="en-US" sz="1400" dirty="0">
                          <a:effectLst/>
                        </a:rPr>
                        <a:t>Salmon, Chinook (Upper Columbia River spring-run ESU) Okanogan River - spring</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tc>
                  <a:txBody>
                    <a:bodyPr/>
                    <a:lstStyle/>
                    <a:p>
                      <a:pPr>
                        <a:lnSpc>
                          <a:spcPct val="107000"/>
                        </a:lnSpc>
                      </a:pPr>
                      <a:endParaRPr lang="en-US" sz="1200">
                        <a:effectLst/>
                        <a:latin typeface="Calibri" panose="020F0502020204030204" pitchFamily="34" charset="0"/>
                      </a:endParaRPr>
                    </a:p>
                  </a:txBody>
                  <a:tcPr marL="3166" marR="3166" marT="3166" marB="3166"/>
                </a:tc>
                <a:tc>
                  <a:txBody>
                    <a:bodyPr/>
                    <a:lstStyle/>
                    <a:p>
                      <a:pPr marL="0" marR="0" algn="r">
                        <a:lnSpc>
                          <a:spcPct val="107000"/>
                        </a:lnSpc>
                        <a:spcBef>
                          <a:spcPts val="0"/>
                        </a:spcBef>
                        <a:spcAft>
                          <a:spcPts val="0"/>
                        </a:spcAft>
                      </a:pPr>
                      <a:r>
                        <a:rPr lang="en-US" sz="1200">
                          <a:effectLst/>
                        </a:rPr>
                        <a:t>345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extLst>
                  <a:ext uri="{0D108BD9-81ED-4DB2-BD59-A6C34878D82A}">
                    <a16:rowId xmlns:a16="http://schemas.microsoft.com/office/drawing/2014/main" val="1343633024"/>
                  </a:ext>
                </a:extLst>
              </a:tr>
              <a:tr h="250185">
                <a:tc>
                  <a:txBody>
                    <a:bodyPr/>
                    <a:lstStyle/>
                    <a:p>
                      <a:pPr marL="0" marR="0">
                        <a:lnSpc>
                          <a:spcPct val="107000"/>
                        </a:lnSpc>
                        <a:spcBef>
                          <a:spcPts val="0"/>
                        </a:spcBef>
                        <a:spcAft>
                          <a:spcPts val="0"/>
                        </a:spcAft>
                      </a:pPr>
                      <a:r>
                        <a:rPr lang="en-US" sz="1400">
                          <a:effectLst/>
                        </a:rPr>
                        <a:t>CCT?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tc>
                  <a:txBody>
                    <a:bodyPr/>
                    <a:lstStyle/>
                    <a:p>
                      <a:pPr marL="0" marR="0">
                        <a:lnSpc>
                          <a:spcPct val="107000"/>
                        </a:lnSpc>
                        <a:spcBef>
                          <a:spcPts val="0"/>
                        </a:spcBef>
                        <a:spcAft>
                          <a:spcPts val="0"/>
                        </a:spcAft>
                      </a:pPr>
                      <a:r>
                        <a:rPr lang="en-US" sz="1400" dirty="0">
                          <a:effectLst/>
                        </a:rPr>
                        <a:t>Salmon, Chinook (Upper Columbia River spring-run ESU--XN) Okanogan River - spring</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tc>
                  <a:txBody>
                    <a:bodyPr/>
                    <a:lstStyle/>
                    <a:p>
                      <a:pPr>
                        <a:lnSpc>
                          <a:spcPct val="107000"/>
                        </a:lnSpc>
                      </a:pPr>
                      <a:endParaRPr lang="en-US" sz="1200">
                        <a:effectLst/>
                        <a:latin typeface="Calibri" panose="020F0502020204030204" pitchFamily="34" charset="0"/>
                      </a:endParaRPr>
                    </a:p>
                  </a:txBody>
                  <a:tcPr marL="3166" marR="3166" marT="3166" marB="3166"/>
                </a:tc>
                <a:tc>
                  <a:txBody>
                    <a:bodyPr/>
                    <a:lstStyle/>
                    <a:p>
                      <a:pPr marL="0" marR="0" algn="r">
                        <a:lnSpc>
                          <a:spcPct val="107000"/>
                        </a:lnSpc>
                        <a:spcBef>
                          <a:spcPts val="0"/>
                        </a:spcBef>
                        <a:spcAft>
                          <a:spcPts val="0"/>
                        </a:spcAft>
                      </a:pPr>
                      <a:r>
                        <a:rPr lang="en-US" sz="1200">
                          <a:effectLst/>
                        </a:rPr>
                        <a:t>398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extLst>
                  <a:ext uri="{0D108BD9-81ED-4DB2-BD59-A6C34878D82A}">
                    <a16:rowId xmlns:a16="http://schemas.microsoft.com/office/drawing/2014/main" val="1607939636"/>
                  </a:ext>
                </a:extLst>
              </a:tr>
              <a:tr h="372042">
                <a:tc>
                  <a:txBody>
                    <a:bodyPr/>
                    <a:lstStyle/>
                    <a:p>
                      <a:pPr marL="0" marR="0">
                        <a:lnSpc>
                          <a:spcPct val="107000"/>
                        </a:lnSpc>
                        <a:spcBef>
                          <a:spcPts val="0"/>
                        </a:spcBef>
                        <a:spcAft>
                          <a:spcPts val="0"/>
                        </a:spcAft>
                      </a:pPr>
                      <a:r>
                        <a:rPr lang="en-US" sz="1400">
                          <a:effectLst/>
                        </a:rPr>
                        <a:t>CRITFC</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tc>
                  <a:txBody>
                    <a:bodyPr/>
                    <a:lstStyle/>
                    <a:p>
                      <a:pPr marL="0" marR="0">
                        <a:lnSpc>
                          <a:spcPct val="107000"/>
                        </a:lnSpc>
                        <a:spcBef>
                          <a:spcPts val="0"/>
                        </a:spcBef>
                        <a:spcAft>
                          <a:spcPts val="0"/>
                        </a:spcAft>
                      </a:pPr>
                      <a:r>
                        <a:rPr lang="en-US" sz="1400" dirty="0">
                          <a:effectLst/>
                        </a:rPr>
                        <a:t>Salmon, Chinook (Snake River fall-run ESU) Snake River Lower </a:t>
                      </a:r>
                      <a:r>
                        <a:rPr lang="en-US" sz="1400" dirty="0" err="1">
                          <a:effectLst/>
                        </a:rPr>
                        <a:t>Mainstem</a:t>
                      </a:r>
                      <a:r>
                        <a:rPr lang="en-US" sz="1400" dirty="0">
                          <a:effectLst/>
                        </a:rPr>
                        <a:t> - fall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tc>
                  <a:txBody>
                    <a:bodyPr/>
                    <a:lstStyle/>
                    <a:p>
                      <a:pPr>
                        <a:lnSpc>
                          <a:spcPct val="107000"/>
                        </a:lnSpc>
                      </a:pPr>
                      <a:endParaRPr lang="en-US" sz="1200" dirty="0">
                        <a:effectLst/>
                        <a:latin typeface="Calibri" panose="020F0502020204030204" pitchFamily="34" charset="0"/>
                      </a:endParaRPr>
                    </a:p>
                  </a:txBody>
                  <a:tcPr marL="3166" marR="3166" marT="3166" marB="3166"/>
                </a:tc>
                <a:tc>
                  <a:txBody>
                    <a:bodyPr/>
                    <a:lstStyle/>
                    <a:p>
                      <a:pPr marL="0" marR="0" algn="r">
                        <a:lnSpc>
                          <a:spcPct val="107000"/>
                        </a:lnSpc>
                        <a:spcBef>
                          <a:spcPts val="0"/>
                        </a:spcBef>
                        <a:spcAft>
                          <a:spcPts val="0"/>
                        </a:spcAft>
                      </a:pPr>
                      <a:r>
                        <a:rPr lang="en-US" sz="1200">
                          <a:effectLst/>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extLst>
                  <a:ext uri="{0D108BD9-81ED-4DB2-BD59-A6C34878D82A}">
                    <a16:rowId xmlns:a16="http://schemas.microsoft.com/office/drawing/2014/main" val="3635704361"/>
                  </a:ext>
                </a:extLst>
              </a:tr>
              <a:tr h="372042">
                <a:tc>
                  <a:txBody>
                    <a:bodyPr/>
                    <a:lstStyle/>
                    <a:p>
                      <a:pPr marL="0" marR="0">
                        <a:lnSpc>
                          <a:spcPct val="107000"/>
                        </a:lnSpc>
                        <a:spcBef>
                          <a:spcPts val="0"/>
                        </a:spcBef>
                        <a:spcAft>
                          <a:spcPts val="0"/>
                        </a:spcAft>
                      </a:pPr>
                      <a:r>
                        <a:rPr lang="en-US" sz="1400">
                          <a:effectLst/>
                        </a:rPr>
                        <a:t>CRITFC</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tc>
                  <a:txBody>
                    <a:bodyPr/>
                    <a:lstStyle/>
                    <a:p>
                      <a:pPr marL="0" marR="0">
                        <a:lnSpc>
                          <a:spcPct val="107000"/>
                        </a:lnSpc>
                        <a:spcBef>
                          <a:spcPts val="0"/>
                        </a:spcBef>
                        <a:spcAft>
                          <a:spcPts val="0"/>
                        </a:spcAft>
                      </a:pPr>
                      <a:r>
                        <a:rPr lang="en-US" sz="1400">
                          <a:effectLst/>
                        </a:rPr>
                        <a:t>Salmon, Chinook (Upper Columbia River spring-run ESU) Wenatchee River - spring</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tc>
                  <a:txBody>
                    <a:bodyPr/>
                    <a:lstStyle/>
                    <a:p>
                      <a:pPr>
                        <a:lnSpc>
                          <a:spcPct val="107000"/>
                        </a:lnSpc>
                      </a:pPr>
                      <a:endParaRPr lang="en-US" sz="1200" dirty="0">
                        <a:effectLst/>
                        <a:latin typeface="Calibri" panose="020F0502020204030204" pitchFamily="34" charset="0"/>
                      </a:endParaRPr>
                    </a:p>
                  </a:txBody>
                  <a:tcPr marL="3166" marR="3166" marT="3166" marB="3166"/>
                </a:tc>
                <a:tc>
                  <a:txBody>
                    <a:bodyPr/>
                    <a:lstStyle/>
                    <a:p>
                      <a:pPr marL="0" marR="0" algn="r">
                        <a:lnSpc>
                          <a:spcPct val="107000"/>
                        </a:lnSpc>
                        <a:spcBef>
                          <a:spcPts val="0"/>
                        </a:spcBef>
                        <a:spcAft>
                          <a:spcPts val="0"/>
                        </a:spcAft>
                      </a:pPr>
                      <a:r>
                        <a:rPr lang="en-US" sz="1200" dirty="0">
                          <a:effectLst/>
                        </a:rPr>
                        <a:t>47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extLst>
                  <a:ext uri="{0D108BD9-81ED-4DB2-BD59-A6C34878D82A}">
                    <a16:rowId xmlns:a16="http://schemas.microsoft.com/office/drawing/2014/main" val="1290639436"/>
                  </a:ext>
                </a:extLst>
              </a:tr>
              <a:tr h="372042">
                <a:tc>
                  <a:txBody>
                    <a:bodyPr/>
                    <a:lstStyle/>
                    <a:p>
                      <a:pPr marL="0" marR="0">
                        <a:lnSpc>
                          <a:spcPct val="107000"/>
                        </a:lnSpc>
                        <a:spcBef>
                          <a:spcPts val="0"/>
                        </a:spcBef>
                        <a:spcAft>
                          <a:spcPts val="0"/>
                        </a:spcAft>
                      </a:pPr>
                      <a:r>
                        <a:rPr lang="en-US" sz="1400">
                          <a:effectLst/>
                        </a:rPr>
                        <a:t>CRITFC</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tc>
                  <a:txBody>
                    <a:bodyPr/>
                    <a:lstStyle/>
                    <a:p>
                      <a:pPr marL="0" marR="0">
                        <a:lnSpc>
                          <a:spcPct val="107000"/>
                        </a:lnSpc>
                        <a:spcBef>
                          <a:spcPts val="0"/>
                        </a:spcBef>
                        <a:spcAft>
                          <a:spcPts val="0"/>
                        </a:spcAft>
                      </a:pPr>
                      <a:r>
                        <a:rPr lang="en-US" sz="1400">
                          <a:effectLst/>
                        </a:rPr>
                        <a:t>Steelhead (Middle Columbia River DPS) Deschutes River Eastside - summer</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tc>
                  <a:txBody>
                    <a:bodyPr/>
                    <a:lstStyle/>
                    <a:p>
                      <a:pPr>
                        <a:lnSpc>
                          <a:spcPct val="107000"/>
                        </a:lnSpc>
                      </a:pPr>
                      <a:endParaRPr lang="en-US" sz="1200">
                        <a:effectLst/>
                        <a:latin typeface="Calibri" panose="020F0502020204030204" pitchFamily="34" charset="0"/>
                      </a:endParaRPr>
                    </a:p>
                  </a:txBody>
                  <a:tcPr marL="3166" marR="3166" marT="3166" marB="3166"/>
                </a:tc>
                <a:tc>
                  <a:txBody>
                    <a:bodyPr/>
                    <a:lstStyle/>
                    <a:p>
                      <a:pPr marL="0" marR="0" algn="r">
                        <a:lnSpc>
                          <a:spcPct val="107000"/>
                        </a:lnSpc>
                        <a:spcBef>
                          <a:spcPts val="0"/>
                        </a:spcBef>
                        <a:spcAft>
                          <a:spcPts val="0"/>
                        </a:spcAft>
                      </a:pPr>
                      <a:r>
                        <a:rPr lang="en-US" sz="1200" dirty="0">
                          <a:effectLst/>
                        </a:rPr>
                        <a:t>58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extLst>
                  <a:ext uri="{0D108BD9-81ED-4DB2-BD59-A6C34878D82A}">
                    <a16:rowId xmlns:a16="http://schemas.microsoft.com/office/drawing/2014/main" val="3930824569"/>
                  </a:ext>
                </a:extLst>
              </a:tr>
              <a:tr h="473045">
                <a:tc>
                  <a:txBody>
                    <a:bodyPr/>
                    <a:lstStyle/>
                    <a:p>
                      <a:pPr marL="0" marR="0">
                        <a:lnSpc>
                          <a:spcPct val="107000"/>
                        </a:lnSpc>
                        <a:spcBef>
                          <a:spcPts val="0"/>
                        </a:spcBef>
                        <a:spcAft>
                          <a:spcPts val="0"/>
                        </a:spcAft>
                      </a:pPr>
                      <a:r>
                        <a:rPr lang="en-US" sz="1400">
                          <a:effectLst/>
                        </a:rPr>
                        <a:t>NPT?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tc>
                  <a:txBody>
                    <a:bodyPr/>
                    <a:lstStyle/>
                    <a:p>
                      <a:pPr marL="0" marR="0">
                        <a:lnSpc>
                          <a:spcPct val="107000"/>
                        </a:lnSpc>
                        <a:spcBef>
                          <a:spcPts val="0"/>
                        </a:spcBef>
                        <a:spcAft>
                          <a:spcPts val="0"/>
                        </a:spcAft>
                      </a:pPr>
                      <a:r>
                        <a:rPr lang="en-US" sz="1400">
                          <a:effectLst/>
                        </a:rPr>
                        <a:t>Salmon, Chinook (Snake River spring/summer-run ESU) East Fork South Fork Salmon River - summer</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tc>
                  <a:txBody>
                    <a:bodyPr/>
                    <a:lstStyle/>
                    <a:p>
                      <a:pPr>
                        <a:lnSpc>
                          <a:spcPct val="107000"/>
                        </a:lnSpc>
                      </a:pPr>
                      <a:endParaRPr lang="en-US" sz="1200">
                        <a:effectLst/>
                        <a:latin typeface="Calibri" panose="020F0502020204030204" pitchFamily="34" charset="0"/>
                      </a:endParaRPr>
                    </a:p>
                  </a:txBody>
                  <a:tcPr marL="3166" marR="3166" marT="3166" marB="3166"/>
                </a:tc>
                <a:tc>
                  <a:txBody>
                    <a:bodyPr/>
                    <a:lstStyle/>
                    <a:p>
                      <a:pPr marL="0" marR="0" algn="r">
                        <a:lnSpc>
                          <a:spcPct val="107000"/>
                        </a:lnSpc>
                        <a:spcBef>
                          <a:spcPts val="0"/>
                        </a:spcBef>
                        <a:spcAft>
                          <a:spcPts val="0"/>
                        </a:spcAft>
                      </a:pPr>
                      <a:r>
                        <a:rPr lang="en-US" sz="1200" dirty="0">
                          <a:effectLst/>
                        </a:rPr>
                        <a:t>25</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extLst>
                  <a:ext uri="{0D108BD9-81ED-4DB2-BD59-A6C34878D82A}">
                    <a16:rowId xmlns:a16="http://schemas.microsoft.com/office/drawing/2014/main" val="651047908"/>
                  </a:ext>
                </a:extLst>
              </a:tr>
              <a:tr h="473045">
                <a:tc>
                  <a:txBody>
                    <a:bodyPr/>
                    <a:lstStyle/>
                    <a:p>
                      <a:pPr marL="0" marR="0">
                        <a:lnSpc>
                          <a:spcPct val="107000"/>
                        </a:lnSpc>
                        <a:spcBef>
                          <a:spcPts val="0"/>
                        </a:spcBef>
                        <a:spcAft>
                          <a:spcPts val="0"/>
                        </a:spcAft>
                      </a:pPr>
                      <a:r>
                        <a:rPr lang="en-US" sz="1400">
                          <a:effectLst/>
                        </a:rPr>
                        <a:t>NPT?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tc>
                  <a:txBody>
                    <a:bodyPr/>
                    <a:lstStyle/>
                    <a:p>
                      <a:pPr marL="0" marR="0">
                        <a:lnSpc>
                          <a:spcPct val="107000"/>
                        </a:lnSpc>
                        <a:spcBef>
                          <a:spcPts val="0"/>
                        </a:spcBef>
                        <a:spcAft>
                          <a:spcPts val="0"/>
                        </a:spcAft>
                      </a:pPr>
                      <a:r>
                        <a:rPr lang="en-US" sz="1400">
                          <a:effectLst/>
                        </a:rPr>
                        <a:t>Salmon, Chinook (Snake River spring/summer-run ESU) Lapwai/Big Canyon Creeks - unknown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tc>
                  <a:txBody>
                    <a:bodyPr/>
                    <a:lstStyle/>
                    <a:p>
                      <a:pPr>
                        <a:lnSpc>
                          <a:spcPct val="107000"/>
                        </a:lnSpc>
                      </a:pPr>
                      <a:endParaRPr lang="en-US" sz="1200">
                        <a:effectLst/>
                        <a:latin typeface="Calibri" panose="020F0502020204030204" pitchFamily="34" charset="0"/>
                      </a:endParaRPr>
                    </a:p>
                  </a:txBody>
                  <a:tcPr marL="3166" marR="3166" marT="3166" marB="3166"/>
                </a:tc>
                <a:tc>
                  <a:txBody>
                    <a:bodyPr/>
                    <a:lstStyle/>
                    <a:p>
                      <a:pPr marL="0" marR="0" algn="r">
                        <a:lnSpc>
                          <a:spcPct val="107000"/>
                        </a:lnSpc>
                        <a:spcBef>
                          <a:spcPts val="0"/>
                        </a:spcBef>
                        <a:spcAft>
                          <a:spcPts val="0"/>
                        </a:spcAft>
                      </a:pPr>
                      <a:r>
                        <a:rPr lang="en-US" sz="1200" dirty="0">
                          <a:effectLst/>
                        </a:rPr>
                        <a:t>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extLst>
                  <a:ext uri="{0D108BD9-81ED-4DB2-BD59-A6C34878D82A}">
                    <a16:rowId xmlns:a16="http://schemas.microsoft.com/office/drawing/2014/main" val="4135392938"/>
                  </a:ext>
                </a:extLst>
              </a:tr>
              <a:tr h="250185">
                <a:tc>
                  <a:txBody>
                    <a:bodyPr/>
                    <a:lstStyle/>
                    <a:p>
                      <a:pPr marL="0" marR="0">
                        <a:lnSpc>
                          <a:spcPct val="107000"/>
                        </a:lnSpc>
                        <a:spcBef>
                          <a:spcPts val="0"/>
                        </a:spcBef>
                        <a:spcAft>
                          <a:spcPts val="0"/>
                        </a:spcAft>
                      </a:pPr>
                      <a:r>
                        <a:rPr lang="en-US" sz="1400">
                          <a:effectLst/>
                        </a:rPr>
                        <a:t>NPT?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tc>
                  <a:txBody>
                    <a:bodyPr/>
                    <a:lstStyle/>
                    <a:p>
                      <a:pPr marL="0" marR="0">
                        <a:lnSpc>
                          <a:spcPct val="107000"/>
                        </a:lnSpc>
                        <a:spcBef>
                          <a:spcPts val="0"/>
                        </a:spcBef>
                        <a:spcAft>
                          <a:spcPts val="0"/>
                        </a:spcAft>
                      </a:pPr>
                      <a:r>
                        <a:rPr lang="en-US" sz="1400">
                          <a:effectLst/>
                        </a:rPr>
                        <a:t>Salmon, Chinook (Snake River spring/summer-run ESU) Lawyer Creek - unknown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tc>
                  <a:txBody>
                    <a:bodyPr/>
                    <a:lstStyle/>
                    <a:p>
                      <a:pPr>
                        <a:lnSpc>
                          <a:spcPct val="107000"/>
                        </a:lnSpc>
                      </a:pPr>
                      <a:endParaRPr lang="en-US" sz="1200">
                        <a:effectLst/>
                        <a:latin typeface="Calibri" panose="020F0502020204030204" pitchFamily="34" charset="0"/>
                      </a:endParaRPr>
                    </a:p>
                  </a:txBody>
                  <a:tcPr marL="3166" marR="3166" marT="3166" marB="3166"/>
                </a:tc>
                <a:tc>
                  <a:txBody>
                    <a:bodyPr/>
                    <a:lstStyle/>
                    <a:p>
                      <a:pPr marL="0" marR="0" algn="r">
                        <a:lnSpc>
                          <a:spcPct val="107000"/>
                        </a:lnSpc>
                        <a:spcBef>
                          <a:spcPts val="0"/>
                        </a:spcBef>
                        <a:spcAft>
                          <a:spcPts val="0"/>
                        </a:spcAft>
                      </a:pPr>
                      <a:r>
                        <a:rPr lang="en-US" sz="1200" dirty="0">
                          <a:effectLst/>
                        </a:rPr>
                        <a:t>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extLst>
                  <a:ext uri="{0D108BD9-81ED-4DB2-BD59-A6C34878D82A}">
                    <a16:rowId xmlns:a16="http://schemas.microsoft.com/office/drawing/2014/main" val="1579626803"/>
                  </a:ext>
                </a:extLst>
              </a:tr>
              <a:tr h="250185">
                <a:tc>
                  <a:txBody>
                    <a:bodyPr/>
                    <a:lstStyle/>
                    <a:p>
                      <a:pPr marL="0" marR="0">
                        <a:lnSpc>
                          <a:spcPct val="107000"/>
                        </a:lnSpc>
                        <a:spcBef>
                          <a:spcPts val="0"/>
                        </a:spcBef>
                        <a:spcAft>
                          <a:spcPts val="0"/>
                        </a:spcAft>
                      </a:pPr>
                      <a:r>
                        <a:rPr lang="en-US" sz="1400">
                          <a:effectLst/>
                        </a:rPr>
                        <a:t>NPT?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tc>
                  <a:txBody>
                    <a:bodyPr/>
                    <a:lstStyle/>
                    <a:p>
                      <a:pPr marL="0" marR="0">
                        <a:lnSpc>
                          <a:spcPct val="107000"/>
                        </a:lnSpc>
                        <a:spcBef>
                          <a:spcPts val="0"/>
                        </a:spcBef>
                        <a:spcAft>
                          <a:spcPts val="0"/>
                        </a:spcAft>
                      </a:pPr>
                      <a:r>
                        <a:rPr lang="en-US" sz="1400">
                          <a:effectLst/>
                        </a:rPr>
                        <a:t>Salmon, Chinook (Snake River spring/summer-run ESU) Lolo Creek - unknown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tc>
                  <a:txBody>
                    <a:bodyPr/>
                    <a:lstStyle/>
                    <a:p>
                      <a:pPr>
                        <a:lnSpc>
                          <a:spcPct val="107000"/>
                        </a:lnSpc>
                      </a:pPr>
                      <a:endParaRPr lang="en-US" sz="1200">
                        <a:effectLst/>
                        <a:latin typeface="Calibri" panose="020F0502020204030204" pitchFamily="34" charset="0"/>
                      </a:endParaRPr>
                    </a:p>
                  </a:txBody>
                  <a:tcPr marL="3166" marR="3166" marT="3166" marB="3166"/>
                </a:tc>
                <a:tc>
                  <a:txBody>
                    <a:bodyPr/>
                    <a:lstStyle/>
                    <a:p>
                      <a:pPr marL="0" marR="0" algn="r">
                        <a:lnSpc>
                          <a:spcPct val="107000"/>
                        </a:lnSpc>
                        <a:spcBef>
                          <a:spcPts val="0"/>
                        </a:spcBef>
                        <a:spcAft>
                          <a:spcPts val="0"/>
                        </a:spcAft>
                      </a:pPr>
                      <a:r>
                        <a:rPr lang="en-US" sz="1200" dirty="0">
                          <a:effectLst/>
                        </a:rPr>
                        <a:t>39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extLst>
                  <a:ext uri="{0D108BD9-81ED-4DB2-BD59-A6C34878D82A}">
                    <a16:rowId xmlns:a16="http://schemas.microsoft.com/office/drawing/2014/main" val="3632353523"/>
                  </a:ext>
                </a:extLst>
              </a:tr>
              <a:tr h="250185">
                <a:tc>
                  <a:txBody>
                    <a:bodyPr/>
                    <a:lstStyle/>
                    <a:p>
                      <a:pPr marL="0" marR="0">
                        <a:lnSpc>
                          <a:spcPct val="107000"/>
                        </a:lnSpc>
                        <a:spcBef>
                          <a:spcPts val="0"/>
                        </a:spcBef>
                        <a:spcAft>
                          <a:spcPts val="0"/>
                        </a:spcAft>
                      </a:pPr>
                      <a:r>
                        <a:rPr lang="en-US" sz="1400">
                          <a:effectLst/>
                        </a:rPr>
                        <a:t>NPT?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tc>
                  <a:txBody>
                    <a:bodyPr/>
                    <a:lstStyle/>
                    <a:p>
                      <a:pPr marL="0" marR="0">
                        <a:lnSpc>
                          <a:spcPct val="107000"/>
                        </a:lnSpc>
                        <a:spcBef>
                          <a:spcPts val="0"/>
                        </a:spcBef>
                        <a:spcAft>
                          <a:spcPts val="0"/>
                        </a:spcAft>
                      </a:pPr>
                      <a:r>
                        <a:rPr lang="en-US" sz="1400">
                          <a:effectLst/>
                        </a:rPr>
                        <a:t>Salmon, Chinook (Snake River spring/summer-run ESU) Meadow Creek - unknown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tc>
                  <a:txBody>
                    <a:bodyPr/>
                    <a:lstStyle/>
                    <a:p>
                      <a:pPr>
                        <a:lnSpc>
                          <a:spcPct val="107000"/>
                        </a:lnSpc>
                      </a:pPr>
                      <a:endParaRPr lang="en-US" sz="1200">
                        <a:effectLst/>
                        <a:latin typeface="Calibri" panose="020F0502020204030204" pitchFamily="34" charset="0"/>
                      </a:endParaRPr>
                    </a:p>
                  </a:txBody>
                  <a:tcPr marL="3166" marR="3166" marT="3166" marB="3166"/>
                </a:tc>
                <a:tc>
                  <a:txBody>
                    <a:bodyPr/>
                    <a:lstStyle/>
                    <a:p>
                      <a:pPr marL="0" marR="0" algn="r">
                        <a:lnSpc>
                          <a:spcPct val="107000"/>
                        </a:lnSpc>
                        <a:spcBef>
                          <a:spcPts val="0"/>
                        </a:spcBef>
                        <a:spcAft>
                          <a:spcPts val="0"/>
                        </a:spcAft>
                      </a:pPr>
                      <a:r>
                        <a:rPr lang="en-US" sz="1200" dirty="0">
                          <a:effectLst/>
                        </a:rPr>
                        <a:t>41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extLst>
                  <a:ext uri="{0D108BD9-81ED-4DB2-BD59-A6C34878D82A}">
                    <a16:rowId xmlns:a16="http://schemas.microsoft.com/office/drawing/2014/main" val="1273434930"/>
                  </a:ext>
                </a:extLst>
              </a:tr>
              <a:tr h="250185">
                <a:tc>
                  <a:txBody>
                    <a:bodyPr/>
                    <a:lstStyle/>
                    <a:p>
                      <a:pPr marL="0" marR="0">
                        <a:lnSpc>
                          <a:spcPct val="107000"/>
                        </a:lnSpc>
                        <a:spcBef>
                          <a:spcPts val="0"/>
                        </a:spcBef>
                        <a:spcAft>
                          <a:spcPts val="0"/>
                        </a:spcAft>
                      </a:pPr>
                      <a:r>
                        <a:rPr lang="en-US" sz="1400">
                          <a:effectLst/>
                        </a:rPr>
                        <a:t>NPT?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tc>
                  <a:txBody>
                    <a:bodyPr/>
                    <a:lstStyle/>
                    <a:p>
                      <a:pPr marL="0" marR="0">
                        <a:lnSpc>
                          <a:spcPct val="107000"/>
                        </a:lnSpc>
                        <a:spcBef>
                          <a:spcPts val="0"/>
                        </a:spcBef>
                        <a:spcAft>
                          <a:spcPts val="0"/>
                        </a:spcAft>
                      </a:pPr>
                      <a:r>
                        <a:rPr lang="en-US" sz="1400">
                          <a:effectLst/>
                        </a:rPr>
                        <a:t>Salmon, Chinook (Snake River spring/summer-run ESU) Secesh River - summer</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tc>
                  <a:txBody>
                    <a:bodyPr/>
                    <a:lstStyle/>
                    <a:p>
                      <a:pPr>
                        <a:lnSpc>
                          <a:spcPct val="107000"/>
                        </a:lnSpc>
                      </a:pPr>
                      <a:endParaRPr lang="en-US" sz="1200">
                        <a:effectLst/>
                        <a:latin typeface="Calibri" panose="020F0502020204030204" pitchFamily="34" charset="0"/>
                      </a:endParaRPr>
                    </a:p>
                  </a:txBody>
                  <a:tcPr marL="3166" marR="3166" marT="3166" marB="3166"/>
                </a:tc>
                <a:tc>
                  <a:txBody>
                    <a:bodyPr/>
                    <a:lstStyle/>
                    <a:p>
                      <a:pPr marL="0" marR="0" algn="r">
                        <a:lnSpc>
                          <a:spcPct val="107000"/>
                        </a:lnSpc>
                        <a:spcBef>
                          <a:spcPts val="0"/>
                        </a:spcBef>
                        <a:spcAft>
                          <a:spcPts val="0"/>
                        </a:spcAft>
                      </a:pPr>
                      <a:r>
                        <a:rPr lang="en-US" sz="1200" dirty="0">
                          <a:effectLst/>
                        </a:rPr>
                        <a:t>27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extLst>
                  <a:ext uri="{0D108BD9-81ED-4DB2-BD59-A6C34878D82A}">
                    <a16:rowId xmlns:a16="http://schemas.microsoft.com/office/drawing/2014/main" val="2587131802"/>
                  </a:ext>
                </a:extLst>
              </a:tr>
              <a:tr h="606463">
                <a:tc>
                  <a:txBody>
                    <a:bodyPr/>
                    <a:lstStyle/>
                    <a:p>
                      <a:pPr marL="0" marR="0">
                        <a:lnSpc>
                          <a:spcPct val="107000"/>
                        </a:lnSpc>
                        <a:spcBef>
                          <a:spcPts val="0"/>
                        </a:spcBef>
                        <a:spcAft>
                          <a:spcPts val="0"/>
                        </a:spcAft>
                      </a:pPr>
                      <a:r>
                        <a:rPr lang="en-US" sz="1400">
                          <a:effectLst/>
                        </a:rPr>
                        <a:t>NPT?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tc>
                  <a:txBody>
                    <a:bodyPr/>
                    <a:lstStyle/>
                    <a:p>
                      <a:pPr marL="0" marR="0">
                        <a:lnSpc>
                          <a:spcPct val="107000"/>
                        </a:lnSpc>
                        <a:spcBef>
                          <a:spcPts val="0"/>
                        </a:spcBef>
                        <a:spcAft>
                          <a:spcPts val="0"/>
                        </a:spcAft>
                      </a:pPr>
                      <a:r>
                        <a:rPr lang="en-US" sz="1400">
                          <a:effectLst/>
                        </a:rPr>
                        <a:t>Steelhead (Snake River Basin DPS) Imnaha River - summer</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tc>
                  <a:txBody>
                    <a:bodyPr/>
                    <a:lstStyle/>
                    <a:p>
                      <a:pPr marL="0" marR="0">
                        <a:lnSpc>
                          <a:spcPct val="107000"/>
                        </a:lnSpc>
                        <a:spcBef>
                          <a:spcPts val="0"/>
                        </a:spcBef>
                        <a:spcAft>
                          <a:spcPts val="0"/>
                        </a:spcAft>
                      </a:pPr>
                      <a:r>
                        <a:rPr lang="en-US" sz="1200">
                          <a:effectLst/>
                        </a:rPr>
                        <a:t>ODFW contributes a portion of related data to StreamNet.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tc>
                  <a:txBody>
                    <a:bodyPr/>
                    <a:lstStyle/>
                    <a:p>
                      <a:pPr marL="0" marR="0" algn="r">
                        <a:lnSpc>
                          <a:spcPct val="107000"/>
                        </a:lnSpc>
                        <a:spcBef>
                          <a:spcPts val="0"/>
                        </a:spcBef>
                        <a:spcAft>
                          <a:spcPts val="0"/>
                        </a:spcAft>
                      </a:pPr>
                      <a:r>
                        <a:rPr lang="en-US" sz="1200" dirty="0">
                          <a:effectLst/>
                        </a:rPr>
                        <a:t>89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extLst>
                  <a:ext uri="{0D108BD9-81ED-4DB2-BD59-A6C34878D82A}">
                    <a16:rowId xmlns:a16="http://schemas.microsoft.com/office/drawing/2014/main" val="1235475461"/>
                  </a:ext>
                </a:extLst>
              </a:tr>
              <a:tr h="250185">
                <a:tc>
                  <a:txBody>
                    <a:bodyPr/>
                    <a:lstStyle/>
                    <a:p>
                      <a:pPr marL="0" marR="0">
                        <a:lnSpc>
                          <a:spcPct val="107000"/>
                        </a:lnSpc>
                        <a:spcBef>
                          <a:spcPts val="0"/>
                        </a:spcBef>
                        <a:spcAft>
                          <a:spcPts val="0"/>
                        </a:spcAft>
                      </a:pPr>
                      <a:r>
                        <a:rPr lang="en-US" sz="1400">
                          <a:effectLst/>
                        </a:rPr>
                        <a:t>NPT?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tc>
                  <a:txBody>
                    <a:bodyPr/>
                    <a:lstStyle/>
                    <a:p>
                      <a:pPr marL="0" marR="0">
                        <a:lnSpc>
                          <a:spcPct val="107000"/>
                        </a:lnSpc>
                        <a:spcBef>
                          <a:spcPts val="0"/>
                        </a:spcBef>
                        <a:spcAft>
                          <a:spcPts val="0"/>
                        </a:spcAft>
                      </a:pPr>
                      <a:r>
                        <a:rPr lang="en-US" sz="1400">
                          <a:effectLst/>
                        </a:rPr>
                        <a:t>Steelhead (Snake River Basin DPS) Lolo Creek - summer</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tc>
                  <a:txBody>
                    <a:bodyPr/>
                    <a:lstStyle/>
                    <a:p>
                      <a:pPr>
                        <a:lnSpc>
                          <a:spcPct val="107000"/>
                        </a:lnSpc>
                      </a:pPr>
                      <a:endParaRPr lang="en-US" sz="1200">
                        <a:effectLst/>
                        <a:latin typeface="Calibri" panose="020F0502020204030204" pitchFamily="34" charset="0"/>
                      </a:endParaRPr>
                    </a:p>
                  </a:txBody>
                  <a:tcPr marL="3166" marR="3166" marT="3166" marB="3166"/>
                </a:tc>
                <a:tc>
                  <a:txBody>
                    <a:bodyPr/>
                    <a:lstStyle/>
                    <a:p>
                      <a:pPr marL="0" marR="0" algn="r">
                        <a:lnSpc>
                          <a:spcPct val="107000"/>
                        </a:lnSpc>
                        <a:spcBef>
                          <a:spcPts val="0"/>
                        </a:spcBef>
                        <a:spcAft>
                          <a:spcPts val="0"/>
                        </a:spcAft>
                      </a:pPr>
                      <a:r>
                        <a:rPr lang="en-US" sz="1200" dirty="0">
                          <a:effectLst/>
                        </a:rPr>
                        <a:t>79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extLst>
                  <a:ext uri="{0D108BD9-81ED-4DB2-BD59-A6C34878D82A}">
                    <a16:rowId xmlns:a16="http://schemas.microsoft.com/office/drawing/2014/main" val="2056683087"/>
                  </a:ext>
                </a:extLst>
              </a:tr>
              <a:tr h="250185">
                <a:tc>
                  <a:txBody>
                    <a:bodyPr/>
                    <a:lstStyle/>
                    <a:p>
                      <a:pPr marL="0" marR="0">
                        <a:lnSpc>
                          <a:spcPct val="107000"/>
                        </a:lnSpc>
                        <a:spcBef>
                          <a:spcPts val="0"/>
                        </a:spcBef>
                        <a:spcAft>
                          <a:spcPts val="0"/>
                        </a:spcAft>
                      </a:pPr>
                      <a:r>
                        <a:rPr lang="en-US" sz="1400">
                          <a:effectLst/>
                        </a:rPr>
                        <a:t>NPT?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tc>
                  <a:txBody>
                    <a:bodyPr/>
                    <a:lstStyle/>
                    <a:p>
                      <a:pPr marL="0" marR="0">
                        <a:lnSpc>
                          <a:spcPct val="107000"/>
                        </a:lnSpc>
                        <a:spcBef>
                          <a:spcPts val="0"/>
                        </a:spcBef>
                        <a:spcAft>
                          <a:spcPts val="0"/>
                        </a:spcAft>
                      </a:pPr>
                      <a:r>
                        <a:rPr lang="en-US" sz="1400">
                          <a:effectLst/>
                        </a:rPr>
                        <a:t>Steelhead (Snake River Basin DPS) Secesh River - summer</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tc>
                  <a:txBody>
                    <a:bodyPr/>
                    <a:lstStyle/>
                    <a:p>
                      <a:pPr>
                        <a:lnSpc>
                          <a:spcPct val="107000"/>
                        </a:lnSpc>
                      </a:pPr>
                      <a:endParaRPr lang="en-US" sz="1200">
                        <a:effectLst/>
                        <a:latin typeface="Calibri" panose="020F0502020204030204" pitchFamily="34" charset="0"/>
                      </a:endParaRPr>
                    </a:p>
                  </a:txBody>
                  <a:tcPr marL="3166" marR="3166" marT="3166" marB="3166"/>
                </a:tc>
                <a:tc>
                  <a:txBody>
                    <a:bodyPr/>
                    <a:lstStyle/>
                    <a:p>
                      <a:pPr marL="0" marR="0" algn="r">
                        <a:lnSpc>
                          <a:spcPct val="107000"/>
                        </a:lnSpc>
                        <a:spcBef>
                          <a:spcPts val="0"/>
                        </a:spcBef>
                        <a:spcAft>
                          <a:spcPts val="0"/>
                        </a:spcAft>
                      </a:pPr>
                      <a:r>
                        <a:rPr lang="en-US" sz="1200" dirty="0">
                          <a:effectLst/>
                        </a:rPr>
                        <a:t>102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extLst>
                  <a:ext uri="{0D108BD9-81ED-4DB2-BD59-A6C34878D82A}">
                    <a16:rowId xmlns:a16="http://schemas.microsoft.com/office/drawing/2014/main" val="3496611405"/>
                  </a:ext>
                </a:extLst>
              </a:tr>
              <a:tr h="250185">
                <a:tc>
                  <a:txBody>
                    <a:bodyPr/>
                    <a:lstStyle/>
                    <a:p>
                      <a:pPr marL="0" marR="0">
                        <a:lnSpc>
                          <a:spcPct val="107000"/>
                        </a:lnSpc>
                        <a:spcBef>
                          <a:spcPts val="0"/>
                        </a:spcBef>
                        <a:spcAft>
                          <a:spcPts val="0"/>
                        </a:spcAft>
                      </a:pPr>
                      <a:r>
                        <a:rPr lang="en-US" sz="1400" dirty="0">
                          <a:effectLst/>
                        </a:rPr>
                        <a:t>YNF?</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tc>
                  <a:txBody>
                    <a:bodyPr/>
                    <a:lstStyle/>
                    <a:p>
                      <a:pPr marL="0" marR="0">
                        <a:lnSpc>
                          <a:spcPct val="107000"/>
                        </a:lnSpc>
                        <a:spcBef>
                          <a:spcPts val="0"/>
                        </a:spcBef>
                        <a:spcAft>
                          <a:spcPts val="0"/>
                        </a:spcAft>
                      </a:pPr>
                      <a:r>
                        <a:rPr lang="en-US" sz="1400" dirty="0">
                          <a:effectLst/>
                        </a:rPr>
                        <a:t>Steelhead (Middle Columbia River DPS) Yakima River Upper </a:t>
                      </a:r>
                      <a:r>
                        <a:rPr lang="en-US" sz="1400" dirty="0" err="1">
                          <a:effectLst/>
                        </a:rPr>
                        <a:t>Mainstem</a:t>
                      </a:r>
                      <a:r>
                        <a:rPr lang="en-US" sz="1400" dirty="0">
                          <a:effectLst/>
                        </a:rPr>
                        <a:t> - summer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tc>
                  <a:txBody>
                    <a:bodyPr/>
                    <a:lstStyle/>
                    <a:p>
                      <a:pPr>
                        <a:lnSpc>
                          <a:spcPct val="107000"/>
                        </a:lnSpc>
                      </a:pPr>
                      <a:endParaRPr lang="en-US" sz="1200">
                        <a:effectLst/>
                        <a:latin typeface="Calibri" panose="020F0502020204030204" pitchFamily="34" charset="0"/>
                      </a:endParaRPr>
                    </a:p>
                  </a:txBody>
                  <a:tcPr marL="3166" marR="3166" marT="3166" marB="3166"/>
                </a:tc>
                <a:tc>
                  <a:txBody>
                    <a:bodyPr/>
                    <a:lstStyle/>
                    <a:p>
                      <a:pPr marL="0" marR="0" algn="r">
                        <a:lnSpc>
                          <a:spcPct val="107000"/>
                        </a:lnSpc>
                        <a:spcBef>
                          <a:spcPts val="0"/>
                        </a:spcBef>
                        <a:spcAft>
                          <a:spcPts val="0"/>
                        </a:spcAft>
                      </a:pPr>
                      <a:r>
                        <a:rPr lang="en-US" sz="1200" dirty="0">
                          <a:effectLst/>
                        </a:rPr>
                        <a:t>76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166" marR="3166" marT="3166" marB="3166"/>
                </a:tc>
                <a:extLst>
                  <a:ext uri="{0D108BD9-81ED-4DB2-BD59-A6C34878D82A}">
                    <a16:rowId xmlns:a16="http://schemas.microsoft.com/office/drawing/2014/main" val="3282531307"/>
                  </a:ext>
                </a:extLst>
              </a:tr>
            </a:tbl>
          </a:graphicData>
        </a:graphic>
      </p:graphicFrame>
    </p:spTree>
    <p:extLst>
      <p:ext uri="{BB962C8B-B14F-4D97-AF65-F5344CB8AC3E}">
        <p14:creationId xmlns:p14="http://schemas.microsoft.com/office/powerpoint/2010/main" val="25572993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8000"/>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981200"/>
            <a:ext cx="8229600" cy="1143000"/>
          </a:xfrm>
        </p:spPr>
        <p:txBody>
          <a:bodyPr>
            <a:normAutofit/>
          </a:bodyPr>
          <a:lstStyle/>
          <a:p>
            <a:r>
              <a:rPr lang="en-US" sz="6000" dirty="0" smtClean="0"/>
              <a:t>Results Preview!</a:t>
            </a:r>
            <a:endParaRPr lang="en-US" sz="6000" dirty="0"/>
          </a:p>
        </p:txBody>
      </p:sp>
    </p:spTree>
    <p:extLst>
      <p:ext uri="{BB962C8B-B14F-4D97-AF65-F5344CB8AC3E}">
        <p14:creationId xmlns:p14="http://schemas.microsoft.com/office/powerpoint/2010/main" val="13383156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189212183"/>
              </p:ext>
            </p:extLst>
          </p:nvPr>
        </p:nvGraphicFramePr>
        <p:xfrm>
          <a:off x="609600" y="533400"/>
          <a:ext cx="8077200" cy="5105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402959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a:graphicFrameLocks/>
          </p:cNvGraphicFramePr>
          <p:nvPr>
            <p:extLst>
              <p:ext uri="{D42A27DB-BD31-4B8C-83A1-F6EECF244321}">
                <p14:modId xmlns:p14="http://schemas.microsoft.com/office/powerpoint/2010/main" val="847055493"/>
              </p:ext>
            </p:extLst>
          </p:nvPr>
        </p:nvGraphicFramePr>
        <p:xfrm>
          <a:off x="1066800" y="533400"/>
          <a:ext cx="7239000" cy="4267200"/>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p:cNvSpPr/>
          <p:nvPr/>
        </p:nvSpPr>
        <p:spPr>
          <a:xfrm>
            <a:off x="1219200" y="4876800"/>
            <a:ext cx="6934200" cy="1233286"/>
          </a:xfrm>
          <a:prstGeom prst="rect">
            <a:avLst/>
          </a:prstGeom>
        </p:spPr>
        <p:txBody>
          <a:bodyPr wrap="square">
            <a:spAutoFit/>
          </a:bodyPr>
          <a:lstStyle/>
          <a:p>
            <a:pPr>
              <a:lnSpc>
                <a:spcPct val="107000"/>
              </a:lnSpc>
            </a:pP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Y</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  We can calculate this indicator and will be providing data in FY 2017. </a:t>
            </a:r>
            <a:b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b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X</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  It is not possible to calculate this indicator for this population.</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N</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  Indicator calculation for this population is at least theoretically possible, however we will be unable to provide data in FY 2017. </a:t>
            </a:r>
            <a:b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b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&lt;&gt;</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Blank in online Google Sheet or Agency entered with a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6307758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2608526568"/>
              </p:ext>
            </p:extLst>
          </p:nvPr>
        </p:nvGraphicFramePr>
        <p:xfrm>
          <a:off x="1219200" y="457200"/>
          <a:ext cx="6705600" cy="4648200"/>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a:off x="1104900" y="5105400"/>
            <a:ext cx="6934200" cy="1233286"/>
          </a:xfrm>
          <a:prstGeom prst="rect">
            <a:avLst/>
          </a:prstGeom>
        </p:spPr>
        <p:txBody>
          <a:bodyPr wrap="square">
            <a:spAutoFit/>
          </a:bodyPr>
          <a:lstStyle/>
          <a:p>
            <a:pPr>
              <a:lnSpc>
                <a:spcPct val="107000"/>
              </a:lnSpc>
            </a:pP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Y</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  We can calculate this indicator and will be providing data in FY 2017. </a:t>
            </a:r>
            <a:b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b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X</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  It is not possible to calculate this indicator for this population.</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N</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  Indicator calculation for this population is at least theoretically possible, however we will be unable to provide data in FY 2017. </a:t>
            </a:r>
            <a:b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b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&lt;&gt;</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Blank in online Google Sheet or Agency entered with a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674385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9200" y="5105400"/>
            <a:ext cx="6934200" cy="1233286"/>
          </a:xfrm>
          <a:prstGeom prst="rect">
            <a:avLst/>
          </a:prstGeom>
        </p:spPr>
        <p:txBody>
          <a:bodyPr wrap="square">
            <a:spAutoFit/>
          </a:bodyPr>
          <a:lstStyle/>
          <a:p>
            <a:pPr>
              <a:lnSpc>
                <a:spcPct val="107000"/>
              </a:lnSpc>
            </a:pP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Y</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  We can calculate this indicator and will be providing data in FY 2017. </a:t>
            </a:r>
            <a:b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b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X</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  It is not possible to calculate this indicator for this population.</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N</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  Indicator calculation for this population is at least theoretically possible, however we will be unable to provide data in FY 2017. </a:t>
            </a:r>
            <a:b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b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&lt;&gt;</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Blank in online Google Sheet or Agency entered with a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Chart 4"/>
          <p:cNvGraphicFramePr>
            <a:graphicFrameLocks/>
          </p:cNvGraphicFramePr>
          <p:nvPr>
            <p:extLst>
              <p:ext uri="{D42A27DB-BD31-4B8C-83A1-F6EECF244321}">
                <p14:modId xmlns:p14="http://schemas.microsoft.com/office/powerpoint/2010/main" val="2288836037"/>
              </p:ext>
            </p:extLst>
          </p:nvPr>
        </p:nvGraphicFramePr>
        <p:xfrm>
          <a:off x="1066800" y="457200"/>
          <a:ext cx="7543800" cy="4343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409709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929063076"/>
              </p:ext>
            </p:extLst>
          </p:nvPr>
        </p:nvGraphicFramePr>
        <p:xfrm>
          <a:off x="381000" y="152400"/>
          <a:ext cx="8382000" cy="5764531"/>
        </p:xfrm>
        <a:graphic>
          <a:graphicData uri="http://schemas.openxmlformats.org/drawingml/2006/table">
            <a:tbl>
              <a:tblPr/>
              <a:tblGrid>
                <a:gridCol w="762000">
                  <a:extLst>
                    <a:ext uri="{9D8B030D-6E8A-4147-A177-3AD203B41FA5}">
                      <a16:colId xmlns:a16="http://schemas.microsoft.com/office/drawing/2014/main" val="1145392461"/>
                    </a:ext>
                  </a:extLst>
                </a:gridCol>
                <a:gridCol w="914400">
                  <a:extLst>
                    <a:ext uri="{9D8B030D-6E8A-4147-A177-3AD203B41FA5}">
                      <a16:colId xmlns:a16="http://schemas.microsoft.com/office/drawing/2014/main" val="2427026778"/>
                    </a:ext>
                  </a:extLst>
                </a:gridCol>
                <a:gridCol w="1143000">
                  <a:extLst>
                    <a:ext uri="{9D8B030D-6E8A-4147-A177-3AD203B41FA5}">
                      <a16:colId xmlns:a16="http://schemas.microsoft.com/office/drawing/2014/main" val="2806116147"/>
                    </a:ext>
                  </a:extLst>
                </a:gridCol>
                <a:gridCol w="1219200">
                  <a:extLst>
                    <a:ext uri="{9D8B030D-6E8A-4147-A177-3AD203B41FA5}">
                      <a16:colId xmlns:a16="http://schemas.microsoft.com/office/drawing/2014/main" val="816550164"/>
                    </a:ext>
                  </a:extLst>
                </a:gridCol>
                <a:gridCol w="914400">
                  <a:extLst>
                    <a:ext uri="{9D8B030D-6E8A-4147-A177-3AD203B41FA5}">
                      <a16:colId xmlns:a16="http://schemas.microsoft.com/office/drawing/2014/main" val="1967752136"/>
                    </a:ext>
                  </a:extLst>
                </a:gridCol>
                <a:gridCol w="838200">
                  <a:extLst>
                    <a:ext uri="{9D8B030D-6E8A-4147-A177-3AD203B41FA5}">
                      <a16:colId xmlns:a16="http://schemas.microsoft.com/office/drawing/2014/main" val="3496262707"/>
                    </a:ext>
                  </a:extLst>
                </a:gridCol>
                <a:gridCol w="838200">
                  <a:extLst>
                    <a:ext uri="{9D8B030D-6E8A-4147-A177-3AD203B41FA5}">
                      <a16:colId xmlns:a16="http://schemas.microsoft.com/office/drawing/2014/main" val="201307182"/>
                    </a:ext>
                  </a:extLst>
                </a:gridCol>
                <a:gridCol w="838200">
                  <a:extLst>
                    <a:ext uri="{9D8B030D-6E8A-4147-A177-3AD203B41FA5}">
                      <a16:colId xmlns:a16="http://schemas.microsoft.com/office/drawing/2014/main" val="990241259"/>
                    </a:ext>
                  </a:extLst>
                </a:gridCol>
                <a:gridCol w="914400">
                  <a:extLst>
                    <a:ext uri="{9D8B030D-6E8A-4147-A177-3AD203B41FA5}">
                      <a16:colId xmlns:a16="http://schemas.microsoft.com/office/drawing/2014/main" val="1515009130"/>
                    </a:ext>
                  </a:extLst>
                </a:gridCol>
              </a:tblGrid>
              <a:tr h="704850">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en-US" sz="1800" b="0" i="0" u="none" strike="noStrike" dirty="0">
                          <a:solidFill>
                            <a:srgbClr val="000000"/>
                          </a:solidFill>
                          <a:effectLst/>
                          <a:latin typeface="Calibri" panose="020F0502020204030204" pitchFamily="34" charset="0"/>
                        </a:rPr>
                        <a:t>Category % of Total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en-US" sz="1800" b="0" i="0" u="none" strike="noStrike" dirty="0" smtClean="0">
                          <a:solidFill>
                            <a:srgbClr val="000000"/>
                          </a:solidFill>
                          <a:effectLst/>
                          <a:latin typeface="Calibri" panose="020F0502020204030204" pitchFamily="34" charset="0"/>
                        </a:rPr>
                        <a:t>71.1%</a:t>
                      </a:r>
                      <a:endParaRPr lang="en-US" sz="1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en-US" sz="1800" b="0" i="0" u="none" strike="noStrike" dirty="0" smtClean="0">
                          <a:solidFill>
                            <a:srgbClr val="000000"/>
                          </a:solidFill>
                          <a:effectLst/>
                          <a:latin typeface="Calibri" panose="020F0502020204030204" pitchFamily="34" charset="0"/>
                        </a:rPr>
                        <a:t>17.8%</a:t>
                      </a:r>
                      <a:endParaRPr lang="en-US" sz="1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en-US" sz="1800" b="0" i="0" u="none" strike="noStrike" dirty="0">
                          <a:solidFill>
                            <a:srgbClr val="000000"/>
                          </a:solidFill>
                          <a:effectLst/>
                          <a:latin typeface="Calibri" panose="020F0502020204030204" pitchFamily="34" charset="0"/>
                        </a:rPr>
                        <a:t>7.2%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en-US" sz="1800" b="0" i="0" u="none" strike="noStrike" dirty="0">
                          <a:solidFill>
                            <a:srgbClr val="000000"/>
                          </a:solidFill>
                          <a:effectLst/>
                          <a:latin typeface="Calibri" panose="020F0502020204030204" pitchFamily="34" charset="0"/>
                        </a:rPr>
                        <a:t>1.7%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en-US" sz="1800" b="0" i="0" u="none" strike="noStrike" dirty="0" smtClean="0">
                          <a:solidFill>
                            <a:srgbClr val="000000"/>
                          </a:solidFill>
                          <a:effectLst/>
                          <a:latin typeface="Calibri" panose="020F0502020204030204" pitchFamily="34" charset="0"/>
                        </a:rPr>
                        <a:t>1.4%</a:t>
                      </a:r>
                      <a:endParaRPr lang="en-US" sz="1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en-US" sz="1800" b="0" i="0" u="none" strike="noStrike" dirty="0">
                          <a:solidFill>
                            <a:srgbClr val="000000"/>
                          </a:solidFill>
                          <a:effectLst/>
                          <a:latin typeface="Calibri" panose="020F0502020204030204" pitchFamily="34" charset="0"/>
                        </a:rPr>
                        <a:t>0.8%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en-US" sz="1800" b="0" i="0" u="none" strike="noStrike" dirty="0">
                          <a:solidFill>
                            <a:srgbClr val="000000"/>
                          </a:solidFill>
                          <a:effectLst/>
                          <a:latin typeface="Calibri" panose="020F0502020204030204" pitchFamily="34" charset="0"/>
                        </a:rPr>
                        <a:t>0.1%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extLst>
                  <a:ext uri="{0D108BD9-81ED-4DB2-BD59-A6C34878D82A}">
                    <a16:rowId xmlns:a16="http://schemas.microsoft.com/office/drawing/2014/main" val="1664578105"/>
                  </a:ext>
                </a:extLst>
              </a:tr>
              <a:tr h="1057276">
                <a:tc>
                  <a:txBody>
                    <a:bodyPr/>
                    <a:lstStyle/>
                    <a:p>
                      <a:pPr algn="l" fontAlgn="b"/>
                      <a:r>
                        <a:rPr lang="en-US" sz="1800" b="0" i="0" u="none" strike="noStrike" dirty="0" smtClean="0">
                          <a:solidFill>
                            <a:srgbClr val="000000"/>
                          </a:solidFill>
                          <a:effectLst/>
                          <a:latin typeface="Calibri" panose="020F0502020204030204" pitchFamily="34" charset="0"/>
                        </a:rPr>
                        <a:t>Agency% </a:t>
                      </a:r>
                      <a:r>
                        <a:rPr lang="en-US" sz="1800" b="0" i="0" u="none" strike="noStrike" dirty="0">
                          <a:solidFill>
                            <a:srgbClr val="000000"/>
                          </a:solidFill>
                          <a:effectLst/>
                          <a:latin typeface="Calibri" panose="020F0502020204030204" pitchFamily="34" charset="0"/>
                        </a:rPr>
                        <a:t>of Total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b"/>
                      <a:r>
                        <a:rPr lang="en-US" sz="1800" b="0" i="0" u="none" strike="noStrike" dirty="0">
                          <a:solidFill>
                            <a:srgbClr val="000000"/>
                          </a:solidFill>
                          <a:effectLst/>
                          <a:latin typeface="Calibri" panose="020F0502020204030204" pitchFamily="34" charset="0"/>
                        </a:rPr>
                        <a:t>Total Personnel Expense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b"/>
                      <a:r>
                        <a:rPr lang="en-US" sz="1800" b="0" i="0" u="none" strike="noStrike" dirty="0">
                          <a:solidFill>
                            <a:srgbClr val="000000"/>
                          </a:solidFill>
                          <a:effectLst/>
                          <a:latin typeface="Calibri" panose="020F0502020204030204" pitchFamily="34" charset="0"/>
                        </a:rPr>
                        <a:t>Indirect</a:t>
                      </a:r>
                      <a:r>
                        <a:rPr lang="en-US" sz="1800" b="0" i="0" u="none" strike="noStrike" dirty="0" smtClean="0">
                          <a:solidFill>
                            <a:srgbClr val="000000"/>
                          </a:solidFill>
                          <a:effectLst/>
                          <a:latin typeface="Calibri" panose="020F0502020204030204" pitchFamily="34" charset="0"/>
                        </a:rPr>
                        <a:t>/</a:t>
                      </a:r>
                    </a:p>
                    <a:p>
                      <a:pPr algn="ctr" fontAlgn="b"/>
                      <a:r>
                        <a:rPr lang="en-US" sz="1800" b="0" i="0" u="none" strike="noStrike" dirty="0" smtClean="0">
                          <a:solidFill>
                            <a:srgbClr val="000000"/>
                          </a:solidFill>
                          <a:effectLst/>
                          <a:latin typeface="Calibri" panose="020F0502020204030204" pitchFamily="34" charset="0"/>
                        </a:rPr>
                        <a:t>OverHead</a:t>
                      </a:r>
                      <a:endParaRPr lang="en-US" sz="1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b"/>
                      <a:r>
                        <a:rPr lang="en-US" sz="1800" b="0" i="0" u="none" strike="noStrike" dirty="0" smtClean="0">
                          <a:solidFill>
                            <a:srgbClr val="000000"/>
                          </a:solidFill>
                          <a:effectLst/>
                          <a:latin typeface="Calibri" panose="020F0502020204030204" pitchFamily="34" charset="0"/>
                        </a:rPr>
                        <a:t>Sub-Contracts</a:t>
                      </a:r>
                      <a:endParaRPr lang="en-US" sz="1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b"/>
                      <a:r>
                        <a:rPr lang="en-US" sz="1800" b="0" i="0" u="none" strike="noStrike" dirty="0">
                          <a:solidFill>
                            <a:srgbClr val="000000"/>
                          </a:solidFill>
                          <a:effectLst/>
                          <a:latin typeface="Calibri" panose="020F0502020204030204" pitchFamily="34" charset="0"/>
                        </a:rPr>
                        <a:t>Rent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b"/>
                      <a:r>
                        <a:rPr lang="en-US" sz="1800" b="0" i="0" u="none" strike="noStrike" dirty="0">
                          <a:solidFill>
                            <a:srgbClr val="000000"/>
                          </a:solidFill>
                          <a:effectLst/>
                          <a:latin typeface="Calibri" panose="020F0502020204030204" pitchFamily="34" charset="0"/>
                        </a:rPr>
                        <a:t>Travel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b"/>
                      <a:r>
                        <a:rPr lang="en-US" sz="1800" b="0" i="0" u="none" strike="noStrike" dirty="0">
                          <a:solidFill>
                            <a:srgbClr val="000000"/>
                          </a:solidFill>
                          <a:effectLst/>
                          <a:latin typeface="Calibri" panose="020F0502020204030204" pitchFamily="34" charset="0"/>
                        </a:rPr>
                        <a:t>Supplies &amp; Equip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b"/>
                      <a:r>
                        <a:rPr lang="en-US" sz="1800" b="0" i="0" u="none" strike="noStrike" dirty="0">
                          <a:solidFill>
                            <a:srgbClr val="000000"/>
                          </a:solidFill>
                          <a:effectLst/>
                          <a:latin typeface="Calibri" panose="020F0502020204030204" pitchFamily="34" charset="0"/>
                        </a:rPr>
                        <a:t>Meetings &amp; Training</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extLst>
                  <a:ext uri="{0D108BD9-81ED-4DB2-BD59-A6C34878D82A}">
                    <a16:rowId xmlns:a16="http://schemas.microsoft.com/office/drawing/2014/main" val="1860981992"/>
                  </a:ext>
                </a:extLst>
              </a:tr>
              <a:tr h="352425">
                <a:tc>
                  <a:txBody>
                    <a:bodyPr/>
                    <a:lstStyle/>
                    <a:p>
                      <a:pPr algn="l" fontAlgn="b"/>
                      <a:r>
                        <a:rPr lang="en-US" sz="1800" b="0" i="0" u="none" strike="noStrike" dirty="0">
                          <a:solidFill>
                            <a:srgbClr val="000000"/>
                          </a:solidFill>
                          <a:effectLst/>
                          <a:latin typeface="Calibri" panose="020F0502020204030204" pitchFamily="34" charset="0"/>
                        </a:rPr>
                        <a:t>26.5%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en-US" sz="1800" b="0" i="0" u="none" strike="noStrike" dirty="0">
                          <a:solidFill>
                            <a:srgbClr val="000000"/>
                          </a:solidFill>
                          <a:effectLst/>
                          <a:latin typeface="Calibri" panose="020F0502020204030204" pitchFamily="34" charset="0"/>
                        </a:rPr>
                        <a:t>PSMFC</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a:t>
                      </a:r>
                      <a:r>
                        <a:rPr lang="en-US" sz="1800" b="0" i="0" u="none" strike="noStrike" dirty="0" smtClean="0">
                          <a:solidFill>
                            <a:srgbClr val="000000"/>
                          </a:solidFill>
                          <a:effectLst/>
                          <a:latin typeface="Calibri" panose="020F0502020204030204" pitchFamily="34" charset="0"/>
                        </a:rPr>
                        <a:t>441,141</a:t>
                      </a:r>
                      <a:endParaRPr lang="en-US" sz="1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a:t>
                      </a:r>
                      <a:r>
                        <a:rPr lang="en-US" sz="1800" b="0" i="0" u="none" strike="noStrike" dirty="0" smtClean="0">
                          <a:solidFill>
                            <a:srgbClr val="000000"/>
                          </a:solidFill>
                          <a:effectLst/>
                          <a:latin typeface="Calibri" panose="020F0502020204030204" pitchFamily="34" charset="0"/>
                        </a:rPr>
                        <a:t>87,299</a:t>
                      </a:r>
                      <a:endParaRPr lang="en-US" sz="1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$24,000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$24,500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$1,850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$2,050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$1,000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90814073"/>
                  </a:ext>
                </a:extLst>
              </a:tr>
              <a:tr h="352425">
                <a:tc>
                  <a:txBody>
                    <a:bodyPr/>
                    <a:lstStyle/>
                    <a:p>
                      <a:pPr algn="l" fontAlgn="b"/>
                      <a:r>
                        <a:rPr lang="en-US" sz="1800" b="0" i="0" u="none" strike="noStrike" dirty="0">
                          <a:solidFill>
                            <a:srgbClr val="000000"/>
                          </a:solidFill>
                          <a:effectLst/>
                          <a:latin typeface="Calibri" panose="020F0502020204030204" pitchFamily="34" charset="0"/>
                        </a:rPr>
                        <a:t>4.1%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en-US" sz="1800" b="0" i="0" u="none" strike="noStrike" dirty="0">
                          <a:solidFill>
                            <a:srgbClr val="000000"/>
                          </a:solidFill>
                          <a:effectLst/>
                          <a:latin typeface="Calibri" panose="020F0502020204030204" pitchFamily="34" charset="0"/>
                        </a:rPr>
                        <a:t>CCT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$15,952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$4,815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$68,382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$852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2545401"/>
                  </a:ext>
                </a:extLst>
              </a:tr>
              <a:tr h="352425">
                <a:tc>
                  <a:txBody>
                    <a:bodyPr/>
                    <a:lstStyle/>
                    <a:p>
                      <a:pPr algn="l" fontAlgn="b"/>
                      <a:r>
                        <a:rPr lang="en-US" sz="1800" b="0" i="0" u="none" strike="noStrike" dirty="0">
                          <a:solidFill>
                            <a:srgbClr val="000000"/>
                          </a:solidFill>
                          <a:effectLst/>
                          <a:latin typeface="Calibri" panose="020F0502020204030204" pitchFamily="34" charset="0"/>
                        </a:rPr>
                        <a:t>15.1%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en-US" sz="1800" b="0" i="0" u="none" strike="noStrike" dirty="0">
                          <a:solidFill>
                            <a:srgbClr val="000000"/>
                          </a:solidFill>
                          <a:effectLst/>
                          <a:latin typeface="Calibri" panose="020F0502020204030204" pitchFamily="34" charset="0"/>
                        </a:rPr>
                        <a:t>IDFG</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$256,995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$65,637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$5,652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$3,004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0694306"/>
                  </a:ext>
                </a:extLst>
              </a:tr>
              <a:tr h="352425">
                <a:tc>
                  <a:txBody>
                    <a:bodyPr/>
                    <a:lstStyle/>
                    <a:p>
                      <a:pPr algn="l" fontAlgn="b"/>
                      <a:r>
                        <a:rPr lang="en-US" sz="1800" b="0" i="0" u="none" strike="noStrike" dirty="0">
                          <a:solidFill>
                            <a:srgbClr val="000000"/>
                          </a:solidFill>
                          <a:effectLst/>
                          <a:latin typeface="Calibri" panose="020F0502020204030204" pitchFamily="34" charset="0"/>
                        </a:rPr>
                        <a:t>7.7%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en-US" sz="1800" b="0" i="0" u="none" strike="noStrike" dirty="0">
                          <a:solidFill>
                            <a:srgbClr val="000000"/>
                          </a:solidFill>
                          <a:effectLst/>
                          <a:latin typeface="Calibri" panose="020F0502020204030204" pitchFamily="34" charset="0"/>
                        </a:rPr>
                        <a:t>MFWP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$80,279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$16,312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$65,568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$4,380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$2,088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$250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4263092"/>
                  </a:ext>
                </a:extLst>
              </a:tr>
              <a:tr h="352425">
                <a:tc>
                  <a:txBody>
                    <a:bodyPr/>
                    <a:lstStyle/>
                    <a:p>
                      <a:pPr algn="l" fontAlgn="b"/>
                      <a:r>
                        <a:rPr lang="en-US" sz="1800" b="0" i="0" u="none" strike="noStrike" dirty="0">
                          <a:solidFill>
                            <a:srgbClr val="000000"/>
                          </a:solidFill>
                          <a:effectLst/>
                          <a:latin typeface="Calibri" panose="020F0502020204030204" pitchFamily="34" charset="0"/>
                        </a:rPr>
                        <a:t>21.6%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en-US" sz="1800" b="0" i="0" u="none" strike="noStrike" dirty="0">
                          <a:solidFill>
                            <a:srgbClr val="000000"/>
                          </a:solidFill>
                          <a:effectLst/>
                          <a:latin typeface="Calibri" panose="020F0502020204030204" pitchFamily="34" charset="0"/>
                        </a:rPr>
                        <a:t>ODFW</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$361,290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$91,769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$6,986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smtClean="0">
                          <a:solidFill>
                            <a:srgbClr val="000000"/>
                          </a:solidFill>
                          <a:effectLst/>
                          <a:latin typeface="Calibri" panose="020F0502020204030204" pitchFamily="34" charset="0"/>
                        </a:rPr>
                        <a:t>$6,193</a:t>
                      </a:r>
                      <a:endParaRPr lang="en-US" sz="1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$8,220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9947153"/>
                  </a:ext>
                </a:extLst>
              </a:tr>
              <a:tr h="352425">
                <a:tc>
                  <a:txBody>
                    <a:bodyPr/>
                    <a:lstStyle/>
                    <a:p>
                      <a:pPr algn="l" fontAlgn="b"/>
                      <a:r>
                        <a:rPr lang="en-US" sz="1800" b="0" i="0" u="none" strike="noStrike" dirty="0">
                          <a:solidFill>
                            <a:srgbClr val="000000"/>
                          </a:solidFill>
                          <a:effectLst/>
                          <a:latin typeface="Calibri" panose="020F0502020204030204" pitchFamily="34" charset="0"/>
                        </a:rPr>
                        <a:t>21.4%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en-US" sz="1800" b="0" i="0" u="none" strike="noStrike" dirty="0">
                          <a:solidFill>
                            <a:srgbClr val="000000"/>
                          </a:solidFill>
                          <a:effectLst/>
                          <a:latin typeface="Calibri" panose="020F0502020204030204" pitchFamily="34" charset="0"/>
                        </a:rPr>
                        <a:t>WDFW</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$346,959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$106,371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$5,136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$10,220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$1,844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1864744"/>
                  </a:ext>
                </a:extLst>
              </a:tr>
              <a:tr h="352425">
                <a:tc>
                  <a:txBody>
                    <a:bodyPr/>
                    <a:lstStyle/>
                    <a:p>
                      <a:pPr algn="l" fontAlgn="b"/>
                      <a:r>
                        <a:rPr lang="en-US" sz="1800" b="0" i="0" u="none" strike="noStrike" dirty="0">
                          <a:solidFill>
                            <a:srgbClr val="000000"/>
                          </a:solidFill>
                          <a:effectLst/>
                          <a:latin typeface="Calibri" panose="020F0502020204030204" pitchFamily="34" charset="0"/>
                        </a:rPr>
                        <a:t>3.6%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en-US" sz="1800" b="0" i="0" u="none" strike="noStrike" dirty="0">
                          <a:solidFill>
                            <a:srgbClr val="000000"/>
                          </a:solidFill>
                          <a:effectLst/>
                          <a:latin typeface="Calibri" panose="020F0502020204030204" pitchFamily="34" charset="0"/>
                        </a:rPr>
                        <a:t>USFWS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$58,794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$18,744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$710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1625216"/>
                  </a:ext>
                </a:extLst>
              </a:tr>
              <a:tr h="352425">
                <a:tc>
                  <a:txBody>
                    <a:bodyPr/>
                    <a:lstStyle/>
                    <a:p>
                      <a:pPr algn="l" fontAlgn="b"/>
                      <a:r>
                        <a:rPr lang="en-US" sz="1800" b="0" i="0" u="none" strike="noStrike" dirty="0">
                          <a:solidFill>
                            <a:srgbClr val="000000"/>
                          </a:solidFill>
                          <a:effectLst/>
                          <a:latin typeface="Calibri" panose="020F0502020204030204" pitchFamily="34" charset="0"/>
                        </a:rPr>
                        <a:t>100.0%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en-US" sz="1800" b="0" i="0" u="none" strike="noStrike" dirty="0">
                          <a:solidFill>
                            <a:srgbClr val="000000"/>
                          </a:solidFill>
                          <a:effectLst/>
                          <a:latin typeface="Calibri" panose="020F0502020204030204" pitchFamily="34" charset="0"/>
                        </a:rPr>
                        <a:t>Total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a:t>
                      </a:r>
                      <a:r>
                        <a:rPr lang="en-US" sz="1800" b="0" i="0" u="none" strike="noStrike" dirty="0" smtClean="0">
                          <a:solidFill>
                            <a:srgbClr val="000000"/>
                          </a:solidFill>
                          <a:effectLst/>
                          <a:latin typeface="Calibri" panose="020F0502020204030204" pitchFamily="34" charset="0"/>
                        </a:rPr>
                        <a:t>1,561,410</a:t>
                      </a:r>
                      <a:endParaRPr lang="en-US" sz="1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a:t>
                      </a:r>
                      <a:r>
                        <a:rPr lang="en-US" sz="1800" b="0" i="0" u="none" strike="noStrike" dirty="0" smtClean="0">
                          <a:solidFill>
                            <a:srgbClr val="000000"/>
                          </a:solidFill>
                          <a:effectLst/>
                          <a:latin typeface="Calibri" panose="020F0502020204030204" pitchFamily="34" charset="0"/>
                        </a:rPr>
                        <a:t>390,947</a:t>
                      </a:r>
                      <a:endParaRPr lang="en-US" sz="1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$157,950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$36,622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a:t>
                      </a:r>
                      <a:r>
                        <a:rPr lang="en-US" sz="1800" b="0" i="0" u="none" strike="noStrike" dirty="0" smtClean="0">
                          <a:solidFill>
                            <a:srgbClr val="000000"/>
                          </a:solidFill>
                          <a:effectLst/>
                          <a:latin typeface="Calibri" panose="020F0502020204030204" pitchFamily="34" charset="0"/>
                        </a:rPr>
                        <a:t>29,857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$17,206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$1,250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9237238"/>
                  </a:ext>
                </a:extLst>
              </a:tr>
              <a:tr h="352425">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9073643"/>
                  </a:ext>
                </a:extLst>
              </a:tr>
              <a:tr h="704850">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Total FY Budget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$2,195,241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53434072"/>
                  </a:ext>
                </a:extLst>
              </a:tr>
            </a:tbl>
          </a:graphicData>
        </a:graphic>
      </p:graphicFrame>
      <p:cxnSp>
        <p:nvCxnSpPr>
          <p:cNvPr id="4" name="Straight Arrow Connector 3"/>
          <p:cNvCxnSpPr/>
          <p:nvPr/>
        </p:nvCxnSpPr>
        <p:spPr>
          <a:xfrm flipH="1">
            <a:off x="2209800" y="304800"/>
            <a:ext cx="11430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4343400" y="304800"/>
            <a:ext cx="838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492073" y="152400"/>
            <a:ext cx="712054" cy="646331"/>
          </a:xfrm>
          <a:prstGeom prst="rect">
            <a:avLst/>
          </a:prstGeom>
          <a:noFill/>
        </p:spPr>
        <p:txBody>
          <a:bodyPr wrap="none" rtlCol="0">
            <a:spAutoFit/>
          </a:bodyPr>
          <a:lstStyle/>
          <a:p>
            <a:r>
              <a:rPr lang="en-US" dirty="0" smtClean="0">
                <a:solidFill>
                  <a:srgbClr val="FF0000"/>
                </a:solidFill>
              </a:rPr>
              <a:t>96% !</a:t>
            </a:r>
          </a:p>
          <a:p>
            <a:endParaRPr lang="en-US" dirty="0">
              <a:solidFill>
                <a:srgbClr val="FF0000"/>
              </a:solidFill>
            </a:endParaRPr>
          </a:p>
        </p:txBody>
      </p:sp>
    </p:spTree>
    <p:extLst>
      <p:ext uri="{BB962C8B-B14F-4D97-AF65-F5344CB8AC3E}">
        <p14:creationId xmlns:p14="http://schemas.microsoft.com/office/powerpoint/2010/main" val="23230328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1171459137"/>
              </p:ext>
            </p:extLst>
          </p:nvPr>
        </p:nvGraphicFramePr>
        <p:xfrm>
          <a:off x="914400" y="609600"/>
          <a:ext cx="7543800" cy="4191000"/>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1219200" y="4876800"/>
            <a:ext cx="6934200" cy="1233286"/>
          </a:xfrm>
          <a:prstGeom prst="rect">
            <a:avLst/>
          </a:prstGeom>
        </p:spPr>
        <p:txBody>
          <a:bodyPr wrap="square">
            <a:spAutoFit/>
          </a:bodyPr>
          <a:lstStyle/>
          <a:p>
            <a:pPr>
              <a:lnSpc>
                <a:spcPct val="107000"/>
              </a:lnSpc>
            </a:pP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Y</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  We can calculate this indicator and will be providing data in FY 2017. </a:t>
            </a:r>
            <a:b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b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X</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  It is not possible to calculate this indicator for this population.</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N</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  Indicator calculation for this population is at least theoretically possible, however we will be unable to provide data in FY 2017. </a:t>
            </a:r>
            <a:b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b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&lt;&gt;</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Blank in online Google Sheet or Agency entered with a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3423407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p:cNvGraphicFramePr>
          <p:nvPr>
            <p:extLst>
              <p:ext uri="{D42A27DB-BD31-4B8C-83A1-F6EECF244321}">
                <p14:modId xmlns:p14="http://schemas.microsoft.com/office/powerpoint/2010/main" val="414491973"/>
              </p:ext>
            </p:extLst>
          </p:nvPr>
        </p:nvGraphicFramePr>
        <p:xfrm>
          <a:off x="914400" y="685800"/>
          <a:ext cx="7620004" cy="4114800"/>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a:off x="1219200" y="4876800"/>
            <a:ext cx="6934200" cy="1233286"/>
          </a:xfrm>
          <a:prstGeom prst="rect">
            <a:avLst/>
          </a:prstGeom>
        </p:spPr>
        <p:txBody>
          <a:bodyPr wrap="square">
            <a:spAutoFit/>
          </a:bodyPr>
          <a:lstStyle/>
          <a:p>
            <a:pPr>
              <a:lnSpc>
                <a:spcPct val="107000"/>
              </a:lnSpc>
            </a:pP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Y</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  We can calculate this indicator and will be providing data in FY 2017. </a:t>
            </a:r>
            <a:b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b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X</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  It is not possible to calculate this indicator for this population.</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N</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  Indicator calculation for this population is at least theoretically possible, however we will be unable to provide data in FY 2017. </a:t>
            </a:r>
            <a:b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b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&lt;&gt;</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Blank in online Google Sheet or Agency entered with a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878107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t="-2000" b="-2000"/>
          </a:stretch>
        </a:blipFill>
        <a:effectLst/>
      </p:bgPr>
    </p:bg>
    <p:spTree>
      <p:nvGrpSpPr>
        <p:cNvPr id="1" name=""/>
        <p:cNvGrpSpPr/>
        <p:nvPr/>
      </p:nvGrpSpPr>
      <p:grpSpPr>
        <a:xfrm>
          <a:off x="0" y="0"/>
          <a:ext cx="0" cy="0"/>
          <a:chOff x="0" y="0"/>
          <a:chExt cx="0" cy="0"/>
        </a:xfrm>
      </p:grpSpPr>
      <p:sp>
        <p:nvSpPr>
          <p:cNvPr id="2" name="TextBox 1"/>
          <p:cNvSpPr txBox="1"/>
          <p:nvPr/>
        </p:nvSpPr>
        <p:spPr>
          <a:xfrm>
            <a:off x="3733800" y="1676400"/>
            <a:ext cx="1460015" cy="646331"/>
          </a:xfrm>
          <a:prstGeom prst="rect">
            <a:avLst/>
          </a:prstGeom>
          <a:noFill/>
        </p:spPr>
        <p:txBody>
          <a:bodyPr wrap="none" rtlCol="0">
            <a:spAutoFit/>
          </a:bodyPr>
          <a:lstStyle/>
          <a:p>
            <a:r>
              <a:rPr lang="en-US" dirty="0" smtClean="0"/>
              <a:t>EXTRA SLIDES</a:t>
            </a:r>
          </a:p>
          <a:p>
            <a:endParaRPr lang="en-US" dirty="0"/>
          </a:p>
        </p:txBody>
      </p:sp>
    </p:spTree>
    <p:extLst>
      <p:ext uri="{BB962C8B-B14F-4D97-AF65-F5344CB8AC3E}">
        <p14:creationId xmlns:p14="http://schemas.microsoft.com/office/powerpoint/2010/main" val="273302070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4800" y="381000"/>
            <a:ext cx="8644445" cy="2222500"/>
          </a:xfrm>
          <a:prstGeom prst="rect">
            <a:avLst/>
          </a:prstGeom>
        </p:spPr>
      </p:pic>
      <p:pic>
        <p:nvPicPr>
          <p:cNvPr id="3" name="Picture 2"/>
          <p:cNvPicPr>
            <a:picLocks noChangeAspect="1"/>
          </p:cNvPicPr>
          <p:nvPr/>
        </p:nvPicPr>
        <p:blipFill>
          <a:blip r:embed="rId3"/>
          <a:stretch>
            <a:fillRect/>
          </a:stretch>
        </p:blipFill>
        <p:spPr>
          <a:xfrm>
            <a:off x="304799" y="3124200"/>
            <a:ext cx="8644445" cy="635000"/>
          </a:xfrm>
          <a:prstGeom prst="rect">
            <a:avLst/>
          </a:prstGeom>
        </p:spPr>
      </p:pic>
      <p:pic>
        <p:nvPicPr>
          <p:cNvPr id="4" name="Picture 3"/>
          <p:cNvPicPr>
            <a:picLocks noChangeAspect="1"/>
          </p:cNvPicPr>
          <p:nvPr/>
        </p:nvPicPr>
        <p:blipFill>
          <a:blip r:embed="rId4"/>
          <a:stretch>
            <a:fillRect/>
          </a:stretch>
        </p:blipFill>
        <p:spPr>
          <a:xfrm>
            <a:off x="304799" y="4272005"/>
            <a:ext cx="8644445" cy="1854200"/>
          </a:xfrm>
          <a:prstGeom prst="rect">
            <a:avLst/>
          </a:prstGeom>
        </p:spPr>
      </p:pic>
    </p:spTree>
    <p:extLst>
      <p:ext uri="{BB962C8B-B14F-4D97-AF65-F5344CB8AC3E}">
        <p14:creationId xmlns:p14="http://schemas.microsoft.com/office/powerpoint/2010/main" val="215464792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43078" y="50800"/>
            <a:ext cx="7467600" cy="330200"/>
          </a:xfrm>
          <a:prstGeom prst="rect">
            <a:avLst/>
          </a:prstGeom>
        </p:spPr>
      </p:pic>
      <p:pic>
        <p:nvPicPr>
          <p:cNvPr id="5" name="Picture 4"/>
          <p:cNvPicPr>
            <a:picLocks noChangeAspect="1"/>
          </p:cNvPicPr>
          <p:nvPr/>
        </p:nvPicPr>
        <p:blipFill>
          <a:blip r:embed="rId3"/>
          <a:stretch>
            <a:fillRect/>
          </a:stretch>
        </p:blipFill>
        <p:spPr>
          <a:xfrm>
            <a:off x="166232" y="381000"/>
            <a:ext cx="8644445" cy="1854200"/>
          </a:xfrm>
          <a:prstGeom prst="rect">
            <a:avLst/>
          </a:prstGeom>
        </p:spPr>
      </p:pic>
      <p:pic>
        <p:nvPicPr>
          <p:cNvPr id="6" name="Picture 5"/>
          <p:cNvPicPr>
            <a:picLocks noChangeAspect="1"/>
          </p:cNvPicPr>
          <p:nvPr/>
        </p:nvPicPr>
        <p:blipFill>
          <a:blip r:embed="rId4"/>
          <a:stretch>
            <a:fillRect/>
          </a:stretch>
        </p:blipFill>
        <p:spPr>
          <a:xfrm>
            <a:off x="166232" y="2362200"/>
            <a:ext cx="8644445" cy="1549400"/>
          </a:xfrm>
          <a:prstGeom prst="rect">
            <a:avLst/>
          </a:prstGeom>
        </p:spPr>
      </p:pic>
      <p:pic>
        <p:nvPicPr>
          <p:cNvPr id="7" name="Picture 6"/>
          <p:cNvPicPr>
            <a:picLocks noChangeAspect="1"/>
          </p:cNvPicPr>
          <p:nvPr/>
        </p:nvPicPr>
        <p:blipFill>
          <a:blip r:embed="rId5"/>
          <a:stretch>
            <a:fillRect/>
          </a:stretch>
        </p:blipFill>
        <p:spPr>
          <a:xfrm>
            <a:off x="166231" y="4061254"/>
            <a:ext cx="8644445" cy="2768600"/>
          </a:xfrm>
          <a:prstGeom prst="rect">
            <a:avLst/>
          </a:prstGeom>
        </p:spPr>
      </p:pic>
    </p:spTree>
    <p:extLst>
      <p:ext uri="{BB962C8B-B14F-4D97-AF65-F5344CB8AC3E}">
        <p14:creationId xmlns:p14="http://schemas.microsoft.com/office/powerpoint/2010/main" val="17900012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700033955"/>
              </p:ext>
            </p:extLst>
          </p:nvPr>
        </p:nvGraphicFramePr>
        <p:xfrm>
          <a:off x="457198" y="762000"/>
          <a:ext cx="8153402" cy="5486403"/>
        </p:xfrm>
        <a:graphic>
          <a:graphicData uri="http://schemas.openxmlformats.org/drawingml/2006/table">
            <a:tbl>
              <a:tblPr/>
              <a:tblGrid>
                <a:gridCol w="2438402">
                  <a:extLst>
                    <a:ext uri="{9D8B030D-6E8A-4147-A177-3AD203B41FA5}">
                      <a16:colId xmlns:a16="http://schemas.microsoft.com/office/drawing/2014/main" val="1211943870"/>
                    </a:ext>
                  </a:extLst>
                </a:gridCol>
                <a:gridCol w="1752600">
                  <a:extLst>
                    <a:ext uri="{9D8B030D-6E8A-4147-A177-3AD203B41FA5}">
                      <a16:colId xmlns:a16="http://schemas.microsoft.com/office/drawing/2014/main" val="2440389620"/>
                    </a:ext>
                  </a:extLst>
                </a:gridCol>
                <a:gridCol w="1447800">
                  <a:extLst>
                    <a:ext uri="{9D8B030D-6E8A-4147-A177-3AD203B41FA5}">
                      <a16:colId xmlns:a16="http://schemas.microsoft.com/office/drawing/2014/main" val="830429810"/>
                    </a:ext>
                  </a:extLst>
                </a:gridCol>
                <a:gridCol w="1257300">
                  <a:extLst>
                    <a:ext uri="{9D8B030D-6E8A-4147-A177-3AD203B41FA5}">
                      <a16:colId xmlns:a16="http://schemas.microsoft.com/office/drawing/2014/main" val="4090723924"/>
                    </a:ext>
                  </a:extLst>
                </a:gridCol>
                <a:gridCol w="1257300">
                  <a:extLst>
                    <a:ext uri="{9D8B030D-6E8A-4147-A177-3AD203B41FA5}">
                      <a16:colId xmlns:a16="http://schemas.microsoft.com/office/drawing/2014/main" val="3593368954"/>
                    </a:ext>
                  </a:extLst>
                </a:gridCol>
              </a:tblGrid>
              <a:tr h="1672683">
                <a:tc>
                  <a:txBody>
                    <a:bodyPr/>
                    <a:lstStyle/>
                    <a:p>
                      <a:pPr algn="ctr" fontAlgn="b"/>
                      <a:r>
                        <a:rPr lang="en-US" sz="2800" b="1" i="0" u="none" strike="noStrike" dirty="0">
                          <a:solidFill>
                            <a:srgbClr val="000000"/>
                          </a:solidFill>
                          <a:effectLst/>
                          <a:latin typeface="Calibri" panose="020F0502020204030204" pitchFamily="34" charset="0"/>
                        </a:rPr>
                        <a:t>Agency % of Total Budget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ctr" fontAlgn="b"/>
                      <a:r>
                        <a:rPr lang="en-US" sz="2800" b="1" i="0" u="none" strike="noStrike" dirty="0">
                          <a:solidFill>
                            <a:srgbClr val="000000"/>
                          </a:solidFill>
                          <a:effectLst/>
                          <a:latin typeface="Calibri" panose="020F0502020204030204" pitchFamily="34" charset="0"/>
                        </a:rPr>
                        <a:t>Staffing</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ctr" fontAlgn="b"/>
                      <a:r>
                        <a:rPr lang="en-US" sz="2800" b="1" i="0" u="none" strike="noStrike" dirty="0">
                          <a:solidFill>
                            <a:srgbClr val="000000"/>
                          </a:solidFill>
                          <a:effectLst/>
                          <a:latin typeface="Calibri" panose="020F0502020204030204" pitchFamily="34" charset="0"/>
                        </a:rPr>
                        <a:t>Months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ctr" fontAlgn="b"/>
                      <a:r>
                        <a:rPr lang="en-US" sz="2800" b="1" i="0" u="none" strike="noStrike" dirty="0">
                          <a:solidFill>
                            <a:srgbClr val="000000"/>
                          </a:solidFill>
                          <a:effectLst/>
                          <a:latin typeface="Calibri" panose="020F0502020204030204" pitchFamily="34" charset="0"/>
                        </a:rPr>
                        <a:t>FTE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ctr" fontAlgn="b"/>
                      <a:r>
                        <a:rPr lang="en-US" sz="2800" b="1" i="0" u="none" strike="noStrike" dirty="0" smtClean="0">
                          <a:solidFill>
                            <a:srgbClr val="000000"/>
                          </a:solidFill>
                          <a:effectLst/>
                          <a:latin typeface="Calibri" panose="020F0502020204030204" pitchFamily="34" charset="0"/>
                        </a:rPr>
                        <a:t>% of </a:t>
                      </a:r>
                    </a:p>
                    <a:p>
                      <a:pPr algn="ctr" fontAlgn="b"/>
                      <a:r>
                        <a:rPr lang="en-US" sz="2800" b="1" i="0" u="none" strike="noStrike" dirty="0" smtClean="0">
                          <a:solidFill>
                            <a:srgbClr val="000000"/>
                          </a:solidFill>
                          <a:effectLst/>
                          <a:latin typeface="Calibri" panose="020F0502020204030204" pitchFamily="34" charset="0"/>
                        </a:rPr>
                        <a:t>FTE</a:t>
                      </a:r>
                      <a:endParaRPr lang="en-US" sz="2800" b="1"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extLst>
                  <a:ext uri="{0D108BD9-81ED-4DB2-BD59-A6C34878D82A}">
                    <a16:rowId xmlns:a16="http://schemas.microsoft.com/office/drawing/2014/main" val="1949380269"/>
                  </a:ext>
                </a:extLst>
              </a:tr>
              <a:tr h="476715">
                <a:tc>
                  <a:txBody>
                    <a:bodyPr/>
                    <a:lstStyle/>
                    <a:p>
                      <a:pPr algn="l" fontAlgn="b"/>
                      <a:r>
                        <a:rPr lang="en-US" sz="2800" b="0" i="0" u="none" strike="noStrike" dirty="0">
                          <a:solidFill>
                            <a:srgbClr val="000000"/>
                          </a:solidFill>
                          <a:effectLst/>
                          <a:latin typeface="Calibri" panose="020F0502020204030204" pitchFamily="34" charset="0"/>
                        </a:rPr>
                        <a:t>26.9%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l" fontAlgn="b"/>
                      <a:r>
                        <a:rPr lang="en-US" sz="2800" b="0" i="0" u="none" strike="noStrike" dirty="0">
                          <a:solidFill>
                            <a:srgbClr val="000000"/>
                          </a:solidFill>
                          <a:effectLst/>
                          <a:latin typeface="Calibri" panose="020F0502020204030204" pitchFamily="34" charset="0"/>
                        </a:rPr>
                        <a:t>PSMFC</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en-US" sz="2800" b="0" i="0" u="none" strike="noStrike" dirty="0">
                          <a:solidFill>
                            <a:srgbClr val="000000"/>
                          </a:solidFill>
                          <a:effectLst/>
                          <a:latin typeface="Calibri" panose="020F0502020204030204" pitchFamily="34" charset="0"/>
                        </a:rPr>
                        <a:t>43.2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en-US" sz="2800" b="0" i="0" u="none" strike="noStrike" dirty="0">
                          <a:solidFill>
                            <a:srgbClr val="000000"/>
                          </a:solidFill>
                          <a:effectLst/>
                          <a:latin typeface="Calibri" panose="020F0502020204030204" pitchFamily="34" charset="0"/>
                        </a:rPr>
                        <a:t>3.6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en-US" sz="2800" b="0" i="0" u="none" strike="noStrike" dirty="0" smtClean="0">
                          <a:solidFill>
                            <a:srgbClr val="000000"/>
                          </a:solidFill>
                          <a:effectLst/>
                          <a:latin typeface="Calibri" panose="020F0502020204030204" pitchFamily="34" charset="0"/>
                        </a:rPr>
                        <a:t>22.8%</a:t>
                      </a:r>
                      <a:endParaRPr lang="en-US" sz="2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extLst>
                  <a:ext uri="{0D108BD9-81ED-4DB2-BD59-A6C34878D82A}">
                    <a16:rowId xmlns:a16="http://schemas.microsoft.com/office/drawing/2014/main" val="3537673383"/>
                  </a:ext>
                </a:extLst>
              </a:tr>
              <a:tr h="476715">
                <a:tc>
                  <a:txBody>
                    <a:bodyPr/>
                    <a:lstStyle/>
                    <a:p>
                      <a:pPr algn="l" fontAlgn="b"/>
                      <a:r>
                        <a:rPr lang="en-US" sz="2800" b="0" i="0" u="none" strike="noStrike" dirty="0">
                          <a:solidFill>
                            <a:srgbClr val="000000"/>
                          </a:solidFill>
                          <a:effectLst/>
                          <a:latin typeface="Calibri" panose="020F0502020204030204" pitchFamily="34" charset="0"/>
                        </a:rPr>
                        <a:t>4.1%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800" b="0" i="0" u="none" strike="noStrike" dirty="0">
                          <a:solidFill>
                            <a:srgbClr val="000000"/>
                          </a:solidFill>
                          <a:effectLst/>
                          <a:latin typeface="Calibri" panose="020F0502020204030204" pitchFamily="34" charset="0"/>
                        </a:rPr>
                        <a:t>CCT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panose="020F0502020204030204" pitchFamily="34" charset="0"/>
                        </a:rPr>
                        <a:t>2.0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panose="020F0502020204030204" pitchFamily="34" charset="0"/>
                        </a:rPr>
                        <a:t>0.2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smtClean="0">
                          <a:solidFill>
                            <a:srgbClr val="000000"/>
                          </a:solidFill>
                          <a:effectLst/>
                          <a:latin typeface="Calibri" panose="020F0502020204030204" pitchFamily="34" charset="0"/>
                        </a:rPr>
                        <a:t>1.1%</a:t>
                      </a:r>
                      <a:endParaRPr lang="en-US" sz="2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3862593"/>
                  </a:ext>
                </a:extLst>
              </a:tr>
              <a:tr h="476715">
                <a:tc>
                  <a:txBody>
                    <a:bodyPr/>
                    <a:lstStyle/>
                    <a:p>
                      <a:pPr algn="l" fontAlgn="b"/>
                      <a:r>
                        <a:rPr lang="en-US" sz="2800" b="0" i="0" u="none" strike="noStrike" dirty="0">
                          <a:solidFill>
                            <a:srgbClr val="000000"/>
                          </a:solidFill>
                          <a:effectLst/>
                          <a:latin typeface="Calibri" panose="020F0502020204030204" pitchFamily="34" charset="0"/>
                        </a:rPr>
                        <a:t>15.0%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l" fontAlgn="b"/>
                      <a:r>
                        <a:rPr lang="en-US" sz="2800" b="0" i="0" u="none" strike="noStrike" dirty="0">
                          <a:solidFill>
                            <a:srgbClr val="000000"/>
                          </a:solidFill>
                          <a:effectLst/>
                          <a:latin typeface="Calibri" panose="020F0502020204030204" pitchFamily="34" charset="0"/>
                        </a:rPr>
                        <a:t>IDFG</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en-US" sz="2800" b="0" i="0" u="none" strike="noStrike" dirty="0">
                          <a:solidFill>
                            <a:srgbClr val="000000"/>
                          </a:solidFill>
                          <a:effectLst/>
                          <a:latin typeface="Calibri" panose="020F0502020204030204" pitchFamily="34" charset="0"/>
                        </a:rPr>
                        <a:t>34.0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en-US" sz="2800" b="0" i="0" u="none" strike="noStrike" dirty="0">
                          <a:solidFill>
                            <a:srgbClr val="000000"/>
                          </a:solidFill>
                          <a:effectLst/>
                          <a:latin typeface="Calibri" panose="020F0502020204030204" pitchFamily="34" charset="0"/>
                        </a:rPr>
                        <a:t>2.8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en-US" sz="2800" b="0" i="0" u="none" strike="noStrike" dirty="0" smtClean="0">
                          <a:solidFill>
                            <a:srgbClr val="000000"/>
                          </a:solidFill>
                          <a:effectLst/>
                          <a:latin typeface="Calibri" panose="020F0502020204030204" pitchFamily="34" charset="0"/>
                        </a:rPr>
                        <a:t>17.9%</a:t>
                      </a:r>
                      <a:endParaRPr lang="en-US" sz="2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extLst>
                  <a:ext uri="{0D108BD9-81ED-4DB2-BD59-A6C34878D82A}">
                    <a16:rowId xmlns:a16="http://schemas.microsoft.com/office/drawing/2014/main" val="503532367"/>
                  </a:ext>
                </a:extLst>
              </a:tr>
              <a:tr h="476715">
                <a:tc>
                  <a:txBody>
                    <a:bodyPr/>
                    <a:lstStyle/>
                    <a:p>
                      <a:pPr algn="l" fontAlgn="b"/>
                      <a:r>
                        <a:rPr lang="en-US" sz="2800" b="0" i="0" u="none" strike="noStrike" dirty="0">
                          <a:solidFill>
                            <a:srgbClr val="000000"/>
                          </a:solidFill>
                          <a:effectLst/>
                          <a:latin typeface="Calibri" panose="020F0502020204030204" pitchFamily="34" charset="0"/>
                        </a:rPr>
                        <a:t>7.7%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800" b="0" i="0" u="none" strike="noStrike" dirty="0">
                          <a:solidFill>
                            <a:srgbClr val="000000"/>
                          </a:solidFill>
                          <a:effectLst/>
                          <a:latin typeface="Calibri" panose="020F0502020204030204" pitchFamily="34" charset="0"/>
                        </a:rPr>
                        <a:t>MFWP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panose="020F0502020204030204" pitchFamily="34" charset="0"/>
                        </a:rPr>
                        <a:t>13.2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panose="020F0502020204030204" pitchFamily="34" charset="0"/>
                        </a:rPr>
                        <a:t>1.1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smtClean="0">
                          <a:solidFill>
                            <a:srgbClr val="000000"/>
                          </a:solidFill>
                          <a:effectLst/>
                          <a:latin typeface="Calibri" panose="020F0502020204030204" pitchFamily="34" charset="0"/>
                        </a:rPr>
                        <a:t>7.0%</a:t>
                      </a:r>
                      <a:endParaRPr lang="en-US" sz="2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5442718"/>
                  </a:ext>
                </a:extLst>
              </a:tr>
              <a:tr h="476715">
                <a:tc>
                  <a:txBody>
                    <a:bodyPr/>
                    <a:lstStyle/>
                    <a:p>
                      <a:pPr algn="l" fontAlgn="b"/>
                      <a:r>
                        <a:rPr lang="en-US" sz="2800" b="0" i="0" u="none" strike="noStrike" dirty="0">
                          <a:solidFill>
                            <a:srgbClr val="000000"/>
                          </a:solidFill>
                          <a:effectLst/>
                          <a:latin typeface="Calibri" panose="020F0502020204030204" pitchFamily="34" charset="0"/>
                        </a:rPr>
                        <a:t>21.5%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l" fontAlgn="b"/>
                      <a:r>
                        <a:rPr lang="en-US" sz="2800" b="0" i="0" u="none" strike="noStrike" dirty="0">
                          <a:solidFill>
                            <a:srgbClr val="000000"/>
                          </a:solidFill>
                          <a:effectLst/>
                          <a:latin typeface="Calibri" panose="020F0502020204030204" pitchFamily="34" charset="0"/>
                        </a:rPr>
                        <a:t>ODFW</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en-US" sz="2800" b="0" i="0" u="none" strike="noStrike" dirty="0">
                          <a:solidFill>
                            <a:srgbClr val="000000"/>
                          </a:solidFill>
                          <a:effectLst/>
                          <a:latin typeface="Calibri" panose="020F0502020204030204" pitchFamily="34" charset="0"/>
                        </a:rPr>
                        <a:t>41.5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en-US" sz="2800" b="0" i="0" u="none" strike="noStrike" dirty="0">
                          <a:solidFill>
                            <a:srgbClr val="000000"/>
                          </a:solidFill>
                          <a:effectLst/>
                          <a:latin typeface="Calibri" panose="020F0502020204030204" pitchFamily="34" charset="0"/>
                        </a:rPr>
                        <a:t>3.5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en-US" sz="2800" b="0" i="0" u="none" strike="noStrike" dirty="0" smtClean="0">
                          <a:solidFill>
                            <a:srgbClr val="000000"/>
                          </a:solidFill>
                          <a:effectLst/>
                          <a:latin typeface="Calibri" panose="020F0502020204030204" pitchFamily="34" charset="0"/>
                        </a:rPr>
                        <a:t>21.9%</a:t>
                      </a:r>
                      <a:endParaRPr lang="en-US" sz="2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extLst>
                  <a:ext uri="{0D108BD9-81ED-4DB2-BD59-A6C34878D82A}">
                    <a16:rowId xmlns:a16="http://schemas.microsoft.com/office/drawing/2014/main" val="2607743826"/>
                  </a:ext>
                </a:extLst>
              </a:tr>
              <a:tr h="476715">
                <a:tc>
                  <a:txBody>
                    <a:bodyPr/>
                    <a:lstStyle/>
                    <a:p>
                      <a:pPr algn="l" fontAlgn="b"/>
                      <a:r>
                        <a:rPr lang="en-US" sz="2800" b="0" i="0" u="none" strike="noStrike" dirty="0">
                          <a:solidFill>
                            <a:srgbClr val="000000"/>
                          </a:solidFill>
                          <a:effectLst/>
                          <a:latin typeface="Calibri" panose="020F0502020204030204" pitchFamily="34" charset="0"/>
                        </a:rPr>
                        <a:t>3.5%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800" b="0" i="0" u="none" strike="noStrike" dirty="0">
                          <a:solidFill>
                            <a:srgbClr val="000000"/>
                          </a:solidFill>
                          <a:effectLst/>
                          <a:latin typeface="Calibri" panose="020F0502020204030204" pitchFamily="34" charset="0"/>
                        </a:rPr>
                        <a:t>USFWS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panose="020F0502020204030204" pitchFamily="34" charset="0"/>
                        </a:rPr>
                        <a:t>8.2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panose="020F0502020204030204" pitchFamily="34" charset="0"/>
                        </a:rPr>
                        <a:t>0.7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smtClean="0">
                          <a:solidFill>
                            <a:srgbClr val="000000"/>
                          </a:solidFill>
                          <a:effectLst/>
                          <a:latin typeface="Calibri" panose="020F0502020204030204" pitchFamily="34" charset="0"/>
                        </a:rPr>
                        <a:t>4.3%</a:t>
                      </a:r>
                      <a:endParaRPr lang="en-US" sz="2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7214963"/>
                  </a:ext>
                </a:extLst>
              </a:tr>
              <a:tr h="476715">
                <a:tc>
                  <a:txBody>
                    <a:bodyPr/>
                    <a:lstStyle/>
                    <a:p>
                      <a:pPr algn="l" fontAlgn="b"/>
                      <a:r>
                        <a:rPr lang="en-US" sz="2800" b="0" i="0" u="none" strike="noStrike" dirty="0">
                          <a:solidFill>
                            <a:srgbClr val="000000"/>
                          </a:solidFill>
                          <a:effectLst/>
                          <a:latin typeface="Calibri" panose="020F0502020204030204" pitchFamily="34" charset="0"/>
                        </a:rPr>
                        <a:t>21.3%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l" fontAlgn="b"/>
                      <a:r>
                        <a:rPr lang="en-US" sz="2800" b="0" i="0" u="none" strike="noStrike" dirty="0">
                          <a:solidFill>
                            <a:srgbClr val="000000"/>
                          </a:solidFill>
                          <a:effectLst/>
                          <a:latin typeface="Calibri" panose="020F0502020204030204" pitchFamily="34" charset="0"/>
                        </a:rPr>
                        <a:t>WDFW</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en-US" sz="2800" b="0" i="0" u="none" strike="noStrike" dirty="0">
                          <a:solidFill>
                            <a:srgbClr val="000000"/>
                          </a:solidFill>
                          <a:effectLst/>
                          <a:latin typeface="Calibri" panose="020F0502020204030204" pitchFamily="34" charset="0"/>
                        </a:rPr>
                        <a:t>47.6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en-US" sz="2800" b="0" i="0" u="none" strike="noStrike" dirty="0">
                          <a:solidFill>
                            <a:srgbClr val="000000"/>
                          </a:solidFill>
                          <a:effectLst/>
                          <a:latin typeface="Calibri" panose="020F0502020204030204" pitchFamily="34" charset="0"/>
                        </a:rPr>
                        <a:t>4.0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en-US" sz="2800" b="0" i="0" u="none" strike="noStrike" dirty="0" smtClean="0">
                          <a:solidFill>
                            <a:srgbClr val="000000"/>
                          </a:solidFill>
                          <a:effectLst/>
                          <a:latin typeface="Calibri" panose="020F0502020204030204" pitchFamily="34" charset="0"/>
                        </a:rPr>
                        <a:t>25.1%</a:t>
                      </a:r>
                      <a:endParaRPr lang="en-US" sz="2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extLst>
                  <a:ext uri="{0D108BD9-81ED-4DB2-BD59-A6C34878D82A}">
                    <a16:rowId xmlns:a16="http://schemas.microsoft.com/office/drawing/2014/main" val="519237154"/>
                  </a:ext>
                </a:extLst>
              </a:tr>
              <a:tr h="476715">
                <a:tc>
                  <a:txBody>
                    <a:bodyPr/>
                    <a:lstStyle/>
                    <a:p>
                      <a:pPr algn="l" fontAlgn="b"/>
                      <a:r>
                        <a:rPr lang="en-US" sz="2800" b="0" i="0" u="none" strike="noStrike" dirty="0">
                          <a:solidFill>
                            <a:srgbClr val="000000"/>
                          </a:solidFill>
                          <a:effectLst/>
                          <a:latin typeface="Calibri" panose="020F0502020204030204" pitchFamily="34" charset="0"/>
                        </a:rPr>
                        <a:t>100.0%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800" b="0" i="0" u="none" strike="noStrike" dirty="0">
                          <a:solidFill>
                            <a:srgbClr val="000000"/>
                          </a:solidFill>
                          <a:effectLst/>
                          <a:latin typeface="Calibri" panose="020F0502020204030204" pitchFamily="34" charset="0"/>
                        </a:rPr>
                        <a:t>Totals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panose="020F0502020204030204" pitchFamily="34" charset="0"/>
                        </a:rPr>
                        <a:t>189.7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panose="020F0502020204030204" pitchFamily="34" charset="0"/>
                        </a:rPr>
                        <a:t>15.8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2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4305654"/>
                  </a:ext>
                </a:extLst>
              </a:tr>
            </a:tbl>
          </a:graphicData>
        </a:graphic>
      </p:graphicFrame>
    </p:spTree>
    <p:extLst>
      <p:ext uri="{BB962C8B-B14F-4D97-AF65-F5344CB8AC3E}">
        <p14:creationId xmlns:p14="http://schemas.microsoft.com/office/powerpoint/2010/main" val="19663910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Work Elements from SOW</a:t>
            </a:r>
            <a:endParaRPr lang="en-US" dirty="0"/>
          </a:p>
        </p:txBody>
      </p:sp>
      <p:sp>
        <p:nvSpPr>
          <p:cNvPr id="3" name="Content Placeholder 2"/>
          <p:cNvSpPr>
            <a:spLocks noGrp="1"/>
          </p:cNvSpPr>
          <p:nvPr>
            <p:ph idx="1"/>
          </p:nvPr>
        </p:nvSpPr>
        <p:spPr/>
        <p:txBody>
          <a:bodyPr>
            <a:normAutofit fontScale="92500" lnSpcReduction="20000"/>
          </a:bodyPr>
          <a:lstStyle/>
          <a:p>
            <a:r>
              <a:rPr lang="en-US" dirty="0"/>
              <a:t>Coordination, Management, </a:t>
            </a:r>
          </a:p>
          <a:p>
            <a:pPr marL="457200" lvl="1" indent="0">
              <a:buNone/>
            </a:pPr>
            <a:r>
              <a:rPr lang="en-US" sz="3200" dirty="0"/>
              <a:t>Reporting					</a:t>
            </a:r>
            <a:r>
              <a:rPr lang="en-US" sz="3200" dirty="0" smtClean="0"/>
              <a:t>45.92</a:t>
            </a:r>
            <a:r>
              <a:rPr lang="en-US" sz="3200" dirty="0"/>
              <a:t>%</a:t>
            </a:r>
          </a:p>
          <a:p>
            <a:endParaRPr lang="en-US" dirty="0" smtClean="0"/>
          </a:p>
          <a:p>
            <a:r>
              <a:rPr lang="en-US" dirty="0" smtClean="0"/>
              <a:t>Coordinated Assessments			27.34%</a:t>
            </a:r>
          </a:p>
          <a:p>
            <a:pPr marL="0" indent="0">
              <a:buNone/>
            </a:pPr>
            <a:endParaRPr lang="en-US" dirty="0" smtClean="0"/>
          </a:p>
          <a:p>
            <a:r>
              <a:rPr lang="en-US" dirty="0"/>
              <a:t>Enhancing Efficiency and Transfer</a:t>
            </a:r>
          </a:p>
          <a:p>
            <a:pPr marL="457200" lvl="1" indent="0">
              <a:buNone/>
            </a:pPr>
            <a:r>
              <a:rPr lang="en-US" sz="3200" dirty="0"/>
              <a:t>Of Data						16.34%</a:t>
            </a:r>
          </a:p>
          <a:p>
            <a:pPr marL="0" indent="0">
              <a:buNone/>
            </a:pPr>
            <a:endParaRPr lang="en-US" dirty="0" smtClean="0"/>
          </a:p>
          <a:p>
            <a:r>
              <a:rPr lang="en-US" dirty="0"/>
              <a:t>T</a:t>
            </a:r>
            <a:r>
              <a:rPr lang="en-US" dirty="0" smtClean="0"/>
              <a:t>raditional Data				10.22%</a:t>
            </a:r>
          </a:p>
          <a:p>
            <a:pPr marL="0" indent="0">
              <a:buNone/>
            </a:pPr>
            <a:endParaRPr lang="en-US" dirty="0" smtClean="0"/>
          </a:p>
          <a:p>
            <a:pPr marL="457200" lvl="1" indent="0">
              <a:buNone/>
            </a:pPr>
            <a:endParaRPr lang="en-US" sz="3200" dirty="0" smtClean="0"/>
          </a:p>
        </p:txBody>
      </p:sp>
    </p:spTree>
    <p:extLst>
      <p:ext uri="{BB962C8B-B14F-4D97-AF65-F5344CB8AC3E}">
        <p14:creationId xmlns:p14="http://schemas.microsoft.com/office/powerpoint/2010/main" val="14806765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304800"/>
            <a:ext cx="8686800" cy="6696641"/>
          </a:xfrm>
          <a:prstGeom prst="rect">
            <a:avLst/>
          </a:prstGeom>
        </p:spPr>
        <p:txBody>
          <a:bodyPr wrap="square">
            <a:spAutoFit/>
          </a:bodyPr>
          <a:lstStyle/>
          <a:p>
            <a:pPr marL="285750" lvl="0" indent="-285750">
              <a:lnSpc>
                <a:spcPct val="115000"/>
              </a:lnSpc>
              <a:spcAft>
                <a:spcPts val="1000"/>
              </a:spcAft>
              <a:buFont typeface="Wingdings" panose="05000000000000000000" pitchFamily="2" charset="2"/>
              <a:buChar char="§"/>
            </a:pPr>
            <a:r>
              <a:rPr lang="en-US" sz="1600" dirty="0">
                <a:solidFill>
                  <a:srgbClr val="000000"/>
                </a:solidFill>
              </a:rPr>
              <a:t>StreamNet should provide accessible and useful displays of information at the regional scale, with special focus on the CA </a:t>
            </a:r>
            <a:r>
              <a:rPr lang="en-US" sz="1600" dirty="0" smtClean="0">
                <a:solidFill>
                  <a:srgbClr val="000000"/>
                </a:solidFill>
              </a:rPr>
              <a:t>project</a:t>
            </a:r>
          </a:p>
          <a:p>
            <a:pPr marL="285750" lvl="0" indent="-285750">
              <a:lnSpc>
                <a:spcPct val="115000"/>
              </a:lnSpc>
              <a:spcAft>
                <a:spcPts val="1000"/>
              </a:spcAft>
              <a:buFont typeface="Wingdings" panose="05000000000000000000" pitchFamily="2" charset="2"/>
              <a:buChar char="§"/>
            </a:pPr>
            <a:r>
              <a:rPr lang="en-US" sz="1600" dirty="0" smtClean="0">
                <a:solidFill>
                  <a:srgbClr val="000000"/>
                </a:solidFill>
              </a:rPr>
              <a:t>Focus </a:t>
            </a:r>
            <a:r>
              <a:rPr lang="en-US" sz="1600" dirty="0">
                <a:solidFill>
                  <a:srgbClr val="000000"/>
                </a:solidFill>
              </a:rPr>
              <a:t>the CA project on high level indicators that support regionally significant monitoring efforts, </a:t>
            </a:r>
            <a:r>
              <a:rPr lang="en-US" sz="1600" dirty="0" smtClean="0">
                <a:solidFill>
                  <a:srgbClr val="000000"/>
                </a:solidFill>
              </a:rPr>
              <a:t>agencies </a:t>
            </a:r>
            <a:r>
              <a:rPr lang="en-US" sz="1600" dirty="0">
                <a:solidFill>
                  <a:srgbClr val="000000"/>
                </a:solidFill>
              </a:rPr>
              <a:t>and tribes </a:t>
            </a:r>
            <a:r>
              <a:rPr lang="en-US" sz="1600" dirty="0" smtClean="0">
                <a:solidFill>
                  <a:srgbClr val="000000"/>
                </a:solidFill>
              </a:rPr>
              <a:t>should </a:t>
            </a:r>
            <a:r>
              <a:rPr lang="en-US" sz="1600" dirty="0">
                <a:solidFill>
                  <a:srgbClr val="000000"/>
                </a:solidFill>
              </a:rPr>
              <a:t>submit data that support population level assessments. Where such data are lacking, </a:t>
            </a:r>
            <a:r>
              <a:rPr lang="en-US" sz="1600" dirty="0" smtClean="0">
                <a:solidFill>
                  <a:srgbClr val="000000"/>
                </a:solidFill>
              </a:rPr>
              <a:t>use </a:t>
            </a:r>
            <a:r>
              <a:rPr lang="en-US" sz="1600" dirty="0">
                <a:solidFill>
                  <a:srgbClr val="000000"/>
                </a:solidFill>
              </a:rPr>
              <a:t>lower level or even higher level information and incorporate that into the CA database. </a:t>
            </a:r>
            <a:endParaRPr lang="en-US" sz="1600" dirty="0">
              <a:solidFill>
                <a:prstClr val="black"/>
              </a:solidFill>
            </a:endParaRPr>
          </a:p>
          <a:p>
            <a:pPr marL="285750" lvl="0" indent="-285750">
              <a:lnSpc>
                <a:spcPct val="115000"/>
              </a:lnSpc>
              <a:spcAft>
                <a:spcPts val="1000"/>
              </a:spcAft>
              <a:buFont typeface="Wingdings" panose="05000000000000000000" pitchFamily="2" charset="2"/>
              <a:buChar char="§"/>
            </a:pPr>
            <a:r>
              <a:rPr lang="en-US" sz="1600" dirty="0">
                <a:solidFill>
                  <a:srgbClr val="000000"/>
                </a:solidFill>
              </a:rPr>
              <a:t>Where data are needed in support of regional prioritization (i.e. resident fish data for NPCC indicators and dashboards), </a:t>
            </a:r>
            <a:r>
              <a:rPr lang="en-US" sz="1600" dirty="0" smtClean="0">
                <a:solidFill>
                  <a:srgbClr val="000000"/>
                </a:solidFill>
              </a:rPr>
              <a:t>BPA </a:t>
            </a:r>
            <a:r>
              <a:rPr lang="en-US" sz="1600" dirty="0">
                <a:solidFill>
                  <a:srgbClr val="000000"/>
                </a:solidFill>
              </a:rPr>
              <a:t>and the StreamNet Executive Committee should clearly convey to agencies the importance of contributing to regional efforts. </a:t>
            </a:r>
            <a:endParaRPr lang="en-US" sz="1600" dirty="0">
              <a:solidFill>
                <a:prstClr val="black"/>
              </a:solidFill>
            </a:endParaRPr>
          </a:p>
          <a:p>
            <a:pPr marL="285750" lvl="0" indent="-285750">
              <a:lnSpc>
                <a:spcPct val="115000"/>
              </a:lnSpc>
              <a:spcAft>
                <a:spcPts val="1000"/>
              </a:spcAft>
              <a:buFont typeface="Wingdings" panose="05000000000000000000" pitchFamily="2" charset="2"/>
              <a:buChar char="§"/>
            </a:pPr>
            <a:r>
              <a:rPr lang="en-US" sz="1600" dirty="0">
                <a:solidFill>
                  <a:srgbClr val="000000"/>
                </a:solidFill>
              </a:rPr>
              <a:t>CA methodologies for calculation of high level indicators should be fully documented.</a:t>
            </a:r>
            <a:endParaRPr lang="en-US" sz="1600" dirty="0">
              <a:solidFill>
                <a:prstClr val="black"/>
              </a:solidFill>
            </a:endParaRPr>
          </a:p>
          <a:p>
            <a:pPr marL="285750" lvl="0" indent="-285750">
              <a:lnSpc>
                <a:spcPct val="115000"/>
              </a:lnSpc>
              <a:spcAft>
                <a:spcPts val="1000"/>
              </a:spcAft>
              <a:buFont typeface="Wingdings" panose="05000000000000000000" pitchFamily="2" charset="2"/>
              <a:buChar char="§"/>
            </a:pPr>
            <a:r>
              <a:rPr lang="en-US" sz="1600" dirty="0">
                <a:solidFill>
                  <a:srgbClr val="000000"/>
                </a:solidFill>
              </a:rPr>
              <a:t>The StreamNet Data Store should continue to serve a role as a secure environmental data repository. </a:t>
            </a:r>
            <a:endParaRPr lang="en-US" sz="1600" dirty="0" smtClean="0">
              <a:solidFill>
                <a:srgbClr val="000000"/>
              </a:solidFill>
            </a:endParaRPr>
          </a:p>
          <a:p>
            <a:pPr marL="285750" lvl="0" indent="-285750">
              <a:lnSpc>
                <a:spcPct val="115000"/>
              </a:lnSpc>
              <a:spcAft>
                <a:spcPts val="1000"/>
              </a:spcAft>
              <a:buFont typeface="Wingdings" panose="05000000000000000000" pitchFamily="2" charset="2"/>
              <a:buChar char="§"/>
            </a:pPr>
            <a:r>
              <a:rPr lang="en-US" sz="1600" dirty="0" smtClean="0">
                <a:solidFill>
                  <a:srgbClr val="000000"/>
                </a:solidFill>
              </a:rPr>
              <a:t>StreamNet </a:t>
            </a:r>
            <a:r>
              <a:rPr lang="en-US" sz="1600" dirty="0">
                <a:solidFill>
                  <a:srgbClr val="000000"/>
                </a:solidFill>
              </a:rPr>
              <a:t>should continue to play a role in the development and deployment of emerging technologies in fisheries data collection through sponsorship of </a:t>
            </a:r>
            <a:r>
              <a:rPr lang="en-US" sz="1600" dirty="0" smtClean="0">
                <a:solidFill>
                  <a:srgbClr val="000000"/>
                </a:solidFill>
              </a:rPr>
              <a:t>workshops </a:t>
            </a:r>
          </a:p>
          <a:p>
            <a:pPr marL="285750" lvl="0" indent="-285750">
              <a:lnSpc>
                <a:spcPct val="115000"/>
              </a:lnSpc>
              <a:spcAft>
                <a:spcPts val="1000"/>
              </a:spcAft>
              <a:buFont typeface="Wingdings" panose="05000000000000000000" pitchFamily="2" charset="2"/>
              <a:buChar char="§"/>
            </a:pPr>
            <a:r>
              <a:rPr lang="en-US" sz="1600" dirty="0" smtClean="0">
                <a:solidFill>
                  <a:prstClr val="black"/>
                </a:solidFill>
              </a:rPr>
              <a:t>StreamNet </a:t>
            </a:r>
            <a:r>
              <a:rPr lang="en-US" sz="1600" dirty="0">
                <a:solidFill>
                  <a:prstClr val="black"/>
                </a:solidFill>
              </a:rPr>
              <a:t>partners should focus first on updating time series data for established trends (i.e., those already defined and mapped in the regional GIS) prior to making any effort to identify and map new stream survey reaches.  </a:t>
            </a:r>
          </a:p>
          <a:p>
            <a:pPr marL="285750" lvl="0" indent="-285750">
              <a:lnSpc>
                <a:spcPct val="107000"/>
              </a:lnSpc>
              <a:spcAft>
                <a:spcPts val="800"/>
              </a:spcAft>
              <a:buFont typeface="Wingdings" panose="05000000000000000000" pitchFamily="2" charset="2"/>
              <a:buChar char="§"/>
            </a:pPr>
            <a:r>
              <a:rPr lang="en-US" sz="1600" dirty="0">
                <a:solidFill>
                  <a:prstClr val="black"/>
                </a:solidFill>
              </a:rPr>
              <a:t>Fish Distribution as a StreamNet data category should be redefined as a GIS dataset that is exchanged (or compiled regionally) using GIS file formats.   </a:t>
            </a:r>
            <a:r>
              <a:rPr lang="en-US" sz="1600" dirty="0" smtClean="0">
                <a:solidFill>
                  <a:prstClr val="black"/>
                </a:solidFill>
              </a:rPr>
              <a:t>	</a:t>
            </a:r>
          </a:p>
          <a:p>
            <a:pPr lvl="8">
              <a:lnSpc>
                <a:spcPct val="107000"/>
              </a:lnSpc>
              <a:spcAft>
                <a:spcPts val="800"/>
              </a:spcAft>
            </a:pPr>
            <a:r>
              <a:rPr lang="en-US" sz="1600" dirty="0" smtClean="0">
                <a:solidFill>
                  <a:srgbClr val="FF0000"/>
                </a:solidFill>
              </a:rPr>
              <a:t>FY 2017 SOW Priorities</a:t>
            </a:r>
            <a:endParaRPr lang="en-US" sz="1600" dirty="0">
              <a:solidFill>
                <a:srgbClr val="FF0000"/>
              </a:solidFill>
            </a:endParaRPr>
          </a:p>
        </p:txBody>
      </p:sp>
    </p:spTree>
    <p:extLst>
      <p:ext uri="{BB962C8B-B14F-4D97-AF65-F5344CB8AC3E}">
        <p14:creationId xmlns:p14="http://schemas.microsoft.com/office/powerpoint/2010/main" val="12242775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FY 2017 Priorities from ExComm</a:t>
            </a:r>
            <a:endParaRPr lang="en-US" dirty="0"/>
          </a:p>
        </p:txBody>
      </p:sp>
      <p:sp>
        <p:nvSpPr>
          <p:cNvPr id="3" name="Content Placeholder 2"/>
          <p:cNvSpPr>
            <a:spLocks noGrp="1"/>
          </p:cNvSpPr>
          <p:nvPr>
            <p:ph idx="1"/>
          </p:nvPr>
        </p:nvSpPr>
        <p:spPr/>
        <p:txBody>
          <a:bodyPr>
            <a:normAutofit fontScale="92500" lnSpcReduction="10000"/>
          </a:bodyPr>
          <a:lstStyle/>
          <a:p>
            <a:pPr lvl="1">
              <a:buFont typeface="Wingdings" panose="05000000000000000000" pitchFamily="2" charset="2"/>
              <a:buChar char="§"/>
            </a:pPr>
            <a:r>
              <a:rPr lang="en-US" dirty="0" smtClean="0"/>
              <a:t>Populating </a:t>
            </a:r>
            <a:r>
              <a:rPr lang="en-US" dirty="0"/>
              <a:t>the existing natural origin indicators </a:t>
            </a:r>
            <a:endParaRPr lang="en-US" dirty="0" smtClean="0"/>
          </a:p>
          <a:p>
            <a:pPr lvl="1">
              <a:buFont typeface="Wingdings" panose="05000000000000000000" pitchFamily="2" charset="2"/>
              <a:buChar char="§"/>
            </a:pPr>
            <a:r>
              <a:rPr lang="en-US" dirty="0" smtClean="0"/>
              <a:t>Survey </a:t>
            </a:r>
            <a:r>
              <a:rPr lang="en-US" dirty="0"/>
              <a:t>partners to get information on predicted dataflow for the year, including information on “predicted” data, which shows where population level data is not/won’t be </a:t>
            </a:r>
            <a:r>
              <a:rPr lang="en-US" dirty="0" smtClean="0"/>
              <a:t>available </a:t>
            </a:r>
          </a:p>
          <a:p>
            <a:pPr lvl="1">
              <a:buFont typeface="Wingdings" panose="05000000000000000000" pitchFamily="2" charset="2"/>
              <a:buChar char="§"/>
            </a:pPr>
            <a:r>
              <a:rPr lang="en-US" dirty="0" smtClean="0"/>
              <a:t>Continue </a:t>
            </a:r>
            <a:r>
              <a:rPr lang="en-US" dirty="0"/>
              <a:t>to work with CRITFC tribes to include them in data flow to the extent that resources allow them to do so</a:t>
            </a:r>
            <a:r>
              <a:rPr lang="en-US" dirty="0" smtClean="0"/>
              <a:t>.</a:t>
            </a:r>
          </a:p>
          <a:p>
            <a:pPr lvl="1">
              <a:buFont typeface="Wingdings" panose="05000000000000000000" pitchFamily="2" charset="2"/>
              <a:buChar char="§"/>
            </a:pPr>
            <a:r>
              <a:rPr lang="en-US" dirty="0"/>
              <a:t>Bull trout workshop to identify players, discuss data needs, and identify future paths forward for regional data sharing for this species</a:t>
            </a:r>
          </a:p>
          <a:p>
            <a:pPr marL="457200" lvl="1" indent="0">
              <a:buNone/>
            </a:pPr>
            <a:endParaRPr lang="en-US" sz="3200" dirty="0" smtClean="0"/>
          </a:p>
        </p:txBody>
      </p:sp>
    </p:spTree>
    <p:extLst>
      <p:ext uri="{BB962C8B-B14F-4D97-AF65-F5344CB8AC3E}">
        <p14:creationId xmlns:p14="http://schemas.microsoft.com/office/powerpoint/2010/main" val="24376259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4800" y="228600"/>
            <a:ext cx="8644445" cy="2222500"/>
          </a:xfrm>
          <a:prstGeom prst="rect">
            <a:avLst/>
          </a:prstGeom>
        </p:spPr>
      </p:pic>
      <p:sp>
        <p:nvSpPr>
          <p:cNvPr id="5" name="Rectangle 4"/>
          <p:cNvSpPr/>
          <p:nvPr/>
        </p:nvSpPr>
        <p:spPr>
          <a:xfrm>
            <a:off x="228600" y="2826602"/>
            <a:ext cx="8382000" cy="4030847"/>
          </a:xfrm>
          <a:prstGeom prst="rect">
            <a:avLst/>
          </a:prstGeom>
        </p:spPr>
        <p:txBody>
          <a:bodyPr wrap="square">
            <a:spAutoFit/>
          </a:bodyPr>
          <a:lstStyle/>
          <a:p>
            <a:pPr marR="0" lvl="0">
              <a:lnSpc>
                <a:spcPct val="105000"/>
              </a:lnSpc>
              <a:spcBef>
                <a:spcPts val="0"/>
              </a:spcBef>
              <a:spcAft>
                <a:spcPts val="800"/>
              </a:spcAft>
            </a:pPr>
            <a:r>
              <a:rPr lang="en-US" dirty="0" smtClean="0">
                <a:solidFill>
                  <a:schemeClr val="tx2"/>
                </a:solidFill>
                <a:latin typeface="Calibri" panose="020F0502020204030204" pitchFamily="34" charset="0"/>
                <a:ea typeface="Calibri" panose="020F0502020204030204" pitchFamily="34" charset="0"/>
                <a:cs typeface="Times New Roman" panose="02020603050405020304" pitchFamily="18" charset="0"/>
              </a:rPr>
              <a:t>Percentage </a:t>
            </a:r>
            <a:r>
              <a:rPr lang="en-US" dirty="0">
                <a:solidFill>
                  <a:schemeClr val="tx2"/>
                </a:solidFill>
                <a:latin typeface="Calibri" panose="020F0502020204030204" pitchFamily="34" charset="0"/>
                <a:ea typeface="Calibri" panose="020F0502020204030204" pitchFamily="34" charset="0"/>
                <a:cs typeface="Times New Roman" panose="02020603050405020304" pitchFamily="18" charset="0"/>
              </a:rPr>
              <a:t>of effort is being spent on </a:t>
            </a:r>
            <a:r>
              <a:rPr lang="en-US" dirty="0" smtClean="0">
                <a:solidFill>
                  <a:schemeClr val="tx2"/>
                </a:solidFill>
                <a:latin typeface="Calibri" panose="020F0502020204030204" pitchFamily="34" charset="0"/>
                <a:ea typeface="Calibri" panose="020F0502020204030204" pitchFamily="34" charset="0"/>
                <a:cs typeface="Times New Roman" panose="02020603050405020304" pitchFamily="18" charset="0"/>
              </a:rPr>
              <a:t>CA; Estimate 75% CA, balance coordination, reporting, administration, traditional data, distribution, etc.</a:t>
            </a:r>
            <a:endParaRPr lang="en-US"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marR="0" lvl="0">
              <a:lnSpc>
                <a:spcPct val="105000"/>
              </a:lnSpc>
              <a:spcBef>
                <a:spcPts val="0"/>
              </a:spcBef>
              <a:spcAft>
                <a:spcPts val="800"/>
              </a:spcAft>
            </a:pPr>
            <a:r>
              <a:rPr lang="en-US" dirty="0">
                <a:solidFill>
                  <a:schemeClr val="tx2"/>
                </a:solidFill>
                <a:latin typeface="Calibri" panose="020F0502020204030204" pitchFamily="34" charset="0"/>
                <a:ea typeface="Calibri" panose="020F0502020204030204" pitchFamily="34" charset="0"/>
                <a:cs typeface="Times New Roman" panose="02020603050405020304" pitchFamily="18" charset="0"/>
              </a:rPr>
              <a:t>T</a:t>
            </a:r>
            <a:r>
              <a:rPr lang="en-US" dirty="0" smtClean="0">
                <a:solidFill>
                  <a:schemeClr val="tx2"/>
                </a:solidFill>
                <a:latin typeface="Calibri" panose="020F0502020204030204" pitchFamily="34" charset="0"/>
                <a:ea typeface="Calibri" panose="020F0502020204030204" pitchFamily="34" charset="0"/>
                <a:cs typeface="Times New Roman" panose="02020603050405020304" pitchFamily="18" charset="0"/>
              </a:rPr>
              <a:t>asks involved</a:t>
            </a:r>
            <a:r>
              <a:rPr lang="en-US" dirty="0">
                <a:solidFill>
                  <a:schemeClr val="tx2"/>
                </a:solidFill>
                <a:latin typeface="Calibri" panose="020F0502020204030204" pitchFamily="34" charset="0"/>
                <a:ea typeface="Calibri" panose="020F0502020204030204" pitchFamily="34" charset="0"/>
                <a:cs typeface="Times New Roman" panose="02020603050405020304" pitchFamily="18" charset="0"/>
              </a:rPr>
              <a:t> </a:t>
            </a:r>
            <a:r>
              <a:rPr lang="en-US" dirty="0" smtClean="0">
                <a:solidFill>
                  <a:schemeClr val="tx2"/>
                </a:solidFill>
                <a:latin typeface="Calibri" panose="020F0502020204030204" pitchFamily="34" charset="0"/>
                <a:ea typeface="Calibri" panose="020F0502020204030204" pitchFamily="34" charset="0"/>
                <a:cs typeface="Times New Roman" panose="02020603050405020304" pitchFamily="18" charset="0"/>
              </a:rPr>
              <a:t>include database management and queries (Bill, Greg, Mike); DES development (Mike, Chris); Website programming, APIs, etc. (Greg, Mike, Bill); Data QA/QC (Bill, Mike); Coordination (Chris, Mike, Bill); Project Management (Chris)</a:t>
            </a:r>
          </a:p>
          <a:p>
            <a:pPr>
              <a:lnSpc>
                <a:spcPct val="105000"/>
              </a:lnSpc>
              <a:spcAft>
                <a:spcPts val="800"/>
              </a:spcAft>
            </a:pPr>
            <a:r>
              <a:rPr lang="en-US" dirty="0" smtClean="0">
                <a:solidFill>
                  <a:schemeClr val="tx2"/>
                </a:solidFill>
              </a:rPr>
              <a:t>Proportion </a:t>
            </a:r>
            <a:r>
              <a:rPr lang="en-US" dirty="0">
                <a:solidFill>
                  <a:schemeClr val="tx2"/>
                </a:solidFill>
              </a:rPr>
              <a:t>of effort </a:t>
            </a:r>
            <a:r>
              <a:rPr lang="en-US" dirty="0" smtClean="0">
                <a:solidFill>
                  <a:schemeClr val="tx2"/>
                </a:solidFill>
              </a:rPr>
              <a:t>that is </a:t>
            </a:r>
            <a:r>
              <a:rPr lang="en-US" dirty="0">
                <a:solidFill>
                  <a:schemeClr val="tx2"/>
                </a:solidFill>
              </a:rPr>
              <a:t>technical assistance to </a:t>
            </a:r>
            <a:r>
              <a:rPr lang="en-US" dirty="0" smtClean="0">
                <a:solidFill>
                  <a:schemeClr val="tx2"/>
                </a:solidFill>
              </a:rPr>
              <a:t>CA; Bill and Greg 85%; Mike; 75%</a:t>
            </a:r>
            <a:r>
              <a:rPr lang="en-US" dirty="0">
                <a:solidFill>
                  <a:schemeClr val="tx2"/>
                </a:solidFill>
              </a:rPr>
              <a:t>  </a:t>
            </a:r>
            <a:endParaRPr lang="en-US" dirty="0" smtClean="0">
              <a:solidFill>
                <a:schemeClr val="tx2"/>
              </a:solidFill>
            </a:endParaRPr>
          </a:p>
          <a:p>
            <a:pPr>
              <a:lnSpc>
                <a:spcPct val="105000"/>
              </a:lnSpc>
              <a:spcAft>
                <a:spcPts val="800"/>
              </a:spcAft>
            </a:pPr>
            <a:r>
              <a:rPr lang="en-US" dirty="0" smtClean="0">
                <a:solidFill>
                  <a:schemeClr val="tx2"/>
                </a:solidFill>
              </a:rPr>
              <a:t>What </a:t>
            </a:r>
            <a:r>
              <a:rPr lang="en-US" dirty="0">
                <a:solidFill>
                  <a:schemeClr val="tx2"/>
                </a:solidFill>
              </a:rPr>
              <a:t>does that </a:t>
            </a:r>
            <a:r>
              <a:rPr lang="en-US" dirty="0" smtClean="0">
                <a:solidFill>
                  <a:schemeClr val="tx2"/>
                </a:solidFill>
              </a:rPr>
              <a:t>assistance entail </a:t>
            </a:r>
            <a:r>
              <a:rPr lang="en-US" dirty="0">
                <a:solidFill>
                  <a:schemeClr val="tx2"/>
                </a:solidFill>
              </a:rPr>
              <a:t>(in general categories</a:t>
            </a:r>
            <a:r>
              <a:rPr lang="en-US" dirty="0" smtClean="0">
                <a:solidFill>
                  <a:schemeClr val="tx2"/>
                </a:solidFill>
              </a:rPr>
              <a:t>); Programming, QA/QC, DES development, API development</a:t>
            </a:r>
            <a:endParaRPr lang="en-US"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800"/>
              </a:spcAft>
            </a:pPr>
            <a:r>
              <a:rPr lang="en-US" dirty="0" smtClean="0">
                <a:solidFill>
                  <a:schemeClr val="tx2"/>
                </a:solidFill>
                <a:latin typeface="Calibri" panose="020F0502020204030204" pitchFamily="34" charset="0"/>
                <a:ea typeface="Calibri" panose="020F0502020204030204" pitchFamily="34" charset="0"/>
                <a:cs typeface="Times New Roman" panose="02020603050405020304" pitchFamily="18" charset="0"/>
              </a:rPr>
              <a:t>What are the other major uses of StreamNet staff time; Coordination with other entities and projects (i.e. Council, NOAA, CRITFC, tribes); administration (budget, expenditures, reporting, etc.)</a:t>
            </a:r>
            <a:endParaRPr lang="en-US"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nSpc>
                <a:spcPct val="105000"/>
              </a:lnSpc>
              <a:spcBef>
                <a:spcPts val="0"/>
              </a:spcBef>
              <a:spcAft>
                <a:spcPts val="80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738668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304800" y="762000"/>
            <a:ext cx="8644445" cy="635000"/>
          </a:xfrm>
          <a:prstGeom prst="rect">
            <a:avLst/>
          </a:prstGeom>
        </p:spPr>
      </p:pic>
      <p:sp>
        <p:nvSpPr>
          <p:cNvPr id="8" name="TextBox 7"/>
          <p:cNvSpPr txBox="1"/>
          <p:nvPr/>
        </p:nvSpPr>
        <p:spPr>
          <a:xfrm>
            <a:off x="6934200" y="392668"/>
            <a:ext cx="1876924" cy="369332"/>
          </a:xfrm>
          <a:prstGeom prst="rect">
            <a:avLst/>
          </a:prstGeom>
          <a:noFill/>
        </p:spPr>
        <p:txBody>
          <a:bodyPr wrap="none" rtlCol="0">
            <a:spAutoFit/>
          </a:bodyPr>
          <a:lstStyle/>
          <a:p>
            <a:r>
              <a:rPr lang="en-US" dirty="0" smtClean="0"/>
              <a:t>Months            FTE</a:t>
            </a:r>
            <a:endParaRPr lang="en-US" dirty="0"/>
          </a:p>
        </p:txBody>
      </p:sp>
      <p:sp>
        <p:nvSpPr>
          <p:cNvPr id="2" name="Rectangle 1"/>
          <p:cNvSpPr/>
          <p:nvPr/>
        </p:nvSpPr>
        <p:spPr>
          <a:xfrm>
            <a:off x="533400" y="1520786"/>
            <a:ext cx="7696200" cy="4770537"/>
          </a:xfrm>
          <a:prstGeom prst="rect">
            <a:avLst/>
          </a:prstGeom>
        </p:spPr>
        <p:txBody>
          <a:bodyPr wrap="square">
            <a:spAutoFit/>
          </a:bodyPr>
          <a:lstStyle/>
          <a:p>
            <a:r>
              <a:rPr lang="en-US" sz="1600" dirty="0" smtClean="0">
                <a:solidFill>
                  <a:srgbClr val="1F497D"/>
                </a:solidFill>
                <a:latin typeface="Calibri" panose="020F0502020204030204" pitchFamily="34" charset="0"/>
                <a:ea typeface="Calibri" panose="020F0502020204030204" pitchFamily="34" charset="0"/>
                <a:cs typeface="Times New Roman" panose="02020603050405020304" pitchFamily="18" charset="0"/>
              </a:rPr>
              <a:t>Time </a:t>
            </a: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on Stream-net accordingly</a:t>
            </a:r>
            <a:r>
              <a:rPr lang="en-US" sz="1600" dirty="0" smtClean="0">
                <a:solidFill>
                  <a:srgbClr val="1F497D"/>
                </a:solidFill>
                <a:latin typeface="Calibri" panose="020F0502020204030204" pitchFamily="34" charset="0"/>
                <a:ea typeface="Calibri" panose="020F0502020204030204" pitchFamily="34" charset="0"/>
                <a:cs typeface="Times New Roman" panose="02020603050405020304" pitchFamily="18" charset="0"/>
              </a:rPr>
              <a:t>:</a:t>
            </a:r>
          </a:p>
          <a:p>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arenR"/>
            </a:pP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40 hours to prep for Excom meetings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arenR"/>
            </a:pP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40 hours to travel to Excom meetings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arenR"/>
            </a:pP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40 hours to participate in Excom meetings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arenR"/>
            </a:pP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80 hours to do busy work like this and respond to inquiries from stream-net staff</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arenR"/>
            </a:pP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80 hours to coordinate with others in my agency related to stream-net activities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arenR"/>
            </a:pP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40 hours to oversee deliverables under CA</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sz="1600" dirty="0" smtClean="0">
                <a:solidFill>
                  <a:srgbClr val="1F497D"/>
                </a:solidFill>
                <a:latin typeface="Calibri" panose="020F0502020204030204" pitchFamily="34" charset="0"/>
                <a:ea typeface="Calibri" panose="020F0502020204030204" pitchFamily="34" charset="0"/>
                <a:cs typeface="Times New Roman" panose="02020603050405020304" pitchFamily="18" charset="0"/>
              </a:rPr>
              <a:t> </a:t>
            </a: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Sitka Tech </a:t>
            </a:r>
            <a:r>
              <a:rPr lang="en-US" sz="1600" dirty="0" smtClean="0">
                <a:solidFill>
                  <a:srgbClr val="1F497D"/>
                </a:solidFill>
                <a:latin typeface="Calibri" panose="020F0502020204030204" pitchFamily="34" charset="0"/>
                <a:ea typeface="Calibri" panose="020F0502020204030204" pitchFamily="34" charset="0"/>
                <a:cs typeface="Times New Roman" panose="02020603050405020304" pitchFamily="18" charset="0"/>
              </a:rPr>
              <a:t>contract (76% of budget):</a:t>
            </a:r>
            <a:endParaRPr lang="en-US" sz="1600" dirty="0" smtClean="0">
              <a:latin typeface="Calibri" panose="020F0502020204030204" pitchFamily="34" charset="0"/>
              <a:ea typeface="Calibri" panose="020F0502020204030204" pitchFamily="34" charset="0"/>
              <a:cs typeface="Times New Roman" panose="02020603050405020304" pitchFamily="18" charset="0"/>
            </a:endParaRPr>
          </a:p>
          <a:p>
            <a:endPar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endParaRPr>
          </a:p>
          <a:p>
            <a:r>
              <a:rPr lang="en-US" sz="1600" dirty="0" smtClean="0">
                <a:solidFill>
                  <a:srgbClr val="1F497D"/>
                </a:solidFill>
                <a:latin typeface="Calibri" panose="020F0502020204030204" pitchFamily="34" charset="0"/>
                <a:ea typeface="Calibri" panose="020F0502020204030204" pitchFamily="34" charset="0"/>
                <a:cs typeface="Times New Roman" panose="02020603050405020304" pitchFamily="18" charset="0"/>
              </a:rPr>
              <a:t>1</a:t>
            </a: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    40 hours to prep for steering com meetings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arenR" startAt="2"/>
            </a:pP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40 hours to travel to Steering com meetings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arenR" startAt="2"/>
            </a:pP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40 hours to participate in Steering com meetings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arenR" startAt="2"/>
            </a:pP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80 hours to respond to inquiries from stream-net staff</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arenR" startAt="2"/>
            </a:pP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80 hours to coordinate with others agencies related to stream-net activities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arenR" startAt="2"/>
            </a:pP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260 to compile and actually push CA data</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arenR" startAt="2"/>
            </a:pP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320 hours To enhance and maintain tribal data systems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arenR" startAt="2"/>
            </a:pP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100+ hours to help push traditional data set as time allows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7263105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53F8531D-A550-483F-92F3-9D001D2F09D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Faded background picture</Template>
  <TotalTime>0</TotalTime>
  <Words>1839</Words>
  <Application>Microsoft Office PowerPoint</Application>
  <PresentationFormat>On-screen Show (4:3)</PresentationFormat>
  <Paragraphs>440</Paragraphs>
  <Slides>34</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Courier New</vt:lpstr>
      <vt:lpstr>Times New Roman</vt:lpstr>
      <vt:lpstr>Wingdings</vt:lpstr>
      <vt:lpstr>Office Theme</vt:lpstr>
      <vt:lpstr>StreamNet Steering Committee 02/09/17 Budget Meeting</vt:lpstr>
      <vt:lpstr>PowerPoint Presentation</vt:lpstr>
      <vt:lpstr>PowerPoint Presentation</vt:lpstr>
      <vt:lpstr>PowerPoint Presentation</vt:lpstr>
      <vt:lpstr>Major Work Elements from SOW</vt:lpstr>
      <vt:lpstr>PowerPoint Presentation</vt:lpstr>
      <vt:lpstr>FY 2017 Priorities from ExComm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Results Preview!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2016-12-21T21:59:03Z</dcterms:created>
  <dcterms:modified xsi:type="dcterms:W3CDTF">2017-02-09T19:20:16Z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TC020116439991</vt:lpwstr>
  </property>
</Properties>
</file>