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37"/>
  </p:notesMasterIdLst>
  <p:sldIdLst>
    <p:sldId id="271" r:id="rId3"/>
    <p:sldId id="298" r:id="rId4"/>
    <p:sldId id="258" r:id="rId5"/>
    <p:sldId id="267" r:id="rId6"/>
    <p:sldId id="269" r:id="rId7"/>
    <p:sldId id="274" r:id="rId8"/>
    <p:sldId id="273" r:id="rId9"/>
    <p:sldId id="262" r:id="rId10"/>
    <p:sldId id="261" r:id="rId11"/>
    <p:sldId id="286" r:id="rId12"/>
    <p:sldId id="287" r:id="rId13"/>
    <p:sldId id="285" r:id="rId14"/>
    <p:sldId id="288" r:id="rId15"/>
    <p:sldId id="289" r:id="rId16"/>
    <p:sldId id="265" r:id="rId17"/>
    <p:sldId id="277" r:id="rId18"/>
    <p:sldId id="278" r:id="rId19"/>
    <p:sldId id="279" r:id="rId20"/>
    <p:sldId id="282" r:id="rId21"/>
    <p:sldId id="276" r:id="rId22"/>
    <p:sldId id="283" r:id="rId23"/>
    <p:sldId id="281" r:id="rId24"/>
    <p:sldId id="284" r:id="rId25"/>
    <p:sldId id="290" r:id="rId26"/>
    <p:sldId id="297" r:id="rId27"/>
    <p:sldId id="296" r:id="rId28"/>
    <p:sldId id="291" r:id="rId29"/>
    <p:sldId id="292" r:id="rId30"/>
    <p:sldId id="293" r:id="rId31"/>
    <p:sldId id="294" r:id="rId32"/>
    <p:sldId id="295" r:id="rId33"/>
    <p:sldId id="270" r:id="rId34"/>
    <p:sldId id="259" r:id="rId35"/>
    <p:sldId id="26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1388" autoAdjust="0"/>
  </p:normalViewPr>
  <p:slideViewPr>
    <p:cSldViewPr showGuides="1">
      <p:cViewPr varScale="1">
        <p:scale>
          <a:sx n="88" d="100"/>
          <a:sy n="88" d="100"/>
        </p:scale>
        <p:origin x="571" y="67"/>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22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dirty="0" smtClean="0"/>
              <a:t>Delivered in 2016 vs. Predicted</a:t>
            </a:r>
            <a:r>
              <a:rPr lang="en-US" sz="1600" baseline="0" dirty="0" smtClean="0"/>
              <a:t> </a:t>
            </a:r>
            <a:r>
              <a:rPr lang="en-US" sz="1600" baseline="0" dirty="0"/>
              <a:t>in 2017 </a:t>
            </a:r>
            <a:endParaRPr lang="en-US" sz="16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4"/>
          <c:order val="4"/>
          <c:tx>
            <c:strRef>
              <c:f>Sheet3!$G$63</c:f>
              <c:strCache>
                <c:ptCount val="1"/>
                <c:pt idx="0">
                  <c:v>% Predicted in 17</c:v>
                </c:pt>
              </c:strCache>
            </c:strRef>
          </c:tx>
          <c:spPr>
            <a:solidFill>
              <a:schemeClr val="accent5"/>
            </a:solidFill>
            <a:ln>
              <a:noFill/>
            </a:ln>
            <a:effectLst/>
          </c:spPr>
          <c:invertIfNegative val="0"/>
          <c:cat>
            <c:strRef>
              <c:f>Sheet3!$B$64:$B$68</c:f>
              <c:strCache>
                <c:ptCount val="5"/>
                <c:pt idx="0">
                  <c:v> NOSA</c:v>
                </c:pt>
                <c:pt idx="1">
                  <c:v> RperS</c:v>
                </c:pt>
                <c:pt idx="2">
                  <c:v> SAR</c:v>
                </c:pt>
                <c:pt idx="3">
                  <c:v> JuvenileOutMigrants</c:v>
                </c:pt>
                <c:pt idx="4">
                  <c:v> Presmolt Abundance</c:v>
                </c:pt>
              </c:strCache>
            </c:strRef>
          </c:cat>
          <c:val>
            <c:numRef>
              <c:f>Sheet3!$G$64:$G$68</c:f>
              <c:numCache>
                <c:formatCode>General</c:formatCode>
                <c:ptCount val="5"/>
                <c:pt idx="0">
                  <c:v>62</c:v>
                </c:pt>
                <c:pt idx="1">
                  <c:v>31</c:v>
                </c:pt>
                <c:pt idx="2">
                  <c:v>4</c:v>
                </c:pt>
                <c:pt idx="3">
                  <c:v>16</c:v>
                </c:pt>
                <c:pt idx="4">
                  <c:v>3</c:v>
                </c:pt>
              </c:numCache>
            </c:numRef>
          </c:val>
          <c:extLst>
            <c:ext xmlns:c16="http://schemas.microsoft.com/office/drawing/2014/chart" uri="{C3380CC4-5D6E-409C-BE32-E72D297353CC}">
              <c16:uniqueId val="{00000000-34D2-4C13-A2BA-D3E1510C1B03}"/>
            </c:ext>
          </c:extLst>
        </c:ser>
        <c:ser>
          <c:idx val="5"/>
          <c:order val="5"/>
          <c:tx>
            <c:strRef>
              <c:f>Sheet3!$H$63</c:f>
              <c:strCache>
                <c:ptCount val="1"/>
                <c:pt idx="0">
                  <c:v>% Actual in 16</c:v>
                </c:pt>
              </c:strCache>
            </c:strRef>
          </c:tx>
          <c:spPr>
            <a:solidFill>
              <a:schemeClr val="accent6"/>
            </a:solidFill>
            <a:ln>
              <a:noFill/>
            </a:ln>
            <a:effectLst/>
          </c:spPr>
          <c:invertIfNegative val="0"/>
          <c:cat>
            <c:strRef>
              <c:f>Sheet3!$B$64:$B$68</c:f>
              <c:strCache>
                <c:ptCount val="5"/>
                <c:pt idx="0">
                  <c:v> NOSA</c:v>
                </c:pt>
                <c:pt idx="1">
                  <c:v> RperS</c:v>
                </c:pt>
                <c:pt idx="2">
                  <c:v> SAR</c:v>
                </c:pt>
                <c:pt idx="3">
                  <c:v> JuvenileOutMigrants</c:v>
                </c:pt>
                <c:pt idx="4">
                  <c:v> Presmolt Abundance</c:v>
                </c:pt>
              </c:strCache>
            </c:strRef>
          </c:cat>
          <c:val>
            <c:numRef>
              <c:f>Sheet3!$H$64:$H$68</c:f>
              <c:numCache>
                <c:formatCode>General</c:formatCode>
                <c:ptCount val="5"/>
                <c:pt idx="0">
                  <c:v>61</c:v>
                </c:pt>
                <c:pt idx="1">
                  <c:v>31</c:v>
                </c:pt>
                <c:pt idx="2">
                  <c:v>6</c:v>
                </c:pt>
                <c:pt idx="3">
                  <c:v>15</c:v>
                </c:pt>
                <c:pt idx="4">
                  <c:v>3</c:v>
                </c:pt>
              </c:numCache>
            </c:numRef>
          </c:val>
          <c:extLst>
            <c:ext xmlns:c16="http://schemas.microsoft.com/office/drawing/2014/chart" uri="{C3380CC4-5D6E-409C-BE32-E72D297353CC}">
              <c16:uniqueId val="{00000001-34D2-4C13-A2BA-D3E1510C1B03}"/>
            </c:ext>
          </c:extLst>
        </c:ser>
        <c:dLbls>
          <c:showLegendKey val="0"/>
          <c:showVal val="0"/>
          <c:showCatName val="0"/>
          <c:showSerName val="0"/>
          <c:showPercent val="0"/>
          <c:showBubbleSize val="0"/>
        </c:dLbls>
        <c:gapWidth val="182"/>
        <c:axId val="360588384"/>
        <c:axId val="360587552"/>
        <c:extLst>
          <c:ext xmlns:c15="http://schemas.microsoft.com/office/drawing/2012/chart" uri="{02D57815-91ED-43cb-92C2-25804820EDAC}">
            <c15:filteredBarSeries>
              <c15:ser>
                <c:idx val="0"/>
                <c:order val="0"/>
                <c:tx>
                  <c:strRef>
                    <c:extLst>
                      <c:ext uri="{02D57815-91ED-43cb-92C2-25804820EDAC}">
                        <c15:formulaRef>
                          <c15:sqref>Sheet3!$C$63</c15:sqref>
                        </c15:formulaRef>
                      </c:ext>
                    </c:extLst>
                    <c:strCache>
                      <c:ptCount val="1"/>
                    </c:strCache>
                  </c:strRef>
                </c:tx>
                <c:spPr>
                  <a:solidFill>
                    <a:schemeClr val="accent1"/>
                  </a:solidFill>
                  <a:ln>
                    <a:noFill/>
                  </a:ln>
                  <a:effectLst/>
                </c:spPr>
                <c:invertIfNegative val="0"/>
                <c:cat>
                  <c:strRef>
                    <c:extLst>
                      <c:ex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c:ext uri="{02D57815-91ED-43cb-92C2-25804820EDAC}">
                        <c15:formulaRef>
                          <c15:sqref>Sheet3!$C$64:$C$68</c15:sqref>
                        </c15:formulaRef>
                      </c:ext>
                    </c:extLst>
                    <c:numCache>
                      <c:formatCode>General</c:formatCode>
                      <c:ptCount val="5"/>
                    </c:numCache>
                  </c:numRef>
                </c:val>
                <c:extLst>
                  <c:ext xmlns:c16="http://schemas.microsoft.com/office/drawing/2014/chart" uri="{C3380CC4-5D6E-409C-BE32-E72D297353CC}">
                    <c16:uniqueId val="{00000002-34D2-4C13-A2BA-D3E1510C1B0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Sheet3!$D$63</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Sheet3!$D$64:$D$68</c15:sqref>
                        </c15:formulaRef>
                      </c:ext>
                    </c:extLst>
                    <c:numCache>
                      <c:formatCode>General</c:formatCode>
                      <c:ptCount val="5"/>
                    </c:numCache>
                  </c:numRef>
                </c:val>
                <c:extLst>
                  <c:ext xmlns:c16="http://schemas.microsoft.com/office/drawing/2014/chart" uri="{C3380CC4-5D6E-409C-BE32-E72D297353CC}">
                    <c16:uniqueId val="{00000003-34D2-4C13-A2BA-D3E1510C1B0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Sheet3!$E$63</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Sheet3!$E$64:$E$68</c15:sqref>
                        </c15:formulaRef>
                      </c:ext>
                    </c:extLst>
                    <c:numCache>
                      <c:formatCode>General</c:formatCode>
                      <c:ptCount val="5"/>
                    </c:numCache>
                  </c:numRef>
                </c:val>
                <c:extLst>
                  <c:ext xmlns:c16="http://schemas.microsoft.com/office/drawing/2014/chart" uri="{C3380CC4-5D6E-409C-BE32-E72D297353CC}">
                    <c16:uniqueId val="{00000004-34D2-4C13-A2BA-D3E1510C1B0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Sheet3!$F$63</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Sheet3!$B$64:$B$68</c15:sqref>
                        </c15:formulaRef>
                      </c:ext>
                    </c:extLst>
                    <c:strCache>
                      <c:ptCount val="5"/>
                      <c:pt idx="0">
                        <c:v> NOSA</c:v>
                      </c:pt>
                      <c:pt idx="1">
                        <c:v> RperS</c:v>
                      </c:pt>
                      <c:pt idx="2">
                        <c:v> SAR</c:v>
                      </c:pt>
                      <c:pt idx="3">
                        <c:v> JuvenileOutMigrants</c:v>
                      </c:pt>
                      <c:pt idx="4">
                        <c:v> Presmolt Abundance</c:v>
                      </c:pt>
                    </c:strCache>
                  </c:strRef>
                </c:cat>
                <c:val>
                  <c:numRef>
                    <c:extLst xmlns:c15="http://schemas.microsoft.com/office/drawing/2012/chart">
                      <c:ext xmlns:c15="http://schemas.microsoft.com/office/drawing/2012/chart" uri="{02D57815-91ED-43cb-92C2-25804820EDAC}">
                        <c15:formulaRef>
                          <c15:sqref>Sheet3!$F$64:$F$68</c15:sqref>
                        </c15:formulaRef>
                      </c:ext>
                    </c:extLst>
                    <c:numCache>
                      <c:formatCode>General</c:formatCode>
                      <c:ptCount val="5"/>
                    </c:numCache>
                  </c:numRef>
                </c:val>
                <c:extLst>
                  <c:ext xmlns:c16="http://schemas.microsoft.com/office/drawing/2014/chart" uri="{C3380CC4-5D6E-409C-BE32-E72D297353CC}">
                    <c16:uniqueId val="{00000005-34D2-4C13-A2BA-D3E1510C1B03}"/>
                  </c:ext>
                </c:extLst>
              </c15:ser>
            </c15:filteredBarSeries>
          </c:ext>
        </c:extLst>
      </c:barChart>
      <c:catAx>
        <c:axId val="360588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0587552"/>
        <c:crosses val="autoZero"/>
        <c:auto val="1"/>
        <c:lblAlgn val="ctr"/>
        <c:lblOffset val="100"/>
        <c:noMultiLvlLbl val="0"/>
      </c:catAx>
      <c:valAx>
        <c:axId val="360587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588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a:t>
            </a:r>
            <a:r>
              <a:rPr lang="en-US" baseline="0" dirty="0"/>
              <a:t> 2017 Predicted NOSA</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Sheet3!$B$5</c:f>
              <c:strCache>
                <c:ptCount val="1"/>
                <c:pt idx="0">
                  <c:v>WDFW</c:v>
                </c:pt>
              </c:strCache>
            </c:strRef>
          </c:tx>
          <c:spPr>
            <a:solidFill>
              <a:schemeClr val="accent1"/>
            </a:solidFill>
            <a:ln>
              <a:noFill/>
            </a:ln>
            <a:effectLst/>
          </c:spPr>
          <c:invertIfNegative val="0"/>
          <c:cat>
            <c:strRef>
              <c:f>Sheet3!$C$4:$F$4</c:f>
              <c:strCache>
                <c:ptCount val="4"/>
                <c:pt idx="0">
                  <c:v>Y</c:v>
                </c:pt>
                <c:pt idx="1">
                  <c:v>X</c:v>
                </c:pt>
                <c:pt idx="2">
                  <c:v>N</c:v>
                </c:pt>
                <c:pt idx="3">
                  <c:v>&lt;&gt; </c:v>
                </c:pt>
              </c:strCache>
            </c:strRef>
          </c:cat>
          <c:val>
            <c:numRef>
              <c:f>Sheet3!$C$5:$F$5</c:f>
            </c:numRef>
          </c:val>
          <c:extLst>
            <c:ext xmlns:c16="http://schemas.microsoft.com/office/drawing/2014/chart" uri="{C3380CC4-5D6E-409C-BE32-E72D297353CC}">
              <c16:uniqueId val="{00000000-A5D6-438D-9F30-312F873CB7AB}"/>
            </c:ext>
          </c:extLst>
        </c:ser>
        <c:ser>
          <c:idx val="1"/>
          <c:order val="1"/>
          <c:tx>
            <c:strRef>
              <c:f>Sheet3!$B$6</c:f>
              <c:strCache>
                <c:ptCount val="1"/>
                <c:pt idx="0">
                  <c:v>ODFW</c:v>
                </c:pt>
              </c:strCache>
            </c:strRef>
          </c:tx>
          <c:spPr>
            <a:solidFill>
              <a:schemeClr val="accent2"/>
            </a:solidFill>
            <a:ln>
              <a:noFill/>
            </a:ln>
            <a:effectLst/>
          </c:spPr>
          <c:invertIfNegative val="0"/>
          <c:cat>
            <c:strRef>
              <c:f>Sheet3!$C$4:$F$4</c:f>
              <c:strCache>
                <c:ptCount val="4"/>
                <c:pt idx="0">
                  <c:v>Y</c:v>
                </c:pt>
                <c:pt idx="1">
                  <c:v>X</c:v>
                </c:pt>
                <c:pt idx="2">
                  <c:v>N</c:v>
                </c:pt>
                <c:pt idx="3">
                  <c:v>&lt;&gt; </c:v>
                </c:pt>
              </c:strCache>
            </c:strRef>
          </c:cat>
          <c:val>
            <c:numRef>
              <c:f>Sheet3!$C$6:$F$6</c:f>
            </c:numRef>
          </c:val>
          <c:extLst>
            <c:ext xmlns:c16="http://schemas.microsoft.com/office/drawing/2014/chart" uri="{C3380CC4-5D6E-409C-BE32-E72D297353CC}">
              <c16:uniqueId val="{00000001-A5D6-438D-9F30-312F873CB7AB}"/>
            </c:ext>
          </c:extLst>
        </c:ser>
        <c:ser>
          <c:idx val="2"/>
          <c:order val="2"/>
          <c:tx>
            <c:strRef>
              <c:f>Sheet3!$B$7</c:f>
              <c:strCache>
                <c:ptCount val="1"/>
                <c:pt idx="0">
                  <c:v>IDFG</c:v>
                </c:pt>
              </c:strCache>
            </c:strRef>
          </c:tx>
          <c:spPr>
            <a:solidFill>
              <a:schemeClr val="accent3"/>
            </a:solidFill>
            <a:ln>
              <a:noFill/>
            </a:ln>
            <a:effectLst/>
          </c:spPr>
          <c:invertIfNegative val="0"/>
          <c:cat>
            <c:strRef>
              <c:f>Sheet3!$C$4:$F$4</c:f>
              <c:strCache>
                <c:ptCount val="4"/>
                <c:pt idx="0">
                  <c:v>Y</c:v>
                </c:pt>
                <c:pt idx="1">
                  <c:v>X</c:v>
                </c:pt>
                <c:pt idx="2">
                  <c:v>N</c:v>
                </c:pt>
                <c:pt idx="3">
                  <c:v>&lt;&gt; </c:v>
                </c:pt>
              </c:strCache>
            </c:strRef>
          </c:cat>
          <c:val>
            <c:numRef>
              <c:f>Sheet3!$C$7:$F$7</c:f>
            </c:numRef>
          </c:val>
          <c:extLst>
            <c:ext xmlns:c16="http://schemas.microsoft.com/office/drawing/2014/chart" uri="{C3380CC4-5D6E-409C-BE32-E72D297353CC}">
              <c16:uniqueId val="{00000002-A5D6-438D-9F30-312F873CB7AB}"/>
            </c:ext>
          </c:extLst>
        </c:ser>
        <c:ser>
          <c:idx val="3"/>
          <c:order val="3"/>
          <c:tx>
            <c:strRef>
              <c:f>Sheet3!$B$8</c:f>
              <c:strCache>
                <c:ptCount val="1"/>
                <c:pt idx="0">
                  <c:v>YNF</c:v>
                </c:pt>
              </c:strCache>
            </c:strRef>
          </c:tx>
          <c:spPr>
            <a:solidFill>
              <a:schemeClr val="accent4"/>
            </a:solidFill>
            <a:ln>
              <a:noFill/>
            </a:ln>
            <a:effectLst/>
          </c:spPr>
          <c:invertIfNegative val="0"/>
          <c:cat>
            <c:strRef>
              <c:f>Sheet3!$C$4:$F$4</c:f>
              <c:strCache>
                <c:ptCount val="4"/>
                <c:pt idx="0">
                  <c:v>Y</c:v>
                </c:pt>
                <c:pt idx="1">
                  <c:v>X</c:v>
                </c:pt>
                <c:pt idx="2">
                  <c:v>N</c:v>
                </c:pt>
                <c:pt idx="3">
                  <c:v>&lt;&gt; </c:v>
                </c:pt>
              </c:strCache>
            </c:strRef>
          </c:cat>
          <c:val>
            <c:numRef>
              <c:f>Sheet3!$C$8:$F$8</c:f>
            </c:numRef>
          </c:val>
          <c:extLst>
            <c:ext xmlns:c16="http://schemas.microsoft.com/office/drawing/2014/chart" uri="{C3380CC4-5D6E-409C-BE32-E72D297353CC}">
              <c16:uniqueId val="{00000003-A5D6-438D-9F30-312F873CB7AB}"/>
            </c:ext>
          </c:extLst>
        </c:ser>
        <c:ser>
          <c:idx val="4"/>
          <c:order val="4"/>
          <c:tx>
            <c:strRef>
              <c:f>Sheet3!$B$9</c:f>
              <c:strCache>
                <c:ptCount val="1"/>
                <c:pt idx="0">
                  <c:v>CCT</c:v>
                </c:pt>
              </c:strCache>
            </c:strRef>
          </c:tx>
          <c:spPr>
            <a:solidFill>
              <a:schemeClr val="accent5"/>
            </a:solidFill>
            <a:ln>
              <a:noFill/>
            </a:ln>
            <a:effectLst/>
          </c:spPr>
          <c:invertIfNegative val="0"/>
          <c:cat>
            <c:strRef>
              <c:f>Sheet3!$C$4:$F$4</c:f>
              <c:strCache>
                <c:ptCount val="4"/>
                <c:pt idx="0">
                  <c:v>Y</c:v>
                </c:pt>
                <c:pt idx="1">
                  <c:v>X</c:v>
                </c:pt>
                <c:pt idx="2">
                  <c:v>N</c:v>
                </c:pt>
                <c:pt idx="3">
                  <c:v>&lt;&gt; </c:v>
                </c:pt>
              </c:strCache>
            </c:strRef>
          </c:cat>
          <c:val>
            <c:numRef>
              <c:f>Sheet3!$C$9:$F$9</c:f>
            </c:numRef>
          </c:val>
          <c:extLst>
            <c:ext xmlns:c16="http://schemas.microsoft.com/office/drawing/2014/chart" uri="{C3380CC4-5D6E-409C-BE32-E72D297353CC}">
              <c16:uniqueId val="{00000004-A5D6-438D-9F30-312F873CB7AB}"/>
            </c:ext>
          </c:extLst>
        </c:ser>
        <c:ser>
          <c:idx val="5"/>
          <c:order val="5"/>
          <c:tx>
            <c:strRef>
              <c:f>Sheet3!$B$10</c:f>
              <c:strCache>
                <c:ptCount val="1"/>
                <c:pt idx="0">
                  <c:v>?</c:v>
                </c:pt>
              </c:strCache>
            </c:strRef>
          </c:tx>
          <c:spPr>
            <a:solidFill>
              <a:schemeClr val="accent6"/>
            </a:solidFill>
            <a:ln>
              <a:noFill/>
            </a:ln>
            <a:effectLst/>
          </c:spPr>
          <c:invertIfNegative val="0"/>
          <c:cat>
            <c:strRef>
              <c:f>Sheet3!$C$4:$F$4</c:f>
              <c:strCache>
                <c:ptCount val="4"/>
                <c:pt idx="0">
                  <c:v>Y</c:v>
                </c:pt>
                <c:pt idx="1">
                  <c:v>X</c:v>
                </c:pt>
                <c:pt idx="2">
                  <c:v>N</c:v>
                </c:pt>
                <c:pt idx="3">
                  <c:v>&lt;&gt; </c:v>
                </c:pt>
              </c:strCache>
            </c:strRef>
          </c:cat>
          <c:val>
            <c:numRef>
              <c:f>Sheet3!$C$10:$F$10</c:f>
            </c:numRef>
          </c:val>
          <c:extLst>
            <c:ext xmlns:c16="http://schemas.microsoft.com/office/drawing/2014/chart" uri="{C3380CC4-5D6E-409C-BE32-E72D297353CC}">
              <c16:uniqueId val="{00000005-A5D6-438D-9F30-312F873CB7AB}"/>
            </c:ext>
          </c:extLst>
        </c:ser>
        <c:ser>
          <c:idx val="6"/>
          <c:order val="6"/>
          <c:tx>
            <c:strRef>
              <c:f>Sheet3!$B$11</c:f>
              <c:strCache>
                <c:ptCount val="1"/>
                <c:pt idx="0">
                  <c:v>Number</c:v>
                </c:pt>
              </c:strCache>
            </c:strRef>
          </c:tx>
          <c:spPr>
            <a:solidFill>
              <a:schemeClr val="accent1">
                <a:lumMod val="60000"/>
              </a:schemeClr>
            </a:solidFill>
            <a:ln>
              <a:noFill/>
            </a:ln>
            <a:effectLst/>
          </c:spPr>
          <c:invertIfNegative val="0"/>
          <c:cat>
            <c:strRef>
              <c:f>Sheet3!$C$4:$F$4</c:f>
              <c:strCache>
                <c:ptCount val="4"/>
                <c:pt idx="0">
                  <c:v>Y</c:v>
                </c:pt>
                <c:pt idx="1">
                  <c:v>X</c:v>
                </c:pt>
                <c:pt idx="2">
                  <c:v>N</c:v>
                </c:pt>
                <c:pt idx="3">
                  <c:v>&lt;&gt; </c:v>
                </c:pt>
              </c:strCache>
            </c:strRef>
          </c:cat>
          <c:val>
            <c:numRef>
              <c:f>Sheet3!$C$11:$F$11</c:f>
              <c:numCache>
                <c:formatCode>General</c:formatCode>
                <c:ptCount val="4"/>
                <c:pt idx="0">
                  <c:v>128</c:v>
                </c:pt>
                <c:pt idx="1">
                  <c:v>35</c:v>
                </c:pt>
                <c:pt idx="2">
                  <c:v>27</c:v>
                </c:pt>
                <c:pt idx="3">
                  <c:v>17</c:v>
                </c:pt>
              </c:numCache>
            </c:numRef>
          </c:val>
          <c:extLst>
            <c:ext xmlns:c16="http://schemas.microsoft.com/office/drawing/2014/chart" uri="{C3380CC4-5D6E-409C-BE32-E72D297353CC}">
              <c16:uniqueId val="{00000006-A5D6-438D-9F30-312F873CB7AB}"/>
            </c:ext>
          </c:extLst>
        </c:ser>
        <c:ser>
          <c:idx val="7"/>
          <c:order val="7"/>
          <c:tx>
            <c:strRef>
              <c:f>Sheet3!$B$12</c:f>
              <c:strCache>
                <c:ptCount val="1"/>
                <c:pt idx="0">
                  <c:v>%</c:v>
                </c:pt>
              </c:strCache>
            </c:strRef>
          </c:tx>
          <c:spPr>
            <a:solidFill>
              <a:schemeClr val="accent2">
                <a:lumMod val="60000"/>
              </a:schemeClr>
            </a:solidFill>
            <a:ln>
              <a:noFill/>
            </a:ln>
            <a:effectLst/>
          </c:spPr>
          <c:invertIfNegative val="0"/>
          <c:cat>
            <c:strRef>
              <c:f>Sheet3!$C$4:$F$4</c:f>
              <c:strCache>
                <c:ptCount val="4"/>
                <c:pt idx="0">
                  <c:v>Y</c:v>
                </c:pt>
                <c:pt idx="1">
                  <c:v>X</c:v>
                </c:pt>
                <c:pt idx="2">
                  <c:v>N</c:v>
                </c:pt>
                <c:pt idx="3">
                  <c:v>&lt;&gt; </c:v>
                </c:pt>
              </c:strCache>
            </c:strRef>
          </c:cat>
          <c:val>
            <c:numRef>
              <c:f>Sheet3!$C$12:$F$12</c:f>
              <c:numCache>
                <c:formatCode>General</c:formatCode>
                <c:ptCount val="4"/>
                <c:pt idx="0">
                  <c:v>62</c:v>
                </c:pt>
                <c:pt idx="1">
                  <c:v>17</c:v>
                </c:pt>
                <c:pt idx="2">
                  <c:v>13</c:v>
                </c:pt>
                <c:pt idx="3">
                  <c:v>8</c:v>
                </c:pt>
              </c:numCache>
            </c:numRef>
          </c:val>
          <c:extLst>
            <c:ext xmlns:c16="http://schemas.microsoft.com/office/drawing/2014/chart" uri="{C3380CC4-5D6E-409C-BE32-E72D297353CC}">
              <c16:uniqueId val="{00000007-A5D6-438D-9F30-312F873CB7AB}"/>
            </c:ext>
          </c:extLst>
        </c:ser>
        <c:dLbls>
          <c:showLegendKey val="0"/>
          <c:showVal val="0"/>
          <c:showCatName val="0"/>
          <c:showSerName val="0"/>
          <c:showPercent val="0"/>
          <c:showBubbleSize val="0"/>
        </c:dLbls>
        <c:gapWidth val="219"/>
        <c:overlap val="-27"/>
        <c:axId val="294093504"/>
        <c:axId val="428331840"/>
      </c:barChart>
      <c:catAx>
        <c:axId val="29409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31840"/>
        <c:crosses val="autoZero"/>
        <c:auto val="1"/>
        <c:lblAlgn val="ctr"/>
        <c:lblOffset val="100"/>
        <c:noMultiLvlLbl val="0"/>
      </c:catAx>
      <c:valAx>
        <c:axId val="428331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09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 2017 Predicted RperS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Sheet3!$B$17</c:f>
              <c:strCache>
                <c:ptCount val="1"/>
                <c:pt idx="0">
                  <c:v>WDFW</c:v>
                </c:pt>
              </c:strCache>
            </c:strRef>
          </c:tx>
          <c:spPr>
            <a:solidFill>
              <a:schemeClr val="accent1"/>
            </a:solidFill>
            <a:ln>
              <a:noFill/>
            </a:ln>
            <a:effectLst/>
          </c:spPr>
          <c:invertIfNegative val="0"/>
          <c:cat>
            <c:strRef>
              <c:f>Sheet3!$C$16:$F$16</c:f>
              <c:strCache>
                <c:ptCount val="4"/>
                <c:pt idx="0">
                  <c:v>Y</c:v>
                </c:pt>
                <c:pt idx="1">
                  <c:v>X</c:v>
                </c:pt>
                <c:pt idx="2">
                  <c:v>N</c:v>
                </c:pt>
                <c:pt idx="3">
                  <c:v>&lt;&gt; </c:v>
                </c:pt>
              </c:strCache>
            </c:strRef>
          </c:cat>
          <c:val>
            <c:numRef>
              <c:f>Sheet3!$C$17:$F$17</c:f>
            </c:numRef>
          </c:val>
          <c:extLst>
            <c:ext xmlns:c16="http://schemas.microsoft.com/office/drawing/2014/chart" uri="{C3380CC4-5D6E-409C-BE32-E72D297353CC}">
              <c16:uniqueId val="{00000000-6F2F-48AA-BB9E-3D961E243543}"/>
            </c:ext>
          </c:extLst>
        </c:ser>
        <c:ser>
          <c:idx val="1"/>
          <c:order val="1"/>
          <c:tx>
            <c:strRef>
              <c:f>Sheet3!$B$18</c:f>
              <c:strCache>
                <c:ptCount val="1"/>
                <c:pt idx="0">
                  <c:v>ODFW</c:v>
                </c:pt>
              </c:strCache>
            </c:strRef>
          </c:tx>
          <c:spPr>
            <a:solidFill>
              <a:schemeClr val="accent2"/>
            </a:solidFill>
            <a:ln>
              <a:noFill/>
            </a:ln>
            <a:effectLst/>
          </c:spPr>
          <c:invertIfNegative val="0"/>
          <c:cat>
            <c:strRef>
              <c:f>Sheet3!$C$16:$F$16</c:f>
              <c:strCache>
                <c:ptCount val="4"/>
                <c:pt idx="0">
                  <c:v>Y</c:v>
                </c:pt>
                <c:pt idx="1">
                  <c:v>X</c:v>
                </c:pt>
                <c:pt idx="2">
                  <c:v>N</c:v>
                </c:pt>
                <c:pt idx="3">
                  <c:v>&lt;&gt; </c:v>
                </c:pt>
              </c:strCache>
            </c:strRef>
          </c:cat>
          <c:val>
            <c:numRef>
              <c:f>Sheet3!$C$18:$F$18</c:f>
            </c:numRef>
          </c:val>
          <c:extLst>
            <c:ext xmlns:c16="http://schemas.microsoft.com/office/drawing/2014/chart" uri="{C3380CC4-5D6E-409C-BE32-E72D297353CC}">
              <c16:uniqueId val="{00000001-6F2F-48AA-BB9E-3D961E243543}"/>
            </c:ext>
          </c:extLst>
        </c:ser>
        <c:ser>
          <c:idx val="2"/>
          <c:order val="2"/>
          <c:tx>
            <c:strRef>
              <c:f>Sheet3!$B$19</c:f>
              <c:strCache>
                <c:ptCount val="1"/>
                <c:pt idx="0">
                  <c:v>IDFG</c:v>
                </c:pt>
              </c:strCache>
            </c:strRef>
          </c:tx>
          <c:spPr>
            <a:solidFill>
              <a:schemeClr val="accent3"/>
            </a:solidFill>
            <a:ln>
              <a:noFill/>
            </a:ln>
            <a:effectLst/>
          </c:spPr>
          <c:invertIfNegative val="0"/>
          <c:cat>
            <c:strRef>
              <c:f>Sheet3!$C$16:$F$16</c:f>
              <c:strCache>
                <c:ptCount val="4"/>
                <c:pt idx="0">
                  <c:v>Y</c:v>
                </c:pt>
                <c:pt idx="1">
                  <c:v>X</c:v>
                </c:pt>
                <c:pt idx="2">
                  <c:v>N</c:v>
                </c:pt>
                <c:pt idx="3">
                  <c:v>&lt;&gt; </c:v>
                </c:pt>
              </c:strCache>
            </c:strRef>
          </c:cat>
          <c:val>
            <c:numRef>
              <c:f>Sheet3!$C$19:$F$19</c:f>
            </c:numRef>
          </c:val>
          <c:extLst>
            <c:ext xmlns:c16="http://schemas.microsoft.com/office/drawing/2014/chart" uri="{C3380CC4-5D6E-409C-BE32-E72D297353CC}">
              <c16:uniqueId val="{00000002-6F2F-48AA-BB9E-3D961E243543}"/>
            </c:ext>
          </c:extLst>
        </c:ser>
        <c:ser>
          <c:idx val="3"/>
          <c:order val="3"/>
          <c:tx>
            <c:strRef>
              <c:f>Sheet3!$B$20</c:f>
              <c:strCache>
                <c:ptCount val="1"/>
                <c:pt idx="0">
                  <c:v>YNF</c:v>
                </c:pt>
              </c:strCache>
            </c:strRef>
          </c:tx>
          <c:spPr>
            <a:solidFill>
              <a:schemeClr val="accent4"/>
            </a:solidFill>
            <a:ln>
              <a:noFill/>
            </a:ln>
            <a:effectLst/>
          </c:spPr>
          <c:invertIfNegative val="0"/>
          <c:cat>
            <c:strRef>
              <c:f>Sheet3!$C$16:$F$16</c:f>
              <c:strCache>
                <c:ptCount val="4"/>
                <c:pt idx="0">
                  <c:v>Y</c:v>
                </c:pt>
                <c:pt idx="1">
                  <c:v>X</c:v>
                </c:pt>
                <c:pt idx="2">
                  <c:v>N</c:v>
                </c:pt>
                <c:pt idx="3">
                  <c:v>&lt;&gt; </c:v>
                </c:pt>
              </c:strCache>
            </c:strRef>
          </c:cat>
          <c:val>
            <c:numRef>
              <c:f>Sheet3!$C$20:$F$20</c:f>
            </c:numRef>
          </c:val>
          <c:extLst>
            <c:ext xmlns:c16="http://schemas.microsoft.com/office/drawing/2014/chart" uri="{C3380CC4-5D6E-409C-BE32-E72D297353CC}">
              <c16:uniqueId val="{00000003-6F2F-48AA-BB9E-3D961E243543}"/>
            </c:ext>
          </c:extLst>
        </c:ser>
        <c:ser>
          <c:idx val="4"/>
          <c:order val="4"/>
          <c:tx>
            <c:strRef>
              <c:f>Sheet3!$B$21</c:f>
              <c:strCache>
                <c:ptCount val="1"/>
                <c:pt idx="0">
                  <c:v>CCT</c:v>
                </c:pt>
              </c:strCache>
            </c:strRef>
          </c:tx>
          <c:spPr>
            <a:solidFill>
              <a:schemeClr val="accent5"/>
            </a:solidFill>
            <a:ln>
              <a:noFill/>
            </a:ln>
            <a:effectLst/>
          </c:spPr>
          <c:invertIfNegative val="0"/>
          <c:cat>
            <c:strRef>
              <c:f>Sheet3!$C$16:$F$16</c:f>
              <c:strCache>
                <c:ptCount val="4"/>
                <c:pt idx="0">
                  <c:v>Y</c:v>
                </c:pt>
                <c:pt idx="1">
                  <c:v>X</c:v>
                </c:pt>
                <c:pt idx="2">
                  <c:v>N</c:v>
                </c:pt>
                <c:pt idx="3">
                  <c:v>&lt;&gt; </c:v>
                </c:pt>
              </c:strCache>
            </c:strRef>
          </c:cat>
          <c:val>
            <c:numRef>
              <c:f>Sheet3!$C$21:$F$21</c:f>
            </c:numRef>
          </c:val>
          <c:extLst>
            <c:ext xmlns:c16="http://schemas.microsoft.com/office/drawing/2014/chart" uri="{C3380CC4-5D6E-409C-BE32-E72D297353CC}">
              <c16:uniqueId val="{00000004-6F2F-48AA-BB9E-3D961E243543}"/>
            </c:ext>
          </c:extLst>
        </c:ser>
        <c:ser>
          <c:idx val="5"/>
          <c:order val="5"/>
          <c:tx>
            <c:strRef>
              <c:f>Sheet3!$B$22</c:f>
              <c:strCache>
                <c:ptCount val="1"/>
                <c:pt idx="0">
                  <c:v>?</c:v>
                </c:pt>
              </c:strCache>
            </c:strRef>
          </c:tx>
          <c:spPr>
            <a:solidFill>
              <a:schemeClr val="accent6"/>
            </a:solidFill>
            <a:ln>
              <a:noFill/>
            </a:ln>
            <a:effectLst/>
          </c:spPr>
          <c:invertIfNegative val="0"/>
          <c:cat>
            <c:strRef>
              <c:f>Sheet3!$C$16:$F$16</c:f>
              <c:strCache>
                <c:ptCount val="4"/>
                <c:pt idx="0">
                  <c:v>Y</c:v>
                </c:pt>
                <c:pt idx="1">
                  <c:v>X</c:v>
                </c:pt>
                <c:pt idx="2">
                  <c:v>N</c:v>
                </c:pt>
                <c:pt idx="3">
                  <c:v>&lt;&gt; </c:v>
                </c:pt>
              </c:strCache>
            </c:strRef>
          </c:cat>
          <c:val>
            <c:numRef>
              <c:f>Sheet3!$C$22:$F$22</c:f>
            </c:numRef>
          </c:val>
          <c:extLst>
            <c:ext xmlns:c16="http://schemas.microsoft.com/office/drawing/2014/chart" uri="{C3380CC4-5D6E-409C-BE32-E72D297353CC}">
              <c16:uniqueId val="{00000005-6F2F-48AA-BB9E-3D961E243543}"/>
            </c:ext>
          </c:extLst>
        </c:ser>
        <c:ser>
          <c:idx val="6"/>
          <c:order val="6"/>
          <c:tx>
            <c:strRef>
              <c:f>Sheet3!$B$23</c:f>
              <c:strCache>
                <c:ptCount val="1"/>
                <c:pt idx="0">
                  <c:v>Number</c:v>
                </c:pt>
              </c:strCache>
            </c:strRef>
          </c:tx>
          <c:spPr>
            <a:solidFill>
              <a:schemeClr val="accent1">
                <a:lumMod val="60000"/>
              </a:schemeClr>
            </a:solidFill>
            <a:ln>
              <a:noFill/>
            </a:ln>
            <a:effectLst/>
          </c:spPr>
          <c:invertIfNegative val="0"/>
          <c:cat>
            <c:strRef>
              <c:f>Sheet3!$C$16:$F$16</c:f>
              <c:strCache>
                <c:ptCount val="4"/>
                <c:pt idx="0">
                  <c:v>Y</c:v>
                </c:pt>
                <c:pt idx="1">
                  <c:v>X</c:v>
                </c:pt>
                <c:pt idx="2">
                  <c:v>N</c:v>
                </c:pt>
                <c:pt idx="3">
                  <c:v>&lt;&gt; </c:v>
                </c:pt>
              </c:strCache>
            </c:strRef>
          </c:cat>
          <c:val>
            <c:numRef>
              <c:f>Sheet3!$C$23:$F$23</c:f>
              <c:numCache>
                <c:formatCode>General</c:formatCode>
                <c:ptCount val="4"/>
                <c:pt idx="0">
                  <c:v>63</c:v>
                </c:pt>
                <c:pt idx="1">
                  <c:v>75</c:v>
                </c:pt>
                <c:pt idx="2">
                  <c:v>52</c:v>
                </c:pt>
                <c:pt idx="3">
                  <c:v>17</c:v>
                </c:pt>
              </c:numCache>
            </c:numRef>
          </c:val>
          <c:extLst>
            <c:ext xmlns:c16="http://schemas.microsoft.com/office/drawing/2014/chart" uri="{C3380CC4-5D6E-409C-BE32-E72D297353CC}">
              <c16:uniqueId val="{00000006-6F2F-48AA-BB9E-3D961E243543}"/>
            </c:ext>
          </c:extLst>
        </c:ser>
        <c:ser>
          <c:idx val="7"/>
          <c:order val="7"/>
          <c:tx>
            <c:strRef>
              <c:f>Sheet3!$B$24</c:f>
              <c:strCache>
                <c:ptCount val="1"/>
                <c:pt idx="0">
                  <c:v>%</c:v>
                </c:pt>
              </c:strCache>
            </c:strRef>
          </c:tx>
          <c:spPr>
            <a:solidFill>
              <a:schemeClr val="accent2">
                <a:lumMod val="60000"/>
              </a:schemeClr>
            </a:solidFill>
            <a:ln>
              <a:noFill/>
            </a:ln>
            <a:effectLst/>
          </c:spPr>
          <c:invertIfNegative val="0"/>
          <c:cat>
            <c:strRef>
              <c:f>Sheet3!$C$16:$F$16</c:f>
              <c:strCache>
                <c:ptCount val="4"/>
                <c:pt idx="0">
                  <c:v>Y</c:v>
                </c:pt>
                <c:pt idx="1">
                  <c:v>X</c:v>
                </c:pt>
                <c:pt idx="2">
                  <c:v>N</c:v>
                </c:pt>
                <c:pt idx="3">
                  <c:v>&lt;&gt; </c:v>
                </c:pt>
              </c:strCache>
            </c:strRef>
          </c:cat>
          <c:val>
            <c:numRef>
              <c:f>Sheet3!$C$24:$F$24</c:f>
              <c:numCache>
                <c:formatCode>General</c:formatCode>
                <c:ptCount val="4"/>
                <c:pt idx="0">
                  <c:v>31</c:v>
                </c:pt>
                <c:pt idx="1">
                  <c:v>36</c:v>
                </c:pt>
                <c:pt idx="2">
                  <c:v>25</c:v>
                </c:pt>
                <c:pt idx="3">
                  <c:v>8</c:v>
                </c:pt>
              </c:numCache>
            </c:numRef>
          </c:val>
          <c:extLst>
            <c:ext xmlns:c16="http://schemas.microsoft.com/office/drawing/2014/chart" uri="{C3380CC4-5D6E-409C-BE32-E72D297353CC}">
              <c16:uniqueId val="{00000007-6F2F-48AA-BB9E-3D961E243543}"/>
            </c:ext>
          </c:extLst>
        </c:ser>
        <c:dLbls>
          <c:showLegendKey val="0"/>
          <c:showVal val="0"/>
          <c:showCatName val="0"/>
          <c:showSerName val="0"/>
          <c:showPercent val="0"/>
          <c:showBubbleSize val="0"/>
        </c:dLbls>
        <c:gapWidth val="219"/>
        <c:overlap val="-27"/>
        <c:axId val="440744048"/>
        <c:axId val="440745712"/>
      </c:barChart>
      <c:catAx>
        <c:axId val="44074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745712"/>
        <c:crosses val="autoZero"/>
        <c:auto val="1"/>
        <c:lblAlgn val="ctr"/>
        <c:lblOffset val="100"/>
        <c:noMultiLvlLbl val="0"/>
      </c:catAx>
      <c:valAx>
        <c:axId val="44074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744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a:t>
            </a:r>
            <a:r>
              <a:rPr lang="en-US" baseline="0" dirty="0"/>
              <a:t> 2017 Predicted SAR</a:t>
            </a:r>
          </a:p>
          <a:p>
            <a:pPr>
              <a:defRPr/>
            </a:pP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Sheet3!$B$29</c:f>
              <c:strCache>
                <c:ptCount val="1"/>
                <c:pt idx="0">
                  <c:v>WDFW</c:v>
                </c:pt>
              </c:strCache>
            </c:strRef>
          </c:tx>
          <c:spPr>
            <a:solidFill>
              <a:schemeClr val="accent1"/>
            </a:solidFill>
            <a:ln>
              <a:noFill/>
            </a:ln>
            <a:effectLst/>
          </c:spPr>
          <c:invertIfNegative val="0"/>
          <c:cat>
            <c:strRef>
              <c:f>Sheet3!$C$28:$F$28</c:f>
              <c:strCache>
                <c:ptCount val="4"/>
                <c:pt idx="0">
                  <c:v>Y</c:v>
                </c:pt>
                <c:pt idx="1">
                  <c:v>X</c:v>
                </c:pt>
                <c:pt idx="2">
                  <c:v>N</c:v>
                </c:pt>
                <c:pt idx="3">
                  <c:v>&lt;&gt; </c:v>
                </c:pt>
              </c:strCache>
            </c:strRef>
          </c:cat>
          <c:val>
            <c:numRef>
              <c:f>Sheet3!$C$29:$F$29</c:f>
            </c:numRef>
          </c:val>
          <c:extLst>
            <c:ext xmlns:c16="http://schemas.microsoft.com/office/drawing/2014/chart" uri="{C3380CC4-5D6E-409C-BE32-E72D297353CC}">
              <c16:uniqueId val="{00000000-51AA-4A83-83DA-A977A0B2FE82}"/>
            </c:ext>
          </c:extLst>
        </c:ser>
        <c:ser>
          <c:idx val="1"/>
          <c:order val="1"/>
          <c:tx>
            <c:strRef>
              <c:f>Sheet3!$B$30</c:f>
              <c:strCache>
                <c:ptCount val="1"/>
                <c:pt idx="0">
                  <c:v>ODFW</c:v>
                </c:pt>
              </c:strCache>
            </c:strRef>
          </c:tx>
          <c:spPr>
            <a:solidFill>
              <a:schemeClr val="accent2"/>
            </a:solidFill>
            <a:ln>
              <a:noFill/>
            </a:ln>
            <a:effectLst/>
          </c:spPr>
          <c:invertIfNegative val="0"/>
          <c:cat>
            <c:strRef>
              <c:f>Sheet3!$C$28:$F$28</c:f>
              <c:strCache>
                <c:ptCount val="4"/>
                <c:pt idx="0">
                  <c:v>Y</c:v>
                </c:pt>
                <c:pt idx="1">
                  <c:v>X</c:v>
                </c:pt>
                <c:pt idx="2">
                  <c:v>N</c:v>
                </c:pt>
                <c:pt idx="3">
                  <c:v>&lt;&gt; </c:v>
                </c:pt>
              </c:strCache>
            </c:strRef>
          </c:cat>
          <c:val>
            <c:numRef>
              <c:f>Sheet3!$C$30:$F$30</c:f>
            </c:numRef>
          </c:val>
          <c:extLst>
            <c:ext xmlns:c16="http://schemas.microsoft.com/office/drawing/2014/chart" uri="{C3380CC4-5D6E-409C-BE32-E72D297353CC}">
              <c16:uniqueId val="{00000001-51AA-4A83-83DA-A977A0B2FE82}"/>
            </c:ext>
          </c:extLst>
        </c:ser>
        <c:ser>
          <c:idx val="2"/>
          <c:order val="2"/>
          <c:tx>
            <c:strRef>
              <c:f>Sheet3!$B$31</c:f>
              <c:strCache>
                <c:ptCount val="1"/>
                <c:pt idx="0">
                  <c:v>IDFG</c:v>
                </c:pt>
              </c:strCache>
            </c:strRef>
          </c:tx>
          <c:spPr>
            <a:solidFill>
              <a:schemeClr val="accent3"/>
            </a:solidFill>
            <a:ln>
              <a:noFill/>
            </a:ln>
            <a:effectLst/>
          </c:spPr>
          <c:invertIfNegative val="0"/>
          <c:cat>
            <c:strRef>
              <c:f>Sheet3!$C$28:$F$28</c:f>
              <c:strCache>
                <c:ptCount val="4"/>
                <c:pt idx="0">
                  <c:v>Y</c:v>
                </c:pt>
                <c:pt idx="1">
                  <c:v>X</c:v>
                </c:pt>
                <c:pt idx="2">
                  <c:v>N</c:v>
                </c:pt>
                <c:pt idx="3">
                  <c:v>&lt;&gt; </c:v>
                </c:pt>
              </c:strCache>
            </c:strRef>
          </c:cat>
          <c:val>
            <c:numRef>
              <c:f>Sheet3!$C$31:$F$31</c:f>
            </c:numRef>
          </c:val>
          <c:extLst>
            <c:ext xmlns:c16="http://schemas.microsoft.com/office/drawing/2014/chart" uri="{C3380CC4-5D6E-409C-BE32-E72D297353CC}">
              <c16:uniqueId val="{00000002-51AA-4A83-83DA-A977A0B2FE82}"/>
            </c:ext>
          </c:extLst>
        </c:ser>
        <c:ser>
          <c:idx val="3"/>
          <c:order val="3"/>
          <c:tx>
            <c:strRef>
              <c:f>Sheet3!$B$32</c:f>
              <c:strCache>
                <c:ptCount val="1"/>
                <c:pt idx="0">
                  <c:v>YNF</c:v>
                </c:pt>
              </c:strCache>
            </c:strRef>
          </c:tx>
          <c:spPr>
            <a:solidFill>
              <a:schemeClr val="accent4"/>
            </a:solidFill>
            <a:ln>
              <a:noFill/>
            </a:ln>
            <a:effectLst/>
          </c:spPr>
          <c:invertIfNegative val="0"/>
          <c:cat>
            <c:strRef>
              <c:f>Sheet3!$C$28:$F$28</c:f>
              <c:strCache>
                <c:ptCount val="4"/>
                <c:pt idx="0">
                  <c:v>Y</c:v>
                </c:pt>
                <c:pt idx="1">
                  <c:v>X</c:v>
                </c:pt>
                <c:pt idx="2">
                  <c:v>N</c:v>
                </c:pt>
                <c:pt idx="3">
                  <c:v>&lt;&gt; </c:v>
                </c:pt>
              </c:strCache>
            </c:strRef>
          </c:cat>
          <c:val>
            <c:numRef>
              <c:f>Sheet3!$C$32:$F$32</c:f>
            </c:numRef>
          </c:val>
          <c:extLst>
            <c:ext xmlns:c16="http://schemas.microsoft.com/office/drawing/2014/chart" uri="{C3380CC4-5D6E-409C-BE32-E72D297353CC}">
              <c16:uniqueId val="{00000003-51AA-4A83-83DA-A977A0B2FE82}"/>
            </c:ext>
          </c:extLst>
        </c:ser>
        <c:ser>
          <c:idx val="4"/>
          <c:order val="4"/>
          <c:tx>
            <c:strRef>
              <c:f>Sheet3!$B$33</c:f>
              <c:strCache>
                <c:ptCount val="1"/>
                <c:pt idx="0">
                  <c:v>CCT</c:v>
                </c:pt>
              </c:strCache>
            </c:strRef>
          </c:tx>
          <c:spPr>
            <a:solidFill>
              <a:schemeClr val="accent5"/>
            </a:solidFill>
            <a:ln>
              <a:noFill/>
            </a:ln>
            <a:effectLst/>
          </c:spPr>
          <c:invertIfNegative val="0"/>
          <c:cat>
            <c:strRef>
              <c:f>Sheet3!$C$28:$F$28</c:f>
              <c:strCache>
                <c:ptCount val="4"/>
                <c:pt idx="0">
                  <c:v>Y</c:v>
                </c:pt>
                <c:pt idx="1">
                  <c:v>X</c:v>
                </c:pt>
                <c:pt idx="2">
                  <c:v>N</c:v>
                </c:pt>
                <c:pt idx="3">
                  <c:v>&lt;&gt; </c:v>
                </c:pt>
              </c:strCache>
            </c:strRef>
          </c:cat>
          <c:val>
            <c:numRef>
              <c:f>Sheet3!$C$33:$F$33</c:f>
            </c:numRef>
          </c:val>
          <c:extLst>
            <c:ext xmlns:c16="http://schemas.microsoft.com/office/drawing/2014/chart" uri="{C3380CC4-5D6E-409C-BE32-E72D297353CC}">
              <c16:uniqueId val="{00000004-51AA-4A83-83DA-A977A0B2FE82}"/>
            </c:ext>
          </c:extLst>
        </c:ser>
        <c:ser>
          <c:idx val="5"/>
          <c:order val="5"/>
          <c:tx>
            <c:strRef>
              <c:f>Sheet3!$B$34</c:f>
              <c:strCache>
                <c:ptCount val="1"/>
                <c:pt idx="0">
                  <c:v>?</c:v>
                </c:pt>
              </c:strCache>
            </c:strRef>
          </c:tx>
          <c:spPr>
            <a:solidFill>
              <a:schemeClr val="accent6"/>
            </a:solidFill>
            <a:ln>
              <a:noFill/>
            </a:ln>
            <a:effectLst/>
          </c:spPr>
          <c:invertIfNegative val="0"/>
          <c:cat>
            <c:strRef>
              <c:f>Sheet3!$C$28:$F$28</c:f>
              <c:strCache>
                <c:ptCount val="4"/>
                <c:pt idx="0">
                  <c:v>Y</c:v>
                </c:pt>
                <c:pt idx="1">
                  <c:v>X</c:v>
                </c:pt>
                <c:pt idx="2">
                  <c:v>N</c:v>
                </c:pt>
                <c:pt idx="3">
                  <c:v>&lt;&gt; </c:v>
                </c:pt>
              </c:strCache>
            </c:strRef>
          </c:cat>
          <c:val>
            <c:numRef>
              <c:f>Sheet3!$C$34:$F$34</c:f>
            </c:numRef>
          </c:val>
          <c:extLst>
            <c:ext xmlns:c16="http://schemas.microsoft.com/office/drawing/2014/chart" uri="{C3380CC4-5D6E-409C-BE32-E72D297353CC}">
              <c16:uniqueId val="{00000005-51AA-4A83-83DA-A977A0B2FE82}"/>
            </c:ext>
          </c:extLst>
        </c:ser>
        <c:ser>
          <c:idx val="6"/>
          <c:order val="6"/>
          <c:tx>
            <c:strRef>
              <c:f>Sheet3!$B$35</c:f>
              <c:strCache>
                <c:ptCount val="1"/>
                <c:pt idx="0">
                  <c:v>Number</c:v>
                </c:pt>
              </c:strCache>
            </c:strRef>
          </c:tx>
          <c:spPr>
            <a:solidFill>
              <a:schemeClr val="accent1">
                <a:lumMod val="60000"/>
              </a:schemeClr>
            </a:solidFill>
            <a:ln>
              <a:noFill/>
            </a:ln>
            <a:effectLst/>
          </c:spPr>
          <c:invertIfNegative val="0"/>
          <c:cat>
            <c:strRef>
              <c:f>Sheet3!$C$28:$F$28</c:f>
              <c:strCache>
                <c:ptCount val="4"/>
                <c:pt idx="0">
                  <c:v>Y</c:v>
                </c:pt>
                <c:pt idx="1">
                  <c:v>X</c:v>
                </c:pt>
                <c:pt idx="2">
                  <c:v>N</c:v>
                </c:pt>
                <c:pt idx="3">
                  <c:v>&lt;&gt; </c:v>
                </c:pt>
              </c:strCache>
            </c:strRef>
          </c:cat>
          <c:val>
            <c:numRef>
              <c:f>Sheet3!$C$35:$F$35</c:f>
              <c:numCache>
                <c:formatCode>General</c:formatCode>
                <c:ptCount val="4"/>
                <c:pt idx="0">
                  <c:v>8</c:v>
                </c:pt>
                <c:pt idx="1">
                  <c:v>128</c:v>
                </c:pt>
                <c:pt idx="2">
                  <c:v>54</c:v>
                </c:pt>
                <c:pt idx="3">
                  <c:v>17</c:v>
                </c:pt>
              </c:numCache>
            </c:numRef>
          </c:val>
          <c:extLst>
            <c:ext xmlns:c16="http://schemas.microsoft.com/office/drawing/2014/chart" uri="{C3380CC4-5D6E-409C-BE32-E72D297353CC}">
              <c16:uniqueId val="{00000006-51AA-4A83-83DA-A977A0B2FE82}"/>
            </c:ext>
          </c:extLst>
        </c:ser>
        <c:ser>
          <c:idx val="7"/>
          <c:order val="7"/>
          <c:tx>
            <c:strRef>
              <c:f>Sheet3!$B$36</c:f>
              <c:strCache>
                <c:ptCount val="1"/>
                <c:pt idx="0">
                  <c:v>%</c:v>
                </c:pt>
              </c:strCache>
            </c:strRef>
          </c:tx>
          <c:spPr>
            <a:solidFill>
              <a:schemeClr val="accent2">
                <a:lumMod val="60000"/>
              </a:schemeClr>
            </a:solidFill>
            <a:ln>
              <a:noFill/>
            </a:ln>
            <a:effectLst/>
          </c:spPr>
          <c:invertIfNegative val="0"/>
          <c:cat>
            <c:strRef>
              <c:f>Sheet3!$C$28:$F$28</c:f>
              <c:strCache>
                <c:ptCount val="4"/>
                <c:pt idx="0">
                  <c:v>Y</c:v>
                </c:pt>
                <c:pt idx="1">
                  <c:v>X</c:v>
                </c:pt>
                <c:pt idx="2">
                  <c:v>N</c:v>
                </c:pt>
                <c:pt idx="3">
                  <c:v>&lt;&gt; </c:v>
                </c:pt>
              </c:strCache>
            </c:strRef>
          </c:cat>
          <c:val>
            <c:numRef>
              <c:f>Sheet3!$C$36:$F$36</c:f>
              <c:numCache>
                <c:formatCode>General</c:formatCode>
                <c:ptCount val="4"/>
                <c:pt idx="0">
                  <c:v>4</c:v>
                </c:pt>
                <c:pt idx="1">
                  <c:v>62</c:v>
                </c:pt>
                <c:pt idx="2">
                  <c:v>26</c:v>
                </c:pt>
                <c:pt idx="3">
                  <c:v>8</c:v>
                </c:pt>
              </c:numCache>
            </c:numRef>
          </c:val>
          <c:extLst>
            <c:ext xmlns:c16="http://schemas.microsoft.com/office/drawing/2014/chart" uri="{C3380CC4-5D6E-409C-BE32-E72D297353CC}">
              <c16:uniqueId val="{00000007-51AA-4A83-83DA-A977A0B2FE82}"/>
            </c:ext>
          </c:extLst>
        </c:ser>
        <c:dLbls>
          <c:showLegendKey val="0"/>
          <c:showVal val="0"/>
          <c:showCatName val="0"/>
          <c:showSerName val="0"/>
          <c:showPercent val="0"/>
          <c:showBubbleSize val="0"/>
        </c:dLbls>
        <c:gapWidth val="219"/>
        <c:overlap val="-27"/>
        <c:axId val="294104032"/>
        <c:axId val="294104448"/>
      </c:barChart>
      <c:catAx>
        <c:axId val="2941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104448"/>
        <c:crosses val="autoZero"/>
        <c:auto val="1"/>
        <c:lblAlgn val="ctr"/>
        <c:lblOffset val="100"/>
        <c:noMultiLvlLbl val="0"/>
      </c:catAx>
      <c:valAx>
        <c:axId val="294104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10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a:t>
            </a:r>
            <a:r>
              <a:rPr lang="en-US" baseline="0" dirty="0"/>
              <a:t> 2017 Predicted Juvenile Outmigrants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Sheet3!$B$41</c:f>
              <c:strCache>
                <c:ptCount val="1"/>
                <c:pt idx="0">
                  <c:v>WDFW</c:v>
                </c:pt>
              </c:strCache>
            </c:strRef>
          </c:tx>
          <c:spPr>
            <a:solidFill>
              <a:schemeClr val="accent1"/>
            </a:solidFill>
            <a:ln>
              <a:noFill/>
            </a:ln>
            <a:effectLst/>
          </c:spPr>
          <c:invertIfNegative val="0"/>
          <c:cat>
            <c:strRef>
              <c:f>Sheet3!$C$40:$F$40</c:f>
              <c:strCache>
                <c:ptCount val="4"/>
                <c:pt idx="0">
                  <c:v>Y</c:v>
                </c:pt>
                <c:pt idx="1">
                  <c:v>X</c:v>
                </c:pt>
                <c:pt idx="2">
                  <c:v>N</c:v>
                </c:pt>
                <c:pt idx="3">
                  <c:v>&lt;&gt; </c:v>
                </c:pt>
              </c:strCache>
            </c:strRef>
          </c:cat>
          <c:val>
            <c:numRef>
              <c:f>Sheet3!$C$41:$F$41</c:f>
            </c:numRef>
          </c:val>
          <c:extLst>
            <c:ext xmlns:c16="http://schemas.microsoft.com/office/drawing/2014/chart" uri="{C3380CC4-5D6E-409C-BE32-E72D297353CC}">
              <c16:uniqueId val="{00000000-C017-422B-AB1B-D706D7CF7BC7}"/>
            </c:ext>
          </c:extLst>
        </c:ser>
        <c:ser>
          <c:idx val="1"/>
          <c:order val="1"/>
          <c:tx>
            <c:strRef>
              <c:f>Sheet3!$B$42</c:f>
              <c:strCache>
                <c:ptCount val="1"/>
                <c:pt idx="0">
                  <c:v>ODFW</c:v>
                </c:pt>
              </c:strCache>
            </c:strRef>
          </c:tx>
          <c:spPr>
            <a:solidFill>
              <a:schemeClr val="accent2"/>
            </a:solidFill>
            <a:ln>
              <a:noFill/>
            </a:ln>
            <a:effectLst/>
          </c:spPr>
          <c:invertIfNegative val="0"/>
          <c:cat>
            <c:strRef>
              <c:f>Sheet3!$C$40:$F$40</c:f>
              <c:strCache>
                <c:ptCount val="4"/>
                <c:pt idx="0">
                  <c:v>Y</c:v>
                </c:pt>
                <c:pt idx="1">
                  <c:v>X</c:v>
                </c:pt>
                <c:pt idx="2">
                  <c:v>N</c:v>
                </c:pt>
                <c:pt idx="3">
                  <c:v>&lt;&gt; </c:v>
                </c:pt>
              </c:strCache>
            </c:strRef>
          </c:cat>
          <c:val>
            <c:numRef>
              <c:f>Sheet3!$C$42:$F$42</c:f>
            </c:numRef>
          </c:val>
          <c:extLst>
            <c:ext xmlns:c16="http://schemas.microsoft.com/office/drawing/2014/chart" uri="{C3380CC4-5D6E-409C-BE32-E72D297353CC}">
              <c16:uniqueId val="{00000001-C017-422B-AB1B-D706D7CF7BC7}"/>
            </c:ext>
          </c:extLst>
        </c:ser>
        <c:ser>
          <c:idx val="2"/>
          <c:order val="2"/>
          <c:tx>
            <c:strRef>
              <c:f>Sheet3!$B$43</c:f>
              <c:strCache>
                <c:ptCount val="1"/>
                <c:pt idx="0">
                  <c:v>IDFG</c:v>
                </c:pt>
              </c:strCache>
            </c:strRef>
          </c:tx>
          <c:spPr>
            <a:solidFill>
              <a:schemeClr val="accent3"/>
            </a:solidFill>
            <a:ln>
              <a:noFill/>
            </a:ln>
            <a:effectLst/>
          </c:spPr>
          <c:invertIfNegative val="0"/>
          <c:cat>
            <c:strRef>
              <c:f>Sheet3!$C$40:$F$40</c:f>
              <c:strCache>
                <c:ptCount val="4"/>
                <c:pt idx="0">
                  <c:v>Y</c:v>
                </c:pt>
                <c:pt idx="1">
                  <c:v>X</c:v>
                </c:pt>
                <c:pt idx="2">
                  <c:v>N</c:v>
                </c:pt>
                <c:pt idx="3">
                  <c:v>&lt;&gt; </c:v>
                </c:pt>
              </c:strCache>
            </c:strRef>
          </c:cat>
          <c:val>
            <c:numRef>
              <c:f>Sheet3!$C$43:$F$43</c:f>
            </c:numRef>
          </c:val>
          <c:extLst>
            <c:ext xmlns:c16="http://schemas.microsoft.com/office/drawing/2014/chart" uri="{C3380CC4-5D6E-409C-BE32-E72D297353CC}">
              <c16:uniqueId val="{00000002-C017-422B-AB1B-D706D7CF7BC7}"/>
            </c:ext>
          </c:extLst>
        </c:ser>
        <c:ser>
          <c:idx val="3"/>
          <c:order val="3"/>
          <c:tx>
            <c:strRef>
              <c:f>Sheet3!$B$44</c:f>
              <c:strCache>
                <c:ptCount val="1"/>
                <c:pt idx="0">
                  <c:v>YNF</c:v>
                </c:pt>
              </c:strCache>
            </c:strRef>
          </c:tx>
          <c:spPr>
            <a:solidFill>
              <a:schemeClr val="accent4"/>
            </a:solidFill>
            <a:ln>
              <a:noFill/>
            </a:ln>
            <a:effectLst/>
          </c:spPr>
          <c:invertIfNegative val="0"/>
          <c:cat>
            <c:strRef>
              <c:f>Sheet3!$C$40:$F$40</c:f>
              <c:strCache>
                <c:ptCount val="4"/>
                <c:pt idx="0">
                  <c:v>Y</c:v>
                </c:pt>
                <c:pt idx="1">
                  <c:v>X</c:v>
                </c:pt>
                <c:pt idx="2">
                  <c:v>N</c:v>
                </c:pt>
                <c:pt idx="3">
                  <c:v>&lt;&gt; </c:v>
                </c:pt>
              </c:strCache>
            </c:strRef>
          </c:cat>
          <c:val>
            <c:numRef>
              <c:f>Sheet3!$C$44:$F$44</c:f>
            </c:numRef>
          </c:val>
          <c:extLst>
            <c:ext xmlns:c16="http://schemas.microsoft.com/office/drawing/2014/chart" uri="{C3380CC4-5D6E-409C-BE32-E72D297353CC}">
              <c16:uniqueId val="{00000003-C017-422B-AB1B-D706D7CF7BC7}"/>
            </c:ext>
          </c:extLst>
        </c:ser>
        <c:ser>
          <c:idx val="4"/>
          <c:order val="4"/>
          <c:tx>
            <c:strRef>
              <c:f>Sheet3!$B$45</c:f>
              <c:strCache>
                <c:ptCount val="1"/>
                <c:pt idx="0">
                  <c:v>CCT</c:v>
                </c:pt>
              </c:strCache>
            </c:strRef>
          </c:tx>
          <c:spPr>
            <a:solidFill>
              <a:schemeClr val="accent5"/>
            </a:solidFill>
            <a:ln>
              <a:noFill/>
            </a:ln>
            <a:effectLst/>
          </c:spPr>
          <c:invertIfNegative val="0"/>
          <c:cat>
            <c:strRef>
              <c:f>Sheet3!$C$40:$F$40</c:f>
              <c:strCache>
                <c:ptCount val="4"/>
                <c:pt idx="0">
                  <c:v>Y</c:v>
                </c:pt>
                <c:pt idx="1">
                  <c:v>X</c:v>
                </c:pt>
                <c:pt idx="2">
                  <c:v>N</c:v>
                </c:pt>
                <c:pt idx="3">
                  <c:v>&lt;&gt; </c:v>
                </c:pt>
              </c:strCache>
            </c:strRef>
          </c:cat>
          <c:val>
            <c:numRef>
              <c:f>Sheet3!$C$45:$F$45</c:f>
            </c:numRef>
          </c:val>
          <c:extLst>
            <c:ext xmlns:c16="http://schemas.microsoft.com/office/drawing/2014/chart" uri="{C3380CC4-5D6E-409C-BE32-E72D297353CC}">
              <c16:uniqueId val="{00000004-C017-422B-AB1B-D706D7CF7BC7}"/>
            </c:ext>
          </c:extLst>
        </c:ser>
        <c:ser>
          <c:idx val="5"/>
          <c:order val="5"/>
          <c:tx>
            <c:strRef>
              <c:f>Sheet3!$B$46</c:f>
              <c:strCache>
                <c:ptCount val="1"/>
                <c:pt idx="0">
                  <c:v>?</c:v>
                </c:pt>
              </c:strCache>
            </c:strRef>
          </c:tx>
          <c:spPr>
            <a:solidFill>
              <a:schemeClr val="accent6"/>
            </a:solidFill>
            <a:ln>
              <a:noFill/>
            </a:ln>
            <a:effectLst/>
          </c:spPr>
          <c:invertIfNegative val="0"/>
          <c:cat>
            <c:strRef>
              <c:f>Sheet3!$C$40:$F$40</c:f>
              <c:strCache>
                <c:ptCount val="4"/>
                <c:pt idx="0">
                  <c:v>Y</c:v>
                </c:pt>
                <c:pt idx="1">
                  <c:v>X</c:v>
                </c:pt>
                <c:pt idx="2">
                  <c:v>N</c:v>
                </c:pt>
                <c:pt idx="3">
                  <c:v>&lt;&gt; </c:v>
                </c:pt>
              </c:strCache>
            </c:strRef>
          </c:cat>
          <c:val>
            <c:numRef>
              <c:f>Sheet3!$C$46:$F$46</c:f>
            </c:numRef>
          </c:val>
          <c:extLst>
            <c:ext xmlns:c16="http://schemas.microsoft.com/office/drawing/2014/chart" uri="{C3380CC4-5D6E-409C-BE32-E72D297353CC}">
              <c16:uniqueId val="{00000005-C017-422B-AB1B-D706D7CF7BC7}"/>
            </c:ext>
          </c:extLst>
        </c:ser>
        <c:ser>
          <c:idx val="6"/>
          <c:order val="6"/>
          <c:tx>
            <c:strRef>
              <c:f>Sheet3!$B$47</c:f>
              <c:strCache>
                <c:ptCount val="1"/>
                <c:pt idx="0">
                  <c:v>Number</c:v>
                </c:pt>
              </c:strCache>
            </c:strRef>
          </c:tx>
          <c:spPr>
            <a:solidFill>
              <a:schemeClr val="accent1">
                <a:lumMod val="60000"/>
              </a:schemeClr>
            </a:solidFill>
            <a:ln>
              <a:noFill/>
            </a:ln>
            <a:effectLst/>
          </c:spPr>
          <c:invertIfNegative val="0"/>
          <c:cat>
            <c:strRef>
              <c:f>Sheet3!$C$40:$F$40</c:f>
              <c:strCache>
                <c:ptCount val="4"/>
                <c:pt idx="0">
                  <c:v>Y</c:v>
                </c:pt>
                <c:pt idx="1">
                  <c:v>X</c:v>
                </c:pt>
                <c:pt idx="2">
                  <c:v>N</c:v>
                </c:pt>
                <c:pt idx="3">
                  <c:v>&lt;&gt; </c:v>
                </c:pt>
              </c:strCache>
            </c:strRef>
          </c:cat>
          <c:val>
            <c:numRef>
              <c:f>Sheet3!$C$47:$F$47</c:f>
              <c:numCache>
                <c:formatCode>General</c:formatCode>
                <c:ptCount val="4"/>
                <c:pt idx="0">
                  <c:v>32</c:v>
                </c:pt>
                <c:pt idx="1">
                  <c:v>118</c:v>
                </c:pt>
                <c:pt idx="2">
                  <c:v>40</c:v>
                </c:pt>
                <c:pt idx="3">
                  <c:v>17</c:v>
                </c:pt>
              </c:numCache>
            </c:numRef>
          </c:val>
          <c:extLst>
            <c:ext xmlns:c16="http://schemas.microsoft.com/office/drawing/2014/chart" uri="{C3380CC4-5D6E-409C-BE32-E72D297353CC}">
              <c16:uniqueId val="{00000006-C017-422B-AB1B-D706D7CF7BC7}"/>
            </c:ext>
          </c:extLst>
        </c:ser>
        <c:ser>
          <c:idx val="7"/>
          <c:order val="7"/>
          <c:tx>
            <c:strRef>
              <c:f>Sheet3!$B$48</c:f>
              <c:strCache>
                <c:ptCount val="1"/>
                <c:pt idx="0">
                  <c:v>%</c:v>
                </c:pt>
              </c:strCache>
            </c:strRef>
          </c:tx>
          <c:spPr>
            <a:solidFill>
              <a:schemeClr val="accent2">
                <a:lumMod val="60000"/>
              </a:schemeClr>
            </a:solidFill>
            <a:ln>
              <a:noFill/>
            </a:ln>
            <a:effectLst/>
          </c:spPr>
          <c:invertIfNegative val="0"/>
          <c:cat>
            <c:strRef>
              <c:f>Sheet3!$C$40:$F$40</c:f>
              <c:strCache>
                <c:ptCount val="4"/>
                <c:pt idx="0">
                  <c:v>Y</c:v>
                </c:pt>
                <c:pt idx="1">
                  <c:v>X</c:v>
                </c:pt>
                <c:pt idx="2">
                  <c:v>N</c:v>
                </c:pt>
                <c:pt idx="3">
                  <c:v>&lt;&gt; </c:v>
                </c:pt>
              </c:strCache>
            </c:strRef>
          </c:cat>
          <c:val>
            <c:numRef>
              <c:f>Sheet3!$C$48:$F$48</c:f>
              <c:numCache>
                <c:formatCode>General</c:formatCode>
                <c:ptCount val="4"/>
                <c:pt idx="0">
                  <c:v>16</c:v>
                </c:pt>
                <c:pt idx="1">
                  <c:v>57</c:v>
                </c:pt>
                <c:pt idx="2">
                  <c:v>19</c:v>
                </c:pt>
                <c:pt idx="3">
                  <c:v>8</c:v>
                </c:pt>
              </c:numCache>
            </c:numRef>
          </c:val>
          <c:extLst>
            <c:ext xmlns:c16="http://schemas.microsoft.com/office/drawing/2014/chart" uri="{C3380CC4-5D6E-409C-BE32-E72D297353CC}">
              <c16:uniqueId val="{00000007-C017-422B-AB1B-D706D7CF7BC7}"/>
            </c:ext>
          </c:extLst>
        </c:ser>
        <c:dLbls>
          <c:showLegendKey val="0"/>
          <c:showVal val="0"/>
          <c:showCatName val="0"/>
          <c:showSerName val="0"/>
          <c:showPercent val="0"/>
          <c:showBubbleSize val="0"/>
        </c:dLbls>
        <c:gapWidth val="219"/>
        <c:overlap val="-27"/>
        <c:axId val="442978176"/>
        <c:axId val="444736464"/>
      </c:barChart>
      <c:catAx>
        <c:axId val="44297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4736464"/>
        <c:crosses val="autoZero"/>
        <c:auto val="1"/>
        <c:lblAlgn val="ctr"/>
        <c:lblOffset val="100"/>
        <c:noMultiLvlLbl val="0"/>
      </c:catAx>
      <c:valAx>
        <c:axId val="44473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9781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a:t>
            </a:r>
            <a:r>
              <a:rPr lang="en-US" baseline="0" dirty="0"/>
              <a:t> 2017 Predicted Presmolt Abundance</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Sheet3!$B$54</c:f>
              <c:strCache>
                <c:ptCount val="1"/>
                <c:pt idx="0">
                  <c:v>WDFW</c:v>
                </c:pt>
              </c:strCache>
            </c:strRef>
          </c:tx>
          <c:spPr>
            <a:solidFill>
              <a:schemeClr val="accent1"/>
            </a:solidFill>
            <a:ln>
              <a:noFill/>
            </a:ln>
            <a:effectLst/>
          </c:spPr>
          <c:invertIfNegative val="0"/>
          <c:cat>
            <c:strRef>
              <c:f>Sheet3!$C$53:$F$53</c:f>
              <c:strCache>
                <c:ptCount val="4"/>
                <c:pt idx="0">
                  <c:v>Y</c:v>
                </c:pt>
                <c:pt idx="1">
                  <c:v>X</c:v>
                </c:pt>
                <c:pt idx="2">
                  <c:v>N</c:v>
                </c:pt>
                <c:pt idx="3">
                  <c:v>&lt;&gt; </c:v>
                </c:pt>
              </c:strCache>
            </c:strRef>
          </c:cat>
          <c:val>
            <c:numRef>
              <c:f>Sheet3!$C$54:$F$54</c:f>
            </c:numRef>
          </c:val>
          <c:extLst>
            <c:ext xmlns:c16="http://schemas.microsoft.com/office/drawing/2014/chart" uri="{C3380CC4-5D6E-409C-BE32-E72D297353CC}">
              <c16:uniqueId val="{00000000-A05D-4CA4-947D-070D0F19C658}"/>
            </c:ext>
          </c:extLst>
        </c:ser>
        <c:ser>
          <c:idx val="1"/>
          <c:order val="1"/>
          <c:tx>
            <c:strRef>
              <c:f>Sheet3!$B$55</c:f>
              <c:strCache>
                <c:ptCount val="1"/>
                <c:pt idx="0">
                  <c:v>ODFW</c:v>
                </c:pt>
              </c:strCache>
            </c:strRef>
          </c:tx>
          <c:spPr>
            <a:solidFill>
              <a:schemeClr val="accent2"/>
            </a:solidFill>
            <a:ln>
              <a:noFill/>
            </a:ln>
            <a:effectLst/>
          </c:spPr>
          <c:invertIfNegative val="0"/>
          <c:cat>
            <c:strRef>
              <c:f>Sheet3!$C$53:$F$53</c:f>
              <c:strCache>
                <c:ptCount val="4"/>
                <c:pt idx="0">
                  <c:v>Y</c:v>
                </c:pt>
                <c:pt idx="1">
                  <c:v>X</c:v>
                </c:pt>
                <c:pt idx="2">
                  <c:v>N</c:v>
                </c:pt>
                <c:pt idx="3">
                  <c:v>&lt;&gt; </c:v>
                </c:pt>
              </c:strCache>
            </c:strRef>
          </c:cat>
          <c:val>
            <c:numRef>
              <c:f>Sheet3!$C$55:$F$55</c:f>
            </c:numRef>
          </c:val>
          <c:extLst>
            <c:ext xmlns:c16="http://schemas.microsoft.com/office/drawing/2014/chart" uri="{C3380CC4-5D6E-409C-BE32-E72D297353CC}">
              <c16:uniqueId val="{00000001-A05D-4CA4-947D-070D0F19C658}"/>
            </c:ext>
          </c:extLst>
        </c:ser>
        <c:ser>
          <c:idx val="2"/>
          <c:order val="2"/>
          <c:tx>
            <c:strRef>
              <c:f>Sheet3!$B$56</c:f>
              <c:strCache>
                <c:ptCount val="1"/>
                <c:pt idx="0">
                  <c:v>IDFG</c:v>
                </c:pt>
              </c:strCache>
            </c:strRef>
          </c:tx>
          <c:spPr>
            <a:solidFill>
              <a:schemeClr val="accent3"/>
            </a:solidFill>
            <a:ln>
              <a:noFill/>
            </a:ln>
            <a:effectLst/>
          </c:spPr>
          <c:invertIfNegative val="0"/>
          <c:cat>
            <c:strRef>
              <c:f>Sheet3!$C$53:$F$53</c:f>
              <c:strCache>
                <c:ptCount val="4"/>
                <c:pt idx="0">
                  <c:v>Y</c:v>
                </c:pt>
                <c:pt idx="1">
                  <c:v>X</c:v>
                </c:pt>
                <c:pt idx="2">
                  <c:v>N</c:v>
                </c:pt>
                <c:pt idx="3">
                  <c:v>&lt;&gt; </c:v>
                </c:pt>
              </c:strCache>
            </c:strRef>
          </c:cat>
          <c:val>
            <c:numRef>
              <c:f>Sheet3!$C$56:$F$56</c:f>
            </c:numRef>
          </c:val>
          <c:extLst>
            <c:ext xmlns:c16="http://schemas.microsoft.com/office/drawing/2014/chart" uri="{C3380CC4-5D6E-409C-BE32-E72D297353CC}">
              <c16:uniqueId val="{00000002-A05D-4CA4-947D-070D0F19C658}"/>
            </c:ext>
          </c:extLst>
        </c:ser>
        <c:ser>
          <c:idx val="3"/>
          <c:order val="3"/>
          <c:tx>
            <c:strRef>
              <c:f>Sheet3!$B$57</c:f>
              <c:strCache>
                <c:ptCount val="1"/>
                <c:pt idx="0">
                  <c:v>YNF</c:v>
                </c:pt>
              </c:strCache>
            </c:strRef>
          </c:tx>
          <c:spPr>
            <a:solidFill>
              <a:schemeClr val="accent4"/>
            </a:solidFill>
            <a:ln>
              <a:noFill/>
            </a:ln>
            <a:effectLst/>
          </c:spPr>
          <c:invertIfNegative val="0"/>
          <c:cat>
            <c:strRef>
              <c:f>Sheet3!$C$53:$F$53</c:f>
              <c:strCache>
                <c:ptCount val="4"/>
                <c:pt idx="0">
                  <c:v>Y</c:v>
                </c:pt>
                <c:pt idx="1">
                  <c:v>X</c:v>
                </c:pt>
                <c:pt idx="2">
                  <c:v>N</c:v>
                </c:pt>
                <c:pt idx="3">
                  <c:v>&lt;&gt; </c:v>
                </c:pt>
              </c:strCache>
            </c:strRef>
          </c:cat>
          <c:val>
            <c:numRef>
              <c:f>Sheet3!$C$57:$F$57</c:f>
            </c:numRef>
          </c:val>
          <c:extLst>
            <c:ext xmlns:c16="http://schemas.microsoft.com/office/drawing/2014/chart" uri="{C3380CC4-5D6E-409C-BE32-E72D297353CC}">
              <c16:uniqueId val="{00000003-A05D-4CA4-947D-070D0F19C658}"/>
            </c:ext>
          </c:extLst>
        </c:ser>
        <c:ser>
          <c:idx val="4"/>
          <c:order val="4"/>
          <c:tx>
            <c:strRef>
              <c:f>Sheet3!$B$58</c:f>
              <c:strCache>
                <c:ptCount val="1"/>
                <c:pt idx="0">
                  <c:v>CCT</c:v>
                </c:pt>
              </c:strCache>
            </c:strRef>
          </c:tx>
          <c:spPr>
            <a:solidFill>
              <a:schemeClr val="accent5"/>
            </a:solidFill>
            <a:ln>
              <a:noFill/>
            </a:ln>
            <a:effectLst/>
          </c:spPr>
          <c:invertIfNegative val="0"/>
          <c:cat>
            <c:strRef>
              <c:f>Sheet3!$C$53:$F$53</c:f>
              <c:strCache>
                <c:ptCount val="4"/>
                <c:pt idx="0">
                  <c:v>Y</c:v>
                </c:pt>
                <c:pt idx="1">
                  <c:v>X</c:v>
                </c:pt>
                <c:pt idx="2">
                  <c:v>N</c:v>
                </c:pt>
                <c:pt idx="3">
                  <c:v>&lt;&gt; </c:v>
                </c:pt>
              </c:strCache>
            </c:strRef>
          </c:cat>
          <c:val>
            <c:numRef>
              <c:f>Sheet3!$C$58:$F$58</c:f>
            </c:numRef>
          </c:val>
          <c:extLst>
            <c:ext xmlns:c16="http://schemas.microsoft.com/office/drawing/2014/chart" uri="{C3380CC4-5D6E-409C-BE32-E72D297353CC}">
              <c16:uniqueId val="{00000004-A05D-4CA4-947D-070D0F19C658}"/>
            </c:ext>
          </c:extLst>
        </c:ser>
        <c:ser>
          <c:idx val="5"/>
          <c:order val="5"/>
          <c:tx>
            <c:strRef>
              <c:f>Sheet3!$B$59</c:f>
              <c:strCache>
                <c:ptCount val="1"/>
                <c:pt idx="0">
                  <c:v>?</c:v>
                </c:pt>
              </c:strCache>
            </c:strRef>
          </c:tx>
          <c:spPr>
            <a:solidFill>
              <a:schemeClr val="accent6"/>
            </a:solidFill>
            <a:ln>
              <a:noFill/>
            </a:ln>
            <a:effectLst/>
          </c:spPr>
          <c:invertIfNegative val="0"/>
          <c:cat>
            <c:strRef>
              <c:f>Sheet3!$C$53:$F$53</c:f>
              <c:strCache>
                <c:ptCount val="4"/>
                <c:pt idx="0">
                  <c:v>Y</c:v>
                </c:pt>
                <c:pt idx="1">
                  <c:v>X</c:v>
                </c:pt>
                <c:pt idx="2">
                  <c:v>N</c:v>
                </c:pt>
                <c:pt idx="3">
                  <c:v>&lt;&gt; </c:v>
                </c:pt>
              </c:strCache>
            </c:strRef>
          </c:cat>
          <c:val>
            <c:numRef>
              <c:f>Sheet3!$C$59:$F$59</c:f>
            </c:numRef>
          </c:val>
          <c:extLst>
            <c:ext xmlns:c16="http://schemas.microsoft.com/office/drawing/2014/chart" uri="{C3380CC4-5D6E-409C-BE32-E72D297353CC}">
              <c16:uniqueId val="{00000005-A05D-4CA4-947D-070D0F19C658}"/>
            </c:ext>
          </c:extLst>
        </c:ser>
        <c:ser>
          <c:idx val="6"/>
          <c:order val="6"/>
          <c:tx>
            <c:strRef>
              <c:f>Sheet3!$B$60</c:f>
              <c:strCache>
                <c:ptCount val="1"/>
                <c:pt idx="0">
                  <c:v>Number</c:v>
                </c:pt>
              </c:strCache>
            </c:strRef>
          </c:tx>
          <c:spPr>
            <a:solidFill>
              <a:schemeClr val="accent1">
                <a:lumMod val="60000"/>
              </a:schemeClr>
            </a:solidFill>
            <a:ln>
              <a:noFill/>
            </a:ln>
            <a:effectLst/>
          </c:spPr>
          <c:invertIfNegative val="0"/>
          <c:cat>
            <c:strRef>
              <c:f>Sheet3!$C$53:$F$53</c:f>
              <c:strCache>
                <c:ptCount val="4"/>
                <c:pt idx="0">
                  <c:v>Y</c:v>
                </c:pt>
                <c:pt idx="1">
                  <c:v>X</c:v>
                </c:pt>
                <c:pt idx="2">
                  <c:v>N</c:v>
                </c:pt>
                <c:pt idx="3">
                  <c:v>&lt;&gt; </c:v>
                </c:pt>
              </c:strCache>
            </c:strRef>
          </c:cat>
          <c:val>
            <c:numRef>
              <c:f>Sheet3!$C$60:$F$60</c:f>
              <c:numCache>
                <c:formatCode>General</c:formatCode>
                <c:ptCount val="4"/>
                <c:pt idx="0">
                  <c:v>6</c:v>
                </c:pt>
                <c:pt idx="1">
                  <c:v>144</c:v>
                </c:pt>
                <c:pt idx="2">
                  <c:v>40</c:v>
                </c:pt>
                <c:pt idx="3">
                  <c:v>17</c:v>
                </c:pt>
              </c:numCache>
            </c:numRef>
          </c:val>
          <c:extLst>
            <c:ext xmlns:c16="http://schemas.microsoft.com/office/drawing/2014/chart" uri="{C3380CC4-5D6E-409C-BE32-E72D297353CC}">
              <c16:uniqueId val="{00000006-A05D-4CA4-947D-070D0F19C658}"/>
            </c:ext>
          </c:extLst>
        </c:ser>
        <c:ser>
          <c:idx val="7"/>
          <c:order val="7"/>
          <c:tx>
            <c:strRef>
              <c:f>Sheet3!$B$61</c:f>
              <c:strCache>
                <c:ptCount val="1"/>
                <c:pt idx="0">
                  <c:v>%</c:v>
                </c:pt>
              </c:strCache>
            </c:strRef>
          </c:tx>
          <c:spPr>
            <a:solidFill>
              <a:schemeClr val="accent2">
                <a:lumMod val="60000"/>
              </a:schemeClr>
            </a:solidFill>
            <a:ln>
              <a:noFill/>
            </a:ln>
            <a:effectLst/>
          </c:spPr>
          <c:invertIfNegative val="0"/>
          <c:cat>
            <c:strRef>
              <c:f>Sheet3!$C$53:$F$53</c:f>
              <c:strCache>
                <c:ptCount val="4"/>
                <c:pt idx="0">
                  <c:v>Y</c:v>
                </c:pt>
                <c:pt idx="1">
                  <c:v>X</c:v>
                </c:pt>
                <c:pt idx="2">
                  <c:v>N</c:v>
                </c:pt>
                <c:pt idx="3">
                  <c:v>&lt;&gt; </c:v>
                </c:pt>
              </c:strCache>
            </c:strRef>
          </c:cat>
          <c:val>
            <c:numRef>
              <c:f>Sheet3!$C$61:$F$61</c:f>
              <c:numCache>
                <c:formatCode>General</c:formatCode>
                <c:ptCount val="4"/>
                <c:pt idx="0">
                  <c:v>3</c:v>
                </c:pt>
                <c:pt idx="1">
                  <c:v>70</c:v>
                </c:pt>
                <c:pt idx="2">
                  <c:v>19</c:v>
                </c:pt>
                <c:pt idx="3">
                  <c:v>8</c:v>
                </c:pt>
              </c:numCache>
            </c:numRef>
          </c:val>
          <c:extLst>
            <c:ext xmlns:c16="http://schemas.microsoft.com/office/drawing/2014/chart" uri="{C3380CC4-5D6E-409C-BE32-E72D297353CC}">
              <c16:uniqueId val="{00000007-A05D-4CA4-947D-070D0F19C658}"/>
            </c:ext>
          </c:extLst>
        </c:ser>
        <c:dLbls>
          <c:showLegendKey val="0"/>
          <c:showVal val="0"/>
          <c:showCatName val="0"/>
          <c:showSerName val="0"/>
          <c:showPercent val="0"/>
          <c:showBubbleSize val="0"/>
        </c:dLbls>
        <c:gapWidth val="219"/>
        <c:overlap val="-27"/>
        <c:axId val="430333248"/>
        <c:axId val="430334080"/>
      </c:barChart>
      <c:catAx>
        <c:axId val="43033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334080"/>
        <c:crosses val="autoZero"/>
        <c:auto val="1"/>
        <c:lblAlgn val="ctr"/>
        <c:lblOffset val="100"/>
        <c:noMultiLvlLbl val="0"/>
      </c:catAx>
      <c:valAx>
        <c:axId val="43033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33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61BF1-5FFF-4FBB-A9B4-964B31472993}" type="datetimeFigureOut">
              <a:rPr lang="en-US" smtClean="0"/>
              <a:t>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443A2-EA61-4B12-AD16-6DDC3DA36FFE}" type="slidenum">
              <a:rPr lang="en-US" smtClean="0"/>
              <a:t>‹#›</a:t>
            </a:fld>
            <a:endParaRPr lang="en-US" dirty="0"/>
          </a:p>
        </p:txBody>
      </p:sp>
    </p:spTree>
    <p:extLst>
      <p:ext uri="{BB962C8B-B14F-4D97-AF65-F5344CB8AC3E}">
        <p14:creationId xmlns:p14="http://schemas.microsoft.com/office/powerpoint/2010/main" val="374968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 rates are;</a:t>
            </a:r>
          </a:p>
          <a:p>
            <a:r>
              <a:rPr lang="en-US" dirty="0" smtClean="0"/>
              <a:t>PSMFC 15%</a:t>
            </a:r>
          </a:p>
          <a:p>
            <a:r>
              <a:rPr lang="en-US" dirty="0" smtClean="0"/>
              <a:t>CCT 5.4%</a:t>
            </a:r>
          </a:p>
          <a:p>
            <a:r>
              <a:rPr lang="en-US" dirty="0" smtClean="0"/>
              <a:t>IDFG 19.8%</a:t>
            </a:r>
          </a:p>
          <a:p>
            <a:r>
              <a:rPr lang="en-US" dirty="0" smtClean="0"/>
              <a:t>MFWP 9.7%</a:t>
            </a:r>
          </a:p>
          <a:p>
            <a:r>
              <a:rPr lang="en-US" dirty="0" smtClean="0"/>
              <a:t>ODFW 19.3%</a:t>
            </a:r>
          </a:p>
          <a:p>
            <a:r>
              <a:rPr lang="en-US" dirty="0" smtClean="0"/>
              <a:t>WDFW 22.6%</a:t>
            </a:r>
          </a:p>
          <a:p>
            <a:r>
              <a:rPr lang="en-US" dirty="0" smtClean="0"/>
              <a:t>USFWS 23.9%</a:t>
            </a:r>
          </a:p>
          <a:p>
            <a:endParaRPr lang="en-US" dirty="0"/>
          </a:p>
          <a:p>
            <a:r>
              <a:rPr lang="en-US" dirty="0" smtClean="0"/>
              <a:t>Average 17.8%</a:t>
            </a:r>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3</a:t>
            </a:fld>
            <a:endParaRPr lang="en-US" dirty="0"/>
          </a:p>
        </p:txBody>
      </p:sp>
    </p:spTree>
    <p:extLst>
      <p:ext uri="{BB962C8B-B14F-4D97-AF65-F5344CB8AC3E}">
        <p14:creationId xmlns:p14="http://schemas.microsoft.com/office/powerpoint/2010/main" val="108577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year budget ? </a:t>
            </a:r>
          </a:p>
          <a:p>
            <a:r>
              <a:rPr lang="en-US" dirty="0" smtClean="0"/>
              <a:t>Timeline is that we will need budgets prepared in next month or so (last one was due 3/31/2016</a:t>
            </a:r>
          </a:p>
          <a:p>
            <a:r>
              <a:rPr lang="en-US" dirty="0" smtClean="0"/>
              <a:t>New format requires hourly pay rates</a:t>
            </a:r>
          </a:p>
          <a:p>
            <a:r>
              <a:rPr lang="en-US" dirty="0" smtClean="0"/>
              <a:t>BPA guidance?</a:t>
            </a:r>
          </a:p>
          <a:p>
            <a:endParaRPr lang="en-US" dirty="0"/>
          </a:p>
          <a:p>
            <a:endParaRPr lang="en-US" dirty="0"/>
          </a:p>
        </p:txBody>
      </p:sp>
      <p:sp>
        <p:nvSpPr>
          <p:cNvPr id="4" name="Slide Number Placeholder 3"/>
          <p:cNvSpPr>
            <a:spLocks noGrp="1"/>
          </p:cNvSpPr>
          <p:nvPr>
            <p:ph type="sldNum" sz="quarter" idx="10"/>
          </p:nvPr>
        </p:nvSpPr>
        <p:spPr/>
        <p:txBody>
          <a:bodyPr/>
          <a:lstStyle/>
          <a:p>
            <a:fld id="{523443A2-EA61-4B12-AD16-6DDC3DA36FFE}" type="slidenum">
              <a:rPr lang="en-US" smtClean="0"/>
              <a:t>20</a:t>
            </a:fld>
            <a:endParaRPr lang="en-US" dirty="0"/>
          </a:p>
        </p:txBody>
      </p:sp>
    </p:spTree>
    <p:extLst>
      <p:ext uri="{BB962C8B-B14F-4D97-AF65-F5344CB8AC3E}">
        <p14:creationId xmlns:p14="http://schemas.microsoft.com/office/powerpoint/2010/main" val="409613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40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18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539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39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96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381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618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371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440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96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645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2/9/2017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615319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StreamNet Steering Committee</a:t>
            </a:r>
            <a:br>
              <a:rPr lang="en-US" dirty="0" smtClean="0"/>
            </a:br>
            <a:r>
              <a:rPr lang="en-US" dirty="0" smtClean="0"/>
              <a:t>02/09/17 Budget Meeting</a:t>
            </a:r>
            <a:endParaRPr lang="en-US" dirty="0"/>
          </a:p>
        </p:txBody>
      </p:sp>
      <p:sp>
        <p:nvSpPr>
          <p:cNvPr id="3" name="TextBox 2"/>
          <p:cNvSpPr txBox="1"/>
          <p:nvPr/>
        </p:nvSpPr>
        <p:spPr>
          <a:xfrm>
            <a:off x="1676400" y="2057400"/>
            <a:ext cx="6670159" cy="2308324"/>
          </a:xfrm>
          <a:prstGeom prst="rect">
            <a:avLst/>
          </a:prstGeom>
          <a:noFill/>
        </p:spPr>
        <p:txBody>
          <a:bodyPr wrap="none" rtlCol="0">
            <a:spAutoFit/>
          </a:bodyPr>
          <a:lstStyle/>
          <a:p>
            <a:r>
              <a:rPr lang="en-US" dirty="0" smtClean="0"/>
              <a:t>Prepare for StreamNet Executive Committee </a:t>
            </a:r>
            <a:r>
              <a:rPr lang="en-US" dirty="0" smtClean="0"/>
              <a:t>Budget Review 03/07/17</a:t>
            </a:r>
          </a:p>
          <a:p>
            <a:endParaRPr lang="en-US" dirty="0"/>
          </a:p>
          <a:p>
            <a:r>
              <a:rPr lang="en-US" dirty="0" smtClean="0"/>
              <a:t>	</a:t>
            </a:r>
            <a:r>
              <a:rPr lang="en-US" dirty="0" smtClean="0">
                <a:solidFill>
                  <a:srgbClr val="FF0000"/>
                </a:solidFill>
              </a:rPr>
              <a:t>(Focus on Improving the presentation!)</a:t>
            </a:r>
            <a:endParaRPr lang="en-US" dirty="0" smtClean="0">
              <a:solidFill>
                <a:srgbClr val="FF0000"/>
              </a:solidFill>
            </a:endParaRPr>
          </a:p>
          <a:p>
            <a:endParaRPr lang="en-US" dirty="0" smtClean="0"/>
          </a:p>
          <a:p>
            <a:r>
              <a:rPr lang="en-US" dirty="0" smtClean="0"/>
              <a:t>Go Over CA Data Flow Survey Results</a:t>
            </a:r>
          </a:p>
          <a:p>
            <a:endParaRPr lang="en-US" dirty="0"/>
          </a:p>
          <a:p>
            <a:r>
              <a:rPr lang="en-US" dirty="0" smtClean="0"/>
              <a:t>Quick Update on next </a:t>
            </a:r>
            <a:r>
              <a:rPr lang="en-US" dirty="0"/>
              <a:t>Budget, Annual Reports, New SOW</a:t>
            </a:r>
          </a:p>
          <a:p>
            <a:endParaRPr lang="en-US" dirty="0"/>
          </a:p>
        </p:txBody>
      </p:sp>
    </p:spTree>
    <p:extLst>
      <p:ext uri="{BB962C8B-B14F-4D97-AF65-F5344CB8AC3E}">
        <p14:creationId xmlns:p14="http://schemas.microsoft.com/office/powerpoint/2010/main" val="820383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99643777"/>
              </p:ext>
            </p:extLst>
          </p:nvPr>
        </p:nvGraphicFramePr>
        <p:xfrm>
          <a:off x="685802" y="457203"/>
          <a:ext cx="7619997" cy="5580162"/>
        </p:xfrm>
        <a:graphic>
          <a:graphicData uri="http://schemas.openxmlformats.org/drawingml/2006/table">
            <a:tbl>
              <a:tblPr/>
              <a:tblGrid>
                <a:gridCol w="4915673">
                  <a:extLst>
                    <a:ext uri="{9D8B030D-6E8A-4147-A177-3AD203B41FA5}">
                      <a16:colId xmlns:a16="http://schemas.microsoft.com/office/drawing/2014/main" val="4182099212"/>
                    </a:ext>
                  </a:extLst>
                </a:gridCol>
                <a:gridCol w="676081">
                  <a:extLst>
                    <a:ext uri="{9D8B030D-6E8A-4147-A177-3AD203B41FA5}">
                      <a16:colId xmlns:a16="http://schemas.microsoft.com/office/drawing/2014/main" val="664771110"/>
                    </a:ext>
                  </a:extLst>
                </a:gridCol>
                <a:gridCol w="676081">
                  <a:extLst>
                    <a:ext uri="{9D8B030D-6E8A-4147-A177-3AD203B41FA5}">
                      <a16:colId xmlns:a16="http://schemas.microsoft.com/office/drawing/2014/main" val="396821603"/>
                    </a:ext>
                  </a:extLst>
                </a:gridCol>
                <a:gridCol w="676081">
                  <a:extLst>
                    <a:ext uri="{9D8B030D-6E8A-4147-A177-3AD203B41FA5}">
                      <a16:colId xmlns:a16="http://schemas.microsoft.com/office/drawing/2014/main" val="1609220075"/>
                    </a:ext>
                  </a:extLst>
                </a:gridCol>
                <a:gridCol w="676081">
                  <a:extLst>
                    <a:ext uri="{9D8B030D-6E8A-4147-A177-3AD203B41FA5}">
                      <a16:colId xmlns:a16="http://schemas.microsoft.com/office/drawing/2014/main" val="2865269455"/>
                    </a:ext>
                  </a:extLst>
                </a:gridCol>
              </a:tblGrid>
              <a:tr h="142961">
                <a:tc>
                  <a:txBody>
                    <a:bodyPr/>
                    <a:lstStyle/>
                    <a:p>
                      <a:pPr algn="l" fontAlgn="b"/>
                      <a:r>
                        <a:rPr lang="en-US" sz="1600" b="0" i="0" u="none" strike="noStrike" dirty="0">
                          <a:solidFill>
                            <a:srgbClr val="000000"/>
                          </a:solidFill>
                          <a:effectLst/>
                          <a:latin typeface="Calibri" panose="020F0502020204030204" pitchFamily="34" charset="0"/>
                        </a:rPr>
                        <a:t>IDFG</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extLst>
                  <a:ext uri="{0D108BD9-81ED-4DB2-BD59-A6C34878D82A}">
                    <a16:rowId xmlns:a16="http://schemas.microsoft.com/office/drawing/2014/main" val="2854345410"/>
                  </a:ext>
                </a:extLst>
              </a:tr>
              <a:tr h="142961">
                <a:tc>
                  <a:txBody>
                    <a:bodyPr/>
                    <a:lstStyle/>
                    <a:p>
                      <a:pPr algn="l" fontAlgn="b"/>
                      <a:r>
                        <a:rPr lang="en-US" sz="1600" b="0" i="0" u="none" strike="noStrike" dirty="0">
                          <a:solidFill>
                            <a:srgbClr val="000000"/>
                          </a:solidFill>
                          <a:effectLst/>
                          <a:latin typeface="Calibri" panose="020F0502020204030204" pitchFamily="34" charset="0"/>
                        </a:rPr>
                        <a:t>Project Leader/IFWIS Mgr. (Butterfield</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5</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mo.</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33</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2.75</a:t>
                      </a:r>
                    </a:p>
                  </a:txBody>
                  <a:tcPr marL="2927" marR="2927" marT="2927" marB="0" anchor="b">
                    <a:lnL>
                      <a:noFill/>
                    </a:lnL>
                    <a:lnR>
                      <a:noFill/>
                    </a:lnR>
                    <a:lnT>
                      <a:noFill/>
                    </a:lnT>
                    <a:lnB>
                      <a:noFill/>
                    </a:lnB>
                    <a:solidFill>
                      <a:srgbClr val="F8CBAD"/>
                    </a:solidFill>
                  </a:tcPr>
                </a:tc>
                <a:extLst>
                  <a:ext uri="{0D108BD9-81ED-4DB2-BD59-A6C34878D82A}">
                    <a16:rowId xmlns:a16="http://schemas.microsoft.com/office/drawing/2014/main" val="2626710718"/>
                  </a:ext>
                </a:extLst>
              </a:tr>
              <a:tr h="142961">
                <a:tc>
                  <a:txBody>
                    <a:bodyPr/>
                    <a:lstStyle/>
                    <a:p>
                      <a:pPr algn="l" fontAlgn="b"/>
                      <a:r>
                        <a:rPr lang="en-US" sz="1600" b="0" i="0" u="none" strike="noStrike" dirty="0">
                          <a:solidFill>
                            <a:srgbClr val="000000"/>
                          </a:solidFill>
                          <a:effectLst/>
                          <a:latin typeface="Calibri" panose="020F0502020204030204" pitchFamily="34" charset="0"/>
                        </a:rPr>
                        <a:t>Database Analyst, Sr. (Walsh)</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7</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mo.</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extLst>
                  <a:ext uri="{0D108BD9-81ED-4DB2-BD59-A6C34878D82A}">
                    <a16:rowId xmlns:a16="http://schemas.microsoft.com/office/drawing/2014/main" val="1374407685"/>
                  </a:ext>
                </a:extLst>
              </a:tr>
              <a:tr h="142961">
                <a:tc>
                  <a:txBody>
                    <a:bodyPr/>
                    <a:lstStyle/>
                    <a:p>
                      <a:pPr algn="l" fontAlgn="b"/>
                      <a:r>
                        <a:rPr lang="en-US" sz="1600" b="0" i="0" u="none" strike="noStrike" dirty="0">
                          <a:solidFill>
                            <a:srgbClr val="000000"/>
                          </a:solidFill>
                          <a:effectLst/>
                          <a:latin typeface="Calibri" panose="020F0502020204030204" pitchFamily="34" charset="0"/>
                        </a:rPr>
                        <a:t>Integration Systems Analyst, Sr. (Harrington)</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11</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mo.</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extLst>
                  <a:ext uri="{0D108BD9-81ED-4DB2-BD59-A6C34878D82A}">
                    <a16:rowId xmlns:a16="http://schemas.microsoft.com/office/drawing/2014/main" val="2063379245"/>
                  </a:ext>
                </a:extLst>
              </a:tr>
              <a:tr h="142961">
                <a:tc>
                  <a:txBody>
                    <a:bodyPr/>
                    <a:lstStyle/>
                    <a:p>
                      <a:pPr algn="l" fontAlgn="b"/>
                      <a:r>
                        <a:rPr lang="en-US" sz="1600" b="0" i="0" u="none" strike="noStrike" dirty="0">
                          <a:solidFill>
                            <a:srgbClr val="000000"/>
                          </a:solidFill>
                          <a:effectLst/>
                          <a:latin typeface="Calibri" panose="020F0502020204030204" pitchFamily="34" charset="0"/>
                        </a:rPr>
                        <a:t>Data Coordinator (Brown)</a:t>
                      </a:r>
                    </a:p>
                  </a:txBody>
                  <a:tcPr marL="2927" marR="2927" marT="2927" marB="0" anchor="b">
                    <a:lnL>
                      <a:noFill/>
                    </a:lnL>
                    <a:lnR>
                      <a:noFill/>
                    </a:lnR>
                    <a:lnT>
                      <a:noFill/>
                    </a:lnT>
                    <a:lnB>
                      <a:noFill/>
                    </a:lnB>
                    <a:solidFill>
                      <a:srgbClr val="F8CBAD"/>
                    </a:solidFill>
                  </a:tcPr>
                </a:tc>
                <a:tc>
                  <a:txBody>
                    <a:bodyPr/>
                    <a:lstStyle/>
                    <a:p>
                      <a:pPr algn="r" fontAlgn="b"/>
                      <a:r>
                        <a:rPr lang="en-US" sz="1600" b="0" i="0" u="none" strike="noStrike" dirty="0">
                          <a:solidFill>
                            <a:srgbClr val="000000"/>
                          </a:solidFill>
                          <a:effectLst/>
                          <a:latin typeface="Calibri" panose="020F0502020204030204" pitchFamily="34" charset="0"/>
                        </a:rPr>
                        <a:t>10</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mo.</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2927" marR="2927" marT="2927" marB="0" anchor="b">
                    <a:lnL>
                      <a:noFill/>
                    </a:lnL>
                    <a:lnR>
                      <a:noFill/>
                    </a:lnR>
                    <a:lnT>
                      <a:noFill/>
                    </a:lnT>
                    <a:lnB>
                      <a:noFill/>
                    </a:lnB>
                    <a:solidFill>
                      <a:srgbClr val="F8CBAD"/>
                    </a:solidFill>
                  </a:tcPr>
                </a:tc>
                <a:extLst>
                  <a:ext uri="{0D108BD9-81ED-4DB2-BD59-A6C34878D82A}">
                    <a16:rowId xmlns:a16="http://schemas.microsoft.com/office/drawing/2014/main" val="324096219"/>
                  </a:ext>
                </a:extLst>
              </a:tr>
              <a:tr h="142961">
                <a:tc>
                  <a:txBody>
                    <a:bodyPr/>
                    <a:lstStyle/>
                    <a:p>
                      <a:pPr algn="l" fontAlgn="b"/>
                      <a:endParaRPr lang="en-US" sz="1200" b="0" i="0" u="none" strike="noStrike" dirty="0">
                        <a:solidFill>
                          <a:srgbClr val="000000"/>
                        </a:solidFill>
                        <a:effectLst/>
                        <a:latin typeface="Calibri" panose="020F0502020204030204" pitchFamily="34" charset="0"/>
                      </a:endParaRPr>
                    </a:p>
                  </a:txBody>
                  <a:tcPr marL="2927" marR="2927" marT="2927"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927" marR="2927" marT="2927"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927" marR="2927" marT="2927"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927" marR="2927" marT="2927"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2927" marR="2927" marT="2927" marB="0" anchor="b">
                    <a:lnL>
                      <a:noFill/>
                    </a:lnL>
                    <a:lnR>
                      <a:noFill/>
                    </a:lnR>
                    <a:lnT>
                      <a:noFill/>
                    </a:lnT>
                    <a:lnB>
                      <a:noFill/>
                    </a:lnB>
                  </a:tcPr>
                </a:tc>
                <a:extLst>
                  <a:ext uri="{0D108BD9-81ED-4DB2-BD59-A6C34878D82A}">
                    <a16:rowId xmlns:a16="http://schemas.microsoft.com/office/drawing/2014/main" val="1523960732"/>
                  </a:ext>
                </a:extLst>
              </a:tr>
              <a:tr h="875179">
                <a:tc gridSpan="5">
                  <a:txBody>
                    <a:bodyPr/>
                    <a:lstStyle/>
                    <a:p>
                      <a:pPr algn="l" rtl="0" fontAlgn="ctr"/>
                      <a:r>
                        <a:rPr lang="en-US" sz="1800" b="0" i="0" u="none" strike="noStrike" dirty="0">
                          <a:solidFill>
                            <a:srgbClr val="1F497D"/>
                          </a:solidFill>
                          <a:effectLst/>
                          <a:latin typeface="Calibri" panose="020F0502020204030204" pitchFamily="34" charset="0"/>
                        </a:rPr>
                        <a:t>Quantify staff effort (money, time, or both?) tied to specific products (e.g., what percentage of effort is being spent on CA?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Coordinated Assessments - 90%</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Traditional trend data - 10%</a:t>
                      </a:r>
                    </a:p>
                  </a:txBody>
                  <a:tcPr marL="7620" marR="7620" marT="762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0957815"/>
                  </a:ext>
                </a:extLst>
              </a:tr>
              <a:tr h="1379209">
                <a:tc gridSpan="5">
                  <a:txBody>
                    <a:bodyPr/>
                    <a:lstStyle/>
                    <a:p>
                      <a:pPr algn="l" rtl="0" fontAlgn="ctr"/>
                      <a:r>
                        <a:rPr lang="en-US" sz="1800" b="0" i="0" u="none" strike="noStrike" dirty="0">
                          <a:solidFill>
                            <a:srgbClr val="1F497D"/>
                          </a:solidFill>
                          <a:effectLst/>
                          <a:latin typeface="Calibri" panose="020F0502020204030204" pitchFamily="34" charset="0"/>
                        </a:rPr>
                        <a:t>What are the tasks involved, and who spends how much time on them?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Obtain data - Brown 2 mo., Harrington 8 mo., Walsh 5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Manage data - Brown 2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Analyze data - Brown 1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Deliver data - Brown 1 mo., Harrington 1 mo., Walsh 0.5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Training - Brown 1 mo., Harrington 1 mo., Walsh 0.5 mo., Butterfield 0.5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Tech. Assist. - Brown 2 mo., Harrington 1 mo., Walsh 1 mo., Butterfield 0.5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Coordination - Brown 1 mo, Butterfield 2 mo.</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Administration - Butterfield 2 mo.</a:t>
                      </a:r>
                    </a:p>
                  </a:txBody>
                  <a:tcPr marL="7620" marR="7620" marT="762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93153"/>
                  </a:ext>
                </a:extLst>
              </a:tr>
            </a:tbl>
          </a:graphicData>
        </a:graphic>
      </p:graphicFrame>
    </p:spTree>
    <p:extLst>
      <p:ext uri="{BB962C8B-B14F-4D97-AF65-F5344CB8AC3E}">
        <p14:creationId xmlns:p14="http://schemas.microsoft.com/office/powerpoint/2010/main" val="83887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0935395"/>
              </p:ext>
            </p:extLst>
          </p:nvPr>
        </p:nvGraphicFramePr>
        <p:xfrm>
          <a:off x="457200" y="1600200"/>
          <a:ext cx="7619997" cy="4039609"/>
        </p:xfrm>
        <a:graphic>
          <a:graphicData uri="http://schemas.openxmlformats.org/drawingml/2006/table">
            <a:tbl>
              <a:tblPr/>
              <a:tblGrid>
                <a:gridCol w="4915673">
                  <a:extLst>
                    <a:ext uri="{9D8B030D-6E8A-4147-A177-3AD203B41FA5}">
                      <a16:colId xmlns:a16="http://schemas.microsoft.com/office/drawing/2014/main" val="3710434339"/>
                    </a:ext>
                  </a:extLst>
                </a:gridCol>
                <a:gridCol w="676081">
                  <a:extLst>
                    <a:ext uri="{9D8B030D-6E8A-4147-A177-3AD203B41FA5}">
                      <a16:colId xmlns:a16="http://schemas.microsoft.com/office/drawing/2014/main" val="2186914770"/>
                    </a:ext>
                  </a:extLst>
                </a:gridCol>
                <a:gridCol w="676081">
                  <a:extLst>
                    <a:ext uri="{9D8B030D-6E8A-4147-A177-3AD203B41FA5}">
                      <a16:colId xmlns:a16="http://schemas.microsoft.com/office/drawing/2014/main" val="817061519"/>
                    </a:ext>
                  </a:extLst>
                </a:gridCol>
                <a:gridCol w="676081">
                  <a:extLst>
                    <a:ext uri="{9D8B030D-6E8A-4147-A177-3AD203B41FA5}">
                      <a16:colId xmlns:a16="http://schemas.microsoft.com/office/drawing/2014/main" val="1631085038"/>
                    </a:ext>
                  </a:extLst>
                </a:gridCol>
                <a:gridCol w="676081">
                  <a:extLst>
                    <a:ext uri="{9D8B030D-6E8A-4147-A177-3AD203B41FA5}">
                      <a16:colId xmlns:a16="http://schemas.microsoft.com/office/drawing/2014/main" val="1953401679"/>
                    </a:ext>
                  </a:extLst>
                </a:gridCol>
              </a:tblGrid>
              <a:tr h="458209">
                <a:tc gridSpan="5">
                  <a:txBody>
                    <a:bodyPr/>
                    <a:lstStyle/>
                    <a:p>
                      <a:pPr algn="l" rtl="0" fontAlgn="ctr"/>
                      <a:r>
                        <a:rPr lang="en-US" sz="1800" b="0" i="0" u="none" strike="noStrike" dirty="0">
                          <a:solidFill>
                            <a:srgbClr val="1F497D"/>
                          </a:solidFill>
                          <a:effectLst/>
                          <a:latin typeface="Calibri" panose="020F0502020204030204" pitchFamily="34" charset="0"/>
                        </a:rPr>
                        <a:t>Proportion of effort considered technical assistance to CA?  - 10%</a:t>
                      </a:r>
                    </a:p>
                  </a:txBody>
                  <a:tcPr marL="7620" marR="7620" marT="762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8076282"/>
                  </a:ext>
                </a:extLst>
              </a:tr>
              <a:tr h="1076791">
                <a:tc gridSpan="5">
                  <a:txBody>
                    <a:bodyPr/>
                    <a:lstStyle/>
                    <a:p>
                      <a:pPr algn="l" rtl="0" fontAlgn="ctr"/>
                      <a:r>
                        <a:rPr lang="en-US" sz="1800" b="0" i="0" u="none" strike="noStrike" dirty="0">
                          <a:solidFill>
                            <a:srgbClr val="1F497D"/>
                          </a:solidFill>
                          <a:effectLst/>
                          <a:latin typeface="Calibri" panose="020F0502020204030204" pitchFamily="34" charset="0"/>
                        </a:rPr>
                        <a:t>What does that assistance entail (in general categories)?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Application-use training</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Understanding indicators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Understanding data exchange standards</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Locating hard-to-find data</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Custom analyses and reports</a:t>
                      </a:r>
                    </a:p>
                  </a:txBody>
                  <a:tcPr marL="7620" marR="7620" marT="762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285005"/>
                  </a:ext>
                </a:extLst>
              </a:tr>
              <a:tr h="1021806">
                <a:tc gridSpan="5">
                  <a:txBody>
                    <a:bodyPr/>
                    <a:lstStyle/>
                    <a:p>
                      <a:pPr algn="l" rtl="0" fontAlgn="ctr"/>
                      <a:r>
                        <a:rPr lang="en-US" sz="1800" b="0" i="0" u="none" strike="noStrike" dirty="0">
                          <a:solidFill>
                            <a:srgbClr val="1F497D"/>
                          </a:solidFill>
                          <a:effectLst/>
                          <a:latin typeface="Calibri" panose="020F0502020204030204" pitchFamily="34" charset="0"/>
                        </a:rPr>
                        <a:t>What are the other major uses of StreamNet staff time?</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Department requirements, such as meeting, administration, record keeping, training, etc.</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Assistance in data collection</a:t>
                      </a:r>
                      <a:br>
                        <a:rPr lang="en-US" sz="1800" b="0" i="0" u="none" strike="noStrike" dirty="0">
                          <a:solidFill>
                            <a:srgbClr val="1F497D"/>
                          </a:solidFill>
                          <a:effectLst/>
                          <a:latin typeface="Calibri" panose="020F0502020204030204" pitchFamily="34" charset="0"/>
                        </a:rPr>
                      </a:br>
                      <a:r>
                        <a:rPr lang="en-US" sz="1800" b="0" i="0" u="none" strike="noStrike" dirty="0">
                          <a:solidFill>
                            <a:srgbClr val="1F497D"/>
                          </a:solidFill>
                          <a:effectLst/>
                          <a:latin typeface="Calibri" panose="020F0502020204030204" pitchFamily="34" charset="0"/>
                        </a:rPr>
                        <a:t>Coordination with other projects</a:t>
                      </a:r>
                    </a:p>
                  </a:txBody>
                  <a:tcPr marL="7620" marR="7620" marT="762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8777949"/>
                  </a:ext>
                </a:extLst>
              </a:tr>
            </a:tbl>
          </a:graphicData>
        </a:graphic>
      </p:graphicFrame>
      <p:sp>
        <p:nvSpPr>
          <p:cNvPr id="3" name="TextBox 2"/>
          <p:cNvSpPr txBox="1"/>
          <p:nvPr/>
        </p:nvSpPr>
        <p:spPr>
          <a:xfrm>
            <a:off x="1143000" y="533400"/>
            <a:ext cx="1635704" cy="369332"/>
          </a:xfrm>
          <a:prstGeom prst="rect">
            <a:avLst/>
          </a:prstGeom>
          <a:noFill/>
        </p:spPr>
        <p:txBody>
          <a:bodyPr wrap="none" rtlCol="0">
            <a:spAutoFit/>
          </a:bodyPr>
          <a:lstStyle/>
          <a:p>
            <a:r>
              <a:rPr lang="en-US" dirty="0" smtClean="0"/>
              <a:t>IDFG continued</a:t>
            </a:r>
            <a:endParaRPr lang="en-US" dirty="0"/>
          </a:p>
        </p:txBody>
      </p:sp>
    </p:spTree>
    <p:extLst>
      <p:ext uri="{BB962C8B-B14F-4D97-AF65-F5344CB8AC3E}">
        <p14:creationId xmlns:p14="http://schemas.microsoft.com/office/powerpoint/2010/main" val="1354051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4450" y="2171701"/>
            <a:ext cx="6629400" cy="3918765"/>
          </a:xfrm>
          <a:prstGeom prst="rect">
            <a:avLst/>
          </a:prstGeom>
        </p:spPr>
        <p:txBody>
          <a:bodyPr wrap="square">
            <a:spAutoFit/>
          </a:bodyPr>
          <a:lstStyle/>
          <a:p>
            <a:pPr>
              <a:lnSpc>
                <a:spcPct val="105000"/>
              </a:lnSpc>
              <a:spcAft>
                <a:spcPts val="600"/>
              </a:spcAft>
            </a:pPr>
            <a:r>
              <a:rPr lang="en-US" sz="1350" dirty="0">
                <a:solidFill>
                  <a:prstClr val="black"/>
                </a:solidFill>
                <a:latin typeface="Calibri"/>
              </a:rPr>
              <a:t>Due to the program’s current focus on anadromous species, MT spends StreamNet time and dollars on critical traditional datasets like distribution, survey and inventory, genetics and native species assessments.  Time and dollars are also spent on development and enhancement of our internal database systems and spatial data.</a:t>
            </a:r>
          </a:p>
          <a:p>
            <a:pPr>
              <a:lnSpc>
                <a:spcPct val="105000"/>
              </a:lnSpc>
              <a:spcAft>
                <a:spcPts val="600"/>
              </a:spcAft>
            </a:pPr>
            <a:r>
              <a:rPr lang="en-US" sz="1350" dirty="0">
                <a:solidFill>
                  <a:prstClr val="black"/>
                </a:solidFill>
                <a:latin typeface="Calibri"/>
              </a:rPr>
              <a:t>Since October 1, 2016  20% of the analyst time has been spent on the multi-state/agency YCT assessment. This includes data prep, meetings with each GMU, data edits/QC, GIS layer creation, submitting the data to StreamNet, developing a presentation and annual presentation. StreamNet staff do the most of this work, however there is assistance by non SN staff.</a:t>
            </a:r>
          </a:p>
          <a:p>
            <a:pPr>
              <a:lnSpc>
                <a:spcPct val="105000"/>
              </a:lnSpc>
              <a:spcAft>
                <a:spcPts val="60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Data and GIS Layer maintenance, data editing/QC and data exchange:  20%</a:t>
            </a:r>
          </a:p>
          <a:p>
            <a:pPr>
              <a:lnSpc>
                <a:spcPct val="105000"/>
              </a:lnSpc>
              <a:spcAft>
                <a:spcPts val="60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Hydrography updates – moving to 1:24k hydro: 18%</a:t>
            </a:r>
          </a:p>
          <a:p>
            <a:pPr>
              <a:lnSpc>
                <a:spcPct val="105000"/>
              </a:lnSpc>
              <a:spcAft>
                <a:spcPts val="600"/>
              </a:spcAft>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Map/data requests and staff support: 13%</a:t>
            </a:r>
            <a:b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Tool development like the distribution editor, have been developed with a mixture of StreamNet and non StreamNet funds</a:t>
            </a:r>
          </a:p>
          <a:p>
            <a:pPr>
              <a:lnSpc>
                <a:spcPct val="105000"/>
              </a:lnSpc>
              <a:spcAft>
                <a:spcPts val="600"/>
              </a:spcAft>
            </a:pPr>
            <a:endParaRPr 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6400800" y="971550"/>
            <a:ext cx="1441420" cy="300082"/>
          </a:xfrm>
          <a:prstGeom prst="rect">
            <a:avLst/>
          </a:prstGeom>
          <a:noFill/>
        </p:spPr>
        <p:txBody>
          <a:bodyPr wrap="none" rtlCol="0">
            <a:spAutoFit/>
          </a:bodyPr>
          <a:lstStyle/>
          <a:p>
            <a:r>
              <a:rPr lang="en-US" sz="1350" dirty="0">
                <a:solidFill>
                  <a:prstClr val="black"/>
                </a:solidFill>
                <a:latin typeface="Calibri"/>
              </a:rPr>
              <a:t>Months            FTE</a:t>
            </a:r>
          </a:p>
        </p:txBody>
      </p:sp>
      <p:graphicFrame>
        <p:nvGraphicFramePr>
          <p:cNvPr id="3" name="Table 2"/>
          <p:cNvGraphicFramePr>
            <a:graphicFrameLocks noGrp="1"/>
          </p:cNvGraphicFramePr>
          <p:nvPr>
            <p:extLst>
              <p:ext uri="{D42A27DB-BD31-4B8C-83A1-F6EECF244321}">
                <p14:modId xmlns:p14="http://schemas.microsoft.com/office/powerpoint/2010/main" val="1668817899"/>
              </p:ext>
            </p:extLst>
          </p:nvPr>
        </p:nvGraphicFramePr>
        <p:xfrm>
          <a:off x="1553578" y="980259"/>
          <a:ext cx="6151144" cy="755976"/>
        </p:xfrm>
        <a:graphic>
          <a:graphicData uri="http://schemas.openxmlformats.org/drawingml/2006/table">
            <a:tbl>
              <a:tblPr/>
              <a:tblGrid>
                <a:gridCol w="1015091">
                  <a:extLst>
                    <a:ext uri="{9D8B030D-6E8A-4147-A177-3AD203B41FA5}">
                      <a16:colId xmlns:a16="http://schemas.microsoft.com/office/drawing/2014/main" val="1087442076"/>
                    </a:ext>
                  </a:extLst>
                </a:gridCol>
                <a:gridCol w="757530">
                  <a:extLst>
                    <a:ext uri="{9D8B030D-6E8A-4147-A177-3AD203B41FA5}">
                      <a16:colId xmlns:a16="http://schemas.microsoft.com/office/drawing/2014/main" val="2756880343"/>
                    </a:ext>
                  </a:extLst>
                </a:gridCol>
                <a:gridCol w="939337">
                  <a:extLst>
                    <a:ext uri="{9D8B030D-6E8A-4147-A177-3AD203B41FA5}">
                      <a16:colId xmlns:a16="http://schemas.microsoft.com/office/drawing/2014/main" val="2050202223"/>
                    </a:ext>
                  </a:extLst>
                </a:gridCol>
                <a:gridCol w="893886">
                  <a:extLst>
                    <a:ext uri="{9D8B030D-6E8A-4147-A177-3AD203B41FA5}">
                      <a16:colId xmlns:a16="http://schemas.microsoft.com/office/drawing/2014/main" val="218614797"/>
                    </a:ext>
                  </a:extLst>
                </a:gridCol>
                <a:gridCol w="999939">
                  <a:extLst>
                    <a:ext uri="{9D8B030D-6E8A-4147-A177-3AD203B41FA5}">
                      <a16:colId xmlns:a16="http://schemas.microsoft.com/office/drawing/2014/main" val="422970615"/>
                    </a:ext>
                  </a:extLst>
                </a:gridCol>
                <a:gridCol w="757530">
                  <a:extLst>
                    <a:ext uri="{9D8B030D-6E8A-4147-A177-3AD203B41FA5}">
                      <a16:colId xmlns:a16="http://schemas.microsoft.com/office/drawing/2014/main" val="3105665184"/>
                    </a:ext>
                  </a:extLst>
                </a:gridCol>
                <a:gridCol w="787831">
                  <a:extLst>
                    <a:ext uri="{9D8B030D-6E8A-4147-A177-3AD203B41FA5}">
                      <a16:colId xmlns:a16="http://schemas.microsoft.com/office/drawing/2014/main" val="1108721187"/>
                    </a:ext>
                  </a:extLst>
                </a:gridCol>
              </a:tblGrid>
              <a:tr h="251992">
                <a:tc>
                  <a:txBody>
                    <a:bodyPr/>
                    <a:lstStyle/>
                    <a:p>
                      <a:pPr algn="l" fontAlgn="b"/>
                      <a:r>
                        <a:rPr lang="en-US" sz="1400" b="0" i="0" u="none" strike="noStrike" dirty="0">
                          <a:solidFill>
                            <a:srgbClr val="000000"/>
                          </a:solidFill>
                          <a:effectLst/>
                          <a:latin typeface="Calibri" panose="020F0502020204030204" pitchFamily="34" charset="0"/>
                        </a:rPr>
                        <a:t>MFWP</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b">
                    <a:lnL>
                      <a:noFill/>
                    </a:lnL>
                    <a:lnR>
                      <a:noFill/>
                    </a:lnR>
                    <a:lnT>
                      <a:noFill/>
                    </a:lnT>
                    <a:lnB>
                      <a:noFill/>
                    </a:lnB>
                  </a:tcPr>
                </a:tc>
                <a:extLst>
                  <a:ext uri="{0D108BD9-81ED-4DB2-BD59-A6C34878D82A}">
                    <a16:rowId xmlns:a16="http://schemas.microsoft.com/office/drawing/2014/main" val="124801095"/>
                  </a:ext>
                </a:extLst>
              </a:tr>
              <a:tr h="251992">
                <a:tc gridSpan="2">
                  <a:txBody>
                    <a:bodyPr/>
                    <a:lstStyle/>
                    <a:p>
                      <a:pPr algn="l" fontAlgn="b"/>
                      <a:r>
                        <a:rPr lang="en-US" sz="1400" b="0" i="0" u="none" strike="noStrike" dirty="0">
                          <a:solidFill>
                            <a:srgbClr val="000000"/>
                          </a:solidFill>
                          <a:effectLst/>
                          <a:latin typeface="Calibri" panose="020F0502020204030204" pitchFamily="34" charset="0"/>
                        </a:rPr>
                        <a:t>Data Analyst (Horton)</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12.0</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mo.</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400" b="0" i="0" u="none" strike="noStrike" dirty="0">
                          <a:solidFill>
                            <a:srgbClr val="000000"/>
                          </a:solidFill>
                          <a:effectLst/>
                          <a:latin typeface="Calibri" panose="020F0502020204030204" pitchFamily="34" charset="0"/>
                        </a:rPr>
                        <a:t>13.2</a:t>
                      </a:r>
                    </a:p>
                  </a:txBody>
                  <a:tcPr marL="5715" marR="5715" marT="571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a:t>
                      </a:r>
                    </a:p>
                  </a:txBody>
                  <a:tcPr marL="5715" marR="5715" marT="5715" marB="0" anchor="b">
                    <a:lnL>
                      <a:noFill/>
                    </a:lnL>
                    <a:lnR>
                      <a:noFill/>
                    </a:lnR>
                    <a:lnT>
                      <a:noFill/>
                    </a:lnT>
                    <a:lnB>
                      <a:noFill/>
                    </a:lnB>
                  </a:tcPr>
                </a:tc>
                <a:extLst>
                  <a:ext uri="{0D108BD9-81ED-4DB2-BD59-A6C34878D82A}">
                    <a16:rowId xmlns:a16="http://schemas.microsoft.com/office/drawing/2014/main" val="167782812"/>
                  </a:ext>
                </a:extLst>
              </a:tr>
              <a:tr h="251992">
                <a:tc gridSpan="2">
                  <a:txBody>
                    <a:bodyPr/>
                    <a:lstStyle/>
                    <a:p>
                      <a:pPr algn="l" fontAlgn="b"/>
                      <a:r>
                        <a:rPr lang="en-US" sz="1400" b="0" i="0" u="none" strike="noStrike" dirty="0">
                          <a:solidFill>
                            <a:srgbClr val="000000"/>
                          </a:solidFill>
                          <a:effectLst/>
                          <a:latin typeface="Calibri" panose="020F0502020204030204" pitchFamily="34" charset="0"/>
                        </a:rPr>
                        <a:t>Project Lead (Anderson)</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dirty="0">
                          <a:solidFill>
                            <a:srgbClr val="000000"/>
                          </a:solidFill>
                          <a:effectLst/>
                          <a:latin typeface="Calibri" panose="020F0502020204030204" pitchFamily="34" charset="0"/>
                        </a:rPr>
                        <a:t> </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1.2</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mo.</a:t>
                      </a:r>
                    </a:p>
                  </a:txBody>
                  <a:tcPr marL="5715" marR="5715" marT="571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b">
                    <a:lnL>
                      <a:noFill/>
                    </a:lnL>
                    <a:lnR>
                      <a:noFill/>
                    </a:lnR>
                    <a:lnT>
                      <a:noFill/>
                    </a:lnT>
                    <a:lnB>
                      <a:noFill/>
                    </a:lnB>
                  </a:tcPr>
                </a:tc>
                <a:extLst>
                  <a:ext uri="{0D108BD9-81ED-4DB2-BD59-A6C34878D82A}">
                    <a16:rowId xmlns:a16="http://schemas.microsoft.com/office/drawing/2014/main" val="1704327754"/>
                  </a:ext>
                </a:extLst>
              </a:tr>
            </a:tbl>
          </a:graphicData>
        </a:graphic>
      </p:graphicFrame>
    </p:spTree>
    <p:extLst>
      <p:ext uri="{BB962C8B-B14F-4D97-AF65-F5344CB8AC3E}">
        <p14:creationId xmlns:p14="http://schemas.microsoft.com/office/powerpoint/2010/main" val="2359177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514600"/>
            <a:ext cx="8382000" cy="4653069"/>
          </a:xfrm>
          <a:prstGeom prst="rect">
            <a:avLst/>
          </a:prstGeom>
        </p:spPr>
        <p:txBody>
          <a:bodyPr wrap="square">
            <a:spAutoFit/>
          </a:bodyPr>
          <a:lstStyle/>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Quantify staff effort (money, time, or both?) tied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to specific products (e.g., what percentage of effort is being spent on CA?  </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en-US" dirty="0"/>
              <a:t>100% of time paid by BPA goes to specific StreamNet SOW products</a:t>
            </a:r>
          </a:p>
          <a:p>
            <a:r>
              <a:rPr lang="en-US" dirty="0"/>
              <a:t>~44% of time paid by BPA is spent on CA WE’s</a:t>
            </a:r>
          </a:p>
          <a:p>
            <a:pPr marR="0" lvl="0">
              <a:lnSpc>
                <a:spcPct val="105000"/>
              </a:lnSpc>
              <a:spcBef>
                <a:spcPts val="0"/>
              </a:spcBef>
              <a:spcAft>
                <a:spcPts val="800"/>
              </a:spcAft>
            </a:pPr>
            <a:r>
              <a:rPr lang="en-US" i="1" dirty="0" smtClean="0"/>
              <a:t>Note</a:t>
            </a:r>
            <a:r>
              <a:rPr lang="en-US" i="1" dirty="0"/>
              <a:t>:  ODFW’s budget represents the template we intend to follow through the year.  However, if staff are reassigned under other funding due to agency priorities, StreamNet funding is diverted to other staff (Bliesner, Firman, newly hired staff) as time and resources allow to focus on targeted StreamNet priorities (typically CA tasks).</a:t>
            </a:r>
            <a:endParaRPr lang="en-US" i="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are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the tasks involved,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and who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spends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how much time on them? </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r>
              <a:rPr lang="en-US" dirty="0"/>
              <a:t>40% </a:t>
            </a:r>
            <a:r>
              <a:rPr lang="en-US" dirty="0" smtClean="0"/>
              <a:t>Coordination</a:t>
            </a:r>
            <a:r>
              <a:rPr lang="en-US" dirty="0"/>
              <a:t>, Management, </a:t>
            </a:r>
            <a:r>
              <a:rPr lang="en-US" dirty="0" smtClean="0"/>
              <a:t>Reporting</a:t>
            </a:r>
            <a:endParaRPr lang="en-US" dirty="0"/>
          </a:p>
          <a:p>
            <a:r>
              <a:rPr lang="en-US" dirty="0"/>
              <a:t>44% Coordinated Assessments</a:t>
            </a:r>
          </a:p>
          <a:p>
            <a:r>
              <a:rPr lang="en-US" dirty="0"/>
              <a:t>4% </a:t>
            </a:r>
            <a:r>
              <a:rPr lang="en-US" dirty="0" smtClean="0"/>
              <a:t>Enhancing </a:t>
            </a:r>
            <a:r>
              <a:rPr lang="en-US" dirty="0"/>
              <a:t>Efficiency and Transfer Of </a:t>
            </a:r>
            <a:r>
              <a:rPr lang="en-US" dirty="0" smtClean="0"/>
              <a:t>Data</a:t>
            </a:r>
            <a:endParaRPr lang="en-US" dirty="0"/>
          </a:p>
          <a:p>
            <a:r>
              <a:rPr lang="en-US" dirty="0"/>
              <a:t>11% Traditional Data</a:t>
            </a:r>
          </a:p>
          <a:p>
            <a:pPr>
              <a:lnSpc>
                <a:spcPct val="105000"/>
              </a:lnSpc>
              <a:spcAft>
                <a:spcPts val="800"/>
              </a:spcAft>
            </a:pPr>
            <a:r>
              <a:rPr lang="en-US" sz="1400" dirty="0"/>
              <a:t>* </a:t>
            </a:r>
            <a:r>
              <a:rPr lang="en-US" sz="1400" dirty="0" smtClean="0"/>
              <a:t>Bliesner &amp; Firman </a:t>
            </a:r>
            <a:r>
              <a:rPr lang="en-US" sz="1400" dirty="0"/>
              <a:t>perform these tasks as needed depending on available time and </a:t>
            </a:r>
            <a:r>
              <a:rPr lang="en-US" sz="1400" dirty="0" smtClean="0"/>
              <a:t>resources.  </a:t>
            </a:r>
            <a:r>
              <a:rPr lang="en-US" sz="1400" dirty="0"/>
              <a:t>See note above</a:t>
            </a:r>
          </a:p>
          <a:p>
            <a:pPr marR="0" lvl="0">
              <a:lnSpc>
                <a:spcPct val="10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00681" y="381000"/>
            <a:ext cx="8644445" cy="1854200"/>
          </a:xfrm>
          <a:prstGeom prst="rect">
            <a:avLst/>
          </a:prstGeom>
        </p:spPr>
      </p:pic>
      <p:sp>
        <p:nvSpPr>
          <p:cNvPr id="2" name="TextBox 1"/>
          <p:cNvSpPr txBox="1"/>
          <p:nvPr/>
        </p:nvSpPr>
        <p:spPr>
          <a:xfrm>
            <a:off x="6934200" y="381000"/>
            <a:ext cx="1876924" cy="369332"/>
          </a:xfrm>
          <a:prstGeom prst="rect">
            <a:avLst/>
          </a:prstGeom>
          <a:noFill/>
        </p:spPr>
        <p:txBody>
          <a:bodyPr wrap="none" rtlCol="0">
            <a:spAutoFit/>
          </a:bodyPr>
          <a:lstStyle/>
          <a:p>
            <a:r>
              <a:rPr lang="en-US" dirty="0"/>
              <a:t>Months            FTE</a:t>
            </a:r>
          </a:p>
        </p:txBody>
      </p:sp>
    </p:spTree>
    <p:extLst>
      <p:ext uri="{BB962C8B-B14F-4D97-AF65-F5344CB8AC3E}">
        <p14:creationId xmlns:p14="http://schemas.microsoft.com/office/powerpoint/2010/main" val="97659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382000" cy="5593326"/>
          </a:xfrm>
          <a:prstGeom prst="rect">
            <a:avLst/>
          </a:prstGeom>
        </p:spPr>
        <p:txBody>
          <a:bodyPr wrap="square">
            <a:spAutoFit/>
          </a:bodyPr>
          <a:lstStyle/>
          <a:p>
            <a:r>
              <a:rPr lang="en-US" b="1" u="sng" dirty="0" smtClean="0"/>
              <a:t>ODFW</a:t>
            </a:r>
          </a:p>
          <a:p>
            <a:endParaRPr lang="en-US" dirty="0"/>
          </a:p>
          <a:p>
            <a:pPr>
              <a:lnSpc>
                <a:spcPct val="105000"/>
              </a:lnSpc>
              <a:spcAft>
                <a:spcPts val="800"/>
              </a:spcAft>
            </a:pPr>
            <a:r>
              <a:rPr lang="en-US" dirty="0" smtClean="0">
                <a:solidFill>
                  <a:schemeClr val="tx2"/>
                </a:solidFill>
              </a:rPr>
              <a:t>What </a:t>
            </a:r>
            <a:r>
              <a:rPr lang="en-US" dirty="0">
                <a:solidFill>
                  <a:schemeClr val="tx2"/>
                </a:solidFill>
              </a:rPr>
              <a:t>proportion of effort is technical assistance to CA?  </a:t>
            </a:r>
            <a:endParaRPr lang="en-US" dirty="0" smtClean="0">
              <a:solidFill>
                <a:schemeClr val="tx2"/>
              </a:solidFill>
            </a:endParaRPr>
          </a:p>
          <a:p>
            <a:pPr>
              <a:lnSpc>
                <a:spcPct val="105000"/>
              </a:lnSpc>
              <a:spcAft>
                <a:spcPts val="800"/>
              </a:spcAft>
            </a:pPr>
            <a:r>
              <a:rPr lang="en-US" dirty="0"/>
              <a:t>Q: What does this constitute – just helping others or everything associated with CA or something in between?  The answer can be provided once we identify which WEs fall into this category.</a:t>
            </a:r>
          </a:p>
          <a:p>
            <a:pPr>
              <a:lnSpc>
                <a:spcPct val="105000"/>
              </a:lnSpc>
              <a:spcAft>
                <a:spcPts val="800"/>
              </a:spcAft>
            </a:pPr>
            <a:endParaRPr lang="en-US" dirty="0">
              <a:solidFill>
                <a:schemeClr val="tx2"/>
              </a:solidFill>
            </a:endParaRPr>
          </a:p>
          <a:p>
            <a:pPr>
              <a:lnSpc>
                <a:spcPct val="105000"/>
              </a:lnSpc>
              <a:spcAft>
                <a:spcPts val="800"/>
              </a:spcAft>
            </a:pPr>
            <a:r>
              <a:rPr lang="en-US" dirty="0" smtClean="0">
                <a:solidFill>
                  <a:schemeClr val="tx2"/>
                </a:solidFill>
              </a:rPr>
              <a:t>What </a:t>
            </a:r>
            <a:r>
              <a:rPr lang="en-US" dirty="0">
                <a:solidFill>
                  <a:schemeClr val="tx2"/>
                </a:solidFill>
              </a:rPr>
              <a:t>does that </a:t>
            </a:r>
            <a:r>
              <a:rPr lang="en-US" dirty="0" smtClean="0">
                <a:solidFill>
                  <a:schemeClr val="tx2"/>
                </a:solidFill>
              </a:rPr>
              <a:t>assistance entail </a:t>
            </a:r>
            <a:r>
              <a:rPr lang="en-US" dirty="0">
                <a:solidFill>
                  <a:schemeClr val="tx2"/>
                </a:solidFill>
              </a:rPr>
              <a:t>(in general categories)? </a:t>
            </a:r>
            <a:endParaRPr lang="en-US" dirty="0" smtClean="0">
              <a:solidFill>
                <a:schemeClr val="tx2"/>
              </a:solidFill>
            </a:endParaRPr>
          </a:p>
          <a:p>
            <a:pPr>
              <a:lnSpc>
                <a:spcPct val="105000"/>
              </a:lnSpc>
              <a:spcAft>
                <a:spcPts val="800"/>
              </a:spcAft>
            </a:pPr>
            <a:r>
              <a:rPr lang="en-US" dirty="0"/>
              <a:t>The answer can developed once we identify which WEs fall into this category.</a:t>
            </a:r>
          </a:p>
          <a:p>
            <a:pPr>
              <a:lnSpc>
                <a:spcPct val="105000"/>
              </a:lnSpc>
              <a:spcAft>
                <a:spcPts val="800"/>
              </a:spcAft>
            </a:pP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are the other major uses of StreamNet staff time?</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Department requirements, such as meeting, administration, record keeping, training, etc.</a:t>
            </a:r>
          </a:p>
          <a:p>
            <a:r>
              <a:rPr lang="en-US" dirty="0"/>
              <a:t>Coordination with other projects</a:t>
            </a:r>
          </a:p>
          <a:p>
            <a:r>
              <a:rPr lang="en-US" dirty="0"/>
              <a:t>Monitoring and participation in setting agency direction relate to data management, standards, compilation methods, etc. </a:t>
            </a:r>
          </a:p>
          <a:p>
            <a:pPr marR="0" lvl="0">
              <a:lnSpc>
                <a:spcPct val="10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4084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514600"/>
            <a:ext cx="8382000" cy="4141198"/>
          </a:xfrm>
          <a:prstGeom prst="rect">
            <a:avLst/>
          </a:prstGeom>
        </p:spPr>
        <p:txBody>
          <a:bodyPr wrap="square">
            <a:spAutoFit/>
          </a:bodyPr>
          <a:lstStyle/>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Quantify staff effort (money, time, or both?) tied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to specific products (e.g., what percentage of effort is being spent on CA?  </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are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the tasks involved,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and who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spends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how much time on them? </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a:solidFill>
                  <a:schemeClr val="tx2"/>
                </a:solidFill>
              </a:rPr>
              <a:t>What proportion of effort is technical assistance to CA?  </a:t>
            </a:r>
            <a:endParaRPr lang="en-US" dirty="0" smtClean="0">
              <a:solidFill>
                <a:schemeClr val="tx2"/>
              </a:solidFill>
            </a:endParaRPr>
          </a:p>
          <a:p>
            <a:pPr>
              <a:lnSpc>
                <a:spcPct val="105000"/>
              </a:lnSpc>
              <a:spcAft>
                <a:spcPts val="800"/>
              </a:spcAft>
            </a:pPr>
            <a:endParaRPr lang="en-US" dirty="0">
              <a:solidFill>
                <a:schemeClr val="tx2"/>
              </a:solidFill>
            </a:endParaRPr>
          </a:p>
          <a:p>
            <a:pPr>
              <a:lnSpc>
                <a:spcPct val="105000"/>
              </a:lnSpc>
              <a:spcAft>
                <a:spcPts val="800"/>
              </a:spcAft>
            </a:pPr>
            <a:r>
              <a:rPr lang="en-US" dirty="0" smtClean="0">
                <a:solidFill>
                  <a:schemeClr val="tx2"/>
                </a:solidFill>
              </a:rPr>
              <a:t>What </a:t>
            </a:r>
            <a:r>
              <a:rPr lang="en-US" dirty="0">
                <a:solidFill>
                  <a:schemeClr val="tx2"/>
                </a:solidFill>
              </a:rPr>
              <a:t>does that entail (in general categories)? </a:t>
            </a:r>
            <a:endParaRPr lang="en-US" dirty="0" smtClean="0">
              <a:solidFill>
                <a:schemeClr val="tx2"/>
              </a:solidFill>
            </a:endParaRPr>
          </a:p>
          <a:p>
            <a:pPr>
              <a:lnSpc>
                <a:spcPct val="105000"/>
              </a:lnSpc>
              <a:spcAft>
                <a:spcPts val="800"/>
              </a:spcAft>
            </a:pP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are the other major uses of StreamNet staff time?</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4800" y="533400"/>
            <a:ext cx="8644445" cy="1549400"/>
          </a:xfrm>
          <a:prstGeom prst="rect">
            <a:avLst/>
          </a:prstGeom>
        </p:spPr>
      </p:pic>
      <p:sp>
        <p:nvSpPr>
          <p:cNvPr id="2" name="TextBox 1"/>
          <p:cNvSpPr txBox="1"/>
          <p:nvPr/>
        </p:nvSpPr>
        <p:spPr>
          <a:xfrm>
            <a:off x="6858000" y="533400"/>
            <a:ext cx="1876924" cy="369332"/>
          </a:xfrm>
          <a:prstGeom prst="rect">
            <a:avLst/>
          </a:prstGeom>
          <a:noFill/>
        </p:spPr>
        <p:txBody>
          <a:bodyPr wrap="none" rtlCol="0">
            <a:spAutoFit/>
          </a:bodyPr>
          <a:lstStyle/>
          <a:p>
            <a:r>
              <a:rPr lang="en-US" dirty="0"/>
              <a:t>Months            FTE</a:t>
            </a:r>
          </a:p>
        </p:txBody>
      </p:sp>
    </p:spTree>
    <p:extLst>
      <p:ext uri="{BB962C8B-B14F-4D97-AF65-F5344CB8AC3E}">
        <p14:creationId xmlns:p14="http://schemas.microsoft.com/office/powerpoint/2010/main" val="1930583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0"/>
            <a:ext cx="8382000" cy="3040832"/>
          </a:xfrm>
          <a:prstGeom prst="rect">
            <a:avLst/>
          </a:prstGeom>
        </p:spPr>
        <p:txBody>
          <a:bodyPr wrap="square">
            <a:spAutoFit/>
          </a:bodyPr>
          <a:lstStyle/>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Quantify staff effort (money, time, or both?) tied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to specific products (e.g., what percentage of effort is being spent on CA?  </a:t>
            </a:r>
            <a:endPar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600" i="1" dirty="0" smtClean="0">
                <a:latin typeface="Calibri" panose="020F0502020204030204" pitchFamily="34" charset="0"/>
                <a:ea typeface="Calibri" panose="020F0502020204030204" pitchFamily="34" charset="0"/>
                <a:cs typeface="Times New Roman" panose="02020603050405020304" pitchFamily="18" charset="0"/>
              </a:rPr>
              <a:t>--~100%</a:t>
            </a:r>
          </a:p>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are the tasks involved, and who spends how much time on them? </a:t>
            </a:r>
          </a:p>
          <a:p>
            <a:pPr marL="285750" indent="-285750">
              <a:buFont typeface="Courier New" panose="02070309020205020404" pitchFamily="49" charset="0"/>
              <a:buChar char="o"/>
            </a:pPr>
            <a:r>
              <a:rPr lang="en-US" sz="1600" b="1" dirty="0"/>
              <a:t>Database Development:</a:t>
            </a:r>
            <a:endParaRPr lang="en-US" sz="1600" dirty="0"/>
          </a:p>
          <a:p>
            <a:pPr marL="742950" lvl="1" indent="-285750">
              <a:buFont typeface="Arial" panose="020B0604020202020204" pitchFamily="34" charset="0"/>
              <a:buChar char="•"/>
            </a:pPr>
            <a:r>
              <a:rPr lang="en-US" sz="1600" dirty="0"/>
              <a:t>Lead, consult, and coordinate with other WDFW staff members across the Columbia Basin to advance legacy data storage systems. </a:t>
            </a:r>
          </a:p>
          <a:p>
            <a:pPr marL="742950" lvl="1" indent="-285750">
              <a:buFont typeface="Arial" panose="020B0604020202020204" pitchFamily="34" charset="0"/>
              <a:buChar char="•"/>
            </a:pPr>
            <a:r>
              <a:rPr lang="en-US" sz="1600" dirty="0" smtClean="0"/>
              <a:t>Verify </a:t>
            </a:r>
            <a:r>
              <a:rPr lang="en-US" sz="1600" dirty="0"/>
              <a:t>regional dataset contents for accuracy and submit datasets to corporate database.</a:t>
            </a:r>
          </a:p>
          <a:p>
            <a:pPr marL="742950" lvl="1" indent="-285750">
              <a:buFont typeface="Arial" panose="020B0604020202020204" pitchFamily="34" charset="0"/>
              <a:buChar char="•"/>
            </a:pPr>
            <a:r>
              <a:rPr lang="en-US" sz="1600" dirty="0" smtClean="0"/>
              <a:t>Manage WDFW SQL CA database to incorporate the CA data (indicators, metrics and metadata) in DES format, and participate in management of the CA DES.</a:t>
            </a:r>
          </a:p>
        </p:txBody>
      </p:sp>
      <p:pic>
        <p:nvPicPr>
          <p:cNvPr id="6" name="Picture 5"/>
          <p:cNvPicPr>
            <a:picLocks noChangeAspect="1"/>
          </p:cNvPicPr>
          <p:nvPr/>
        </p:nvPicPr>
        <p:blipFill>
          <a:blip r:embed="rId2"/>
          <a:stretch>
            <a:fillRect/>
          </a:stretch>
        </p:blipFill>
        <p:spPr>
          <a:xfrm>
            <a:off x="207624" y="279400"/>
            <a:ext cx="8644445" cy="2768600"/>
          </a:xfrm>
          <a:prstGeom prst="rect">
            <a:avLst/>
          </a:prstGeom>
        </p:spPr>
      </p:pic>
      <p:sp>
        <p:nvSpPr>
          <p:cNvPr id="2" name="TextBox 1"/>
          <p:cNvSpPr txBox="1"/>
          <p:nvPr/>
        </p:nvSpPr>
        <p:spPr>
          <a:xfrm>
            <a:off x="6934200" y="24714"/>
            <a:ext cx="1876924" cy="369332"/>
          </a:xfrm>
          <a:prstGeom prst="rect">
            <a:avLst/>
          </a:prstGeom>
          <a:noFill/>
        </p:spPr>
        <p:txBody>
          <a:bodyPr wrap="none" rtlCol="0">
            <a:spAutoFit/>
          </a:bodyPr>
          <a:lstStyle/>
          <a:p>
            <a:r>
              <a:rPr lang="en-US" dirty="0"/>
              <a:t>Months            FTE</a:t>
            </a:r>
          </a:p>
        </p:txBody>
      </p:sp>
    </p:spTree>
    <p:extLst>
      <p:ext uri="{BB962C8B-B14F-4D97-AF65-F5344CB8AC3E}">
        <p14:creationId xmlns:p14="http://schemas.microsoft.com/office/powerpoint/2010/main" val="49314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340" y="457200"/>
            <a:ext cx="7924800" cy="5324535"/>
          </a:xfrm>
          <a:prstGeom prst="rect">
            <a:avLst/>
          </a:prstGeom>
          <a:noFill/>
        </p:spPr>
        <p:txBody>
          <a:bodyPr wrap="square" rtlCol="0">
            <a:spAutoFit/>
          </a:bodyPr>
          <a:lstStyle/>
          <a:p>
            <a:pPr marL="0" lvl="1"/>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What are the tasks involved, and who spends how much time on them?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(con’t)</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1"/>
            <a:endParaRPr lang="en-US" i="1" dirty="0" smtClean="0"/>
          </a:p>
          <a:p>
            <a:pPr marL="742950" lvl="1" indent="-285750">
              <a:buFont typeface="Arial" panose="020B0604020202020204" pitchFamily="34" charset="0"/>
              <a:buChar char="•"/>
            </a:pPr>
            <a:r>
              <a:rPr lang="en-US" sz="1600" dirty="0" smtClean="0"/>
              <a:t>Lead</a:t>
            </a:r>
            <a:r>
              <a:rPr lang="en-US" sz="1600" dirty="0"/>
              <a:t>, consult, and coordinate with other WDFW staff members across the Columbia Basin to advance legacy data storage systems that contain the supporting metrics and metadata necessary to populate the CA database with a focus on the following.</a:t>
            </a:r>
          </a:p>
          <a:p>
            <a:pPr lvl="1"/>
            <a:r>
              <a:rPr lang="en-US" sz="1600" dirty="0" smtClean="0"/>
              <a:t>	SGSm </a:t>
            </a:r>
            <a:r>
              <a:rPr lang="en-US" sz="1600" dirty="0"/>
              <a:t>– Spawning Ground Survey data</a:t>
            </a:r>
          </a:p>
          <a:p>
            <a:pPr lvl="1"/>
            <a:r>
              <a:rPr lang="en-US" sz="1600" dirty="0" smtClean="0"/>
              <a:t>	JMS </a:t>
            </a:r>
            <a:r>
              <a:rPr lang="en-US" sz="1600" dirty="0"/>
              <a:t>– Juvenile data</a:t>
            </a:r>
          </a:p>
          <a:p>
            <a:pPr lvl="1"/>
            <a:r>
              <a:rPr lang="en-US" sz="1600" dirty="0" smtClean="0"/>
              <a:t>	SaSI </a:t>
            </a:r>
            <a:r>
              <a:rPr lang="en-US" sz="1600" dirty="0"/>
              <a:t>– Adult Reporting</a:t>
            </a:r>
          </a:p>
          <a:p>
            <a:pPr lvl="2"/>
            <a:r>
              <a:rPr lang="en-US" sz="1600" dirty="0" smtClean="0"/>
              <a:t>SPi </a:t>
            </a:r>
            <a:r>
              <a:rPr lang="en-US" sz="1600" dirty="0"/>
              <a:t>– New SaSI to contain and report CA HLI data</a:t>
            </a:r>
          </a:p>
          <a:p>
            <a:pPr lvl="1"/>
            <a:r>
              <a:rPr lang="en-US" sz="1600" dirty="0" smtClean="0"/>
              <a:t>	Age </a:t>
            </a:r>
            <a:r>
              <a:rPr lang="en-US" sz="1600" dirty="0"/>
              <a:t>and Scales – Data flow from SGSm to Age and Scales</a:t>
            </a:r>
          </a:p>
          <a:p>
            <a:r>
              <a:rPr lang="en-US" sz="1600" dirty="0"/>
              <a:t> </a:t>
            </a:r>
          </a:p>
          <a:p>
            <a:pPr marL="285750" indent="-285750">
              <a:buFont typeface="Courier New" panose="02070309020205020404" pitchFamily="49" charset="0"/>
              <a:buChar char="o"/>
            </a:pPr>
            <a:r>
              <a:rPr lang="en-US" sz="1600" b="1" dirty="0"/>
              <a:t>Technical Assistance:</a:t>
            </a:r>
            <a:endParaRPr lang="en-US" sz="1600" dirty="0"/>
          </a:p>
          <a:p>
            <a:pPr marL="742950" lvl="1" indent="-285750">
              <a:buFont typeface="Arial" panose="020B0604020202020204" pitchFamily="34" charset="0"/>
              <a:buChar char="•"/>
            </a:pPr>
            <a:r>
              <a:rPr lang="en-US" sz="1600" dirty="0"/>
              <a:t>Conduct information technology training sessions and develop training materials for field and technical staff.</a:t>
            </a:r>
          </a:p>
          <a:p>
            <a:pPr marL="742950" lvl="1" indent="-285750">
              <a:buFont typeface="Arial" panose="020B0604020202020204" pitchFamily="34" charset="0"/>
              <a:buChar char="•"/>
            </a:pPr>
            <a:r>
              <a:rPr lang="en-US" sz="1600" dirty="0"/>
              <a:t>Work with biologists and research scientists to develop complex tools integral for data analysis and reporting.</a:t>
            </a:r>
          </a:p>
          <a:p>
            <a:pPr marL="742950" lvl="1" indent="-285750">
              <a:buFont typeface="Arial" panose="020B0604020202020204" pitchFamily="34" charset="0"/>
              <a:buChar char="•"/>
            </a:pPr>
            <a:r>
              <a:rPr lang="en-US" sz="1600" dirty="0"/>
              <a:t>Will work with regional entities to contribute data management expertise toward development of activities within the scope of the Fish and Wildlife Program and serve as a data management resource to the FWP.  </a:t>
            </a:r>
          </a:p>
          <a:p>
            <a:pPr marL="742950" lvl="1" indent="-285750">
              <a:buFont typeface="Arial" panose="020B0604020202020204" pitchFamily="34" charset="0"/>
              <a:buChar char="•"/>
            </a:pPr>
            <a:r>
              <a:rPr lang="en-US" sz="1600" dirty="0"/>
              <a:t>Participate in field testing of data capture devices and creating data entry forms for the devices</a:t>
            </a:r>
            <a:r>
              <a:rPr lang="en-US" sz="1600" dirty="0" smtClean="0"/>
              <a:t>.</a:t>
            </a:r>
            <a:endParaRPr lang="en-US" sz="1600" dirty="0"/>
          </a:p>
        </p:txBody>
      </p:sp>
      <p:sp>
        <p:nvSpPr>
          <p:cNvPr id="3" name="TextBox 2"/>
          <p:cNvSpPr txBox="1"/>
          <p:nvPr/>
        </p:nvSpPr>
        <p:spPr>
          <a:xfrm>
            <a:off x="137589" y="87868"/>
            <a:ext cx="843501" cy="369332"/>
          </a:xfrm>
          <a:prstGeom prst="rect">
            <a:avLst/>
          </a:prstGeom>
          <a:noFill/>
        </p:spPr>
        <p:txBody>
          <a:bodyPr wrap="none" rtlCol="0">
            <a:spAutoFit/>
          </a:bodyPr>
          <a:lstStyle/>
          <a:p>
            <a:r>
              <a:rPr lang="en-US" dirty="0" smtClean="0"/>
              <a:t>WDFW</a:t>
            </a:r>
            <a:endParaRPr lang="en-US" dirty="0"/>
          </a:p>
        </p:txBody>
      </p:sp>
    </p:spTree>
    <p:extLst>
      <p:ext uri="{BB962C8B-B14F-4D97-AF65-F5344CB8AC3E}">
        <p14:creationId xmlns:p14="http://schemas.microsoft.com/office/powerpoint/2010/main" val="178379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8229600" cy="6190413"/>
          </a:xfrm>
          <a:prstGeom prst="rect">
            <a:avLst/>
          </a:prstGeom>
          <a:noFill/>
        </p:spPr>
        <p:txBody>
          <a:bodyPr wrap="square" rtlCol="0">
            <a:spAutoFit/>
          </a:bodyPr>
          <a:lstStyle/>
          <a:p>
            <a:pPr>
              <a:lnSpc>
                <a:spcPct val="105000"/>
              </a:lnSpc>
              <a:spcAft>
                <a:spcPts val="800"/>
              </a:spcAft>
            </a:pPr>
            <a:r>
              <a:rPr lang="en-US" dirty="0" smtClean="0">
                <a:solidFill>
                  <a:schemeClr val="tx2"/>
                </a:solidFill>
              </a:rPr>
              <a:t>What </a:t>
            </a:r>
            <a:r>
              <a:rPr lang="en-US" dirty="0">
                <a:solidFill>
                  <a:schemeClr val="tx2"/>
                </a:solidFill>
              </a:rPr>
              <a:t>proportion of effort is technical assistance to CA?  </a:t>
            </a:r>
          </a:p>
          <a:p>
            <a:pPr>
              <a:lnSpc>
                <a:spcPct val="105000"/>
              </a:lnSpc>
              <a:spcAft>
                <a:spcPts val="800"/>
              </a:spcAft>
            </a:pPr>
            <a:r>
              <a:rPr lang="en-US" dirty="0">
                <a:solidFill>
                  <a:schemeClr val="tx2"/>
                </a:solidFill>
              </a:rPr>
              <a:t> 	</a:t>
            </a:r>
            <a:r>
              <a:rPr lang="en-US" sz="1600" dirty="0"/>
              <a:t>100%  </a:t>
            </a:r>
            <a:r>
              <a:rPr lang="en-US" sz="1600" i="1" dirty="0"/>
              <a:t>(not sure I understand the </a:t>
            </a:r>
            <a:r>
              <a:rPr lang="en-US" sz="1600" i="1" dirty="0" smtClean="0"/>
              <a:t> distinction from the first Q)</a:t>
            </a:r>
            <a:endParaRPr lang="en-US" sz="1600" i="1" dirty="0"/>
          </a:p>
          <a:p>
            <a:pPr>
              <a:lnSpc>
                <a:spcPct val="105000"/>
              </a:lnSpc>
              <a:spcAft>
                <a:spcPts val="800"/>
              </a:spcAft>
            </a:pPr>
            <a:r>
              <a:rPr lang="en-US" dirty="0">
                <a:solidFill>
                  <a:schemeClr val="tx2"/>
                </a:solidFill>
              </a:rPr>
              <a:t>What does that assistance entail (in general categories)? </a:t>
            </a:r>
          </a:p>
          <a:p>
            <a:pPr>
              <a:lnSpc>
                <a:spcPct val="105000"/>
              </a:lnSpc>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See </a:t>
            </a: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smtClean="0">
                <a:latin typeface="Calibri" panose="020F0502020204030204" pitchFamily="34" charset="0"/>
                <a:ea typeface="Calibri" panose="020F0502020204030204" pitchFamily="34" charset="0"/>
                <a:cs typeface="Times New Roman" panose="02020603050405020304" pitchFamily="18" charset="0"/>
              </a:rPr>
              <a:t>bove itemized detail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What are the other major uses of StreamNet staff time?</a:t>
            </a:r>
          </a:p>
          <a:p>
            <a:endParaRPr lang="en-US" b="1" dirty="0"/>
          </a:p>
          <a:p>
            <a:r>
              <a:rPr lang="en-US" sz="1600" b="1" dirty="0"/>
              <a:t>Projects funded by other sources where StreamNet staff is needed for technical needs and expertise (2-3 Staff Mos.)</a:t>
            </a:r>
          </a:p>
          <a:p>
            <a:r>
              <a:rPr lang="en-US" sz="1600" dirty="0"/>
              <a:t> </a:t>
            </a:r>
          </a:p>
          <a:p>
            <a:pPr marL="285750" indent="-285750">
              <a:buFont typeface="Courier New" panose="02070309020205020404" pitchFamily="49" charset="0"/>
              <a:buChar char="o"/>
            </a:pPr>
            <a:r>
              <a:rPr lang="en-US" sz="1600" b="1" dirty="0"/>
              <a:t>Sport and Commercial (Columbia Harvest) database:  </a:t>
            </a:r>
            <a:endParaRPr lang="en-US" sz="1600" dirty="0"/>
          </a:p>
          <a:p>
            <a:pPr marL="742950" lvl="1" indent="-285750">
              <a:buFont typeface="Arial" panose="020B0604020202020204" pitchFamily="34" charset="0"/>
              <a:buChar char="•"/>
            </a:pPr>
            <a:r>
              <a:rPr lang="en-US" sz="1600" dirty="0"/>
              <a:t>Oversee this database and the implementation of it to house sport harvest data and commercial harvest data on the mainstem Columbia River.  Exchange the proofed data with ODFW monthly.  Migration to MaRSS database</a:t>
            </a:r>
          </a:p>
          <a:p>
            <a:pPr marL="742950" lvl="1" indent="-285750">
              <a:buFont typeface="Arial" panose="020B0604020202020204" pitchFamily="34" charset="0"/>
              <a:buChar char="•"/>
            </a:pPr>
            <a:r>
              <a:rPr lang="en-US" sz="1600" dirty="0"/>
              <a:t>Create E-data forms for data collection</a:t>
            </a:r>
          </a:p>
          <a:p>
            <a:pPr marL="742950" lvl="1" indent="-285750">
              <a:buFont typeface="Arial" panose="020B0604020202020204" pitchFamily="34" charset="0"/>
              <a:buChar char="•"/>
            </a:pPr>
            <a:r>
              <a:rPr lang="en-US" sz="1600" dirty="0"/>
              <a:t>PIT Tag management</a:t>
            </a:r>
          </a:p>
          <a:p>
            <a:pPr marL="742950" lvl="1" indent="-285750">
              <a:buFont typeface="Arial" panose="020B0604020202020204" pitchFamily="34" charset="0"/>
              <a:buChar char="•"/>
            </a:pPr>
            <a:r>
              <a:rPr lang="en-US" sz="1600" dirty="0"/>
              <a:t>Implement New technologies (e.g.Bluetooth PIT Tag readers, iForm – iPads</a:t>
            </a:r>
          </a:p>
          <a:p>
            <a:pPr marL="285750" indent="-285750">
              <a:buFont typeface="Courier New" panose="02070309020205020404" pitchFamily="49" charset="0"/>
              <a:buChar char="o"/>
            </a:pPr>
            <a:r>
              <a:rPr lang="en-US" sz="1600" b="1" dirty="0"/>
              <a:t>Regional Evaluation:</a:t>
            </a:r>
            <a:endParaRPr lang="en-US" sz="1600" dirty="0"/>
          </a:p>
          <a:p>
            <a:pPr marL="742950" lvl="1" indent="-285750">
              <a:buFont typeface="Arial" panose="020B0604020202020204" pitchFamily="34" charset="0"/>
              <a:buChar char="•"/>
            </a:pPr>
            <a:r>
              <a:rPr lang="en-US" sz="1600" dirty="0"/>
              <a:t>Created and manages Access database to store Columbia River Regional Evaluation and alternative gear biological and PIT tag data.  </a:t>
            </a:r>
          </a:p>
          <a:p>
            <a:pPr marL="742950" lvl="1" indent="-285750">
              <a:buFont typeface="Arial" panose="020B0604020202020204" pitchFamily="34" charset="0"/>
              <a:buChar char="•"/>
            </a:pPr>
            <a:r>
              <a:rPr lang="en-US" sz="1600" dirty="0"/>
              <a:t>Leads in the designing of queries and output reports to summarize, manage, and report the collected data.</a:t>
            </a:r>
          </a:p>
          <a:p>
            <a:endParaRPr lang="en-US" dirty="0"/>
          </a:p>
        </p:txBody>
      </p:sp>
      <p:sp>
        <p:nvSpPr>
          <p:cNvPr id="3" name="TextBox 2"/>
          <p:cNvSpPr txBox="1"/>
          <p:nvPr/>
        </p:nvSpPr>
        <p:spPr>
          <a:xfrm>
            <a:off x="228600" y="164068"/>
            <a:ext cx="843501" cy="369332"/>
          </a:xfrm>
          <a:prstGeom prst="rect">
            <a:avLst/>
          </a:prstGeom>
          <a:noFill/>
        </p:spPr>
        <p:txBody>
          <a:bodyPr wrap="none" rtlCol="0">
            <a:spAutoFit/>
          </a:bodyPr>
          <a:lstStyle/>
          <a:p>
            <a:r>
              <a:rPr lang="en-US" dirty="0"/>
              <a:t>WDFW</a:t>
            </a:r>
          </a:p>
        </p:txBody>
      </p:sp>
    </p:spTree>
    <p:extLst>
      <p:ext uri="{BB962C8B-B14F-4D97-AF65-F5344CB8AC3E}">
        <p14:creationId xmlns:p14="http://schemas.microsoft.com/office/powerpoint/2010/main" val="2060897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62200" y="1600200"/>
            <a:ext cx="5915466" cy="800219"/>
          </a:xfrm>
          <a:prstGeom prst="rect">
            <a:avLst/>
          </a:prstGeom>
          <a:noFill/>
        </p:spPr>
        <p:txBody>
          <a:bodyPr wrap="none" rtlCol="0">
            <a:spAutoFit/>
          </a:bodyPr>
          <a:lstStyle/>
          <a:p>
            <a:r>
              <a:rPr lang="en-US" sz="2800" dirty="0" smtClean="0"/>
              <a:t>BPA Budget, Annual Reports, New SOW</a:t>
            </a:r>
          </a:p>
          <a:p>
            <a:endParaRPr lang="en-US" dirty="0"/>
          </a:p>
        </p:txBody>
      </p:sp>
    </p:spTree>
    <p:extLst>
      <p:ext uri="{BB962C8B-B14F-4D97-AF65-F5344CB8AC3E}">
        <p14:creationId xmlns:p14="http://schemas.microsoft.com/office/powerpoint/2010/main" val="3199105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
        <p:nvSpPr>
          <p:cNvPr id="3" name="TextBox 2"/>
          <p:cNvSpPr txBox="1"/>
          <p:nvPr/>
        </p:nvSpPr>
        <p:spPr>
          <a:xfrm>
            <a:off x="2831139" y="5867400"/>
            <a:ext cx="3481722" cy="369332"/>
          </a:xfrm>
          <a:prstGeom prst="rect">
            <a:avLst/>
          </a:prstGeom>
          <a:noFill/>
        </p:spPr>
        <p:txBody>
          <a:bodyPr wrap="none" rtlCol="0">
            <a:spAutoFit/>
          </a:bodyPr>
          <a:lstStyle/>
          <a:p>
            <a:r>
              <a:rPr lang="en-US" dirty="0" smtClean="0">
                <a:solidFill>
                  <a:schemeClr val="bg1"/>
                </a:solidFill>
              </a:rPr>
              <a:t>BPA Would Like a Budget Review </a:t>
            </a:r>
            <a:r>
              <a:rPr lang="en-US" dirty="0" smtClean="0">
                <a:solidFill>
                  <a:schemeClr val="bg1"/>
                </a:solidFill>
                <a:sym typeface="Wingdings" panose="05000000000000000000" pitchFamily="2" charset="2"/>
              </a:rPr>
              <a:t></a:t>
            </a:r>
            <a:endParaRPr lang="en-US" dirty="0">
              <a:solidFill>
                <a:schemeClr val="bg1"/>
              </a:solidFill>
            </a:endParaRPr>
          </a:p>
        </p:txBody>
      </p:sp>
    </p:spTree>
    <p:extLst>
      <p:ext uri="{BB962C8B-B14F-4D97-AF65-F5344CB8AC3E}">
        <p14:creationId xmlns:p14="http://schemas.microsoft.com/office/powerpoint/2010/main" val="147504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600" y="1752600"/>
            <a:ext cx="8768461" cy="4235450"/>
          </a:xfrm>
          <a:prstGeom prst="rect">
            <a:avLst/>
          </a:prstGeom>
        </p:spPr>
      </p:pic>
      <p:sp>
        <p:nvSpPr>
          <p:cNvPr id="4" name="TextBox 3"/>
          <p:cNvSpPr txBox="1"/>
          <p:nvPr/>
        </p:nvSpPr>
        <p:spPr>
          <a:xfrm>
            <a:off x="838200" y="457200"/>
            <a:ext cx="5616281" cy="923330"/>
          </a:xfrm>
          <a:prstGeom prst="rect">
            <a:avLst/>
          </a:prstGeom>
          <a:noFill/>
        </p:spPr>
        <p:txBody>
          <a:bodyPr wrap="none" rtlCol="0">
            <a:spAutoFit/>
          </a:bodyPr>
          <a:lstStyle/>
          <a:p>
            <a:r>
              <a:rPr lang="en-US" dirty="0" smtClean="0"/>
              <a:t>New BPA Budget Format</a:t>
            </a:r>
          </a:p>
          <a:p>
            <a:r>
              <a:rPr lang="en-US" dirty="0"/>
              <a:t>	</a:t>
            </a:r>
            <a:r>
              <a:rPr lang="en-US" dirty="0" smtClean="0"/>
              <a:t>Hours &amp; Unit Costs, Benefit Reporting Changes</a:t>
            </a:r>
          </a:p>
          <a:p>
            <a:r>
              <a:rPr lang="en-US" dirty="0"/>
              <a:t>	</a:t>
            </a:r>
            <a:r>
              <a:rPr lang="en-US" dirty="0" smtClean="0"/>
              <a:t>Will Require a Little Work to Prepare the Budget</a:t>
            </a:r>
            <a:endParaRPr lang="en-US" dirty="0"/>
          </a:p>
        </p:txBody>
      </p:sp>
      <p:cxnSp>
        <p:nvCxnSpPr>
          <p:cNvPr id="8" name="Straight Arrow Connector 7"/>
          <p:cNvCxnSpPr/>
          <p:nvPr/>
        </p:nvCxnSpPr>
        <p:spPr>
          <a:xfrm flipH="1">
            <a:off x="5562600" y="1380530"/>
            <a:ext cx="685800" cy="372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400800" y="1380530"/>
            <a:ext cx="53681" cy="372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400800" y="1219200"/>
            <a:ext cx="6096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28600" y="4419600"/>
            <a:ext cx="11430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81000" y="5181600"/>
            <a:ext cx="10668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808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52600" y="1219200"/>
            <a:ext cx="3545073" cy="1384995"/>
          </a:xfrm>
          <a:prstGeom prst="rect">
            <a:avLst/>
          </a:prstGeom>
          <a:noFill/>
        </p:spPr>
        <p:txBody>
          <a:bodyPr wrap="none" rtlCol="0">
            <a:spAutoFit/>
          </a:bodyPr>
          <a:lstStyle/>
          <a:p>
            <a:r>
              <a:rPr lang="en-US" sz="2800" dirty="0" smtClean="0"/>
              <a:t>CA Data Flow </a:t>
            </a:r>
          </a:p>
          <a:p>
            <a:r>
              <a:rPr lang="en-US" sz="2800" dirty="0" smtClean="0"/>
              <a:t>Final for FY 2016 and</a:t>
            </a:r>
          </a:p>
          <a:p>
            <a:r>
              <a:rPr lang="en-US" sz="2800" dirty="0" smtClean="0"/>
              <a:t>Predictions for FY 2017</a:t>
            </a:r>
            <a:endParaRPr lang="en-US" sz="2800" dirty="0"/>
          </a:p>
        </p:txBody>
      </p:sp>
    </p:spTree>
    <p:extLst>
      <p:ext uri="{BB962C8B-B14F-4D97-AF65-F5344CB8AC3E}">
        <p14:creationId xmlns:p14="http://schemas.microsoft.com/office/powerpoint/2010/main" val="3745550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762000"/>
            <a:ext cx="8231626" cy="5855143"/>
          </a:xfrm>
          <a:prstGeom prst="rect">
            <a:avLst/>
          </a:prstGeom>
        </p:spPr>
      </p:pic>
      <p:sp>
        <p:nvSpPr>
          <p:cNvPr id="3" name="TextBox 2"/>
          <p:cNvSpPr txBox="1"/>
          <p:nvPr/>
        </p:nvSpPr>
        <p:spPr>
          <a:xfrm>
            <a:off x="1673686" y="228600"/>
            <a:ext cx="5951053" cy="830997"/>
          </a:xfrm>
          <a:prstGeom prst="rect">
            <a:avLst/>
          </a:prstGeom>
          <a:noFill/>
        </p:spPr>
        <p:txBody>
          <a:bodyPr wrap="none" rtlCol="0">
            <a:spAutoFit/>
          </a:bodyPr>
          <a:lstStyle/>
          <a:p>
            <a:r>
              <a:rPr lang="en-US" sz="2400" b="1" dirty="0" smtClean="0">
                <a:solidFill>
                  <a:schemeClr val="tx2"/>
                </a:solidFill>
              </a:rPr>
              <a:t>2016 CA Data Flow – Final for Annual Reports</a:t>
            </a:r>
          </a:p>
          <a:p>
            <a:endParaRPr lang="en-US" sz="2400" b="1" dirty="0">
              <a:solidFill>
                <a:schemeClr val="tx2"/>
              </a:solidFill>
            </a:endParaRPr>
          </a:p>
        </p:txBody>
      </p:sp>
    </p:spTree>
    <p:extLst>
      <p:ext uri="{BB962C8B-B14F-4D97-AF65-F5344CB8AC3E}">
        <p14:creationId xmlns:p14="http://schemas.microsoft.com/office/powerpoint/2010/main" val="3611915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90063"/>
            <a:ext cx="7239000" cy="3785652"/>
          </a:xfrm>
          <a:prstGeom prst="rect">
            <a:avLst/>
          </a:prstGeom>
        </p:spPr>
        <p:txBody>
          <a:bodyPr wrap="square">
            <a:spAutoFit/>
          </a:bodyPr>
          <a:lstStyle/>
          <a:p>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Thank you everyone for all the hard work you have put into filling in this document. It is coming along nicely and it looks like all of you have entered data. We have done a sort and come up with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 couple of TRT </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populations where no one has identified the population as being “theirs” – they are blank.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We ignored extirpated populations and CRITFC superpops. </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There also are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 few “?” </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pops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next slide – we would like to resolve these today if possible.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In the next week or so, it would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be </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a big help if you could </a:t>
            </a:r>
            <a:r>
              <a:rPr lang="en-US"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rPr>
              <a:t>re-enter the google spreadsheet</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sz="20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and check the current status, particularly for “your” populations and those in your states. Let us know if you see anything weird or wrong. </a:t>
            </a:r>
            <a:r>
              <a:rPr lang="en-US" sz="20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831690" y="762000"/>
            <a:ext cx="7336945" cy="461665"/>
          </a:xfrm>
          <a:prstGeom prst="rect">
            <a:avLst/>
          </a:prstGeom>
          <a:noFill/>
        </p:spPr>
        <p:txBody>
          <a:bodyPr wrap="none" rtlCol="0">
            <a:spAutoFit/>
          </a:bodyPr>
          <a:lstStyle/>
          <a:p>
            <a:r>
              <a:rPr lang="en-US" b="1" dirty="0" smtClean="0"/>
              <a:t> </a:t>
            </a:r>
            <a:r>
              <a:rPr lang="en-US" sz="2400" b="1" dirty="0" smtClean="0"/>
              <a:t>Update on FY-2017 CA Data Predictions </a:t>
            </a:r>
            <a:r>
              <a:rPr lang="en-US" sz="2400" b="1" dirty="0"/>
              <a:t>as of </a:t>
            </a:r>
            <a:r>
              <a:rPr lang="en-US" sz="2400" b="1" dirty="0" smtClean="0"/>
              <a:t>20170208</a:t>
            </a:r>
            <a:endParaRPr lang="en-US" sz="2400" dirty="0"/>
          </a:p>
        </p:txBody>
      </p:sp>
    </p:spTree>
    <p:extLst>
      <p:ext uri="{BB962C8B-B14F-4D97-AF65-F5344CB8AC3E}">
        <p14:creationId xmlns:p14="http://schemas.microsoft.com/office/powerpoint/2010/main" val="3053018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8381" y="76200"/>
            <a:ext cx="6789680" cy="923330"/>
          </a:xfrm>
          <a:prstGeom prst="rect">
            <a:avLst/>
          </a:prstGeom>
          <a:noFill/>
        </p:spPr>
        <p:txBody>
          <a:bodyPr wrap="none" rtlCol="0">
            <a:spAutoFit/>
          </a:bodyPr>
          <a:lstStyle/>
          <a:p>
            <a:pPr algn="ctr"/>
            <a:r>
              <a:rPr lang="en-US" b="1" dirty="0"/>
              <a:t> Update on FY-2017 C.A.Data Predictions as of </a:t>
            </a:r>
            <a:r>
              <a:rPr lang="en-US" b="1" dirty="0" smtClean="0"/>
              <a:t>20170208</a:t>
            </a:r>
          </a:p>
          <a:p>
            <a:pPr algn="ctr"/>
            <a:r>
              <a:rPr lang="en-US" dirty="0"/>
              <a:t>Remaining "Question" </a:t>
            </a:r>
            <a:r>
              <a:rPr lang="en-US" dirty="0" smtClean="0"/>
              <a:t>17 Populations </a:t>
            </a:r>
            <a:r>
              <a:rPr lang="en-US" dirty="0"/>
              <a:t>that are not marked "Extirpated"</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87018722"/>
              </p:ext>
            </p:extLst>
          </p:nvPr>
        </p:nvGraphicFramePr>
        <p:xfrm>
          <a:off x="381000" y="838200"/>
          <a:ext cx="8534401" cy="5806326"/>
        </p:xfrm>
        <a:graphic>
          <a:graphicData uri="http://schemas.openxmlformats.org/drawingml/2006/table">
            <a:tbl>
              <a:tblPr firstRow="1" firstCol="1" bandRow="1">
                <a:tableStyleId>{5C22544A-7EE6-4342-B048-85BDC9FD1C3A}</a:tableStyleId>
              </a:tblPr>
              <a:tblGrid>
                <a:gridCol w="738553">
                  <a:extLst>
                    <a:ext uri="{9D8B030D-6E8A-4147-A177-3AD203B41FA5}">
                      <a16:colId xmlns:a16="http://schemas.microsoft.com/office/drawing/2014/main" val="2006105606"/>
                    </a:ext>
                  </a:extLst>
                </a:gridCol>
                <a:gridCol w="6195647">
                  <a:extLst>
                    <a:ext uri="{9D8B030D-6E8A-4147-A177-3AD203B41FA5}">
                      <a16:colId xmlns:a16="http://schemas.microsoft.com/office/drawing/2014/main" val="1474228682"/>
                    </a:ext>
                  </a:extLst>
                </a:gridCol>
                <a:gridCol w="1219200">
                  <a:extLst>
                    <a:ext uri="{9D8B030D-6E8A-4147-A177-3AD203B41FA5}">
                      <a16:colId xmlns:a16="http://schemas.microsoft.com/office/drawing/2014/main" val="1524402912"/>
                    </a:ext>
                  </a:extLst>
                </a:gridCol>
                <a:gridCol w="381001">
                  <a:extLst>
                    <a:ext uri="{9D8B030D-6E8A-4147-A177-3AD203B41FA5}">
                      <a16:colId xmlns:a16="http://schemas.microsoft.com/office/drawing/2014/main" val="1314065223"/>
                    </a:ext>
                  </a:extLst>
                </a:gridCol>
              </a:tblGrid>
              <a:tr h="406466">
                <a:tc>
                  <a:txBody>
                    <a:bodyPr/>
                    <a:lstStyle/>
                    <a:p>
                      <a:pPr marL="0" marR="0" algn="ctr">
                        <a:lnSpc>
                          <a:spcPct val="107000"/>
                        </a:lnSpc>
                        <a:spcBef>
                          <a:spcPts val="0"/>
                        </a:spcBef>
                        <a:spcAft>
                          <a:spcPts val="0"/>
                        </a:spcAft>
                      </a:pPr>
                      <a:r>
                        <a:rPr lang="en-US" sz="1200" dirty="0">
                          <a:effectLst/>
                        </a:rPr>
                        <a:t>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nchor="ctr"/>
                </a:tc>
                <a:tc>
                  <a:txBody>
                    <a:bodyPr/>
                    <a:lstStyle/>
                    <a:p>
                      <a:pPr marL="0" marR="0" algn="ctr">
                        <a:lnSpc>
                          <a:spcPct val="107000"/>
                        </a:lnSpc>
                        <a:spcBef>
                          <a:spcPts val="0"/>
                        </a:spcBef>
                        <a:spcAft>
                          <a:spcPts val="0"/>
                        </a:spcAft>
                      </a:pPr>
                      <a:r>
                        <a:rPr lang="en-US" sz="1200" dirty="0">
                          <a:effectLst/>
                        </a:rPr>
                        <a:t>PopulationName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nchor="ctr"/>
                </a:tc>
                <a:tc>
                  <a:txBody>
                    <a:bodyPr/>
                    <a:lstStyle/>
                    <a:p>
                      <a:pPr marL="0" marR="0" algn="ctr">
                        <a:lnSpc>
                          <a:spcPct val="107000"/>
                        </a:lnSpc>
                        <a:spcBef>
                          <a:spcPts val="0"/>
                        </a:spcBef>
                        <a:spcAft>
                          <a:spcPts val="0"/>
                        </a:spcAft>
                      </a:pPr>
                      <a:r>
                        <a:rPr lang="en-US" sz="1200" dirty="0">
                          <a:effectLst/>
                        </a:rPr>
                        <a:t>Comments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nchor="ctr"/>
                </a:tc>
                <a:tc>
                  <a:txBody>
                    <a:bodyPr/>
                    <a:lstStyle/>
                    <a:p>
                      <a:pPr marL="0" marR="0" algn="ctr">
                        <a:lnSpc>
                          <a:spcPct val="107000"/>
                        </a:lnSpc>
                        <a:spcBef>
                          <a:spcPts val="0"/>
                        </a:spcBef>
                        <a:spcAft>
                          <a:spcPts val="0"/>
                        </a:spcAft>
                      </a:pPr>
                      <a:r>
                        <a:rPr lang="en-US" sz="1200" dirty="0" err="1">
                          <a:effectLst/>
                        </a:rPr>
                        <a:t>SNPopID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nchor="ctr"/>
                </a:tc>
                <a:extLst>
                  <a:ext uri="{0D108BD9-81ED-4DB2-BD59-A6C34878D82A}">
                    <a16:rowId xmlns:a16="http://schemas.microsoft.com/office/drawing/2014/main" val="4040242422"/>
                  </a:ext>
                </a:extLst>
              </a:tr>
              <a:tr h="239758">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nSpc>
                          <a:spcPct val="107000"/>
                        </a:lnSpc>
                        <a:spcBef>
                          <a:spcPts val="0"/>
                        </a:spcBef>
                        <a:spcAft>
                          <a:spcPts val="0"/>
                        </a:spcAft>
                      </a:pPr>
                      <a:r>
                        <a:rPr lang="en-US" sz="1400" dirty="0">
                          <a:effectLst/>
                        </a:rPr>
                        <a:t>Steelhead (Middle Columbia River DPS) Rock Creek - summer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a:effectLst/>
                        </a:rPr>
                        <a:t>62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605111816"/>
                  </a:ext>
                </a:extLst>
              </a:tr>
              <a:tr h="239758">
                <a:tc>
                  <a:txBody>
                    <a:bodyPr/>
                    <a:lstStyle/>
                    <a:p>
                      <a:pPr>
                        <a:lnSpc>
                          <a:spcPct val="107000"/>
                        </a:lnSpc>
                      </a:pPr>
                      <a:endParaRPr lang="en-US" sz="1400">
                        <a:effectLst/>
                        <a:latin typeface="Calibri" panose="020F0502020204030204" pitchFamily="34" charset="0"/>
                      </a:endParaRPr>
                    </a:p>
                  </a:txBody>
                  <a:tcPr marL="3166" marR="3166" marT="3166" marB="3166"/>
                </a:tc>
                <a:tc>
                  <a:txBody>
                    <a:bodyPr/>
                    <a:lstStyle/>
                    <a:p>
                      <a:pPr marL="0" marR="0">
                        <a:lnSpc>
                          <a:spcPct val="107000"/>
                        </a:lnSpc>
                        <a:spcBef>
                          <a:spcPts val="0"/>
                        </a:spcBef>
                        <a:spcAft>
                          <a:spcPts val="0"/>
                        </a:spcAft>
                      </a:pPr>
                      <a:r>
                        <a:rPr lang="en-US" sz="1400" dirty="0">
                          <a:effectLst/>
                        </a:rPr>
                        <a:t>Steelhead (Upper Columbia River DPS) Crab Creek - summer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a:effectLst/>
                        </a:rPr>
                        <a:t>104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296949316"/>
                  </a:ext>
                </a:extLst>
              </a:tr>
              <a:tr h="250185">
                <a:tc>
                  <a:txBody>
                    <a:bodyPr/>
                    <a:lstStyle/>
                    <a:p>
                      <a:pPr marL="0" marR="0">
                        <a:lnSpc>
                          <a:spcPct val="107000"/>
                        </a:lnSpc>
                        <a:spcBef>
                          <a:spcPts val="0"/>
                        </a:spcBef>
                        <a:spcAft>
                          <a:spcPts val="0"/>
                        </a:spcAft>
                      </a:pPr>
                      <a:r>
                        <a:rPr lang="en-US" sz="1400">
                          <a:effectLst/>
                        </a:rPr>
                        <a:t>CCT?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dirty="0">
                          <a:effectLst/>
                        </a:rPr>
                        <a:t>Salmon, Chinook (Upper Columbia River spring-run ESU) Okanogan River - spring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a:effectLst/>
                        </a:rPr>
                        <a:t>345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343633024"/>
                  </a:ext>
                </a:extLst>
              </a:tr>
              <a:tr h="250185">
                <a:tc>
                  <a:txBody>
                    <a:bodyPr/>
                    <a:lstStyle/>
                    <a:p>
                      <a:pPr marL="0" marR="0">
                        <a:lnSpc>
                          <a:spcPct val="107000"/>
                        </a:lnSpc>
                        <a:spcBef>
                          <a:spcPts val="0"/>
                        </a:spcBef>
                        <a:spcAft>
                          <a:spcPts val="0"/>
                        </a:spcAft>
                      </a:pPr>
                      <a:r>
                        <a:rPr lang="en-US" sz="1400">
                          <a:effectLst/>
                        </a:rPr>
                        <a:t>CCT?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dirty="0">
                          <a:effectLst/>
                        </a:rPr>
                        <a:t>Salmon, Chinook (Upper Columbia River spring-run ESU--XN) Okanogan River - spring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a:effectLst/>
                        </a:rPr>
                        <a:t>398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607939636"/>
                  </a:ext>
                </a:extLst>
              </a:tr>
              <a:tr h="372042">
                <a:tc>
                  <a:txBody>
                    <a:bodyPr/>
                    <a:lstStyle/>
                    <a:p>
                      <a:pPr marL="0" marR="0">
                        <a:lnSpc>
                          <a:spcPct val="107000"/>
                        </a:lnSpc>
                        <a:spcBef>
                          <a:spcPts val="0"/>
                        </a:spcBef>
                        <a:spcAft>
                          <a:spcPts val="0"/>
                        </a:spcAft>
                      </a:pPr>
                      <a:r>
                        <a:rPr lang="en-US" sz="1400">
                          <a:effectLst/>
                        </a:rPr>
                        <a:t>CRITFC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dirty="0">
                          <a:effectLst/>
                        </a:rPr>
                        <a:t>Salmon, Chinook (Snake River fall-run ESU) Snake River Lower </a:t>
                      </a:r>
                      <a:r>
                        <a:rPr lang="en-US" sz="1400" dirty="0" err="1">
                          <a:effectLst/>
                        </a:rPr>
                        <a:t>Mainstem</a:t>
                      </a:r>
                      <a:r>
                        <a:rPr lang="en-US" sz="1400" dirty="0">
                          <a:effectLst/>
                        </a:rPr>
                        <a:t> - fall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dirty="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635704361"/>
                  </a:ext>
                </a:extLst>
              </a:tr>
              <a:tr h="372042">
                <a:tc>
                  <a:txBody>
                    <a:bodyPr/>
                    <a:lstStyle/>
                    <a:p>
                      <a:pPr marL="0" marR="0">
                        <a:lnSpc>
                          <a:spcPct val="107000"/>
                        </a:lnSpc>
                        <a:spcBef>
                          <a:spcPts val="0"/>
                        </a:spcBef>
                        <a:spcAft>
                          <a:spcPts val="0"/>
                        </a:spcAft>
                      </a:pPr>
                      <a:r>
                        <a:rPr lang="en-US" sz="1400">
                          <a:effectLst/>
                        </a:rPr>
                        <a:t>CRITFC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(Upper Columbia River spring-run ESU) Wenatchee River - spring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dirty="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47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290639436"/>
                  </a:ext>
                </a:extLst>
              </a:tr>
              <a:tr h="372042">
                <a:tc>
                  <a:txBody>
                    <a:bodyPr/>
                    <a:lstStyle/>
                    <a:p>
                      <a:pPr marL="0" marR="0">
                        <a:lnSpc>
                          <a:spcPct val="107000"/>
                        </a:lnSpc>
                        <a:spcBef>
                          <a:spcPts val="0"/>
                        </a:spcBef>
                        <a:spcAft>
                          <a:spcPts val="0"/>
                        </a:spcAft>
                      </a:pPr>
                      <a:r>
                        <a:rPr lang="en-US" sz="1400">
                          <a:effectLst/>
                        </a:rPr>
                        <a:t>CRITFC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Steelhead (Middle Columbia River DPS) Deschutes River Eastside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930824569"/>
                  </a:ext>
                </a:extLst>
              </a:tr>
              <a:tr h="47304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East Fork South Fork Salmon River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651047908"/>
                  </a:ext>
                </a:extLst>
              </a:tr>
              <a:tr h="47304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Lapwai/Big Canyon Creeks - 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4135392938"/>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Lawyer Creek - 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579626803"/>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Lolo Creek - 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632353523"/>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Meadow Creek - unknown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41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273434930"/>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Salmon, Chinook (Snake River spring/summer-run ESU) Secesh River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2587131802"/>
                  </a:ext>
                </a:extLst>
              </a:tr>
              <a:tr h="606463">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Steelhead (Snake River Basin DPS) Imnaha River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200">
                          <a:effectLst/>
                        </a:rPr>
                        <a:t>ODFW contributes a portion of related data to StreamNet.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gn="r">
                        <a:lnSpc>
                          <a:spcPct val="107000"/>
                        </a:lnSpc>
                        <a:spcBef>
                          <a:spcPts val="0"/>
                        </a:spcBef>
                        <a:spcAft>
                          <a:spcPts val="0"/>
                        </a:spcAft>
                      </a:pPr>
                      <a:r>
                        <a:rPr lang="en-US" sz="1200" dirty="0">
                          <a:effectLst/>
                        </a:rPr>
                        <a:t>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1235475461"/>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Steelhead (Snake River Basin DPS) Lolo Creek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2056683087"/>
                  </a:ext>
                </a:extLst>
              </a:tr>
              <a:tr h="250185">
                <a:tc>
                  <a:txBody>
                    <a:bodyPr/>
                    <a:lstStyle/>
                    <a:p>
                      <a:pPr marL="0" marR="0">
                        <a:lnSpc>
                          <a:spcPct val="107000"/>
                        </a:lnSpc>
                        <a:spcBef>
                          <a:spcPts val="0"/>
                        </a:spcBef>
                        <a:spcAft>
                          <a:spcPts val="0"/>
                        </a:spcAft>
                      </a:pPr>
                      <a:r>
                        <a:rPr lang="en-US" sz="1400">
                          <a:effectLst/>
                        </a:rPr>
                        <a:t>NPT?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a:effectLst/>
                        </a:rPr>
                        <a:t>Steelhead (Snake River Basin DPS) Secesh River - summer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102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496611405"/>
                  </a:ext>
                </a:extLst>
              </a:tr>
              <a:tr h="250185">
                <a:tc>
                  <a:txBody>
                    <a:bodyPr/>
                    <a:lstStyle/>
                    <a:p>
                      <a:pPr marL="0" marR="0">
                        <a:lnSpc>
                          <a:spcPct val="107000"/>
                        </a:lnSpc>
                        <a:spcBef>
                          <a:spcPts val="0"/>
                        </a:spcBef>
                        <a:spcAft>
                          <a:spcPts val="0"/>
                        </a:spcAft>
                      </a:pPr>
                      <a:r>
                        <a:rPr lang="en-US" sz="1400" dirty="0">
                          <a:effectLst/>
                        </a:rPr>
                        <a:t>YNF?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marL="0" marR="0">
                        <a:lnSpc>
                          <a:spcPct val="107000"/>
                        </a:lnSpc>
                        <a:spcBef>
                          <a:spcPts val="0"/>
                        </a:spcBef>
                        <a:spcAft>
                          <a:spcPts val="0"/>
                        </a:spcAft>
                      </a:pPr>
                      <a:r>
                        <a:rPr lang="en-US" sz="1400" dirty="0">
                          <a:effectLst/>
                        </a:rPr>
                        <a:t>Steelhead (Middle Columbia River DPS) Yakima River Upper </a:t>
                      </a:r>
                      <a:r>
                        <a:rPr lang="en-US" sz="1400" dirty="0" err="1">
                          <a:effectLst/>
                        </a:rPr>
                        <a:t>Mainstem</a:t>
                      </a:r>
                      <a:r>
                        <a:rPr lang="en-US" sz="1400" dirty="0">
                          <a:effectLst/>
                        </a:rPr>
                        <a:t> - summer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tc>
                  <a:txBody>
                    <a:bodyPr/>
                    <a:lstStyle/>
                    <a:p>
                      <a:pPr>
                        <a:lnSpc>
                          <a:spcPct val="107000"/>
                        </a:lnSpc>
                      </a:pPr>
                      <a:endParaRPr lang="en-US" sz="1200">
                        <a:effectLst/>
                        <a:latin typeface="Calibri" panose="020F0502020204030204" pitchFamily="34" charset="0"/>
                      </a:endParaRPr>
                    </a:p>
                  </a:txBody>
                  <a:tcPr marL="3166" marR="3166" marT="3166" marB="3166"/>
                </a:tc>
                <a:tc>
                  <a:txBody>
                    <a:bodyPr/>
                    <a:lstStyle/>
                    <a:p>
                      <a:pPr marL="0" marR="0" algn="r">
                        <a:lnSpc>
                          <a:spcPct val="107000"/>
                        </a:lnSpc>
                        <a:spcBef>
                          <a:spcPts val="0"/>
                        </a:spcBef>
                        <a:spcAft>
                          <a:spcPts val="0"/>
                        </a:spcAft>
                      </a:pPr>
                      <a:r>
                        <a:rPr lang="en-US" sz="1200" dirty="0">
                          <a:effectLst/>
                        </a:rPr>
                        <a:t>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66" marR="3166" marT="3166" marB="3166"/>
                </a:tc>
                <a:extLst>
                  <a:ext uri="{0D108BD9-81ED-4DB2-BD59-A6C34878D82A}">
                    <a16:rowId xmlns:a16="http://schemas.microsoft.com/office/drawing/2014/main" val="3282531307"/>
                  </a:ext>
                </a:extLst>
              </a:tr>
            </a:tbl>
          </a:graphicData>
        </a:graphic>
      </p:graphicFrame>
    </p:spTree>
    <p:extLst>
      <p:ext uri="{BB962C8B-B14F-4D97-AF65-F5344CB8AC3E}">
        <p14:creationId xmlns:p14="http://schemas.microsoft.com/office/powerpoint/2010/main" val="2557299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a:bodyPr>
          <a:lstStyle/>
          <a:p>
            <a:r>
              <a:rPr lang="en-US" sz="6000" dirty="0" smtClean="0"/>
              <a:t>Results Preview!</a:t>
            </a:r>
            <a:endParaRPr lang="en-US" sz="6000" dirty="0"/>
          </a:p>
        </p:txBody>
      </p:sp>
    </p:spTree>
    <p:extLst>
      <p:ext uri="{BB962C8B-B14F-4D97-AF65-F5344CB8AC3E}">
        <p14:creationId xmlns:p14="http://schemas.microsoft.com/office/powerpoint/2010/main" val="1338315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9212183"/>
              </p:ext>
            </p:extLst>
          </p:nvPr>
        </p:nvGraphicFramePr>
        <p:xfrm>
          <a:off x="609600" y="533400"/>
          <a:ext cx="8077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295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47055493"/>
              </p:ext>
            </p:extLst>
          </p:nvPr>
        </p:nvGraphicFramePr>
        <p:xfrm>
          <a:off x="1066800" y="533400"/>
          <a:ext cx="7239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&lt;&gt;</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Blank in online Google Sheet or Agency entered with 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077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608526568"/>
              </p:ext>
            </p:extLst>
          </p:nvPr>
        </p:nvGraphicFramePr>
        <p:xfrm>
          <a:off x="1219200" y="457200"/>
          <a:ext cx="6705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104900" y="51054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&lt;&gt;</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Blank in online Google Sheet or Agency entered with 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438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51054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&lt;&gt;</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Blank in online Google Sheet or Agency entered with 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2288836037"/>
              </p:ext>
            </p:extLst>
          </p:nvPr>
        </p:nvGraphicFramePr>
        <p:xfrm>
          <a:off x="1066800" y="457200"/>
          <a:ext cx="7543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97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29063076"/>
              </p:ext>
            </p:extLst>
          </p:nvPr>
        </p:nvGraphicFramePr>
        <p:xfrm>
          <a:off x="381000" y="152400"/>
          <a:ext cx="8382000" cy="5764531"/>
        </p:xfrm>
        <a:graphic>
          <a:graphicData uri="http://schemas.openxmlformats.org/drawingml/2006/table">
            <a:tbl>
              <a:tblPr/>
              <a:tblGrid>
                <a:gridCol w="762000">
                  <a:extLst>
                    <a:ext uri="{9D8B030D-6E8A-4147-A177-3AD203B41FA5}">
                      <a16:colId xmlns:a16="http://schemas.microsoft.com/office/drawing/2014/main" val="1145392461"/>
                    </a:ext>
                  </a:extLst>
                </a:gridCol>
                <a:gridCol w="914400">
                  <a:extLst>
                    <a:ext uri="{9D8B030D-6E8A-4147-A177-3AD203B41FA5}">
                      <a16:colId xmlns:a16="http://schemas.microsoft.com/office/drawing/2014/main" val="2427026778"/>
                    </a:ext>
                  </a:extLst>
                </a:gridCol>
                <a:gridCol w="1143000">
                  <a:extLst>
                    <a:ext uri="{9D8B030D-6E8A-4147-A177-3AD203B41FA5}">
                      <a16:colId xmlns:a16="http://schemas.microsoft.com/office/drawing/2014/main" val="2806116147"/>
                    </a:ext>
                  </a:extLst>
                </a:gridCol>
                <a:gridCol w="1219200">
                  <a:extLst>
                    <a:ext uri="{9D8B030D-6E8A-4147-A177-3AD203B41FA5}">
                      <a16:colId xmlns:a16="http://schemas.microsoft.com/office/drawing/2014/main" val="816550164"/>
                    </a:ext>
                  </a:extLst>
                </a:gridCol>
                <a:gridCol w="914400">
                  <a:extLst>
                    <a:ext uri="{9D8B030D-6E8A-4147-A177-3AD203B41FA5}">
                      <a16:colId xmlns:a16="http://schemas.microsoft.com/office/drawing/2014/main" val="1967752136"/>
                    </a:ext>
                  </a:extLst>
                </a:gridCol>
                <a:gridCol w="838200">
                  <a:extLst>
                    <a:ext uri="{9D8B030D-6E8A-4147-A177-3AD203B41FA5}">
                      <a16:colId xmlns:a16="http://schemas.microsoft.com/office/drawing/2014/main" val="3496262707"/>
                    </a:ext>
                  </a:extLst>
                </a:gridCol>
                <a:gridCol w="838200">
                  <a:extLst>
                    <a:ext uri="{9D8B030D-6E8A-4147-A177-3AD203B41FA5}">
                      <a16:colId xmlns:a16="http://schemas.microsoft.com/office/drawing/2014/main" val="201307182"/>
                    </a:ext>
                  </a:extLst>
                </a:gridCol>
                <a:gridCol w="838200">
                  <a:extLst>
                    <a:ext uri="{9D8B030D-6E8A-4147-A177-3AD203B41FA5}">
                      <a16:colId xmlns:a16="http://schemas.microsoft.com/office/drawing/2014/main" val="990241259"/>
                    </a:ext>
                  </a:extLst>
                </a:gridCol>
                <a:gridCol w="914400">
                  <a:extLst>
                    <a:ext uri="{9D8B030D-6E8A-4147-A177-3AD203B41FA5}">
                      <a16:colId xmlns:a16="http://schemas.microsoft.com/office/drawing/2014/main" val="1515009130"/>
                    </a:ext>
                  </a:extLst>
                </a:gridCol>
              </a:tblGrid>
              <a:tr h="704850">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Category % of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71.1%</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17.8%</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7.2%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1.7%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smtClean="0">
                          <a:solidFill>
                            <a:srgbClr val="000000"/>
                          </a:solidFill>
                          <a:effectLst/>
                          <a:latin typeface="Calibri" panose="020F0502020204030204" pitchFamily="34" charset="0"/>
                        </a:rPr>
                        <a:t>1.4%</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0.8%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800" b="0" i="0" u="none" strike="noStrike" dirty="0">
                          <a:solidFill>
                            <a:srgbClr val="000000"/>
                          </a:solidFill>
                          <a:effectLst/>
                          <a:latin typeface="Calibri" panose="020F0502020204030204" pitchFamily="34" charset="0"/>
                        </a:rPr>
                        <a:t>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64578105"/>
                  </a:ext>
                </a:extLst>
              </a:tr>
              <a:tr h="1057276">
                <a:tc>
                  <a:txBody>
                    <a:bodyPr/>
                    <a:lstStyle/>
                    <a:p>
                      <a:pPr algn="l" fontAlgn="b"/>
                      <a:r>
                        <a:rPr lang="en-US" sz="1800" b="0" i="0" u="none" strike="noStrike" dirty="0" smtClean="0">
                          <a:solidFill>
                            <a:srgbClr val="000000"/>
                          </a:solidFill>
                          <a:effectLst/>
                          <a:latin typeface="Calibri" panose="020F0502020204030204" pitchFamily="34" charset="0"/>
                        </a:rPr>
                        <a:t>Agency% </a:t>
                      </a:r>
                      <a:r>
                        <a:rPr lang="en-US" sz="1800" b="0" i="0" u="none" strike="noStrike" dirty="0">
                          <a:solidFill>
                            <a:srgbClr val="000000"/>
                          </a:solidFill>
                          <a:effectLst/>
                          <a:latin typeface="Calibri" panose="020F0502020204030204" pitchFamily="34" charset="0"/>
                        </a:rPr>
                        <a:t>of 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Total Personnel Expense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Indirect</a:t>
                      </a:r>
                      <a:r>
                        <a:rPr lang="en-US" sz="1800" b="0" i="0" u="none" strike="noStrike" dirty="0" smtClean="0">
                          <a:solidFill>
                            <a:srgbClr val="000000"/>
                          </a:solidFill>
                          <a:effectLst/>
                          <a:latin typeface="Calibri" panose="020F0502020204030204" pitchFamily="34" charset="0"/>
                        </a:rPr>
                        <a:t>/</a:t>
                      </a:r>
                    </a:p>
                    <a:p>
                      <a:pPr algn="ctr" fontAlgn="b"/>
                      <a:r>
                        <a:rPr lang="en-US" sz="1800" b="0" i="0" u="none" strike="noStrike" dirty="0" smtClean="0">
                          <a:solidFill>
                            <a:srgbClr val="000000"/>
                          </a:solidFill>
                          <a:effectLst/>
                          <a:latin typeface="Calibri" panose="020F0502020204030204" pitchFamily="34" charset="0"/>
                        </a:rPr>
                        <a:t>OverHead</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smtClean="0">
                          <a:solidFill>
                            <a:srgbClr val="000000"/>
                          </a:solidFill>
                          <a:effectLst/>
                          <a:latin typeface="Calibri" panose="020F0502020204030204" pitchFamily="34" charset="0"/>
                        </a:rPr>
                        <a:t>Sub-Contracts</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Rent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Travel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Supplies &amp; Equip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800" b="0" i="0" u="none" strike="noStrike" dirty="0">
                          <a:solidFill>
                            <a:srgbClr val="000000"/>
                          </a:solidFill>
                          <a:effectLst/>
                          <a:latin typeface="Calibri" panose="020F0502020204030204" pitchFamily="34" charset="0"/>
                        </a:rPr>
                        <a:t>Meetings &amp; Training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860981992"/>
                  </a:ext>
                </a:extLst>
              </a:tr>
              <a:tr h="352425">
                <a:tc>
                  <a:txBody>
                    <a:bodyPr/>
                    <a:lstStyle/>
                    <a:p>
                      <a:pPr algn="l" fontAlgn="b"/>
                      <a:r>
                        <a:rPr lang="en-US" sz="1800" b="0" i="0" u="none" strike="noStrike" dirty="0">
                          <a:solidFill>
                            <a:srgbClr val="000000"/>
                          </a:solidFill>
                          <a:effectLst/>
                          <a:latin typeface="Calibri" panose="020F0502020204030204" pitchFamily="34" charset="0"/>
                        </a:rPr>
                        <a:t>26.5%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PSMFC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441,141</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87,299</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$24,000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$24,500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$2,050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814073"/>
                  </a:ext>
                </a:extLst>
              </a:tr>
              <a:tr h="352425">
                <a:tc>
                  <a:txBody>
                    <a:bodyPr/>
                    <a:lstStyle/>
                    <a:p>
                      <a:pPr algn="l" fontAlgn="b"/>
                      <a:r>
                        <a:rPr lang="en-US" sz="18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CCT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$15,952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$4,815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$68,382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545401"/>
                  </a:ext>
                </a:extLst>
              </a:tr>
              <a:tr h="352425">
                <a:tc>
                  <a:txBody>
                    <a:bodyPr/>
                    <a:lstStyle/>
                    <a:p>
                      <a:pPr algn="l" fontAlgn="b"/>
                      <a:r>
                        <a:rPr lang="en-US" sz="1800" b="0" i="0" u="none" strike="noStrike" dirty="0">
                          <a:solidFill>
                            <a:srgbClr val="000000"/>
                          </a:solidFill>
                          <a:effectLst/>
                          <a:latin typeface="Calibri" panose="020F0502020204030204" pitchFamily="34" charset="0"/>
                        </a:rPr>
                        <a:t>15.1%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IDFG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$256,995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$65,637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$5,652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$3,004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694306"/>
                  </a:ext>
                </a:extLst>
              </a:tr>
              <a:tr h="352425">
                <a:tc>
                  <a:txBody>
                    <a:bodyPr/>
                    <a:lstStyle/>
                    <a:p>
                      <a:pPr algn="l" fontAlgn="b"/>
                      <a:r>
                        <a:rPr lang="en-US" sz="1800" b="0" i="0" u="none" strike="noStrike" dirty="0">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MFWP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$80,279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$16,312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$65,568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$4,380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$2,088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263092"/>
                  </a:ext>
                </a:extLst>
              </a:tr>
              <a:tr h="352425">
                <a:tc>
                  <a:txBody>
                    <a:bodyPr/>
                    <a:lstStyle/>
                    <a:p>
                      <a:pPr algn="l" fontAlgn="b"/>
                      <a:r>
                        <a:rPr lang="en-US" sz="1800" b="0" i="0" u="none" strike="noStrike" dirty="0">
                          <a:solidFill>
                            <a:srgbClr val="000000"/>
                          </a:solidFill>
                          <a:effectLst/>
                          <a:latin typeface="Calibri" panose="020F0502020204030204" pitchFamily="34" charset="0"/>
                        </a:rPr>
                        <a:t>21.6%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ODFW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$361,290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$91,769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$6,986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effectLst/>
                          <a:latin typeface="Calibri" panose="020F0502020204030204" pitchFamily="34" charset="0"/>
                        </a:rPr>
                        <a:t>$6,193</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$8,220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947153"/>
                  </a:ext>
                </a:extLst>
              </a:tr>
              <a:tr h="352425">
                <a:tc>
                  <a:txBody>
                    <a:bodyPr/>
                    <a:lstStyle/>
                    <a:p>
                      <a:pPr algn="l" fontAlgn="b"/>
                      <a:r>
                        <a:rPr lang="en-US" sz="1800" b="0" i="0" u="none" strike="noStrike" dirty="0">
                          <a:solidFill>
                            <a:srgbClr val="000000"/>
                          </a:solidFill>
                          <a:effectLst/>
                          <a:latin typeface="Calibri" panose="020F0502020204030204" pitchFamily="34" charset="0"/>
                        </a:rPr>
                        <a:t>21.4%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WDFW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$346,959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$106,371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$5,136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$10,220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864744"/>
                  </a:ext>
                </a:extLst>
              </a:tr>
              <a:tr h="352425">
                <a:tc>
                  <a:txBody>
                    <a:bodyPr/>
                    <a:lstStyle/>
                    <a:p>
                      <a:pPr algn="l" fontAlgn="b"/>
                      <a:r>
                        <a:rPr lang="en-US" sz="1800" b="0" i="0" u="none" strike="noStrike" dirty="0">
                          <a:solidFill>
                            <a:srgbClr val="000000"/>
                          </a:solidFill>
                          <a:effectLst/>
                          <a:latin typeface="Calibri" panose="020F0502020204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USFWS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$58,794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$18,744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$710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625216"/>
                  </a:ext>
                </a:extLst>
              </a:tr>
              <a:tr h="352425">
                <a:tc>
                  <a:txBody>
                    <a:bodyPr/>
                    <a:lstStyle/>
                    <a:p>
                      <a:pPr algn="l" fontAlgn="b"/>
                      <a:r>
                        <a:rPr lang="en-US" sz="18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800" b="0" i="0" u="none" strike="noStrike" dirty="0">
                          <a:solidFill>
                            <a:srgbClr val="000000"/>
                          </a:solidFill>
                          <a:effectLst/>
                          <a:latin typeface="Calibri" panose="020F050202020403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1,561,410</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390,947</a:t>
                      </a:r>
                      <a:endParaRPr lang="en-US" sz="1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$157,950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$36,622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$17,206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$1,250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237238"/>
                  </a:ext>
                </a:extLst>
              </a:tr>
              <a:tr h="352425">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073643"/>
                  </a:ext>
                </a:extLst>
              </a:tr>
              <a:tr h="704850">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Total FY Budget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pitchFamily="34" charset="0"/>
                        </a:rPr>
                        <a:t>$2,195,241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434072"/>
                  </a:ext>
                </a:extLst>
              </a:tr>
            </a:tbl>
          </a:graphicData>
        </a:graphic>
      </p:graphicFrame>
      <p:cxnSp>
        <p:nvCxnSpPr>
          <p:cNvPr id="4" name="Straight Arrow Connector 3"/>
          <p:cNvCxnSpPr/>
          <p:nvPr/>
        </p:nvCxnSpPr>
        <p:spPr>
          <a:xfrm flipH="1">
            <a:off x="2209800" y="304800"/>
            <a:ext cx="1143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343400" y="304800"/>
            <a:ext cx="838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92073" y="152400"/>
            <a:ext cx="712054" cy="646331"/>
          </a:xfrm>
          <a:prstGeom prst="rect">
            <a:avLst/>
          </a:prstGeom>
          <a:noFill/>
        </p:spPr>
        <p:txBody>
          <a:bodyPr wrap="none" rtlCol="0">
            <a:spAutoFit/>
          </a:bodyPr>
          <a:lstStyle/>
          <a:p>
            <a:r>
              <a:rPr lang="en-US" dirty="0" smtClean="0">
                <a:solidFill>
                  <a:srgbClr val="FF0000"/>
                </a:solidFill>
              </a:rPr>
              <a:t>96% !</a:t>
            </a:r>
          </a:p>
          <a:p>
            <a:endParaRPr lang="en-US" dirty="0">
              <a:solidFill>
                <a:srgbClr val="FF0000"/>
              </a:solidFill>
            </a:endParaRPr>
          </a:p>
        </p:txBody>
      </p:sp>
    </p:spTree>
    <p:extLst>
      <p:ext uri="{BB962C8B-B14F-4D97-AF65-F5344CB8AC3E}">
        <p14:creationId xmlns:p14="http://schemas.microsoft.com/office/powerpoint/2010/main" val="23230328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171459137"/>
              </p:ext>
            </p:extLst>
          </p:nvPr>
        </p:nvGraphicFramePr>
        <p:xfrm>
          <a:off x="914400" y="609600"/>
          <a:ext cx="75438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&lt;&gt;</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Blank in online Google Sheet or Agency entered with 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234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4491973"/>
              </p:ext>
            </p:extLst>
          </p:nvPr>
        </p:nvGraphicFramePr>
        <p:xfrm>
          <a:off x="914400" y="685800"/>
          <a:ext cx="7620004"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219200" y="4876800"/>
            <a:ext cx="6934200" cy="1233286"/>
          </a:xfrm>
          <a:prstGeom prst="rect">
            <a:avLst/>
          </a:prstGeom>
        </p:spPr>
        <p:txBody>
          <a:bodyPr wrap="square">
            <a:spAutoFit/>
          </a:bodyPr>
          <a:lstStyle/>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Y</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We can calculate this indicator and will be providing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X</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It is not possible to calculate this indicator for this population.</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  Indicator calculation for this population is at least theoretically possible, however we will be unable to provide data in FY 2017. </a:t>
            </a:r>
            <a:b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4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&lt;&gt;</a:t>
            </a: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Blank in online Google Sheet or Agency entered with 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781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3733800" y="1676400"/>
            <a:ext cx="1460015" cy="646331"/>
          </a:xfrm>
          <a:prstGeom prst="rect">
            <a:avLst/>
          </a:prstGeom>
          <a:noFill/>
        </p:spPr>
        <p:txBody>
          <a:bodyPr wrap="none" rtlCol="0">
            <a:spAutoFit/>
          </a:bodyPr>
          <a:lstStyle/>
          <a:p>
            <a:r>
              <a:rPr lang="en-US" dirty="0" smtClean="0"/>
              <a:t>EXTRA SLIDES</a:t>
            </a:r>
          </a:p>
          <a:p>
            <a:endParaRPr lang="en-US" dirty="0"/>
          </a:p>
        </p:txBody>
      </p:sp>
    </p:spTree>
    <p:extLst>
      <p:ext uri="{BB962C8B-B14F-4D97-AF65-F5344CB8AC3E}">
        <p14:creationId xmlns:p14="http://schemas.microsoft.com/office/powerpoint/2010/main" val="2733020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44445" cy="2222500"/>
          </a:xfrm>
          <a:prstGeom prst="rect">
            <a:avLst/>
          </a:prstGeom>
        </p:spPr>
      </p:pic>
      <p:pic>
        <p:nvPicPr>
          <p:cNvPr id="3" name="Picture 2"/>
          <p:cNvPicPr>
            <a:picLocks noChangeAspect="1"/>
          </p:cNvPicPr>
          <p:nvPr/>
        </p:nvPicPr>
        <p:blipFill>
          <a:blip r:embed="rId3"/>
          <a:stretch>
            <a:fillRect/>
          </a:stretch>
        </p:blipFill>
        <p:spPr>
          <a:xfrm>
            <a:off x="304799" y="3124200"/>
            <a:ext cx="8644445" cy="635000"/>
          </a:xfrm>
          <a:prstGeom prst="rect">
            <a:avLst/>
          </a:prstGeom>
        </p:spPr>
      </p:pic>
      <p:pic>
        <p:nvPicPr>
          <p:cNvPr id="4" name="Picture 3"/>
          <p:cNvPicPr>
            <a:picLocks noChangeAspect="1"/>
          </p:cNvPicPr>
          <p:nvPr/>
        </p:nvPicPr>
        <p:blipFill>
          <a:blip r:embed="rId4"/>
          <a:stretch>
            <a:fillRect/>
          </a:stretch>
        </p:blipFill>
        <p:spPr>
          <a:xfrm>
            <a:off x="304799" y="4272005"/>
            <a:ext cx="8644445" cy="1854200"/>
          </a:xfrm>
          <a:prstGeom prst="rect">
            <a:avLst/>
          </a:prstGeom>
        </p:spPr>
      </p:pic>
    </p:spTree>
    <p:extLst>
      <p:ext uri="{BB962C8B-B14F-4D97-AF65-F5344CB8AC3E}">
        <p14:creationId xmlns:p14="http://schemas.microsoft.com/office/powerpoint/2010/main" val="2154647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43078" y="50800"/>
            <a:ext cx="7467600" cy="330200"/>
          </a:xfrm>
          <a:prstGeom prst="rect">
            <a:avLst/>
          </a:prstGeom>
        </p:spPr>
      </p:pic>
      <p:pic>
        <p:nvPicPr>
          <p:cNvPr id="5" name="Picture 4"/>
          <p:cNvPicPr>
            <a:picLocks noChangeAspect="1"/>
          </p:cNvPicPr>
          <p:nvPr/>
        </p:nvPicPr>
        <p:blipFill>
          <a:blip r:embed="rId3"/>
          <a:stretch>
            <a:fillRect/>
          </a:stretch>
        </p:blipFill>
        <p:spPr>
          <a:xfrm>
            <a:off x="166232" y="381000"/>
            <a:ext cx="8644445" cy="1854200"/>
          </a:xfrm>
          <a:prstGeom prst="rect">
            <a:avLst/>
          </a:prstGeom>
        </p:spPr>
      </p:pic>
      <p:pic>
        <p:nvPicPr>
          <p:cNvPr id="6" name="Picture 5"/>
          <p:cNvPicPr>
            <a:picLocks noChangeAspect="1"/>
          </p:cNvPicPr>
          <p:nvPr/>
        </p:nvPicPr>
        <p:blipFill>
          <a:blip r:embed="rId4"/>
          <a:stretch>
            <a:fillRect/>
          </a:stretch>
        </p:blipFill>
        <p:spPr>
          <a:xfrm>
            <a:off x="166232" y="2362200"/>
            <a:ext cx="8644445" cy="1549400"/>
          </a:xfrm>
          <a:prstGeom prst="rect">
            <a:avLst/>
          </a:prstGeom>
        </p:spPr>
      </p:pic>
      <p:pic>
        <p:nvPicPr>
          <p:cNvPr id="7" name="Picture 6"/>
          <p:cNvPicPr>
            <a:picLocks noChangeAspect="1"/>
          </p:cNvPicPr>
          <p:nvPr/>
        </p:nvPicPr>
        <p:blipFill>
          <a:blip r:embed="rId5"/>
          <a:stretch>
            <a:fillRect/>
          </a:stretch>
        </p:blipFill>
        <p:spPr>
          <a:xfrm>
            <a:off x="166231" y="4061254"/>
            <a:ext cx="8644445" cy="2768600"/>
          </a:xfrm>
          <a:prstGeom prst="rect">
            <a:avLst/>
          </a:prstGeom>
        </p:spPr>
      </p:pic>
    </p:spTree>
    <p:extLst>
      <p:ext uri="{BB962C8B-B14F-4D97-AF65-F5344CB8AC3E}">
        <p14:creationId xmlns:p14="http://schemas.microsoft.com/office/powerpoint/2010/main" val="179000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00033955"/>
              </p:ext>
            </p:extLst>
          </p:nvPr>
        </p:nvGraphicFramePr>
        <p:xfrm>
          <a:off x="457198" y="762000"/>
          <a:ext cx="8153402" cy="5486403"/>
        </p:xfrm>
        <a:graphic>
          <a:graphicData uri="http://schemas.openxmlformats.org/drawingml/2006/table">
            <a:tbl>
              <a:tblPr/>
              <a:tblGrid>
                <a:gridCol w="2438402">
                  <a:extLst>
                    <a:ext uri="{9D8B030D-6E8A-4147-A177-3AD203B41FA5}">
                      <a16:colId xmlns:a16="http://schemas.microsoft.com/office/drawing/2014/main" val="1211943870"/>
                    </a:ext>
                  </a:extLst>
                </a:gridCol>
                <a:gridCol w="1752600">
                  <a:extLst>
                    <a:ext uri="{9D8B030D-6E8A-4147-A177-3AD203B41FA5}">
                      <a16:colId xmlns:a16="http://schemas.microsoft.com/office/drawing/2014/main" val="2440389620"/>
                    </a:ext>
                  </a:extLst>
                </a:gridCol>
                <a:gridCol w="1447800">
                  <a:extLst>
                    <a:ext uri="{9D8B030D-6E8A-4147-A177-3AD203B41FA5}">
                      <a16:colId xmlns:a16="http://schemas.microsoft.com/office/drawing/2014/main" val="830429810"/>
                    </a:ext>
                  </a:extLst>
                </a:gridCol>
                <a:gridCol w="1257300">
                  <a:extLst>
                    <a:ext uri="{9D8B030D-6E8A-4147-A177-3AD203B41FA5}">
                      <a16:colId xmlns:a16="http://schemas.microsoft.com/office/drawing/2014/main" val="4090723924"/>
                    </a:ext>
                  </a:extLst>
                </a:gridCol>
                <a:gridCol w="1257300">
                  <a:extLst>
                    <a:ext uri="{9D8B030D-6E8A-4147-A177-3AD203B41FA5}">
                      <a16:colId xmlns:a16="http://schemas.microsoft.com/office/drawing/2014/main" val="3593368954"/>
                    </a:ext>
                  </a:extLst>
                </a:gridCol>
              </a:tblGrid>
              <a:tr h="1672683">
                <a:tc>
                  <a:txBody>
                    <a:bodyPr/>
                    <a:lstStyle/>
                    <a:p>
                      <a:pPr algn="ctr" fontAlgn="b"/>
                      <a:r>
                        <a:rPr lang="en-US" sz="2800" b="1" i="0" u="none" strike="noStrike" dirty="0">
                          <a:solidFill>
                            <a:srgbClr val="000000"/>
                          </a:solidFill>
                          <a:effectLst/>
                          <a:latin typeface="Calibri" panose="020F0502020204030204" pitchFamily="34" charset="0"/>
                        </a:rPr>
                        <a:t>Agency % of Total Budget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Staffing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Months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a:solidFill>
                            <a:srgbClr val="000000"/>
                          </a:solidFill>
                          <a:effectLst/>
                          <a:latin typeface="Calibri" panose="020F0502020204030204" pitchFamily="34" charset="0"/>
                        </a:rPr>
                        <a:t>FTE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US" sz="2800" b="1" i="0" u="none" strike="noStrike" dirty="0" smtClean="0">
                          <a:solidFill>
                            <a:srgbClr val="000000"/>
                          </a:solidFill>
                          <a:effectLst/>
                          <a:latin typeface="Calibri" panose="020F0502020204030204" pitchFamily="34" charset="0"/>
                        </a:rPr>
                        <a:t>% of </a:t>
                      </a:r>
                    </a:p>
                    <a:p>
                      <a:pPr algn="ctr" fontAlgn="b"/>
                      <a:r>
                        <a:rPr lang="en-US" sz="2800" b="1" i="0" u="none" strike="noStrike" dirty="0" smtClean="0">
                          <a:solidFill>
                            <a:srgbClr val="000000"/>
                          </a:solidFill>
                          <a:effectLst/>
                          <a:latin typeface="Calibri" panose="020F0502020204030204" pitchFamily="34" charset="0"/>
                        </a:rPr>
                        <a:t>FTE</a:t>
                      </a:r>
                      <a:endParaRPr lang="en-US" sz="28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949380269"/>
                  </a:ext>
                </a:extLst>
              </a:tr>
              <a:tr h="476715">
                <a:tc>
                  <a:txBody>
                    <a:bodyPr/>
                    <a:lstStyle/>
                    <a:p>
                      <a:pPr algn="l" fontAlgn="b"/>
                      <a:r>
                        <a:rPr lang="en-US" sz="2800" b="0" i="0" u="none" strike="noStrike" dirty="0">
                          <a:solidFill>
                            <a:srgbClr val="000000"/>
                          </a:solidFill>
                          <a:effectLst/>
                          <a:latin typeface="Calibri" panose="020F0502020204030204" pitchFamily="34" charset="0"/>
                        </a:rPr>
                        <a:t>26.9%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PSMFC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22.8%</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3537673383"/>
                  </a:ext>
                </a:extLst>
              </a:tr>
              <a:tr h="476715">
                <a:tc>
                  <a:txBody>
                    <a:bodyPr/>
                    <a:lstStyle/>
                    <a:p>
                      <a:pPr algn="l" fontAlgn="b"/>
                      <a:r>
                        <a:rPr lang="en-US" sz="2800" b="0" i="0" u="none" strike="noStrike" dirty="0">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CCT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1.1%</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3862593"/>
                  </a:ext>
                </a:extLst>
              </a:tr>
              <a:tr h="476715">
                <a:tc>
                  <a:txBody>
                    <a:bodyPr/>
                    <a:lstStyle/>
                    <a:p>
                      <a:pPr algn="l" fontAlgn="b"/>
                      <a:r>
                        <a:rPr lang="en-US" sz="2800" b="0" i="0" u="none" strike="noStrike" dirty="0">
                          <a:solidFill>
                            <a:srgbClr val="000000"/>
                          </a:solidFill>
                          <a:effectLst/>
                          <a:latin typeface="Calibri" panose="020F0502020204030204" pitchFamily="34" charset="0"/>
                        </a:rPr>
                        <a:t>15.0%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IDFG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17.9%</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03532367"/>
                  </a:ext>
                </a:extLst>
              </a:tr>
              <a:tr h="476715">
                <a:tc>
                  <a:txBody>
                    <a:bodyPr/>
                    <a:lstStyle/>
                    <a:p>
                      <a:pPr algn="l" fontAlgn="b"/>
                      <a:r>
                        <a:rPr lang="en-US" sz="2800" b="0" i="0" u="none" strike="noStrike" dirty="0">
                          <a:solidFill>
                            <a:srgbClr val="000000"/>
                          </a:solidFill>
                          <a:effectLst/>
                          <a:latin typeface="Calibri" panose="020F0502020204030204" pitchFamily="34" charset="0"/>
                        </a:rPr>
                        <a:t>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MFWP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7.0%</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442718"/>
                  </a:ext>
                </a:extLst>
              </a:tr>
              <a:tr h="476715">
                <a:tc>
                  <a:txBody>
                    <a:bodyPr/>
                    <a:lstStyle/>
                    <a:p>
                      <a:pPr algn="l" fontAlgn="b"/>
                      <a:r>
                        <a:rPr lang="en-US" sz="2800" b="0" i="0" u="none" strike="noStrike" dirty="0">
                          <a:solidFill>
                            <a:srgbClr val="000000"/>
                          </a:solidFill>
                          <a:effectLst/>
                          <a:latin typeface="Calibri" panose="020F0502020204030204" pitchFamily="34" charset="0"/>
                        </a:rPr>
                        <a:t>21.5%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ODFW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21.9%</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607743826"/>
                  </a:ext>
                </a:extLst>
              </a:tr>
              <a:tr h="476715">
                <a:tc>
                  <a:txBody>
                    <a:bodyPr/>
                    <a:lstStyle/>
                    <a:p>
                      <a:pPr algn="l" fontAlgn="b"/>
                      <a:r>
                        <a:rPr lang="en-US" sz="2800" b="0" i="0" u="none" strike="noStrike" dirty="0">
                          <a:solidFill>
                            <a:srgbClr val="000000"/>
                          </a:solidFill>
                          <a:effectLst/>
                          <a:latin typeface="Calibri" panose="020F0502020204030204" pitchFamily="34" charset="0"/>
                        </a:rPr>
                        <a:t>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USFWS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8.2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smtClean="0">
                          <a:solidFill>
                            <a:srgbClr val="000000"/>
                          </a:solidFill>
                          <a:effectLst/>
                          <a:latin typeface="Calibri" panose="020F0502020204030204" pitchFamily="34" charset="0"/>
                        </a:rPr>
                        <a:t>4.3%</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14963"/>
                  </a:ext>
                </a:extLst>
              </a:tr>
              <a:tr h="476715">
                <a:tc>
                  <a:txBody>
                    <a:bodyPr/>
                    <a:lstStyle/>
                    <a:p>
                      <a:pPr algn="l" fontAlgn="b"/>
                      <a:r>
                        <a:rPr lang="en-US" sz="2800" b="0" i="0" u="none" strike="noStrike" dirty="0">
                          <a:solidFill>
                            <a:srgbClr val="000000"/>
                          </a:solidFill>
                          <a:effectLst/>
                          <a:latin typeface="Calibri" panose="020F0502020204030204" pitchFamily="34" charset="0"/>
                        </a:rPr>
                        <a:t>21.3%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2800" b="0" i="0" u="none" strike="noStrike" dirty="0">
                          <a:solidFill>
                            <a:srgbClr val="000000"/>
                          </a:solidFill>
                          <a:effectLst/>
                          <a:latin typeface="Calibri" panose="020F0502020204030204" pitchFamily="34" charset="0"/>
                        </a:rPr>
                        <a:t>WDFW</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r" fontAlgn="b"/>
                      <a:r>
                        <a:rPr lang="en-US" sz="2800" b="0" i="0" u="none" strike="noStrike" dirty="0" smtClean="0">
                          <a:solidFill>
                            <a:srgbClr val="000000"/>
                          </a:solidFill>
                          <a:effectLst/>
                          <a:latin typeface="Calibri" panose="020F0502020204030204" pitchFamily="34" charset="0"/>
                        </a:rPr>
                        <a:t>25.1%</a:t>
                      </a:r>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519237154"/>
                  </a:ext>
                </a:extLst>
              </a:tr>
              <a:tr h="476715">
                <a:tc>
                  <a:txBody>
                    <a:bodyPr/>
                    <a:lstStyle/>
                    <a:p>
                      <a:pPr algn="l" fontAlgn="b"/>
                      <a:r>
                        <a:rPr lang="en-US" sz="2800" b="0" i="0" u="none" strike="noStrike" dirty="0">
                          <a:solidFill>
                            <a:srgbClr val="000000"/>
                          </a:solidFill>
                          <a:effectLst/>
                          <a:latin typeface="Calibri" panose="020F050202020403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Totals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189.7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8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305654"/>
                  </a:ext>
                </a:extLst>
              </a:tr>
            </a:tbl>
          </a:graphicData>
        </a:graphic>
      </p:graphicFrame>
    </p:spTree>
    <p:extLst>
      <p:ext uri="{BB962C8B-B14F-4D97-AF65-F5344CB8AC3E}">
        <p14:creationId xmlns:p14="http://schemas.microsoft.com/office/powerpoint/2010/main" val="196639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Work Elements from SOW</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Coordination, Management, </a:t>
            </a:r>
          </a:p>
          <a:p>
            <a:pPr marL="457200" lvl="1" indent="0">
              <a:buNone/>
            </a:pPr>
            <a:r>
              <a:rPr lang="en-US" sz="3200" dirty="0"/>
              <a:t>Reporting					</a:t>
            </a:r>
            <a:r>
              <a:rPr lang="en-US" sz="3200" dirty="0" smtClean="0"/>
              <a:t>45.92</a:t>
            </a:r>
            <a:r>
              <a:rPr lang="en-US" sz="3200" dirty="0"/>
              <a:t>%</a:t>
            </a:r>
          </a:p>
          <a:p>
            <a:endParaRPr lang="en-US" dirty="0" smtClean="0"/>
          </a:p>
          <a:p>
            <a:r>
              <a:rPr lang="en-US" dirty="0" smtClean="0"/>
              <a:t>Coordinated Assessments			27.34%</a:t>
            </a:r>
          </a:p>
          <a:p>
            <a:pPr marL="0" indent="0">
              <a:buNone/>
            </a:pPr>
            <a:endParaRPr lang="en-US" dirty="0" smtClean="0"/>
          </a:p>
          <a:p>
            <a:r>
              <a:rPr lang="en-US" dirty="0"/>
              <a:t>Enhancing Efficiency and Transfer</a:t>
            </a:r>
          </a:p>
          <a:p>
            <a:pPr marL="457200" lvl="1" indent="0">
              <a:buNone/>
            </a:pPr>
            <a:r>
              <a:rPr lang="en-US" sz="3200" dirty="0"/>
              <a:t>Of Data						16.34%</a:t>
            </a:r>
          </a:p>
          <a:p>
            <a:pPr marL="0" indent="0">
              <a:buNone/>
            </a:pPr>
            <a:endParaRPr lang="en-US" dirty="0" smtClean="0"/>
          </a:p>
          <a:p>
            <a:r>
              <a:rPr lang="en-US" dirty="0"/>
              <a:t>T</a:t>
            </a:r>
            <a:r>
              <a:rPr lang="en-US" dirty="0" smtClean="0"/>
              <a:t>raditional Data				10.22%</a:t>
            </a:r>
          </a:p>
          <a:p>
            <a:pPr marL="0" indent="0">
              <a:buNone/>
            </a:pPr>
            <a:endParaRPr lang="en-US" dirty="0" smtClean="0"/>
          </a:p>
          <a:p>
            <a:pPr marL="457200" lvl="1" indent="0">
              <a:buNone/>
            </a:pPr>
            <a:endParaRPr lang="en-US" sz="3200" dirty="0" smtClean="0"/>
          </a:p>
        </p:txBody>
      </p:sp>
    </p:spTree>
    <p:extLst>
      <p:ext uri="{BB962C8B-B14F-4D97-AF65-F5344CB8AC3E}">
        <p14:creationId xmlns:p14="http://schemas.microsoft.com/office/powerpoint/2010/main" val="148067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686800" cy="6696641"/>
          </a:xfrm>
          <a:prstGeom prst="rect">
            <a:avLst/>
          </a:prstGeom>
        </p:spPr>
        <p:txBody>
          <a:bodyPr wrap="square">
            <a:spAutoFit/>
          </a:bodyPr>
          <a:lstStyle/>
          <a:p>
            <a:pPr marL="285750" lvl="0" indent="-285750">
              <a:lnSpc>
                <a:spcPct val="115000"/>
              </a:lnSpc>
              <a:spcAft>
                <a:spcPts val="1000"/>
              </a:spcAft>
              <a:buFont typeface="Wingdings" panose="05000000000000000000" pitchFamily="2" charset="2"/>
              <a:buChar char="§"/>
            </a:pPr>
            <a:r>
              <a:rPr lang="en-US" sz="1600" dirty="0">
                <a:solidFill>
                  <a:srgbClr val="000000"/>
                </a:solidFill>
              </a:rPr>
              <a:t>StreamNet should provide accessible and useful displays of information at the regional scale, with special focus on the CA </a:t>
            </a:r>
            <a:r>
              <a:rPr lang="en-US" sz="1600" dirty="0" smtClean="0">
                <a:solidFill>
                  <a:srgbClr val="000000"/>
                </a:solidFill>
              </a:rPr>
              <a:t>project</a:t>
            </a:r>
          </a:p>
          <a:p>
            <a:pPr marL="285750" lvl="0" indent="-285750">
              <a:lnSpc>
                <a:spcPct val="115000"/>
              </a:lnSpc>
              <a:spcAft>
                <a:spcPts val="1000"/>
              </a:spcAft>
              <a:buFont typeface="Wingdings" panose="05000000000000000000" pitchFamily="2" charset="2"/>
              <a:buChar char="§"/>
            </a:pPr>
            <a:r>
              <a:rPr lang="en-US" sz="1600" dirty="0" smtClean="0">
                <a:solidFill>
                  <a:srgbClr val="000000"/>
                </a:solidFill>
              </a:rPr>
              <a:t>Focus </a:t>
            </a:r>
            <a:r>
              <a:rPr lang="en-US" sz="1600" dirty="0">
                <a:solidFill>
                  <a:srgbClr val="000000"/>
                </a:solidFill>
              </a:rPr>
              <a:t>the CA project on high level indicators that support regionally significant monitoring efforts, </a:t>
            </a:r>
            <a:r>
              <a:rPr lang="en-US" sz="1600" dirty="0" smtClean="0">
                <a:solidFill>
                  <a:srgbClr val="000000"/>
                </a:solidFill>
              </a:rPr>
              <a:t>agencies </a:t>
            </a:r>
            <a:r>
              <a:rPr lang="en-US" sz="1600" dirty="0">
                <a:solidFill>
                  <a:srgbClr val="000000"/>
                </a:solidFill>
              </a:rPr>
              <a:t>and tribes </a:t>
            </a:r>
            <a:r>
              <a:rPr lang="en-US" sz="1600" dirty="0" smtClean="0">
                <a:solidFill>
                  <a:srgbClr val="000000"/>
                </a:solidFill>
              </a:rPr>
              <a:t>should </a:t>
            </a:r>
            <a:r>
              <a:rPr lang="en-US" sz="1600" dirty="0">
                <a:solidFill>
                  <a:srgbClr val="000000"/>
                </a:solidFill>
              </a:rPr>
              <a:t>submit data that support population level assessments. Where such data are lacking, </a:t>
            </a:r>
            <a:r>
              <a:rPr lang="en-US" sz="1600" dirty="0" smtClean="0">
                <a:solidFill>
                  <a:srgbClr val="000000"/>
                </a:solidFill>
              </a:rPr>
              <a:t>use </a:t>
            </a:r>
            <a:r>
              <a:rPr lang="en-US" sz="1600" dirty="0">
                <a:solidFill>
                  <a:srgbClr val="000000"/>
                </a:solidFill>
              </a:rPr>
              <a:t>lower level or even higher level information and incorporate that into the CA database. </a:t>
            </a:r>
            <a:endParaRPr lang="en-US" sz="1600" dirty="0">
              <a:solidFill>
                <a:prstClr val="black"/>
              </a:solidFill>
            </a:endParaRPr>
          </a:p>
          <a:p>
            <a:pPr marL="285750" lvl="0" indent="-285750">
              <a:lnSpc>
                <a:spcPct val="115000"/>
              </a:lnSpc>
              <a:spcAft>
                <a:spcPts val="1000"/>
              </a:spcAft>
              <a:buFont typeface="Wingdings" panose="05000000000000000000" pitchFamily="2" charset="2"/>
              <a:buChar char="§"/>
            </a:pPr>
            <a:r>
              <a:rPr lang="en-US" sz="1600" dirty="0">
                <a:solidFill>
                  <a:srgbClr val="000000"/>
                </a:solidFill>
              </a:rPr>
              <a:t>Where data are needed in support of regional prioritization (i.e. resident fish data for NPCC indicators and dashboards), </a:t>
            </a:r>
            <a:r>
              <a:rPr lang="en-US" sz="1600" dirty="0" smtClean="0">
                <a:solidFill>
                  <a:srgbClr val="000000"/>
                </a:solidFill>
              </a:rPr>
              <a:t>BPA </a:t>
            </a:r>
            <a:r>
              <a:rPr lang="en-US" sz="1600" dirty="0">
                <a:solidFill>
                  <a:srgbClr val="000000"/>
                </a:solidFill>
              </a:rPr>
              <a:t>and the StreamNet Executive Committee should clearly convey to agencies the importance of contributing to regional efforts. </a:t>
            </a:r>
            <a:endParaRPr lang="en-US" sz="1600" dirty="0">
              <a:solidFill>
                <a:prstClr val="black"/>
              </a:solidFill>
            </a:endParaRPr>
          </a:p>
          <a:p>
            <a:pPr marL="285750" lvl="0" indent="-285750">
              <a:lnSpc>
                <a:spcPct val="115000"/>
              </a:lnSpc>
              <a:spcAft>
                <a:spcPts val="1000"/>
              </a:spcAft>
              <a:buFont typeface="Wingdings" panose="05000000000000000000" pitchFamily="2" charset="2"/>
              <a:buChar char="§"/>
            </a:pPr>
            <a:r>
              <a:rPr lang="en-US" sz="1600" dirty="0">
                <a:solidFill>
                  <a:srgbClr val="000000"/>
                </a:solidFill>
              </a:rPr>
              <a:t>CA methodologies for calculation of high level indicators should be fully documented.</a:t>
            </a:r>
            <a:endParaRPr lang="en-US" sz="1600" dirty="0">
              <a:solidFill>
                <a:prstClr val="black"/>
              </a:solidFill>
            </a:endParaRPr>
          </a:p>
          <a:p>
            <a:pPr marL="285750" lvl="0" indent="-285750">
              <a:lnSpc>
                <a:spcPct val="115000"/>
              </a:lnSpc>
              <a:spcAft>
                <a:spcPts val="1000"/>
              </a:spcAft>
              <a:buFont typeface="Wingdings" panose="05000000000000000000" pitchFamily="2" charset="2"/>
              <a:buChar char="§"/>
            </a:pPr>
            <a:r>
              <a:rPr lang="en-US" sz="1600" dirty="0">
                <a:solidFill>
                  <a:srgbClr val="000000"/>
                </a:solidFill>
              </a:rPr>
              <a:t>The StreamNet Data Store should continue to serve a role as a secure environmental data repository. </a:t>
            </a:r>
            <a:endParaRPr lang="en-US" sz="1600" dirty="0" smtClean="0">
              <a:solidFill>
                <a:srgbClr val="000000"/>
              </a:solidFill>
            </a:endParaRPr>
          </a:p>
          <a:p>
            <a:pPr marL="285750" lvl="0" indent="-285750">
              <a:lnSpc>
                <a:spcPct val="115000"/>
              </a:lnSpc>
              <a:spcAft>
                <a:spcPts val="1000"/>
              </a:spcAft>
              <a:buFont typeface="Wingdings" panose="05000000000000000000" pitchFamily="2" charset="2"/>
              <a:buChar char="§"/>
            </a:pPr>
            <a:r>
              <a:rPr lang="en-US" sz="1600" dirty="0" smtClean="0">
                <a:solidFill>
                  <a:srgbClr val="000000"/>
                </a:solidFill>
              </a:rPr>
              <a:t>StreamNet </a:t>
            </a:r>
            <a:r>
              <a:rPr lang="en-US" sz="1600" dirty="0">
                <a:solidFill>
                  <a:srgbClr val="000000"/>
                </a:solidFill>
              </a:rPr>
              <a:t>should continue to play a role in the development and deployment of emerging technologies in fisheries data collection through sponsorship of </a:t>
            </a:r>
            <a:r>
              <a:rPr lang="en-US" sz="1600" dirty="0" smtClean="0">
                <a:solidFill>
                  <a:srgbClr val="000000"/>
                </a:solidFill>
              </a:rPr>
              <a:t>workshops </a:t>
            </a:r>
          </a:p>
          <a:p>
            <a:pPr marL="285750" lvl="0" indent="-285750">
              <a:lnSpc>
                <a:spcPct val="115000"/>
              </a:lnSpc>
              <a:spcAft>
                <a:spcPts val="1000"/>
              </a:spcAft>
              <a:buFont typeface="Wingdings" panose="05000000000000000000" pitchFamily="2" charset="2"/>
              <a:buChar char="§"/>
            </a:pPr>
            <a:r>
              <a:rPr lang="en-US" sz="1600" dirty="0" smtClean="0">
                <a:solidFill>
                  <a:prstClr val="black"/>
                </a:solidFill>
              </a:rPr>
              <a:t>StreamNet </a:t>
            </a:r>
            <a:r>
              <a:rPr lang="en-US" sz="1600" dirty="0">
                <a:solidFill>
                  <a:prstClr val="black"/>
                </a:solidFill>
              </a:rPr>
              <a:t>partners should focus first on updating time series data for established trends (i.e., those already defined and mapped in the regional GIS) prior to making any effort to identify and map new stream survey reaches.  </a:t>
            </a:r>
          </a:p>
          <a:p>
            <a:pPr marL="285750" lvl="0" indent="-285750">
              <a:lnSpc>
                <a:spcPct val="107000"/>
              </a:lnSpc>
              <a:spcAft>
                <a:spcPts val="800"/>
              </a:spcAft>
              <a:buFont typeface="Wingdings" panose="05000000000000000000" pitchFamily="2" charset="2"/>
              <a:buChar char="§"/>
            </a:pPr>
            <a:r>
              <a:rPr lang="en-US" sz="1600" dirty="0">
                <a:solidFill>
                  <a:prstClr val="black"/>
                </a:solidFill>
              </a:rPr>
              <a:t>Fish Distribution as a StreamNet data category should be redefined as a GIS dataset that is exchanged (or compiled regionally) using GIS file formats.   </a:t>
            </a:r>
            <a:r>
              <a:rPr lang="en-US" sz="1600" dirty="0" smtClean="0">
                <a:solidFill>
                  <a:prstClr val="black"/>
                </a:solidFill>
              </a:rPr>
              <a:t>	</a:t>
            </a:r>
          </a:p>
          <a:p>
            <a:pPr lvl="8">
              <a:lnSpc>
                <a:spcPct val="107000"/>
              </a:lnSpc>
              <a:spcAft>
                <a:spcPts val="800"/>
              </a:spcAft>
            </a:pPr>
            <a:r>
              <a:rPr lang="en-US" sz="1600" dirty="0" smtClean="0">
                <a:solidFill>
                  <a:srgbClr val="FF0000"/>
                </a:solidFill>
              </a:rPr>
              <a:t>FY 2017 SOW Priorities</a:t>
            </a:r>
            <a:endParaRPr lang="en-US" sz="1600" dirty="0">
              <a:solidFill>
                <a:srgbClr val="FF0000"/>
              </a:solidFill>
            </a:endParaRPr>
          </a:p>
        </p:txBody>
      </p:sp>
    </p:spTree>
    <p:extLst>
      <p:ext uri="{BB962C8B-B14F-4D97-AF65-F5344CB8AC3E}">
        <p14:creationId xmlns:p14="http://schemas.microsoft.com/office/powerpoint/2010/main" val="122427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 2017 Priorities from ExComm</a:t>
            </a:r>
            <a:endParaRPr lang="en-US" dirty="0"/>
          </a:p>
        </p:txBody>
      </p:sp>
      <p:sp>
        <p:nvSpPr>
          <p:cNvPr id="3" name="Content Placeholder 2"/>
          <p:cNvSpPr>
            <a:spLocks noGrp="1"/>
          </p:cNvSpPr>
          <p:nvPr>
            <p:ph idx="1"/>
          </p:nvPr>
        </p:nvSpPr>
        <p:spPr/>
        <p:txBody>
          <a:bodyPr>
            <a:normAutofit fontScale="92500" lnSpcReduction="10000"/>
          </a:bodyPr>
          <a:lstStyle/>
          <a:p>
            <a:pPr lvl="1">
              <a:buFont typeface="Wingdings" panose="05000000000000000000" pitchFamily="2" charset="2"/>
              <a:buChar char="§"/>
            </a:pPr>
            <a:r>
              <a:rPr lang="en-US" dirty="0" smtClean="0"/>
              <a:t>Populating </a:t>
            </a:r>
            <a:r>
              <a:rPr lang="en-US" dirty="0"/>
              <a:t>the existing natural origin indicators </a:t>
            </a:r>
            <a:endParaRPr lang="en-US" dirty="0" smtClean="0"/>
          </a:p>
          <a:p>
            <a:pPr lvl="1">
              <a:buFont typeface="Wingdings" panose="05000000000000000000" pitchFamily="2" charset="2"/>
              <a:buChar char="§"/>
            </a:pPr>
            <a:r>
              <a:rPr lang="en-US" dirty="0" smtClean="0"/>
              <a:t>Survey </a:t>
            </a:r>
            <a:r>
              <a:rPr lang="en-US" dirty="0"/>
              <a:t>partners to get information on predicted dataflow for the year, including information on “predicted” data, which shows where population level data is not/won’t be </a:t>
            </a:r>
            <a:r>
              <a:rPr lang="en-US" dirty="0" smtClean="0"/>
              <a:t>available </a:t>
            </a:r>
          </a:p>
          <a:p>
            <a:pPr lvl="1">
              <a:buFont typeface="Wingdings" panose="05000000000000000000" pitchFamily="2" charset="2"/>
              <a:buChar char="§"/>
            </a:pPr>
            <a:r>
              <a:rPr lang="en-US" dirty="0" smtClean="0"/>
              <a:t>Continue </a:t>
            </a:r>
            <a:r>
              <a:rPr lang="en-US" dirty="0"/>
              <a:t>to work with CRITFC tribes to include them in data flow to the extent that resources allow them to do so</a:t>
            </a:r>
            <a:r>
              <a:rPr lang="en-US" dirty="0" smtClean="0"/>
              <a:t>.</a:t>
            </a:r>
          </a:p>
          <a:p>
            <a:pPr lvl="1">
              <a:buFont typeface="Wingdings" panose="05000000000000000000" pitchFamily="2" charset="2"/>
              <a:buChar char="§"/>
            </a:pPr>
            <a:r>
              <a:rPr lang="en-US" dirty="0"/>
              <a:t>Bull trout workshop to identify players, discuss data needs, and identify future paths forward for regional data sharing for this species</a:t>
            </a:r>
          </a:p>
          <a:p>
            <a:pPr marL="457200" lvl="1" indent="0">
              <a:buNone/>
            </a:pPr>
            <a:endParaRPr lang="en-US" sz="3200" dirty="0" smtClean="0"/>
          </a:p>
        </p:txBody>
      </p:sp>
    </p:spTree>
    <p:extLst>
      <p:ext uri="{BB962C8B-B14F-4D97-AF65-F5344CB8AC3E}">
        <p14:creationId xmlns:p14="http://schemas.microsoft.com/office/powerpoint/2010/main" val="2437625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8644445" cy="2222500"/>
          </a:xfrm>
          <a:prstGeom prst="rect">
            <a:avLst/>
          </a:prstGeom>
        </p:spPr>
      </p:pic>
      <p:sp>
        <p:nvSpPr>
          <p:cNvPr id="5" name="Rectangle 4"/>
          <p:cNvSpPr/>
          <p:nvPr/>
        </p:nvSpPr>
        <p:spPr>
          <a:xfrm>
            <a:off x="228600" y="2826602"/>
            <a:ext cx="8382000" cy="4030847"/>
          </a:xfrm>
          <a:prstGeom prst="rect">
            <a:avLst/>
          </a:prstGeom>
        </p:spPr>
        <p:txBody>
          <a:bodyPr wrap="square">
            <a:spAutoFit/>
          </a:bodyPr>
          <a:lstStyle/>
          <a:p>
            <a:pPr marR="0" lvl="0">
              <a:lnSpc>
                <a:spcPct val="105000"/>
              </a:lnSpc>
              <a:spcBef>
                <a:spcPts val="0"/>
              </a:spcBef>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Percentage </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of effort is being spent on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CA; Estimate 75% CA, balance coordination, reporting, administration, traditional data, distribution, etc.</a:t>
            </a:r>
            <a:endPar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T</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asks involved</a:t>
            </a:r>
            <a:r>
              <a:rPr lang="en-US"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include database management and queries (Bill, Greg, Mike); DES development (Mike, Chris); Website programming, APIs, etc. (Greg, Mike, Bill); Data QA/QC (Bill, Mike); Coordination (Chris, Mike, Bill); Project Management (Chris)</a:t>
            </a:r>
          </a:p>
          <a:p>
            <a:pPr>
              <a:lnSpc>
                <a:spcPct val="105000"/>
              </a:lnSpc>
              <a:spcAft>
                <a:spcPts val="800"/>
              </a:spcAft>
            </a:pPr>
            <a:r>
              <a:rPr lang="en-US" dirty="0" smtClean="0">
                <a:solidFill>
                  <a:schemeClr val="tx2"/>
                </a:solidFill>
              </a:rPr>
              <a:t>Proportion </a:t>
            </a:r>
            <a:r>
              <a:rPr lang="en-US" dirty="0">
                <a:solidFill>
                  <a:schemeClr val="tx2"/>
                </a:solidFill>
              </a:rPr>
              <a:t>of effort </a:t>
            </a:r>
            <a:r>
              <a:rPr lang="en-US" dirty="0" smtClean="0">
                <a:solidFill>
                  <a:schemeClr val="tx2"/>
                </a:solidFill>
              </a:rPr>
              <a:t>that is </a:t>
            </a:r>
            <a:r>
              <a:rPr lang="en-US" dirty="0">
                <a:solidFill>
                  <a:schemeClr val="tx2"/>
                </a:solidFill>
              </a:rPr>
              <a:t>technical assistance to </a:t>
            </a:r>
            <a:r>
              <a:rPr lang="en-US" dirty="0" smtClean="0">
                <a:solidFill>
                  <a:schemeClr val="tx2"/>
                </a:solidFill>
              </a:rPr>
              <a:t>CA; Bill and Greg 85%; Mike; 75%</a:t>
            </a:r>
            <a:r>
              <a:rPr lang="en-US" dirty="0">
                <a:solidFill>
                  <a:schemeClr val="tx2"/>
                </a:solidFill>
              </a:rPr>
              <a:t>  </a:t>
            </a:r>
            <a:endParaRPr lang="en-US" dirty="0" smtClean="0">
              <a:solidFill>
                <a:schemeClr val="tx2"/>
              </a:solidFill>
            </a:endParaRPr>
          </a:p>
          <a:p>
            <a:pPr>
              <a:lnSpc>
                <a:spcPct val="105000"/>
              </a:lnSpc>
              <a:spcAft>
                <a:spcPts val="800"/>
              </a:spcAft>
            </a:pPr>
            <a:r>
              <a:rPr lang="en-US" dirty="0" smtClean="0">
                <a:solidFill>
                  <a:schemeClr val="tx2"/>
                </a:solidFill>
              </a:rPr>
              <a:t>What </a:t>
            </a:r>
            <a:r>
              <a:rPr lang="en-US" dirty="0">
                <a:solidFill>
                  <a:schemeClr val="tx2"/>
                </a:solidFill>
              </a:rPr>
              <a:t>does that </a:t>
            </a:r>
            <a:r>
              <a:rPr lang="en-US" dirty="0" smtClean="0">
                <a:solidFill>
                  <a:schemeClr val="tx2"/>
                </a:solidFill>
              </a:rPr>
              <a:t>assistance entail </a:t>
            </a:r>
            <a:r>
              <a:rPr lang="en-US" dirty="0">
                <a:solidFill>
                  <a:schemeClr val="tx2"/>
                </a:solidFill>
              </a:rPr>
              <a:t>(in general categories</a:t>
            </a:r>
            <a:r>
              <a:rPr lang="en-US" dirty="0" smtClean="0">
                <a:solidFill>
                  <a:schemeClr val="tx2"/>
                </a:solidFill>
              </a:rPr>
              <a:t>); Programming, QA/QC, DES development, API development</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What are the other major uses of StreamNet staff time; Coordination with other entities and projects (i.e. Council, NOAA, CRITFC, tribes); administration (budget, expenditures, reporting, etc.)</a:t>
            </a:r>
            <a:endParaRPr lang="en-US"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5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866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4800" y="762000"/>
            <a:ext cx="8644445" cy="635000"/>
          </a:xfrm>
          <a:prstGeom prst="rect">
            <a:avLst/>
          </a:prstGeom>
        </p:spPr>
      </p:pic>
      <p:sp>
        <p:nvSpPr>
          <p:cNvPr id="8" name="TextBox 7"/>
          <p:cNvSpPr txBox="1"/>
          <p:nvPr/>
        </p:nvSpPr>
        <p:spPr>
          <a:xfrm>
            <a:off x="6934200" y="392668"/>
            <a:ext cx="1876924" cy="369332"/>
          </a:xfrm>
          <a:prstGeom prst="rect">
            <a:avLst/>
          </a:prstGeom>
          <a:noFill/>
        </p:spPr>
        <p:txBody>
          <a:bodyPr wrap="none" rtlCol="0">
            <a:spAutoFit/>
          </a:bodyPr>
          <a:lstStyle/>
          <a:p>
            <a:r>
              <a:rPr lang="en-US" dirty="0" smtClean="0"/>
              <a:t>Months            FTE</a:t>
            </a:r>
            <a:endParaRPr lang="en-US" dirty="0"/>
          </a:p>
        </p:txBody>
      </p:sp>
      <p:sp>
        <p:nvSpPr>
          <p:cNvPr id="2" name="Rectangle 1"/>
          <p:cNvSpPr/>
          <p:nvPr/>
        </p:nvSpPr>
        <p:spPr>
          <a:xfrm>
            <a:off x="533400" y="1520786"/>
            <a:ext cx="7696200" cy="4770537"/>
          </a:xfrm>
          <a:prstGeom prst="rect">
            <a:avLst/>
          </a:prstGeom>
        </p:spPr>
        <p:txBody>
          <a:bodyPr wrap="square">
            <a:spAutoFit/>
          </a:bodyPr>
          <a:lstStyle/>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Time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on Stream-net accordingly</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a:t>
            </a:r>
          </a:p>
          <a:p>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prep for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travel to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participate in Excom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do busy work like this and respond to inquiries from stream-net staff</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coordinate with others in my agency related to stream-net 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oversee deliverables under CA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Sitka Tech </a:t>
            </a:r>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contract (76% of budget):</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a:p>
            <a:r>
              <a:rPr lang="en-US" sz="1600"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rPr>
              <a:t>1</a:t>
            </a: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    40 hours to prep for steering 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travel to Steering 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40 hours to participate in Steering com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respond to inquiries from stream-net staff</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80 hours to coordinate with others agencies related to stream-net activities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260 to compile and actually push CA data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320 hours To enhance and maintain tribal data systems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arenR" startAt="2"/>
            </a:pPr>
            <a:r>
              <a:rPr lang="en-US" sz="1600" dirty="0">
                <a:solidFill>
                  <a:srgbClr val="1F497D"/>
                </a:solidFill>
                <a:latin typeface="Calibri" panose="020F0502020204030204" pitchFamily="34" charset="0"/>
                <a:ea typeface="Calibri" panose="020F0502020204030204" pitchFamily="34" charset="0"/>
                <a:cs typeface="Times New Roman" panose="02020603050405020304" pitchFamily="18" charset="0"/>
              </a:rPr>
              <a:t>100+ hours to help push traditional data set as time allows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2631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F8531D-A550-483F-92F3-9D001D2F0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Faded background picture</Template>
  <TotalTime>0</TotalTime>
  <Words>1839</Words>
  <Application>Microsoft Office PowerPoint</Application>
  <PresentationFormat>On-screen Show (4:3)</PresentationFormat>
  <Paragraphs>440</Paragraphs>
  <Slides>34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Times New Roman</vt:lpstr>
      <vt:lpstr>Wingdings</vt:lpstr>
      <vt:lpstr>Office Theme</vt:lpstr>
      <vt:lpstr>StreamNet Steering Committee 02/09/17 Budget Meeting</vt:lpstr>
      <vt:lpstr>PowerPoint Presentation</vt:lpstr>
      <vt:lpstr>PowerPoint Presentation</vt:lpstr>
      <vt:lpstr>PowerPoint Presentation</vt:lpstr>
      <vt:lpstr>Major Work Elements from SOW</vt:lpstr>
      <vt:lpstr>PowerPoint Presentation</vt:lpstr>
      <vt:lpstr>FY 2017 Priorities from ExComm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Preview!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2016-12-21T21:59:03Z</dcterms:created>
  <dcterms:modified xsi:type="dcterms:W3CDTF">2017-02-09T19:20:16Z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TC020116439991</vt:lpwstr>
  </property>
</Properties>
</file>