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52"/>
  </p:notesMasterIdLst>
  <p:sldIdLst>
    <p:sldId id="271" r:id="rId3"/>
    <p:sldId id="336" r:id="rId4"/>
    <p:sldId id="298" r:id="rId5"/>
    <p:sldId id="258" r:id="rId6"/>
    <p:sldId id="267" r:id="rId7"/>
    <p:sldId id="269" r:id="rId8"/>
    <p:sldId id="332" r:id="rId9"/>
    <p:sldId id="300" r:id="rId10"/>
    <p:sldId id="262" r:id="rId11"/>
    <p:sldId id="261" r:id="rId12"/>
    <p:sldId id="307" r:id="rId13"/>
    <p:sldId id="311" r:id="rId14"/>
    <p:sldId id="338" r:id="rId15"/>
    <p:sldId id="312" r:id="rId16"/>
    <p:sldId id="330" r:id="rId17"/>
    <p:sldId id="331" r:id="rId18"/>
    <p:sldId id="318" r:id="rId19"/>
    <p:sldId id="282" r:id="rId20"/>
    <p:sldId id="283" r:id="rId21"/>
    <p:sldId id="304" r:id="rId22"/>
    <p:sldId id="326" r:id="rId23"/>
    <p:sldId id="337" r:id="rId24"/>
    <p:sldId id="323" r:id="rId25"/>
    <p:sldId id="319" r:id="rId26"/>
    <p:sldId id="327" r:id="rId27"/>
    <p:sldId id="313" r:id="rId28"/>
    <p:sldId id="333" r:id="rId29"/>
    <p:sldId id="316" r:id="rId30"/>
    <p:sldId id="317" r:id="rId31"/>
    <p:sldId id="296" r:id="rId32"/>
    <p:sldId id="291" r:id="rId33"/>
    <p:sldId id="292" r:id="rId34"/>
    <p:sldId id="293" r:id="rId35"/>
    <p:sldId id="294" r:id="rId36"/>
    <p:sldId id="295" r:id="rId37"/>
    <p:sldId id="320" r:id="rId38"/>
    <p:sldId id="305" r:id="rId39"/>
    <p:sldId id="306" r:id="rId40"/>
    <p:sldId id="334" r:id="rId41"/>
    <p:sldId id="335" r:id="rId42"/>
    <p:sldId id="321" r:id="rId43"/>
    <p:sldId id="299" r:id="rId44"/>
    <p:sldId id="324" r:id="rId45"/>
    <p:sldId id="325" r:id="rId46"/>
    <p:sldId id="259" r:id="rId47"/>
    <p:sldId id="260" r:id="rId48"/>
    <p:sldId id="310" r:id="rId49"/>
    <p:sldId id="328" r:id="rId50"/>
    <p:sldId id="32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1388" autoAdjust="0"/>
  </p:normalViewPr>
  <p:slideViewPr>
    <p:cSldViewPr showGuides="1">
      <p:cViewPr varScale="1">
        <p:scale>
          <a:sx n="88" d="100"/>
          <a:sy n="88" d="100"/>
        </p:scale>
        <p:origin x="571" y="67"/>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2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Predicted</a:t>
            </a:r>
            <a:r>
              <a:rPr lang="en-US" sz="1800" baseline="0" dirty="0"/>
              <a:t> in 2017 vs. Delivered in 2016</a:t>
            </a:r>
            <a:endParaRPr lang="en-US" sz="18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4"/>
          <c:order val="4"/>
          <c:tx>
            <c:strRef>
              <c:f>Sheet3!$G$63</c:f>
              <c:strCache>
                <c:ptCount val="1"/>
                <c:pt idx="0">
                  <c:v>% Predicted in 17</c:v>
                </c:pt>
              </c:strCache>
            </c:strRef>
          </c:tx>
          <c:spPr>
            <a:solidFill>
              <a:schemeClr val="accent5"/>
            </a:solidFill>
            <a:ln>
              <a:noFill/>
            </a:ln>
            <a:effectLst/>
          </c:spPr>
          <c:invertIfNegative val="0"/>
          <c:cat>
            <c:strRef>
              <c:f>Sheet3!$B$64:$B$68</c:f>
              <c:strCache>
                <c:ptCount val="5"/>
                <c:pt idx="0">
                  <c:v> NOSA</c:v>
                </c:pt>
                <c:pt idx="1">
                  <c:v> RperS</c:v>
                </c:pt>
                <c:pt idx="2">
                  <c:v> SAR</c:v>
                </c:pt>
                <c:pt idx="3">
                  <c:v> JuvenileOutMigrants</c:v>
                </c:pt>
                <c:pt idx="4">
                  <c:v> Presmolt Abundance</c:v>
                </c:pt>
              </c:strCache>
            </c:strRef>
          </c:cat>
          <c:val>
            <c:numRef>
              <c:f>Sheet3!$G$64:$G$68</c:f>
              <c:numCache>
                <c:formatCode>General</c:formatCode>
                <c:ptCount val="5"/>
                <c:pt idx="0">
                  <c:v>62</c:v>
                </c:pt>
                <c:pt idx="1">
                  <c:v>31</c:v>
                </c:pt>
                <c:pt idx="2">
                  <c:v>5</c:v>
                </c:pt>
                <c:pt idx="3">
                  <c:v>17</c:v>
                </c:pt>
                <c:pt idx="4">
                  <c:v>3</c:v>
                </c:pt>
              </c:numCache>
            </c:numRef>
          </c:val>
          <c:extLst>
            <c:ext xmlns:c16="http://schemas.microsoft.com/office/drawing/2014/chart" uri="{C3380CC4-5D6E-409C-BE32-E72D297353CC}">
              <c16:uniqueId val="{00000000-31FF-4622-A43A-142DF655EB19}"/>
            </c:ext>
          </c:extLst>
        </c:ser>
        <c:ser>
          <c:idx val="5"/>
          <c:order val="5"/>
          <c:tx>
            <c:strRef>
              <c:f>Sheet3!$H$63</c:f>
              <c:strCache>
                <c:ptCount val="1"/>
                <c:pt idx="0">
                  <c:v>% Actual in 16</c:v>
                </c:pt>
              </c:strCache>
            </c:strRef>
          </c:tx>
          <c:spPr>
            <a:solidFill>
              <a:schemeClr val="accent6"/>
            </a:solidFill>
            <a:ln>
              <a:noFill/>
            </a:ln>
            <a:effectLst/>
          </c:spPr>
          <c:invertIfNegative val="0"/>
          <c:cat>
            <c:strRef>
              <c:f>Sheet3!$B$64:$B$68</c:f>
              <c:strCache>
                <c:ptCount val="5"/>
                <c:pt idx="0">
                  <c:v> NOSA</c:v>
                </c:pt>
                <c:pt idx="1">
                  <c:v> RperS</c:v>
                </c:pt>
                <c:pt idx="2">
                  <c:v> SAR</c:v>
                </c:pt>
                <c:pt idx="3">
                  <c:v> JuvenileOutMigrants</c:v>
                </c:pt>
                <c:pt idx="4">
                  <c:v> Presmolt Abundance</c:v>
                </c:pt>
              </c:strCache>
            </c:strRef>
          </c:cat>
          <c:val>
            <c:numRef>
              <c:f>Sheet3!$H$64:$H$68</c:f>
              <c:numCache>
                <c:formatCode>General</c:formatCode>
                <c:ptCount val="5"/>
                <c:pt idx="0">
                  <c:v>61</c:v>
                </c:pt>
                <c:pt idx="1">
                  <c:v>31</c:v>
                </c:pt>
                <c:pt idx="2">
                  <c:v>6</c:v>
                </c:pt>
                <c:pt idx="3">
                  <c:v>15</c:v>
                </c:pt>
                <c:pt idx="4">
                  <c:v>3</c:v>
                </c:pt>
              </c:numCache>
            </c:numRef>
          </c:val>
          <c:extLst>
            <c:ext xmlns:c16="http://schemas.microsoft.com/office/drawing/2014/chart" uri="{C3380CC4-5D6E-409C-BE32-E72D297353CC}">
              <c16:uniqueId val="{00000001-31FF-4622-A43A-142DF655EB19}"/>
            </c:ext>
          </c:extLst>
        </c:ser>
        <c:dLbls>
          <c:showLegendKey val="0"/>
          <c:showVal val="0"/>
          <c:showCatName val="0"/>
          <c:showSerName val="0"/>
          <c:showPercent val="0"/>
          <c:showBubbleSize val="0"/>
        </c:dLbls>
        <c:gapWidth val="182"/>
        <c:axId val="360588384"/>
        <c:axId val="360587552"/>
        <c:extLst>
          <c:ext xmlns:c15="http://schemas.microsoft.com/office/drawing/2012/chart" uri="{02D57815-91ED-43cb-92C2-25804820EDAC}">
            <c15:filteredBarSeries>
              <c15:ser>
                <c:idx val="0"/>
                <c:order val="0"/>
                <c:tx>
                  <c:strRef>
                    <c:extLst>
                      <c:ext uri="{02D57815-91ED-43cb-92C2-25804820EDAC}">
                        <c15:formulaRef>
                          <c15:sqref>Sheet3!$C$63</c15:sqref>
                        </c15:formulaRef>
                      </c:ext>
                    </c:extLst>
                    <c:strCache>
                      <c:ptCount val="1"/>
                    </c:strCache>
                  </c:strRef>
                </c:tx>
                <c:spPr>
                  <a:solidFill>
                    <a:schemeClr val="accent1"/>
                  </a:solidFill>
                  <a:ln>
                    <a:noFill/>
                  </a:ln>
                  <a:effectLst/>
                </c:spPr>
                <c:invertIfNegative val="0"/>
                <c:cat>
                  <c:strRef>
                    <c:extLst>
                      <c:ext uri="{02D57815-91ED-43cb-92C2-25804820EDAC}">
                        <c15:formulaRef>
                          <c15:sqref>Sheet3!$B$64:$B$68</c15:sqref>
                        </c15:formulaRef>
                      </c:ext>
                    </c:extLst>
                    <c:strCache>
                      <c:ptCount val="5"/>
                      <c:pt idx="0">
                        <c:v> NOSA</c:v>
                      </c:pt>
                      <c:pt idx="1">
                        <c:v> RperS</c:v>
                      </c:pt>
                      <c:pt idx="2">
                        <c:v> SAR</c:v>
                      </c:pt>
                      <c:pt idx="3">
                        <c:v> JuvenileOutMigrants</c:v>
                      </c:pt>
                      <c:pt idx="4">
                        <c:v> Presmolt Abundance</c:v>
                      </c:pt>
                    </c:strCache>
                  </c:strRef>
                </c:cat>
                <c:val>
                  <c:numRef>
                    <c:extLst>
                      <c:ext uri="{02D57815-91ED-43cb-92C2-25804820EDAC}">
                        <c15:formulaRef>
                          <c15:sqref>Sheet3!$C$64:$C$68</c15:sqref>
                        </c15:formulaRef>
                      </c:ext>
                    </c:extLst>
                    <c:numCache>
                      <c:formatCode>General</c:formatCode>
                      <c:ptCount val="5"/>
                    </c:numCache>
                  </c:numRef>
                </c:val>
                <c:extLst>
                  <c:ext xmlns:c16="http://schemas.microsoft.com/office/drawing/2014/chart" uri="{C3380CC4-5D6E-409C-BE32-E72D297353CC}">
                    <c16:uniqueId val="{00000002-31FF-4622-A43A-142DF655EB1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Sheet3!$D$63</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Sheet3!$B$64:$B$68</c15:sqref>
                        </c15:formulaRef>
                      </c:ext>
                    </c:extLst>
                    <c:strCache>
                      <c:ptCount val="5"/>
                      <c:pt idx="0">
                        <c:v> NOSA</c:v>
                      </c:pt>
                      <c:pt idx="1">
                        <c:v> RperS</c:v>
                      </c:pt>
                      <c:pt idx="2">
                        <c:v> SAR</c:v>
                      </c:pt>
                      <c:pt idx="3">
                        <c:v> JuvenileOutMigrants</c:v>
                      </c:pt>
                      <c:pt idx="4">
                        <c:v> Presmolt Abundance</c:v>
                      </c:pt>
                    </c:strCache>
                  </c:strRef>
                </c:cat>
                <c:val>
                  <c:numRef>
                    <c:extLst xmlns:c15="http://schemas.microsoft.com/office/drawing/2012/chart">
                      <c:ext xmlns:c15="http://schemas.microsoft.com/office/drawing/2012/chart" uri="{02D57815-91ED-43cb-92C2-25804820EDAC}">
                        <c15:formulaRef>
                          <c15:sqref>Sheet3!$D$64:$D$68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3-31FF-4622-A43A-142DF655EB1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Sheet3!$E$63</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Sheet3!$B$64:$B$68</c15:sqref>
                        </c15:formulaRef>
                      </c:ext>
                    </c:extLst>
                    <c:strCache>
                      <c:ptCount val="5"/>
                      <c:pt idx="0">
                        <c:v> NOSA</c:v>
                      </c:pt>
                      <c:pt idx="1">
                        <c:v> RperS</c:v>
                      </c:pt>
                      <c:pt idx="2">
                        <c:v> SAR</c:v>
                      </c:pt>
                      <c:pt idx="3">
                        <c:v> JuvenileOutMigrants</c:v>
                      </c:pt>
                      <c:pt idx="4">
                        <c:v> Presmolt Abundance</c:v>
                      </c:pt>
                    </c:strCache>
                  </c:strRef>
                </c:cat>
                <c:val>
                  <c:numRef>
                    <c:extLst xmlns:c15="http://schemas.microsoft.com/office/drawing/2012/chart">
                      <c:ext xmlns:c15="http://schemas.microsoft.com/office/drawing/2012/chart" uri="{02D57815-91ED-43cb-92C2-25804820EDAC}">
                        <c15:formulaRef>
                          <c15:sqref>Sheet3!$E$64:$E$68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4-31FF-4622-A43A-142DF655EB1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Sheet3!$F$63</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Sheet3!$B$64:$B$68</c15:sqref>
                        </c15:formulaRef>
                      </c:ext>
                    </c:extLst>
                    <c:strCache>
                      <c:ptCount val="5"/>
                      <c:pt idx="0">
                        <c:v> NOSA</c:v>
                      </c:pt>
                      <c:pt idx="1">
                        <c:v> RperS</c:v>
                      </c:pt>
                      <c:pt idx="2">
                        <c:v> SAR</c:v>
                      </c:pt>
                      <c:pt idx="3">
                        <c:v> JuvenileOutMigrants</c:v>
                      </c:pt>
                      <c:pt idx="4">
                        <c:v> Presmolt Abundance</c:v>
                      </c:pt>
                    </c:strCache>
                  </c:strRef>
                </c:cat>
                <c:val>
                  <c:numRef>
                    <c:extLst xmlns:c15="http://schemas.microsoft.com/office/drawing/2012/chart">
                      <c:ext xmlns:c15="http://schemas.microsoft.com/office/drawing/2012/chart" uri="{02D57815-91ED-43cb-92C2-25804820EDAC}">
                        <c15:formulaRef>
                          <c15:sqref>Sheet3!$F$64:$F$68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5-31FF-4622-A43A-142DF655EB19}"/>
                  </c:ext>
                </c:extLst>
              </c15:ser>
            </c15:filteredBarSeries>
          </c:ext>
        </c:extLst>
      </c:barChart>
      <c:catAx>
        <c:axId val="36058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0587552"/>
        <c:crosses val="autoZero"/>
        <c:auto val="1"/>
        <c:lblAlgn val="ctr"/>
        <c:lblOffset val="100"/>
        <c:noMultiLvlLbl val="0"/>
      </c:catAx>
      <c:valAx>
        <c:axId val="360587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588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a:t>
            </a:r>
            <a:r>
              <a:rPr lang="en-US" baseline="0" dirty="0"/>
              <a:t> 2017 Predicted NOSA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Sheet3!$B$5</c:f>
              <c:strCache>
                <c:ptCount val="1"/>
                <c:pt idx="0">
                  <c:v>WDFW</c:v>
                </c:pt>
              </c:strCache>
            </c:strRef>
          </c:tx>
          <c:spPr>
            <a:solidFill>
              <a:schemeClr val="accent1"/>
            </a:solidFill>
            <a:ln>
              <a:noFill/>
            </a:ln>
            <a:effectLst/>
          </c:spPr>
          <c:invertIfNegative val="0"/>
          <c:cat>
            <c:strRef>
              <c:f>Sheet3!$C$4:$F$4</c:f>
              <c:strCache>
                <c:ptCount val="4"/>
                <c:pt idx="0">
                  <c:v>Y</c:v>
                </c:pt>
                <c:pt idx="1">
                  <c:v>X</c:v>
                </c:pt>
                <c:pt idx="2">
                  <c:v>N</c:v>
                </c:pt>
                <c:pt idx="3">
                  <c:v>Total</c:v>
                </c:pt>
              </c:strCache>
            </c:strRef>
          </c:cat>
          <c:val>
            <c:numRef>
              <c:f>Sheet3!$C$5:$F$5</c:f>
            </c:numRef>
          </c:val>
          <c:extLst>
            <c:ext xmlns:c16="http://schemas.microsoft.com/office/drawing/2014/chart" uri="{C3380CC4-5D6E-409C-BE32-E72D297353CC}">
              <c16:uniqueId val="{00000000-3AF5-489B-91A6-D8DE7E0385AB}"/>
            </c:ext>
          </c:extLst>
        </c:ser>
        <c:ser>
          <c:idx val="1"/>
          <c:order val="1"/>
          <c:tx>
            <c:strRef>
              <c:f>Sheet3!$B$6</c:f>
              <c:strCache>
                <c:ptCount val="1"/>
                <c:pt idx="0">
                  <c:v>ODFW</c:v>
                </c:pt>
              </c:strCache>
            </c:strRef>
          </c:tx>
          <c:spPr>
            <a:solidFill>
              <a:schemeClr val="accent2"/>
            </a:solidFill>
            <a:ln>
              <a:noFill/>
            </a:ln>
            <a:effectLst/>
          </c:spPr>
          <c:invertIfNegative val="0"/>
          <c:cat>
            <c:strRef>
              <c:f>Sheet3!$C$4:$F$4</c:f>
              <c:strCache>
                <c:ptCount val="4"/>
                <c:pt idx="0">
                  <c:v>Y</c:v>
                </c:pt>
                <c:pt idx="1">
                  <c:v>X</c:v>
                </c:pt>
                <c:pt idx="2">
                  <c:v>N</c:v>
                </c:pt>
                <c:pt idx="3">
                  <c:v>Total</c:v>
                </c:pt>
              </c:strCache>
            </c:strRef>
          </c:cat>
          <c:val>
            <c:numRef>
              <c:f>Sheet3!$C$6:$F$6</c:f>
            </c:numRef>
          </c:val>
          <c:extLst>
            <c:ext xmlns:c16="http://schemas.microsoft.com/office/drawing/2014/chart" uri="{C3380CC4-5D6E-409C-BE32-E72D297353CC}">
              <c16:uniqueId val="{00000001-3AF5-489B-91A6-D8DE7E0385AB}"/>
            </c:ext>
          </c:extLst>
        </c:ser>
        <c:ser>
          <c:idx val="2"/>
          <c:order val="2"/>
          <c:tx>
            <c:strRef>
              <c:f>Sheet3!$B$7</c:f>
              <c:strCache>
                <c:ptCount val="1"/>
                <c:pt idx="0">
                  <c:v>IDFG</c:v>
                </c:pt>
              </c:strCache>
            </c:strRef>
          </c:tx>
          <c:spPr>
            <a:solidFill>
              <a:schemeClr val="accent3"/>
            </a:solidFill>
            <a:ln>
              <a:noFill/>
            </a:ln>
            <a:effectLst/>
          </c:spPr>
          <c:invertIfNegative val="0"/>
          <c:cat>
            <c:strRef>
              <c:f>Sheet3!$C$4:$F$4</c:f>
              <c:strCache>
                <c:ptCount val="4"/>
                <c:pt idx="0">
                  <c:v>Y</c:v>
                </c:pt>
                <c:pt idx="1">
                  <c:v>X</c:v>
                </c:pt>
                <c:pt idx="2">
                  <c:v>N</c:v>
                </c:pt>
                <c:pt idx="3">
                  <c:v>Total</c:v>
                </c:pt>
              </c:strCache>
            </c:strRef>
          </c:cat>
          <c:val>
            <c:numRef>
              <c:f>Sheet3!$C$7:$F$7</c:f>
            </c:numRef>
          </c:val>
          <c:extLst>
            <c:ext xmlns:c16="http://schemas.microsoft.com/office/drawing/2014/chart" uri="{C3380CC4-5D6E-409C-BE32-E72D297353CC}">
              <c16:uniqueId val="{00000002-3AF5-489B-91A6-D8DE7E0385AB}"/>
            </c:ext>
          </c:extLst>
        </c:ser>
        <c:ser>
          <c:idx val="3"/>
          <c:order val="3"/>
          <c:tx>
            <c:strRef>
              <c:f>Sheet3!$B$8</c:f>
              <c:strCache>
                <c:ptCount val="1"/>
                <c:pt idx="0">
                  <c:v>YNF</c:v>
                </c:pt>
              </c:strCache>
            </c:strRef>
          </c:tx>
          <c:spPr>
            <a:solidFill>
              <a:schemeClr val="accent4"/>
            </a:solidFill>
            <a:ln>
              <a:noFill/>
            </a:ln>
            <a:effectLst/>
          </c:spPr>
          <c:invertIfNegative val="0"/>
          <c:cat>
            <c:strRef>
              <c:f>Sheet3!$C$4:$F$4</c:f>
              <c:strCache>
                <c:ptCount val="4"/>
                <c:pt idx="0">
                  <c:v>Y</c:v>
                </c:pt>
                <c:pt idx="1">
                  <c:v>X</c:v>
                </c:pt>
                <c:pt idx="2">
                  <c:v>N</c:v>
                </c:pt>
                <c:pt idx="3">
                  <c:v>Total</c:v>
                </c:pt>
              </c:strCache>
            </c:strRef>
          </c:cat>
          <c:val>
            <c:numRef>
              <c:f>Sheet3!$C$8:$F$8</c:f>
            </c:numRef>
          </c:val>
          <c:extLst>
            <c:ext xmlns:c16="http://schemas.microsoft.com/office/drawing/2014/chart" uri="{C3380CC4-5D6E-409C-BE32-E72D297353CC}">
              <c16:uniqueId val="{00000003-3AF5-489B-91A6-D8DE7E0385AB}"/>
            </c:ext>
          </c:extLst>
        </c:ser>
        <c:ser>
          <c:idx val="4"/>
          <c:order val="4"/>
          <c:tx>
            <c:strRef>
              <c:f>Sheet3!$B$9</c:f>
              <c:strCache>
                <c:ptCount val="1"/>
                <c:pt idx="0">
                  <c:v>CCT</c:v>
                </c:pt>
              </c:strCache>
            </c:strRef>
          </c:tx>
          <c:spPr>
            <a:solidFill>
              <a:schemeClr val="accent5"/>
            </a:solidFill>
            <a:ln>
              <a:noFill/>
            </a:ln>
            <a:effectLst/>
          </c:spPr>
          <c:invertIfNegative val="0"/>
          <c:cat>
            <c:strRef>
              <c:f>Sheet3!$C$4:$F$4</c:f>
              <c:strCache>
                <c:ptCount val="4"/>
                <c:pt idx="0">
                  <c:v>Y</c:v>
                </c:pt>
                <c:pt idx="1">
                  <c:v>X</c:v>
                </c:pt>
                <c:pt idx="2">
                  <c:v>N</c:v>
                </c:pt>
                <c:pt idx="3">
                  <c:v>Total</c:v>
                </c:pt>
              </c:strCache>
            </c:strRef>
          </c:cat>
          <c:val>
            <c:numRef>
              <c:f>Sheet3!$C$9:$F$9</c:f>
            </c:numRef>
          </c:val>
          <c:extLst>
            <c:ext xmlns:c16="http://schemas.microsoft.com/office/drawing/2014/chart" uri="{C3380CC4-5D6E-409C-BE32-E72D297353CC}">
              <c16:uniqueId val="{00000004-3AF5-489B-91A6-D8DE7E0385AB}"/>
            </c:ext>
          </c:extLst>
        </c:ser>
        <c:ser>
          <c:idx val="5"/>
          <c:order val="5"/>
          <c:tx>
            <c:strRef>
              <c:f>Sheet3!$B$10</c:f>
              <c:strCache>
                <c:ptCount val="1"/>
                <c:pt idx="0">
                  <c:v>?</c:v>
                </c:pt>
              </c:strCache>
            </c:strRef>
          </c:tx>
          <c:spPr>
            <a:solidFill>
              <a:schemeClr val="accent6"/>
            </a:solidFill>
            <a:ln>
              <a:noFill/>
            </a:ln>
            <a:effectLst/>
          </c:spPr>
          <c:invertIfNegative val="0"/>
          <c:cat>
            <c:strRef>
              <c:f>Sheet3!$C$4:$F$4</c:f>
              <c:strCache>
                <c:ptCount val="4"/>
                <c:pt idx="0">
                  <c:v>Y</c:v>
                </c:pt>
                <c:pt idx="1">
                  <c:v>X</c:v>
                </c:pt>
                <c:pt idx="2">
                  <c:v>N</c:v>
                </c:pt>
                <c:pt idx="3">
                  <c:v>Total</c:v>
                </c:pt>
              </c:strCache>
            </c:strRef>
          </c:cat>
          <c:val>
            <c:numRef>
              <c:f>Sheet3!$C$10:$F$10</c:f>
            </c:numRef>
          </c:val>
          <c:extLst>
            <c:ext xmlns:c16="http://schemas.microsoft.com/office/drawing/2014/chart" uri="{C3380CC4-5D6E-409C-BE32-E72D297353CC}">
              <c16:uniqueId val="{00000005-3AF5-489B-91A6-D8DE7E0385AB}"/>
            </c:ext>
          </c:extLst>
        </c:ser>
        <c:ser>
          <c:idx val="6"/>
          <c:order val="6"/>
          <c:tx>
            <c:strRef>
              <c:f>Sheet3!$B$11</c:f>
              <c:strCache>
                <c:ptCount val="1"/>
                <c:pt idx="0">
                  <c:v>Total</c:v>
                </c:pt>
              </c:strCache>
            </c:strRef>
          </c:tx>
          <c:spPr>
            <a:solidFill>
              <a:schemeClr val="accent1">
                <a:lumMod val="60000"/>
              </a:schemeClr>
            </a:solidFill>
            <a:ln>
              <a:noFill/>
            </a:ln>
            <a:effectLst/>
          </c:spPr>
          <c:invertIfNegative val="0"/>
          <c:cat>
            <c:strRef>
              <c:f>Sheet3!$C$4:$F$4</c:f>
              <c:strCache>
                <c:ptCount val="4"/>
                <c:pt idx="0">
                  <c:v>Y</c:v>
                </c:pt>
                <c:pt idx="1">
                  <c:v>X</c:v>
                </c:pt>
                <c:pt idx="2">
                  <c:v>N</c:v>
                </c:pt>
                <c:pt idx="3">
                  <c:v>Total</c:v>
                </c:pt>
              </c:strCache>
            </c:strRef>
          </c:cat>
          <c:val>
            <c:numRef>
              <c:f>Sheet3!$C$11:$F$11</c:f>
              <c:numCache>
                <c:formatCode>General</c:formatCode>
                <c:ptCount val="4"/>
                <c:pt idx="0">
                  <c:v>124</c:v>
                </c:pt>
                <c:pt idx="1">
                  <c:v>38</c:v>
                </c:pt>
                <c:pt idx="2">
                  <c:v>39</c:v>
                </c:pt>
                <c:pt idx="3">
                  <c:v>201</c:v>
                </c:pt>
              </c:numCache>
            </c:numRef>
          </c:val>
          <c:extLst>
            <c:ext xmlns:c16="http://schemas.microsoft.com/office/drawing/2014/chart" uri="{C3380CC4-5D6E-409C-BE32-E72D297353CC}">
              <c16:uniqueId val="{00000006-3AF5-489B-91A6-D8DE7E0385AB}"/>
            </c:ext>
          </c:extLst>
        </c:ser>
        <c:ser>
          <c:idx val="7"/>
          <c:order val="7"/>
          <c:tx>
            <c:strRef>
              <c:f>Sheet3!$B$12</c:f>
              <c:strCache>
                <c:ptCount val="1"/>
                <c:pt idx="0">
                  <c:v>%</c:v>
                </c:pt>
              </c:strCache>
            </c:strRef>
          </c:tx>
          <c:spPr>
            <a:solidFill>
              <a:schemeClr val="accent2">
                <a:lumMod val="60000"/>
              </a:schemeClr>
            </a:solidFill>
            <a:ln>
              <a:noFill/>
            </a:ln>
            <a:effectLst/>
          </c:spPr>
          <c:invertIfNegative val="0"/>
          <c:cat>
            <c:strRef>
              <c:f>Sheet3!$C$4:$F$4</c:f>
              <c:strCache>
                <c:ptCount val="4"/>
                <c:pt idx="0">
                  <c:v>Y</c:v>
                </c:pt>
                <c:pt idx="1">
                  <c:v>X</c:v>
                </c:pt>
                <c:pt idx="2">
                  <c:v>N</c:v>
                </c:pt>
                <c:pt idx="3">
                  <c:v>Total</c:v>
                </c:pt>
              </c:strCache>
            </c:strRef>
          </c:cat>
          <c:val>
            <c:numRef>
              <c:f>Sheet3!$C$12:$F$12</c:f>
              <c:numCache>
                <c:formatCode>General</c:formatCode>
                <c:ptCount val="4"/>
                <c:pt idx="0">
                  <c:v>62</c:v>
                </c:pt>
                <c:pt idx="1">
                  <c:v>19</c:v>
                </c:pt>
                <c:pt idx="2">
                  <c:v>19</c:v>
                </c:pt>
                <c:pt idx="3">
                  <c:v>100</c:v>
                </c:pt>
              </c:numCache>
            </c:numRef>
          </c:val>
          <c:extLst>
            <c:ext xmlns:c16="http://schemas.microsoft.com/office/drawing/2014/chart" uri="{C3380CC4-5D6E-409C-BE32-E72D297353CC}">
              <c16:uniqueId val="{00000007-3AF5-489B-91A6-D8DE7E0385AB}"/>
            </c:ext>
          </c:extLst>
        </c:ser>
        <c:dLbls>
          <c:showLegendKey val="0"/>
          <c:showVal val="0"/>
          <c:showCatName val="0"/>
          <c:showSerName val="0"/>
          <c:showPercent val="0"/>
          <c:showBubbleSize val="0"/>
        </c:dLbls>
        <c:gapWidth val="219"/>
        <c:overlap val="-27"/>
        <c:axId val="294093504"/>
        <c:axId val="428331840"/>
      </c:barChart>
      <c:catAx>
        <c:axId val="29409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8331840"/>
        <c:crosses val="autoZero"/>
        <c:auto val="1"/>
        <c:lblAlgn val="ctr"/>
        <c:lblOffset val="100"/>
        <c:noMultiLvlLbl val="0"/>
      </c:catAx>
      <c:valAx>
        <c:axId val="42833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409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 2017 Predicted RperS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Sheet3!$B$17</c:f>
              <c:strCache>
                <c:ptCount val="1"/>
                <c:pt idx="0">
                  <c:v>WDFW</c:v>
                </c:pt>
              </c:strCache>
            </c:strRef>
          </c:tx>
          <c:spPr>
            <a:solidFill>
              <a:schemeClr val="accent1"/>
            </a:solidFill>
            <a:ln>
              <a:noFill/>
            </a:ln>
            <a:effectLst/>
          </c:spPr>
          <c:invertIfNegative val="0"/>
          <c:cat>
            <c:strRef>
              <c:f>Sheet3!$C$16:$F$16</c:f>
              <c:strCache>
                <c:ptCount val="4"/>
                <c:pt idx="0">
                  <c:v>Y</c:v>
                </c:pt>
                <c:pt idx="1">
                  <c:v>X</c:v>
                </c:pt>
                <c:pt idx="2">
                  <c:v>N</c:v>
                </c:pt>
                <c:pt idx="3">
                  <c:v>Total</c:v>
                </c:pt>
              </c:strCache>
            </c:strRef>
          </c:cat>
          <c:val>
            <c:numRef>
              <c:f>Sheet3!$C$17:$F$17</c:f>
            </c:numRef>
          </c:val>
          <c:extLst>
            <c:ext xmlns:c16="http://schemas.microsoft.com/office/drawing/2014/chart" uri="{C3380CC4-5D6E-409C-BE32-E72D297353CC}">
              <c16:uniqueId val="{00000000-10A8-4E43-B11A-057EBE3F394E}"/>
            </c:ext>
          </c:extLst>
        </c:ser>
        <c:ser>
          <c:idx val="1"/>
          <c:order val="1"/>
          <c:tx>
            <c:strRef>
              <c:f>Sheet3!$B$18</c:f>
              <c:strCache>
                <c:ptCount val="1"/>
                <c:pt idx="0">
                  <c:v>ODFW</c:v>
                </c:pt>
              </c:strCache>
            </c:strRef>
          </c:tx>
          <c:spPr>
            <a:solidFill>
              <a:schemeClr val="accent2"/>
            </a:solidFill>
            <a:ln>
              <a:noFill/>
            </a:ln>
            <a:effectLst/>
          </c:spPr>
          <c:invertIfNegative val="0"/>
          <c:cat>
            <c:strRef>
              <c:f>Sheet3!$C$16:$F$16</c:f>
              <c:strCache>
                <c:ptCount val="4"/>
                <c:pt idx="0">
                  <c:v>Y</c:v>
                </c:pt>
                <c:pt idx="1">
                  <c:v>X</c:v>
                </c:pt>
                <c:pt idx="2">
                  <c:v>N</c:v>
                </c:pt>
                <c:pt idx="3">
                  <c:v>Total</c:v>
                </c:pt>
              </c:strCache>
            </c:strRef>
          </c:cat>
          <c:val>
            <c:numRef>
              <c:f>Sheet3!$C$18:$F$18</c:f>
            </c:numRef>
          </c:val>
          <c:extLst>
            <c:ext xmlns:c16="http://schemas.microsoft.com/office/drawing/2014/chart" uri="{C3380CC4-5D6E-409C-BE32-E72D297353CC}">
              <c16:uniqueId val="{00000001-10A8-4E43-B11A-057EBE3F394E}"/>
            </c:ext>
          </c:extLst>
        </c:ser>
        <c:ser>
          <c:idx val="2"/>
          <c:order val="2"/>
          <c:tx>
            <c:strRef>
              <c:f>Sheet3!$B$19</c:f>
              <c:strCache>
                <c:ptCount val="1"/>
                <c:pt idx="0">
                  <c:v>IDFG</c:v>
                </c:pt>
              </c:strCache>
            </c:strRef>
          </c:tx>
          <c:spPr>
            <a:solidFill>
              <a:schemeClr val="accent3"/>
            </a:solidFill>
            <a:ln>
              <a:noFill/>
            </a:ln>
            <a:effectLst/>
          </c:spPr>
          <c:invertIfNegative val="0"/>
          <c:cat>
            <c:strRef>
              <c:f>Sheet3!$C$16:$F$16</c:f>
              <c:strCache>
                <c:ptCount val="4"/>
                <c:pt idx="0">
                  <c:v>Y</c:v>
                </c:pt>
                <c:pt idx="1">
                  <c:v>X</c:v>
                </c:pt>
                <c:pt idx="2">
                  <c:v>N</c:v>
                </c:pt>
                <c:pt idx="3">
                  <c:v>Total</c:v>
                </c:pt>
              </c:strCache>
            </c:strRef>
          </c:cat>
          <c:val>
            <c:numRef>
              <c:f>Sheet3!$C$19:$F$19</c:f>
            </c:numRef>
          </c:val>
          <c:extLst>
            <c:ext xmlns:c16="http://schemas.microsoft.com/office/drawing/2014/chart" uri="{C3380CC4-5D6E-409C-BE32-E72D297353CC}">
              <c16:uniqueId val="{00000002-10A8-4E43-B11A-057EBE3F394E}"/>
            </c:ext>
          </c:extLst>
        </c:ser>
        <c:ser>
          <c:idx val="3"/>
          <c:order val="3"/>
          <c:tx>
            <c:strRef>
              <c:f>Sheet3!$B$20</c:f>
              <c:strCache>
                <c:ptCount val="1"/>
                <c:pt idx="0">
                  <c:v>YNF</c:v>
                </c:pt>
              </c:strCache>
            </c:strRef>
          </c:tx>
          <c:spPr>
            <a:solidFill>
              <a:schemeClr val="accent4"/>
            </a:solidFill>
            <a:ln>
              <a:noFill/>
            </a:ln>
            <a:effectLst/>
          </c:spPr>
          <c:invertIfNegative val="0"/>
          <c:cat>
            <c:strRef>
              <c:f>Sheet3!$C$16:$F$16</c:f>
              <c:strCache>
                <c:ptCount val="4"/>
                <c:pt idx="0">
                  <c:v>Y</c:v>
                </c:pt>
                <c:pt idx="1">
                  <c:v>X</c:v>
                </c:pt>
                <c:pt idx="2">
                  <c:v>N</c:v>
                </c:pt>
                <c:pt idx="3">
                  <c:v>Total</c:v>
                </c:pt>
              </c:strCache>
            </c:strRef>
          </c:cat>
          <c:val>
            <c:numRef>
              <c:f>Sheet3!$C$20:$F$20</c:f>
            </c:numRef>
          </c:val>
          <c:extLst>
            <c:ext xmlns:c16="http://schemas.microsoft.com/office/drawing/2014/chart" uri="{C3380CC4-5D6E-409C-BE32-E72D297353CC}">
              <c16:uniqueId val="{00000003-10A8-4E43-B11A-057EBE3F394E}"/>
            </c:ext>
          </c:extLst>
        </c:ser>
        <c:ser>
          <c:idx val="4"/>
          <c:order val="4"/>
          <c:tx>
            <c:strRef>
              <c:f>Sheet3!$B$21</c:f>
              <c:strCache>
                <c:ptCount val="1"/>
                <c:pt idx="0">
                  <c:v>CCT</c:v>
                </c:pt>
              </c:strCache>
            </c:strRef>
          </c:tx>
          <c:spPr>
            <a:solidFill>
              <a:schemeClr val="accent5"/>
            </a:solidFill>
            <a:ln>
              <a:noFill/>
            </a:ln>
            <a:effectLst/>
          </c:spPr>
          <c:invertIfNegative val="0"/>
          <c:cat>
            <c:strRef>
              <c:f>Sheet3!$C$16:$F$16</c:f>
              <c:strCache>
                <c:ptCount val="4"/>
                <c:pt idx="0">
                  <c:v>Y</c:v>
                </c:pt>
                <c:pt idx="1">
                  <c:v>X</c:v>
                </c:pt>
                <c:pt idx="2">
                  <c:v>N</c:v>
                </c:pt>
                <c:pt idx="3">
                  <c:v>Total</c:v>
                </c:pt>
              </c:strCache>
            </c:strRef>
          </c:cat>
          <c:val>
            <c:numRef>
              <c:f>Sheet3!$C$21:$F$21</c:f>
            </c:numRef>
          </c:val>
          <c:extLst>
            <c:ext xmlns:c16="http://schemas.microsoft.com/office/drawing/2014/chart" uri="{C3380CC4-5D6E-409C-BE32-E72D297353CC}">
              <c16:uniqueId val="{00000004-10A8-4E43-B11A-057EBE3F394E}"/>
            </c:ext>
          </c:extLst>
        </c:ser>
        <c:ser>
          <c:idx val="5"/>
          <c:order val="5"/>
          <c:tx>
            <c:strRef>
              <c:f>Sheet3!$B$22</c:f>
              <c:strCache>
                <c:ptCount val="1"/>
                <c:pt idx="0">
                  <c:v>?</c:v>
                </c:pt>
              </c:strCache>
            </c:strRef>
          </c:tx>
          <c:spPr>
            <a:solidFill>
              <a:schemeClr val="accent6"/>
            </a:solidFill>
            <a:ln>
              <a:noFill/>
            </a:ln>
            <a:effectLst/>
          </c:spPr>
          <c:invertIfNegative val="0"/>
          <c:cat>
            <c:strRef>
              <c:f>Sheet3!$C$16:$F$16</c:f>
              <c:strCache>
                <c:ptCount val="4"/>
                <c:pt idx="0">
                  <c:v>Y</c:v>
                </c:pt>
                <c:pt idx="1">
                  <c:v>X</c:v>
                </c:pt>
                <c:pt idx="2">
                  <c:v>N</c:v>
                </c:pt>
                <c:pt idx="3">
                  <c:v>Total</c:v>
                </c:pt>
              </c:strCache>
            </c:strRef>
          </c:cat>
          <c:val>
            <c:numRef>
              <c:f>Sheet3!$C$22:$F$22</c:f>
            </c:numRef>
          </c:val>
          <c:extLst>
            <c:ext xmlns:c16="http://schemas.microsoft.com/office/drawing/2014/chart" uri="{C3380CC4-5D6E-409C-BE32-E72D297353CC}">
              <c16:uniqueId val="{00000005-10A8-4E43-B11A-057EBE3F394E}"/>
            </c:ext>
          </c:extLst>
        </c:ser>
        <c:ser>
          <c:idx val="6"/>
          <c:order val="6"/>
          <c:tx>
            <c:strRef>
              <c:f>Sheet3!$B$23</c:f>
              <c:strCache>
                <c:ptCount val="1"/>
                <c:pt idx="0">
                  <c:v>Total</c:v>
                </c:pt>
              </c:strCache>
            </c:strRef>
          </c:tx>
          <c:spPr>
            <a:solidFill>
              <a:schemeClr val="accent1">
                <a:lumMod val="60000"/>
              </a:schemeClr>
            </a:solidFill>
            <a:ln>
              <a:noFill/>
            </a:ln>
            <a:effectLst/>
          </c:spPr>
          <c:invertIfNegative val="0"/>
          <c:cat>
            <c:strRef>
              <c:f>Sheet3!$C$16:$F$16</c:f>
              <c:strCache>
                <c:ptCount val="4"/>
                <c:pt idx="0">
                  <c:v>Y</c:v>
                </c:pt>
                <c:pt idx="1">
                  <c:v>X</c:v>
                </c:pt>
                <c:pt idx="2">
                  <c:v>N</c:v>
                </c:pt>
                <c:pt idx="3">
                  <c:v>Total</c:v>
                </c:pt>
              </c:strCache>
            </c:strRef>
          </c:cat>
          <c:val>
            <c:numRef>
              <c:f>Sheet3!$C$23:$F$23</c:f>
              <c:numCache>
                <c:formatCode>General</c:formatCode>
                <c:ptCount val="4"/>
                <c:pt idx="0">
                  <c:v>63</c:v>
                </c:pt>
                <c:pt idx="1">
                  <c:v>56</c:v>
                </c:pt>
                <c:pt idx="2">
                  <c:v>82</c:v>
                </c:pt>
                <c:pt idx="3">
                  <c:v>201</c:v>
                </c:pt>
              </c:numCache>
            </c:numRef>
          </c:val>
          <c:extLst>
            <c:ext xmlns:c16="http://schemas.microsoft.com/office/drawing/2014/chart" uri="{C3380CC4-5D6E-409C-BE32-E72D297353CC}">
              <c16:uniqueId val="{00000006-10A8-4E43-B11A-057EBE3F394E}"/>
            </c:ext>
          </c:extLst>
        </c:ser>
        <c:ser>
          <c:idx val="7"/>
          <c:order val="7"/>
          <c:tx>
            <c:strRef>
              <c:f>Sheet3!$B$24</c:f>
              <c:strCache>
                <c:ptCount val="1"/>
                <c:pt idx="0">
                  <c:v>%</c:v>
                </c:pt>
              </c:strCache>
            </c:strRef>
          </c:tx>
          <c:spPr>
            <a:solidFill>
              <a:schemeClr val="accent2">
                <a:lumMod val="60000"/>
              </a:schemeClr>
            </a:solidFill>
            <a:ln>
              <a:noFill/>
            </a:ln>
            <a:effectLst/>
          </c:spPr>
          <c:invertIfNegative val="0"/>
          <c:cat>
            <c:strRef>
              <c:f>Sheet3!$C$16:$F$16</c:f>
              <c:strCache>
                <c:ptCount val="4"/>
                <c:pt idx="0">
                  <c:v>Y</c:v>
                </c:pt>
                <c:pt idx="1">
                  <c:v>X</c:v>
                </c:pt>
                <c:pt idx="2">
                  <c:v>N</c:v>
                </c:pt>
                <c:pt idx="3">
                  <c:v>Total</c:v>
                </c:pt>
              </c:strCache>
            </c:strRef>
          </c:cat>
          <c:val>
            <c:numRef>
              <c:f>Sheet3!$C$24:$F$24</c:f>
              <c:numCache>
                <c:formatCode>General</c:formatCode>
                <c:ptCount val="4"/>
                <c:pt idx="0">
                  <c:v>31</c:v>
                </c:pt>
                <c:pt idx="1">
                  <c:v>28</c:v>
                </c:pt>
                <c:pt idx="2">
                  <c:v>41</c:v>
                </c:pt>
                <c:pt idx="3">
                  <c:v>100</c:v>
                </c:pt>
              </c:numCache>
            </c:numRef>
          </c:val>
          <c:extLst>
            <c:ext xmlns:c16="http://schemas.microsoft.com/office/drawing/2014/chart" uri="{C3380CC4-5D6E-409C-BE32-E72D297353CC}">
              <c16:uniqueId val="{00000007-10A8-4E43-B11A-057EBE3F394E}"/>
            </c:ext>
          </c:extLst>
        </c:ser>
        <c:dLbls>
          <c:showLegendKey val="0"/>
          <c:showVal val="0"/>
          <c:showCatName val="0"/>
          <c:showSerName val="0"/>
          <c:showPercent val="0"/>
          <c:showBubbleSize val="0"/>
        </c:dLbls>
        <c:gapWidth val="219"/>
        <c:overlap val="-27"/>
        <c:axId val="440744048"/>
        <c:axId val="440745712"/>
      </c:barChart>
      <c:catAx>
        <c:axId val="44074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0745712"/>
        <c:crosses val="autoZero"/>
        <c:auto val="1"/>
        <c:lblAlgn val="ctr"/>
        <c:lblOffset val="100"/>
        <c:noMultiLvlLbl val="0"/>
      </c:catAx>
      <c:valAx>
        <c:axId val="44074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0744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Sheet3!$B$41</c:f>
              <c:strCache>
                <c:ptCount val="1"/>
                <c:pt idx="0">
                  <c:v>WDFW</c:v>
                </c:pt>
              </c:strCache>
            </c:strRef>
          </c:tx>
          <c:spPr>
            <a:solidFill>
              <a:schemeClr val="accent1"/>
            </a:solidFill>
            <a:ln>
              <a:noFill/>
            </a:ln>
            <a:effectLst/>
          </c:spPr>
          <c:invertIfNegative val="0"/>
          <c:cat>
            <c:strRef>
              <c:f>Sheet3!$C$40:$F$40</c:f>
              <c:strCache>
                <c:ptCount val="4"/>
                <c:pt idx="0">
                  <c:v>Y</c:v>
                </c:pt>
                <c:pt idx="1">
                  <c:v>X</c:v>
                </c:pt>
                <c:pt idx="2">
                  <c:v>N</c:v>
                </c:pt>
                <c:pt idx="3">
                  <c:v>Total</c:v>
                </c:pt>
              </c:strCache>
            </c:strRef>
          </c:cat>
          <c:val>
            <c:numRef>
              <c:f>Sheet3!$C$41:$F$41</c:f>
            </c:numRef>
          </c:val>
          <c:extLst>
            <c:ext xmlns:c16="http://schemas.microsoft.com/office/drawing/2014/chart" uri="{C3380CC4-5D6E-409C-BE32-E72D297353CC}">
              <c16:uniqueId val="{00000000-9F76-419E-A05F-60E0B3169179}"/>
            </c:ext>
          </c:extLst>
        </c:ser>
        <c:ser>
          <c:idx val="1"/>
          <c:order val="1"/>
          <c:tx>
            <c:strRef>
              <c:f>Sheet3!$B$42</c:f>
              <c:strCache>
                <c:ptCount val="1"/>
                <c:pt idx="0">
                  <c:v>ODFW</c:v>
                </c:pt>
              </c:strCache>
            </c:strRef>
          </c:tx>
          <c:spPr>
            <a:solidFill>
              <a:schemeClr val="accent2"/>
            </a:solidFill>
            <a:ln>
              <a:noFill/>
            </a:ln>
            <a:effectLst/>
          </c:spPr>
          <c:invertIfNegative val="0"/>
          <c:cat>
            <c:strRef>
              <c:f>Sheet3!$C$40:$F$40</c:f>
              <c:strCache>
                <c:ptCount val="4"/>
                <c:pt idx="0">
                  <c:v>Y</c:v>
                </c:pt>
                <c:pt idx="1">
                  <c:v>X</c:v>
                </c:pt>
                <c:pt idx="2">
                  <c:v>N</c:v>
                </c:pt>
                <c:pt idx="3">
                  <c:v>Total</c:v>
                </c:pt>
              </c:strCache>
            </c:strRef>
          </c:cat>
          <c:val>
            <c:numRef>
              <c:f>Sheet3!$C$42:$F$42</c:f>
            </c:numRef>
          </c:val>
          <c:extLst>
            <c:ext xmlns:c16="http://schemas.microsoft.com/office/drawing/2014/chart" uri="{C3380CC4-5D6E-409C-BE32-E72D297353CC}">
              <c16:uniqueId val="{00000001-9F76-419E-A05F-60E0B3169179}"/>
            </c:ext>
          </c:extLst>
        </c:ser>
        <c:ser>
          <c:idx val="2"/>
          <c:order val="2"/>
          <c:tx>
            <c:strRef>
              <c:f>Sheet3!$B$43</c:f>
              <c:strCache>
                <c:ptCount val="1"/>
                <c:pt idx="0">
                  <c:v>IDFG</c:v>
                </c:pt>
              </c:strCache>
            </c:strRef>
          </c:tx>
          <c:spPr>
            <a:solidFill>
              <a:schemeClr val="accent3"/>
            </a:solidFill>
            <a:ln>
              <a:noFill/>
            </a:ln>
            <a:effectLst/>
          </c:spPr>
          <c:invertIfNegative val="0"/>
          <c:cat>
            <c:strRef>
              <c:f>Sheet3!$C$40:$F$40</c:f>
              <c:strCache>
                <c:ptCount val="4"/>
                <c:pt idx="0">
                  <c:v>Y</c:v>
                </c:pt>
                <c:pt idx="1">
                  <c:v>X</c:v>
                </c:pt>
                <c:pt idx="2">
                  <c:v>N</c:v>
                </c:pt>
                <c:pt idx="3">
                  <c:v>Total</c:v>
                </c:pt>
              </c:strCache>
            </c:strRef>
          </c:cat>
          <c:val>
            <c:numRef>
              <c:f>Sheet3!$C$43:$F$43</c:f>
            </c:numRef>
          </c:val>
          <c:extLst>
            <c:ext xmlns:c16="http://schemas.microsoft.com/office/drawing/2014/chart" uri="{C3380CC4-5D6E-409C-BE32-E72D297353CC}">
              <c16:uniqueId val="{00000002-9F76-419E-A05F-60E0B3169179}"/>
            </c:ext>
          </c:extLst>
        </c:ser>
        <c:ser>
          <c:idx val="3"/>
          <c:order val="3"/>
          <c:tx>
            <c:strRef>
              <c:f>Sheet3!$B$44</c:f>
              <c:strCache>
                <c:ptCount val="1"/>
                <c:pt idx="0">
                  <c:v>YNF</c:v>
                </c:pt>
              </c:strCache>
            </c:strRef>
          </c:tx>
          <c:spPr>
            <a:solidFill>
              <a:schemeClr val="accent4"/>
            </a:solidFill>
            <a:ln>
              <a:noFill/>
            </a:ln>
            <a:effectLst/>
          </c:spPr>
          <c:invertIfNegative val="0"/>
          <c:cat>
            <c:strRef>
              <c:f>Sheet3!$C$40:$F$40</c:f>
              <c:strCache>
                <c:ptCount val="4"/>
                <c:pt idx="0">
                  <c:v>Y</c:v>
                </c:pt>
                <c:pt idx="1">
                  <c:v>X</c:v>
                </c:pt>
                <c:pt idx="2">
                  <c:v>N</c:v>
                </c:pt>
                <c:pt idx="3">
                  <c:v>Total</c:v>
                </c:pt>
              </c:strCache>
            </c:strRef>
          </c:cat>
          <c:val>
            <c:numRef>
              <c:f>Sheet3!$C$44:$F$44</c:f>
            </c:numRef>
          </c:val>
          <c:extLst>
            <c:ext xmlns:c16="http://schemas.microsoft.com/office/drawing/2014/chart" uri="{C3380CC4-5D6E-409C-BE32-E72D297353CC}">
              <c16:uniqueId val="{00000003-9F76-419E-A05F-60E0B3169179}"/>
            </c:ext>
          </c:extLst>
        </c:ser>
        <c:ser>
          <c:idx val="4"/>
          <c:order val="4"/>
          <c:tx>
            <c:strRef>
              <c:f>Sheet3!$B$45</c:f>
              <c:strCache>
                <c:ptCount val="1"/>
                <c:pt idx="0">
                  <c:v>CCT</c:v>
                </c:pt>
              </c:strCache>
            </c:strRef>
          </c:tx>
          <c:spPr>
            <a:solidFill>
              <a:schemeClr val="accent5"/>
            </a:solidFill>
            <a:ln>
              <a:noFill/>
            </a:ln>
            <a:effectLst/>
          </c:spPr>
          <c:invertIfNegative val="0"/>
          <c:cat>
            <c:strRef>
              <c:f>Sheet3!$C$40:$F$40</c:f>
              <c:strCache>
                <c:ptCount val="4"/>
                <c:pt idx="0">
                  <c:v>Y</c:v>
                </c:pt>
                <c:pt idx="1">
                  <c:v>X</c:v>
                </c:pt>
                <c:pt idx="2">
                  <c:v>N</c:v>
                </c:pt>
                <c:pt idx="3">
                  <c:v>Total</c:v>
                </c:pt>
              </c:strCache>
            </c:strRef>
          </c:cat>
          <c:val>
            <c:numRef>
              <c:f>Sheet3!$C$45:$F$45</c:f>
            </c:numRef>
          </c:val>
          <c:extLst>
            <c:ext xmlns:c16="http://schemas.microsoft.com/office/drawing/2014/chart" uri="{C3380CC4-5D6E-409C-BE32-E72D297353CC}">
              <c16:uniqueId val="{00000004-9F76-419E-A05F-60E0B3169179}"/>
            </c:ext>
          </c:extLst>
        </c:ser>
        <c:ser>
          <c:idx val="5"/>
          <c:order val="5"/>
          <c:tx>
            <c:strRef>
              <c:f>Sheet3!$B$46</c:f>
              <c:strCache>
                <c:ptCount val="1"/>
                <c:pt idx="0">
                  <c:v>?</c:v>
                </c:pt>
              </c:strCache>
            </c:strRef>
          </c:tx>
          <c:spPr>
            <a:solidFill>
              <a:schemeClr val="accent6"/>
            </a:solidFill>
            <a:ln>
              <a:noFill/>
            </a:ln>
            <a:effectLst/>
          </c:spPr>
          <c:invertIfNegative val="0"/>
          <c:cat>
            <c:strRef>
              <c:f>Sheet3!$C$40:$F$40</c:f>
              <c:strCache>
                <c:ptCount val="4"/>
                <c:pt idx="0">
                  <c:v>Y</c:v>
                </c:pt>
                <c:pt idx="1">
                  <c:v>X</c:v>
                </c:pt>
                <c:pt idx="2">
                  <c:v>N</c:v>
                </c:pt>
                <c:pt idx="3">
                  <c:v>Total</c:v>
                </c:pt>
              </c:strCache>
            </c:strRef>
          </c:cat>
          <c:val>
            <c:numRef>
              <c:f>Sheet3!$C$46:$F$46</c:f>
            </c:numRef>
          </c:val>
          <c:extLst>
            <c:ext xmlns:c16="http://schemas.microsoft.com/office/drawing/2014/chart" uri="{C3380CC4-5D6E-409C-BE32-E72D297353CC}">
              <c16:uniqueId val="{00000005-9F76-419E-A05F-60E0B3169179}"/>
            </c:ext>
          </c:extLst>
        </c:ser>
        <c:ser>
          <c:idx val="6"/>
          <c:order val="6"/>
          <c:tx>
            <c:strRef>
              <c:f>Sheet3!$B$47</c:f>
              <c:strCache>
                <c:ptCount val="1"/>
                <c:pt idx="0">
                  <c:v>Total</c:v>
                </c:pt>
              </c:strCache>
            </c:strRef>
          </c:tx>
          <c:spPr>
            <a:solidFill>
              <a:schemeClr val="accent1">
                <a:lumMod val="60000"/>
              </a:schemeClr>
            </a:solidFill>
            <a:ln>
              <a:noFill/>
            </a:ln>
            <a:effectLst/>
          </c:spPr>
          <c:invertIfNegative val="0"/>
          <c:cat>
            <c:strRef>
              <c:f>Sheet3!$C$40:$F$40</c:f>
              <c:strCache>
                <c:ptCount val="4"/>
                <c:pt idx="0">
                  <c:v>Y</c:v>
                </c:pt>
                <c:pt idx="1">
                  <c:v>X</c:v>
                </c:pt>
                <c:pt idx="2">
                  <c:v>N</c:v>
                </c:pt>
                <c:pt idx="3">
                  <c:v>Total</c:v>
                </c:pt>
              </c:strCache>
            </c:strRef>
          </c:cat>
          <c:val>
            <c:numRef>
              <c:f>Sheet3!$C$47:$F$47</c:f>
              <c:numCache>
                <c:formatCode>General</c:formatCode>
                <c:ptCount val="4"/>
                <c:pt idx="0">
                  <c:v>33</c:v>
                </c:pt>
                <c:pt idx="1">
                  <c:v>47</c:v>
                </c:pt>
                <c:pt idx="2">
                  <c:v>121</c:v>
                </c:pt>
                <c:pt idx="3">
                  <c:v>201</c:v>
                </c:pt>
              </c:numCache>
            </c:numRef>
          </c:val>
          <c:extLst>
            <c:ext xmlns:c16="http://schemas.microsoft.com/office/drawing/2014/chart" uri="{C3380CC4-5D6E-409C-BE32-E72D297353CC}">
              <c16:uniqueId val="{00000006-9F76-419E-A05F-60E0B3169179}"/>
            </c:ext>
          </c:extLst>
        </c:ser>
        <c:ser>
          <c:idx val="7"/>
          <c:order val="7"/>
          <c:tx>
            <c:strRef>
              <c:f>Sheet3!$B$48</c:f>
              <c:strCache>
                <c:ptCount val="1"/>
                <c:pt idx="0">
                  <c:v>%</c:v>
                </c:pt>
              </c:strCache>
            </c:strRef>
          </c:tx>
          <c:spPr>
            <a:solidFill>
              <a:schemeClr val="accent2">
                <a:lumMod val="60000"/>
              </a:schemeClr>
            </a:solidFill>
            <a:ln>
              <a:noFill/>
            </a:ln>
            <a:effectLst/>
          </c:spPr>
          <c:invertIfNegative val="0"/>
          <c:cat>
            <c:strRef>
              <c:f>Sheet3!$C$40:$F$40</c:f>
              <c:strCache>
                <c:ptCount val="4"/>
                <c:pt idx="0">
                  <c:v>Y</c:v>
                </c:pt>
                <c:pt idx="1">
                  <c:v>X</c:v>
                </c:pt>
                <c:pt idx="2">
                  <c:v>N</c:v>
                </c:pt>
                <c:pt idx="3">
                  <c:v>Total</c:v>
                </c:pt>
              </c:strCache>
            </c:strRef>
          </c:cat>
          <c:val>
            <c:numRef>
              <c:f>Sheet3!$C$48:$F$48</c:f>
              <c:numCache>
                <c:formatCode>General</c:formatCode>
                <c:ptCount val="4"/>
                <c:pt idx="0">
                  <c:v>17</c:v>
                </c:pt>
                <c:pt idx="1">
                  <c:v>23</c:v>
                </c:pt>
                <c:pt idx="2">
                  <c:v>60</c:v>
                </c:pt>
                <c:pt idx="3">
                  <c:v>100</c:v>
                </c:pt>
              </c:numCache>
            </c:numRef>
          </c:val>
          <c:extLst>
            <c:ext xmlns:c16="http://schemas.microsoft.com/office/drawing/2014/chart" uri="{C3380CC4-5D6E-409C-BE32-E72D297353CC}">
              <c16:uniqueId val="{00000007-9F76-419E-A05F-60E0B3169179}"/>
            </c:ext>
          </c:extLst>
        </c:ser>
        <c:dLbls>
          <c:showLegendKey val="0"/>
          <c:showVal val="0"/>
          <c:showCatName val="0"/>
          <c:showSerName val="0"/>
          <c:showPercent val="0"/>
          <c:showBubbleSize val="0"/>
        </c:dLbls>
        <c:gapWidth val="219"/>
        <c:overlap val="-27"/>
        <c:axId val="361767808"/>
        <c:axId val="189601504"/>
      </c:barChart>
      <c:catAx>
        <c:axId val="36176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601504"/>
        <c:crosses val="autoZero"/>
        <c:auto val="1"/>
        <c:lblAlgn val="ctr"/>
        <c:lblOffset val="100"/>
        <c:noMultiLvlLbl val="0"/>
      </c:catAx>
      <c:valAx>
        <c:axId val="18960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1767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Sheet3!$B$41</c:f>
              <c:strCache>
                <c:ptCount val="1"/>
                <c:pt idx="0">
                  <c:v>WDFW</c:v>
                </c:pt>
              </c:strCache>
            </c:strRef>
          </c:tx>
          <c:spPr>
            <a:solidFill>
              <a:schemeClr val="accent1"/>
            </a:solidFill>
            <a:ln>
              <a:noFill/>
            </a:ln>
            <a:effectLst/>
          </c:spPr>
          <c:invertIfNegative val="0"/>
          <c:cat>
            <c:strRef>
              <c:f>Sheet3!$C$40:$F$40</c:f>
              <c:strCache>
                <c:ptCount val="4"/>
                <c:pt idx="0">
                  <c:v>Y</c:v>
                </c:pt>
                <c:pt idx="1">
                  <c:v>X</c:v>
                </c:pt>
                <c:pt idx="2">
                  <c:v>N</c:v>
                </c:pt>
                <c:pt idx="3">
                  <c:v>Total</c:v>
                </c:pt>
              </c:strCache>
            </c:strRef>
          </c:cat>
          <c:val>
            <c:numRef>
              <c:f>Sheet3!$C$41:$F$41</c:f>
            </c:numRef>
          </c:val>
          <c:extLst>
            <c:ext xmlns:c16="http://schemas.microsoft.com/office/drawing/2014/chart" uri="{C3380CC4-5D6E-409C-BE32-E72D297353CC}">
              <c16:uniqueId val="{00000000-AA0C-456B-AD98-0DF71C617830}"/>
            </c:ext>
          </c:extLst>
        </c:ser>
        <c:ser>
          <c:idx val="1"/>
          <c:order val="1"/>
          <c:tx>
            <c:strRef>
              <c:f>Sheet3!$B$42</c:f>
              <c:strCache>
                <c:ptCount val="1"/>
                <c:pt idx="0">
                  <c:v>ODFW</c:v>
                </c:pt>
              </c:strCache>
            </c:strRef>
          </c:tx>
          <c:spPr>
            <a:solidFill>
              <a:schemeClr val="accent2"/>
            </a:solidFill>
            <a:ln>
              <a:noFill/>
            </a:ln>
            <a:effectLst/>
          </c:spPr>
          <c:invertIfNegative val="0"/>
          <c:cat>
            <c:strRef>
              <c:f>Sheet3!$C$40:$F$40</c:f>
              <c:strCache>
                <c:ptCount val="4"/>
                <c:pt idx="0">
                  <c:v>Y</c:v>
                </c:pt>
                <c:pt idx="1">
                  <c:v>X</c:v>
                </c:pt>
                <c:pt idx="2">
                  <c:v>N</c:v>
                </c:pt>
                <c:pt idx="3">
                  <c:v>Total</c:v>
                </c:pt>
              </c:strCache>
            </c:strRef>
          </c:cat>
          <c:val>
            <c:numRef>
              <c:f>Sheet3!$C$42:$F$42</c:f>
            </c:numRef>
          </c:val>
          <c:extLst>
            <c:ext xmlns:c16="http://schemas.microsoft.com/office/drawing/2014/chart" uri="{C3380CC4-5D6E-409C-BE32-E72D297353CC}">
              <c16:uniqueId val="{00000001-AA0C-456B-AD98-0DF71C617830}"/>
            </c:ext>
          </c:extLst>
        </c:ser>
        <c:ser>
          <c:idx val="2"/>
          <c:order val="2"/>
          <c:tx>
            <c:strRef>
              <c:f>Sheet3!$B$43</c:f>
              <c:strCache>
                <c:ptCount val="1"/>
                <c:pt idx="0">
                  <c:v>IDFG</c:v>
                </c:pt>
              </c:strCache>
            </c:strRef>
          </c:tx>
          <c:spPr>
            <a:solidFill>
              <a:schemeClr val="accent3"/>
            </a:solidFill>
            <a:ln>
              <a:noFill/>
            </a:ln>
            <a:effectLst/>
          </c:spPr>
          <c:invertIfNegative val="0"/>
          <c:cat>
            <c:strRef>
              <c:f>Sheet3!$C$40:$F$40</c:f>
              <c:strCache>
                <c:ptCount val="4"/>
                <c:pt idx="0">
                  <c:v>Y</c:v>
                </c:pt>
                <c:pt idx="1">
                  <c:v>X</c:v>
                </c:pt>
                <c:pt idx="2">
                  <c:v>N</c:v>
                </c:pt>
                <c:pt idx="3">
                  <c:v>Total</c:v>
                </c:pt>
              </c:strCache>
            </c:strRef>
          </c:cat>
          <c:val>
            <c:numRef>
              <c:f>Sheet3!$C$43:$F$43</c:f>
            </c:numRef>
          </c:val>
          <c:extLst>
            <c:ext xmlns:c16="http://schemas.microsoft.com/office/drawing/2014/chart" uri="{C3380CC4-5D6E-409C-BE32-E72D297353CC}">
              <c16:uniqueId val="{00000002-AA0C-456B-AD98-0DF71C617830}"/>
            </c:ext>
          </c:extLst>
        </c:ser>
        <c:ser>
          <c:idx val="3"/>
          <c:order val="3"/>
          <c:tx>
            <c:strRef>
              <c:f>Sheet3!$B$44</c:f>
              <c:strCache>
                <c:ptCount val="1"/>
                <c:pt idx="0">
                  <c:v>YNF</c:v>
                </c:pt>
              </c:strCache>
            </c:strRef>
          </c:tx>
          <c:spPr>
            <a:solidFill>
              <a:schemeClr val="accent4"/>
            </a:solidFill>
            <a:ln>
              <a:noFill/>
            </a:ln>
            <a:effectLst/>
          </c:spPr>
          <c:invertIfNegative val="0"/>
          <c:cat>
            <c:strRef>
              <c:f>Sheet3!$C$40:$F$40</c:f>
              <c:strCache>
                <c:ptCount val="4"/>
                <c:pt idx="0">
                  <c:v>Y</c:v>
                </c:pt>
                <c:pt idx="1">
                  <c:v>X</c:v>
                </c:pt>
                <c:pt idx="2">
                  <c:v>N</c:v>
                </c:pt>
                <c:pt idx="3">
                  <c:v>Total</c:v>
                </c:pt>
              </c:strCache>
            </c:strRef>
          </c:cat>
          <c:val>
            <c:numRef>
              <c:f>Sheet3!$C$44:$F$44</c:f>
            </c:numRef>
          </c:val>
          <c:extLst>
            <c:ext xmlns:c16="http://schemas.microsoft.com/office/drawing/2014/chart" uri="{C3380CC4-5D6E-409C-BE32-E72D297353CC}">
              <c16:uniqueId val="{00000003-AA0C-456B-AD98-0DF71C617830}"/>
            </c:ext>
          </c:extLst>
        </c:ser>
        <c:ser>
          <c:idx val="4"/>
          <c:order val="4"/>
          <c:tx>
            <c:strRef>
              <c:f>Sheet3!$B$45</c:f>
              <c:strCache>
                <c:ptCount val="1"/>
                <c:pt idx="0">
                  <c:v>CCT</c:v>
                </c:pt>
              </c:strCache>
            </c:strRef>
          </c:tx>
          <c:spPr>
            <a:solidFill>
              <a:schemeClr val="accent5"/>
            </a:solidFill>
            <a:ln>
              <a:noFill/>
            </a:ln>
            <a:effectLst/>
          </c:spPr>
          <c:invertIfNegative val="0"/>
          <c:cat>
            <c:strRef>
              <c:f>Sheet3!$C$40:$F$40</c:f>
              <c:strCache>
                <c:ptCount val="4"/>
                <c:pt idx="0">
                  <c:v>Y</c:v>
                </c:pt>
                <c:pt idx="1">
                  <c:v>X</c:v>
                </c:pt>
                <c:pt idx="2">
                  <c:v>N</c:v>
                </c:pt>
                <c:pt idx="3">
                  <c:v>Total</c:v>
                </c:pt>
              </c:strCache>
            </c:strRef>
          </c:cat>
          <c:val>
            <c:numRef>
              <c:f>Sheet3!$C$45:$F$45</c:f>
            </c:numRef>
          </c:val>
          <c:extLst>
            <c:ext xmlns:c16="http://schemas.microsoft.com/office/drawing/2014/chart" uri="{C3380CC4-5D6E-409C-BE32-E72D297353CC}">
              <c16:uniqueId val="{00000004-AA0C-456B-AD98-0DF71C617830}"/>
            </c:ext>
          </c:extLst>
        </c:ser>
        <c:ser>
          <c:idx val="5"/>
          <c:order val="5"/>
          <c:tx>
            <c:strRef>
              <c:f>Sheet3!$B$46</c:f>
              <c:strCache>
                <c:ptCount val="1"/>
                <c:pt idx="0">
                  <c:v>?</c:v>
                </c:pt>
              </c:strCache>
            </c:strRef>
          </c:tx>
          <c:spPr>
            <a:solidFill>
              <a:schemeClr val="accent6"/>
            </a:solidFill>
            <a:ln>
              <a:noFill/>
            </a:ln>
            <a:effectLst/>
          </c:spPr>
          <c:invertIfNegative val="0"/>
          <c:cat>
            <c:strRef>
              <c:f>Sheet3!$C$40:$F$40</c:f>
              <c:strCache>
                <c:ptCount val="4"/>
                <c:pt idx="0">
                  <c:v>Y</c:v>
                </c:pt>
                <c:pt idx="1">
                  <c:v>X</c:v>
                </c:pt>
                <c:pt idx="2">
                  <c:v>N</c:v>
                </c:pt>
                <c:pt idx="3">
                  <c:v>Total</c:v>
                </c:pt>
              </c:strCache>
            </c:strRef>
          </c:cat>
          <c:val>
            <c:numRef>
              <c:f>Sheet3!$C$46:$F$46</c:f>
            </c:numRef>
          </c:val>
          <c:extLst>
            <c:ext xmlns:c16="http://schemas.microsoft.com/office/drawing/2014/chart" uri="{C3380CC4-5D6E-409C-BE32-E72D297353CC}">
              <c16:uniqueId val="{00000005-AA0C-456B-AD98-0DF71C617830}"/>
            </c:ext>
          </c:extLst>
        </c:ser>
        <c:ser>
          <c:idx val="6"/>
          <c:order val="6"/>
          <c:tx>
            <c:strRef>
              <c:f>Sheet3!$B$47</c:f>
              <c:strCache>
                <c:ptCount val="1"/>
                <c:pt idx="0">
                  <c:v>Total</c:v>
                </c:pt>
              </c:strCache>
            </c:strRef>
          </c:tx>
          <c:spPr>
            <a:solidFill>
              <a:schemeClr val="accent1">
                <a:lumMod val="60000"/>
              </a:schemeClr>
            </a:solidFill>
            <a:ln>
              <a:noFill/>
            </a:ln>
            <a:effectLst/>
          </c:spPr>
          <c:invertIfNegative val="0"/>
          <c:cat>
            <c:strRef>
              <c:f>Sheet3!$C$40:$F$40</c:f>
              <c:strCache>
                <c:ptCount val="4"/>
                <c:pt idx="0">
                  <c:v>Y</c:v>
                </c:pt>
                <c:pt idx="1">
                  <c:v>X</c:v>
                </c:pt>
                <c:pt idx="2">
                  <c:v>N</c:v>
                </c:pt>
                <c:pt idx="3">
                  <c:v>Total</c:v>
                </c:pt>
              </c:strCache>
            </c:strRef>
          </c:cat>
          <c:val>
            <c:numRef>
              <c:f>Sheet3!$C$47:$F$47</c:f>
              <c:numCache>
                <c:formatCode>General</c:formatCode>
                <c:ptCount val="4"/>
                <c:pt idx="0">
                  <c:v>33</c:v>
                </c:pt>
                <c:pt idx="1">
                  <c:v>47</c:v>
                </c:pt>
                <c:pt idx="2">
                  <c:v>121</c:v>
                </c:pt>
                <c:pt idx="3">
                  <c:v>201</c:v>
                </c:pt>
              </c:numCache>
            </c:numRef>
          </c:val>
          <c:extLst>
            <c:ext xmlns:c16="http://schemas.microsoft.com/office/drawing/2014/chart" uri="{C3380CC4-5D6E-409C-BE32-E72D297353CC}">
              <c16:uniqueId val="{00000006-AA0C-456B-AD98-0DF71C617830}"/>
            </c:ext>
          </c:extLst>
        </c:ser>
        <c:ser>
          <c:idx val="7"/>
          <c:order val="7"/>
          <c:tx>
            <c:strRef>
              <c:f>Sheet3!$B$48</c:f>
              <c:strCache>
                <c:ptCount val="1"/>
                <c:pt idx="0">
                  <c:v>%</c:v>
                </c:pt>
              </c:strCache>
            </c:strRef>
          </c:tx>
          <c:spPr>
            <a:solidFill>
              <a:schemeClr val="accent2">
                <a:lumMod val="60000"/>
              </a:schemeClr>
            </a:solidFill>
            <a:ln>
              <a:noFill/>
            </a:ln>
            <a:effectLst/>
          </c:spPr>
          <c:invertIfNegative val="0"/>
          <c:cat>
            <c:strRef>
              <c:f>Sheet3!$C$40:$F$40</c:f>
              <c:strCache>
                <c:ptCount val="4"/>
                <c:pt idx="0">
                  <c:v>Y</c:v>
                </c:pt>
                <c:pt idx="1">
                  <c:v>X</c:v>
                </c:pt>
                <c:pt idx="2">
                  <c:v>N</c:v>
                </c:pt>
                <c:pt idx="3">
                  <c:v>Total</c:v>
                </c:pt>
              </c:strCache>
            </c:strRef>
          </c:cat>
          <c:val>
            <c:numRef>
              <c:f>Sheet3!$C$48:$F$48</c:f>
              <c:numCache>
                <c:formatCode>General</c:formatCode>
                <c:ptCount val="4"/>
                <c:pt idx="0">
                  <c:v>17</c:v>
                </c:pt>
                <c:pt idx="1">
                  <c:v>23</c:v>
                </c:pt>
                <c:pt idx="2">
                  <c:v>60</c:v>
                </c:pt>
                <c:pt idx="3">
                  <c:v>100</c:v>
                </c:pt>
              </c:numCache>
            </c:numRef>
          </c:val>
          <c:extLst>
            <c:ext xmlns:c16="http://schemas.microsoft.com/office/drawing/2014/chart" uri="{C3380CC4-5D6E-409C-BE32-E72D297353CC}">
              <c16:uniqueId val="{00000007-AA0C-456B-AD98-0DF71C617830}"/>
            </c:ext>
          </c:extLst>
        </c:ser>
        <c:dLbls>
          <c:showLegendKey val="0"/>
          <c:showVal val="0"/>
          <c:showCatName val="0"/>
          <c:showSerName val="0"/>
          <c:showPercent val="0"/>
          <c:showBubbleSize val="0"/>
        </c:dLbls>
        <c:gapWidth val="219"/>
        <c:overlap val="-27"/>
        <c:axId val="361767808"/>
        <c:axId val="189601504"/>
      </c:barChart>
      <c:catAx>
        <c:axId val="36176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601504"/>
        <c:crosses val="autoZero"/>
        <c:auto val="1"/>
        <c:lblAlgn val="ctr"/>
        <c:lblOffset val="100"/>
        <c:noMultiLvlLbl val="0"/>
      </c:catAx>
      <c:valAx>
        <c:axId val="18960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1767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Sheet3!$B$54</c:f>
              <c:strCache>
                <c:ptCount val="1"/>
                <c:pt idx="0">
                  <c:v>WDFW</c:v>
                </c:pt>
              </c:strCache>
            </c:strRef>
          </c:tx>
          <c:spPr>
            <a:solidFill>
              <a:schemeClr val="accent1"/>
            </a:solidFill>
            <a:ln>
              <a:noFill/>
            </a:ln>
            <a:effectLst/>
          </c:spPr>
          <c:invertIfNegative val="0"/>
          <c:cat>
            <c:strRef>
              <c:f>Sheet3!$C$53:$F$53</c:f>
              <c:strCache>
                <c:ptCount val="4"/>
                <c:pt idx="0">
                  <c:v>Y</c:v>
                </c:pt>
                <c:pt idx="1">
                  <c:v>X</c:v>
                </c:pt>
                <c:pt idx="2">
                  <c:v>N</c:v>
                </c:pt>
                <c:pt idx="3">
                  <c:v>Total</c:v>
                </c:pt>
              </c:strCache>
            </c:strRef>
          </c:cat>
          <c:val>
            <c:numRef>
              <c:f>Sheet3!$C$54:$F$54</c:f>
            </c:numRef>
          </c:val>
          <c:extLst>
            <c:ext xmlns:c16="http://schemas.microsoft.com/office/drawing/2014/chart" uri="{C3380CC4-5D6E-409C-BE32-E72D297353CC}">
              <c16:uniqueId val="{00000000-1E58-49B8-9453-D0FB9AE60B19}"/>
            </c:ext>
          </c:extLst>
        </c:ser>
        <c:ser>
          <c:idx val="1"/>
          <c:order val="1"/>
          <c:tx>
            <c:strRef>
              <c:f>Sheet3!$B$55</c:f>
              <c:strCache>
                <c:ptCount val="1"/>
                <c:pt idx="0">
                  <c:v>ODFW</c:v>
                </c:pt>
              </c:strCache>
            </c:strRef>
          </c:tx>
          <c:spPr>
            <a:solidFill>
              <a:schemeClr val="accent2"/>
            </a:solidFill>
            <a:ln>
              <a:noFill/>
            </a:ln>
            <a:effectLst/>
          </c:spPr>
          <c:invertIfNegative val="0"/>
          <c:cat>
            <c:strRef>
              <c:f>Sheet3!$C$53:$F$53</c:f>
              <c:strCache>
                <c:ptCount val="4"/>
                <c:pt idx="0">
                  <c:v>Y</c:v>
                </c:pt>
                <c:pt idx="1">
                  <c:v>X</c:v>
                </c:pt>
                <c:pt idx="2">
                  <c:v>N</c:v>
                </c:pt>
                <c:pt idx="3">
                  <c:v>Total</c:v>
                </c:pt>
              </c:strCache>
            </c:strRef>
          </c:cat>
          <c:val>
            <c:numRef>
              <c:f>Sheet3!$C$55:$F$55</c:f>
            </c:numRef>
          </c:val>
          <c:extLst>
            <c:ext xmlns:c16="http://schemas.microsoft.com/office/drawing/2014/chart" uri="{C3380CC4-5D6E-409C-BE32-E72D297353CC}">
              <c16:uniqueId val="{00000001-1E58-49B8-9453-D0FB9AE60B19}"/>
            </c:ext>
          </c:extLst>
        </c:ser>
        <c:ser>
          <c:idx val="2"/>
          <c:order val="2"/>
          <c:tx>
            <c:strRef>
              <c:f>Sheet3!$B$56</c:f>
              <c:strCache>
                <c:ptCount val="1"/>
                <c:pt idx="0">
                  <c:v>IDFG</c:v>
                </c:pt>
              </c:strCache>
            </c:strRef>
          </c:tx>
          <c:spPr>
            <a:solidFill>
              <a:schemeClr val="accent3"/>
            </a:solidFill>
            <a:ln>
              <a:noFill/>
            </a:ln>
            <a:effectLst/>
          </c:spPr>
          <c:invertIfNegative val="0"/>
          <c:cat>
            <c:strRef>
              <c:f>Sheet3!$C$53:$F$53</c:f>
              <c:strCache>
                <c:ptCount val="4"/>
                <c:pt idx="0">
                  <c:v>Y</c:v>
                </c:pt>
                <c:pt idx="1">
                  <c:v>X</c:v>
                </c:pt>
                <c:pt idx="2">
                  <c:v>N</c:v>
                </c:pt>
                <c:pt idx="3">
                  <c:v>Total</c:v>
                </c:pt>
              </c:strCache>
            </c:strRef>
          </c:cat>
          <c:val>
            <c:numRef>
              <c:f>Sheet3!$C$56:$F$56</c:f>
            </c:numRef>
          </c:val>
          <c:extLst>
            <c:ext xmlns:c16="http://schemas.microsoft.com/office/drawing/2014/chart" uri="{C3380CC4-5D6E-409C-BE32-E72D297353CC}">
              <c16:uniqueId val="{00000002-1E58-49B8-9453-D0FB9AE60B19}"/>
            </c:ext>
          </c:extLst>
        </c:ser>
        <c:ser>
          <c:idx val="3"/>
          <c:order val="3"/>
          <c:tx>
            <c:strRef>
              <c:f>Sheet3!$B$57</c:f>
              <c:strCache>
                <c:ptCount val="1"/>
                <c:pt idx="0">
                  <c:v>YNF</c:v>
                </c:pt>
              </c:strCache>
            </c:strRef>
          </c:tx>
          <c:spPr>
            <a:solidFill>
              <a:schemeClr val="accent4"/>
            </a:solidFill>
            <a:ln>
              <a:noFill/>
            </a:ln>
            <a:effectLst/>
          </c:spPr>
          <c:invertIfNegative val="0"/>
          <c:cat>
            <c:strRef>
              <c:f>Sheet3!$C$53:$F$53</c:f>
              <c:strCache>
                <c:ptCount val="4"/>
                <c:pt idx="0">
                  <c:v>Y</c:v>
                </c:pt>
                <c:pt idx="1">
                  <c:v>X</c:v>
                </c:pt>
                <c:pt idx="2">
                  <c:v>N</c:v>
                </c:pt>
                <c:pt idx="3">
                  <c:v>Total</c:v>
                </c:pt>
              </c:strCache>
            </c:strRef>
          </c:cat>
          <c:val>
            <c:numRef>
              <c:f>Sheet3!$C$57:$F$57</c:f>
            </c:numRef>
          </c:val>
          <c:extLst>
            <c:ext xmlns:c16="http://schemas.microsoft.com/office/drawing/2014/chart" uri="{C3380CC4-5D6E-409C-BE32-E72D297353CC}">
              <c16:uniqueId val="{00000003-1E58-49B8-9453-D0FB9AE60B19}"/>
            </c:ext>
          </c:extLst>
        </c:ser>
        <c:ser>
          <c:idx val="4"/>
          <c:order val="4"/>
          <c:tx>
            <c:strRef>
              <c:f>Sheet3!$B$58</c:f>
              <c:strCache>
                <c:ptCount val="1"/>
                <c:pt idx="0">
                  <c:v>CCT</c:v>
                </c:pt>
              </c:strCache>
            </c:strRef>
          </c:tx>
          <c:spPr>
            <a:solidFill>
              <a:schemeClr val="accent5"/>
            </a:solidFill>
            <a:ln>
              <a:noFill/>
            </a:ln>
            <a:effectLst/>
          </c:spPr>
          <c:invertIfNegative val="0"/>
          <c:cat>
            <c:strRef>
              <c:f>Sheet3!$C$53:$F$53</c:f>
              <c:strCache>
                <c:ptCount val="4"/>
                <c:pt idx="0">
                  <c:v>Y</c:v>
                </c:pt>
                <c:pt idx="1">
                  <c:v>X</c:v>
                </c:pt>
                <c:pt idx="2">
                  <c:v>N</c:v>
                </c:pt>
                <c:pt idx="3">
                  <c:v>Total</c:v>
                </c:pt>
              </c:strCache>
            </c:strRef>
          </c:cat>
          <c:val>
            <c:numRef>
              <c:f>Sheet3!$C$58:$F$58</c:f>
            </c:numRef>
          </c:val>
          <c:extLst>
            <c:ext xmlns:c16="http://schemas.microsoft.com/office/drawing/2014/chart" uri="{C3380CC4-5D6E-409C-BE32-E72D297353CC}">
              <c16:uniqueId val="{00000004-1E58-49B8-9453-D0FB9AE60B19}"/>
            </c:ext>
          </c:extLst>
        </c:ser>
        <c:ser>
          <c:idx val="5"/>
          <c:order val="5"/>
          <c:tx>
            <c:strRef>
              <c:f>Sheet3!$B$59</c:f>
              <c:strCache>
                <c:ptCount val="1"/>
                <c:pt idx="0">
                  <c:v>?</c:v>
                </c:pt>
              </c:strCache>
            </c:strRef>
          </c:tx>
          <c:spPr>
            <a:solidFill>
              <a:schemeClr val="accent6"/>
            </a:solidFill>
            <a:ln>
              <a:noFill/>
            </a:ln>
            <a:effectLst/>
          </c:spPr>
          <c:invertIfNegative val="0"/>
          <c:cat>
            <c:strRef>
              <c:f>Sheet3!$C$53:$F$53</c:f>
              <c:strCache>
                <c:ptCount val="4"/>
                <c:pt idx="0">
                  <c:v>Y</c:v>
                </c:pt>
                <c:pt idx="1">
                  <c:v>X</c:v>
                </c:pt>
                <c:pt idx="2">
                  <c:v>N</c:v>
                </c:pt>
                <c:pt idx="3">
                  <c:v>Total</c:v>
                </c:pt>
              </c:strCache>
            </c:strRef>
          </c:cat>
          <c:val>
            <c:numRef>
              <c:f>Sheet3!$C$59:$F$59</c:f>
            </c:numRef>
          </c:val>
          <c:extLst>
            <c:ext xmlns:c16="http://schemas.microsoft.com/office/drawing/2014/chart" uri="{C3380CC4-5D6E-409C-BE32-E72D297353CC}">
              <c16:uniqueId val="{00000005-1E58-49B8-9453-D0FB9AE60B19}"/>
            </c:ext>
          </c:extLst>
        </c:ser>
        <c:ser>
          <c:idx val="6"/>
          <c:order val="6"/>
          <c:tx>
            <c:strRef>
              <c:f>Sheet3!$B$60</c:f>
              <c:strCache>
                <c:ptCount val="1"/>
                <c:pt idx="0">
                  <c:v>Total</c:v>
                </c:pt>
              </c:strCache>
            </c:strRef>
          </c:tx>
          <c:spPr>
            <a:solidFill>
              <a:schemeClr val="accent1">
                <a:lumMod val="60000"/>
              </a:schemeClr>
            </a:solidFill>
            <a:ln>
              <a:noFill/>
            </a:ln>
            <a:effectLst/>
          </c:spPr>
          <c:invertIfNegative val="0"/>
          <c:cat>
            <c:strRef>
              <c:f>Sheet3!$C$53:$F$53</c:f>
              <c:strCache>
                <c:ptCount val="4"/>
                <c:pt idx="0">
                  <c:v>Y</c:v>
                </c:pt>
                <c:pt idx="1">
                  <c:v>X</c:v>
                </c:pt>
                <c:pt idx="2">
                  <c:v>N</c:v>
                </c:pt>
                <c:pt idx="3">
                  <c:v>Total</c:v>
                </c:pt>
              </c:strCache>
            </c:strRef>
          </c:cat>
          <c:val>
            <c:numRef>
              <c:f>Sheet3!$C$60:$F$60</c:f>
              <c:numCache>
                <c:formatCode>General</c:formatCode>
                <c:ptCount val="4"/>
                <c:pt idx="0">
                  <c:v>7</c:v>
                </c:pt>
                <c:pt idx="1">
                  <c:v>40</c:v>
                </c:pt>
                <c:pt idx="2">
                  <c:v>154</c:v>
                </c:pt>
                <c:pt idx="3">
                  <c:v>201</c:v>
                </c:pt>
              </c:numCache>
            </c:numRef>
          </c:val>
          <c:extLst>
            <c:ext xmlns:c16="http://schemas.microsoft.com/office/drawing/2014/chart" uri="{C3380CC4-5D6E-409C-BE32-E72D297353CC}">
              <c16:uniqueId val="{00000006-1E58-49B8-9453-D0FB9AE60B19}"/>
            </c:ext>
          </c:extLst>
        </c:ser>
        <c:ser>
          <c:idx val="7"/>
          <c:order val="7"/>
          <c:tx>
            <c:strRef>
              <c:f>Sheet3!$B$61</c:f>
              <c:strCache>
                <c:ptCount val="1"/>
                <c:pt idx="0">
                  <c:v>%</c:v>
                </c:pt>
              </c:strCache>
            </c:strRef>
          </c:tx>
          <c:spPr>
            <a:solidFill>
              <a:schemeClr val="accent2">
                <a:lumMod val="60000"/>
              </a:schemeClr>
            </a:solidFill>
            <a:ln>
              <a:noFill/>
            </a:ln>
            <a:effectLst/>
          </c:spPr>
          <c:invertIfNegative val="0"/>
          <c:cat>
            <c:strRef>
              <c:f>Sheet3!$C$53:$F$53</c:f>
              <c:strCache>
                <c:ptCount val="4"/>
                <c:pt idx="0">
                  <c:v>Y</c:v>
                </c:pt>
                <c:pt idx="1">
                  <c:v>X</c:v>
                </c:pt>
                <c:pt idx="2">
                  <c:v>N</c:v>
                </c:pt>
                <c:pt idx="3">
                  <c:v>Total</c:v>
                </c:pt>
              </c:strCache>
            </c:strRef>
          </c:cat>
          <c:val>
            <c:numRef>
              <c:f>Sheet3!$C$61:$F$61</c:f>
              <c:numCache>
                <c:formatCode>General</c:formatCode>
                <c:ptCount val="4"/>
                <c:pt idx="0">
                  <c:v>3</c:v>
                </c:pt>
                <c:pt idx="1">
                  <c:v>20</c:v>
                </c:pt>
                <c:pt idx="2">
                  <c:v>77</c:v>
                </c:pt>
                <c:pt idx="3">
                  <c:v>100</c:v>
                </c:pt>
              </c:numCache>
            </c:numRef>
          </c:val>
          <c:extLst>
            <c:ext xmlns:c16="http://schemas.microsoft.com/office/drawing/2014/chart" uri="{C3380CC4-5D6E-409C-BE32-E72D297353CC}">
              <c16:uniqueId val="{00000007-1E58-49B8-9453-D0FB9AE60B19}"/>
            </c:ext>
          </c:extLst>
        </c:ser>
        <c:dLbls>
          <c:showLegendKey val="0"/>
          <c:showVal val="0"/>
          <c:showCatName val="0"/>
          <c:showSerName val="0"/>
          <c:showPercent val="0"/>
          <c:showBubbleSize val="0"/>
        </c:dLbls>
        <c:gapWidth val="219"/>
        <c:overlap val="-27"/>
        <c:axId val="430333248"/>
        <c:axId val="430334080"/>
      </c:barChart>
      <c:catAx>
        <c:axId val="43033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0334080"/>
        <c:crosses val="autoZero"/>
        <c:auto val="1"/>
        <c:lblAlgn val="ctr"/>
        <c:lblOffset val="100"/>
        <c:noMultiLvlLbl val="0"/>
      </c:catAx>
      <c:valAx>
        <c:axId val="43033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0333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61BF1-5FFF-4FBB-A9B4-964B31472993}" type="datetimeFigureOut">
              <a:rPr lang="en-US" smtClean="0"/>
              <a:t>3/6/2017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443A2-EA61-4B12-AD16-6DDC3DA36FFE}" type="slidenum">
              <a:rPr lang="en-US" smtClean="0"/>
              <a:t>‹#›</a:t>
            </a:fld>
            <a:endParaRPr lang="en-US" dirty="0"/>
          </a:p>
        </p:txBody>
      </p:sp>
    </p:spTree>
    <p:extLst>
      <p:ext uri="{BB962C8B-B14F-4D97-AF65-F5344CB8AC3E}">
        <p14:creationId xmlns:p14="http://schemas.microsoft.com/office/powerpoint/2010/main" val="374968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1</a:t>
            </a:fld>
            <a:endParaRPr lang="en-US" dirty="0"/>
          </a:p>
        </p:txBody>
      </p:sp>
    </p:spTree>
    <p:extLst>
      <p:ext uri="{BB962C8B-B14F-4D97-AF65-F5344CB8AC3E}">
        <p14:creationId xmlns:p14="http://schemas.microsoft.com/office/powerpoint/2010/main" val="217805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Indirect rates are;</a:t>
            </a:r>
          </a:p>
          <a:p>
            <a:r>
              <a:rPr lang="en-US" dirty="0" smtClean="0"/>
              <a:t>PSMFC 15%</a:t>
            </a:r>
          </a:p>
          <a:p>
            <a:r>
              <a:rPr lang="en-US" dirty="0" smtClean="0"/>
              <a:t>CCT 5.4%</a:t>
            </a:r>
          </a:p>
          <a:p>
            <a:r>
              <a:rPr lang="en-US" dirty="0" smtClean="0"/>
              <a:t>IDFG 19.8%</a:t>
            </a:r>
          </a:p>
          <a:p>
            <a:r>
              <a:rPr lang="en-US" dirty="0" smtClean="0"/>
              <a:t>MFWP 9.7%</a:t>
            </a:r>
          </a:p>
          <a:p>
            <a:r>
              <a:rPr lang="en-US" dirty="0" smtClean="0"/>
              <a:t>ODFW 19.3%</a:t>
            </a:r>
          </a:p>
          <a:p>
            <a:r>
              <a:rPr lang="en-US" dirty="0" smtClean="0"/>
              <a:t>WDFW 22.6%</a:t>
            </a:r>
          </a:p>
          <a:p>
            <a:r>
              <a:rPr lang="en-US" dirty="0" smtClean="0"/>
              <a:t>USFWS 23.9%</a:t>
            </a:r>
          </a:p>
          <a:p>
            <a:endParaRPr lang="en-US" dirty="0"/>
          </a:p>
          <a:p>
            <a:r>
              <a:rPr lang="en-US" dirty="0" smtClean="0"/>
              <a:t>Average 17.8%</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4</a:t>
            </a:fld>
            <a:endParaRPr lang="en-US" dirty="0"/>
          </a:p>
        </p:txBody>
      </p:sp>
    </p:spTree>
    <p:extLst>
      <p:ext uri="{BB962C8B-B14F-4D97-AF65-F5344CB8AC3E}">
        <p14:creationId xmlns:p14="http://schemas.microsoft.com/office/powerpoint/2010/main" val="108577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cost is $98,823 per FTE (salaries and benefits)</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5</a:t>
            </a:fld>
            <a:endParaRPr lang="en-US" dirty="0"/>
          </a:p>
        </p:txBody>
      </p:sp>
    </p:spTree>
    <p:extLst>
      <p:ext uri="{BB962C8B-B14F-4D97-AF65-F5344CB8AC3E}">
        <p14:creationId xmlns:p14="http://schemas.microsoft.com/office/powerpoint/2010/main" val="284615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9</a:t>
            </a:fld>
            <a:endParaRPr lang="en-US" dirty="0"/>
          </a:p>
        </p:txBody>
      </p:sp>
    </p:spTree>
    <p:extLst>
      <p:ext uri="{BB962C8B-B14F-4D97-AF65-F5344CB8AC3E}">
        <p14:creationId xmlns:p14="http://schemas.microsoft.com/office/powerpoint/2010/main" val="68885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09154-D36B-4024-887F-3EC789BBD446}" type="slidenum">
              <a:rPr lang="en-US" smtClean="0"/>
              <a:t>14</a:t>
            </a:fld>
            <a:endParaRPr lang="en-US" dirty="0"/>
          </a:p>
        </p:txBody>
      </p:sp>
    </p:spTree>
    <p:extLst>
      <p:ext uri="{BB962C8B-B14F-4D97-AF65-F5344CB8AC3E}">
        <p14:creationId xmlns:p14="http://schemas.microsoft.com/office/powerpoint/2010/main" val="136297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A4DBA-5CF3-484C-A53F-472D5643CD4D}" type="datetime1">
              <a:rPr lang="en-US" smtClean="0">
                <a:solidFill>
                  <a:prstClr val="black">
                    <a:tint val="75000"/>
                  </a:prstClr>
                </a:solidFill>
              </a:r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40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F4CC5-BFCB-4475-A86C-515B5ABBEB9D}" type="datetime1">
              <a:rPr lang="en-US" smtClean="0">
                <a:solidFill>
                  <a:prstClr val="black">
                    <a:tint val="75000"/>
                  </a:prstClr>
                </a:solidFill>
              </a:r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71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56573-CCBC-4653-92CB-3B8DC4EA2418}" type="datetime1">
              <a:rPr lang="en-US" smtClean="0">
                <a:solidFill>
                  <a:prstClr val="black">
                    <a:tint val="75000"/>
                  </a:prstClr>
                </a:solidFill>
              </a:r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539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73276-A8C7-45CE-B1F1-86C7196D3B20}" type="datetime1">
              <a:rPr lang="en-US" smtClean="0">
                <a:solidFill>
                  <a:prstClr val="black">
                    <a:tint val="75000"/>
                  </a:prstClr>
                </a:solidFill>
              </a:r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94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6EAA4F-A5B6-46A2-951C-694FD0DF4232}" type="datetime1">
              <a:rPr lang="en-US" smtClean="0">
                <a:solidFill>
                  <a:prstClr val="black">
                    <a:tint val="75000"/>
                  </a:prstClr>
                </a:solidFill>
              </a:rPr>
              <a:t>3/6/2017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96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E25D4-9509-41F4-BAE7-4DD47E07EB1F}" type="datetime1">
              <a:rPr lang="en-US" smtClean="0">
                <a:solidFill>
                  <a:prstClr val="black">
                    <a:tint val="75000"/>
                  </a:prstClr>
                </a:solidFill>
              </a:rPr>
              <a:t>3/6/2017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81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0705F-1769-4ADE-8412-5501723D4029}" type="datetime1">
              <a:rPr lang="en-US" smtClean="0">
                <a:solidFill>
                  <a:prstClr val="black">
                    <a:tint val="75000"/>
                  </a:prstClr>
                </a:solidFill>
              </a:rPr>
              <a:t>3/6/2017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18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9F06E2-79BF-4311-B0C0-6E6C77D4F056}" type="datetime1">
              <a:rPr lang="en-US" smtClean="0">
                <a:solidFill>
                  <a:prstClr val="black">
                    <a:tint val="75000"/>
                  </a:prstClr>
                </a:solidFill>
              </a:rPr>
              <a:t>3/6/2017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37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E304B-00C6-4BE2-BFC7-B476AC353927}" type="datetime1">
              <a:rPr lang="en-US" smtClean="0">
                <a:solidFill>
                  <a:prstClr val="black">
                    <a:tint val="75000"/>
                  </a:prstClr>
                </a:solidFill>
              </a:rPr>
              <a:t>3/6/2017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440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C42BDC-7A7B-4266-A3ED-52A498187050}" type="datetime1">
              <a:rPr lang="en-US" smtClean="0">
                <a:solidFill>
                  <a:prstClr val="black">
                    <a:tint val="75000"/>
                  </a:prstClr>
                </a:solidFill>
              </a:rPr>
              <a:t>3/6/2017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96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ED9B2B1-5A55-4EA4-8A9D-2D86D98B6C00}" type="datetime1">
              <a:rPr lang="en-US" smtClean="0">
                <a:solidFill>
                  <a:prstClr val="black">
                    <a:tint val="75000"/>
                  </a:prstClr>
                </a:solidFill>
              </a:rPr>
              <a:t>3/6/2017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45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FD5EC-2C9E-4777-AA0B-914484DED358}" type="datetime1">
              <a:rPr lang="en-US" smtClean="0">
                <a:solidFill>
                  <a:prstClr val="black">
                    <a:tint val="75000"/>
                  </a:prstClr>
                </a:solidFill>
              </a:rPr>
              <a:t>3/6/2017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615319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StreamNet Executive Committee</a:t>
            </a:r>
            <a:br>
              <a:rPr lang="en-US" dirty="0" smtClean="0"/>
            </a:br>
            <a:r>
              <a:rPr lang="en-US" dirty="0" smtClean="0"/>
              <a:t>03/07/17 Meeting</a:t>
            </a:r>
            <a:endParaRPr lang="en-US" dirty="0"/>
          </a:p>
        </p:txBody>
      </p:sp>
      <p:sp>
        <p:nvSpPr>
          <p:cNvPr id="3" name="TextBox 2"/>
          <p:cNvSpPr txBox="1"/>
          <p:nvPr/>
        </p:nvSpPr>
        <p:spPr>
          <a:xfrm>
            <a:off x="864286" y="2040334"/>
            <a:ext cx="7812780" cy="4431983"/>
          </a:xfrm>
          <a:prstGeom prst="rect">
            <a:avLst/>
          </a:prstGeom>
          <a:noFill/>
        </p:spPr>
        <p:txBody>
          <a:bodyPr wrap="none" rtlCol="0">
            <a:spAutoFit/>
          </a:bodyPr>
          <a:lstStyle/>
          <a:p>
            <a:r>
              <a:rPr lang="en-US" sz="2400" dirty="0" smtClean="0"/>
              <a:t>Executive Committee Budget Review of CURRENT Budgets</a:t>
            </a:r>
          </a:p>
          <a:p>
            <a:r>
              <a:rPr lang="en-US" sz="2400" dirty="0"/>
              <a:t>	</a:t>
            </a:r>
            <a:r>
              <a:rPr lang="en-US" sz="2400" dirty="0" smtClean="0"/>
              <a:t>FY 2017 </a:t>
            </a:r>
          </a:p>
          <a:p>
            <a:r>
              <a:rPr lang="en-US" sz="2400" dirty="0" smtClean="0"/>
              <a:t>	</a:t>
            </a:r>
          </a:p>
          <a:p>
            <a:r>
              <a:rPr lang="en-US" sz="2400" dirty="0"/>
              <a:t>Review of Draft </a:t>
            </a:r>
            <a:r>
              <a:rPr lang="en-US" sz="2400" dirty="0" smtClean="0"/>
              <a:t>NEXT </a:t>
            </a:r>
            <a:r>
              <a:rPr lang="en-US" sz="2400" dirty="0"/>
              <a:t>Budget and New </a:t>
            </a:r>
            <a:r>
              <a:rPr lang="en-US" sz="2400" dirty="0" smtClean="0"/>
              <a:t>SOW</a:t>
            </a:r>
          </a:p>
          <a:p>
            <a:r>
              <a:rPr lang="en-US" sz="2400" dirty="0"/>
              <a:t>	</a:t>
            </a:r>
            <a:r>
              <a:rPr lang="en-US" sz="2400" dirty="0" smtClean="0"/>
              <a:t>FY 2018 &amp; 2019</a:t>
            </a:r>
          </a:p>
          <a:p>
            <a:endParaRPr lang="en-US" sz="2400" dirty="0"/>
          </a:p>
          <a:p>
            <a:r>
              <a:rPr lang="en-US" sz="2400" dirty="0" smtClean="0"/>
              <a:t>Predicted CA Data Flow Survey Results &amp; Discussion</a:t>
            </a:r>
          </a:p>
          <a:p>
            <a:endParaRPr lang="en-US" sz="2400" dirty="0"/>
          </a:p>
          <a:p>
            <a:r>
              <a:rPr lang="en-US" sz="2400" dirty="0"/>
              <a:t>Discuss CA Priorities – Hatchery Indicators, Resident Fish, etc.</a:t>
            </a:r>
            <a:endParaRPr lang="en-US" sz="2400" dirty="0" smtClean="0"/>
          </a:p>
          <a:p>
            <a:endParaRPr lang="en-US" sz="2400" dirty="0"/>
          </a:p>
          <a:p>
            <a:r>
              <a:rPr lang="en-US" sz="2400" dirty="0" smtClean="0"/>
              <a:t>Roundtable/Good of the Order</a:t>
            </a:r>
            <a:endParaRPr lang="en-US" sz="2400" dirty="0"/>
          </a:p>
          <a:p>
            <a:endParaRPr lang="en-US" dirty="0"/>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820383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4800" y="762000"/>
            <a:ext cx="8644445" cy="635000"/>
          </a:xfrm>
          <a:prstGeom prst="rect">
            <a:avLst/>
          </a:prstGeom>
        </p:spPr>
      </p:pic>
      <p:sp>
        <p:nvSpPr>
          <p:cNvPr id="8" name="TextBox 7"/>
          <p:cNvSpPr txBox="1"/>
          <p:nvPr/>
        </p:nvSpPr>
        <p:spPr>
          <a:xfrm>
            <a:off x="6934200" y="392668"/>
            <a:ext cx="1876924" cy="369332"/>
          </a:xfrm>
          <a:prstGeom prst="rect">
            <a:avLst/>
          </a:prstGeom>
          <a:noFill/>
        </p:spPr>
        <p:txBody>
          <a:bodyPr wrap="none" rtlCol="0">
            <a:spAutoFit/>
          </a:bodyPr>
          <a:lstStyle/>
          <a:p>
            <a:r>
              <a:rPr lang="en-US" dirty="0" smtClean="0"/>
              <a:t>Months            FTE</a:t>
            </a:r>
            <a:endParaRPr lang="en-US" dirty="0"/>
          </a:p>
        </p:txBody>
      </p:sp>
      <p:sp>
        <p:nvSpPr>
          <p:cNvPr id="2" name="Rectangle 1"/>
          <p:cNvSpPr/>
          <p:nvPr/>
        </p:nvSpPr>
        <p:spPr>
          <a:xfrm>
            <a:off x="533400" y="1520786"/>
            <a:ext cx="7696200" cy="4770537"/>
          </a:xfrm>
          <a:prstGeom prst="rect">
            <a:avLst/>
          </a:prstGeom>
        </p:spPr>
        <p:txBody>
          <a:bodyPr wrap="square">
            <a:spAutoFit/>
          </a:bodyPr>
          <a:lstStyle/>
          <a:p>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Time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on </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StreamNet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accordingly</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prep for Excom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travel to Excom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participate in Excom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80 hours to </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respond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to inquiries from </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StreamNet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staff</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80 hours to coordinate with others in my agency related to </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StreamNet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activities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oversee deliverables under CA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Sitka Tech </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contract (76% of budget):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1</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40 hours to prep for </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Steering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travel to Steering 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participate in Steering 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80 hours to respond to inquiries from stream-net staff</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80 hours to coordinate with others agencies related to </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StreamNet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activities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260 to compile and actually push CA data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320 hours To enhance and maintain tribal data systems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100+ hours to help push traditional data set as time allows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67263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50" y="2743200"/>
            <a:ext cx="6286500" cy="3845155"/>
          </a:xfrm>
          <a:prstGeom prst="rect">
            <a:avLst/>
          </a:prstGeom>
        </p:spPr>
        <p:txBody>
          <a:bodyPr wrap="square">
            <a:spAutoFit/>
          </a:bodyPr>
          <a:lstStyle/>
          <a:p>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Staff effort tied to specific products:  </a:t>
            </a:r>
          </a:p>
          <a:p>
            <a:pPr marL="214313" indent="-214313">
              <a:buFont typeface="Arial" panose="020B0604020202020204" pitchFamily="34" charset="0"/>
              <a:buChar char="•"/>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Coordinated Assessments - 80%, Technical Assistance - 10%, Traditional trend data - 10%</a:t>
            </a:r>
          </a:p>
          <a:p>
            <a:pPr>
              <a:lnSpc>
                <a:spcPct val="105000"/>
              </a:lnSpc>
              <a:spcBef>
                <a:spcPts val="450"/>
              </a:spcBef>
            </a:pPr>
            <a:r>
              <a:rPr lang="en-US" sz="1600" dirty="0">
                <a:solidFill>
                  <a:schemeClr val="tx2"/>
                </a:solidFill>
              </a:rPr>
              <a:t>Staff effort tied to general tasks: </a:t>
            </a:r>
          </a:p>
          <a:p>
            <a:pPr marL="214313" indent="-214313">
              <a:lnSpc>
                <a:spcPct val="105000"/>
              </a:lnSpc>
              <a:buFont typeface="Arial" panose="020B0604020202020204" pitchFamily="34" charset="0"/>
              <a:buChar char="•"/>
            </a:pPr>
            <a:r>
              <a:rPr lang="en-US" sz="1600" dirty="0">
                <a:solidFill>
                  <a:schemeClr val="tx2"/>
                </a:solidFill>
              </a:rPr>
              <a:t>Obtain data - 50% (includes tool development), Manage data - 25%, Deliver data - 5%, Technical Assistance - 10%, Coordination - 5%, Administration - 5% </a:t>
            </a:r>
          </a:p>
          <a:p>
            <a:pPr>
              <a:spcBef>
                <a:spcPts val="450"/>
              </a:spcBef>
            </a:pPr>
            <a:r>
              <a:rPr lang="en-US" sz="1600" dirty="0">
                <a:solidFill>
                  <a:schemeClr val="tx2"/>
                </a:solidFill>
              </a:rPr>
              <a:t>Proportion of effort considered technical assistance to CA = 10%</a:t>
            </a:r>
          </a:p>
          <a:p>
            <a:pPr>
              <a:spcBef>
                <a:spcPts val="450"/>
              </a:spcBef>
            </a:pPr>
            <a:r>
              <a:rPr lang="en-US" sz="1600" dirty="0">
                <a:solidFill>
                  <a:schemeClr val="tx2"/>
                </a:solidFill>
              </a:rPr>
              <a:t>Technical assistance to CA includes: </a:t>
            </a:r>
          </a:p>
          <a:p>
            <a:pPr marL="214313" indent="-214313">
              <a:buFont typeface="Arial" panose="020B0604020202020204" pitchFamily="34" charset="0"/>
              <a:buChar char="•"/>
            </a:pPr>
            <a:r>
              <a:rPr lang="en-US" sz="1600" dirty="0">
                <a:solidFill>
                  <a:schemeClr val="tx2"/>
                </a:solidFill>
              </a:rPr>
              <a:t>Training, Explaining data exchange standards, Custom analyses and reports </a:t>
            </a:r>
          </a:p>
          <a:p>
            <a:pPr>
              <a:spcBef>
                <a:spcPts val="450"/>
              </a:spcBef>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Other uses of StreamNet staff time include:</a:t>
            </a:r>
          </a:p>
          <a:p>
            <a:pPr marL="214313" indent="-214313">
              <a:buFont typeface="Arial" panose="020B0604020202020204" pitchFamily="34" charset="0"/>
              <a:buChar char="•"/>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IDFG requirements, such as meetings, administration, record keeping, etc., Assistance in data collection, Coordination with other projects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33818797"/>
              </p:ext>
            </p:extLst>
          </p:nvPr>
        </p:nvGraphicFramePr>
        <p:xfrm>
          <a:off x="762000" y="397318"/>
          <a:ext cx="7467600" cy="1975790"/>
        </p:xfrm>
        <a:graphic>
          <a:graphicData uri="http://schemas.openxmlformats.org/drawingml/2006/table">
            <a:tbl>
              <a:tblPr>
                <a:tableStyleId>{21E4AEA4-8DFA-4A89-87EB-49C32662AFE0}</a:tableStyleId>
              </a:tblPr>
              <a:tblGrid>
                <a:gridCol w="4959399">
                  <a:extLst>
                    <a:ext uri="{9D8B030D-6E8A-4147-A177-3AD203B41FA5}">
                      <a16:colId xmlns:a16="http://schemas.microsoft.com/office/drawing/2014/main" val="3107067868"/>
                    </a:ext>
                  </a:extLst>
                </a:gridCol>
                <a:gridCol w="576046">
                  <a:extLst>
                    <a:ext uri="{9D8B030D-6E8A-4147-A177-3AD203B41FA5}">
                      <a16:colId xmlns:a16="http://schemas.microsoft.com/office/drawing/2014/main" val="2576476676"/>
                    </a:ext>
                  </a:extLst>
                </a:gridCol>
                <a:gridCol w="576046">
                  <a:extLst>
                    <a:ext uri="{9D8B030D-6E8A-4147-A177-3AD203B41FA5}">
                      <a16:colId xmlns:a16="http://schemas.microsoft.com/office/drawing/2014/main" val="834748676"/>
                    </a:ext>
                  </a:extLst>
                </a:gridCol>
                <a:gridCol w="780063">
                  <a:extLst>
                    <a:ext uri="{9D8B030D-6E8A-4147-A177-3AD203B41FA5}">
                      <a16:colId xmlns:a16="http://schemas.microsoft.com/office/drawing/2014/main" val="1391453377"/>
                    </a:ext>
                  </a:extLst>
                </a:gridCol>
                <a:gridCol w="576046">
                  <a:extLst>
                    <a:ext uri="{9D8B030D-6E8A-4147-A177-3AD203B41FA5}">
                      <a16:colId xmlns:a16="http://schemas.microsoft.com/office/drawing/2014/main" val="3450301850"/>
                    </a:ext>
                  </a:extLst>
                </a:gridCol>
              </a:tblGrid>
              <a:tr h="395158">
                <a:tc>
                  <a:txBody>
                    <a:bodyPr/>
                    <a:lstStyle/>
                    <a:p>
                      <a:pPr algn="l" fontAlgn="b"/>
                      <a:r>
                        <a:rPr lang="en-US" sz="1800" u="none" strike="noStrike" dirty="0">
                          <a:effectLst/>
                        </a:rPr>
                        <a:t>IDFG</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Months</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ctr" fontAlgn="b"/>
                      <a:r>
                        <a:rPr lang="en-US" sz="1800" u="none" strike="noStrike" dirty="0">
                          <a:effectLst/>
                        </a:rPr>
                        <a:t>FTE</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extLst>
                  <a:ext uri="{0D108BD9-81ED-4DB2-BD59-A6C34878D82A}">
                    <a16:rowId xmlns:a16="http://schemas.microsoft.com/office/drawing/2014/main" val="3664850704"/>
                  </a:ext>
                </a:extLst>
              </a:tr>
              <a:tr h="395158">
                <a:tc>
                  <a:txBody>
                    <a:bodyPr/>
                    <a:lstStyle/>
                    <a:p>
                      <a:pPr algn="l" fontAlgn="b"/>
                      <a:r>
                        <a:rPr lang="en-US" sz="1800" u="none" strike="noStrike" dirty="0">
                          <a:effectLst/>
                        </a:rPr>
                        <a:t>Project Leader/IFWIS Mgr (Butterfield)</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mo.</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r" fontAlgn="b"/>
                      <a:r>
                        <a:rPr lang="en-US" sz="1800" u="none" strike="noStrike" dirty="0">
                          <a:effectLst/>
                        </a:rPr>
                        <a:t>33</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r" fontAlgn="b"/>
                      <a:r>
                        <a:rPr lang="en-US" sz="1800" u="none" strike="noStrike" dirty="0">
                          <a:effectLst/>
                        </a:rPr>
                        <a:t>2.75</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extLst>
                  <a:ext uri="{0D108BD9-81ED-4DB2-BD59-A6C34878D82A}">
                    <a16:rowId xmlns:a16="http://schemas.microsoft.com/office/drawing/2014/main" val="3698198535"/>
                  </a:ext>
                </a:extLst>
              </a:tr>
              <a:tr h="395158">
                <a:tc>
                  <a:txBody>
                    <a:bodyPr/>
                    <a:lstStyle/>
                    <a:p>
                      <a:pPr algn="l" fontAlgn="b"/>
                      <a:r>
                        <a:rPr lang="en-US" sz="1800" u="none" strike="noStrike" dirty="0">
                          <a:effectLst/>
                        </a:rPr>
                        <a:t>Database Analyst, Sr. (Walsh)</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r" fontAlgn="b"/>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mo.</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extLst>
                  <a:ext uri="{0D108BD9-81ED-4DB2-BD59-A6C34878D82A}">
                    <a16:rowId xmlns:a16="http://schemas.microsoft.com/office/drawing/2014/main" val="3681855260"/>
                  </a:ext>
                </a:extLst>
              </a:tr>
              <a:tr h="395158">
                <a:tc>
                  <a:txBody>
                    <a:bodyPr/>
                    <a:lstStyle/>
                    <a:p>
                      <a:pPr algn="l" fontAlgn="b"/>
                      <a:r>
                        <a:rPr lang="en-US" sz="1800" u="none" strike="noStrike" dirty="0">
                          <a:effectLst/>
                        </a:rPr>
                        <a:t>Integration Systems Analyst, Sr. (Harrington)</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r" fontAlgn="b"/>
                      <a:r>
                        <a:rPr lang="en-US" sz="1800" u="none" strike="noStrike" dirty="0">
                          <a:effectLst/>
                        </a:rPr>
                        <a:t>11</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mo.</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extLst>
                  <a:ext uri="{0D108BD9-81ED-4DB2-BD59-A6C34878D82A}">
                    <a16:rowId xmlns:a16="http://schemas.microsoft.com/office/drawing/2014/main" val="2980995661"/>
                  </a:ext>
                </a:extLst>
              </a:tr>
              <a:tr h="395158">
                <a:tc>
                  <a:txBody>
                    <a:bodyPr/>
                    <a:lstStyle/>
                    <a:p>
                      <a:pPr algn="l" fontAlgn="b"/>
                      <a:r>
                        <a:rPr lang="en-US" sz="1800" u="none" strike="noStrike" dirty="0">
                          <a:effectLst/>
                        </a:rPr>
                        <a:t>Data Coordinator (Brown)</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r" fontAlgn="b"/>
                      <a:r>
                        <a:rPr lang="en-US" sz="1800" u="none" strike="noStrike" dirty="0">
                          <a:effectLst/>
                        </a:rPr>
                        <a:t>10</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mo.</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solidFill>
                      <a:srgbClr val="FFC000"/>
                    </a:solidFill>
                  </a:tcPr>
                </a:tc>
                <a:extLst>
                  <a:ext uri="{0D108BD9-81ED-4DB2-BD59-A6C34878D82A}">
                    <a16:rowId xmlns:a16="http://schemas.microsoft.com/office/drawing/2014/main" val="892138819"/>
                  </a:ext>
                </a:extLst>
              </a:tr>
            </a:tbl>
          </a:graphicData>
        </a:graphic>
      </p:graphicFrame>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92386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51" y="2633490"/>
            <a:ext cx="6286500" cy="4197752"/>
          </a:xfrm>
          <a:prstGeom prst="rect">
            <a:avLst/>
          </a:prstGeom>
        </p:spPr>
        <p:txBody>
          <a:bodyPr wrap="square">
            <a:spAutoFit/>
          </a:bodyPr>
          <a:lstStyle/>
          <a:p>
            <a:pPr>
              <a:lnSpc>
                <a:spcPct val="105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A subcontract for application development includes enhancing internal database systems to incorporate additional fisheries data categories, reporting/data analysis, and the development of the a public facing web portal for fisheries data that will replace the obsolete MFISH and Fishing Guide applications.</a:t>
            </a:r>
          </a:p>
          <a:p>
            <a:pPr>
              <a:lnSpc>
                <a:spcPct val="105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MT spends 100% of it’s StreamNet resources on resident species.  </a:t>
            </a:r>
          </a:p>
          <a:p>
            <a:r>
              <a:rPr lang="en-US" dirty="0"/>
              <a:t>20 % Coordination, management &amp; reporting</a:t>
            </a:r>
          </a:p>
          <a:p>
            <a:r>
              <a:rPr lang="en-US" dirty="0"/>
              <a:t>10 % Coordinated assessments**</a:t>
            </a:r>
          </a:p>
          <a:p>
            <a:r>
              <a:rPr lang="en-US" dirty="0"/>
              <a:t>15 % Enhancing efficiency and transfer of data</a:t>
            </a:r>
          </a:p>
          <a:p>
            <a:r>
              <a:rPr lang="en-US" dirty="0"/>
              <a:t>55 % Traditional data</a:t>
            </a:r>
          </a:p>
          <a:p>
            <a:endParaRPr lang="en-US" dirty="0"/>
          </a:p>
          <a:p>
            <a:pPr>
              <a:lnSpc>
                <a:spcPct val="105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**In 2017, resources will be used identifying Bull trout objectives, reporting needs and facilitating data sharing across the region. </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6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6400800" y="914400"/>
            <a:ext cx="1441420" cy="300082"/>
          </a:xfrm>
          <a:prstGeom prst="rect">
            <a:avLst/>
          </a:prstGeom>
          <a:noFill/>
        </p:spPr>
        <p:txBody>
          <a:bodyPr wrap="none" rtlCol="0">
            <a:spAutoFit/>
          </a:bodyPr>
          <a:lstStyle/>
          <a:p>
            <a:r>
              <a:rPr lang="en-US" sz="1350" dirty="0"/>
              <a:t>Months            FTE</a:t>
            </a:r>
          </a:p>
        </p:txBody>
      </p:sp>
      <p:graphicFrame>
        <p:nvGraphicFramePr>
          <p:cNvPr id="9" name="Table 8"/>
          <p:cNvGraphicFramePr>
            <a:graphicFrameLocks noGrp="1"/>
          </p:cNvGraphicFramePr>
          <p:nvPr>
            <p:extLst>
              <p:ext uri="{D42A27DB-BD31-4B8C-83A1-F6EECF244321}">
                <p14:modId xmlns:p14="http://schemas.microsoft.com/office/powerpoint/2010/main" val="3646346924"/>
              </p:ext>
            </p:extLst>
          </p:nvPr>
        </p:nvGraphicFramePr>
        <p:xfrm>
          <a:off x="990601" y="609598"/>
          <a:ext cx="7162800" cy="1710381"/>
        </p:xfrm>
        <a:graphic>
          <a:graphicData uri="http://schemas.openxmlformats.org/drawingml/2006/table">
            <a:tbl>
              <a:tblPr/>
              <a:tblGrid>
                <a:gridCol w="1182039">
                  <a:extLst>
                    <a:ext uri="{9D8B030D-6E8A-4147-A177-3AD203B41FA5}">
                      <a16:colId xmlns:a16="http://schemas.microsoft.com/office/drawing/2014/main" val="1087442076"/>
                    </a:ext>
                  </a:extLst>
                </a:gridCol>
                <a:gridCol w="882118">
                  <a:extLst>
                    <a:ext uri="{9D8B030D-6E8A-4147-A177-3AD203B41FA5}">
                      <a16:colId xmlns:a16="http://schemas.microsoft.com/office/drawing/2014/main" val="2756880343"/>
                    </a:ext>
                  </a:extLst>
                </a:gridCol>
                <a:gridCol w="1093826">
                  <a:extLst>
                    <a:ext uri="{9D8B030D-6E8A-4147-A177-3AD203B41FA5}">
                      <a16:colId xmlns:a16="http://schemas.microsoft.com/office/drawing/2014/main" val="2050202223"/>
                    </a:ext>
                  </a:extLst>
                </a:gridCol>
                <a:gridCol w="1040901">
                  <a:extLst>
                    <a:ext uri="{9D8B030D-6E8A-4147-A177-3AD203B41FA5}">
                      <a16:colId xmlns:a16="http://schemas.microsoft.com/office/drawing/2014/main" val="218614797"/>
                    </a:ext>
                  </a:extLst>
                </a:gridCol>
                <a:gridCol w="1164395">
                  <a:extLst>
                    <a:ext uri="{9D8B030D-6E8A-4147-A177-3AD203B41FA5}">
                      <a16:colId xmlns:a16="http://schemas.microsoft.com/office/drawing/2014/main" val="422970615"/>
                    </a:ext>
                  </a:extLst>
                </a:gridCol>
                <a:gridCol w="882118">
                  <a:extLst>
                    <a:ext uri="{9D8B030D-6E8A-4147-A177-3AD203B41FA5}">
                      <a16:colId xmlns:a16="http://schemas.microsoft.com/office/drawing/2014/main" val="3105665184"/>
                    </a:ext>
                  </a:extLst>
                </a:gridCol>
                <a:gridCol w="917403">
                  <a:extLst>
                    <a:ext uri="{9D8B030D-6E8A-4147-A177-3AD203B41FA5}">
                      <a16:colId xmlns:a16="http://schemas.microsoft.com/office/drawing/2014/main" val="1108721187"/>
                    </a:ext>
                  </a:extLst>
                </a:gridCol>
              </a:tblGrid>
              <a:tr h="385342">
                <a:tc>
                  <a:txBody>
                    <a:bodyPr/>
                    <a:lstStyle/>
                    <a:p>
                      <a:pPr algn="l" fontAlgn="b"/>
                      <a:r>
                        <a:rPr lang="en-US" sz="1800" b="0" i="0" u="none" strike="noStrike" dirty="0">
                          <a:solidFill>
                            <a:srgbClr val="000000"/>
                          </a:solidFill>
                          <a:effectLst/>
                          <a:latin typeface="Calibri" panose="020F0502020204030204" pitchFamily="34" charset="0"/>
                        </a:rPr>
                        <a:t>MFWP</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4801095"/>
                  </a:ext>
                </a:extLst>
              </a:tr>
              <a:tr h="385342">
                <a:tc gridSpan="2">
                  <a:txBody>
                    <a:bodyPr/>
                    <a:lstStyle/>
                    <a:p>
                      <a:pPr algn="l" fontAlgn="b"/>
                      <a:r>
                        <a:rPr lang="en-US" sz="1800" b="0" i="0" u="none" strike="noStrike" dirty="0">
                          <a:solidFill>
                            <a:srgbClr val="000000"/>
                          </a:solidFill>
                          <a:effectLst/>
                          <a:latin typeface="Calibri" panose="020F0502020204030204" pitchFamily="34" charset="0"/>
                        </a:rPr>
                        <a:t>Data Analyst (Horton)</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12.0</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mo.</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13.2</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1.1</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7782812"/>
                  </a:ext>
                </a:extLst>
              </a:tr>
              <a:tr h="385342">
                <a:tc gridSpan="2">
                  <a:txBody>
                    <a:bodyPr/>
                    <a:lstStyle/>
                    <a:p>
                      <a:pPr algn="l" fontAlgn="b"/>
                      <a:r>
                        <a:rPr lang="en-US" sz="1800" b="0" i="0" u="none" strike="noStrike" dirty="0">
                          <a:solidFill>
                            <a:srgbClr val="000000"/>
                          </a:solidFill>
                          <a:effectLst/>
                          <a:latin typeface="Calibri" panose="020F0502020204030204" pitchFamily="34" charset="0"/>
                        </a:rPr>
                        <a:t>Project Lead (Anderson)</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1.2</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mo.</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04327754"/>
                  </a:ext>
                </a:extLst>
              </a:tr>
              <a:tr h="385342">
                <a:tc gridSpan="2">
                  <a:txBody>
                    <a:bodyPr/>
                    <a:lstStyle/>
                    <a:p>
                      <a:pPr algn="l" fontAlgn="b"/>
                      <a:r>
                        <a:rPr lang="en-US" sz="1800" b="0" i="0" u="none" strike="noStrike" dirty="0">
                          <a:solidFill>
                            <a:srgbClr val="000000"/>
                          </a:solidFill>
                          <a:effectLst/>
                          <a:latin typeface="Calibri" panose="020F0502020204030204" pitchFamily="34" charset="0"/>
                        </a:rPr>
                        <a:t>Sub Contract</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   $68,000</a:t>
                      </a: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715" marR="5715" marT="571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4304847"/>
                  </a:ext>
                </a:extLst>
              </a:tr>
            </a:tbl>
          </a:graphicData>
        </a:graphic>
      </p:graphicFrame>
      <p:sp>
        <p:nvSpPr>
          <p:cNvPr id="2" name="Slide Number Placeholder 1"/>
          <p:cNvSpPr>
            <a:spLocks noGrp="1"/>
          </p:cNvSpPr>
          <p:nvPr>
            <p:ph type="sldNum" sz="quarter" idx="12"/>
          </p:nvPr>
        </p:nvSpPr>
        <p:spPr/>
        <p:txBody>
          <a:bodyPr/>
          <a:lstStyle/>
          <a:p>
            <a:fld id="{FF75B4CE-5129-41CA-A75E-F2AE589D1F47}"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909292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1" y="3666870"/>
            <a:ext cx="8382000" cy="3191130"/>
          </a:xfrm>
          <a:prstGeom prst="rect">
            <a:avLst/>
          </a:prstGeom>
        </p:spPr>
        <p:txBody>
          <a:bodyPr wrap="square">
            <a:spAutoFit/>
          </a:bodyPr>
          <a:lstStyle/>
          <a:p>
            <a:pPr>
              <a:lnSpc>
                <a:spcPct val="105000"/>
              </a:lnSpc>
              <a:spcBef>
                <a:spcPts val="450"/>
              </a:spcBef>
            </a:pPr>
            <a:r>
              <a:rPr lang="en-US" sz="1600" u="sng" dirty="0" smtClean="0"/>
              <a:t>Staff </a:t>
            </a:r>
            <a:r>
              <a:rPr lang="en-US" sz="1600" u="sng" dirty="0"/>
              <a:t>effort tied to general tasks: </a:t>
            </a:r>
          </a:p>
          <a:p>
            <a:pPr marL="214313" indent="-214313">
              <a:lnSpc>
                <a:spcPct val="105000"/>
              </a:lnSpc>
              <a:buFont typeface="Arial" panose="020B0604020202020204" pitchFamily="34" charset="0"/>
              <a:buChar char="•"/>
            </a:pPr>
            <a:r>
              <a:rPr lang="en-US" sz="1600" dirty="0"/>
              <a:t>Obtain data - </a:t>
            </a:r>
            <a:r>
              <a:rPr lang="en-US" sz="1600" dirty="0" smtClean="0"/>
              <a:t>37% </a:t>
            </a:r>
            <a:r>
              <a:rPr lang="en-US" sz="1600" dirty="0"/>
              <a:t>(includes tool development), Manage data - </a:t>
            </a:r>
            <a:r>
              <a:rPr lang="en-US" sz="1600" dirty="0" smtClean="0"/>
              <a:t>12%, </a:t>
            </a:r>
            <a:r>
              <a:rPr lang="en-US" sz="1600" dirty="0"/>
              <a:t>Deliver data - </a:t>
            </a:r>
            <a:r>
              <a:rPr lang="en-US" sz="1600" dirty="0" smtClean="0"/>
              <a:t>11%, </a:t>
            </a:r>
            <a:r>
              <a:rPr lang="en-US" sz="1600" dirty="0"/>
              <a:t>Technical Assistance - </a:t>
            </a:r>
            <a:r>
              <a:rPr lang="en-US" sz="1600" dirty="0" smtClean="0"/>
              <a:t>4%, Program Coordination – 24%, </a:t>
            </a:r>
            <a:r>
              <a:rPr lang="en-US" sz="1600" dirty="0"/>
              <a:t>Administration - </a:t>
            </a:r>
            <a:r>
              <a:rPr lang="en-US" sz="1600" dirty="0" smtClean="0"/>
              <a:t>13% </a:t>
            </a:r>
          </a:p>
          <a:p>
            <a:pPr>
              <a:lnSpc>
                <a:spcPct val="105000"/>
              </a:lnSpc>
            </a:pPr>
            <a:endParaRPr lang="en-US" sz="1600" dirty="0"/>
          </a:p>
          <a:p>
            <a:pPr>
              <a:spcBef>
                <a:spcPts val="450"/>
              </a:spcBef>
            </a:pPr>
            <a:r>
              <a:rPr lang="en-US" sz="1600" u="sng" dirty="0" smtClean="0">
                <a:latin typeface="Calibri" panose="020F0502020204030204" pitchFamily="34" charset="0"/>
                <a:ea typeface="Calibri" panose="020F0502020204030204" pitchFamily="34" charset="0"/>
                <a:cs typeface="Times New Roman" panose="02020603050405020304" pitchFamily="18" charset="0"/>
              </a:rPr>
              <a:t>Other points of note:</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ODFW Data Steward increased to 12 months using </a:t>
            </a:r>
            <a:r>
              <a:rPr lang="en-US" sz="1600" dirty="0">
                <a:latin typeface="Calibri" panose="020F0502020204030204" pitchFamily="34" charset="0"/>
                <a:ea typeface="Calibri" panose="020F0502020204030204" pitchFamily="34" charset="0"/>
                <a:cs typeface="Times New Roman" panose="02020603050405020304" pitchFamily="18" charset="0"/>
              </a:rPr>
              <a:t>PSMFC cost </a:t>
            </a:r>
            <a:r>
              <a:rPr lang="en-US" sz="1600" dirty="0" smtClean="0">
                <a:latin typeface="Calibri" panose="020F0502020204030204" pitchFamily="34" charset="0"/>
                <a:ea typeface="Calibri" panose="020F0502020204030204" pitchFamily="34" charset="0"/>
                <a:cs typeface="Times New Roman" panose="02020603050405020304" pitchFamily="18" charset="0"/>
              </a:rPr>
              <a:t>savings, increasing </a:t>
            </a:r>
            <a:r>
              <a:rPr lang="en-US" sz="1600" dirty="0">
                <a:latin typeface="Calibri" panose="020F0502020204030204" pitchFamily="34" charset="0"/>
                <a:ea typeface="Calibri" panose="020F0502020204030204" pitchFamily="34" charset="0"/>
                <a:cs typeface="Times New Roman" panose="02020603050405020304" pitchFamily="18" charset="0"/>
              </a:rPr>
              <a:t>CA data flow &amp; documentation from the Middle &amp; Upper Columbia</a:t>
            </a:r>
          </a:p>
          <a:p>
            <a:pPr marL="214313" indent="-214313">
              <a:buFont typeface="Arial" panose="020B0604020202020204" pitchFamily="34" charset="0"/>
              <a:buChar char="•"/>
            </a:pPr>
            <a:r>
              <a:rPr lang="en-US" sz="1600" dirty="0" smtClean="0"/>
              <a:t>Manager </a:t>
            </a:r>
            <a:r>
              <a:rPr lang="en-US" sz="1600" dirty="0"/>
              <a:t>works across product </a:t>
            </a:r>
            <a:r>
              <a:rPr lang="en-US" sz="1600" dirty="0" smtClean="0"/>
              <a:t>categories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600" dirty="0" smtClean="0"/>
              <a:t>Extensive </a:t>
            </a:r>
            <a:r>
              <a:rPr lang="en-US" sz="1600" dirty="0"/>
              <a:t>additional </a:t>
            </a:r>
            <a:r>
              <a:rPr lang="en-US" sz="1600" dirty="0" smtClean="0"/>
              <a:t>agency staff </a:t>
            </a:r>
            <a:r>
              <a:rPr lang="en-US" sz="1600" dirty="0"/>
              <a:t>time for entire </a:t>
            </a:r>
            <a:r>
              <a:rPr lang="en-US" sz="1600" dirty="0" smtClean="0"/>
              <a:t>process</a:t>
            </a:r>
          </a:p>
          <a:p>
            <a:pPr marL="214313" indent="-214313">
              <a:buFont typeface="Arial" panose="020B0604020202020204" pitchFamily="34" charset="0"/>
              <a:buChar char="•"/>
            </a:pPr>
            <a:r>
              <a:rPr lang="en-US" sz="1600" dirty="0" smtClean="0"/>
              <a:t>Staff </a:t>
            </a:r>
            <a:r>
              <a:rPr lang="en-US" sz="1600" dirty="0"/>
              <a:t>funded by StreamNet may shift with work needs </a:t>
            </a:r>
            <a:endParaRPr lang="en-US" sz="1600" dirty="0" smtClean="0"/>
          </a:p>
          <a:p>
            <a:pPr marL="214313" indent="-214313">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Realized in-year savings shift to staff enhance data flow processes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13</a:t>
            </a:fld>
            <a:endParaRPr lang="en-US" dirty="0">
              <a:solidFill>
                <a:prstClr val="black">
                  <a:tint val="75000"/>
                </a:prstClr>
              </a:solidFill>
            </a:endParaRPr>
          </a:p>
        </p:txBody>
      </p:sp>
      <p:sp>
        <p:nvSpPr>
          <p:cNvPr id="8" name="Rectangle 7"/>
          <p:cNvSpPr/>
          <p:nvPr/>
        </p:nvSpPr>
        <p:spPr>
          <a:xfrm>
            <a:off x="495300" y="2590800"/>
            <a:ext cx="8191500" cy="1323439"/>
          </a:xfrm>
          <a:prstGeom prst="rect">
            <a:avLst/>
          </a:prstGeom>
        </p:spPr>
        <p:txBody>
          <a:bodyPr wrap="square" numCol="2">
            <a:spAutoFit/>
          </a:bodyPr>
          <a:lstStyle/>
          <a:p>
            <a:r>
              <a:rPr lang="en-US" sz="1600" u="sng" dirty="0">
                <a:latin typeface="Calibri" panose="020F0502020204030204" pitchFamily="34" charset="0"/>
                <a:ea typeface="Calibri" panose="020F0502020204030204" pitchFamily="34" charset="0"/>
                <a:cs typeface="Times New Roman" panose="02020603050405020304" pitchFamily="18" charset="0"/>
              </a:rPr>
              <a:t>Staff effort tied to specific products:</a:t>
            </a:r>
            <a:endParaRPr lang="en-US" sz="1600" i="1" u="sng"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smtClean="0"/>
              <a:t>40</a:t>
            </a:r>
            <a:r>
              <a:rPr lang="en-US" sz="1600" dirty="0"/>
              <a:t>% </a:t>
            </a:r>
            <a:r>
              <a:rPr lang="en-US" sz="1600" dirty="0" smtClean="0"/>
              <a:t>Coordination</a:t>
            </a:r>
            <a:r>
              <a:rPr lang="en-US" sz="1600" dirty="0"/>
              <a:t>, Management, </a:t>
            </a:r>
            <a:r>
              <a:rPr lang="en-US" sz="1600" dirty="0" smtClean="0"/>
              <a:t>Reporting</a:t>
            </a:r>
            <a:endParaRPr lang="en-US" sz="1600" dirty="0"/>
          </a:p>
          <a:p>
            <a:pPr marL="285750" indent="-285750">
              <a:buFont typeface="Arial" panose="020B0604020202020204" pitchFamily="34" charset="0"/>
              <a:buChar char="•"/>
            </a:pPr>
            <a:r>
              <a:rPr lang="en-US" sz="1600" dirty="0"/>
              <a:t>44% Coordinated </a:t>
            </a:r>
            <a:r>
              <a:rPr lang="en-US" sz="1600" dirty="0" smtClean="0"/>
              <a:t>Assessments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4</a:t>
            </a:r>
            <a:r>
              <a:rPr lang="en-US" sz="1600" dirty="0"/>
              <a:t>% </a:t>
            </a:r>
            <a:r>
              <a:rPr lang="en-US" sz="1600" dirty="0" smtClean="0"/>
              <a:t>Enhancing </a:t>
            </a:r>
            <a:r>
              <a:rPr lang="en-US" sz="1600" dirty="0"/>
              <a:t>Efficiency and Transfer Of </a:t>
            </a:r>
            <a:r>
              <a:rPr lang="en-US" sz="1600" dirty="0" smtClean="0"/>
              <a:t>Data</a:t>
            </a:r>
            <a:endParaRPr lang="en-US" sz="1600" dirty="0"/>
          </a:p>
          <a:p>
            <a:pPr marL="285750" indent="-285750">
              <a:buFont typeface="Arial" panose="020B0604020202020204" pitchFamily="34" charset="0"/>
              <a:buChar char="•"/>
            </a:pPr>
            <a:r>
              <a:rPr lang="en-US" sz="1600" dirty="0"/>
              <a:t>11% Traditional </a:t>
            </a:r>
            <a:r>
              <a:rPr lang="en-US" sz="1600" dirty="0" smtClean="0"/>
              <a:t>Data</a:t>
            </a:r>
          </a:p>
        </p:txBody>
      </p:sp>
      <p:graphicFrame>
        <p:nvGraphicFramePr>
          <p:cNvPr id="3" name="Table 2"/>
          <p:cNvGraphicFramePr>
            <a:graphicFrameLocks noGrp="1"/>
          </p:cNvGraphicFramePr>
          <p:nvPr>
            <p:extLst/>
          </p:nvPr>
        </p:nvGraphicFramePr>
        <p:xfrm>
          <a:off x="495299" y="276115"/>
          <a:ext cx="8382002" cy="2025125"/>
        </p:xfrm>
        <a:graphic>
          <a:graphicData uri="http://schemas.openxmlformats.org/drawingml/2006/table">
            <a:tbl>
              <a:tblPr firstRow="1" bandRow="1">
                <a:tableStyleId>{93296810-A885-4BE3-A3E7-6D5BEEA58F35}</a:tableStyleId>
              </a:tblPr>
              <a:tblGrid>
                <a:gridCol w="4450620">
                  <a:extLst>
                    <a:ext uri="{9D8B030D-6E8A-4147-A177-3AD203B41FA5}">
                      <a16:colId xmlns:a16="http://schemas.microsoft.com/office/drawing/2014/main" val="20000"/>
                    </a:ext>
                  </a:extLst>
                </a:gridCol>
                <a:gridCol w="1112655">
                  <a:extLst>
                    <a:ext uri="{9D8B030D-6E8A-4147-A177-3AD203B41FA5}">
                      <a16:colId xmlns:a16="http://schemas.microsoft.com/office/drawing/2014/main" val="20001"/>
                    </a:ext>
                  </a:extLst>
                </a:gridCol>
                <a:gridCol w="1261009">
                  <a:extLst>
                    <a:ext uri="{9D8B030D-6E8A-4147-A177-3AD203B41FA5}">
                      <a16:colId xmlns:a16="http://schemas.microsoft.com/office/drawing/2014/main" val="20002"/>
                    </a:ext>
                  </a:extLst>
                </a:gridCol>
                <a:gridCol w="1557718">
                  <a:extLst>
                    <a:ext uri="{9D8B030D-6E8A-4147-A177-3AD203B41FA5}">
                      <a16:colId xmlns:a16="http://schemas.microsoft.com/office/drawing/2014/main" val="20003"/>
                    </a:ext>
                  </a:extLst>
                </a:gridCol>
              </a:tblGrid>
              <a:tr h="297848">
                <a:tc>
                  <a:txBody>
                    <a:bodyPr/>
                    <a:lstStyle/>
                    <a:p>
                      <a:r>
                        <a:rPr lang="en-US" sz="1600" dirty="0" smtClean="0">
                          <a:solidFill>
                            <a:schemeClr val="tx1"/>
                          </a:solidFill>
                        </a:rPr>
                        <a:t>ODFW</a:t>
                      </a:r>
                      <a:endParaRPr lang="en-US" sz="1600" dirty="0">
                        <a:solidFill>
                          <a:schemeClr val="tx1"/>
                        </a:solidFill>
                      </a:endParaRPr>
                    </a:p>
                  </a:txBody>
                  <a:tcPr/>
                </a:tc>
                <a:tc>
                  <a:txBody>
                    <a:bodyPr/>
                    <a:lstStyle/>
                    <a:p>
                      <a:pPr algn="ctr"/>
                      <a:r>
                        <a:rPr lang="en-US" sz="1600" dirty="0" smtClean="0">
                          <a:solidFill>
                            <a:schemeClr val="tx1"/>
                          </a:solidFill>
                        </a:rPr>
                        <a:t>Months</a:t>
                      </a:r>
                      <a:endParaRPr lang="en-US" sz="1600" dirty="0">
                        <a:solidFill>
                          <a:schemeClr val="tx1"/>
                        </a:solidFill>
                      </a:endParaRPr>
                    </a:p>
                  </a:txBody>
                  <a:tcPr/>
                </a:tc>
                <a:tc>
                  <a:txBody>
                    <a:bodyPr/>
                    <a:lstStyle/>
                    <a:p>
                      <a:pPr algn="ctr"/>
                      <a:r>
                        <a:rPr lang="en-US" sz="1600" dirty="0" smtClean="0">
                          <a:solidFill>
                            <a:schemeClr val="tx1"/>
                          </a:solidFill>
                        </a:rPr>
                        <a:t>41.5</a:t>
                      </a:r>
                      <a:r>
                        <a:rPr lang="en-US" sz="1600" baseline="0" dirty="0" smtClean="0">
                          <a:solidFill>
                            <a:schemeClr val="tx1"/>
                          </a:solidFill>
                        </a:rPr>
                        <a:t> mths</a:t>
                      </a:r>
                      <a:endParaRPr lang="en-US" sz="1600" dirty="0">
                        <a:solidFill>
                          <a:schemeClr val="tx1"/>
                        </a:solidFill>
                      </a:endParaRPr>
                    </a:p>
                  </a:txBody>
                  <a:tcPr/>
                </a:tc>
                <a:tc>
                  <a:txBody>
                    <a:bodyPr/>
                    <a:lstStyle/>
                    <a:p>
                      <a:pPr algn="ctr"/>
                      <a:r>
                        <a:rPr lang="en-US" sz="1600" dirty="0" smtClean="0">
                          <a:solidFill>
                            <a:schemeClr val="tx1"/>
                          </a:solidFill>
                        </a:rPr>
                        <a:t>3.5 FTE</a:t>
                      </a:r>
                      <a:endParaRPr lang="en-US" sz="1600" dirty="0">
                        <a:solidFill>
                          <a:schemeClr val="tx1"/>
                        </a:solidFill>
                      </a:endParaRPr>
                    </a:p>
                  </a:txBody>
                  <a:tcPr/>
                </a:tc>
                <a:extLst>
                  <a:ext uri="{0D108BD9-81ED-4DB2-BD59-A6C34878D82A}">
                    <a16:rowId xmlns:a16="http://schemas.microsoft.com/office/drawing/2014/main" val="10000"/>
                  </a:ext>
                </a:extLst>
              </a:tr>
              <a:tr h="297848">
                <a:tc>
                  <a:txBody>
                    <a:bodyPr/>
                    <a:lstStyle/>
                    <a:p>
                      <a:r>
                        <a:rPr lang="en-US" sz="1600" dirty="0" smtClean="0">
                          <a:solidFill>
                            <a:schemeClr val="tx1"/>
                          </a:solidFill>
                        </a:rPr>
                        <a:t>Project Manager (Cooney)</a:t>
                      </a:r>
                      <a:endParaRPr lang="en-US" sz="1600" dirty="0">
                        <a:solidFill>
                          <a:schemeClr val="tx1"/>
                        </a:solidFill>
                      </a:endParaRPr>
                    </a:p>
                  </a:txBody>
                  <a:tcPr/>
                </a:tc>
                <a:tc>
                  <a:txBody>
                    <a:bodyPr/>
                    <a:lstStyle/>
                    <a:p>
                      <a:pPr algn="ctr"/>
                      <a:r>
                        <a:rPr lang="en-US" sz="1600" dirty="0" smtClean="0">
                          <a:solidFill>
                            <a:schemeClr val="tx1"/>
                          </a:solidFill>
                        </a:rPr>
                        <a:t>11.1</a:t>
                      </a:r>
                      <a:endParaRPr lang="en-US" sz="1600" dirty="0">
                        <a:solidFill>
                          <a:schemeClr val="tx1"/>
                        </a:solidFill>
                      </a:endParaRPr>
                    </a:p>
                  </a:txBody>
                  <a:tcPr/>
                </a:tc>
                <a:tc>
                  <a:txBody>
                    <a:bodyPr/>
                    <a:lstStyle/>
                    <a:p>
                      <a:pPr algn="ctr"/>
                      <a:endParaRPr lang="en-US" sz="1600" dirty="0">
                        <a:solidFill>
                          <a:schemeClr val="tx1"/>
                        </a:solidFill>
                      </a:endParaRPr>
                    </a:p>
                  </a:txBody>
                  <a:tcPr/>
                </a:tc>
                <a:tc>
                  <a:txBody>
                    <a:bodyPr/>
                    <a:lstStyle/>
                    <a:p>
                      <a:pPr algn="ctr"/>
                      <a:endParaRPr lang="en-US" sz="1600" dirty="0">
                        <a:solidFill>
                          <a:schemeClr val="tx1"/>
                        </a:solidFill>
                      </a:endParaRPr>
                    </a:p>
                  </a:txBody>
                  <a:tcPr/>
                </a:tc>
                <a:extLst>
                  <a:ext uri="{0D108BD9-81ED-4DB2-BD59-A6C34878D82A}">
                    <a16:rowId xmlns:a16="http://schemas.microsoft.com/office/drawing/2014/main" val="10001"/>
                  </a:ext>
                </a:extLst>
              </a:tr>
              <a:tr h="348725">
                <a:tc>
                  <a:txBody>
                    <a:bodyPr/>
                    <a:lstStyle/>
                    <a:p>
                      <a:r>
                        <a:rPr lang="en-US" sz="1600" dirty="0" smtClean="0">
                          <a:solidFill>
                            <a:schemeClr val="tx1"/>
                          </a:solidFill>
                        </a:rPr>
                        <a:t>GIS Coordinator</a:t>
                      </a:r>
                      <a:r>
                        <a:rPr lang="en-US" sz="1600" baseline="0" dirty="0" smtClean="0">
                          <a:solidFill>
                            <a:schemeClr val="tx1"/>
                          </a:solidFill>
                        </a:rPr>
                        <a:t> (Bowers)</a:t>
                      </a:r>
                      <a:endParaRPr lang="en-US" sz="1600" dirty="0">
                        <a:solidFill>
                          <a:schemeClr val="tx1"/>
                        </a:solidFill>
                      </a:endParaRPr>
                    </a:p>
                  </a:txBody>
                  <a:tcPr/>
                </a:tc>
                <a:tc>
                  <a:txBody>
                    <a:bodyPr/>
                    <a:lstStyle/>
                    <a:p>
                      <a:pPr algn="ctr"/>
                      <a:r>
                        <a:rPr lang="en-US" sz="1600" dirty="0" smtClean="0">
                          <a:solidFill>
                            <a:schemeClr val="tx1"/>
                          </a:solidFill>
                        </a:rPr>
                        <a:t>0.8</a:t>
                      </a:r>
                      <a:endParaRPr lang="en-US" sz="1600" dirty="0">
                        <a:solidFill>
                          <a:schemeClr val="tx1"/>
                        </a:solidFill>
                      </a:endParaRPr>
                    </a:p>
                  </a:txBody>
                  <a:tcPr/>
                </a:tc>
                <a:tc>
                  <a:txBody>
                    <a:bodyPr/>
                    <a:lstStyle/>
                    <a:p>
                      <a:pPr algn="ctr"/>
                      <a:endParaRPr lang="en-US" sz="1600" dirty="0">
                        <a:solidFill>
                          <a:schemeClr val="tx1"/>
                        </a:solidFill>
                      </a:endParaRPr>
                    </a:p>
                  </a:txBody>
                  <a:tcPr/>
                </a:tc>
                <a:tc>
                  <a:txBody>
                    <a:bodyPr/>
                    <a:lstStyle/>
                    <a:p>
                      <a:pPr algn="ctr"/>
                      <a:endParaRPr lang="en-US" sz="1600" dirty="0">
                        <a:solidFill>
                          <a:schemeClr val="tx1"/>
                        </a:solidFill>
                      </a:endParaRPr>
                    </a:p>
                  </a:txBody>
                  <a:tcPr/>
                </a:tc>
                <a:extLst>
                  <a:ext uri="{0D108BD9-81ED-4DB2-BD59-A6C34878D82A}">
                    <a16:rowId xmlns:a16="http://schemas.microsoft.com/office/drawing/2014/main" val="10002"/>
                  </a:ext>
                </a:extLst>
              </a:tr>
              <a:tr h="297848">
                <a:tc>
                  <a:txBody>
                    <a:bodyPr/>
                    <a:lstStyle/>
                    <a:p>
                      <a:r>
                        <a:rPr lang="en-US" sz="1600" dirty="0" smtClean="0">
                          <a:solidFill>
                            <a:schemeClr val="tx1"/>
                          </a:solidFill>
                        </a:rPr>
                        <a:t>ODFW Data Steward (Craft)</a:t>
                      </a:r>
                      <a:endParaRPr lang="en-US" sz="1600" dirty="0">
                        <a:solidFill>
                          <a:schemeClr val="tx1"/>
                        </a:solidFill>
                      </a:endParaRPr>
                    </a:p>
                  </a:txBody>
                  <a:tcPr/>
                </a:tc>
                <a:tc>
                  <a:txBody>
                    <a:bodyPr/>
                    <a:lstStyle/>
                    <a:p>
                      <a:pPr algn="ctr"/>
                      <a:r>
                        <a:rPr lang="en-US" sz="1600" dirty="0" smtClean="0">
                          <a:solidFill>
                            <a:schemeClr val="tx1"/>
                          </a:solidFill>
                        </a:rPr>
                        <a:t>11.6</a:t>
                      </a:r>
                      <a:endParaRPr lang="en-US" sz="1600" dirty="0">
                        <a:solidFill>
                          <a:schemeClr val="tx1"/>
                        </a:solidFill>
                      </a:endParaRPr>
                    </a:p>
                  </a:txBody>
                  <a:tcPr/>
                </a:tc>
                <a:tc>
                  <a:txBody>
                    <a:bodyPr/>
                    <a:lstStyle/>
                    <a:p>
                      <a:pPr algn="ctr"/>
                      <a:endParaRPr lang="en-US" sz="1600" dirty="0">
                        <a:solidFill>
                          <a:schemeClr val="tx1"/>
                        </a:solidFill>
                      </a:endParaRPr>
                    </a:p>
                  </a:txBody>
                  <a:tcPr/>
                </a:tc>
                <a:tc>
                  <a:txBody>
                    <a:bodyPr/>
                    <a:lstStyle/>
                    <a:p>
                      <a:pPr algn="ctr"/>
                      <a:endParaRPr lang="en-US" sz="1600" dirty="0">
                        <a:solidFill>
                          <a:schemeClr val="tx1"/>
                        </a:solidFill>
                      </a:endParaRPr>
                    </a:p>
                  </a:txBody>
                  <a:tcPr/>
                </a:tc>
                <a:extLst>
                  <a:ext uri="{0D108BD9-81ED-4DB2-BD59-A6C34878D82A}">
                    <a16:rowId xmlns:a16="http://schemas.microsoft.com/office/drawing/2014/main" val="10003"/>
                  </a:ext>
                </a:extLst>
              </a:tr>
              <a:tr h="297848">
                <a:tc>
                  <a:txBody>
                    <a:bodyPr/>
                    <a:lstStyle/>
                    <a:p>
                      <a:r>
                        <a:rPr lang="en-US" sz="1600" dirty="0" smtClean="0">
                          <a:solidFill>
                            <a:schemeClr val="tx1"/>
                          </a:solidFill>
                        </a:rPr>
                        <a:t>Software Devel./Database Manager (Robinson)</a:t>
                      </a:r>
                      <a:endParaRPr lang="en-US" sz="1600" dirty="0">
                        <a:solidFill>
                          <a:schemeClr val="tx1"/>
                        </a:solidFill>
                      </a:endParaRPr>
                    </a:p>
                  </a:txBody>
                  <a:tcPr/>
                </a:tc>
                <a:tc>
                  <a:txBody>
                    <a:bodyPr/>
                    <a:lstStyle/>
                    <a:p>
                      <a:pPr algn="ctr"/>
                      <a:r>
                        <a:rPr lang="en-US" sz="1600" dirty="0" smtClean="0">
                          <a:solidFill>
                            <a:schemeClr val="tx1"/>
                          </a:solidFill>
                        </a:rPr>
                        <a:t>6.0</a:t>
                      </a:r>
                      <a:endParaRPr lang="en-US" sz="1600" dirty="0">
                        <a:solidFill>
                          <a:schemeClr val="tx1"/>
                        </a:solidFill>
                      </a:endParaRPr>
                    </a:p>
                  </a:txBody>
                  <a:tcPr/>
                </a:tc>
                <a:tc>
                  <a:txBody>
                    <a:bodyPr/>
                    <a:lstStyle/>
                    <a:p>
                      <a:pPr algn="ctr"/>
                      <a:endParaRPr lang="en-US" sz="1600" dirty="0">
                        <a:solidFill>
                          <a:schemeClr val="tx1"/>
                        </a:solidFill>
                      </a:endParaRPr>
                    </a:p>
                  </a:txBody>
                  <a:tcPr/>
                </a:tc>
                <a:tc>
                  <a:txBody>
                    <a:bodyPr/>
                    <a:lstStyle/>
                    <a:p>
                      <a:pPr algn="ctr"/>
                      <a:endParaRPr lang="en-US" sz="1600" dirty="0">
                        <a:solidFill>
                          <a:schemeClr val="tx1"/>
                        </a:solidFill>
                      </a:endParaRPr>
                    </a:p>
                  </a:txBody>
                  <a:tcPr/>
                </a:tc>
                <a:extLst>
                  <a:ext uri="{0D108BD9-81ED-4DB2-BD59-A6C34878D82A}">
                    <a16:rowId xmlns:a16="http://schemas.microsoft.com/office/drawing/2014/main" val="10004"/>
                  </a:ext>
                </a:extLst>
              </a:tr>
              <a:tr h="297848">
                <a:tc>
                  <a:txBody>
                    <a:bodyPr/>
                    <a:lstStyle/>
                    <a:p>
                      <a:r>
                        <a:rPr lang="en-US" sz="1600" dirty="0" smtClean="0">
                          <a:solidFill>
                            <a:schemeClr val="tx1"/>
                          </a:solidFill>
                        </a:rPr>
                        <a:t>StreamNet Data</a:t>
                      </a:r>
                      <a:r>
                        <a:rPr lang="en-US" sz="1600" baseline="0" dirty="0" smtClean="0">
                          <a:solidFill>
                            <a:schemeClr val="tx1"/>
                          </a:solidFill>
                        </a:rPr>
                        <a:t> Steward (Chambers)</a:t>
                      </a:r>
                      <a:endParaRPr lang="en-US" sz="1600" dirty="0">
                        <a:solidFill>
                          <a:schemeClr val="tx1"/>
                        </a:solidFill>
                      </a:endParaRPr>
                    </a:p>
                  </a:txBody>
                  <a:tcPr/>
                </a:tc>
                <a:tc>
                  <a:txBody>
                    <a:bodyPr/>
                    <a:lstStyle/>
                    <a:p>
                      <a:pPr algn="ctr"/>
                      <a:r>
                        <a:rPr lang="en-US" sz="1600" dirty="0" smtClean="0">
                          <a:solidFill>
                            <a:schemeClr val="tx1"/>
                          </a:solidFill>
                        </a:rPr>
                        <a:t>12.0</a:t>
                      </a:r>
                      <a:endParaRPr lang="en-US" sz="1600" dirty="0">
                        <a:solidFill>
                          <a:schemeClr val="tx1"/>
                        </a:solidFill>
                      </a:endParaRPr>
                    </a:p>
                  </a:txBody>
                  <a:tcPr/>
                </a:tc>
                <a:tc>
                  <a:txBody>
                    <a:bodyPr/>
                    <a:lstStyle/>
                    <a:p>
                      <a:pPr algn="ctr"/>
                      <a:endParaRPr lang="en-US" sz="1600" dirty="0">
                        <a:solidFill>
                          <a:schemeClr val="tx1"/>
                        </a:solidFill>
                      </a:endParaRPr>
                    </a:p>
                  </a:txBody>
                  <a:tcPr/>
                </a:tc>
                <a:tc>
                  <a:txBody>
                    <a:bodyPr/>
                    <a:lstStyle/>
                    <a:p>
                      <a:pPr algn="ctr"/>
                      <a:endParaRPr lang="en-US" sz="1600"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052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7924800" cy="4343400"/>
          </a:xfrm>
        </p:spPr>
        <p:txBody>
          <a:bodyPr>
            <a:normAutofit fontScale="40000" lnSpcReduction="20000"/>
          </a:bodyPr>
          <a:lstStyle/>
          <a:p>
            <a:pPr algn="l"/>
            <a:endParaRPr lang="en-US" sz="4300" dirty="0">
              <a:latin typeface="+mj-lt"/>
            </a:endParaRPr>
          </a:p>
          <a:p>
            <a:pPr algn="l"/>
            <a:r>
              <a:rPr lang="en-US" sz="5500" dirty="0" smtClean="0">
                <a:solidFill>
                  <a:schemeClr val="tx1"/>
                </a:solidFill>
                <a:latin typeface="+mj-lt"/>
              </a:rPr>
              <a:t>USFWS’s Region 1 Regional Data Manager salary.  Work will primarily focus on exploring, designing, and implementing alternatives and strategies that aggregate, standardize, store, and report USFWS fish hatchery data in the USFWS’s Region 1 area.</a:t>
            </a:r>
          </a:p>
          <a:p>
            <a:pPr algn="l"/>
            <a:endParaRPr lang="en-US" sz="5500" dirty="0">
              <a:latin typeface="+mj-lt"/>
            </a:endParaRPr>
          </a:p>
          <a:p>
            <a:pPr marR="0" lvl="0" algn="l">
              <a:lnSpc>
                <a:spcPct val="105000"/>
              </a:lnSpc>
              <a:spcBef>
                <a:spcPts val="0"/>
              </a:spcBef>
              <a:spcAft>
                <a:spcPts val="800"/>
              </a:spcAft>
            </a:pPr>
            <a:r>
              <a:rPr lang="en-US" sz="5500" dirty="0" smtClean="0">
                <a:solidFill>
                  <a:schemeClr val="tx2"/>
                </a:solidFill>
                <a:latin typeface="+mj-lt"/>
                <a:ea typeface="Calibri" panose="020F0502020204030204" pitchFamily="34" charset="0"/>
                <a:cs typeface="Times New Roman" panose="02020603050405020304" pitchFamily="18" charset="0"/>
              </a:rPr>
              <a:t>What are the tasks involved, and who spends how much time on them? </a:t>
            </a:r>
          </a:p>
          <a:p>
            <a:pPr marL="230188" indent="-230188" algn="l">
              <a:buFont typeface="Arial" pitchFamily="34" charset="0"/>
              <a:buChar char="•"/>
            </a:pPr>
            <a:r>
              <a:rPr lang="en-US" sz="5500" dirty="0">
                <a:solidFill>
                  <a:schemeClr val="tx1"/>
                </a:solidFill>
                <a:latin typeface="+mj-lt"/>
              </a:rPr>
              <a:t>6</a:t>
            </a:r>
            <a:r>
              <a:rPr lang="en-US" sz="5500" dirty="0" smtClean="0">
                <a:solidFill>
                  <a:schemeClr val="tx1"/>
                </a:solidFill>
                <a:latin typeface="+mj-lt"/>
              </a:rPr>
              <a:t>0% Coordination, Management, Reporting</a:t>
            </a:r>
          </a:p>
          <a:p>
            <a:pPr marL="230188" indent="-230188" algn="l">
              <a:buFont typeface="Arial" pitchFamily="34" charset="0"/>
              <a:buChar char="•"/>
            </a:pPr>
            <a:r>
              <a:rPr lang="en-US" sz="5500" dirty="0" smtClean="0">
                <a:solidFill>
                  <a:schemeClr val="tx1"/>
                </a:solidFill>
                <a:latin typeface="+mj-lt"/>
              </a:rPr>
              <a:t>10% Coordinated Assessments</a:t>
            </a:r>
          </a:p>
          <a:p>
            <a:pPr marL="230188" indent="-230188" algn="l">
              <a:buFont typeface="Arial" pitchFamily="34" charset="0"/>
              <a:buChar char="•"/>
            </a:pPr>
            <a:r>
              <a:rPr lang="en-US" sz="5500" dirty="0" smtClean="0">
                <a:solidFill>
                  <a:schemeClr val="tx1"/>
                </a:solidFill>
                <a:latin typeface="+mj-lt"/>
              </a:rPr>
              <a:t>20% Enhancing Efficiency and Transfer Of Data</a:t>
            </a:r>
          </a:p>
          <a:p>
            <a:pPr marL="230188" indent="-230188" algn="l">
              <a:buFont typeface="Arial" pitchFamily="34" charset="0"/>
              <a:buChar char="•"/>
            </a:pPr>
            <a:r>
              <a:rPr lang="en-US" sz="5500" dirty="0" smtClean="0">
                <a:solidFill>
                  <a:schemeClr val="tx1"/>
                </a:solidFill>
                <a:latin typeface="+mj-lt"/>
              </a:rPr>
              <a:t>10% Traditional Data</a:t>
            </a:r>
          </a:p>
          <a:p>
            <a:pPr algn="l"/>
            <a:endParaRPr lang="en-US" dirty="0" smtClean="0"/>
          </a:p>
          <a:p>
            <a:pPr algn="l"/>
            <a:endParaRPr lang="en-US" dirty="0"/>
          </a:p>
          <a:p>
            <a:pPr algn="l"/>
            <a:endParaRPr lang="en-US" dirty="0"/>
          </a:p>
        </p:txBody>
      </p:sp>
      <p:graphicFrame>
        <p:nvGraphicFramePr>
          <p:cNvPr id="5" name="Table 4"/>
          <p:cNvGraphicFramePr>
            <a:graphicFrameLocks noGrp="1"/>
          </p:cNvGraphicFramePr>
          <p:nvPr>
            <p:extLst/>
          </p:nvPr>
        </p:nvGraphicFramePr>
        <p:xfrm>
          <a:off x="533400" y="563880"/>
          <a:ext cx="6590923" cy="1322133"/>
        </p:xfrm>
        <a:graphic>
          <a:graphicData uri="http://schemas.openxmlformats.org/drawingml/2006/table">
            <a:tbl>
              <a:tblPr firstRow="1" bandRow="1">
                <a:tableStyleId>{10A1B5D5-9B99-4C35-A422-299274C87663}</a:tableStyleId>
              </a:tblPr>
              <a:tblGrid>
                <a:gridCol w="4472412">
                  <a:extLst>
                    <a:ext uri="{9D8B030D-6E8A-4147-A177-3AD203B41FA5}">
                      <a16:colId xmlns:a16="http://schemas.microsoft.com/office/drawing/2014/main" val="20000"/>
                    </a:ext>
                  </a:extLst>
                </a:gridCol>
                <a:gridCol w="1020024">
                  <a:extLst>
                    <a:ext uri="{9D8B030D-6E8A-4147-A177-3AD203B41FA5}">
                      <a16:colId xmlns:a16="http://schemas.microsoft.com/office/drawing/2014/main" val="20002"/>
                    </a:ext>
                  </a:extLst>
                </a:gridCol>
                <a:gridCol w="1098487">
                  <a:extLst>
                    <a:ext uri="{9D8B030D-6E8A-4147-A177-3AD203B41FA5}">
                      <a16:colId xmlns:a16="http://schemas.microsoft.com/office/drawing/2014/main" val="20003"/>
                    </a:ext>
                  </a:extLst>
                </a:gridCol>
              </a:tblGrid>
              <a:tr h="809469">
                <a:tc>
                  <a:txBody>
                    <a:bodyPr/>
                    <a:lstStyle/>
                    <a:p>
                      <a:r>
                        <a:rPr lang="en-US" dirty="0" smtClean="0"/>
                        <a:t>USFWS</a:t>
                      </a:r>
                      <a:endParaRPr lang="en-US" dirty="0"/>
                    </a:p>
                  </a:txBody>
                  <a:tcPr/>
                </a:tc>
                <a:tc>
                  <a:txBody>
                    <a:bodyPr/>
                    <a:lstStyle/>
                    <a:p>
                      <a:pPr algn="ctr"/>
                      <a:r>
                        <a:rPr lang="en-US" dirty="0" smtClean="0"/>
                        <a:t>Months</a:t>
                      </a:r>
                      <a:endParaRPr lang="en-US" dirty="0"/>
                    </a:p>
                  </a:txBody>
                  <a:tcPr/>
                </a:tc>
                <a:tc>
                  <a:txBody>
                    <a:bodyPr/>
                    <a:lstStyle/>
                    <a:p>
                      <a:pPr algn="ctr"/>
                      <a:r>
                        <a:rPr lang="en-US" dirty="0" smtClean="0"/>
                        <a:t>FTE</a:t>
                      </a:r>
                      <a:endParaRPr lang="en-US" dirty="0"/>
                    </a:p>
                  </a:txBody>
                  <a:tcPr/>
                </a:tc>
                <a:extLst>
                  <a:ext uri="{0D108BD9-81ED-4DB2-BD59-A6C34878D82A}">
                    <a16:rowId xmlns:a16="http://schemas.microsoft.com/office/drawing/2014/main" val="10000"/>
                  </a:ext>
                </a:extLst>
              </a:tr>
              <a:tr h="512664">
                <a:tc>
                  <a:txBody>
                    <a:bodyPr/>
                    <a:lstStyle/>
                    <a:p>
                      <a:r>
                        <a:rPr lang="en-US" dirty="0" smtClean="0"/>
                        <a:t>Regional Data Manager (Threloff)</a:t>
                      </a:r>
                      <a:endParaRPr lang="en-US" dirty="0"/>
                    </a:p>
                  </a:txBody>
                  <a:tcPr/>
                </a:tc>
                <a:tc>
                  <a:txBody>
                    <a:bodyPr/>
                    <a:lstStyle/>
                    <a:p>
                      <a:pPr algn="ctr"/>
                      <a:r>
                        <a:rPr lang="en-US" dirty="0" smtClean="0"/>
                        <a:t>5.2</a:t>
                      </a:r>
                      <a:endParaRPr lang="en-US" dirty="0"/>
                    </a:p>
                  </a:txBody>
                  <a:tcPr/>
                </a:tc>
                <a:tc>
                  <a:txBody>
                    <a:bodyPr/>
                    <a:lstStyle/>
                    <a:p>
                      <a:pPr algn="ctr"/>
                      <a:r>
                        <a:rPr lang="en-US" dirty="0" smtClean="0"/>
                        <a:t>0.44</a:t>
                      </a:r>
                      <a:endParaRPr lang="en-US" dirty="0"/>
                    </a:p>
                  </a:txBody>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FF75B4CE-5129-41CA-A75E-F2AE589D1F47}"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409424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822" y="4114800"/>
            <a:ext cx="8382000" cy="2591992"/>
          </a:xfrm>
          <a:prstGeom prst="rect">
            <a:avLst/>
          </a:prstGeom>
        </p:spPr>
        <p:txBody>
          <a:bodyPr wrap="square">
            <a:spAutoFit/>
          </a:bodyPr>
          <a:lstStyle/>
          <a:p>
            <a:pPr marL="285750" marR="0" lvl="0" indent="-285750">
              <a:lnSpc>
                <a:spcPct val="105000"/>
              </a:lnSpc>
              <a:spcBef>
                <a:spcPts val="0"/>
              </a:spcBef>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100% of time paid by BPA goes to specific StreamNet SOW products. WDFW used increased funding provided from PSMFC cost savings to hire an East side data steward, which directly contributed to CA data flow from the Upper Columbia. </a:t>
            </a:r>
          </a:p>
          <a:p>
            <a:pPr marL="285750" marR="0" lvl="0" indent="-285750">
              <a:lnSpc>
                <a:spcPct val="105000"/>
              </a:lnSpc>
              <a:spcBef>
                <a:spcPts val="0"/>
              </a:spcBef>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BPA funded StreamNet staff are responsible for database development and management, providing technical assistance to biologists, research scientists and upper management, application development, and integrate new technology into the data flow of Columbia Basin projects to improve overall efficiency. </a:t>
            </a:r>
          </a:p>
          <a:p>
            <a:pPr marR="0" lvl="0">
              <a:lnSpc>
                <a:spcPct val="105000"/>
              </a:lnSpc>
              <a:spcBef>
                <a:spcPts val="0"/>
              </a:spcBef>
              <a:spcAft>
                <a:spcPts val="80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91044" y="2664936"/>
            <a:ext cx="5909755" cy="1200329"/>
          </a:xfrm>
          <a:prstGeom prst="rect">
            <a:avLst/>
          </a:prstGeom>
        </p:spPr>
        <p:txBody>
          <a:bodyPr wrap="square">
            <a:spAutoFit/>
          </a:bodyPr>
          <a:lstStyle/>
          <a:p>
            <a:pPr marL="285750" indent="-285750">
              <a:buFont typeface="Arial" panose="020B0604020202020204" pitchFamily="34" charset="0"/>
              <a:buChar char="•"/>
            </a:pPr>
            <a:r>
              <a:rPr lang="en-US" dirty="0" smtClean="0"/>
              <a:t>5.5% </a:t>
            </a:r>
            <a:r>
              <a:rPr lang="en-US" dirty="0"/>
              <a:t>Coordination, Management, Reporting</a:t>
            </a:r>
          </a:p>
          <a:p>
            <a:pPr marL="285750" indent="-285750">
              <a:buFont typeface="Arial" panose="020B0604020202020204" pitchFamily="34" charset="0"/>
              <a:buChar char="•"/>
            </a:pPr>
            <a:r>
              <a:rPr lang="en-US" dirty="0" smtClean="0"/>
              <a:t>58.1% </a:t>
            </a:r>
            <a:r>
              <a:rPr lang="en-US" dirty="0"/>
              <a:t>Coordinated Assessments</a:t>
            </a:r>
          </a:p>
          <a:p>
            <a:pPr marL="285750" indent="-285750">
              <a:buFont typeface="Arial" panose="020B0604020202020204" pitchFamily="34" charset="0"/>
              <a:buChar char="•"/>
            </a:pPr>
            <a:r>
              <a:rPr lang="en-US" dirty="0" smtClean="0"/>
              <a:t>26.4% </a:t>
            </a:r>
            <a:r>
              <a:rPr lang="en-US" dirty="0"/>
              <a:t>Enhancing Efficiency and Transfer Of Data</a:t>
            </a:r>
          </a:p>
          <a:p>
            <a:pPr marL="285750" indent="-285750">
              <a:buFont typeface="Arial" panose="020B0604020202020204" pitchFamily="34" charset="0"/>
              <a:buChar char="•"/>
            </a:pPr>
            <a:r>
              <a:rPr lang="en-US" dirty="0"/>
              <a:t>10% Traditional Data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24" y="18866"/>
            <a:ext cx="83915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F75B4CE-5129-41CA-A75E-F2AE589D1F47}"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23715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94063" y="718066"/>
          <a:ext cx="8229600" cy="2008564"/>
        </p:xfrm>
        <a:graphic>
          <a:graphicData uri="http://schemas.openxmlformats.org/drawingml/2006/table">
            <a:tbl>
              <a:tblPr firstRow="1" firstCol="1" bandRow="1">
                <a:tableStyleId>{5C22544A-7EE6-4342-B048-85BDC9FD1C3A}</a:tableStyleId>
              </a:tblPr>
              <a:tblGrid>
                <a:gridCol w="2514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tblGrid>
              <a:tr h="536380">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6205" marR="66205" marT="0" marB="0" anchor="b"/>
                </a:tc>
                <a:tc>
                  <a:txBody>
                    <a:bodyPr/>
                    <a:lstStyle/>
                    <a:p>
                      <a:pPr marL="0" marR="0" indent="127635" algn="ctr" rtl="1">
                        <a:lnSpc>
                          <a:spcPct val="115000"/>
                        </a:lnSpc>
                        <a:spcBef>
                          <a:spcPts val="0"/>
                        </a:spcBef>
                        <a:spcAft>
                          <a:spcPts val="0"/>
                        </a:spcAft>
                      </a:pPr>
                      <a:r>
                        <a:rPr lang="en-US" sz="1200" dirty="0">
                          <a:effectLst/>
                        </a:rPr>
                        <a:t>NOSA</a:t>
                      </a:r>
                      <a:endParaRPr lang="en-US" sz="1200" dirty="0">
                        <a:effectLst/>
                        <a:latin typeface="Calibri"/>
                        <a:ea typeface="Calibri"/>
                        <a:cs typeface="Times New Roman"/>
                      </a:endParaRPr>
                    </a:p>
                  </a:txBody>
                  <a:tcPr marL="66205" marR="66205" marT="0" marB="0" anchor="b"/>
                </a:tc>
                <a:tc>
                  <a:txBody>
                    <a:bodyPr/>
                    <a:lstStyle/>
                    <a:p>
                      <a:pPr marL="0" marR="0" indent="127635" algn="ctr" rtl="1">
                        <a:lnSpc>
                          <a:spcPct val="115000"/>
                        </a:lnSpc>
                        <a:spcBef>
                          <a:spcPts val="0"/>
                        </a:spcBef>
                        <a:spcAft>
                          <a:spcPts val="0"/>
                        </a:spcAft>
                      </a:pPr>
                      <a:r>
                        <a:rPr lang="en-US" sz="1200" dirty="0">
                          <a:effectLst/>
                        </a:rPr>
                        <a:t>RperS</a:t>
                      </a:r>
                      <a:endParaRPr lang="en-US" sz="1200" dirty="0">
                        <a:effectLst/>
                        <a:latin typeface="Calibri"/>
                        <a:ea typeface="Calibri"/>
                        <a:cs typeface="Times New Roman"/>
                      </a:endParaRPr>
                    </a:p>
                  </a:txBody>
                  <a:tcPr marL="66205" marR="66205" marT="0" marB="0" anchor="b"/>
                </a:tc>
                <a:tc>
                  <a:txBody>
                    <a:bodyPr/>
                    <a:lstStyle/>
                    <a:p>
                      <a:pPr marL="0" marR="0" indent="127635" algn="ctr" rtl="1">
                        <a:lnSpc>
                          <a:spcPct val="115000"/>
                        </a:lnSpc>
                        <a:spcBef>
                          <a:spcPts val="0"/>
                        </a:spcBef>
                        <a:spcAft>
                          <a:spcPts val="0"/>
                        </a:spcAft>
                      </a:pPr>
                      <a:r>
                        <a:rPr lang="en-US" sz="1200" dirty="0">
                          <a:effectLst/>
                        </a:rPr>
                        <a:t>SAR</a:t>
                      </a:r>
                      <a:endParaRPr lang="en-US" sz="1200" dirty="0">
                        <a:effectLst/>
                        <a:latin typeface="Calibri"/>
                        <a:ea typeface="Calibri"/>
                        <a:cs typeface="Times New Roman"/>
                      </a:endParaRPr>
                    </a:p>
                  </a:txBody>
                  <a:tcPr marL="66205" marR="66205" marT="0" marB="0" anchor="b"/>
                </a:tc>
                <a:tc>
                  <a:txBody>
                    <a:bodyPr/>
                    <a:lstStyle/>
                    <a:p>
                      <a:pPr marL="0" marR="0" indent="127635" algn="ctr" rtl="1">
                        <a:lnSpc>
                          <a:spcPct val="115000"/>
                        </a:lnSpc>
                        <a:spcBef>
                          <a:spcPts val="0"/>
                        </a:spcBef>
                        <a:spcAft>
                          <a:spcPts val="0"/>
                        </a:spcAft>
                      </a:pPr>
                      <a:r>
                        <a:rPr lang="en-US" sz="1200" dirty="0" smtClean="0">
                          <a:effectLst/>
                        </a:rPr>
                        <a:t>Juv.</a:t>
                      </a:r>
                      <a:endParaRPr lang="en-US" sz="1200" dirty="0">
                        <a:effectLst/>
                        <a:latin typeface="Calibri"/>
                        <a:ea typeface="Calibri"/>
                        <a:cs typeface="Times New Roman"/>
                      </a:endParaRPr>
                    </a:p>
                  </a:txBody>
                  <a:tcPr marL="66205" marR="66205" marT="0" marB="0" anchor="b"/>
                </a:tc>
                <a:tc>
                  <a:txBody>
                    <a:bodyPr/>
                    <a:lstStyle/>
                    <a:p>
                      <a:pPr marL="0" marR="0" indent="127635" algn="ctr" rtl="1">
                        <a:lnSpc>
                          <a:spcPct val="115000"/>
                        </a:lnSpc>
                        <a:spcBef>
                          <a:spcPts val="0"/>
                        </a:spcBef>
                        <a:spcAft>
                          <a:spcPts val="0"/>
                        </a:spcAft>
                      </a:pPr>
                      <a:r>
                        <a:rPr lang="en-US" sz="1200" dirty="0" smtClean="0">
                          <a:effectLst/>
                        </a:rPr>
                        <a:t>TWS/SGS</a:t>
                      </a:r>
                      <a:endParaRPr lang="en-US" sz="1200" dirty="0">
                        <a:effectLst/>
                        <a:latin typeface="Calibri"/>
                        <a:ea typeface="Calibri"/>
                        <a:cs typeface="Times New Roman"/>
                      </a:endParaRPr>
                    </a:p>
                  </a:txBody>
                  <a:tcPr marL="66205" marR="66205" marT="0" marB="0" anchor="b"/>
                </a:tc>
                <a:tc>
                  <a:txBody>
                    <a:bodyPr/>
                    <a:lstStyle/>
                    <a:p>
                      <a:pPr marL="0" marR="0" indent="127635" algn="ctr" rtl="1">
                        <a:lnSpc>
                          <a:spcPct val="115000"/>
                        </a:lnSpc>
                        <a:spcBef>
                          <a:spcPts val="0"/>
                        </a:spcBef>
                        <a:spcAft>
                          <a:spcPts val="0"/>
                        </a:spcAft>
                      </a:pPr>
                      <a:r>
                        <a:rPr lang="en-US" sz="1200" dirty="0">
                          <a:effectLst/>
                        </a:rPr>
                        <a:t>Application Development</a:t>
                      </a:r>
                      <a:endParaRPr lang="en-US" sz="1200" dirty="0">
                        <a:effectLst/>
                        <a:latin typeface="Calibri"/>
                        <a:ea typeface="Calibri"/>
                        <a:cs typeface="Times New Roman"/>
                      </a:endParaRPr>
                    </a:p>
                  </a:txBody>
                  <a:tcPr marL="66205" marR="66205" marT="0" marB="0" anchor="b"/>
                </a:tc>
                <a:tc>
                  <a:txBody>
                    <a:bodyPr/>
                    <a:lstStyle/>
                    <a:p>
                      <a:pPr marL="0" marR="0" indent="127635" algn="ctr" rtl="1">
                        <a:lnSpc>
                          <a:spcPct val="115000"/>
                        </a:lnSpc>
                        <a:spcBef>
                          <a:spcPts val="0"/>
                        </a:spcBef>
                        <a:spcAft>
                          <a:spcPts val="0"/>
                        </a:spcAft>
                      </a:pPr>
                      <a:r>
                        <a:rPr lang="en-US" sz="1200" dirty="0">
                          <a:effectLst/>
                        </a:rPr>
                        <a:t>Admin</a:t>
                      </a:r>
                      <a:endParaRPr lang="en-US" sz="1200" dirty="0">
                        <a:effectLst/>
                        <a:latin typeface="Calibri"/>
                        <a:ea typeface="Calibri"/>
                        <a:cs typeface="Times New Roman"/>
                      </a:endParaRPr>
                    </a:p>
                  </a:txBody>
                  <a:tcPr marL="66205" marR="66205" marT="0" marB="0" anchor="b"/>
                </a:tc>
                <a:tc>
                  <a:txBody>
                    <a:bodyPr/>
                    <a:lstStyle/>
                    <a:p>
                      <a:pPr marL="0" marR="0" indent="127635" algn="ctr" rtl="1">
                        <a:lnSpc>
                          <a:spcPct val="115000"/>
                        </a:lnSpc>
                        <a:spcBef>
                          <a:spcPts val="0"/>
                        </a:spcBef>
                        <a:spcAft>
                          <a:spcPts val="0"/>
                        </a:spcAft>
                      </a:pPr>
                      <a:r>
                        <a:rPr lang="en-US" sz="1200" dirty="0">
                          <a:effectLst/>
                        </a:rPr>
                        <a:t>Total</a:t>
                      </a:r>
                      <a:endParaRPr lang="en-US" sz="1200" dirty="0">
                        <a:effectLst/>
                        <a:latin typeface="Calibri"/>
                        <a:ea typeface="Calibri"/>
                        <a:cs typeface="Times New Roman"/>
                      </a:endParaRPr>
                    </a:p>
                  </a:txBody>
                  <a:tcPr marL="66205" marR="66205" marT="0" marB="0" anchor="b"/>
                </a:tc>
                <a:extLst>
                  <a:ext uri="{0D108BD9-81ED-4DB2-BD59-A6C34878D82A}">
                    <a16:rowId xmlns:a16="http://schemas.microsoft.com/office/drawing/2014/main" val="10000"/>
                  </a:ext>
                </a:extLst>
              </a:tr>
              <a:tr h="205970">
                <a:tc>
                  <a:txBody>
                    <a:bodyPr/>
                    <a:lstStyle/>
                    <a:p>
                      <a:pPr marL="0" marR="0">
                        <a:lnSpc>
                          <a:spcPct val="115000"/>
                        </a:lnSpc>
                        <a:spcBef>
                          <a:spcPts val="0"/>
                        </a:spcBef>
                        <a:spcAft>
                          <a:spcPts val="0"/>
                        </a:spcAft>
                      </a:pPr>
                      <a:r>
                        <a:rPr lang="en-US" sz="1400" dirty="0">
                          <a:effectLst/>
                        </a:rPr>
                        <a:t>Data Manager (Woodard)</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0.5</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1.5</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12</a:t>
                      </a:r>
                      <a:endParaRPr lang="en-US" sz="1400" dirty="0">
                        <a:effectLst/>
                        <a:latin typeface="Calibri"/>
                        <a:ea typeface="Calibri"/>
                        <a:cs typeface="Times New Roman"/>
                      </a:endParaRPr>
                    </a:p>
                  </a:txBody>
                  <a:tcPr marL="66205" marR="66205" marT="0" marB="0" anchor="b"/>
                </a:tc>
                <a:extLst>
                  <a:ext uri="{0D108BD9-81ED-4DB2-BD59-A6C34878D82A}">
                    <a16:rowId xmlns:a16="http://schemas.microsoft.com/office/drawing/2014/main" val="10001"/>
                  </a:ext>
                </a:extLst>
              </a:tr>
              <a:tr h="205970">
                <a:tc>
                  <a:txBody>
                    <a:bodyPr/>
                    <a:lstStyle/>
                    <a:p>
                      <a:pPr marL="0" marR="0">
                        <a:lnSpc>
                          <a:spcPct val="115000"/>
                        </a:lnSpc>
                        <a:spcBef>
                          <a:spcPts val="0"/>
                        </a:spcBef>
                        <a:spcAft>
                          <a:spcPts val="0"/>
                        </a:spcAft>
                      </a:pPr>
                      <a:r>
                        <a:rPr lang="en-US" sz="1400" dirty="0" smtClean="0">
                          <a:effectLst/>
                        </a:rPr>
                        <a:t>Data Manager </a:t>
                      </a:r>
                      <a:r>
                        <a:rPr lang="en-US" sz="1400" dirty="0">
                          <a:effectLst/>
                        </a:rPr>
                        <a:t>(Lippert)</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5</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0.5</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0.5</a:t>
                      </a:r>
                      <a:endParaRPr lang="en-US" sz="1400" dirty="0">
                        <a:effectLst/>
                        <a:latin typeface="Calibri"/>
                        <a:ea typeface="Calibri"/>
                        <a:cs typeface="Times New Roman"/>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3.1</a:t>
                      </a:r>
                      <a:endParaRPr lang="en-US" sz="1400" dirty="0">
                        <a:effectLst/>
                        <a:latin typeface="Calibri"/>
                        <a:ea typeface="Calibri"/>
                        <a:cs typeface="Times New Roman"/>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marL="0" marR="0" algn="ctr">
                        <a:lnSpc>
                          <a:spcPct val="115000"/>
                        </a:lnSpc>
                        <a:spcBef>
                          <a:spcPts val="0"/>
                        </a:spcBef>
                        <a:spcAft>
                          <a:spcPts val="0"/>
                        </a:spcAft>
                      </a:pPr>
                      <a:r>
                        <a:rPr lang="en-US" sz="1400" dirty="0">
                          <a:effectLst/>
                        </a:rPr>
                        <a:t>11.1</a:t>
                      </a:r>
                      <a:endParaRPr lang="en-US" sz="1400" dirty="0">
                        <a:effectLst/>
                        <a:latin typeface="Calibri"/>
                        <a:ea typeface="Calibri"/>
                        <a:cs typeface="Times New Roman"/>
                      </a:endParaRPr>
                    </a:p>
                  </a:txBody>
                  <a:tcPr marL="66205" marR="66205" marT="0" marB="0" anchor="b"/>
                </a:tc>
                <a:extLst>
                  <a:ext uri="{0D108BD9-81ED-4DB2-BD59-A6C34878D82A}">
                    <a16:rowId xmlns:a16="http://schemas.microsoft.com/office/drawing/2014/main" val="10002"/>
                  </a:ext>
                </a:extLst>
              </a:tr>
              <a:tr h="205970">
                <a:tc>
                  <a:txBody>
                    <a:bodyPr/>
                    <a:lstStyle/>
                    <a:p>
                      <a:pPr marL="0" marR="0">
                        <a:lnSpc>
                          <a:spcPct val="115000"/>
                        </a:lnSpc>
                        <a:spcBef>
                          <a:spcPts val="0"/>
                        </a:spcBef>
                        <a:spcAft>
                          <a:spcPts val="0"/>
                        </a:spcAft>
                      </a:pPr>
                      <a:r>
                        <a:rPr lang="en-US" sz="1400" dirty="0">
                          <a:effectLst/>
                        </a:rPr>
                        <a:t>Location Data Manager (Sikora)</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3</a:t>
                      </a:r>
                      <a:endParaRPr lang="en-US" sz="1400" dirty="0">
                        <a:effectLst/>
                        <a:latin typeface="Calibri"/>
                        <a:ea typeface="Calibri"/>
                        <a:cs typeface="Times New Roman"/>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2.6</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3</a:t>
                      </a:r>
                      <a:endParaRPr lang="en-US" sz="1400" dirty="0">
                        <a:effectLst/>
                        <a:latin typeface="Calibri"/>
                        <a:ea typeface="Calibri"/>
                        <a:cs typeface="Times New Roman"/>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marL="0" marR="0" algn="ctr">
                        <a:lnSpc>
                          <a:spcPct val="115000"/>
                        </a:lnSpc>
                        <a:spcBef>
                          <a:spcPts val="0"/>
                        </a:spcBef>
                        <a:spcAft>
                          <a:spcPts val="0"/>
                        </a:spcAft>
                      </a:pPr>
                      <a:r>
                        <a:rPr lang="en-US" sz="1400" dirty="0">
                          <a:effectLst/>
                        </a:rPr>
                        <a:t>9.6</a:t>
                      </a:r>
                      <a:endParaRPr lang="en-US" sz="1400" dirty="0">
                        <a:effectLst/>
                        <a:latin typeface="Calibri"/>
                        <a:ea typeface="Calibri"/>
                        <a:cs typeface="Times New Roman"/>
                      </a:endParaRPr>
                    </a:p>
                  </a:txBody>
                  <a:tcPr marL="66205" marR="66205" marT="0" marB="0" anchor="b"/>
                </a:tc>
                <a:extLst>
                  <a:ext uri="{0D108BD9-81ED-4DB2-BD59-A6C34878D82A}">
                    <a16:rowId xmlns:a16="http://schemas.microsoft.com/office/drawing/2014/main" val="10003"/>
                  </a:ext>
                </a:extLst>
              </a:tr>
              <a:tr h="205970">
                <a:tc>
                  <a:txBody>
                    <a:bodyPr/>
                    <a:lstStyle/>
                    <a:p>
                      <a:pPr marL="0" marR="0">
                        <a:lnSpc>
                          <a:spcPct val="115000"/>
                        </a:lnSpc>
                        <a:spcBef>
                          <a:spcPts val="0"/>
                        </a:spcBef>
                        <a:spcAft>
                          <a:spcPts val="0"/>
                        </a:spcAft>
                      </a:pPr>
                      <a:r>
                        <a:rPr lang="en-US" sz="1400" dirty="0" smtClean="0">
                          <a:effectLst/>
                        </a:rPr>
                        <a:t>Data Manager </a:t>
                      </a:r>
                      <a:r>
                        <a:rPr lang="en-US" sz="1400" dirty="0">
                          <a:effectLst/>
                        </a:rPr>
                        <a:t>(Groesbeck)</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3</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0.5</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0.5</a:t>
                      </a:r>
                      <a:endParaRPr lang="en-US" sz="1400" dirty="0">
                        <a:effectLst/>
                        <a:latin typeface="Calibri"/>
                        <a:ea typeface="Calibri"/>
                        <a:cs typeface="Times New Roman"/>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3</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0.6</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9.6</a:t>
                      </a:r>
                      <a:endParaRPr lang="en-US" sz="1400" dirty="0">
                        <a:effectLst/>
                        <a:latin typeface="Calibri"/>
                        <a:ea typeface="Calibri"/>
                        <a:cs typeface="Times New Roman"/>
                      </a:endParaRPr>
                    </a:p>
                  </a:txBody>
                  <a:tcPr marL="66205" marR="66205" marT="0" marB="0" anchor="b"/>
                </a:tc>
                <a:extLst>
                  <a:ext uri="{0D108BD9-81ED-4DB2-BD59-A6C34878D82A}">
                    <a16:rowId xmlns:a16="http://schemas.microsoft.com/office/drawing/2014/main" val="10004"/>
                  </a:ext>
                </a:extLst>
              </a:tr>
              <a:tr h="216391">
                <a:tc>
                  <a:txBody>
                    <a:bodyPr/>
                    <a:lstStyle/>
                    <a:p>
                      <a:pPr marL="0" marR="0">
                        <a:lnSpc>
                          <a:spcPct val="115000"/>
                        </a:lnSpc>
                        <a:spcBef>
                          <a:spcPts val="0"/>
                        </a:spcBef>
                        <a:spcAft>
                          <a:spcPts val="0"/>
                        </a:spcAft>
                      </a:pPr>
                      <a:r>
                        <a:rPr lang="en-US" sz="1400" dirty="0">
                          <a:effectLst/>
                        </a:rPr>
                        <a:t>East Side CA Data Manager (Schonning)</a:t>
                      </a:r>
                      <a:endParaRPr lang="en-US" sz="1400" dirty="0">
                        <a:effectLst/>
                        <a:latin typeface="Calibri"/>
                        <a:ea typeface="Calibri"/>
                        <a:cs typeface="Times New Roman"/>
                      </a:endParaRPr>
                    </a:p>
                  </a:txBody>
                  <a:tcPr marL="66205" marR="66205" marT="0" marB="0" anchor="b"/>
                </a:tc>
                <a:tc>
                  <a:txBody>
                    <a:bodyPr/>
                    <a:lstStyle/>
                    <a:p>
                      <a:pPr marL="0" marR="0" algn="ctr">
                        <a:lnSpc>
                          <a:spcPct val="115000"/>
                        </a:lnSpc>
                        <a:spcBef>
                          <a:spcPts val="0"/>
                        </a:spcBef>
                        <a:spcAft>
                          <a:spcPts val="0"/>
                        </a:spcAft>
                      </a:pPr>
                      <a:r>
                        <a:rPr lang="en-US" sz="1400" dirty="0">
                          <a:effectLst/>
                        </a:rPr>
                        <a:t>1.3</a:t>
                      </a:r>
                      <a:endParaRPr lang="en-US" sz="1400" dirty="0">
                        <a:effectLst/>
                        <a:latin typeface="Calibri"/>
                        <a:ea typeface="Calibri"/>
                        <a:cs typeface="Times New Roman"/>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marL="0" marR="0" algn="ctr">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6205" marR="66205" marT="0" marB="0" anchor="b"/>
                </a:tc>
                <a:tc>
                  <a:txBody>
                    <a:bodyPr/>
                    <a:lstStyle/>
                    <a:p>
                      <a:pPr>
                        <a:lnSpc>
                          <a:spcPct val="115000"/>
                        </a:lnSpc>
                      </a:pPr>
                      <a:endParaRPr lang="en-US" sz="1400" dirty="0">
                        <a:effectLst/>
                        <a:latin typeface="Calibri"/>
                      </a:endParaRPr>
                    </a:p>
                  </a:txBody>
                  <a:tcPr marL="66205" marR="66205" marT="0" marB="0" anchor="b"/>
                </a:tc>
                <a:tc>
                  <a:txBody>
                    <a:bodyPr/>
                    <a:lstStyle/>
                    <a:p>
                      <a:pPr marL="0" marR="0" algn="ctr">
                        <a:lnSpc>
                          <a:spcPct val="115000"/>
                        </a:lnSpc>
                        <a:spcBef>
                          <a:spcPts val="0"/>
                        </a:spcBef>
                        <a:spcAft>
                          <a:spcPts val="0"/>
                        </a:spcAft>
                      </a:pPr>
                      <a:r>
                        <a:rPr lang="en-US" sz="1400" dirty="0">
                          <a:effectLst/>
                        </a:rPr>
                        <a:t>5.3</a:t>
                      </a:r>
                      <a:endParaRPr lang="en-US" sz="1400" dirty="0">
                        <a:effectLst/>
                        <a:latin typeface="Calibri"/>
                        <a:ea typeface="Calibri"/>
                        <a:cs typeface="Times New Roman"/>
                      </a:endParaRPr>
                    </a:p>
                  </a:txBody>
                  <a:tcPr marL="66205" marR="66205" marT="0" marB="0" anchor="b"/>
                </a:tc>
                <a:extLst>
                  <a:ext uri="{0D108BD9-81ED-4DB2-BD59-A6C34878D82A}">
                    <a16:rowId xmlns:a16="http://schemas.microsoft.com/office/drawing/2014/main" val="10005"/>
                  </a:ext>
                </a:extLst>
              </a:tr>
            </a:tbl>
          </a:graphicData>
        </a:graphic>
      </p:graphicFrame>
      <p:sp>
        <p:nvSpPr>
          <p:cNvPr id="3" name="TextBox 2"/>
          <p:cNvSpPr txBox="1"/>
          <p:nvPr/>
        </p:nvSpPr>
        <p:spPr>
          <a:xfrm>
            <a:off x="431074" y="348734"/>
            <a:ext cx="7924800" cy="369332"/>
          </a:xfrm>
          <a:prstGeom prst="rect">
            <a:avLst/>
          </a:prstGeom>
          <a:noFill/>
        </p:spPr>
        <p:txBody>
          <a:bodyPr wrap="square" rtlCol="0">
            <a:spAutoFit/>
          </a:bodyPr>
          <a:lstStyle/>
          <a:p>
            <a:r>
              <a:rPr lang="en-US" dirty="0" smtClean="0"/>
              <a:t>EXAMPLE: WDFW </a:t>
            </a:r>
            <a:r>
              <a:rPr lang="en-US" dirty="0" smtClean="0"/>
              <a:t>StreamNet Funded Staff and Tasks</a:t>
            </a:r>
            <a:endParaRPr lang="en-US" dirty="0"/>
          </a:p>
        </p:txBody>
      </p:sp>
      <p:sp>
        <p:nvSpPr>
          <p:cNvPr id="5" name="TextBox 4"/>
          <p:cNvSpPr txBox="1"/>
          <p:nvPr/>
        </p:nvSpPr>
        <p:spPr>
          <a:xfrm>
            <a:off x="409303" y="2819400"/>
            <a:ext cx="8229600" cy="329320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Database Development, Application Development, and providing technical assistance have produced the following deliverables</a:t>
            </a:r>
          </a:p>
          <a:p>
            <a:pPr marL="742950" lvl="1" indent="-285750">
              <a:buFont typeface="Arial" panose="020B0604020202020204" pitchFamily="34" charset="0"/>
              <a:buChar char="•"/>
            </a:pPr>
            <a:r>
              <a:rPr lang="en-US" sz="1600" dirty="0"/>
              <a:t>NOSA = 64 Columbia River WDFW populations are being reported on and exchanged</a:t>
            </a:r>
          </a:p>
          <a:p>
            <a:pPr marL="742950" lvl="1" indent="-285750">
              <a:buFont typeface="Arial" panose="020B0604020202020204" pitchFamily="34" charset="0"/>
              <a:buChar char="•"/>
            </a:pPr>
            <a:r>
              <a:rPr lang="en-US" sz="1600" dirty="0"/>
              <a:t>RperS = 26 populations of the 64 reported NOSA populations are able to report RperS</a:t>
            </a:r>
          </a:p>
          <a:p>
            <a:pPr marL="742950" lvl="1" indent="-285750">
              <a:buFont typeface="Arial" panose="020B0604020202020204" pitchFamily="34" charset="0"/>
              <a:buChar char="•"/>
            </a:pPr>
            <a:r>
              <a:rPr lang="en-US" sz="1600" dirty="0"/>
              <a:t>SAR = 3 populations of the 64 reported NOSA populations are reporting SAR data</a:t>
            </a:r>
          </a:p>
          <a:p>
            <a:pPr marL="742950" lvl="1" indent="-285750">
              <a:buFont typeface="Arial" panose="020B0604020202020204" pitchFamily="34" charset="0"/>
              <a:buChar char="•"/>
            </a:pPr>
            <a:r>
              <a:rPr lang="en-US" sz="1600" dirty="0"/>
              <a:t>Juvenile Outmigrants = 19 populations </a:t>
            </a:r>
            <a:r>
              <a:rPr lang="en-US" sz="1600" dirty="0" smtClean="0"/>
              <a:t>estimates </a:t>
            </a:r>
            <a:r>
              <a:rPr lang="en-US" sz="1600" dirty="0"/>
              <a:t>and have been reported</a:t>
            </a:r>
          </a:p>
          <a:p>
            <a:pPr marL="742950" lvl="1" indent="-285750">
              <a:buFont typeface="Arial" panose="020B0604020202020204" pitchFamily="34" charset="0"/>
              <a:buChar char="•"/>
            </a:pPr>
            <a:r>
              <a:rPr lang="en-US" sz="1600" dirty="0"/>
              <a:t>Presmolt Abundance = 1 population </a:t>
            </a:r>
            <a:r>
              <a:rPr lang="en-US" sz="1600" dirty="0" smtClean="0"/>
              <a:t>reported</a:t>
            </a:r>
          </a:p>
          <a:p>
            <a:pPr marL="285750" indent="-285750">
              <a:buFont typeface="Arial" panose="020B0604020202020204" pitchFamily="34" charset="0"/>
              <a:buChar char="•"/>
            </a:pPr>
            <a:r>
              <a:rPr lang="en-US" dirty="0" smtClean="0"/>
              <a:t>CA dependent on WDFW DB-JMX, SGS, TWS, SCoRE</a:t>
            </a:r>
          </a:p>
          <a:p>
            <a:pPr marL="285750" indent="-285750">
              <a:buFont typeface="Arial" panose="020B0604020202020204" pitchFamily="34" charset="0"/>
              <a:buChar char="•"/>
            </a:pPr>
            <a:r>
              <a:rPr lang="en-US" dirty="0" smtClean="0"/>
              <a:t>CA DES- increased metrics &amp; metadata with net loss in BPA project funding due to increased COLA, Bio class salary (10%) , &amp; overhead</a:t>
            </a:r>
          </a:p>
          <a:p>
            <a:pPr marL="285750" indent="-285750">
              <a:buFont typeface="Arial" panose="020B0604020202020204" pitchFamily="34" charset="0"/>
              <a:buChar char="•"/>
            </a:pPr>
            <a:r>
              <a:rPr lang="en-US" dirty="0" smtClean="0"/>
              <a:t>Only way for WDFW to deliver CA and BPA project data is through increased efficiency in field collection, DB management &amp; analysis</a:t>
            </a: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71510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544507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76400" y="1828800"/>
            <a:ext cx="5912965" cy="800219"/>
          </a:xfrm>
          <a:prstGeom prst="rect">
            <a:avLst/>
          </a:prstGeom>
          <a:noFill/>
        </p:spPr>
        <p:txBody>
          <a:bodyPr wrap="none" rtlCol="0">
            <a:spAutoFit/>
          </a:bodyPr>
          <a:lstStyle/>
          <a:p>
            <a:r>
              <a:rPr lang="en-US" sz="2800" dirty="0" smtClean="0"/>
              <a:t>FY 2018 &amp; 2019 Budgets and New SOW</a:t>
            </a:r>
          </a:p>
          <a:p>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19910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0" y="76200"/>
            <a:ext cx="5544146" cy="523220"/>
          </a:xfrm>
          <a:prstGeom prst="rect">
            <a:avLst/>
          </a:prstGeom>
          <a:noFill/>
        </p:spPr>
        <p:txBody>
          <a:bodyPr wrap="none" rtlCol="0">
            <a:spAutoFit/>
          </a:bodyPr>
          <a:lstStyle/>
          <a:p>
            <a:r>
              <a:rPr lang="en-US" sz="2800" dirty="0" smtClean="0"/>
              <a:t>Two Year Budget &amp; SOW Background</a:t>
            </a:r>
            <a:endParaRPr lang="en-US" sz="2800"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19</a:t>
            </a:fld>
            <a:endParaRPr lang="en-US" dirty="0">
              <a:solidFill>
                <a:prstClr val="black">
                  <a:tint val="75000"/>
                </a:prstClr>
              </a:solidFill>
            </a:endParaRPr>
          </a:p>
        </p:txBody>
      </p:sp>
      <p:sp>
        <p:nvSpPr>
          <p:cNvPr id="3" name="TextBox 2"/>
          <p:cNvSpPr txBox="1"/>
          <p:nvPr/>
        </p:nvSpPr>
        <p:spPr>
          <a:xfrm>
            <a:off x="152400" y="675620"/>
            <a:ext cx="8800101" cy="6801862"/>
          </a:xfrm>
          <a:prstGeom prst="rect">
            <a:avLst/>
          </a:prstGeom>
          <a:noFill/>
        </p:spPr>
        <p:txBody>
          <a:bodyPr wrap="none" rtlCol="0">
            <a:spAutoFit/>
          </a:bodyPr>
          <a:lstStyle/>
          <a:p>
            <a:r>
              <a:rPr lang="en-US" sz="2000" dirty="0" smtClean="0"/>
              <a:t>Two year contract proposed: BPA </a:t>
            </a:r>
            <a:r>
              <a:rPr lang="en-US" sz="2000" dirty="0" smtClean="0"/>
              <a:t>budget </a:t>
            </a:r>
            <a:r>
              <a:rPr lang="en-US" sz="2000" dirty="0" smtClean="0"/>
              <a:t>guidance of $2,145,483 </a:t>
            </a:r>
            <a:r>
              <a:rPr lang="en-US" sz="2000" dirty="0" smtClean="0"/>
              <a:t>for FY 2018.</a:t>
            </a:r>
          </a:p>
          <a:p>
            <a:r>
              <a:rPr lang="en-US" sz="2000" dirty="0" smtClean="0"/>
              <a:t>Requests  total </a:t>
            </a:r>
            <a:r>
              <a:rPr lang="en-US" sz="2000" dirty="0" smtClean="0"/>
              <a:t>$2,297,824. Budget shortfall in FY 2018 (Requests vs. baseline) </a:t>
            </a:r>
            <a:endParaRPr lang="en-US" sz="2000" dirty="0" smtClean="0"/>
          </a:p>
          <a:p>
            <a:r>
              <a:rPr lang="en-US" sz="2000" dirty="0" smtClean="0"/>
              <a:t>of </a:t>
            </a:r>
            <a:r>
              <a:rPr lang="en-US" sz="2000" dirty="0" smtClean="0"/>
              <a:t>$152k</a:t>
            </a:r>
          </a:p>
          <a:p>
            <a:endParaRPr lang="en-US" sz="2000" dirty="0"/>
          </a:p>
          <a:p>
            <a:r>
              <a:rPr lang="en-US" sz="2000" dirty="0" smtClean="0"/>
              <a:t>Assuming level funding of $2,145,483 in FY 19, FY 2019 Requests total $2,257,373</a:t>
            </a:r>
          </a:p>
          <a:p>
            <a:r>
              <a:rPr lang="en-US" sz="2000" dirty="0" smtClean="0"/>
              <a:t>Budget shortfall in year 2 of $112k</a:t>
            </a:r>
          </a:p>
          <a:p>
            <a:r>
              <a:rPr lang="en-US" sz="2000" dirty="0" smtClean="0"/>
              <a:t>(PSMFC reduces staff from 4 FTE to 3 FTE)</a:t>
            </a:r>
          </a:p>
          <a:p>
            <a:endParaRPr lang="en-US" sz="2000" dirty="0"/>
          </a:p>
          <a:p>
            <a:r>
              <a:rPr lang="en-US" sz="2000" dirty="0" smtClean="0"/>
              <a:t>Simplify 18 – 19 SOW? Reduce/eliminate WE’s? What do we prioritize?</a:t>
            </a:r>
          </a:p>
          <a:p>
            <a:endParaRPr lang="en-US" sz="2000" dirty="0" smtClean="0"/>
          </a:p>
          <a:p>
            <a:r>
              <a:rPr lang="en-US" sz="2000" dirty="0" smtClean="0"/>
              <a:t>Current 5 Year Plan for CA:</a:t>
            </a:r>
          </a:p>
          <a:p>
            <a:r>
              <a:rPr lang="en-US" sz="2000" dirty="0" smtClean="0"/>
              <a:t>FY 18 </a:t>
            </a:r>
            <a:r>
              <a:rPr lang="en-US" sz="2000" dirty="0"/>
              <a:t>Maintain data flow for existing indicators </a:t>
            </a:r>
            <a:endParaRPr lang="en-US" sz="2000" dirty="0" smtClean="0"/>
          </a:p>
          <a:p>
            <a:r>
              <a:rPr lang="en-US" sz="2000" dirty="0" smtClean="0"/>
              <a:t>Finalize and adopt hatchery indicators, populate with data, </a:t>
            </a:r>
          </a:p>
          <a:p>
            <a:r>
              <a:rPr lang="en-US" sz="2000" dirty="0" smtClean="0"/>
              <a:t>review hatchery Data flow vs. regional need</a:t>
            </a:r>
          </a:p>
          <a:p>
            <a:r>
              <a:rPr lang="en-US" sz="2000" dirty="0" smtClean="0"/>
              <a:t>Begin development of lamprey, sturgeon, bull trout indicators</a:t>
            </a:r>
          </a:p>
          <a:p>
            <a:endParaRPr lang="en-US" sz="2000" dirty="0" smtClean="0"/>
          </a:p>
          <a:p>
            <a:r>
              <a:rPr lang="en-US" sz="2000" dirty="0" smtClean="0"/>
              <a:t>FY 19 Maintain data flow for existing indicators</a:t>
            </a:r>
          </a:p>
          <a:p>
            <a:r>
              <a:rPr lang="en-US" sz="2000" dirty="0"/>
              <a:t>Finalize and adopt lamprey, sturgeon, and bull trout indicators, </a:t>
            </a:r>
            <a:r>
              <a:rPr lang="en-US" sz="2000" dirty="0" smtClean="0"/>
              <a:t>populate </a:t>
            </a:r>
            <a:r>
              <a:rPr lang="en-US" sz="2000" dirty="0"/>
              <a:t>with </a:t>
            </a:r>
            <a:r>
              <a:rPr lang="en-US" sz="2000" dirty="0" smtClean="0"/>
              <a:t>data,</a:t>
            </a:r>
          </a:p>
          <a:p>
            <a:r>
              <a:rPr lang="en-US" sz="2000" dirty="0" smtClean="0"/>
              <a:t>Review Data flow vs. regional need</a:t>
            </a:r>
          </a:p>
          <a:p>
            <a:r>
              <a:rPr lang="en-US" sz="2000" dirty="0" smtClean="0"/>
              <a:t>Begin review of resident trout</a:t>
            </a:r>
          </a:p>
          <a:p>
            <a:endParaRPr lang="en-US" dirty="0" smtClean="0"/>
          </a:p>
          <a:p>
            <a:endParaRPr lang="en-US" dirty="0"/>
          </a:p>
        </p:txBody>
      </p:sp>
    </p:spTree>
    <p:extLst>
      <p:ext uri="{BB962C8B-B14F-4D97-AF65-F5344CB8AC3E}">
        <p14:creationId xmlns:p14="http://schemas.microsoft.com/office/powerpoint/2010/main" val="3745550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15000"/>
          </a:blip>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2</a:t>
            </a:fld>
            <a:endParaRPr lang="en-US" dirty="0">
              <a:solidFill>
                <a:prstClr val="black">
                  <a:tint val="75000"/>
                </a:prstClr>
              </a:solidFill>
            </a:endParaRPr>
          </a:p>
        </p:txBody>
      </p:sp>
      <p:sp>
        <p:nvSpPr>
          <p:cNvPr id="2" name="Title 1"/>
          <p:cNvSpPr>
            <a:spLocks noGrp="1"/>
          </p:cNvSpPr>
          <p:nvPr>
            <p:ph type="title"/>
          </p:nvPr>
        </p:nvSpPr>
        <p:spPr>
          <a:blipFill>
            <a:blip r:embed="rId2">
              <a:alphaModFix amt="15000"/>
            </a:blip>
            <a:stretch>
              <a:fillRect/>
            </a:stretch>
          </a:blipFill>
        </p:spPr>
        <p:txBody>
          <a:bodyPr/>
          <a:lstStyle/>
          <a:p>
            <a:r>
              <a:rPr lang="en-US" dirty="0" smtClean="0"/>
              <a:t>Lunch Order !</a:t>
            </a:r>
            <a:endParaRPr lang="en-US" dirty="0"/>
          </a:p>
        </p:txBody>
      </p:sp>
    </p:spTree>
    <p:extLst>
      <p:ext uri="{BB962C8B-B14F-4D97-AF65-F5344CB8AC3E}">
        <p14:creationId xmlns:p14="http://schemas.microsoft.com/office/powerpoint/2010/main" val="739994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1682" y="76200"/>
            <a:ext cx="2716834" cy="369332"/>
          </a:xfrm>
          <a:prstGeom prst="rect">
            <a:avLst/>
          </a:prstGeom>
          <a:noFill/>
        </p:spPr>
        <p:txBody>
          <a:bodyPr wrap="none" rtlCol="0">
            <a:spAutoFit/>
          </a:bodyPr>
          <a:lstStyle/>
          <a:p>
            <a:r>
              <a:rPr lang="en-US" dirty="0" smtClean="0"/>
              <a:t>Update with final requests </a:t>
            </a:r>
            <a:endParaRPr lang="en-US" dirty="0"/>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58353474"/>
              </p:ext>
            </p:extLst>
          </p:nvPr>
        </p:nvGraphicFramePr>
        <p:xfrm>
          <a:off x="533399" y="597932"/>
          <a:ext cx="8153401" cy="6163499"/>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752302426"/>
                    </a:ext>
                  </a:extLst>
                </a:gridCol>
                <a:gridCol w="1219200">
                  <a:extLst>
                    <a:ext uri="{9D8B030D-6E8A-4147-A177-3AD203B41FA5}">
                      <a16:colId xmlns:a16="http://schemas.microsoft.com/office/drawing/2014/main" val="83577288"/>
                    </a:ext>
                  </a:extLst>
                </a:gridCol>
                <a:gridCol w="1143000">
                  <a:extLst>
                    <a:ext uri="{9D8B030D-6E8A-4147-A177-3AD203B41FA5}">
                      <a16:colId xmlns:a16="http://schemas.microsoft.com/office/drawing/2014/main" val="890443981"/>
                    </a:ext>
                  </a:extLst>
                </a:gridCol>
                <a:gridCol w="618083">
                  <a:extLst>
                    <a:ext uri="{9D8B030D-6E8A-4147-A177-3AD203B41FA5}">
                      <a16:colId xmlns:a16="http://schemas.microsoft.com/office/drawing/2014/main" val="3769753558"/>
                    </a:ext>
                  </a:extLst>
                </a:gridCol>
                <a:gridCol w="448717">
                  <a:extLst>
                    <a:ext uri="{9D8B030D-6E8A-4147-A177-3AD203B41FA5}">
                      <a16:colId xmlns:a16="http://schemas.microsoft.com/office/drawing/2014/main" val="1347712721"/>
                    </a:ext>
                  </a:extLst>
                </a:gridCol>
                <a:gridCol w="959740">
                  <a:extLst>
                    <a:ext uri="{9D8B030D-6E8A-4147-A177-3AD203B41FA5}">
                      <a16:colId xmlns:a16="http://schemas.microsoft.com/office/drawing/2014/main" val="2502460366"/>
                    </a:ext>
                  </a:extLst>
                </a:gridCol>
                <a:gridCol w="335660">
                  <a:extLst>
                    <a:ext uri="{9D8B030D-6E8A-4147-A177-3AD203B41FA5}">
                      <a16:colId xmlns:a16="http://schemas.microsoft.com/office/drawing/2014/main" val="2622641610"/>
                    </a:ext>
                  </a:extLst>
                </a:gridCol>
                <a:gridCol w="540713">
                  <a:extLst>
                    <a:ext uri="{9D8B030D-6E8A-4147-A177-3AD203B41FA5}">
                      <a16:colId xmlns:a16="http://schemas.microsoft.com/office/drawing/2014/main" val="2606895991"/>
                    </a:ext>
                  </a:extLst>
                </a:gridCol>
                <a:gridCol w="526087">
                  <a:extLst>
                    <a:ext uri="{9D8B030D-6E8A-4147-A177-3AD203B41FA5}">
                      <a16:colId xmlns:a16="http://schemas.microsoft.com/office/drawing/2014/main" val="3149609087"/>
                    </a:ext>
                  </a:extLst>
                </a:gridCol>
                <a:gridCol w="381586">
                  <a:extLst>
                    <a:ext uri="{9D8B030D-6E8A-4147-A177-3AD203B41FA5}">
                      <a16:colId xmlns:a16="http://schemas.microsoft.com/office/drawing/2014/main" val="639159097"/>
                    </a:ext>
                  </a:extLst>
                </a:gridCol>
                <a:gridCol w="990014">
                  <a:extLst>
                    <a:ext uri="{9D8B030D-6E8A-4147-A177-3AD203B41FA5}">
                      <a16:colId xmlns:a16="http://schemas.microsoft.com/office/drawing/2014/main" val="3794568774"/>
                    </a:ext>
                  </a:extLst>
                </a:gridCol>
                <a:gridCol w="152401">
                  <a:extLst>
                    <a:ext uri="{9D8B030D-6E8A-4147-A177-3AD203B41FA5}">
                      <a16:colId xmlns:a16="http://schemas.microsoft.com/office/drawing/2014/main" val="745813189"/>
                    </a:ext>
                  </a:extLst>
                </a:gridCol>
              </a:tblGrid>
              <a:tr h="859979">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FY 2014</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FY 2015 *</a:t>
                      </a:r>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FY 2016*</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FY 2017*</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FY 2018*</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 FY 18 change from FY 14</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3458029582"/>
                  </a:ext>
                </a:extLst>
              </a:tr>
              <a:tr h="270555">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l" fontAlgn="b"/>
                      <a:endParaRPr lang="en-US" sz="1400" b="0" i="0" u="none" strike="noStrike" dirty="0">
                        <a:effectLst/>
                        <a:latin typeface="Arial" panose="020B0604020202020204" pitchFamily="34" charset="0"/>
                      </a:endParaRPr>
                    </a:p>
                  </a:txBody>
                  <a:tcPr marL="0" marR="0" marT="0" marB="0" anchor="b"/>
                </a:tc>
                <a:tc gridSpan="2">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3841936499"/>
                  </a:ext>
                </a:extLst>
              </a:tr>
              <a:tr h="270555">
                <a:tc>
                  <a:txBody>
                    <a:bodyPr/>
                    <a:lstStyle/>
                    <a:p>
                      <a:pPr algn="l" fontAlgn="b"/>
                      <a:r>
                        <a:rPr lang="en-US" sz="1400" u="none" strike="noStrike" dirty="0">
                          <a:effectLst/>
                        </a:rPr>
                        <a:t>CCT</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$90,000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$90,002 </a:t>
                      </a:r>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$90,000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$90,000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$97,986</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8.87%</a:t>
                      </a:r>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1180843268"/>
                  </a:ext>
                </a:extLst>
              </a:tr>
              <a:tr h="270555">
                <a:tc>
                  <a:txBody>
                    <a:bodyPr/>
                    <a:lstStyle/>
                    <a:p>
                      <a:pPr algn="l" fontAlgn="b"/>
                      <a:r>
                        <a:rPr lang="en-US" sz="1400" u="none" strike="noStrike" dirty="0">
                          <a:effectLst/>
                        </a:rPr>
                        <a:t>IDFG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$265,580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$301,638 </a:t>
                      </a:r>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$331,288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$331,288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$338,275</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27.37%</a:t>
                      </a:r>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2108934889"/>
                  </a:ext>
                </a:extLst>
              </a:tr>
              <a:tr h="270555">
                <a:tc>
                  <a:txBody>
                    <a:bodyPr/>
                    <a:lstStyle/>
                    <a:p>
                      <a:pPr algn="l" fontAlgn="b"/>
                      <a:r>
                        <a:rPr lang="en-US" sz="1400" u="none" strike="noStrike" dirty="0">
                          <a:effectLst/>
                        </a:rPr>
                        <a:t>MFWP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$153,115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$168,877 </a:t>
                      </a:r>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$168,877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$168,877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$170,565</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11.40%</a:t>
                      </a:r>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1770203252"/>
                  </a:ext>
                </a:extLst>
              </a:tr>
              <a:tr h="270555">
                <a:tc>
                  <a:txBody>
                    <a:bodyPr/>
                    <a:lstStyle/>
                    <a:p>
                      <a:pPr algn="l" fontAlgn="b"/>
                      <a:r>
                        <a:rPr lang="en-US" sz="1400" u="none" strike="noStrike" dirty="0">
                          <a:effectLst/>
                        </a:rPr>
                        <a:t>ODFW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$421,859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$474,461 </a:t>
                      </a:r>
                      <a:endParaRPr lang="en-US" sz="1400" b="0" i="0" u="none" strike="noStrike" dirty="0">
                        <a:solidFill>
                          <a:srgbClr val="000000"/>
                        </a:solidFill>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$474,458 </a:t>
                      </a:r>
                      <a:endParaRPr lang="en-US" sz="1400" b="0" i="0" u="none" strike="noStrike" dirty="0">
                        <a:solidFill>
                          <a:srgbClr val="000000"/>
                        </a:solidFill>
                        <a:effectLst/>
                        <a:latin typeface="Arial" panose="020B0604020202020204" pitchFamily="34" charset="0"/>
                      </a:endParaRPr>
                    </a:p>
                  </a:txBody>
                  <a:tcPr marL="0" marR="0" marT="0" marB="0" anchor="b"/>
                </a:tc>
                <a:tc hMerge="1">
                  <a:txBody>
                    <a:bodyPr/>
                    <a:lstStyle/>
                    <a:p>
                      <a:pPr algn="r" fontAlgn="b"/>
                      <a:endParaRPr lang="en-US" sz="1400" b="0" i="0" u="none" strike="noStrike">
                        <a:solidFill>
                          <a:srgbClr val="000000"/>
                        </a:solidFill>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$474,458 </a:t>
                      </a:r>
                      <a:endParaRPr lang="en-US" sz="1400" b="0" i="0" u="none" strike="noStrike" dirty="0">
                        <a:solidFill>
                          <a:srgbClr val="000000"/>
                        </a:solidFill>
                        <a:effectLst/>
                        <a:latin typeface="Arial" panose="020B0604020202020204" pitchFamily="34" charset="0"/>
                      </a:endParaRPr>
                    </a:p>
                  </a:txBody>
                  <a:tcPr marL="0" marR="0" marT="0" marB="0" anchor="b"/>
                </a:tc>
                <a:tc hMerge="1">
                  <a:txBody>
                    <a:bodyPr/>
                    <a:lstStyle/>
                    <a:p>
                      <a:pPr algn="r" fontAlgn="b"/>
                      <a:endParaRPr lang="en-US" sz="1400" b="0" i="0" u="none" strike="noStrike" dirty="0">
                        <a:solidFill>
                          <a:srgbClr val="000000"/>
                        </a:solidFill>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$499,214</a:t>
                      </a:r>
                      <a:endParaRPr lang="en-US" sz="1400" b="0" i="0" u="none" strike="noStrike" dirty="0">
                        <a:solidFill>
                          <a:srgbClr val="000000"/>
                        </a:solidFill>
                        <a:effectLst/>
                        <a:latin typeface="Arial" panose="020B0604020202020204" pitchFamily="34" charset="0"/>
                      </a:endParaRPr>
                    </a:p>
                  </a:txBody>
                  <a:tcPr marL="0" marR="0" marT="0" marB="0" anchor="b"/>
                </a:tc>
                <a:tc hMerge="1">
                  <a:txBody>
                    <a:bodyPr/>
                    <a:lstStyle/>
                    <a:p>
                      <a:pPr algn="r" fontAlgn="b"/>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18.34%</a:t>
                      </a:r>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solidFill>
                          <a:srgbClr val="FFFF00"/>
                        </a:solidFill>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4026308758"/>
                  </a:ext>
                </a:extLst>
              </a:tr>
              <a:tr h="231905">
                <a:tc>
                  <a:txBody>
                    <a:bodyPr/>
                    <a:lstStyle/>
                    <a:p>
                      <a:pPr algn="l" fontAlgn="b"/>
                      <a:r>
                        <a:rPr lang="en-US" sz="1400" u="none" strike="noStrike" dirty="0">
                          <a:effectLst/>
                        </a:rPr>
                        <a:t>USFWS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$18,200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$18,200 </a:t>
                      </a:r>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$78,248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$78,248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$89,423</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391.33%</a:t>
                      </a:r>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1116323416"/>
                  </a:ext>
                </a:extLst>
              </a:tr>
              <a:tr h="222242">
                <a:tc>
                  <a:txBody>
                    <a:bodyPr/>
                    <a:lstStyle/>
                    <a:p>
                      <a:pPr algn="l" fontAlgn="b"/>
                      <a:r>
                        <a:rPr lang="en-US" sz="1400" u="none" strike="noStrike" dirty="0">
                          <a:effectLst/>
                        </a:rPr>
                        <a:t>WDFW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$387,759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$402,961 </a:t>
                      </a:r>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$470,530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$470,530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$490,512</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26.50%</a:t>
                      </a:r>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2852127732"/>
                  </a:ext>
                </a:extLst>
              </a:tr>
              <a:tr h="222242">
                <a:tc>
                  <a:txBody>
                    <a:bodyPr/>
                    <a:lstStyle/>
                    <a:p>
                      <a:pPr algn="l" fontAlgn="b"/>
                      <a:r>
                        <a:rPr lang="en-US" sz="1400" u="none" strike="noStrike" dirty="0">
                          <a:effectLst/>
                        </a:rPr>
                        <a:t>PSMFC</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$748,062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$628,437 </a:t>
                      </a:r>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$595,649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$581,840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$611,850</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-18.21%</a:t>
                      </a:r>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3946263022"/>
                  </a:ext>
                </a:extLst>
              </a:tr>
              <a:tr h="222242">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$2,084,575 </a:t>
                      </a:r>
                      <a:endParaRPr lang="en-US" sz="1400" b="0" i="0" u="none" strike="noStrike" dirty="0">
                        <a:effectLst/>
                        <a:latin typeface="Arial" panose="020B0604020202020204" pitchFamily="34" charset="0"/>
                      </a:endParaRPr>
                    </a:p>
                  </a:txBody>
                  <a:tcPr marL="0" marR="0" marT="0" marB="0" anchor="b"/>
                </a:tc>
                <a:tc>
                  <a:txBody>
                    <a:bodyPr/>
                    <a:lstStyle/>
                    <a:p>
                      <a:pPr algn="r" fontAlgn="b"/>
                      <a:r>
                        <a:rPr lang="en-US" sz="1400" u="none" strike="noStrike" dirty="0">
                          <a:effectLst/>
                        </a:rPr>
                        <a:t>$2,084,576 </a:t>
                      </a:r>
                      <a:endParaRPr lang="en-US" sz="1400" b="0" i="0" u="none" strike="noStrike" dirty="0">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$2,209,050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$2,195,241 </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$2,297,824</a:t>
                      </a:r>
                      <a:endParaRPr lang="en-US" sz="1400" b="0" i="0" u="none" strike="noStrike" dirty="0">
                        <a:effectLst/>
                        <a:latin typeface="Arial" panose="020B0604020202020204" pitchFamily="34" charset="0"/>
                      </a:endParaRPr>
                    </a:p>
                  </a:txBody>
                  <a:tcPr marL="0" marR="0" marT="0" marB="0" anchor="b"/>
                </a:tc>
                <a:tc hMerge="1">
                  <a:txBody>
                    <a:bodyPr/>
                    <a:lstStyle/>
                    <a:p>
                      <a:pPr algn="r" fontAlgn="b"/>
                      <a:endParaRPr lang="en-US" sz="1400" b="0" i="0" u="none" strike="noStrike">
                        <a:effectLst/>
                        <a:latin typeface="Arial" panose="020B0604020202020204" pitchFamily="34" charset="0"/>
                      </a:endParaRPr>
                    </a:p>
                  </a:txBody>
                  <a:tcPr marL="0" marR="0" marT="0" marB="0" anchor="b"/>
                </a:tc>
                <a:tc gridSpan="2">
                  <a:txBody>
                    <a:bodyPr/>
                    <a:lstStyle/>
                    <a:p>
                      <a:pPr algn="r" fontAlgn="b"/>
                      <a:r>
                        <a:rPr lang="en-US" sz="1400" u="none" strike="noStrike" dirty="0">
                          <a:effectLst/>
                        </a:rPr>
                        <a:t>10.23%</a:t>
                      </a:r>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2009070000"/>
                  </a:ext>
                </a:extLst>
              </a:tr>
              <a:tr h="222242">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l" fontAlgn="b"/>
                      <a:endParaRPr lang="en-US" sz="1400" b="0" i="0" u="none" strike="noStrike" dirty="0">
                        <a:effectLst/>
                        <a:latin typeface="Arial" panose="020B0604020202020204" pitchFamily="34" charset="0"/>
                      </a:endParaRPr>
                    </a:p>
                  </a:txBody>
                  <a:tcPr marL="0" marR="0" marT="0" marB="0" anchor="b"/>
                </a:tc>
                <a:tc gridSpan="2">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1211902520"/>
                  </a:ext>
                </a:extLst>
              </a:tr>
              <a:tr h="222242">
                <a:tc gridSpan="7">
                  <a:txBody>
                    <a:bodyPr/>
                    <a:lstStyle/>
                    <a:p>
                      <a:pPr algn="l" fontAlgn="b"/>
                      <a:r>
                        <a:rPr lang="en-US" sz="1400" u="none" strike="noStrike" dirty="0">
                          <a:effectLst/>
                        </a:rPr>
                        <a:t>* FY 15, switched PSMFC GIS staff to indirect, savings of $119,625,</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2969074187"/>
                  </a:ext>
                </a:extLst>
              </a:tr>
              <a:tr h="222242">
                <a:tc gridSpan="7">
                  <a:txBody>
                    <a:bodyPr/>
                    <a:lstStyle/>
                    <a:p>
                      <a:pPr algn="l" fontAlgn="b"/>
                      <a:r>
                        <a:rPr lang="en-US" sz="1400" u="none" strike="noStrike" dirty="0">
                          <a:effectLst/>
                        </a:rPr>
                        <a:t>         increased funds to IDFG, MFWP, ODFW, WDFW</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37039415"/>
                  </a:ext>
                </a:extLst>
              </a:tr>
              <a:tr h="222242">
                <a:tc gridSpan="7">
                  <a:txBody>
                    <a:bodyPr/>
                    <a:lstStyle/>
                    <a:p>
                      <a:pPr algn="l" fontAlgn="b"/>
                      <a:r>
                        <a:rPr lang="en-US" sz="1400" u="none" strike="noStrike" dirty="0">
                          <a:effectLst/>
                        </a:rPr>
                        <a:t>* FY 15, saved $38,856 and used in FY 2016 via contract extension</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2311749576"/>
                  </a:ext>
                </a:extLst>
              </a:tr>
              <a:tr h="222242">
                <a:tc gridSpan="9">
                  <a:txBody>
                    <a:bodyPr/>
                    <a:lstStyle/>
                    <a:p>
                      <a:pPr algn="l" fontAlgn="b"/>
                      <a:r>
                        <a:rPr lang="en-US" sz="1400" u="none" strike="noStrike" dirty="0">
                          <a:effectLst/>
                        </a:rPr>
                        <a:t>* FY 16 USFWS budget increased by $60,048 as per BPA-USFWS Agreement</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1779857075"/>
                  </a:ext>
                </a:extLst>
              </a:tr>
              <a:tr h="212579">
                <a:tc gridSpan="4">
                  <a:txBody>
                    <a:bodyPr/>
                    <a:lstStyle/>
                    <a:p>
                      <a:pPr algn="l" fontAlgn="b"/>
                      <a:r>
                        <a:rPr lang="en-US" sz="1400" u="none" strike="noStrike" dirty="0">
                          <a:effectLst/>
                        </a:rPr>
                        <a:t>* FY 16 added $20,100 for USACE contract (defunct)</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gridSpan="3">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1444651137"/>
                  </a:ext>
                </a:extLst>
              </a:tr>
              <a:tr h="212579">
                <a:tc gridSpan="9">
                  <a:txBody>
                    <a:bodyPr/>
                    <a:lstStyle/>
                    <a:p>
                      <a:pPr algn="l" fontAlgn="b"/>
                      <a:r>
                        <a:rPr lang="en-US" sz="1400" u="none" strike="noStrike" dirty="0">
                          <a:effectLst/>
                        </a:rPr>
                        <a:t>* FY 16 Savings of $49,109 from PSMFC to WDFW for east side data steward</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3405549022"/>
                  </a:ext>
                </a:extLst>
              </a:tr>
              <a:tr h="212579">
                <a:tc gridSpan="6">
                  <a:txBody>
                    <a:bodyPr/>
                    <a:lstStyle/>
                    <a:p>
                      <a:pPr algn="l" fontAlgn="b"/>
                      <a:r>
                        <a:rPr lang="en-US" sz="1400" u="none" strike="noStrike" dirty="0">
                          <a:effectLst/>
                        </a:rPr>
                        <a:t>* FY 16  saved $49,758 and used in FY 17 via contract extension</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extLst>
                  <a:ext uri="{0D108BD9-81ED-4DB2-BD59-A6C34878D82A}">
                    <a16:rowId xmlns:a16="http://schemas.microsoft.com/office/drawing/2014/main" val="1892641865"/>
                  </a:ext>
                </a:extLst>
              </a:tr>
              <a:tr h="212579">
                <a:tc gridSpan="12">
                  <a:txBody>
                    <a:bodyPr/>
                    <a:lstStyle/>
                    <a:p>
                      <a:pPr algn="l" fontAlgn="b"/>
                      <a:r>
                        <a:rPr lang="en-US" sz="1400" u="none" strike="noStrike" dirty="0">
                          <a:effectLst/>
                        </a:rPr>
                        <a:t>* FY 16 ODFW overspent $2,500; IDFG overspent $2,762; MFWP saved $32,107 &amp; PSMFC saved $51,565 </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3733135"/>
                  </a:ext>
                </a:extLst>
              </a:tr>
              <a:tr h="212579">
                <a:tc gridSpan="12">
                  <a:txBody>
                    <a:bodyPr/>
                    <a:lstStyle/>
                    <a:p>
                      <a:pPr algn="l" fontAlgn="b"/>
                      <a:r>
                        <a:rPr lang="en-US" sz="1400" u="none" strike="noStrike" dirty="0">
                          <a:effectLst/>
                        </a:rPr>
                        <a:t>* FY 17 PSMFC savings via cutting almost all travel, equipment, switching Wheaton to 3/4 time on StreamNet</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2765788"/>
                  </a:ext>
                </a:extLst>
              </a:tr>
              <a:tr h="212579">
                <a:tc gridSpan="4">
                  <a:txBody>
                    <a:bodyPr/>
                    <a:lstStyle/>
                    <a:p>
                      <a:pPr algn="l" fontAlgn="b"/>
                      <a:r>
                        <a:rPr lang="en-US" sz="1400" u="none" strike="noStrike" dirty="0">
                          <a:effectLst/>
                        </a:rPr>
                        <a:t>FY 18 Base budget is $2,145,483 as per BPA 2/14/17</a:t>
                      </a:r>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endParaRPr lang="en-US" sz="1400" b="0" i="0" u="none" strike="noStrike" dirty="0">
                        <a:effectLst/>
                        <a:latin typeface="Arial" panose="020B060402020202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val="2917307893"/>
                  </a:ext>
                </a:extLst>
              </a:tr>
            </a:tbl>
          </a:graphicData>
        </a:graphic>
      </p:graphicFrame>
    </p:spTree>
    <p:extLst>
      <p:ext uri="{BB962C8B-B14F-4D97-AF65-F5344CB8AC3E}">
        <p14:creationId xmlns:p14="http://schemas.microsoft.com/office/powerpoint/2010/main" val="509991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Comparison $50k cut applied to 2017 budgets vs. 6.63% cut applied to 18 requests</a:t>
            </a:r>
            <a:endParaRPr lang="en-US" sz="3200" dirty="0"/>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66757452"/>
              </p:ext>
            </p:extLst>
          </p:nvPr>
        </p:nvGraphicFramePr>
        <p:xfrm>
          <a:off x="4465320" y="1417630"/>
          <a:ext cx="3886200" cy="5055153"/>
        </p:xfrm>
        <a:graphic>
          <a:graphicData uri="http://schemas.openxmlformats.org/drawingml/2006/table">
            <a:tbl>
              <a:tblPr>
                <a:tableStyleId>{5C22544A-7EE6-4342-B048-85BDC9FD1C3A}</a:tableStyleId>
              </a:tblPr>
              <a:tblGrid>
                <a:gridCol w="961534">
                  <a:extLst>
                    <a:ext uri="{9D8B030D-6E8A-4147-A177-3AD203B41FA5}">
                      <a16:colId xmlns:a16="http://schemas.microsoft.com/office/drawing/2014/main" val="1964709415"/>
                    </a:ext>
                  </a:extLst>
                </a:gridCol>
                <a:gridCol w="1822908">
                  <a:extLst>
                    <a:ext uri="{9D8B030D-6E8A-4147-A177-3AD203B41FA5}">
                      <a16:colId xmlns:a16="http://schemas.microsoft.com/office/drawing/2014/main" val="43607124"/>
                    </a:ext>
                  </a:extLst>
                </a:gridCol>
                <a:gridCol w="1101758">
                  <a:extLst>
                    <a:ext uri="{9D8B030D-6E8A-4147-A177-3AD203B41FA5}">
                      <a16:colId xmlns:a16="http://schemas.microsoft.com/office/drawing/2014/main" val="3301549825"/>
                    </a:ext>
                  </a:extLst>
                </a:gridCol>
              </a:tblGrid>
              <a:tr h="1210135">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smtClean="0">
                          <a:effectLst/>
                        </a:rPr>
                        <a:t>Equal % </a:t>
                      </a:r>
                      <a:r>
                        <a:rPr lang="en-US" sz="1800" u="none" strike="noStrike" dirty="0">
                          <a:effectLst/>
                        </a:rPr>
                        <a:t>Cut to FY 18 Request</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smtClean="0">
                          <a:effectLst/>
                        </a:rPr>
                        <a:t>$49,758 Dollar </a:t>
                      </a:r>
                      <a:r>
                        <a:rPr lang="en-US" sz="1800" u="none" strike="noStrike" dirty="0">
                          <a:effectLst/>
                        </a:rPr>
                        <a:t>Cut to FY 17  Budgets</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44741382"/>
                  </a:ext>
                </a:extLst>
              </a:tr>
              <a:tr h="403379">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180353031"/>
                  </a:ext>
                </a:extLst>
              </a:tr>
              <a:tr h="403379">
                <a:tc>
                  <a:txBody>
                    <a:bodyPr/>
                    <a:lstStyle/>
                    <a:p>
                      <a:pPr algn="l" fontAlgn="b"/>
                      <a:r>
                        <a:rPr lang="en-US" sz="1800" u="none" strike="noStrike" dirty="0">
                          <a:effectLst/>
                        </a:rPr>
                        <a:t>CCT</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$91,490</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$87,960</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629118934"/>
                  </a:ext>
                </a:extLst>
              </a:tr>
              <a:tr h="403379">
                <a:tc>
                  <a:txBody>
                    <a:bodyPr/>
                    <a:lstStyle/>
                    <a:p>
                      <a:pPr algn="l" fontAlgn="b"/>
                      <a:r>
                        <a:rPr lang="en-US" sz="1800" u="none" strike="noStrike" dirty="0">
                          <a:effectLst/>
                        </a:rPr>
                        <a:t>IDFG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$315,848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$323,779</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779501198"/>
                  </a:ext>
                </a:extLst>
              </a:tr>
              <a:tr h="403379">
                <a:tc>
                  <a:txBody>
                    <a:bodyPr/>
                    <a:lstStyle/>
                    <a:p>
                      <a:pPr algn="l" fontAlgn="b"/>
                      <a:r>
                        <a:rPr lang="en-US" sz="1800" u="none" strike="noStrike" dirty="0">
                          <a:effectLst/>
                        </a:rPr>
                        <a:t>MFWP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$159,257</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$165,049</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318530739"/>
                  </a:ext>
                </a:extLst>
              </a:tr>
              <a:tr h="403379">
                <a:tc>
                  <a:txBody>
                    <a:bodyPr/>
                    <a:lstStyle/>
                    <a:p>
                      <a:pPr algn="l" fontAlgn="b"/>
                      <a:r>
                        <a:rPr lang="en-US" sz="1800" u="none" strike="noStrike" dirty="0">
                          <a:effectLst/>
                        </a:rPr>
                        <a:t>ODFW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$466,118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$463,704</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691604200"/>
                  </a:ext>
                </a:extLst>
              </a:tr>
              <a:tr h="403379">
                <a:tc>
                  <a:txBody>
                    <a:bodyPr/>
                    <a:lstStyle/>
                    <a:p>
                      <a:pPr algn="l" fontAlgn="b"/>
                      <a:r>
                        <a:rPr lang="en-US" sz="1800" u="none" strike="noStrike" dirty="0">
                          <a:effectLst/>
                        </a:rPr>
                        <a:t>USFWS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$83,494</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$76,474</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52927614"/>
                  </a:ext>
                </a:extLst>
              </a:tr>
              <a:tr h="403379">
                <a:tc>
                  <a:txBody>
                    <a:bodyPr/>
                    <a:lstStyle/>
                    <a:p>
                      <a:pPr algn="l" fontAlgn="b"/>
                      <a:r>
                        <a:rPr lang="en-US" sz="1800" u="none" strike="noStrike" dirty="0">
                          <a:effectLst/>
                        </a:rPr>
                        <a:t>WDFW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$457,992</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$459,865</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90431355"/>
                  </a:ext>
                </a:extLst>
              </a:tr>
              <a:tr h="403379">
                <a:tc>
                  <a:txBody>
                    <a:bodyPr/>
                    <a:lstStyle/>
                    <a:p>
                      <a:pPr algn="l" fontAlgn="b"/>
                      <a:r>
                        <a:rPr lang="en-US" sz="1800" u="none" strike="noStrike" dirty="0">
                          <a:effectLst/>
                        </a:rPr>
                        <a:t>PSMFC</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$571,286</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$568,652</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711288913"/>
                  </a:ext>
                </a:extLst>
              </a:tr>
              <a:tr h="617986">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$2,145,484</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$2,145,483</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846403040"/>
                  </a:ext>
                </a:extLst>
              </a:tr>
            </a:tbl>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3300823547"/>
              </p:ext>
            </p:extLst>
          </p:nvPr>
        </p:nvGraphicFramePr>
        <p:xfrm>
          <a:off x="914400" y="1417634"/>
          <a:ext cx="3276601" cy="5048304"/>
        </p:xfrm>
        <a:graphic>
          <a:graphicData uri="http://schemas.openxmlformats.org/drawingml/2006/table">
            <a:tbl>
              <a:tblPr>
                <a:tableStyleId>{5C22544A-7EE6-4342-B048-85BDC9FD1C3A}</a:tableStyleId>
              </a:tblPr>
              <a:tblGrid>
                <a:gridCol w="995423">
                  <a:extLst>
                    <a:ext uri="{9D8B030D-6E8A-4147-A177-3AD203B41FA5}">
                      <a16:colId xmlns:a16="http://schemas.microsoft.com/office/drawing/2014/main" val="2481610370"/>
                    </a:ext>
                  </a:extLst>
                </a:gridCol>
                <a:gridCol w="1140589">
                  <a:extLst>
                    <a:ext uri="{9D8B030D-6E8A-4147-A177-3AD203B41FA5}">
                      <a16:colId xmlns:a16="http://schemas.microsoft.com/office/drawing/2014/main" val="3427080974"/>
                    </a:ext>
                  </a:extLst>
                </a:gridCol>
                <a:gridCol w="1140589">
                  <a:extLst>
                    <a:ext uri="{9D8B030D-6E8A-4147-A177-3AD203B41FA5}">
                      <a16:colId xmlns:a16="http://schemas.microsoft.com/office/drawing/2014/main" val="1740397788"/>
                    </a:ext>
                  </a:extLst>
                </a:gridCol>
              </a:tblGrid>
              <a:tr h="1223960">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FY 2017*</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FY 2018* Request</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74426257"/>
                  </a:ext>
                </a:extLst>
              </a:tr>
              <a:tr h="407987">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587250842"/>
                  </a:ext>
                </a:extLst>
              </a:tr>
              <a:tr h="407987">
                <a:tc>
                  <a:txBody>
                    <a:bodyPr/>
                    <a:lstStyle/>
                    <a:p>
                      <a:pPr algn="l" fontAlgn="b"/>
                      <a:r>
                        <a:rPr lang="en-US" sz="1800" u="none" strike="noStrike" dirty="0">
                          <a:effectLst/>
                        </a:rPr>
                        <a:t>CCT</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$90,000</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$97,986</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414204489"/>
                  </a:ext>
                </a:extLst>
              </a:tr>
              <a:tr h="407987">
                <a:tc>
                  <a:txBody>
                    <a:bodyPr/>
                    <a:lstStyle/>
                    <a:p>
                      <a:pPr algn="l" fontAlgn="b"/>
                      <a:r>
                        <a:rPr lang="en-US" sz="1800" u="none" strike="noStrike" dirty="0">
                          <a:effectLst/>
                        </a:rPr>
                        <a:t>IDFG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$331,288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$338,275</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386951856"/>
                  </a:ext>
                </a:extLst>
              </a:tr>
              <a:tr h="407987">
                <a:tc>
                  <a:txBody>
                    <a:bodyPr/>
                    <a:lstStyle/>
                    <a:p>
                      <a:pPr algn="l" fontAlgn="b"/>
                      <a:r>
                        <a:rPr lang="en-US" sz="1800" u="none" strike="noStrike" dirty="0">
                          <a:effectLst/>
                        </a:rPr>
                        <a:t>MFWP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$168,877</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$170,565</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850097554"/>
                  </a:ext>
                </a:extLst>
              </a:tr>
              <a:tr h="407987">
                <a:tc>
                  <a:txBody>
                    <a:bodyPr/>
                    <a:lstStyle/>
                    <a:p>
                      <a:pPr algn="l" fontAlgn="b"/>
                      <a:r>
                        <a:rPr lang="en-US" sz="1800" u="none" strike="noStrike" dirty="0">
                          <a:effectLst/>
                        </a:rPr>
                        <a:t>ODFW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$474,458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$499,214</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607804607"/>
                  </a:ext>
                </a:extLst>
              </a:tr>
              <a:tr h="407987">
                <a:tc>
                  <a:txBody>
                    <a:bodyPr/>
                    <a:lstStyle/>
                    <a:p>
                      <a:pPr algn="l" fontAlgn="b"/>
                      <a:r>
                        <a:rPr lang="en-US" sz="1800" u="none" strike="noStrike" dirty="0">
                          <a:effectLst/>
                        </a:rPr>
                        <a:t>USFWS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$78,248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$89,423</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39616283"/>
                  </a:ext>
                </a:extLst>
              </a:tr>
              <a:tr h="407987">
                <a:tc>
                  <a:txBody>
                    <a:bodyPr/>
                    <a:lstStyle/>
                    <a:p>
                      <a:pPr algn="l" fontAlgn="b"/>
                      <a:r>
                        <a:rPr lang="en-US" sz="1800" u="none" strike="noStrike" dirty="0">
                          <a:effectLst/>
                        </a:rPr>
                        <a:t>WDFW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$470,530</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$490,512</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27470685"/>
                  </a:ext>
                </a:extLst>
              </a:tr>
              <a:tr h="407987">
                <a:tc>
                  <a:txBody>
                    <a:bodyPr/>
                    <a:lstStyle/>
                    <a:p>
                      <a:pPr algn="l" fontAlgn="b"/>
                      <a:r>
                        <a:rPr lang="en-US" sz="1800" u="none" strike="noStrike" dirty="0">
                          <a:effectLst/>
                        </a:rPr>
                        <a:t>PSMFC</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$581,840</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$611,850</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797368372"/>
                  </a:ext>
                </a:extLst>
              </a:tr>
              <a:tr h="560448">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$2,195,241</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$2,297,824</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555601706"/>
                  </a:ext>
                </a:extLst>
              </a:tr>
            </a:tbl>
          </a:graphicData>
        </a:graphic>
      </p:graphicFrame>
      <p:cxnSp>
        <p:nvCxnSpPr>
          <p:cNvPr id="4" name="Straight Arrow Connector 3"/>
          <p:cNvCxnSpPr/>
          <p:nvPr/>
        </p:nvCxnSpPr>
        <p:spPr>
          <a:xfrm>
            <a:off x="4267200" y="6356350"/>
            <a:ext cx="182880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4638031" y="6438589"/>
            <a:ext cx="1228157" cy="369332"/>
          </a:xfrm>
          <a:prstGeom prst="rect">
            <a:avLst/>
          </a:prstGeom>
          <a:noFill/>
        </p:spPr>
        <p:txBody>
          <a:bodyPr wrap="none" rtlCol="0">
            <a:spAutoFit/>
          </a:bodyPr>
          <a:lstStyle/>
          <a:p>
            <a:r>
              <a:rPr lang="en-US" dirty="0">
                <a:solidFill>
                  <a:srgbClr val="FF0000"/>
                </a:solidFill>
              </a:rPr>
              <a:t>$</a:t>
            </a:r>
            <a:r>
              <a:rPr lang="en-US" dirty="0" smtClean="0">
                <a:solidFill>
                  <a:srgbClr val="FF0000"/>
                </a:solidFill>
              </a:rPr>
              <a:t>152k over</a:t>
            </a:r>
            <a:endParaRPr lang="en-US" dirty="0">
              <a:solidFill>
                <a:srgbClr val="FF0000"/>
              </a:solidFill>
            </a:endParaRPr>
          </a:p>
        </p:txBody>
      </p:sp>
    </p:spTree>
    <p:extLst>
      <p:ext uri="{BB962C8B-B14F-4D97-AF65-F5344CB8AC3E}">
        <p14:creationId xmlns:p14="http://schemas.microsoft.com/office/powerpoint/2010/main" val="1073300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2019 budget requests</a:t>
            </a:r>
            <a:endParaRPr lang="en-US" sz="3200" dirty="0"/>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927442409"/>
              </p:ext>
            </p:extLst>
          </p:nvPr>
        </p:nvGraphicFramePr>
        <p:xfrm>
          <a:off x="1028700" y="1295400"/>
          <a:ext cx="7086600" cy="4214289"/>
        </p:xfrm>
        <a:graphic>
          <a:graphicData uri="http://schemas.openxmlformats.org/drawingml/2006/table">
            <a:tbl>
              <a:tblPr>
                <a:tableStyleId>{5C22544A-7EE6-4342-B048-85BDC9FD1C3A}</a:tableStyleId>
              </a:tblPr>
              <a:tblGrid>
                <a:gridCol w="1771650">
                  <a:extLst>
                    <a:ext uri="{9D8B030D-6E8A-4147-A177-3AD203B41FA5}">
                      <a16:colId xmlns:a16="http://schemas.microsoft.com/office/drawing/2014/main" val="1363541633"/>
                    </a:ext>
                  </a:extLst>
                </a:gridCol>
                <a:gridCol w="2307265">
                  <a:extLst>
                    <a:ext uri="{9D8B030D-6E8A-4147-A177-3AD203B41FA5}">
                      <a16:colId xmlns:a16="http://schemas.microsoft.com/office/drawing/2014/main" val="853113568"/>
                    </a:ext>
                  </a:extLst>
                </a:gridCol>
                <a:gridCol w="3007685">
                  <a:extLst>
                    <a:ext uri="{9D8B030D-6E8A-4147-A177-3AD203B41FA5}">
                      <a16:colId xmlns:a16="http://schemas.microsoft.com/office/drawing/2014/main" val="3486697536"/>
                    </a:ext>
                  </a:extLst>
                </a:gridCol>
              </a:tblGrid>
              <a:tr h="922449">
                <a:tc>
                  <a:txBody>
                    <a:bodyPr/>
                    <a:lstStyle/>
                    <a:p>
                      <a:pPr algn="l" fontAlgn="b"/>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FY 2018*</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FY 2019</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227050131"/>
                  </a:ext>
                </a:extLst>
              </a:tr>
              <a:tr h="290209">
                <a:tc>
                  <a:txBody>
                    <a:bodyPr/>
                    <a:lstStyle/>
                    <a:p>
                      <a:pPr algn="l" fontAlgn="b"/>
                      <a:endParaRPr lang="en-US" sz="2400" b="0" i="0" u="none" strike="noStrike" dirty="0">
                        <a:effectLst/>
                        <a:latin typeface="Arial" panose="020B0604020202020204" pitchFamily="34" charset="0"/>
                      </a:endParaRPr>
                    </a:p>
                  </a:txBody>
                  <a:tcPr marL="0" marR="0" marT="0" marB="0" anchor="b"/>
                </a:tc>
                <a:tc>
                  <a:txBody>
                    <a:bodyPr/>
                    <a:lstStyle/>
                    <a:p>
                      <a:pPr algn="l" fontAlgn="b"/>
                      <a:endParaRPr lang="en-US" sz="2400" b="0" i="0" u="none" strike="noStrike" dirty="0">
                        <a:effectLst/>
                        <a:latin typeface="Arial" panose="020B0604020202020204" pitchFamily="34" charset="0"/>
                      </a:endParaRPr>
                    </a:p>
                  </a:txBody>
                  <a:tcPr marL="0" marR="0" marT="0" marB="0" anchor="b"/>
                </a:tc>
                <a:tc>
                  <a:txBody>
                    <a:bodyPr/>
                    <a:lstStyle/>
                    <a:p>
                      <a:pPr algn="l" fontAlgn="b"/>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415286925"/>
                  </a:ext>
                </a:extLst>
              </a:tr>
              <a:tr h="290209">
                <a:tc>
                  <a:txBody>
                    <a:bodyPr/>
                    <a:lstStyle/>
                    <a:p>
                      <a:pPr algn="l" fontAlgn="b"/>
                      <a:r>
                        <a:rPr lang="en-US" sz="2400" u="none" strike="noStrike" dirty="0">
                          <a:effectLst/>
                        </a:rPr>
                        <a:t>CCT</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$97,986</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$97,986</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814583407"/>
                  </a:ext>
                </a:extLst>
              </a:tr>
              <a:tr h="290209">
                <a:tc>
                  <a:txBody>
                    <a:bodyPr/>
                    <a:lstStyle/>
                    <a:p>
                      <a:pPr algn="l" fontAlgn="b"/>
                      <a:r>
                        <a:rPr lang="en-US" sz="2400" u="none" strike="noStrike" dirty="0">
                          <a:effectLst/>
                        </a:rPr>
                        <a:t>IDFG </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$338,275</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$348,338</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911152874"/>
                  </a:ext>
                </a:extLst>
              </a:tr>
              <a:tr h="290209">
                <a:tc>
                  <a:txBody>
                    <a:bodyPr/>
                    <a:lstStyle/>
                    <a:p>
                      <a:pPr algn="l" fontAlgn="b"/>
                      <a:r>
                        <a:rPr lang="en-US" sz="2400" u="none" strike="noStrike" dirty="0">
                          <a:effectLst/>
                        </a:rPr>
                        <a:t>MFWP </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$170,565</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$172,371</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385476106"/>
                  </a:ext>
                </a:extLst>
              </a:tr>
              <a:tr h="290209">
                <a:tc>
                  <a:txBody>
                    <a:bodyPr/>
                    <a:lstStyle/>
                    <a:p>
                      <a:pPr algn="l" fontAlgn="b"/>
                      <a:r>
                        <a:rPr lang="en-US" sz="2400" u="none" strike="noStrike" dirty="0">
                          <a:effectLst/>
                        </a:rPr>
                        <a:t>ODFW </a:t>
                      </a:r>
                      <a:endParaRPr lang="en-US" sz="2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2400" u="none" strike="noStrike" dirty="0">
                          <a:effectLst/>
                        </a:rPr>
                        <a:t>$499,214</a:t>
                      </a:r>
                      <a:endParaRPr lang="en-US" sz="2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2400" u="none" strike="noStrike" dirty="0">
                          <a:effectLst/>
                        </a:rPr>
                        <a:t>$508,763</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670440574"/>
                  </a:ext>
                </a:extLst>
              </a:tr>
              <a:tr h="248751">
                <a:tc>
                  <a:txBody>
                    <a:bodyPr/>
                    <a:lstStyle/>
                    <a:p>
                      <a:pPr algn="l" fontAlgn="b"/>
                      <a:r>
                        <a:rPr lang="en-US" sz="2400" u="none" strike="noStrike" dirty="0">
                          <a:effectLst/>
                        </a:rPr>
                        <a:t>USFWS </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$89,423</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$89,423</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405903539"/>
                  </a:ext>
                </a:extLst>
              </a:tr>
              <a:tr h="238386">
                <a:tc>
                  <a:txBody>
                    <a:bodyPr/>
                    <a:lstStyle/>
                    <a:p>
                      <a:pPr algn="l" fontAlgn="b"/>
                      <a:r>
                        <a:rPr lang="en-US" sz="2400" u="none" strike="noStrike" dirty="0">
                          <a:effectLst/>
                        </a:rPr>
                        <a:t>WDFW </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$490,512</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$493,637</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759418191"/>
                  </a:ext>
                </a:extLst>
              </a:tr>
              <a:tr h="238386">
                <a:tc>
                  <a:txBody>
                    <a:bodyPr/>
                    <a:lstStyle/>
                    <a:p>
                      <a:pPr algn="l" fontAlgn="b"/>
                      <a:r>
                        <a:rPr lang="en-US" sz="2400" u="none" strike="noStrike" dirty="0">
                          <a:effectLst/>
                        </a:rPr>
                        <a:t>PSMFC</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$611,850</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$546,854</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432319191"/>
                  </a:ext>
                </a:extLst>
              </a:tr>
              <a:tr h="238386">
                <a:tc>
                  <a:txBody>
                    <a:bodyPr/>
                    <a:lstStyle/>
                    <a:p>
                      <a:pPr algn="l" fontAlgn="b"/>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$2,297,824</a:t>
                      </a:r>
                      <a:endParaRPr lang="en-US" sz="2400" b="0" i="0" u="none" strike="noStrike" dirty="0">
                        <a:effectLst/>
                        <a:latin typeface="Arial" panose="020B0604020202020204" pitchFamily="34" charset="0"/>
                      </a:endParaRPr>
                    </a:p>
                  </a:txBody>
                  <a:tcPr marL="0" marR="0" marT="0" marB="0" anchor="b"/>
                </a:tc>
                <a:tc>
                  <a:txBody>
                    <a:bodyPr/>
                    <a:lstStyle/>
                    <a:p>
                      <a:pPr algn="r" fontAlgn="b"/>
                      <a:r>
                        <a:rPr lang="en-US" sz="2400" u="none" strike="noStrike" dirty="0">
                          <a:effectLst/>
                        </a:rPr>
                        <a:t>$2,257,373</a:t>
                      </a:r>
                      <a:endParaRPr lang="en-US" sz="2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783529908"/>
                  </a:ext>
                </a:extLst>
              </a:tr>
            </a:tbl>
          </a:graphicData>
        </a:graphic>
      </p:graphicFrame>
      <p:sp>
        <p:nvSpPr>
          <p:cNvPr id="11" name="TextBox 10"/>
          <p:cNvSpPr txBox="1"/>
          <p:nvPr/>
        </p:nvSpPr>
        <p:spPr>
          <a:xfrm>
            <a:off x="652433" y="6007231"/>
            <a:ext cx="7839134" cy="523220"/>
          </a:xfrm>
          <a:prstGeom prst="rect">
            <a:avLst/>
          </a:prstGeom>
          <a:noFill/>
        </p:spPr>
        <p:txBody>
          <a:bodyPr wrap="none" rtlCol="0">
            <a:spAutoFit/>
          </a:bodyPr>
          <a:lstStyle/>
          <a:p>
            <a:r>
              <a:rPr lang="en-US" sz="1400" dirty="0"/>
              <a:t>Note: </a:t>
            </a:r>
            <a:r>
              <a:rPr lang="en-US" sz="1400" dirty="0" smtClean="0"/>
              <a:t>For PSMFC, Klamath </a:t>
            </a:r>
            <a:r>
              <a:rPr lang="en-US" sz="1400" dirty="0"/>
              <a:t>Project currently ends 8/31/2018 and </a:t>
            </a:r>
            <a:r>
              <a:rPr lang="en-US" sz="1400" dirty="0" smtClean="0"/>
              <a:t>Wheaton returns to full time StreamNet</a:t>
            </a:r>
          </a:p>
          <a:p>
            <a:r>
              <a:rPr lang="en-US" sz="1400" dirty="0" smtClean="0"/>
              <a:t> </a:t>
            </a:r>
            <a:r>
              <a:rPr lang="en-US" sz="1400" dirty="0"/>
              <a:t>that </a:t>
            </a:r>
            <a:r>
              <a:rPr lang="en-US" sz="1400" dirty="0" smtClean="0"/>
              <a:t>date.  PSMFC Plan envisions reducing PSMFC FTE from 4 to 3 Oct</a:t>
            </a:r>
            <a:r>
              <a:rPr lang="en-US" sz="1400" dirty="0"/>
              <a:t>. 1, </a:t>
            </a:r>
            <a:r>
              <a:rPr lang="en-US" sz="1400" dirty="0" smtClean="0"/>
              <a:t>2018 (projected retirement)</a:t>
            </a:r>
            <a:endParaRPr lang="en-US" sz="1400" dirty="0"/>
          </a:p>
        </p:txBody>
      </p:sp>
    </p:spTree>
    <p:extLst>
      <p:ext uri="{BB962C8B-B14F-4D97-AF65-F5344CB8AC3E}">
        <p14:creationId xmlns:p14="http://schemas.microsoft.com/office/powerpoint/2010/main" val="3974055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200" dirty="0" smtClean="0"/>
              <a:t>Decision – </a:t>
            </a:r>
            <a:br>
              <a:rPr lang="en-US" sz="3200" dirty="0" smtClean="0"/>
            </a:br>
            <a:r>
              <a:rPr lang="en-US" sz="3200" dirty="0" smtClean="0"/>
              <a:t>FY 18 Request is $152,341 over BPA Guidance</a:t>
            </a:r>
            <a:endParaRPr lang="en-US" sz="32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Any flexibility from Bonneville?</a:t>
            </a:r>
          </a:p>
          <a:p>
            <a:r>
              <a:rPr lang="en-US" dirty="0" smtClean="0"/>
              <a:t>Any opportunities for other funding of project?</a:t>
            </a:r>
          </a:p>
          <a:p>
            <a:r>
              <a:rPr lang="en-US" dirty="0" smtClean="0"/>
              <a:t>If we need to balance these particular numbers, what is EXCOMM guidance on how to do so?</a:t>
            </a:r>
          </a:p>
          <a:p>
            <a:r>
              <a:rPr lang="en-US" dirty="0" smtClean="0"/>
              <a:t>What are the impacts of final decision?</a:t>
            </a:r>
          </a:p>
          <a:p>
            <a:r>
              <a:rPr lang="en-US" dirty="0" smtClean="0"/>
              <a:t>Timeline for decision making? </a:t>
            </a:r>
            <a:endParaRPr lang="en-US" dirty="0" smtClean="0"/>
          </a:p>
          <a:p>
            <a:r>
              <a:rPr lang="en-US" dirty="0" smtClean="0"/>
              <a:t>Simplification of SOW still a goal?</a:t>
            </a:r>
            <a:endParaRPr lang="en-US" dirty="0" smtClean="0"/>
          </a:p>
          <a:p>
            <a:r>
              <a:rPr lang="en-US" dirty="0" smtClean="0"/>
              <a:t>PSMFC proposes to reduce staff to 3 FTE in FY 19 – would reduce costs +/- $78k. Lessens problem in year 2</a:t>
            </a:r>
            <a:endParaRPr lang="en-US"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308918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8767" y="701328"/>
            <a:ext cx="3545073" cy="1384995"/>
          </a:xfrm>
          <a:prstGeom prst="rect">
            <a:avLst/>
          </a:prstGeom>
          <a:noFill/>
        </p:spPr>
        <p:txBody>
          <a:bodyPr wrap="none" rtlCol="0">
            <a:spAutoFit/>
          </a:bodyPr>
          <a:lstStyle/>
          <a:p>
            <a:r>
              <a:rPr lang="en-US" sz="2800" dirty="0" smtClean="0"/>
              <a:t>CA Data Flow </a:t>
            </a:r>
          </a:p>
          <a:p>
            <a:r>
              <a:rPr lang="en-US" sz="2800" dirty="0" smtClean="0"/>
              <a:t>Final for FY 2016 and</a:t>
            </a:r>
          </a:p>
          <a:p>
            <a:r>
              <a:rPr lang="en-US" sz="2800" dirty="0" smtClean="0"/>
              <a:t>Predictions for FY 2017</a:t>
            </a:r>
            <a:endParaRPr lang="en-US" sz="2800"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24</a:t>
            </a:fld>
            <a:endParaRPr lang="en-US" dirty="0">
              <a:solidFill>
                <a:prstClr val="black">
                  <a:tint val="75000"/>
                </a:prstClr>
              </a:solidFill>
            </a:endParaRPr>
          </a:p>
        </p:txBody>
      </p:sp>
      <p:sp>
        <p:nvSpPr>
          <p:cNvPr id="3" name="TextBox 2"/>
          <p:cNvSpPr txBox="1"/>
          <p:nvPr/>
        </p:nvSpPr>
        <p:spPr>
          <a:xfrm>
            <a:off x="1752598" y="2663031"/>
            <a:ext cx="6457409" cy="3693319"/>
          </a:xfrm>
          <a:prstGeom prst="rect">
            <a:avLst/>
          </a:prstGeom>
          <a:noFill/>
        </p:spPr>
        <p:txBody>
          <a:bodyPr wrap="none" rtlCol="0">
            <a:spAutoFit/>
          </a:bodyPr>
          <a:lstStyle/>
          <a:p>
            <a:r>
              <a:rPr lang="en-US" sz="2400" dirty="0"/>
              <a:t>Reporting on TRT populations only</a:t>
            </a:r>
          </a:p>
          <a:p>
            <a:r>
              <a:rPr lang="en-US" sz="2400" dirty="0"/>
              <a:t>Numbers of TRT populations differ year to year;</a:t>
            </a:r>
          </a:p>
          <a:p>
            <a:r>
              <a:rPr lang="en-US" sz="2400" dirty="0"/>
              <a:t>	Total of 213 in 2016</a:t>
            </a:r>
          </a:p>
          <a:p>
            <a:r>
              <a:rPr lang="en-US" sz="2400" dirty="0"/>
              <a:t>	Total of 201 in 2017</a:t>
            </a:r>
          </a:p>
          <a:p>
            <a:r>
              <a:rPr lang="en-US" sz="2400" dirty="0"/>
              <a:t>	Changes due to NOAA population revisions</a:t>
            </a:r>
          </a:p>
          <a:p>
            <a:r>
              <a:rPr lang="en-US" sz="2400" dirty="0"/>
              <a:t>	Slightly different criteria in surveys</a:t>
            </a:r>
          </a:p>
          <a:p>
            <a:r>
              <a:rPr lang="en-US" sz="2400" dirty="0"/>
              <a:t>		(i.e. extirpated in or out?)</a:t>
            </a:r>
          </a:p>
          <a:p>
            <a:r>
              <a:rPr lang="en-US" sz="2400" dirty="0"/>
              <a:t>In the 2017 survey on data flow, reporting on </a:t>
            </a:r>
          </a:p>
          <a:p>
            <a:r>
              <a:rPr lang="en-US" sz="2400" dirty="0"/>
              <a:t>Extant </a:t>
            </a:r>
            <a:r>
              <a:rPr lang="en-US" sz="2400" dirty="0" smtClean="0"/>
              <a:t>TRT </a:t>
            </a:r>
            <a:r>
              <a:rPr lang="en-US" sz="2400" dirty="0"/>
              <a:t>populations only</a:t>
            </a:r>
          </a:p>
          <a:p>
            <a:endParaRPr lang="en-US" dirty="0"/>
          </a:p>
        </p:txBody>
      </p:sp>
    </p:spTree>
    <p:extLst>
      <p:ext uri="{BB962C8B-B14F-4D97-AF65-F5344CB8AC3E}">
        <p14:creationId xmlns:p14="http://schemas.microsoft.com/office/powerpoint/2010/main" val="1729144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4819366"/>
              </p:ext>
            </p:extLst>
          </p:nvPr>
        </p:nvGraphicFramePr>
        <p:xfrm>
          <a:off x="609599" y="609604"/>
          <a:ext cx="7772400" cy="5752147"/>
        </p:xfrm>
        <a:graphic>
          <a:graphicData uri="http://schemas.openxmlformats.org/drawingml/2006/table">
            <a:tbl>
              <a:tblPr firstRow="1" firstCol="1" bandRow="1"/>
              <a:tblGrid>
                <a:gridCol w="1599508">
                  <a:extLst>
                    <a:ext uri="{9D8B030D-6E8A-4147-A177-3AD203B41FA5}">
                      <a16:colId xmlns:a16="http://schemas.microsoft.com/office/drawing/2014/main" val="2161490240"/>
                    </a:ext>
                  </a:extLst>
                </a:gridCol>
                <a:gridCol w="1085482">
                  <a:extLst>
                    <a:ext uri="{9D8B030D-6E8A-4147-A177-3AD203B41FA5}">
                      <a16:colId xmlns:a16="http://schemas.microsoft.com/office/drawing/2014/main" val="1845003163"/>
                    </a:ext>
                  </a:extLst>
                </a:gridCol>
                <a:gridCol w="1085482">
                  <a:extLst>
                    <a:ext uri="{9D8B030D-6E8A-4147-A177-3AD203B41FA5}">
                      <a16:colId xmlns:a16="http://schemas.microsoft.com/office/drawing/2014/main" val="1369475275"/>
                    </a:ext>
                  </a:extLst>
                </a:gridCol>
                <a:gridCol w="620276">
                  <a:extLst>
                    <a:ext uri="{9D8B030D-6E8A-4147-A177-3AD203B41FA5}">
                      <a16:colId xmlns:a16="http://schemas.microsoft.com/office/drawing/2014/main" val="968977862"/>
                    </a:ext>
                  </a:extLst>
                </a:gridCol>
                <a:gridCol w="783385">
                  <a:extLst>
                    <a:ext uri="{9D8B030D-6E8A-4147-A177-3AD203B41FA5}">
                      <a16:colId xmlns:a16="http://schemas.microsoft.com/office/drawing/2014/main" val="1236299325"/>
                    </a:ext>
                  </a:extLst>
                </a:gridCol>
                <a:gridCol w="783385">
                  <a:extLst>
                    <a:ext uri="{9D8B030D-6E8A-4147-A177-3AD203B41FA5}">
                      <a16:colId xmlns:a16="http://schemas.microsoft.com/office/drawing/2014/main" val="1618466392"/>
                    </a:ext>
                  </a:extLst>
                </a:gridCol>
                <a:gridCol w="907441">
                  <a:extLst>
                    <a:ext uri="{9D8B030D-6E8A-4147-A177-3AD203B41FA5}">
                      <a16:colId xmlns:a16="http://schemas.microsoft.com/office/drawing/2014/main" val="1307136334"/>
                    </a:ext>
                  </a:extLst>
                </a:gridCol>
                <a:gridCol w="907441">
                  <a:extLst>
                    <a:ext uri="{9D8B030D-6E8A-4147-A177-3AD203B41FA5}">
                      <a16:colId xmlns:a16="http://schemas.microsoft.com/office/drawing/2014/main" val="143526331"/>
                    </a:ext>
                  </a:extLst>
                </a:gridCol>
              </a:tblGrid>
              <a:tr h="571432">
                <a:tc>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High Level Indicator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050" b="1" dirty="0" smtClean="0">
                          <a:effectLst/>
                          <a:latin typeface="Calibri" panose="020F0502020204030204" pitchFamily="34" charset="0"/>
                          <a:ea typeface="Calibri" panose="020F0502020204030204" pitchFamily="34" charset="0"/>
                          <a:cs typeface="Times New Roman" panose="02020603050405020304" pitchFamily="18" charset="0"/>
                        </a:rPr>
                        <a:t>Reporting Agency (may include data from others)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All Populations Reported </a:t>
                      </a:r>
                      <a:r>
                        <a:rPr lang="en-US" sz="1050" dirty="0">
                          <a:effectLst/>
                          <a:latin typeface="Calibri" panose="020F0502020204030204" pitchFamily="34" charset="0"/>
                          <a:ea typeface="Calibri" panose="020F0502020204030204" pitchFamily="34" charset="0"/>
                          <a:cs typeface="Times New Roman" panose="02020603050405020304" pitchFamily="18" charset="0"/>
                        </a:rPr>
                        <a:t>(includes partial &amp; multiple popfit)</a:t>
                      </a: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Years of Valid data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Total HLIs Reported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TRT Populations Reported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TRT Pop. Years with HLIs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of all  201 TRT Populations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779481835"/>
                  </a:ext>
                </a:extLst>
              </a:tr>
              <a:tr h="205605">
                <a:tc rowSpan="5">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Natural Origin Spawner Abundance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2,048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2,374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382593"/>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IDFG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347907"/>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740649"/>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85565"/>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5,046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5,353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3,288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68781250"/>
                  </a:ext>
                </a:extLst>
              </a:tr>
              <a:tr h="205605">
                <a:tc rowSpan="5">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Recruits per Spawner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1,642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1,559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888927"/>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IDFG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963707"/>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333747"/>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004396"/>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2,847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2,652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2,295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68812517"/>
                  </a:ext>
                </a:extLst>
              </a:tr>
              <a:tr h="205605">
                <a:tc rowSpan="5">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Smolt to Adult Ratios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CRITFC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473593"/>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214483"/>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836138"/>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660918"/>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33799089"/>
                  </a:ext>
                </a:extLst>
              </a:tr>
              <a:tr h="205605">
                <a:tc rowSpan="5">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Juvenile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Outmigrants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307525"/>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IDFG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457285"/>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658336"/>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826141"/>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36795199"/>
                  </a:ext>
                </a:extLst>
              </a:tr>
              <a:tr h="205605">
                <a:tc rowSpan="3">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Presmolt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Abundance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373832"/>
                  </a:ext>
                </a:extLst>
              </a:tr>
              <a:tr h="205605">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609511"/>
                  </a:ext>
                </a:extLst>
              </a:tr>
              <a:tr h="261571">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90320149"/>
                  </a:ext>
                </a:extLst>
              </a:tr>
              <a:tr h="282482">
                <a:tc>
                  <a:txBody>
                    <a:bodyPr/>
                    <a:lstStyle/>
                    <a:p>
                      <a:pPr marL="0" marR="0" algn="ct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All HLIs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8,956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6,249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73" marR="4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7945292"/>
                  </a:ext>
                </a:extLst>
              </a:tr>
            </a:tbl>
          </a:graphicData>
        </a:graphic>
      </p:graphicFrame>
      <p:sp>
        <p:nvSpPr>
          <p:cNvPr id="3" name="Rectangle 2"/>
          <p:cNvSpPr/>
          <p:nvPr/>
        </p:nvSpPr>
        <p:spPr>
          <a:xfrm>
            <a:off x="1321284" y="65214"/>
            <a:ext cx="7060715" cy="369332"/>
          </a:xfrm>
          <a:prstGeom prst="rect">
            <a:avLst/>
          </a:prstGeom>
        </p:spPr>
        <p:txBody>
          <a:bodyPr wrap="none">
            <a:spAutoFit/>
          </a:bodyPr>
          <a:lstStyle/>
          <a:p>
            <a:r>
              <a:rPr lang="en-US" b="1" dirty="0" smtClean="0">
                <a:solidFill>
                  <a:srgbClr val="1F4E79"/>
                </a:solidFill>
                <a:latin typeface="Calibri" panose="020F0502020204030204" pitchFamily="34" charset="0"/>
                <a:ea typeface="Calibri" panose="020F0502020204030204" pitchFamily="34" charset="0"/>
                <a:cs typeface="Times New Roman" panose="02020603050405020304" pitchFamily="18" charset="0"/>
              </a:rPr>
              <a:t>Fiscal </a:t>
            </a:r>
            <a:r>
              <a:rPr lang="en-US" b="1" dirty="0" smtClean="0">
                <a:solidFill>
                  <a:srgbClr val="1F4E79"/>
                </a:solidFill>
                <a:latin typeface="Calibri" panose="020F0502020204030204" pitchFamily="34" charset="0"/>
                <a:ea typeface="Calibri" panose="020F0502020204030204" pitchFamily="34" charset="0"/>
                <a:cs typeface="Times New Roman" panose="02020603050405020304" pitchFamily="18" charset="0"/>
              </a:rPr>
              <a:t> Year 2016 All </a:t>
            </a:r>
            <a:r>
              <a:rPr lang="en-US"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Publishable</a:t>
            </a:r>
            <a:r>
              <a:rPr lang="en-US" b="1" baseline="30000" dirty="0">
                <a:solidFill>
                  <a:srgbClr val="1F4E79"/>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rgbClr val="1F4E79"/>
                </a:solidFill>
                <a:latin typeface="Calibri" panose="020F0502020204030204" pitchFamily="34" charset="0"/>
                <a:ea typeface="Calibri" panose="020F0502020204030204" pitchFamily="34" charset="0"/>
                <a:cs typeface="Times New Roman" panose="02020603050405020304" pitchFamily="18" charset="0"/>
              </a:rPr>
              <a:t> Coordinated Assessments</a:t>
            </a:r>
            <a:r>
              <a:rPr lang="en-US" dirty="0">
                <a:solidFill>
                  <a:srgbClr val="1F4E79"/>
                </a:solidFill>
                <a:latin typeface="Calibri" panose="020F0502020204030204" pitchFamily="34" charset="0"/>
                <a:ea typeface="Calibri" panose="020F0502020204030204" pitchFamily="34" charset="0"/>
                <a:cs typeface="Times New Roman" panose="02020603050405020304" pitchFamily="18" charset="0"/>
              </a:rPr>
              <a:t>      </a:t>
            </a:r>
            <a:r>
              <a:rPr lang="en-US" sz="750" dirty="0" smtClean="0">
                <a:latin typeface="Calibri" panose="020F0502020204030204" pitchFamily="34" charset="0"/>
                <a:ea typeface="Calibri" panose="020F0502020204030204" pitchFamily="34" charset="0"/>
                <a:cs typeface="Times New Roman" panose="02020603050405020304" pitchFamily="18" charset="0"/>
              </a:rPr>
              <a:t>as </a:t>
            </a:r>
            <a:r>
              <a:rPr lang="en-US" sz="750" dirty="0">
                <a:latin typeface="Calibri" panose="020F0502020204030204" pitchFamily="34" charset="0"/>
                <a:ea typeface="Calibri" panose="020F0502020204030204" pitchFamily="34" charset="0"/>
                <a:cs typeface="Times New Roman" panose="02020603050405020304" pitchFamily="18" charset="0"/>
              </a:rPr>
              <a:t>of   </a:t>
            </a:r>
            <a:r>
              <a:rPr lang="en-US" sz="900" b="1" dirty="0">
                <a:latin typeface="Calibri" panose="020F0502020204030204" pitchFamily="34" charset="0"/>
                <a:ea typeface="Calibri" panose="020F0502020204030204" pitchFamily="34" charset="0"/>
                <a:cs typeface="Times New Roman" panose="02020603050405020304" pitchFamily="18" charset="0"/>
              </a:rPr>
              <a:t>March 2, 2017 </a:t>
            </a:r>
            <a:endParaRPr lang="en-US" sz="900" dirty="0"/>
          </a:p>
        </p:txBody>
      </p:sp>
      <p:pic>
        <p:nvPicPr>
          <p:cNvPr id="4" name="Picture 3"/>
          <p:cNvPicPr>
            <a:picLocks noChangeAspect="1"/>
          </p:cNvPicPr>
          <p:nvPr/>
        </p:nvPicPr>
        <p:blipFill>
          <a:blip r:embed="rId2"/>
          <a:stretch>
            <a:fillRect/>
          </a:stretch>
        </p:blipFill>
        <p:spPr>
          <a:xfrm>
            <a:off x="1527758" y="6400800"/>
            <a:ext cx="6173720" cy="277169"/>
          </a:xfrm>
          <a:prstGeom prst="rect">
            <a:avLst/>
          </a:prstGeom>
        </p:spPr>
      </p:pic>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877208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67" y="1337772"/>
            <a:ext cx="7886700" cy="3474571"/>
          </a:xfrm>
        </p:spPr>
        <p:txBody>
          <a:bodyPr>
            <a:normAutofit/>
          </a:bodyPr>
          <a:lstStyle/>
          <a:p>
            <a:pPr algn="ctr"/>
            <a:r>
              <a:rPr lang="en-US" sz="4500" b="1" dirty="0" smtClean="0">
                <a:solidFill>
                  <a:schemeClr val="accent1">
                    <a:lumMod val="50000"/>
                  </a:schemeClr>
                </a:solidFill>
                <a:latin typeface="Arial Rounded MT Bold" panose="020F0704030504030204" pitchFamily="34" charset="0"/>
              </a:rPr>
              <a:t>Fiscal </a:t>
            </a:r>
            <a:r>
              <a:rPr lang="en-US" sz="4500" b="1" dirty="0">
                <a:solidFill>
                  <a:schemeClr val="accent1">
                    <a:lumMod val="50000"/>
                  </a:schemeClr>
                </a:solidFill>
                <a:latin typeface="Arial Rounded MT Bold" panose="020F0704030504030204" pitchFamily="34" charset="0"/>
              </a:rPr>
              <a:t>Year 2017</a:t>
            </a:r>
            <a:br>
              <a:rPr lang="en-US" sz="4500" b="1" dirty="0">
                <a:solidFill>
                  <a:schemeClr val="accent1">
                    <a:lumMod val="50000"/>
                  </a:schemeClr>
                </a:solidFill>
                <a:latin typeface="Arial Rounded MT Bold" panose="020F0704030504030204" pitchFamily="34" charset="0"/>
              </a:rPr>
            </a:br>
            <a:r>
              <a:rPr lang="en-US" sz="1500" b="1" dirty="0">
                <a:solidFill>
                  <a:schemeClr val="accent1">
                    <a:lumMod val="50000"/>
                  </a:schemeClr>
                </a:solidFill>
                <a:latin typeface="Arial Rounded MT Bold" panose="020F0704030504030204" pitchFamily="34" charset="0"/>
              </a:rPr>
              <a:t> </a:t>
            </a:r>
            <a:r>
              <a:rPr lang="en-US" sz="4500" b="1" dirty="0">
                <a:solidFill>
                  <a:schemeClr val="accent1">
                    <a:lumMod val="50000"/>
                  </a:schemeClr>
                </a:solidFill>
                <a:latin typeface="Arial Rounded MT Bold" panose="020F0704030504030204" pitchFamily="34" charset="0"/>
              </a:rPr>
              <a:t/>
            </a:r>
            <a:br>
              <a:rPr lang="en-US" sz="4500" b="1" dirty="0">
                <a:solidFill>
                  <a:schemeClr val="accent1">
                    <a:lumMod val="50000"/>
                  </a:schemeClr>
                </a:solidFill>
                <a:latin typeface="Arial Rounded MT Bold" panose="020F0704030504030204" pitchFamily="34" charset="0"/>
              </a:rPr>
            </a:br>
            <a:r>
              <a:rPr lang="en-US" sz="4500" b="1" dirty="0">
                <a:solidFill>
                  <a:schemeClr val="accent1">
                    <a:lumMod val="50000"/>
                  </a:schemeClr>
                </a:solidFill>
                <a:latin typeface="Arial Rounded MT Bold" panose="020F0704030504030204" pitchFamily="34" charset="0"/>
              </a:rPr>
              <a:t>Coord</a:t>
            </a:r>
            <a:r>
              <a:rPr lang="en-US" sz="4500" b="1" dirty="0">
                <a:solidFill>
                  <a:srgbClr val="1F4E79"/>
                </a:solidFill>
                <a:latin typeface="Arial Rounded MT Bold" panose="020F0704030504030204" pitchFamily="34" charset="0"/>
              </a:rPr>
              <a:t>i</a:t>
            </a:r>
            <a:r>
              <a:rPr lang="en-US" sz="4500" b="1" dirty="0">
                <a:solidFill>
                  <a:schemeClr val="accent1">
                    <a:lumMod val="50000"/>
                  </a:schemeClr>
                </a:solidFill>
                <a:latin typeface="Arial Rounded MT Bold" panose="020F0704030504030204" pitchFamily="34" charset="0"/>
              </a:rPr>
              <a:t>nated Assessments</a:t>
            </a:r>
            <a:br>
              <a:rPr lang="en-US" sz="4500" b="1" dirty="0">
                <a:solidFill>
                  <a:schemeClr val="accent1">
                    <a:lumMod val="50000"/>
                  </a:schemeClr>
                </a:solidFill>
                <a:latin typeface="Arial Rounded MT Bold" panose="020F0704030504030204" pitchFamily="34" charset="0"/>
              </a:rPr>
            </a:br>
            <a:r>
              <a:rPr lang="en-US" sz="1500" b="1" dirty="0">
                <a:solidFill>
                  <a:schemeClr val="accent1">
                    <a:lumMod val="50000"/>
                  </a:schemeClr>
                </a:solidFill>
                <a:latin typeface="Arial Rounded MT Bold" panose="020F0704030504030204" pitchFamily="34" charset="0"/>
              </a:rPr>
              <a:t> </a:t>
            </a:r>
            <a:r>
              <a:rPr lang="en-US" sz="4500" b="1" dirty="0">
                <a:solidFill>
                  <a:schemeClr val="accent1">
                    <a:lumMod val="50000"/>
                  </a:schemeClr>
                </a:solidFill>
                <a:latin typeface="Arial Rounded MT Bold" panose="020F0704030504030204" pitchFamily="34" charset="0"/>
              </a:rPr>
              <a:t/>
            </a:r>
            <a:br>
              <a:rPr lang="en-US" sz="4500" b="1" dirty="0">
                <a:solidFill>
                  <a:schemeClr val="accent1">
                    <a:lumMod val="50000"/>
                  </a:schemeClr>
                </a:solidFill>
                <a:latin typeface="Arial Rounded MT Bold" panose="020F0704030504030204" pitchFamily="34" charset="0"/>
              </a:rPr>
            </a:br>
            <a:r>
              <a:rPr lang="en-US" sz="4500" b="1" dirty="0">
                <a:solidFill>
                  <a:schemeClr val="accent1">
                    <a:lumMod val="50000"/>
                  </a:schemeClr>
                </a:solidFill>
                <a:latin typeface="Arial Rounded MT Bold" panose="020F0704030504030204" pitchFamily="34" charset="0"/>
              </a:rPr>
              <a:t>Predicted Data Flow</a:t>
            </a:r>
            <a:r>
              <a:rPr lang="en-US" sz="4500" dirty="0">
                <a:solidFill>
                  <a:schemeClr val="accent1">
                    <a:lumMod val="50000"/>
                  </a:schemeClr>
                </a:solidFill>
                <a:latin typeface="Arial Rounded MT Bold" panose="020F0704030504030204" pitchFamily="34" charset="0"/>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676" y="4606613"/>
            <a:ext cx="2731377" cy="947897"/>
          </a:xfrm>
          <a:prstGeom prst="rect">
            <a:avLst/>
          </a:prstGeom>
        </p:spPr>
      </p:pic>
      <p:sp>
        <p:nvSpPr>
          <p:cNvPr id="3" name="TextBox 2"/>
          <p:cNvSpPr txBox="1"/>
          <p:nvPr/>
        </p:nvSpPr>
        <p:spPr>
          <a:xfrm>
            <a:off x="3649249" y="4395374"/>
            <a:ext cx="1914314" cy="300082"/>
          </a:xfrm>
          <a:prstGeom prst="rect">
            <a:avLst/>
          </a:prstGeom>
          <a:noFill/>
        </p:spPr>
        <p:txBody>
          <a:bodyPr wrap="square" rtlCol="0">
            <a:spAutoFit/>
          </a:bodyPr>
          <a:lstStyle/>
          <a:p>
            <a:r>
              <a:rPr lang="en-US" sz="1350" dirty="0">
                <a:solidFill>
                  <a:srgbClr val="1F4E79"/>
                </a:solidFill>
              </a:rPr>
              <a:t>as of </a:t>
            </a:r>
            <a:r>
              <a:rPr lang="en-US" sz="1350" b="1" dirty="0">
                <a:solidFill>
                  <a:srgbClr val="1F4E79"/>
                </a:solidFill>
              </a:rPr>
              <a:t>February 23, 2017</a:t>
            </a: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500352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819400"/>
          </a:xfrm>
        </p:spPr>
        <p:txBody>
          <a:bodyPr>
            <a:normAutofit fontScale="90000"/>
          </a:bodyPr>
          <a:lstStyle/>
          <a:p>
            <a:r>
              <a:rPr lang="en-US" dirty="0" smtClean="0"/>
              <a:t>Asked states and tribes to qualitatively evaluate CA data flow for all extant TRT populations in the Columbia basin and report as follows;</a:t>
            </a:r>
            <a:br>
              <a:rPr lang="en-US" dirty="0" smtClean="0"/>
            </a:br>
            <a:endParaRPr lang="en-US" dirty="0"/>
          </a:p>
        </p:txBody>
      </p:sp>
      <p:sp>
        <p:nvSpPr>
          <p:cNvPr id="3" name="Subtitle 2"/>
          <p:cNvSpPr>
            <a:spLocks noGrp="1"/>
          </p:cNvSpPr>
          <p:nvPr>
            <p:ph type="subTitle" idx="1"/>
          </p:nvPr>
        </p:nvSpPr>
        <p:spPr>
          <a:xfrm>
            <a:off x="342900" y="3429000"/>
            <a:ext cx="8458200" cy="2209800"/>
          </a:xfrm>
        </p:spPr>
        <p:txBody>
          <a:bodyPr>
            <a:noAutofit/>
          </a:bodyPr>
          <a:lstStyle/>
          <a:p>
            <a:pPr algn="l"/>
            <a:r>
              <a:rPr lang="en-US" sz="2000" b="1" dirty="0">
                <a:solidFill>
                  <a:srgbClr val="1F4E79"/>
                </a:solidFill>
              </a:rPr>
              <a:t>We can calculate this indicator and will be providing data in FY </a:t>
            </a:r>
            <a:r>
              <a:rPr lang="en-US" sz="2000" b="1" dirty="0" smtClean="0">
                <a:solidFill>
                  <a:srgbClr val="1F4E79"/>
                </a:solidFill>
              </a:rPr>
              <a:t>2017 = YES </a:t>
            </a:r>
            <a:endParaRPr lang="en-US" sz="2000" b="1" dirty="0">
              <a:solidFill>
                <a:srgbClr val="1F4E79"/>
              </a:solidFill>
            </a:endParaRPr>
          </a:p>
          <a:p>
            <a:pPr algn="l"/>
            <a:r>
              <a:rPr lang="en-US" sz="2000" b="1" dirty="0"/>
              <a:t/>
            </a:r>
            <a:br>
              <a:rPr lang="en-US" sz="2000" b="1" dirty="0"/>
            </a:br>
            <a:r>
              <a:rPr lang="en-US" sz="2000" b="1" dirty="0"/>
              <a:t> </a:t>
            </a:r>
            <a:r>
              <a:rPr lang="en-US" sz="2000" b="1" dirty="0" smtClean="0">
                <a:solidFill>
                  <a:srgbClr val="1F4E79"/>
                </a:solidFill>
              </a:rPr>
              <a:t>Indicator </a:t>
            </a:r>
            <a:r>
              <a:rPr lang="en-US" sz="2000" b="1" dirty="0">
                <a:solidFill>
                  <a:srgbClr val="1F4E79"/>
                </a:solidFill>
              </a:rPr>
              <a:t>calculation for this population is at least theoretically possible, </a:t>
            </a:r>
          </a:p>
          <a:p>
            <a:pPr algn="l"/>
            <a:r>
              <a:rPr lang="en-US" sz="2000" b="1" dirty="0">
                <a:solidFill>
                  <a:srgbClr val="1F4E79"/>
                </a:solidFill>
              </a:rPr>
              <a:t>             however, we will be unable to provide data in FY </a:t>
            </a:r>
            <a:r>
              <a:rPr lang="en-US" sz="2000" b="1" dirty="0" smtClean="0">
                <a:solidFill>
                  <a:srgbClr val="1F4E79"/>
                </a:solidFill>
              </a:rPr>
              <a:t>2017</a:t>
            </a:r>
            <a:r>
              <a:rPr lang="en-US" sz="2000" b="1" dirty="0">
                <a:solidFill>
                  <a:srgbClr val="1F4E79"/>
                </a:solidFill>
              </a:rPr>
              <a:t> </a:t>
            </a:r>
            <a:r>
              <a:rPr lang="en-US" sz="2000" b="1" dirty="0" smtClean="0">
                <a:solidFill>
                  <a:srgbClr val="1F4E79"/>
                </a:solidFill>
              </a:rPr>
              <a:t>= NO</a:t>
            </a:r>
            <a:endParaRPr lang="en-US" sz="2000" b="1" dirty="0">
              <a:solidFill>
                <a:srgbClr val="1F4E79"/>
              </a:solidFill>
            </a:endParaRPr>
          </a:p>
          <a:p>
            <a:pPr algn="l"/>
            <a:r>
              <a:rPr lang="en-US" sz="2000" b="1" dirty="0"/>
              <a:t/>
            </a:r>
            <a:br>
              <a:rPr lang="en-US" sz="2000" b="1" dirty="0"/>
            </a:br>
            <a:r>
              <a:rPr lang="en-US" sz="2000" b="1" dirty="0"/>
              <a:t>    </a:t>
            </a:r>
            <a:r>
              <a:rPr lang="en-US" sz="2000" b="1" dirty="0" smtClean="0">
                <a:solidFill>
                  <a:srgbClr val="1F4E79"/>
                </a:solidFill>
              </a:rPr>
              <a:t>It </a:t>
            </a:r>
            <a:r>
              <a:rPr lang="en-US" sz="2000" b="1" dirty="0">
                <a:solidFill>
                  <a:srgbClr val="1F4E79"/>
                </a:solidFill>
              </a:rPr>
              <a:t>is not possible to calculate this indicator for this </a:t>
            </a:r>
            <a:r>
              <a:rPr lang="en-US" sz="2000" b="1" dirty="0" smtClean="0">
                <a:solidFill>
                  <a:srgbClr val="1F4E79"/>
                </a:solidFill>
              </a:rPr>
              <a:t>population = X</a:t>
            </a:r>
            <a:endParaRPr lang="en-US" sz="2000" b="1" dirty="0">
              <a:solidFill>
                <a:srgbClr val="1F4E79"/>
              </a:solidFill>
            </a:endParaRPr>
          </a:p>
          <a:p>
            <a:pPr algn="l"/>
            <a:endParaRPr lang="en-US" sz="2000"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3624495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11" y="349673"/>
            <a:ext cx="7553978" cy="385175"/>
          </a:xfrm>
        </p:spPr>
        <p:txBody>
          <a:bodyPr>
            <a:normAutofit fontScale="90000"/>
          </a:bodyPr>
          <a:lstStyle/>
          <a:p>
            <a:pPr algn="ctr"/>
            <a:r>
              <a:rPr lang="en-US" sz="3000" b="1" dirty="0"/>
              <a:t>FY17 Predicted Coordinated Assessments Data Flow</a:t>
            </a:r>
            <a:r>
              <a:rPr lang="en-US" sz="3000" dirty="0"/>
              <a:t> </a:t>
            </a:r>
          </a:p>
        </p:txBody>
      </p:sp>
      <p:sp>
        <p:nvSpPr>
          <p:cNvPr id="3" name="TextBox 2"/>
          <p:cNvSpPr txBox="1"/>
          <p:nvPr/>
        </p:nvSpPr>
        <p:spPr>
          <a:xfrm>
            <a:off x="702307" y="4938474"/>
            <a:ext cx="7696200" cy="1600438"/>
          </a:xfrm>
          <a:prstGeom prst="rect">
            <a:avLst/>
          </a:prstGeom>
          <a:noFill/>
        </p:spPr>
        <p:txBody>
          <a:bodyPr wrap="square" rtlCol="0">
            <a:spAutoFit/>
          </a:bodyPr>
          <a:lstStyle/>
          <a:p>
            <a:r>
              <a:rPr lang="en-US" sz="1400" b="1" dirty="0">
                <a:solidFill>
                  <a:srgbClr val="00B050"/>
                </a:solidFill>
              </a:rPr>
              <a:t>Yes </a:t>
            </a:r>
            <a:r>
              <a:rPr lang="en-US" sz="1400" b="1" dirty="0"/>
              <a:t> </a:t>
            </a:r>
            <a:r>
              <a:rPr lang="en-US" sz="1400" b="1" dirty="0">
                <a:solidFill>
                  <a:srgbClr val="1F4E79"/>
                </a:solidFill>
              </a:rPr>
              <a:t> =  We can calculate this indicator and will be providing data in FY 2017. </a:t>
            </a:r>
          </a:p>
          <a:p>
            <a:r>
              <a:rPr lang="en-US" sz="1400" b="1" dirty="0"/>
              <a:t/>
            </a:r>
            <a:br>
              <a:rPr lang="en-US" sz="1400" b="1" dirty="0"/>
            </a:br>
            <a:r>
              <a:rPr lang="en-US" sz="1400" b="1" dirty="0"/>
              <a:t> </a:t>
            </a:r>
            <a:r>
              <a:rPr lang="en-US" sz="1400" b="1" dirty="0">
                <a:solidFill>
                  <a:srgbClr val="FF0000"/>
                </a:solidFill>
              </a:rPr>
              <a:t>No</a:t>
            </a:r>
            <a:r>
              <a:rPr lang="en-US" sz="1400" b="1" dirty="0"/>
              <a:t>   </a:t>
            </a:r>
            <a:r>
              <a:rPr lang="en-US" sz="1400" b="1" dirty="0">
                <a:solidFill>
                  <a:srgbClr val="1F4E79"/>
                </a:solidFill>
              </a:rPr>
              <a:t>=  Indicator calculation for this population is at least theoretically possible, </a:t>
            </a:r>
          </a:p>
          <a:p>
            <a:r>
              <a:rPr lang="en-US" sz="1400" b="1" dirty="0">
                <a:solidFill>
                  <a:srgbClr val="1F4E79"/>
                </a:solidFill>
              </a:rPr>
              <a:t>             however, we will be unable to provide data in FY 2017. </a:t>
            </a:r>
          </a:p>
          <a:p>
            <a:r>
              <a:rPr lang="en-US" sz="1400" b="1" dirty="0"/>
              <a:t/>
            </a:r>
            <a:br>
              <a:rPr lang="en-US" sz="1400" b="1" dirty="0"/>
            </a:br>
            <a:r>
              <a:rPr lang="en-US" sz="1400" b="1" dirty="0"/>
              <a:t>    X   </a:t>
            </a:r>
            <a:r>
              <a:rPr lang="en-US" sz="1400" b="1" dirty="0">
                <a:solidFill>
                  <a:srgbClr val="1F4E79"/>
                </a:solidFill>
              </a:rPr>
              <a:t>=  It is not possible to calculate this indicator for this population.</a:t>
            </a:r>
          </a:p>
          <a:p>
            <a:endParaRPr lang="en-US" sz="1400" dirty="0"/>
          </a:p>
        </p:txBody>
      </p:sp>
      <p:sp>
        <p:nvSpPr>
          <p:cNvPr id="5" name="Rectangle 4"/>
          <p:cNvSpPr/>
          <p:nvPr/>
        </p:nvSpPr>
        <p:spPr>
          <a:xfrm>
            <a:off x="1699953" y="4349288"/>
            <a:ext cx="5700908" cy="379015"/>
          </a:xfrm>
          <a:prstGeom prst="rect">
            <a:avLst/>
          </a:prstGeom>
        </p:spPr>
        <p:txBody>
          <a:bodyPr wrap="square">
            <a:spAutoFit/>
          </a:bodyPr>
          <a:lstStyle/>
          <a:p>
            <a:pPr>
              <a:lnSpc>
                <a:spcPct val="107000"/>
              </a:lnSpc>
            </a:pPr>
            <a:r>
              <a:rPr lang="en-US" sz="900" b="1" u="sng" dirty="0">
                <a:solidFill>
                  <a:srgbClr val="1F4E79"/>
                </a:solidFill>
                <a:latin typeface="Arial" panose="020B0604020202020204" pitchFamily="34" charset="0"/>
                <a:ea typeface="Calibri" panose="020F0502020204030204" pitchFamily="34" charset="0"/>
                <a:cs typeface="Times New Roman" panose="02020603050405020304" pitchFamily="18" charset="0"/>
              </a:rPr>
              <a:t>201</a:t>
            </a:r>
            <a:r>
              <a:rPr lang="en-US" sz="900" b="1" dirty="0">
                <a:solidFill>
                  <a:srgbClr val="1F4E79"/>
                </a:solidFill>
                <a:latin typeface="Arial" panose="020B0604020202020204" pitchFamily="34" charset="0"/>
                <a:ea typeface="Calibri" panose="020F0502020204030204" pitchFamily="34" charset="0"/>
                <a:cs typeface="Times New Roman" panose="02020603050405020304" pitchFamily="18" charset="0"/>
              </a:rPr>
              <a:t> TRT Populations in the Interior Columbia and Willamette/Lower Columbia Recovery Domains</a:t>
            </a:r>
            <a:endParaRPr lang="en-US" sz="900" dirty="0">
              <a:solidFill>
                <a:srgbClr val="1F4E79"/>
              </a:solidFill>
              <a:latin typeface="Calibri" panose="020F0502020204030204" pitchFamily="34" charset="0"/>
              <a:ea typeface="Calibri" panose="020F0502020204030204" pitchFamily="34" charset="0"/>
              <a:cs typeface="Times New Roman" panose="02020603050405020304" pitchFamily="18" charset="0"/>
            </a:endParaRPr>
          </a:p>
          <a:p>
            <a:r>
              <a:rPr lang="en-US" sz="900" b="1" dirty="0">
                <a:solidFill>
                  <a:srgbClr val="1F4E79"/>
                </a:solidFill>
                <a:latin typeface="Arial" panose="020B0604020202020204" pitchFamily="34" charset="0"/>
                <a:ea typeface="Calibri" panose="020F0502020204030204" pitchFamily="34" charset="0"/>
              </a:rPr>
              <a:t>excluding SuperPopulations and extinct/extirpated populations.</a:t>
            </a:r>
            <a:endParaRPr lang="en-US" sz="900" dirty="0">
              <a:solidFill>
                <a:srgbClr val="1F4E79"/>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4197006919"/>
              </p:ext>
            </p:extLst>
          </p:nvPr>
        </p:nvGraphicFramePr>
        <p:xfrm>
          <a:off x="642614" y="990602"/>
          <a:ext cx="7815586" cy="3071613"/>
        </p:xfrm>
        <a:graphic>
          <a:graphicData uri="http://schemas.openxmlformats.org/drawingml/2006/table">
            <a:tbl>
              <a:tblPr firstRow="1" firstCol="1" bandRow="1">
                <a:tableStyleId>{5C22544A-7EE6-4342-B048-85BDC9FD1C3A}</a:tableStyleId>
              </a:tblPr>
              <a:tblGrid>
                <a:gridCol w="762716">
                  <a:extLst>
                    <a:ext uri="{9D8B030D-6E8A-4147-A177-3AD203B41FA5}">
                      <a16:colId xmlns:a16="http://schemas.microsoft.com/office/drawing/2014/main" val="277886862"/>
                    </a:ext>
                  </a:extLst>
                </a:gridCol>
                <a:gridCol w="451402">
                  <a:extLst>
                    <a:ext uri="{9D8B030D-6E8A-4147-A177-3AD203B41FA5}">
                      <a16:colId xmlns:a16="http://schemas.microsoft.com/office/drawing/2014/main" val="612712252"/>
                    </a:ext>
                  </a:extLst>
                </a:gridCol>
                <a:gridCol w="404706">
                  <a:extLst>
                    <a:ext uri="{9D8B030D-6E8A-4147-A177-3AD203B41FA5}">
                      <a16:colId xmlns:a16="http://schemas.microsoft.com/office/drawing/2014/main" val="3649329790"/>
                    </a:ext>
                  </a:extLst>
                </a:gridCol>
                <a:gridCol w="403887">
                  <a:extLst>
                    <a:ext uri="{9D8B030D-6E8A-4147-A177-3AD203B41FA5}">
                      <a16:colId xmlns:a16="http://schemas.microsoft.com/office/drawing/2014/main" val="2893859551"/>
                    </a:ext>
                  </a:extLst>
                </a:gridCol>
                <a:gridCol w="559545">
                  <a:extLst>
                    <a:ext uri="{9D8B030D-6E8A-4147-A177-3AD203B41FA5}">
                      <a16:colId xmlns:a16="http://schemas.microsoft.com/office/drawing/2014/main" val="2217073291"/>
                    </a:ext>
                  </a:extLst>
                </a:gridCol>
                <a:gridCol w="764355">
                  <a:extLst>
                    <a:ext uri="{9D8B030D-6E8A-4147-A177-3AD203B41FA5}">
                      <a16:colId xmlns:a16="http://schemas.microsoft.com/office/drawing/2014/main" val="2570351065"/>
                    </a:ext>
                  </a:extLst>
                </a:gridCol>
                <a:gridCol w="441571">
                  <a:extLst>
                    <a:ext uri="{9D8B030D-6E8A-4147-A177-3AD203B41FA5}">
                      <a16:colId xmlns:a16="http://schemas.microsoft.com/office/drawing/2014/main" val="3219055246"/>
                    </a:ext>
                  </a:extLst>
                </a:gridCol>
                <a:gridCol w="407164">
                  <a:extLst>
                    <a:ext uri="{9D8B030D-6E8A-4147-A177-3AD203B41FA5}">
                      <a16:colId xmlns:a16="http://schemas.microsoft.com/office/drawing/2014/main" val="4282483665"/>
                    </a:ext>
                  </a:extLst>
                </a:gridCol>
                <a:gridCol w="404706">
                  <a:extLst>
                    <a:ext uri="{9D8B030D-6E8A-4147-A177-3AD203B41FA5}">
                      <a16:colId xmlns:a16="http://schemas.microsoft.com/office/drawing/2014/main" val="3399877361"/>
                    </a:ext>
                  </a:extLst>
                </a:gridCol>
                <a:gridCol w="559545">
                  <a:extLst>
                    <a:ext uri="{9D8B030D-6E8A-4147-A177-3AD203B41FA5}">
                      <a16:colId xmlns:a16="http://schemas.microsoft.com/office/drawing/2014/main" val="1340122388"/>
                    </a:ext>
                  </a:extLst>
                </a:gridCol>
                <a:gridCol w="764355">
                  <a:extLst>
                    <a:ext uri="{9D8B030D-6E8A-4147-A177-3AD203B41FA5}">
                      <a16:colId xmlns:a16="http://schemas.microsoft.com/office/drawing/2014/main" val="2428711267"/>
                    </a:ext>
                  </a:extLst>
                </a:gridCol>
                <a:gridCol w="433380">
                  <a:extLst>
                    <a:ext uri="{9D8B030D-6E8A-4147-A177-3AD203B41FA5}">
                      <a16:colId xmlns:a16="http://schemas.microsoft.com/office/drawing/2014/main" val="1374830772"/>
                    </a:ext>
                  </a:extLst>
                </a:gridCol>
                <a:gridCol w="447307">
                  <a:extLst>
                    <a:ext uri="{9D8B030D-6E8A-4147-A177-3AD203B41FA5}">
                      <a16:colId xmlns:a16="http://schemas.microsoft.com/office/drawing/2014/main" val="1594486601"/>
                    </a:ext>
                  </a:extLst>
                </a:gridCol>
                <a:gridCol w="451402">
                  <a:extLst>
                    <a:ext uri="{9D8B030D-6E8A-4147-A177-3AD203B41FA5}">
                      <a16:colId xmlns:a16="http://schemas.microsoft.com/office/drawing/2014/main" val="761099760"/>
                    </a:ext>
                  </a:extLst>
                </a:gridCol>
                <a:gridCol w="559545">
                  <a:extLst>
                    <a:ext uri="{9D8B030D-6E8A-4147-A177-3AD203B41FA5}">
                      <a16:colId xmlns:a16="http://schemas.microsoft.com/office/drawing/2014/main" val="3605854155"/>
                    </a:ext>
                  </a:extLst>
                </a:gridCol>
              </a:tblGrid>
              <a:tr h="561667">
                <a:tc gridSpan="5">
                  <a:txBody>
                    <a:bodyPr/>
                    <a:lstStyle/>
                    <a:p>
                      <a:pPr marL="0" marR="0" algn="ctr">
                        <a:lnSpc>
                          <a:spcPct val="107000"/>
                        </a:lnSpc>
                        <a:spcBef>
                          <a:spcPts val="0"/>
                        </a:spcBef>
                        <a:spcAft>
                          <a:spcPts val="0"/>
                        </a:spcAft>
                      </a:pPr>
                      <a:r>
                        <a:rPr lang="en-US" sz="1600" dirty="0" smtClean="0">
                          <a:effectLst/>
                        </a:rPr>
                        <a:t>Natural Origin Spawner Abundance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600" b="1" dirty="0" smtClean="0">
                          <a:effectLst/>
                        </a:rPr>
                        <a:t>Recruits per Spawner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600" dirty="0" smtClean="0">
                          <a:effectLst/>
                        </a:rPr>
                        <a:t>Smolt to Adult Ratios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7512953"/>
                  </a:ext>
                </a:extLst>
              </a:tr>
              <a:tr h="287788">
                <a:tc>
                  <a:txBody>
                    <a:bodyPr/>
                    <a:lstStyle/>
                    <a:p>
                      <a:pPr marL="0" marR="0" algn="ctr">
                        <a:lnSpc>
                          <a:spcPct val="107000"/>
                        </a:lnSpc>
                        <a:spcBef>
                          <a:spcPts val="0"/>
                        </a:spcBef>
                        <a:spcAft>
                          <a:spcPts val="0"/>
                        </a:spcAft>
                      </a:pPr>
                      <a:r>
                        <a:rPr lang="en-US" sz="1600" u="sng" dirty="0">
                          <a:effectLst/>
                        </a:rPr>
                        <a:t>Agency</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solidFill>
                            <a:srgbClr val="00B050"/>
                          </a:solidFill>
                          <a:effectLst/>
                          <a:latin typeface="+mn-lt"/>
                        </a:rPr>
                        <a:t>Yes</a:t>
                      </a:r>
                      <a:endParaRPr lang="en-US" sz="16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solidFill>
                            <a:srgbClr val="FF0000"/>
                          </a:solidFill>
                          <a:effectLst/>
                          <a:latin typeface="+mn-lt"/>
                        </a:rPr>
                        <a:t>No</a:t>
                      </a:r>
                      <a:endParaRPr lang="en-US" sz="16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effectLst/>
                          <a:latin typeface="+mn-lt"/>
                        </a:rPr>
                        <a:t>X</a:t>
                      </a:r>
                      <a:endParaRPr lang="en-US" sz="16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effectLst/>
                          <a:latin typeface="+mn-lt"/>
                        </a:rPr>
                        <a:t>Total</a:t>
                      </a:r>
                      <a:endParaRPr lang="en-US" sz="16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u="sng" dirty="0">
                          <a:solidFill>
                            <a:schemeClr val="bg1"/>
                          </a:solidFill>
                          <a:effectLst/>
                        </a:rPr>
                        <a:t>Agency</a:t>
                      </a:r>
                      <a:endParaRPr lang="en-US" sz="16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5B9BD5"/>
                    </a:solidFill>
                  </a:tcPr>
                </a:tc>
                <a:tc>
                  <a:txBody>
                    <a:bodyPr/>
                    <a:lstStyle/>
                    <a:p>
                      <a:pPr marL="0" marR="0" algn="r">
                        <a:lnSpc>
                          <a:spcPct val="107000"/>
                        </a:lnSpc>
                        <a:spcBef>
                          <a:spcPts val="0"/>
                        </a:spcBef>
                        <a:spcAft>
                          <a:spcPts val="0"/>
                        </a:spcAft>
                      </a:pPr>
                      <a:r>
                        <a:rPr lang="en-US" sz="1600" b="1" u="sng" dirty="0">
                          <a:solidFill>
                            <a:srgbClr val="00B050"/>
                          </a:solidFill>
                          <a:effectLst/>
                          <a:latin typeface="+mn-lt"/>
                        </a:rPr>
                        <a:t>Yes</a:t>
                      </a:r>
                      <a:endParaRPr lang="en-US" sz="16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solidFill>
                            <a:srgbClr val="FF0000"/>
                          </a:solidFill>
                          <a:effectLst/>
                          <a:latin typeface="+mn-lt"/>
                        </a:rPr>
                        <a:t>No</a:t>
                      </a:r>
                      <a:endParaRPr lang="en-US" sz="16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effectLst/>
                          <a:latin typeface="+mn-lt"/>
                        </a:rPr>
                        <a:t>X</a:t>
                      </a:r>
                      <a:endParaRPr lang="en-US" sz="16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effectLst/>
                          <a:latin typeface="+mn-lt"/>
                        </a:rPr>
                        <a:t>Total</a:t>
                      </a:r>
                      <a:endParaRPr lang="en-US" sz="16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u="sng" dirty="0">
                          <a:solidFill>
                            <a:schemeClr val="bg1"/>
                          </a:solidFill>
                          <a:effectLst/>
                        </a:rPr>
                        <a:t>Agency</a:t>
                      </a:r>
                      <a:endParaRPr lang="en-US" sz="16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5B9BD5"/>
                    </a:solidFill>
                  </a:tcPr>
                </a:tc>
                <a:tc>
                  <a:txBody>
                    <a:bodyPr/>
                    <a:lstStyle/>
                    <a:p>
                      <a:pPr marL="0" marR="0" algn="r">
                        <a:lnSpc>
                          <a:spcPct val="107000"/>
                        </a:lnSpc>
                        <a:spcBef>
                          <a:spcPts val="0"/>
                        </a:spcBef>
                        <a:spcAft>
                          <a:spcPts val="0"/>
                        </a:spcAft>
                      </a:pPr>
                      <a:r>
                        <a:rPr lang="en-US" sz="1600" b="1" u="sng" dirty="0">
                          <a:solidFill>
                            <a:srgbClr val="00B050"/>
                          </a:solidFill>
                          <a:effectLst/>
                          <a:latin typeface="+mn-lt"/>
                        </a:rPr>
                        <a:t>Yes</a:t>
                      </a:r>
                      <a:endParaRPr lang="en-US" sz="16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solidFill>
                            <a:srgbClr val="FF0000"/>
                          </a:solidFill>
                          <a:effectLst/>
                          <a:latin typeface="+mn-lt"/>
                        </a:rPr>
                        <a:t>No</a:t>
                      </a:r>
                      <a:endParaRPr lang="en-US" sz="16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effectLst/>
                          <a:latin typeface="+mn-lt"/>
                        </a:rPr>
                        <a:t>X</a:t>
                      </a:r>
                      <a:endParaRPr lang="en-US" sz="16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600" b="1" u="sng" dirty="0">
                          <a:effectLst/>
                          <a:latin typeface="+mn-lt"/>
                        </a:rPr>
                        <a:t>Total</a:t>
                      </a:r>
                      <a:endParaRPr lang="en-US" sz="1600" b="1" u="sng" dirty="0">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122142181"/>
                  </a:ext>
                </a:extLst>
              </a:tr>
              <a:tr h="274706">
                <a:tc>
                  <a:txBody>
                    <a:bodyPr/>
                    <a:lstStyle/>
                    <a:p>
                      <a:pPr marL="0" marR="0" algn="ctr">
                        <a:lnSpc>
                          <a:spcPct val="107000"/>
                        </a:lnSpc>
                        <a:spcBef>
                          <a:spcPts val="0"/>
                        </a:spcBef>
                        <a:spcAft>
                          <a:spcPts val="0"/>
                        </a:spcAft>
                      </a:pPr>
                      <a:r>
                        <a:rPr lang="en-US" sz="1600" dirty="0">
                          <a:effectLst/>
                        </a:rPr>
                        <a:t>WDFW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61</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 </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21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82</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WDFW</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25</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6</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51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82</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WDFW</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1</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12</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69</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82</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640218427"/>
                  </a:ext>
                </a:extLst>
              </a:tr>
              <a:tr h="274706">
                <a:tc>
                  <a:txBody>
                    <a:bodyPr/>
                    <a:lstStyle/>
                    <a:p>
                      <a:pPr marL="0" marR="0" algn="ctr">
                        <a:lnSpc>
                          <a:spcPct val="107000"/>
                        </a:lnSpc>
                        <a:spcBef>
                          <a:spcPts val="0"/>
                        </a:spcBef>
                        <a:spcAft>
                          <a:spcPts val="0"/>
                        </a:spcAft>
                      </a:pPr>
                      <a:r>
                        <a:rPr lang="en-US" sz="1600" dirty="0">
                          <a:effectLst/>
                        </a:rPr>
                        <a:t>ODFW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00B050"/>
                          </a:solidFill>
                          <a:effectLst/>
                          <a:latin typeface="+mn-lt"/>
                        </a:rPr>
                        <a:t>33</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solidFill>
                            <a:srgbClr val="FF0000"/>
                          </a:solidFill>
                          <a:effectLst/>
                          <a:latin typeface="+mn-lt"/>
                        </a:rPr>
                        <a:t>19</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9</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61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ODFW</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19</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solidFill>
                            <a:srgbClr val="FF0000"/>
                          </a:solidFill>
                          <a:effectLst/>
                          <a:latin typeface="+mn-lt"/>
                        </a:rPr>
                        <a:t>25</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17</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61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ODFW</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6</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5</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50</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ea typeface="+mn-ea"/>
                          <a:cs typeface="+mn-cs"/>
                        </a:rPr>
                        <a:t>61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617048114"/>
                  </a:ext>
                </a:extLst>
              </a:tr>
              <a:tr h="274706">
                <a:tc>
                  <a:txBody>
                    <a:bodyPr/>
                    <a:lstStyle/>
                    <a:p>
                      <a:pPr marL="0" marR="0" algn="ctr">
                        <a:lnSpc>
                          <a:spcPct val="107000"/>
                        </a:lnSpc>
                        <a:spcBef>
                          <a:spcPts val="0"/>
                        </a:spcBef>
                        <a:spcAft>
                          <a:spcPts val="0"/>
                        </a:spcAft>
                      </a:pPr>
                      <a:r>
                        <a:rPr lang="en-US" sz="1600" dirty="0">
                          <a:effectLst/>
                        </a:rPr>
                        <a:t>IDFG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00B050"/>
                          </a:solidFill>
                          <a:effectLst/>
                          <a:latin typeface="+mn-lt"/>
                        </a:rPr>
                        <a:t>29</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10</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4</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43</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IDFG</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18</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21</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4</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43</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IDFG</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1</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37</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5</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ea typeface="Calibri" panose="020F0502020204030204" pitchFamily="34" charset="0"/>
                          <a:cs typeface="Times New Roman" panose="02020603050405020304" pitchFamily="18" charset="0"/>
                        </a:rPr>
                        <a:t>43</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866670484"/>
                  </a:ext>
                </a:extLst>
              </a:tr>
              <a:tr h="287185">
                <a:tc>
                  <a:txBody>
                    <a:bodyPr/>
                    <a:lstStyle/>
                    <a:p>
                      <a:pPr marL="0" marR="0" algn="ctr">
                        <a:lnSpc>
                          <a:spcPct val="107000"/>
                        </a:lnSpc>
                        <a:spcBef>
                          <a:spcPts val="0"/>
                        </a:spcBef>
                        <a:spcAft>
                          <a:spcPts val="0"/>
                        </a:spcAft>
                      </a:pPr>
                      <a:r>
                        <a:rPr lang="en-US" sz="1600" dirty="0">
                          <a:effectLst/>
                        </a:rPr>
                        <a:t>YNF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00B050"/>
                          </a:solidFill>
                          <a:effectLst/>
                          <a:latin typeface="+mn-lt"/>
                        </a:rPr>
                        <a:t> </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2</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5</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YNF</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 </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nSpc>
                          <a:spcPct val="107000"/>
                        </a:lnSpc>
                      </a:pPr>
                      <a:endParaRPr lang="en-US" sz="1600" b="1" dirty="0">
                        <a:solidFill>
                          <a:srgbClr val="FF000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5</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5</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YNF</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 </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pPr>
                      <a:endParaRPr lang="en-US" sz="1600" b="1" dirty="0">
                        <a:solidFill>
                          <a:srgbClr val="FF000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5</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5</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4100381884"/>
                  </a:ext>
                </a:extLst>
              </a:tr>
              <a:tr h="287185">
                <a:tc>
                  <a:txBody>
                    <a:bodyPr/>
                    <a:lstStyle/>
                    <a:p>
                      <a:pPr marL="0" marR="0" algn="ctr">
                        <a:lnSpc>
                          <a:spcPct val="107000"/>
                        </a:lnSpc>
                        <a:spcBef>
                          <a:spcPts val="0"/>
                        </a:spcBef>
                        <a:spcAft>
                          <a:spcPts val="0"/>
                        </a:spcAft>
                      </a:pPr>
                      <a:r>
                        <a:rPr lang="en-US" sz="1600" dirty="0">
                          <a:effectLst/>
                        </a:rPr>
                        <a:t>NPT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nSpc>
                          <a:spcPct val="107000"/>
                        </a:lnSpc>
                      </a:pPr>
                      <a:endParaRPr lang="en-US" sz="1600" b="1" dirty="0">
                        <a:solidFill>
                          <a:srgbClr val="00B05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7</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8</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NPT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 </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4</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4</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8</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NPT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 </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4</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4</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8</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997229624"/>
                  </a:ext>
                </a:extLst>
              </a:tr>
              <a:tr h="274706">
                <a:tc>
                  <a:txBody>
                    <a:bodyPr/>
                    <a:lstStyle/>
                    <a:p>
                      <a:pPr marL="0" marR="0" algn="ctr">
                        <a:lnSpc>
                          <a:spcPct val="107000"/>
                        </a:lnSpc>
                        <a:spcBef>
                          <a:spcPts val="0"/>
                        </a:spcBef>
                        <a:spcAft>
                          <a:spcPts val="0"/>
                        </a:spcAft>
                      </a:pPr>
                      <a:r>
                        <a:rPr lang="en-US" sz="1600" dirty="0">
                          <a:effectLst/>
                        </a:rPr>
                        <a:t>CCT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00B050"/>
                          </a:solidFill>
                          <a:effectLst/>
                          <a:latin typeface="+mn-lt"/>
                        </a:rPr>
                        <a:t>1</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 </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CCT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1</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 </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CCT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1</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 </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991937686"/>
                  </a:ext>
                </a:extLst>
              </a:tr>
              <a:tr h="274482">
                <a:tc>
                  <a:txBody>
                    <a:bodyPr/>
                    <a:lstStyle/>
                    <a:p>
                      <a:pPr marL="0" marR="0" algn="ctr">
                        <a:lnSpc>
                          <a:spcPct val="107000"/>
                        </a:lnSpc>
                        <a:spcBef>
                          <a:spcPts val="0"/>
                        </a:spcBef>
                        <a:spcAft>
                          <a:spcPts val="0"/>
                        </a:spcAft>
                      </a:pPr>
                      <a:r>
                        <a:rPr lang="en-US" sz="1600" dirty="0">
                          <a:effectLst/>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00B050"/>
                          </a:solidFill>
                          <a:effectLst/>
                          <a:latin typeface="+mn-lt"/>
                        </a:rPr>
                        <a:t>124</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solidFill>
                            <a:srgbClr val="FF0000"/>
                          </a:solidFill>
                          <a:effectLst/>
                          <a:latin typeface="+mn-lt"/>
                        </a:rPr>
                        <a:t>38</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39</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201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Total</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a:solidFill>
                            <a:srgbClr val="00B050"/>
                          </a:solidFill>
                          <a:effectLst/>
                          <a:latin typeface="+mn-lt"/>
                        </a:rPr>
                        <a:t>63</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solidFill>
                            <a:srgbClr val="FF0000"/>
                          </a:solidFill>
                          <a:effectLst/>
                          <a:latin typeface="+mn-lt"/>
                        </a:rPr>
                        <a:t>56</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82</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201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Total</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smtClean="0">
                          <a:solidFill>
                            <a:srgbClr val="00B050"/>
                          </a:solidFill>
                          <a:effectLst/>
                          <a:latin typeface="+mn-lt"/>
                        </a:rPr>
                        <a:t>9</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 58</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134</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effectLst/>
                          <a:latin typeface="+mn-lt"/>
                        </a:rPr>
                        <a:t>201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862233209"/>
                  </a:ext>
                </a:extLst>
              </a:tr>
              <a:tr h="274482">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solidFill>
                            <a:srgbClr val="00B050"/>
                          </a:solidFill>
                          <a:effectLst/>
                          <a:latin typeface="+mn-lt"/>
                        </a:rPr>
                        <a:t>62</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solidFill>
                            <a:srgbClr val="FF0000"/>
                          </a:solidFill>
                          <a:effectLst/>
                          <a:latin typeface="+mn-lt"/>
                        </a:rPr>
                        <a:t>19</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19</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100</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smtClean="0">
                          <a:solidFill>
                            <a:srgbClr val="00B050"/>
                          </a:solidFill>
                          <a:effectLst/>
                          <a:latin typeface="+mn-lt"/>
                        </a:rPr>
                        <a:t>31</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smtClean="0">
                          <a:solidFill>
                            <a:srgbClr val="FF0000"/>
                          </a:solidFill>
                          <a:effectLst/>
                          <a:latin typeface="+mn-lt"/>
                        </a:rPr>
                        <a:t>28</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41</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100</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600" b="1" dirty="0">
                          <a:solidFill>
                            <a:schemeClr val="bg1"/>
                          </a:solidFill>
                          <a:effectLst/>
                        </a:rPr>
                        <a: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600" b="1" dirty="0" smtClean="0">
                          <a:solidFill>
                            <a:srgbClr val="00B050"/>
                          </a:solidFill>
                          <a:effectLst/>
                          <a:latin typeface="+mn-lt"/>
                        </a:rPr>
                        <a:t>5</a:t>
                      </a:r>
                      <a:endParaRPr lang="en-US" sz="16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solidFill>
                            <a:srgbClr val="FF0000"/>
                          </a:solidFill>
                          <a:effectLst/>
                          <a:latin typeface="+mn-lt"/>
                        </a:rPr>
                        <a:t>29</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66</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600" b="1" dirty="0">
                          <a:effectLst/>
                          <a:latin typeface="+mn-lt"/>
                        </a:rPr>
                        <a:t>100</a:t>
                      </a:r>
                      <a:endParaRPr lang="en-US" sz="16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276442413"/>
                  </a:ext>
                </a:extLst>
              </a:tr>
            </a:tbl>
          </a:graphicData>
        </a:graphic>
      </p:graphicFrame>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460248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39" y="317004"/>
            <a:ext cx="7553978" cy="385175"/>
          </a:xfrm>
        </p:spPr>
        <p:txBody>
          <a:bodyPr>
            <a:normAutofit fontScale="90000"/>
          </a:bodyPr>
          <a:lstStyle/>
          <a:p>
            <a:pPr algn="ctr"/>
            <a:r>
              <a:rPr lang="en-US" sz="3000" b="1" dirty="0"/>
              <a:t>FY17 Predicted Coordinated Assessments Data Flow</a:t>
            </a:r>
            <a:r>
              <a:rPr lang="en-US" sz="30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6072177"/>
              </p:ext>
            </p:extLst>
          </p:nvPr>
        </p:nvGraphicFramePr>
        <p:xfrm>
          <a:off x="633741" y="841727"/>
          <a:ext cx="7748259" cy="2625880"/>
        </p:xfrm>
        <a:graphic>
          <a:graphicData uri="http://schemas.openxmlformats.org/drawingml/2006/table">
            <a:tbl>
              <a:tblPr firstRow="1" firstCol="1" bandRow="1">
                <a:tableStyleId>{5C22544A-7EE6-4342-B048-85BDC9FD1C3A}</a:tableStyleId>
              </a:tblPr>
              <a:tblGrid>
                <a:gridCol w="756145">
                  <a:extLst>
                    <a:ext uri="{9D8B030D-6E8A-4147-A177-3AD203B41FA5}">
                      <a16:colId xmlns:a16="http://schemas.microsoft.com/office/drawing/2014/main" val="277886862"/>
                    </a:ext>
                  </a:extLst>
                </a:gridCol>
                <a:gridCol w="447514">
                  <a:extLst>
                    <a:ext uri="{9D8B030D-6E8A-4147-A177-3AD203B41FA5}">
                      <a16:colId xmlns:a16="http://schemas.microsoft.com/office/drawing/2014/main" val="612712252"/>
                    </a:ext>
                  </a:extLst>
                </a:gridCol>
                <a:gridCol w="401220">
                  <a:extLst>
                    <a:ext uri="{9D8B030D-6E8A-4147-A177-3AD203B41FA5}">
                      <a16:colId xmlns:a16="http://schemas.microsoft.com/office/drawing/2014/main" val="3649329790"/>
                    </a:ext>
                  </a:extLst>
                </a:gridCol>
                <a:gridCol w="400408">
                  <a:extLst>
                    <a:ext uri="{9D8B030D-6E8A-4147-A177-3AD203B41FA5}">
                      <a16:colId xmlns:a16="http://schemas.microsoft.com/office/drawing/2014/main" val="2893859551"/>
                    </a:ext>
                  </a:extLst>
                </a:gridCol>
                <a:gridCol w="554724">
                  <a:extLst>
                    <a:ext uri="{9D8B030D-6E8A-4147-A177-3AD203B41FA5}">
                      <a16:colId xmlns:a16="http://schemas.microsoft.com/office/drawing/2014/main" val="2217073291"/>
                    </a:ext>
                  </a:extLst>
                </a:gridCol>
                <a:gridCol w="757770">
                  <a:extLst>
                    <a:ext uri="{9D8B030D-6E8A-4147-A177-3AD203B41FA5}">
                      <a16:colId xmlns:a16="http://schemas.microsoft.com/office/drawing/2014/main" val="2570351065"/>
                    </a:ext>
                  </a:extLst>
                </a:gridCol>
                <a:gridCol w="437768">
                  <a:extLst>
                    <a:ext uri="{9D8B030D-6E8A-4147-A177-3AD203B41FA5}">
                      <a16:colId xmlns:a16="http://schemas.microsoft.com/office/drawing/2014/main" val="3219055246"/>
                    </a:ext>
                  </a:extLst>
                </a:gridCol>
                <a:gridCol w="403657">
                  <a:extLst>
                    <a:ext uri="{9D8B030D-6E8A-4147-A177-3AD203B41FA5}">
                      <a16:colId xmlns:a16="http://schemas.microsoft.com/office/drawing/2014/main" val="4282483665"/>
                    </a:ext>
                  </a:extLst>
                </a:gridCol>
                <a:gridCol w="401220">
                  <a:extLst>
                    <a:ext uri="{9D8B030D-6E8A-4147-A177-3AD203B41FA5}">
                      <a16:colId xmlns:a16="http://schemas.microsoft.com/office/drawing/2014/main" val="3399877361"/>
                    </a:ext>
                  </a:extLst>
                </a:gridCol>
                <a:gridCol w="554724">
                  <a:extLst>
                    <a:ext uri="{9D8B030D-6E8A-4147-A177-3AD203B41FA5}">
                      <a16:colId xmlns:a16="http://schemas.microsoft.com/office/drawing/2014/main" val="1340122388"/>
                    </a:ext>
                  </a:extLst>
                </a:gridCol>
                <a:gridCol w="757770">
                  <a:extLst>
                    <a:ext uri="{9D8B030D-6E8A-4147-A177-3AD203B41FA5}">
                      <a16:colId xmlns:a16="http://schemas.microsoft.com/office/drawing/2014/main" val="2428711267"/>
                    </a:ext>
                  </a:extLst>
                </a:gridCol>
                <a:gridCol w="429648">
                  <a:extLst>
                    <a:ext uri="{9D8B030D-6E8A-4147-A177-3AD203B41FA5}">
                      <a16:colId xmlns:a16="http://schemas.microsoft.com/office/drawing/2014/main" val="1374830772"/>
                    </a:ext>
                  </a:extLst>
                </a:gridCol>
                <a:gridCol w="443453">
                  <a:extLst>
                    <a:ext uri="{9D8B030D-6E8A-4147-A177-3AD203B41FA5}">
                      <a16:colId xmlns:a16="http://schemas.microsoft.com/office/drawing/2014/main" val="1594486601"/>
                    </a:ext>
                  </a:extLst>
                </a:gridCol>
                <a:gridCol w="447514">
                  <a:extLst>
                    <a:ext uri="{9D8B030D-6E8A-4147-A177-3AD203B41FA5}">
                      <a16:colId xmlns:a16="http://schemas.microsoft.com/office/drawing/2014/main" val="761099760"/>
                    </a:ext>
                  </a:extLst>
                </a:gridCol>
                <a:gridCol w="554724">
                  <a:extLst>
                    <a:ext uri="{9D8B030D-6E8A-4147-A177-3AD203B41FA5}">
                      <a16:colId xmlns:a16="http://schemas.microsoft.com/office/drawing/2014/main" val="3605854155"/>
                    </a:ext>
                  </a:extLst>
                </a:gridCol>
              </a:tblGrid>
              <a:tr h="254766">
                <a:tc gridSpan="5">
                  <a:txBody>
                    <a:bodyPr/>
                    <a:lstStyle/>
                    <a:p>
                      <a:pPr marL="0" marR="0" algn="ctr">
                        <a:lnSpc>
                          <a:spcPct val="107000"/>
                        </a:lnSpc>
                        <a:spcBef>
                          <a:spcPts val="0"/>
                        </a:spcBef>
                        <a:spcAft>
                          <a:spcPts val="0"/>
                        </a:spcAft>
                      </a:pPr>
                      <a:r>
                        <a:rPr lang="en-US" sz="1400" dirty="0" smtClean="0">
                          <a:effectLst/>
                        </a:rPr>
                        <a:t>Natural Origin Spawner Abundance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400" b="1" dirty="0" smtClean="0">
                          <a:effectLst/>
                        </a:rPr>
                        <a:t>Recruits per Spawner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400" dirty="0" smtClean="0">
                          <a:effectLst/>
                        </a:rPr>
                        <a:t>Smolt to Adult Ratios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7512953"/>
                  </a:ext>
                </a:extLst>
              </a:tr>
              <a:tr h="254766">
                <a:tc>
                  <a:txBody>
                    <a:bodyPr/>
                    <a:lstStyle/>
                    <a:p>
                      <a:pPr marL="0" marR="0" algn="ctr">
                        <a:lnSpc>
                          <a:spcPct val="107000"/>
                        </a:lnSpc>
                        <a:spcBef>
                          <a:spcPts val="0"/>
                        </a:spcBef>
                        <a:spcAft>
                          <a:spcPts val="0"/>
                        </a:spcAft>
                      </a:pPr>
                      <a:r>
                        <a:rPr lang="en-US" sz="1400" u="sng" dirty="0">
                          <a:effectLst/>
                        </a:rPr>
                        <a:t>Agency</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solidFill>
                            <a:srgbClr val="00B050"/>
                          </a:solidFill>
                          <a:effectLst/>
                          <a:latin typeface="+mn-lt"/>
                        </a:rPr>
                        <a:t>Yes</a:t>
                      </a:r>
                      <a:endParaRPr lang="en-US" sz="14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solidFill>
                            <a:srgbClr val="FF0000"/>
                          </a:solidFill>
                          <a:effectLst/>
                          <a:latin typeface="+mn-lt"/>
                        </a:rPr>
                        <a:t>No</a:t>
                      </a:r>
                      <a:endParaRPr lang="en-US" sz="14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X</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Total</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b="1" u="sng" dirty="0">
                          <a:solidFill>
                            <a:schemeClr val="bg1"/>
                          </a:solidFill>
                          <a:effectLst/>
                        </a:rPr>
                        <a:t>Agency</a:t>
                      </a:r>
                      <a:endParaRPr lang="en-US"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5B9BD5"/>
                    </a:solidFill>
                  </a:tcPr>
                </a:tc>
                <a:tc>
                  <a:txBody>
                    <a:bodyPr/>
                    <a:lstStyle/>
                    <a:p>
                      <a:pPr marL="0" marR="0" algn="r">
                        <a:lnSpc>
                          <a:spcPct val="107000"/>
                        </a:lnSpc>
                        <a:spcBef>
                          <a:spcPts val="0"/>
                        </a:spcBef>
                        <a:spcAft>
                          <a:spcPts val="0"/>
                        </a:spcAft>
                      </a:pPr>
                      <a:r>
                        <a:rPr lang="en-US" sz="1400" b="1" u="sng" dirty="0">
                          <a:solidFill>
                            <a:srgbClr val="00B050"/>
                          </a:solidFill>
                          <a:effectLst/>
                          <a:latin typeface="+mn-lt"/>
                        </a:rPr>
                        <a:t>Yes</a:t>
                      </a:r>
                      <a:endParaRPr lang="en-US" sz="14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solidFill>
                            <a:srgbClr val="FF0000"/>
                          </a:solidFill>
                          <a:effectLst/>
                          <a:latin typeface="+mn-lt"/>
                        </a:rPr>
                        <a:t>No</a:t>
                      </a:r>
                      <a:endParaRPr lang="en-US" sz="14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X</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Total</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b="1" u="sng" dirty="0">
                          <a:solidFill>
                            <a:schemeClr val="bg1"/>
                          </a:solidFill>
                          <a:effectLst/>
                        </a:rPr>
                        <a:t>Agency</a:t>
                      </a:r>
                      <a:endParaRPr lang="en-US"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5B9BD5"/>
                    </a:solidFill>
                  </a:tcPr>
                </a:tc>
                <a:tc>
                  <a:txBody>
                    <a:bodyPr/>
                    <a:lstStyle/>
                    <a:p>
                      <a:pPr marL="0" marR="0" algn="r">
                        <a:lnSpc>
                          <a:spcPct val="107000"/>
                        </a:lnSpc>
                        <a:spcBef>
                          <a:spcPts val="0"/>
                        </a:spcBef>
                        <a:spcAft>
                          <a:spcPts val="0"/>
                        </a:spcAft>
                      </a:pPr>
                      <a:r>
                        <a:rPr lang="en-US" sz="1400" b="1" u="sng" dirty="0">
                          <a:solidFill>
                            <a:srgbClr val="00B050"/>
                          </a:solidFill>
                          <a:effectLst/>
                          <a:latin typeface="+mn-lt"/>
                        </a:rPr>
                        <a:t>Yes</a:t>
                      </a:r>
                      <a:endParaRPr lang="en-US" sz="14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solidFill>
                            <a:srgbClr val="FF0000"/>
                          </a:solidFill>
                          <a:effectLst/>
                          <a:latin typeface="+mn-lt"/>
                        </a:rPr>
                        <a:t>No</a:t>
                      </a:r>
                      <a:endParaRPr lang="en-US" sz="14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X</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Total</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122142181"/>
                  </a:ext>
                </a:extLst>
              </a:tr>
              <a:tr h="243185">
                <a:tc>
                  <a:txBody>
                    <a:bodyPr/>
                    <a:lstStyle/>
                    <a:p>
                      <a:pPr marL="0" marR="0" algn="ctr">
                        <a:lnSpc>
                          <a:spcPct val="107000"/>
                        </a:lnSpc>
                        <a:spcBef>
                          <a:spcPts val="0"/>
                        </a:spcBef>
                        <a:spcAft>
                          <a:spcPts val="0"/>
                        </a:spcAft>
                      </a:pPr>
                      <a:r>
                        <a:rPr lang="en-US" sz="1400" dirty="0">
                          <a:effectLst/>
                        </a:rPr>
                        <a:t>WDFW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61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21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82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WDFW</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25</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6</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WDFW</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12</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69</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640218427"/>
                  </a:ext>
                </a:extLst>
              </a:tr>
              <a:tr h="243185">
                <a:tc>
                  <a:txBody>
                    <a:bodyPr/>
                    <a:lstStyle/>
                    <a:p>
                      <a:pPr marL="0" marR="0" algn="ctr">
                        <a:lnSpc>
                          <a:spcPct val="107000"/>
                        </a:lnSpc>
                        <a:spcBef>
                          <a:spcPts val="0"/>
                        </a:spcBef>
                        <a:spcAft>
                          <a:spcPts val="0"/>
                        </a:spcAft>
                      </a:pPr>
                      <a:r>
                        <a:rPr lang="en-US" sz="1400" dirty="0">
                          <a:effectLst/>
                        </a:rPr>
                        <a:t>ODFW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00B050"/>
                          </a:solidFill>
                          <a:effectLst/>
                          <a:latin typeface="+mn-lt"/>
                        </a:rPr>
                        <a:t>33</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19</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9</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61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ODFW</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19</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25</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17</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61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ODFW</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6</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5</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50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61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617048114"/>
                  </a:ext>
                </a:extLst>
              </a:tr>
              <a:tr h="243185">
                <a:tc>
                  <a:txBody>
                    <a:bodyPr/>
                    <a:lstStyle/>
                    <a:p>
                      <a:pPr marL="0" marR="0" algn="ctr">
                        <a:lnSpc>
                          <a:spcPct val="107000"/>
                        </a:lnSpc>
                        <a:spcBef>
                          <a:spcPts val="0"/>
                        </a:spcBef>
                        <a:spcAft>
                          <a:spcPts val="0"/>
                        </a:spcAft>
                      </a:pPr>
                      <a:r>
                        <a:rPr lang="en-US" sz="1400" dirty="0">
                          <a:effectLst/>
                        </a:rPr>
                        <a:t>IDFG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00B050"/>
                          </a:solidFill>
                          <a:effectLst/>
                          <a:latin typeface="+mn-lt"/>
                        </a:rPr>
                        <a:t>29</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10</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4</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43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IDFG</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18</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21</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4</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43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IDFG</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37</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43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866670484"/>
                  </a:ext>
                </a:extLst>
              </a:tr>
              <a:tr h="243185">
                <a:tc>
                  <a:txBody>
                    <a:bodyPr/>
                    <a:lstStyle/>
                    <a:p>
                      <a:pPr marL="0" marR="0" algn="ctr">
                        <a:lnSpc>
                          <a:spcPct val="107000"/>
                        </a:lnSpc>
                        <a:spcBef>
                          <a:spcPts val="0"/>
                        </a:spcBef>
                        <a:spcAft>
                          <a:spcPts val="0"/>
                        </a:spcAft>
                      </a:pPr>
                      <a:r>
                        <a:rPr lang="en-US" sz="1400" dirty="0">
                          <a:effectLst/>
                        </a:rPr>
                        <a:t>YNF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2</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YNF</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nSpc>
                          <a:spcPct val="107000"/>
                        </a:lnSpc>
                      </a:pPr>
                      <a:endParaRPr lang="en-US" sz="1400" b="1" dirty="0">
                        <a:solidFill>
                          <a:srgbClr val="FF000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YNF</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pPr>
                      <a:endParaRPr lang="en-US" sz="1400" b="1" dirty="0">
                        <a:solidFill>
                          <a:srgbClr val="FF000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4100381884"/>
                  </a:ext>
                </a:extLst>
              </a:tr>
              <a:tr h="243185">
                <a:tc>
                  <a:txBody>
                    <a:bodyPr/>
                    <a:lstStyle/>
                    <a:p>
                      <a:pPr marL="0" marR="0" algn="ctr">
                        <a:lnSpc>
                          <a:spcPct val="107000"/>
                        </a:lnSpc>
                        <a:spcBef>
                          <a:spcPts val="0"/>
                        </a:spcBef>
                        <a:spcAft>
                          <a:spcPts val="0"/>
                        </a:spcAft>
                      </a:pPr>
                      <a:r>
                        <a:rPr lang="en-US" sz="1400" dirty="0">
                          <a:effectLst/>
                        </a:rPr>
                        <a:t>NPT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nSpc>
                          <a:spcPct val="107000"/>
                        </a:lnSpc>
                      </a:pPr>
                      <a:endParaRPr lang="en-US" sz="1400" b="1" dirty="0">
                        <a:solidFill>
                          <a:srgbClr val="00B05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7</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NPT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4</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4</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NPT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4</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4</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997229624"/>
                  </a:ext>
                </a:extLst>
              </a:tr>
              <a:tr h="243185">
                <a:tc>
                  <a:txBody>
                    <a:bodyPr/>
                    <a:lstStyle/>
                    <a:p>
                      <a:pPr marL="0" marR="0" algn="ctr">
                        <a:lnSpc>
                          <a:spcPct val="107000"/>
                        </a:lnSpc>
                        <a:spcBef>
                          <a:spcPts val="0"/>
                        </a:spcBef>
                        <a:spcAft>
                          <a:spcPts val="0"/>
                        </a:spcAft>
                      </a:pPr>
                      <a:r>
                        <a:rPr lang="en-US" sz="1400" dirty="0">
                          <a:effectLst/>
                        </a:rPr>
                        <a:t>CCT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00B050"/>
                          </a:solidFill>
                          <a:effectLst/>
                          <a:latin typeface="+mn-lt"/>
                        </a:rPr>
                        <a:t>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CCT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CCT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991937686"/>
                  </a:ext>
                </a:extLst>
              </a:tr>
              <a:tr h="233930">
                <a:tc>
                  <a:txBody>
                    <a:bodyPr/>
                    <a:lstStyle/>
                    <a:p>
                      <a:pPr marL="0" marR="0" algn="ctr">
                        <a:lnSpc>
                          <a:spcPct val="107000"/>
                        </a:lnSpc>
                        <a:spcBef>
                          <a:spcPts val="0"/>
                        </a:spcBef>
                        <a:spcAft>
                          <a:spcPts val="0"/>
                        </a:spcAft>
                      </a:pPr>
                      <a:r>
                        <a:rPr lang="en-US" sz="1400" dirty="0">
                          <a:effectLst/>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00B050"/>
                          </a:solidFill>
                          <a:effectLst/>
                          <a:latin typeface="+mn-lt"/>
                        </a:rPr>
                        <a:t>124</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38</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39</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201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Total</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63</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56</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82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201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Total</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rPr>
                        <a:t>9</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58</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134</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201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862233209"/>
                  </a:ext>
                </a:extLst>
              </a:tr>
              <a:tr h="231605">
                <a:tc>
                  <a:txBody>
                    <a:bodyPr/>
                    <a:lstStyle/>
                    <a:p>
                      <a:pPr marL="0" marR="0" algn="ctr">
                        <a:lnSpc>
                          <a:spcPct val="107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00B050"/>
                          </a:solidFill>
                          <a:effectLst/>
                          <a:latin typeface="+mn-lt"/>
                        </a:rPr>
                        <a:t>62</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19</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19</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100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rPr>
                        <a:t>31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28</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41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100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rPr>
                        <a:t>5</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29</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66</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100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276442413"/>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592434374"/>
              </p:ext>
            </p:extLst>
          </p:nvPr>
        </p:nvGraphicFramePr>
        <p:xfrm>
          <a:off x="633739" y="3581400"/>
          <a:ext cx="7824459" cy="2571533"/>
        </p:xfrm>
        <a:graphic>
          <a:graphicData uri="http://schemas.openxmlformats.org/drawingml/2006/table">
            <a:tbl>
              <a:tblPr firstRow="1" firstCol="1" bandRow="1">
                <a:tableStyleId>{5C22544A-7EE6-4342-B048-85BDC9FD1C3A}</a:tableStyleId>
              </a:tblPr>
              <a:tblGrid>
                <a:gridCol w="763581">
                  <a:extLst>
                    <a:ext uri="{9D8B030D-6E8A-4147-A177-3AD203B41FA5}">
                      <a16:colId xmlns:a16="http://schemas.microsoft.com/office/drawing/2014/main" val="277886862"/>
                    </a:ext>
                  </a:extLst>
                </a:gridCol>
                <a:gridCol w="451916">
                  <a:extLst>
                    <a:ext uri="{9D8B030D-6E8A-4147-A177-3AD203B41FA5}">
                      <a16:colId xmlns:a16="http://schemas.microsoft.com/office/drawing/2014/main" val="612712252"/>
                    </a:ext>
                  </a:extLst>
                </a:gridCol>
                <a:gridCol w="405165">
                  <a:extLst>
                    <a:ext uri="{9D8B030D-6E8A-4147-A177-3AD203B41FA5}">
                      <a16:colId xmlns:a16="http://schemas.microsoft.com/office/drawing/2014/main" val="3649329790"/>
                    </a:ext>
                  </a:extLst>
                </a:gridCol>
                <a:gridCol w="404346">
                  <a:extLst>
                    <a:ext uri="{9D8B030D-6E8A-4147-A177-3AD203B41FA5}">
                      <a16:colId xmlns:a16="http://schemas.microsoft.com/office/drawing/2014/main" val="2893859551"/>
                    </a:ext>
                  </a:extLst>
                </a:gridCol>
                <a:gridCol w="560180">
                  <a:extLst>
                    <a:ext uri="{9D8B030D-6E8A-4147-A177-3AD203B41FA5}">
                      <a16:colId xmlns:a16="http://schemas.microsoft.com/office/drawing/2014/main" val="2217073291"/>
                    </a:ext>
                  </a:extLst>
                </a:gridCol>
                <a:gridCol w="765222">
                  <a:extLst>
                    <a:ext uri="{9D8B030D-6E8A-4147-A177-3AD203B41FA5}">
                      <a16:colId xmlns:a16="http://schemas.microsoft.com/office/drawing/2014/main" val="2570351065"/>
                    </a:ext>
                  </a:extLst>
                </a:gridCol>
                <a:gridCol w="442073">
                  <a:extLst>
                    <a:ext uri="{9D8B030D-6E8A-4147-A177-3AD203B41FA5}">
                      <a16:colId xmlns:a16="http://schemas.microsoft.com/office/drawing/2014/main" val="3219055246"/>
                    </a:ext>
                  </a:extLst>
                </a:gridCol>
                <a:gridCol w="407626">
                  <a:extLst>
                    <a:ext uri="{9D8B030D-6E8A-4147-A177-3AD203B41FA5}">
                      <a16:colId xmlns:a16="http://schemas.microsoft.com/office/drawing/2014/main" val="4282483665"/>
                    </a:ext>
                  </a:extLst>
                </a:gridCol>
                <a:gridCol w="405165">
                  <a:extLst>
                    <a:ext uri="{9D8B030D-6E8A-4147-A177-3AD203B41FA5}">
                      <a16:colId xmlns:a16="http://schemas.microsoft.com/office/drawing/2014/main" val="3399877361"/>
                    </a:ext>
                  </a:extLst>
                </a:gridCol>
                <a:gridCol w="560180">
                  <a:extLst>
                    <a:ext uri="{9D8B030D-6E8A-4147-A177-3AD203B41FA5}">
                      <a16:colId xmlns:a16="http://schemas.microsoft.com/office/drawing/2014/main" val="1340122388"/>
                    </a:ext>
                  </a:extLst>
                </a:gridCol>
                <a:gridCol w="765222">
                  <a:extLst>
                    <a:ext uri="{9D8B030D-6E8A-4147-A177-3AD203B41FA5}">
                      <a16:colId xmlns:a16="http://schemas.microsoft.com/office/drawing/2014/main" val="2428711267"/>
                    </a:ext>
                  </a:extLst>
                </a:gridCol>
                <a:gridCol w="433873">
                  <a:extLst>
                    <a:ext uri="{9D8B030D-6E8A-4147-A177-3AD203B41FA5}">
                      <a16:colId xmlns:a16="http://schemas.microsoft.com/office/drawing/2014/main" val="1374830772"/>
                    </a:ext>
                  </a:extLst>
                </a:gridCol>
                <a:gridCol w="447814">
                  <a:extLst>
                    <a:ext uri="{9D8B030D-6E8A-4147-A177-3AD203B41FA5}">
                      <a16:colId xmlns:a16="http://schemas.microsoft.com/office/drawing/2014/main" val="1594486601"/>
                    </a:ext>
                  </a:extLst>
                </a:gridCol>
                <a:gridCol w="451916">
                  <a:extLst>
                    <a:ext uri="{9D8B030D-6E8A-4147-A177-3AD203B41FA5}">
                      <a16:colId xmlns:a16="http://schemas.microsoft.com/office/drawing/2014/main" val="761099760"/>
                    </a:ext>
                  </a:extLst>
                </a:gridCol>
                <a:gridCol w="560180">
                  <a:extLst>
                    <a:ext uri="{9D8B030D-6E8A-4147-A177-3AD203B41FA5}">
                      <a16:colId xmlns:a16="http://schemas.microsoft.com/office/drawing/2014/main" val="3605854155"/>
                    </a:ext>
                  </a:extLst>
                </a:gridCol>
              </a:tblGrid>
              <a:tr h="244661">
                <a:tc gridSpan="5">
                  <a:txBody>
                    <a:bodyPr/>
                    <a:lstStyle/>
                    <a:p>
                      <a:pPr marL="0" marR="0" algn="ctr">
                        <a:lnSpc>
                          <a:spcPct val="107000"/>
                        </a:lnSpc>
                        <a:spcBef>
                          <a:spcPts val="0"/>
                        </a:spcBef>
                        <a:spcAft>
                          <a:spcPts val="0"/>
                        </a:spcAft>
                      </a:pPr>
                      <a:r>
                        <a:rPr lang="en-US" sz="1400" dirty="0" smtClean="0">
                          <a:effectLst/>
                        </a:rPr>
                        <a:t>Juvenile Outmigrants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400" dirty="0" smtClean="0">
                          <a:effectLst/>
                        </a:rPr>
                        <a:t>Presmolt Abundance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400" dirty="0" smtClean="0">
                          <a:effectLst/>
                        </a:rPr>
                        <a:t>Related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7512953"/>
                  </a:ext>
                </a:extLst>
              </a:tr>
              <a:tr h="272004">
                <a:tc>
                  <a:txBody>
                    <a:bodyPr/>
                    <a:lstStyle/>
                    <a:p>
                      <a:pPr marL="0" marR="0" algn="ctr">
                        <a:lnSpc>
                          <a:spcPct val="107000"/>
                        </a:lnSpc>
                        <a:spcBef>
                          <a:spcPts val="0"/>
                        </a:spcBef>
                        <a:spcAft>
                          <a:spcPts val="0"/>
                        </a:spcAft>
                      </a:pPr>
                      <a:r>
                        <a:rPr lang="en-US" sz="1400" u="sng" dirty="0">
                          <a:effectLst/>
                        </a:rPr>
                        <a:t>Agency</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solidFill>
                            <a:srgbClr val="00B050"/>
                          </a:solidFill>
                          <a:effectLst/>
                          <a:latin typeface="+mn-lt"/>
                        </a:rPr>
                        <a:t>Yes</a:t>
                      </a:r>
                      <a:endParaRPr lang="en-US" sz="14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solidFill>
                            <a:srgbClr val="FF0000"/>
                          </a:solidFill>
                          <a:effectLst/>
                          <a:latin typeface="+mn-lt"/>
                        </a:rPr>
                        <a:t>No</a:t>
                      </a:r>
                      <a:endParaRPr lang="en-US" sz="14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X</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Total</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b="1" u="sng" dirty="0">
                          <a:solidFill>
                            <a:schemeClr val="bg1"/>
                          </a:solidFill>
                          <a:effectLst/>
                        </a:rPr>
                        <a:t>Agency</a:t>
                      </a:r>
                      <a:endParaRPr lang="en-US"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5B9BD5"/>
                    </a:solidFill>
                  </a:tcPr>
                </a:tc>
                <a:tc>
                  <a:txBody>
                    <a:bodyPr/>
                    <a:lstStyle/>
                    <a:p>
                      <a:pPr marL="0" marR="0" algn="r">
                        <a:lnSpc>
                          <a:spcPct val="107000"/>
                        </a:lnSpc>
                        <a:spcBef>
                          <a:spcPts val="0"/>
                        </a:spcBef>
                        <a:spcAft>
                          <a:spcPts val="0"/>
                        </a:spcAft>
                      </a:pPr>
                      <a:r>
                        <a:rPr lang="en-US" sz="1400" b="1" u="sng" dirty="0">
                          <a:solidFill>
                            <a:srgbClr val="00B050"/>
                          </a:solidFill>
                          <a:effectLst/>
                          <a:latin typeface="+mn-lt"/>
                        </a:rPr>
                        <a:t>Yes</a:t>
                      </a:r>
                      <a:endParaRPr lang="en-US" sz="14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solidFill>
                            <a:srgbClr val="FF0000"/>
                          </a:solidFill>
                          <a:effectLst/>
                          <a:latin typeface="+mn-lt"/>
                        </a:rPr>
                        <a:t>No</a:t>
                      </a:r>
                      <a:endParaRPr lang="en-US" sz="14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X</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Total</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b="1" u="sng" dirty="0">
                          <a:solidFill>
                            <a:schemeClr val="bg1"/>
                          </a:solidFill>
                          <a:effectLst/>
                          <a:latin typeface="+mn-lt"/>
                        </a:rPr>
                        <a:t>Agency</a:t>
                      </a:r>
                      <a:endParaRPr lang="en-US" sz="1400" b="1" u="sng"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5B9BD5"/>
                    </a:solidFill>
                  </a:tcPr>
                </a:tc>
                <a:tc>
                  <a:txBody>
                    <a:bodyPr/>
                    <a:lstStyle/>
                    <a:p>
                      <a:pPr marL="0" marR="0" algn="r">
                        <a:lnSpc>
                          <a:spcPct val="107000"/>
                        </a:lnSpc>
                        <a:spcBef>
                          <a:spcPts val="0"/>
                        </a:spcBef>
                        <a:spcAft>
                          <a:spcPts val="0"/>
                        </a:spcAft>
                      </a:pPr>
                      <a:r>
                        <a:rPr lang="en-US" sz="1400" b="1" u="sng" dirty="0">
                          <a:solidFill>
                            <a:srgbClr val="00B050"/>
                          </a:solidFill>
                          <a:effectLst/>
                          <a:latin typeface="+mn-lt"/>
                        </a:rPr>
                        <a:t>Yes</a:t>
                      </a:r>
                      <a:endParaRPr lang="en-US" sz="1400" b="1" u="sng"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solidFill>
                            <a:srgbClr val="FF0000"/>
                          </a:solidFill>
                          <a:effectLst/>
                          <a:latin typeface="+mn-lt"/>
                        </a:rPr>
                        <a:t>No</a:t>
                      </a:r>
                      <a:endParaRPr lang="en-US" sz="1400" b="1" u="sng"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X</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b="1" u="sng" dirty="0">
                          <a:effectLst/>
                          <a:latin typeface="+mn-lt"/>
                        </a:rPr>
                        <a:t>Total</a:t>
                      </a:r>
                      <a:endParaRPr lang="en-US" sz="1400" b="1" u="sng" dirty="0">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122142181"/>
                  </a:ext>
                </a:extLst>
              </a:tr>
              <a:tr h="259639">
                <a:tc>
                  <a:txBody>
                    <a:bodyPr/>
                    <a:lstStyle/>
                    <a:p>
                      <a:pPr marL="0" marR="0" algn="ctr">
                        <a:lnSpc>
                          <a:spcPct val="107000"/>
                        </a:lnSpc>
                        <a:spcBef>
                          <a:spcPts val="0"/>
                        </a:spcBef>
                        <a:spcAft>
                          <a:spcPts val="0"/>
                        </a:spcAft>
                      </a:pPr>
                      <a:r>
                        <a:rPr lang="en-US" sz="1400" dirty="0">
                          <a:effectLst/>
                        </a:rPr>
                        <a:t>WDFW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rPr>
                        <a:t>20</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1</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61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82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WDFW</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rPr>
                        <a:t>2</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2</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78</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latin typeface="+mn-lt"/>
                        </a:rPr>
                        <a:t>WDFW</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rPr>
                        <a:t>53</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12</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17</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640218427"/>
                  </a:ext>
                </a:extLst>
              </a:tr>
              <a:tr h="259639">
                <a:tc>
                  <a:txBody>
                    <a:bodyPr/>
                    <a:lstStyle/>
                    <a:p>
                      <a:pPr marL="0" marR="0" algn="ctr">
                        <a:lnSpc>
                          <a:spcPct val="107000"/>
                        </a:lnSpc>
                        <a:spcBef>
                          <a:spcPts val="0"/>
                        </a:spcBef>
                        <a:spcAft>
                          <a:spcPts val="0"/>
                        </a:spcAft>
                      </a:pPr>
                      <a:r>
                        <a:rPr lang="en-US" sz="1400" dirty="0">
                          <a:effectLst/>
                        </a:rPr>
                        <a:t>ODFW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00B050"/>
                          </a:solidFill>
                          <a:effectLst/>
                          <a:latin typeface="+mn-lt"/>
                        </a:rPr>
                        <a:t>6</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5</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50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61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ODFW</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ea typeface="+mn-ea"/>
                          <a:cs typeface="+mn-cs"/>
                        </a:rPr>
                        <a:t>4</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57</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61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latin typeface="+mn-lt"/>
                        </a:rPr>
                        <a:t>ODFW</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ea typeface="+mn-ea"/>
                          <a:cs typeface="+mn-cs"/>
                        </a:rPr>
                        <a:t>37</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ea typeface="Calibri" panose="020F0502020204030204" pitchFamily="34" charset="0"/>
                          <a:cs typeface="Times New Roman" panose="02020603050405020304" pitchFamily="18" charset="0"/>
                        </a:rPr>
                        <a:t>14</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10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61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617048114"/>
                  </a:ext>
                </a:extLst>
              </a:tr>
              <a:tr h="259639">
                <a:tc>
                  <a:txBody>
                    <a:bodyPr/>
                    <a:lstStyle/>
                    <a:p>
                      <a:pPr marL="0" marR="0" algn="ctr">
                        <a:lnSpc>
                          <a:spcPct val="107000"/>
                        </a:lnSpc>
                        <a:spcBef>
                          <a:spcPts val="0"/>
                        </a:spcBef>
                        <a:spcAft>
                          <a:spcPts val="0"/>
                        </a:spcAft>
                      </a:pPr>
                      <a:r>
                        <a:rPr lang="en-US" sz="1400" dirty="0">
                          <a:effectLst/>
                        </a:rPr>
                        <a:t>IDFG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00B050"/>
                          </a:solidFill>
                          <a:effectLst/>
                          <a:latin typeface="+mn-lt"/>
                        </a:rPr>
                        <a:t>6</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34</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43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IDFG</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38</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43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latin typeface="+mn-lt"/>
                        </a:rPr>
                        <a:t>IDFG</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ea typeface="+mn-ea"/>
                          <a:cs typeface="+mn-cs"/>
                        </a:rPr>
                        <a:t>25</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16</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43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866670484"/>
                  </a:ext>
                </a:extLst>
              </a:tr>
              <a:tr h="259639">
                <a:tc>
                  <a:txBody>
                    <a:bodyPr/>
                    <a:lstStyle/>
                    <a:p>
                      <a:pPr marL="0" marR="0" algn="ctr">
                        <a:lnSpc>
                          <a:spcPct val="107000"/>
                        </a:lnSpc>
                        <a:spcBef>
                          <a:spcPts val="0"/>
                        </a:spcBef>
                        <a:spcAft>
                          <a:spcPts val="0"/>
                        </a:spcAft>
                      </a:pPr>
                      <a:r>
                        <a:rPr lang="en-US" sz="1400" dirty="0">
                          <a:effectLst/>
                        </a:rPr>
                        <a:t>YNF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 </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YNF</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nSpc>
                          <a:spcPct val="107000"/>
                        </a:lnSpc>
                      </a:pPr>
                      <a:endParaRPr lang="en-US" sz="1400" b="1" dirty="0">
                        <a:solidFill>
                          <a:srgbClr val="FF000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latin typeface="+mn-lt"/>
                        </a:rPr>
                        <a:t>YNF</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pPr>
                      <a:r>
                        <a:rPr lang="en-US" sz="1400" b="1" dirty="0" smtClean="0">
                          <a:solidFill>
                            <a:srgbClr val="FF0000"/>
                          </a:solidFill>
                          <a:effectLst/>
                          <a:latin typeface="+mn-lt"/>
                        </a:rPr>
                        <a:t>2</a:t>
                      </a:r>
                      <a:endParaRPr lang="en-US" sz="1400" b="1" dirty="0">
                        <a:solidFill>
                          <a:srgbClr val="FF000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3</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4100381884"/>
                  </a:ext>
                </a:extLst>
              </a:tr>
              <a:tr h="259639">
                <a:tc>
                  <a:txBody>
                    <a:bodyPr/>
                    <a:lstStyle/>
                    <a:p>
                      <a:pPr marL="0" marR="0" algn="ctr">
                        <a:lnSpc>
                          <a:spcPct val="107000"/>
                        </a:lnSpc>
                        <a:spcBef>
                          <a:spcPts val="0"/>
                        </a:spcBef>
                        <a:spcAft>
                          <a:spcPts val="0"/>
                        </a:spcAft>
                      </a:pPr>
                      <a:r>
                        <a:rPr lang="en-US" sz="1400" dirty="0">
                          <a:effectLst/>
                        </a:rPr>
                        <a:t>NPT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nSpc>
                          <a:spcPct val="107000"/>
                        </a:lnSpc>
                      </a:pPr>
                      <a:endParaRPr lang="en-US" sz="1400" b="1" dirty="0">
                        <a:solidFill>
                          <a:srgbClr val="00B050"/>
                        </a:solidFill>
                        <a:effectLst/>
                        <a:latin typeface="+mn-lt"/>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7</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NPT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8</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latin typeface="+mn-lt"/>
                        </a:rPr>
                        <a:t>NPT</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 </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ea typeface="+mn-ea"/>
                          <a:cs typeface="+mn-cs"/>
                        </a:rPr>
                        <a:t>6</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8</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997229624"/>
                  </a:ext>
                </a:extLst>
              </a:tr>
              <a:tr h="259639">
                <a:tc>
                  <a:txBody>
                    <a:bodyPr/>
                    <a:lstStyle/>
                    <a:p>
                      <a:pPr marL="0" marR="0" algn="ctr">
                        <a:lnSpc>
                          <a:spcPct val="107000"/>
                        </a:lnSpc>
                        <a:spcBef>
                          <a:spcPts val="0"/>
                        </a:spcBef>
                        <a:spcAft>
                          <a:spcPts val="0"/>
                        </a:spcAft>
                      </a:pPr>
                      <a:r>
                        <a:rPr lang="en-US" sz="1400" dirty="0">
                          <a:effectLst/>
                        </a:rPr>
                        <a:t>CCT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00B050"/>
                          </a:solidFill>
                          <a:effectLst/>
                          <a:latin typeface="+mn-lt"/>
                        </a:rPr>
                        <a:t>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CCT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latin typeface="+mn-lt"/>
                        </a:rPr>
                        <a:t>CCT</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a:solidFill>
                            <a:srgbClr val="00B050"/>
                          </a:solidFill>
                          <a:effectLst/>
                          <a:latin typeface="+mn-lt"/>
                        </a:rPr>
                        <a:t>1</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2</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991937686"/>
                  </a:ext>
                </a:extLst>
              </a:tr>
              <a:tr h="249758">
                <a:tc>
                  <a:txBody>
                    <a:bodyPr/>
                    <a:lstStyle/>
                    <a:p>
                      <a:pPr marL="0" marR="0" algn="ctr">
                        <a:lnSpc>
                          <a:spcPct val="107000"/>
                        </a:lnSpc>
                        <a:spcBef>
                          <a:spcPts val="0"/>
                        </a:spcBef>
                        <a:spcAft>
                          <a:spcPts val="0"/>
                        </a:spcAft>
                      </a:pPr>
                      <a:r>
                        <a:rPr lang="en-US" sz="1400" dirty="0">
                          <a:effectLst/>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00B050"/>
                          </a:solidFill>
                          <a:effectLst/>
                          <a:latin typeface="+mn-lt"/>
                        </a:rPr>
                        <a:t>33</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47</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121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201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Total</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ea typeface="+mn-ea"/>
                          <a:cs typeface="+mn-cs"/>
                        </a:rPr>
                        <a:t>7</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40</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154</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201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latin typeface="+mn-lt"/>
                        </a:rPr>
                        <a:t>Total</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ea typeface="+mn-ea"/>
                          <a:cs typeface="+mn-cs"/>
                        </a:rPr>
                        <a:t>116</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solidFill>
                            <a:srgbClr val="FF0000"/>
                          </a:solidFill>
                          <a:effectLst/>
                          <a:latin typeface="+mn-lt"/>
                        </a:rPr>
                        <a:t> </a:t>
                      </a:r>
                      <a:r>
                        <a:rPr lang="en-US" sz="1400" b="1" dirty="0" smtClean="0">
                          <a:solidFill>
                            <a:srgbClr val="FF0000"/>
                          </a:solidFill>
                          <a:effectLst/>
                          <a:latin typeface="+mn-lt"/>
                        </a:rPr>
                        <a:t>50</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35</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201</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862233209"/>
                  </a:ext>
                </a:extLst>
              </a:tr>
              <a:tr h="247276">
                <a:tc>
                  <a:txBody>
                    <a:bodyPr/>
                    <a:lstStyle/>
                    <a:p>
                      <a:pPr marL="0" marR="0" algn="ctr">
                        <a:lnSpc>
                          <a:spcPct val="107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00B050"/>
                          </a:solidFill>
                          <a:effectLst/>
                          <a:latin typeface="+mn-lt"/>
                        </a:rPr>
                        <a:t>17</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ea typeface="+mn-ea"/>
                          <a:cs typeface="+mn-cs"/>
                        </a:rPr>
                        <a:t>23</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60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100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rPr>
                        <a: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rPr>
                        <a:t>3</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ea typeface="+mn-ea"/>
                          <a:cs typeface="+mn-cs"/>
                        </a:rPr>
                        <a:t>20</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ea typeface="+mn-ea"/>
                          <a:cs typeface="+mn-cs"/>
                        </a:rPr>
                        <a:t>77</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100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1400" b="1" dirty="0">
                          <a:solidFill>
                            <a:schemeClr val="bg1"/>
                          </a:solidFill>
                          <a:effectLst/>
                          <a:latin typeface="+mn-lt"/>
                        </a:rPr>
                        <a:t>%</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nchor="b">
                    <a:solidFill>
                      <a:srgbClr val="5B9BD5"/>
                    </a:solidFill>
                  </a:tcPr>
                </a:tc>
                <a:tc>
                  <a:txBody>
                    <a:bodyPr/>
                    <a:lstStyle/>
                    <a:p>
                      <a:pPr marL="0" marR="0" algn="r">
                        <a:lnSpc>
                          <a:spcPct val="107000"/>
                        </a:lnSpc>
                        <a:spcBef>
                          <a:spcPts val="0"/>
                        </a:spcBef>
                        <a:spcAft>
                          <a:spcPts val="0"/>
                        </a:spcAft>
                      </a:pPr>
                      <a:r>
                        <a:rPr lang="en-US" sz="1400" b="1" dirty="0" smtClean="0">
                          <a:solidFill>
                            <a:srgbClr val="00B050"/>
                          </a:solidFill>
                          <a:effectLst/>
                          <a:latin typeface="+mn-lt"/>
                        </a:rPr>
                        <a:t>58</a:t>
                      </a:r>
                      <a:endParaRPr lang="en-US" sz="1400" b="1" dirty="0">
                        <a:solidFill>
                          <a:srgbClr val="00B05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solidFill>
                            <a:srgbClr val="FF0000"/>
                          </a:solidFill>
                          <a:effectLst/>
                          <a:latin typeface="+mn-lt"/>
                        </a:rPr>
                        <a:t>25</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smtClean="0">
                          <a:effectLst/>
                          <a:latin typeface="+mn-lt"/>
                        </a:rPr>
                        <a:t>17</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b="1" dirty="0">
                          <a:effectLst/>
                          <a:latin typeface="+mn-lt"/>
                        </a:rPr>
                        <a:t>100</a:t>
                      </a:r>
                      <a:endParaRPr lang="en-US" sz="1400" b="1" dirty="0">
                        <a:effectLst/>
                        <a:latin typeface="+mn-lt"/>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276442413"/>
                  </a:ext>
                </a:extLst>
              </a:tr>
            </a:tbl>
          </a:graphicData>
        </a:graphic>
      </p:graphicFrame>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29</a:t>
            </a:fld>
            <a:endParaRPr lang="en-US" dirty="0">
              <a:solidFill>
                <a:prstClr val="black">
                  <a:tint val="75000"/>
                </a:prstClr>
              </a:solidFill>
            </a:endParaRPr>
          </a:p>
        </p:txBody>
      </p:sp>
      <p:sp>
        <p:nvSpPr>
          <p:cNvPr id="6" name="TextBox 5"/>
          <p:cNvSpPr txBox="1"/>
          <p:nvPr/>
        </p:nvSpPr>
        <p:spPr>
          <a:xfrm>
            <a:off x="671837" y="6328504"/>
            <a:ext cx="7748261" cy="410882"/>
          </a:xfrm>
          <a:prstGeom prst="rect">
            <a:avLst/>
          </a:prstGeom>
          <a:noFill/>
        </p:spPr>
        <p:txBody>
          <a:bodyPr wrap="square" rtlCol="0">
            <a:spAutoFit/>
          </a:bodyPr>
          <a:lstStyle/>
          <a:p>
            <a:pPr>
              <a:lnSpc>
                <a:spcPct val="107000"/>
              </a:lnSpc>
            </a:pPr>
            <a:r>
              <a:rPr lang="en-US" sz="1000" b="1" u="sng" dirty="0">
                <a:solidFill>
                  <a:srgbClr val="1F4E79"/>
                </a:solidFill>
                <a:latin typeface="Arial" panose="020B0604020202020204" pitchFamily="34" charset="0"/>
                <a:ea typeface="Calibri" panose="020F0502020204030204" pitchFamily="34" charset="0"/>
                <a:cs typeface="Times New Roman" panose="02020603050405020304" pitchFamily="18" charset="0"/>
              </a:rPr>
              <a:t>201</a:t>
            </a:r>
            <a:r>
              <a:rPr lang="en-US" sz="1000" b="1" dirty="0">
                <a:solidFill>
                  <a:srgbClr val="1F4E79"/>
                </a:solidFill>
                <a:latin typeface="Arial" panose="020B0604020202020204" pitchFamily="34" charset="0"/>
                <a:ea typeface="Calibri" panose="020F0502020204030204" pitchFamily="34" charset="0"/>
                <a:cs typeface="Times New Roman" panose="02020603050405020304" pitchFamily="18" charset="0"/>
              </a:rPr>
              <a:t> TRT Populations in the Interior Columbia and Willamette/Lower Columbia Recovery Domains</a:t>
            </a:r>
            <a:endParaRPr lang="en-US" sz="1000" dirty="0">
              <a:solidFill>
                <a:srgbClr val="1F4E79"/>
              </a:solidFill>
              <a:latin typeface="Calibri" panose="020F0502020204030204" pitchFamily="34" charset="0"/>
              <a:ea typeface="Calibri" panose="020F0502020204030204" pitchFamily="34" charset="0"/>
              <a:cs typeface="Times New Roman" panose="02020603050405020304" pitchFamily="18" charset="0"/>
            </a:endParaRPr>
          </a:p>
          <a:p>
            <a:r>
              <a:rPr lang="en-US" sz="1000" b="1" dirty="0">
                <a:solidFill>
                  <a:srgbClr val="1F4E79"/>
                </a:solidFill>
                <a:latin typeface="Arial" panose="020B0604020202020204" pitchFamily="34" charset="0"/>
                <a:ea typeface="Calibri" panose="020F0502020204030204" pitchFamily="34" charset="0"/>
              </a:rPr>
              <a:t>excluding SuperPopulations and extinct/extirpated populations.</a:t>
            </a:r>
            <a:endParaRPr lang="en-US" sz="1000" dirty="0">
              <a:solidFill>
                <a:srgbClr val="1F4E79"/>
              </a:solidFill>
            </a:endParaRPr>
          </a:p>
        </p:txBody>
      </p:sp>
    </p:spTree>
    <p:extLst>
      <p:ext uri="{BB962C8B-B14F-4D97-AF65-F5344CB8AC3E}">
        <p14:creationId xmlns:p14="http://schemas.microsoft.com/office/powerpoint/2010/main" val="3615735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3" name="TextBox 2"/>
          <p:cNvSpPr txBox="1"/>
          <p:nvPr/>
        </p:nvSpPr>
        <p:spPr>
          <a:xfrm>
            <a:off x="3361508" y="5987018"/>
            <a:ext cx="2420984" cy="369332"/>
          </a:xfrm>
          <a:prstGeom prst="rect">
            <a:avLst/>
          </a:prstGeom>
          <a:noFill/>
        </p:spPr>
        <p:txBody>
          <a:bodyPr wrap="none" rtlCol="0">
            <a:spAutoFit/>
          </a:bodyPr>
          <a:lstStyle/>
          <a:p>
            <a:r>
              <a:rPr lang="en-US" dirty="0" smtClean="0">
                <a:solidFill>
                  <a:schemeClr val="bg1"/>
                </a:solidFill>
              </a:rPr>
              <a:t>FY 2017 Budget Review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475044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30</a:t>
            </a:fld>
            <a:endParaRPr lang="en-US" dirty="0">
              <a:solidFill>
                <a:prstClr val="black">
                  <a:tint val="75000"/>
                </a:prstClr>
              </a:solidFill>
            </a:endParaRPr>
          </a:p>
        </p:txBody>
      </p:sp>
      <p:graphicFrame>
        <p:nvGraphicFramePr>
          <p:cNvPr id="5" name="Chart 4"/>
          <p:cNvGraphicFramePr>
            <a:graphicFrameLocks/>
          </p:cNvGraphicFramePr>
          <p:nvPr>
            <p:extLst>
              <p:ext uri="{D42A27DB-BD31-4B8C-83A1-F6EECF244321}">
                <p14:modId xmlns:p14="http://schemas.microsoft.com/office/powerpoint/2010/main" val="3107144190"/>
              </p:ext>
            </p:extLst>
          </p:nvPr>
        </p:nvGraphicFramePr>
        <p:xfrm>
          <a:off x="762000" y="762000"/>
          <a:ext cx="7620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295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48768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4073313348"/>
              </p:ext>
            </p:extLst>
          </p:nvPr>
        </p:nvGraphicFramePr>
        <p:xfrm>
          <a:off x="914400" y="685800"/>
          <a:ext cx="7543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75365642"/>
              </p:ext>
            </p:extLst>
          </p:nvPr>
        </p:nvGraphicFramePr>
        <p:xfrm>
          <a:off x="3162300" y="297180"/>
          <a:ext cx="3048000" cy="777240"/>
        </p:xfrm>
        <a:graphic>
          <a:graphicData uri="http://schemas.openxmlformats.org/drawingml/2006/table">
            <a:tbl>
              <a:tblPr/>
              <a:tblGrid>
                <a:gridCol w="609600">
                  <a:extLst>
                    <a:ext uri="{9D8B030D-6E8A-4147-A177-3AD203B41FA5}">
                      <a16:colId xmlns:a16="http://schemas.microsoft.com/office/drawing/2014/main" val="3317605786"/>
                    </a:ext>
                  </a:extLst>
                </a:gridCol>
                <a:gridCol w="609600">
                  <a:extLst>
                    <a:ext uri="{9D8B030D-6E8A-4147-A177-3AD203B41FA5}">
                      <a16:colId xmlns:a16="http://schemas.microsoft.com/office/drawing/2014/main" val="2734531860"/>
                    </a:ext>
                  </a:extLst>
                </a:gridCol>
                <a:gridCol w="609600">
                  <a:extLst>
                    <a:ext uri="{9D8B030D-6E8A-4147-A177-3AD203B41FA5}">
                      <a16:colId xmlns:a16="http://schemas.microsoft.com/office/drawing/2014/main" val="35454065"/>
                    </a:ext>
                  </a:extLst>
                </a:gridCol>
                <a:gridCol w="609600">
                  <a:extLst>
                    <a:ext uri="{9D8B030D-6E8A-4147-A177-3AD203B41FA5}">
                      <a16:colId xmlns:a16="http://schemas.microsoft.com/office/drawing/2014/main" val="1746796848"/>
                    </a:ext>
                  </a:extLst>
                </a:gridCol>
                <a:gridCol w="609600">
                  <a:extLst>
                    <a:ext uri="{9D8B030D-6E8A-4147-A177-3AD203B41FA5}">
                      <a16:colId xmlns:a16="http://schemas.microsoft.com/office/drawing/2014/main" val="549732648"/>
                    </a:ext>
                  </a:extLst>
                </a:gridCol>
              </a:tblGrid>
              <a:tr h="205740">
                <a:tc gridSpan="5">
                  <a:txBody>
                    <a:bodyPr/>
                    <a:lstStyle/>
                    <a:p>
                      <a:pPr algn="ctr" fontAlgn="ctr"/>
                      <a:r>
                        <a:rPr lang="en-US" sz="1200" b="1" i="0" u="none" strike="noStrike" dirty="0">
                          <a:solidFill>
                            <a:srgbClr val="000000"/>
                          </a:solidFill>
                          <a:effectLst/>
                          <a:latin typeface="Calibri" panose="020F0502020204030204" pitchFamily="34" charset="0"/>
                        </a:rPr>
                        <a:t>Agency FY17 Predicted NOSA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9681487"/>
                  </a:ext>
                </a:extLst>
              </a:tr>
              <a:tr h="190500">
                <a:tc>
                  <a:txBody>
                    <a:bodyPr/>
                    <a:lstStyle/>
                    <a:p>
                      <a:pPr algn="ctr" fontAlgn="ctr"/>
                      <a:r>
                        <a:rPr lang="en-US" sz="1100" b="1"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100" b="1" i="0" u="none" strike="noStrike" dirty="0">
                          <a:solidFill>
                            <a:srgbClr val="00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19410378"/>
                  </a:ext>
                </a:extLst>
              </a:tr>
              <a:tr h="190500">
                <a:tc>
                  <a:txBody>
                    <a:bodyPr/>
                    <a:lstStyle/>
                    <a:p>
                      <a:pPr algn="ctr" fontAlgn="ctr"/>
                      <a:r>
                        <a:rPr lang="en-US" sz="1100" b="0" i="0" u="none" strike="noStrike" dirty="0">
                          <a:solidFill>
                            <a:srgbClr val="000000"/>
                          </a:solidFill>
                          <a:effectLst/>
                          <a:latin typeface="Calibri" panose="020F0502020204030204" pitchFamily="34"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124</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38</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39</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201</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4600339"/>
                  </a:ext>
                </a:extLst>
              </a:tr>
              <a:tr h="190500">
                <a:tc>
                  <a:txBody>
                    <a:bodyPr/>
                    <a:lstStyle/>
                    <a:p>
                      <a:pPr algn="ctr" fontAlgn="ctr"/>
                      <a:r>
                        <a:rPr lang="en-US" sz="11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62</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19</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19</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3111219"/>
                  </a:ext>
                </a:extLst>
              </a:tr>
            </a:tbl>
          </a:graphicData>
        </a:graphic>
      </p:graphicFrame>
      <p:sp>
        <p:nvSpPr>
          <p:cNvPr id="4" name="TextBox 3"/>
          <p:cNvSpPr txBox="1"/>
          <p:nvPr/>
        </p:nvSpPr>
        <p:spPr>
          <a:xfrm>
            <a:off x="4234413" y="5955453"/>
            <a:ext cx="903774" cy="461665"/>
          </a:xfrm>
          <a:prstGeom prst="rect">
            <a:avLst/>
          </a:prstGeom>
          <a:noFill/>
        </p:spPr>
        <p:txBody>
          <a:bodyPr wrap="none" rtlCol="0">
            <a:spAutoFit/>
          </a:bodyPr>
          <a:lstStyle/>
          <a:p>
            <a:r>
              <a:rPr lang="en-US" sz="2400" dirty="0" smtClean="0"/>
              <a:t>NOSA</a:t>
            </a:r>
            <a:endParaRPr lang="en-US" sz="2400" dirty="0"/>
          </a:p>
        </p:txBody>
      </p:sp>
    </p:spTree>
    <p:extLst>
      <p:ext uri="{BB962C8B-B14F-4D97-AF65-F5344CB8AC3E}">
        <p14:creationId xmlns:p14="http://schemas.microsoft.com/office/powerpoint/2010/main" val="1263077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4900" y="51054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32</a:t>
            </a:fld>
            <a:endParaRPr lang="en-US" dirty="0">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225952599"/>
              </p:ext>
            </p:extLst>
          </p:nvPr>
        </p:nvGraphicFramePr>
        <p:xfrm>
          <a:off x="914400" y="685800"/>
          <a:ext cx="7620000" cy="42138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95547511"/>
              </p:ext>
            </p:extLst>
          </p:nvPr>
        </p:nvGraphicFramePr>
        <p:xfrm>
          <a:off x="3200400" y="297180"/>
          <a:ext cx="3048000" cy="777240"/>
        </p:xfrm>
        <a:graphic>
          <a:graphicData uri="http://schemas.openxmlformats.org/drawingml/2006/table">
            <a:tbl>
              <a:tblPr/>
              <a:tblGrid>
                <a:gridCol w="609600">
                  <a:extLst>
                    <a:ext uri="{9D8B030D-6E8A-4147-A177-3AD203B41FA5}">
                      <a16:colId xmlns:a16="http://schemas.microsoft.com/office/drawing/2014/main" val="3785705090"/>
                    </a:ext>
                  </a:extLst>
                </a:gridCol>
                <a:gridCol w="609600">
                  <a:extLst>
                    <a:ext uri="{9D8B030D-6E8A-4147-A177-3AD203B41FA5}">
                      <a16:colId xmlns:a16="http://schemas.microsoft.com/office/drawing/2014/main" val="1586620579"/>
                    </a:ext>
                  </a:extLst>
                </a:gridCol>
                <a:gridCol w="609600">
                  <a:extLst>
                    <a:ext uri="{9D8B030D-6E8A-4147-A177-3AD203B41FA5}">
                      <a16:colId xmlns:a16="http://schemas.microsoft.com/office/drawing/2014/main" val="570872473"/>
                    </a:ext>
                  </a:extLst>
                </a:gridCol>
                <a:gridCol w="609600">
                  <a:extLst>
                    <a:ext uri="{9D8B030D-6E8A-4147-A177-3AD203B41FA5}">
                      <a16:colId xmlns:a16="http://schemas.microsoft.com/office/drawing/2014/main" val="3546839857"/>
                    </a:ext>
                  </a:extLst>
                </a:gridCol>
                <a:gridCol w="609600">
                  <a:extLst>
                    <a:ext uri="{9D8B030D-6E8A-4147-A177-3AD203B41FA5}">
                      <a16:colId xmlns:a16="http://schemas.microsoft.com/office/drawing/2014/main" val="197199915"/>
                    </a:ext>
                  </a:extLst>
                </a:gridCol>
              </a:tblGrid>
              <a:tr h="205740">
                <a:tc gridSpan="5">
                  <a:txBody>
                    <a:bodyPr/>
                    <a:lstStyle/>
                    <a:p>
                      <a:pPr algn="ctr" fontAlgn="ctr"/>
                      <a:r>
                        <a:rPr lang="en-US" sz="1200" b="1" i="0" u="none" strike="noStrike" dirty="0">
                          <a:solidFill>
                            <a:srgbClr val="000000"/>
                          </a:solidFill>
                          <a:effectLst/>
                          <a:latin typeface="Calibri" panose="020F0502020204030204" pitchFamily="34" charset="0"/>
                        </a:rPr>
                        <a:t>Agency FY17 Predicted RperS</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2037182"/>
                  </a:ext>
                </a:extLst>
              </a:tr>
              <a:tr h="190500">
                <a:tc>
                  <a:txBody>
                    <a:bodyPr/>
                    <a:lstStyle/>
                    <a:p>
                      <a:pPr algn="ctr" fontAlgn="ctr"/>
                      <a:r>
                        <a:rPr lang="en-US" sz="1100" b="1" i="0" u="none" strike="noStrike" dirty="0">
                          <a:solidFill>
                            <a:srgbClr val="000000"/>
                          </a:solidFill>
                          <a:effectLst/>
                          <a:latin typeface="Calibri" panose="020F0502020204030204" pitchFamily="34" charset="0"/>
                        </a:rPr>
                        <a:t> </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100" b="1" i="0" u="none" strike="noStrike" dirty="0">
                          <a:solidFill>
                            <a:srgbClr val="00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51600108"/>
                  </a:ext>
                </a:extLst>
              </a:tr>
              <a:tr h="190500">
                <a:tc>
                  <a:txBody>
                    <a:bodyPr/>
                    <a:lstStyle/>
                    <a:p>
                      <a:pPr algn="ctr" fontAlgn="ctr"/>
                      <a:r>
                        <a:rPr lang="en-US" sz="1100" b="0" i="0" u="none" strike="noStrike" dirty="0">
                          <a:solidFill>
                            <a:srgbClr val="000000"/>
                          </a:solidFill>
                          <a:effectLst/>
                          <a:latin typeface="Calibri" panose="020F0502020204030204" pitchFamily="34" charset="0"/>
                        </a:rPr>
                        <a:t>Total</a:t>
                      </a:r>
                    </a:p>
                  </a:txBody>
                  <a:tcPr marL="7620" marR="7620" marT="7620" marB="0" anchor="ctr">
                    <a:lnL>
                      <a:noFill/>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63</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56</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82</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201</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9619888"/>
                  </a:ext>
                </a:extLst>
              </a:tr>
              <a:tr h="190500">
                <a:tc>
                  <a:txBody>
                    <a:bodyPr/>
                    <a:lstStyle/>
                    <a:p>
                      <a:pPr algn="ctr" fontAlgn="ctr"/>
                      <a:r>
                        <a:rPr lang="en-US" sz="1100" b="0" i="0" u="none" strike="noStrike" dirty="0">
                          <a:solidFill>
                            <a:srgbClr val="000000"/>
                          </a:solidFill>
                          <a:effectLst/>
                          <a:latin typeface="Calibri" panose="020F0502020204030204" pitchFamily="34" charset="0"/>
                        </a:rPr>
                        <a:t>%</a:t>
                      </a:r>
                    </a:p>
                  </a:txBody>
                  <a:tcPr marL="7620" marR="7620" marT="7620" marB="0" anchor="ctr">
                    <a:lnL>
                      <a:noFill/>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31</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28</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41</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2349581"/>
                  </a:ext>
                </a:extLst>
              </a:tr>
            </a:tbl>
          </a:graphicData>
        </a:graphic>
      </p:graphicFrame>
      <p:sp>
        <p:nvSpPr>
          <p:cNvPr id="2" name="TextBox 1"/>
          <p:cNvSpPr txBox="1"/>
          <p:nvPr/>
        </p:nvSpPr>
        <p:spPr>
          <a:xfrm>
            <a:off x="4266582" y="6125517"/>
            <a:ext cx="915635" cy="461665"/>
          </a:xfrm>
          <a:prstGeom prst="rect">
            <a:avLst/>
          </a:prstGeom>
          <a:noFill/>
        </p:spPr>
        <p:txBody>
          <a:bodyPr wrap="none" rtlCol="0">
            <a:spAutoFit/>
          </a:bodyPr>
          <a:lstStyle/>
          <a:p>
            <a:r>
              <a:rPr lang="en-US" sz="2400" dirty="0" smtClean="0"/>
              <a:t>RperS</a:t>
            </a:r>
            <a:endParaRPr lang="en-US" sz="2400" dirty="0"/>
          </a:p>
        </p:txBody>
      </p:sp>
    </p:spTree>
    <p:extLst>
      <p:ext uri="{BB962C8B-B14F-4D97-AF65-F5344CB8AC3E}">
        <p14:creationId xmlns:p14="http://schemas.microsoft.com/office/powerpoint/2010/main" val="2867438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51054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33</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16284760"/>
              </p:ext>
            </p:extLst>
          </p:nvPr>
        </p:nvGraphicFramePr>
        <p:xfrm>
          <a:off x="3162300" y="381000"/>
          <a:ext cx="3048000" cy="777240"/>
        </p:xfrm>
        <a:graphic>
          <a:graphicData uri="http://schemas.openxmlformats.org/drawingml/2006/table">
            <a:tbl>
              <a:tblPr/>
              <a:tblGrid>
                <a:gridCol w="609600">
                  <a:extLst>
                    <a:ext uri="{9D8B030D-6E8A-4147-A177-3AD203B41FA5}">
                      <a16:colId xmlns:a16="http://schemas.microsoft.com/office/drawing/2014/main" val="238137002"/>
                    </a:ext>
                  </a:extLst>
                </a:gridCol>
                <a:gridCol w="609600">
                  <a:extLst>
                    <a:ext uri="{9D8B030D-6E8A-4147-A177-3AD203B41FA5}">
                      <a16:colId xmlns:a16="http://schemas.microsoft.com/office/drawing/2014/main" val="3510414272"/>
                    </a:ext>
                  </a:extLst>
                </a:gridCol>
                <a:gridCol w="609600">
                  <a:extLst>
                    <a:ext uri="{9D8B030D-6E8A-4147-A177-3AD203B41FA5}">
                      <a16:colId xmlns:a16="http://schemas.microsoft.com/office/drawing/2014/main" val="2635173804"/>
                    </a:ext>
                  </a:extLst>
                </a:gridCol>
                <a:gridCol w="609600">
                  <a:extLst>
                    <a:ext uri="{9D8B030D-6E8A-4147-A177-3AD203B41FA5}">
                      <a16:colId xmlns:a16="http://schemas.microsoft.com/office/drawing/2014/main" val="87990085"/>
                    </a:ext>
                  </a:extLst>
                </a:gridCol>
                <a:gridCol w="609600">
                  <a:extLst>
                    <a:ext uri="{9D8B030D-6E8A-4147-A177-3AD203B41FA5}">
                      <a16:colId xmlns:a16="http://schemas.microsoft.com/office/drawing/2014/main" val="3198747112"/>
                    </a:ext>
                  </a:extLst>
                </a:gridCol>
              </a:tblGrid>
              <a:tr h="205740">
                <a:tc gridSpan="5">
                  <a:txBody>
                    <a:bodyPr/>
                    <a:lstStyle/>
                    <a:p>
                      <a:pPr algn="ctr" fontAlgn="ctr"/>
                      <a:r>
                        <a:rPr lang="en-US" sz="1200" b="1" i="0" u="none" strike="noStrike" dirty="0">
                          <a:solidFill>
                            <a:srgbClr val="000000"/>
                          </a:solidFill>
                          <a:effectLst/>
                          <a:latin typeface="Calibri" panose="020F0502020204030204" pitchFamily="34" charset="0"/>
                        </a:rPr>
                        <a:t>Agency FY17 Predicted SAR</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2491070"/>
                  </a:ext>
                </a:extLst>
              </a:tr>
              <a:tr h="190500">
                <a:tc>
                  <a:txBody>
                    <a:bodyPr/>
                    <a:lstStyle/>
                    <a:p>
                      <a:pPr algn="ctr" fontAlgn="ctr"/>
                      <a:r>
                        <a:rPr lang="en-US" sz="1100" b="1" i="0" u="none" strike="noStrike" dirty="0">
                          <a:solidFill>
                            <a:srgbClr val="000000"/>
                          </a:solidFill>
                          <a:effectLst/>
                          <a:latin typeface="Calibri" panose="020F0502020204030204" pitchFamily="34" charset="0"/>
                        </a:rPr>
                        <a:t> </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100" b="1" i="0" u="none" strike="noStrike" dirty="0">
                          <a:solidFill>
                            <a:srgbClr val="00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89438300"/>
                  </a:ext>
                </a:extLst>
              </a:tr>
              <a:tr h="190500">
                <a:tc>
                  <a:txBody>
                    <a:bodyPr/>
                    <a:lstStyle/>
                    <a:p>
                      <a:pPr algn="ctr" fontAlgn="ctr"/>
                      <a:r>
                        <a:rPr lang="en-US" sz="1100" b="0" i="0" u="none" strike="noStrike" dirty="0">
                          <a:solidFill>
                            <a:srgbClr val="000000"/>
                          </a:solidFill>
                          <a:effectLst/>
                          <a:latin typeface="Calibri" panose="020F0502020204030204" pitchFamily="34" charset="0"/>
                        </a:rPr>
                        <a:t>Total</a:t>
                      </a:r>
                    </a:p>
                  </a:txBody>
                  <a:tcPr marL="7620" marR="7620" marT="7620" marB="0" anchor="ctr">
                    <a:lnL>
                      <a:noFill/>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9 </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 58</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134</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201</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9012049"/>
                  </a:ext>
                </a:extLst>
              </a:tr>
              <a:tr h="190500">
                <a:tc>
                  <a:txBody>
                    <a:bodyPr/>
                    <a:lstStyle/>
                    <a:p>
                      <a:pPr algn="ctr" fontAlgn="ctr"/>
                      <a:r>
                        <a:rPr lang="en-US" sz="1100" b="0" i="0" u="none" strike="noStrike" dirty="0">
                          <a:solidFill>
                            <a:srgbClr val="000000"/>
                          </a:solidFill>
                          <a:effectLst/>
                          <a:latin typeface="Calibri" panose="020F0502020204030204" pitchFamily="34" charset="0"/>
                        </a:rPr>
                        <a:t>%</a:t>
                      </a:r>
                    </a:p>
                  </a:txBody>
                  <a:tcPr marL="7620" marR="7620" marT="7620" marB="0" anchor="ctr">
                    <a:lnL>
                      <a:noFill/>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5 </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29</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66</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7003393"/>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884530717"/>
              </p:ext>
            </p:extLst>
          </p:nvPr>
        </p:nvGraphicFramePr>
        <p:xfrm>
          <a:off x="685800" y="457200"/>
          <a:ext cx="7467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352234" y="6116686"/>
            <a:ext cx="668132" cy="461665"/>
          </a:xfrm>
          <a:prstGeom prst="rect">
            <a:avLst/>
          </a:prstGeom>
          <a:noFill/>
        </p:spPr>
        <p:txBody>
          <a:bodyPr wrap="none" rtlCol="0">
            <a:spAutoFit/>
          </a:bodyPr>
          <a:lstStyle/>
          <a:p>
            <a:r>
              <a:rPr lang="en-US" sz="2400" dirty="0" smtClean="0"/>
              <a:t>SAR</a:t>
            </a:r>
            <a:endParaRPr lang="en-US" sz="2400" dirty="0"/>
          </a:p>
        </p:txBody>
      </p:sp>
    </p:spTree>
    <p:extLst>
      <p:ext uri="{BB962C8B-B14F-4D97-AF65-F5344CB8AC3E}">
        <p14:creationId xmlns:p14="http://schemas.microsoft.com/office/powerpoint/2010/main" val="440970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48768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05034435"/>
              </p:ext>
            </p:extLst>
          </p:nvPr>
        </p:nvGraphicFramePr>
        <p:xfrm>
          <a:off x="3162300" y="193272"/>
          <a:ext cx="3048000" cy="777240"/>
        </p:xfrm>
        <a:graphic>
          <a:graphicData uri="http://schemas.openxmlformats.org/drawingml/2006/table">
            <a:tbl>
              <a:tblPr/>
              <a:tblGrid>
                <a:gridCol w="609600">
                  <a:extLst>
                    <a:ext uri="{9D8B030D-6E8A-4147-A177-3AD203B41FA5}">
                      <a16:colId xmlns:a16="http://schemas.microsoft.com/office/drawing/2014/main" val="2295605213"/>
                    </a:ext>
                  </a:extLst>
                </a:gridCol>
                <a:gridCol w="609600">
                  <a:extLst>
                    <a:ext uri="{9D8B030D-6E8A-4147-A177-3AD203B41FA5}">
                      <a16:colId xmlns:a16="http://schemas.microsoft.com/office/drawing/2014/main" val="3461103366"/>
                    </a:ext>
                  </a:extLst>
                </a:gridCol>
                <a:gridCol w="609600">
                  <a:extLst>
                    <a:ext uri="{9D8B030D-6E8A-4147-A177-3AD203B41FA5}">
                      <a16:colId xmlns:a16="http://schemas.microsoft.com/office/drawing/2014/main" val="275378577"/>
                    </a:ext>
                  </a:extLst>
                </a:gridCol>
                <a:gridCol w="609600">
                  <a:extLst>
                    <a:ext uri="{9D8B030D-6E8A-4147-A177-3AD203B41FA5}">
                      <a16:colId xmlns:a16="http://schemas.microsoft.com/office/drawing/2014/main" val="1581976786"/>
                    </a:ext>
                  </a:extLst>
                </a:gridCol>
                <a:gridCol w="609600">
                  <a:extLst>
                    <a:ext uri="{9D8B030D-6E8A-4147-A177-3AD203B41FA5}">
                      <a16:colId xmlns:a16="http://schemas.microsoft.com/office/drawing/2014/main" val="3919340874"/>
                    </a:ext>
                  </a:extLst>
                </a:gridCol>
              </a:tblGrid>
              <a:tr h="205740">
                <a:tc gridSpan="5">
                  <a:txBody>
                    <a:bodyPr/>
                    <a:lstStyle/>
                    <a:p>
                      <a:pPr algn="ctr" fontAlgn="ctr"/>
                      <a:r>
                        <a:rPr lang="en-US" sz="1200" b="1" i="0" u="none" strike="noStrike" dirty="0">
                          <a:solidFill>
                            <a:srgbClr val="000000"/>
                          </a:solidFill>
                          <a:effectLst/>
                          <a:latin typeface="Calibri" panose="020F0502020204030204" pitchFamily="34" charset="0"/>
                        </a:rPr>
                        <a:t>Agency FY17 Predicted JuvenileOutMigrants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6115337"/>
                  </a:ext>
                </a:extLst>
              </a:tr>
              <a:tr h="190500">
                <a:tc>
                  <a:txBody>
                    <a:bodyPr/>
                    <a:lstStyle/>
                    <a:p>
                      <a:pPr algn="ctr" fontAlgn="ctr"/>
                      <a:r>
                        <a:rPr lang="en-US" sz="1100" b="1"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100" b="1" i="0" u="none" strike="noStrike" dirty="0">
                          <a:solidFill>
                            <a:srgbClr val="00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6284391"/>
                  </a:ext>
                </a:extLst>
              </a:tr>
              <a:tr h="190500">
                <a:tc>
                  <a:txBody>
                    <a:bodyPr/>
                    <a:lstStyle/>
                    <a:p>
                      <a:pPr algn="ctr" fontAlgn="ctr"/>
                      <a:r>
                        <a:rPr lang="en-US" sz="1100" b="0" i="0" u="none" strike="noStrike" dirty="0">
                          <a:solidFill>
                            <a:srgbClr val="000000"/>
                          </a:solidFill>
                          <a:effectLst/>
                          <a:latin typeface="Calibri" panose="020F0502020204030204" pitchFamily="34"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 33</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 47</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121</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201</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8132954"/>
                  </a:ext>
                </a:extLst>
              </a:tr>
              <a:tr h="190500">
                <a:tc>
                  <a:txBody>
                    <a:bodyPr/>
                    <a:lstStyle/>
                    <a:p>
                      <a:pPr algn="ctr" fontAlgn="ctr"/>
                      <a:r>
                        <a:rPr lang="en-US" sz="11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17</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23</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60</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7316429"/>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431577183"/>
              </p:ext>
            </p:extLst>
          </p:nvPr>
        </p:nvGraphicFramePr>
        <p:xfrm>
          <a:off x="838200" y="533400"/>
          <a:ext cx="7696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4234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48768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35</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70324359"/>
              </p:ext>
            </p:extLst>
          </p:nvPr>
        </p:nvGraphicFramePr>
        <p:xfrm>
          <a:off x="3162300" y="353319"/>
          <a:ext cx="3048000" cy="777240"/>
        </p:xfrm>
        <a:graphic>
          <a:graphicData uri="http://schemas.openxmlformats.org/drawingml/2006/table">
            <a:tbl>
              <a:tblPr/>
              <a:tblGrid>
                <a:gridCol w="609600">
                  <a:extLst>
                    <a:ext uri="{9D8B030D-6E8A-4147-A177-3AD203B41FA5}">
                      <a16:colId xmlns:a16="http://schemas.microsoft.com/office/drawing/2014/main" val="1877485552"/>
                    </a:ext>
                  </a:extLst>
                </a:gridCol>
                <a:gridCol w="609600">
                  <a:extLst>
                    <a:ext uri="{9D8B030D-6E8A-4147-A177-3AD203B41FA5}">
                      <a16:colId xmlns:a16="http://schemas.microsoft.com/office/drawing/2014/main" val="2718667334"/>
                    </a:ext>
                  </a:extLst>
                </a:gridCol>
                <a:gridCol w="609600">
                  <a:extLst>
                    <a:ext uri="{9D8B030D-6E8A-4147-A177-3AD203B41FA5}">
                      <a16:colId xmlns:a16="http://schemas.microsoft.com/office/drawing/2014/main" val="2402941307"/>
                    </a:ext>
                  </a:extLst>
                </a:gridCol>
                <a:gridCol w="609600">
                  <a:extLst>
                    <a:ext uri="{9D8B030D-6E8A-4147-A177-3AD203B41FA5}">
                      <a16:colId xmlns:a16="http://schemas.microsoft.com/office/drawing/2014/main" val="2886862659"/>
                    </a:ext>
                  </a:extLst>
                </a:gridCol>
                <a:gridCol w="609600">
                  <a:extLst>
                    <a:ext uri="{9D8B030D-6E8A-4147-A177-3AD203B41FA5}">
                      <a16:colId xmlns:a16="http://schemas.microsoft.com/office/drawing/2014/main" val="140523330"/>
                    </a:ext>
                  </a:extLst>
                </a:gridCol>
              </a:tblGrid>
              <a:tr h="205740">
                <a:tc gridSpan="5">
                  <a:txBody>
                    <a:bodyPr/>
                    <a:lstStyle/>
                    <a:p>
                      <a:pPr algn="ctr" fontAlgn="ctr"/>
                      <a:r>
                        <a:rPr lang="en-US" sz="1200" b="1" i="0" u="none" strike="noStrike" dirty="0">
                          <a:solidFill>
                            <a:srgbClr val="000000"/>
                          </a:solidFill>
                          <a:effectLst/>
                          <a:latin typeface="Calibri" panose="020F0502020204030204" pitchFamily="34" charset="0"/>
                        </a:rPr>
                        <a:t>Agency FY17 Predicted Presmolt Abundance</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453016"/>
                  </a:ext>
                </a:extLst>
              </a:tr>
              <a:tr h="190500">
                <a:tc>
                  <a:txBody>
                    <a:bodyPr/>
                    <a:lstStyle/>
                    <a:p>
                      <a:pPr algn="ctr" fontAlgn="ctr"/>
                      <a:r>
                        <a:rPr lang="en-US" sz="1100" b="1" i="0" u="none" strike="noStrike" dirty="0">
                          <a:solidFill>
                            <a:srgbClr val="000000"/>
                          </a:solidFill>
                          <a:effectLst/>
                          <a:latin typeface="Calibri" panose="020F0502020204030204" pitchFamily="34" charset="0"/>
                        </a:rPr>
                        <a:t> </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1" i="0" u="none" strike="noStrike" dirty="0">
                          <a:solidFill>
                            <a:srgbClr val="000000"/>
                          </a:solidFill>
                          <a:effectLst/>
                          <a:latin typeface="Calibri" panose="020F0502020204030204" pitchFamily="34" charset="0"/>
                        </a:rPr>
                        <a:t>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100" b="1" i="0" u="none" strike="noStrike" dirty="0">
                          <a:solidFill>
                            <a:srgbClr val="00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34580894"/>
                  </a:ext>
                </a:extLst>
              </a:tr>
              <a:tr h="190500">
                <a:tc>
                  <a:txBody>
                    <a:bodyPr/>
                    <a:lstStyle/>
                    <a:p>
                      <a:pPr algn="ctr" fontAlgn="ctr"/>
                      <a:r>
                        <a:rPr lang="en-US" sz="1100" b="0" i="0" u="none" strike="noStrike" dirty="0">
                          <a:solidFill>
                            <a:srgbClr val="000000"/>
                          </a:solidFill>
                          <a:effectLst/>
                          <a:latin typeface="Calibri" panose="020F0502020204030204" pitchFamily="34" charset="0"/>
                        </a:rPr>
                        <a:t>Total</a:t>
                      </a:r>
                    </a:p>
                  </a:txBody>
                  <a:tcPr marL="7620" marR="7620" marT="7620" marB="0" anchor="ctr">
                    <a:lnL>
                      <a:noFill/>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 7</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40</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154</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201</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5662399"/>
                  </a:ext>
                </a:extLst>
              </a:tr>
              <a:tr h="190500">
                <a:tc>
                  <a:txBody>
                    <a:bodyPr/>
                    <a:lstStyle/>
                    <a:p>
                      <a:pPr algn="ctr" fontAlgn="ctr"/>
                      <a:r>
                        <a:rPr lang="en-US" sz="1100" b="0" i="0" u="none" strike="noStrike" dirty="0">
                          <a:solidFill>
                            <a:srgbClr val="000000"/>
                          </a:solidFill>
                          <a:effectLst/>
                          <a:latin typeface="Calibri" panose="020F0502020204030204" pitchFamily="34" charset="0"/>
                        </a:rPr>
                        <a:t>%</a:t>
                      </a:r>
                    </a:p>
                  </a:txBody>
                  <a:tcPr marL="7620" marR="7620" marT="7620" marB="0" anchor="ctr">
                    <a:lnL>
                      <a:noFill/>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3</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20</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77</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D0D7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rgbClr val="D0D7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7116179"/>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78278050"/>
              </p:ext>
            </p:extLst>
          </p:nvPr>
        </p:nvGraphicFramePr>
        <p:xfrm>
          <a:off x="762000" y="353319"/>
          <a:ext cx="7391400" cy="44320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81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3426753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 Priorities – Hatchery Indicators, Resident Fish, etc.	</a:t>
            </a:r>
            <a:endParaRPr lang="en-US" dirty="0"/>
          </a:p>
        </p:txBody>
      </p:sp>
      <p:sp>
        <p:nvSpPr>
          <p:cNvPr id="4" name="TextBox 3"/>
          <p:cNvSpPr txBox="1"/>
          <p:nvPr/>
        </p:nvSpPr>
        <p:spPr>
          <a:xfrm>
            <a:off x="457200" y="1600200"/>
            <a:ext cx="8229600" cy="4708981"/>
          </a:xfrm>
          <a:prstGeom prst="rect">
            <a:avLst/>
          </a:prstGeom>
          <a:noFill/>
        </p:spPr>
        <p:txBody>
          <a:bodyPr wrap="square" rtlCol="0">
            <a:spAutoFit/>
          </a:bodyPr>
          <a:lstStyle/>
          <a:p>
            <a:r>
              <a:rPr lang="en-US" sz="2000" dirty="0" smtClean="0"/>
              <a:t>November ExComm Meeting: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Make </a:t>
            </a:r>
            <a:r>
              <a:rPr lang="en-US" sz="2000" dirty="0"/>
              <a:t>populating the existing natural origin indicators the priority for FY 2016. Include discussions with FPC &amp; CRITFC about sharing and displaying SARs for superpopulations. </a:t>
            </a:r>
            <a:r>
              <a:rPr lang="en-US" sz="2000" dirty="0" smtClean="0"/>
              <a:t>Continue </a:t>
            </a:r>
            <a:r>
              <a:rPr lang="en-US" sz="2000" dirty="0"/>
              <a:t>to work with CRITFC tribes to include them in data flow to the extent that resources allow them to do </a:t>
            </a:r>
            <a:r>
              <a:rPr lang="en-US" sz="2000" dirty="0" smtClean="0"/>
              <a:t>so</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NPCC, </a:t>
            </a:r>
            <a:r>
              <a:rPr lang="en-US" sz="2000" dirty="0" smtClean="0"/>
              <a:t>StreamNet, and MFWP </a:t>
            </a:r>
            <a:r>
              <a:rPr lang="en-US" sz="2000" dirty="0"/>
              <a:t>convene a Bull trout workshop to identify players, discuss data needs, and identify future paths forward for regional data sharing for this </a:t>
            </a:r>
            <a:r>
              <a:rPr lang="en-US" sz="2000" dirty="0" smtClean="0"/>
              <a:t>species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Finalize </a:t>
            </a:r>
            <a:r>
              <a:rPr lang="en-US" sz="2000" dirty="0"/>
              <a:t>DES for hatchery indicators and begin to populate but have not identified a management/ leadership “pull” for this information (wanted by Council, useful for ESA lawsuits in terms of straying, release sizes, rearing strategies, etc.)</a:t>
            </a: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037371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686800" cy="6635471"/>
          </a:xfrm>
          <a:prstGeom prst="rect">
            <a:avLst/>
          </a:prstGeom>
        </p:spPr>
        <p:txBody>
          <a:bodyPr wrap="squar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Discuss Bull Trout Meeting – Missoula, Montana</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 April 12</a:t>
            </a:r>
            <a:r>
              <a:rPr lang="en-US" sz="24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sz="2400" dirty="0" smtClean="0">
                <a:latin typeface="Calibri" panose="020F0502020204030204" pitchFamily="34" charset="0"/>
                <a:ea typeface="Calibri" panose="020F0502020204030204" pitchFamily="34" charset="0"/>
                <a:cs typeface="Times New Roman" panose="02020603050405020304" pitchFamily="18" charset="0"/>
              </a:rPr>
              <a:t> – In Conjunction with NPCC Meeting  </a:t>
            </a:r>
          </a:p>
          <a:p>
            <a:pPr algn="ct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Sponsored by NPCC, StreamNet, MFWP</a:t>
            </a:r>
          </a:p>
          <a:p>
            <a:pPr algn="ctr">
              <a:lnSpc>
                <a:spcPct val="107000"/>
              </a:lnSpc>
              <a:spcAft>
                <a:spcPts val="800"/>
              </a:spcAft>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NPCC program goal – identify existing </a:t>
            </a:r>
            <a:r>
              <a:rPr lang="en-US" sz="2400" dirty="0">
                <a:latin typeface="Calibri" panose="020F0502020204030204" pitchFamily="34" charset="0"/>
                <a:ea typeface="Calibri" panose="020F0502020204030204" pitchFamily="34" charset="0"/>
                <a:cs typeface="Times New Roman" panose="02020603050405020304" pitchFamily="18" charset="0"/>
              </a:rPr>
              <a:t>(year 2000-current) goals and objectives for bull trout (species/core populations/ management units/ habitat)</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 What data is available and is there any benefit to sharing regionally?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 What are current </a:t>
            </a:r>
            <a:r>
              <a:rPr lang="en-US" sz="2400" dirty="0">
                <a:latin typeface="Calibri" panose="020F0502020204030204" pitchFamily="34" charset="0"/>
                <a:ea typeface="Calibri" panose="020F0502020204030204" pitchFamily="34" charset="0"/>
                <a:cs typeface="Times New Roman" panose="02020603050405020304" pitchFamily="18" charset="0"/>
              </a:rPr>
              <a:t>reporting needs at different </a:t>
            </a:r>
            <a:r>
              <a:rPr lang="en-US" sz="2400" dirty="0" smtClean="0">
                <a:latin typeface="Calibri" panose="020F0502020204030204" pitchFamily="34" charset="0"/>
                <a:ea typeface="Calibri" panose="020F0502020204030204" pitchFamily="34" charset="0"/>
                <a:cs typeface="Times New Roman" panose="02020603050405020304" pitchFamily="18" charset="0"/>
              </a:rPr>
              <a:t>scales and could their be a benefit </a:t>
            </a:r>
            <a:r>
              <a:rPr lang="en-US" sz="2400" dirty="0">
                <a:latin typeface="Calibri" panose="020F0502020204030204" pitchFamily="34" charset="0"/>
                <a:ea typeface="Calibri" panose="020F0502020204030204" pitchFamily="34" charset="0"/>
                <a:cs typeface="Times New Roman" panose="02020603050405020304" pitchFamily="18" charset="0"/>
              </a:rPr>
              <a:t>from facilitated data sharing (e.g., local entity, across jurisdiction and regional such as recovery status updates.</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Invitees:  Federal, State and Tribal fish biologists and managers </a:t>
            </a:r>
            <a:r>
              <a:rPr lang="en-US" sz="2400" dirty="0" smtClean="0">
                <a:latin typeface="Calibri" panose="020F0502020204030204" pitchFamily="34" charset="0"/>
                <a:ea typeface="Calibri" panose="020F0502020204030204" pitchFamily="34" charset="0"/>
                <a:cs typeface="Times New Roman" panose="02020603050405020304" pitchFamily="18" charset="0"/>
              </a:rPr>
              <a:t>involved in reporting on species and interested </a:t>
            </a:r>
            <a:r>
              <a:rPr lang="en-US" sz="2400" dirty="0">
                <a:latin typeface="Calibri" panose="020F0502020204030204" pitchFamily="34" charset="0"/>
                <a:ea typeface="Calibri" panose="020F0502020204030204" pitchFamily="34" charset="0"/>
                <a:cs typeface="Times New Roman" panose="02020603050405020304" pitchFamily="18" charset="0"/>
              </a:rPr>
              <a:t>in improving reporting on status and </a:t>
            </a:r>
            <a:r>
              <a:rPr lang="en-US" sz="2400" dirty="0" smtClean="0">
                <a:latin typeface="Calibri" panose="020F0502020204030204" pitchFamily="34" charset="0"/>
                <a:ea typeface="Calibri" panose="020F0502020204030204" pitchFamily="34" charset="0"/>
                <a:cs typeface="Times New Roman" panose="02020603050405020304" pitchFamily="18" charset="0"/>
              </a:rPr>
              <a:t>progress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2733223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75B4CE-5129-41CA-A75E-F2AE589D1F47}" type="slidenum">
              <a:rPr lang="en-US" smtClean="0">
                <a:solidFill>
                  <a:prstClr val="black">
                    <a:tint val="75000"/>
                  </a:prstClr>
                </a:solidFill>
              </a:rPr>
              <a:pPr/>
              <a:t>39</a:t>
            </a:fld>
            <a:endParaRPr lang="en-US" dirty="0">
              <a:solidFill>
                <a:prstClr val="black">
                  <a:tint val="75000"/>
                </a:prstClr>
              </a:solidFill>
            </a:endParaRPr>
          </a:p>
        </p:txBody>
      </p:sp>
      <p:sp>
        <p:nvSpPr>
          <p:cNvPr id="3" name="TextBox 2"/>
          <p:cNvSpPr txBox="1"/>
          <p:nvPr/>
        </p:nvSpPr>
        <p:spPr>
          <a:xfrm>
            <a:off x="2106897" y="1295400"/>
            <a:ext cx="4870500" cy="523220"/>
          </a:xfrm>
          <a:prstGeom prst="rect">
            <a:avLst/>
          </a:prstGeom>
          <a:noFill/>
        </p:spPr>
        <p:txBody>
          <a:bodyPr wrap="none" rtlCol="0">
            <a:spAutoFit/>
          </a:bodyPr>
          <a:lstStyle/>
          <a:p>
            <a:r>
              <a:rPr lang="en-US" sz="2800" b="1" dirty="0"/>
              <a:t>Good of the Order/Roundtable </a:t>
            </a:r>
            <a:endParaRPr lang="en-US" sz="2800" dirty="0"/>
          </a:p>
        </p:txBody>
      </p:sp>
      <p:pic>
        <p:nvPicPr>
          <p:cNvPr id="4" name="Picture 3"/>
          <p:cNvPicPr>
            <a:picLocks noChangeAspect="1"/>
          </p:cNvPicPr>
          <p:nvPr/>
        </p:nvPicPr>
        <p:blipFill>
          <a:blip r:embed="rId2"/>
          <a:stretch>
            <a:fillRect/>
          </a:stretch>
        </p:blipFill>
        <p:spPr>
          <a:xfrm>
            <a:off x="304800" y="2438400"/>
            <a:ext cx="8474695" cy="3698193"/>
          </a:xfrm>
          <a:prstGeom prst="rect">
            <a:avLst/>
          </a:prstGeom>
        </p:spPr>
      </p:pic>
    </p:spTree>
    <p:extLst>
      <p:ext uri="{BB962C8B-B14F-4D97-AF65-F5344CB8AC3E}">
        <p14:creationId xmlns:p14="http://schemas.microsoft.com/office/powerpoint/2010/main" val="2968182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12975822"/>
              </p:ext>
            </p:extLst>
          </p:nvPr>
        </p:nvGraphicFramePr>
        <p:xfrm>
          <a:off x="381000" y="152400"/>
          <a:ext cx="8382000" cy="5638801"/>
        </p:xfrm>
        <a:graphic>
          <a:graphicData uri="http://schemas.openxmlformats.org/drawingml/2006/table">
            <a:tbl>
              <a:tblPr/>
              <a:tblGrid>
                <a:gridCol w="76200">
                  <a:extLst>
                    <a:ext uri="{9D8B030D-6E8A-4147-A177-3AD203B41FA5}">
                      <a16:colId xmlns:a16="http://schemas.microsoft.com/office/drawing/2014/main" val="1145392461"/>
                    </a:ext>
                  </a:extLst>
                </a:gridCol>
                <a:gridCol w="1447800">
                  <a:extLst>
                    <a:ext uri="{9D8B030D-6E8A-4147-A177-3AD203B41FA5}">
                      <a16:colId xmlns:a16="http://schemas.microsoft.com/office/drawing/2014/main" val="2427026778"/>
                    </a:ext>
                  </a:extLst>
                </a:gridCol>
                <a:gridCol w="1143000">
                  <a:extLst>
                    <a:ext uri="{9D8B030D-6E8A-4147-A177-3AD203B41FA5}">
                      <a16:colId xmlns:a16="http://schemas.microsoft.com/office/drawing/2014/main" val="2806116147"/>
                    </a:ext>
                  </a:extLst>
                </a:gridCol>
                <a:gridCol w="1143000">
                  <a:extLst>
                    <a:ext uri="{9D8B030D-6E8A-4147-A177-3AD203B41FA5}">
                      <a16:colId xmlns:a16="http://schemas.microsoft.com/office/drawing/2014/main" val="816550164"/>
                    </a:ext>
                  </a:extLst>
                </a:gridCol>
                <a:gridCol w="1066800">
                  <a:extLst>
                    <a:ext uri="{9D8B030D-6E8A-4147-A177-3AD203B41FA5}">
                      <a16:colId xmlns:a16="http://schemas.microsoft.com/office/drawing/2014/main" val="1967752136"/>
                    </a:ext>
                  </a:extLst>
                </a:gridCol>
                <a:gridCol w="914400">
                  <a:extLst>
                    <a:ext uri="{9D8B030D-6E8A-4147-A177-3AD203B41FA5}">
                      <a16:colId xmlns:a16="http://schemas.microsoft.com/office/drawing/2014/main" val="3496262707"/>
                    </a:ext>
                  </a:extLst>
                </a:gridCol>
                <a:gridCol w="838200">
                  <a:extLst>
                    <a:ext uri="{9D8B030D-6E8A-4147-A177-3AD203B41FA5}">
                      <a16:colId xmlns:a16="http://schemas.microsoft.com/office/drawing/2014/main" val="201307182"/>
                    </a:ext>
                  </a:extLst>
                </a:gridCol>
                <a:gridCol w="838200">
                  <a:extLst>
                    <a:ext uri="{9D8B030D-6E8A-4147-A177-3AD203B41FA5}">
                      <a16:colId xmlns:a16="http://schemas.microsoft.com/office/drawing/2014/main" val="990241259"/>
                    </a:ext>
                  </a:extLst>
                </a:gridCol>
                <a:gridCol w="914400">
                  <a:extLst>
                    <a:ext uri="{9D8B030D-6E8A-4147-A177-3AD203B41FA5}">
                      <a16:colId xmlns:a16="http://schemas.microsoft.com/office/drawing/2014/main" val="1515009130"/>
                    </a:ext>
                  </a:extLst>
                </a:gridCol>
              </a:tblGrid>
              <a:tr h="704850">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Category % of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smtClean="0">
                          <a:solidFill>
                            <a:srgbClr val="000000"/>
                          </a:solidFill>
                          <a:effectLst/>
                          <a:latin typeface="Calibri" panose="020F0502020204030204" pitchFamily="34" charset="0"/>
                        </a:rPr>
                        <a:t>71.1%</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smtClean="0">
                          <a:solidFill>
                            <a:srgbClr val="000000"/>
                          </a:solidFill>
                          <a:effectLst/>
                          <a:latin typeface="Calibri" panose="020F0502020204030204" pitchFamily="34" charset="0"/>
                        </a:rPr>
                        <a:t>17.8%</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a:solidFill>
                            <a:srgbClr val="000000"/>
                          </a:solidFill>
                          <a:effectLst/>
                          <a:latin typeface="Calibri" panose="020F0502020204030204" pitchFamily="34" charset="0"/>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smtClean="0">
                          <a:solidFill>
                            <a:srgbClr val="000000"/>
                          </a:solidFill>
                          <a:effectLst/>
                          <a:latin typeface="Calibri" panose="020F0502020204030204" pitchFamily="34" charset="0"/>
                        </a:rPr>
                        <a:t>1.4%</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a:solidFill>
                            <a:srgbClr val="000000"/>
                          </a:solidFill>
                          <a:effectLst/>
                          <a:latin typeface="Calibri" panose="020F0502020204030204" pitchFamily="34" charset="0"/>
                        </a:rPr>
                        <a:t>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a:solidFill>
                            <a:srgbClr val="000000"/>
                          </a:solidFill>
                          <a:effectLst/>
                          <a:latin typeface="Calibri" panose="020F0502020204030204" pitchFamily="34" charset="0"/>
                        </a:rPr>
                        <a:t>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64578105"/>
                  </a:ext>
                </a:extLst>
              </a:tr>
              <a:tr h="1057276">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Total Personnel Expense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Indirect</a:t>
                      </a:r>
                      <a:r>
                        <a:rPr lang="en-US" sz="1800" b="0" i="0" u="none" strike="noStrike" dirty="0" smtClean="0">
                          <a:solidFill>
                            <a:srgbClr val="000000"/>
                          </a:solidFill>
                          <a:effectLst/>
                          <a:latin typeface="Calibri" panose="020F0502020204030204" pitchFamily="34" charset="0"/>
                        </a:rPr>
                        <a:t>/</a:t>
                      </a:r>
                    </a:p>
                    <a:p>
                      <a:pPr algn="ctr" fontAlgn="b"/>
                      <a:r>
                        <a:rPr lang="en-US" sz="1800" b="0" i="0" u="none" strike="noStrike" dirty="0" smtClean="0">
                          <a:solidFill>
                            <a:srgbClr val="000000"/>
                          </a:solidFill>
                          <a:effectLst/>
                          <a:latin typeface="Calibri" panose="020F0502020204030204" pitchFamily="34" charset="0"/>
                        </a:rPr>
                        <a:t>OverHead</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smtClean="0">
                          <a:solidFill>
                            <a:srgbClr val="000000"/>
                          </a:solidFill>
                          <a:effectLst/>
                          <a:latin typeface="Calibri" panose="020F0502020204030204" pitchFamily="34" charset="0"/>
                        </a:rPr>
                        <a:t>Sub-Contracts</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smtClean="0">
                          <a:solidFill>
                            <a:srgbClr val="000000"/>
                          </a:solidFill>
                          <a:effectLst/>
                          <a:latin typeface="Calibri" panose="020F0502020204030204" pitchFamily="34" charset="0"/>
                        </a:rPr>
                        <a:t>Rent/</a:t>
                      </a:r>
                    </a:p>
                    <a:p>
                      <a:pPr algn="ctr" fontAlgn="b"/>
                      <a:r>
                        <a:rPr lang="en-US" sz="1800" b="0" i="0" u="none" strike="noStrike" dirty="0" smtClean="0">
                          <a:solidFill>
                            <a:srgbClr val="000000"/>
                          </a:solidFill>
                          <a:effectLst/>
                          <a:latin typeface="Calibri" panose="020F0502020204030204" pitchFamily="34" charset="0"/>
                        </a:rPr>
                        <a:t>Utilities</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Travel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Supplies &amp; Equip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Meetings &amp; Training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860981992"/>
                  </a:ext>
                </a:extLst>
              </a:tr>
              <a:tr h="352425">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PSMFC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441,141</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87,299</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$24,000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$24,500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$2,050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814073"/>
                  </a:ext>
                </a:extLst>
              </a:tr>
              <a:tr h="352425">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CCT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$15,952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$4,815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$68,382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$852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545401"/>
                  </a:ext>
                </a:extLst>
              </a:tr>
              <a:tr h="352425">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IDFG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$256,995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$65,637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$5,652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$3,004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694306"/>
                  </a:ext>
                </a:extLst>
              </a:tr>
              <a:tr h="352425">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MFWP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$80,279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$16,312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$65,568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$4,380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$2,088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63092"/>
                  </a:ext>
                </a:extLst>
              </a:tr>
              <a:tr h="352425">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ODFW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$361,290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$91,769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$6,986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panose="020F0502020204030204" pitchFamily="34" charset="0"/>
                        </a:rPr>
                        <a:t>$6,193</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$8,220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947153"/>
                  </a:ext>
                </a:extLst>
              </a:tr>
              <a:tr h="352425">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WDFW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$346,959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$106,371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$5,136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$10,220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$1,844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864744"/>
                  </a:ext>
                </a:extLst>
              </a:tr>
              <a:tr h="352425">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USFWS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$58,794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$18,744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625216"/>
                  </a:ext>
                </a:extLst>
              </a:tr>
              <a:tr h="352425">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1,561,410</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390,947</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$157,950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$36,622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$17,206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237238"/>
                  </a:ext>
                </a:extLst>
              </a:tr>
              <a:tr h="352425">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073643"/>
                  </a:ext>
                </a:extLst>
              </a:tr>
              <a:tr h="704850">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Total FY Budget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$2,195,241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434072"/>
                  </a:ext>
                </a:extLst>
              </a:tr>
            </a:tbl>
          </a:graphicData>
        </a:graphic>
      </p:graphicFrame>
      <p:cxnSp>
        <p:nvCxnSpPr>
          <p:cNvPr id="4" name="Straight Arrow Connector 3"/>
          <p:cNvCxnSpPr/>
          <p:nvPr/>
        </p:nvCxnSpPr>
        <p:spPr>
          <a:xfrm flipH="1">
            <a:off x="2209800" y="304800"/>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343400" y="3048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92073" y="152400"/>
            <a:ext cx="712054" cy="646331"/>
          </a:xfrm>
          <a:prstGeom prst="rect">
            <a:avLst/>
          </a:prstGeom>
          <a:noFill/>
        </p:spPr>
        <p:txBody>
          <a:bodyPr wrap="none" rtlCol="0">
            <a:spAutoFit/>
          </a:bodyPr>
          <a:lstStyle/>
          <a:p>
            <a:r>
              <a:rPr lang="en-US" dirty="0" smtClean="0">
                <a:solidFill>
                  <a:srgbClr val="FF0000"/>
                </a:solidFill>
              </a:rPr>
              <a:t>96% !</a:t>
            </a:r>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323032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17000" b="-17000"/>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lstStyle/>
          <a:p>
            <a:r>
              <a:rPr lang="en-US" dirty="0" smtClean="0"/>
              <a:t>Adjourn</a:t>
            </a:r>
            <a:endParaRPr lang="en-US" dirty="0"/>
          </a:p>
        </p:txBody>
      </p:sp>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974569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03806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FF0000"/>
                </a:solidFill>
              </a:rPr>
              <a:t>Definitions</a:t>
            </a:r>
            <a:r>
              <a:rPr lang="en-US" sz="1800" dirty="0" smtClean="0"/>
              <a:t> (Work Elements from SOW)</a:t>
            </a:r>
            <a:endParaRPr lang="en-US" sz="1800" dirty="0"/>
          </a:p>
        </p:txBody>
      </p:sp>
      <p:sp>
        <p:nvSpPr>
          <p:cNvPr id="3" name="Content Placeholder 2"/>
          <p:cNvSpPr>
            <a:spLocks noGrp="1"/>
          </p:cNvSpPr>
          <p:nvPr>
            <p:ph idx="1"/>
          </p:nvPr>
        </p:nvSpPr>
        <p:spPr>
          <a:xfrm>
            <a:off x="457200" y="1142999"/>
            <a:ext cx="8229600" cy="5578475"/>
          </a:xfrm>
        </p:spPr>
        <p:txBody>
          <a:bodyPr>
            <a:normAutofit fontScale="77500" lnSpcReduction="20000"/>
          </a:bodyPr>
          <a:lstStyle/>
          <a:p>
            <a:r>
              <a:rPr lang="en-US" sz="1800" b="1" dirty="0"/>
              <a:t>Coordination, Management, Reporting  </a:t>
            </a:r>
            <a:r>
              <a:rPr lang="en-US" sz="1800" dirty="0" smtClean="0"/>
              <a:t>Coordinate </a:t>
            </a:r>
            <a:r>
              <a:rPr lang="en-US" sz="1800" dirty="0"/>
              <a:t>with a wide range of entities to assure data flow, improve data sharing, promote data standards, and encourage widespread adoption of modern information technology to improve fish and wildlife management and recovery programs.  Highest priority for coordination activities will be for entities participating in the Fish and Wildlife Program (BPA, NPCC, PNAMP, Federal Caucus, FWP project sponsors, etc.) and the agencies and tribes in the StreamNet program. </a:t>
            </a:r>
            <a:r>
              <a:rPr lang="en-US" sz="1800" dirty="0" smtClean="0"/>
              <a:t>Ensure </a:t>
            </a:r>
            <a:r>
              <a:rPr lang="en-US" sz="1800" dirty="0"/>
              <a:t>that StreamNet is aligned with the data management needs and regional priorities established in the NPCC F&amp;W program, recovery plans for listed species, and the participating agencies and </a:t>
            </a:r>
            <a:r>
              <a:rPr lang="en-US" sz="1800" dirty="0" smtClean="0"/>
              <a:t>tribes. Produce BiOp, annual, and quarterly reports as required by contract.</a:t>
            </a:r>
            <a:r>
              <a:rPr lang="en-US" sz="1800" dirty="0"/>
              <a:t>					</a:t>
            </a:r>
            <a:endParaRPr lang="en-US" sz="1800" dirty="0" smtClean="0"/>
          </a:p>
          <a:p>
            <a:r>
              <a:rPr lang="en-US" sz="1800" b="1" dirty="0" smtClean="0"/>
              <a:t>Coordinated Assessments</a:t>
            </a:r>
            <a:r>
              <a:rPr lang="en-US" sz="1800" dirty="0"/>
              <a:t> </a:t>
            </a:r>
            <a:r>
              <a:rPr lang="en-US" sz="1800" dirty="0" smtClean="0"/>
              <a:t>Leadership of </a:t>
            </a:r>
            <a:r>
              <a:rPr lang="en-US" sz="1800" dirty="0"/>
              <a:t>the Coordinated Assessments project, including serving as technical lead, serving on </a:t>
            </a:r>
            <a:r>
              <a:rPr lang="en-US" sz="1800" dirty="0" smtClean="0"/>
              <a:t>committees, </a:t>
            </a:r>
            <a:r>
              <a:rPr lang="en-US" sz="1800" dirty="0"/>
              <a:t>leading the DES Development Team, establishing and maintaining a 5 Year Plan, and coordinating with the agencies that provide and use the CA data, as prioritized by the Executive Committee. Manage the existing Coordinated Assessments Data Exchange Standard (DES) for </a:t>
            </a:r>
            <a:r>
              <a:rPr lang="en-US" sz="1800" dirty="0" smtClean="0"/>
              <a:t>indicators </a:t>
            </a:r>
            <a:r>
              <a:rPr lang="en-US" sz="1800" dirty="0"/>
              <a:t>and metrics. Continue development of regional data exchange </a:t>
            </a:r>
            <a:r>
              <a:rPr lang="en-US" sz="1800" dirty="0" smtClean="0"/>
              <a:t>standards</a:t>
            </a:r>
            <a:r>
              <a:rPr lang="en-US" sz="1800" dirty="0"/>
              <a:t>. Lead the process of implementation of DES’s and databases for indicators for the next 5 years </a:t>
            </a:r>
            <a:r>
              <a:rPr lang="en-US" sz="1800" dirty="0" smtClean="0"/>
              <a:t>and expand </a:t>
            </a:r>
            <a:r>
              <a:rPr lang="en-US" sz="1800" dirty="0"/>
              <a:t>the DES and CA databases to include additional metrics as they are adopted by the StreamNet Executive Committee. Obtain the available CA indicator and supporting metrics, convert them into the DES format, and exchange them with the CA database at PSFMC StreamNet. </a:t>
            </a:r>
            <a:r>
              <a:rPr lang="en-US" sz="1800" dirty="0" smtClean="0"/>
              <a:t>Host a </a:t>
            </a:r>
            <a:r>
              <a:rPr lang="en-US" sz="1800" dirty="0"/>
              <a:t>database </a:t>
            </a:r>
            <a:r>
              <a:rPr lang="en-US" sz="1800" dirty="0" smtClean="0"/>
              <a:t>on </a:t>
            </a:r>
            <a:r>
              <a:rPr lang="en-US" sz="1800" dirty="0"/>
              <a:t>the StreamNet website and/or by supporting access portals on NPCC or other regional fisheries management sites. </a:t>
            </a:r>
            <a:endParaRPr lang="en-US" sz="1800" dirty="0" smtClean="0"/>
          </a:p>
          <a:p>
            <a:pPr marL="0" indent="0">
              <a:buNone/>
            </a:pPr>
            <a:endParaRPr lang="en-US" sz="1800" dirty="0" smtClean="0"/>
          </a:p>
          <a:p>
            <a:r>
              <a:rPr lang="en-US" sz="1800" b="1" dirty="0" smtClean="0"/>
              <a:t>Enhancing </a:t>
            </a:r>
            <a:r>
              <a:rPr lang="en-US" sz="1800" b="1" dirty="0"/>
              <a:t>Efficiency and </a:t>
            </a:r>
            <a:r>
              <a:rPr lang="en-US" sz="1800" b="1" dirty="0" smtClean="0"/>
              <a:t>Transfer Of Data</a:t>
            </a:r>
            <a:r>
              <a:rPr lang="en-US" sz="1800" dirty="0"/>
              <a:t> </a:t>
            </a:r>
            <a:r>
              <a:rPr lang="en-US" sz="1800" dirty="0" smtClean="0"/>
              <a:t>Assist </a:t>
            </a:r>
            <a:r>
              <a:rPr lang="en-US" sz="1800" dirty="0"/>
              <a:t>agencies in development of database systems and data management </a:t>
            </a:r>
            <a:r>
              <a:rPr lang="en-US" sz="1800" dirty="0" smtClean="0"/>
              <a:t>for </a:t>
            </a:r>
            <a:r>
              <a:rPr lang="en-US" sz="1800" dirty="0"/>
              <a:t>CA </a:t>
            </a:r>
            <a:r>
              <a:rPr lang="en-US" sz="1800" dirty="0" smtClean="0"/>
              <a:t>and </a:t>
            </a:r>
            <a:r>
              <a:rPr lang="en-US" sz="1800" dirty="0"/>
              <a:t>traditional </a:t>
            </a:r>
            <a:r>
              <a:rPr lang="en-US" sz="1800" dirty="0" smtClean="0"/>
              <a:t>data, </a:t>
            </a:r>
            <a:r>
              <a:rPr lang="en-US" sz="1800" dirty="0"/>
              <a:t>with focus on data collected as part of the regional fish and wildlife program. </a:t>
            </a:r>
            <a:r>
              <a:rPr lang="en-US" sz="1800" dirty="0" smtClean="0"/>
              <a:t>Work </a:t>
            </a:r>
            <a:r>
              <a:rPr lang="en-US" sz="1800" dirty="0"/>
              <a:t>with </a:t>
            </a:r>
            <a:r>
              <a:rPr lang="en-US" sz="1800" dirty="0" smtClean="0"/>
              <a:t>interested </a:t>
            </a:r>
            <a:r>
              <a:rPr lang="en-US" sz="1800" dirty="0"/>
              <a:t>parties to coordinate ongoing regional review </a:t>
            </a:r>
            <a:r>
              <a:rPr lang="en-US" sz="1800" dirty="0" smtClean="0"/>
              <a:t>of field electronic </a:t>
            </a:r>
            <a:r>
              <a:rPr lang="en-US" sz="1800" dirty="0"/>
              <a:t>data capture devices in fisheries settings. Maintain the infrastructure necessary for acquiring, managing and disseminating regionally standardized and georeferenced data, including system administration, databases, website pages, query systems, web services, and various data related applications.  Maintain access to existing and historic data </a:t>
            </a:r>
            <a:r>
              <a:rPr lang="en-US" sz="1800" dirty="0" smtClean="0"/>
              <a:t>sets.</a:t>
            </a:r>
          </a:p>
          <a:p>
            <a:pPr marL="0" indent="0">
              <a:buNone/>
            </a:pPr>
            <a:r>
              <a:rPr lang="en-US" sz="1800" dirty="0"/>
              <a:t>					</a:t>
            </a:r>
            <a:endParaRPr lang="en-US" sz="1800" dirty="0" smtClean="0"/>
          </a:p>
          <a:p>
            <a:r>
              <a:rPr lang="en-US" sz="1800" b="1" dirty="0" smtClean="0"/>
              <a:t>Traditional </a:t>
            </a:r>
            <a:r>
              <a:rPr lang="en-US" sz="1800" b="1" dirty="0"/>
              <a:t>Data </a:t>
            </a:r>
            <a:r>
              <a:rPr lang="en-US" sz="1800" dirty="0" smtClean="0"/>
              <a:t>Update </a:t>
            </a:r>
            <a:r>
              <a:rPr lang="en-US" sz="1800" dirty="0"/>
              <a:t>selected high priority traditional  Trend datasets and integrate them into </a:t>
            </a:r>
            <a:r>
              <a:rPr lang="en-US" sz="1800" dirty="0" smtClean="0"/>
              <a:t>query </a:t>
            </a:r>
            <a:r>
              <a:rPr lang="en-US" sz="1800" dirty="0"/>
              <a:t>system. </a:t>
            </a:r>
            <a:r>
              <a:rPr lang="en-US" sz="1800" dirty="0" smtClean="0"/>
              <a:t>	</a:t>
            </a:r>
          </a:p>
          <a:p>
            <a:pPr marL="457200" lvl="1" indent="0">
              <a:buNone/>
            </a:pPr>
            <a:endParaRPr lang="en-US" sz="3200" dirty="0" smtClean="0"/>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3849956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6.63% cut applied to 2018 requests across the board</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43258948"/>
              </p:ext>
            </p:extLst>
          </p:nvPr>
        </p:nvGraphicFramePr>
        <p:xfrm>
          <a:off x="761999" y="1828798"/>
          <a:ext cx="3581400" cy="4297368"/>
        </p:xfrm>
        <a:graphic>
          <a:graphicData uri="http://schemas.openxmlformats.org/drawingml/2006/table">
            <a:tbl>
              <a:tblPr>
                <a:tableStyleId>{5C22544A-7EE6-4342-B048-85BDC9FD1C3A}</a:tableStyleId>
              </a:tblPr>
              <a:tblGrid>
                <a:gridCol w="1088020">
                  <a:extLst>
                    <a:ext uri="{9D8B030D-6E8A-4147-A177-3AD203B41FA5}">
                      <a16:colId xmlns:a16="http://schemas.microsoft.com/office/drawing/2014/main" val="904110194"/>
                    </a:ext>
                  </a:extLst>
                </a:gridCol>
                <a:gridCol w="1246690">
                  <a:extLst>
                    <a:ext uri="{9D8B030D-6E8A-4147-A177-3AD203B41FA5}">
                      <a16:colId xmlns:a16="http://schemas.microsoft.com/office/drawing/2014/main" val="2377245161"/>
                    </a:ext>
                  </a:extLst>
                </a:gridCol>
                <a:gridCol w="1246690">
                  <a:extLst>
                    <a:ext uri="{9D8B030D-6E8A-4147-A177-3AD203B41FA5}">
                      <a16:colId xmlns:a16="http://schemas.microsoft.com/office/drawing/2014/main" val="815269967"/>
                    </a:ext>
                  </a:extLst>
                </a:gridCol>
              </a:tblGrid>
              <a:tr h="781338">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FY 2017*</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FY 2018*</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01795966"/>
                  </a:ext>
                </a:extLst>
              </a:tr>
              <a:tr h="390670">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600485704"/>
                  </a:ext>
                </a:extLst>
              </a:tr>
              <a:tr h="390670">
                <a:tc>
                  <a:txBody>
                    <a:bodyPr/>
                    <a:lstStyle/>
                    <a:p>
                      <a:pPr algn="l" fontAlgn="b"/>
                      <a:r>
                        <a:rPr lang="en-US" sz="1800" u="none" strike="noStrike" dirty="0">
                          <a:effectLst/>
                        </a:rPr>
                        <a:t>CCT</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$90,000</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$97,986</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702167221"/>
                  </a:ext>
                </a:extLst>
              </a:tr>
              <a:tr h="390670">
                <a:tc>
                  <a:txBody>
                    <a:bodyPr/>
                    <a:lstStyle/>
                    <a:p>
                      <a:pPr algn="l" fontAlgn="b"/>
                      <a:r>
                        <a:rPr lang="en-US" sz="1800" u="none" strike="noStrike" dirty="0">
                          <a:effectLst/>
                        </a:rPr>
                        <a:t>IDFG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$331,288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$338,275</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919847968"/>
                  </a:ext>
                </a:extLst>
              </a:tr>
              <a:tr h="390670">
                <a:tc>
                  <a:txBody>
                    <a:bodyPr/>
                    <a:lstStyle/>
                    <a:p>
                      <a:pPr algn="l" fontAlgn="b"/>
                      <a:r>
                        <a:rPr lang="en-US" sz="1800" u="none" strike="noStrike" dirty="0">
                          <a:effectLst/>
                        </a:rPr>
                        <a:t>MFWP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$168,877</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$170,565</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699367135"/>
                  </a:ext>
                </a:extLst>
              </a:tr>
              <a:tr h="390670">
                <a:tc>
                  <a:txBody>
                    <a:bodyPr/>
                    <a:lstStyle/>
                    <a:p>
                      <a:pPr algn="l" fontAlgn="b"/>
                      <a:r>
                        <a:rPr lang="en-US" sz="1800" u="none" strike="noStrike" dirty="0">
                          <a:effectLst/>
                        </a:rPr>
                        <a:t>ODFW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$474,458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$499,214</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208847697"/>
                  </a:ext>
                </a:extLst>
              </a:tr>
              <a:tr h="390670">
                <a:tc>
                  <a:txBody>
                    <a:bodyPr/>
                    <a:lstStyle/>
                    <a:p>
                      <a:pPr algn="l" fontAlgn="b"/>
                      <a:r>
                        <a:rPr lang="en-US" sz="1800" u="none" strike="noStrike" dirty="0">
                          <a:effectLst/>
                        </a:rPr>
                        <a:t>USFWS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$78,248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$89,423</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13841086"/>
                  </a:ext>
                </a:extLst>
              </a:tr>
              <a:tr h="390670">
                <a:tc>
                  <a:txBody>
                    <a:bodyPr/>
                    <a:lstStyle/>
                    <a:p>
                      <a:pPr algn="l" fontAlgn="b"/>
                      <a:r>
                        <a:rPr lang="en-US" sz="1800" u="none" strike="noStrike" dirty="0">
                          <a:effectLst/>
                        </a:rPr>
                        <a:t>WDFW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$470,530</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$490,512</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659922978"/>
                  </a:ext>
                </a:extLst>
              </a:tr>
              <a:tr h="390670">
                <a:tc>
                  <a:txBody>
                    <a:bodyPr/>
                    <a:lstStyle/>
                    <a:p>
                      <a:pPr algn="l" fontAlgn="b"/>
                      <a:r>
                        <a:rPr lang="en-US" sz="1800" u="none" strike="noStrike" dirty="0">
                          <a:effectLst/>
                        </a:rPr>
                        <a:t>PSMFC</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$581,840</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$611,850</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109944664"/>
                  </a:ext>
                </a:extLst>
              </a:tr>
              <a:tr h="390670">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$2,195,241</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$2,297,824</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97554046"/>
                  </a:ext>
                </a:extLst>
              </a:tr>
            </a:tbl>
          </a:graphicData>
        </a:graphic>
      </p:graphicFrame>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43</a:t>
            </a:fld>
            <a:endParaRPr lang="en-US" dirty="0">
              <a:solidFill>
                <a:prstClr val="black">
                  <a:tint val="75000"/>
                </a:prstClr>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608497512"/>
              </p:ext>
            </p:extLst>
          </p:nvPr>
        </p:nvGraphicFramePr>
        <p:xfrm>
          <a:off x="4800599" y="1417640"/>
          <a:ext cx="3136901" cy="4708525"/>
        </p:xfrm>
        <a:graphic>
          <a:graphicData uri="http://schemas.openxmlformats.org/drawingml/2006/table">
            <a:tbl>
              <a:tblPr>
                <a:tableStyleId>{5C22544A-7EE6-4342-B048-85BDC9FD1C3A}</a:tableStyleId>
              </a:tblPr>
              <a:tblGrid>
                <a:gridCol w="752856">
                  <a:extLst>
                    <a:ext uri="{9D8B030D-6E8A-4147-A177-3AD203B41FA5}">
                      <a16:colId xmlns:a16="http://schemas.microsoft.com/office/drawing/2014/main" val="3591159473"/>
                    </a:ext>
                  </a:extLst>
                </a:gridCol>
                <a:gridCol w="956755">
                  <a:extLst>
                    <a:ext uri="{9D8B030D-6E8A-4147-A177-3AD203B41FA5}">
                      <a16:colId xmlns:a16="http://schemas.microsoft.com/office/drawing/2014/main" val="362538333"/>
                    </a:ext>
                  </a:extLst>
                </a:gridCol>
                <a:gridCol w="1427290">
                  <a:extLst>
                    <a:ext uri="{9D8B030D-6E8A-4147-A177-3AD203B41FA5}">
                      <a16:colId xmlns:a16="http://schemas.microsoft.com/office/drawing/2014/main" val="794708843"/>
                    </a:ext>
                  </a:extLst>
                </a:gridCol>
              </a:tblGrid>
              <a:tr h="1177132">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6.6% Cut</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smtClean="0">
                          <a:effectLst/>
                        </a:rPr>
                        <a:t>FY 2018 Cut </a:t>
                      </a:r>
                      <a:r>
                        <a:rPr lang="en-US" sz="1800" u="none" strike="noStrike" dirty="0">
                          <a:effectLst/>
                        </a:rPr>
                        <a:t>Budget Allocations</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983286545"/>
                  </a:ext>
                </a:extLst>
              </a:tr>
              <a:tr h="392377">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130282937"/>
                  </a:ext>
                </a:extLst>
              </a:tr>
              <a:tr h="392377">
                <a:tc>
                  <a:txBody>
                    <a:bodyPr/>
                    <a:lstStyle/>
                    <a:p>
                      <a:pPr algn="l" fontAlgn="b"/>
                      <a:r>
                        <a:rPr lang="en-US" sz="1800" u="none" strike="noStrike" dirty="0">
                          <a:effectLst/>
                        </a:rPr>
                        <a:t>CCT</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$6,496</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$91,490</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270800530"/>
                  </a:ext>
                </a:extLst>
              </a:tr>
              <a:tr h="392377">
                <a:tc>
                  <a:txBody>
                    <a:bodyPr/>
                    <a:lstStyle/>
                    <a:p>
                      <a:pPr algn="l" fontAlgn="b"/>
                      <a:r>
                        <a:rPr lang="en-US" sz="1800" u="none" strike="noStrike" dirty="0">
                          <a:effectLst/>
                        </a:rPr>
                        <a:t>IDFG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$22,427</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$315,848</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932007401"/>
                  </a:ext>
                </a:extLst>
              </a:tr>
              <a:tr h="392377">
                <a:tc>
                  <a:txBody>
                    <a:bodyPr/>
                    <a:lstStyle/>
                    <a:p>
                      <a:pPr algn="l" fontAlgn="b"/>
                      <a:r>
                        <a:rPr lang="en-US" sz="1800" u="none" strike="noStrike" dirty="0">
                          <a:effectLst/>
                        </a:rPr>
                        <a:t>MFWP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$11,308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$159,257</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829945705"/>
                  </a:ext>
                </a:extLst>
              </a:tr>
              <a:tr h="392377">
                <a:tc>
                  <a:txBody>
                    <a:bodyPr/>
                    <a:lstStyle/>
                    <a:p>
                      <a:pPr algn="l" fontAlgn="b"/>
                      <a:r>
                        <a:rPr lang="en-US" sz="1800" u="none" strike="noStrike" dirty="0">
                          <a:effectLst/>
                        </a:rPr>
                        <a:t>ODFW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$33,097</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$466,118</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029890112"/>
                  </a:ext>
                </a:extLst>
              </a:tr>
              <a:tr h="392377">
                <a:tc>
                  <a:txBody>
                    <a:bodyPr/>
                    <a:lstStyle/>
                    <a:p>
                      <a:pPr algn="l" fontAlgn="b"/>
                      <a:r>
                        <a:rPr lang="en-US" sz="1800" u="none" strike="noStrike" dirty="0">
                          <a:effectLst/>
                        </a:rPr>
                        <a:t>USFWS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$5,928</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$83,494</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682393190"/>
                  </a:ext>
                </a:extLst>
              </a:tr>
              <a:tr h="392377">
                <a:tc>
                  <a:txBody>
                    <a:bodyPr/>
                    <a:lstStyle/>
                    <a:p>
                      <a:pPr algn="l" fontAlgn="b"/>
                      <a:r>
                        <a:rPr lang="en-US" sz="1800" u="none" strike="noStrike" dirty="0">
                          <a:effectLst/>
                        </a:rPr>
                        <a:t>WDFW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$32,520</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$457,992</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197978439"/>
                  </a:ext>
                </a:extLst>
              </a:tr>
              <a:tr h="392377">
                <a:tc>
                  <a:txBody>
                    <a:bodyPr/>
                    <a:lstStyle/>
                    <a:p>
                      <a:pPr algn="l" fontAlgn="b"/>
                      <a:r>
                        <a:rPr lang="en-US" sz="1800" u="none" strike="noStrike" dirty="0">
                          <a:effectLst/>
                        </a:rPr>
                        <a:t>PSMFC</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$40,564</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$571,286</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525265039"/>
                  </a:ext>
                </a:extLst>
              </a:tr>
              <a:tr h="392377">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$152,339</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$2,145,484</a:t>
                      </a:r>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82840733"/>
                  </a:ext>
                </a:extLst>
              </a:tr>
            </a:tbl>
          </a:graphicData>
        </a:graphic>
      </p:graphicFrame>
    </p:spTree>
    <p:extLst>
      <p:ext uri="{BB962C8B-B14F-4D97-AF65-F5344CB8AC3E}">
        <p14:creationId xmlns:p14="http://schemas.microsoft.com/office/powerpoint/2010/main" val="2644596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$50k cut applied to 2017 budgets by percentage across the board</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819283314"/>
              </p:ext>
            </p:extLst>
          </p:nvPr>
        </p:nvGraphicFramePr>
        <p:xfrm>
          <a:off x="761999" y="1828798"/>
          <a:ext cx="3276601" cy="4297368"/>
        </p:xfrm>
        <a:graphic>
          <a:graphicData uri="http://schemas.openxmlformats.org/drawingml/2006/table">
            <a:tbl>
              <a:tblPr>
                <a:tableStyleId>{5C22544A-7EE6-4342-B048-85BDC9FD1C3A}</a:tableStyleId>
              </a:tblPr>
              <a:tblGrid>
                <a:gridCol w="995423">
                  <a:extLst>
                    <a:ext uri="{9D8B030D-6E8A-4147-A177-3AD203B41FA5}">
                      <a16:colId xmlns:a16="http://schemas.microsoft.com/office/drawing/2014/main" val="904110194"/>
                    </a:ext>
                  </a:extLst>
                </a:gridCol>
                <a:gridCol w="1140589">
                  <a:extLst>
                    <a:ext uri="{9D8B030D-6E8A-4147-A177-3AD203B41FA5}">
                      <a16:colId xmlns:a16="http://schemas.microsoft.com/office/drawing/2014/main" val="2377245161"/>
                    </a:ext>
                  </a:extLst>
                </a:gridCol>
                <a:gridCol w="1140589">
                  <a:extLst>
                    <a:ext uri="{9D8B030D-6E8A-4147-A177-3AD203B41FA5}">
                      <a16:colId xmlns:a16="http://schemas.microsoft.com/office/drawing/2014/main" val="815269967"/>
                    </a:ext>
                  </a:extLst>
                </a:gridCol>
              </a:tblGrid>
              <a:tr h="781338">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FY 2017*</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01795966"/>
                  </a:ext>
                </a:extLst>
              </a:tr>
              <a:tr h="390670">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l"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600485704"/>
                  </a:ext>
                </a:extLst>
              </a:tr>
              <a:tr h="390670">
                <a:tc>
                  <a:txBody>
                    <a:bodyPr/>
                    <a:lstStyle/>
                    <a:p>
                      <a:pPr algn="l" fontAlgn="b"/>
                      <a:r>
                        <a:rPr lang="en-US" sz="1800" u="none" strike="noStrike" dirty="0">
                          <a:effectLst/>
                        </a:rPr>
                        <a:t>CCT</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$90,000</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702167221"/>
                  </a:ext>
                </a:extLst>
              </a:tr>
              <a:tr h="390670">
                <a:tc>
                  <a:txBody>
                    <a:bodyPr/>
                    <a:lstStyle/>
                    <a:p>
                      <a:pPr algn="l" fontAlgn="b"/>
                      <a:r>
                        <a:rPr lang="en-US" sz="1800" u="none" strike="noStrike" dirty="0">
                          <a:effectLst/>
                        </a:rPr>
                        <a:t>IDFG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$331,288</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919847968"/>
                  </a:ext>
                </a:extLst>
              </a:tr>
              <a:tr h="390670">
                <a:tc>
                  <a:txBody>
                    <a:bodyPr/>
                    <a:lstStyle/>
                    <a:p>
                      <a:pPr algn="l" fontAlgn="b"/>
                      <a:r>
                        <a:rPr lang="en-US" sz="1800" u="none" strike="noStrike" dirty="0">
                          <a:effectLst/>
                        </a:rPr>
                        <a:t>MFWP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$168,877</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699367135"/>
                  </a:ext>
                </a:extLst>
              </a:tr>
              <a:tr h="390670">
                <a:tc>
                  <a:txBody>
                    <a:bodyPr/>
                    <a:lstStyle/>
                    <a:p>
                      <a:pPr algn="l" fontAlgn="b"/>
                      <a:r>
                        <a:rPr lang="en-US" sz="1800" u="none" strike="noStrike" dirty="0">
                          <a:effectLst/>
                        </a:rPr>
                        <a:t>ODFW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$474,458</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208847697"/>
                  </a:ext>
                </a:extLst>
              </a:tr>
              <a:tr h="390670">
                <a:tc>
                  <a:txBody>
                    <a:bodyPr/>
                    <a:lstStyle/>
                    <a:p>
                      <a:pPr algn="l" fontAlgn="b"/>
                      <a:r>
                        <a:rPr lang="en-US" sz="1800" u="none" strike="noStrike" dirty="0">
                          <a:effectLst/>
                        </a:rPr>
                        <a:t>USFWS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$78,248</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13841086"/>
                  </a:ext>
                </a:extLst>
              </a:tr>
              <a:tr h="390670">
                <a:tc>
                  <a:txBody>
                    <a:bodyPr/>
                    <a:lstStyle/>
                    <a:p>
                      <a:pPr algn="l" fontAlgn="b"/>
                      <a:r>
                        <a:rPr lang="en-US" sz="1800" u="none" strike="noStrike" dirty="0">
                          <a:effectLst/>
                        </a:rPr>
                        <a:t>WDFW </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$470,530</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659922978"/>
                  </a:ext>
                </a:extLst>
              </a:tr>
              <a:tr h="390670">
                <a:tc>
                  <a:txBody>
                    <a:bodyPr/>
                    <a:lstStyle/>
                    <a:p>
                      <a:pPr algn="l" fontAlgn="b"/>
                      <a:r>
                        <a:rPr lang="en-US" sz="1800" u="none" strike="noStrike" dirty="0">
                          <a:effectLst/>
                        </a:rPr>
                        <a:t>PSMFC</a:t>
                      </a:r>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$581,840</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109944664"/>
                  </a:ext>
                </a:extLst>
              </a:tr>
              <a:tr h="390670">
                <a:tc>
                  <a:txBody>
                    <a:bodyPr/>
                    <a:lstStyle/>
                    <a:p>
                      <a:pPr algn="l" fontAlgn="b"/>
                      <a:endParaRPr lang="en-US" sz="1800" b="0" i="0" u="none" strike="noStrike" dirty="0">
                        <a:effectLst/>
                        <a:latin typeface="Arial" panose="020B0604020202020204" pitchFamily="34" charset="0"/>
                      </a:endParaRPr>
                    </a:p>
                  </a:txBody>
                  <a:tcPr marL="0" marR="0" marT="0" marB="0" anchor="b"/>
                </a:tc>
                <a:tc>
                  <a:txBody>
                    <a:bodyPr/>
                    <a:lstStyle/>
                    <a:p>
                      <a:pPr algn="r" fontAlgn="b"/>
                      <a:r>
                        <a:rPr lang="en-US" sz="1800" u="none" strike="noStrike" dirty="0">
                          <a:effectLst/>
                        </a:rPr>
                        <a:t>$2,195,241</a:t>
                      </a:r>
                      <a:endParaRPr lang="en-US" sz="1800" b="0" i="0" u="none" strike="noStrike" dirty="0">
                        <a:effectLst/>
                        <a:latin typeface="Arial" panose="020B0604020202020204" pitchFamily="34" charset="0"/>
                      </a:endParaRPr>
                    </a:p>
                  </a:txBody>
                  <a:tcPr marL="0" marR="0" marT="0" marB="0" anchor="b"/>
                </a:tc>
                <a:tc>
                  <a:txBody>
                    <a:bodyPr/>
                    <a:lstStyle/>
                    <a:p>
                      <a:pPr algn="r" fontAlgn="b"/>
                      <a:endParaRPr lang="en-US"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97554046"/>
                  </a:ext>
                </a:extLst>
              </a:tr>
            </a:tbl>
          </a:graphicData>
        </a:graphic>
      </p:graphicFrame>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44</a:t>
            </a:fld>
            <a:endParaRPr lang="en-US" dirty="0">
              <a:solidFill>
                <a:prstClr val="black">
                  <a:tint val="75000"/>
                </a:prstClr>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54977200"/>
              </p:ext>
            </p:extLst>
          </p:nvPr>
        </p:nvGraphicFramePr>
        <p:xfrm>
          <a:off x="4572001" y="1417642"/>
          <a:ext cx="3886200" cy="4708523"/>
        </p:xfrm>
        <a:graphic>
          <a:graphicData uri="http://schemas.openxmlformats.org/drawingml/2006/table">
            <a:tbl>
              <a:tblPr>
                <a:tableStyleId>{5C22544A-7EE6-4342-B048-85BDC9FD1C3A}</a:tableStyleId>
              </a:tblPr>
              <a:tblGrid>
                <a:gridCol w="937375">
                  <a:extLst>
                    <a:ext uri="{9D8B030D-6E8A-4147-A177-3AD203B41FA5}">
                      <a16:colId xmlns:a16="http://schemas.microsoft.com/office/drawing/2014/main" val="2039383915"/>
                    </a:ext>
                  </a:extLst>
                </a:gridCol>
                <a:gridCol w="937375">
                  <a:extLst>
                    <a:ext uri="{9D8B030D-6E8A-4147-A177-3AD203B41FA5}">
                      <a16:colId xmlns:a16="http://schemas.microsoft.com/office/drawing/2014/main" val="320514666"/>
                    </a:ext>
                  </a:extLst>
                </a:gridCol>
                <a:gridCol w="937375">
                  <a:extLst>
                    <a:ext uri="{9D8B030D-6E8A-4147-A177-3AD203B41FA5}">
                      <a16:colId xmlns:a16="http://schemas.microsoft.com/office/drawing/2014/main" val="1809806853"/>
                    </a:ext>
                  </a:extLst>
                </a:gridCol>
                <a:gridCol w="1074075">
                  <a:extLst>
                    <a:ext uri="{9D8B030D-6E8A-4147-A177-3AD203B41FA5}">
                      <a16:colId xmlns:a16="http://schemas.microsoft.com/office/drawing/2014/main" val="3028183186"/>
                    </a:ext>
                  </a:extLst>
                </a:gridCol>
              </a:tblGrid>
              <a:tr h="1177130">
                <a:tc>
                  <a:txBody>
                    <a:bodyPr/>
                    <a:lstStyle/>
                    <a:p>
                      <a:pPr algn="l" fontAlgn="b"/>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 of 2017 budget</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Amount Cut</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FY 18 Allocation</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85609504"/>
                  </a:ext>
                </a:extLst>
              </a:tr>
              <a:tr h="392377">
                <a:tc>
                  <a:txBody>
                    <a:bodyPr/>
                    <a:lstStyle/>
                    <a:p>
                      <a:pPr algn="l" fontAlgn="b"/>
                      <a:endParaRPr lang="en-US" sz="1600" b="0" i="0" u="none" strike="noStrike" dirty="0">
                        <a:effectLst/>
                        <a:latin typeface="Arial" panose="020B0604020202020204" pitchFamily="34" charset="0"/>
                      </a:endParaRPr>
                    </a:p>
                  </a:txBody>
                  <a:tcPr marL="0" marR="0" marT="0" marB="0" anchor="b"/>
                </a:tc>
                <a:tc>
                  <a:txBody>
                    <a:bodyPr/>
                    <a:lstStyle/>
                    <a:p>
                      <a:pPr algn="l" fontAlgn="b"/>
                      <a:endParaRPr lang="en-US" sz="1600" b="0" i="0" u="none" strike="noStrike" dirty="0">
                        <a:effectLst/>
                        <a:latin typeface="Arial" panose="020B0604020202020204" pitchFamily="34" charset="0"/>
                      </a:endParaRPr>
                    </a:p>
                  </a:txBody>
                  <a:tcPr marL="0" marR="0" marT="0" marB="0" anchor="b"/>
                </a:tc>
                <a:tc>
                  <a:txBody>
                    <a:bodyPr/>
                    <a:lstStyle/>
                    <a:p>
                      <a:pPr algn="l" fontAlgn="b"/>
                      <a:endParaRPr lang="en-US" sz="1600" b="0" i="0" u="none" strike="noStrike" dirty="0">
                        <a:effectLst/>
                        <a:latin typeface="Arial" panose="020B0604020202020204" pitchFamily="34" charset="0"/>
                      </a:endParaRPr>
                    </a:p>
                  </a:txBody>
                  <a:tcPr marL="0" marR="0" marT="0" marB="0" anchor="b"/>
                </a:tc>
                <a:tc>
                  <a:txBody>
                    <a:bodyPr/>
                    <a:lstStyle/>
                    <a:p>
                      <a:pPr algn="l" fontAlgn="b"/>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137670554"/>
                  </a:ext>
                </a:extLst>
              </a:tr>
              <a:tr h="392377">
                <a:tc>
                  <a:txBody>
                    <a:bodyPr/>
                    <a:lstStyle/>
                    <a:p>
                      <a:pPr algn="l" fontAlgn="b"/>
                      <a:r>
                        <a:rPr lang="en-US" sz="1600" u="none" strike="noStrike" dirty="0">
                          <a:effectLst/>
                        </a:rPr>
                        <a:t>CCT</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4.1%</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$2,040</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$87,960</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480189"/>
                  </a:ext>
                </a:extLst>
              </a:tr>
              <a:tr h="392377">
                <a:tc>
                  <a:txBody>
                    <a:bodyPr/>
                    <a:lstStyle/>
                    <a:p>
                      <a:pPr algn="l" fontAlgn="b"/>
                      <a:r>
                        <a:rPr lang="en-US" sz="1600" u="none" strike="noStrike" dirty="0">
                          <a:effectLst/>
                        </a:rPr>
                        <a:t>IDFG </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15.1%</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$7,509</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$323,779</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238948134"/>
                  </a:ext>
                </a:extLst>
              </a:tr>
              <a:tr h="392377">
                <a:tc>
                  <a:txBody>
                    <a:bodyPr/>
                    <a:lstStyle/>
                    <a:p>
                      <a:pPr algn="l" fontAlgn="b"/>
                      <a:r>
                        <a:rPr lang="en-US" sz="1600" u="none" strike="noStrike" dirty="0">
                          <a:effectLst/>
                        </a:rPr>
                        <a:t>MFWP </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7.7%</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$3,828</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$165,049</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41700253"/>
                  </a:ext>
                </a:extLst>
              </a:tr>
              <a:tr h="392377">
                <a:tc>
                  <a:txBody>
                    <a:bodyPr/>
                    <a:lstStyle/>
                    <a:p>
                      <a:pPr algn="l" fontAlgn="b"/>
                      <a:r>
                        <a:rPr lang="en-US" sz="1600" u="none" strike="noStrike" dirty="0">
                          <a:effectLst/>
                        </a:rPr>
                        <a:t>ODFW </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21.6%</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$10,754</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$463,704</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168061830"/>
                  </a:ext>
                </a:extLst>
              </a:tr>
              <a:tr h="392377">
                <a:tc>
                  <a:txBody>
                    <a:bodyPr/>
                    <a:lstStyle/>
                    <a:p>
                      <a:pPr algn="l" fontAlgn="b"/>
                      <a:r>
                        <a:rPr lang="en-US" sz="1600" u="none" strike="noStrike" dirty="0">
                          <a:effectLst/>
                        </a:rPr>
                        <a:t>USFWS </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3.6%</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$1,774</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$76,474</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621168627"/>
                  </a:ext>
                </a:extLst>
              </a:tr>
              <a:tr h="392377">
                <a:tc>
                  <a:txBody>
                    <a:bodyPr/>
                    <a:lstStyle/>
                    <a:p>
                      <a:pPr algn="l" fontAlgn="b"/>
                      <a:r>
                        <a:rPr lang="en-US" sz="1600" u="none" strike="noStrike" dirty="0">
                          <a:effectLst/>
                        </a:rPr>
                        <a:t>WDFW </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21.4%</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$10,665</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$459,865</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119197117"/>
                  </a:ext>
                </a:extLst>
              </a:tr>
              <a:tr h="392377">
                <a:tc>
                  <a:txBody>
                    <a:bodyPr/>
                    <a:lstStyle/>
                    <a:p>
                      <a:pPr algn="l" fontAlgn="b"/>
                      <a:r>
                        <a:rPr lang="en-US" sz="1600" u="none" strike="noStrike" dirty="0">
                          <a:effectLst/>
                        </a:rPr>
                        <a:t>PSMFC</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26.5%</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$13,188</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$568,652</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743970478"/>
                  </a:ext>
                </a:extLst>
              </a:tr>
              <a:tr h="392377">
                <a:tc>
                  <a:txBody>
                    <a:bodyPr/>
                    <a:lstStyle/>
                    <a:p>
                      <a:pPr algn="l" fontAlgn="b"/>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100.0%</a:t>
                      </a:r>
                      <a:endParaRPr lang="en-US" sz="1600" b="0" i="0" u="none" strike="noStrike" dirty="0">
                        <a:effectLst/>
                        <a:latin typeface="Arial" panose="020B0604020202020204" pitchFamily="34" charset="0"/>
                      </a:endParaRPr>
                    </a:p>
                  </a:txBody>
                  <a:tcPr marL="0" marR="0" marT="0" marB="0" anchor="b"/>
                </a:tc>
                <a:tc>
                  <a:txBody>
                    <a:bodyPr/>
                    <a:lstStyle/>
                    <a:p>
                      <a:pPr algn="l" fontAlgn="b"/>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$2,145,483</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128869478"/>
                  </a:ext>
                </a:extLst>
              </a:tr>
            </a:tbl>
          </a:graphicData>
        </a:graphic>
      </p:graphicFrame>
    </p:spTree>
    <p:extLst>
      <p:ext uri="{BB962C8B-B14F-4D97-AF65-F5344CB8AC3E}">
        <p14:creationId xmlns:p14="http://schemas.microsoft.com/office/powerpoint/2010/main" val="1446777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644445" cy="2222500"/>
          </a:xfrm>
          <a:prstGeom prst="rect">
            <a:avLst/>
          </a:prstGeom>
        </p:spPr>
      </p:pic>
      <p:pic>
        <p:nvPicPr>
          <p:cNvPr id="3" name="Picture 2"/>
          <p:cNvPicPr>
            <a:picLocks noChangeAspect="1"/>
          </p:cNvPicPr>
          <p:nvPr/>
        </p:nvPicPr>
        <p:blipFill>
          <a:blip r:embed="rId3"/>
          <a:stretch>
            <a:fillRect/>
          </a:stretch>
        </p:blipFill>
        <p:spPr>
          <a:xfrm>
            <a:off x="304799" y="3124200"/>
            <a:ext cx="8644445" cy="635000"/>
          </a:xfrm>
          <a:prstGeom prst="rect">
            <a:avLst/>
          </a:prstGeom>
        </p:spPr>
      </p:pic>
      <p:pic>
        <p:nvPicPr>
          <p:cNvPr id="4" name="Picture 3"/>
          <p:cNvPicPr>
            <a:picLocks noChangeAspect="1"/>
          </p:cNvPicPr>
          <p:nvPr/>
        </p:nvPicPr>
        <p:blipFill>
          <a:blip r:embed="rId4"/>
          <a:stretch>
            <a:fillRect/>
          </a:stretch>
        </p:blipFill>
        <p:spPr>
          <a:xfrm>
            <a:off x="304799" y="4272005"/>
            <a:ext cx="8644445" cy="1854200"/>
          </a:xfrm>
          <a:prstGeom prst="rect">
            <a:avLst/>
          </a:prstGeom>
        </p:spPr>
      </p:pic>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2154647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3078" y="50800"/>
            <a:ext cx="7467600" cy="330200"/>
          </a:xfrm>
          <a:prstGeom prst="rect">
            <a:avLst/>
          </a:prstGeom>
        </p:spPr>
      </p:pic>
      <p:pic>
        <p:nvPicPr>
          <p:cNvPr id="5" name="Picture 4"/>
          <p:cNvPicPr>
            <a:picLocks noChangeAspect="1"/>
          </p:cNvPicPr>
          <p:nvPr/>
        </p:nvPicPr>
        <p:blipFill>
          <a:blip r:embed="rId3"/>
          <a:stretch>
            <a:fillRect/>
          </a:stretch>
        </p:blipFill>
        <p:spPr>
          <a:xfrm>
            <a:off x="166232" y="381000"/>
            <a:ext cx="8644445" cy="1854200"/>
          </a:xfrm>
          <a:prstGeom prst="rect">
            <a:avLst/>
          </a:prstGeom>
        </p:spPr>
      </p:pic>
      <p:pic>
        <p:nvPicPr>
          <p:cNvPr id="6" name="Picture 5"/>
          <p:cNvPicPr>
            <a:picLocks noChangeAspect="1"/>
          </p:cNvPicPr>
          <p:nvPr/>
        </p:nvPicPr>
        <p:blipFill>
          <a:blip r:embed="rId4"/>
          <a:stretch>
            <a:fillRect/>
          </a:stretch>
        </p:blipFill>
        <p:spPr>
          <a:xfrm>
            <a:off x="166232" y="2362200"/>
            <a:ext cx="8644445" cy="1549400"/>
          </a:xfrm>
          <a:prstGeom prst="rect">
            <a:avLst/>
          </a:prstGeom>
        </p:spPr>
      </p:pic>
      <p:pic>
        <p:nvPicPr>
          <p:cNvPr id="7" name="Picture 6"/>
          <p:cNvPicPr>
            <a:picLocks noChangeAspect="1"/>
          </p:cNvPicPr>
          <p:nvPr/>
        </p:nvPicPr>
        <p:blipFill>
          <a:blip r:embed="rId5"/>
          <a:stretch>
            <a:fillRect/>
          </a:stretch>
        </p:blipFill>
        <p:spPr>
          <a:xfrm>
            <a:off x="166231" y="4061254"/>
            <a:ext cx="8644445" cy="2768600"/>
          </a:xfrm>
          <a:prstGeom prst="rect">
            <a:avLst/>
          </a:prstGeom>
        </p:spPr>
      </p:pic>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1790001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1" y="609600"/>
            <a:ext cx="8229600" cy="4524315"/>
          </a:xfrm>
          <a:prstGeom prst="rect">
            <a:avLst/>
          </a:prstGeom>
          <a:noFill/>
        </p:spPr>
        <p:txBody>
          <a:bodyPr wrap="square" rtlCol="0">
            <a:spAutoFit/>
          </a:bodyPr>
          <a:lstStyle/>
          <a:p>
            <a:r>
              <a:rPr lang="en-US" dirty="0" smtClean="0"/>
              <a:t>Nancy ideas:</a:t>
            </a:r>
          </a:p>
          <a:p>
            <a:endParaRPr lang="en-US" dirty="0"/>
          </a:p>
          <a:p>
            <a:r>
              <a:rPr lang="en-US" dirty="0" smtClean="0"/>
              <a:t>I </a:t>
            </a:r>
            <a:r>
              <a:rPr lang="en-US" dirty="0"/>
              <a:t>agree that what you highlighted as important aspects to communicate, and these will resonate with the Council:</a:t>
            </a:r>
          </a:p>
          <a:p>
            <a:r>
              <a:rPr lang="en-US" dirty="0"/>
              <a:t>- clearly articulating how the budget supports CA (data delivery, supporting meetings etc)</a:t>
            </a:r>
          </a:p>
          <a:p>
            <a:r>
              <a:rPr lang="en-US" dirty="0"/>
              <a:t>- how this CA work connects to the Council’s broader information needs to report on status and trend of species as well as informing progress towards objectives per the 2014 Program . </a:t>
            </a:r>
          </a:p>
          <a:p>
            <a:r>
              <a:rPr lang="en-US" dirty="0"/>
              <a:t>- explain limitation of the restricted/reduced budget such as how the upcoming tasks for hatchery indicators, bull trout &amp; other fish population indicators may be affected by the current budget and expected out-years. Also how it may impact the ability to respond to Council request for information and support. </a:t>
            </a:r>
          </a:p>
          <a:p>
            <a:r>
              <a:rPr lang="en-US" dirty="0"/>
              <a:t>- I think it is good to convey what can and cannot be done with expected budget.</a:t>
            </a:r>
          </a:p>
          <a:p>
            <a:r>
              <a:rPr lang="en-US" dirty="0"/>
              <a:t>- Also would be critical to illustrate (even roughly) the cost-share leveraged such as data received that isn’t paid by Bonneville.</a:t>
            </a: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2202627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42517" y="1599068"/>
          <a:ext cx="6566420" cy="3363521"/>
        </p:xfrm>
        <a:graphic>
          <a:graphicData uri="http://schemas.openxmlformats.org/drawingml/2006/table">
            <a:tbl>
              <a:tblPr firstRow="1" firstCol="1" bandRow="1"/>
              <a:tblGrid>
                <a:gridCol w="488165">
                  <a:extLst>
                    <a:ext uri="{9D8B030D-6E8A-4147-A177-3AD203B41FA5}">
                      <a16:colId xmlns:a16="http://schemas.microsoft.com/office/drawing/2014/main" val="4035781391"/>
                    </a:ext>
                  </a:extLst>
                </a:gridCol>
                <a:gridCol w="939452">
                  <a:extLst>
                    <a:ext uri="{9D8B030D-6E8A-4147-A177-3AD203B41FA5}">
                      <a16:colId xmlns:a16="http://schemas.microsoft.com/office/drawing/2014/main" val="1170327727"/>
                    </a:ext>
                  </a:extLst>
                </a:gridCol>
                <a:gridCol w="986314">
                  <a:extLst>
                    <a:ext uri="{9D8B030D-6E8A-4147-A177-3AD203B41FA5}">
                      <a16:colId xmlns:a16="http://schemas.microsoft.com/office/drawing/2014/main" val="2494932726"/>
                    </a:ext>
                  </a:extLst>
                </a:gridCol>
                <a:gridCol w="422864">
                  <a:extLst>
                    <a:ext uri="{9D8B030D-6E8A-4147-A177-3AD203B41FA5}">
                      <a16:colId xmlns:a16="http://schemas.microsoft.com/office/drawing/2014/main" val="4230717044"/>
                    </a:ext>
                  </a:extLst>
                </a:gridCol>
                <a:gridCol w="516699">
                  <a:extLst>
                    <a:ext uri="{9D8B030D-6E8A-4147-A177-3AD203B41FA5}">
                      <a16:colId xmlns:a16="http://schemas.microsoft.com/office/drawing/2014/main" val="1418833713"/>
                    </a:ext>
                  </a:extLst>
                </a:gridCol>
                <a:gridCol w="497909">
                  <a:extLst>
                    <a:ext uri="{9D8B030D-6E8A-4147-A177-3AD203B41FA5}">
                      <a16:colId xmlns:a16="http://schemas.microsoft.com/office/drawing/2014/main" val="608129103"/>
                    </a:ext>
                  </a:extLst>
                </a:gridCol>
                <a:gridCol w="497910">
                  <a:extLst>
                    <a:ext uri="{9D8B030D-6E8A-4147-A177-3AD203B41FA5}">
                      <a16:colId xmlns:a16="http://schemas.microsoft.com/office/drawing/2014/main" val="1888585263"/>
                    </a:ext>
                  </a:extLst>
                </a:gridCol>
                <a:gridCol w="460331">
                  <a:extLst>
                    <a:ext uri="{9D8B030D-6E8A-4147-A177-3AD203B41FA5}">
                      <a16:colId xmlns:a16="http://schemas.microsoft.com/office/drawing/2014/main" val="4070597200"/>
                    </a:ext>
                  </a:extLst>
                </a:gridCol>
                <a:gridCol w="544883">
                  <a:extLst>
                    <a:ext uri="{9D8B030D-6E8A-4147-A177-3AD203B41FA5}">
                      <a16:colId xmlns:a16="http://schemas.microsoft.com/office/drawing/2014/main" val="3824407023"/>
                    </a:ext>
                  </a:extLst>
                </a:gridCol>
                <a:gridCol w="535487">
                  <a:extLst>
                    <a:ext uri="{9D8B030D-6E8A-4147-A177-3AD203B41FA5}">
                      <a16:colId xmlns:a16="http://schemas.microsoft.com/office/drawing/2014/main" val="1149922702"/>
                    </a:ext>
                  </a:extLst>
                </a:gridCol>
                <a:gridCol w="676406">
                  <a:extLst>
                    <a:ext uri="{9D8B030D-6E8A-4147-A177-3AD203B41FA5}">
                      <a16:colId xmlns:a16="http://schemas.microsoft.com/office/drawing/2014/main" val="2438375174"/>
                    </a:ext>
                  </a:extLst>
                </a:gridCol>
              </a:tblGrid>
              <a:tr h="403622">
                <a:tc>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TRT or Not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NMFS</a:t>
                      </a:r>
                      <a:r>
                        <a:rPr lang="en-US" sz="800" b="1"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PopStatus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NMFS </a:t>
                      </a:r>
                      <a:r>
                        <a:rPr lang="en-US" sz="8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Listing</a:t>
                      </a:r>
                      <a:r>
                        <a:rPr lang="en-US" sz="800" b="1"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Status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Popula-tions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CAX has NOSA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CAX has RperS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CAX has SAR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CAX has JuvOut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CAX has PreSmolts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SN has Related Data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StreamNet </a:t>
                      </a:r>
                      <a:r>
                        <a:rPr lang="en-US" sz="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FY17 Data</a:t>
                      </a:r>
                      <a:r>
                        <a:rPr lang="en-US" sz="800" b="1" baseline="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Predictions</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7274209"/>
                  </a:ext>
                </a:extLst>
              </a:tr>
              <a:tr h="176786">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Extant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Endangered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703656"/>
                  </a:ext>
                </a:extLst>
              </a:tr>
              <a:tr h="176786">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Extant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Threatened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4,271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2,489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1,901</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554243"/>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Extirpated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Endangered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130555"/>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Extirpated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Threatened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00945325"/>
                  </a:ext>
                </a:extLst>
              </a:tr>
              <a:tr h="269081">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Functionally Extirpated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Endangered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488988"/>
                  </a:ext>
                </a:extLst>
              </a:tr>
              <a:tr h="269081">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Functionally Extirpated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Threatened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04300423"/>
                  </a:ext>
                </a:extLst>
              </a:tr>
              <a:tr h="269081">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Reintroduced - 10(j) Designation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Threatened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800"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60624095"/>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986529"/>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Endangered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809292"/>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listed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788693"/>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Warrant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764248"/>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Threatened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107403"/>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Extant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309591"/>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Non-TRT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Extant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Threatened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588377"/>
                  </a:ext>
                </a:extLst>
              </a:tr>
              <a:tr h="176786">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800"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201</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377159"/>
                  </a:ext>
                </a:extLst>
              </a:tr>
            </a:tbl>
          </a:graphicData>
        </a:graphic>
      </p:graphicFrame>
      <p:sp>
        <p:nvSpPr>
          <p:cNvPr id="5" name="TextBox 4"/>
          <p:cNvSpPr txBox="1"/>
          <p:nvPr/>
        </p:nvSpPr>
        <p:spPr>
          <a:xfrm>
            <a:off x="958415" y="1322070"/>
            <a:ext cx="6134622" cy="323165"/>
          </a:xfrm>
          <a:prstGeom prst="rect">
            <a:avLst/>
          </a:prstGeom>
          <a:noFill/>
        </p:spPr>
        <p:txBody>
          <a:bodyPr wrap="square" rtlCol="0">
            <a:spAutoFit/>
          </a:bodyPr>
          <a:lstStyle/>
          <a:p>
            <a:r>
              <a:rPr lang="en-US" sz="1500" dirty="0"/>
              <a:t>Populations used in FY2017 Predicted Data Flow Summary                </a:t>
            </a:r>
            <a:r>
              <a:rPr lang="en-US" sz="825" dirty="0"/>
              <a:t>March 2, 2017</a:t>
            </a:r>
          </a:p>
        </p:txBody>
      </p:sp>
      <p:sp>
        <p:nvSpPr>
          <p:cNvPr id="6" name="TextBox 5"/>
          <p:cNvSpPr txBox="1"/>
          <p:nvPr/>
        </p:nvSpPr>
        <p:spPr>
          <a:xfrm>
            <a:off x="1475027" y="5000610"/>
            <a:ext cx="6228741" cy="230832"/>
          </a:xfrm>
          <a:prstGeom prst="rect">
            <a:avLst/>
          </a:prstGeom>
          <a:noFill/>
        </p:spPr>
        <p:txBody>
          <a:bodyPr wrap="square" rtlCol="0">
            <a:spAutoFit/>
          </a:bodyPr>
          <a:lstStyle/>
          <a:p>
            <a:r>
              <a:rPr lang="en-US" sz="900" dirty="0"/>
              <a:t>Non-extant populations with predicted or annotated data are highlighted with colors and are explained on the next slide. </a:t>
            </a:r>
          </a:p>
        </p:txBody>
      </p:sp>
      <p:sp>
        <p:nvSpPr>
          <p:cNvPr id="2" name="Slide Number Placeholder 1"/>
          <p:cNvSpPr>
            <a:spLocks noGrp="1"/>
          </p:cNvSpPr>
          <p:nvPr>
            <p:ph type="sldNum" sz="quarter" idx="12"/>
          </p:nvPr>
        </p:nvSpPr>
        <p:spPr/>
        <p:txBody>
          <a:bodyPr/>
          <a:lstStyle/>
          <a:p>
            <a:fld id="{FF75B4CE-5129-41CA-A75E-F2AE589D1F47}"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857329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523873" y="1458416"/>
          <a:ext cx="8278793" cy="3358084"/>
        </p:xfrm>
        <a:graphic>
          <a:graphicData uri="http://schemas.openxmlformats.org/presentationml/2006/ole">
            <mc:AlternateContent xmlns:mc="http://schemas.openxmlformats.org/markup-compatibility/2006">
              <mc:Choice xmlns:v="urn:schemas-microsoft-com:vml" Requires="v">
                <p:oleObj spid="_x0000_s5137" name="Document" r:id="rId3" imgW="9175609" imgH="3110418" progId="Word.Document.12">
                  <p:embed/>
                </p:oleObj>
              </mc:Choice>
              <mc:Fallback>
                <p:oleObj name="Document" r:id="rId3" imgW="9175609" imgH="3110418" progId="Word.Document.12">
                  <p:embed/>
                  <p:pic>
                    <p:nvPicPr>
                      <p:cNvPr id="3" name="Object 2"/>
                      <p:cNvPicPr/>
                      <p:nvPr/>
                    </p:nvPicPr>
                    <p:blipFill>
                      <a:blip r:embed="rId4"/>
                      <a:stretch>
                        <a:fillRect/>
                      </a:stretch>
                    </p:blipFill>
                    <p:spPr>
                      <a:xfrm>
                        <a:off x="523873" y="1458416"/>
                        <a:ext cx="8278793" cy="3358084"/>
                      </a:xfrm>
                      <a:prstGeom prst="rect">
                        <a:avLst/>
                      </a:prstGeom>
                    </p:spPr>
                  </p:pic>
                </p:oleObj>
              </mc:Fallback>
            </mc:AlternateContent>
          </a:graphicData>
        </a:graphic>
      </p:graphicFrame>
      <p:sp>
        <p:nvSpPr>
          <p:cNvPr id="4" name="TextBox 3"/>
          <p:cNvSpPr txBox="1"/>
          <p:nvPr/>
        </p:nvSpPr>
        <p:spPr>
          <a:xfrm>
            <a:off x="642413" y="4585667"/>
            <a:ext cx="4499293" cy="415498"/>
          </a:xfrm>
          <a:prstGeom prst="rect">
            <a:avLst/>
          </a:prstGeom>
          <a:noFill/>
        </p:spPr>
        <p:txBody>
          <a:bodyPr wrap="square" rtlCol="0">
            <a:spAutoFit/>
          </a:bodyPr>
          <a:lstStyle/>
          <a:p>
            <a:r>
              <a:rPr lang="en-US" sz="1050" dirty="0"/>
              <a:t>All populations above are TRT populations that Threatened and have a Status of:</a:t>
            </a:r>
          </a:p>
        </p:txBody>
      </p:sp>
      <p:sp>
        <p:nvSpPr>
          <p:cNvPr id="5" name="TextBox 4"/>
          <p:cNvSpPr txBox="1"/>
          <p:nvPr/>
        </p:nvSpPr>
        <p:spPr>
          <a:xfrm>
            <a:off x="5235653" y="4551177"/>
            <a:ext cx="1995225" cy="253916"/>
          </a:xfrm>
          <a:prstGeom prst="rect">
            <a:avLst/>
          </a:prstGeom>
          <a:solidFill>
            <a:schemeClr val="accent1">
              <a:lumMod val="20000"/>
              <a:lumOff val="80000"/>
            </a:schemeClr>
          </a:solidFill>
        </p:spPr>
        <p:txBody>
          <a:bodyPr wrap="square" rtlCol="0">
            <a:spAutoFit/>
          </a:bodyPr>
          <a:lstStyle/>
          <a:p>
            <a:r>
              <a:rPr lang="en-US" sz="1050" dirty="0"/>
              <a:t>Extirpated</a:t>
            </a:r>
          </a:p>
        </p:txBody>
      </p:sp>
      <p:sp>
        <p:nvSpPr>
          <p:cNvPr id="6" name="TextBox 5"/>
          <p:cNvSpPr txBox="1"/>
          <p:nvPr/>
        </p:nvSpPr>
        <p:spPr>
          <a:xfrm>
            <a:off x="5235652" y="4765195"/>
            <a:ext cx="1995226" cy="253916"/>
          </a:xfrm>
          <a:prstGeom prst="rect">
            <a:avLst/>
          </a:prstGeom>
          <a:solidFill>
            <a:schemeClr val="accent4">
              <a:lumMod val="20000"/>
              <a:lumOff val="80000"/>
            </a:schemeClr>
          </a:solidFill>
        </p:spPr>
        <p:txBody>
          <a:bodyPr wrap="square" rtlCol="0">
            <a:spAutoFit/>
          </a:bodyPr>
          <a:lstStyle/>
          <a:p>
            <a:r>
              <a:rPr lang="en-US" sz="1050" dirty="0"/>
              <a:t>Functionally Extirpated</a:t>
            </a:r>
          </a:p>
        </p:txBody>
      </p:sp>
      <p:sp>
        <p:nvSpPr>
          <p:cNvPr id="7" name="TextBox 6"/>
          <p:cNvSpPr txBox="1"/>
          <p:nvPr/>
        </p:nvSpPr>
        <p:spPr>
          <a:xfrm>
            <a:off x="5235653" y="4991872"/>
            <a:ext cx="1995226" cy="253916"/>
          </a:xfrm>
          <a:prstGeom prst="rect">
            <a:avLst/>
          </a:prstGeom>
          <a:solidFill>
            <a:schemeClr val="accent6">
              <a:lumMod val="20000"/>
              <a:lumOff val="80000"/>
            </a:schemeClr>
          </a:solidFill>
        </p:spPr>
        <p:txBody>
          <a:bodyPr wrap="square" rtlCol="0">
            <a:spAutoFit/>
          </a:bodyPr>
          <a:lstStyle/>
          <a:p>
            <a:r>
              <a:rPr lang="en-US" sz="1050" dirty="0"/>
              <a:t>Reintroduced – 10(j) Designation</a:t>
            </a:r>
          </a:p>
        </p:txBody>
      </p:sp>
      <p:sp>
        <p:nvSpPr>
          <p:cNvPr id="2" name="Slide Number Placeholder 1"/>
          <p:cNvSpPr>
            <a:spLocks noGrp="1"/>
          </p:cNvSpPr>
          <p:nvPr>
            <p:ph type="sldNum" sz="quarter" idx="12"/>
          </p:nvPr>
        </p:nvSpPr>
        <p:spPr/>
        <p:txBody>
          <a:bodyPr/>
          <a:lstStyle/>
          <a:p>
            <a:fld id="{FF75B4CE-5129-41CA-A75E-F2AE589D1F47}"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296850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00033955"/>
              </p:ext>
            </p:extLst>
          </p:nvPr>
        </p:nvGraphicFramePr>
        <p:xfrm>
          <a:off x="457198" y="762000"/>
          <a:ext cx="8153402" cy="5486403"/>
        </p:xfrm>
        <a:graphic>
          <a:graphicData uri="http://schemas.openxmlformats.org/drawingml/2006/table">
            <a:tbl>
              <a:tblPr/>
              <a:tblGrid>
                <a:gridCol w="2438402">
                  <a:extLst>
                    <a:ext uri="{9D8B030D-6E8A-4147-A177-3AD203B41FA5}">
                      <a16:colId xmlns:a16="http://schemas.microsoft.com/office/drawing/2014/main" val="1211943870"/>
                    </a:ext>
                  </a:extLst>
                </a:gridCol>
                <a:gridCol w="1752600">
                  <a:extLst>
                    <a:ext uri="{9D8B030D-6E8A-4147-A177-3AD203B41FA5}">
                      <a16:colId xmlns:a16="http://schemas.microsoft.com/office/drawing/2014/main" val="2440389620"/>
                    </a:ext>
                  </a:extLst>
                </a:gridCol>
                <a:gridCol w="1447800">
                  <a:extLst>
                    <a:ext uri="{9D8B030D-6E8A-4147-A177-3AD203B41FA5}">
                      <a16:colId xmlns:a16="http://schemas.microsoft.com/office/drawing/2014/main" val="830429810"/>
                    </a:ext>
                  </a:extLst>
                </a:gridCol>
                <a:gridCol w="1257300">
                  <a:extLst>
                    <a:ext uri="{9D8B030D-6E8A-4147-A177-3AD203B41FA5}">
                      <a16:colId xmlns:a16="http://schemas.microsoft.com/office/drawing/2014/main" val="4090723924"/>
                    </a:ext>
                  </a:extLst>
                </a:gridCol>
                <a:gridCol w="1257300">
                  <a:extLst>
                    <a:ext uri="{9D8B030D-6E8A-4147-A177-3AD203B41FA5}">
                      <a16:colId xmlns:a16="http://schemas.microsoft.com/office/drawing/2014/main" val="3593368954"/>
                    </a:ext>
                  </a:extLst>
                </a:gridCol>
              </a:tblGrid>
              <a:tr h="1672683">
                <a:tc>
                  <a:txBody>
                    <a:bodyPr/>
                    <a:lstStyle/>
                    <a:p>
                      <a:pPr algn="ctr" fontAlgn="b"/>
                      <a:r>
                        <a:rPr lang="en-US" sz="2800" b="1" i="0" u="none" strike="noStrike" dirty="0">
                          <a:solidFill>
                            <a:srgbClr val="000000"/>
                          </a:solidFill>
                          <a:effectLst/>
                          <a:latin typeface="Calibri" panose="020F0502020204030204" pitchFamily="34" charset="0"/>
                        </a:rPr>
                        <a:t>Agency % of Total Budget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2800" b="1" i="0" u="none" strike="noStrike" dirty="0">
                          <a:solidFill>
                            <a:srgbClr val="000000"/>
                          </a:solidFill>
                          <a:effectLst/>
                          <a:latin typeface="Calibri" panose="020F0502020204030204" pitchFamily="34" charset="0"/>
                        </a:rPr>
                        <a:t>Staffing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2800" b="1" i="0" u="none" strike="noStrike" dirty="0">
                          <a:solidFill>
                            <a:srgbClr val="000000"/>
                          </a:solidFill>
                          <a:effectLst/>
                          <a:latin typeface="Calibri" panose="020F0502020204030204" pitchFamily="34" charset="0"/>
                        </a:rPr>
                        <a:t>Months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2800" b="1" i="0" u="none" strike="noStrike" dirty="0">
                          <a:solidFill>
                            <a:srgbClr val="000000"/>
                          </a:solidFill>
                          <a:effectLst/>
                          <a:latin typeface="Calibri" panose="020F0502020204030204" pitchFamily="34" charset="0"/>
                        </a:rPr>
                        <a:t>FTE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2800" b="1" i="0" u="none" strike="noStrike" dirty="0" smtClean="0">
                          <a:solidFill>
                            <a:srgbClr val="000000"/>
                          </a:solidFill>
                          <a:effectLst/>
                          <a:latin typeface="Calibri" panose="020F0502020204030204" pitchFamily="34" charset="0"/>
                        </a:rPr>
                        <a:t>% of </a:t>
                      </a:r>
                    </a:p>
                    <a:p>
                      <a:pPr algn="ctr" fontAlgn="b"/>
                      <a:r>
                        <a:rPr lang="en-US" sz="2800" b="1" i="0" u="none" strike="noStrike" dirty="0" smtClean="0">
                          <a:solidFill>
                            <a:srgbClr val="000000"/>
                          </a:solidFill>
                          <a:effectLst/>
                          <a:latin typeface="Calibri" panose="020F0502020204030204" pitchFamily="34" charset="0"/>
                        </a:rPr>
                        <a:t>FTE</a:t>
                      </a:r>
                      <a:endParaRPr lang="en-US" sz="28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949380269"/>
                  </a:ext>
                </a:extLst>
              </a:tr>
              <a:tr h="476715">
                <a:tc>
                  <a:txBody>
                    <a:bodyPr/>
                    <a:lstStyle/>
                    <a:p>
                      <a:pPr algn="l" fontAlgn="b"/>
                      <a:r>
                        <a:rPr lang="en-US" sz="2800" b="0" i="0" u="none" strike="noStrike" dirty="0">
                          <a:solidFill>
                            <a:srgbClr val="000000"/>
                          </a:solidFill>
                          <a:effectLst/>
                          <a:latin typeface="Calibri" panose="020F0502020204030204" pitchFamily="34" charset="0"/>
                        </a:rPr>
                        <a:t>26.9%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2800" b="0" i="0" u="none" strike="noStrike" dirty="0">
                          <a:solidFill>
                            <a:srgbClr val="000000"/>
                          </a:solidFill>
                          <a:effectLst/>
                          <a:latin typeface="Calibri" panose="020F0502020204030204" pitchFamily="34" charset="0"/>
                        </a:rPr>
                        <a:t>PSMFC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smtClean="0">
                          <a:solidFill>
                            <a:srgbClr val="000000"/>
                          </a:solidFill>
                          <a:effectLst/>
                          <a:latin typeface="Calibri" panose="020F0502020204030204" pitchFamily="34" charset="0"/>
                        </a:rPr>
                        <a:t>22.8%</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537673383"/>
                  </a:ext>
                </a:extLst>
              </a:tr>
              <a:tr h="476715">
                <a:tc>
                  <a:txBody>
                    <a:bodyPr/>
                    <a:lstStyle/>
                    <a:p>
                      <a:pPr algn="l" fontAlgn="b"/>
                      <a:r>
                        <a:rPr lang="en-US" sz="2800" b="0" i="0" u="none" strike="noStrike" dirty="0">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CCT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panose="020F0502020204030204" pitchFamily="34" charset="0"/>
                        </a:rPr>
                        <a:t>1.1%</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862593"/>
                  </a:ext>
                </a:extLst>
              </a:tr>
              <a:tr h="476715">
                <a:tc>
                  <a:txBody>
                    <a:bodyPr/>
                    <a:lstStyle/>
                    <a:p>
                      <a:pPr algn="l" fontAlgn="b"/>
                      <a:r>
                        <a:rPr lang="en-US" sz="2800" b="0" i="0" u="none" strike="noStrike" dirty="0">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2800" b="0" i="0" u="none" strike="noStrike" dirty="0">
                          <a:solidFill>
                            <a:srgbClr val="000000"/>
                          </a:solidFill>
                          <a:effectLst/>
                          <a:latin typeface="Calibri" panose="020F0502020204030204" pitchFamily="34" charset="0"/>
                        </a:rPr>
                        <a:t>IDFG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smtClean="0">
                          <a:solidFill>
                            <a:srgbClr val="000000"/>
                          </a:solidFill>
                          <a:effectLst/>
                          <a:latin typeface="Calibri" panose="020F0502020204030204" pitchFamily="34" charset="0"/>
                        </a:rPr>
                        <a:t>17.9%</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503532367"/>
                  </a:ext>
                </a:extLst>
              </a:tr>
              <a:tr h="476715">
                <a:tc>
                  <a:txBody>
                    <a:bodyPr/>
                    <a:lstStyle/>
                    <a:p>
                      <a:pPr algn="l" fontAlgn="b"/>
                      <a:r>
                        <a:rPr lang="en-US" sz="2800" b="0" i="0" u="none" strike="noStrike" dirty="0">
                          <a:solidFill>
                            <a:srgbClr val="000000"/>
                          </a:solidFill>
                          <a:effectLst/>
                          <a:latin typeface="Calibri" panose="020F0502020204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MFWP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panose="020F0502020204030204" pitchFamily="34" charset="0"/>
                        </a:rPr>
                        <a:t>7.0%</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442718"/>
                  </a:ext>
                </a:extLst>
              </a:tr>
              <a:tr h="476715">
                <a:tc>
                  <a:txBody>
                    <a:bodyPr/>
                    <a:lstStyle/>
                    <a:p>
                      <a:pPr algn="l" fontAlgn="b"/>
                      <a:r>
                        <a:rPr lang="en-US" sz="2800" b="0" i="0" u="none" strike="noStrike" dirty="0">
                          <a:solidFill>
                            <a:srgbClr val="000000"/>
                          </a:solidFill>
                          <a:effectLst/>
                          <a:latin typeface="Calibri" panose="020F0502020204030204" pitchFamily="34" charset="0"/>
                        </a:rPr>
                        <a:t>21.5%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2800" b="0" i="0" u="none" strike="noStrike" dirty="0">
                          <a:solidFill>
                            <a:srgbClr val="000000"/>
                          </a:solidFill>
                          <a:effectLst/>
                          <a:latin typeface="Calibri" panose="020F0502020204030204" pitchFamily="34" charset="0"/>
                        </a:rPr>
                        <a:t>ODFW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41.5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smtClean="0">
                          <a:solidFill>
                            <a:srgbClr val="000000"/>
                          </a:solidFill>
                          <a:effectLst/>
                          <a:latin typeface="Calibri" panose="020F0502020204030204" pitchFamily="34" charset="0"/>
                        </a:rPr>
                        <a:t>21.9%</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607743826"/>
                  </a:ext>
                </a:extLst>
              </a:tr>
              <a:tr h="476715">
                <a:tc>
                  <a:txBody>
                    <a:bodyPr/>
                    <a:lstStyle/>
                    <a:p>
                      <a:pPr algn="l" fontAlgn="b"/>
                      <a:r>
                        <a:rPr lang="en-US" sz="2800" b="0" i="0" u="none" strike="noStrike" dirty="0">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USFWS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panose="020F0502020204030204" pitchFamily="34" charset="0"/>
                        </a:rPr>
                        <a:t>4.3%</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214963"/>
                  </a:ext>
                </a:extLst>
              </a:tr>
              <a:tr h="476715">
                <a:tc>
                  <a:txBody>
                    <a:bodyPr/>
                    <a:lstStyle/>
                    <a:p>
                      <a:pPr algn="l" fontAlgn="b"/>
                      <a:r>
                        <a:rPr lang="en-US" sz="2800" b="0" i="0" u="none" strike="noStrike" dirty="0">
                          <a:solidFill>
                            <a:srgbClr val="000000"/>
                          </a:solidFill>
                          <a:effectLst/>
                          <a:latin typeface="Calibri" panose="020F0502020204030204" pitchFamily="34" charset="0"/>
                        </a:rPr>
                        <a:t>21.3%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2800" b="0" i="0" u="none" strike="noStrike" dirty="0">
                          <a:solidFill>
                            <a:srgbClr val="000000"/>
                          </a:solidFill>
                          <a:effectLst/>
                          <a:latin typeface="Calibri" panose="020F0502020204030204" pitchFamily="34" charset="0"/>
                        </a:rPr>
                        <a:t>WDFW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47.6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smtClean="0">
                          <a:solidFill>
                            <a:srgbClr val="000000"/>
                          </a:solidFill>
                          <a:effectLst/>
                          <a:latin typeface="Calibri" panose="020F0502020204030204" pitchFamily="34" charset="0"/>
                        </a:rPr>
                        <a:t>25.1%</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519237154"/>
                  </a:ext>
                </a:extLst>
              </a:tr>
              <a:tr h="476715">
                <a:tc>
                  <a:txBody>
                    <a:bodyPr/>
                    <a:lstStyle/>
                    <a:p>
                      <a:pPr algn="l" fontAlgn="b"/>
                      <a:r>
                        <a:rPr lang="en-US" sz="2800" b="0" i="0" u="none" strike="noStrike" dirty="0">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Totals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189.7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305654"/>
                  </a:ext>
                </a:extLst>
              </a:tr>
            </a:tbl>
          </a:graphicData>
        </a:graphic>
      </p:graphicFrame>
      <p:sp>
        <p:nvSpPr>
          <p:cNvPr id="3" name="Slide Number Placeholder 2"/>
          <p:cNvSpPr>
            <a:spLocks noGrp="1"/>
          </p:cNvSpPr>
          <p:nvPr>
            <p:ph type="sldNum" sz="quarter" idx="12"/>
          </p:nvPr>
        </p:nvSpPr>
        <p:spPr/>
        <p:txBody>
          <a:bodyPr/>
          <a:lstStyle/>
          <a:p>
            <a:fld id="{FF75B4CE-5129-41CA-A75E-F2AE589D1F47}"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966391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Major Work Elements from SOW</a:t>
            </a:r>
            <a:endParaRPr lang="en-US" dirty="0"/>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r>
              <a:rPr lang="en-US" dirty="0"/>
              <a:t>Coordination, Management, </a:t>
            </a:r>
          </a:p>
          <a:p>
            <a:pPr marL="457200" lvl="1" indent="0">
              <a:buNone/>
            </a:pPr>
            <a:r>
              <a:rPr lang="en-US" sz="3200" dirty="0"/>
              <a:t>Reporting					</a:t>
            </a:r>
            <a:r>
              <a:rPr lang="en-US" sz="3200" dirty="0" smtClean="0"/>
              <a:t>	45.92</a:t>
            </a:r>
            <a:r>
              <a:rPr lang="en-US" sz="3200" dirty="0"/>
              <a:t>%</a:t>
            </a:r>
          </a:p>
          <a:p>
            <a:endParaRPr lang="en-US" dirty="0" smtClean="0"/>
          </a:p>
          <a:p>
            <a:r>
              <a:rPr lang="en-US" dirty="0" smtClean="0"/>
              <a:t>Coordinated Assessments			27.34%</a:t>
            </a:r>
          </a:p>
          <a:p>
            <a:pPr marL="0" indent="0">
              <a:buNone/>
            </a:pPr>
            <a:endParaRPr lang="en-US" dirty="0" smtClean="0"/>
          </a:p>
          <a:p>
            <a:r>
              <a:rPr lang="en-US" dirty="0"/>
              <a:t>Enhancing Efficiency and Transfer</a:t>
            </a:r>
          </a:p>
          <a:p>
            <a:pPr marL="457200" lvl="1" indent="0">
              <a:buNone/>
            </a:pPr>
            <a:r>
              <a:rPr lang="en-US" sz="3200" dirty="0"/>
              <a:t>Of Data						16.34%</a:t>
            </a:r>
          </a:p>
          <a:p>
            <a:pPr marL="0" indent="0">
              <a:buNone/>
            </a:pPr>
            <a:endParaRPr lang="en-US" dirty="0" smtClean="0"/>
          </a:p>
          <a:p>
            <a:r>
              <a:rPr lang="en-US" dirty="0"/>
              <a:t>T</a:t>
            </a:r>
            <a:r>
              <a:rPr lang="en-US" dirty="0" smtClean="0"/>
              <a:t>raditional Data					10.22%</a:t>
            </a:r>
          </a:p>
          <a:p>
            <a:pPr marL="0" indent="0">
              <a:buNone/>
            </a:pPr>
            <a:endParaRPr lang="en-US" sz="2300" b="1" dirty="0" smtClean="0"/>
          </a:p>
          <a:p>
            <a:pPr marL="0" indent="0">
              <a:buNone/>
            </a:pPr>
            <a:r>
              <a:rPr lang="en-US" sz="2300" b="1" dirty="0" smtClean="0"/>
              <a:t>BPA </a:t>
            </a:r>
            <a:r>
              <a:rPr lang="en-US" sz="2300" b="1" dirty="0"/>
              <a:t>StreamNet funding is used by most partners as an integral part of a broader data management infrastructure. These systems have high level regional benefits beyond what is funded  by BPA. CA work connects to the Council’s needs to report on status and trend of species as well as informing progress towards objectives per the 2014 </a:t>
            </a:r>
            <a:r>
              <a:rPr lang="en-US" sz="2300" b="1" dirty="0" smtClean="0"/>
              <a:t>Program</a:t>
            </a:r>
            <a:r>
              <a:rPr lang="en-US" sz="2300" b="1" dirty="0" smtClean="0"/>
              <a:t>. &lt; Next Slide &gt;</a:t>
            </a:r>
            <a:endParaRPr lang="en-US" sz="2300" dirty="0" smtClean="0"/>
          </a:p>
          <a:p>
            <a:pPr marL="457200" lvl="1" indent="0">
              <a:buNone/>
            </a:pPr>
            <a:endParaRPr lang="en-US" sz="3200" dirty="0" smtClean="0"/>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480676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144141"/>
            <a:ext cx="3886200" cy="2222518"/>
            <a:chOff x="-838200" y="-76200"/>
            <a:chExt cx="10688727" cy="7086600"/>
          </a:xfrm>
        </p:grpSpPr>
        <p:pic>
          <p:nvPicPr>
            <p:cNvPr id="3" name="Picture 2"/>
            <p:cNvPicPr>
              <a:picLocks noChangeAspect="1"/>
            </p:cNvPicPr>
            <p:nvPr/>
          </p:nvPicPr>
          <p:blipFill>
            <a:blip r:embed="rId2" cstate="screen">
              <a:extLst>
                <a:ext uri="{BEBA8EAE-BF5A-486C-A8C5-ECC9F3942E4B}">
                  <a14:imgProps xmlns:a14="http://schemas.microsoft.com/office/drawing/2010/main">
                    <a14:imgLayer r:embed="rId3">
                      <a14:imgEffect>
                        <a14:backgroundRemoval t="1022" b="94253" l="4488" r="94412"/>
                      </a14:imgEffect>
                    </a14:imgLayer>
                  </a14:imgProps>
                </a:ext>
                <a:ext uri="{28A0092B-C50C-407E-A947-70E740481C1C}">
                  <a14:useLocalDpi xmlns:a14="http://schemas.microsoft.com/office/drawing/2010/main"/>
                </a:ext>
              </a:extLst>
            </a:blip>
            <a:stretch>
              <a:fillRect/>
            </a:stretch>
          </p:blipFill>
          <p:spPr>
            <a:xfrm>
              <a:off x="-838200" y="-76200"/>
              <a:ext cx="10688727" cy="70866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980" y="1095666"/>
              <a:ext cx="7100420" cy="4468289"/>
            </a:xfrm>
            <a:prstGeom prst="rect">
              <a:avLst/>
            </a:prstGeom>
          </p:spPr>
        </p:pic>
      </p:grpSp>
      <p:grpSp>
        <p:nvGrpSpPr>
          <p:cNvPr id="7" name="Group 6"/>
          <p:cNvGrpSpPr/>
          <p:nvPr/>
        </p:nvGrpSpPr>
        <p:grpSpPr>
          <a:xfrm>
            <a:off x="5791200" y="76200"/>
            <a:ext cx="2819400" cy="2745671"/>
            <a:chOff x="4267201" y="101601"/>
            <a:chExt cx="4392934" cy="363220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1" y="101601"/>
              <a:ext cx="4392934" cy="3632200"/>
            </a:xfrm>
            <a:prstGeom prst="rect">
              <a:avLst/>
            </a:prstGeom>
          </p:spPr>
        </p:pic>
        <p:pic>
          <p:nvPicPr>
            <p:cNvPr id="6" name="Picture 4" descr="S:\Reg5\FP\VanderPloeg, Steve\iForm\WinterSTHD_iForm\May2016Presentation\iForm Pictures\image (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0668" y="600078"/>
              <a:ext cx="2285999" cy="254881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104900" y="2453451"/>
            <a:ext cx="6705600" cy="4801314"/>
          </a:xfrm>
          <a:prstGeom prst="rect">
            <a:avLst/>
          </a:prstGeom>
          <a:noFill/>
        </p:spPr>
        <p:txBody>
          <a:bodyPr wrap="square" rtlCol="0">
            <a:spAutoFit/>
          </a:bodyPr>
          <a:lstStyle/>
          <a:p>
            <a:r>
              <a:rPr lang="en-US" dirty="0" smtClean="0"/>
              <a:t>WDFW - Electronic </a:t>
            </a:r>
            <a:r>
              <a:rPr lang="en-US" dirty="0" smtClean="0"/>
              <a:t>Data Capture – EDC</a:t>
            </a:r>
          </a:p>
          <a:p>
            <a:pPr marL="285750" indent="-285750">
              <a:buFont typeface="Arial" panose="020B0604020202020204" pitchFamily="34" charset="0"/>
              <a:buChar char="•"/>
            </a:pPr>
            <a:r>
              <a:rPr lang="en-US" dirty="0" smtClean="0"/>
              <a:t>Panasonic Toughpads - Initial BPA purchase of 5 Panasonic Toughpads in 2014 has grown to 34 total Toughpads for Columbia River projects (16 BPA, 18 other funding sources).  These units are used at fixed site locations (Adult and Juvenile traps &amp; weirs) </a:t>
            </a:r>
          </a:p>
          <a:p>
            <a:pPr marL="285750" indent="-285750">
              <a:buFont typeface="Arial" panose="020B0604020202020204" pitchFamily="34" charset="0"/>
              <a:buChar char="•"/>
            </a:pPr>
            <a:r>
              <a:rPr lang="en-US" dirty="0" smtClean="0"/>
              <a:t>iPads – Due to the success of incorporating EDC, 42 iPads using iForm software to create custom sampling forms have been implemented for use in </a:t>
            </a:r>
            <a:r>
              <a:rPr lang="en-US" dirty="0"/>
              <a:t>r</a:t>
            </a:r>
            <a:r>
              <a:rPr lang="en-US" dirty="0" smtClean="0"/>
              <a:t>edd surveys and is expanding to all projects where applicable</a:t>
            </a:r>
          </a:p>
          <a:p>
            <a:pPr marL="285750" indent="-285750">
              <a:buFont typeface="Arial" panose="020B0604020202020204" pitchFamily="34" charset="0"/>
              <a:buChar char="•"/>
            </a:pPr>
            <a:r>
              <a:rPr lang="en-US" dirty="0" smtClean="0"/>
              <a:t>EDC is possible because of standardized DB structure in JMX, TWS, &amp; SGS</a:t>
            </a:r>
            <a:r>
              <a:rPr lang="en-US" dirty="0" smtClean="0"/>
              <a:t>.</a:t>
            </a:r>
          </a:p>
          <a:p>
            <a:endParaRPr lang="en-US" dirty="0" smtClean="0"/>
          </a:p>
          <a:p>
            <a:r>
              <a:rPr lang="en-US" dirty="0"/>
              <a:t>ODFW - Created and shared </a:t>
            </a:r>
            <a:r>
              <a:rPr lang="en-US" dirty="0" smtClean="0"/>
              <a:t>applications </a:t>
            </a:r>
            <a:r>
              <a:rPr lang="en-US" dirty="0"/>
              <a:t>to read CA data from </a:t>
            </a:r>
            <a:r>
              <a:rPr lang="en-US" dirty="0" smtClean="0"/>
              <a:t>Access, </a:t>
            </a:r>
            <a:r>
              <a:rPr lang="en-US" dirty="0"/>
              <a:t>load into SQL &amp; extract data out of SQL and deliver to PSMFC via the SN API</a:t>
            </a:r>
          </a:p>
          <a:p>
            <a:endParaRPr lang="en-US" dirty="0" smtClean="0"/>
          </a:p>
          <a:p>
            <a:pPr marL="285750" indent="-285750">
              <a:buFont typeface="Arial" panose="020B0604020202020204" pitchFamily="34" charset="0"/>
              <a:buChar char="•"/>
            </a:pPr>
            <a:endParaRPr lang="en-US" dirty="0"/>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43381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0" y="914400"/>
            <a:ext cx="8001000" cy="3416320"/>
          </a:xfrm>
          <a:prstGeom prst="rect">
            <a:avLst/>
          </a:prstGeom>
          <a:noFill/>
        </p:spPr>
        <p:txBody>
          <a:bodyPr wrap="square" rtlCol="0">
            <a:spAutoFit/>
          </a:bodyPr>
          <a:lstStyle/>
          <a:p>
            <a:pPr algn="ctr"/>
            <a:endParaRPr lang="en-US" sz="2400" dirty="0"/>
          </a:p>
          <a:p>
            <a:pPr algn="ctr"/>
            <a:endParaRPr lang="en-US" sz="2400" dirty="0" smtClean="0"/>
          </a:p>
          <a:p>
            <a:endParaRPr lang="en-US" sz="2400" dirty="0" smtClean="0"/>
          </a:p>
          <a:p>
            <a:r>
              <a:rPr lang="en-US" sz="2400" dirty="0" smtClean="0"/>
              <a:t>Each Partner will review existing FY 2017 Budget</a:t>
            </a:r>
          </a:p>
          <a:p>
            <a:endParaRPr lang="en-US" sz="2400" dirty="0"/>
          </a:p>
          <a:p>
            <a:r>
              <a:rPr lang="en-US" sz="2400" dirty="0" smtClean="0"/>
              <a:t>Please note that flexibility </a:t>
            </a:r>
            <a:r>
              <a:rPr lang="en-US" sz="2400" dirty="0"/>
              <a:t>from the budget templates provided (i.e. the specific staff listed, number of months, etc. in each agency) is often needed to address in-year issues, changes, shortfalls, cost increases, </a:t>
            </a:r>
            <a:r>
              <a:rPr lang="en-US" sz="2400" dirty="0" smtClean="0"/>
              <a:t>etc.</a:t>
            </a:r>
            <a:endParaRPr lang="en-US" sz="2400" dirty="0"/>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8</a:t>
            </a:fld>
            <a:endParaRPr lang="en-US" dirty="0">
              <a:solidFill>
                <a:prstClr val="black">
                  <a:tint val="75000"/>
                </a:prstClr>
              </a:solidFill>
            </a:endParaRPr>
          </a:p>
        </p:txBody>
      </p:sp>
      <p:sp>
        <p:nvSpPr>
          <p:cNvPr id="2" name="TextBox 1"/>
          <p:cNvSpPr txBox="1"/>
          <p:nvPr/>
        </p:nvSpPr>
        <p:spPr>
          <a:xfrm>
            <a:off x="1857106" y="914400"/>
            <a:ext cx="4696094" cy="523220"/>
          </a:xfrm>
          <a:prstGeom prst="rect">
            <a:avLst/>
          </a:prstGeom>
          <a:noFill/>
        </p:spPr>
        <p:txBody>
          <a:bodyPr wrap="none" rtlCol="0">
            <a:spAutoFit/>
          </a:bodyPr>
          <a:lstStyle/>
          <a:p>
            <a:pPr algn="ctr"/>
            <a:r>
              <a:rPr lang="en-US" sz="2800" dirty="0"/>
              <a:t>Review of Subcontract Budgets</a:t>
            </a:r>
          </a:p>
        </p:txBody>
      </p:sp>
    </p:spTree>
    <p:extLst>
      <p:ext uri="{BB962C8B-B14F-4D97-AF65-F5344CB8AC3E}">
        <p14:creationId xmlns:p14="http://schemas.microsoft.com/office/powerpoint/2010/main" val="1236690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28600"/>
            <a:ext cx="8644445" cy="2222500"/>
          </a:xfrm>
          <a:prstGeom prst="rect">
            <a:avLst/>
          </a:prstGeom>
        </p:spPr>
      </p:pic>
      <p:sp>
        <p:nvSpPr>
          <p:cNvPr id="5" name="Rectangle 4"/>
          <p:cNvSpPr/>
          <p:nvPr/>
        </p:nvSpPr>
        <p:spPr>
          <a:xfrm>
            <a:off x="436022" y="2667000"/>
            <a:ext cx="8382000" cy="4555606"/>
          </a:xfrm>
          <a:prstGeom prst="rect">
            <a:avLst/>
          </a:prstGeom>
        </p:spPr>
        <p:txBody>
          <a:bodyPr wrap="square">
            <a:spAutoFit/>
          </a:bodyPr>
          <a:lstStyle/>
          <a:p>
            <a:r>
              <a:rPr lang="en-US" sz="1700" dirty="0" smtClean="0"/>
              <a:t>Budget includes a $24,000 contract with Tom Iverson to coordinate tribal participation in the Coordinated Assessments Project</a:t>
            </a:r>
          </a:p>
          <a:p>
            <a:endParaRPr lang="en-US" sz="1700" dirty="0"/>
          </a:p>
          <a:p>
            <a:r>
              <a:rPr lang="en-US" sz="1700" dirty="0" smtClean="0"/>
              <a:t>25% </a:t>
            </a:r>
            <a:r>
              <a:rPr lang="en-US" sz="1700" dirty="0"/>
              <a:t>Coordination, Management, Reporting</a:t>
            </a:r>
          </a:p>
          <a:p>
            <a:r>
              <a:rPr lang="en-US" sz="1700" dirty="0" smtClean="0"/>
              <a:t>55% </a:t>
            </a:r>
            <a:r>
              <a:rPr lang="en-US" sz="1700" dirty="0"/>
              <a:t>Coordinated Assessments</a:t>
            </a:r>
          </a:p>
          <a:p>
            <a:r>
              <a:rPr lang="en-US" sz="1700" dirty="0" smtClean="0"/>
              <a:t>15% </a:t>
            </a:r>
            <a:r>
              <a:rPr lang="en-US" sz="1700" dirty="0"/>
              <a:t>Enhancing Efficiency and Transfer Of Data</a:t>
            </a:r>
          </a:p>
          <a:p>
            <a:r>
              <a:rPr lang="en-US" sz="1700" dirty="0"/>
              <a:t>5</a:t>
            </a:r>
            <a:r>
              <a:rPr lang="en-US" sz="1700" dirty="0" smtClean="0"/>
              <a:t>% </a:t>
            </a:r>
            <a:r>
              <a:rPr lang="en-US" sz="1700" dirty="0"/>
              <a:t>Traditional </a:t>
            </a:r>
            <a:r>
              <a:rPr lang="en-US" sz="1700" dirty="0" smtClean="0"/>
              <a:t>Data</a:t>
            </a:r>
          </a:p>
          <a:p>
            <a:endParaRPr lang="en-US" sz="1700" dirty="0" smtClean="0"/>
          </a:p>
          <a:p>
            <a:pPr>
              <a:lnSpc>
                <a:spcPct val="105000"/>
              </a:lnSpc>
              <a:spcAft>
                <a:spcPts val="800"/>
              </a:spcAft>
            </a:pPr>
            <a:r>
              <a:rPr lang="en-US" sz="1700" dirty="0" smtClean="0">
                <a:solidFill>
                  <a:schemeClr val="tx2"/>
                </a:solidFill>
                <a:ea typeface="Calibri" panose="020F0502020204030204" pitchFamily="34" charset="0"/>
                <a:cs typeface="Times New Roman" panose="02020603050405020304" pitchFamily="18" charset="0"/>
              </a:rPr>
              <a:t>Tasks </a:t>
            </a:r>
            <a:r>
              <a:rPr lang="en-US" sz="1700" dirty="0">
                <a:solidFill>
                  <a:schemeClr val="tx2"/>
                </a:solidFill>
                <a:ea typeface="Calibri" panose="020F0502020204030204" pitchFamily="34" charset="0"/>
                <a:cs typeface="Times New Roman" panose="02020603050405020304" pitchFamily="18" charset="0"/>
              </a:rPr>
              <a:t>involved include database management and queries (Bill, Greg, Mike); DES development (Mike, Chris); Website programming, APIs, etc. (Greg, Mike, Bill); Data QA/QC (Bill, Mike); Coordination (Chris, Mike, Bill); Project Management (Chris). Staff provide </a:t>
            </a:r>
            <a:r>
              <a:rPr lang="en-US" sz="1700" dirty="0">
                <a:solidFill>
                  <a:schemeClr val="tx2"/>
                </a:solidFill>
              </a:rPr>
              <a:t>technical assistance including; Programming, QA/QC, DES development, API development. </a:t>
            </a:r>
            <a:r>
              <a:rPr lang="en-US" sz="1700" dirty="0">
                <a:solidFill>
                  <a:schemeClr val="tx2"/>
                </a:solidFill>
                <a:ea typeface="Calibri" panose="020F0502020204030204" pitchFamily="34" charset="0"/>
                <a:cs typeface="Times New Roman" panose="02020603050405020304" pitchFamily="18" charset="0"/>
              </a:rPr>
              <a:t>Coordination with other entities and projects (i.e. Council, NOAA, CRITFC, tribes) and administration (budget, expenditures, reporting, etc.) are major work elements</a:t>
            </a:r>
          </a:p>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Have reduced PSMFC BPA funding from $748,062 in 2014 to $581,840 in FY 17</a:t>
            </a: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773866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F8531D-A550-483F-92F3-9D001D2F0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Faded background picture</Template>
  <TotalTime>0</TotalTime>
  <Words>4084</Words>
  <Application>Microsoft Office PowerPoint</Application>
  <PresentationFormat>On-screen Show (4:3)</PresentationFormat>
  <Paragraphs>1657</Paragraphs>
  <Slides>49</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Arial Rounded MT Bold</vt:lpstr>
      <vt:lpstr>Calibri</vt:lpstr>
      <vt:lpstr>Times New Roman</vt:lpstr>
      <vt:lpstr>Office Theme</vt:lpstr>
      <vt:lpstr>Document</vt:lpstr>
      <vt:lpstr>StreamNet Executive Committee 03/07/17 Meeting</vt:lpstr>
      <vt:lpstr>Lunch Order !</vt:lpstr>
      <vt:lpstr>PowerPoint Presentation</vt:lpstr>
      <vt:lpstr>PowerPoint Presentation</vt:lpstr>
      <vt:lpstr>PowerPoint Presentation</vt:lpstr>
      <vt:lpstr>Major Work Elements from SOW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Comparison $50k cut applied to 2017 budgets vs. 6.63% cut applied to 18 requests</vt:lpstr>
      <vt:lpstr>2019 budget requests</vt:lpstr>
      <vt:lpstr>Decision –  FY 18 Request is $152,341 over BPA Guidance</vt:lpstr>
      <vt:lpstr>PowerPoint Presentation</vt:lpstr>
      <vt:lpstr>PowerPoint Presentation</vt:lpstr>
      <vt:lpstr>Fiscal Year 2017   Coordinated Assessments   Predicted Data Flow </vt:lpstr>
      <vt:lpstr>Asked states and tribes to qualitatively evaluate CA data flow for all extant TRT populations in the Columbia basin and report as follows; </vt:lpstr>
      <vt:lpstr>FY17 Predicted Coordinated Assessments Data Flow </vt:lpstr>
      <vt:lpstr>FY17 Predicted Coordinated Assessments Data Flow </vt:lpstr>
      <vt:lpstr>PowerPoint Presentation</vt:lpstr>
      <vt:lpstr>PowerPoint Presentation</vt:lpstr>
      <vt:lpstr>PowerPoint Presentation</vt:lpstr>
      <vt:lpstr>PowerPoint Presentation</vt:lpstr>
      <vt:lpstr>PowerPoint Presentation</vt:lpstr>
      <vt:lpstr>PowerPoint Presentation</vt:lpstr>
      <vt:lpstr>Discussion</vt:lpstr>
      <vt:lpstr>CA Priorities – Hatchery Indicators, Resident Fish, etc. </vt:lpstr>
      <vt:lpstr>PowerPoint Presentation</vt:lpstr>
      <vt:lpstr>PowerPoint Presentation</vt:lpstr>
      <vt:lpstr>Adjourn</vt:lpstr>
      <vt:lpstr>Extra Slides</vt:lpstr>
      <vt:lpstr>Definitions (Work Elements from SOW)</vt:lpstr>
      <vt:lpstr>If 6.63% cut applied to 2018 requests across the board</vt:lpstr>
      <vt:lpstr>If $50k cut applied to 2017 budgets by percentage across the board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2016-12-21T21:59:03Z</dcterms:created>
  <dcterms:modified xsi:type="dcterms:W3CDTF">2017-03-07T16:09:55Z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TC020116439991</vt:lpwstr>
  </property>
</Properties>
</file>