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298" r:id="rId4"/>
    <p:sldId id="297" r:id="rId5"/>
    <p:sldId id="292" r:id="rId6"/>
    <p:sldId id="291" r:id="rId7"/>
    <p:sldId id="328" r:id="rId8"/>
    <p:sldId id="293" r:id="rId9"/>
    <p:sldId id="268" r:id="rId10"/>
    <p:sldId id="289" r:id="rId11"/>
    <p:sldId id="290" r:id="rId12"/>
    <p:sldId id="327" r:id="rId13"/>
    <p:sldId id="270" r:id="rId14"/>
    <p:sldId id="296" r:id="rId15"/>
    <p:sldId id="323" r:id="rId16"/>
    <p:sldId id="294" r:id="rId17"/>
    <p:sldId id="312" r:id="rId18"/>
    <p:sldId id="314" r:id="rId19"/>
    <p:sldId id="315" r:id="rId20"/>
    <p:sldId id="316" r:id="rId21"/>
    <p:sldId id="317" r:id="rId22"/>
    <p:sldId id="299" r:id="rId23"/>
    <p:sldId id="300" r:id="rId24"/>
    <p:sldId id="301" r:id="rId25"/>
    <p:sldId id="302" r:id="rId26"/>
    <p:sldId id="318" r:id="rId27"/>
    <p:sldId id="322" r:id="rId28"/>
    <p:sldId id="304" r:id="rId29"/>
    <p:sldId id="305" r:id="rId30"/>
    <p:sldId id="306" r:id="rId31"/>
    <p:sldId id="307" r:id="rId32"/>
    <p:sldId id="313" r:id="rId33"/>
    <p:sldId id="310" r:id="rId34"/>
    <p:sldId id="265" r:id="rId35"/>
    <p:sldId id="277" r:id="rId36"/>
    <p:sldId id="278" r:id="rId37"/>
    <p:sldId id="256" r:id="rId38"/>
    <p:sldId id="257" r:id="rId39"/>
    <p:sldId id="303" r:id="rId40"/>
    <p:sldId id="308" r:id="rId41"/>
    <p:sldId id="309" r:id="rId42"/>
    <p:sldId id="326" r:id="rId43"/>
    <p:sldId id="32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Wheaton" initials="CW" lastIdx="1" clrIdx="0">
    <p:extLst>
      <p:ext uri="{19B8F6BF-5375-455C-9EA6-DF929625EA0E}">
        <p15:presenceInfo xmlns:p15="http://schemas.microsoft.com/office/powerpoint/2012/main" userId="S-1-5-21-13193587-570974170-1031210941-56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403"/>
      </p:cViewPr>
      <p:guideLst/>
    </p:cSldViewPr>
  </p:slideViewPr>
  <p:notesTextViewPr>
    <p:cViewPr>
      <p:scale>
        <a:sx n="1" d="1"/>
        <a:sy n="1" d="1"/>
      </p:scale>
      <p:origin x="0" y="0"/>
    </p:cViewPr>
  </p:notesTextViewPr>
  <p:notesViewPr>
    <p:cSldViewPr snapToGrid="0">
      <p:cViewPr varScale="1">
        <p:scale>
          <a:sx n="67" d="100"/>
          <a:sy n="67" d="100"/>
        </p:scale>
        <p:origin x="312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Files\StreamNet\Meetings\SNSC\20161110\DataStoreSummary20161018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Data Store:</a:t>
            </a:r>
          </a:p>
          <a:p>
            <a:pPr>
              <a:defRPr/>
            </a:pPr>
            <a:r>
              <a:rPr lang="en-US" dirty="0"/>
              <a:t>Fiscal Year and Number of Data Sets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Total data sets</c:v>
          </c:tx>
          <c:spPr>
            <a:ln w="19050" cap="rnd">
              <a:solidFill>
                <a:schemeClr val="accent1"/>
              </a:solidFill>
              <a:round/>
            </a:ln>
            <a:effectLst/>
          </c:spPr>
          <c:marker>
            <c:symbol val="square"/>
            <c:size val="8"/>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2016</c:v>
                </c:pt>
                <c:pt idx="1">
                  <c:v>2015</c:v>
                </c:pt>
                <c:pt idx="2">
                  <c:v>2014</c:v>
                </c:pt>
                <c:pt idx="3">
                  <c:v>2013</c:v>
                </c:pt>
                <c:pt idx="4">
                  <c:v>2012</c:v>
                </c:pt>
                <c:pt idx="5">
                  <c:v>2011</c:v>
                </c:pt>
                <c:pt idx="6">
                  <c:v>2010</c:v>
                </c:pt>
                <c:pt idx="7">
                  <c:v>2009</c:v>
                </c:pt>
                <c:pt idx="8">
                  <c:v>2008</c:v>
                </c:pt>
                <c:pt idx="9">
                  <c:v>2007</c:v>
                </c:pt>
                <c:pt idx="10">
                  <c:v>2006</c:v>
                </c:pt>
                <c:pt idx="11">
                  <c:v>2005</c:v>
                </c:pt>
              </c:numCache>
            </c:numRef>
          </c:xVal>
          <c:yVal>
            <c:numRef>
              <c:f>Sheet1!$C$3:$C$14</c:f>
              <c:numCache>
                <c:formatCode>General</c:formatCode>
                <c:ptCount val="12"/>
                <c:pt idx="0">
                  <c:v>10</c:v>
                </c:pt>
                <c:pt idx="1">
                  <c:v>12</c:v>
                </c:pt>
                <c:pt idx="2">
                  <c:v>6</c:v>
                </c:pt>
                <c:pt idx="3">
                  <c:v>9</c:v>
                </c:pt>
                <c:pt idx="4">
                  <c:v>5</c:v>
                </c:pt>
                <c:pt idx="5">
                  <c:v>13</c:v>
                </c:pt>
                <c:pt idx="6">
                  <c:v>7</c:v>
                </c:pt>
                <c:pt idx="7">
                  <c:v>4</c:v>
                </c:pt>
                <c:pt idx="8">
                  <c:v>6</c:v>
                </c:pt>
                <c:pt idx="9">
                  <c:v>7</c:v>
                </c:pt>
                <c:pt idx="10">
                  <c:v>6</c:v>
                </c:pt>
                <c:pt idx="11">
                  <c:v>26</c:v>
                </c:pt>
              </c:numCache>
            </c:numRef>
          </c:yVal>
          <c:smooth val="0"/>
          <c:extLst>
            <c:ext xmlns:c16="http://schemas.microsoft.com/office/drawing/2014/chart" uri="{C3380CC4-5D6E-409C-BE32-E72D297353CC}">
              <c16:uniqueId val="{00000000-FE33-4E23-9309-954083E632EE}"/>
            </c:ext>
          </c:extLst>
        </c:ser>
        <c:ser>
          <c:idx val="1"/>
          <c:order val="1"/>
          <c:tx>
            <c:v>BPA-funded</c:v>
          </c:tx>
          <c:spPr>
            <a:ln w="19050" cap="rnd">
              <a:solidFill>
                <a:schemeClr val="accent2"/>
              </a:solidFill>
              <a:round/>
            </a:ln>
            <a:effectLst/>
          </c:spPr>
          <c:marker>
            <c:symbol val="square"/>
            <c:size val="8"/>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Sheet1!$B$3:$B$14</c:f>
              <c:numCache>
                <c:formatCode>General</c:formatCode>
                <c:ptCount val="12"/>
                <c:pt idx="0">
                  <c:v>2016</c:v>
                </c:pt>
                <c:pt idx="1">
                  <c:v>2015</c:v>
                </c:pt>
                <c:pt idx="2">
                  <c:v>2014</c:v>
                </c:pt>
                <c:pt idx="3">
                  <c:v>2013</c:v>
                </c:pt>
                <c:pt idx="4">
                  <c:v>2012</c:v>
                </c:pt>
                <c:pt idx="5">
                  <c:v>2011</c:v>
                </c:pt>
                <c:pt idx="6">
                  <c:v>2010</c:v>
                </c:pt>
                <c:pt idx="7">
                  <c:v>2009</c:v>
                </c:pt>
                <c:pt idx="8">
                  <c:v>2008</c:v>
                </c:pt>
                <c:pt idx="9">
                  <c:v>2007</c:v>
                </c:pt>
                <c:pt idx="10">
                  <c:v>2006</c:v>
                </c:pt>
                <c:pt idx="11">
                  <c:v>2005</c:v>
                </c:pt>
              </c:numCache>
            </c:numRef>
          </c:xVal>
          <c:yVal>
            <c:numRef>
              <c:f>Sheet1!$D$3:$D$14</c:f>
              <c:numCache>
                <c:formatCode>General</c:formatCode>
                <c:ptCount val="12"/>
                <c:pt idx="0">
                  <c:v>6</c:v>
                </c:pt>
                <c:pt idx="1">
                  <c:v>6</c:v>
                </c:pt>
                <c:pt idx="2">
                  <c:v>4</c:v>
                </c:pt>
                <c:pt idx="3">
                  <c:v>8</c:v>
                </c:pt>
                <c:pt idx="4">
                  <c:v>3</c:v>
                </c:pt>
                <c:pt idx="5">
                  <c:v>7</c:v>
                </c:pt>
                <c:pt idx="6">
                  <c:v>3</c:v>
                </c:pt>
                <c:pt idx="7">
                  <c:v>2</c:v>
                </c:pt>
                <c:pt idx="8">
                  <c:v>4</c:v>
                </c:pt>
                <c:pt idx="9">
                  <c:v>5</c:v>
                </c:pt>
                <c:pt idx="10">
                  <c:v>3</c:v>
                </c:pt>
                <c:pt idx="11">
                  <c:v>8</c:v>
                </c:pt>
              </c:numCache>
            </c:numRef>
          </c:yVal>
          <c:smooth val="0"/>
          <c:extLst>
            <c:ext xmlns:c16="http://schemas.microsoft.com/office/drawing/2014/chart" uri="{C3380CC4-5D6E-409C-BE32-E72D297353CC}">
              <c16:uniqueId val="{00000001-FE33-4E23-9309-954083E632EE}"/>
            </c:ext>
          </c:extLst>
        </c:ser>
        <c:dLbls>
          <c:showLegendKey val="0"/>
          <c:showVal val="0"/>
          <c:showCatName val="0"/>
          <c:showSerName val="0"/>
          <c:showPercent val="0"/>
          <c:showBubbleSize val="0"/>
        </c:dLbls>
        <c:axId val="1717549552"/>
        <c:axId val="1717540816"/>
      </c:scatterChart>
      <c:valAx>
        <c:axId val="1717549552"/>
        <c:scaling>
          <c:orientation val="minMax"/>
          <c:max val="2017"/>
          <c:min val="20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7540816"/>
        <c:crosses val="autoZero"/>
        <c:crossBetween val="midCat"/>
      </c:valAx>
      <c:valAx>
        <c:axId val="1717540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Data</a:t>
                </a:r>
                <a:r>
                  <a:rPr lang="en-US" baseline="0" dirty="0"/>
                  <a:t> Sets</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7549552"/>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0.73229</cdr:x>
      <cdr:y>0.28426</cdr:y>
    </cdr:from>
    <cdr:to>
      <cdr:x>0.93229</cdr:x>
      <cdr:y>0.40863</cdr:y>
    </cdr:to>
    <cdr:sp macro="" textlink="">
      <cdr:nvSpPr>
        <cdr:cNvPr id="2" name="TextBox 1"/>
        <cdr:cNvSpPr txBox="1"/>
      </cdr:nvSpPr>
      <cdr:spPr>
        <a:xfrm xmlns:a="http://schemas.openxmlformats.org/drawingml/2006/main">
          <a:off x="3348038" y="1066801"/>
          <a:ext cx="914400" cy="466725"/>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r>
            <a:rPr lang="en-US" sz="1100" dirty="0"/>
            <a:t>Total = 111</a:t>
          </a:r>
        </a:p>
        <a:p xmlns:a="http://schemas.openxmlformats.org/drawingml/2006/main">
          <a:r>
            <a:rPr lang="en-US" sz="1100" dirty="0"/>
            <a:t>BPA = 59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B44D3-E2C7-43C7-B879-0303E3CA42E2}" type="datetimeFigureOut">
              <a:rPr lang="en-US" smtClean="0"/>
              <a:t>9/6/2017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C0A38-99C8-4465-B272-3FDEB96AC4BD}" type="slidenum">
              <a:rPr lang="en-US" smtClean="0"/>
              <a:t>‹#›</a:t>
            </a:fld>
            <a:endParaRPr lang="en-US" dirty="0"/>
          </a:p>
        </p:txBody>
      </p:sp>
    </p:spTree>
    <p:extLst>
      <p:ext uri="{BB962C8B-B14F-4D97-AF65-F5344CB8AC3E}">
        <p14:creationId xmlns:p14="http://schemas.microsoft.com/office/powerpoint/2010/main" val="163656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6974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90312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53075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r>
              <a:rPr lang="en-US" sz="1400" b="1" dirty="0" smtClean="0"/>
              <a:t>Faded background picture</a:t>
            </a:r>
            <a:endParaRPr lang="en-US" sz="1400" b="1" baseline="0" dirty="0" smtClean="0"/>
          </a:p>
          <a:p>
            <a:r>
              <a:rPr lang="en-US" sz="1400" b="0" baseline="0" dirty="0" smtClean="0"/>
              <a:t>(Basic)</a:t>
            </a:r>
          </a:p>
          <a:p>
            <a:endParaRPr lang="en-US" sz="1200" b="1" baseline="0" dirty="0" smtClean="0"/>
          </a:p>
          <a:p>
            <a:endParaRPr lang="en-US" sz="1200" b="1" baseline="0" dirty="0" smtClean="0"/>
          </a:p>
          <a:p>
            <a:r>
              <a:rPr lang="en-US" sz="1200" b="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Slides</a:t>
            </a:r>
            <a:r>
              <a:rPr lang="en-US" sz="1200" baseline="0" dirty="0" smtClean="0"/>
              <a:t> group, click </a:t>
            </a:r>
            <a:r>
              <a:rPr lang="en-US" sz="1200" b="1" baseline="0" dirty="0" smtClean="0"/>
              <a:t>Layout</a:t>
            </a:r>
            <a:r>
              <a:rPr lang="en-US" sz="1200" baseline="0" dirty="0" smtClean="0"/>
              <a:t> and then click </a:t>
            </a:r>
            <a:r>
              <a:rPr lang="en-US" sz="1200" b="1" baseline="0" dirty="0" smtClean="0"/>
              <a:t>Blank</a:t>
            </a:r>
            <a:r>
              <a:rPr lang="en-US" sz="1200" baseline="0" dirty="0" smtClean="0"/>
              <a:t>. </a:t>
            </a:r>
          </a:p>
          <a:p>
            <a:pPr marL="228600" indent="-228600">
              <a:buFont typeface="+mj-lt"/>
              <a:buAutoNum type="arabicPeriod"/>
            </a:pPr>
            <a:r>
              <a:rPr lang="en-US" sz="1200" b="0" dirty="0" smtClean="0"/>
              <a:t>Right-click the slide</a:t>
            </a:r>
            <a:r>
              <a:rPr lang="en-US" sz="1200" b="0" baseline="0" dirty="0" smtClean="0"/>
              <a:t> and click </a:t>
            </a:r>
            <a:r>
              <a:rPr lang="en-US" sz="1200" b="1" dirty="0" smtClean="0"/>
              <a:t>Format</a:t>
            </a:r>
            <a:r>
              <a:rPr lang="en-US" sz="1200" b="0" baseline="0" dirty="0" smtClean="0"/>
              <a:t> </a:t>
            </a:r>
            <a:r>
              <a:rPr lang="en-US" sz="1200" b="1" baseline="0" dirty="0" smtClean="0"/>
              <a:t>Background</a:t>
            </a:r>
            <a:r>
              <a:rPr lang="en-US" sz="1200" b="0" baseline="0" dirty="0" smtClean="0"/>
              <a:t>.</a:t>
            </a:r>
          </a:p>
          <a:p>
            <a:pPr marL="228600" indent="-228600">
              <a:buFont typeface="+mj-lt"/>
              <a:buAutoNum type="arabicPeriod"/>
            </a:pPr>
            <a:r>
              <a:rPr lang="en-US" sz="1200" b="0" baseline="0" dirty="0" smtClean="0"/>
              <a:t>In the </a:t>
            </a:r>
            <a:r>
              <a:rPr lang="en-US" sz="1200" b="1" baseline="0" dirty="0" smtClean="0"/>
              <a:t>Format Background</a:t>
            </a:r>
            <a:r>
              <a:rPr lang="en-US" sz="1200" b="0" baseline="0" dirty="0" smtClean="0"/>
              <a:t> dialog box, click </a:t>
            </a:r>
            <a:r>
              <a:rPr lang="en-US" sz="1200" b="1" baseline="0" dirty="0" smtClean="0"/>
              <a:t>Fill</a:t>
            </a:r>
            <a:r>
              <a:rPr lang="en-US" sz="1200" b="0" baseline="0" dirty="0" smtClean="0"/>
              <a:t> in the left pane. In the </a:t>
            </a:r>
            <a:r>
              <a:rPr lang="en-US" sz="1200" b="1" baseline="0" dirty="0" smtClean="0"/>
              <a:t>Fill</a:t>
            </a:r>
            <a:r>
              <a:rPr lang="en-US" sz="1200" b="0" baseline="0" dirty="0" smtClean="0"/>
              <a:t> pane, select </a:t>
            </a:r>
            <a:r>
              <a:rPr lang="en-US" sz="1200" b="1" baseline="0" dirty="0" smtClean="0"/>
              <a:t>Picture or texture fill</a:t>
            </a:r>
            <a:r>
              <a:rPr lang="en-US" sz="1200" b="0" baseline="0" dirty="0" smtClean="0"/>
              <a:t>, and then under </a:t>
            </a:r>
            <a:r>
              <a:rPr lang="en-US" sz="1200" b="1" baseline="0" dirty="0" smtClean="0"/>
              <a:t>Insert from</a:t>
            </a:r>
            <a:r>
              <a:rPr lang="en-US" sz="1200" b="0" baseline="0" dirty="0" smtClean="0"/>
              <a:t>, click </a:t>
            </a:r>
            <a:r>
              <a:rPr lang="en-US" sz="1200" b="1" baseline="0" dirty="0" smtClean="0"/>
              <a:t>File</a:t>
            </a:r>
            <a:r>
              <a:rPr lang="en-US" sz="1200" b="0" baseline="0" dirty="0" smtClean="0"/>
              <a:t>. </a:t>
            </a:r>
          </a:p>
          <a:p>
            <a:pPr marL="228600" indent="-228600">
              <a:buFont typeface="+mj-lt"/>
              <a:buAutoNum type="arabicPeriod"/>
            </a:pPr>
            <a:r>
              <a:rPr lang="en-US" sz="1200" b="0" baseline="0" dirty="0" smtClean="0"/>
              <a:t>In the </a:t>
            </a:r>
            <a:r>
              <a:rPr lang="en-US" sz="1200" b="1" baseline="0" dirty="0" smtClean="0"/>
              <a:t>Insert Picture </a:t>
            </a:r>
            <a:r>
              <a:rPr lang="en-US" sz="1200" b="0" baseline="0" dirty="0" smtClean="0"/>
              <a:t>dialog box, select a picture, and then click </a:t>
            </a:r>
            <a:r>
              <a:rPr lang="en-US" sz="1200" b="1" baseline="0" dirty="0" smtClean="0"/>
              <a:t>Insert</a:t>
            </a:r>
            <a:r>
              <a:rPr lang="en-US" sz="1200" b="0" baseline="0" dirty="0" smtClean="0"/>
              <a:t>.</a:t>
            </a:r>
          </a:p>
          <a:p>
            <a:pPr marL="228600" indent="-228600">
              <a:buFont typeface="+mj-lt"/>
              <a:buAutoNum type="arabicPeriod"/>
            </a:pPr>
            <a:r>
              <a:rPr lang="en-US" sz="1200" b="0" baseline="0" dirty="0" smtClean="0"/>
              <a:t>Also  in the </a:t>
            </a:r>
            <a:r>
              <a:rPr lang="en-US" sz="1200" b="1" baseline="0" dirty="0" smtClean="0"/>
              <a:t>Format Background </a:t>
            </a:r>
            <a:r>
              <a:rPr lang="en-US" sz="1200" b="0" baseline="0" dirty="0" smtClean="0"/>
              <a:t>dialog box, in the </a:t>
            </a:r>
            <a:r>
              <a:rPr lang="en-US" sz="1200" b="1" baseline="0" dirty="0" smtClean="0"/>
              <a:t>Fill</a:t>
            </a:r>
            <a:r>
              <a:rPr lang="en-US" sz="1200" b="0" baseline="0" dirty="0" smtClean="0"/>
              <a:t> pane, in the </a:t>
            </a:r>
            <a:r>
              <a:rPr lang="en-US" sz="1200" b="1" baseline="0" dirty="0" smtClean="0"/>
              <a:t>Transparency</a:t>
            </a:r>
            <a:r>
              <a:rPr lang="en-US" sz="1200" b="0" baseline="0" dirty="0" smtClean="0"/>
              <a:t> box, enter </a:t>
            </a:r>
            <a:r>
              <a:rPr lang="en-US" sz="1200" b="1" baseline="0" dirty="0" smtClean="0"/>
              <a:t>85%</a:t>
            </a:r>
            <a:r>
              <a:rPr lang="en-US" sz="1200" b="0" baseline="0" dirty="0" smtClean="0"/>
              <a:t>.</a:t>
            </a:r>
          </a:p>
          <a:p>
            <a:pPr marL="228600" indent="-228600">
              <a:buFont typeface="+mj-lt"/>
              <a:buAutoNum type="arabicPeriod"/>
            </a:pPr>
            <a:endParaRPr lang="en-US" sz="1200" b="0" baseline="0" dirty="0" smtClean="0"/>
          </a:p>
          <a:p>
            <a:endParaRPr lang="en-US" sz="1200" b="0" dirty="0"/>
          </a:p>
        </p:txBody>
      </p:sp>
    </p:spTree>
    <p:extLst>
      <p:ext uri="{BB962C8B-B14F-4D97-AF65-F5344CB8AC3E}">
        <p14:creationId xmlns:p14="http://schemas.microsoft.com/office/powerpoint/2010/main" val="206449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79537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387515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3516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75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828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9786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736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061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293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737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092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4168199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2667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33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6380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24571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6493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81897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15213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5305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683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7464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276055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14489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2470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711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3600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21654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69138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42736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77049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62271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3024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355135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254241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322318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02215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247144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51A83C-7ED7-4DBC-9EE9-82CC182C6103}" type="datetimeFigureOut">
              <a:rPr lang="en-US" smtClean="0"/>
              <a:t>9/6/2017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37DF66-1B21-4D91-8686-FFF9EB5CF24C}" type="slidenum">
              <a:rPr lang="en-US" smtClean="0"/>
              <a:t>‹#›</a:t>
            </a:fld>
            <a:endParaRPr lang="en-US" dirty="0"/>
          </a:p>
        </p:txBody>
      </p:sp>
    </p:spTree>
    <p:extLst>
      <p:ext uri="{BB962C8B-B14F-4D97-AF65-F5344CB8AC3E}">
        <p14:creationId xmlns:p14="http://schemas.microsoft.com/office/powerpoint/2010/main" val="12956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1A83C-7ED7-4DBC-9EE9-82CC182C6103}" type="datetimeFigureOut">
              <a:rPr lang="en-US" smtClean="0"/>
              <a:t>9/6/2017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DF66-1B21-4D91-8686-FFF9EB5CF24C}" type="slidenum">
              <a:rPr lang="en-US" smtClean="0"/>
              <a:t>‹#›</a:t>
            </a:fld>
            <a:endParaRPr lang="en-US" dirty="0"/>
          </a:p>
        </p:txBody>
      </p:sp>
    </p:spTree>
    <p:extLst>
      <p:ext uri="{BB962C8B-B14F-4D97-AF65-F5344CB8AC3E}">
        <p14:creationId xmlns:p14="http://schemas.microsoft.com/office/powerpoint/2010/main" val="3259332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9/6/2017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67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9/6/2017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29531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Mike/Import%20FPC%20SARS%20-%20directions.docx"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ike/Import%20FPC%20SARs.accdb"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Mike/CoordinatedAssessmentsDES20170701-DraftTables-Modified.doc"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5317" y="2308179"/>
            <a:ext cx="11592127" cy="3693786"/>
          </a:xfrm>
          <a:prstGeom prst="rect">
            <a:avLst/>
          </a:prstGeom>
        </p:spPr>
      </p:pic>
      <p:sp>
        <p:nvSpPr>
          <p:cNvPr id="4" name="TextBox 3"/>
          <p:cNvSpPr txBox="1"/>
          <p:nvPr/>
        </p:nvSpPr>
        <p:spPr>
          <a:xfrm>
            <a:off x="765829" y="807967"/>
            <a:ext cx="10811101" cy="1200329"/>
          </a:xfrm>
          <a:prstGeom prst="rect">
            <a:avLst/>
          </a:prstGeom>
          <a:noFill/>
        </p:spPr>
        <p:txBody>
          <a:bodyPr wrap="none" rtlCol="0">
            <a:spAutoFit/>
          </a:bodyPr>
          <a:lstStyle/>
          <a:p>
            <a:pPr algn="ctr"/>
            <a:r>
              <a:rPr lang="en-US" sz="3600" dirty="0" smtClean="0"/>
              <a:t>Welcome to the StreamNet Steering Committee Meeting</a:t>
            </a:r>
          </a:p>
          <a:p>
            <a:pPr algn="ctr"/>
            <a:r>
              <a:rPr lang="en-US" sz="3600" dirty="0" smtClean="0"/>
              <a:t>September 7, 2017</a:t>
            </a:r>
            <a:endParaRPr lang="en-US" sz="3600" dirty="0"/>
          </a:p>
        </p:txBody>
      </p:sp>
    </p:spTree>
    <p:extLst>
      <p:ext uri="{BB962C8B-B14F-4D97-AF65-F5344CB8AC3E}">
        <p14:creationId xmlns:p14="http://schemas.microsoft.com/office/powerpoint/2010/main" val="417615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0868" y="1062446"/>
            <a:ext cx="4572000" cy="5445994"/>
          </a:xfrm>
        </p:spPr>
        <p:txBody>
          <a:bodyPr>
            <a:normAutofit lnSpcReduction="10000"/>
          </a:bodyPr>
          <a:lstStyle/>
          <a:p>
            <a:pPr lvl="0"/>
            <a:r>
              <a:rPr lang="en-US" sz="2200" b="1" u="sng" dirty="0"/>
              <a:t>Year 4 - (2018-19)</a:t>
            </a:r>
          </a:p>
          <a:p>
            <a:pPr lvl="1"/>
            <a:r>
              <a:rPr lang="en-US" sz="2200" dirty="0" smtClean="0"/>
              <a:t>Maintain </a:t>
            </a:r>
            <a:r>
              <a:rPr lang="en-US" sz="2200" dirty="0"/>
              <a:t>automated flow of </a:t>
            </a:r>
            <a:r>
              <a:rPr lang="en-US" sz="2200" dirty="0" smtClean="0"/>
              <a:t>existing indicator data. </a:t>
            </a:r>
            <a:r>
              <a:rPr lang="en-US" sz="2200" strike="sngStrike" dirty="0"/>
              <a:t>Implement recommendations of performance reviews in data collection efforts</a:t>
            </a:r>
          </a:p>
          <a:p>
            <a:pPr lvl="1"/>
            <a:r>
              <a:rPr lang="en-US" sz="2200" dirty="0"/>
              <a:t>Finalize and adopt </a:t>
            </a:r>
            <a:r>
              <a:rPr lang="en-US" sz="2200" strike="sngStrike" dirty="0"/>
              <a:t>lamprey, sturgeon, and bull trout </a:t>
            </a:r>
            <a:r>
              <a:rPr lang="en-US" sz="2200" dirty="0" smtClean="0"/>
              <a:t>hatchery indicators</a:t>
            </a:r>
            <a:r>
              <a:rPr lang="en-US" sz="2200" dirty="0"/>
              <a:t>, begin to populate with data</a:t>
            </a:r>
          </a:p>
          <a:p>
            <a:pPr lvl="1"/>
            <a:r>
              <a:rPr lang="en-US" sz="2200" dirty="0"/>
              <a:t>Conduct </a:t>
            </a:r>
            <a:r>
              <a:rPr lang="en-US" sz="2200" dirty="0" smtClean="0"/>
              <a:t>review </a:t>
            </a:r>
            <a:r>
              <a:rPr lang="en-US" sz="2200" dirty="0"/>
              <a:t>of data </a:t>
            </a:r>
            <a:r>
              <a:rPr lang="en-US" sz="2200" dirty="0" smtClean="0"/>
              <a:t>on </a:t>
            </a:r>
            <a:r>
              <a:rPr lang="en-US" sz="2200" dirty="0"/>
              <a:t>lamprey, sturgeon, and bull trout</a:t>
            </a:r>
            <a:r>
              <a:rPr lang="en-US" sz="2200" dirty="0" smtClean="0"/>
              <a:t> </a:t>
            </a:r>
            <a:r>
              <a:rPr lang="en-US" sz="2200" strike="sngStrike" dirty="0"/>
              <a:t>resident trout</a:t>
            </a:r>
            <a:r>
              <a:rPr lang="en-US" sz="2200" dirty="0"/>
              <a:t>, to assess and discuss data </a:t>
            </a:r>
            <a:r>
              <a:rPr lang="en-US" sz="2200" dirty="0" smtClean="0"/>
              <a:t>availability and relationship </a:t>
            </a:r>
            <a:r>
              <a:rPr lang="en-US" sz="2200" dirty="0"/>
              <a:t>to regional data </a:t>
            </a:r>
            <a:r>
              <a:rPr lang="en-US" sz="2200" dirty="0" smtClean="0"/>
              <a:t>needs </a:t>
            </a:r>
            <a:endParaRPr lang="en-US" sz="2200" dirty="0"/>
          </a:p>
          <a:p>
            <a:pPr lvl="1"/>
            <a:r>
              <a:rPr lang="en-US" sz="2200" strike="sngStrike" dirty="0"/>
              <a:t>Begin development of resident trout indicators, ensure alignment with data </a:t>
            </a:r>
            <a:r>
              <a:rPr lang="en-US" sz="2200" strike="sngStrike" dirty="0" smtClean="0"/>
              <a:t>needs </a:t>
            </a:r>
          </a:p>
          <a:p>
            <a:endParaRPr lang="en-US" sz="1900" dirty="0"/>
          </a:p>
          <a:p>
            <a:pPr lvl="0"/>
            <a:endParaRPr lang="en-US" dirty="0"/>
          </a:p>
        </p:txBody>
      </p:sp>
      <p:sp>
        <p:nvSpPr>
          <p:cNvPr id="4" name="Content Placeholder 3"/>
          <p:cNvSpPr>
            <a:spLocks noGrp="1"/>
          </p:cNvSpPr>
          <p:nvPr>
            <p:ph sz="half" idx="4294967295"/>
          </p:nvPr>
        </p:nvSpPr>
        <p:spPr>
          <a:xfrm>
            <a:off x="6674296" y="577431"/>
            <a:ext cx="4572000" cy="5675871"/>
          </a:xfrm>
        </p:spPr>
        <p:txBody>
          <a:bodyPr>
            <a:normAutofit lnSpcReduction="10000"/>
          </a:bodyPr>
          <a:lstStyle/>
          <a:p>
            <a:pPr lvl="0"/>
            <a:r>
              <a:rPr lang="en-US" sz="2200" b="1" u="sng" dirty="0"/>
              <a:t>Year 5 </a:t>
            </a:r>
            <a:r>
              <a:rPr lang="en-US" sz="2200" u="sng" dirty="0"/>
              <a:t>- </a:t>
            </a:r>
            <a:r>
              <a:rPr lang="en-US" sz="2200" b="1" u="sng" dirty="0"/>
              <a:t>(2019-20) </a:t>
            </a:r>
          </a:p>
          <a:p>
            <a:pPr lvl="1"/>
            <a:r>
              <a:rPr lang="en-US" sz="2200" dirty="0"/>
              <a:t>Maintain automated flow of </a:t>
            </a:r>
            <a:r>
              <a:rPr lang="en-US" sz="2200" dirty="0" smtClean="0"/>
              <a:t>all adopted indicators.</a:t>
            </a:r>
          </a:p>
          <a:p>
            <a:pPr lvl="1"/>
            <a:r>
              <a:rPr lang="en-US" sz="2200" dirty="0" smtClean="0"/>
              <a:t> </a:t>
            </a:r>
            <a:r>
              <a:rPr lang="en-US" sz="2200" strike="sngStrike" dirty="0"/>
              <a:t>Implement recommendations of performance reviews in data collection efforts</a:t>
            </a:r>
          </a:p>
          <a:p>
            <a:pPr lvl="1"/>
            <a:r>
              <a:rPr lang="en-US" sz="2200" dirty="0"/>
              <a:t>Finalize and </a:t>
            </a:r>
            <a:r>
              <a:rPr lang="en-US" sz="2200" dirty="0"/>
              <a:t>adopt lamprey, sturgeon, </a:t>
            </a:r>
            <a:r>
              <a:rPr lang="en-US" sz="2200" dirty="0" smtClean="0"/>
              <a:t>and/or </a:t>
            </a:r>
            <a:r>
              <a:rPr lang="en-US" sz="2200" dirty="0"/>
              <a:t>bull trout </a:t>
            </a:r>
            <a:r>
              <a:rPr lang="en-US" sz="2200" strike="sngStrike" dirty="0"/>
              <a:t>resident trout </a:t>
            </a:r>
            <a:r>
              <a:rPr lang="en-US" sz="2200" dirty="0"/>
              <a:t>indicators, begin to populate with data</a:t>
            </a:r>
          </a:p>
          <a:p>
            <a:pPr lvl="1"/>
            <a:r>
              <a:rPr lang="en-US" sz="2200" dirty="0"/>
              <a:t>Conduct </a:t>
            </a:r>
            <a:r>
              <a:rPr lang="en-US" sz="2200" dirty="0" smtClean="0"/>
              <a:t>review </a:t>
            </a:r>
            <a:r>
              <a:rPr lang="en-US" sz="2200" dirty="0"/>
              <a:t>of CA project and evaluate next 5 years for possible new plan. Include assessment of regional data </a:t>
            </a:r>
            <a:r>
              <a:rPr lang="en-US" sz="2200" dirty="0" smtClean="0"/>
              <a:t>needs</a:t>
            </a:r>
            <a:endParaRPr lang="en-US" sz="2200" dirty="0"/>
          </a:p>
          <a:p>
            <a:pPr lvl="1"/>
            <a:r>
              <a:rPr lang="en-US" sz="2200" strike="sngStrike" dirty="0"/>
              <a:t>Begin development of next indicators, ensure alignment with data </a:t>
            </a:r>
            <a:r>
              <a:rPr lang="en-US" sz="2200" strike="sngStrike" dirty="0" smtClean="0"/>
              <a:t>needs</a:t>
            </a:r>
            <a:endParaRPr lang="en-US" sz="2200" strike="sngStrike" dirty="0"/>
          </a:p>
        </p:txBody>
      </p:sp>
      <p:sp>
        <p:nvSpPr>
          <p:cNvPr id="5" name="Title 4"/>
          <p:cNvSpPr>
            <a:spLocks noGrp="1"/>
          </p:cNvSpPr>
          <p:nvPr>
            <p:ph type="title"/>
          </p:nvPr>
        </p:nvSpPr>
        <p:spPr>
          <a:xfrm>
            <a:off x="611511" y="228770"/>
            <a:ext cx="5170714" cy="697321"/>
          </a:xfrm>
        </p:spPr>
        <p:txBody>
          <a:bodyPr>
            <a:normAutofit fontScale="90000"/>
          </a:bodyPr>
          <a:lstStyle/>
          <a:p>
            <a:r>
              <a:rPr lang="en-US" sz="2400" b="1" dirty="0">
                <a:solidFill>
                  <a:srgbClr val="FF0000"/>
                </a:solidFill>
              </a:rPr>
              <a:t>Coordinated Assessment </a:t>
            </a:r>
            <a:r>
              <a:rPr lang="en-US" sz="2400" b="1" u="sng" dirty="0" smtClean="0">
                <a:solidFill>
                  <a:srgbClr val="FF0000"/>
                </a:solidFill>
              </a:rPr>
              <a:t>Possible Edits </a:t>
            </a:r>
            <a:r>
              <a:rPr lang="en-US" sz="2400" b="1" dirty="0" smtClean="0">
                <a:solidFill>
                  <a:srgbClr val="FF0000"/>
                </a:solidFill>
              </a:rPr>
              <a:t>to Existing </a:t>
            </a:r>
            <a:r>
              <a:rPr lang="en-US" sz="2400" b="1" dirty="0" smtClean="0">
                <a:solidFill>
                  <a:srgbClr val="FF0000"/>
                </a:solidFill>
              </a:rPr>
              <a:t>5 </a:t>
            </a:r>
            <a:r>
              <a:rPr lang="en-US" sz="2400" b="1" dirty="0">
                <a:solidFill>
                  <a:srgbClr val="FF0000"/>
                </a:solidFill>
              </a:rPr>
              <a:t>Year </a:t>
            </a:r>
            <a:r>
              <a:rPr lang="en-US" sz="2400" b="1" dirty="0" smtClean="0">
                <a:solidFill>
                  <a:srgbClr val="FF0000"/>
                </a:solidFill>
              </a:rPr>
              <a:t>Plan </a:t>
            </a:r>
            <a:endParaRPr lang="en-US" sz="2400" dirty="0"/>
          </a:p>
        </p:txBody>
      </p:sp>
      <p:sp>
        <p:nvSpPr>
          <p:cNvPr id="2" name="TextBox 1"/>
          <p:cNvSpPr txBox="1"/>
          <p:nvPr/>
        </p:nvSpPr>
        <p:spPr>
          <a:xfrm>
            <a:off x="7429500" y="6253302"/>
            <a:ext cx="2365391" cy="369332"/>
          </a:xfrm>
          <a:prstGeom prst="rect">
            <a:avLst/>
          </a:prstGeom>
          <a:noFill/>
        </p:spPr>
        <p:txBody>
          <a:bodyPr wrap="none" rtlCol="0">
            <a:spAutoFit/>
          </a:bodyPr>
          <a:lstStyle/>
          <a:p>
            <a:r>
              <a:rPr lang="en-US" b="1" dirty="0" smtClean="0">
                <a:solidFill>
                  <a:srgbClr val="FF0000"/>
                </a:solidFill>
              </a:rPr>
              <a:t>Propose changes now?</a:t>
            </a:r>
            <a:endParaRPr lang="en-US" b="1" dirty="0">
              <a:solidFill>
                <a:srgbClr val="FF0000"/>
              </a:solidFill>
            </a:endParaRPr>
          </a:p>
        </p:txBody>
      </p:sp>
    </p:spTree>
    <p:extLst>
      <p:ext uri="{BB962C8B-B14F-4D97-AF65-F5344CB8AC3E}">
        <p14:creationId xmlns:p14="http://schemas.microsoft.com/office/powerpoint/2010/main" val="47720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276" y="374693"/>
            <a:ext cx="7772400" cy="615283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32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Draft</a:t>
            </a:r>
            <a:r>
              <a:rPr lang="en-US" sz="28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28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Priority List for FY</a:t>
            </a:r>
            <a:r>
              <a:rPr kumimoji="0" lang="en-US" sz="2800" b="1" i="0" u="sng" strike="noStrike" kern="1200" cap="none" spc="0" normalizeH="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18</a:t>
            </a:r>
            <a:r>
              <a:rPr kumimoji="0" lang="en-US" sz="28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HLIs for 18 Tier 1 Populations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HLIs for 51 Tier 2 Populations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HLIs for other populations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Related data pilot project for high priority po</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pulations?</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Fully Implement FPC data sharing</a:t>
            </a:r>
          </a:p>
          <a:p>
            <a:pPr marL="342900" indent="-342900" defTabSz="457200">
              <a:lnSpc>
                <a:spcPct val="107000"/>
              </a:lnSpc>
              <a:spcAft>
                <a:spcPts val="800"/>
              </a:spcAft>
              <a:buFont typeface="+mj-lt"/>
              <a:buAutoNum type="arabicPeriod"/>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Hatchery Datasets and DES Development</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Maintain facilities</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dataset/fish distribution </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NPCC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dashboard trends</a:t>
            </a:r>
            <a:endPar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(New Indicators? Bull trout?,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etc.)</a:t>
            </a:r>
          </a:p>
        </p:txBody>
      </p:sp>
    </p:spTree>
    <p:extLst>
      <p:ext uri="{BB962C8B-B14F-4D97-AF65-F5344CB8AC3E}">
        <p14:creationId xmlns:p14="http://schemas.microsoft.com/office/powerpoint/2010/main" val="2029972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69000" b="-69000"/>
          </a:stretch>
        </a:blipFill>
        <a:effectLst/>
      </p:bgPr>
    </p:bg>
    <p:spTree>
      <p:nvGrpSpPr>
        <p:cNvPr id="1" name=""/>
        <p:cNvGrpSpPr/>
        <p:nvPr/>
      </p:nvGrpSpPr>
      <p:grpSpPr>
        <a:xfrm>
          <a:off x="0" y="0"/>
          <a:ext cx="0" cy="0"/>
          <a:chOff x="0" y="0"/>
          <a:chExt cx="0" cy="0"/>
        </a:xfrm>
      </p:grpSpPr>
      <p:sp>
        <p:nvSpPr>
          <p:cNvPr id="4" name="TextBox 3"/>
          <p:cNvSpPr txBox="1"/>
          <p:nvPr/>
        </p:nvSpPr>
        <p:spPr>
          <a:xfrm>
            <a:off x="1733145" y="1300265"/>
            <a:ext cx="8054972" cy="3170099"/>
          </a:xfrm>
          <a:prstGeom prst="rect">
            <a:avLst/>
          </a:prstGeom>
          <a:noFill/>
        </p:spPr>
        <p:txBody>
          <a:bodyPr wrap="square" rtlCol="0">
            <a:spAutoFit/>
          </a:bodyPr>
          <a:lstStyle/>
          <a:p>
            <a:endParaRPr lang="en-US" sz="4000" b="1" dirty="0">
              <a:solidFill>
                <a:prstClr val="black"/>
              </a:solidFill>
              <a:latin typeface="Century Gothic" panose="020B0502020202020204" pitchFamily="34" charset="0"/>
            </a:endParaRPr>
          </a:p>
          <a:p>
            <a:endParaRPr lang="en-US" sz="4000" b="1" dirty="0">
              <a:solidFill>
                <a:prstClr val="black"/>
              </a:solidFill>
              <a:latin typeface="Century Gothic" panose="020B0502020202020204" pitchFamily="34" charset="0"/>
            </a:endParaRPr>
          </a:p>
          <a:p>
            <a:r>
              <a:rPr lang="en-US" sz="4000" b="1" dirty="0">
                <a:solidFill>
                  <a:prstClr val="black"/>
                </a:solidFill>
                <a:latin typeface="Century Gothic" panose="020B0502020202020204" pitchFamily="34" charset="0"/>
              </a:rPr>
              <a:t>Related data pilot project for high priority populations?</a:t>
            </a:r>
          </a:p>
          <a:p>
            <a:endParaRPr lang="en-US" sz="40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3199827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69000" b="-69000"/>
          </a:stretch>
        </a:blipFill>
        <a:effectLst/>
      </p:bgPr>
    </p:bg>
    <p:spTree>
      <p:nvGrpSpPr>
        <p:cNvPr id="1" name=""/>
        <p:cNvGrpSpPr/>
        <p:nvPr/>
      </p:nvGrpSpPr>
      <p:grpSpPr>
        <a:xfrm>
          <a:off x="0" y="0"/>
          <a:ext cx="0" cy="0"/>
          <a:chOff x="0" y="0"/>
          <a:chExt cx="0" cy="0"/>
        </a:xfrm>
      </p:grpSpPr>
      <p:sp>
        <p:nvSpPr>
          <p:cNvPr id="4" name="TextBox 3"/>
          <p:cNvSpPr txBox="1"/>
          <p:nvPr/>
        </p:nvSpPr>
        <p:spPr>
          <a:xfrm>
            <a:off x="1947153" y="1368359"/>
            <a:ext cx="8054972" cy="2554545"/>
          </a:xfrm>
          <a:prstGeom prst="rect">
            <a:avLst/>
          </a:prstGeom>
          <a:noFill/>
        </p:spPr>
        <p:txBody>
          <a:bodyPr wrap="square" rtlCol="0">
            <a:spAutoFit/>
          </a:bodyPr>
          <a:lstStyle/>
          <a:p>
            <a:endParaRPr lang="en-US" sz="4000" b="1" dirty="0">
              <a:solidFill>
                <a:prstClr val="black"/>
              </a:solidFill>
              <a:latin typeface="Century Gothic" panose="020B0502020202020204" pitchFamily="34" charset="0"/>
            </a:endParaRPr>
          </a:p>
          <a:p>
            <a:pPr algn="ctr"/>
            <a:r>
              <a:rPr lang="en-US" sz="4000" b="1" dirty="0" smtClean="0">
                <a:solidFill>
                  <a:prstClr val="black"/>
                </a:solidFill>
                <a:latin typeface="Century Gothic" panose="020B0502020202020204" pitchFamily="34" charset="0"/>
              </a:rPr>
              <a:t>QA/QC Discussion</a:t>
            </a:r>
          </a:p>
          <a:p>
            <a:endParaRPr lang="en-US" sz="4000" b="1" dirty="0">
              <a:solidFill>
                <a:prstClr val="black"/>
              </a:solidFill>
              <a:latin typeface="Century Gothic" panose="020B0502020202020204" pitchFamily="34" charset="0"/>
            </a:endParaRPr>
          </a:p>
          <a:p>
            <a:endParaRPr lang="en-US" sz="40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2224340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4188353"/>
            <a:ext cx="10515600" cy="1243741"/>
          </a:xfrm>
        </p:spPr>
        <p:txBody>
          <a:bodyPr>
            <a:normAutofit/>
          </a:bodyPr>
          <a:lstStyle/>
          <a:p>
            <a:pPr algn="ctr"/>
            <a:r>
              <a:rPr lang="en-US" sz="4000" b="1" dirty="0" smtClean="0"/>
              <a:t>Update on Fish Passage Center Data Sharing and Hatchery Data Update		Mike Banach</a:t>
            </a:r>
          </a:p>
        </p:txBody>
      </p:sp>
      <p:sp>
        <p:nvSpPr>
          <p:cNvPr id="4" name="Content Placeholder 3"/>
          <p:cNvSpPr>
            <a:spLocks noGrp="1"/>
          </p:cNvSpPr>
          <p:nvPr>
            <p:ph sz="half" idx="1"/>
          </p:nvPr>
        </p:nvSpPr>
        <p:spPr/>
        <p:txBody>
          <a:bodyPr>
            <a:normAutofit/>
          </a:bodyPr>
          <a:lstStyle/>
          <a:p>
            <a:endParaRPr lang="en-US" dirty="0"/>
          </a:p>
          <a:p>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8403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819" t="11098" r="21259" b="40293"/>
          <a:stretch/>
        </p:blipFill>
        <p:spPr>
          <a:xfrm>
            <a:off x="1307131" y="1588072"/>
            <a:ext cx="9577738" cy="4861472"/>
          </a:xfrm>
          <a:prstGeom prst="rect">
            <a:avLst/>
          </a:prstGeom>
        </p:spPr>
      </p:pic>
      <p:sp>
        <p:nvSpPr>
          <p:cNvPr id="5" name="Title 1"/>
          <p:cNvSpPr txBox="1">
            <a:spLocks/>
          </p:cNvSpPr>
          <p:nvPr/>
        </p:nvSpPr>
        <p:spPr>
          <a:xfrm>
            <a:off x="3735665" y="524674"/>
            <a:ext cx="4720671"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Capturing FPC SARs</a:t>
            </a:r>
            <a:endParaRPr lang="en-US" dirty="0"/>
          </a:p>
        </p:txBody>
      </p:sp>
    </p:spTree>
    <p:extLst>
      <p:ext uri="{BB962C8B-B14F-4D97-AF65-F5344CB8AC3E}">
        <p14:creationId xmlns:p14="http://schemas.microsoft.com/office/powerpoint/2010/main" val="1699935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rId2" action="ppaction://hlinkfile"/>
          </p:cNvPr>
          <p:cNvSpPr txBox="1">
            <a:spLocks/>
          </p:cNvSpPr>
          <p:nvPr/>
        </p:nvSpPr>
        <p:spPr>
          <a:xfrm>
            <a:off x="558832" y="587729"/>
            <a:ext cx="3127049"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The Process:</a:t>
            </a:r>
            <a:endParaRPr lang="en-US" dirty="0"/>
          </a:p>
        </p:txBody>
      </p:sp>
    </p:spTree>
    <p:extLst>
      <p:ext uri="{BB962C8B-B14F-4D97-AF65-F5344CB8AC3E}">
        <p14:creationId xmlns:p14="http://schemas.microsoft.com/office/powerpoint/2010/main" val="1282682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rId2" action="ppaction://hlinkfile"/>
          </p:cNvPr>
          <p:cNvSpPr txBox="1">
            <a:spLocks/>
          </p:cNvSpPr>
          <p:nvPr/>
        </p:nvSpPr>
        <p:spPr>
          <a:xfrm>
            <a:off x="464564" y="672571"/>
            <a:ext cx="7180574"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I need mappings from you ...</a:t>
            </a:r>
            <a:endParaRPr lang="en-US" dirty="0"/>
          </a:p>
        </p:txBody>
      </p:sp>
      <p:pic>
        <p:nvPicPr>
          <p:cNvPr id="3" name="Picture 2">
            <a:hlinkClick r:id="rId2" action="ppaction://hlinkfile"/>
          </p:cNvPr>
          <p:cNvPicPr/>
          <p:nvPr/>
        </p:nvPicPr>
        <p:blipFill>
          <a:blip r:embed="rId3" cstate="print">
            <a:extLst>
              <a:ext uri="{28A0092B-C50C-407E-A947-70E740481C1C}">
                <a14:useLocalDpi xmlns:a14="http://schemas.microsoft.com/office/drawing/2010/main" val="0"/>
              </a:ext>
            </a:extLst>
          </a:blip>
          <a:stretch>
            <a:fillRect/>
          </a:stretch>
        </p:blipFill>
        <p:spPr>
          <a:xfrm>
            <a:off x="3397747" y="2067739"/>
            <a:ext cx="5057140" cy="3089275"/>
          </a:xfrm>
          <a:prstGeom prst="rect">
            <a:avLst/>
          </a:prstGeom>
        </p:spPr>
      </p:pic>
      <p:sp>
        <p:nvSpPr>
          <p:cNvPr id="4" name="Title 1">
            <a:hlinkClick r:id="rId2" action="ppaction://hlinkfile"/>
          </p:cNvPr>
          <p:cNvSpPr txBox="1">
            <a:spLocks/>
          </p:cNvSpPr>
          <p:nvPr/>
        </p:nvSpPr>
        <p:spPr>
          <a:xfrm>
            <a:off x="3666565" y="5557227"/>
            <a:ext cx="8440501" cy="11829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 then PSMFC runs this once a year</a:t>
            </a:r>
          </a:p>
          <a:p>
            <a:pPr algn="ctr"/>
            <a:r>
              <a:rPr lang="en-US" dirty="0" smtClean="0"/>
              <a:t>and you don’t worry about it.</a:t>
            </a:r>
            <a:endParaRPr lang="en-US" dirty="0"/>
          </a:p>
        </p:txBody>
      </p:sp>
    </p:spTree>
    <p:extLst>
      <p:ext uri="{BB962C8B-B14F-4D97-AF65-F5344CB8AC3E}">
        <p14:creationId xmlns:p14="http://schemas.microsoft.com/office/powerpoint/2010/main" val="2777895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4777" y="1548353"/>
            <a:ext cx="11062447" cy="37612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I sent you an email 8/25/17.  Once you map FPC groups to CA populations / superpopulations then all the pieces are in place.</a:t>
            </a:r>
          </a:p>
          <a:p>
            <a:pPr algn="ctr"/>
            <a:endParaRPr lang="en-US" dirty="0"/>
          </a:p>
          <a:p>
            <a:pPr algn="ctr"/>
            <a:r>
              <a:rPr lang="en-US" dirty="0" smtClean="0"/>
              <a:t>I took an initial shot at</a:t>
            </a:r>
          </a:p>
          <a:p>
            <a:pPr algn="ctr"/>
            <a:r>
              <a:rPr lang="en-US" dirty="0" smtClean="0"/>
              <a:t>this to get the ball rolling.</a:t>
            </a:r>
            <a:endParaRPr lang="en-US" dirty="0"/>
          </a:p>
        </p:txBody>
      </p:sp>
    </p:spTree>
    <p:extLst>
      <p:ext uri="{BB962C8B-B14F-4D97-AF65-F5344CB8AC3E}">
        <p14:creationId xmlns:p14="http://schemas.microsoft.com/office/powerpoint/2010/main" val="2055846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77" y="37708"/>
            <a:ext cx="9018308" cy="6763731"/>
          </a:xfrm>
          <a:prstGeom prst="rect">
            <a:avLst/>
          </a:prstGeom>
        </p:spPr>
      </p:pic>
      <p:sp>
        <p:nvSpPr>
          <p:cNvPr id="5" name="Title 1"/>
          <p:cNvSpPr txBox="1">
            <a:spLocks/>
          </p:cNvSpPr>
          <p:nvPr/>
        </p:nvSpPr>
        <p:spPr>
          <a:xfrm>
            <a:off x="3723096" y="539153"/>
            <a:ext cx="4720671" cy="7051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Hatchery Data</a:t>
            </a:r>
            <a:endParaRPr lang="en-US" b="1" dirty="0"/>
          </a:p>
        </p:txBody>
      </p:sp>
    </p:spTree>
    <p:extLst>
      <p:ext uri="{BB962C8B-B14F-4D97-AF65-F5344CB8AC3E}">
        <p14:creationId xmlns:p14="http://schemas.microsoft.com/office/powerpoint/2010/main" val="1828820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77586" y="547007"/>
            <a:ext cx="1992085" cy="3139321"/>
          </a:xfrm>
          <a:prstGeom prst="rect">
            <a:avLst/>
          </a:prstGeom>
          <a:noFill/>
        </p:spPr>
        <p:txBody>
          <a:bodyPr wrap="square" rtlCol="0">
            <a:spAutoFit/>
          </a:bodyPr>
          <a:lstStyle/>
          <a:p>
            <a:endParaRPr lang="en-US" dirty="0" smtClean="0"/>
          </a:p>
          <a:p>
            <a:r>
              <a:rPr lang="en-US" dirty="0"/>
              <a:t>Agenda</a:t>
            </a:r>
          </a:p>
          <a:p>
            <a:endParaRPr lang="en-US" dirty="0"/>
          </a:p>
          <a:p>
            <a:endParaRPr lang="en-US" dirty="0" smtClean="0"/>
          </a:p>
          <a:p>
            <a:r>
              <a:rPr lang="en-US" dirty="0" smtClean="0"/>
              <a:t>StreamNet </a:t>
            </a:r>
            <a:r>
              <a:rPr lang="en-US" dirty="0"/>
              <a:t>Steering Committee Meeting</a:t>
            </a:r>
            <a:br>
              <a:rPr lang="en-US" dirty="0"/>
            </a:br>
            <a:r>
              <a:rPr lang="en-US" dirty="0"/>
              <a:t>September 7, 2017		</a:t>
            </a:r>
          </a:p>
        </p:txBody>
      </p:sp>
      <p:sp>
        <p:nvSpPr>
          <p:cNvPr id="4" name="Rectangle 3"/>
          <p:cNvSpPr/>
          <p:nvPr/>
        </p:nvSpPr>
        <p:spPr>
          <a:xfrm>
            <a:off x="3047999" y="491016"/>
            <a:ext cx="8455479" cy="5216813"/>
          </a:xfrm>
          <a:prstGeom prst="rect">
            <a:avLst/>
          </a:prstGeom>
        </p:spPr>
        <p:txBody>
          <a:bodyPr wrap="square">
            <a:spAutoFit/>
          </a:bodyPr>
          <a:lstStyle/>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9:30 AM 	Budget Updates – last month adjustments – Next FY </a:t>
            </a:r>
            <a:r>
              <a:rPr lang="en-US" sz="1400" dirty="0" smtClean="0">
                <a:latin typeface="Calibri" panose="020F0502020204030204" pitchFamily="34" charset="0"/>
                <a:ea typeface="Calibri" panose="020F0502020204030204" pitchFamily="34" charset="0"/>
                <a:cs typeface="Times New Roman" panose="02020603050405020304" pitchFamily="18" charset="0"/>
              </a:rPr>
              <a:t>Budgets</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		All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Please come prepared to discuss your situation</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10:30 AM 	CA Data flow in 2017 How are we doing?  End of year priorities </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All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Please come prepared to discuss your situation</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11:30 AM 	Partner Updates				</a:t>
            </a:r>
            <a:r>
              <a:rPr lang="en-US" sz="1400" dirty="0" smtClean="0">
                <a:latin typeface="Calibri" panose="020F0502020204030204" pitchFamily="34" charset="0"/>
                <a:ea typeface="Calibri" panose="020F0502020204030204" pitchFamily="34" charset="0"/>
                <a:cs typeface="Times New Roman" panose="02020603050405020304" pitchFamily="18" charset="0"/>
              </a:rPr>
              <a:t>		All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Noon		Lunch – On our own</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1:00 PM	Partner Updates (Continued)			</a:t>
            </a:r>
            <a:r>
              <a:rPr lang="en-US" sz="1400" dirty="0" smtClean="0">
                <a:latin typeface="Calibri" panose="020F0502020204030204" pitchFamily="34" charset="0"/>
                <a:ea typeface="Calibri" panose="020F0502020204030204" pitchFamily="34" charset="0"/>
                <a:cs typeface="Times New Roman" panose="02020603050405020304" pitchFamily="18" charset="0"/>
              </a:rPr>
              <a:t>		All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1:30 PM	CA/StreamNet Priorities for new FY and review of 5 year work </a:t>
            </a:r>
            <a:r>
              <a:rPr lang="en-US" sz="1400" dirty="0" smtClean="0">
                <a:latin typeface="Calibri" panose="020F0502020204030204" pitchFamily="34" charset="0"/>
                <a:ea typeface="Calibri" panose="020F0502020204030204" pitchFamily="34" charset="0"/>
                <a:cs typeface="Times New Roman" panose="02020603050405020304" pitchFamily="18" charset="0"/>
              </a:rPr>
              <a:t>plan</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	All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QA/QC discussion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Prep for Sep. 20 Exec Comm Meeting</a:t>
            </a:r>
          </a:p>
          <a:p>
            <a:pPr marL="457200" marR="0" indent="4572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Possible Pilot Project? High Priority Project Data into CAX as “Related </a:t>
            </a:r>
            <a:r>
              <a:rPr lang="en-US" sz="1400" dirty="0" smtClean="0">
                <a:latin typeface="Calibri" panose="020F0502020204030204" pitchFamily="34" charset="0"/>
                <a:ea typeface="Calibri" panose="020F0502020204030204" pitchFamily="34" charset="0"/>
                <a:cs typeface="Times New Roman" panose="02020603050405020304" pitchFamily="18" charset="0"/>
              </a:rPr>
              <a:t>Data</a:t>
            </a:r>
            <a:r>
              <a:rPr lang="en-US" sz="14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3:00 PM 	</a:t>
            </a:r>
            <a:r>
              <a:rPr lang="en-US" sz="1400" dirty="0" smtClean="0">
                <a:latin typeface="Calibri" panose="020F0502020204030204" pitchFamily="34" charset="0"/>
                <a:ea typeface="Calibri" panose="020F0502020204030204" pitchFamily="34" charset="0"/>
                <a:cs typeface="Times New Roman" panose="02020603050405020304" pitchFamily="18" charset="0"/>
              </a:rPr>
              <a:t>FPC </a:t>
            </a:r>
            <a:r>
              <a:rPr lang="en-US" sz="1400" dirty="0">
                <a:latin typeface="Calibri" panose="020F0502020204030204" pitchFamily="34" charset="0"/>
                <a:ea typeface="Calibri" panose="020F0502020204030204" pitchFamily="34" charset="0"/>
                <a:cs typeface="Times New Roman" panose="02020603050405020304" pitchFamily="18" charset="0"/>
              </a:rPr>
              <a:t>data sharing </a:t>
            </a:r>
            <a:r>
              <a:rPr lang="en-US" sz="1400" dirty="0" smtClean="0">
                <a:latin typeface="Calibri" panose="020F0502020204030204" pitchFamily="34" charset="0"/>
                <a:ea typeface="Calibri" panose="020F0502020204030204" pitchFamily="34" charset="0"/>
                <a:cs typeface="Times New Roman" panose="02020603050405020304" pitchFamily="18" charset="0"/>
              </a:rPr>
              <a:t>and Hatchery </a:t>
            </a:r>
            <a:r>
              <a:rPr lang="en-US" sz="1400" dirty="0">
                <a:latin typeface="Calibri" panose="020F0502020204030204" pitchFamily="34" charset="0"/>
                <a:ea typeface="Calibri" panose="020F0502020204030204" pitchFamily="34" charset="0"/>
                <a:cs typeface="Times New Roman" panose="02020603050405020304" pitchFamily="18" charset="0"/>
              </a:rPr>
              <a:t>data </a:t>
            </a:r>
            <a:r>
              <a:rPr lang="en-US" sz="1400" dirty="0" smtClean="0">
                <a:latin typeface="Calibri" panose="020F0502020204030204" pitchFamily="34" charset="0"/>
                <a:ea typeface="Calibri" panose="020F0502020204030204" pitchFamily="34" charset="0"/>
                <a:cs typeface="Times New Roman" panose="02020603050405020304" pitchFamily="18" charset="0"/>
              </a:rPr>
              <a:t>Update</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		Mike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3:30 PM	Discussion of a proposed PNAMP Data Documentation Workshop 	</a:t>
            </a:r>
            <a:r>
              <a:rPr lang="en-US" sz="1400" dirty="0" smtClean="0">
                <a:latin typeface="Calibri" panose="020F0502020204030204" pitchFamily="34" charset="0"/>
                <a:ea typeface="Calibri" panose="020F0502020204030204" pitchFamily="34" charset="0"/>
                <a:cs typeface="Times New Roman" panose="02020603050405020304" pitchFamily="18" charset="0"/>
              </a:rPr>
              <a:t>	Jen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Potential Workshop topics include review of current documentation in MonitoringResources.org of NOSA methods and discussion of process to support additional documentation</a:t>
            </a:r>
          </a:p>
          <a:p>
            <a:pPr marL="914400" marR="0" indent="-914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4:00 PM	Adjourn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855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24873" y="427584"/>
            <a:ext cx="11408539"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5400" b="1" dirty="0" smtClean="0"/>
              <a:t>June 14, 2017 CA </a:t>
            </a:r>
            <a:r>
              <a:rPr lang="en-US" sz="5400" b="1" u="sng" dirty="0" smtClean="0"/>
              <a:t>hatchery indicators</a:t>
            </a:r>
            <a:r>
              <a:rPr lang="en-US" sz="5400" b="1" dirty="0" smtClean="0"/>
              <a:t> conference call</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Possible indicators to examine:</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Juvenile releases</a:t>
            </a:r>
            <a:r>
              <a:rPr kumimoji="0" lang="en-US" altLang="en-US" sz="2400" b="0" i="0" u="none" strike="noStrike" cap="none" normalizeH="0" baseline="0" dirty="0" smtClean="0">
                <a:ln>
                  <a:noFill/>
                </a:ln>
                <a:solidFill>
                  <a:srgbClr val="3333FF"/>
                </a:solidFill>
                <a:effectLst/>
                <a:latin typeface="Arial" panose="020B0604020202020204" pitchFamily="34" charset="0"/>
              </a:rPr>
              <a:t>    (date, location, release type, fish size, maybe marks)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1" i="0" u="none" strike="noStrike" cap="none" normalizeH="0" baseline="0" dirty="0" smtClean="0">
              <a:ln>
                <a:noFill/>
              </a:ln>
              <a:solidFill>
                <a:srgbClr val="3333FF"/>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Adult returns by location.</a:t>
            </a:r>
            <a:r>
              <a:rPr kumimoji="0" lang="en-US" altLang="en-US" sz="2400" b="0" i="0" u="none" strike="noStrike" cap="none" normalizeH="0" baseline="0" dirty="0" smtClean="0">
                <a:ln>
                  <a:noFill/>
                </a:ln>
                <a:solidFill>
                  <a:srgbClr val="3333FF"/>
                </a:solidFill>
                <a:effectLst/>
                <a:latin typeface="Arial" panose="020B0604020202020204" pitchFamily="34" charset="0"/>
              </a:rPr>
              <a:t>    (with / without jacks)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1" i="0" u="none" strike="noStrike" cap="none" normalizeH="0" baseline="0" dirty="0" smtClean="0">
              <a:ln>
                <a:noFill/>
              </a:ln>
              <a:solidFill>
                <a:srgbClr val="3333FF"/>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SAR</a:t>
            </a:r>
            <a:r>
              <a:rPr kumimoji="0" lang="en-US" altLang="en-US" sz="2400" b="0" i="0" u="none" strike="noStrike" cap="none" normalizeH="0" baseline="0" dirty="0" smtClean="0">
                <a:ln>
                  <a:noFill/>
                </a:ln>
                <a:solidFill>
                  <a:srgbClr val="3333FF"/>
                </a:solidFill>
                <a:effectLst/>
                <a:latin typeface="Arial" panose="020B0604020202020204" pitchFamily="34" charset="0"/>
              </a:rPr>
              <a:t>    (by broodstock; start with data from FPC)</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1" i="0" u="none" strike="noStrike" cap="none" normalizeH="0" baseline="0" dirty="0" smtClean="0">
              <a:ln>
                <a:noFill/>
              </a:ln>
              <a:solidFill>
                <a:srgbClr val="3333FF"/>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R/S</a:t>
            </a:r>
            <a:r>
              <a:rPr kumimoji="0" lang="en-US" altLang="en-US" sz="2400" b="0" i="0" u="none" strike="noStrike" cap="none" normalizeH="0" baseline="0" dirty="0" smtClean="0">
                <a:ln>
                  <a:noFill/>
                </a:ln>
                <a:solidFill>
                  <a:srgbClr val="3333FF"/>
                </a:solidFill>
                <a:effectLst/>
                <a:latin typeface="Arial" panose="020B0604020202020204" pitchFamily="34" charset="0"/>
              </a:rPr>
              <a:t>    (lowest priority; difficult)</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8970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14779" y="291632"/>
            <a:ext cx="11660958"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5400" b="1" dirty="0">
                <a:solidFill>
                  <a:prstClr val="black"/>
                </a:solidFill>
              </a:rPr>
              <a:t>June 14, 2017 CA </a:t>
            </a:r>
            <a:r>
              <a:rPr lang="en-US" sz="5400" b="1" u="sng" dirty="0">
                <a:solidFill>
                  <a:prstClr val="black"/>
                </a:solidFill>
              </a:rPr>
              <a:t>hatchery indicators</a:t>
            </a:r>
            <a:r>
              <a:rPr lang="en-US" sz="5400" b="1" dirty="0">
                <a:solidFill>
                  <a:prstClr val="black"/>
                </a:solidFill>
              </a:rPr>
              <a:t> conference call</a:t>
            </a:r>
            <a:endParaRPr lang="en-US" altLang="en-US" sz="3200" b="1" dirty="0">
              <a:solidFill>
                <a:prstClr val="black"/>
              </a:solidFill>
              <a:latin typeface="Arial" panose="020B0604020202020204" pitchFamily="34" charset="0"/>
            </a:endParaRPr>
          </a:p>
          <a:p>
            <a:pPr lvl="0" eaLnBrk="0" fontAlgn="base" hangingPunct="0">
              <a:spcBef>
                <a:spcPct val="0"/>
              </a:spcBef>
              <a:spcAft>
                <a:spcPct val="0"/>
              </a:spcAft>
            </a:pPr>
            <a:endParaRPr lang="en-US" altLang="en-US" sz="3200" b="1" dirty="0">
              <a:solidFill>
                <a:prstClr val="black"/>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sng" strike="noStrike" cap="none" normalizeH="0" baseline="0" dirty="0" smtClean="0">
                <a:ln>
                  <a:noFill/>
                </a:ln>
                <a:effectLst/>
                <a:latin typeface="Arial" panose="020B0604020202020204" pitchFamily="34" charset="0"/>
              </a:rPr>
              <a:t>Next Steps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Mike will mark up a </a:t>
            </a:r>
            <a:r>
              <a:rPr kumimoji="0" lang="en-US" altLang="en-US" sz="2400" b="1" i="0" u="none" strike="noStrike" cap="none" normalizeH="0" baseline="0" dirty="0" smtClean="0">
                <a:ln>
                  <a:noFill/>
                </a:ln>
                <a:solidFill>
                  <a:srgbClr val="3333FF"/>
                </a:solidFill>
                <a:effectLst/>
                <a:latin typeface="Arial" panose="020B0604020202020204" pitchFamily="34" charset="0"/>
                <a:hlinkClick r:id="rId2" action="ppaction://hlinkfile"/>
              </a:rPr>
              <a:t>draft DES</a:t>
            </a:r>
            <a:r>
              <a:rPr kumimoji="0" lang="en-US" altLang="en-US" sz="2400" b="1" i="0" u="none" strike="noStrike" cap="none" normalizeH="0" baseline="0" dirty="0" smtClean="0">
                <a:ln>
                  <a:noFill/>
                </a:ln>
                <a:solidFill>
                  <a:srgbClr val="3333FF"/>
                </a:solidFill>
                <a:effectLst/>
                <a:latin typeface="Arial" panose="020B0604020202020204" pitchFamily="34" charset="0"/>
              </a:rPr>
              <a:t> with this information and send it out for review.</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States and USFWS will review DES and get comments back to Mike.</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smtClean="0">
                <a:ln>
                  <a:noFill/>
                </a:ln>
                <a:solidFill>
                  <a:srgbClr val="3333FF"/>
                </a:solidFill>
                <a:effectLst/>
                <a:latin typeface="Arial" panose="020B0604020202020204" pitchFamily="34" charset="0"/>
              </a:rPr>
              <a:t>Once we are comfortable with initial draft, will look for sample data sharing from states and USFWS, use initial sharing as test case and modify DES as we share and learn.</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131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1502"/>
            <a:ext cx="114031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We need sample data sets so we can see what exists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and make suggestions for the DES.</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9566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723" t="12032" r="2503"/>
          <a:stretch/>
        </p:blipFill>
        <p:spPr>
          <a:xfrm>
            <a:off x="6447934" y="1183386"/>
            <a:ext cx="4424537" cy="5564026"/>
          </a:xfrm>
          <a:prstGeom prst="rect">
            <a:avLst/>
          </a:prstGeom>
        </p:spPr>
      </p:pic>
      <p:sp>
        <p:nvSpPr>
          <p:cNvPr id="4" name="Rectangle 2"/>
          <p:cNvSpPr>
            <a:spLocks noChangeArrowheads="1"/>
          </p:cNvSpPr>
          <p:nvPr/>
        </p:nvSpPr>
        <p:spPr bwMode="auto">
          <a:xfrm>
            <a:off x="153973" y="286988"/>
            <a:ext cx="114031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panose="020B0604020202020204" pitchFamily="34" charset="0"/>
              </a:rPr>
              <a:t>An example:  HSRG</a:t>
            </a:r>
            <a:r>
              <a:rPr kumimoji="0" lang="en-US" altLang="en-US" sz="2800" b="1" i="0" u="none" strike="noStrike" cap="none" normalizeH="0" dirty="0" smtClean="0">
                <a:ln>
                  <a:noFill/>
                </a:ln>
                <a:solidFill>
                  <a:schemeClr val="tx1"/>
                </a:solidFill>
                <a:effectLst/>
                <a:latin typeface="Arial" panose="020B0604020202020204" pitchFamily="34" charset="0"/>
              </a:rPr>
              <a:t> report for Grande Ronde / Catherine Creek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3"/>
          <a:srcRect l="5848" t="11973" r="2403"/>
          <a:stretch/>
        </p:blipFill>
        <p:spPr>
          <a:xfrm>
            <a:off x="1521673" y="1183386"/>
            <a:ext cx="4420358" cy="5564025"/>
          </a:xfrm>
          <a:prstGeom prst="rect">
            <a:avLst/>
          </a:prstGeom>
        </p:spPr>
      </p:pic>
      <p:sp>
        <p:nvSpPr>
          <p:cNvPr id="5" name="Oval 4"/>
          <p:cNvSpPr/>
          <p:nvPr/>
        </p:nvSpPr>
        <p:spPr>
          <a:xfrm>
            <a:off x="6747753" y="2406990"/>
            <a:ext cx="3014401" cy="200564"/>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472656" y="2584453"/>
            <a:ext cx="2029010" cy="12453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93125" y="2948516"/>
            <a:ext cx="1519878" cy="121937"/>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370992" y="3500893"/>
            <a:ext cx="784088"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450441" y="3401995"/>
            <a:ext cx="738648"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053666" y="3319755"/>
            <a:ext cx="954228"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481364" y="3410324"/>
            <a:ext cx="716925"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450570" y="3506231"/>
            <a:ext cx="592500" cy="116826"/>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Brace 2"/>
          <p:cNvSpPr/>
          <p:nvPr/>
        </p:nvSpPr>
        <p:spPr>
          <a:xfrm>
            <a:off x="10872472" y="2309567"/>
            <a:ext cx="326284" cy="1941922"/>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11353069" y="2948516"/>
            <a:ext cx="622735" cy="646331"/>
          </a:xfrm>
          <a:prstGeom prst="rect">
            <a:avLst/>
          </a:prstGeom>
          <a:noFill/>
        </p:spPr>
        <p:txBody>
          <a:bodyPr wrap="none" rtlCol="0">
            <a:spAutoFit/>
          </a:bodyPr>
          <a:lstStyle/>
          <a:p>
            <a:r>
              <a:rPr lang="en-US" dirty="0" smtClean="0"/>
              <a:t>Next</a:t>
            </a:r>
          </a:p>
          <a:p>
            <a:r>
              <a:rPr lang="en-US" dirty="0" smtClean="0"/>
              <a:t>slide</a:t>
            </a:r>
            <a:endParaRPr lang="en-US" dirty="0"/>
          </a:p>
        </p:txBody>
      </p:sp>
    </p:spTree>
    <p:extLst>
      <p:ext uri="{BB962C8B-B14F-4D97-AF65-F5344CB8AC3E}">
        <p14:creationId xmlns:p14="http://schemas.microsoft.com/office/powerpoint/2010/main" val="2405592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723" t="31470" r="2503" b="40133"/>
          <a:stretch/>
        </p:blipFill>
        <p:spPr>
          <a:xfrm>
            <a:off x="1300701" y="2592371"/>
            <a:ext cx="9590599" cy="3893268"/>
          </a:xfrm>
          <a:prstGeom prst="rect">
            <a:avLst/>
          </a:prstGeom>
        </p:spPr>
      </p:pic>
      <p:sp>
        <p:nvSpPr>
          <p:cNvPr id="4" name="Rectangle 2"/>
          <p:cNvSpPr>
            <a:spLocks noChangeArrowheads="1"/>
          </p:cNvSpPr>
          <p:nvPr/>
        </p:nvSpPr>
        <p:spPr bwMode="auto">
          <a:xfrm>
            <a:off x="153972" y="335499"/>
            <a:ext cx="1190290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panose="020B0604020202020204" pitchFamily="34" charset="0"/>
              </a:rPr>
              <a:t>An example:  HSRG</a:t>
            </a:r>
            <a:r>
              <a:rPr kumimoji="0" lang="en-US" altLang="en-US" sz="2800" b="1" i="0" u="none" strike="noStrike" cap="none" normalizeH="0" dirty="0" smtClean="0">
                <a:ln>
                  <a:noFill/>
                </a:ln>
                <a:solidFill>
                  <a:schemeClr val="tx1"/>
                </a:solidFill>
                <a:effectLst/>
                <a:latin typeface="Arial" panose="020B0604020202020204" pitchFamily="34" charset="0"/>
              </a:rPr>
              <a:t> report for Grande Ronde / Catherine Creek</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dirty="0" smtClean="0">
                <a:ln>
                  <a:noFill/>
                </a:ln>
                <a:solidFill>
                  <a:schemeClr val="tx1"/>
                </a:solidFill>
                <a:effectLst/>
                <a:latin typeface="Arial" panose="020B0604020202020204" pitchFamily="34" charset="0"/>
              </a:rPr>
              <a:t>Does the scale of information available match the scale of interest?</a:t>
            </a:r>
          </a:p>
        </p:txBody>
      </p:sp>
      <p:sp>
        <p:nvSpPr>
          <p:cNvPr id="5" name="Oval 4"/>
          <p:cNvSpPr/>
          <p:nvPr/>
        </p:nvSpPr>
        <p:spPr>
          <a:xfrm>
            <a:off x="2336290" y="2602507"/>
            <a:ext cx="5489111" cy="419050"/>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542274" y="2946517"/>
            <a:ext cx="4376242" cy="260189"/>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514679" y="4966420"/>
            <a:ext cx="1676943" cy="254770"/>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418579" y="4741183"/>
            <a:ext cx="1655166"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536370" y="4951596"/>
            <a:ext cx="1171484"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794066" y="3768643"/>
            <a:ext cx="3313743"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940055" y="4537180"/>
            <a:ext cx="2071970"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700928" y="4768966"/>
            <a:ext cx="766158" cy="244091"/>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8480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813" y="421664"/>
            <a:ext cx="10457415" cy="707886"/>
          </a:xfrm>
          <a:prstGeom prst="rect">
            <a:avLst/>
          </a:prstGeom>
          <a:noFill/>
        </p:spPr>
        <p:txBody>
          <a:bodyPr wrap="none" rtlCol="0">
            <a:spAutoFit/>
          </a:bodyPr>
          <a:lstStyle/>
          <a:p>
            <a:r>
              <a:rPr lang="en-US" sz="4000" b="1" dirty="0" smtClean="0"/>
              <a:t>Please Sir, some example data sets for the poor?</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896" y="1388609"/>
            <a:ext cx="9239250" cy="5191125"/>
          </a:xfrm>
          <a:prstGeom prst="rect">
            <a:avLst/>
          </a:prstGeom>
        </p:spPr>
      </p:pic>
    </p:spTree>
    <p:extLst>
      <p:ext uri="{BB962C8B-B14F-4D97-AF65-F5344CB8AC3E}">
        <p14:creationId xmlns:p14="http://schemas.microsoft.com/office/powerpoint/2010/main" val="107175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USFWS</a:t>
            </a:r>
          </a:p>
        </p:txBody>
      </p:sp>
    </p:spTree>
    <p:extLst>
      <p:ext uri="{BB962C8B-B14F-4D97-AF65-F5344CB8AC3E}">
        <p14:creationId xmlns:p14="http://schemas.microsoft.com/office/powerpoint/2010/main" val="1924102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IDFG</a:t>
            </a:r>
          </a:p>
        </p:txBody>
      </p:sp>
      <p:graphicFrame>
        <p:nvGraphicFramePr>
          <p:cNvPr id="2" name="Table 1"/>
          <p:cNvGraphicFramePr>
            <a:graphicFrameLocks noGrp="1"/>
          </p:cNvGraphicFramePr>
          <p:nvPr>
            <p:extLst/>
          </p:nvPr>
        </p:nvGraphicFramePr>
        <p:xfrm>
          <a:off x="131976" y="1056495"/>
          <a:ext cx="11906055" cy="5257812"/>
        </p:xfrm>
        <a:graphic>
          <a:graphicData uri="http://schemas.openxmlformats.org/drawingml/2006/table">
            <a:tbl>
              <a:tblPr firstRow="1" bandRow="1">
                <a:tableStyleId>{5C22544A-7EE6-4342-B048-85BDC9FD1C3A}</a:tableStyleId>
              </a:tblPr>
              <a:tblGrid>
                <a:gridCol w="2381211">
                  <a:extLst>
                    <a:ext uri="{9D8B030D-6E8A-4147-A177-3AD203B41FA5}">
                      <a16:colId xmlns:a16="http://schemas.microsoft.com/office/drawing/2014/main" val="3936432876"/>
                    </a:ext>
                  </a:extLst>
                </a:gridCol>
                <a:gridCol w="1785436">
                  <a:extLst>
                    <a:ext uri="{9D8B030D-6E8A-4147-A177-3AD203B41FA5}">
                      <a16:colId xmlns:a16="http://schemas.microsoft.com/office/drawing/2014/main" val="1426378989"/>
                    </a:ext>
                  </a:extLst>
                </a:gridCol>
                <a:gridCol w="1960775">
                  <a:extLst>
                    <a:ext uri="{9D8B030D-6E8A-4147-A177-3AD203B41FA5}">
                      <a16:colId xmlns:a16="http://schemas.microsoft.com/office/drawing/2014/main" val="435498866"/>
                    </a:ext>
                  </a:extLst>
                </a:gridCol>
                <a:gridCol w="1791093">
                  <a:extLst>
                    <a:ext uri="{9D8B030D-6E8A-4147-A177-3AD203B41FA5}">
                      <a16:colId xmlns:a16="http://schemas.microsoft.com/office/drawing/2014/main" val="3211518799"/>
                    </a:ext>
                  </a:extLst>
                </a:gridCol>
                <a:gridCol w="3987540">
                  <a:extLst>
                    <a:ext uri="{9D8B030D-6E8A-4147-A177-3AD203B41FA5}">
                      <a16:colId xmlns:a16="http://schemas.microsoft.com/office/drawing/2014/main" val="4228319283"/>
                    </a:ext>
                  </a:extLst>
                </a:gridCol>
              </a:tblGrid>
              <a:tr h="336978">
                <a:tc>
                  <a:txBody>
                    <a:bodyPr/>
                    <a:lstStyle/>
                    <a:p>
                      <a:r>
                        <a:rPr lang="en-US" sz="1400" baseline="0" dirty="0">
                          <a:effectLst/>
                        </a:rPr>
                        <a:t>Indicator</a:t>
                      </a:r>
                    </a:p>
                  </a:txBody>
                  <a:tcPr marL="68580" marR="68580" marT="0" marB="0" anchor="ctr"/>
                </a:tc>
                <a:tc>
                  <a:txBody>
                    <a:bodyPr/>
                    <a:lstStyle/>
                    <a:p>
                      <a:r>
                        <a:rPr lang="en-US" sz="1400" baseline="0" dirty="0">
                          <a:effectLst/>
                        </a:rPr>
                        <a:t>Sockeye</a:t>
                      </a:r>
                    </a:p>
                  </a:txBody>
                  <a:tcPr marL="68580" marR="68580" marT="0" marB="0" anchor="ctr"/>
                </a:tc>
                <a:tc>
                  <a:txBody>
                    <a:bodyPr/>
                    <a:lstStyle/>
                    <a:p>
                      <a:r>
                        <a:rPr lang="en-US" sz="1400" baseline="0" dirty="0">
                          <a:effectLst/>
                        </a:rPr>
                        <a:t>Chinook</a:t>
                      </a:r>
                    </a:p>
                  </a:txBody>
                  <a:tcPr marL="68580" marR="68580" marT="0" marB="0" anchor="ctr"/>
                </a:tc>
                <a:tc>
                  <a:txBody>
                    <a:bodyPr/>
                    <a:lstStyle/>
                    <a:p>
                      <a:r>
                        <a:rPr lang="en-US" sz="1400" baseline="0" dirty="0">
                          <a:effectLst/>
                        </a:rPr>
                        <a:t>Steelhead</a:t>
                      </a:r>
                    </a:p>
                  </a:txBody>
                  <a:tcPr marL="68580" marR="68580" marT="0" marB="0" anchor="ctr"/>
                </a:tc>
                <a:tc>
                  <a:txBody>
                    <a:bodyPr/>
                    <a:lstStyle/>
                    <a:p>
                      <a:r>
                        <a:rPr lang="en-US" sz="1400" baseline="0" dirty="0">
                          <a:effectLst/>
                        </a:rPr>
                        <a:t>Comments</a:t>
                      </a:r>
                    </a:p>
                  </a:txBody>
                  <a:tcPr marL="68580" marR="68580" marT="0" marB="0" anchor="ctr"/>
                </a:tc>
                <a:extLst>
                  <a:ext uri="{0D108BD9-81ED-4DB2-BD59-A6C34878D82A}">
                    <a16:rowId xmlns:a16="http://schemas.microsoft.com/office/drawing/2014/main" val="1661343113"/>
                  </a:ext>
                </a:extLst>
              </a:tr>
              <a:tr h="1217754">
                <a:tc>
                  <a:txBody>
                    <a:bodyPr/>
                    <a:lstStyle/>
                    <a:p>
                      <a:pPr marL="0" lvl="0" indent="0">
                        <a:lnSpc>
                          <a:spcPct val="105000"/>
                        </a:lnSpc>
                        <a:buFontTx/>
                        <a:buNone/>
                      </a:pPr>
                      <a:r>
                        <a:rPr lang="en-US" sz="1400" b="1" baseline="0" dirty="0" smtClean="0">
                          <a:solidFill>
                            <a:srgbClr val="3333FF"/>
                          </a:solidFill>
                          <a:effectLst/>
                        </a:rPr>
                        <a:t>Juvenile releases</a:t>
                      </a:r>
                    </a:p>
                    <a:p>
                      <a:pPr marL="0" lvl="0" indent="0">
                        <a:lnSpc>
                          <a:spcPct val="105000"/>
                        </a:lnSpc>
                        <a:buFontTx/>
                        <a:buNone/>
                      </a:pPr>
                      <a:r>
                        <a:rPr lang="en-US" sz="1400" baseline="0" dirty="0" smtClean="0">
                          <a:solidFill>
                            <a:srgbClr val="3333FF"/>
                          </a:solidFill>
                          <a:effectLst/>
                        </a:rPr>
                        <a:t>(date</a:t>
                      </a:r>
                      <a:r>
                        <a:rPr lang="en-US" sz="1400" baseline="0" dirty="0">
                          <a:solidFill>
                            <a:srgbClr val="3333FF"/>
                          </a:solidFill>
                          <a:effectLst/>
                        </a:rPr>
                        <a:t>, location, release type, fish size, maybe marks):</a:t>
                      </a:r>
                      <a:endParaRPr lang="en-US" sz="1400" baseline="0" dirty="0">
                        <a:effectLst/>
                      </a:endParaRPr>
                    </a:p>
                  </a:txBody>
                  <a:tcPr marL="68580" marR="68580" marT="0" marB="0" anchor="ctr"/>
                </a:tc>
                <a:tc>
                  <a:txBody>
                    <a:bodyPr/>
                    <a:lstStyle/>
                    <a:p>
                      <a:r>
                        <a:rPr lang="en-US" sz="1400" baseline="0" dirty="0">
                          <a:effectLst/>
                        </a:rPr>
                        <a:t>Yes, from </a:t>
                      </a:r>
                      <a:r>
                        <a:rPr lang="en-US" sz="1400" baseline="0" dirty="0">
                          <a:solidFill>
                            <a:srgbClr val="1F497D"/>
                          </a:solidFill>
                          <a:effectLst/>
                        </a:rPr>
                        <a:t>database</a:t>
                      </a:r>
                      <a:endParaRPr lang="en-US" sz="1400" baseline="0" dirty="0">
                        <a:effectLst/>
                      </a:endParaRPr>
                    </a:p>
                  </a:txBody>
                  <a:tcPr marL="68580" marR="68580" marT="0" marB="0" anchor="ctr"/>
                </a:tc>
                <a:tc>
                  <a:txBody>
                    <a:bodyPr/>
                    <a:lstStyle/>
                    <a:p>
                      <a:r>
                        <a:rPr lang="en-US" sz="1400" baseline="0" dirty="0">
                          <a:effectLst/>
                        </a:rPr>
                        <a:t>Yes, from </a:t>
                      </a:r>
                      <a:r>
                        <a:rPr lang="en-US" sz="1400" baseline="0" dirty="0">
                          <a:solidFill>
                            <a:srgbClr val="1F497D"/>
                          </a:solidFill>
                          <a:effectLst/>
                        </a:rPr>
                        <a:t>database</a:t>
                      </a:r>
                      <a:endParaRPr lang="en-US" sz="1400" baseline="0" dirty="0">
                        <a:effectLst/>
                      </a:endParaRPr>
                    </a:p>
                  </a:txBody>
                  <a:tcPr marL="68580" marR="68580" marT="0" marB="0" anchor="ctr"/>
                </a:tc>
                <a:tc>
                  <a:txBody>
                    <a:bodyPr/>
                    <a:lstStyle/>
                    <a:p>
                      <a:r>
                        <a:rPr lang="en-US" sz="1400" baseline="0" dirty="0">
                          <a:effectLst/>
                        </a:rPr>
                        <a:t>Yes, from </a:t>
                      </a:r>
                      <a:r>
                        <a:rPr lang="en-US" sz="1400" baseline="0" dirty="0">
                          <a:solidFill>
                            <a:srgbClr val="1F497D"/>
                          </a:solidFill>
                          <a:effectLst/>
                        </a:rPr>
                        <a:t>database</a:t>
                      </a:r>
                      <a:endParaRPr lang="en-US" sz="1400" baseline="0" dirty="0">
                        <a:effectLst/>
                      </a:endParaRPr>
                    </a:p>
                  </a:txBody>
                  <a:tcPr marL="68580" marR="68580" marT="0" marB="0" anchor="ctr"/>
                </a:tc>
                <a:tc>
                  <a:txBody>
                    <a:bodyPr/>
                    <a:lstStyle/>
                    <a:p>
                      <a:r>
                        <a:rPr lang="en-US" sz="1400" baseline="0" dirty="0">
                          <a:solidFill>
                            <a:srgbClr val="1F497D"/>
                          </a:solidFill>
                          <a:effectLst/>
                          <a:highlight>
                            <a:srgbClr val="FFFF00"/>
                          </a:highlight>
                        </a:rPr>
                        <a:t>We have a release database for all programs operated by IDFG and HNFH. The FPC also has our release info (offhand, not sure how far back).</a:t>
                      </a:r>
                      <a:endParaRPr lang="en-US" sz="1400" baseline="0" dirty="0">
                        <a:effectLst/>
                      </a:endParaRPr>
                    </a:p>
                  </a:txBody>
                  <a:tcPr marL="68580" marR="68580" marT="0" marB="0" anchor="ctr"/>
                </a:tc>
                <a:extLst>
                  <a:ext uri="{0D108BD9-81ED-4DB2-BD59-A6C34878D82A}">
                    <a16:rowId xmlns:a16="http://schemas.microsoft.com/office/drawing/2014/main" val="1415702730"/>
                  </a:ext>
                </a:extLst>
              </a:tr>
              <a:tr h="725864">
                <a:tc>
                  <a:txBody>
                    <a:bodyPr/>
                    <a:lstStyle/>
                    <a:p>
                      <a:pPr marL="0" lvl="0" indent="0">
                        <a:lnSpc>
                          <a:spcPct val="105000"/>
                        </a:lnSpc>
                        <a:buFontTx/>
                        <a:buNone/>
                      </a:pPr>
                      <a:r>
                        <a:rPr lang="en-US" sz="1400" b="1" baseline="0" dirty="0">
                          <a:solidFill>
                            <a:srgbClr val="3333FF"/>
                          </a:solidFill>
                          <a:effectLst/>
                        </a:rPr>
                        <a:t>Adult returns </a:t>
                      </a:r>
                      <a:r>
                        <a:rPr lang="en-US" sz="1400" b="1" baseline="0" dirty="0" smtClean="0">
                          <a:solidFill>
                            <a:srgbClr val="3333FF"/>
                          </a:solidFill>
                          <a:effectLst/>
                        </a:rPr>
                        <a:t>by location</a:t>
                      </a:r>
                    </a:p>
                    <a:p>
                      <a:pPr marL="0" lvl="0" indent="0">
                        <a:lnSpc>
                          <a:spcPct val="105000"/>
                        </a:lnSpc>
                        <a:buFontTx/>
                        <a:buNone/>
                      </a:pPr>
                      <a:r>
                        <a:rPr lang="en-US" sz="1400" baseline="0" dirty="0" smtClean="0">
                          <a:solidFill>
                            <a:srgbClr val="3333FF"/>
                          </a:solidFill>
                          <a:effectLst/>
                        </a:rPr>
                        <a:t>(with </a:t>
                      </a:r>
                      <a:r>
                        <a:rPr lang="en-US" sz="1400" baseline="0" dirty="0">
                          <a:solidFill>
                            <a:srgbClr val="3333FF"/>
                          </a:solidFill>
                          <a:effectLst/>
                        </a:rPr>
                        <a:t>/ without jacks)</a:t>
                      </a:r>
                      <a:endParaRPr lang="en-US" sz="1400" baseline="0" dirty="0">
                        <a:effectLst/>
                      </a:endParaRP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Yes, from </a:t>
                      </a:r>
                      <a:r>
                        <a:rPr lang="en-US" sz="1400" baseline="0" dirty="0">
                          <a:solidFill>
                            <a:srgbClr val="1F497D"/>
                          </a:solidFill>
                          <a:effectLst/>
                        </a:rPr>
                        <a:t>XLS/</a:t>
                      </a:r>
                      <a:r>
                        <a:rPr lang="en-US" sz="1400" baseline="0" dirty="0">
                          <a:effectLst/>
                        </a:rPr>
                        <a:t>FINS</a:t>
                      </a:r>
                    </a:p>
                  </a:txBody>
                  <a:tcPr marL="68580" marR="68580" marT="0" marB="0" anchor="ctr"/>
                </a:tc>
                <a:tc>
                  <a:txBody>
                    <a:bodyPr/>
                    <a:lstStyle/>
                    <a:p>
                      <a:r>
                        <a:rPr lang="en-US" sz="1400" baseline="0" dirty="0">
                          <a:effectLst/>
                        </a:rPr>
                        <a:t>Yes, from </a:t>
                      </a:r>
                      <a:r>
                        <a:rPr lang="en-US" sz="1400" baseline="0" dirty="0">
                          <a:solidFill>
                            <a:srgbClr val="1F497D"/>
                          </a:solidFill>
                          <a:effectLst/>
                        </a:rPr>
                        <a:t>XLS/</a:t>
                      </a:r>
                      <a:r>
                        <a:rPr lang="en-US" sz="1400" baseline="0" dirty="0">
                          <a:effectLst/>
                        </a:rPr>
                        <a:t>FINS</a:t>
                      </a:r>
                    </a:p>
                  </a:txBody>
                  <a:tcPr marL="68580" marR="68580" marT="0" marB="0" anchor="ctr"/>
                </a:tc>
                <a:tc>
                  <a:txBody>
                    <a:bodyPr/>
                    <a:lstStyle/>
                    <a:p>
                      <a:r>
                        <a:rPr lang="en-US" sz="1400" baseline="0" dirty="0">
                          <a:solidFill>
                            <a:srgbClr val="1F497D"/>
                          </a:solidFill>
                          <a:effectLst/>
                          <a:highlight>
                            <a:srgbClr val="FFFF00"/>
                          </a:highlight>
                        </a:rPr>
                        <a:t>Yes, we have spreadsheets with this data for Sthd and Chinook.</a:t>
                      </a:r>
                      <a:endParaRPr lang="en-US" sz="1400" baseline="0" dirty="0">
                        <a:effectLst/>
                      </a:endParaRPr>
                    </a:p>
                  </a:txBody>
                  <a:tcPr marL="68580" marR="68580" marT="0" marB="0" anchor="ctr"/>
                </a:tc>
                <a:extLst>
                  <a:ext uri="{0D108BD9-81ED-4DB2-BD59-A6C34878D82A}">
                    <a16:rowId xmlns:a16="http://schemas.microsoft.com/office/drawing/2014/main" val="3830386384"/>
                  </a:ext>
                </a:extLst>
              </a:tr>
              <a:tr h="1668542">
                <a:tc>
                  <a:txBody>
                    <a:bodyPr/>
                    <a:lstStyle/>
                    <a:p>
                      <a:pPr marL="0" lvl="0" indent="0">
                        <a:lnSpc>
                          <a:spcPct val="105000"/>
                        </a:lnSpc>
                        <a:buFontTx/>
                        <a:buNone/>
                      </a:pPr>
                      <a:r>
                        <a:rPr lang="en-US" sz="1400" b="1" baseline="0" dirty="0" smtClean="0">
                          <a:solidFill>
                            <a:srgbClr val="3333FF"/>
                          </a:solidFill>
                          <a:effectLst/>
                        </a:rPr>
                        <a:t>SAR</a:t>
                      </a:r>
                    </a:p>
                    <a:p>
                      <a:pPr marL="0" lvl="0" indent="0">
                        <a:lnSpc>
                          <a:spcPct val="105000"/>
                        </a:lnSpc>
                        <a:buFontTx/>
                        <a:buNone/>
                      </a:pPr>
                      <a:r>
                        <a:rPr lang="en-US" sz="1400" baseline="0" dirty="0" smtClean="0">
                          <a:solidFill>
                            <a:srgbClr val="3333FF"/>
                          </a:solidFill>
                          <a:effectLst/>
                        </a:rPr>
                        <a:t>(by </a:t>
                      </a:r>
                      <a:r>
                        <a:rPr lang="en-US" sz="1400" baseline="0" dirty="0">
                          <a:solidFill>
                            <a:srgbClr val="3333FF"/>
                          </a:solidFill>
                          <a:effectLst/>
                        </a:rPr>
                        <a:t>broodstock; start with data from FPC)</a:t>
                      </a:r>
                      <a:endParaRPr lang="en-US" sz="1400" baseline="0" dirty="0">
                        <a:effectLst/>
                      </a:endParaRP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Yes, from XLS</a:t>
                      </a:r>
                    </a:p>
                  </a:txBody>
                  <a:tcPr marL="68580" marR="68580" marT="0" marB="0" anchor="ctr"/>
                </a:tc>
                <a:tc>
                  <a:txBody>
                    <a:bodyPr/>
                    <a:lstStyle/>
                    <a:p>
                      <a:r>
                        <a:rPr lang="en-US" sz="1400" baseline="0" dirty="0">
                          <a:effectLst/>
                        </a:rPr>
                        <a:t>Does FPC have hatchery SARs for CH and SH</a:t>
                      </a:r>
                      <a:r>
                        <a:rPr lang="en-US" sz="1400" baseline="0" dirty="0" smtClean="0">
                          <a:effectLst/>
                        </a:rPr>
                        <a:t>?</a:t>
                      </a:r>
                    </a:p>
                    <a:p>
                      <a:endParaRPr lang="en-US" sz="1400" baseline="0" dirty="0">
                        <a:effectLst/>
                      </a:endParaRPr>
                    </a:p>
                    <a:p>
                      <a:r>
                        <a:rPr lang="en-US" sz="1400" baseline="0" dirty="0">
                          <a:solidFill>
                            <a:srgbClr val="1F497D"/>
                          </a:solidFill>
                          <a:effectLst/>
                          <a:highlight>
                            <a:srgbClr val="FFFF00"/>
                          </a:highlight>
                        </a:rPr>
                        <a:t>FPC will have SARs based on PIT tag release/returns. We have SARs based on traditional run reconstruction for steelhead and chinook (harvest+ hatchery returns + spawning ground etc.)</a:t>
                      </a:r>
                      <a:endParaRPr lang="en-US" sz="1400" baseline="0" dirty="0">
                        <a:effectLst/>
                      </a:endParaRPr>
                    </a:p>
                  </a:txBody>
                  <a:tcPr marL="68580" marR="68580" marT="0" marB="0" anchor="ctr"/>
                </a:tc>
                <a:extLst>
                  <a:ext uri="{0D108BD9-81ED-4DB2-BD59-A6C34878D82A}">
                    <a16:rowId xmlns:a16="http://schemas.microsoft.com/office/drawing/2014/main" val="250630720"/>
                  </a:ext>
                </a:extLst>
              </a:tr>
              <a:tr h="1308674">
                <a:tc>
                  <a:txBody>
                    <a:bodyPr/>
                    <a:lstStyle/>
                    <a:p>
                      <a:pPr marL="0" lvl="0" indent="0">
                        <a:lnSpc>
                          <a:spcPct val="105000"/>
                        </a:lnSpc>
                        <a:buFontTx/>
                        <a:buNone/>
                      </a:pPr>
                      <a:r>
                        <a:rPr lang="en-US" sz="1400" b="1" baseline="0" dirty="0" smtClean="0">
                          <a:solidFill>
                            <a:srgbClr val="3333FF"/>
                          </a:solidFill>
                          <a:effectLst/>
                        </a:rPr>
                        <a:t>R/S</a:t>
                      </a:r>
                    </a:p>
                    <a:p>
                      <a:pPr marL="0" lvl="0" indent="0">
                        <a:lnSpc>
                          <a:spcPct val="105000"/>
                        </a:lnSpc>
                        <a:buFontTx/>
                        <a:buNone/>
                      </a:pPr>
                      <a:r>
                        <a:rPr lang="en-US" sz="1400" baseline="0" dirty="0" smtClean="0">
                          <a:solidFill>
                            <a:srgbClr val="3333FF"/>
                          </a:solidFill>
                          <a:effectLst/>
                        </a:rPr>
                        <a:t>(lowest </a:t>
                      </a:r>
                      <a:r>
                        <a:rPr lang="en-US" sz="1400" baseline="0" dirty="0">
                          <a:solidFill>
                            <a:srgbClr val="3333FF"/>
                          </a:solidFill>
                          <a:effectLst/>
                        </a:rPr>
                        <a:t>priority; difficult; but if anyone has data, please let us see what you have)</a:t>
                      </a:r>
                      <a:endParaRPr lang="en-US" sz="1400" baseline="0" dirty="0">
                        <a:effectLst/>
                      </a:endParaRPr>
                    </a:p>
                  </a:txBody>
                  <a:tcPr marL="68580" marR="68580" marT="0" marB="0" anchor="ctr"/>
                </a:tc>
                <a:tc>
                  <a:txBody>
                    <a:bodyPr/>
                    <a:lstStyle/>
                    <a:p>
                      <a:r>
                        <a:rPr lang="en-US" sz="1400" baseline="0" dirty="0" smtClean="0">
                          <a:effectLst/>
                        </a:rPr>
                        <a:t>Yes</a:t>
                      </a:r>
                      <a:r>
                        <a:rPr lang="en-US" sz="1400" baseline="0" dirty="0">
                          <a:effectLst/>
                        </a:rPr>
                        <a:t>, from XLS</a:t>
                      </a:r>
                    </a:p>
                  </a:txBody>
                  <a:tcPr marL="68580" marR="68580" marT="0" marB="0" anchor="ctr"/>
                </a:tc>
                <a:tc>
                  <a:txBody>
                    <a:bodyPr/>
                    <a:lstStyle/>
                    <a:p>
                      <a:r>
                        <a:rPr lang="en-US" sz="1400" baseline="0" dirty="0">
                          <a:effectLst/>
                        </a:rPr>
                        <a:t>????</a:t>
                      </a:r>
                    </a:p>
                  </a:txBody>
                  <a:tcPr marL="68580" marR="68580" marT="0" marB="0" anchor="ctr"/>
                </a:tc>
                <a:tc>
                  <a:txBody>
                    <a:bodyPr/>
                    <a:lstStyle/>
                    <a:p>
                      <a:r>
                        <a:rPr lang="en-US" sz="1400" baseline="0" dirty="0">
                          <a:effectLst/>
                        </a:rPr>
                        <a:t>????</a:t>
                      </a:r>
                    </a:p>
                  </a:txBody>
                  <a:tcPr marL="68580" marR="68580" marT="0" marB="0" anchor="ctr"/>
                </a:tc>
                <a:tc>
                  <a:txBody>
                    <a:bodyPr/>
                    <a:lstStyle/>
                    <a:p>
                      <a:r>
                        <a:rPr lang="en-US" sz="1400" baseline="0" dirty="0">
                          <a:solidFill>
                            <a:srgbClr val="1F497D"/>
                          </a:solidFill>
                          <a:effectLst/>
                          <a:highlight>
                            <a:srgbClr val="FFFF00"/>
                          </a:highlight>
                        </a:rPr>
                        <a:t>Yes, we have this data for steelhead and chinook but will need some time to clean this up before we submit</a:t>
                      </a:r>
                      <a:r>
                        <a:rPr lang="en-US" sz="1400" baseline="0" dirty="0">
                          <a:solidFill>
                            <a:srgbClr val="1F497D"/>
                          </a:solidFill>
                          <a:effectLst/>
                        </a:rPr>
                        <a:t>.</a:t>
                      </a:r>
                      <a:endParaRPr lang="en-US" sz="1400" baseline="0" dirty="0">
                        <a:effectLst/>
                      </a:endParaRPr>
                    </a:p>
                  </a:txBody>
                  <a:tcPr marL="68580" marR="68580" marT="0" marB="0" anchor="ctr"/>
                </a:tc>
                <a:extLst>
                  <a:ext uri="{0D108BD9-81ED-4DB2-BD59-A6C34878D82A}">
                    <a16:rowId xmlns:a16="http://schemas.microsoft.com/office/drawing/2014/main" val="2549364602"/>
                  </a:ext>
                </a:extLst>
              </a:tr>
            </a:tbl>
          </a:graphicData>
        </a:graphic>
      </p:graphicFrame>
    </p:spTree>
    <p:extLst>
      <p:ext uri="{BB962C8B-B14F-4D97-AF65-F5344CB8AC3E}">
        <p14:creationId xmlns:p14="http://schemas.microsoft.com/office/powerpoint/2010/main" val="29253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ODFW</a:t>
            </a:r>
          </a:p>
        </p:txBody>
      </p:sp>
    </p:spTree>
    <p:extLst>
      <p:ext uri="{BB962C8B-B14F-4D97-AF65-F5344CB8AC3E}">
        <p14:creationId xmlns:p14="http://schemas.microsoft.com/office/powerpoint/2010/main" val="380820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WDFW</a:t>
            </a:r>
          </a:p>
        </p:txBody>
      </p:sp>
      <p:sp>
        <p:nvSpPr>
          <p:cNvPr id="2" name="TextBox 1"/>
          <p:cNvSpPr txBox="1"/>
          <p:nvPr/>
        </p:nvSpPr>
        <p:spPr>
          <a:xfrm>
            <a:off x="3092920" y="1712068"/>
            <a:ext cx="5826868" cy="2308324"/>
          </a:xfrm>
          <a:prstGeom prst="rect">
            <a:avLst/>
          </a:prstGeom>
          <a:noFill/>
        </p:spPr>
        <p:txBody>
          <a:bodyPr wrap="square" rtlCol="0">
            <a:spAutoFit/>
          </a:bodyPr>
          <a:lstStyle/>
          <a:p>
            <a:r>
              <a:rPr lang="en-US" dirty="0" smtClean="0"/>
              <a:t>Received </a:t>
            </a:r>
            <a:r>
              <a:rPr lang="en-US" dirty="0"/>
              <a:t>George Adams Hatchery Chinook </a:t>
            </a:r>
            <a:r>
              <a:rPr lang="en-US" dirty="0" smtClean="0"/>
              <a:t>Program Data 9/6/2017</a:t>
            </a:r>
          </a:p>
          <a:p>
            <a:endParaRPr lang="en-US" dirty="0"/>
          </a:p>
          <a:p>
            <a:r>
              <a:rPr lang="en-US" dirty="0" smtClean="0"/>
              <a:t>Puget </a:t>
            </a:r>
            <a:r>
              <a:rPr lang="en-US" dirty="0"/>
              <a:t>Sound Chinook ESU </a:t>
            </a:r>
            <a:r>
              <a:rPr lang="en-US" dirty="0" smtClean="0"/>
              <a:t>(listed </a:t>
            </a:r>
            <a:r>
              <a:rPr lang="en-US" dirty="0"/>
              <a:t>as “Threatened” under the </a:t>
            </a:r>
            <a:r>
              <a:rPr lang="en-US" dirty="0" smtClean="0"/>
              <a:t>ESA). One of the two</a:t>
            </a:r>
          </a:p>
          <a:p>
            <a:r>
              <a:rPr lang="en-US" dirty="0"/>
              <a:t>demographically-independent Chinook populations (</a:t>
            </a:r>
            <a:r>
              <a:rPr lang="en-US" dirty="0" smtClean="0"/>
              <a:t>DIPs) in </a:t>
            </a:r>
            <a:r>
              <a:rPr lang="en-US" dirty="0"/>
              <a:t>the Hood Canal </a:t>
            </a:r>
            <a:r>
              <a:rPr lang="en-US" dirty="0" smtClean="0"/>
              <a:t>region are </a:t>
            </a:r>
            <a:r>
              <a:rPr lang="en-US" dirty="0"/>
              <a:t>the </a:t>
            </a:r>
            <a:r>
              <a:rPr lang="en-US" dirty="0" smtClean="0"/>
              <a:t>Skokomish Chinook. Hatchery is located on a tributary of the </a:t>
            </a:r>
            <a:r>
              <a:rPr lang="en-US" dirty="0"/>
              <a:t>Skokomish</a:t>
            </a:r>
          </a:p>
        </p:txBody>
      </p:sp>
    </p:spTree>
    <p:extLst>
      <p:ext uri="{BB962C8B-B14F-4D97-AF65-F5344CB8AC3E}">
        <p14:creationId xmlns:p14="http://schemas.microsoft.com/office/powerpoint/2010/main" val="1934941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FY 2017 &amp; FY 2018 Budgets</a:t>
            </a:r>
            <a:endParaRPr lang="en-US" dirty="0"/>
          </a:p>
        </p:txBody>
      </p:sp>
      <p:sp>
        <p:nvSpPr>
          <p:cNvPr id="3" name="Text Placeholder 2"/>
          <p:cNvSpPr>
            <a:spLocks noGrp="1"/>
          </p:cNvSpPr>
          <p:nvPr>
            <p:ph type="body" idx="1"/>
          </p:nvPr>
        </p:nvSpPr>
        <p:spPr>
          <a:xfrm>
            <a:off x="913148" y="2214694"/>
            <a:ext cx="4671223" cy="1330778"/>
          </a:xfrm>
        </p:spPr>
        <p:txBody>
          <a:bodyPr/>
          <a:lstStyle/>
          <a:p>
            <a:r>
              <a:rPr lang="en-US" dirty="0"/>
              <a:t>FY 2017 Remaining </a:t>
            </a:r>
            <a:r>
              <a:rPr lang="en-US" dirty="0" smtClean="0"/>
              <a:t>Balances </a:t>
            </a:r>
            <a:r>
              <a:rPr lang="en-US" dirty="0"/>
              <a:t>– As of </a:t>
            </a:r>
            <a:r>
              <a:rPr lang="en-US" dirty="0" smtClean="0"/>
              <a:t>09/05/17</a:t>
            </a:r>
            <a:r>
              <a:rPr lang="en-US" dirty="0"/>
              <a:t>;</a:t>
            </a:r>
          </a:p>
          <a:p>
            <a:endParaRPr lang="en-US" dirty="0"/>
          </a:p>
          <a:p>
            <a:endParaRPr lang="en-US" dirty="0"/>
          </a:p>
        </p:txBody>
      </p:sp>
      <p:sp>
        <p:nvSpPr>
          <p:cNvPr id="5" name="Text Placeholder 4"/>
          <p:cNvSpPr>
            <a:spLocks noGrp="1"/>
          </p:cNvSpPr>
          <p:nvPr>
            <p:ph type="body" sz="quarter" idx="3"/>
          </p:nvPr>
        </p:nvSpPr>
        <p:spPr/>
        <p:txBody>
          <a:bodyPr/>
          <a:lstStyle/>
          <a:p>
            <a:r>
              <a:rPr lang="en-US" dirty="0"/>
              <a:t>FY 18	</a:t>
            </a:r>
            <a:r>
              <a:rPr lang="en-US" dirty="0" smtClean="0"/>
              <a:t>Budgets, Total</a:t>
            </a:r>
            <a:r>
              <a:rPr lang="en-US" dirty="0"/>
              <a:t>: $2,085,033 (Cut $450 training)</a:t>
            </a:r>
          </a:p>
          <a:p>
            <a:endParaRPr lang="en-US" dirty="0"/>
          </a:p>
        </p:txBody>
      </p:sp>
      <p:sp>
        <p:nvSpPr>
          <p:cNvPr id="6" name="Content Placeholder 5"/>
          <p:cNvSpPr>
            <a:spLocks noGrp="1"/>
          </p:cNvSpPr>
          <p:nvPr>
            <p:ph sz="quarter" idx="14"/>
          </p:nvPr>
        </p:nvSpPr>
        <p:spPr/>
        <p:txBody>
          <a:bodyPr>
            <a:normAutofit fontScale="85000" lnSpcReduction="20000"/>
          </a:bodyPr>
          <a:lstStyle/>
          <a:p>
            <a:r>
              <a:rPr lang="en-US" dirty="0" smtClean="0"/>
              <a:t>CCT</a:t>
            </a:r>
            <a:r>
              <a:rPr lang="en-US" dirty="0"/>
              <a:t>		$87,960</a:t>
            </a:r>
          </a:p>
          <a:p>
            <a:r>
              <a:rPr lang="en-US" dirty="0"/>
              <a:t>IDFG		$323,771</a:t>
            </a:r>
          </a:p>
          <a:p>
            <a:r>
              <a:rPr lang="en-US" dirty="0"/>
              <a:t>MFWP		$165,049</a:t>
            </a:r>
          </a:p>
          <a:p>
            <a:r>
              <a:rPr lang="en-US" dirty="0"/>
              <a:t>ODFW		$463,704</a:t>
            </a:r>
          </a:p>
          <a:p>
            <a:r>
              <a:rPr lang="en-US" dirty="0"/>
              <a:t>USFWS	</a:t>
            </a:r>
            <a:r>
              <a:rPr lang="en-US" dirty="0" smtClean="0"/>
              <a:t>	$</a:t>
            </a:r>
            <a:r>
              <a:rPr lang="en-US" dirty="0"/>
              <a:t>0</a:t>
            </a:r>
          </a:p>
          <a:p>
            <a:r>
              <a:rPr lang="en-US" dirty="0"/>
              <a:t>WDFW	</a:t>
            </a:r>
            <a:r>
              <a:rPr lang="en-US" dirty="0" smtClean="0"/>
              <a:t>	$</a:t>
            </a:r>
            <a:r>
              <a:rPr lang="en-US" dirty="0"/>
              <a:t>459,865</a:t>
            </a:r>
          </a:p>
          <a:p>
            <a:r>
              <a:rPr lang="en-US" dirty="0"/>
              <a:t>PSMFC		$584,683</a:t>
            </a:r>
          </a:p>
        </p:txBody>
      </p:sp>
      <p:sp>
        <p:nvSpPr>
          <p:cNvPr id="7" name="Content Placeholder 6"/>
          <p:cNvSpPr>
            <a:spLocks noGrp="1"/>
          </p:cNvSpPr>
          <p:nvPr>
            <p:ph sz="quarter" idx="13"/>
          </p:nvPr>
        </p:nvSpPr>
        <p:spPr/>
        <p:txBody>
          <a:bodyPr>
            <a:normAutofit lnSpcReduction="10000"/>
          </a:bodyPr>
          <a:lstStyle/>
          <a:p>
            <a:pPr lvl="1"/>
            <a:r>
              <a:rPr lang="en-US" dirty="0" smtClean="0"/>
              <a:t>CCT</a:t>
            </a:r>
            <a:r>
              <a:rPr lang="en-US" dirty="0"/>
              <a:t>	</a:t>
            </a:r>
            <a:r>
              <a:rPr lang="en-US" dirty="0" smtClean="0"/>
              <a:t>$28,425</a:t>
            </a:r>
            <a:endParaRPr lang="en-US" dirty="0"/>
          </a:p>
          <a:p>
            <a:pPr lvl="1"/>
            <a:r>
              <a:rPr lang="en-US" dirty="0" smtClean="0"/>
              <a:t>IDFG</a:t>
            </a:r>
            <a:r>
              <a:rPr lang="en-US" dirty="0"/>
              <a:t>	</a:t>
            </a:r>
            <a:r>
              <a:rPr lang="en-US" dirty="0" smtClean="0"/>
              <a:t>$84,733</a:t>
            </a:r>
            <a:endParaRPr lang="en-US" dirty="0"/>
          </a:p>
          <a:p>
            <a:pPr lvl="1"/>
            <a:r>
              <a:rPr lang="en-US" dirty="0" smtClean="0"/>
              <a:t>MFWP</a:t>
            </a:r>
            <a:r>
              <a:rPr lang="en-US" dirty="0"/>
              <a:t>	</a:t>
            </a:r>
            <a:r>
              <a:rPr lang="en-US" dirty="0" smtClean="0"/>
              <a:t>$67,797</a:t>
            </a:r>
            <a:endParaRPr lang="en-US" dirty="0"/>
          </a:p>
          <a:p>
            <a:pPr lvl="1"/>
            <a:r>
              <a:rPr lang="en-US" dirty="0" smtClean="0"/>
              <a:t>ODFW</a:t>
            </a:r>
            <a:r>
              <a:rPr lang="en-US" dirty="0"/>
              <a:t>	</a:t>
            </a:r>
            <a:r>
              <a:rPr lang="en-US" dirty="0" smtClean="0"/>
              <a:t>$229,346</a:t>
            </a:r>
            <a:endParaRPr lang="en-US" dirty="0"/>
          </a:p>
          <a:p>
            <a:pPr lvl="1"/>
            <a:r>
              <a:rPr lang="en-US" dirty="0" smtClean="0"/>
              <a:t>USFWS</a:t>
            </a:r>
            <a:r>
              <a:rPr lang="en-US" dirty="0"/>
              <a:t>	$0</a:t>
            </a:r>
          </a:p>
          <a:p>
            <a:pPr lvl="1"/>
            <a:r>
              <a:rPr lang="en-US" dirty="0" smtClean="0"/>
              <a:t>WDFW</a:t>
            </a:r>
            <a:r>
              <a:rPr lang="en-US" dirty="0"/>
              <a:t>	</a:t>
            </a:r>
            <a:r>
              <a:rPr lang="en-US" dirty="0" smtClean="0"/>
              <a:t>$101,281</a:t>
            </a:r>
            <a:endParaRPr lang="en-US" dirty="0"/>
          </a:p>
          <a:p>
            <a:pPr lvl="1"/>
            <a:r>
              <a:rPr lang="en-US" dirty="0" smtClean="0"/>
              <a:t>PSMFC</a:t>
            </a:r>
            <a:r>
              <a:rPr lang="en-US" dirty="0"/>
              <a:t>	</a:t>
            </a:r>
            <a:r>
              <a:rPr lang="en-US" dirty="0" smtClean="0"/>
              <a:t>$64,921</a:t>
            </a:r>
            <a:endParaRPr lang="en-US" dirty="0"/>
          </a:p>
          <a:p>
            <a:endParaRPr lang="en-US" dirty="0"/>
          </a:p>
        </p:txBody>
      </p:sp>
    </p:spTree>
    <p:extLst>
      <p:ext uri="{BB962C8B-B14F-4D97-AF65-F5344CB8AC3E}">
        <p14:creationId xmlns:p14="http://schemas.microsoft.com/office/powerpoint/2010/main" val="3609469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292608"/>
            <a:ext cx="114031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Examp</a:t>
            </a:r>
            <a:r>
              <a:rPr lang="en-US" altLang="en-US" sz="3200" b="1" dirty="0" smtClean="0">
                <a:latin typeface="Arial" panose="020B0604020202020204" pitchFamily="34" charset="0"/>
              </a:rPr>
              <a:t>le data sets</a:t>
            </a:r>
            <a:r>
              <a:rPr kumimoji="0" lang="en-US" altLang="en-US" sz="3200" b="1" i="0" u="none" strike="noStrike" cap="none" normalizeH="0" baseline="0" dirty="0" smtClean="0">
                <a:ln>
                  <a:noFill/>
                </a:ln>
                <a:solidFill>
                  <a:schemeClr val="tx1"/>
                </a:solidFill>
                <a:effectLst/>
                <a:latin typeface="Arial" panose="020B0604020202020204" pitchFamily="34" charset="0"/>
              </a:rPr>
              <a:t>:  NPT</a:t>
            </a:r>
          </a:p>
        </p:txBody>
      </p:sp>
      <p:sp>
        <p:nvSpPr>
          <p:cNvPr id="6" name="TextBox 5"/>
          <p:cNvSpPr txBox="1"/>
          <p:nvPr/>
        </p:nvSpPr>
        <p:spPr>
          <a:xfrm>
            <a:off x="424205" y="1923069"/>
            <a:ext cx="11349873" cy="2309566"/>
          </a:xfrm>
          <a:prstGeom prst="rect">
            <a:avLst/>
          </a:prstGeom>
          <a:noFill/>
        </p:spPr>
        <p:txBody>
          <a:bodyPr wrap="square" rtlCol="0">
            <a:noAutofit/>
          </a:bodyPr>
          <a:lstStyle/>
          <a:p>
            <a:r>
              <a:rPr lang="en-US" b="1" dirty="0">
                <a:solidFill>
                  <a:srgbClr val="0070C0"/>
                </a:solidFill>
              </a:rPr>
              <a:t>Our </a:t>
            </a:r>
            <a:r>
              <a:rPr lang="en-US" b="1" dirty="0" smtClean="0">
                <a:solidFill>
                  <a:srgbClr val="0070C0"/>
                </a:solidFill>
              </a:rPr>
              <a:t>data aligns </a:t>
            </a:r>
            <a:r>
              <a:rPr lang="en-US" b="1" dirty="0">
                <a:solidFill>
                  <a:srgbClr val="0070C0"/>
                </a:solidFill>
              </a:rPr>
              <a:t>with the DES for the hatchery indicators.  As far as scale is concerned we report our hatchery data by release group/site.  So it may be possible to have multiple records for one population as is the instance with Fall Chinook in the Snake River main stem.</a:t>
            </a:r>
          </a:p>
          <a:p>
            <a:endParaRPr lang="en-US" b="1" dirty="0">
              <a:solidFill>
                <a:srgbClr val="0070C0"/>
              </a:solidFill>
            </a:endParaRPr>
          </a:p>
          <a:p>
            <a:r>
              <a:rPr lang="en-US" b="1" dirty="0">
                <a:solidFill>
                  <a:srgbClr val="0070C0"/>
                </a:solidFill>
              </a:rPr>
              <a:t>Please let me know if you have any questions.</a:t>
            </a:r>
          </a:p>
          <a:p>
            <a:endParaRPr lang="en-US" b="1" dirty="0">
              <a:solidFill>
                <a:srgbClr val="0070C0"/>
              </a:solidFill>
            </a:endParaRPr>
          </a:p>
          <a:p>
            <a:r>
              <a:rPr lang="en-US" b="1" dirty="0">
                <a:solidFill>
                  <a:srgbClr val="0070C0"/>
                </a:solidFill>
              </a:rPr>
              <a:t>Ryan Santo</a:t>
            </a:r>
          </a:p>
        </p:txBody>
      </p:sp>
    </p:spTree>
    <p:extLst>
      <p:ext uri="{BB962C8B-B14F-4D97-AF65-F5344CB8AC3E}">
        <p14:creationId xmlns:p14="http://schemas.microsoft.com/office/powerpoint/2010/main" val="33568221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7374" y="3244334"/>
            <a:ext cx="497252" cy="369332"/>
          </a:xfrm>
          <a:prstGeom prst="rect">
            <a:avLst/>
          </a:prstGeom>
          <a:noFill/>
        </p:spPr>
        <p:txBody>
          <a:bodyPr wrap="none" rtlCol="0">
            <a:spAutoFit/>
          </a:bodyPr>
          <a:lstStyle/>
          <a:p>
            <a:r>
              <a:rPr lang="en-US" dirty="0" smtClean="0"/>
              <a:t>FIN</a:t>
            </a:r>
            <a:endParaRPr lang="en-US" dirty="0"/>
          </a:p>
        </p:txBody>
      </p:sp>
      <p:pic>
        <p:nvPicPr>
          <p:cNvPr id="1026" name="Picture 2" descr="Image result for shark f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685" y="704748"/>
            <a:ext cx="10233498" cy="54042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15974" y="4095345"/>
            <a:ext cx="429926" cy="369332"/>
          </a:xfrm>
          <a:prstGeom prst="rect">
            <a:avLst/>
          </a:prstGeom>
          <a:noFill/>
        </p:spPr>
        <p:txBody>
          <a:bodyPr wrap="none" rtlCol="0">
            <a:spAutoFit/>
          </a:bodyPr>
          <a:lstStyle/>
          <a:p>
            <a:r>
              <a:rPr lang="en-US" dirty="0" smtClean="0">
                <a:solidFill>
                  <a:schemeClr val="bg1"/>
                </a:solidFill>
              </a:rPr>
              <a:t>fin</a:t>
            </a:r>
            <a:endParaRPr lang="en-US" dirty="0">
              <a:solidFill>
                <a:schemeClr val="bg1"/>
              </a:solidFill>
            </a:endParaRPr>
          </a:p>
        </p:txBody>
      </p:sp>
    </p:spTree>
    <p:extLst>
      <p:ext uri="{BB962C8B-B14F-4D97-AF65-F5344CB8AC3E}">
        <p14:creationId xmlns:p14="http://schemas.microsoft.com/office/powerpoint/2010/main" val="6224788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25749" y="710120"/>
            <a:ext cx="10515600" cy="5058384"/>
          </a:xfrm>
        </p:spPr>
        <p:txBody>
          <a:bodyPr>
            <a:normAutofit fontScale="55000" lnSpcReduction="20000"/>
          </a:bodyPr>
          <a:lstStyle/>
          <a:p>
            <a:endParaRPr lang="en-US" dirty="0"/>
          </a:p>
          <a:p>
            <a:pPr marL="0" indent="0">
              <a:buNone/>
            </a:pPr>
            <a:r>
              <a:rPr lang="en-US" sz="6500" dirty="0"/>
              <a:t>P</a:t>
            </a:r>
            <a:r>
              <a:rPr lang="en-US" sz="6500" dirty="0" smtClean="0"/>
              <a:t>roposed </a:t>
            </a:r>
            <a:r>
              <a:rPr lang="en-US" sz="6500" dirty="0"/>
              <a:t>PNAMP Data Documentation Workshop 	</a:t>
            </a:r>
            <a:r>
              <a:rPr lang="en-US" sz="6500" dirty="0" smtClean="0"/>
              <a:t> 			</a:t>
            </a:r>
          </a:p>
          <a:p>
            <a:pPr marL="0" indent="0">
              <a:buNone/>
            </a:pPr>
            <a:r>
              <a:rPr lang="en-US" sz="6500" b="1" dirty="0"/>
              <a:t>	</a:t>
            </a:r>
            <a:r>
              <a:rPr lang="en-US" sz="6500" b="1" dirty="0" smtClean="0"/>
              <a:t>							Jen </a:t>
            </a:r>
            <a:r>
              <a:rPr lang="en-US" sz="6500" b="1" dirty="0"/>
              <a:t>Bayer</a:t>
            </a:r>
          </a:p>
          <a:p>
            <a:pPr marL="0" indent="0">
              <a:buNone/>
            </a:pPr>
            <a:r>
              <a:rPr lang="en-US" sz="6500" dirty="0"/>
              <a:t>	</a:t>
            </a:r>
            <a:endParaRPr lang="en-US" sz="6500" dirty="0" smtClean="0"/>
          </a:p>
          <a:p>
            <a:endParaRPr lang="en-US" sz="6500" dirty="0"/>
          </a:p>
          <a:p>
            <a:pPr marL="0" indent="0">
              <a:buNone/>
            </a:pPr>
            <a:r>
              <a:rPr lang="en-US" sz="6500" dirty="0" smtClean="0"/>
              <a:t>Potential </a:t>
            </a:r>
            <a:r>
              <a:rPr lang="en-US" sz="6500" dirty="0"/>
              <a:t>Workshop topics include review of current documentation in MonitoringResources.org of NOSA methods and discussion of process to support additional documentation</a:t>
            </a:r>
          </a:p>
          <a:p>
            <a:pPr marL="0" indent="0">
              <a:buNone/>
            </a:pPr>
            <a:r>
              <a:rPr lang="en-US" sz="4000" b="1" dirty="0">
                <a:latin typeface="+mj-lt"/>
                <a:ea typeface="+mj-ea"/>
                <a:cs typeface="+mj-cs"/>
              </a:rPr>
              <a:t>					</a:t>
            </a:r>
            <a:r>
              <a:rPr lang="en-US" sz="4000" b="1" dirty="0" smtClean="0">
                <a:latin typeface="+mj-lt"/>
                <a:ea typeface="+mj-ea"/>
                <a:cs typeface="+mj-cs"/>
              </a:rPr>
              <a:t>						</a:t>
            </a:r>
            <a:endParaRPr lang="en-US" dirty="0"/>
          </a:p>
        </p:txBody>
      </p:sp>
      <p:sp>
        <p:nvSpPr>
          <p:cNvPr id="6" name="Rectangle 1"/>
          <p:cNvSpPr>
            <a:spLocks noChangeArrowheads="1"/>
          </p:cNvSpPr>
          <p:nvPr/>
        </p:nvSpPr>
        <p:spPr bwMode="auto">
          <a:xfrm>
            <a:off x="-16163444" y="181926"/>
            <a:ext cx="28355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AEAAAA"/>
                </a:solidFill>
                <a:effectLst/>
                <a:latin typeface="Calibri" panose="020F0502020204030204" pitchFamily="34" charset="0"/>
                <a:ea typeface="Calibri" panose="020F0502020204030204" pitchFamily="34" charset="0"/>
                <a:cs typeface="Times New Roman" panose="02020603050405020304" pitchFamily="18" charset="0"/>
              </a:rPr>
              <a:t>November 4, 2016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3583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7200" b="1" dirty="0" smtClean="0"/>
              <a:t>Adjourn</a:t>
            </a:r>
            <a:endParaRPr lang="en-US" sz="7200" b="1" dirty="0" smtClean="0"/>
          </a:p>
        </p:txBody>
      </p:sp>
      <p:sp>
        <p:nvSpPr>
          <p:cNvPr id="4" name="Content Placeholder 3"/>
          <p:cNvSpPr>
            <a:spLocks noGrp="1"/>
          </p:cNvSpPr>
          <p:nvPr>
            <p:ph sz="half"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2382611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5543" y="1132114"/>
            <a:ext cx="1251433" cy="369332"/>
          </a:xfrm>
          <a:prstGeom prst="rect">
            <a:avLst/>
          </a:prstGeom>
          <a:noFill/>
        </p:spPr>
        <p:txBody>
          <a:bodyPr wrap="none" rtlCol="0">
            <a:spAutoFit/>
          </a:bodyPr>
          <a:lstStyle/>
          <a:p>
            <a:r>
              <a:rPr lang="en-US" dirty="0" smtClean="0"/>
              <a:t>Extra Slides</a:t>
            </a:r>
            <a:endParaRPr lang="en-US" dirty="0"/>
          </a:p>
        </p:txBody>
      </p:sp>
    </p:spTree>
    <p:extLst>
      <p:ext uri="{BB962C8B-B14F-4D97-AF65-F5344CB8AC3E}">
        <p14:creationId xmlns:p14="http://schemas.microsoft.com/office/powerpoint/2010/main" val="4227679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Data Store:  Data Sets by Fiscal Year  (all years)</a:t>
            </a:r>
            <a:endParaRPr lang="en-US"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555774598"/>
              </p:ext>
            </p:extLst>
          </p:nvPr>
        </p:nvGraphicFramePr>
        <p:xfrm>
          <a:off x="838200" y="1825625"/>
          <a:ext cx="5181600" cy="3840480"/>
        </p:xfrm>
        <a:graphic>
          <a:graphicData uri="http://schemas.openxmlformats.org/drawingml/2006/table">
            <a:tbl>
              <a:tblPr firstRow="1" firstCol="1" lastRow="1" bandRow="1">
                <a:tableStyleId>{7DF18680-E054-41AD-8BC1-D1AEF772440D}</a:tableStyleId>
              </a:tblPr>
              <a:tblGrid>
                <a:gridCol w="1727200">
                  <a:extLst>
                    <a:ext uri="{9D8B030D-6E8A-4147-A177-3AD203B41FA5}">
                      <a16:colId xmlns:a16="http://schemas.microsoft.com/office/drawing/2014/main" val="3083778320"/>
                    </a:ext>
                  </a:extLst>
                </a:gridCol>
                <a:gridCol w="1727200">
                  <a:extLst>
                    <a:ext uri="{9D8B030D-6E8A-4147-A177-3AD203B41FA5}">
                      <a16:colId xmlns:a16="http://schemas.microsoft.com/office/drawing/2014/main" val="289586885"/>
                    </a:ext>
                  </a:extLst>
                </a:gridCol>
                <a:gridCol w="1727200">
                  <a:extLst>
                    <a:ext uri="{9D8B030D-6E8A-4147-A177-3AD203B41FA5}">
                      <a16:colId xmlns:a16="http://schemas.microsoft.com/office/drawing/2014/main" val="3919206013"/>
                    </a:ext>
                  </a:extLst>
                </a:gridCol>
              </a:tblGrid>
              <a:tr h="274320">
                <a:tc>
                  <a:txBody>
                    <a:bodyPr/>
                    <a:lstStyle/>
                    <a:p>
                      <a:pPr algn="ctr" fontAlgn="b"/>
                      <a:r>
                        <a:rPr lang="en-US" sz="1100" u="none" strike="noStrike" dirty="0" smtClean="0">
                          <a:effectLst/>
                        </a:rPr>
                        <a:t>Fiscal Year</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Total data sets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BPA-funded</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1765958"/>
                  </a:ext>
                </a:extLst>
              </a:tr>
              <a:tr h="274320">
                <a:tc>
                  <a:txBody>
                    <a:bodyPr/>
                    <a:lstStyle/>
                    <a:p>
                      <a:pPr algn="ctr" fontAlgn="b"/>
                      <a:r>
                        <a:rPr lang="en-US" sz="1100" u="none" strike="noStrike" dirty="0">
                          <a:effectLst/>
                        </a:rPr>
                        <a:t>2016</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2621689"/>
                  </a:ext>
                </a:extLst>
              </a:tr>
              <a:tr h="274320">
                <a:tc>
                  <a:txBody>
                    <a:bodyPr/>
                    <a:lstStyle/>
                    <a:p>
                      <a:pPr algn="ctr" fontAlgn="b"/>
                      <a:r>
                        <a:rPr lang="en-US" sz="1100" u="none" strike="noStrike" dirty="0">
                          <a:effectLst/>
                        </a:rPr>
                        <a:t>2015</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89293384"/>
                  </a:ext>
                </a:extLst>
              </a:tr>
              <a:tr h="274320">
                <a:tc>
                  <a:txBody>
                    <a:bodyPr/>
                    <a:lstStyle/>
                    <a:p>
                      <a:pPr algn="ctr" fontAlgn="b"/>
                      <a:r>
                        <a:rPr lang="en-US" sz="1100" u="none" strike="noStrike" dirty="0">
                          <a:effectLst/>
                        </a:rPr>
                        <a:t>2014</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2190505"/>
                  </a:ext>
                </a:extLst>
              </a:tr>
              <a:tr h="274320">
                <a:tc>
                  <a:txBody>
                    <a:bodyPr/>
                    <a:lstStyle/>
                    <a:p>
                      <a:pPr algn="ctr" fontAlgn="b"/>
                      <a:r>
                        <a:rPr lang="en-US" sz="1100" u="none" strike="noStrike" dirty="0">
                          <a:effectLst/>
                        </a:rPr>
                        <a:t>2013</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1852487"/>
                  </a:ext>
                </a:extLst>
              </a:tr>
              <a:tr h="274320">
                <a:tc>
                  <a:txBody>
                    <a:bodyPr/>
                    <a:lstStyle/>
                    <a:p>
                      <a:pPr algn="ctr" fontAlgn="b"/>
                      <a:r>
                        <a:rPr lang="en-US" sz="1100" u="none" strike="noStrike" dirty="0">
                          <a:effectLst/>
                        </a:rPr>
                        <a:t>2012</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85216488"/>
                  </a:ext>
                </a:extLst>
              </a:tr>
              <a:tr h="274320">
                <a:tc>
                  <a:txBody>
                    <a:bodyPr/>
                    <a:lstStyle/>
                    <a:p>
                      <a:pPr algn="ctr" fontAlgn="b"/>
                      <a:r>
                        <a:rPr lang="en-US" sz="1100" u="none" strike="noStrike" dirty="0">
                          <a:effectLst/>
                        </a:rPr>
                        <a:t>2011</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79291791"/>
                  </a:ext>
                </a:extLst>
              </a:tr>
              <a:tr h="274320">
                <a:tc>
                  <a:txBody>
                    <a:bodyPr/>
                    <a:lstStyle/>
                    <a:p>
                      <a:pPr algn="ctr" fontAlgn="b"/>
                      <a:r>
                        <a:rPr lang="en-US" sz="1100" u="none" strike="noStrike" dirty="0">
                          <a:effectLst/>
                        </a:rPr>
                        <a:t>2010</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35304391"/>
                  </a:ext>
                </a:extLst>
              </a:tr>
              <a:tr h="274320">
                <a:tc>
                  <a:txBody>
                    <a:bodyPr/>
                    <a:lstStyle/>
                    <a:p>
                      <a:pPr algn="ctr" fontAlgn="b"/>
                      <a:r>
                        <a:rPr lang="en-US" sz="1100" u="none" strike="noStrike" dirty="0">
                          <a:effectLst/>
                        </a:rPr>
                        <a:t>2009</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784343"/>
                  </a:ext>
                </a:extLst>
              </a:tr>
              <a:tr h="274320">
                <a:tc>
                  <a:txBody>
                    <a:bodyPr/>
                    <a:lstStyle/>
                    <a:p>
                      <a:pPr algn="ctr" fontAlgn="b"/>
                      <a:r>
                        <a:rPr lang="en-US" sz="1100" u="none" strike="noStrike" dirty="0">
                          <a:effectLst/>
                        </a:rPr>
                        <a:t>2008</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02634279"/>
                  </a:ext>
                </a:extLst>
              </a:tr>
              <a:tr h="274320">
                <a:tc>
                  <a:txBody>
                    <a:bodyPr/>
                    <a:lstStyle/>
                    <a:p>
                      <a:pPr algn="ctr" fontAlgn="b"/>
                      <a:r>
                        <a:rPr lang="en-US" sz="1100" u="none" strike="noStrike" dirty="0">
                          <a:effectLst/>
                        </a:rPr>
                        <a:t>2007</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67558791"/>
                  </a:ext>
                </a:extLst>
              </a:tr>
              <a:tr h="274320">
                <a:tc>
                  <a:txBody>
                    <a:bodyPr/>
                    <a:lstStyle/>
                    <a:p>
                      <a:pPr algn="ctr" fontAlgn="b"/>
                      <a:r>
                        <a:rPr lang="en-US" sz="1100" u="none" strike="noStrike" dirty="0">
                          <a:effectLst/>
                        </a:rPr>
                        <a:t>2006</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45696500"/>
                  </a:ext>
                </a:extLst>
              </a:tr>
              <a:tr h="274320">
                <a:tc>
                  <a:txBody>
                    <a:bodyPr/>
                    <a:lstStyle/>
                    <a:p>
                      <a:pPr algn="ctr" fontAlgn="b"/>
                      <a:r>
                        <a:rPr lang="en-US" sz="1100" u="none" strike="noStrike" dirty="0">
                          <a:effectLst/>
                        </a:rPr>
                        <a:t>2005</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160126"/>
                  </a:ext>
                </a:extLst>
              </a:tr>
              <a:tr h="274320">
                <a:tc>
                  <a:txBody>
                    <a:bodyPr/>
                    <a:lstStyle/>
                    <a:p>
                      <a:pPr algn="ctr"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111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59</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51081937"/>
                  </a:ext>
                </a:extLst>
              </a:tr>
            </a:tbl>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334601392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98189" y="6127234"/>
            <a:ext cx="8595623" cy="369332"/>
          </a:xfrm>
          <a:prstGeom prst="rect">
            <a:avLst/>
          </a:prstGeom>
          <a:noFill/>
        </p:spPr>
        <p:txBody>
          <a:bodyPr wrap="none" rtlCol="0">
            <a:spAutoFit/>
          </a:bodyPr>
          <a:lstStyle/>
          <a:p>
            <a:r>
              <a:rPr lang="en-US" dirty="0"/>
              <a:t>9</a:t>
            </a:r>
            <a:r>
              <a:rPr lang="en-US" dirty="0" smtClean="0"/>
              <a:t> new data sets so far in 2017, all BPA funded, 1 NOAA, 3 SWCD, 2 IDFG, 1 USFWS, 2 USGS</a:t>
            </a:r>
            <a:endParaRPr lang="en-US" dirty="0"/>
          </a:p>
        </p:txBody>
      </p:sp>
    </p:spTree>
    <p:extLst>
      <p:ext uri="{BB962C8B-B14F-4D97-AF65-F5344CB8AC3E}">
        <p14:creationId xmlns:p14="http://schemas.microsoft.com/office/powerpoint/2010/main" val="2252281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smtClean="0"/>
              <a:t>Data Store:  Last 5 Fiscal Years by Agency</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4225534"/>
              </p:ext>
            </p:extLst>
          </p:nvPr>
        </p:nvGraphicFramePr>
        <p:xfrm>
          <a:off x="838200" y="1825625"/>
          <a:ext cx="10515603" cy="3981450"/>
        </p:xfrm>
        <a:graphic>
          <a:graphicData uri="http://schemas.openxmlformats.org/drawingml/2006/table">
            <a:tbl>
              <a:tblPr firstRow="1" firstCol="1" lastRow="1" lastCol="1" bandRow="1">
                <a:tableStyleId>{7DF18680-E054-41AD-8BC1-D1AEF772440D}</a:tableStyleId>
              </a:tblPr>
              <a:tblGrid>
                <a:gridCol w="1502229">
                  <a:extLst>
                    <a:ext uri="{9D8B030D-6E8A-4147-A177-3AD203B41FA5}">
                      <a16:colId xmlns:a16="http://schemas.microsoft.com/office/drawing/2014/main" val="3956226059"/>
                    </a:ext>
                  </a:extLst>
                </a:gridCol>
                <a:gridCol w="1502229">
                  <a:extLst>
                    <a:ext uri="{9D8B030D-6E8A-4147-A177-3AD203B41FA5}">
                      <a16:colId xmlns:a16="http://schemas.microsoft.com/office/drawing/2014/main" val="313856922"/>
                    </a:ext>
                  </a:extLst>
                </a:gridCol>
                <a:gridCol w="1502229">
                  <a:extLst>
                    <a:ext uri="{9D8B030D-6E8A-4147-A177-3AD203B41FA5}">
                      <a16:colId xmlns:a16="http://schemas.microsoft.com/office/drawing/2014/main" val="1867126181"/>
                    </a:ext>
                  </a:extLst>
                </a:gridCol>
                <a:gridCol w="1502229">
                  <a:extLst>
                    <a:ext uri="{9D8B030D-6E8A-4147-A177-3AD203B41FA5}">
                      <a16:colId xmlns:a16="http://schemas.microsoft.com/office/drawing/2014/main" val="637065486"/>
                    </a:ext>
                  </a:extLst>
                </a:gridCol>
                <a:gridCol w="1502229">
                  <a:extLst>
                    <a:ext uri="{9D8B030D-6E8A-4147-A177-3AD203B41FA5}">
                      <a16:colId xmlns:a16="http://schemas.microsoft.com/office/drawing/2014/main" val="1826079459"/>
                    </a:ext>
                  </a:extLst>
                </a:gridCol>
                <a:gridCol w="1502229">
                  <a:extLst>
                    <a:ext uri="{9D8B030D-6E8A-4147-A177-3AD203B41FA5}">
                      <a16:colId xmlns:a16="http://schemas.microsoft.com/office/drawing/2014/main" val="573067321"/>
                    </a:ext>
                  </a:extLst>
                </a:gridCol>
                <a:gridCol w="1502229">
                  <a:extLst>
                    <a:ext uri="{9D8B030D-6E8A-4147-A177-3AD203B41FA5}">
                      <a16:colId xmlns:a16="http://schemas.microsoft.com/office/drawing/2014/main" val="1187767877"/>
                    </a:ext>
                  </a:extLst>
                </a:gridCol>
              </a:tblGrid>
              <a:tr h="274320">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gridSpan="5">
                  <a:txBody>
                    <a:bodyPr/>
                    <a:lstStyle/>
                    <a:p>
                      <a:pPr algn="ctr" fontAlgn="b"/>
                      <a:r>
                        <a:rPr lang="en-US" sz="1100" u="none" strike="noStrike" dirty="0">
                          <a:effectLst/>
                        </a:rPr>
                        <a:t>Fiscal Year</a:t>
                      </a:r>
                      <a:endParaRPr lang="en-US" sz="1100" b="1" i="0" u="none" strike="noStrike" dirty="0">
                        <a:solidFill>
                          <a:srgbClr val="000000"/>
                        </a:solidFill>
                        <a:effectLst/>
                        <a:latin typeface="Calibri" panose="020F0502020204030204" pitchFamily="34" charset="0"/>
                      </a:endParaRPr>
                    </a:p>
                  </a:txBody>
                  <a:tcPr marL="19330" marR="19330"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563800881"/>
                  </a:ext>
                </a:extLst>
              </a:tr>
              <a:tr h="274320">
                <a:tc>
                  <a:txBody>
                    <a:bodyPr/>
                    <a:lstStyle/>
                    <a:p>
                      <a:pPr algn="ctr" fontAlgn="b"/>
                      <a:r>
                        <a:rPr lang="en-US" sz="1100" u="none" strike="noStrike" dirty="0">
                          <a:effectLst/>
                        </a:rPr>
                        <a:t>Agency</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2012</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2013</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2014</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2015</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2016</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736234931"/>
                  </a:ext>
                </a:extLst>
              </a:tr>
              <a:tr h="274320">
                <a:tc>
                  <a:txBody>
                    <a:bodyPr/>
                    <a:lstStyle/>
                    <a:p>
                      <a:pPr algn="ctr" fontAlgn="ctr"/>
                      <a:r>
                        <a:rPr lang="en-US" sz="1100" u="none" strike="noStrike" dirty="0">
                          <a:effectLst/>
                        </a:rPr>
                        <a:t>Columbia River Estuary Study Taskforce</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210648022"/>
                  </a:ext>
                </a:extLst>
              </a:tr>
              <a:tr h="274320">
                <a:tc>
                  <a:txBody>
                    <a:bodyPr/>
                    <a:lstStyle/>
                    <a:p>
                      <a:pPr algn="ctr" fontAlgn="b"/>
                      <a:r>
                        <a:rPr lang="en-US" sz="1100" u="none" strike="noStrike" dirty="0">
                          <a:effectLst/>
                        </a:rPr>
                        <a:t>IDFG</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186665706"/>
                  </a:ext>
                </a:extLst>
              </a:tr>
              <a:tr h="274320">
                <a:tc>
                  <a:txBody>
                    <a:bodyPr/>
                    <a:lstStyle/>
                    <a:p>
                      <a:pPr algn="ctr" fontAlgn="ctr"/>
                      <a:r>
                        <a:rPr lang="en-US" sz="1100" u="none" strike="noStrike" dirty="0">
                          <a:effectLst/>
                        </a:rPr>
                        <a:t>MFW&amp;P</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14</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2759310312"/>
                  </a:ext>
                </a:extLst>
              </a:tr>
              <a:tr h="274320">
                <a:tc>
                  <a:txBody>
                    <a:bodyPr/>
                    <a:lstStyle/>
                    <a:p>
                      <a:pPr algn="ctr" fontAlgn="ctr"/>
                      <a:r>
                        <a:rPr lang="en-US" sz="1100" u="none" strike="noStrike" dirty="0">
                          <a:effectLst/>
                        </a:rPr>
                        <a:t>Nez Perce S&amp;W Cons. Dist.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532180784"/>
                  </a:ext>
                </a:extLst>
              </a:tr>
              <a:tr h="274320">
                <a:tc>
                  <a:txBody>
                    <a:bodyPr/>
                    <a:lstStyle/>
                    <a:p>
                      <a:pPr algn="ctr" fontAlgn="b"/>
                      <a:r>
                        <a:rPr lang="en-US" sz="1100" u="none" strike="noStrike" dirty="0">
                          <a:effectLst/>
                        </a:rPr>
                        <a:t>NPT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892378161"/>
                  </a:ext>
                </a:extLst>
              </a:tr>
              <a:tr h="274320">
                <a:tc>
                  <a:txBody>
                    <a:bodyPr/>
                    <a:lstStyle/>
                    <a:p>
                      <a:pPr algn="ctr" fontAlgn="b"/>
                      <a:r>
                        <a:rPr lang="en-US" sz="1100" u="none" strike="noStrike" dirty="0">
                          <a:effectLst/>
                        </a:rPr>
                        <a:t>PNNL</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1870995925"/>
                  </a:ext>
                </a:extLst>
              </a:tr>
              <a:tr h="274320">
                <a:tc>
                  <a:txBody>
                    <a:bodyPr/>
                    <a:lstStyle/>
                    <a:p>
                      <a:pPr algn="ctr" fontAlgn="b"/>
                      <a:r>
                        <a:rPr lang="en-US" sz="1100" u="none" strike="noStrike" dirty="0">
                          <a:effectLst/>
                        </a:rPr>
                        <a:t>SBT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515587080"/>
                  </a:ext>
                </a:extLst>
              </a:tr>
              <a:tr h="274320">
                <a:tc>
                  <a:txBody>
                    <a:bodyPr/>
                    <a:lstStyle/>
                    <a:p>
                      <a:pPr algn="ctr" fontAlgn="b"/>
                      <a:r>
                        <a:rPr lang="en-US" sz="1100" u="none" strike="noStrike" dirty="0">
                          <a:effectLst/>
                        </a:rPr>
                        <a:t>StreamNet</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2045471642"/>
                  </a:ext>
                </a:extLst>
              </a:tr>
              <a:tr h="274320">
                <a:tc>
                  <a:txBody>
                    <a:bodyPr/>
                    <a:lstStyle/>
                    <a:p>
                      <a:pPr algn="ctr" fontAlgn="b"/>
                      <a:r>
                        <a:rPr lang="en-US" sz="1100" u="none" strike="noStrike" dirty="0">
                          <a:effectLst/>
                        </a:rPr>
                        <a:t>USFWS</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2366007729"/>
                  </a:ext>
                </a:extLst>
              </a:tr>
              <a:tr h="274320">
                <a:tc>
                  <a:txBody>
                    <a:bodyPr/>
                    <a:lstStyle/>
                    <a:p>
                      <a:pPr algn="ctr" fontAlgn="b"/>
                      <a:r>
                        <a:rPr lang="en-US" sz="1100" u="none" strike="noStrike" dirty="0">
                          <a:effectLst/>
                        </a:rPr>
                        <a:t>USGS</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1977387498"/>
                  </a:ext>
                </a:extLst>
              </a:tr>
              <a:tr h="274320">
                <a:tc>
                  <a:txBody>
                    <a:bodyPr/>
                    <a:lstStyle/>
                    <a:p>
                      <a:pPr algn="ctr" fontAlgn="b"/>
                      <a:r>
                        <a:rPr lang="en-US" sz="1100" u="none" strike="noStrike" dirty="0">
                          <a:effectLst/>
                        </a:rPr>
                        <a:t>YIN</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19330" marR="19330" marT="9525" marB="0" anchor="ctr"/>
                </a:tc>
                <a:extLst>
                  <a:ext uri="{0D108BD9-81ED-4DB2-BD59-A6C34878D82A}">
                    <a16:rowId xmlns:a16="http://schemas.microsoft.com/office/drawing/2014/main" val="3406754146"/>
                  </a:ext>
                </a:extLst>
              </a:tr>
              <a:tr h="274320">
                <a:tc>
                  <a:txBody>
                    <a:bodyPr/>
                    <a:lstStyle/>
                    <a:p>
                      <a:pPr algn="ctr"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19330" marR="19330" marT="9525" marB="0" anchor="ctr"/>
                </a:tc>
                <a:tc>
                  <a:txBody>
                    <a:bodyPr/>
                    <a:lstStyle/>
                    <a:p>
                      <a:pPr algn="ctr" fontAlgn="b"/>
                      <a:r>
                        <a:rPr lang="en-US" sz="1100" b="0" i="0" u="none" strike="noStrike" dirty="0" smtClean="0">
                          <a:solidFill>
                            <a:schemeClr val="bg1"/>
                          </a:solidFill>
                          <a:effectLst/>
                          <a:latin typeface="Calibri" panose="020F0502020204030204" pitchFamily="34" charset="0"/>
                        </a:rPr>
                        <a:t>41</a:t>
                      </a:r>
                    </a:p>
                  </a:txBody>
                  <a:tcPr marL="19330" marR="19330" marT="9525" marB="0" anchor="ctr"/>
                </a:tc>
                <a:extLst>
                  <a:ext uri="{0D108BD9-81ED-4DB2-BD59-A6C34878D82A}">
                    <a16:rowId xmlns:a16="http://schemas.microsoft.com/office/drawing/2014/main" val="592113195"/>
                  </a:ext>
                </a:extLst>
              </a:tr>
            </a:tbl>
          </a:graphicData>
        </a:graphic>
      </p:graphicFrame>
    </p:spTree>
    <p:extLst>
      <p:ext uri="{BB962C8B-B14F-4D97-AF65-F5344CB8AC3E}">
        <p14:creationId xmlns:p14="http://schemas.microsoft.com/office/powerpoint/2010/main" val="2182884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459288"/>
            <a:ext cx="1140310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Question / I</a:t>
            </a:r>
            <a:r>
              <a:rPr kumimoji="0" lang="en-US" altLang="en-US" sz="3200" b="1" i="0" u="none" strike="noStrike" cap="none" normalizeH="0" baseline="0" dirty="0" smtClean="0">
                <a:ln>
                  <a:noFill/>
                </a:ln>
                <a:solidFill>
                  <a:schemeClr val="tx1"/>
                </a:solidFill>
                <a:effectLst/>
                <a:latin typeface="Arial" panose="020B0604020202020204" pitchFamily="34" charset="0"/>
              </a:rPr>
              <a:t>ssue:  relationship to</a:t>
            </a:r>
            <a:r>
              <a:rPr kumimoji="0" lang="en-US" altLang="en-US" sz="3200" b="1" i="0" u="none" strike="noStrike" cap="none" normalizeH="0" dirty="0" smtClean="0">
                <a:ln>
                  <a:noFill/>
                </a:ln>
                <a:solidFill>
                  <a:schemeClr val="tx1"/>
                </a:solidFill>
                <a:effectLst/>
                <a:latin typeface="Arial" panose="020B0604020202020204" pitchFamily="34" charset="0"/>
              </a:rPr>
              <a:t> natural populations.</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latin typeface="Arial" panose="020B0604020202020204" pitchFamily="34" charset="0"/>
            </a:endParaRPr>
          </a:p>
          <a:p>
            <a:pPr marL="1376363"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b="1" dirty="0" smtClean="0">
                <a:solidFill>
                  <a:srgbClr val="0070C0"/>
                </a:solidFill>
                <a:latin typeface="Arial" panose="020B0604020202020204" pitchFamily="34" charset="0"/>
              </a:rPr>
              <a:t>Do we define hatchery indicators in relation to the natural populations they affect?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If so, how?</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And which natural pop(s)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for each hatchery group?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1376363" lvl="0" indent="-457200" eaLnBrk="0" fontAlgn="base" hangingPunct="0">
              <a:spcBef>
                <a:spcPct val="0"/>
              </a:spcBef>
              <a:spcAft>
                <a:spcPct val="0"/>
              </a:spcAft>
              <a:buFont typeface="Arial" panose="020B0604020202020204" pitchFamily="34" charset="0"/>
              <a:buChar char="•"/>
            </a:pPr>
            <a:r>
              <a:rPr lang="en-US" altLang="en-US" sz="3200" b="1" dirty="0">
                <a:solidFill>
                  <a:srgbClr val="0070C0"/>
                </a:solidFill>
                <a:latin typeface="Arial" panose="020B0604020202020204" pitchFamily="34" charset="0"/>
              </a:rPr>
              <a:t>Are we interested in </a:t>
            </a:r>
            <a:r>
              <a:rPr lang="en-US" altLang="en-US" sz="3200" b="1" u="sng" dirty="0">
                <a:solidFill>
                  <a:srgbClr val="0070C0"/>
                </a:solidFill>
                <a:latin typeface="Arial" panose="020B0604020202020204" pitchFamily="34" charset="0"/>
              </a:rPr>
              <a:t>hatchery indicators per se</a:t>
            </a:r>
            <a:r>
              <a:rPr lang="en-US" altLang="en-US" sz="3200" b="1" dirty="0">
                <a:solidFill>
                  <a:srgbClr val="0070C0"/>
                </a:solidFill>
                <a:latin typeface="Arial" panose="020B0604020202020204" pitchFamily="34" charset="0"/>
              </a:rPr>
              <a:t>, or only their effects on / interactions with natural populations?</a:t>
            </a:r>
            <a:endParaRPr kumimoji="0" lang="en-US" altLang="en-US" sz="2400" b="0" i="0" u="none" strike="noStrike" cap="none" normalizeH="0" baseline="0" dirty="0" smtClean="0">
              <a:ln>
                <a:noFill/>
              </a:ln>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3507046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1" y="459288"/>
            <a:ext cx="1140310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smtClean="0">
                <a:latin typeface="Arial" panose="020B0604020202020204" pitchFamily="34" charset="0"/>
              </a:rPr>
              <a:t>Question / I</a:t>
            </a:r>
            <a:r>
              <a:rPr kumimoji="0" lang="en-US" altLang="en-US" sz="3200" b="1" i="0" u="none" strike="noStrike" cap="none" normalizeH="0" baseline="0" dirty="0" smtClean="0">
                <a:ln>
                  <a:noFill/>
                </a:ln>
                <a:solidFill>
                  <a:schemeClr val="tx1"/>
                </a:solidFill>
                <a:effectLst/>
                <a:latin typeface="Arial" panose="020B0604020202020204" pitchFamily="34" charset="0"/>
              </a:rPr>
              <a:t>ssue:  relationship to</a:t>
            </a:r>
            <a:r>
              <a:rPr kumimoji="0" lang="en-US" altLang="en-US" sz="3200" b="1" i="0" u="none" strike="noStrike" cap="none" normalizeH="0" dirty="0" smtClean="0">
                <a:ln>
                  <a:noFill/>
                </a:ln>
                <a:solidFill>
                  <a:schemeClr val="tx1"/>
                </a:solidFill>
                <a:effectLst/>
                <a:latin typeface="Arial" panose="020B0604020202020204" pitchFamily="34" charset="0"/>
              </a:rPr>
              <a:t> natural populations.</a:t>
            </a:r>
            <a:endParaRPr kumimoji="0" lang="en-US" altLang="en-US" sz="3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latin typeface="Arial" panose="020B0604020202020204" pitchFamily="34" charset="0"/>
            </a:endParaRPr>
          </a:p>
          <a:p>
            <a:pPr marL="1376363"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b="1" dirty="0" smtClean="0">
                <a:solidFill>
                  <a:srgbClr val="0070C0"/>
                </a:solidFill>
                <a:latin typeface="Arial" panose="020B0604020202020204" pitchFamily="34" charset="0"/>
              </a:rPr>
              <a:t>Do we define hatchery indicators in relation to the natural populations they affect?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If so, how?</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And which natural pop(s)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smtClean="0">
                <a:solidFill>
                  <a:srgbClr val="0070C0"/>
                </a:solidFill>
                <a:latin typeface="Arial" panose="020B0604020202020204" pitchFamily="34" charset="0"/>
              </a:rPr>
              <a:t>for each hatchery group?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70C0"/>
              </a:solidFill>
              <a:effectLst/>
              <a:latin typeface="Arial" panose="020B0604020202020204" pitchFamily="34" charset="0"/>
            </a:endParaRPr>
          </a:p>
          <a:p>
            <a:pPr marL="1376363" lvl="0" indent="-457200" eaLnBrk="0" fontAlgn="base" hangingPunct="0">
              <a:spcBef>
                <a:spcPct val="0"/>
              </a:spcBef>
              <a:spcAft>
                <a:spcPct val="0"/>
              </a:spcAft>
              <a:buFont typeface="Arial" panose="020B0604020202020204" pitchFamily="34" charset="0"/>
              <a:buChar char="•"/>
            </a:pPr>
            <a:r>
              <a:rPr lang="en-US" altLang="en-US" sz="3200" b="1" dirty="0">
                <a:solidFill>
                  <a:srgbClr val="0070C0"/>
                </a:solidFill>
                <a:latin typeface="Arial" panose="020B0604020202020204" pitchFamily="34" charset="0"/>
              </a:rPr>
              <a:t>Are we interested in </a:t>
            </a:r>
            <a:r>
              <a:rPr lang="en-US" altLang="en-US" sz="3200" b="1" u="sng" dirty="0">
                <a:solidFill>
                  <a:srgbClr val="0070C0"/>
                </a:solidFill>
                <a:latin typeface="Arial" panose="020B0604020202020204" pitchFamily="34" charset="0"/>
              </a:rPr>
              <a:t>hatchery indicators per se</a:t>
            </a:r>
            <a:r>
              <a:rPr lang="en-US" altLang="en-US" sz="3200" b="1" dirty="0">
                <a:solidFill>
                  <a:srgbClr val="0070C0"/>
                </a:solidFill>
                <a:latin typeface="Arial" panose="020B0604020202020204" pitchFamily="34" charset="0"/>
              </a:rPr>
              <a:t>, or only their effects on / interactions with natural populations?</a:t>
            </a:r>
            <a:endParaRPr kumimoji="0" lang="en-US" altLang="en-US" sz="2400" b="0" i="0" u="none" strike="noStrike" cap="none" normalizeH="0" baseline="0" dirty="0" smtClean="0">
              <a:ln>
                <a:noFill/>
              </a:ln>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14231054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795" r="1667" b="1851"/>
          <a:stretch/>
        </p:blipFill>
        <p:spPr>
          <a:xfrm>
            <a:off x="3511967" y="0"/>
            <a:ext cx="7839981" cy="6858000"/>
          </a:xfrm>
          <a:prstGeom prst="rect">
            <a:avLst/>
          </a:prstGeom>
        </p:spPr>
      </p:pic>
      <p:sp>
        <p:nvSpPr>
          <p:cNvPr id="5" name="Oval 4"/>
          <p:cNvSpPr/>
          <p:nvPr/>
        </p:nvSpPr>
        <p:spPr>
          <a:xfrm>
            <a:off x="2598232" y="6127422"/>
            <a:ext cx="9083040" cy="656553"/>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ircular Arrow 5"/>
          <p:cNvSpPr/>
          <p:nvPr/>
        </p:nvSpPr>
        <p:spPr>
          <a:xfrm rot="16453235" flipH="1">
            <a:off x="957775" y="3454726"/>
            <a:ext cx="2894613" cy="3651077"/>
          </a:xfrm>
          <a:prstGeom prst="circularArrow">
            <a:avLst>
              <a:gd name="adj1" fmla="val 12500"/>
              <a:gd name="adj2" fmla="val 1142319"/>
              <a:gd name="adj3" fmla="val 20457681"/>
              <a:gd name="adj4" fmla="val 15903981"/>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p:cNvSpPr txBox="1"/>
          <p:nvPr/>
        </p:nvSpPr>
        <p:spPr>
          <a:xfrm>
            <a:off x="83011" y="1251100"/>
            <a:ext cx="3391569" cy="1200329"/>
          </a:xfrm>
          <a:prstGeom prst="rect">
            <a:avLst/>
          </a:prstGeom>
          <a:noFill/>
        </p:spPr>
        <p:txBody>
          <a:bodyPr wrap="none" rtlCol="0">
            <a:spAutoFit/>
          </a:bodyPr>
          <a:lstStyle/>
          <a:p>
            <a:r>
              <a:rPr lang="en-US" sz="2400" b="1" dirty="0" smtClean="0">
                <a:solidFill>
                  <a:srgbClr val="0070C0"/>
                </a:solidFill>
              </a:rPr>
              <a:t>Another example of</a:t>
            </a:r>
          </a:p>
          <a:p>
            <a:r>
              <a:rPr lang="en-US" sz="2400" b="1" dirty="0" smtClean="0">
                <a:solidFill>
                  <a:srgbClr val="0070C0"/>
                </a:solidFill>
              </a:rPr>
              <a:t>where hatchery indicator</a:t>
            </a:r>
          </a:p>
          <a:p>
            <a:r>
              <a:rPr lang="en-US" sz="2400" b="1" dirty="0" smtClean="0">
                <a:solidFill>
                  <a:srgbClr val="0070C0"/>
                </a:solidFill>
              </a:rPr>
              <a:t>data could be useful.</a:t>
            </a:r>
            <a:endParaRPr lang="en-US" sz="2400" b="1" dirty="0">
              <a:solidFill>
                <a:srgbClr val="0070C0"/>
              </a:solidFill>
            </a:endParaRPr>
          </a:p>
        </p:txBody>
      </p:sp>
    </p:spTree>
    <p:extLst>
      <p:ext uri="{BB962C8B-B14F-4D97-AF65-F5344CB8AC3E}">
        <p14:creationId xmlns:p14="http://schemas.microsoft.com/office/powerpoint/2010/main" val="2059606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61000" b="-6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a:t>
            </a:r>
            <a:r>
              <a:rPr lang="en-US" dirty="0"/>
              <a:t>e</a:t>
            </a:r>
            <a:r>
              <a:rPr lang="en-US" dirty="0" smtClean="0"/>
              <a:t>nd of FY 17 Issues? </a:t>
            </a:r>
            <a:endParaRPr lang="en-US" dirty="0"/>
          </a:p>
        </p:txBody>
      </p:sp>
      <p:sp>
        <p:nvSpPr>
          <p:cNvPr id="5" name="Content Placeholder 4"/>
          <p:cNvSpPr>
            <a:spLocks noGrp="1"/>
          </p:cNvSpPr>
          <p:nvPr>
            <p:ph idx="1"/>
          </p:nvPr>
        </p:nvSpPr>
        <p:spPr/>
        <p:txBody>
          <a:bodyPr/>
          <a:lstStyle/>
          <a:p>
            <a:r>
              <a:rPr lang="en-US" dirty="0" smtClean="0"/>
              <a:t>Emergency Budget Issues?</a:t>
            </a:r>
          </a:p>
          <a:p>
            <a:endParaRPr lang="en-US" dirty="0"/>
          </a:p>
          <a:p>
            <a:endParaRPr lang="en-US" dirty="0" smtClean="0"/>
          </a:p>
          <a:p>
            <a:endParaRPr lang="en-US" dirty="0" smtClean="0"/>
          </a:p>
          <a:p>
            <a:r>
              <a:rPr lang="en-US" dirty="0" smtClean="0"/>
              <a:t>Opportunities for using any savings?</a:t>
            </a:r>
            <a:endParaRPr lang="en-US" dirty="0"/>
          </a:p>
        </p:txBody>
      </p:sp>
      <p:pic>
        <p:nvPicPr>
          <p:cNvPr id="2050" name="Picture 2" descr="Large Piggy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824" y="4211045"/>
            <a:ext cx="2560320" cy="2181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169" y="954424"/>
            <a:ext cx="3941631" cy="2661626"/>
          </a:xfrm>
          <a:prstGeom prst="rect">
            <a:avLst/>
          </a:prstGeom>
        </p:spPr>
      </p:pic>
    </p:spTree>
    <p:extLst>
      <p:ext uri="{BB962C8B-B14F-4D97-AF65-F5344CB8AC3E}">
        <p14:creationId xmlns:p14="http://schemas.microsoft.com/office/powerpoint/2010/main" val="4284117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68867" y="1922859"/>
            <a:ext cx="5181600" cy="4351338"/>
          </a:xfrm>
        </p:spPr>
        <p:txBody>
          <a:bodyPr>
            <a:normAutofit/>
          </a:bodyPr>
          <a:lstStyle/>
          <a:p>
            <a:endParaRPr lang="en-US" dirty="0"/>
          </a:p>
          <a:p>
            <a:endParaRPr lang="en-US" dirty="0"/>
          </a:p>
        </p:txBody>
      </p:sp>
      <p:graphicFrame>
        <p:nvGraphicFramePr>
          <p:cNvPr id="7" name="Content Placeholder 6"/>
          <p:cNvGraphicFramePr>
            <a:graphicFrameLocks noGrp="1"/>
          </p:cNvGraphicFramePr>
          <p:nvPr>
            <p:ph sz="half" idx="2"/>
            <p:extLst/>
          </p:nvPr>
        </p:nvGraphicFramePr>
        <p:xfrm>
          <a:off x="861723" y="688623"/>
          <a:ext cx="10494899" cy="4900612"/>
        </p:xfrm>
        <a:graphic>
          <a:graphicData uri="http://schemas.openxmlformats.org/drawingml/2006/table">
            <a:tbl>
              <a:tblPr firstRow="1" firstCol="1" bandRow="1"/>
              <a:tblGrid>
                <a:gridCol w="1746010">
                  <a:extLst>
                    <a:ext uri="{9D8B030D-6E8A-4147-A177-3AD203B41FA5}">
                      <a16:colId xmlns:a16="http://schemas.microsoft.com/office/drawing/2014/main" val="2259831470"/>
                    </a:ext>
                  </a:extLst>
                </a:gridCol>
                <a:gridCol w="1083734">
                  <a:extLst>
                    <a:ext uri="{9D8B030D-6E8A-4147-A177-3AD203B41FA5}">
                      <a16:colId xmlns:a16="http://schemas.microsoft.com/office/drawing/2014/main" val="325178610"/>
                    </a:ext>
                  </a:extLst>
                </a:gridCol>
                <a:gridCol w="1806222">
                  <a:extLst>
                    <a:ext uri="{9D8B030D-6E8A-4147-A177-3AD203B41FA5}">
                      <a16:colId xmlns:a16="http://schemas.microsoft.com/office/drawing/2014/main" val="3095759357"/>
                    </a:ext>
                  </a:extLst>
                </a:gridCol>
                <a:gridCol w="2235200">
                  <a:extLst>
                    <a:ext uri="{9D8B030D-6E8A-4147-A177-3AD203B41FA5}">
                      <a16:colId xmlns:a16="http://schemas.microsoft.com/office/drawing/2014/main" val="920327810"/>
                    </a:ext>
                  </a:extLst>
                </a:gridCol>
                <a:gridCol w="1851378">
                  <a:extLst>
                    <a:ext uri="{9D8B030D-6E8A-4147-A177-3AD203B41FA5}">
                      <a16:colId xmlns:a16="http://schemas.microsoft.com/office/drawing/2014/main" val="1129027940"/>
                    </a:ext>
                  </a:extLst>
                </a:gridCol>
                <a:gridCol w="1772355">
                  <a:extLst>
                    <a:ext uri="{9D8B030D-6E8A-4147-A177-3AD203B41FA5}">
                      <a16:colId xmlns:a16="http://schemas.microsoft.com/office/drawing/2014/main" val="1905732473"/>
                    </a:ext>
                  </a:extLst>
                </a:gridCol>
              </a:tblGrid>
              <a:tr h="1115464">
                <a:tc gridSpan="6">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Coordinated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Assessments Data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Since the End of 2016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as of </a:t>
                      </a: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September 6, 2017</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1036322"/>
                  </a:ext>
                </a:extLst>
              </a:tr>
              <a:tr h="654908">
                <a:tc gridSpan="6">
                  <a:txBody>
                    <a:bodyPr/>
                    <a:lstStyle/>
                    <a:p>
                      <a:pPr marL="0" marR="0" algn="ctr">
                        <a:lnSpc>
                          <a:spcPct val="107000"/>
                        </a:lnSpc>
                        <a:spcBef>
                          <a:spcPts val="0"/>
                        </a:spcBef>
                        <a:spcAft>
                          <a:spcPts val="0"/>
                        </a:spcAft>
                      </a:pPr>
                      <a:endParaRPr lang="en-US" sz="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Number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of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Populations at end of 2016 &amp; More Current</a:t>
                      </a:r>
                      <a:r>
                        <a:rPr lang="en-US" sz="2000" b="1" baseline="0" dirty="0" smtClean="0">
                          <a:effectLst/>
                          <a:latin typeface="Calibri" panose="020F0502020204030204" pitchFamily="34" charset="0"/>
                          <a:ea typeface="Calibri" panose="020F0502020204030204" pitchFamily="34" charset="0"/>
                          <a:cs typeface="Times New Roman" panose="02020603050405020304" pitchFamily="18" charset="0"/>
                        </a:rPr>
                        <a:t> Years of HLIs</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 Reported</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since 2016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738331"/>
                  </a:ext>
                </a:extLst>
              </a:tr>
              <a:tr h="1008278">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Reported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Populations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HLIs </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DFW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IDFG</a:t>
                      </a:r>
                      <a:r>
                        <a:rPr lang="en-US" sz="16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WDFW</a:t>
                      </a:r>
                      <a:r>
                        <a:rPr lang="en-US" sz="1800" b="1" baseline="30000" dirty="0" smtClean="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CCT</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66428358"/>
                  </a:ext>
                </a:extLst>
              </a:tr>
              <a:tr h="507305">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a:t>
                      </a:r>
                      <a:r>
                        <a:rPr lang="en-US" sz="1400" dirty="0">
                          <a:effectLst/>
                          <a:latin typeface="Calibri" panose="020F0502020204030204" pitchFamily="34" charset="0"/>
                          <a:ea typeface="Calibri" panose="020F0502020204030204" pitchFamily="34" charset="0"/>
                          <a:cs typeface="Times New Roman" panose="02020603050405020304" pitchFamily="18" charset="0"/>
                        </a:rPr>
                        <a:t>atural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rigin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155</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4,548</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72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59</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33 </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22</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 164 HLIs)</a:t>
                      </a:r>
                      <a:endParaRPr lang="en-US" sz="1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2109156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ecruits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2,295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18</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17 </a:t>
                      </a:r>
                      <a:endParaRPr lang="en-US" sz="14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27</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10</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11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155148784"/>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molt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dult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atio</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0429328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J</a:t>
                      </a:r>
                      <a:r>
                        <a:rPr lang="en-US" sz="1400" dirty="0">
                          <a:effectLst/>
                          <a:latin typeface="Calibri" panose="020F0502020204030204" pitchFamily="34" charset="0"/>
                          <a:ea typeface="Calibri" panose="020F0502020204030204" pitchFamily="34" charset="0"/>
                          <a:cs typeface="Times New Roman" panose="02020603050405020304" pitchFamily="18" charset="0"/>
                        </a:rPr>
                        <a:t>uvenile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32</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484</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 0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with 16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19</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21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 HLI)</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144284645"/>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a:t>
                      </a:r>
                      <a:r>
                        <a:rPr lang="en-US" sz="1400" dirty="0">
                          <a:effectLst/>
                          <a:latin typeface="Calibri" panose="020F0502020204030204" pitchFamily="34" charset="0"/>
                          <a:ea typeface="Calibri" panose="020F0502020204030204" pitchFamily="34" charset="0"/>
                          <a:cs typeface="Times New Roman" panose="02020603050405020304" pitchFamily="18" charset="0"/>
                        </a:rPr>
                        <a:t>resmolt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 </a:t>
                      </a:r>
                    </a:p>
                    <a:p>
                      <a:pPr marL="0" marR="0" algn="ctr">
                        <a:lnSpc>
                          <a:spcPct val="107000"/>
                        </a:lnSpc>
                        <a:spcBef>
                          <a:spcPts val="0"/>
                        </a:spcBef>
                        <a:spcAft>
                          <a:spcPts val="0"/>
                        </a:spcAft>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5 HLIs)</a:t>
                      </a:r>
                      <a:endParaRPr lang="en-US" sz="1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927998007"/>
                  </a:ext>
                </a:extLst>
              </a:tr>
            </a:tbl>
          </a:graphicData>
        </a:graphic>
      </p:graphicFrame>
      <p:sp>
        <p:nvSpPr>
          <p:cNvPr id="8" name="Rectangle 2"/>
          <p:cNvSpPr>
            <a:spLocks noChangeArrowheads="1"/>
          </p:cNvSpPr>
          <p:nvPr/>
        </p:nvSpPr>
        <p:spPr bwMode="auto">
          <a:xfrm>
            <a:off x="4030462" y="-17138"/>
            <a:ext cx="8161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1654679" y="5750977"/>
            <a:ext cx="9355191" cy="584775"/>
          </a:xfrm>
          <a:prstGeom prst="rect">
            <a:avLst/>
          </a:prstGeom>
          <a:noFill/>
        </p:spPr>
        <p:txBody>
          <a:bodyPr wrap="square" rtlCol="0">
            <a:spAutoFit/>
          </a:bodyPr>
          <a:lstStyle/>
          <a:p>
            <a:r>
              <a:rPr lang="en-US" dirty="0"/>
              <a:t> </a:t>
            </a:r>
            <a:r>
              <a:rPr lang="en-US" sz="1000" b="1" baseline="30000" dirty="0" smtClean="0"/>
              <a:t>Ӿ</a:t>
            </a:r>
            <a:r>
              <a:rPr lang="en-US" sz="1000" dirty="0" smtClean="0"/>
              <a:t>IDFG includes </a:t>
            </a:r>
            <a:r>
              <a:rPr lang="en-US" sz="1000" dirty="0"/>
              <a:t>estimates coordinated with ISEMP, NPT or SBT. </a:t>
            </a:r>
            <a:r>
              <a:rPr lang="en-US" sz="1000" b="1" baseline="30000" dirty="0" smtClean="0"/>
              <a:t>Ӿ</a:t>
            </a:r>
            <a:r>
              <a:rPr lang="en-US" sz="1000" dirty="0" smtClean="0"/>
              <a:t>WDFW </a:t>
            </a:r>
            <a:r>
              <a:rPr lang="en-US" sz="1000" dirty="0"/>
              <a:t>includes </a:t>
            </a:r>
            <a:r>
              <a:rPr lang="en-US" sz="1000" dirty="0" smtClean="0"/>
              <a:t>estimates by USFWS.  </a:t>
            </a:r>
            <a:r>
              <a:rPr lang="en-US" sz="1000" b="1" dirty="0" smtClean="0"/>
              <a:t>    </a:t>
            </a:r>
            <a:r>
              <a:rPr lang="en-US" sz="1000" dirty="0" smtClean="0"/>
              <a:t> </a:t>
            </a:r>
            <a:r>
              <a:rPr lang="en-US" sz="1000" dirty="0"/>
              <a:t>Includes TRT, non-TRT Populations and SuperPopulations.   </a:t>
            </a:r>
          </a:p>
          <a:p>
            <a:r>
              <a:rPr lang="en-US" sz="1000" dirty="0"/>
              <a:t> </a:t>
            </a:r>
            <a:r>
              <a:rPr lang="en-US" sz="1000" dirty="0" smtClean="0"/>
              <a:t>      </a:t>
            </a:r>
            <a:r>
              <a:rPr lang="en-US" sz="1400" baseline="30000" dirty="0"/>
              <a:t>Note: Some numbers don’t add up across Indicators Reported due to portions of Populations shared by agencies or multiple RperSTypes reported per Population, etc.  </a:t>
            </a:r>
            <a:r>
              <a:rPr lang="en-US" sz="1400" dirty="0"/>
              <a:t> </a:t>
            </a:r>
            <a:endParaRPr lang="en-US" sz="1200" dirty="0"/>
          </a:p>
        </p:txBody>
      </p:sp>
    </p:spTree>
    <p:extLst>
      <p:ext uri="{BB962C8B-B14F-4D97-AF65-F5344CB8AC3E}">
        <p14:creationId xmlns:p14="http://schemas.microsoft.com/office/powerpoint/2010/main" val="217248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264" y="555171"/>
            <a:ext cx="2224391" cy="369332"/>
          </a:xfrm>
          <a:prstGeom prst="rect">
            <a:avLst/>
          </a:prstGeom>
          <a:noFill/>
        </p:spPr>
        <p:txBody>
          <a:bodyPr wrap="none" rtlCol="0">
            <a:spAutoFit/>
          </a:bodyPr>
          <a:lstStyle/>
          <a:p>
            <a:r>
              <a:rPr lang="en-US" dirty="0" smtClean="0"/>
              <a:t>Hypothetical Example</a:t>
            </a:r>
            <a:endParaRPr lang="en-US" dirty="0"/>
          </a:p>
        </p:txBody>
      </p:sp>
      <p:sp>
        <p:nvSpPr>
          <p:cNvPr id="3" name="TextBox 2"/>
          <p:cNvSpPr txBox="1"/>
          <p:nvPr/>
        </p:nvSpPr>
        <p:spPr>
          <a:xfrm>
            <a:off x="1077686" y="1240971"/>
            <a:ext cx="9400971" cy="2308324"/>
          </a:xfrm>
          <a:prstGeom prst="rect">
            <a:avLst/>
          </a:prstGeom>
          <a:noFill/>
        </p:spPr>
        <p:txBody>
          <a:bodyPr wrap="none" rtlCol="0">
            <a:spAutoFit/>
          </a:bodyPr>
          <a:lstStyle/>
          <a:p>
            <a:r>
              <a:rPr lang="en-US" dirty="0"/>
              <a:t>ODFW </a:t>
            </a:r>
            <a:r>
              <a:rPr lang="en-US" dirty="0" smtClean="0"/>
              <a:t>Project </a:t>
            </a:r>
            <a:r>
              <a:rPr lang="en-US" dirty="0"/>
              <a:t>1992-026-04 - Grande Ronde Early Life History of Spring Chinook and </a:t>
            </a:r>
            <a:r>
              <a:rPr lang="en-US" dirty="0" smtClean="0"/>
              <a:t>Steelhead</a:t>
            </a:r>
          </a:p>
          <a:p>
            <a:r>
              <a:rPr lang="en-US" dirty="0" smtClean="0"/>
              <a:t>Identified as having juvenile outmigrant data for these populations but data is not in CAX</a:t>
            </a:r>
          </a:p>
          <a:p>
            <a:endParaRPr lang="en-US" dirty="0"/>
          </a:p>
          <a:p>
            <a:r>
              <a:rPr lang="en-US" dirty="0" smtClean="0"/>
              <a:t>BPA has difficulty accessing data in a useful format and requests StreamNet assistance in obtaining</a:t>
            </a:r>
          </a:p>
          <a:p>
            <a:r>
              <a:rPr lang="en-US" dirty="0" smtClean="0"/>
              <a:t>Data</a:t>
            </a:r>
          </a:p>
          <a:p>
            <a:endParaRPr lang="en-US" dirty="0"/>
          </a:p>
          <a:p>
            <a:r>
              <a:rPr lang="en-US" dirty="0" smtClean="0"/>
              <a:t>ODFW StreamNet-funded staff asked to help access data, determine if data is structured to fit an</a:t>
            </a:r>
          </a:p>
          <a:p>
            <a:r>
              <a:rPr lang="en-US" dirty="0" smtClean="0"/>
              <a:t>Existing StreamNet DES (CAX or “Trend”) </a:t>
            </a:r>
            <a:endParaRPr lang="en-US" dirty="0"/>
          </a:p>
        </p:txBody>
      </p:sp>
    </p:spTree>
    <p:extLst>
      <p:ext uri="{BB962C8B-B14F-4D97-AF65-F5344CB8AC3E}">
        <p14:creationId xmlns:p14="http://schemas.microsoft.com/office/powerpoint/2010/main" val="71934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68867" y="1922859"/>
            <a:ext cx="5181600" cy="4351338"/>
          </a:xfrm>
        </p:spPr>
        <p:txBody>
          <a:bodyPr>
            <a:normAutofit/>
          </a:bodyPr>
          <a:lstStyle/>
          <a:p>
            <a:endParaRPr lang="en-US" dirty="0"/>
          </a:p>
          <a:p>
            <a:endParaRPr lang="en-US" dirty="0"/>
          </a:p>
        </p:txBody>
      </p:sp>
      <p:graphicFrame>
        <p:nvGraphicFramePr>
          <p:cNvPr id="7" name="Content Placeholder 6"/>
          <p:cNvGraphicFramePr>
            <a:graphicFrameLocks noGrp="1"/>
          </p:cNvGraphicFramePr>
          <p:nvPr>
            <p:ph sz="half" idx="2"/>
            <p:extLst/>
          </p:nvPr>
        </p:nvGraphicFramePr>
        <p:xfrm>
          <a:off x="861723" y="688623"/>
          <a:ext cx="10494899" cy="4900612"/>
        </p:xfrm>
        <a:graphic>
          <a:graphicData uri="http://schemas.openxmlformats.org/drawingml/2006/table">
            <a:tbl>
              <a:tblPr firstRow="1" firstCol="1" bandRow="1"/>
              <a:tblGrid>
                <a:gridCol w="1746010">
                  <a:extLst>
                    <a:ext uri="{9D8B030D-6E8A-4147-A177-3AD203B41FA5}">
                      <a16:colId xmlns:a16="http://schemas.microsoft.com/office/drawing/2014/main" val="2259831470"/>
                    </a:ext>
                  </a:extLst>
                </a:gridCol>
                <a:gridCol w="1083734">
                  <a:extLst>
                    <a:ext uri="{9D8B030D-6E8A-4147-A177-3AD203B41FA5}">
                      <a16:colId xmlns:a16="http://schemas.microsoft.com/office/drawing/2014/main" val="325178610"/>
                    </a:ext>
                  </a:extLst>
                </a:gridCol>
                <a:gridCol w="1806222">
                  <a:extLst>
                    <a:ext uri="{9D8B030D-6E8A-4147-A177-3AD203B41FA5}">
                      <a16:colId xmlns:a16="http://schemas.microsoft.com/office/drawing/2014/main" val="3095759357"/>
                    </a:ext>
                  </a:extLst>
                </a:gridCol>
                <a:gridCol w="2235200">
                  <a:extLst>
                    <a:ext uri="{9D8B030D-6E8A-4147-A177-3AD203B41FA5}">
                      <a16:colId xmlns:a16="http://schemas.microsoft.com/office/drawing/2014/main" val="920327810"/>
                    </a:ext>
                  </a:extLst>
                </a:gridCol>
                <a:gridCol w="1851378">
                  <a:extLst>
                    <a:ext uri="{9D8B030D-6E8A-4147-A177-3AD203B41FA5}">
                      <a16:colId xmlns:a16="http://schemas.microsoft.com/office/drawing/2014/main" val="1129027940"/>
                    </a:ext>
                  </a:extLst>
                </a:gridCol>
                <a:gridCol w="1772355">
                  <a:extLst>
                    <a:ext uri="{9D8B030D-6E8A-4147-A177-3AD203B41FA5}">
                      <a16:colId xmlns:a16="http://schemas.microsoft.com/office/drawing/2014/main" val="1905732473"/>
                    </a:ext>
                  </a:extLst>
                </a:gridCol>
              </a:tblGrid>
              <a:tr h="1115464">
                <a:tc gridSpan="6">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Publishable Coordinated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Assessments Data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Since the End of 2016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as of </a:t>
                      </a: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September 6, 2017</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1036322"/>
                  </a:ext>
                </a:extLst>
              </a:tr>
              <a:tr h="654908">
                <a:tc gridSpan="6">
                  <a:txBody>
                    <a:bodyPr/>
                    <a:lstStyle/>
                    <a:p>
                      <a:pPr marL="0" marR="0" algn="ctr">
                        <a:lnSpc>
                          <a:spcPct val="107000"/>
                        </a:lnSpc>
                        <a:spcBef>
                          <a:spcPts val="0"/>
                        </a:spcBef>
                        <a:spcAft>
                          <a:spcPts val="0"/>
                        </a:spcAft>
                      </a:pPr>
                      <a:endParaRPr lang="en-US" sz="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Number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of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Populations at end of 2016 and Additional </a:t>
                      </a:r>
                      <a:r>
                        <a:rPr lang="en-US" sz="2000" b="1" baseline="0" dirty="0" smtClean="0">
                          <a:effectLst/>
                          <a:latin typeface="Calibri" panose="020F0502020204030204" pitchFamily="34" charset="0"/>
                          <a:ea typeface="Calibri" panose="020F0502020204030204" pitchFamily="34" charset="0"/>
                          <a:cs typeface="Times New Roman" panose="02020603050405020304" pitchFamily="18" charset="0"/>
                        </a:rPr>
                        <a:t>HLIs</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 Reported</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since 2016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738331"/>
                  </a:ext>
                </a:extLst>
              </a:tr>
              <a:tr h="1008278">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Reported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Populations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HLIs </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DFW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IDFG</a:t>
                      </a:r>
                      <a:r>
                        <a:rPr lang="en-US" sz="16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WDFW</a:t>
                      </a:r>
                      <a:r>
                        <a:rPr lang="en-US" sz="1800" b="1" baseline="30000" dirty="0" smtClean="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CCT</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End of 2016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Populations</a:t>
                      </a: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  </a:t>
                      </a:r>
                    </a:p>
                    <a:p>
                      <a:pPr marL="0" marR="0" algn="ctr">
                        <a:lnSpc>
                          <a:spcPct val="107000"/>
                        </a:lnSpc>
                        <a:spcBef>
                          <a:spcPts val="0"/>
                        </a:spcBef>
                        <a:spcAft>
                          <a:spcPts val="0"/>
                        </a:spcAft>
                      </a:pPr>
                      <a:r>
                        <a:rPr lang="en-US" sz="1600" b="1"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HLIs</a:t>
                      </a:r>
                    </a:p>
                  </a:txBody>
                  <a:tcPr marL="55517" marR="555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66428358"/>
                  </a:ext>
                </a:extLst>
              </a:tr>
              <a:tr h="507305">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a:t>
                      </a:r>
                      <a:r>
                        <a:rPr lang="en-US" sz="1400" dirty="0">
                          <a:effectLst/>
                          <a:latin typeface="Calibri" panose="020F0502020204030204" pitchFamily="34" charset="0"/>
                          <a:ea typeface="Calibri" panose="020F0502020204030204" pitchFamily="34" charset="0"/>
                          <a:cs typeface="Times New Roman" panose="02020603050405020304" pitchFamily="18" charset="0"/>
                        </a:rPr>
                        <a:t>atural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rigin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155</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3,885</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72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65</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33 </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64</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56</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 164 HLIs)</a:t>
                      </a:r>
                      <a:endParaRPr lang="en-US" sz="10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2109156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ecruits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pawner</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2,652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18</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17 </a:t>
                      </a:r>
                      <a:endParaRPr lang="en-US" sz="14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27</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10</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11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155148784"/>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molt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dult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a:t>
                      </a:r>
                      <a:r>
                        <a:rPr lang="en-US" sz="1400" dirty="0">
                          <a:effectLst/>
                          <a:latin typeface="Calibri" panose="020F0502020204030204" pitchFamily="34" charset="0"/>
                          <a:ea typeface="Calibri" panose="020F0502020204030204" pitchFamily="34" charset="0"/>
                          <a:cs typeface="Times New Roman" panose="02020603050405020304" pitchFamily="18" charset="0"/>
                        </a:rPr>
                        <a:t>atio</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042932843"/>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J</a:t>
                      </a:r>
                      <a:r>
                        <a:rPr lang="en-US" sz="1400" dirty="0">
                          <a:effectLst/>
                          <a:latin typeface="Calibri" panose="020F0502020204030204" pitchFamily="34" charset="0"/>
                          <a:ea typeface="Calibri" panose="020F0502020204030204" pitchFamily="34" charset="0"/>
                          <a:cs typeface="Times New Roman" panose="02020603050405020304" pitchFamily="18" charset="0"/>
                        </a:rPr>
                        <a:t>uvenile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32</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484</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 0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(2 new Populations with 16 HLIs)</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19</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22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1 HLI)</a:t>
                      </a:r>
                      <a:endParaRPr lang="en-US" sz="10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3144284645"/>
                  </a:ext>
                </a:extLst>
              </a:tr>
              <a:tr h="37262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a:t>
                      </a:r>
                      <a:r>
                        <a:rPr lang="en-US" sz="1400" dirty="0">
                          <a:effectLst/>
                          <a:latin typeface="Calibri" panose="020F0502020204030204" pitchFamily="34" charset="0"/>
                          <a:ea typeface="Calibri" panose="020F0502020204030204" pitchFamily="34" charset="0"/>
                          <a:cs typeface="Times New Roman" panose="02020603050405020304" pitchFamily="18" charset="0"/>
                        </a:rPr>
                        <a:t>resmolt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a:t>
                      </a:r>
                      <a:r>
                        <a:rPr lang="en-US" sz="1400" dirty="0">
                          <a:effectLst/>
                          <a:latin typeface="Calibri" panose="020F0502020204030204" pitchFamily="34" charset="0"/>
                          <a:ea typeface="Calibri" panose="020F0502020204030204" pitchFamily="34" charset="0"/>
                          <a:cs typeface="Times New Roman" panose="02020603050405020304" pitchFamily="18" charset="0"/>
                        </a:rPr>
                        <a:t>bundance</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6</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 / 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a:t>
                      </a:r>
                      <a:r>
                        <a:rPr lang="en-US" sz="14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0 </a:t>
                      </a:r>
                    </a:p>
                    <a:p>
                      <a:pPr marL="0" marR="0" algn="ctr">
                        <a:lnSpc>
                          <a:spcPct val="107000"/>
                        </a:lnSpc>
                        <a:spcBef>
                          <a:spcPts val="0"/>
                        </a:spcBef>
                        <a:spcAft>
                          <a:spcPts val="0"/>
                        </a:spcAft>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(1 new Population with 5 HLIs)</a:t>
                      </a:r>
                      <a:endParaRPr lang="en-US" sz="1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5517" marR="55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alphaModFix amt="9000"/>
                      </a:blip>
                      <a:tile tx="0" ty="0" sx="100000" sy="100000" flip="none" algn="tl"/>
                    </a:blipFill>
                  </a:tcPr>
                </a:tc>
                <a:extLst>
                  <a:ext uri="{0D108BD9-81ED-4DB2-BD59-A6C34878D82A}">
                    <a16:rowId xmlns:a16="http://schemas.microsoft.com/office/drawing/2014/main" val="2927998007"/>
                  </a:ext>
                </a:extLst>
              </a:tr>
            </a:tbl>
          </a:graphicData>
        </a:graphic>
      </p:graphicFrame>
      <p:sp>
        <p:nvSpPr>
          <p:cNvPr id="8" name="Rectangle 2"/>
          <p:cNvSpPr>
            <a:spLocks noChangeArrowheads="1"/>
          </p:cNvSpPr>
          <p:nvPr/>
        </p:nvSpPr>
        <p:spPr bwMode="auto">
          <a:xfrm>
            <a:off x="4030462" y="-17138"/>
            <a:ext cx="8161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Box 8"/>
          <p:cNvSpPr txBox="1"/>
          <p:nvPr/>
        </p:nvSpPr>
        <p:spPr>
          <a:xfrm>
            <a:off x="1095022" y="5750977"/>
            <a:ext cx="10137422" cy="584775"/>
          </a:xfrm>
          <a:prstGeom prst="rect">
            <a:avLst/>
          </a:prstGeom>
          <a:noFill/>
        </p:spPr>
        <p:txBody>
          <a:bodyPr wrap="square" rtlCol="0">
            <a:spAutoFit/>
          </a:bodyPr>
          <a:lstStyle/>
          <a:p>
            <a:r>
              <a:rPr lang="en-US" dirty="0"/>
              <a:t> </a:t>
            </a:r>
            <a:r>
              <a:rPr lang="en-US" sz="1000" b="1" baseline="30000" dirty="0" smtClean="0"/>
              <a:t>Ӿ</a:t>
            </a:r>
            <a:r>
              <a:rPr lang="en-US" sz="1000" dirty="0" smtClean="0"/>
              <a:t>IDFG includes </a:t>
            </a:r>
            <a:r>
              <a:rPr lang="en-US" sz="1000" dirty="0"/>
              <a:t>estimates coordinated with ISEMP, NPT or SBT. </a:t>
            </a:r>
            <a:r>
              <a:rPr lang="en-US" sz="1000" b="1" baseline="30000" dirty="0" smtClean="0"/>
              <a:t>Ӿ</a:t>
            </a:r>
            <a:r>
              <a:rPr lang="en-US" sz="1000" dirty="0" smtClean="0"/>
              <a:t>WDFW </a:t>
            </a:r>
            <a:r>
              <a:rPr lang="en-US" sz="1000" dirty="0"/>
              <a:t>includes </a:t>
            </a:r>
            <a:r>
              <a:rPr lang="en-US" sz="1000" dirty="0" smtClean="0"/>
              <a:t>estimates by USFWS.  </a:t>
            </a:r>
            <a:r>
              <a:rPr lang="en-US" sz="1000" b="1" dirty="0" smtClean="0"/>
              <a:t>    </a:t>
            </a:r>
            <a:r>
              <a:rPr lang="en-US" sz="1000" dirty="0" smtClean="0"/>
              <a:t> </a:t>
            </a:r>
            <a:r>
              <a:rPr lang="en-US" sz="1000" dirty="0"/>
              <a:t>Includes TRT, non-TRT Populations and SuperPopulations. </a:t>
            </a:r>
            <a:r>
              <a:rPr lang="en-US" sz="1000" dirty="0" smtClean="0"/>
              <a:t> CRITFC SARs not shown. </a:t>
            </a:r>
            <a:endParaRPr lang="en-US" sz="1000" dirty="0"/>
          </a:p>
          <a:p>
            <a:r>
              <a:rPr lang="en-US" sz="1000" dirty="0"/>
              <a:t> </a:t>
            </a:r>
            <a:r>
              <a:rPr lang="en-US" sz="1000" dirty="0" smtClean="0"/>
              <a:t>      </a:t>
            </a:r>
            <a:r>
              <a:rPr lang="en-US" sz="1400" baseline="30000" dirty="0"/>
              <a:t>Note: Some numbers don’t add up across Indicators Reported due to portions of Populations shared by agencies or multiple RperSTypes reported per Population, etc.  </a:t>
            </a:r>
            <a:r>
              <a:rPr lang="en-US" sz="1400" dirty="0"/>
              <a:t> </a:t>
            </a:r>
            <a:endParaRPr lang="en-US" sz="1200" dirty="0"/>
          </a:p>
        </p:txBody>
      </p:sp>
    </p:spTree>
    <p:extLst>
      <p:ext uri="{BB962C8B-B14F-4D97-AF65-F5344CB8AC3E}">
        <p14:creationId xmlns:p14="http://schemas.microsoft.com/office/powerpoint/2010/main" val="4145766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3892685" y="1232171"/>
            <a:ext cx="8054972" cy="707886"/>
          </a:xfrm>
          <a:prstGeom prst="rect">
            <a:avLst/>
          </a:prstGeom>
          <a:noFill/>
        </p:spPr>
        <p:txBody>
          <a:bodyPr wrap="square" rtlCol="0">
            <a:spAutoFit/>
          </a:bodyPr>
          <a:lstStyle/>
          <a:p>
            <a:r>
              <a:rPr lang="en-US" sz="4000" b="1" dirty="0" smtClean="0">
                <a:solidFill>
                  <a:srgbClr val="222222"/>
                </a:solidFill>
                <a:latin typeface="Century Gothic" panose="020B0502020202020204" pitchFamily="34" charset="0"/>
                <a:ea typeface="Calibri" panose="020F0502020204030204" pitchFamily="34" charset="0"/>
                <a:cs typeface="Arial" panose="020B0604020202020204" pitchFamily="34" charset="0"/>
              </a:rPr>
              <a:t>Partner Updates</a:t>
            </a:r>
            <a:endParaRPr lang="en-US" sz="40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3531683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5000"/>
            <a:lum/>
          </a:blip>
          <a:srcRect/>
          <a:stretch>
            <a:fillRect l="-11000" r="-11000"/>
          </a:stretch>
        </a:blipFill>
        <a:effectLst/>
      </p:bgPr>
    </p:bg>
    <p:spTree>
      <p:nvGrpSpPr>
        <p:cNvPr id="1" name=""/>
        <p:cNvGrpSpPr/>
        <p:nvPr/>
      </p:nvGrpSpPr>
      <p:grpSpPr>
        <a:xfrm>
          <a:off x="0" y="0"/>
          <a:ext cx="0" cy="0"/>
          <a:chOff x="0" y="0"/>
          <a:chExt cx="0" cy="0"/>
        </a:xfrm>
      </p:grpSpPr>
      <p:sp>
        <p:nvSpPr>
          <p:cNvPr id="4" name="TextBox 3"/>
          <p:cNvSpPr txBox="1"/>
          <p:nvPr/>
        </p:nvSpPr>
        <p:spPr>
          <a:xfrm>
            <a:off x="718457" y="152401"/>
            <a:ext cx="10205357" cy="6494085"/>
          </a:xfrm>
          <a:prstGeom prst="rect">
            <a:avLst/>
          </a:prstGeom>
          <a:noFill/>
        </p:spPr>
        <p:txBody>
          <a:bodyPr wrap="square" rtlCol="0">
            <a:spAutoFit/>
          </a:bodyPr>
          <a:lstStyle/>
          <a:p>
            <a:r>
              <a:rPr lang="en-US" sz="2600" b="1" dirty="0" smtClean="0">
                <a:solidFill>
                  <a:srgbClr val="222222"/>
                </a:solidFill>
                <a:latin typeface="Century Gothic" panose="020B0502020202020204" pitchFamily="34" charset="0"/>
                <a:ea typeface="Calibri" panose="020F0502020204030204" pitchFamily="34" charset="0"/>
                <a:cs typeface="Arial" panose="020B0604020202020204" pitchFamily="34" charset="0"/>
              </a:rPr>
              <a:t>Coordinated Assessment/StreamNet Priorities </a:t>
            </a:r>
            <a:r>
              <a:rPr lang="en-US" sz="2600" b="1" dirty="0">
                <a:solidFill>
                  <a:srgbClr val="222222"/>
                </a:solidFill>
                <a:latin typeface="Century Gothic" panose="020B0502020202020204" pitchFamily="34" charset="0"/>
                <a:ea typeface="Calibri" panose="020F0502020204030204" pitchFamily="34" charset="0"/>
                <a:cs typeface="Arial" panose="020B0604020202020204" pitchFamily="34" charset="0"/>
              </a:rPr>
              <a:t>Discussion </a:t>
            </a:r>
            <a:endParaRPr lang="en-US" sz="2600" b="1" dirty="0">
              <a:solidFill>
                <a:srgbClr val="222222"/>
              </a:solidFill>
              <a:latin typeface="Century Gothic" panose="020B0502020202020204" pitchFamily="34" charset="0"/>
              <a:ea typeface="Calibri" panose="020F0502020204030204" pitchFamily="34" charset="0"/>
              <a:cs typeface="Times New Roman" panose="02020603050405020304" pitchFamily="18" charset="0"/>
            </a:endParaRPr>
          </a:p>
          <a:p>
            <a:endParaRPr lang="en-US" sz="2600" b="1" dirty="0">
              <a:solidFill>
                <a:prstClr val="black"/>
              </a:solidFill>
              <a:latin typeface="Century Gothic" panose="020B0502020202020204" pitchFamily="34" charset="0"/>
            </a:endParaRPr>
          </a:p>
          <a:p>
            <a:r>
              <a:rPr lang="en-US" sz="2600" b="1" i="1" dirty="0">
                <a:solidFill>
                  <a:prstClr val="black"/>
                </a:solidFill>
                <a:latin typeface="Century Gothic" panose="020B0502020202020204" pitchFamily="34" charset="0"/>
              </a:rPr>
              <a:t>From </a:t>
            </a:r>
            <a:r>
              <a:rPr lang="en-US" sz="2600" b="1" i="1" dirty="0" smtClean="0">
                <a:solidFill>
                  <a:prstClr val="black"/>
                </a:solidFill>
                <a:latin typeface="Century Gothic" panose="020B0502020202020204" pitchFamily="34" charset="0"/>
              </a:rPr>
              <a:t>the </a:t>
            </a:r>
            <a:r>
              <a:rPr lang="en-US" sz="2600" b="1" i="1" u="sng" dirty="0" smtClean="0">
                <a:solidFill>
                  <a:prstClr val="black"/>
                </a:solidFill>
                <a:latin typeface="Century Gothic" panose="020B0502020202020204" pitchFamily="34" charset="0"/>
              </a:rPr>
              <a:t>Existing</a:t>
            </a:r>
            <a:r>
              <a:rPr lang="en-US" sz="2600" b="1" i="1" dirty="0" smtClean="0">
                <a:solidFill>
                  <a:prstClr val="black"/>
                </a:solidFill>
                <a:latin typeface="Century Gothic" panose="020B0502020202020204" pitchFamily="34" charset="0"/>
              </a:rPr>
              <a:t> CA </a:t>
            </a:r>
            <a:r>
              <a:rPr lang="en-US" sz="2600" b="1" i="1" dirty="0">
                <a:solidFill>
                  <a:prstClr val="black"/>
                </a:solidFill>
                <a:latin typeface="Century Gothic" panose="020B0502020202020204" pitchFamily="34" charset="0"/>
              </a:rPr>
              <a:t>5 Year </a:t>
            </a:r>
            <a:r>
              <a:rPr lang="en-US" sz="2600" b="1" i="1" dirty="0" smtClean="0">
                <a:solidFill>
                  <a:prstClr val="black"/>
                </a:solidFill>
                <a:latin typeface="Century Gothic" panose="020B0502020202020204" pitchFamily="34" charset="0"/>
              </a:rPr>
              <a:t>Plan</a:t>
            </a:r>
            <a:r>
              <a:rPr lang="en-US" sz="2600" b="1" i="1" dirty="0">
                <a:solidFill>
                  <a:prstClr val="black"/>
                </a:solidFill>
                <a:latin typeface="Century Gothic" panose="020B0502020202020204" pitchFamily="34" charset="0"/>
              </a:rPr>
              <a:t> Year </a:t>
            </a:r>
            <a:r>
              <a:rPr lang="en-US" sz="2600" b="1" i="1" dirty="0" smtClean="0">
                <a:solidFill>
                  <a:prstClr val="black"/>
                </a:solidFill>
                <a:latin typeface="Century Gothic" panose="020B0502020202020204" pitchFamily="34" charset="0"/>
              </a:rPr>
              <a:t>3 </a:t>
            </a:r>
            <a:r>
              <a:rPr lang="en-US" sz="2600" b="1" i="1" dirty="0">
                <a:solidFill>
                  <a:prstClr val="black"/>
                </a:solidFill>
                <a:latin typeface="Century Gothic" panose="020B0502020202020204" pitchFamily="34" charset="0"/>
              </a:rPr>
              <a:t>(Oct, </a:t>
            </a:r>
            <a:r>
              <a:rPr lang="en-US" sz="2600" b="1" i="1" dirty="0" smtClean="0">
                <a:solidFill>
                  <a:prstClr val="black"/>
                </a:solidFill>
                <a:latin typeface="Century Gothic" panose="020B0502020202020204" pitchFamily="34" charset="0"/>
              </a:rPr>
              <a:t>2017 </a:t>
            </a:r>
            <a:r>
              <a:rPr lang="en-US" sz="2600" b="1" i="1" dirty="0">
                <a:solidFill>
                  <a:prstClr val="black"/>
                </a:solidFill>
                <a:latin typeface="Century Gothic" panose="020B0502020202020204" pitchFamily="34" charset="0"/>
              </a:rPr>
              <a:t>– Sep, </a:t>
            </a:r>
            <a:r>
              <a:rPr lang="en-US" sz="2600" b="1" i="1" dirty="0" smtClean="0">
                <a:solidFill>
                  <a:prstClr val="black"/>
                </a:solidFill>
                <a:latin typeface="Century Gothic" panose="020B0502020202020204" pitchFamily="34" charset="0"/>
              </a:rPr>
              <a:t>2018);</a:t>
            </a:r>
            <a:endParaRPr lang="en-US" sz="2600" b="1" i="1" dirty="0">
              <a:solidFill>
                <a:prstClr val="black"/>
              </a:solidFill>
              <a:latin typeface="Century Gothic" panose="020B0502020202020204" pitchFamily="34" charset="0"/>
            </a:endParaRPr>
          </a:p>
          <a:p>
            <a:r>
              <a:rPr lang="en-US" sz="2600" b="1" dirty="0">
                <a:solidFill>
                  <a:prstClr val="black"/>
                </a:solidFill>
                <a:latin typeface="Century Gothic" panose="020B0502020202020204" pitchFamily="34" charset="0"/>
              </a:rPr>
              <a:t>	</a:t>
            </a:r>
            <a:endParaRPr lang="en-US" sz="2600" b="1" dirty="0" smtClean="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Maintain</a:t>
            </a:r>
            <a:r>
              <a:rPr lang="en-US" sz="2600" b="1" dirty="0">
                <a:solidFill>
                  <a:prstClr val="black"/>
                </a:solidFill>
                <a:latin typeface="Century Gothic" panose="020B0502020202020204" pitchFamily="34" charset="0"/>
              </a:rPr>
              <a:t>, update, and automate existing data flow. </a:t>
            </a:r>
            <a:r>
              <a:rPr lang="en-US" sz="2600" b="1" dirty="0" smtClean="0">
                <a:solidFill>
                  <a:prstClr val="black"/>
                </a:solidFill>
                <a:latin typeface="Century Gothic" panose="020B0502020202020204" pitchFamily="34" charset="0"/>
              </a:rPr>
              <a:t>Maintain automated flow of all </a:t>
            </a:r>
            <a:r>
              <a:rPr lang="en-US" sz="2600" b="1" dirty="0">
                <a:solidFill>
                  <a:prstClr val="black"/>
                </a:solidFill>
                <a:latin typeface="Century Gothic" panose="020B0502020202020204" pitchFamily="34" charset="0"/>
              </a:rPr>
              <a:t>Natural Origin Indicators with data</a:t>
            </a:r>
          </a:p>
          <a:p>
            <a:endParaRPr lang="en-US" sz="2600" b="1" dirty="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Finalize </a:t>
            </a:r>
            <a:r>
              <a:rPr lang="en-US" sz="2600" b="1" dirty="0">
                <a:solidFill>
                  <a:prstClr val="black"/>
                </a:solidFill>
                <a:latin typeface="Century Gothic" panose="020B0502020202020204" pitchFamily="34" charset="0"/>
              </a:rPr>
              <a:t>DES for hatchery indicators, begin to populate with data</a:t>
            </a:r>
          </a:p>
          <a:p>
            <a:endParaRPr lang="en-US" sz="2600" b="1" dirty="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Begin development of new indicators, conduct review of data on lamprey, sturgeon, and bull trout</a:t>
            </a:r>
            <a:endParaRPr lang="en-US" sz="2600" b="1" dirty="0">
              <a:solidFill>
                <a:prstClr val="black"/>
              </a:solidFill>
              <a:latin typeface="Century Gothic" panose="020B0502020202020204" pitchFamily="34" charset="0"/>
            </a:endParaRPr>
          </a:p>
          <a:p>
            <a:r>
              <a:rPr lang="en-US" sz="2600" b="1" dirty="0">
                <a:solidFill>
                  <a:prstClr val="black"/>
                </a:solidFill>
                <a:latin typeface="Century Gothic" panose="020B0502020202020204" pitchFamily="34" charset="0"/>
              </a:rPr>
              <a:t>	</a:t>
            </a:r>
            <a:endParaRPr lang="en-US" sz="2600" b="1" dirty="0" smtClean="0">
              <a:solidFill>
                <a:prstClr val="black"/>
              </a:solidFill>
              <a:latin typeface="Century Gothic" panose="020B0502020202020204" pitchFamily="34" charset="0"/>
            </a:endParaRPr>
          </a:p>
          <a:p>
            <a:r>
              <a:rPr lang="en-US" sz="2600" b="1" dirty="0" smtClean="0">
                <a:solidFill>
                  <a:prstClr val="black"/>
                </a:solidFill>
                <a:latin typeface="Century Gothic" panose="020B0502020202020204" pitchFamily="34" charset="0"/>
              </a:rPr>
              <a:t>Conduct performance review of hatchery data flow and data needs</a:t>
            </a:r>
            <a:endParaRPr lang="en-US" sz="26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962221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65117" y="121919"/>
            <a:ext cx="5348003" cy="592183"/>
          </a:xfrm>
        </p:spPr>
        <p:txBody>
          <a:bodyPr>
            <a:noAutofit/>
          </a:bodyPr>
          <a:lstStyle/>
          <a:p>
            <a:r>
              <a:rPr lang="en-US" sz="2000" dirty="0"/>
              <a:t/>
            </a:r>
            <a:br>
              <a:rPr lang="en-US" sz="2000" dirty="0"/>
            </a:br>
            <a:endParaRPr lang="en-US" sz="2000" dirty="0"/>
          </a:p>
        </p:txBody>
      </p:sp>
      <p:sp>
        <p:nvSpPr>
          <p:cNvPr id="4" name="Content Placeholder 3"/>
          <p:cNvSpPr>
            <a:spLocks noGrp="1"/>
          </p:cNvSpPr>
          <p:nvPr>
            <p:ph sz="half" idx="4294967295"/>
          </p:nvPr>
        </p:nvSpPr>
        <p:spPr>
          <a:xfrm>
            <a:off x="565116" y="1043710"/>
            <a:ext cx="10758665" cy="5541818"/>
          </a:xfrm>
        </p:spPr>
        <p:txBody>
          <a:bodyPr>
            <a:noAutofit/>
          </a:bodyPr>
          <a:lstStyle/>
          <a:p>
            <a:pPr lvl="0"/>
            <a:r>
              <a:rPr lang="en-US" sz="2400" b="1" u="sng" dirty="0"/>
              <a:t>Year 2 </a:t>
            </a:r>
            <a:r>
              <a:rPr lang="en-US" sz="2400" u="sng" dirty="0"/>
              <a:t>- (2016-17) </a:t>
            </a:r>
          </a:p>
          <a:p>
            <a:pPr lvl="1"/>
            <a:r>
              <a:rPr lang="en-US" dirty="0"/>
              <a:t>Maintain </a:t>
            </a:r>
            <a:r>
              <a:rPr lang="en-US" dirty="0" smtClean="0"/>
              <a:t>or establish automated </a:t>
            </a:r>
            <a:r>
              <a:rPr lang="en-US" dirty="0"/>
              <a:t>flow of existing </a:t>
            </a:r>
            <a:r>
              <a:rPr lang="en-US" dirty="0" smtClean="0"/>
              <a:t>Natural Origin indicators</a:t>
            </a:r>
            <a:r>
              <a:rPr lang="en-US" dirty="0"/>
              <a:t>. </a:t>
            </a:r>
            <a:r>
              <a:rPr lang="en-US" dirty="0" smtClean="0"/>
              <a:t>Work on priority populations as established by Executive Committee</a:t>
            </a:r>
          </a:p>
          <a:p>
            <a:pPr lvl="1"/>
            <a:r>
              <a:rPr lang="en-US" dirty="0" smtClean="0"/>
              <a:t>Implement “ground-up” hatchery indicator exercise</a:t>
            </a:r>
          </a:p>
          <a:p>
            <a:pPr lvl="1"/>
            <a:r>
              <a:rPr lang="en-US" dirty="0" smtClean="0"/>
              <a:t>Bull trout discussion and meeting with biologists</a:t>
            </a:r>
            <a:endParaRPr lang="en-US" dirty="0"/>
          </a:p>
          <a:p>
            <a:pPr lvl="1"/>
            <a:r>
              <a:rPr lang="en-US" dirty="0" smtClean="0"/>
              <a:t>Implement data sharing with FPC  </a:t>
            </a:r>
          </a:p>
          <a:p>
            <a:pPr lvl="0"/>
            <a:r>
              <a:rPr lang="en-US" sz="2400" dirty="0" smtClean="0"/>
              <a:t> </a:t>
            </a:r>
            <a:r>
              <a:rPr lang="en-US" sz="2400" b="1" u="sng" dirty="0" smtClean="0"/>
              <a:t>Year 3 </a:t>
            </a:r>
            <a:r>
              <a:rPr lang="en-US" sz="2400" u="sng" dirty="0" smtClean="0"/>
              <a:t>- (2017-18) </a:t>
            </a:r>
          </a:p>
          <a:p>
            <a:pPr lvl="1"/>
            <a:r>
              <a:rPr lang="en-US" dirty="0" smtClean="0"/>
              <a:t>Maintain </a:t>
            </a:r>
            <a:r>
              <a:rPr lang="en-US" dirty="0"/>
              <a:t>automated flow of existing </a:t>
            </a:r>
            <a:r>
              <a:rPr lang="en-US" dirty="0" smtClean="0"/>
              <a:t> indicators, especially for priority pops. </a:t>
            </a:r>
            <a:r>
              <a:rPr lang="en-US" dirty="0" smtClean="0">
                <a:solidFill>
                  <a:srgbClr val="FF0000"/>
                </a:solidFill>
              </a:rPr>
              <a:t>Obtain more</a:t>
            </a:r>
            <a:r>
              <a:rPr lang="en-US" dirty="0" smtClean="0">
                <a:solidFill>
                  <a:srgbClr val="FF0000"/>
                </a:solidFill>
              </a:rPr>
              <a:t> </a:t>
            </a:r>
            <a:r>
              <a:rPr lang="en-US" dirty="0" smtClean="0">
                <a:solidFill>
                  <a:srgbClr val="FF0000"/>
                </a:solidFill>
              </a:rPr>
              <a:t>data and share data with tribes if possible</a:t>
            </a:r>
          </a:p>
          <a:p>
            <a:pPr lvl="1"/>
            <a:r>
              <a:rPr lang="en-US" dirty="0" smtClean="0">
                <a:solidFill>
                  <a:srgbClr val="FF0000"/>
                </a:solidFill>
              </a:rPr>
              <a:t>Implement hatchery data sharing if initial exercise is productive</a:t>
            </a:r>
            <a:endParaRPr lang="en-US" dirty="0">
              <a:solidFill>
                <a:srgbClr val="FF0000"/>
              </a:solidFill>
            </a:endParaRPr>
          </a:p>
          <a:p>
            <a:pPr lvl="1"/>
            <a:r>
              <a:rPr lang="en-US" dirty="0" smtClean="0">
                <a:solidFill>
                  <a:srgbClr val="FF0000"/>
                </a:solidFill>
              </a:rPr>
              <a:t>Examine pilot project for getting priority data from certain BPA-funded projects into CAX as “related data” for populations</a:t>
            </a:r>
          </a:p>
          <a:p>
            <a:pPr lvl="1"/>
            <a:r>
              <a:rPr lang="en-US" dirty="0" smtClean="0">
                <a:solidFill>
                  <a:srgbClr val="FF0000"/>
                </a:solidFill>
              </a:rPr>
              <a:t>Delay review of data </a:t>
            </a:r>
            <a:r>
              <a:rPr lang="en-US" dirty="0">
                <a:solidFill>
                  <a:srgbClr val="FF0000"/>
                </a:solidFill>
              </a:rPr>
              <a:t>on lamprey, sturgeon, and bull trout, </a:t>
            </a:r>
            <a:r>
              <a:rPr lang="en-US" dirty="0" smtClean="0">
                <a:solidFill>
                  <a:srgbClr val="FF0000"/>
                </a:solidFill>
              </a:rPr>
              <a:t>and </a:t>
            </a:r>
            <a:r>
              <a:rPr lang="en-US" dirty="0">
                <a:solidFill>
                  <a:srgbClr val="FF0000"/>
                </a:solidFill>
              </a:rPr>
              <a:t>discuss data </a:t>
            </a:r>
            <a:r>
              <a:rPr lang="en-US" dirty="0" smtClean="0">
                <a:solidFill>
                  <a:srgbClr val="FF0000"/>
                </a:solidFill>
              </a:rPr>
              <a:t>availability and relationship </a:t>
            </a:r>
            <a:r>
              <a:rPr lang="en-US" dirty="0">
                <a:solidFill>
                  <a:srgbClr val="FF0000"/>
                </a:solidFill>
              </a:rPr>
              <a:t>to regional data </a:t>
            </a:r>
            <a:r>
              <a:rPr lang="en-US" dirty="0" smtClean="0">
                <a:solidFill>
                  <a:srgbClr val="FF0000"/>
                </a:solidFill>
              </a:rPr>
              <a:t>needs until FY 2019</a:t>
            </a:r>
            <a:endParaRPr lang="en-US" dirty="0"/>
          </a:p>
          <a:p>
            <a:endParaRPr lang="en-US" sz="1200" dirty="0"/>
          </a:p>
        </p:txBody>
      </p:sp>
      <p:sp>
        <p:nvSpPr>
          <p:cNvPr id="5" name="Rectangle 4"/>
          <p:cNvSpPr/>
          <p:nvPr/>
        </p:nvSpPr>
        <p:spPr>
          <a:xfrm>
            <a:off x="452844" y="121919"/>
            <a:ext cx="11034305" cy="830997"/>
          </a:xfrm>
          <a:prstGeom prst="rect">
            <a:avLst/>
          </a:prstGeom>
        </p:spPr>
        <p:txBody>
          <a:bodyPr wrap="square">
            <a:spAutoFit/>
          </a:bodyPr>
          <a:lstStyle/>
          <a:p>
            <a:r>
              <a:rPr lang="en-US" sz="2400" b="1" dirty="0">
                <a:solidFill>
                  <a:srgbClr val="FF0000"/>
                </a:solidFill>
                <a:latin typeface="Calibri Light" panose="020F0302020204030204"/>
                <a:ea typeface="+mj-ea"/>
                <a:cs typeface="+mj-cs"/>
              </a:rPr>
              <a:t>Coordinated Assessment 5 Year Plan </a:t>
            </a:r>
            <a:r>
              <a:rPr lang="en-US" sz="2400" b="1" dirty="0" smtClean="0">
                <a:solidFill>
                  <a:srgbClr val="FF0000"/>
                </a:solidFill>
                <a:latin typeface="Calibri Light" panose="020F0302020204030204"/>
                <a:ea typeface="+mj-ea"/>
                <a:cs typeface="+mj-cs"/>
              </a:rPr>
              <a:t>Discussion Draft for StreamNet Steering </a:t>
            </a:r>
            <a:r>
              <a:rPr lang="en-US" sz="2400" b="1" dirty="0">
                <a:solidFill>
                  <a:srgbClr val="FF0000"/>
                </a:solidFill>
                <a:latin typeface="Calibri Light" panose="020F0302020204030204"/>
                <a:ea typeface="+mj-ea"/>
                <a:cs typeface="+mj-cs"/>
              </a:rPr>
              <a:t>Committee </a:t>
            </a:r>
            <a:r>
              <a:rPr lang="en-US" sz="2400" b="1" dirty="0" smtClean="0">
                <a:solidFill>
                  <a:srgbClr val="FF0000"/>
                </a:solidFill>
                <a:latin typeface="Calibri Light" panose="020F0302020204030204"/>
                <a:ea typeface="+mj-ea"/>
                <a:cs typeface="+mj-cs"/>
              </a:rPr>
              <a:t>September, 2017 – Suggested Changes for the Executive Committee</a:t>
            </a:r>
            <a:endParaRPr lang="en-US" sz="2400" dirty="0">
              <a:solidFill>
                <a:srgbClr val="FF0000"/>
              </a:solidFill>
            </a:endParaRPr>
          </a:p>
        </p:txBody>
      </p:sp>
    </p:spTree>
    <p:extLst>
      <p:ext uri="{BB962C8B-B14F-4D97-AF65-F5344CB8AC3E}">
        <p14:creationId xmlns:p14="http://schemas.microsoft.com/office/powerpoint/2010/main" val="178803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0868" y="1062446"/>
            <a:ext cx="4572000" cy="5445994"/>
          </a:xfrm>
        </p:spPr>
        <p:txBody>
          <a:bodyPr>
            <a:normAutofit lnSpcReduction="10000"/>
          </a:bodyPr>
          <a:lstStyle/>
          <a:p>
            <a:pPr lvl="0"/>
            <a:r>
              <a:rPr lang="en-US" sz="2200" b="1" u="sng" dirty="0"/>
              <a:t>Year 4 - (2018-19)</a:t>
            </a:r>
          </a:p>
          <a:p>
            <a:pPr lvl="1"/>
            <a:r>
              <a:rPr lang="en-US" sz="2200" dirty="0" smtClean="0"/>
              <a:t>Maintain </a:t>
            </a:r>
            <a:r>
              <a:rPr lang="en-US" sz="2200" dirty="0"/>
              <a:t>automated flow of </a:t>
            </a:r>
            <a:r>
              <a:rPr lang="en-US" sz="2200" dirty="0" smtClean="0"/>
              <a:t>existing indicator data. </a:t>
            </a:r>
            <a:r>
              <a:rPr lang="en-US" sz="2200" dirty="0"/>
              <a:t>Implement recommendations of performance reviews in data collection efforts</a:t>
            </a:r>
          </a:p>
          <a:p>
            <a:pPr lvl="1"/>
            <a:r>
              <a:rPr lang="en-US" sz="2200" dirty="0"/>
              <a:t>Finalize and adopt lamprey, sturgeon, and bull trout indicators, begin to populate with data</a:t>
            </a:r>
          </a:p>
          <a:p>
            <a:pPr lvl="1"/>
            <a:r>
              <a:rPr lang="en-US" sz="2200" dirty="0"/>
              <a:t>Conduct </a:t>
            </a:r>
            <a:r>
              <a:rPr lang="en-US" sz="2200" dirty="0" smtClean="0"/>
              <a:t>review </a:t>
            </a:r>
            <a:r>
              <a:rPr lang="en-US" sz="2200" dirty="0"/>
              <a:t>of data on resident trout, to assess and discuss data </a:t>
            </a:r>
            <a:r>
              <a:rPr lang="en-US" sz="2200" dirty="0" smtClean="0"/>
              <a:t>availability and relationship </a:t>
            </a:r>
            <a:r>
              <a:rPr lang="en-US" sz="2200" dirty="0"/>
              <a:t>to regional data </a:t>
            </a:r>
            <a:r>
              <a:rPr lang="en-US" sz="2200" dirty="0" smtClean="0"/>
              <a:t>needs </a:t>
            </a:r>
            <a:endParaRPr lang="en-US" sz="2200" dirty="0"/>
          </a:p>
          <a:p>
            <a:pPr lvl="1"/>
            <a:r>
              <a:rPr lang="en-US" sz="2200" dirty="0"/>
              <a:t>Begin development of resident trout indicators, ensure alignment with data </a:t>
            </a:r>
            <a:r>
              <a:rPr lang="en-US" sz="2200" dirty="0" smtClean="0"/>
              <a:t>needs </a:t>
            </a:r>
          </a:p>
          <a:p>
            <a:endParaRPr lang="en-US" sz="1900" dirty="0"/>
          </a:p>
          <a:p>
            <a:pPr lvl="0"/>
            <a:endParaRPr lang="en-US" dirty="0"/>
          </a:p>
        </p:txBody>
      </p:sp>
      <p:sp>
        <p:nvSpPr>
          <p:cNvPr id="4" name="Content Placeholder 3"/>
          <p:cNvSpPr>
            <a:spLocks noGrp="1"/>
          </p:cNvSpPr>
          <p:nvPr>
            <p:ph sz="half" idx="4294967295"/>
          </p:nvPr>
        </p:nvSpPr>
        <p:spPr>
          <a:xfrm>
            <a:off x="6674296" y="577431"/>
            <a:ext cx="4572000" cy="5675871"/>
          </a:xfrm>
        </p:spPr>
        <p:txBody>
          <a:bodyPr>
            <a:normAutofit/>
          </a:bodyPr>
          <a:lstStyle/>
          <a:p>
            <a:pPr lvl="0"/>
            <a:r>
              <a:rPr lang="en-US" sz="2200" b="1" u="sng" dirty="0"/>
              <a:t>Year 5 </a:t>
            </a:r>
            <a:r>
              <a:rPr lang="en-US" sz="2200" u="sng" dirty="0"/>
              <a:t>- </a:t>
            </a:r>
            <a:r>
              <a:rPr lang="en-US" sz="2200" b="1" u="sng" dirty="0"/>
              <a:t>(2019-20) </a:t>
            </a:r>
          </a:p>
          <a:p>
            <a:pPr lvl="1"/>
            <a:r>
              <a:rPr lang="en-US" sz="2200" dirty="0"/>
              <a:t>Maintain automated flow of </a:t>
            </a:r>
            <a:r>
              <a:rPr lang="en-US" sz="2200" dirty="0" smtClean="0"/>
              <a:t>all adopted indicators.</a:t>
            </a:r>
          </a:p>
          <a:p>
            <a:pPr lvl="1"/>
            <a:r>
              <a:rPr lang="en-US" sz="2200" dirty="0" smtClean="0"/>
              <a:t> </a:t>
            </a:r>
            <a:r>
              <a:rPr lang="en-US" sz="2200" dirty="0"/>
              <a:t>Implement recommendations of performance reviews in data collection efforts</a:t>
            </a:r>
          </a:p>
          <a:p>
            <a:pPr lvl="1"/>
            <a:r>
              <a:rPr lang="en-US" sz="2200" dirty="0"/>
              <a:t>Finalize and adopt resident trout indicators, begin to populate with data</a:t>
            </a:r>
          </a:p>
          <a:p>
            <a:pPr lvl="1"/>
            <a:r>
              <a:rPr lang="en-US" sz="2200" dirty="0"/>
              <a:t>Conduct </a:t>
            </a:r>
            <a:r>
              <a:rPr lang="en-US" sz="2200" dirty="0" smtClean="0"/>
              <a:t>review </a:t>
            </a:r>
            <a:r>
              <a:rPr lang="en-US" sz="2200" dirty="0"/>
              <a:t>of CA project and evaluate next 5 years for possible new plan. Include assessment of regional data </a:t>
            </a:r>
            <a:r>
              <a:rPr lang="en-US" sz="2200" dirty="0" smtClean="0"/>
              <a:t>needs</a:t>
            </a:r>
            <a:endParaRPr lang="en-US" sz="2200" dirty="0"/>
          </a:p>
          <a:p>
            <a:pPr lvl="1"/>
            <a:r>
              <a:rPr lang="en-US" sz="2200" dirty="0"/>
              <a:t>Begin development of next indicators, ensure alignment with data </a:t>
            </a:r>
            <a:r>
              <a:rPr lang="en-US" sz="2200" dirty="0" smtClean="0"/>
              <a:t>needs</a:t>
            </a:r>
            <a:endParaRPr lang="en-US" sz="2200" dirty="0"/>
          </a:p>
        </p:txBody>
      </p:sp>
      <p:sp>
        <p:nvSpPr>
          <p:cNvPr id="5" name="Title 4"/>
          <p:cNvSpPr>
            <a:spLocks noGrp="1"/>
          </p:cNvSpPr>
          <p:nvPr>
            <p:ph type="title"/>
          </p:nvPr>
        </p:nvSpPr>
        <p:spPr>
          <a:xfrm>
            <a:off x="611511" y="228770"/>
            <a:ext cx="5170714" cy="697321"/>
          </a:xfrm>
        </p:spPr>
        <p:txBody>
          <a:bodyPr>
            <a:normAutofit fontScale="90000"/>
          </a:bodyPr>
          <a:lstStyle/>
          <a:p>
            <a:r>
              <a:rPr lang="en-US" sz="2400" b="1" dirty="0">
                <a:solidFill>
                  <a:srgbClr val="FF0000"/>
                </a:solidFill>
              </a:rPr>
              <a:t>Coordinated Assessment </a:t>
            </a:r>
            <a:r>
              <a:rPr lang="en-US" sz="2400" b="1" u="sng" dirty="0" smtClean="0">
                <a:solidFill>
                  <a:srgbClr val="FF0000"/>
                </a:solidFill>
              </a:rPr>
              <a:t>Existing</a:t>
            </a:r>
            <a:r>
              <a:rPr lang="en-US" sz="2400" b="1" dirty="0" smtClean="0">
                <a:solidFill>
                  <a:srgbClr val="FF0000"/>
                </a:solidFill>
              </a:rPr>
              <a:t> 5 </a:t>
            </a:r>
            <a:r>
              <a:rPr lang="en-US" sz="2400" b="1" dirty="0">
                <a:solidFill>
                  <a:srgbClr val="FF0000"/>
                </a:solidFill>
              </a:rPr>
              <a:t>Year </a:t>
            </a:r>
            <a:r>
              <a:rPr lang="en-US" sz="2400" b="1" dirty="0" smtClean="0">
                <a:solidFill>
                  <a:srgbClr val="FF0000"/>
                </a:solidFill>
              </a:rPr>
              <a:t>Plan </a:t>
            </a:r>
            <a:endParaRPr lang="en-US" sz="2400" dirty="0"/>
          </a:p>
        </p:txBody>
      </p:sp>
      <p:sp>
        <p:nvSpPr>
          <p:cNvPr id="2" name="TextBox 1"/>
          <p:cNvSpPr txBox="1"/>
          <p:nvPr/>
        </p:nvSpPr>
        <p:spPr>
          <a:xfrm>
            <a:off x="7429500" y="6253302"/>
            <a:ext cx="2365391" cy="369332"/>
          </a:xfrm>
          <a:prstGeom prst="rect">
            <a:avLst/>
          </a:prstGeom>
          <a:noFill/>
        </p:spPr>
        <p:txBody>
          <a:bodyPr wrap="none" rtlCol="0">
            <a:spAutoFit/>
          </a:bodyPr>
          <a:lstStyle/>
          <a:p>
            <a:r>
              <a:rPr lang="en-US" b="1" dirty="0" smtClean="0">
                <a:solidFill>
                  <a:srgbClr val="FF0000"/>
                </a:solidFill>
              </a:rPr>
              <a:t>Propose changes now?</a:t>
            </a:r>
            <a:endParaRPr lang="en-US" b="1" dirty="0">
              <a:solidFill>
                <a:srgbClr val="FF0000"/>
              </a:solidFill>
            </a:endParaRPr>
          </a:p>
        </p:txBody>
      </p:sp>
    </p:spTree>
    <p:extLst>
      <p:ext uri="{BB962C8B-B14F-4D97-AF65-F5344CB8AC3E}">
        <p14:creationId xmlns:p14="http://schemas.microsoft.com/office/powerpoint/2010/main" val="388057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7674</TotalTime>
  <Words>2464</Words>
  <Application>Microsoft Office PowerPoint</Application>
  <PresentationFormat>Widescreen</PresentationFormat>
  <Paragraphs>509</Paragraphs>
  <Slides>41</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Calibri</vt:lpstr>
      <vt:lpstr>Calibri Light</vt:lpstr>
      <vt:lpstr>Century Gothic</vt:lpstr>
      <vt:lpstr>Times New Roman</vt:lpstr>
      <vt:lpstr>Tw Cen MT</vt:lpstr>
      <vt:lpstr>Office Theme</vt:lpstr>
      <vt:lpstr>1_Office Theme</vt:lpstr>
      <vt:lpstr>Droplet</vt:lpstr>
      <vt:lpstr>PowerPoint Presentation</vt:lpstr>
      <vt:lpstr>PowerPoint Presentation</vt:lpstr>
      <vt:lpstr>End of FY 2017 &amp; FY 2018 Budgets</vt:lpstr>
      <vt:lpstr>Any end of FY 17 Issues? </vt:lpstr>
      <vt:lpstr>PowerPoint Presentation</vt:lpstr>
      <vt:lpstr>PowerPoint Presentation</vt:lpstr>
      <vt:lpstr>PowerPoint Presentation</vt:lpstr>
      <vt:lpstr> </vt:lpstr>
      <vt:lpstr>Coordinated Assessment Existing 5 Year Plan </vt:lpstr>
      <vt:lpstr>Coordinated Assessment Possible Edits to Existing 5 Year Plan </vt:lpstr>
      <vt:lpstr>PowerPoint Presentation</vt:lpstr>
      <vt:lpstr>PowerPoint Presentation</vt:lpstr>
      <vt:lpstr>PowerPoint Presentation</vt:lpstr>
      <vt:lpstr>Update on Fish Passage Center Data Sharing and Hatchery Data Update  Mike Banach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Adjourn</vt:lpstr>
      <vt:lpstr>PowerPoint Presentation</vt:lpstr>
      <vt:lpstr>Data Store:  Data Sets by Fiscal Year  (all years)</vt:lpstr>
      <vt:lpstr>Data Store:  Last 5 Fiscal Years by Agency</vt:lpstr>
      <vt:lpstr>PowerPoint Presentation</vt:lpstr>
      <vt:lpstr>PowerPoint Presentation</vt:lpstr>
      <vt:lpstr>PowerPoint Presentation</vt:lpstr>
      <vt:lpstr>PowerPoint Presentation</vt:lpstr>
      <vt:lpstr>PowerPoint Presentation</vt:lpstr>
    </vt:vector>
  </TitlesOfParts>
  <Company>PSMFC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Store:  Data Sets by Fiscal Year</dc:title>
  <dc:creator>Mike Banach</dc:creator>
  <cp:lastModifiedBy>Chris Wheaton</cp:lastModifiedBy>
  <cp:revision>132</cp:revision>
  <dcterms:created xsi:type="dcterms:W3CDTF">2016-10-19T22:15:54Z</dcterms:created>
  <dcterms:modified xsi:type="dcterms:W3CDTF">2017-09-06T23:34:55Z</dcterms:modified>
</cp:coreProperties>
</file>