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1"/>
  </p:notesMasterIdLst>
  <p:sldIdLst>
    <p:sldId id="298" r:id="rId4"/>
    <p:sldId id="297" r:id="rId5"/>
    <p:sldId id="292" r:id="rId6"/>
    <p:sldId id="291" r:id="rId7"/>
    <p:sldId id="328" r:id="rId8"/>
    <p:sldId id="294" r:id="rId9"/>
    <p:sldId id="312" r:id="rId10"/>
    <p:sldId id="314" r:id="rId11"/>
    <p:sldId id="315" r:id="rId12"/>
    <p:sldId id="316" r:id="rId13"/>
    <p:sldId id="317" r:id="rId14"/>
    <p:sldId id="299" r:id="rId15"/>
    <p:sldId id="300" r:id="rId16"/>
    <p:sldId id="301" r:id="rId17"/>
    <p:sldId id="302" r:id="rId18"/>
    <p:sldId id="318" r:id="rId19"/>
    <p:sldId id="322" r:id="rId20"/>
    <p:sldId id="304" r:id="rId21"/>
    <p:sldId id="305" r:id="rId22"/>
    <p:sldId id="306" r:id="rId23"/>
    <p:sldId id="307" r:id="rId24"/>
    <p:sldId id="313" r:id="rId25"/>
    <p:sldId id="310" r:id="rId26"/>
    <p:sldId id="293" r:id="rId27"/>
    <p:sldId id="268" r:id="rId28"/>
    <p:sldId id="289" r:id="rId29"/>
    <p:sldId id="290" r:id="rId30"/>
    <p:sldId id="327" r:id="rId31"/>
    <p:sldId id="270" r:id="rId32"/>
    <p:sldId id="296" r:id="rId33"/>
    <p:sldId id="330" r:id="rId34"/>
    <p:sldId id="331" r:id="rId35"/>
    <p:sldId id="323" r:id="rId36"/>
    <p:sldId id="265" r:id="rId37"/>
    <p:sldId id="329" r:id="rId38"/>
    <p:sldId id="332" r:id="rId39"/>
    <p:sldId id="333" r:id="rId40"/>
    <p:sldId id="334" r:id="rId41"/>
    <p:sldId id="277" r:id="rId42"/>
    <p:sldId id="278" r:id="rId43"/>
    <p:sldId id="256" r:id="rId44"/>
    <p:sldId id="257" r:id="rId45"/>
    <p:sldId id="303" r:id="rId46"/>
    <p:sldId id="308" r:id="rId47"/>
    <p:sldId id="309" r:id="rId48"/>
    <p:sldId id="326" r:id="rId49"/>
    <p:sldId id="3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Wheaton" initials="CW" lastIdx="1" clrIdx="0">
    <p:extLst>
      <p:ext uri="{19B8F6BF-5375-455C-9EA6-DF929625EA0E}">
        <p15:presenceInfo xmlns:p15="http://schemas.microsoft.com/office/powerpoint/2012/main" userId="S-1-5-21-13193587-570974170-1031210941-56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45" y="53"/>
      </p:cViewPr>
      <p:guideLst/>
    </p:cSldViewPr>
  </p:slideViewPr>
  <p:notesTextViewPr>
    <p:cViewPr>
      <p:scale>
        <a:sx n="1" d="1"/>
        <a:sy n="1" d="1"/>
      </p:scale>
      <p:origin x="0" y="0"/>
    </p:cViewPr>
  </p:notesTextViewPr>
  <p:sorterViewPr>
    <p:cViewPr>
      <p:scale>
        <a:sx n="100" d="100"/>
        <a:sy n="100" d="100"/>
      </p:scale>
      <p:origin x="0" y="-9019"/>
    </p:cViewPr>
  </p:sorterViewPr>
  <p:notesViewPr>
    <p:cSldViewPr snapToGrid="0">
      <p:cViewPr varScale="1">
        <p:scale>
          <a:sx n="79" d="100"/>
          <a:sy n="79" d="100"/>
        </p:scale>
        <p:origin x="2866"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file:///C:\Files\StreamNet\Meetings\SNSC\20161110\DataStoreSummary20161018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Data Store:</a:t>
            </a:r>
          </a:p>
          <a:p>
            <a:pPr>
              <a:defRPr/>
            </a:pPr>
            <a:r>
              <a:rPr lang="en-US" dirty="0"/>
              <a:t>Fiscal Year and Number of Data Sets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Total data sets</c:v>
          </c:tx>
          <c:spPr>
            <a:ln w="19050" cap="rnd">
              <a:solidFill>
                <a:schemeClr val="accent1"/>
              </a:solidFill>
              <a:round/>
            </a:ln>
            <a:effectLst/>
          </c:spPr>
          <c:marker>
            <c:symbol val="square"/>
            <c:size val="8"/>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2016</c:v>
                </c:pt>
                <c:pt idx="1">
                  <c:v>2015</c:v>
                </c:pt>
                <c:pt idx="2">
                  <c:v>2014</c:v>
                </c:pt>
                <c:pt idx="3">
                  <c:v>2013</c:v>
                </c:pt>
                <c:pt idx="4">
                  <c:v>2012</c:v>
                </c:pt>
                <c:pt idx="5">
                  <c:v>2011</c:v>
                </c:pt>
                <c:pt idx="6">
                  <c:v>2010</c:v>
                </c:pt>
                <c:pt idx="7">
                  <c:v>2009</c:v>
                </c:pt>
                <c:pt idx="8">
                  <c:v>2008</c:v>
                </c:pt>
                <c:pt idx="9">
                  <c:v>2007</c:v>
                </c:pt>
                <c:pt idx="10">
                  <c:v>2006</c:v>
                </c:pt>
                <c:pt idx="11">
                  <c:v>2005</c:v>
                </c:pt>
              </c:numCache>
            </c:numRef>
          </c:xVal>
          <c:yVal>
            <c:numRef>
              <c:f>Sheet1!$C$3:$C$14</c:f>
              <c:numCache>
                <c:formatCode>General</c:formatCode>
                <c:ptCount val="12"/>
                <c:pt idx="0">
                  <c:v>10</c:v>
                </c:pt>
                <c:pt idx="1">
                  <c:v>12</c:v>
                </c:pt>
                <c:pt idx="2">
                  <c:v>6</c:v>
                </c:pt>
                <c:pt idx="3">
                  <c:v>9</c:v>
                </c:pt>
                <c:pt idx="4">
                  <c:v>5</c:v>
                </c:pt>
                <c:pt idx="5">
                  <c:v>13</c:v>
                </c:pt>
                <c:pt idx="6">
                  <c:v>7</c:v>
                </c:pt>
                <c:pt idx="7">
                  <c:v>4</c:v>
                </c:pt>
                <c:pt idx="8">
                  <c:v>6</c:v>
                </c:pt>
                <c:pt idx="9">
                  <c:v>7</c:v>
                </c:pt>
                <c:pt idx="10">
                  <c:v>6</c:v>
                </c:pt>
                <c:pt idx="11">
                  <c:v>26</c:v>
                </c:pt>
              </c:numCache>
            </c:numRef>
          </c:yVal>
          <c:smooth val="0"/>
          <c:extLst>
            <c:ext xmlns:c16="http://schemas.microsoft.com/office/drawing/2014/chart" uri="{C3380CC4-5D6E-409C-BE32-E72D297353CC}">
              <c16:uniqueId val="{00000000-FE33-4E23-9309-954083E632EE}"/>
            </c:ext>
          </c:extLst>
        </c:ser>
        <c:ser>
          <c:idx val="1"/>
          <c:order val="1"/>
          <c:tx>
            <c:v>BPA-funded</c:v>
          </c:tx>
          <c:spPr>
            <a:ln w="19050" cap="rnd">
              <a:solidFill>
                <a:schemeClr val="accent2"/>
              </a:solidFill>
              <a:round/>
            </a:ln>
            <a:effectLst/>
          </c:spPr>
          <c:marker>
            <c:symbol val="square"/>
            <c:size val="8"/>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2016</c:v>
                </c:pt>
                <c:pt idx="1">
                  <c:v>2015</c:v>
                </c:pt>
                <c:pt idx="2">
                  <c:v>2014</c:v>
                </c:pt>
                <c:pt idx="3">
                  <c:v>2013</c:v>
                </c:pt>
                <c:pt idx="4">
                  <c:v>2012</c:v>
                </c:pt>
                <c:pt idx="5">
                  <c:v>2011</c:v>
                </c:pt>
                <c:pt idx="6">
                  <c:v>2010</c:v>
                </c:pt>
                <c:pt idx="7">
                  <c:v>2009</c:v>
                </c:pt>
                <c:pt idx="8">
                  <c:v>2008</c:v>
                </c:pt>
                <c:pt idx="9">
                  <c:v>2007</c:v>
                </c:pt>
                <c:pt idx="10">
                  <c:v>2006</c:v>
                </c:pt>
                <c:pt idx="11">
                  <c:v>2005</c:v>
                </c:pt>
              </c:numCache>
            </c:numRef>
          </c:xVal>
          <c:yVal>
            <c:numRef>
              <c:f>Sheet1!$D$3:$D$14</c:f>
              <c:numCache>
                <c:formatCode>General</c:formatCode>
                <c:ptCount val="12"/>
                <c:pt idx="0">
                  <c:v>6</c:v>
                </c:pt>
                <c:pt idx="1">
                  <c:v>6</c:v>
                </c:pt>
                <c:pt idx="2">
                  <c:v>4</c:v>
                </c:pt>
                <c:pt idx="3">
                  <c:v>8</c:v>
                </c:pt>
                <c:pt idx="4">
                  <c:v>3</c:v>
                </c:pt>
                <c:pt idx="5">
                  <c:v>7</c:v>
                </c:pt>
                <c:pt idx="6">
                  <c:v>3</c:v>
                </c:pt>
                <c:pt idx="7">
                  <c:v>2</c:v>
                </c:pt>
                <c:pt idx="8">
                  <c:v>4</c:v>
                </c:pt>
                <c:pt idx="9">
                  <c:v>5</c:v>
                </c:pt>
                <c:pt idx="10">
                  <c:v>3</c:v>
                </c:pt>
                <c:pt idx="11">
                  <c:v>8</c:v>
                </c:pt>
              </c:numCache>
            </c:numRef>
          </c:yVal>
          <c:smooth val="0"/>
          <c:extLst>
            <c:ext xmlns:c16="http://schemas.microsoft.com/office/drawing/2014/chart" uri="{C3380CC4-5D6E-409C-BE32-E72D297353CC}">
              <c16:uniqueId val="{00000001-FE33-4E23-9309-954083E632EE}"/>
            </c:ext>
          </c:extLst>
        </c:ser>
        <c:dLbls>
          <c:showLegendKey val="0"/>
          <c:showVal val="0"/>
          <c:showCatName val="0"/>
          <c:showSerName val="0"/>
          <c:showPercent val="0"/>
          <c:showBubbleSize val="0"/>
        </c:dLbls>
        <c:axId val="1717549552"/>
        <c:axId val="1717540816"/>
      </c:scatterChart>
      <c:valAx>
        <c:axId val="1717549552"/>
        <c:scaling>
          <c:orientation val="minMax"/>
          <c:max val="2017"/>
          <c:min val="20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7540816"/>
        <c:crosses val="autoZero"/>
        <c:crossBetween val="midCat"/>
      </c:valAx>
      <c:valAx>
        <c:axId val="1717540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Data</a:t>
                </a:r>
                <a:r>
                  <a:rPr lang="en-US" baseline="0" dirty="0"/>
                  <a:t> Sets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7549552"/>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0.73229</cdr:x>
      <cdr:y>0.28426</cdr:y>
    </cdr:from>
    <cdr:to>
      <cdr:x>0.93229</cdr:x>
      <cdr:y>0.40863</cdr:y>
    </cdr:to>
    <cdr:sp macro="" textlink="">
      <cdr:nvSpPr>
        <cdr:cNvPr id="2" name="TextBox 1"/>
        <cdr:cNvSpPr txBox="1"/>
      </cdr:nvSpPr>
      <cdr:spPr>
        <a:xfrm xmlns:a="http://schemas.openxmlformats.org/drawingml/2006/main">
          <a:off x="3348038" y="1066801"/>
          <a:ext cx="914400" cy="466725"/>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r>
            <a:rPr lang="en-US" sz="1100" dirty="0"/>
            <a:t>Total = 111</a:t>
          </a:r>
        </a:p>
        <a:p xmlns:a="http://schemas.openxmlformats.org/drawingml/2006/main">
          <a:r>
            <a:rPr lang="en-US" sz="1100" dirty="0"/>
            <a:t>BPA = 59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B44D3-E2C7-43C7-B879-0303E3CA42E2}" type="datetimeFigureOut">
              <a:rPr lang="en-US" smtClean="0"/>
              <a:t>9/21/2017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C0A38-99C8-4465-B272-3FDEB96AC4BD}" type="slidenum">
              <a:rPr lang="en-US" smtClean="0"/>
              <a:t>‹#›</a:t>
            </a:fld>
            <a:endParaRPr lang="en-US" dirty="0"/>
          </a:p>
        </p:txBody>
      </p:sp>
    </p:spTree>
    <p:extLst>
      <p:ext uri="{BB962C8B-B14F-4D97-AF65-F5344CB8AC3E}">
        <p14:creationId xmlns:p14="http://schemas.microsoft.com/office/powerpoint/2010/main" val="163656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wcouncil.org/media/7491268/5.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pPr marL="228600" indent="-228600">
              <a:buFont typeface="+mj-lt"/>
              <a:buAutoNum type="arabicPeriod"/>
            </a:pPr>
            <a:endParaRPr lang="en-US" sz="1200" b="0" baseline="0" dirty="0" smtClean="0"/>
          </a:p>
          <a:p>
            <a:pPr marL="228600" indent="-228600">
              <a:buFont typeface="+mj-lt"/>
              <a:buAutoNum type="arabicPeriod"/>
            </a:pPr>
            <a:endParaRPr lang="en-US" dirty="0"/>
          </a:p>
          <a:p>
            <a:pPr marL="228600" indent="-228600">
              <a:buFont typeface="+mj-lt"/>
              <a:buAutoNum type="arabicPeriod"/>
            </a:pPr>
            <a:r>
              <a:rPr lang="en-US" dirty="0"/>
              <a:t>Discussed one fish – two fish visualization tools. Everyone appreciates the perspective they give on data. Question was discussed – why not make them available to everyone permanently by asking that they be built into the CAX data viewer? Would require discussion and possible contract change with Brian </a:t>
            </a:r>
            <a:r>
              <a:rPr lang="en-US" dirty="0" err="1"/>
              <a:t>Mashoff</a:t>
            </a:r>
            <a:r>
              <a:rPr lang="en-US" dirty="0"/>
              <a:t>.</a:t>
            </a:r>
          </a:p>
          <a:p>
            <a:pPr marL="228600" indent="-228600">
              <a:buFont typeface="+mj-lt"/>
              <a:buAutoNum type="arabicPeriod"/>
            </a:pPr>
            <a:r>
              <a:rPr lang="en-US" sz="1200" b="0" baseline="0" dirty="0" smtClean="0"/>
              <a:t>I bring </a:t>
            </a:r>
            <a:r>
              <a:rPr lang="en-US" dirty="0"/>
              <a:t>up </a:t>
            </a:r>
            <a:r>
              <a:rPr lang="en-US" dirty="0" smtClean="0"/>
              <a:t>the </a:t>
            </a:r>
            <a:r>
              <a:rPr lang="en-US" dirty="0"/>
              <a:t>idea of tools being built at the data interface level at Exec </a:t>
            </a:r>
            <a:r>
              <a:rPr lang="en-US" dirty="0" err="1"/>
              <a:t>Comm</a:t>
            </a:r>
            <a:r>
              <a:rPr lang="en-US" dirty="0"/>
              <a:t> meeting, so that everyone can access it and improve quality control through integration with the database</a:t>
            </a:r>
            <a:endParaRPr lang="en-US" sz="1200" b="0" baseline="0" dirty="0" smtClean="0"/>
          </a:p>
          <a:p>
            <a:endParaRPr lang="en-US" sz="1200" b="0" dirty="0"/>
          </a:p>
        </p:txBody>
      </p:sp>
    </p:spTree>
    <p:extLst>
      <p:ext uri="{BB962C8B-B14F-4D97-AF65-F5344CB8AC3E}">
        <p14:creationId xmlns:p14="http://schemas.microsoft.com/office/powerpoint/2010/main" val="6974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90312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Briefing</a:t>
            </a:r>
            <a:r>
              <a:rPr lang="en-US" b="1" dirty="0"/>
              <a:t> on the Upper and Mid-Columbia sturgeon activities. </a:t>
            </a:r>
            <a:br>
              <a:rPr lang="en-US" b="1" dirty="0"/>
            </a:br>
            <a:r>
              <a:rPr lang="en-US" b="1" dirty="0"/>
              <a:t>Upper Columbia</a:t>
            </a:r>
            <a:r>
              <a:rPr lang="en-US" dirty="0"/>
              <a:t>: Jason McLellan, Colville Confederated Tribes with representatives from Spokane Tribe of Indians and Washington Department of Fish and Wildlife.</a:t>
            </a:r>
            <a:r>
              <a:rPr lang="en-US" b="1" dirty="0"/>
              <a:t/>
            </a:r>
            <a:br>
              <a:rPr lang="en-US" b="1" dirty="0"/>
            </a:br>
            <a:r>
              <a:rPr lang="en-US" b="1" dirty="0"/>
              <a:t>Mid-Columbia</a:t>
            </a:r>
            <a:r>
              <a:rPr lang="en-US" dirty="0"/>
              <a:t>: Representatives from the Yakama Nation, Washington Department of Fish and Wildlife and the Mid-Columbia PUDs</a:t>
            </a:r>
            <a:r>
              <a:rPr lang="en-US" dirty="0" smtClean="0"/>
              <a:t>.</a:t>
            </a:r>
          </a:p>
          <a:p>
            <a:endParaRPr lang="en-US" dirty="0"/>
          </a:p>
          <a:p>
            <a:r>
              <a:rPr lang="en-US" dirty="0" smtClean="0"/>
              <a:t>Jason McLellan noted at NPCC meeting 9/13 that they had a sturgeon data management system in the upper basin (above Grand Coulee) and were looking to possibly expand that to the whole basin</a:t>
            </a:r>
            <a:endParaRPr lang="en-US" dirty="0"/>
          </a:p>
        </p:txBody>
      </p:sp>
      <p:sp>
        <p:nvSpPr>
          <p:cNvPr id="4" name="Slide Number Placeholder 3"/>
          <p:cNvSpPr>
            <a:spLocks noGrp="1"/>
          </p:cNvSpPr>
          <p:nvPr>
            <p:ph type="sldNum" sz="quarter" idx="10"/>
          </p:nvPr>
        </p:nvSpPr>
        <p:spPr/>
        <p:txBody>
          <a:bodyPr/>
          <a:lstStyle/>
          <a:p>
            <a:fld id="{CE2C0A38-99C8-4465-B272-3FDEB96AC4BD}" type="slidenum">
              <a:rPr lang="en-US" smtClean="0"/>
              <a:t>28</a:t>
            </a:fld>
            <a:endParaRPr lang="en-US" dirty="0"/>
          </a:p>
        </p:txBody>
      </p:sp>
    </p:spTree>
    <p:extLst>
      <p:ext uri="{BB962C8B-B14F-4D97-AF65-F5344CB8AC3E}">
        <p14:creationId xmlns:p14="http://schemas.microsoft.com/office/powerpoint/2010/main" val="676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53075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206449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3BE90-0FCD-4ECC-878D-318A7C94DC04}"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79537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A04AE-9C86-4216-ACE7-7D08892942C9}"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387515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C8DE9-FB2F-40F1-A0BB-2B56D5B351C0}"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3516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8BB555-80CD-46A7-9979-517EDE04CEAB}" type="datetime1">
              <a:rPr lang="en-US" smtClean="0">
                <a:solidFill>
                  <a:prstClr val="black">
                    <a:tint val="75000"/>
                  </a:prstClr>
                </a:solidFill>
              </a:rPr>
              <a:t>9/21/2017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75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84EAD7-13C0-4F97-9A86-64E1F44BD157}" type="datetime1">
              <a:rPr lang="en-US" smtClean="0">
                <a:solidFill>
                  <a:prstClr val="black">
                    <a:tint val="75000"/>
                  </a:prstClr>
                </a:solidFill>
              </a:rPr>
              <a:t>9/21/2017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828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5C3024-5873-460D-A100-4E9DF2CF55DB}" type="datetime1">
              <a:rPr lang="en-US" smtClean="0">
                <a:solidFill>
                  <a:prstClr val="black">
                    <a:tint val="75000"/>
                  </a:prstClr>
                </a:solidFill>
              </a:rPr>
              <a:t>9/21/2017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9786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B165DF-59C6-4F45-9B18-E71B679B7FD6}" type="datetime1">
              <a:rPr lang="en-US" smtClean="0">
                <a:solidFill>
                  <a:prstClr val="black">
                    <a:tint val="75000"/>
                  </a:prstClr>
                </a:solidFill>
              </a:rPr>
              <a:t>9/21/2017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736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BEC0B2-BA8C-4006-B592-418B8D05BDDC}" type="datetime1">
              <a:rPr lang="en-US" smtClean="0">
                <a:solidFill>
                  <a:prstClr val="black">
                    <a:tint val="75000"/>
                  </a:prstClr>
                </a:solidFill>
              </a:rPr>
              <a:t>9/21/2017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061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461C0-F55D-4B54-ACA2-929765E7632F}" type="datetime1">
              <a:rPr lang="en-US" smtClean="0">
                <a:solidFill>
                  <a:prstClr val="black">
                    <a:tint val="75000"/>
                  </a:prstClr>
                </a:solidFill>
              </a:rPr>
              <a:t>9/21/2017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293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AF5C0-055D-4DE7-984C-0167FBA3FEDE}" type="datetime1">
              <a:rPr lang="en-US" smtClean="0">
                <a:solidFill>
                  <a:prstClr val="black">
                    <a:tint val="75000"/>
                  </a:prstClr>
                </a:solidFill>
              </a:rPr>
              <a:t>9/21/2017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737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CC429A7-35BA-462E-B3DD-3869A8B4751A}" type="datetime1">
              <a:rPr lang="en-US" smtClean="0">
                <a:solidFill>
                  <a:prstClr val="black">
                    <a:tint val="75000"/>
                  </a:prstClr>
                </a:solidFill>
              </a:rPr>
              <a:t>9/21/2017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092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BC1E91-3E71-4460-A5BA-33EB14E289C9}"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4168199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FE056EE-5A2D-41CB-86BA-D3C1D8FFB999}" type="datetime1">
              <a:rPr lang="en-US" smtClean="0">
                <a:solidFill>
                  <a:prstClr val="black">
                    <a:tint val="75000"/>
                  </a:prstClr>
                </a:solidFill>
              </a:rPr>
              <a:t>9/21/2017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2667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45EAF-B920-41B4-B0EA-E4E89329B2F1}" type="datetime1">
              <a:rPr lang="en-US" smtClean="0">
                <a:solidFill>
                  <a:prstClr val="black">
                    <a:tint val="75000"/>
                  </a:prstClr>
                </a:solidFill>
              </a:rPr>
              <a:t>9/21/2017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33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FE3EC9-84FC-4EE8-A522-015AA1D7E695}" type="datetime1">
              <a:rPr lang="en-US" smtClean="0">
                <a:solidFill>
                  <a:prstClr val="black">
                    <a:tint val="75000"/>
                  </a:prstClr>
                </a:solidFill>
              </a:rPr>
              <a:t>9/21/2017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6380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98F596-8760-4A73-AD9C-BF1B2A935CF2}"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24571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43B28A-5762-45D5-AFED-B536500734BF}"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6493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421203-254C-49A5-A5F1-C685303B8263}"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81897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6A00C6-B1B1-43E8-B9A0-03BB2038515C}"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15213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6A06F8-D3A6-4E10-BB89-500AB6E24883}" type="datetime1">
              <a:rPr lang="en-US" smtClean="0"/>
              <a:t>9/21/2017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5305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523869-A34A-4DA9-B6C3-40510C01164B}" type="datetime1">
              <a:rPr lang="en-US" smtClean="0"/>
              <a:t>9/21/2017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683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1B254B0-7CAE-41E8-8131-2B481D6AE2F9}" type="datetime1">
              <a:rPr lang="en-US" smtClean="0"/>
              <a:t>9/21/2017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7464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03A44D-3FAA-4A72-A36C-A7EA50273960}"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276055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A0183-F59C-4323-9E8F-6E2E1D5F52FE}"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14489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631E4E-45D3-4D44-8548-984014CB7C90}"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2470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F2C811-10A2-405C-B531-2E5A242462A2}"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711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976490-8E81-44F3-8AD6-A28A41B12C82}"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3600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1DFB83-804B-48AE-8C4A-6C484AE26B59}"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21654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84F897-8C33-4872-9B85-29C6414E10FD}"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69138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056807D9-8482-4036-A75E-5040D3DDB20A}" type="datetime1">
              <a:rPr lang="en-US" smtClean="0"/>
              <a:t>9/21/2017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42736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FEBA8D67-ABF3-49BB-9A6D-58E9D79DDD10}" type="datetime1">
              <a:rPr lang="en-US" smtClean="0"/>
              <a:t>9/21/2017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77049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963F35-5911-4B4F-A3F5-D56D88E80F10}"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62271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0E9A11-0447-45A9-8D55-534E3B080DDE}" type="datetime1">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3024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89E97F-805D-454F-8D32-2FA8603F65D9}"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355135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2819CF-FA05-40CB-81EC-F004411CB831}" type="datetime1">
              <a:rPr lang="en-US" smtClean="0"/>
              <a:t>9/21/2017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254241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55714-6031-424E-B18B-05F38FF544D0}" type="datetime1">
              <a:rPr lang="en-US" smtClean="0"/>
              <a:t>9/21/2017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322318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D9162-1151-443F-AA6F-FB676B8F9BDB}" type="datetime1">
              <a:rPr lang="en-US" smtClean="0"/>
              <a:t>9/21/2017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02215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94BF56-0F17-44F9-B760-DEB8825DFBDB}"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247144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A88BAD-7ED5-419B-9AED-8E3335154ECF}" type="datetime1">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2956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29FD1-3BA4-4A90-AB58-01DDBFB294B5}" type="datetime1">
              <a:rPr lang="en-US" smtClean="0"/>
              <a:t>9/21/2017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DF66-1B21-4D91-8686-FFF9EB5CF24C}" type="slidenum">
              <a:rPr lang="en-US" smtClean="0"/>
              <a:t>‹#›</a:t>
            </a:fld>
            <a:endParaRPr lang="en-US" dirty="0"/>
          </a:p>
        </p:txBody>
      </p:sp>
    </p:spTree>
    <p:extLst>
      <p:ext uri="{BB962C8B-B14F-4D97-AF65-F5344CB8AC3E}">
        <p14:creationId xmlns:p14="http://schemas.microsoft.com/office/powerpoint/2010/main" val="3259332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B98C8-FA48-4C45-9F00-399F5215F2CB}" type="datetime1">
              <a:rPr lang="en-US" smtClean="0">
                <a:solidFill>
                  <a:prstClr val="black">
                    <a:tint val="75000"/>
                  </a:prstClr>
                </a:solidFill>
              </a:rPr>
              <a:t>9/21/2017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67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AA37C55-55FC-4611-AF9F-A1B922E8560B}" type="datetime1">
              <a:rPr lang="en-US" smtClean="0"/>
              <a:t>9/21/2017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29531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Mike/CoordinatedAssessmentsDES20170701-DraftTables-Modified.doc"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Mike/Import%20FPC%20SARS%20-%20directions.docx"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ike/Import%20FPC%20SARs.accdb"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5317" y="2308179"/>
            <a:ext cx="11592127" cy="3693786"/>
          </a:xfrm>
          <a:prstGeom prst="rect">
            <a:avLst/>
          </a:prstGeom>
        </p:spPr>
      </p:pic>
      <p:sp>
        <p:nvSpPr>
          <p:cNvPr id="4" name="TextBox 3"/>
          <p:cNvSpPr txBox="1"/>
          <p:nvPr/>
        </p:nvSpPr>
        <p:spPr>
          <a:xfrm>
            <a:off x="651471" y="807967"/>
            <a:ext cx="11039817" cy="1200329"/>
          </a:xfrm>
          <a:prstGeom prst="rect">
            <a:avLst/>
          </a:prstGeom>
          <a:noFill/>
        </p:spPr>
        <p:txBody>
          <a:bodyPr wrap="none" rtlCol="0">
            <a:spAutoFit/>
          </a:bodyPr>
          <a:lstStyle/>
          <a:p>
            <a:pPr algn="ctr"/>
            <a:r>
              <a:rPr lang="en-US" sz="3600" dirty="0" smtClean="0"/>
              <a:t>Welcome to the StreamNet Executive Committee Meeting</a:t>
            </a:r>
          </a:p>
          <a:p>
            <a:pPr algn="ctr"/>
            <a:r>
              <a:rPr lang="en-US" sz="3600" dirty="0" smtClean="0"/>
              <a:t>September 20, 2017</a:t>
            </a:r>
            <a:endParaRPr lang="en-US" sz="3600" dirty="0"/>
          </a:p>
        </p:txBody>
      </p:sp>
      <p:sp>
        <p:nvSpPr>
          <p:cNvPr id="2" name="Slide Number Placeholder 1"/>
          <p:cNvSpPr>
            <a:spLocks noGrp="1"/>
          </p:cNvSpPr>
          <p:nvPr>
            <p:ph type="sldNum" sz="quarter" idx="12"/>
          </p:nvPr>
        </p:nvSpPr>
        <p:spPr/>
        <p:txBody>
          <a:bodyPr/>
          <a:lstStyle/>
          <a:p>
            <a:fld id="{4937DF66-1B21-4D91-8686-FFF9EB5CF24C}" type="slidenum">
              <a:rPr lang="en-US" smtClean="0"/>
              <a:t>1</a:t>
            </a:fld>
            <a:endParaRPr lang="en-US" dirty="0"/>
          </a:p>
        </p:txBody>
      </p:sp>
    </p:spTree>
    <p:extLst>
      <p:ext uri="{BB962C8B-B14F-4D97-AF65-F5344CB8AC3E}">
        <p14:creationId xmlns:p14="http://schemas.microsoft.com/office/powerpoint/2010/main" val="417615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4777" y="1548353"/>
            <a:ext cx="11062447" cy="37612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I sent you an email 8/25/17.  Once you map FPC groups to CA populations / superpopulations then all the pieces are in place.</a:t>
            </a:r>
          </a:p>
          <a:p>
            <a:pPr algn="ctr"/>
            <a:endParaRPr lang="en-US" dirty="0"/>
          </a:p>
          <a:p>
            <a:pPr algn="ctr"/>
            <a:r>
              <a:rPr lang="en-US" dirty="0" smtClean="0"/>
              <a:t>I took an initial shot at</a:t>
            </a:r>
          </a:p>
          <a:p>
            <a:pPr algn="ctr"/>
            <a:r>
              <a:rPr lang="en-US" dirty="0" smtClean="0"/>
              <a:t>this to get the ball rolling.</a:t>
            </a:r>
            <a:endParaRPr lang="en-US" dirty="0"/>
          </a:p>
        </p:txBody>
      </p:sp>
      <p:sp>
        <p:nvSpPr>
          <p:cNvPr id="3" name="Slide Number Placeholder 2"/>
          <p:cNvSpPr>
            <a:spLocks noGrp="1"/>
          </p:cNvSpPr>
          <p:nvPr>
            <p:ph type="sldNum" sz="quarter" idx="12"/>
          </p:nvPr>
        </p:nvSpPr>
        <p:spPr/>
        <p:txBody>
          <a:bodyPr/>
          <a:lstStyle/>
          <a:p>
            <a:fld id="{4937DF66-1B21-4D91-8686-FFF9EB5CF24C}" type="slidenum">
              <a:rPr lang="en-US" smtClean="0"/>
              <a:t>10</a:t>
            </a:fld>
            <a:endParaRPr lang="en-US" dirty="0"/>
          </a:p>
        </p:txBody>
      </p:sp>
    </p:spTree>
    <p:extLst>
      <p:ext uri="{BB962C8B-B14F-4D97-AF65-F5344CB8AC3E}">
        <p14:creationId xmlns:p14="http://schemas.microsoft.com/office/powerpoint/2010/main" val="2055846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77" y="37708"/>
            <a:ext cx="9018308" cy="6763731"/>
          </a:xfrm>
          <a:prstGeom prst="rect">
            <a:avLst/>
          </a:prstGeom>
        </p:spPr>
      </p:pic>
      <p:sp>
        <p:nvSpPr>
          <p:cNvPr id="5" name="Title 1"/>
          <p:cNvSpPr txBox="1">
            <a:spLocks/>
          </p:cNvSpPr>
          <p:nvPr/>
        </p:nvSpPr>
        <p:spPr>
          <a:xfrm>
            <a:off x="3723096" y="539153"/>
            <a:ext cx="4720671"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Hatchery Data</a:t>
            </a:r>
            <a:endParaRPr lang="en-US" b="1" dirty="0"/>
          </a:p>
        </p:txBody>
      </p:sp>
      <p:sp>
        <p:nvSpPr>
          <p:cNvPr id="3" name="Slide Number Placeholder 2"/>
          <p:cNvSpPr>
            <a:spLocks noGrp="1"/>
          </p:cNvSpPr>
          <p:nvPr>
            <p:ph type="sldNum" sz="quarter" idx="12"/>
          </p:nvPr>
        </p:nvSpPr>
        <p:spPr/>
        <p:txBody>
          <a:bodyPr/>
          <a:lstStyle/>
          <a:p>
            <a:fld id="{4937DF66-1B21-4D91-8686-FFF9EB5CF24C}" type="slidenum">
              <a:rPr lang="en-US" smtClean="0"/>
              <a:t>11</a:t>
            </a:fld>
            <a:endParaRPr lang="en-US" dirty="0"/>
          </a:p>
        </p:txBody>
      </p:sp>
    </p:spTree>
    <p:extLst>
      <p:ext uri="{BB962C8B-B14F-4D97-AF65-F5344CB8AC3E}">
        <p14:creationId xmlns:p14="http://schemas.microsoft.com/office/powerpoint/2010/main" val="1828820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24873" y="427584"/>
            <a:ext cx="11408539"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5400" b="1" dirty="0" smtClean="0"/>
              <a:t>June 14, 2017 CA </a:t>
            </a:r>
            <a:r>
              <a:rPr lang="en-US" sz="5400" b="1" u="sng" dirty="0" smtClean="0"/>
              <a:t>hatchery indicators</a:t>
            </a:r>
            <a:r>
              <a:rPr lang="en-US" sz="5400" b="1" dirty="0" smtClean="0"/>
              <a:t> conference call</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Possible indicators to examine:</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Juvenile releases</a:t>
            </a:r>
            <a:r>
              <a:rPr kumimoji="0" lang="en-US" altLang="en-US" sz="2400" b="0" i="0" u="none" strike="noStrike" cap="none" normalizeH="0" baseline="0" dirty="0" smtClean="0">
                <a:ln>
                  <a:noFill/>
                </a:ln>
                <a:solidFill>
                  <a:srgbClr val="3333FF"/>
                </a:solidFill>
                <a:effectLst/>
                <a:latin typeface="Arial" panose="020B0604020202020204" pitchFamily="34" charset="0"/>
              </a:rPr>
              <a:t>    (date, location, release type, fish size, maybe marks)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1" i="0" u="none" strike="noStrike" cap="none" normalizeH="0" baseline="0" dirty="0" smtClean="0">
              <a:ln>
                <a:noFill/>
              </a:ln>
              <a:solidFill>
                <a:srgbClr val="3333FF"/>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Adult returns by location.</a:t>
            </a:r>
            <a:r>
              <a:rPr kumimoji="0" lang="en-US" altLang="en-US" sz="2400" b="0" i="0" u="none" strike="noStrike" cap="none" normalizeH="0" baseline="0" dirty="0" smtClean="0">
                <a:ln>
                  <a:noFill/>
                </a:ln>
                <a:solidFill>
                  <a:srgbClr val="3333FF"/>
                </a:solidFill>
                <a:effectLst/>
                <a:latin typeface="Arial" panose="020B0604020202020204" pitchFamily="34" charset="0"/>
              </a:rPr>
              <a:t>    (with / without jacks)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1" i="0" u="none" strike="noStrike" cap="none" normalizeH="0" baseline="0" dirty="0" smtClean="0">
              <a:ln>
                <a:noFill/>
              </a:ln>
              <a:solidFill>
                <a:srgbClr val="3333FF"/>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SAR</a:t>
            </a:r>
            <a:r>
              <a:rPr kumimoji="0" lang="en-US" altLang="en-US" sz="2400" b="0" i="0" u="none" strike="noStrike" cap="none" normalizeH="0" baseline="0" dirty="0" smtClean="0">
                <a:ln>
                  <a:noFill/>
                </a:ln>
                <a:solidFill>
                  <a:srgbClr val="3333FF"/>
                </a:solidFill>
                <a:effectLst/>
                <a:latin typeface="Arial" panose="020B0604020202020204" pitchFamily="34" charset="0"/>
              </a:rPr>
              <a:t>    (by broodstock; start with data from FPC)</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1" i="0" u="none" strike="noStrike" cap="none" normalizeH="0" baseline="0" dirty="0" smtClean="0">
              <a:ln>
                <a:noFill/>
              </a:ln>
              <a:solidFill>
                <a:srgbClr val="3333FF"/>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R/S</a:t>
            </a:r>
            <a:r>
              <a:rPr kumimoji="0" lang="en-US" altLang="en-US" sz="2400" b="0" i="0" u="none" strike="noStrike" cap="none" normalizeH="0" baseline="0" dirty="0" smtClean="0">
                <a:ln>
                  <a:noFill/>
                </a:ln>
                <a:solidFill>
                  <a:srgbClr val="3333FF"/>
                </a:solidFill>
                <a:effectLst/>
                <a:latin typeface="Arial" panose="020B0604020202020204" pitchFamily="34" charset="0"/>
              </a:rPr>
              <a:t>    (lowest priority; difficult)</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12</a:t>
            </a:fld>
            <a:endParaRPr lang="en-US" dirty="0"/>
          </a:p>
        </p:txBody>
      </p:sp>
    </p:spTree>
    <p:extLst>
      <p:ext uri="{BB962C8B-B14F-4D97-AF65-F5344CB8AC3E}">
        <p14:creationId xmlns:p14="http://schemas.microsoft.com/office/powerpoint/2010/main" val="3088970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14779" y="291632"/>
            <a:ext cx="11660958"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5400" b="1" dirty="0">
                <a:solidFill>
                  <a:prstClr val="black"/>
                </a:solidFill>
              </a:rPr>
              <a:t>June 14, 2017 CA </a:t>
            </a:r>
            <a:r>
              <a:rPr lang="en-US" sz="5400" b="1" u="sng" dirty="0">
                <a:solidFill>
                  <a:prstClr val="black"/>
                </a:solidFill>
              </a:rPr>
              <a:t>hatchery indicators</a:t>
            </a:r>
            <a:r>
              <a:rPr lang="en-US" sz="5400" b="1" dirty="0">
                <a:solidFill>
                  <a:prstClr val="black"/>
                </a:solidFill>
              </a:rPr>
              <a:t> conference call</a:t>
            </a:r>
            <a:endParaRPr lang="en-US" altLang="en-US" sz="3200" b="1" dirty="0">
              <a:solidFill>
                <a:prstClr val="black"/>
              </a:solidFill>
              <a:latin typeface="Arial" panose="020B0604020202020204" pitchFamily="34" charset="0"/>
            </a:endParaRPr>
          </a:p>
          <a:p>
            <a:pPr lvl="0" eaLnBrk="0" fontAlgn="base" hangingPunct="0">
              <a:spcBef>
                <a:spcPct val="0"/>
              </a:spcBef>
              <a:spcAft>
                <a:spcPct val="0"/>
              </a:spcAft>
            </a:pPr>
            <a:endParaRPr lang="en-US" altLang="en-US" sz="3200" b="1" dirty="0">
              <a:solidFill>
                <a:prstClr val="black"/>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sng" strike="noStrike" cap="none" normalizeH="0" baseline="0" dirty="0" smtClean="0">
                <a:ln>
                  <a:noFill/>
                </a:ln>
                <a:effectLst/>
                <a:latin typeface="Arial" panose="020B0604020202020204" pitchFamily="34" charset="0"/>
              </a:rPr>
              <a:t>Next Steps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Mike will mark up a </a:t>
            </a:r>
            <a:r>
              <a:rPr kumimoji="0" lang="en-US" altLang="en-US" sz="2400" b="1" i="0" u="none" strike="noStrike" cap="none" normalizeH="0" baseline="0" dirty="0" smtClean="0">
                <a:ln>
                  <a:noFill/>
                </a:ln>
                <a:solidFill>
                  <a:srgbClr val="3333FF"/>
                </a:solidFill>
                <a:effectLst/>
                <a:latin typeface="Arial" panose="020B0604020202020204" pitchFamily="34" charset="0"/>
                <a:hlinkClick r:id="rId2" action="ppaction://hlinkfile"/>
              </a:rPr>
              <a:t>draft DES</a:t>
            </a:r>
            <a:r>
              <a:rPr kumimoji="0" lang="en-US" altLang="en-US" sz="2400" b="1" i="0" u="none" strike="noStrike" cap="none" normalizeH="0" baseline="0" dirty="0" smtClean="0">
                <a:ln>
                  <a:noFill/>
                </a:ln>
                <a:solidFill>
                  <a:srgbClr val="3333FF"/>
                </a:solidFill>
                <a:effectLst/>
                <a:latin typeface="Arial" panose="020B0604020202020204" pitchFamily="34" charset="0"/>
              </a:rPr>
              <a:t> with this information and send it out for review.</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States and USFWS will review DES and get comments back to Mike.</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Once we are comfortable with initial draft, will look for sample data sharing from states and USFWS, use initial sharing as test case and modify DES as we share and learn.</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13</a:t>
            </a:fld>
            <a:endParaRPr lang="en-US" dirty="0"/>
          </a:p>
        </p:txBody>
      </p:sp>
    </p:spTree>
    <p:extLst>
      <p:ext uri="{BB962C8B-B14F-4D97-AF65-F5344CB8AC3E}">
        <p14:creationId xmlns:p14="http://schemas.microsoft.com/office/powerpoint/2010/main" val="347131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1502"/>
            <a:ext cx="114031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We need sample data sets so we can see what exists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and make suggestions for the DES.</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14</a:t>
            </a:fld>
            <a:endParaRPr lang="en-US" dirty="0"/>
          </a:p>
        </p:txBody>
      </p:sp>
    </p:spTree>
    <p:extLst>
      <p:ext uri="{BB962C8B-B14F-4D97-AF65-F5344CB8AC3E}">
        <p14:creationId xmlns:p14="http://schemas.microsoft.com/office/powerpoint/2010/main" val="1559566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723" t="12032" r="2503"/>
          <a:stretch/>
        </p:blipFill>
        <p:spPr>
          <a:xfrm>
            <a:off x="6447934" y="1183386"/>
            <a:ext cx="4424537" cy="5564026"/>
          </a:xfrm>
          <a:prstGeom prst="rect">
            <a:avLst/>
          </a:prstGeom>
        </p:spPr>
      </p:pic>
      <p:sp>
        <p:nvSpPr>
          <p:cNvPr id="4" name="Rectangle 2"/>
          <p:cNvSpPr>
            <a:spLocks noChangeArrowheads="1"/>
          </p:cNvSpPr>
          <p:nvPr/>
        </p:nvSpPr>
        <p:spPr bwMode="auto">
          <a:xfrm>
            <a:off x="153973" y="286988"/>
            <a:ext cx="114031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panose="020B0604020202020204" pitchFamily="34" charset="0"/>
              </a:rPr>
              <a:t>An example:  HSRG</a:t>
            </a:r>
            <a:r>
              <a:rPr kumimoji="0" lang="en-US" altLang="en-US" sz="2800" b="1" i="0" u="none" strike="noStrike" cap="none" normalizeH="0" dirty="0" smtClean="0">
                <a:ln>
                  <a:noFill/>
                </a:ln>
                <a:solidFill>
                  <a:schemeClr val="tx1"/>
                </a:solidFill>
                <a:effectLst/>
                <a:latin typeface="Arial" panose="020B0604020202020204" pitchFamily="34" charset="0"/>
              </a:rPr>
              <a:t> report for Grande Ronde / Catherine Creek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3"/>
          <a:srcRect l="5848" t="11973" r="2403"/>
          <a:stretch/>
        </p:blipFill>
        <p:spPr>
          <a:xfrm>
            <a:off x="1521673" y="1183386"/>
            <a:ext cx="4420358" cy="5564025"/>
          </a:xfrm>
          <a:prstGeom prst="rect">
            <a:avLst/>
          </a:prstGeom>
        </p:spPr>
      </p:pic>
      <p:sp>
        <p:nvSpPr>
          <p:cNvPr id="5" name="Oval 4"/>
          <p:cNvSpPr/>
          <p:nvPr/>
        </p:nvSpPr>
        <p:spPr>
          <a:xfrm>
            <a:off x="6747753" y="2406990"/>
            <a:ext cx="3014401" cy="200564"/>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472656" y="2584453"/>
            <a:ext cx="2029010" cy="12453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93125" y="2948516"/>
            <a:ext cx="1519878" cy="121937"/>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370992" y="3500893"/>
            <a:ext cx="784088"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450441" y="3401995"/>
            <a:ext cx="738648"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053666" y="3319755"/>
            <a:ext cx="954228"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481364" y="3410324"/>
            <a:ext cx="716925"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450570" y="3506231"/>
            <a:ext cx="592500"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Brace 2"/>
          <p:cNvSpPr/>
          <p:nvPr/>
        </p:nvSpPr>
        <p:spPr>
          <a:xfrm>
            <a:off x="10872472" y="2309567"/>
            <a:ext cx="326284" cy="1941922"/>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11353069" y="2948516"/>
            <a:ext cx="622735" cy="646331"/>
          </a:xfrm>
          <a:prstGeom prst="rect">
            <a:avLst/>
          </a:prstGeom>
          <a:noFill/>
        </p:spPr>
        <p:txBody>
          <a:bodyPr wrap="none" rtlCol="0">
            <a:spAutoFit/>
          </a:bodyPr>
          <a:lstStyle/>
          <a:p>
            <a:r>
              <a:rPr lang="en-US" dirty="0" smtClean="0"/>
              <a:t>Next</a:t>
            </a:r>
          </a:p>
          <a:p>
            <a:r>
              <a:rPr lang="en-US" dirty="0" smtClean="0"/>
              <a:t>slide</a:t>
            </a:r>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15</a:t>
            </a:fld>
            <a:endParaRPr lang="en-US" dirty="0"/>
          </a:p>
        </p:txBody>
      </p:sp>
    </p:spTree>
    <p:extLst>
      <p:ext uri="{BB962C8B-B14F-4D97-AF65-F5344CB8AC3E}">
        <p14:creationId xmlns:p14="http://schemas.microsoft.com/office/powerpoint/2010/main" val="2405592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723" t="31470" r="2503" b="40133"/>
          <a:stretch/>
        </p:blipFill>
        <p:spPr>
          <a:xfrm>
            <a:off x="1300701" y="2592371"/>
            <a:ext cx="9590599" cy="3893268"/>
          </a:xfrm>
          <a:prstGeom prst="rect">
            <a:avLst/>
          </a:prstGeom>
        </p:spPr>
      </p:pic>
      <p:sp>
        <p:nvSpPr>
          <p:cNvPr id="4" name="Rectangle 2"/>
          <p:cNvSpPr>
            <a:spLocks noChangeArrowheads="1"/>
          </p:cNvSpPr>
          <p:nvPr/>
        </p:nvSpPr>
        <p:spPr bwMode="auto">
          <a:xfrm>
            <a:off x="153972" y="335499"/>
            <a:ext cx="1190290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panose="020B0604020202020204" pitchFamily="34" charset="0"/>
              </a:rPr>
              <a:t>An example:  HSRG</a:t>
            </a:r>
            <a:r>
              <a:rPr kumimoji="0" lang="en-US" altLang="en-US" sz="2800" b="1" i="0" u="none" strike="noStrike" cap="none" normalizeH="0" dirty="0" smtClean="0">
                <a:ln>
                  <a:noFill/>
                </a:ln>
                <a:solidFill>
                  <a:schemeClr val="tx1"/>
                </a:solidFill>
                <a:effectLst/>
                <a:latin typeface="Arial" panose="020B0604020202020204" pitchFamily="34" charset="0"/>
              </a:rPr>
              <a:t> report for Grande Ronde / Catherine Creek</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dirty="0" smtClean="0">
                <a:ln>
                  <a:noFill/>
                </a:ln>
                <a:solidFill>
                  <a:schemeClr val="tx1"/>
                </a:solidFill>
                <a:effectLst/>
                <a:latin typeface="Arial" panose="020B0604020202020204" pitchFamily="34" charset="0"/>
              </a:rPr>
              <a:t>Does the scale of information available match the scale of interest?</a:t>
            </a:r>
          </a:p>
        </p:txBody>
      </p:sp>
      <p:sp>
        <p:nvSpPr>
          <p:cNvPr id="5" name="Oval 4"/>
          <p:cNvSpPr/>
          <p:nvPr/>
        </p:nvSpPr>
        <p:spPr>
          <a:xfrm>
            <a:off x="2336290" y="2602507"/>
            <a:ext cx="5489111" cy="419050"/>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542274" y="2946517"/>
            <a:ext cx="4376242" cy="260189"/>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514679" y="4966420"/>
            <a:ext cx="1676943" cy="254770"/>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418579" y="4741183"/>
            <a:ext cx="1655166"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536370" y="4951596"/>
            <a:ext cx="1171484"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794066" y="3768643"/>
            <a:ext cx="3313743"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940055" y="4537180"/>
            <a:ext cx="2071970"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700928" y="4768966"/>
            <a:ext cx="766158"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4937DF66-1B21-4D91-8686-FFF9EB5CF24C}" type="slidenum">
              <a:rPr lang="en-US" smtClean="0"/>
              <a:t>16</a:t>
            </a:fld>
            <a:endParaRPr lang="en-US" dirty="0"/>
          </a:p>
        </p:txBody>
      </p:sp>
    </p:spTree>
    <p:extLst>
      <p:ext uri="{BB962C8B-B14F-4D97-AF65-F5344CB8AC3E}">
        <p14:creationId xmlns:p14="http://schemas.microsoft.com/office/powerpoint/2010/main" val="3628480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813" y="421664"/>
            <a:ext cx="10457415" cy="707886"/>
          </a:xfrm>
          <a:prstGeom prst="rect">
            <a:avLst/>
          </a:prstGeom>
          <a:noFill/>
        </p:spPr>
        <p:txBody>
          <a:bodyPr wrap="none" rtlCol="0">
            <a:spAutoFit/>
          </a:bodyPr>
          <a:lstStyle/>
          <a:p>
            <a:r>
              <a:rPr lang="en-US" sz="4000" b="1" dirty="0" smtClean="0"/>
              <a:t>Please Sir, some example data sets for the poor?</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896" y="1388609"/>
            <a:ext cx="9239250" cy="5191125"/>
          </a:xfrm>
          <a:prstGeom prst="rect">
            <a:avLst/>
          </a:prstGeom>
        </p:spPr>
      </p:pic>
      <p:sp>
        <p:nvSpPr>
          <p:cNvPr id="4" name="Slide Number Placeholder 3"/>
          <p:cNvSpPr>
            <a:spLocks noGrp="1"/>
          </p:cNvSpPr>
          <p:nvPr>
            <p:ph type="sldNum" sz="quarter" idx="12"/>
          </p:nvPr>
        </p:nvSpPr>
        <p:spPr/>
        <p:txBody>
          <a:bodyPr/>
          <a:lstStyle/>
          <a:p>
            <a:fld id="{4937DF66-1B21-4D91-8686-FFF9EB5CF24C}" type="slidenum">
              <a:rPr lang="en-US" smtClean="0"/>
              <a:t>17</a:t>
            </a:fld>
            <a:endParaRPr lang="en-US" dirty="0"/>
          </a:p>
        </p:txBody>
      </p:sp>
    </p:spTree>
    <p:extLst>
      <p:ext uri="{BB962C8B-B14F-4D97-AF65-F5344CB8AC3E}">
        <p14:creationId xmlns:p14="http://schemas.microsoft.com/office/powerpoint/2010/main" val="107175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USFWS</a:t>
            </a:r>
          </a:p>
        </p:txBody>
      </p:sp>
      <p:sp>
        <p:nvSpPr>
          <p:cNvPr id="2" name="Slide Number Placeholder 1"/>
          <p:cNvSpPr>
            <a:spLocks noGrp="1"/>
          </p:cNvSpPr>
          <p:nvPr>
            <p:ph type="sldNum" sz="quarter" idx="12"/>
          </p:nvPr>
        </p:nvSpPr>
        <p:spPr/>
        <p:txBody>
          <a:bodyPr/>
          <a:lstStyle/>
          <a:p>
            <a:fld id="{4937DF66-1B21-4D91-8686-FFF9EB5CF24C}" type="slidenum">
              <a:rPr lang="en-US" smtClean="0"/>
              <a:t>18</a:t>
            </a:fld>
            <a:endParaRPr lang="en-US" dirty="0"/>
          </a:p>
        </p:txBody>
      </p:sp>
    </p:spTree>
    <p:extLst>
      <p:ext uri="{BB962C8B-B14F-4D97-AF65-F5344CB8AC3E}">
        <p14:creationId xmlns:p14="http://schemas.microsoft.com/office/powerpoint/2010/main" val="1924102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IDFG</a:t>
            </a:r>
          </a:p>
        </p:txBody>
      </p:sp>
      <p:graphicFrame>
        <p:nvGraphicFramePr>
          <p:cNvPr id="2" name="Table 1"/>
          <p:cNvGraphicFramePr>
            <a:graphicFrameLocks noGrp="1"/>
          </p:cNvGraphicFramePr>
          <p:nvPr>
            <p:extLst/>
          </p:nvPr>
        </p:nvGraphicFramePr>
        <p:xfrm>
          <a:off x="131976" y="1056495"/>
          <a:ext cx="11906055" cy="5257812"/>
        </p:xfrm>
        <a:graphic>
          <a:graphicData uri="http://schemas.openxmlformats.org/drawingml/2006/table">
            <a:tbl>
              <a:tblPr firstRow="1" bandRow="1">
                <a:tableStyleId>{5C22544A-7EE6-4342-B048-85BDC9FD1C3A}</a:tableStyleId>
              </a:tblPr>
              <a:tblGrid>
                <a:gridCol w="2381211">
                  <a:extLst>
                    <a:ext uri="{9D8B030D-6E8A-4147-A177-3AD203B41FA5}">
                      <a16:colId xmlns:a16="http://schemas.microsoft.com/office/drawing/2014/main" val="3936432876"/>
                    </a:ext>
                  </a:extLst>
                </a:gridCol>
                <a:gridCol w="1785436">
                  <a:extLst>
                    <a:ext uri="{9D8B030D-6E8A-4147-A177-3AD203B41FA5}">
                      <a16:colId xmlns:a16="http://schemas.microsoft.com/office/drawing/2014/main" val="1426378989"/>
                    </a:ext>
                  </a:extLst>
                </a:gridCol>
                <a:gridCol w="1960775">
                  <a:extLst>
                    <a:ext uri="{9D8B030D-6E8A-4147-A177-3AD203B41FA5}">
                      <a16:colId xmlns:a16="http://schemas.microsoft.com/office/drawing/2014/main" val="435498866"/>
                    </a:ext>
                  </a:extLst>
                </a:gridCol>
                <a:gridCol w="1791093">
                  <a:extLst>
                    <a:ext uri="{9D8B030D-6E8A-4147-A177-3AD203B41FA5}">
                      <a16:colId xmlns:a16="http://schemas.microsoft.com/office/drawing/2014/main" val="3211518799"/>
                    </a:ext>
                  </a:extLst>
                </a:gridCol>
                <a:gridCol w="3987540">
                  <a:extLst>
                    <a:ext uri="{9D8B030D-6E8A-4147-A177-3AD203B41FA5}">
                      <a16:colId xmlns:a16="http://schemas.microsoft.com/office/drawing/2014/main" val="4228319283"/>
                    </a:ext>
                  </a:extLst>
                </a:gridCol>
              </a:tblGrid>
              <a:tr h="336978">
                <a:tc>
                  <a:txBody>
                    <a:bodyPr/>
                    <a:lstStyle/>
                    <a:p>
                      <a:r>
                        <a:rPr lang="en-US" sz="1400" baseline="0" dirty="0">
                          <a:effectLst/>
                        </a:rPr>
                        <a:t>Indicator</a:t>
                      </a:r>
                    </a:p>
                  </a:txBody>
                  <a:tcPr marL="68580" marR="68580" marT="0" marB="0" anchor="ctr"/>
                </a:tc>
                <a:tc>
                  <a:txBody>
                    <a:bodyPr/>
                    <a:lstStyle/>
                    <a:p>
                      <a:r>
                        <a:rPr lang="en-US" sz="1400" baseline="0" dirty="0">
                          <a:effectLst/>
                        </a:rPr>
                        <a:t>Sockeye</a:t>
                      </a:r>
                    </a:p>
                  </a:txBody>
                  <a:tcPr marL="68580" marR="68580" marT="0" marB="0" anchor="ctr"/>
                </a:tc>
                <a:tc>
                  <a:txBody>
                    <a:bodyPr/>
                    <a:lstStyle/>
                    <a:p>
                      <a:r>
                        <a:rPr lang="en-US" sz="1400" baseline="0" dirty="0">
                          <a:effectLst/>
                        </a:rPr>
                        <a:t>Chinook</a:t>
                      </a:r>
                    </a:p>
                  </a:txBody>
                  <a:tcPr marL="68580" marR="68580" marT="0" marB="0" anchor="ctr"/>
                </a:tc>
                <a:tc>
                  <a:txBody>
                    <a:bodyPr/>
                    <a:lstStyle/>
                    <a:p>
                      <a:r>
                        <a:rPr lang="en-US" sz="1400" baseline="0" dirty="0">
                          <a:effectLst/>
                        </a:rPr>
                        <a:t>Steelhead</a:t>
                      </a:r>
                    </a:p>
                  </a:txBody>
                  <a:tcPr marL="68580" marR="68580" marT="0" marB="0" anchor="ctr"/>
                </a:tc>
                <a:tc>
                  <a:txBody>
                    <a:bodyPr/>
                    <a:lstStyle/>
                    <a:p>
                      <a:r>
                        <a:rPr lang="en-US" sz="1400" baseline="0" dirty="0">
                          <a:effectLst/>
                        </a:rPr>
                        <a:t>Comments</a:t>
                      </a:r>
                    </a:p>
                  </a:txBody>
                  <a:tcPr marL="68580" marR="68580" marT="0" marB="0" anchor="ctr"/>
                </a:tc>
                <a:extLst>
                  <a:ext uri="{0D108BD9-81ED-4DB2-BD59-A6C34878D82A}">
                    <a16:rowId xmlns:a16="http://schemas.microsoft.com/office/drawing/2014/main" val="1661343113"/>
                  </a:ext>
                </a:extLst>
              </a:tr>
              <a:tr h="1217754">
                <a:tc>
                  <a:txBody>
                    <a:bodyPr/>
                    <a:lstStyle/>
                    <a:p>
                      <a:pPr marL="0" lvl="0" indent="0">
                        <a:lnSpc>
                          <a:spcPct val="105000"/>
                        </a:lnSpc>
                        <a:buFontTx/>
                        <a:buNone/>
                      </a:pPr>
                      <a:r>
                        <a:rPr lang="en-US" sz="1400" b="1" baseline="0" dirty="0" smtClean="0">
                          <a:solidFill>
                            <a:srgbClr val="3333FF"/>
                          </a:solidFill>
                          <a:effectLst/>
                        </a:rPr>
                        <a:t>Juvenile releases</a:t>
                      </a:r>
                    </a:p>
                    <a:p>
                      <a:pPr marL="0" lvl="0" indent="0">
                        <a:lnSpc>
                          <a:spcPct val="105000"/>
                        </a:lnSpc>
                        <a:buFontTx/>
                        <a:buNone/>
                      </a:pPr>
                      <a:r>
                        <a:rPr lang="en-US" sz="1400" baseline="0" dirty="0" smtClean="0">
                          <a:solidFill>
                            <a:srgbClr val="3333FF"/>
                          </a:solidFill>
                          <a:effectLst/>
                        </a:rPr>
                        <a:t>(date</a:t>
                      </a:r>
                      <a:r>
                        <a:rPr lang="en-US" sz="1400" baseline="0" dirty="0">
                          <a:solidFill>
                            <a:srgbClr val="3333FF"/>
                          </a:solidFill>
                          <a:effectLst/>
                        </a:rPr>
                        <a:t>, location, release type, fish size, maybe marks):</a:t>
                      </a:r>
                      <a:endParaRPr lang="en-US" sz="1400" baseline="0" dirty="0">
                        <a:effectLst/>
                      </a:endParaRPr>
                    </a:p>
                  </a:txBody>
                  <a:tcPr marL="68580" marR="68580" marT="0" marB="0" anchor="ctr"/>
                </a:tc>
                <a:tc>
                  <a:txBody>
                    <a:bodyPr/>
                    <a:lstStyle/>
                    <a:p>
                      <a:r>
                        <a:rPr lang="en-US" sz="1400" baseline="0" dirty="0">
                          <a:effectLst/>
                        </a:rPr>
                        <a:t>Yes, from </a:t>
                      </a:r>
                      <a:r>
                        <a:rPr lang="en-US" sz="1400" baseline="0" dirty="0">
                          <a:solidFill>
                            <a:srgbClr val="1F497D"/>
                          </a:solidFill>
                          <a:effectLst/>
                        </a:rPr>
                        <a:t>database</a:t>
                      </a:r>
                      <a:endParaRPr lang="en-US" sz="1400" baseline="0" dirty="0">
                        <a:effectLst/>
                      </a:endParaRPr>
                    </a:p>
                  </a:txBody>
                  <a:tcPr marL="68580" marR="68580" marT="0" marB="0" anchor="ctr"/>
                </a:tc>
                <a:tc>
                  <a:txBody>
                    <a:bodyPr/>
                    <a:lstStyle/>
                    <a:p>
                      <a:r>
                        <a:rPr lang="en-US" sz="1400" baseline="0" dirty="0">
                          <a:effectLst/>
                        </a:rPr>
                        <a:t>Yes, from </a:t>
                      </a:r>
                      <a:r>
                        <a:rPr lang="en-US" sz="1400" baseline="0" dirty="0">
                          <a:solidFill>
                            <a:srgbClr val="1F497D"/>
                          </a:solidFill>
                          <a:effectLst/>
                        </a:rPr>
                        <a:t>database</a:t>
                      </a:r>
                      <a:endParaRPr lang="en-US" sz="1400" baseline="0" dirty="0">
                        <a:effectLst/>
                      </a:endParaRPr>
                    </a:p>
                  </a:txBody>
                  <a:tcPr marL="68580" marR="68580" marT="0" marB="0" anchor="ctr"/>
                </a:tc>
                <a:tc>
                  <a:txBody>
                    <a:bodyPr/>
                    <a:lstStyle/>
                    <a:p>
                      <a:r>
                        <a:rPr lang="en-US" sz="1400" baseline="0" dirty="0">
                          <a:effectLst/>
                        </a:rPr>
                        <a:t>Yes, from </a:t>
                      </a:r>
                      <a:r>
                        <a:rPr lang="en-US" sz="1400" baseline="0" dirty="0">
                          <a:solidFill>
                            <a:srgbClr val="1F497D"/>
                          </a:solidFill>
                          <a:effectLst/>
                        </a:rPr>
                        <a:t>database</a:t>
                      </a:r>
                      <a:endParaRPr lang="en-US" sz="1400" baseline="0" dirty="0">
                        <a:effectLst/>
                      </a:endParaRPr>
                    </a:p>
                  </a:txBody>
                  <a:tcPr marL="68580" marR="68580" marT="0" marB="0" anchor="ctr"/>
                </a:tc>
                <a:tc>
                  <a:txBody>
                    <a:bodyPr/>
                    <a:lstStyle/>
                    <a:p>
                      <a:r>
                        <a:rPr lang="en-US" sz="1400" baseline="0" dirty="0">
                          <a:solidFill>
                            <a:srgbClr val="1F497D"/>
                          </a:solidFill>
                          <a:effectLst/>
                          <a:highlight>
                            <a:srgbClr val="FFFF00"/>
                          </a:highlight>
                        </a:rPr>
                        <a:t>We have a release database for all programs operated by IDFG and HNFH. The FPC also has our release info (offhand, not sure how far back).</a:t>
                      </a:r>
                      <a:endParaRPr lang="en-US" sz="1400" baseline="0" dirty="0">
                        <a:effectLst/>
                      </a:endParaRPr>
                    </a:p>
                  </a:txBody>
                  <a:tcPr marL="68580" marR="68580" marT="0" marB="0" anchor="ctr"/>
                </a:tc>
                <a:extLst>
                  <a:ext uri="{0D108BD9-81ED-4DB2-BD59-A6C34878D82A}">
                    <a16:rowId xmlns:a16="http://schemas.microsoft.com/office/drawing/2014/main" val="1415702730"/>
                  </a:ext>
                </a:extLst>
              </a:tr>
              <a:tr h="725864">
                <a:tc>
                  <a:txBody>
                    <a:bodyPr/>
                    <a:lstStyle/>
                    <a:p>
                      <a:pPr marL="0" lvl="0" indent="0">
                        <a:lnSpc>
                          <a:spcPct val="105000"/>
                        </a:lnSpc>
                        <a:buFontTx/>
                        <a:buNone/>
                      </a:pPr>
                      <a:r>
                        <a:rPr lang="en-US" sz="1400" b="1" baseline="0" dirty="0">
                          <a:solidFill>
                            <a:srgbClr val="3333FF"/>
                          </a:solidFill>
                          <a:effectLst/>
                        </a:rPr>
                        <a:t>Adult returns </a:t>
                      </a:r>
                      <a:r>
                        <a:rPr lang="en-US" sz="1400" b="1" baseline="0" dirty="0" smtClean="0">
                          <a:solidFill>
                            <a:srgbClr val="3333FF"/>
                          </a:solidFill>
                          <a:effectLst/>
                        </a:rPr>
                        <a:t>by location</a:t>
                      </a:r>
                    </a:p>
                    <a:p>
                      <a:pPr marL="0" lvl="0" indent="0">
                        <a:lnSpc>
                          <a:spcPct val="105000"/>
                        </a:lnSpc>
                        <a:buFontTx/>
                        <a:buNone/>
                      </a:pPr>
                      <a:r>
                        <a:rPr lang="en-US" sz="1400" baseline="0" dirty="0" smtClean="0">
                          <a:solidFill>
                            <a:srgbClr val="3333FF"/>
                          </a:solidFill>
                          <a:effectLst/>
                        </a:rPr>
                        <a:t>(with </a:t>
                      </a:r>
                      <a:r>
                        <a:rPr lang="en-US" sz="1400" baseline="0" dirty="0">
                          <a:solidFill>
                            <a:srgbClr val="3333FF"/>
                          </a:solidFill>
                          <a:effectLst/>
                        </a:rPr>
                        <a:t>/ without jacks)</a:t>
                      </a:r>
                      <a:endParaRPr lang="en-US" sz="1400" baseline="0" dirty="0">
                        <a:effectLst/>
                      </a:endParaRP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Yes, from </a:t>
                      </a:r>
                      <a:r>
                        <a:rPr lang="en-US" sz="1400" baseline="0" dirty="0">
                          <a:solidFill>
                            <a:srgbClr val="1F497D"/>
                          </a:solidFill>
                          <a:effectLst/>
                        </a:rPr>
                        <a:t>XLS/</a:t>
                      </a:r>
                      <a:r>
                        <a:rPr lang="en-US" sz="1400" baseline="0" dirty="0">
                          <a:effectLst/>
                        </a:rPr>
                        <a:t>FINS</a:t>
                      </a:r>
                    </a:p>
                  </a:txBody>
                  <a:tcPr marL="68580" marR="68580" marT="0" marB="0" anchor="ctr"/>
                </a:tc>
                <a:tc>
                  <a:txBody>
                    <a:bodyPr/>
                    <a:lstStyle/>
                    <a:p>
                      <a:r>
                        <a:rPr lang="en-US" sz="1400" baseline="0" dirty="0">
                          <a:effectLst/>
                        </a:rPr>
                        <a:t>Yes, from </a:t>
                      </a:r>
                      <a:r>
                        <a:rPr lang="en-US" sz="1400" baseline="0" dirty="0">
                          <a:solidFill>
                            <a:srgbClr val="1F497D"/>
                          </a:solidFill>
                          <a:effectLst/>
                        </a:rPr>
                        <a:t>XLS/</a:t>
                      </a:r>
                      <a:r>
                        <a:rPr lang="en-US" sz="1400" baseline="0" dirty="0">
                          <a:effectLst/>
                        </a:rPr>
                        <a:t>FINS</a:t>
                      </a:r>
                    </a:p>
                  </a:txBody>
                  <a:tcPr marL="68580" marR="68580" marT="0" marB="0" anchor="ctr"/>
                </a:tc>
                <a:tc>
                  <a:txBody>
                    <a:bodyPr/>
                    <a:lstStyle/>
                    <a:p>
                      <a:r>
                        <a:rPr lang="en-US" sz="1400" baseline="0" dirty="0">
                          <a:solidFill>
                            <a:srgbClr val="1F497D"/>
                          </a:solidFill>
                          <a:effectLst/>
                          <a:highlight>
                            <a:srgbClr val="FFFF00"/>
                          </a:highlight>
                        </a:rPr>
                        <a:t>Yes, we have spreadsheets with this data for Sthd and Chinook.</a:t>
                      </a:r>
                      <a:endParaRPr lang="en-US" sz="1400" baseline="0" dirty="0">
                        <a:effectLst/>
                      </a:endParaRPr>
                    </a:p>
                  </a:txBody>
                  <a:tcPr marL="68580" marR="68580" marT="0" marB="0" anchor="ctr"/>
                </a:tc>
                <a:extLst>
                  <a:ext uri="{0D108BD9-81ED-4DB2-BD59-A6C34878D82A}">
                    <a16:rowId xmlns:a16="http://schemas.microsoft.com/office/drawing/2014/main" val="3830386384"/>
                  </a:ext>
                </a:extLst>
              </a:tr>
              <a:tr h="1668542">
                <a:tc>
                  <a:txBody>
                    <a:bodyPr/>
                    <a:lstStyle/>
                    <a:p>
                      <a:pPr marL="0" lvl="0" indent="0">
                        <a:lnSpc>
                          <a:spcPct val="105000"/>
                        </a:lnSpc>
                        <a:buFontTx/>
                        <a:buNone/>
                      </a:pPr>
                      <a:r>
                        <a:rPr lang="en-US" sz="1400" b="1" baseline="0" dirty="0" smtClean="0">
                          <a:solidFill>
                            <a:srgbClr val="3333FF"/>
                          </a:solidFill>
                          <a:effectLst/>
                        </a:rPr>
                        <a:t>SAR</a:t>
                      </a:r>
                    </a:p>
                    <a:p>
                      <a:pPr marL="0" lvl="0" indent="0">
                        <a:lnSpc>
                          <a:spcPct val="105000"/>
                        </a:lnSpc>
                        <a:buFontTx/>
                        <a:buNone/>
                      </a:pPr>
                      <a:r>
                        <a:rPr lang="en-US" sz="1400" baseline="0" dirty="0" smtClean="0">
                          <a:solidFill>
                            <a:srgbClr val="3333FF"/>
                          </a:solidFill>
                          <a:effectLst/>
                        </a:rPr>
                        <a:t>(by </a:t>
                      </a:r>
                      <a:r>
                        <a:rPr lang="en-US" sz="1400" baseline="0" dirty="0">
                          <a:solidFill>
                            <a:srgbClr val="3333FF"/>
                          </a:solidFill>
                          <a:effectLst/>
                        </a:rPr>
                        <a:t>broodstock; start with data from FPC)</a:t>
                      </a:r>
                      <a:endParaRPr lang="en-US" sz="1400" baseline="0" dirty="0">
                        <a:effectLst/>
                      </a:endParaRP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Does FPC have hatchery SARs for CH and SH</a:t>
                      </a:r>
                      <a:r>
                        <a:rPr lang="en-US" sz="1400" baseline="0" dirty="0" smtClean="0">
                          <a:effectLst/>
                        </a:rPr>
                        <a:t>?</a:t>
                      </a:r>
                    </a:p>
                    <a:p>
                      <a:endParaRPr lang="en-US" sz="1400" baseline="0" dirty="0">
                        <a:effectLst/>
                      </a:endParaRPr>
                    </a:p>
                    <a:p>
                      <a:r>
                        <a:rPr lang="en-US" sz="1400" baseline="0" dirty="0">
                          <a:solidFill>
                            <a:srgbClr val="1F497D"/>
                          </a:solidFill>
                          <a:effectLst/>
                          <a:highlight>
                            <a:srgbClr val="FFFF00"/>
                          </a:highlight>
                        </a:rPr>
                        <a:t>FPC will have SARs based on PIT tag release/returns. We have SARs based on traditional run reconstruction for steelhead and chinook (harvest+ hatchery returns + spawning ground etc.)</a:t>
                      </a:r>
                      <a:endParaRPr lang="en-US" sz="1400" baseline="0" dirty="0">
                        <a:effectLst/>
                      </a:endParaRPr>
                    </a:p>
                  </a:txBody>
                  <a:tcPr marL="68580" marR="68580" marT="0" marB="0" anchor="ctr"/>
                </a:tc>
                <a:extLst>
                  <a:ext uri="{0D108BD9-81ED-4DB2-BD59-A6C34878D82A}">
                    <a16:rowId xmlns:a16="http://schemas.microsoft.com/office/drawing/2014/main" val="250630720"/>
                  </a:ext>
                </a:extLst>
              </a:tr>
              <a:tr h="1308674">
                <a:tc>
                  <a:txBody>
                    <a:bodyPr/>
                    <a:lstStyle/>
                    <a:p>
                      <a:pPr marL="0" lvl="0" indent="0">
                        <a:lnSpc>
                          <a:spcPct val="105000"/>
                        </a:lnSpc>
                        <a:buFontTx/>
                        <a:buNone/>
                      </a:pPr>
                      <a:r>
                        <a:rPr lang="en-US" sz="1400" b="1" baseline="0" dirty="0" smtClean="0">
                          <a:solidFill>
                            <a:srgbClr val="3333FF"/>
                          </a:solidFill>
                          <a:effectLst/>
                        </a:rPr>
                        <a:t>R/S</a:t>
                      </a:r>
                    </a:p>
                    <a:p>
                      <a:pPr marL="0" lvl="0" indent="0">
                        <a:lnSpc>
                          <a:spcPct val="105000"/>
                        </a:lnSpc>
                        <a:buFontTx/>
                        <a:buNone/>
                      </a:pPr>
                      <a:r>
                        <a:rPr lang="en-US" sz="1400" baseline="0" dirty="0" smtClean="0">
                          <a:solidFill>
                            <a:srgbClr val="3333FF"/>
                          </a:solidFill>
                          <a:effectLst/>
                        </a:rPr>
                        <a:t>(lowest </a:t>
                      </a:r>
                      <a:r>
                        <a:rPr lang="en-US" sz="1400" baseline="0" dirty="0">
                          <a:solidFill>
                            <a:srgbClr val="3333FF"/>
                          </a:solidFill>
                          <a:effectLst/>
                        </a:rPr>
                        <a:t>priority; difficult; but if anyone has data, please let us see what you have)</a:t>
                      </a:r>
                      <a:endParaRPr lang="en-US" sz="1400" baseline="0" dirty="0">
                        <a:effectLst/>
                      </a:endParaRPr>
                    </a:p>
                  </a:txBody>
                  <a:tcPr marL="68580" marR="68580" marT="0" marB="0" anchor="ctr"/>
                </a:tc>
                <a:tc>
                  <a:txBody>
                    <a:bodyPr/>
                    <a:lstStyle/>
                    <a:p>
                      <a:r>
                        <a:rPr lang="en-US" sz="1400" baseline="0" dirty="0" smtClean="0">
                          <a:effectLst/>
                        </a:rPr>
                        <a:t>Yes</a:t>
                      </a:r>
                      <a:r>
                        <a:rPr lang="en-US" sz="1400" baseline="0" dirty="0">
                          <a:effectLst/>
                        </a:rPr>
                        <a:t>, from XLS</a:t>
                      </a:r>
                    </a:p>
                  </a:txBody>
                  <a:tcPr marL="68580" marR="68580" marT="0" marB="0" anchor="ctr"/>
                </a:tc>
                <a:tc>
                  <a:txBody>
                    <a:bodyPr/>
                    <a:lstStyle/>
                    <a:p>
                      <a:r>
                        <a:rPr lang="en-US" sz="1400" baseline="0" dirty="0">
                          <a:effectLst/>
                        </a:rPr>
                        <a:t>????</a:t>
                      </a:r>
                    </a:p>
                  </a:txBody>
                  <a:tcPr marL="68580" marR="68580" marT="0" marB="0" anchor="ctr"/>
                </a:tc>
                <a:tc>
                  <a:txBody>
                    <a:bodyPr/>
                    <a:lstStyle/>
                    <a:p>
                      <a:r>
                        <a:rPr lang="en-US" sz="1400" baseline="0" dirty="0">
                          <a:effectLst/>
                        </a:rPr>
                        <a:t>????</a:t>
                      </a:r>
                    </a:p>
                  </a:txBody>
                  <a:tcPr marL="68580" marR="68580" marT="0" marB="0" anchor="ctr"/>
                </a:tc>
                <a:tc>
                  <a:txBody>
                    <a:bodyPr/>
                    <a:lstStyle/>
                    <a:p>
                      <a:r>
                        <a:rPr lang="en-US" sz="1400" baseline="0" dirty="0">
                          <a:solidFill>
                            <a:srgbClr val="1F497D"/>
                          </a:solidFill>
                          <a:effectLst/>
                          <a:highlight>
                            <a:srgbClr val="FFFF00"/>
                          </a:highlight>
                        </a:rPr>
                        <a:t>Yes, we have this data for steelhead and chinook but will need some time to clean this up before we submit</a:t>
                      </a:r>
                      <a:r>
                        <a:rPr lang="en-US" sz="1400" baseline="0" dirty="0">
                          <a:solidFill>
                            <a:srgbClr val="1F497D"/>
                          </a:solidFill>
                          <a:effectLst/>
                        </a:rPr>
                        <a:t>.</a:t>
                      </a:r>
                      <a:endParaRPr lang="en-US" sz="1400" baseline="0" dirty="0">
                        <a:effectLst/>
                      </a:endParaRPr>
                    </a:p>
                  </a:txBody>
                  <a:tcPr marL="68580" marR="68580" marT="0" marB="0" anchor="ctr"/>
                </a:tc>
                <a:extLst>
                  <a:ext uri="{0D108BD9-81ED-4DB2-BD59-A6C34878D82A}">
                    <a16:rowId xmlns:a16="http://schemas.microsoft.com/office/drawing/2014/main" val="2549364602"/>
                  </a:ext>
                </a:extLst>
              </a:tr>
            </a:tbl>
          </a:graphicData>
        </a:graphic>
      </p:graphicFrame>
      <p:sp>
        <p:nvSpPr>
          <p:cNvPr id="3" name="Slide Number Placeholder 2"/>
          <p:cNvSpPr>
            <a:spLocks noGrp="1"/>
          </p:cNvSpPr>
          <p:nvPr>
            <p:ph type="sldNum" sz="quarter" idx="12"/>
          </p:nvPr>
        </p:nvSpPr>
        <p:spPr/>
        <p:txBody>
          <a:bodyPr/>
          <a:lstStyle/>
          <a:p>
            <a:fld id="{4937DF66-1B21-4D91-8686-FFF9EB5CF24C}" type="slidenum">
              <a:rPr lang="en-US" smtClean="0"/>
              <a:t>19</a:t>
            </a:fld>
            <a:endParaRPr lang="en-US" dirty="0"/>
          </a:p>
        </p:txBody>
      </p:sp>
    </p:spTree>
    <p:extLst>
      <p:ext uri="{BB962C8B-B14F-4D97-AF65-F5344CB8AC3E}">
        <p14:creationId xmlns:p14="http://schemas.microsoft.com/office/powerpoint/2010/main" val="292531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77586" y="547007"/>
            <a:ext cx="1992085" cy="3139321"/>
          </a:xfrm>
          <a:prstGeom prst="rect">
            <a:avLst/>
          </a:prstGeom>
          <a:noFill/>
        </p:spPr>
        <p:txBody>
          <a:bodyPr wrap="square" rtlCol="0">
            <a:spAutoFit/>
          </a:bodyPr>
          <a:lstStyle/>
          <a:p>
            <a:endParaRPr lang="en-US" dirty="0" smtClean="0"/>
          </a:p>
          <a:p>
            <a:r>
              <a:rPr lang="en-US" dirty="0"/>
              <a:t>Agenda</a:t>
            </a:r>
          </a:p>
          <a:p>
            <a:endParaRPr lang="en-US" dirty="0"/>
          </a:p>
          <a:p>
            <a:endParaRPr lang="en-US" dirty="0" smtClean="0"/>
          </a:p>
          <a:p>
            <a:r>
              <a:rPr lang="en-US" dirty="0" smtClean="0"/>
              <a:t>StreamNet </a:t>
            </a:r>
            <a:r>
              <a:rPr lang="en-US" dirty="0"/>
              <a:t>Steering Committee Meeting</a:t>
            </a:r>
            <a:br>
              <a:rPr lang="en-US" dirty="0"/>
            </a:br>
            <a:r>
              <a:rPr lang="en-US" dirty="0"/>
              <a:t>September 7, 2017		</a:t>
            </a:r>
          </a:p>
        </p:txBody>
      </p:sp>
      <p:sp>
        <p:nvSpPr>
          <p:cNvPr id="2" name="Rectangle 1"/>
          <p:cNvSpPr/>
          <p:nvPr/>
        </p:nvSpPr>
        <p:spPr>
          <a:xfrm>
            <a:off x="3047999" y="140086"/>
            <a:ext cx="8439151" cy="6530121"/>
          </a:xfrm>
          <a:prstGeom prst="rect">
            <a:avLst/>
          </a:prstGeom>
        </p:spPr>
        <p:txBody>
          <a:bodyPr wrap="square">
            <a:spAutoFit/>
          </a:bodyPr>
          <a:lstStyle/>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9:30 AM 	Budget Updates – last month adjustments – Next FY Budgets		</a:t>
            </a:r>
            <a:r>
              <a:rPr lang="en-US" sz="1400" dirty="0" smtClean="0">
                <a:solidFill>
                  <a:srgbClr val="000000"/>
                </a:solidFill>
                <a:latin typeface="Calibri" panose="020F0502020204030204" pitchFamily="34" charset="0"/>
                <a:ea typeface="Calibri" panose="020F0502020204030204" pitchFamily="34" charset="0"/>
              </a:rPr>
              <a:t>	All</a:t>
            </a:r>
            <a:endParaRPr lang="en-US" sz="1400" dirty="0">
              <a:latin typeface="Times New Roman" panose="02020603050405020304" pitchFamily="18" charset="0"/>
              <a:ea typeface="Times New Roman" panose="02020603050405020304" pitchFamily="18" charset="0"/>
            </a:endParaRPr>
          </a:p>
          <a:p>
            <a:pPr marL="457200" marR="0" indent="457200">
              <a:lnSpc>
                <a:spcPct val="106000"/>
              </a:lnSpc>
              <a:spcBef>
                <a:spcPts val="0"/>
              </a:spcBef>
              <a:spcAft>
                <a:spcPts val="800"/>
              </a:spcAft>
            </a:pPr>
            <a:r>
              <a:rPr lang="en-US" sz="1400" dirty="0">
                <a:solidFill>
                  <a:srgbClr val="000000"/>
                </a:solidFill>
                <a:latin typeface="Calibri" panose="020F0502020204030204" pitchFamily="34" charset="0"/>
                <a:ea typeface="Calibri" panose="020F0502020204030204" pitchFamily="34" charset="0"/>
              </a:rPr>
              <a:t>Please come prepared to discuss your situation</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9:45 AM 	CA Data flow in 2017 How are we doing?  End of year priorities 		</a:t>
            </a:r>
            <a:r>
              <a:rPr lang="en-US" sz="1400" dirty="0" smtClean="0">
                <a:solidFill>
                  <a:srgbClr val="000000"/>
                </a:solidFill>
                <a:latin typeface="Calibri" panose="020F0502020204030204" pitchFamily="34" charset="0"/>
                <a:ea typeface="Calibri" panose="020F0502020204030204" pitchFamily="34" charset="0"/>
              </a:rPr>
              <a:t>	All</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		Please come prepared to discuss your situation</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10:00 AM 	FPC data sharing and Hatchery data </a:t>
            </a:r>
            <a:r>
              <a:rPr lang="en-US" sz="1400" dirty="0" smtClean="0">
                <a:solidFill>
                  <a:srgbClr val="000000"/>
                </a:solidFill>
                <a:latin typeface="Calibri" panose="020F0502020204030204" pitchFamily="34" charset="0"/>
                <a:ea typeface="Calibri" panose="020F0502020204030204" pitchFamily="34" charset="0"/>
              </a:rPr>
              <a:t>Update	</a:t>
            </a:r>
            <a:r>
              <a:rPr lang="en-US" sz="1400" dirty="0">
                <a:solidFill>
                  <a:srgbClr val="000000"/>
                </a:solidFill>
                <a:latin typeface="Calibri" panose="020F0502020204030204" pitchFamily="34" charset="0"/>
                <a:ea typeface="Calibri" panose="020F0502020204030204" pitchFamily="34" charset="0"/>
              </a:rPr>
              <a:t>	</a:t>
            </a:r>
            <a:r>
              <a:rPr lang="en-US" sz="1400" dirty="0" smtClean="0">
                <a:solidFill>
                  <a:srgbClr val="000000"/>
                </a:solidFill>
                <a:latin typeface="Calibri" panose="020F0502020204030204" pitchFamily="34" charset="0"/>
                <a:ea typeface="Calibri" panose="020F0502020204030204" pitchFamily="34" charset="0"/>
              </a:rPr>
              <a:t>		Mike</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11:00 AM 	Partner Updates 				</a:t>
            </a:r>
            <a:r>
              <a:rPr lang="en-US" sz="1400" dirty="0" smtClean="0">
                <a:solidFill>
                  <a:srgbClr val="000000"/>
                </a:solidFill>
                <a:latin typeface="Calibri" panose="020F0502020204030204" pitchFamily="34" charset="0"/>
                <a:ea typeface="Calibri" panose="020F0502020204030204" pitchFamily="34" charset="0"/>
              </a:rPr>
              <a:t>		All</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								</a:t>
            </a:r>
            <a:r>
              <a:rPr lang="en-US" sz="1400" dirty="0" smtClean="0">
                <a:solidFill>
                  <a:srgbClr val="000000"/>
                </a:solidFill>
                <a:latin typeface="Calibri" panose="020F0502020204030204" pitchFamily="34" charset="0"/>
                <a:ea typeface="Calibri" panose="020F0502020204030204" pitchFamily="34" charset="0"/>
              </a:rPr>
              <a:t>		</a:t>
            </a:r>
            <a:endParaRPr lang="en-US" sz="1400" dirty="0" smtClean="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smtClean="0">
                <a:solidFill>
                  <a:srgbClr val="000000"/>
                </a:solidFill>
                <a:latin typeface="Calibri" panose="020F0502020204030204" pitchFamily="34" charset="0"/>
                <a:ea typeface="Calibri" panose="020F0502020204030204" pitchFamily="34" charset="0"/>
              </a:rPr>
              <a:t>11:45		Lunch – On our own</a:t>
            </a:r>
            <a:endParaRPr lang="en-US" sz="1400" dirty="0" smtClean="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smtClean="0">
                <a:solidFill>
                  <a:srgbClr val="000000"/>
                </a:solidFill>
                <a:latin typeface="Calibri" panose="020F0502020204030204" pitchFamily="34" charset="0"/>
                <a:ea typeface="Calibri" panose="020F0502020204030204" pitchFamily="34" charset="0"/>
              </a:rPr>
              <a:t>1:00 </a:t>
            </a:r>
            <a:r>
              <a:rPr lang="en-US" sz="1400" dirty="0">
                <a:solidFill>
                  <a:srgbClr val="000000"/>
                </a:solidFill>
                <a:latin typeface="Calibri" panose="020F0502020204030204" pitchFamily="34" charset="0"/>
                <a:ea typeface="Calibri" panose="020F0502020204030204" pitchFamily="34" charset="0"/>
              </a:rPr>
              <a:t>PM	CA/StreamNet Priorities for new FY and review of 5 year work </a:t>
            </a:r>
            <a:r>
              <a:rPr lang="en-US" sz="1400" dirty="0" smtClean="0">
                <a:solidFill>
                  <a:srgbClr val="000000"/>
                </a:solidFill>
                <a:latin typeface="Calibri" panose="020F0502020204030204" pitchFamily="34" charset="0"/>
                <a:ea typeface="Calibri" panose="020F0502020204030204" pitchFamily="34" charset="0"/>
              </a:rPr>
              <a:t>plan</a:t>
            </a:r>
            <a:r>
              <a:rPr lang="en-US" sz="1400" dirty="0">
                <a:solidFill>
                  <a:srgbClr val="000000"/>
                </a:solidFill>
                <a:latin typeface="Calibri" panose="020F0502020204030204" pitchFamily="34" charset="0"/>
                <a:ea typeface="Calibri" panose="020F0502020204030204" pitchFamily="34" charset="0"/>
              </a:rPr>
              <a:t>	</a:t>
            </a:r>
            <a:r>
              <a:rPr lang="en-US" sz="1400" dirty="0" smtClean="0">
                <a:solidFill>
                  <a:srgbClr val="000000"/>
                </a:solidFill>
                <a:latin typeface="Calibri" panose="020F0502020204030204" pitchFamily="34" charset="0"/>
                <a:ea typeface="Calibri" panose="020F0502020204030204" pitchFamily="34" charset="0"/>
              </a:rPr>
              <a:t>	All</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		Potential Modifications to the DES/New Indicators </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		</a:t>
            </a:r>
            <a:r>
              <a:rPr lang="en-US" sz="1400" dirty="0" smtClean="0">
                <a:solidFill>
                  <a:srgbClr val="000000"/>
                </a:solidFill>
                <a:latin typeface="Calibri" panose="020F0502020204030204" pitchFamily="34" charset="0"/>
                <a:ea typeface="Calibri" panose="020F0502020204030204" pitchFamily="34" charset="0"/>
              </a:rPr>
              <a:t>(</a:t>
            </a:r>
            <a:r>
              <a:rPr lang="en-US" sz="1400" dirty="0">
                <a:solidFill>
                  <a:srgbClr val="000000"/>
                </a:solidFill>
                <a:latin typeface="Calibri" panose="020F0502020204030204" pitchFamily="34" charset="0"/>
                <a:ea typeface="Calibri" panose="020F0502020204030204" pitchFamily="34" charset="0"/>
              </a:rPr>
              <a:t>Juvenile Outmigrants &amp; NOSA)</a:t>
            </a:r>
            <a:endParaRPr lang="en-US" sz="1400" dirty="0">
              <a:latin typeface="Times New Roman" panose="02020603050405020304" pitchFamily="18" charset="0"/>
              <a:ea typeface="Times New Roman" panose="02020603050405020304" pitchFamily="18" charset="0"/>
            </a:endParaRPr>
          </a:p>
          <a:p>
            <a:pPr marL="914400" marR="0" indent="457200">
              <a:lnSpc>
                <a:spcPct val="106000"/>
              </a:lnSpc>
              <a:spcBef>
                <a:spcPts val="0"/>
              </a:spcBef>
              <a:spcAft>
                <a:spcPts val="800"/>
              </a:spcAft>
            </a:pPr>
            <a:r>
              <a:rPr lang="en-US" sz="1400" dirty="0">
                <a:solidFill>
                  <a:srgbClr val="000000"/>
                </a:solidFill>
                <a:latin typeface="Calibri" panose="020F0502020204030204" pitchFamily="34" charset="0"/>
                <a:ea typeface="Calibri" panose="020F0502020204030204" pitchFamily="34" charset="0"/>
              </a:rPr>
              <a:t>QA/QC discussion  </a:t>
            </a:r>
            <a:endParaRPr lang="en-US" sz="1400" dirty="0">
              <a:latin typeface="Times New Roman" panose="02020603050405020304" pitchFamily="18" charset="0"/>
              <a:ea typeface="Times New Roman" panose="02020603050405020304" pitchFamily="18" charset="0"/>
            </a:endParaRPr>
          </a:p>
          <a:p>
            <a:pPr marL="457200" marR="0" indent="457200">
              <a:lnSpc>
                <a:spcPct val="106000"/>
              </a:lnSpc>
              <a:spcBef>
                <a:spcPts val="0"/>
              </a:spcBef>
              <a:spcAft>
                <a:spcPts val="800"/>
              </a:spcAft>
            </a:pPr>
            <a:r>
              <a:rPr lang="en-US" sz="1400" dirty="0">
                <a:solidFill>
                  <a:srgbClr val="000000"/>
                </a:solidFill>
                <a:latin typeface="Calibri" panose="020F0502020204030204" pitchFamily="34" charset="0"/>
                <a:ea typeface="Calibri" panose="020F0502020204030204" pitchFamily="34" charset="0"/>
              </a:rPr>
              <a:t>Possible Pilot Project? High Priority Project Data into CAX as “Related Data”?</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3:00 PM	Tribal Data Project and Coordination with CAX (getting tribal data into CAX)	</a:t>
            </a:r>
            <a:r>
              <a:rPr lang="en-US" sz="1400" dirty="0" smtClean="0">
                <a:solidFill>
                  <a:srgbClr val="000000"/>
                </a:solidFill>
                <a:latin typeface="Calibri" panose="020F0502020204030204" pitchFamily="34" charset="0"/>
                <a:ea typeface="Calibri" panose="020F0502020204030204" pitchFamily="34" charset="0"/>
              </a:rPr>
              <a:t>	Denise </a:t>
            </a:r>
            <a:r>
              <a:rPr lang="en-US" sz="1400" dirty="0">
                <a:solidFill>
                  <a:srgbClr val="000000"/>
                </a:solidFill>
                <a:latin typeface="Calibri" panose="020F0502020204030204" pitchFamily="34" charset="0"/>
                <a:ea typeface="Calibri" panose="020F0502020204030204" pitchFamily="34" charset="0"/>
              </a:rPr>
              <a:t>	</a:t>
            </a:r>
            <a:r>
              <a:rPr lang="en-US" sz="1400" dirty="0" smtClean="0">
                <a:solidFill>
                  <a:srgbClr val="000000"/>
                </a:solidFill>
                <a:latin typeface="Calibri" panose="020F0502020204030204" pitchFamily="34" charset="0"/>
                <a:ea typeface="Calibri" panose="020F0502020204030204" pitchFamily="34" charset="0"/>
              </a:rPr>
              <a:t>Kelsey</a:t>
            </a:r>
            <a:endParaRPr lang="en-US" sz="1400" dirty="0">
              <a:latin typeface="Times New Roman" panose="02020603050405020304" pitchFamily="18" charset="0"/>
              <a:ea typeface="Times New Roman" panose="02020603050405020304" pitchFamily="18" charset="0"/>
            </a:endParaRPr>
          </a:p>
          <a:p>
            <a:pPr>
              <a:lnSpc>
                <a:spcPct val="106000"/>
              </a:lnSpc>
              <a:spcAft>
                <a:spcPts val="800"/>
              </a:spcAft>
            </a:pPr>
            <a:r>
              <a:rPr lang="en-US" sz="1400" dirty="0">
                <a:solidFill>
                  <a:srgbClr val="000000"/>
                </a:solidFill>
                <a:latin typeface="Calibri" panose="020F0502020204030204" pitchFamily="34" charset="0"/>
                <a:ea typeface="Calibri" panose="020F0502020204030204" pitchFamily="34" charset="0"/>
              </a:rPr>
              <a:t>3:30 PM	Discussion of a proposed PNAMP Workshop 			</a:t>
            </a:r>
            <a:r>
              <a:rPr lang="en-US" sz="1400" dirty="0" smtClean="0">
                <a:solidFill>
                  <a:srgbClr val="000000"/>
                </a:solidFill>
                <a:latin typeface="Calibri" panose="020F0502020204030204" pitchFamily="34" charset="0"/>
                <a:ea typeface="Calibri" panose="020F0502020204030204" pitchFamily="34" charset="0"/>
              </a:rPr>
              <a:t>	Jen </a:t>
            </a:r>
            <a:endParaRPr lang="en-US" sz="1400" dirty="0">
              <a:latin typeface="Times New Roman" panose="02020603050405020304" pitchFamily="18" charset="0"/>
              <a:ea typeface="Times New Roman" panose="02020603050405020304" pitchFamily="18" charset="0"/>
            </a:endParaRPr>
          </a:p>
          <a:p>
            <a:pPr marL="914400" marR="0" indent="-914400">
              <a:lnSpc>
                <a:spcPct val="106000"/>
              </a:lnSpc>
              <a:spcBef>
                <a:spcPts val="0"/>
              </a:spcBef>
              <a:spcAft>
                <a:spcPts val="800"/>
              </a:spcAft>
            </a:pPr>
            <a:r>
              <a:rPr lang="en-US" sz="1400" dirty="0">
                <a:solidFill>
                  <a:srgbClr val="000000"/>
                </a:solidFill>
                <a:latin typeface="Calibri" panose="020F0502020204030204" pitchFamily="34" charset="0"/>
                <a:ea typeface="Calibri" panose="020F0502020204030204" pitchFamily="34" charset="0"/>
              </a:rPr>
              <a:t>	PNAMP has offered to facilitate a methods review workshop focused on protocols and methods used to derive NOSA for steelhead. Jen is seeking feedback on interest, scope and timing of such a workshop (assuming sufficient interest).</a:t>
            </a:r>
            <a:endParaRPr lang="en-US" sz="1400" dirty="0">
              <a:latin typeface="Times New Roman" panose="02020603050405020304" pitchFamily="18" charset="0"/>
              <a:ea typeface="Times New Roman" panose="02020603050405020304" pitchFamily="18" charset="0"/>
            </a:endParaRPr>
          </a:p>
          <a:p>
            <a:pPr marL="914400" marR="0" indent="-914400">
              <a:lnSpc>
                <a:spcPct val="106000"/>
              </a:lnSpc>
              <a:spcBef>
                <a:spcPts val="0"/>
              </a:spcBef>
              <a:spcAft>
                <a:spcPts val="800"/>
              </a:spcAft>
            </a:pPr>
            <a:r>
              <a:rPr lang="en-US" sz="1400" dirty="0">
                <a:solidFill>
                  <a:srgbClr val="000000"/>
                </a:solidFill>
                <a:latin typeface="Calibri" panose="020F0502020204030204" pitchFamily="34" charset="0"/>
                <a:ea typeface="Calibri" panose="020F0502020204030204" pitchFamily="34" charset="0"/>
              </a:rPr>
              <a:t>4:00 PM	Adjourn</a:t>
            </a:r>
            <a:endParaRPr lang="en-US" sz="14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937DF66-1B21-4D91-8686-FFF9EB5CF24C}" type="slidenum">
              <a:rPr lang="en-US" smtClean="0"/>
              <a:t>2</a:t>
            </a:fld>
            <a:endParaRPr lang="en-US" dirty="0"/>
          </a:p>
        </p:txBody>
      </p:sp>
    </p:spTree>
    <p:extLst>
      <p:ext uri="{BB962C8B-B14F-4D97-AF65-F5344CB8AC3E}">
        <p14:creationId xmlns:p14="http://schemas.microsoft.com/office/powerpoint/2010/main" val="624855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ODFW</a:t>
            </a:r>
          </a:p>
        </p:txBody>
      </p:sp>
      <p:sp>
        <p:nvSpPr>
          <p:cNvPr id="2" name="Slide Number Placeholder 1"/>
          <p:cNvSpPr>
            <a:spLocks noGrp="1"/>
          </p:cNvSpPr>
          <p:nvPr>
            <p:ph type="sldNum" sz="quarter" idx="12"/>
          </p:nvPr>
        </p:nvSpPr>
        <p:spPr/>
        <p:txBody>
          <a:bodyPr/>
          <a:lstStyle/>
          <a:p>
            <a:fld id="{4937DF66-1B21-4D91-8686-FFF9EB5CF24C}" type="slidenum">
              <a:rPr lang="en-US" smtClean="0"/>
              <a:t>20</a:t>
            </a:fld>
            <a:endParaRPr lang="en-US" dirty="0"/>
          </a:p>
        </p:txBody>
      </p:sp>
    </p:spTree>
    <p:extLst>
      <p:ext uri="{BB962C8B-B14F-4D97-AF65-F5344CB8AC3E}">
        <p14:creationId xmlns:p14="http://schemas.microsoft.com/office/powerpoint/2010/main" val="380820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WDFW</a:t>
            </a:r>
          </a:p>
        </p:txBody>
      </p:sp>
      <p:sp>
        <p:nvSpPr>
          <p:cNvPr id="2" name="TextBox 1"/>
          <p:cNvSpPr txBox="1"/>
          <p:nvPr/>
        </p:nvSpPr>
        <p:spPr>
          <a:xfrm>
            <a:off x="3092920" y="1712068"/>
            <a:ext cx="5826868" cy="3693319"/>
          </a:xfrm>
          <a:prstGeom prst="rect">
            <a:avLst/>
          </a:prstGeom>
          <a:noFill/>
        </p:spPr>
        <p:txBody>
          <a:bodyPr wrap="square" rtlCol="0">
            <a:spAutoFit/>
          </a:bodyPr>
          <a:lstStyle/>
          <a:p>
            <a:r>
              <a:rPr lang="en-US" dirty="0" smtClean="0"/>
              <a:t>Received North Toutle Hatchery </a:t>
            </a:r>
            <a:r>
              <a:rPr lang="en-US" dirty="0"/>
              <a:t>Chinook </a:t>
            </a:r>
            <a:r>
              <a:rPr lang="en-US" dirty="0" smtClean="0"/>
              <a:t>Program Data 9/12/2017</a:t>
            </a:r>
          </a:p>
          <a:p>
            <a:endParaRPr lang="en-US" dirty="0" smtClean="0"/>
          </a:p>
          <a:p>
            <a:r>
              <a:rPr lang="en-US" dirty="0"/>
              <a:t>ESA Status: This population is listed as threatened and is part of the Lower Columbia Chinook ESU.</a:t>
            </a:r>
          </a:p>
          <a:p>
            <a:r>
              <a:rPr lang="en-US" dirty="0" smtClean="0"/>
              <a:t>Population </a:t>
            </a:r>
            <a:r>
              <a:rPr lang="en-US" dirty="0"/>
              <a:t>Description: This stock is one of 23 fall Chinook stocks in the ESU and is designated as a Stabilizing population (LCSR&amp;SP 2004). Historically, this was a large </a:t>
            </a:r>
            <a:r>
              <a:rPr lang="en-US" dirty="0" err="1"/>
              <a:t>tule</a:t>
            </a:r>
            <a:r>
              <a:rPr lang="en-US" dirty="0"/>
              <a:t> fall Chinook population. There is significant history of hatchery transfers from other lower Columbia </a:t>
            </a:r>
            <a:r>
              <a:rPr lang="en-US" dirty="0" err="1"/>
              <a:t>subbasins</a:t>
            </a:r>
            <a:r>
              <a:rPr lang="en-US" dirty="0"/>
              <a:t>. The primary historical spawning areas of the North Fork and </a:t>
            </a:r>
            <a:r>
              <a:rPr lang="en-US" dirty="0" err="1"/>
              <a:t>mainstem</a:t>
            </a:r>
            <a:r>
              <a:rPr lang="en-US" dirty="0"/>
              <a:t> Toutle remain impacted by the eruption of Mt. St. Helens.</a:t>
            </a:r>
          </a:p>
        </p:txBody>
      </p:sp>
      <p:sp>
        <p:nvSpPr>
          <p:cNvPr id="3" name="Slide Number Placeholder 2"/>
          <p:cNvSpPr>
            <a:spLocks noGrp="1"/>
          </p:cNvSpPr>
          <p:nvPr>
            <p:ph type="sldNum" sz="quarter" idx="12"/>
          </p:nvPr>
        </p:nvSpPr>
        <p:spPr/>
        <p:txBody>
          <a:bodyPr/>
          <a:lstStyle/>
          <a:p>
            <a:fld id="{4937DF66-1B21-4D91-8686-FFF9EB5CF24C}" type="slidenum">
              <a:rPr lang="en-US" smtClean="0"/>
              <a:t>21</a:t>
            </a:fld>
            <a:endParaRPr lang="en-US" dirty="0"/>
          </a:p>
        </p:txBody>
      </p:sp>
    </p:spTree>
    <p:extLst>
      <p:ext uri="{BB962C8B-B14F-4D97-AF65-F5344CB8AC3E}">
        <p14:creationId xmlns:p14="http://schemas.microsoft.com/office/powerpoint/2010/main" val="1934941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NPT</a:t>
            </a:r>
          </a:p>
        </p:txBody>
      </p:sp>
      <p:sp>
        <p:nvSpPr>
          <p:cNvPr id="6" name="TextBox 5"/>
          <p:cNvSpPr txBox="1"/>
          <p:nvPr/>
        </p:nvSpPr>
        <p:spPr>
          <a:xfrm>
            <a:off x="424205" y="1923069"/>
            <a:ext cx="11349873" cy="2309566"/>
          </a:xfrm>
          <a:prstGeom prst="rect">
            <a:avLst/>
          </a:prstGeom>
          <a:noFill/>
        </p:spPr>
        <p:txBody>
          <a:bodyPr wrap="square" rtlCol="0">
            <a:noAutofit/>
          </a:bodyPr>
          <a:lstStyle/>
          <a:p>
            <a:r>
              <a:rPr lang="en-US" b="1" dirty="0">
                <a:solidFill>
                  <a:srgbClr val="0070C0"/>
                </a:solidFill>
              </a:rPr>
              <a:t>Our </a:t>
            </a:r>
            <a:r>
              <a:rPr lang="en-US" b="1" dirty="0" smtClean="0">
                <a:solidFill>
                  <a:srgbClr val="0070C0"/>
                </a:solidFill>
              </a:rPr>
              <a:t>data aligns </a:t>
            </a:r>
            <a:r>
              <a:rPr lang="en-US" b="1" dirty="0">
                <a:solidFill>
                  <a:srgbClr val="0070C0"/>
                </a:solidFill>
              </a:rPr>
              <a:t>with the DES for the hatchery indicators.  As far as scale is concerned we report our hatchery data by release group/site.  So it may be possible to have multiple records for one population as is the instance with Fall Chinook in the Snake River main stem.</a:t>
            </a:r>
          </a:p>
          <a:p>
            <a:endParaRPr lang="en-US" b="1" dirty="0">
              <a:solidFill>
                <a:srgbClr val="0070C0"/>
              </a:solidFill>
            </a:endParaRPr>
          </a:p>
          <a:p>
            <a:r>
              <a:rPr lang="en-US" b="1" dirty="0">
                <a:solidFill>
                  <a:srgbClr val="0070C0"/>
                </a:solidFill>
              </a:rPr>
              <a:t>Please let me know if you have any questions.</a:t>
            </a:r>
          </a:p>
          <a:p>
            <a:endParaRPr lang="en-US" b="1" dirty="0">
              <a:solidFill>
                <a:srgbClr val="0070C0"/>
              </a:solidFill>
            </a:endParaRPr>
          </a:p>
          <a:p>
            <a:r>
              <a:rPr lang="en-US" b="1" dirty="0">
                <a:solidFill>
                  <a:srgbClr val="0070C0"/>
                </a:solidFill>
              </a:rPr>
              <a:t>Ryan Santo</a:t>
            </a:r>
          </a:p>
        </p:txBody>
      </p:sp>
      <p:sp>
        <p:nvSpPr>
          <p:cNvPr id="2" name="Slide Number Placeholder 1"/>
          <p:cNvSpPr>
            <a:spLocks noGrp="1"/>
          </p:cNvSpPr>
          <p:nvPr>
            <p:ph type="sldNum" sz="quarter" idx="12"/>
          </p:nvPr>
        </p:nvSpPr>
        <p:spPr/>
        <p:txBody>
          <a:bodyPr/>
          <a:lstStyle/>
          <a:p>
            <a:fld id="{4937DF66-1B21-4D91-8686-FFF9EB5CF24C}" type="slidenum">
              <a:rPr lang="en-US" smtClean="0"/>
              <a:t>22</a:t>
            </a:fld>
            <a:endParaRPr lang="en-US" dirty="0"/>
          </a:p>
        </p:txBody>
      </p:sp>
    </p:spTree>
    <p:extLst>
      <p:ext uri="{BB962C8B-B14F-4D97-AF65-F5344CB8AC3E}">
        <p14:creationId xmlns:p14="http://schemas.microsoft.com/office/powerpoint/2010/main" val="3356822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7374" y="3244334"/>
            <a:ext cx="497252" cy="369332"/>
          </a:xfrm>
          <a:prstGeom prst="rect">
            <a:avLst/>
          </a:prstGeom>
          <a:noFill/>
        </p:spPr>
        <p:txBody>
          <a:bodyPr wrap="none" rtlCol="0">
            <a:spAutoFit/>
          </a:bodyPr>
          <a:lstStyle/>
          <a:p>
            <a:r>
              <a:rPr lang="en-US" dirty="0" smtClean="0"/>
              <a:t>FIN</a:t>
            </a:r>
            <a:endParaRPr lang="en-US" dirty="0"/>
          </a:p>
        </p:txBody>
      </p:sp>
      <p:pic>
        <p:nvPicPr>
          <p:cNvPr id="1026" name="Picture 2" descr="Image result for shark f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685" y="704748"/>
            <a:ext cx="10233498" cy="54042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15974" y="4095345"/>
            <a:ext cx="429926" cy="369332"/>
          </a:xfrm>
          <a:prstGeom prst="rect">
            <a:avLst/>
          </a:prstGeom>
          <a:noFill/>
        </p:spPr>
        <p:txBody>
          <a:bodyPr wrap="none" rtlCol="0">
            <a:spAutoFit/>
          </a:bodyPr>
          <a:lstStyle/>
          <a:p>
            <a:r>
              <a:rPr lang="en-US" dirty="0" smtClean="0">
                <a:solidFill>
                  <a:schemeClr val="bg1"/>
                </a:solidFill>
              </a:rPr>
              <a:t>fin</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4937DF66-1B21-4D91-8686-FFF9EB5CF24C}" type="slidenum">
              <a:rPr lang="en-US" smtClean="0"/>
              <a:t>23</a:t>
            </a:fld>
            <a:endParaRPr lang="en-US" dirty="0"/>
          </a:p>
        </p:txBody>
      </p:sp>
    </p:spTree>
    <p:extLst>
      <p:ext uri="{BB962C8B-B14F-4D97-AF65-F5344CB8AC3E}">
        <p14:creationId xmlns:p14="http://schemas.microsoft.com/office/powerpoint/2010/main" val="622478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3892685" y="1232171"/>
            <a:ext cx="8054972" cy="707886"/>
          </a:xfrm>
          <a:prstGeom prst="rect">
            <a:avLst/>
          </a:prstGeom>
          <a:noFill/>
        </p:spPr>
        <p:txBody>
          <a:bodyPr wrap="square" rtlCol="0">
            <a:spAutoFit/>
          </a:bodyPr>
          <a:lstStyle/>
          <a:p>
            <a:r>
              <a:rPr lang="en-US" sz="4000" b="1" dirty="0" smtClean="0">
                <a:solidFill>
                  <a:srgbClr val="222222"/>
                </a:solidFill>
                <a:latin typeface="Century Gothic" panose="020B0502020202020204" pitchFamily="34" charset="0"/>
                <a:ea typeface="Calibri" panose="020F0502020204030204" pitchFamily="34" charset="0"/>
                <a:cs typeface="Arial" panose="020B0604020202020204" pitchFamily="34" charset="0"/>
              </a:rPr>
              <a:t>Partner Updates</a:t>
            </a:r>
            <a:endParaRPr lang="en-US" sz="4000" b="1" dirty="0">
              <a:solidFill>
                <a:prstClr val="black"/>
              </a:solidFill>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FF75B4CE-5129-41CA-A75E-F2AE589D1F47}"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14353168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5000"/>
            <a:lum/>
          </a:blip>
          <a:srcRect/>
          <a:stretch>
            <a:fillRect l="-11000" r="-11000"/>
          </a:stretch>
        </a:blipFill>
        <a:effectLst/>
      </p:bgPr>
    </p:bg>
    <p:spTree>
      <p:nvGrpSpPr>
        <p:cNvPr id="1" name=""/>
        <p:cNvGrpSpPr/>
        <p:nvPr/>
      </p:nvGrpSpPr>
      <p:grpSpPr>
        <a:xfrm>
          <a:off x="0" y="0"/>
          <a:ext cx="0" cy="0"/>
          <a:chOff x="0" y="0"/>
          <a:chExt cx="0" cy="0"/>
        </a:xfrm>
      </p:grpSpPr>
      <p:sp>
        <p:nvSpPr>
          <p:cNvPr id="4" name="TextBox 3"/>
          <p:cNvSpPr txBox="1"/>
          <p:nvPr/>
        </p:nvSpPr>
        <p:spPr>
          <a:xfrm>
            <a:off x="718457" y="152401"/>
            <a:ext cx="10205357" cy="6494085"/>
          </a:xfrm>
          <a:prstGeom prst="rect">
            <a:avLst/>
          </a:prstGeom>
          <a:noFill/>
        </p:spPr>
        <p:txBody>
          <a:bodyPr wrap="square" rtlCol="0">
            <a:spAutoFit/>
          </a:bodyPr>
          <a:lstStyle/>
          <a:p>
            <a:r>
              <a:rPr lang="en-US" sz="2600" b="1" dirty="0" smtClean="0">
                <a:solidFill>
                  <a:srgbClr val="222222"/>
                </a:solidFill>
                <a:latin typeface="Century Gothic" panose="020B0502020202020204" pitchFamily="34" charset="0"/>
                <a:ea typeface="Calibri" panose="020F0502020204030204" pitchFamily="34" charset="0"/>
                <a:cs typeface="Arial" panose="020B0604020202020204" pitchFamily="34" charset="0"/>
              </a:rPr>
              <a:t>Coordinated Assessment/StreamNet Priorities </a:t>
            </a:r>
            <a:r>
              <a:rPr lang="en-US" sz="2600" b="1" dirty="0">
                <a:solidFill>
                  <a:srgbClr val="222222"/>
                </a:solidFill>
                <a:latin typeface="Century Gothic" panose="020B0502020202020204" pitchFamily="34" charset="0"/>
                <a:ea typeface="Calibri" panose="020F0502020204030204" pitchFamily="34" charset="0"/>
                <a:cs typeface="Arial" panose="020B0604020202020204" pitchFamily="34" charset="0"/>
              </a:rPr>
              <a:t>Discussion </a:t>
            </a:r>
            <a:endParaRPr lang="en-US" sz="2600" b="1" dirty="0">
              <a:solidFill>
                <a:srgbClr val="222222"/>
              </a:solidFill>
              <a:latin typeface="Century Gothic" panose="020B0502020202020204" pitchFamily="34" charset="0"/>
              <a:ea typeface="Calibri" panose="020F0502020204030204" pitchFamily="34" charset="0"/>
              <a:cs typeface="Times New Roman" panose="02020603050405020304" pitchFamily="18" charset="0"/>
            </a:endParaRPr>
          </a:p>
          <a:p>
            <a:endParaRPr lang="en-US" sz="2600" b="1" dirty="0">
              <a:solidFill>
                <a:prstClr val="black"/>
              </a:solidFill>
              <a:latin typeface="Century Gothic" panose="020B0502020202020204" pitchFamily="34" charset="0"/>
            </a:endParaRPr>
          </a:p>
          <a:p>
            <a:r>
              <a:rPr lang="en-US" sz="2600" b="1" i="1" dirty="0">
                <a:solidFill>
                  <a:prstClr val="black"/>
                </a:solidFill>
                <a:latin typeface="Century Gothic" panose="020B0502020202020204" pitchFamily="34" charset="0"/>
              </a:rPr>
              <a:t>From </a:t>
            </a:r>
            <a:r>
              <a:rPr lang="en-US" sz="2600" b="1" i="1" dirty="0" smtClean="0">
                <a:solidFill>
                  <a:prstClr val="black"/>
                </a:solidFill>
                <a:latin typeface="Century Gothic" panose="020B0502020202020204" pitchFamily="34" charset="0"/>
              </a:rPr>
              <a:t>the </a:t>
            </a:r>
            <a:r>
              <a:rPr lang="en-US" sz="2600" b="1" i="1" u="sng" dirty="0" smtClean="0">
                <a:solidFill>
                  <a:prstClr val="black"/>
                </a:solidFill>
                <a:latin typeface="Century Gothic" panose="020B0502020202020204" pitchFamily="34" charset="0"/>
              </a:rPr>
              <a:t>Existing</a:t>
            </a:r>
            <a:r>
              <a:rPr lang="en-US" sz="2600" b="1" i="1" dirty="0" smtClean="0">
                <a:solidFill>
                  <a:prstClr val="black"/>
                </a:solidFill>
                <a:latin typeface="Century Gothic" panose="020B0502020202020204" pitchFamily="34" charset="0"/>
              </a:rPr>
              <a:t> CA </a:t>
            </a:r>
            <a:r>
              <a:rPr lang="en-US" sz="2600" b="1" i="1" dirty="0">
                <a:solidFill>
                  <a:prstClr val="black"/>
                </a:solidFill>
                <a:latin typeface="Century Gothic" panose="020B0502020202020204" pitchFamily="34" charset="0"/>
              </a:rPr>
              <a:t>5 Year </a:t>
            </a:r>
            <a:r>
              <a:rPr lang="en-US" sz="2600" b="1" i="1" dirty="0" smtClean="0">
                <a:solidFill>
                  <a:prstClr val="black"/>
                </a:solidFill>
                <a:latin typeface="Century Gothic" panose="020B0502020202020204" pitchFamily="34" charset="0"/>
              </a:rPr>
              <a:t>Plan</a:t>
            </a:r>
            <a:r>
              <a:rPr lang="en-US" sz="2600" b="1" i="1" dirty="0">
                <a:solidFill>
                  <a:prstClr val="black"/>
                </a:solidFill>
                <a:latin typeface="Century Gothic" panose="020B0502020202020204" pitchFamily="34" charset="0"/>
              </a:rPr>
              <a:t> Year </a:t>
            </a:r>
            <a:r>
              <a:rPr lang="en-US" sz="2600" b="1" i="1" dirty="0" smtClean="0">
                <a:solidFill>
                  <a:prstClr val="black"/>
                </a:solidFill>
                <a:latin typeface="Century Gothic" panose="020B0502020202020204" pitchFamily="34" charset="0"/>
              </a:rPr>
              <a:t>3 </a:t>
            </a:r>
            <a:r>
              <a:rPr lang="en-US" sz="2600" b="1" i="1" dirty="0">
                <a:solidFill>
                  <a:prstClr val="black"/>
                </a:solidFill>
                <a:latin typeface="Century Gothic" panose="020B0502020202020204" pitchFamily="34" charset="0"/>
              </a:rPr>
              <a:t>(Oct, </a:t>
            </a:r>
            <a:r>
              <a:rPr lang="en-US" sz="2600" b="1" i="1" dirty="0" smtClean="0">
                <a:solidFill>
                  <a:prstClr val="black"/>
                </a:solidFill>
                <a:latin typeface="Century Gothic" panose="020B0502020202020204" pitchFamily="34" charset="0"/>
              </a:rPr>
              <a:t>2017 </a:t>
            </a:r>
            <a:r>
              <a:rPr lang="en-US" sz="2600" b="1" i="1" dirty="0">
                <a:solidFill>
                  <a:prstClr val="black"/>
                </a:solidFill>
                <a:latin typeface="Century Gothic" panose="020B0502020202020204" pitchFamily="34" charset="0"/>
              </a:rPr>
              <a:t>– Sep, </a:t>
            </a:r>
            <a:r>
              <a:rPr lang="en-US" sz="2600" b="1" i="1" dirty="0" smtClean="0">
                <a:solidFill>
                  <a:prstClr val="black"/>
                </a:solidFill>
                <a:latin typeface="Century Gothic" panose="020B0502020202020204" pitchFamily="34" charset="0"/>
              </a:rPr>
              <a:t>2018);</a:t>
            </a:r>
            <a:endParaRPr lang="en-US" sz="2600" b="1" i="1" dirty="0">
              <a:solidFill>
                <a:prstClr val="black"/>
              </a:solidFill>
              <a:latin typeface="Century Gothic" panose="020B0502020202020204" pitchFamily="34" charset="0"/>
            </a:endParaRPr>
          </a:p>
          <a:p>
            <a:r>
              <a:rPr lang="en-US" sz="2600" b="1" dirty="0">
                <a:solidFill>
                  <a:prstClr val="black"/>
                </a:solidFill>
                <a:latin typeface="Century Gothic" panose="020B0502020202020204" pitchFamily="34" charset="0"/>
              </a:rPr>
              <a:t>	</a:t>
            </a:r>
            <a:endParaRPr lang="en-US" sz="2600" b="1" dirty="0" smtClean="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Maintain</a:t>
            </a:r>
            <a:r>
              <a:rPr lang="en-US" sz="2600" b="1" dirty="0">
                <a:solidFill>
                  <a:prstClr val="black"/>
                </a:solidFill>
                <a:latin typeface="Century Gothic" panose="020B0502020202020204" pitchFamily="34" charset="0"/>
              </a:rPr>
              <a:t>, update, and automate existing data flow. </a:t>
            </a:r>
            <a:r>
              <a:rPr lang="en-US" sz="2600" b="1" dirty="0" smtClean="0">
                <a:solidFill>
                  <a:prstClr val="black"/>
                </a:solidFill>
                <a:latin typeface="Century Gothic" panose="020B0502020202020204" pitchFamily="34" charset="0"/>
              </a:rPr>
              <a:t>Maintain automated flow of all </a:t>
            </a:r>
            <a:r>
              <a:rPr lang="en-US" sz="2600" b="1" dirty="0">
                <a:solidFill>
                  <a:prstClr val="black"/>
                </a:solidFill>
                <a:latin typeface="Century Gothic" panose="020B0502020202020204" pitchFamily="34" charset="0"/>
              </a:rPr>
              <a:t>Natural Origin Indicators with data</a:t>
            </a:r>
          </a:p>
          <a:p>
            <a:endParaRPr lang="en-US" sz="2600" b="1" dirty="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Finalize </a:t>
            </a:r>
            <a:r>
              <a:rPr lang="en-US" sz="2600" b="1" dirty="0">
                <a:solidFill>
                  <a:prstClr val="black"/>
                </a:solidFill>
                <a:latin typeface="Century Gothic" panose="020B0502020202020204" pitchFamily="34" charset="0"/>
              </a:rPr>
              <a:t>DES for hatchery indicators, begin to populate with data</a:t>
            </a:r>
          </a:p>
          <a:p>
            <a:endParaRPr lang="en-US" sz="2600" b="1" dirty="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Begin development of new indicators, conduct review of data on lamprey, sturgeon, and bull trout</a:t>
            </a:r>
            <a:endParaRPr lang="en-US" sz="2600" b="1" dirty="0">
              <a:solidFill>
                <a:prstClr val="black"/>
              </a:solidFill>
              <a:latin typeface="Century Gothic" panose="020B0502020202020204" pitchFamily="34" charset="0"/>
            </a:endParaRPr>
          </a:p>
          <a:p>
            <a:r>
              <a:rPr lang="en-US" sz="2600" b="1" dirty="0">
                <a:solidFill>
                  <a:prstClr val="black"/>
                </a:solidFill>
                <a:latin typeface="Century Gothic" panose="020B0502020202020204" pitchFamily="34" charset="0"/>
              </a:rPr>
              <a:t>	</a:t>
            </a:r>
            <a:endParaRPr lang="en-US" sz="2600" b="1" dirty="0" smtClean="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Conduct performance review of hatchery data flow and data needs</a:t>
            </a:r>
            <a:endParaRPr lang="en-US" sz="2600" b="1" dirty="0">
              <a:solidFill>
                <a:prstClr val="black"/>
              </a:solidFill>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FF75B4CE-5129-41CA-A75E-F2AE589D1F47}"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69622216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65117" y="121919"/>
            <a:ext cx="5348003" cy="592183"/>
          </a:xfrm>
        </p:spPr>
        <p:txBody>
          <a:bodyPr>
            <a:noAutofit/>
          </a:bodyPr>
          <a:lstStyle/>
          <a:p>
            <a:r>
              <a:rPr lang="en-US" sz="2000" dirty="0"/>
              <a:t/>
            </a:r>
            <a:br>
              <a:rPr lang="en-US" sz="2000" dirty="0"/>
            </a:br>
            <a:endParaRPr lang="en-US" sz="2000" dirty="0"/>
          </a:p>
        </p:txBody>
      </p:sp>
      <p:sp>
        <p:nvSpPr>
          <p:cNvPr id="4" name="Content Placeholder 3"/>
          <p:cNvSpPr>
            <a:spLocks noGrp="1"/>
          </p:cNvSpPr>
          <p:nvPr>
            <p:ph sz="half" idx="4294967295"/>
          </p:nvPr>
        </p:nvSpPr>
        <p:spPr>
          <a:xfrm>
            <a:off x="565116" y="1043710"/>
            <a:ext cx="10758665" cy="5541818"/>
          </a:xfrm>
        </p:spPr>
        <p:txBody>
          <a:bodyPr>
            <a:noAutofit/>
          </a:bodyPr>
          <a:lstStyle/>
          <a:p>
            <a:pPr lvl="0"/>
            <a:r>
              <a:rPr lang="en-US" sz="2400" b="1" u="sng" dirty="0"/>
              <a:t>Year 2 </a:t>
            </a:r>
            <a:r>
              <a:rPr lang="en-US" sz="2400" u="sng" dirty="0"/>
              <a:t>- (2016-17) </a:t>
            </a:r>
          </a:p>
          <a:p>
            <a:pPr lvl="1"/>
            <a:r>
              <a:rPr lang="en-US" dirty="0"/>
              <a:t>Maintain </a:t>
            </a:r>
            <a:r>
              <a:rPr lang="en-US" dirty="0" smtClean="0"/>
              <a:t>or establish automated </a:t>
            </a:r>
            <a:r>
              <a:rPr lang="en-US" dirty="0"/>
              <a:t>flow of existing </a:t>
            </a:r>
            <a:r>
              <a:rPr lang="en-US" dirty="0" smtClean="0"/>
              <a:t>Natural Origin indicators</a:t>
            </a:r>
            <a:r>
              <a:rPr lang="en-US" dirty="0"/>
              <a:t>. </a:t>
            </a:r>
            <a:r>
              <a:rPr lang="en-US" dirty="0" smtClean="0"/>
              <a:t>Work on priority populations as established by Executive Committee</a:t>
            </a:r>
          </a:p>
          <a:p>
            <a:pPr lvl="1"/>
            <a:r>
              <a:rPr lang="en-US" dirty="0" smtClean="0"/>
              <a:t>Implement “ground-up” hatchery indicator exercise</a:t>
            </a:r>
          </a:p>
          <a:p>
            <a:pPr lvl="1"/>
            <a:r>
              <a:rPr lang="en-US" dirty="0" smtClean="0"/>
              <a:t>Bull trout discussion and meeting with biologists</a:t>
            </a:r>
            <a:endParaRPr lang="en-US" dirty="0"/>
          </a:p>
          <a:p>
            <a:pPr lvl="1"/>
            <a:r>
              <a:rPr lang="en-US" dirty="0" smtClean="0"/>
              <a:t>Implement data sharing with FPC  </a:t>
            </a:r>
          </a:p>
          <a:p>
            <a:pPr lvl="0"/>
            <a:r>
              <a:rPr lang="en-US" sz="2400" dirty="0" smtClean="0"/>
              <a:t> </a:t>
            </a:r>
            <a:r>
              <a:rPr lang="en-US" sz="2400" b="1" u="sng" dirty="0" smtClean="0"/>
              <a:t>Year 3 </a:t>
            </a:r>
            <a:r>
              <a:rPr lang="en-US" sz="2400" u="sng" dirty="0" smtClean="0"/>
              <a:t>- (2017-18) </a:t>
            </a:r>
          </a:p>
          <a:p>
            <a:pPr lvl="1"/>
            <a:r>
              <a:rPr lang="en-US" dirty="0" smtClean="0"/>
              <a:t>Maintain </a:t>
            </a:r>
            <a:r>
              <a:rPr lang="en-US" dirty="0"/>
              <a:t>automated flow of existing </a:t>
            </a:r>
            <a:r>
              <a:rPr lang="en-US" dirty="0" smtClean="0"/>
              <a:t> indicators, especially for priority pops. </a:t>
            </a:r>
            <a:r>
              <a:rPr lang="en-US" dirty="0" smtClean="0">
                <a:solidFill>
                  <a:srgbClr val="FF0000"/>
                </a:solidFill>
              </a:rPr>
              <a:t>Obtain </a:t>
            </a:r>
            <a:r>
              <a:rPr lang="en-US" dirty="0" smtClean="0">
                <a:solidFill>
                  <a:srgbClr val="FF0000"/>
                </a:solidFill>
              </a:rPr>
              <a:t>more data and share data with tribes if possible</a:t>
            </a:r>
          </a:p>
          <a:p>
            <a:pPr lvl="1"/>
            <a:r>
              <a:rPr lang="en-US" dirty="0" smtClean="0">
                <a:solidFill>
                  <a:srgbClr val="FF0000"/>
                </a:solidFill>
              </a:rPr>
              <a:t>Maintain FPC </a:t>
            </a:r>
            <a:r>
              <a:rPr lang="en-US" dirty="0">
                <a:solidFill>
                  <a:srgbClr val="FF0000"/>
                </a:solidFill>
              </a:rPr>
              <a:t>data </a:t>
            </a:r>
            <a:r>
              <a:rPr lang="en-US" dirty="0" smtClean="0">
                <a:solidFill>
                  <a:srgbClr val="FF0000"/>
                </a:solidFill>
              </a:rPr>
              <a:t>sharing. </a:t>
            </a:r>
            <a:r>
              <a:rPr lang="en-US" dirty="0">
                <a:solidFill>
                  <a:srgbClr val="FF0000"/>
                </a:solidFill>
              </a:rPr>
              <a:t>Implement </a:t>
            </a:r>
            <a:r>
              <a:rPr lang="en-US" dirty="0" smtClean="0">
                <a:solidFill>
                  <a:srgbClr val="FF0000"/>
                </a:solidFill>
              </a:rPr>
              <a:t>hatchery data sharing if initial exercise is productive</a:t>
            </a:r>
            <a:endParaRPr lang="en-US" dirty="0">
              <a:solidFill>
                <a:srgbClr val="FF0000"/>
              </a:solidFill>
            </a:endParaRPr>
          </a:p>
          <a:p>
            <a:pPr lvl="1"/>
            <a:r>
              <a:rPr lang="en-US" dirty="0" smtClean="0">
                <a:solidFill>
                  <a:srgbClr val="FF0000"/>
                </a:solidFill>
              </a:rPr>
              <a:t>Examine pilot project for getting priority data from certain BPA-funded projects into CAX as “related data” for populations</a:t>
            </a:r>
          </a:p>
          <a:p>
            <a:pPr lvl="1"/>
            <a:r>
              <a:rPr lang="en-US" dirty="0" smtClean="0">
                <a:solidFill>
                  <a:srgbClr val="FF0000"/>
                </a:solidFill>
              </a:rPr>
              <a:t>Delay review of data </a:t>
            </a:r>
            <a:r>
              <a:rPr lang="en-US" dirty="0">
                <a:solidFill>
                  <a:srgbClr val="FF0000"/>
                </a:solidFill>
              </a:rPr>
              <a:t>on lamprey, sturgeon, and bull trout, </a:t>
            </a:r>
            <a:r>
              <a:rPr lang="en-US" dirty="0" smtClean="0">
                <a:solidFill>
                  <a:srgbClr val="FF0000"/>
                </a:solidFill>
              </a:rPr>
              <a:t>and </a:t>
            </a:r>
            <a:r>
              <a:rPr lang="en-US" dirty="0">
                <a:solidFill>
                  <a:srgbClr val="FF0000"/>
                </a:solidFill>
              </a:rPr>
              <a:t>discuss data </a:t>
            </a:r>
            <a:r>
              <a:rPr lang="en-US" dirty="0" smtClean="0">
                <a:solidFill>
                  <a:srgbClr val="FF0000"/>
                </a:solidFill>
              </a:rPr>
              <a:t>availability and relationship </a:t>
            </a:r>
            <a:r>
              <a:rPr lang="en-US" dirty="0">
                <a:solidFill>
                  <a:srgbClr val="FF0000"/>
                </a:solidFill>
              </a:rPr>
              <a:t>to regional data </a:t>
            </a:r>
            <a:r>
              <a:rPr lang="en-US" dirty="0" smtClean="0">
                <a:solidFill>
                  <a:srgbClr val="FF0000"/>
                </a:solidFill>
              </a:rPr>
              <a:t>needs until FY 2019</a:t>
            </a:r>
            <a:endParaRPr lang="en-US" dirty="0"/>
          </a:p>
          <a:p>
            <a:endParaRPr lang="en-US" sz="1200" dirty="0"/>
          </a:p>
        </p:txBody>
      </p:sp>
      <p:sp>
        <p:nvSpPr>
          <p:cNvPr id="5" name="Rectangle 4"/>
          <p:cNvSpPr/>
          <p:nvPr/>
        </p:nvSpPr>
        <p:spPr>
          <a:xfrm>
            <a:off x="452844" y="121919"/>
            <a:ext cx="11034305" cy="830997"/>
          </a:xfrm>
          <a:prstGeom prst="rect">
            <a:avLst/>
          </a:prstGeom>
        </p:spPr>
        <p:txBody>
          <a:bodyPr wrap="square">
            <a:spAutoFit/>
          </a:bodyPr>
          <a:lstStyle/>
          <a:p>
            <a:r>
              <a:rPr lang="en-US" sz="2400" b="1" dirty="0">
                <a:solidFill>
                  <a:srgbClr val="FF0000"/>
                </a:solidFill>
                <a:latin typeface="Calibri Light" panose="020F0302020204030204"/>
                <a:ea typeface="+mj-ea"/>
                <a:cs typeface="+mj-cs"/>
              </a:rPr>
              <a:t>Coordinated Assessment 5 Year Plan </a:t>
            </a:r>
            <a:r>
              <a:rPr lang="en-US" sz="2400" b="1" dirty="0" smtClean="0">
                <a:solidFill>
                  <a:srgbClr val="FF0000"/>
                </a:solidFill>
                <a:latin typeface="Calibri Light" panose="020F0302020204030204"/>
                <a:ea typeface="+mj-ea"/>
                <a:cs typeface="+mj-cs"/>
              </a:rPr>
              <a:t>Discussion Draft – Suggested Changes for the Executive Committee</a:t>
            </a:r>
            <a:endParaRPr lang="en-US" sz="2400" dirty="0">
              <a:solidFill>
                <a:srgbClr val="FF0000"/>
              </a:solidFill>
            </a:endParaRPr>
          </a:p>
        </p:txBody>
      </p:sp>
      <p:sp>
        <p:nvSpPr>
          <p:cNvPr id="3" name="Slide Number Placeholder 2"/>
          <p:cNvSpPr>
            <a:spLocks noGrp="1"/>
          </p:cNvSpPr>
          <p:nvPr>
            <p:ph type="sldNum" sz="quarter" idx="12"/>
          </p:nvPr>
        </p:nvSpPr>
        <p:spPr/>
        <p:txBody>
          <a:bodyPr/>
          <a:lstStyle/>
          <a:p>
            <a:fld id="{4937DF66-1B21-4D91-8686-FFF9EB5CF24C}" type="slidenum">
              <a:rPr lang="en-US" smtClean="0"/>
              <a:t>26</a:t>
            </a:fld>
            <a:endParaRPr lang="en-US" dirty="0"/>
          </a:p>
        </p:txBody>
      </p:sp>
    </p:spTree>
    <p:extLst>
      <p:ext uri="{BB962C8B-B14F-4D97-AF65-F5344CB8AC3E}">
        <p14:creationId xmlns:p14="http://schemas.microsoft.com/office/powerpoint/2010/main" val="178803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0868" y="1062446"/>
            <a:ext cx="4572000" cy="5445994"/>
          </a:xfrm>
        </p:spPr>
        <p:txBody>
          <a:bodyPr>
            <a:normAutofit lnSpcReduction="10000"/>
          </a:bodyPr>
          <a:lstStyle/>
          <a:p>
            <a:pPr lvl="0"/>
            <a:r>
              <a:rPr lang="en-US" sz="2200" b="1" u="sng" dirty="0"/>
              <a:t>Year 4 - (2018-19)</a:t>
            </a:r>
          </a:p>
          <a:p>
            <a:pPr lvl="1"/>
            <a:r>
              <a:rPr lang="en-US" sz="2200" dirty="0" smtClean="0"/>
              <a:t>Maintain </a:t>
            </a:r>
            <a:r>
              <a:rPr lang="en-US" sz="2200" dirty="0"/>
              <a:t>automated flow of </a:t>
            </a:r>
            <a:r>
              <a:rPr lang="en-US" sz="2200" dirty="0" smtClean="0"/>
              <a:t>existing indicator data. </a:t>
            </a:r>
            <a:r>
              <a:rPr lang="en-US" sz="2200" dirty="0"/>
              <a:t>Implement recommendations of performance reviews in data collection efforts</a:t>
            </a:r>
          </a:p>
          <a:p>
            <a:pPr lvl="1"/>
            <a:r>
              <a:rPr lang="en-US" sz="2200" dirty="0"/>
              <a:t>Finalize and adopt lamprey, sturgeon, and bull trout indicators, begin to populate with data</a:t>
            </a:r>
          </a:p>
          <a:p>
            <a:pPr lvl="1"/>
            <a:r>
              <a:rPr lang="en-US" sz="2200" dirty="0"/>
              <a:t>Conduct </a:t>
            </a:r>
            <a:r>
              <a:rPr lang="en-US" sz="2200" dirty="0" smtClean="0"/>
              <a:t>review </a:t>
            </a:r>
            <a:r>
              <a:rPr lang="en-US" sz="2200" dirty="0"/>
              <a:t>of data on resident trout, to assess and discuss data </a:t>
            </a:r>
            <a:r>
              <a:rPr lang="en-US" sz="2200" dirty="0" smtClean="0"/>
              <a:t>availability and relationship </a:t>
            </a:r>
            <a:r>
              <a:rPr lang="en-US" sz="2200" dirty="0"/>
              <a:t>to regional data </a:t>
            </a:r>
            <a:r>
              <a:rPr lang="en-US" sz="2200" dirty="0" smtClean="0"/>
              <a:t>needs </a:t>
            </a:r>
            <a:endParaRPr lang="en-US" sz="2200" dirty="0"/>
          </a:p>
          <a:p>
            <a:pPr lvl="1"/>
            <a:r>
              <a:rPr lang="en-US" sz="2200" dirty="0"/>
              <a:t>Begin development of resident trout indicators, ensure alignment with data </a:t>
            </a:r>
            <a:r>
              <a:rPr lang="en-US" sz="2200" dirty="0" smtClean="0"/>
              <a:t>needs </a:t>
            </a:r>
          </a:p>
          <a:p>
            <a:endParaRPr lang="en-US" sz="1900" dirty="0"/>
          </a:p>
          <a:p>
            <a:pPr lvl="0"/>
            <a:endParaRPr lang="en-US" dirty="0"/>
          </a:p>
        </p:txBody>
      </p:sp>
      <p:sp>
        <p:nvSpPr>
          <p:cNvPr id="4" name="Content Placeholder 3"/>
          <p:cNvSpPr>
            <a:spLocks noGrp="1"/>
          </p:cNvSpPr>
          <p:nvPr>
            <p:ph sz="half" idx="4294967295"/>
          </p:nvPr>
        </p:nvSpPr>
        <p:spPr>
          <a:xfrm>
            <a:off x="6674296" y="577431"/>
            <a:ext cx="4572000" cy="5675871"/>
          </a:xfrm>
        </p:spPr>
        <p:txBody>
          <a:bodyPr>
            <a:normAutofit/>
          </a:bodyPr>
          <a:lstStyle/>
          <a:p>
            <a:pPr lvl="0"/>
            <a:r>
              <a:rPr lang="en-US" sz="2200" b="1" u="sng" dirty="0"/>
              <a:t>Year 5 </a:t>
            </a:r>
            <a:r>
              <a:rPr lang="en-US" sz="2200" u="sng" dirty="0"/>
              <a:t>- </a:t>
            </a:r>
            <a:r>
              <a:rPr lang="en-US" sz="2200" b="1" u="sng" dirty="0"/>
              <a:t>(2019-20) </a:t>
            </a:r>
          </a:p>
          <a:p>
            <a:pPr lvl="1"/>
            <a:r>
              <a:rPr lang="en-US" sz="2200" dirty="0"/>
              <a:t>Maintain automated flow of </a:t>
            </a:r>
            <a:r>
              <a:rPr lang="en-US" sz="2200" dirty="0" smtClean="0"/>
              <a:t>all adopted indicators.</a:t>
            </a:r>
          </a:p>
          <a:p>
            <a:pPr lvl="1"/>
            <a:r>
              <a:rPr lang="en-US" sz="2200" dirty="0" smtClean="0"/>
              <a:t> </a:t>
            </a:r>
            <a:r>
              <a:rPr lang="en-US" sz="2200" dirty="0"/>
              <a:t>Implement recommendations of performance reviews in data collection efforts</a:t>
            </a:r>
          </a:p>
          <a:p>
            <a:pPr lvl="1"/>
            <a:r>
              <a:rPr lang="en-US" sz="2200" dirty="0"/>
              <a:t>Finalize and adopt resident trout indicators, begin to populate with data</a:t>
            </a:r>
          </a:p>
          <a:p>
            <a:pPr lvl="1"/>
            <a:r>
              <a:rPr lang="en-US" sz="2200" dirty="0"/>
              <a:t>Conduct </a:t>
            </a:r>
            <a:r>
              <a:rPr lang="en-US" sz="2200" dirty="0" smtClean="0"/>
              <a:t>review </a:t>
            </a:r>
            <a:r>
              <a:rPr lang="en-US" sz="2200" dirty="0"/>
              <a:t>of CA project and evaluate next 5 years for possible new plan. Include assessment of regional data </a:t>
            </a:r>
            <a:r>
              <a:rPr lang="en-US" sz="2200" dirty="0" smtClean="0"/>
              <a:t>needs</a:t>
            </a:r>
            <a:endParaRPr lang="en-US" sz="2200" dirty="0"/>
          </a:p>
          <a:p>
            <a:pPr lvl="1"/>
            <a:r>
              <a:rPr lang="en-US" sz="2200" dirty="0"/>
              <a:t>Begin development of next indicators, ensure alignment with data </a:t>
            </a:r>
            <a:r>
              <a:rPr lang="en-US" sz="2200" dirty="0" smtClean="0"/>
              <a:t>needs</a:t>
            </a:r>
            <a:endParaRPr lang="en-US" sz="2200" dirty="0"/>
          </a:p>
        </p:txBody>
      </p:sp>
      <p:sp>
        <p:nvSpPr>
          <p:cNvPr id="5" name="Title 4"/>
          <p:cNvSpPr>
            <a:spLocks noGrp="1"/>
          </p:cNvSpPr>
          <p:nvPr>
            <p:ph type="title"/>
          </p:nvPr>
        </p:nvSpPr>
        <p:spPr>
          <a:xfrm>
            <a:off x="611511" y="228770"/>
            <a:ext cx="5170714" cy="697321"/>
          </a:xfrm>
        </p:spPr>
        <p:txBody>
          <a:bodyPr>
            <a:normAutofit fontScale="90000"/>
          </a:bodyPr>
          <a:lstStyle/>
          <a:p>
            <a:r>
              <a:rPr lang="en-US" sz="2400" b="1" dirty="0">
                <a:solidFill>
                  <a:srgbClr val="FF0000"/>
                </a:solidFill>
              </a:rPr>
              <a:t>Coordinated Assessment </a:t>
            </a:r>
            <a:r>
              <a:rPr lang="en-US" sz="2400" b="1" u="sng" dirty="0" smtClean="0">
                <a:solidFill>
                  <a:srgbClr val="FF0000"/>
                </a:solidFill>
              </a:rPr>
              <a:t>Existing</a:t>
            </a:r>
            <a:r>
              <a:rPr lang="en-US" sz="2400" b="1" dirty="0" smtClean="0">
                <a:solidFill>
                  <a:srgbClr val="FF0000"/>
                </a:solidFill>
              </a:rPr>
              <a:t> 5 </a:t>
            </a:r>
            <a:r>
              <a:rPr lang="en-US" sz="2400" b="1" dirty="0">
                <a:solidFill>
                  <a:srgbClr val="FF0000"/>
                </a:solidFill>
              </a:rPr>
              <a:t>Year </a:t>
            </a:r>
            <a:r>
              <a:rPr lang="en-US" sz="2400" b="1" dirty="0" smtClean="0">
                <a:solidFill>
                  <a:srgbClr val="FF0000"/>
                </a:solidFill>
              </a:rPr>
              <a:t>Plan </a:t>
            </a:r>
            <a:endParaRPr lang="en-US" sz="2400" dirty="0"/>
          </a:p>
        </p:txBody>
      </p:sp>
      <p:sp>
        <p:nvSpPr>
          <p:cNvPr id="2" name="TextBox 1"/>
          <p:cNvSpPr txBox="1"/>
          <p:nvPr/>
        </p:nvSpPr>
        <p:spPr>
          <a:xfrm>
            <a:off x="7429500" y="6253302"/>
            <a:ext cx="2365391" cy="369332"/>
          </a:xfrm>
          <a:prstGeom prst="rect">
            <a:avLst/>
          </a:prstGeom>
          <a:noFill/>
        </p:spPr>
        <p:txBody>
          <a:bodyPr wrap="none" rtlCol="0">
            <a:spAutoFit/>
          </a:bodyPr>
          <a:lstStyle/>
          <a:p>
            <a:r>
              <a:rPr lang="en-US" b="1" dirty="0" smtClean="0">
                <a:solidFill>
                  <a:srgbClr val="FF0000"/>
                </a:solidFill>
              </a:rPr>
              <a:t>Propose changes now?</a:t>
            </a:r>
            <a:endParaRPr lang="en-US" b="1" dirty="0">
              <a:solidFill>
                <a:srgbClr val="FF0000"/>
              </a:solidFill>
            </a:endParaRPr>
          </a:p>
        </p:txBody>
      </p:sp>
      <p:sp>
        <p:nvSpPr>
          <p:cNvPr id="6" name="Slide Number Placeholder 5"/>
          <p:cNvSpPr>
            <a:spLocks noGrp="1"/>
          </p:cNvSpPr>
          <p:nvPr>
            <p:ph type="sldNum" sz="quarter" idx="12"/>
          </p:nvPr>
        </p:nvSpPr>
        <p:spPr/>
        <p:txBody>
          <a:bodyPr/>
          <a:lstStyle/>
          <a:p>
            <a:fld id="{4937DF66-1B21-4D91-8686-FFF9EB5CF24C}" type="slidenum">
              <a:rPr lang="en-US" smtClean="0"/>
              <a:t>27</a:t>
            </a:fld>
            <a:endParaRPr lang="en-US" dirty="0"/>
          </a:p>
        </p:txBody>
      </p:sp>
    </p:spTree>
    <p:extLst>
      <p:ext uri="{BB962C8B-B14F-4D97-AF65-F5344CB8AC3E}">
        <p14:creationId xmlns:p14="http://schemas.microsoft.com/office/powerpoint/2010/main" val="388057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0868" y="1062446"/>
            <a:ext cx="4572000" cy="5445994"/>
          </a:xfrm>
        </p:spPr>
        <p:txBody>
          <a:bodyPr>
            <a:normAutofit fontScale="92500" lnSpcReduction="10000"/>
          </a:bodyPr>
          <a:lstStyle/>
          <a:p>
            <a:pPr lvl="0"/>
            <a:r>
              <a:rPr lang="en-US" sz="2200" b="1" u="sng" dirty="0"/>
              <a:t>Year 4 - (2018-19)</a:t>
            </a:r>
          </a:p>
          <a:p>
            <a:pPr lvl="1"/>
            <a:r>
              <a:rPr lang="en-US" sz="2200" dirty="0" smtClean="0"/>
              <a:t>Maintain </a:t>
            </a:r>
            <a:r>
              <a:rPr lang="en-US" sz="2200" dirty="0"/>
              <a:t>automated flow of </a:t>
            </a:r>
            <a:r>
              <a:rPr lang="en-US" sz="2200" dirty="0" smtClean="0"/>
              <a:t>existing indicator data. </a:t>
            </a:r>
            <a:r>
              <a:rPr lang="en-US" sz="2200" strike="sngStrike" dirty="0"/>
              <a:t>Implement recommendations of performance reviews in data collection efforts</a:t>
            </a:r>
          </a:p>
          <a:p>
            <a:pPr lvl="1"/>
            <a:r>
              <a:rPr lang="en-US" sz="2200" dirty="0" smtClean="0"/>
              <a:t>Finalize DES </a:t>
            </a:r>
            <a:r>
              <a:rPr lang="en-US" sz="2200" strike="sngStrike" dirty="0" smtClean="0"/>
              <a:t>lamprey</a:t>
            </a:r>
            <a:r>
              <a:rPr lang="en-US" sz="2200" strike="sngStrike" dirty="0"/>
              <a:t>, sturgeon, and bull trout </a:t>
            </a:r>
            <a:r>
              <a:rPr lang="en-US" sz="2200" dirty="0" smtClean="0"/>
              <a:t>for a limited number of high priority hatchery </a:t>
            </a:r>
            <a:r>
              <a:rPr lang="en-US" sz="2200" dirty="0" smtClean="0"/>
              <a:t>indicators</a:t>
            </a:r>
            <a:r>
              <a:rPr lang="en-US" sz="2200" dirty="0"/>
              <a:t>, begin to populate with data</a:t>
            </a:r>
          </a:p>
          <a:p>
            <a:pPr lvl="1"/>
            <a:r>
              <a:rPr lang="en-US" sz="2200" dirty="0" smtClean="0"/>
              <a:t>If </a:t>
            </a:r>
            <a:r>
              <a:rPr lang="en-US" sz="2200" dirty="0"/>
              <a:t>supported by region’s priorities and does not detract from highest priority items, conduct review of lamprey, sturgeon, and bull </a:t>
            </a:r>
            <a:r>
              <a:rPr lang="en-US" sz="2200" dirty="0" smtClean="0"/>
              <a:t>trout </a:t>
            </a:r>
            <a:r>
              <a:rPr lang="en-US" sz="2200" strike="sngStrike" dirty="0" smtClean="0"/>
              <a:t>resident </a:t>
            </a:r>
            <a:r>
              <a:rPr lang="en-US" sz="2200" strike="sngStrike" dirty="0"/>
              <a:t>trout</a:t>
            </a:r>
            <a:r>
              <a:rPr lang="en-US" sz="2200" dirty="0"/>
              <a:t>, to assess and discuss data </a:t>
            </a:r>
            <a:r>
              <a:rPr lang="en-US" sz="2200" dirty="0" smtClean="0"/>
              <a:t>availability and relationship </a:t>
            </a:r>
            <a:r>
              <a:rPr lang="en-US" sz="2200" dirty="0"/>
              <a:t>to regional data </a:t>
            </a:r>
            <a:r>
              <a:rPr lang="en-US" sz="2200" dirty="0" smtClean="0"/>
              <a:t>needs </a:t>
            </a:r>
            <a:endParaRPr lang="en-US" sz="2200" dirty="0"/>
          </a:p>
          <a:p>
            <a:pPr lvl="1"/>
            <a:r>
              <a:rPr lang="en-US" sz="2200" strike="sngStrike" dirty="0"/>
              <a:t>Begin development of resident trout indicators, ensure alignment with data </a:t>
            </a:r>
            <a:r>
              <a:rPr lang="en-US" sz="2200" strike="sngStrike" dirty="0" smtClean="0"/>
              <a:t>needs </a:t>
            </a:r>
          </a:p>
          <a:p>
            <a:endParaRPr lang="en-US" sz="1900" dirty="0"/>
          </a:p>
          <a:p>
            <a:pPr lvl="0"/>
            <a:endParaRPr lang="en-US" dirty="0"/>
          </a:p>
        </p:txBody>
      </p:sp>
      <p:sp>
        <p:nvSpPr>
          <p:cNvPr id="4" name="Content Placeholder 3"/>
          <p:cNvSpPr>
            <a:spLocks noGrp="1"/>
          </p:cNvSpPr>
          <p:nvPr>
            <p:ph sz="half" idx="4294967295"/>
          </p:nvPr>
        </p:nvSpPr>
        <p:spPr>
          <a:xfrm>
            <a:off x="6674296" y="577431"/>
            <a:ext cx="4572000" cy="5675871"/>
          </a:xfrm>
        </p:spPr>
        <p:txBody>
          <a:bodyPr>
            <a:normAutofit lnSpcReduction="10000"/>
          </a:bodyPr>
          <a:lstStyle/>
          <a:p>
            <a:pPr lvl="0"/>
            <a:r>
              <a:rPr lang="en-US" sz="2200" b="1" u="sng" dirty="0"/>
              <a:t>Year 5 </a:t>
            </a:r>
            <a:r>
              <a:rPr lang="en-US" sz="2200" u="sng" dirty="0"/>
              <a:t>- </a:t>
            </a:r>
            <a:r>
              <a:rPr lang="en-US" sz="2200" b="1" u="sng" dirty="0"/>
              <a:t>(2019-20) </a:t>
            </a:r>
          </a:p>
          <a:p>
            <a:pPr lvl="1"/>
            <a:r>
              <a:rPr lang="en-US" sz="2200" dirty="0"/>
              <a:t>Maintain automated flow of </a:t>
            </a:r>
            <a:r>
              <a:rPr lang="en-US" sz="2200" dirty="0" smtClean="0"/>
              <a:t>all adopted indicators.</a:t>
            </a:r>
          </a:p>
          <a:p>
            <a:pPr lvl="1"/>
            <a:r>
              <a:rPr lang="en-US" sz="2200" dirty="0" smtClean="0"/>
              <a:t> </a:t>
            </a:r>
            <a:r>
              <a:rPr lang="en-US" sz="2200" strike="sngStrike" dirty="0"/>
              <a:t>Implement recommendations of performance reviews in data collection efforts</a:t>
            </a:r>
          </a:p>
          <a:p>
            <a:pPr lvl="1"/>
            <a:r>
              <a:rPr lang="en-US" sz="2200" dirty="0"/>
              <a:t>Finalize and adopt lamprey, sturgeon, </a:t>
            </a:r>
            <a:r>
              <a:rPr lang="en-US" sz="2200" dirty="0" smtClean="0"/>
              <a:t>and/or </a:t>
            </a:r>
            <a:r>
              <a:rPr lang="en-US" sz="2200" dirty="0"/>
              <a:t>bull trout </a:t>
            </a:r>
            <a:r>
              <a:rPr lang="en-US" sz="2200" strike="sngStrike" dirty="0"/>
              <a:t>resident trout </a:t>
            </a:r>
            <a:r>
              <a:rPr lang="en-US" sz="2200" dirty="0"/>
              <a:t>indicators, begin to populate with data</a:t>
            </a:r>
          </a:p>
          <a:p>
            <a:pPr lvl="1"/>
            <a:r>
              <a:rPr lang="en-US" sz="2200" dirty="0"/>
              <a:t>Conduct </a:t>
            </a:r>
            <a:r>
              <a:rPr lang="en-US" sz="2200" dirty="0" smtClean="0"/>
              <a:t>review </a:t>
            </a:r>
            <a:r>
              <a:rPr lang="en-US" sz="2200" dirty="0"/>
              <a:t>of CA project and </a:t>
            </a:r>
            <a:r>
              <a:rPr lang="en-US" sz="2200" dirty="0"/>
              <a:t>update/ develop </a:t>
            </a:r>
            <a:r>
              <a:rPr lang="en-US" sz="2200" dirty="0" smtClean="0"/>
              <a:t>a new </a:t>
            </a:r>
            <a:r>
              <a:rPr lang="en-US" sz="2200" dirty="0"/>
              <a:t>plan for next 5 </a:t>
            </a:r>
            <a:r>
              <a:rPr lang="en-US" sz="2200" dirty="0" smtClean="0"/>
              <a:t>years.  </a:t>
            </a:r>
            <a:r>
              <a:rPr lang="en-US" sz="2200" dirty="0" smtClean="0"/>
              <a:t>Include </a:t>
            </a:r>
            <a:r>
              <a:rPr lang="en-US" sz="2200" dirty="0"/>
              <a:t>assessment of regional data </a:t>
            </a:r>
            <a:r>
              <a:rPr lang="en-US" sz="2200" dirty="0" smtClean="0"/>
              <a:t>needs</a:t>
            </a:r>
            <a:endParaRPr lang="en-US" sz="2200" dirty="0"/>
          </a:p>
          <a:p>
            <a:pPr lvl="1"/>
            <a:r>
              <a:rPr lang="en-US" sz="2200" strike="sngStrike" dirty="0"/>
              <a:t>Begin development of next indicators, ensure alignment with data </a:t>
            </a:r>
            <a:r>
              <a:rPr lang="en-US" sz="2200" strike="sngStrike" dirty="0" smtClean="0"/>
              <a:t>needs</a:t>
            </a:r>
            <a:endParaRPr lang="en-US" sz="2200" strike="sngStrike" dirty="0"/>
          </a:p>
        </p:txBody>
      </p:sp>
      <p:sp>
        <p:nvSpPr>
          <p:cNvPr id="5" name="Title 4"/>
          <p:cNvSpPr>
            <a:spLocks noGrp="1"/>
          </p:cNvSpPr>
          <p:nvPr>
            <p:ph type="title"/>
          </p:nvPr>
        </p:nvSpPr>
        <p:spPr>
          <a:xfrm>
            <a:off x="611511" y="228770"/>
            <a:ext cx="5170714" cy="697321"/>
          </a:xfrm>
        </p:spPr>
        <p:txBody>
          <a:bodyPr>
            <a:normAutofit fontScale="90000"/>
          </a:bodyPr>
          <a:lstStyle/>
          <a:p>
            <a:r>
              <a:rPr lang="en-US" sz="2400" b="1" dirty="0">
                <a:solidFill>
                  <a:srgbClr val="FF0000"/>
                </a:solidFill>
              </a:rPr>
              <a:t>Coordinated Assessment </a:t>
            </a:r>
            <a:r>
              <a:rPr lang="en-US" sz="2400" b="1" u="sng" dirty="0" smtClean="0">
                <a:solidFill>
                  <a:srgbClr val="FF0000"/>
                </a:solidFill>
              </a:rPr>
              <a:t>Possible Edits </a:t>
            </a:r>
            <a:r>
              <a:rPr lang="en-US" sz="2400" b="1" dirty="0" smtClean="0">
                <a:solidFill>
                  <a:srgbClr val="FF0000"/>
                </a:solidFill>
              </a:rPr>
              <a:t>to Existing 5 </a:t>
            </a:r>
            <a:r>
              <a:rPr lang="en-US" sz="2400" b="1" dirty="0">
                <a:solidFill>
                  <a:srgbClr val="FF0000"/>
                </a:solidFill>
              </a:rPr>
              <a:t>Year </a:t>
            </a:r>
            <a:r>
              <a:rPr lang="en-US" sz="2400" b="1" dirty="0" smtClean="0">
                <a:solidFill>
                  <a:srgbClr val="FF0000"/>
                </a:solidFill>
              </a:rPr>
              <a:t>Plan </a:t>
            </a:r>
            <a:endParaRPr lang="en-US" sz="2400" dirty="0"/>
          </a:p>
        </p:txBody>
      </p:sp>
      <p:sp>
        <p:nvSpPr>
          <p:cNvPr id="2" name="TextBox 1"/>
          <p:cNvSpPr txBox="1"/>
          <p:nvPr/>
        </p:nvSpPr>
        <p:spPr>
          <a:xfrm>
            <a:off x="7257562" y="5884964"/>
            <a:ext cx="4270208" cy="369332"/>
          </a:xfrm>
          <a:prstGeom prst="rect">
            <a:avLst/>
          </a:prstGeom>
          <a:noFill/>
        </p:spPr>
        <p:txBody>
          <a:bodyPr wrap="none" rtlCol="0">
            <a:spAutoFit/>
          </a:bodyPr>
          <a:lstStyle/>
          <a:p>
            <a:r>
              <a:rPr lang="en-US" b="1" dirty="0" smtClean="0">
                <a:solidFill>
                  <a:srgbClr val="FF0000"/>
                </a:solidFill>
              </a:rPr>
              <a:t>Suggested changes for the Exec Committee</a:t>
            </a:r>
            <a:endParaRPr lang="en-US" b="1" dirty="0">
              <a:solidFill>
                <a:srgbClr val="FF0000"/>
              </a:solidFill>
            </a:endParaRPr>
          </a:p>
        </p:txBody>
      </p:sp>
      <p:sp>
        <p:nvSpPr>
          <p:cNvPr id="6" name="Slide Number Placeholder 5"/>
          <p:cNvSpPr>
            <a:spLocks noGrp="1"/>
          </p:cNvSpPr>
          <p:nvPr>
            <p:ph type="sldNum" sz="quarter" idx="12"/>
          </p:nvPr>
        </p:nvSpPr>
        <p:spPr/>
        <p:txBody>
          <a:bodyPr/>
          <a:lstStyle/>
          <a:p>
            <a:fld id="{4937DF66-1B21-4D91-8686-FFF9EB5CF24C}" type="slidenum">
              <a:rPr lang="en-US" smtClean="0"/>
              <a:t>28</a:t>
            </a:fld>
            <a:endParaRPr lang="en-US" dirty="0"/>
          </a:p>
        </p:txBody>
      </p:sp>
    </p:spTree>
    <p:extLst>
      <p:ext uri="{BB962C8B-B14F-4D97-AF65-F5344CB8AC3E}">
        <p14:creationId xmlns:p14="http://schemas.microsoft.com/office/powerpoint/2010/main" val="47720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276" y="374693"/>
            <a:ext cx="7772400" cy="615283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32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Draft</a:t>
            </a:r>
            <a:r>
              <a:rPr lang="en-US" sz="28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28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Priority List for FY</a:t>
            </a:r>
            <a:r>
              <a:rPr kumimoji="0" lang="en-US" sz="2800" b="1" i="0" u="sng" strike="noStrike" kern="1200" cap="none" spc="0" normalizeH="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18</a:t>
            </a:r>
            <a:r>
              <a:rPr kumimoji="0" lang="en-US" sz="28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HLIs for 18 Tier 1 Populations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HLIs for 51 Tier 2 Populations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HLIs for other populations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defTabSz="457200">
              <a:lnSpc>
                <a:spcPct val="107000"/>
              </a:lnSpc>
              <a:spcAft>
                <a:spcPts val="800"/>
              </a:spcAft>
              <a:buFont typeface="+mj-lt"/>
              <a:buAutoNum type="arabicPeriod"/>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Maintain facilities dataset/fish distribution </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Related data pilot project for high priority po</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pulations?</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Fully Implement FPC data sharing</a:t>
            </a:r>
          </a:p>
          <a:p>
            <a:pPr marL="342900" indent="-342900" defTabSz="457200">
              <a:lnSpc>
                <a:spcPct val="107000"/>
              </a:lnSpc>
              <a:spcAft>
                <a:spcPts val="800"/>
              </a:spcAft>
              <a:buFont typeface="+mj-lt"/>
              <a:buAutoNum type="arabicPeriod"/>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Hatchery Datasets and DES Development</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NPCC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dashboard trends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(New Indicators? Bull trout?,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etc.)</a:t>
            </a:r>
          </a:p>
        </p:txBody>
      </p:sp>
      <p:sp>
        <p:nvSpPr>
          <p:cNvPr id="3" name="TextBox 2"/>
          <p:cNvSpPr txBox="1"/>
          <p:nvPr/>
        </p:nvSpPr>
        <p:spPr>
          <a:xfrm>
            <a:off x="315789" y="2782276"/>
            <a:ext cx="2339487" cy="369332"/>
          </a:xfrm>
          <a:prstGeom prst="rect">
            <a:avLst/>
          </a:prstGeom>
          <a:noFill/>
        </p:spPr>
        <p:txBody>
          <a:bodyPr wrap="none" rtlCol="0">
            <a:spAutoFit/>
          </a:bodyPr>
          <a:lstStyle/>
          <a:p>
            <a:r>
              <a:rPr lang="en-US" dirty="0" smtClean="0">
                <a:solidFill>
                  <a:srgbClr val="FF0000"/>
                </a:solidFill>
              </a:rPr>
              <a:t>Move up list from 7 ?</a:t>
            </a: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2029972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FY 2017 &amp; FY 2018 Budgets</a:t>
            </a:r>
            <a:endParaRPr lang="en-US" dirty="0"/>
          </a:p>
        </p:txBody>
      </p:sp>
      <p:sp>
        <p:nvSpPr>
          <p:cNvPr id="3" name="Text Placeholder 2"/>
          <p:cNvSpPr>
            <a:spLocks noGrp="1"/>
          </p:cNvSpPr>
          <p:nvPr>
            <p:ph type="body" idx="1"/>
          </p:nvPr>
        </p:nvSpPr>
        <p:spPr>
          <a:xfrm>
            <a:off x="913148" y="2214694"/>
            <a:ext cx="4671223" cy="1330778"/>
          </a:xfrm>
        </p:spPr>
        <p:txBody>
          <a:bodyPr/>
          <a:lstStyle/>
          <a:p>
            <a:r>
              <a:rPr lang="en-US" dirty="0"/>
              <a:t>FY 2017 Remaining </a:t>
            </a:r>
            <a:r>
              <a:rPr lang="en-US" dirty="0" smtClean="0"/>
              <a:t>Balances </a:t>
            </a:r>
            <a:r>
              <a:rPr lang="en-US" dirty="0"/>
              <a:t>– As of </a:t>
            </a:r>
            <a:r>
              <a:rPr lang="en-US" dirty="0" smtClean="0"/>
              <a:t>09/15/17</a:t>
            </a:r>
            <a:r>
              <a:rPr lang="en-US" dirty="0"/>
              <a:t>;</a:t>
            </a:r>
          </a:p>
          <a:p>
            <a:endParaRPr lang="en-US" dirty="0"/>
          </a:p>
          <a:p>
            <a:endParaRPr lang="en-US" dirty="0"/>
          </a:p>
        </p:txBody>
      </p:sp>
      <p:sp>
        <p:nvSpPr>
          <p:cNvPr id="5" name="Text Placeholder 4"/>
          <p:cNvSpPr>
            <a:spLocks noGrp="1"/>
          </p:cNvSpPr>
          <p:nvPr>
            <p:ph type="body" sz="quarter" idx="3"/>
          </p:nvPr>
        </p:nvSpPr>
        <p:spPr/>
        <p:txBody>
          <a:bodyPr/>
          <a:lstStyle/>
          <a:p>
            <a:r>
              <a:rPr lang="en-US" dirty="0"/>
              <a:t>FY 18	</a:t>
            </a:r>
            <a:r>
              <a:rPr lang="en-US" dirty="0" smtClean="0"/>
              <a:t>Budgets, Total</a:t>
            </a:r>
            <a:r>
              <a:rPr lang="en-US" dirty="0"/>
              <a:t>: $2,085,033 (Cut $450 training)</a:t>
            </a:r>
          </a:p>
          <a:p>
            <a:endParaRPr lang="en-US" dirty="0"/>
          </a:p>
        </p:txBody>
      </p:sp>
      <p:sp>
        <p:nvSpPr>
          <p:cNvPr id="6" name="Content Placeholder 5"/>
          <p:cNvSpPr>
            <a:spLocks noGrp="1"/>
          </p:cNvSpPr>
          <p:nvPr>
            <p:ph sz="quarter" idx="14"/>
          </p:nvPr>
        </p:nvSpPr>
        <p:spPr/>
        <p:txBody>
          <a:bodyPr>
            <a:normAutofit fontScale="85000" lnSpcReduction="20000"/>
          </a:bodyPr>
          <a:lstStyle/>
          <a:p>
            <a:r>
              <a:rPr lang="en-US" dirty="0" smtClean="0"/>
              <a:t>CCT</a:t>
            </a:r>
            <a:r>
              <a:rPr lang="en-US" dirty="0"/>
              <a:t>		$87,960</a:t>
            </a:r>
          </a:p>
          <a:p>
            <a:r>
              <a:rPr lang="en-US" dirty="0"/>
              <a:t>IDFG		$323,771</a:t>
            </a:r>
          </a:p>
          <a:p>
            <a:r>
              <a:rPr lang="en-US" dirty="0"/>
              <a:t>MFWP		$165,049</a:t>
            </a:r>
          </a:p>
          <a:p>
            <a:r>
              <a:rPr lang="en-US" dirty="0"/>
              <a:t>ODFW		$463,704</a:t>
            </a:r>
          </a:p>
          <a:p>
            <a:r>
              <a:rPr lang="en-US" dirty="0"/>
              <a:t>USFWS	</a:t>
            </a:r>
            <a:r>
              <a:rPr lang="en-US" dirty="0" smtClean="0"/>
              <a:t>	$</a:t>
            </a:r>
            <a:r>
              <a:rPr lang="en-US" dirty="0"/>
              <a:t>0</a:t>
            </a:r>
          </a:p>
          <a:p>
            <a:r>
              <a:rPr lang="en-US" dirty="0"/>
              <a:t>WDFW	</a:t>
            </a:r>
            <a:r>
              <a:rPr lang="en-US" dirty="0" smtClean="0"/>
              <a:t>	$</a:t>
            </a:r>
            <a:r>
              <a:rPr lang="en-US" dirty="0"/>
              <a:t>459,865</a:t>
            </a:r>
          </a:p>
          <a:p>
            <a:r>
              <a:rPr lang="en-US" dirty="0"/>
              <a:t>PSMFC		$584,683</a:t>
            </a:r>
          </a:p>
        </p:txBody>
      </p:sp>
      <p:sp>
        <p:nvSpPr>
          <p:cNvPr id="7" name="Content Placeholder 6"/>
          <p:cNvSpPr>
            <a:spLocks noGrp="1"/>
          </p:cNvSpPr>
          <p:nvPr>
            <p:ph sz="quarter" idx="13"/>
          </p:nvPr>
        </p:nvSpPr>
        <p:spPr/>
        <p:txBody>
          <a:bodyPr>
            <a:normAutofit lnSpcReduction="10000"/>
          </a:bodyPr>
          <a:lstStyle/>
          <a:p>
            <a:pPr lvl="1"/>
            <a:r>
              <a:rPr lang="en-US" dirty="0" smtClean="0"/>
              <a:t>CCT</a:t>
            </a:r>
            <a:r>
              <a:rPr lang="en-US" dirty="0"/>
              <a:t>	</a:t>
            </a:r>
            <a:r>
              <a:rPr lang="en-US" dirty="0" smtClean="0"/>
              <a:t>$28,425</a:t>
            </a:r>
            <a:endParaRPr lang="en-US" dirty="0"/>
          </a:p>
          <a:p>
            <a:pPr lvl="1"/>
            <a:r>
              <a:rPr lang="en-US" dirty="0" smtClean="0"/>
              <a:t>IDFG</a:t>
            </a:r>
            <a:r>
              <a:rPr lang="en-US" dirty="0"/>
              <a:t>	</a:t>
            </a:r>
            <a:r>
              <a:rPr lang="en-US" dirty="0" smtClean="0"/>
              <a:t>$84,733</a:t>
            </a:r>
            <a:endParaRPr lang="en-US" dirty="0"/>
          </a:p>
          <a:p>
            <a:pPr lvl="1"/>
            <a:r>
              <a:rPr lang="en-US" dirty="0" smtClean="0"/>
              <a:t>MFWP</a:t>
            </a:r>
            <a:r>
              <a:rPr lang="en-US" dirty="0"/>
              <a:t>	</a:t>
            </a:r>
            <a:r>
              <a:rPr lang="en-US" dirty="0" smtClean="0"/>
              <a:t>$67,797</a:t>
            </a:r>
            <a:endParaRPr lang="en-US" dirty="0"/>
          </a:p>
          <a:p>
            <a:pPr lvl="1"/>
            <a:r>
              <a:rPr lang="en-US" dirty="0" smtClean="0"/>
              <a:t>ODFW</a:t>
            </a:r>
            <a:r>
              <a:rPr lang="en-US" dirty="0"/>
              <a:t>	</a:t>
            </a:r>
            <a:r>
              <a:rPr lang="en-US" dirty="0" smtClean="0"/>
              <a:t>$165,801</a:t>
            </a:r>
            <a:endParaRPr lang="en-US" dirty="0"/>
          </a:p>
          <a:p>
            <a:pPr lvl="1"/>
            <a:r>
              <a:rPr lang="en-US" dirty="0" smtClean="0"/>
              <a:t>USFWS</a:t>
            </a:r>
            <a:r>
              <a:rPr lang="en-US" dirty="0"/>
              <a:t>	$0</a:t>
            </a:r>
          </a:p>
          <a:p>
            <a:pPr lvl="1"/>
            <a:r>
              <a:rPr lang="en-US" dirty="0" smtClean="0"/>
              <a:t>WDFW</a:t>
            </a:r>
            <a:r>
              <a:rPr lang="en-US" dirty="0"/>
              <a:t>	</a:t>
            </a:r>
            <a:r>
              <a:rPr lang="en-US" dirty="0" smtClean="0"/>
              <a:t>$101,335</a:t>
            </a:r>
            <a:endParaRPr lang="en-US" dirty="0"/>
          </a:p>
          <a:p>
            <a:pPr lvl="1"/>
            <a:r>
              <a:rPr lang="en-US" dirty="0" smtClean="0"/>
              <a:t>PSMFC</a:t>
            </a:r>
            <a:r>
              <a:rPr lang="en-US" dirty="0"/>
              <a:t>	</a:t>
            </a:r>
            <a:r>
              <a:rPr lang="en-US" dirty="0" smtClean="0"/>
              <a:t>$39,847</a:t>
            </a:r>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609469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69000" b="-69000"/>
          </a:stretch>
        </a:blipFill>
        <a:effectLst/>
      </p:bgPr>
    </p:bg>
    <p:spTree>
      <p:nvGrpSpPr>
        <p:cNvPr id="1" name=""/>
        <p:cNvGrpSpPr/>
        <p:nvPr/>
      </p:nvGrpSpPr>
      <p:grpSpPr>
        <a:xfrm>
          <a:off x="0" y="0"/>
          <a:ext cx="0" cy="0"/>
          <a:chOff x="0" y="0"/>
          <a:chExt cx="0" cy="0"/>
        </a:xfrm>
      </p:grpSpPr>
      <p:sp>
        <p:nvSpPr>
          <p:cNvPr id="4" name="TextBox 3"/>
          <p:cNvSpPr txBox="1"/>
          <p:nvPr/>
        </p:nvSpPr>
        <p:spPr>
          <a:xfrm>
            <a:off x="1733145" y="1300265"/>
            <a:ext cx="8054972" cy="3170099"/>
          </a:xfrm>
          <a:prstGeom prst="rect">
            <a:avLst/>
          </a:prstGeom>
          <a:noFill/>
        </p:spPr>
        <p:txBody>
          <a:bodyPr wrap="square" rtlCol="0">
            <a:spAutoFit/>
          </a:bodyPr>
          <a:lstStyle/>
          <a:p>
            <a:endParaRPr lang="en-US" sz="4000" b="1" dirty="0">
              <a:solidFill>
                <a:prstClr val="black"/>
              </a:solidFill>
              <a:latin typeface="Century Gothic" panose="020B0502020202020204" pitchFamily="34" charset="0"/>
            </a:endParaRPr>
          </a:p>
          <a:p>
            <a:endParaRPr lang="en-US" sz="4000" b="1" dirty="0">
              <a:solidFill>
                <a:prstClr val="black"/>
              </a:solidFill>
              <a:latin typeface="Century Gothic" panose="020B0502020202020204" pitchFamily="34" charset="0"/>
            </a:endParaRPr>
          </a:p>
          <a:p>
            <a:r>
              <a:rPr lang="en-US" sz="4000" b="1" dirty="0">
                <a:solidFill>
                  <a:prstClr val="black"/>
                </a:solidFill>
                <a:latin typeface="Century Gothic" panose="020B0502020202020204" pitchFamily="34" charset="0"/>
              </a:rPr>
              <a:t>Related data pilot project for high priority populations?</a:t>
            </a:r>
          </a:p>
          <a:p>
            <a:endParaRPr lang="en-US" sz="4000" b="1" dirty="0">
              <a:solidFill>
                <a:prstClr val="black"/>
              </a:solidFill>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FF75B4CE-5129-41CA-A75E-F2AE589D1F47}"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273199827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25749" y="710119"/>
            <a:ext cx="10515600" cy="5881873"/>
          </a:xfrm>
        </p:spPr>
        <p:txBody>
          <a:bodyPr>
            <a:normAutofit fontScale="32500" lnSpcReduction="20000"/>
          </a:bodyPr>
          <a:lstStyle/>
          <a:p>
            <a:endParaRPr lang="en-US" dirty="0"/>
          </a:p>
          <a:p>
            <a:pPr>
              <a:buFont typeface="Wingdings" panose="05000000000000000000" pitchFamily="2" charset="2"/>
              <a:buChar char="Ø"/>
            </a:pPr>
            <a:r>
              <a:rPr lang="en-US" sz="8000" dirty="0" smtClean="0">
                <a:latin typeface="Calibri" panose="020F0502020204030204" pitchFamily="34" charset="0"/>
                <a:ea typeface="Calibri" panose="020F0502020204030204" pitchFamily="34" charset="0"/>
                <a:cs typeface="Times New Roman" panose="02020603050405020304" pitchFamily="18" charset="0"/>
              </a:rPr>
              <a:t>BPA Identify StreamNet partner projects that appear to have data, but that data not accessible (pilot – start small scale)</a:t>
            </a:r>
          </a:p>
          <a:p>
            <a:pPr>
              <a:buFont typeface="Wingdings" panose="05000000000000000000" pitchFamily="2" charset="2"/>
              <a:buChar char="Ø"/>
            </a:pPr>
            <a:endParaRPr lang="en-US" sz="8000" dirty="0" smtClean="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sz="8000" dirty="0" smtClean="0">
                <a:latin typeface="Calibri" panose="020F0502020204030204" pitchFamily="34" charset="0"/>
                <a:cs typeface="Times New Roman" panose="02020603050405020304" pitchFamily="18" charset="0"/>
              </a:rPr>
              <a:t>StreamNet partners contact their internal agency contract manager – determine issues with data availability</a:t>
            </a:r>
          </a:p>
          <a:p>
            <a:pPr>
              <a:buFont typeface="Wingdings" panose="05000000000000000000" pitchFamily="2" charset="2"/>
              <a:buChar char="Ø"/>
            </a:pPr>
            <a:endParaRPr lang="en-US" sz="8000" dirty="0" smtClean="0">
              <a:latin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sz="8000" dirty="0" smtClean="0">
                <a:latin typeface="Calibri" panose="020F0502020204030204" pitchFamily="34" charset="0"/>
                <a:cs typeface="Times New Roman" panose="02020603050405020304" pitchFamily="18" charset="0"/>
              </a:rPr>
              <a:t>If the problem is technical or communication, offer assistance to get data into CAX or as “related data” in display</a:t>
            </a:r>
          </a:p>
          <a:p>
            <a:pPr>
              <a:buFont typeface="Wingdings" panose="05000000000000000000" pitchFamily="2" charset="2"/>
              <a:buChar char="Ø"/>
            </a:pPr>
            <a:endParaRPr lang="en-US" sz="8000" dirty="0" smtClean="0">
              <a:latin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sz="8000" dirty="0" smtClean="0">
                <a:latin typeface="Calibri" panose="020F0502020204030204" pitchFamily="34" charset="0"/>
                <a:cs typeface="Times New Roman" panose="02020603050405020304" pitchFamily="18" charset="0"/>
              </a:rPr>
              <a:t>StreamNet staff NOT contract enforcement personnel – do not impart a “must comply” message during the pilot</a:t>
            </a:r>
          </a:p>
          <a:p>
            <a:pPr>
              <a:buFont typeface="Wingdings" panose="05000000000000000000" pitchFamily="2" charset="2"/>
              <a:buChar char="Ø"/>
            </a:pPr>
            <a:endParaRPr lang="en-US" sz="8000" dirty="0" smtClean="0">
              <a:latin typeface="Calibri" panose="020F0502020204030204" pitchFamily="34" charset="0"/>
              <a:cs typeface="Times New Roman" panose="02020603050405020304" pitchFamily="18" charset="0"/>
            </a:endParaRPr>
          </a:p>
          <a:p>
            <a:pPr>
              <a:buFont typeface="Wingdings" panose="05000000000000000000" pitchFamily="2" charset="2"/>
              <a:buChar char="Ø"/>
            </a:pPr>
            <a:r>
              <a:rPr lang="en-US" sz="8000" dirty="0" smtClean="0">
                <a:latin typeface="Calibri" panose="020F0502020204030204" pitchFamily="34" charset="0"/>
                <a:cs typeface="Times New Roman" panose="02020603050405020304" pitchFamily="18" charset="0"/>
              </a:rPr>
              <a:t>Report back on pilot project and decide where to go from here.</a:t>
            </a:r>
            <a:r>
              <a:rPr lang="en-US" sz="8000" dirty="0"/>
              <a:t>	</a:t>
            </a:r>
            <a:endParaRPr lang="en-US" sz="8000" dirty="0" smtClean="0"/>
          </a:p>
          <a:p>
            <a:endParaRPr lang="en-US" sz="6500" dirty="0"/>
          </a:p>
          <a:p>
            <a:pPr marL="0" indent="0">
              <a:buNone/>
            </a:pPr>
            <a:r>
              <a:rPr lang="en-US" sz="4000" b="1" dirty="0">
                <a:latin typeface="+mj-lt"/>
                <a:ea typeface="+mj-ea"/>
                <a:cs typeface="+mj-cs"/>
              </a:rPr>
              <a:t>					</a:t>
            </a:r>
            <a:r>
              <a:rPr lang="en-US" sz="4000" b="1" dirty="0" smtClean="0">
                <a:latin typeface="+mj-lt"/>
                <a:ea typeface="+mj-ea"/>
                <a:cs typeface="+mj-cs"/>
              </a:rPr>
              <a:t>						</a:t>
            </a:r>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31</a:t>
            </a:fld>
            <a:endParaRPr lang="en-US" dirty="0"/>
          </a:p>
        </p:txBody>
      </p:sp>
    </p:spTree>
    <p:extLst>
      <p:ext uri="{BB962C8B-B14F-4D97-AF65-F5344CB8AC3E}">
        <p14:creationId xmlns:p14="http://schemas.microsoft.com/office/powerpoint/2010/main" val="2423729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25749" y="710119"/>
            <a:ext cx="10515600" cy="5881873"/>
          </a:xfrm>
        </p:spPr>
        <p:txBody>
          <a:bodyPr>
            <a:normAutofit/>
          </a:bodyPr>
          <a:lstStyle/>
          <a:p>
            <a:endParaRPr lang="en-US" dirty="0"/>
          </a:p>
          <a:p>
            <a:pPr marL="0" indent="0">
              <a:buNone/>
            </a:pPr>
            <a:r>
              <a:rPr lang="en-US" sz="8000" dirty="0"/>
              <a:t>	</a:t>
            </a:r>
            <a:endParaRPr lang="en-US" sz="8000" dirty="0" smtClean="0"/>
          </a:p>
          <a:p>
            <a:endParaRPr lang="en-US" sz="6500" dirty="0"/>
          </a:p>
          <a:p>
            <a:pPr marL="0" indent="0">
              <a:buNone/>
            </a:pPr>
            <a:r>
              <a:rPr lang="en-US" sz="4000" b="1" dirty="0">
                <a:latin typeface="+mj-lt"/>
                <a:ea typeface="+mj-ea"/>
                <a:cs typeface="+mj-cs"/>
              </a:rPr>
              <a:t>					</a:t>
            </a:r>
            <a:r>
              <a:rPr lang="en-US" sz="4000" b="1" dirty="0" smtClean="0">
                <a:latin typeface="+mj-lt"/>
                <a:ea typeface="+mj-ea"/>
                <a:cs typeface="+mj-cs"/>
              </a:rPr>
              <a:t>						</a:t>
            </a:r>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866692" y="289648"/>
            <a:ext cx="10710407" cy="6166811"/>
          </a:xfrm>
          <a:prstGeom prst="rect">
            <a:avLst/>
          </a:prstGeom>
        </p:spPr>
      </p:pic>
      <p:sp>
        <p:nvSpPr>
          <p:cNvPr id="7" name="TextBox 6"/>
          <p:cNvSpPr txBox="1"/>
          <p:nvPr/>
        </p:nvSpPr>
        <p:spPr>
          <a:xfrm>
            <a:off x="6368995" y="906449"/>
            <a:ext cx="2705741" cy="1200329"/>
          </a:xfrm>
          <a:prstGeom prst="rect">
            <a:avLst/>
          </a:prstGeom>
          <a:noFill/>
        </p:spPr>
        <p:txBody>
          <a:bodyPr wrap="none" rtlCol="0">
            <a:spAutoFit/>
          </a:bodyPr>
          <a:lstStyle/>
          <a:p>
            <a:r>
              <a:rPr lang="en-US"/>
              <a:t>Upload project data here if</a:t>
            </a:r>
          </a:p>
          <a:p>
            <a:r>
              <a:rPr lang="en-US"/>
              <a:t>It is available. Add link to</a:t>
            </a:r>
          </a:p>
          <a:p>
            <a:r>
              <a:rPr lang="en-US"/>
              <a:t>Data Store if data is un-</a:t>
            </a:r>
          </a:p>
          <a:p>
            <a:r>
              <a:rPr lang="en-US"/>
              <a:t>Structured.</a:t>
            </a:r>
            <a:endParaRPr lang="en-US" dirty="0"/>
          </a:p>
        </p:txBody>
      </p:sp>
      <p:sp>
        <p:nvSpPr>
          <p:cNvPr id="8" name="Slide Number Placeholder 7"/>
          <p:cNvSpPr>
            <a:spLocks noGrp="1"/>
          </p:cNvSpPr>
          <p:nvPr>
            <p:ph type="sldNum" sz="quarter" idx="12"/>
          </p:nvPr>
        </p:nvSpPr>
        <p:spPr/>
        <p:txBody>
          <a:bodyPr/>
          <a:lstStyle/>
          <a:p>
            <a:fld id="{4937DF66-1B21-4D91-8686-FFF9EB5CF24C}" type="slidenum">
              <a:rPr lang="en-US" smtClean="0"/>
              <a:t>32</a:t>
            </a:fld>
            <a:endParaRPr lang="en-US" dirty="0"/>
          </a:p>
        </p:txBody>
      </p:sp>
    </p:spTree>
    <p:extLst>
      <p:ext uri="{BB962C8B-B14F-4D97-AF65-F5344CB8AC3E}">
        <p14:creationId xmlns:p14="http://schemas.microsoft.com/office/powerpoint/2010/main" val="3901072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69000" b="-69000"/>
          </a:stretch>
        </a:blipFill>
        <a:effectLst/>
      </p:bgPr>
    </p:bg>
    <p:spTree>
      <p:nvGrpSpPr>
        <p:cNvPr id="1" name=""/>
        <p:cNvGrpSpPr/>
        <p:nvPr/>
      </p:nvGrpSpPr>
      <p:grpSpPr>
        <a:xfrm>
          <a:off x="0" y="0"/>
          <a:ext cx="0" cy="0"/>
          <a:chOff x="0" y="0"/>
          <a:chExt cx="0" cy="0"/>
        </a:xfrm>
      </p:grpSpPr>
      <p:sp>
        <p:nvSpPr>
          <p:cNvPr id="4" name="TextBox 3"/>
          <p:cNvSpPr txBox="1"/>
          <p:nvPr/>
        </p:nvSpPr>
        <p:spPr>
          <a:xfrm>
            <a:off x="1947153" y="1368359"/>
            <a:ext cx="8054972" cy="3785652"/>
          </a:xfrm>
          <a:prstGeom prst="rect">
            <a:avLst/>
          </a:prstGeom>
          <a:noFill/>
        </p:spPr>
        <p:txBody>
          <a:bodyPr wrap="square" rtlCol="0">
            <a:spAutoFit/>
          </a:bodyPr>
          <a:lstStyle/>
          <a:p>
            <a:endParaRPr lang="en-US" sz="4000" b="1" dirty="0">
              <a:solidFill>
                <a:prstClr val="black"/>
              </a:solidFill>
              <a:latin typeface="Century Gothic" panose="020B0502020202020204" pitchFamily="34" charset="0"/>
            </a:endParaRPr>
          </a:p>
          <a:p>
            <a:pPr algn="ctr"/>
            <a:endParaRPr lang="en-US" sz="4000" b="1" dirty="0" smtClean="0">
              <a:solidFill>
                <a:prstClr val="black"/>
              </a:solidFill>
              <a:latin typeface="Century Gothic" panose="020B0502020202020204" pitchFamily="34" charset="0"/>
            </a:endParaRPr>
          </a:p>
          <a:p>
            <a:pPr algn="ctr"/>
            <a:r>
              <a:rPr lang="en-US" sz="4000" b="1" dirty="0" smtClean="0">
                <a:solidFill>
                  <a:prstClr val="black"/>
                </a:solidFill>
                <a:latin typeface="Century Gothic" panose="020B0502020202020204" pitchFamily="34" charset="0"/>
              </a:rPr>
              <a:t>Potential New Indicators and</a:t>
            </a:r>
            <a:endParaRPr lang="en-US" sz="4000" b="1" dirty="0">
              <a:solidFill>
                <a:prstClr val="black"/>
              </a:solidFill>
              <a:latin typeface="Century Gothic" panose="020B0502020202020204" pitchFamily="34" charset="0"/>
            </a:endParaRPr>
          </a:p>
          <a:p>
            <a:pPr algn="ctr"/>
            <a:r>
              <a:rPr lang="en-US" sz="4000" b="1" dirty="0" smtClean="0">
                <a:solidFill>
                  <a:prstClr val="black"/>
                </a:solidFill>
                <a:latin typeface="Century Gothic" panose="020B0502020202020204" pitchFamily="34" charset="0"/>
              </a:rPr>
              <a:t>QA/QC Discussion</a:t>
            </a:r>
          </a:p>
          <a:p>
            <a:endParaRPr lang="en-US" sz="4000" b="1" dirty="0">
              <a:solidFill>
                <a:prstClr val="black"/>
              </a:solidFill>
              <a:latin typeface="Century Gothic" panose="020B0502020202020204" pitchFamily="34" charset="0"/>
            </a:endParaRPr>
          </a:p>
          <a:p>
            <a:endParaRPr lang="en-US" sz="4000" b="1" dirty="0">
              <a:solidFill>
                <a:prstClr val="black"/>
              </a:solidFill>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FF75B4CE-5129-41CA-A75E-F2AE589D1F47}"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12224340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25749" y="710120"/>
            <a:ext cx="10515600" cy="5058384"/>
          </a:xfrm>
        </p:spPr>
        <p:txBody>
          <a:bodyPr>
            <a:normAutofit lnSpcReduction="10000"/>
          </a:bodyPr>
          <a:lstStyle/>
          <a:p>
            <a:endParaRPr lang="en-US" dirty="0"/>
          </a:p>
          <a:p>
            <a:pPr marL="0" indent="0">
              <a:buNone/>
            </a:pPr>
            <a:r>
              <a:rPr lang="en-US" sz="5200" dirty="0">
                <a:latin typeface="Calibri" panose="020F0502020204030204" pitchFamily="34" charset="0"/>
                <a:ea typeface="Calibri" panose="020F0502020204030204" pitchFamily="34" charset="0"/>
                <a:cs typeface="Times New Roman" panose="02020603050405020304" pitchFamily="18" charset="0"/>
              </a:rPr>
              <a:t>Tribal Data Project and Coordination with CAX (getting tribal data into CAX)		</a:t>
            </a:r>
            <a:endParaRPr lang="en-US" sz="5200" dirty="0" smtClean="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5200" dirty="0" smtClean="0">
                <a:latin typeface="Calibri" panose="020F0502020204030204" pitchFamily="34" charset="0"/>
                <a:ea typeface="Calibri" panose="020F0502020204030204" pitchFamily="34" charset="0"/>
                <a:cs typeface="Times New Roman" panose="02020603050405020304" pitchFamily="18" charset="0"/>
              </a:rPr>
              <a:t>		Denise </a:t>
            </a:r>
            <a:r>
              <a:rPr lang="en-US" sz="5200" dirty="0">
                <a:latin typeface="Calibri" panose="020F0502020204030204" pitchFamily="34" charset="0"/>
                <a:ea typeface="Calibri" panose="020F0502020204030204" pitchFamily="34" charset="0"/>
                <a:cs typeface="Times New Roman" panose="02020603050405020304" pitchFamily="18" charset="0"/>
              </a:rPr>
              <a:t>	</a:t>
            </a:r>
            <a:r>
              <a:rPr lang="en-US" sz="5200" dirty="0" smtClean="0">
                <a:latin typeface="Calibri" panose="020F0502020204030204" pitchFamily="34" charset="0"/>
                <a:ea typeface="Calibri" panose="020F0502020204030204" pitchFamily="34" charset="0"/>
                <a:cs typeface="Times New Roman" panose="02020603050405020304" pitchFamily="18" charset="0"/>
              </a:rPr>
              <a:t>Kelsey </a:t>
            </a:r>
            <a:r>
              <a:rPr lang="en-US" sz="5200" dirty="0"/>
              <a:t>	</a:t>
            </a:r>
            <a:endParaRPr lang="en-US" sz="5200" dirty="0" smtClean="0"/>
          </a:p>
          <a:p>
            <a:endParaRPr lang="en-US" sz="6500" dirty="0"/>
          </a:p>
          <a:p>
            <a:pPr marL="0" indent="0">
              <a:buNone/>
            </a:pPr>
            <a:r>
              <a:rPr lang="en-US" sz="4000" b="1" dirty="0">
                <a:latin typeface="+mj-lt"/>
                <a:ea typeface="+mj-ea"/>
                <a:cs typeface="+mj-cs"/>
              </a:rPr>
              <a:t>					</a:t>
            </a:r>
            <a:r>
              <a:rPr lang="en-US" sz="4000" b="1" dirty="0" smtClean="0">
                <a:latin typeface="+mj-lt"/>
                <a:ea typeface="+mj-ea"/>
                <a:cs typeface="+mj-cs"/>
              </a:rPr>
              <a:t>						</a:t>
            </a:r>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34</a:t>
            </a:fld>
            <a:endParaRPr lang="en-US" dirty="0"/>
          </a:p>
        </p:txBody>
      </p:sp>
    </p:spTree>
    <p:extLst>
      <p:ext uri="{BB962C8B-B14F-4D97-AF65-F5344CB8AC3E}">
        <p14:creationId xmlns:p14="http://schemas.microsoft.com/office/powerpoint/2010/main" val="2113583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25749" y="710120"/>
            <a:ext cx="10515600" cy="5058384"/>
          </a:xfrm>
        </p:spPr>
        <p:txBody>
          <a:bodyPr>
            <a:normAutofit fontScale="55000" lnSpcReduction="20000"/>
          </a:bodyPr>
          <a:lstStyle/>
          <a:p>
            <a:endParaRPr lang="en-US" dirty="0"/>
          </a:p>
          <a:p>
            <a:pPr marL="0" indent="0">
              <a:buNone/>
            </a:pPr>
            <a:r>
              <a:rPr lang="en-US" sz="6500" dirty="0"/>
              <a:t>P</a:t>
            </a:r>
            <a:r>
              <a:rPr lang="en-US" sz="6500" dirty="0" smtClean="0"/>
              <a:t>roposed PNAMP </a:t>
            </a:r>
            <a:r>
              <a:rPr lang="en-US" sz="6500" dirty="0"/>
              <a:t>Workshop 	</a:t>
            </a:r>
            <a:r>
              <a:rPr lang="en-US" sz="6500" dirty="0" smtClean="0"/>
              <a:t> 			</a:t>
            </a:r>
          </a:p>
          <a:p>
            <a:pPr marL="0" indent="0">
              <a:buNone/>
            </a:pPr>
            <a:r>
              <a:rPr lang="en-US" sz="6500" b="1" dirty="0"/>
              <a:t>	</a:t>
            </a:r>
            <a:r>
              <a:rPr lang="en-US" sz="6500" b="1" dirty="0" smtClean="0"/>
              <a:t>							Jen </a:t>
            </a:r>
            <a:r>
              <a:rPr lang="en-US" sz="6500" b="1" dirty="0"/>
              <a:t>Bayer</a:t>
            </a:r>
          </a:p>
          <a:p>
            <a:pPr marL="0" indent="0">
              <a:buNone/>
            </a:pPr>
            <a:r>
              <a:rPr lang="en-US" sz="6500" dirty="0"/>
              <a:t>	</a:t>
            </a:r>
            <a:endParaRPr lang="en-US" sz="6500" dirty="0" smtClean="0"/>
          </a:p>
          <a:p>
            <a:r>
              <a:rPr lang="en-US" sz="6500" dirty="0"/>
              <a:t>PNAMP has offered to facilitate a methods review workshop focused on protocols and methods used to derive NOSA for steelhead. Jen is seeking feedback on interest, scope and timing of such a workshop (assuming sufficient interest</a:t>
            </a:r>
            <a:r>
              <a:rPr lang="en-US" sz="6500" dirty="0" smtClean="0"/>
              <a:t>)</a:t>
            </a:r>
            <a:endParaRPr lang="en-US" sz="6500" dirty="0"/>
          </a:p>
          <a:p>
            <a:pPr marL="0" indent="0">
              <a:buNone/>
            </a:pPr>
            <a:r>
              <a:rPr lang="en-US" sz="4000" b="1" dirty="0">
                <a:latin typeface="+mj-lt"/>
                <a:ea typeface="+mj-ea"/>
                <a:cs typeface="+mj-cs"/>
              </a:rPr>
              <a:t>					</a:t>
            </a:r>
            <a:r>
              <a:rPr lang="en-US" sz="4000" b="1" dirty="0" smtClean="0">
                <a:latin typeface="+mj-lt"/>
                <a:ea typeface="+mj-ea"/>
                <a:cs typeface="+mj-cs"/>
              </a:rPr>
              <a:t>						</a:t>
            </a:r>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35</a:t>
            </a:fld>
            <a:endParaRPr lang="en-US" dirty="0"/>
          </a:p>
        </p:txBody>
      </p:sp>
    </p:spTree>
    <p:extLst>
      <p:ext uri="{BB962C8B-B14F-4D97-AF65-F5344CB8AC3E}">
        <p14:creationId xmlns:p14="http://schemas.microsoft.com/office/powerpoint/2010/main" val="3173676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7000"/>
                    </a14:imgEffect>
                  </a14:imgLayer>
                </a14:imgProps>
              </a:ext>
              <a:ext uri="{28A0092B-C50C-407E-A947-70E740481C1C}">
                <a14:useLocalDpi xmlns:a14="http://schemas.microsoft.com/office/drawing/2010/main" val="0"/>
              </a:ext>
            </a:extLst>
          </a:blip>
          <a:srcRect/>
          <a:stretch>
            <a:fillRect/>
          </a:stretch>
        </p:blipFill>
        <p:spPr bwMode="auto">
          <a:xfrm>
            <a:off x="1676400" y="1143001"/>
            <a:ext cx="8839200" cy="5747205"/>
          </a:xfrm>
          <a:prstGeom prst="rect">
            <a:avLst/>
          </a:prstGeom>
          <a:blipFill>
            <a:blip r:embed="rId4"/>
            <a:tile tx="0" ty="0" sx="100000" sy="100000" flip="none" algn="tl"/>
          </a:blipFill>
          <a:ln>
            <a:noFill/>
          </a:ln>
          <a:effectLst/>
          <a:extLst/>
        </p:spPr>
      </p:pic>
      <p:sp>
        <p:nvSpPr>
          <p:cNvPr id="2" name="Title 1"/>
          <p:cNvSpPr>
            <a:spLocks noGrp="1"/>
          </p:cNvSpPr>
          <p:nvPr>
            <p:ph type="title"/>
          </p:nvPr>
        </p:nvSpPr>
        <p:spPr/>
        <p:txBody>
          <a:bodyPr>
            <a:normAutofit/>
          </a:bodyPr>
          <a:lstStyle/>
          <a:p>
            <a:r>
              <a:rPr lang="en-US" dirty="0" smtClean="0"/>
              <a:t>NOSA Documentation</a:t>
            </a:r>
            <a:endParaRPr lang="en-US" dirty="0"/>
          </a:p>
        </p:txBody>
      </p:sp>
    </p:spTree>
    <p:extLst>
      <p:ext uri="{BB962C8B-B14F-4D97-AF65-F5344CB8AC3E}">
        <p14:creationId xmlns:p14="http://schemas.microsoft.com/office/powerpoint/2010/main" val="2011035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bayer\Documents\1_PNAMP\1_PNAMP Organization Docs\Photos\NOAA flckr\10695776445_439d19e8a8_k.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2578" y="4517878"/>
            <a:ext cx="9143999" cy="2416323"/>
          </a:xfrm>
          <a:prstGeom prst="rect">
            <a:avLst/>
          </a:prstGeom>
          <a:blipFill dpi="0" rotWithShape="1">
            <a:blip r:embed="rId3">
              <a:alphaModFix amt="51000"/>
            </a:blip>
            <a:srcRect/>
            <a:tile tx="0" ty="0" sx="100000" sy="100000" flip="none" algn="tl"/>
          </a:blipFill>
        </p:spPr>
      </p:pic>
      <p:sp>
        <p:nvSpPr>
          <p:cNvPr id="2" name="Title 1"/>
          <p:cNvSpPr>
            <a:spLocks noGrp="1"/>
          </p:cNvSpPr>
          <p:nvPr>
            <p:ph type="title"/>
          </p:nvPr>
        </p:nvSpPr>
        <p:spPr/>
        <p:txBody>
          <a:bodyPr>
            <a:normAutofit/>
          </a:bodyPr>
          <a:lstStyle/>
          <a:p>
            <a:r>
              <a:rPr lang="en-US" dirty="0"/>
              <a:t>Documentation of NOSA </a:t>
            </a:r>
            <a:r>
              <a:rPr lang="en-US" dirty="0" smtClean="0"/>
              <a:t>Protocols </a:t>
            </a:r>
            <a:r>
              <a:rPr lang="en-US" dirty="0"/>
              <a:t>in MonitoringResources.org</a:t>
            </a:r>
          </a:p>
        </p:txBody>
      </p:sp>
      <p:sp>
        <p:nvSpPr>
          <p:cNvPr id="3" name="Content Placeholder 2"/>
          <p:cNvSpPr>
            <a:spLocks noGrp="1"/>
          </p:cNvSpPr>
          <p:nvPr>
            <p:ph idx="1"/>
          </p:nvPr>
        </p:nvSpPr>
        <p:spPr>
          <a:xfrm>
            <a:off x="1981200" y="1600201"/>
            <a:ext cx="8229600" cy="3124200"/>
          </a:xfrm>
        </p:spPr>
        <p:txBody>
          <a:bodyPr/>
          <a:lstStyle/>
          <a:p>
            <a:r>
              <a:rPr lang="en-US" dirty="0" smtClean="0"/>
              <a:t>Some project sponsors are affected by contract changes</a:t>
            </a:r>
            <a:r>
              <a:rPr lang="en-US" dirty="0"/>
              <a:t>; </a:t>
            </a:r>
            <a:r>
              <a:rPr lang="en-US" dirty="0" smtClean="0"/>
              <a:t>project </a:t>
            </a:r>
            <a:r>
              <a:rPr lang="en-US" dirty="0"/>
              <a:t>sponsors with similar needs are welcome to </a:t>
            </a:r>
            <a:r>
              <a:rPr lang="en-US" dirty="0" smtClean="0"/>
              <a:t>join</a:t>
            </a:r>
          </a:p>
          <a:p>
            <a:pPr lvl="1"/>
            <a:r>
              <a:rPr lang="en-US" dirty="0" smtClean="0"/>
              <a:t>Seeking to update documentation before contract changes occur to </a:t>
            </a:r>
            <a:r>
              <a:rPr lang="en-US" smtClean="0"/>
              <a:t>support continuity</a:t>
            </a:r>
            <a:endParaRPr lang="en-US" dirty="0" smtClean="0"/>
          </a:p>
          <a:p>
            <a:pPr lvl="1"/>
            <a:r>
              <a:rPr lang="en-US" dirty="0" smtClean="0"/>
              <a:t>See handout for scope</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265864"/>
            <a:ext cx="12128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726" y="6695022"/>
            <a:ext cx="184785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64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95800" y="2965392"/>
            <a:ext cx="6324600" cy="396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957699" y="1542500"/>
            <a:ext cx="8686800" cy="3352800"/>
          </a:xfrm>
        </p:spPr>
        <p:txBody>
          <a:bodyPr>
            <a:normAutofit/>
          </a:bodyPr>
          <a:lstStyle/>
          <a:p>
            <a:r>
              <a:rPr lang="en-US" sz="4400" dirty="0"/>
              <a:t>Scope: </a:t>
            </a:r>
            <a:r>
              <a:rPr lang="en-US" sz="4000" dirty="0"/>
              <a:t>NOSA for Steelhead only?</a:t>
            </a:r>
            <a:endParaRPr lang="en-US" sz="3600" dirty="0"/>
          </a:p>
          <a:p>
            <a:r>
              <a:rPr lang="en-US" sz="4400" dirty="0"/>
              <a:t>Participants</a:t>
            </a:r>
          </a:p>
          <a:p>
            <a:r>
              <a:rPr lang="en-US" sz="4400" dirty="0"/>
              <a:t>Timeline</a:t>
            </a:r>
          </a:p>
          <a:p>
            <a:r>
              <a:rPr lang="en-US" sz="4400" dirty="0"/>
              <a:t>Location</a:t>
            </a:r>
          </a:p>
          <a:p>
            <a:pPr marL="914400" lvl="2" indent="0">
              <a:buNone/>
            </a:pPr>
            <a:endParaRPr lang="en-US" dirty="0"/>
          </a:p>
          <a:p>
            <a:pPr lvl="2"/>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239" y="6244687"/>
            <a:ext cx="1210962" cy="5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981200" y="274638"/>
            <a:ext cx="8229600" cy="1143000"/>
          </a:xfrm>
        </p:spPr>
        <p:txBody>
          <a:bodyPr>
            <a:noAutofit/>
          </a:bodyPr>
          <a:lstStyle/>
          <a:p>
            <a:pPr lvl="1" algn="ctr" rtl="0">
              <a:spcBef>
                <a:spcPct val="0"/>
              </a:spcBef>
            </a:pPr>
            <a:r>
              <a:rPr lang="en-US" sz="4000" b="1" dirty="0">
                <a:solidFill>
                  <a:schemeClr val="tx1"/>
                </a:solidFill>
              </a:rPr>
              <a:t>Proposed Discussion of NOSA Steelhead Protocols</a:t>
            </a:r>
          </a:p>
        </p:txBody>
      </p:sp>
    </p:spTree>
    <p:extLst>
      <p:ext uri="{BB962C8B-B14F-4D97-AF65-F5344CB8AC3E}">
        <p14:creationId xmlns:p14="http://schemas.microsoft.com/office/powerpoint/2010/main" val="995028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26915" y="5326231"/>
            <a:ext cx="10515600" cy="1325563"/>
          </a:xfrm>
        </p:spPr>
        <p:txBody>
          <a:bodyPr>
            <a:normAutofit/>
          </a:bodyPr>
          <a:lstStyle/>
          <a:p>
            <a:pPr algn="ctr"/>
            <a:r>
              <a:rPr lang="en-US" sz="7200" b="1" dirty="0" smtClean="0"/>
              <a:t>Adjourn</a:t>
            </a:r>
          </a:p>
        </p:txBody>
      </p:sp>
      <p:sp>
        <p:nvSpPr>
          <p:cNvPr id="4" name="Content Placeholder 3"/>
          <p:cNvSpPr>
            <a:spLocks noGrp="1"/>
          </p:cNvSpPr>
          <p:nvPr>
            <p:ph sz="half" idx="1"/>
          </p:nvPr>
        </p:nvSpPr>
        <p:spPr/>
        <p:txBody>
          <a:bodyPr>
            <a:normAutofit/>
          </a:bodyPr>
          <a:lstStyle/>
          <a:p>
            <a:endParaRPr lang="en-US" dirty="0"/>
          </a:p>
          <a:p>
            <a:endParaRPr lang="en-US" dirty="0"/>
          </a:p>
        </p:txBody>
      </p:sp>
      <p:sp>
        <p:nvSpPr>
          <p:cNvPr id="2" name="Slide Number Placeholder 1"/>
          <p:cNvSpPr>
            <a:spLocks noGrp="1"/>
          </p:cNvSpPr>
          <p:nvPr>
            <p:ph type="sldNum" sz="quarter" idx="12"/>
          </p:nvPr>
        </p:nvSpPr>
        <p:spPr/>
        <p:txBody>
          <a:bodyPr/>
          <a:lstStyle/>
          <a:p>
            <a:fld id="{4937DF66-1B21-4D91-8686-FFF9EB5CF24C}" type="slidenum">
              <a:rPr lang="en-US" smtClean="0"/>
              <a:t>39</a:t>
            </a:fld>
            <a:endParaRPr lang="en-US" dirty="0"/>
          </a:p>
        </p:txBody>
      </p:sp>
    </p:spTree>
    <p:extLst>
      <p:ext uri="{BB962C8B-B14F-4D97-AF65-F5344CB8AC3E}">
        <p14:creationId xmlns:p14="http://schemas.microsoft.com/office/powerpoint/2010/main" val="2382611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61000" b="-6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nd of FY 17 Issues; </a:t>
            </a:r>
            <a:endParaRPr lang="en-US" dirty="0"/>
          </a:p>
        </p:txBody>
      </p:sp>
      <p:sp>
        <p:nvSpPr>
          <p:cNvPr id="5" name="Content Placeholder 4"/>
          <p:cNvSpPr>
            <a:spLocks noGrp="1"/>
          </p:cNvSpPr>
          <p:nvPr>
            <p:ph idx="1"/>
          </p:nvPr>
        </p:nvSpPr>
        <p:spPr/>
        <p:txBody>
          <a:bodyPr>
            <a:normAutofit/>
          </a:bodyPr>
          <a:lstStyle/>
          <a:p>
            <a:r>
              <a:rPr lang="en-US" dirty="0" smtClean="0"/>
              <a:t>Emergency Budget Issues -</a:t>
            </a:r>
          </a:p>
          <a:p>
            <a:pPr marL="457200" lvl="1" indent="0">
              <a:buNone/>
            </a:pPr>
            <a:r>
              <a:rPr lang="en-US" dirty="0" smtClean="0"/>
              <a:t>WDFW identified $52,984 in shortfalls</a:t>
            </a:r>
          </a:p>
          <a:p>
            <a:pPr marL="457200" lvl="1" indent="0">
              <a:buNone/>
            </a:pPr>
            <a:r>
              <a:rPr lang="en-US" dirty="0" smtClean="0"/>
              <a:t>Due to increased indirect rate. ODFW</a:t>
            </a:r>
          </a:p>
          <a:p>
            <a:pPr marL="457200" lvl="1" indent="0">
              <a:buNone/>
            </a:pPr>
            <a:r>
              <a:rPr lang="en-US" dirty="0"/>
              <a:t>o</a:t>
            </a:r>
            <a:r>
              <a:rPr lang="en-US" dirty="0" smtClean="0"/>
              <a:t>ffered $27,000 in savings, and subcontract</a:t>
            </a:r>
          </a:p>
          <a:p>
            <a:pPr marL="457200" lvl="1" indent="0">
              <a:buNone/>
            </a:pPr>
            <a:r>
              <a:rPr lang="en-US" dirty="0"/>
              <a:t>a</a:t>
            </a:r>
            <a:r>
              <a:rPr lang="en-US" dirty="0" smtClean="0"/>
              <a:t>mendments are in the works to move funds</a:t>
            </a:r>
          </a:p>
          <a:p>
            <a:pPr marL="457200" lvl="1" indent="0">
              <a:buNone/>
            </a:pPr>
            <a:r>
              <a:rPr lang="en-US" dirty="0"/>
              <a:t>t</a:t>
            </a:r>
            <a:r>
              <a:rPr lang="en-US" dirty="0" smtClean="0"/>
              <a:t>o help WDFW. Overall contract will not</a:t>
            </a:r>
          </a:p>
          <a:p>
            <a:pPr marL="457200" lvl="1" indent="0">
              <a:buNone/>
            </a:pPr>
            <a:r>
              <a:rPr lang="en-US" dirty="0"/>
              <a:t>b</a:t>
            </a:r>
            <a:r>
              <a:rPr lang="en-US" dirty="0" smtClean="0"/>
              <a:t>e exceeded</a:t>
            </a:r>
            <a:endParaRPr lang="en-US" dirty="0"/>
          </a:p>
          <a:p>
            <a:r>
              <a:rPr lang="en-US" dirty="0" smtClean="0"/>
              <a:t>Opportunities for using any savings</a:t>
            </a:r>
            <a:r>
              <a:rPr lang="en-US" dirty="0"/>
              <a:t> </a:t>
            </a:r>
            <a:r>
              <a:rPr lang="en-US" dirty="0" smtClean="0"/>
              <a:t>-</a:t>
            </a:r>
          </a:p>
          <a:p>
            <a:pPr marL="457200" lvl="1" indent="0">
              <a:buNone/>
            </a:pPr>
            <a:r>
              <a:rPr lang="en-US" dirty="0" smtClean="0"/>
              <a:t>PSMFC will purchase $4,541 of computer</a:t>
            </a:r>
          </a:p>
          <a:p>
            <a:pPr marL="457200" lvl="1" indent="0">
              <a:buNone/>
            </a:pPr>
            <a:r>
              <a:rPr lang="en-US" dirty="0"/>
              <a:t>r</a:t>
            </a:r>
            <a:r>
              <a:rPr lang="en-US" dirty="0" smtClean="0"/>
              <a:t>eplacements for ODFW out of savings</a:t>
            </a:r>
            <a:endParaRPr lang="en-US" dirty="0"/>
          </a:p>
        </p:txBody>
      </p:sp>
      <p:pic>
        <p:nvPicPr>
          <p:cNvPr id="2050" name="Picture 2" descr="Large Piggy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824" y="4211045"/>
            <a:ext cx="2560320" cy="2181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169" y="954424"/>
            <a:ext cx="3941631" cy="2661626"/>
          </a:xfrm>
          <a:prstGeom prst="rect">
            <a:avLst/>
          </a:prstGeom>
        </p:spPr>
      </p:pic>
      <p:sp>
        <p:nvSpPr>
          <p:cNvPr id="3" name="Slide Number Placeholder 2"/>
          <p:cNvSpPr>
            <a:spLocks noGrp="1"/>
          </p:cNvSpPr>
          <p:nvPr>
            <p:ph type="sldNum" sz="quarter" idx="12"/>
          </p:nvPr>
        </p:nvSpPr>
        <p:spPr/>
        <p:txBody>
          <a:bodyPr/>
          <a:lstStyle/>
          <a:p>
            <a:fld id="{4937DF66-1B21-4D91-8686-FFF9EB5CF24C}" type="slidenum">
              <a:rPr lang="en-US" smtClean="0"/>
              <a:t>4</a:t>
            </a:fld>
            <a:endParaRPr lang="en-US" dirty="0"/>
          </a:p>
        </p:txBody>
      </p:sp>
    </p:spTree>
    <p:extLst>
      <p:ext uri="{BB962C8B-B14F-4D97-AF65-F5344CB8AC3E}">
        <p14:creationId xmlns:p14="http://schemas.microsoft.com/office/powerpoint/2010/main" val="4284117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5543" y="1132114"/>
            <a:ext cx="1251433" cy="369332"/>
          </a:xfrm>
          <a:prstGeom prst="rect">
            <a:avLst/>
          </a:prstGeom>
          <a:noFill/>
        </p:spPr>
        <p:txBody>
          <a:bodyPr wrap="none" rtlCol="0">
            <a:spAutoFit/>
          </a:bodyPr>
          <a:lstStyle/>
          <a:p>
            <a:r>
              <a:rPr lang="en-US" dirty="0" smtClean="0"/>
              <a:t>Extra Slides</a:t>
            </a:r>
            <a:endParaRPr lang="en-US" dirty="0"/>
          </a:p>
        </p:txBody>
      </p:sp>
      <p:sp>
        <p:nvSpPr>
          <p:cNvPr id="3" name="Slide Number Placeholder 2"/>
          <p:cNvSpPr>
            <a:spLocks noGrp="1"/>
          </p:cNvSpPr>
          <p:nvPr>
            <p:ph type="sldNum" sz="quarter" idx="12"/>
          </p:nvPr>
        </p:nvSpPr>
        <p:spPr/>
        <p:txBody>
          <a:bodyPr/>
          <a:lstStyle/>
          <a:p>
            <a:fld id="{4937DF66-1B21-4D91-8686-FFF9EB5CF24C}" type="slidenum">
              <a:rPr lang="en-US" smtClean="0"/>
              <a:t>40</a:t>
            </a:fld>
            <a:endParaRPr lang="en-US" dirty="0"/>
          </a:p>
        </p:txBody>
      </p:sp>
    </p:spTree>
    <p:extLst>
      <p:ext uri="{BB962C8B-B14F-4D97-AF65-F5344CB8AC3E}">
        <p14:creationId xmlns:p14="http://schemas.microsoft.com/office/powerpoint/2010/main" val="4227679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Data Store:  Data Sets by Fiscal Year  (all years)</a:t>
            </a:r>
            <a:endParaRPr lang="en-US"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555774598"/>
              </p:ext>
            </p:extLst>
          </p:nvPr>
        </p:nvGraphicFramePr>
        <p:xfrm>
          <a:off x="838200" y="1825625"/>
          <a:ext cx="5181600" cy="3840480"/>
        </p:xfrm>
        <a:graphic>
          <a:graphicData uri="http://schemas.openxmlformats.org/drawingml/2006/table">
            <a:tbl>
              <a:tblPr firstRow="1" firstCol="1" lastRow="1" bandRow="1">
                <a:tableStyleId>{7DF18680-E054-41AD-8BC1-D1AEF772440D}</a:tableStyleId>
              </a:tblPr>
              <a:tblGrid>
                <a:gridCol w="1727200">
                  <a:extLst>
                    <a:ext uri="{9D8B030D-6E8A-4147-A177-3AD203B41FA5}">
                      <a16:colId xmlns:a16="http://schemas.microsoft.com/office/drawing/2014/main" val="3083778320"/>
                    </a:ext>
                  </a:extLst>
                </a:gridCol>
                <a:gridCol w="1727200">
                  <a:extLst>
                    <a:ext uri="{9D8B030D-6E8A-4147-A177-3AD203B41FA5}">
                      <a16:colId xmlns:a16="http://schemas.microsoft.com/office/drawing/2014/main" val="289586885"/>
                    </a:ext>
                  </a:extLst>
                </a:gridCol>
                <a:gridCol w="1727200">
                  <a:extLst>
                    <a:ext uri="{9D8B030D-6E8A-4147-A177-3AD203B41FA5}">
                      <a16:colId xmlns:a16="http://schemas.microsoft.com/office/drawing/2014/main" val="3919206013"/>
                    </a:ext>
                  </a:extLst>
                </a:gridCol>
              </a:tblGrid>
              <a:tr h="274320">
                <a:tc>
                  <a:txBody>
                    <a:bodyPr/>
                    <a:lstStyle/>
                    <a:p>
                      <a:pPr algn="ctr" fontAlgn="b"/>
                      <a:r>
                        <a:rPr lang="en-US" sz="1100" u="none" strike="noStrike" dirty="0" smtClean="0">
                          <a:effectLst/>
                        </a:rPr>
                        <a:t>Fiscal Year</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Total data sets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BPA-funded</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1765958"/>
                  </a:ext>
                </a:extLst>
              </a:tr>
              <a:tr h="274320">
                <a:tc>
                  <a:txBody>
                    <a:bodyPr/>
                    <a:lstStyle/>
                    <a:p>
                      <a:pPr algn="ctr" fontAlgn="b"/>
                      <a:r>
                        <a:rPr lang="en-US" sz="1100" u="none" strike="noStrike" dirty="0">
                          <a:effectLst/>
                        </a:rPr>
                        <a:t>2016</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2621689"/>
                  </a:ext>
                </a:extLst>
              </a:tr>
              <a:tr h="274320">
                <a:tc>
                  <a:txBody>
                    <a:bodyPr/>
                    <a:lstStyle/>
                    <a:p>
                      <a:pPr algn="ctr" fontAlgn="b"/>
                      <a:r>
                        <a:rPr lang="en-US" sz="1100" u="none" strike="noStrike" dirty="0">
                          <a:effectLst/>
                        </a:rPr>
                        <a:t>2015</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89293384"/>
                  </a:ext>
                </a:extLst>
              </a:tr>
              <a:tr h="274320">
                <a:tc>
                  <a:txBody>
                    <a:bodyPr/>
                    <a:lstStyle/>
                    <a:p>
                      <a:pPr algn="ctr" fontAlgn="b"/>
                      <a:r>
                        <a:rPr lang="en-US" sz="1100" u="none" strike="noStrike" dirty="0">
                          <a:effectLst/>
                        </a:rPr>
                        <a:t>2014</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2190505"/>
                  </a:ext>
                </a:extLst>
              </a:tr>
              <a:tr h="274320">
                <a:tc>
                  <a:txBody>
                    <a:bodyPr/>
                    <a:lstStyle/>
                    <a:p>
                      <a:pPr algn="ctr" fontAlgn="b"/>
                      <a:r>
                        <a:rPr lang="en-US" sz="1100" u="none" strike="noStrike" dirty="0">
                          <a:effectLst/>
                        </a:rPr>
                        <a:t>2013</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1852487"/>
                  </a:ext>
                </a:extLst>
              </a:tr>
              <a:tr h="274320">
                <a:tc>
                  <a:txBody>
                    <a:bodyPr/>
                    <a:lstStyle/>
                    <a:p>
                      <a:pPr algn="ctr" fontAlgn="b"/>
                      <a:r>
                        <a:rPr lang="en-US" sz="1100" u="none" strike="noStrike" dirty="0">
                          <a:effectLst/>
                        </a:rPr>
                        <a:t>2012</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85216488"/>
                  </a:ext>
                </a:extLst>
              </a:tr>
              <a:tr h="274320">
                <a:tc>
                  <a:txBody>
                    <a:bodyPr/>
                    <a:lstStyle/>
                    <a:p>
                      <a:pPr algn="ctr" fontAlgn="b"/>
                      <a:r>
                        <a:rPr lang="en-US" sz="1100" u="none" strike="noStrike" dirty="0">
                          <a:effectLst/>
                        </a:rPr>
                        <a:t>2011</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79291791"/>
                  </a:ext>
                </a:extLst>
              </a:tr>
              <a:tr h="274320">
                <a:tc>
                  <a:txBody>
                    <a:bodyPr/>
                    <a:lstStyle/>
                    <a:p>
                      <a:pPr algn="ctr" fontAlgn="b"/>
                      <a:r>
                        <a:rPr lang="en-US" sz="1100" u="none" strike="noStrike" dirty="0">
                          <a:effectLst/>
                        </a:rPr>
                        <a:t>2010</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35304391"/>
                  </a:ext>
                </a:extLst>
              </a:tr>
              <a:tr h="274320">
                <a:tc>
                  <a:txBody>
                    <a:bodyPr/>
                    <a:lstStyle/>
                    <a:p>
                      <a:pPr algn="ctr" fontAlgn="b"/>
                      <a:r>
                        <a:rPr lang="en-US" sz="1100" u="none" strike="noStrike" dirty="0">
                          <a:effectLst/>
                        </a:rPr>
                        <a:t>2009</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784343"/>
                  </a:ext>
                </a:extLst>
              </a:tr>
              <a:tr h="274320">
                <a:tc>
                  <a:txBody>
                    <a:bodyPr/>
                    <a:lstStyle/>
                    <a:p>
                      <a:pPr algn="ctr" fontAlgn="b"/>
                      <a:r>
                        <a:rPr lang="en-US" sz="1100" u="none" strike="noStrike" dirty="0">
                          <a:effectLst/>
                        </a:rPr>
                        <a:t>2008</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02634279"/>
                  </a:ext>
                </a:extLst>
              </a:tr>
              <a:tr h="274320">
                <a:tc>
                  <a:txBody>
                    <a:bodyPr/>
                    <a:lstStyle/>
                    <a:p>
                      <a:pPr algn="ctr" fontAlgn="b"/>
                      <a:r>
                        <a:rPr lang="en-US" sz="1100" u="none" strike="noStrike" dirty="0">
                          <a:effectLst/>
                        </a:rPr>
                        <a:t>2007</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67558791"/>
                  </a:ext>
                </a:extLst>
              </a:tr>
              <a:tr h="274320">
                <a:tc>
                  <a:txBody>
                    <a:bodyPr/>
                    <a:lstStyle/>
                    <a:p>
                      <a:pPr algn="ctr" fontAlgn="b"/>
                      <a:r>
                        <a:rPr lang="en-US" sz="1100" u="none" strike="noStrike" dirty="0">
                          <a:effectLst/>
                        </a:rPr>
                        <a:t>2006</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45696500"/>
                  </a:ext>
                </a:extLst>
              </a:tr>
              <a:tr h="274320">
                <a:tc>
                  <a:txBody>
                    <a:bodyPr/>
                    <a:lstStyle/>
                    <a:p>
                      <a:pPr algn="ctr" fontAlgn="b"/>
                      <a:r>
                        <a:rPr lang="en-US" sz="1100" u="none" strike="noStrike" dirty="0">
                          <a:effectLst/>
                        </a:rPr>
                        <a:t>2005</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160126"/>
                  </a:ext>
                </a:extLst>
              </a:tr>
              <a:tr h="274320">
                <a:tc>
                  <a:txBody>
                    <a:bodyPr/>
                    <a:lstStyle/>
                    <a:p>
                      <a:pPr algn="ctr"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111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59</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51081937"/>
                  </a:ext>
                </a:extLst>
              </a:tr>
            </a:tbl>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334601392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98189" y="6127234"/>
            <a:ext cx="8595623" cy="369332"/>
          </a:xfrm>
          <a:prstGeom prst="rect">
            <a:avLst/>
          </a:prstGeom>
          <a:noFill/>
        </p:spPr>
        <p:txBody>
          <a:bodyPr wrap="none" rtlCol="0">
            <a:spAutoFit/>
          </a:bodyPr>
          <a:lstStyle/>
          <a:p>
            <a:r>
              <a:rPr lang="en-US" dirty="0"/>
              <a:t>9</a:t>
            </a:r>
            <a:r>
              <a:rPr lang="en-US" dirty="0" smtClean="0"/>
              <a:t> new data sets so far in 2017, all BPA funded, 1 NOAA, 3 SWCD, 2 IDFG, 1 USFWS, 2 USGS</a:t>
            </a:r>
            <a:endParaRPr lang="en-US" dirty="0"/>
          </a:p>
        </p:txBody>
      </p:sp>
      <p:sp>
        <p:nvSpPr>
          <p:cNvPr id="3" name="Slide Number Placeholder 2"/>
          <p:cNvSpPr>
            <a:spLocks noGrp="1"/>
          </p:cNvSpPr>
          <p:nvPr>
            <p:ph type="sldNum" sz="quarter" idx="12"/>
          </p:nvPr>
        </p:nvSpPr>
        <p:spPr/>
        <p:txBody>
          <a:bodyPr/>
          <a:lstStyle/>
          <a:p>
            <a:fld id="{4937DF66-1B21-4D91-8686-FFF9EB5CF24C}" type="slidenum">
              <a:rPr lang="en-US" smtClean="0"/>
              <a:t>41</a:t>
            </a:fld>
            <a:endParaRPr lang="en-US" dirty="0"/>
          </a:p>
        </p:txBody>
      </p:sp>
    </p:spTree>
    <p:extLst>
      <p:ext uri="{BB962C8B-B14F-4D97-AF65-F5344CB8AC3E}">
        <p14:creationId xmlns:p14="http://schemas.microsoft.com/office/powerpoint/2010/main" val="2252281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smtClean="0"/>
              <a:t>Data Store:  Last 5 Fiscal Years by Agency</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4225534"/>
              </p:ext>
            </p:extLst>
          </p:nvPr>
        </p:nvGraphicFramePr>
        <p:xfrm>
          <a:off x="838200" y="1825625"/>
          <a:ext cx="10515603" cy="3981450"/>
        </p:xfrm>
        <a:graphic>
          <a:graphicData uri="http://schemas.openxmlformats.org/drawingml/2006/table">
            <a:tbl>
              <a:tblPr firstRow="1" firstCol="1" lastRow="1" lastCol="1" bandRow="1">
                <a:tableStyleId>{7DF18680-E054-41AD-8BC1-D1AEF772440D}</a:tableStyleId>
              </a:tblPr>
              <a:tblGrid>
                <a:gridCol w="1502229">
                  <a:extLst>
                    <a:ext uri="{9D8B030D-6E8A-4147-A177-3AD203B41FA5}">
                      <a16:colId xmlns:a16="http://schemas.microsoft.com/office/drawing/2014/main" val="3956226059"/>
                    </a:ext>
                  </a:extLst>
                </a:gridCol>
                <a:gridCol w="1502229">
                  <a:extLst>
                    <a:ext uri="{9D8B030D-6E8A-4147-A177-3AD203B41FA5}">
                      <a16:colId xmlns:a16="http://schemas.microsoft.com/office/drawing/2014/main" val="313856922"/>
                    </a:ext>
                  </a:extLst>
                </a:gridCol>
                <a:gridCol w="1502229">
                  <a:extLst>
                    <a:ext uri="{9D8B030D-6E8A-4147-A177-3AD203B41FA5}">
                      <a16:colId xmlns:a16="http://schemas.microsoft.com/office/drawing/2014/main" val="1867126181"/>
                    </a:ext>
                  </a:extLst>
                </a:gridCol>
                <a:gridCol w="1502229">
                  <a:extLst>
                    <a:ext uri="{9D8B030D-6E8A-4147-A177-3AD203B41FA5}">
                      <a16:colId xmlns:a16="http://schemas.microsoft.com/office/drawing/2014/main" val="637065486"/>
                    </a:ext>
                  </a:extLst>
                </a:gridCol>
                <a:gridCol w="1502229">
                  <a:extLst>
                    <a:ext uri="{9D8B030D-6E8A-4147-A177-3AD203B41FA5}">
                      <a16:colId xmlns:a16="http://schemas.microsoft.com/office/drawing/2014/main" val="1826079459"/>
                    </a:ext>
                  </a:extLst>
                </a:gridCol>
                <a:gridCol w="1502229">
                  <a:extLst>
                    <a:ext uri="{9D8B030D-6E8A-4147-A177-3AD203B41FA5}">
                      <a16:colId xmlns:a16="http://schemas.microsoft.com/office/drawing/2014/main" val="573067321"/>
                    </a:ext>
                  </a:extLst>
                </a:gridCol>
                <a:gridCol w="1502229">
                  <a:extLst>
                    <a:ext uri="{9D8B030D-6E8A-4147-A177-3AD203B41FA5}">
                      <a16:colId xmlns:a16="http://schemas.microsoft.com/office/drawing/2014/main" val="1187767877"/>
                    </a:ext>
                  </a:extLst>
                </a:gridCol>
              </a:tblGrid>
              <a:tr h="274320">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gridSpan="5">
                  <a:txBody>
                    <a:bodyPr/>
                    <a:lstStyle/>
                    <a:p>
                      <a:pPr algn="ctr" fontAlgn="b"/>
                      <a:r>
                        <a:rPr lang="en-US" sz="1100" u="none" strike="noStrike" dirty="0">
                          <a:effectLst/>
                        </a:rPr>
                        <a:t>Fiscal Year</a:t>
                      </a:r>
                      <a:endParaRPr lang="en-US" sz="1100" b="1" i="0" u="none" strike="noStrike" dirty="0">
                        <a:solidFill>
                          <a:srgbClr val="000000"/>
                        </a:solidFill>
                        <a:effectLst/>
                        <a:latin typeface="Calibri" panose="020F0502020204030204" pitchFamily="34" charset="0"/>
                      </a:endParaRPr>
                    </a:p>
                  </a:txBody>
                  <a:tcPr marL="19330" marR="19330"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563800881"/>
                  </a:ext>
                </a:extLst>
              </a:tr>
              <a:tr h="274320">
                <a:tc>
                  <a:txBody>
                    <a:bodyPr/>
                    <a:lstStyle/>
                    <a:p>
                      <a:pPr algn="ctr" fontAlgn="b"/>
                      <a:r>
                        <a:rPr lang="en-US" sz="1100" u="none" strike="noStrike" dirty="0">
                          <a:effectLst/>
                        </a:rPr>
                        <a:t>Agency</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2012</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2013</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2014</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2015</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2016</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736234931"/>
                  </a:ext>
                </a:extLst>
              </a:tr>
              <a:tr h="274320">
                <a:tc>
                  <a:txBody>
                    <a:bodyPr/>
                    <a:lstStyle/>
                    <a:p>
                      <a:pPr algn="ctr" fontAlgn="ctr"/>
                      <a:r>
                        <a:rPr lang="en-US" sz="1100" u="none" strike="noStrike" dirty="0">
                          <a:effectLst/>
                        </a:rPr>
                        <a:t>Columbia River Estuary Study Taskforce</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210648022"/>
                  </a:ext>
                </a:extLst>
              </a:tr>
              <a:tr h="274320">
                <a:tc>
                  <a:txBody>
                    <a:bodyPr/>
                    <a:lstStyle/>
                    <a:p>
                      <a:pPr algn="ctr" fontAlgn="b"/>
                      <a:r>
                        <a:rPr lang="en-US" sz="1100" u="none" strike="noStrike" dirty="0">
                          <a:effectLst/>
                        </a:rPr>
                        <a:t>IDFG</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186665706"/>
                  </a:ext>
                </a:extLst>
              </a:tr>
              <a:tr h="274320">
                <a:tc>
                  <a:txBody>
                    <a:bodyPr/>
                    <a:lstStyle/>
                    <a:p>
                      <a:pPr algn="ctr" fontAlgn="ctr"/>
                      <a:r>
                        <a:rPr lang="en-US" sz="1100" u="none" strike="noStrike" dirty="0">
                          <a:effectLst/>
                        </a:rPr>
                        <a:t>MFW&amp;P</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2759310312"/>
                  </a:ext>
                </a:extLst>
              </a:tr>
              <a:tr h="274320">
                <a:tc>
                  <a:txBody>
                    <a:bodyPr/>
                    <a:lstStyle/>
                    <a:p>
                      <a:pPr algn="ctr" fontAlgn="ctr"/>
                      <a:r>
                        <a:rPr lang="en-US" sz="1100" u="none" strike="noStrike" dirty="0">
                          <a:effectLst/>
                        </a:rPr>
                        <a:t>Nez Perce S&amp;W Cons. Dist.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532180784"/>
                  </a:ext>
                </a:extLst>
              </a:tr>
              <a:tr h="274320">
                <a:tc>
                  <a:txBody>
                    <a:bodyPr/>
                    <a:lstStyle/>
                    <a:p>
                      <a:pPr algn="ctr" fontAlgn="b"/>
                      <a:r>
                        <a:rPr lang="en-US" sz="1100" u="none" strike="noStrike" dirty="0">
                          <a:effectLst/>
                        </a:rPr>
                        <a:t>NPT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892378161"/>
                  </a:ext>
                </a:extLst>
              </a:tr>
              <a:tr h="274320">
                <a:tc>
                  <a:txBody>
                    <a:bodyPr/>
                    <a:lstStyle/>
                    <a:p>
                      <a:pPr algn="ctr" fontAlgn="b"/>
                      <a:r>
                        <a:rPr lang="en-US" sz="1100" u="none" strike="noStrike" dirty="0">
                          <a:effectLst/>
                        </a:rPr>
                        <a:t>PNNL</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1870995925"/>
                  </a:ext>
                </a:extLst>
              </a:tr>
              <a:tr h="274320">
                <a:tc>
                  <a:txBody>
                    <a:bodyPr/>
                    <a:lstStyle/>
                    <a:p>
                      <a:pPr algn="ctr" fontAlgn="b"/>
                      <a:r>
                        <a:rPr lang="en-US" sz="1100" u="none" strike="noStrike" dirty="0">
                          <a:effectLst/>
                        </a:rPr>
                        <a:t>SBT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515587080"/>
                  </a:ext>
                </a:extLst>
              </a:tr>
              <a:tr h="274320">
                <a:tc>
                  <a:txBody>
                    <a:bodyPr/>
                    <a:lstStyle/>
                    <a:p>
                      <a:pPr algn="ctr" fontAlgn="b"/>
                      <a:r>
                        <a:rPr lang="en-US" sz="1100" u="none" strike="noStrike" dirty="0">
                          <a:effectLst/>
                        </a:rPr>
                        <a:t>StreamNet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2045471642"/>
                  </a:ext>
                </a:extLst>
              </a:tr>
              <a:tr h="274320">
                <a:tc>
                  <a:txBody>
                    <a:bodyPr/>
                    <a:lstStyle/>
                    <a:p>
                      <a:pPr algn="ctr" fontAlgn="b"/>
                      <a:r>
                        <a:rPr lang="en-US" sz="1100" u="none" strike="noStrike" dirty="0">
                          <a:effectLst/>
                        </a:rPr>
                        <a:t>USFWS</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2366007729"/>
                  </a:ext>
                </a:extLst>
              </a:tr>
              <a:tr h="274320">
                <a:tc>
                  <a:txBody>
                    <a:bodyPr/>
                    <a:lstStyle/>
                    <a:p>
                      <a:pPr algn="ctr" fontAlgn="b"/>
                      <a:r>
                        <a:rPr lang="en-US" sz="1100" u="none" strike="noStrike" dirty="0">
                          <a:effectLst/>
                        </a:rPr>
                        <a:t>USGS</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1977387498"/>
                  </a:ext>
                </a:extLst>
              </a:tr>
              <a:tr h="274320">
                <a:tc>
                  <a:txBody>
                    <a:bodyPr/>
                    <a:lstStyle/>
                    <a:p>
                      <a:pPr algn="ctr" fontAlgn="b"/>
                      <a:r>
                        <a:rPr lang="en-US" sz="1100" u="none" strike="noStrike" dirty="0">
                          <a:effectLst/>
                        </a:rPr>
                        <a:t>YIN</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406754146"/>
                  </a:ext>
                </a:extLst>
              </a:tr>
              <a:tr h="274320">
                <a:tc>
                  <a:txBody>
                    <a:bodyPr/>
                    <a:lstStyle/>
                    <a:p>
                      <a:pPr algn="ctr"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b="0" i="0" u="none" strike="noStrike" dirty="0" smtClean="0">
                          <a:solidFill>
                            <a:schemeClr val="bg1"/>
                          </a:solidFill>
                          <a:effectLst/>
                          <a:latin typeface="Calibri" panose="020F0502020204030204" pitchFamily="34" charset="0"/>
                        </a:rPr>
                        <a:t>41</a:t>
                      </a:r>
                    </a:p>
                  </a:txBody>
                  <a:tcPr marL="19330" marR="19330" marT="9525" marB="0" anchor="ctr"/>
                </a:tc>
                <a:extLst>
                  <a:ext uri="{0D108BD9-81ED-4DB2-BD59-A6C34878D82A}">
                    <a16:rowId xmlns:a16="http://schemas.microsoft.com/office/drawing/2014/main" val="592113195"/>
                  </a:ext>
                </a:extLst>
              </a:tr>
            </a:tbl>
          </a:graphicData>
        </a:graphic>
      </p:graphicFrame>
      <p:sp>
        <p:nvSpPr>
          <p:cNvPr id="2" name="Slide Number Placeholder 1"/>
          <p:cNvSpPr>
            <a:spLocks noGrp="1"/>
          </p:cNvSpPr>
          <p:nvPr>
            <p:ph type="sldNum" sz="quarter" idx="12"/>
          </p:nvPr>
        </p:nvSpPr>
        <p:spPr/>
        <p:txBody>
          <a:bodyPr/>
          <a:lstStyle/>
          <a:p>
            <a:fld id="{4937DF66-1B21-4D91-8686-FFF9EB5CF24C}" type="slidenum">
              <a:rPr lang="en-US" smtClean="0"/>
              <a:t>42</a:t>
            </a:fld>
            <a:endParaRPr lang="en-US" dirty="0"/>
          </a:p>
        </p:txBody>
      </p:sp>
    </p:spTree>
    <p:extLst>
      <p:ext uri="{BB962C8B-B14F-4D97-AF65-F5344CB8AC3E}">
        <p14:creationId xmlns:p14="http://schemas.microsoft.com/office/powerpoint/2010/main" val="2182884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459288"/>
            <a:ext cx="1140310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Question / I</a:t>
            </a:r>
            <a:r>
              <a:rPr kumimoji="0" lang="en-US" altLang="en-US" sz="3200" b="1" i="0" u="none" strike="noStrike" cap="none" normalizeH="0" baseline="0" dirty="0" smtClean="0">
                <a:ln>
                  <a:noFill/>
                </a:ln>
                <a:solidFill>
                  <a:schemeClr val="tx1"/>
                </a:solidFill>
                <a:effectLst/>
                <a:latin typeface="Arial" panose="020B0604020202020204" pitchFamily="34" charset="0"/>
              </a:rPr>
              <a:t>ssue:  relationship to</a:t>
            </a:r>
            <a:r>
              <a:rPr kumimoji="0" lang="en-US" altLang="en-US" sz="3200" b="1" i="0" u="none" strike="noStrike" cap="none" normalizeH="0" dirty="0" smtClean="0">
                <a:ln>
                  <a:noFill/>
                </a:ln>
                <a:solidFill>
                  <a:schemeClr val="tx1"/>
                </a:solidFill>
                <a:effectLst/>
                <a:latin typeface="Arial" panose="020B0604020202020204" pitchFamily="34" charset="0"/>
              </a:rPr>
              <a:t> natural populations.</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latin typeface="Arial" panose="020B0604020202020204" pitchFamily="34" charset="0"/>
            </a:endParaRPr>
          </a:p>
          <a:p>
            <a:pPr marL="1376363"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b="1" dirty="0" smtClean="0">
                <a:solidFill>
                  <a:srgbClr val="0070C0"/>
                </a:solidFill>
                <a:latin typeface="Arial" panose="020B0604020202020204" pitchFamily="34" charset="0"/>
              </a:rPr>
              <a:t>Do we define hatchery indicators in relation to the natural populations they affect?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If so, how?</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And which natural pop(s)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for each hatchery group?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1376363" lvl="0" indent="-457200" eaLnBrk="0" fontAlgn="base" hangingPunct="0">
              <a:spcBef>
                <a:spcPct val="0"/>
              </a:spcBef>
              <a:spcAft>
                <a:spcPct val="0"/>
              </a:spcAft>
              <a:buFont typeface="Arial" panose="020B0604020202020204" pitchFamily="34" charset="0"/>
              <a:buChar char="•"/>
            </a:pPr>
            <a:r>
              <a:rPr lang="en-US" altLang="en-US" sz="3200" b="1" dirty="0">
                <a:solidFill>
                  <a:srgbClr val="0070C0"/>
                </a:solidFill>
                <a:latin typeface="Arial" panose="020B0604020202020204" pitchFamily="34" charset="0"/>
              </a:rPr>
              <a:t>Are we interested in </a:t>
            </a:r>
            <a:r>
              <a:rPr lang="en-US" altLang="en-US" sz="3200" b="1" u="sng" dirty="0">
                <a:solidFill>
                  <a:srgbClr val="0070C0"/>
                </a:solidFill>
                <a:latin typeface="Arial" panose="020B0604020202020204" pitchFamily="34" charset="0"/>
              </a:rPr>
              <a:t>hatchery indicators per se</a:t>
            </a:r>
            <a:r>
              <a:rPr lang="en-US" altLang="en-US" sz="3200" b="1" dirty="0">
                <a:solidFill>
                  <a:srgbClr val="0070C0"/>
                </a:solidFill>
                <a:latin typeface="Arial" panose="020B0604020202020204" pitchFamily="34" charset="0"/>
              </a:rPr>
              <a:t>, or only their effects on / interactions with natural populations?</a:t>
            </a:r>
            <a:endParaRPr kumimoji="0" lang="en-US" altLang="en-US" sz="2400" b="0" i="0" u="none" strike="noStrike" cap="none" normalizeH="0" baseline="0" dirty="0" smtClean="0">
              <a:ln>
                <a:noFill/>
              </a:ln>
              <a:solidFill>
                <a:srgbClr val="0070C0"/>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43</a:t>
            </a:fld>
            <a:endParaRPr lang="en-US" dirty="0"/>
          </a:p>
        </p:txBody>
      </p:sp>
    </p:spTree>
    <p:extLst>
      <p:ext uri="{BB962C8B-B14F-4D97-AF65-F5344CB8AC3E}">
        <p14:creationId xmlns:p14="http://schemas.microsoft.com/office/powerpoint/2010/main" val="35070463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459288"/>
            <a:ext cx="1140310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Question / I</a:t>
            </a:r>
            <a:r>
              <a:rPr kumimoji="0" lang="en-US" altLang="en-US" sz="3200" b="1" i="0" u="none" strike="noStrike" cap="none" normalizeH="0" baseline="0" dirty="0" smtClean="0">
                <a:ln>
                  <a:noFill/>
                </a:ln>
                <a:solidFill>
                  <a:schemeClr val="tx1"/>
                </a:solidFill>
                <a:effectLst/>
                <a:latin typeface="Arial" panose="020B0604020202020204" pitchFamily="34" charset="0"/>
              </a:rPr>
              <a:t>ssue:  relationship to</a:t>
            </a:r>
            <a:r>
              <a:rPr kumimoji="0" lang="en-US" altLang="en-US" sz="3200" b="1" i="0" u="none" strike="noStrike" cap="none" normalizeH="0" dirty="0" smtClean="0">
                <a:ln>
                  <a:noFill/>
                </a:ln>
                <a:solidFill>
                  <a:schemeClr val="tx1"/>
                </a:solidFill>
                <a:effectLst/>
                <a:latin typeface="Arial" panose="020B0604020202020204" pitchFamily="34" charset="0"/>
              </a:rPr>
              <a:t> natural populations.</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latin typeface="Arial" panose="020B0604020202020204" pitchFamily="34" charset="0"/>
            </a:endParaRPr>
          </a:p>
          <a:p>
            <a:pPr marL="1376363"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b="1" dirty="0" smtClean="0">
                <a:solidFill>
                  <a:srgbClr val="0070C0"/>
                </a:solidFill>
                <a:latin typeface="Arial" panose="020B0604020202020204" pitchFamily="34" charset="0"/>
              </a:rPr>
              <a:t>Do we define hatchery indicators in relation to the natural populations they affect?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If so, how?</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And which natural pop(s)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for each hatchery group?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1376363" lvl="0" indent="-457200" eaLnBrk="0" fontAlgn="base" hangingPunct="0">
              <a:spcBef>
                <a:spcPct val="0"/>
              </a:spcBef>
              <a:spcAft>
                <a:spcPct val="0"/>
              </a:spcAft>
              <a:buFont typeface="Arial" panose="020B0604020202020204" pitchFamily="34" charset="0"/>
              <a:buChar char="•"/>
            </a:pPr>
            <a:r>
              <a:rPr lang="en-US" altLang="en-US" sz="3200" b="1" dirty="0">
                <a:solidFill>
                  <a:srgbClr val="0070C0"/>
                </a:solidFill>
                <a:latin typeface="Arial" panose="020B0604020202020204" pitchFamily="34" charset="0"/>
              </a:rPr>
              <a:t>Are we interested in </a:t>
            </a:r>
            <a:r>
              <a:rPr lang="en-US" altLang="en-US" sz="3200" b="1" u="sng" dirty="0">
                <a:solidFill>
                  <a:srgbClr val="0070C0"/>
                </a:solidFill>
                <a:latin typeface="Arial" panose="020B0604020202020204" pitchFamily="34" charset="0"/>
              </a:rPr>
              <a:t>hatchery indicators per se</a:t>
            </a:r>
            <a:r>
              <a:rPr lang="en-US" altLang="en-US" sz="3200" b="1" dirty="0">
                <a:solidFill>
                  <a:srgbClr val="0070C0"/>
                </a:solidFill>
                <a:latin typeface="Arial" panose="020B0604020202020204" pitchFamily="34" charset="0"/>
              </a:rPr>
              <a:t>, or only their effects on / interactions with natural populations?</a:t>
            </a:r>
            <a:endParaRPr kumimoji="0" lang="en-US" altLang="en-US" sz="2400" b="0" i="0" u="none" strike="noStrike" cap="none" normalizeH="0" baseline="0" dirty="0" smtClean="0">
              <a:ln>
                <a:noFill/>
              </a:ln>
              <a:solidFill>
                <a:srgbClr val="0070C0"/>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44</a:t>
            </a:fld>
            <a:endParaRPr lang="en-US" dirty="0"/>
          </a:p>
        </p:txBody>
      </p:sp>
    </p:spTree>
    <p:extLst>
      <p:ext uri="{BB962C8B-B14F-4D97-AF65-F5344CB8AC3E}">
        <p14:creationId xmlns:p14="http://schemas.microsoft.com/office/powerpoint/2010/main" val="14231054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795" r="1667" b="1851"/>
          <a:stretch/>
        </p:blipFill>
        <p:spPr>
          <a:xfrm>
            <a:off x="3511967" y="0"/>
            <a:ext cx="7839981" cy="6858000"/>
          </a:xfrm>
          <a:prstGeom prst="rect">
            <a:avLst/>
          </a:prstGeom>
        </p:spPr>
      </p:pic>
      <p:sp>
        <p:nvSpPr>
          <p:cNvPr id="5" name="Oval 4"/>
          <p:cNvSpPr/>
          <p:nvPr/>
        </p:nvSpPr>
        <p:spPr>
          <a:xfrm>
            <a:off x="2598232" y="6127422"/>
            <a:ext cx="9083040" cy="656553"/>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ircular Arrow 5"/>
          <p:cNvSpPr/>
          <p:nvPr/>
        </p:nvSpPr>
        <p:spPr>
          <a:xfrm rot="16453235" flipH="1">
            <a:off x="957775" y="3454726"/>
            <a:ext cx="2894613" cy="3651077"/>
          </a:xfrm>
          <a:prstGeom prst="circularArrow">
            <a:avLst>
              <a:gd name="adj1" fmla="val 12500"/>
              <a:gd name="adj2" fmla="val 1142319"/>
              <a:gd name="adj3" fmla="val 20457681"/>
              <a:gd name="adj4" fmla="val 15903981"/>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p:cNvSpPr txBox="1"/>
          <p:nvPr/>
        </p:nvSpPr>
        <p:spPr>
          <a:xfrm>
            <a:off x="83011" y="1251100"/>
            <a:ext cx="3391569" cy="1200329"/>
          </a:xfrm>
          <a:prstGeom prst="rect">
            <a:avLst/>
          </a:prstGeom>
          <a:noFill/>
        </p:spPr>
        <p:txBody>
          <a:bodyPr wrap="none" rtlCol="0">
            <a:spAutoFit/>
          </a:bodyPr>
          <a:lstStyle/>
          <a:p>
            <a:r>
              <a:rPr lang="en-US" sz="2400" b="1" dirty="0" smtClean="0">
                <a:solidFill>
                  <a:srgbClr val="0070C0"/>
                </a:solidFill>
              </a:rPr>
              <a:t>Another example of</a:t>
            </a:r>
          </a:p>
          <a:p>
            <a:r>
              <a:rPr lang="en-US" sz="2400" b="1" dirty="0" smtClean="0">
                <a:solidFill>
                  <a:srgbClr val="0070C0"/>
                </a:solidFill>
              </a:rPr>
              <a:t>where hatchery indicator</a:t>
            </a:r>
          </a:p>
          <a:p>
            <a:r>
              <a:rPr lang="en-US" sz="2400" b="1" dirty="0" smtClean="0">
                <a:solidFill>
                  <a:srgbClr val="0070C0"/>
                </a:solidFill>
              </a:rPr>
              <a:t>data could be useful.</a:t>
            </a:r>
            <a:endParaRPr lang="en-US" sz="2400" b="1" dirty="0">
              <a:solidFill>
                <a:srgbClr val="0070C0"/>
              </a:solidFill>
            </a:endParaRPr>
          </a:p>
        </p:txBody>
      </p:sp>
      <p:sp>
        <p:nvSpPr>
          <p:cNvPr id="3" name="Slide Number Placeholder 2"/>
          <p:cNvSpPr>
            <a:spLocks noGrp="1"/>
          </p:cNvSpPr>
          <p:nvPr>
            <p:ph type="sldNum" sz="quarter" idx="12"/>
          </p:nvPr>
        </p:nvSpPr>
        <p:spPr/>
        <p:txBody>
          <a:bodyPr/>
          <a:lstStyle/>
          <a:p>
            <a:fld id="{4937DF66-1B21-4D91-8686-FFF9EB5CF24C}" type="slidenum">
              <a:rPr lang="en-US" smtClean="0"/>
              <a:t>45</a:t>
            </a:fld>
            <a:endParaRPr lang="en-US" dirty="0"/>
          </a:p>
        </p:txBody>
      </p:sp>
    </p:spTree>
    <p:extLst>
      <p:ext uri="{BB962C8B-B14F-4D97-AF65-F5344CB8AC3E}">
        <p14:creationId xmlns:p14="http://schemas.microsoft.com/office/powerpoint/2010/main" val="20596068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68867" y="1922859"/>
            <a:ext cx="5181600" cy="4351338"/>
          </a:xfrm>
        </p:spPr>
        <p:txBody>
          <a:bodyPr>
            <a:normAutofit/>
          </a:bodyPr>
          <a:lstStyle/>
          <a:p>
            <a:endParaRPr lang="en-US" dirty="0"/>
          </a:p>
          <a:p>
            <a:endParaRPr lang="en-US" dirty="0"/>
          </a:p>
        </p:txBody>
      </p:sp>
      <p:graphicFrame>
        <p:nvGraphicFramePr>
          <p:cNvPr id="7" name="Content Placeholder 6"/>
          <p:cNvGraphicFramePr>
            <a:graphicFrameLocks noGrp="1"/>
          </p:cNvGraphicFramePr>
          <p:nvPr>
            <p:ph sz="half" idx="2"/>
            <p:extLst/>
          </p:nvPr>
        </p:nvGraphicFramePr>
        <p:xfrm>
          <a:off x="861723" y="688623"/>
          <a:ext cx="10494899" cy="4900612"/>
        </p:xfrm>
        <a:graphic>
          <a:graphicData uri="http://schemas.openxmlformats.org/drawingml/2006/table">
            <a:tbl>
              <a:tblPr firstRow="1" firstCol="1" bandRow="1"/>
              <a:tblGrid>
                <a:gridCol w="1746010">
                  <a:extLst>
                    <a:ext uri="{9D8B030D-6E8A-4147-A177-3AD203B41FA5}">
                      <a16:colId xmlns:a16="http://schemas.microsoft.com/office/drawing/2014/main" val="2259831470"/>
                    </a:ext>
                  </a:extLst>
                </a:gridCol>
                <a:gridCol w="1083734">
                  <a:extLst>
                    <a:ext uri="{9D8B030D-6E8A-4147-A177-3AD203B41FA5}">
                      <a16:colId xmlns:a16="http://schemas.microsoft.com/office/drawing/2014/main" val="325178610"/>
                    </a:ext>
                  </a:extLst>
                </a:gridCol>
                <a:gridCol w="1806222">
                  <a:extLst>
                    <a:ext uri="{9D8B030D-6E8A-4147-A177-3AD203B41FA5}">
                      <a16:colId xmlns:a16="http://schemas.microsoft.com/office/drawing/2014/main" val="3095759357"/>
                    </a:ext>
                  </a:extLst>
                </a:gridCol>
                <a:gridCol w="2235200">
                  <a:extLst>
                    <a:ext uri="{9D8B030D-6E8A-4147-A177-3AD203B41FA5}">
                      <a16:colId xmlns:a16="http://schemas.microsoft.com/office/drawing/2014/main" val="920327810"/>
                    </a:ext>
                  </a:extLst>
                </a:gridCol>
                <a:gridCol w="1851378">
                  <a:extLst>
                    <a:ext uri="{9D8B030D-6E8A-4147-A177-3AD203B41FA5}">
                      <a16:colId xmlns:a16="http://schemas.microsoft.com/office/drawing/2014/main" val="1129027940"/>
                    </a:ext>
                  </a:extLst>
                </a:gridCol>
                <a:gridCol w="1772355">
                  <a:extLst>
                    <a:ext uri="{9D8B030D-6E8A-4147-A177-3AD203B41FA5}">
                      <a16:colId xmlns:a16="http://schemas.microsoft.com/office/drawing/2014/main" val="1905732473"/>
                    </a:ext>
                  </a:extLst>
                </a:gridCol>
              </a:tblGrid>
              <a:tr h="1115464">
                <a:tc gridSpan="6">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Coordinated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Assessments Data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Since the End of 2016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as of </a:t>
                      </a: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September 6, 2017</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1036322"/>
                  </a:ext>
                </a:extLst>
              </a:tr>
              <a:tr h="654908">
                <a:tc gridSpan="6">
                  <a:txBody>
                    <a:bodyPr/>
                    <a:lstStyle/>
                    <a:p>
                      <a:pPr marL="0" marR="0" algn="ctr">
                        <a:lnSpc>
                          <a:spcPct val="107000"/>
                        </a:lnSpc>
                        <a:spcBef>
                          <a:spcPts val="0"/>
                        </a:spcBef>
                        <a:spcAft>
                          <a:spcPts val="0"/>
                        </a:spcAft>
                      </a:pPr>
                      <a:endParaRPr lang="en-US" sz="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Number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of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Populations at end of 2016 &amp; More Current</a:t>
                      </a:r>
                      <a:r>
                        <a:rPr lang="en-US" sz="2000" b="1" baseline="0" dirty="0" smtClean="0">
                          <a:effectLst/>
                          <a:latin typeface="Calibri" panose="020F0502020204030204" pitchFamily="34" charset="0"/>
                          <a:ea typeface="Calibri" panose="020F0502020204030204" pitchFamily="34" charset="0"/>
                          <a:cs typeface="Times New Roman" panose="02020603050405020304" pitchFamily="18" charset="0"/>
                        </a:rPr>
                        <a:t> Years of HLIs</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 Reported</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since 2016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738331"/>
                  </a:ext>
                </a:extLst>
              </a:tr>
              <a:tr h="1008278">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Reported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Populations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HLIs </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DFW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IDFG</a:t>
                      </a:r>
                      <a:r>
                        <a:rPr lang="en-US" sz="16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WDFW</a:t>
                      </a:r>
                      <a:r>
                        <a:rPr lang="en-US" sz="1800" b="1" baseline="30000" dirty="0" smtClean="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CCT</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66428358"/>
                  </a:ext>
                </a:extLst>
              </a:tr>
              <a:tr h="507305">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a:t>
                      </a:r>
                      <a:r>
                        <a:rPr lang="en-US" sz="1400" dirty="0">
                          <a:effectLst/>
                          <a:latin typeface="Calibri" panose="020F0502020204030204" pitchFamily="34" charset="0"/>
                          <a:ea typeface="Calibri" panose="020F0502020204030204" pitchFamily="34" charset="0"/>
                          <a:cs typeface="Times New Roman" panose="02020603050405020304" pitchFamily="18" charset="0"/>
                        </a:rPr>
                        <a:t>atural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rigin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155</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4,548</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72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59</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33 </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22</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 164 HLIs)</a:t>
                      </a:r>
                      <a:endParaRPr lang="en-US" sz="1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2109156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ecruits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2,295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18</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17 </a:t>
                      </a:r>
                      <a:endParaRPr lang="en-US" sz="14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27</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10</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11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155148784"/>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molt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dult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atio</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0429328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J</a:t>
                      </a:r>
                      <a:r>
                        <a:rPr lang="en-US" sz="1400" dirty="0">
                          <a:effectLst/>
                          <a:latin typeface="Calibri" panose="020F0502020204030204" pitchFamily="34" charset="0"/>
                          <a:ea typeface="Calibri" panose="020F0502020204030204" pitchFamily="34" charset="0"/>
                          <a:cs typeface="Times New Roman" panose="02020603050405020304" pitchFamily="18" charset="0"/>
                        </a:rPr>
                        <a:t>uvenile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32</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484</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 0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with 16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19</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21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 HLI)</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144284645"/>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a:t>
                      </a:r>
                      <a:r>
                        <a:rPr lang="en-US" sz="1400" dirty="0">
                          <a:effectLst/>
                          <a:latin typeface="Calibri" panose="020F0502020204030204" pitchFamily="34" charset="0"/>
                          <a:ea typeface="Calibri" panose="020F0502020204030204" pitchFamily="34" charset="0"/>
                          <a:cs typeface="Times New Roman" panose="02020603050405020304" pitchFamily="18" charset="0"/>
                        </a:rPr>
                        <a:t>resmolt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 </a:t>
                      </a:r>
                    </a:p>
                    <a:p>
                      <a:pPr marL="0" marR="0" algn="ctr">
                        <a:lnSpc>
                          <a:spcPct val="107000"/>
                        </a:lnSpc>
                        <a:spcBef>
                          <a:spcPts val="0"/>
                        </a:spcBef>
                        <a:spcAft>
                          <a:spcPts val="0"/>
                        </a:spcAft>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5 HLIs)</a:t>
                      </a:r>
                      <a:endParaRPr lang="en-US" sz="1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927998007"/>
                  </a:ext>
                </a:extLst>
              </a:tr>
            </a:tbl>
          </a:graphicData>
        </a:graphic>
      </p:graphicFrame>
      <p:sp>
        <p:nvSpPr>
          <p:cNvPr id="8" name="Rectangle 2"/>
          <p:cNvSpPr>
            <a:spLocks noChangeArrowheads="1"/>
          </p:cNvSpPr>
          <p:nvPr/>
        </p:nvSpPr>
        <p:spPr bwMode="auto">
          <a:xfrm>
            <a:off x="4030462" y="-17138"/>
            <a:ext cx="8161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1654679" y="5750977"/>
            <a:ext cx="9355191" cy="584775"/>
          </a:xfrm>
          <a:prstGeom prst="rect">
            <a:avLst/>
          </a:prstGeom>
          <a:noFill/>
        </p:spPr>
        <p:txBody>
          <a:bodyPr wrap="square" rtlCol="0">
            <a:spAutoFit/>
          </a:bodyPr>
          <a:lstStyle/>
          <a:p>
            <a:r>
              <a:rPr lang="en-US" dirty="0"/>
              <a:t> </a:t>
            </a:r>
            <a:r>
              <a:rPr lang="en-US" sz="1000" b="1" baseline="30000" dirty="0" smtClean="0"/>
              <a:t>Ӿ</a:t>
            </a:r>
            <a:r>
              <a:rPr lang="en-US" sz="1000" dirty="0" smtClean="0"/>
              <a:t>IDFG includes </a:t>
            </a:r>
            <a:r>
              <a:rPr lang="en-US" sz="1000" dirty="0"/>
              <a:t>estimates coordinated with ISEMP, NPT or SBT. </a:t>
            </a:r>
            <a:r>
              <a:rPr lang="en-US" sz="1000" b="1" baseline="30000" dirty="0" smtClean="0"/>
              <a:t>Ӿ</a:t>
            </a:r>
            <a:r>
              <a:rPr lang="en-US" sz="1000" dirty="0" smtClean="0"/>
              <a:t>WDFW </a:t>
            </a:r>
            <a:r>
              <a:rPr lang="en-US" sz="1000" dirty="0"/>
              <a:t>includes </a:t>
            </a:r>
            <a:r>
              <a:rPr lang="en-US" sz="1000" dirty="0" smtClean="0"/>
              <a:t>estimates by USFWS.  </a:t>
            </a:r>
            <a:r>
              <a:rPr lang="en-US" sz="1000" b="1" dirty="0" smtClean="0"/>
              <a:t>    </a:t>
            </a:r>
            <a:r>
              <a:rPr lang="en-US" sz="1000" dirty="0" smtClean="0"/>
              <a:t> </a:t>
            </a:r>
            <a:r>
              <a:rPr lang="en-US" sz="1000" dirty="0"/>
              <a:t>Includes TRT, non-TRT Populations and SuperPopulations.   </a:t>
            </a:r>
          </a:p>
          <a:p>
            <a:r>
              <a:rPr lang="en-US" sz="1000" dirty="0"/>
              <a:t> </a:t>
            </a:r>
            <a:r>
              <a:rPr lang="en-US" sz="1000" dirty="0" smtClean="0"/>
              <a:t>      </a:t>
            </a:r>
            <a:r>
              <a:rPr lang="en-US" sz="1400" baseline="30000" dirty="0"/>
              <a:t>Note: Some numbers don’t add up across Indicators Reported due to portions of Populations shared by agencies or multiple RperSTypes reported per Population, etc.  </a:t>
            </a:r>
            <a:r>
              <a:rPr lang="en-US" sz="1400" dirty="0"/>
              <a:t> </a:t>
            </a:r>
            <a:endParaRPr lang="en-US" sz="1200" dirty="0"/>
          </a:p>
        </p:txBody>
      </p:sp>
      <p:sp>
        <p:nvSpPr>
          <p:cNvPr id="2" name="Slide Number Placeholder 1"/>
          <p:cNvSpPr>
            <a:spLocks noGrp="1"/>
          </p:cNvSpPr>
          <p:nvPr>
            <p:ph type="sldNum" sz="quarter" idx="12"/>
          </p:nvPr>
        </p:nvSpPr>
        <p:spPr/>
        <p:txBody>
          <a:bodyPr/>
          <a:lstStyle/>
          <a:p>
            <a:fld id="{4937DF66-1B21-4D91-8686-FFF9EB5CF24C}" type="slidenum">
              <a:rPr lang="en-US" smtClean="0"/>
              <a:t>46</a:t>
            </a:fld>
            <a:endParaRPr lang="en-US" dirty="0"/>
          </a:p>
        </p:txBody>
      </p:sp>
    </p:spTree>
    <p:extLst>
      <p:ext uri="{BB962C8B-B14F-4D97-AF65-F5344CB8AC3E}">
        <p14:creationId xmlns:p14="http://schemas.microsoft.com/office/powerpoint/2010/main" val="217248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264" y="555171"/>
            <a:ext cx="2224391" cy="369332"/>
          </a:xfrm>
          <a:prstGeom prst="rect">
            <a:avLst/>
          </a:prstGeom>
          <a:noFill/>
        </p:spPr>
        <p:txBody>
          <a:bodyPr wrap="none" rtlCol="0">
            <a:spAutoFit/>
          </a:bodyPr>
          <a:lstStyle/>
          <a:p>
            <a:r>
              <a:rPr lang="en-US" dirty="0" smtClean="0"/>
              <a:t>Hypothetical Example</a:t>
            </a:r>
            <a:endParaRPr lang="en-US" dirty="0"/>
          </a:p>
        </p:txBody>
      </p:sp>
      <p:sp>
        <p:nvSpPr>
          <p:cNvPr id="3" name="TextBox 2"/>
          <p:cNvSpPr txBox="1"/>
          <p:nvPr/>
        </p:nvSpPr>
        <p:spPr>
          <a:xfrm>
            <a:off x="1077686" y="1240971"/>
            <a:ext cx="9400971" cy="2308324"/>
          </a:xfrm>
          <a:prstGeom prst="rect">
            <a:avLst/>
          </a:prstGeom>
          <a:noFill/>
        </p:spPr>
        <p:txBody>
          <a:bodyPr wrap="none" rtlCol="0">
            <a:spAutoFit/>
          </a:bodyPr>
          <a:lstStyle/>
          <a:p>
            <a:r>
              <a:rPr lang="en-US" dirty="0"/>
              <a:t>ODFW </a:t>
            </a:r>
            <a:r>
              <a:rPr lang="en-US" dirty="0" smtClean="0"/>
              <a:t>Project </a:t>
            </a:r>
            <a:r>
              <a:rPr lang="en-US" dirty="0"/>
              <a:t>1992-026-04 - Grande Ronde Early Life History of Spring Chinook and </a:t>
            </a:r>
            <a:r>
              <a:rPr lang="en-US" dirty="0" smtClean="0"/>
              <a:t>Steelhead</a:t>
            </a:r>
          </a:p>
          <a:p>
            <a:r>
              <a:rPr lang="en-US" dirty="0" smtClean="0"/>
              <a:t>Identified as having juvenile outmigrant data for these populations but data is not in CAX</a:t>
            </a:r>
          </a:p>
          <a:p>
            <a:endParaRPr lang="en-US" dirty="0"/>
          </a:p>
          <a:p>
            <a:r>
              <a:rPr lang="en-US" dirty="0" smtClean="0"/>
              <a:t>BPA has difficulty accessing data in a useful format and requests StreamNet assistance in obtaining</a:t>
            </a:r>
          </a:p>
          <a:p>
            <a:r>
              <a:rPr lang="en-US" dirty="0" smtClean="0"/>
              <a:t>Data</a:t>
            </a:r>
          </a:p>
          <a:p>
            <a:endParaRPr lang="en-US" dirty="0"/>
          </a:p>
          <a:p>
            <a:r>
              <a:rPr lang="en-US" dirty="0" smtClean="0"/>
              <a:t>ODFW StreamNet-funded staff asked to help access data, determine if data is structured to fit an</a:t>
            </a:r>
          </a:p>
          <a:p>
            <a:r>
              <a:rPr lang="en-US" dirty="0" smtClean="0"/>
              <a:t>Existing StreamNet DES (CAX or “Trend”) </a:t>
            </a:r>
            <a:endParaRPr lang="en-US" dirty="0"/>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71934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68867" y="1922859"/>
            <a:ext cx="5181600" cy="4351338"/>
          </a:xfrm>
        </p:spPr>
        <p:txBody>
          <a:bodyPr>
            <a:normAutofit/>
          </a:bodyPr>
          <a:lstStyle/>
          <a:p>
            <a:endParaRPr lang="en-US" dirty="0"/>
          </a:p>
          <a:p>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168257729"/>
              </p:ext>
            </p:extLst>
          </p:nvPr>
        </p:nvGraphicFramePr>
        <p:xfrm>
          <a:off x="861723" y="688623"/>
          <a:ext cx="10494899" cy="4900612"/>
        </p:xfrm>
        <a:graphic>
          <a:graphicData uri="http://schemas.openxmlformats.org/drawingml/2006/table">
            <a:tbl>
              <a:tblPr firstRow="1" firstCol="1" bandRow="1"/>
              <a:tblGrid>
                <a:gridCol w="1746010">
                  <a:extLst>
                    <a:ext uri="{9D8B030D-6E8A-4147-A177-3AD203B41FA5}">
                      <a16:colId xmlns:a16="http://schemas.microsoft.com/office/drawing/2014/main" val="2259831470"/>
                    </a:ext>
                  </a:extLst>
                </a:gridCol>
                <a:gridCol w="1083734">
                  <a:extLst>
                    <a:ext uri="{9D8B030D-6E8A-4147-A177-3AD203B41FA5}">
                      <a16:colId xmlns:a16="http://schemas.microsoft.com/office/drawing/2014/main" val="325178610"/>
                    </a:ext>
                  </a:extLst>
                </a:gridCol>
                <a:gridCol w="1806222">
                  <a:extLst>
                    <a:ext uri="{9D8B030D-6E8A-4147-A177-3AD203B41FA5}">
                      <a16:colId xmlns:a16="http://schemas.microsoft.com/office/drawing/2014/main" val="3095759357"/>
                    </a:ext>
                  </a:extLst>
                </a:gridCol>
                <a:gridCol w="2235200">
                  <a:extLst>
                    <a:ext uri="{9D8B030D-6E8A-4147-A177-3AD203B41FA5}">
                      <a16:colId xmlns:a16="http://schemas.microsoft.com/office/drawing/2014/main" val="920327810"/>
                    </a:ext>
                  </a:extLst>
                </a:gridCol>
                <a:gridCol w="1851378">
                  <a:extLst>
                    <a:ext uri="{9D8B030D-6E8A-4147-A177-3AD203B41FA5}">
                      <a16:colId xmlns:a16="http://schemas.microsoft.com/office/drawing/2014/main" val="1129027940"/>
                    </a:ext>
                  </a:extLst>
                </a:gridCol>
                <a:gridCol w="1772355">
                  <a:extLst>
                    <a:ext uri="{9D8B030D-6E8A-4147-A177-3AD203B41FA5}">
                      <a16:colId xmlns:a16="http://schemas.microsoft.com/office/drawing/2014/main" val="1905732473"/>
                    </a:ext>
                  </a:extLst>
                </a:gridCol>
              </a:tblGrid>
              <a:tr h="1115464">
                <a:tc gridSpan="6">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Publishable Coordinated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Assessments Data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Since the End of 2016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as of </a:t>
                      </a: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September 17, 2017</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1036322"/>
                  </a:ext>
                </a:extLst>
              </a:tr>
              <a:tr h="654908">
                <a:tc gridSpan="6">
                  <a:txBody>
                    <a:bodyPr/>
                    <a:lstStyle/>
                    <a:p>
                      <a:pPr marL="0" marR="0" algn="ctr">
                        <a:lnSpc>
                          <a:spcPct val="107000"/>
                        </a:lnSpc>
                        <a:spcBef>
                          <a:spcPts val="0"/>
                        </a:spcBef>
                        <a:spcAft>
                          <a:spcPts val="0"/>
                        </a:spcAft>
                      </a:pPr>
                      <a:endParaRPr lang="en-US" sz="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Number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of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Populations at end of 2016 and Additional </a:t>
                      </a:r>
                      <a:r>
                        <a:rPr lang="en-US" sz="2000" b="1" baseline="0" dirty="0" smtClean="0">
                          <a:effectLst/>
                          <a:latin typeface="Calibri" panose="020F0502020204030204" pitchFamily="34" charset="0"/>
                          <a:ea typeface="Calibri" panose="020F0502020204030204" pitchFamily="34" charset="0"/>
                          <a:cs typeface="Times New Roman" panose="02020603050405020304" pitchFamily="18" charset="0"/>
                        </a:rPr>
                        <a:t>HLIs</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 Reported</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since 2016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738331"/>
                  </a:ext>
                </a:extLst>
              </a:tr>
              <a:tr h="1008278">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Reported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Populations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HLIs </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DFW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IDFG</a:t>
                      </a:r>
                      <a:r>
                        <a:rPr lang="en-US" sz="16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WDFW</a:t>
                      </a:r>
                      <a:r>
                        <a:rPr lang="en-US" sz="1800" b="1" baseline="30000" dirty="0" smtClean="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CCT</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66428358"/>
                  </a:ext>
                </a:extLst>
              </a:tr>
              <a:tr h="507305">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a:t>
                      </a:r>
                      <a:r>
                        <a:rPr lang="en-US" sz="1400" dirty="0">
                          <a:effectLst/>
                          <a:latin typeface="Calibri" panose="020F0502020204030204" pitchFamily="34" charset="0"/>
                          <a:ea typeface="Calibri" panose="020F0502020204030204" pitchFamily="34" charset="0"/>
                          <a:cs typeface="Times New Roman" panose="02020603050405020304" pitchFamily="18" charset="0"/>
                        </a:rPr>
                        <a:t>atural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rigin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155</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3,885</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72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65</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33 </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57</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 164 HLIs)</a:t>
                      </a:r>
                      <a:endParaRPr lang="en-US" sz="1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2109156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ecruits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2,652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18</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17 </a:t>
                      </a:r>
                      <a:endParaRPr lang="en-US" sz="14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27</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10</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11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155148784"/>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molt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dult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atio</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0429328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J</a:t>
                      </a:r>
                      <a:r>
                        <a:rPr lang="en-US" sz="1400" dirty="0">
                          <a:effectLst/>
                          <a:latin typeface="Calibri" panose="020F0502020204030204" pitchFamily="34" charset="0"/>
                          <a:ea typeface="Calibri" panose="020F0502020204030204" pitchFamily="34" charset="0"/>
                          <a:cs typeface="Times New Roman" panose="02020603050405020304" pitchFamily="18" charset="0"/>
                        </a:rPr>
                        <a:t>uvenile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32</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484</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 0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with 16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19</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22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 HLI)</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144284645"/>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a:t>
                      </a:r>
                      <a:r>
                        <a:rPr lang="en-US" sz="1400" dirty="0">
                          <a:effectLst/>
                          <a:latin typeface="Calibri" panose="020F0502020204030204" pitchFamily="34" charset="0"/>
                          <a:ea typeface="Calibri" panose="020F0502020204030204" pitchFamily="34" charset="0"/>
                          <a:cs typeface="Times New Roman" panose="02020603050405020304" pitchFamily="18" charset="0"/>
                        </a:rPr>
                        <a:t>resmolt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 </a:t>
                      </a:r>
                    </a:p>
                    <a:p>
                      <a:pPr marL="0" marR="0" algn="ctr">
                        <a:lnSpc>
                          <a:spcPct val="107000"/>
                        </a:lnSpc>
                        <a:spcBef>
                          <a:spcPts val="0"/>
                        </a:spcBef>
                        <a:spcAft>
                          <a:spcPts val="0"/>
                        </a:spcAft>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5 HLIs)</a:t>
                      </a:r>
                      <a:endParaRPr lang="en-US" sz="1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927998007"/>
                  </a:ext>
                </a:extLst>
              </a:tr>
            </a:tbl>
          </a:graphicData>
        </a:graphic>
      </p:graphicFrame>
      <p:sp>
        <p:nvSpPr>
          <p:cNvPr id="8" name="Rectangle 2"/>
          <p:cNvSpPr>
            <a:spLocks noChangeArrowheads="1"/>
          </p:cNvSpPr>
          <p:nvPr/>
        </p:nvSpPr>
        <p:spPr bwMode="auto">
          <a:xfrm>
            <a:off x="4030462" y="-17138"/>
            <a:ext cx="8161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1095022" y="5750977"/>
            <a:ext cx="10137422" cy="584775"/>
          </a:xfrm>
          <a:prstGeom prst="rect">
            <a:avLst/>
          </a:prstGeom>
          <a:noFill/>
        </p:spPr>
        <p:txBody>
          <a:bodyPr wrap="square" rtlCol="0">
            <a:spAutoFit/>
          </a:bodyPr>
          <a:lstStyle/>
          <a:p>
            <a:r>
              <a:rPr lang="en-US" dirty="0"/>
              <a:t> </a:t>
            </a:r>
            <a:r>
              <a:rPr lang="en-US" sz="1000" b="1" baseline="30000" dirty="0" smtClean="0"/>
              <a:t>Ӿ</a:t>
            </a:r>
            <a:r>
              <a:rPr lang="en-US" sz="1000" dirty="0" smtClean="0"/>
              <a:t>IDFG includes </a:t>
            </a:r>
            <a:r>
              <a:rPr lang="en-US" sz="1000" dirty="0"/>
              <a:t>estimates coordinated with ISEMP, NPT or SBT. </a:t>
            </a:r>
            <a:r>
              <a:rPr lang="en-US" sz="1000" b="1" baseline="30000" dirty="0" smtClean="0"/>
              <a:t>Ӿ</a:t>
            </a:r>
            <a:r>
              <a:rPr lang="en-US" sz="1000" dirty="0" smtClean="0"/>
              <a:t>WDFW </a:t>
            </a:r>
            <a:r>
              <a:rPr lang="en-US" sz="1000" dirty="0"/>
              <a:t>includes </a:t>
            </a:r>
            <a:r>
              <a:rPr lang="en-US" sz="1000" dirty="0" smtClean="0"/>
              <a:t>estimates by USFWS.  </a:t>
            </a:r>
            <a:r>
              <a:rPr lang="en-US" sz="1000" b="1" dirty="0" smtClean="0"/>
              <a:t>    </a:t>
            </a:r>
            <a:r>
              <a:rPr lang="en-US" sz="1000" dirty="0" smtClean="0"/>
              <a:t> </a:t>
            </a:r>
            <a:r>
              <a:rPr lang="en-US" sz="1000" dirty="0"/>
              <a:t>Includes TRT, non-TRT Populations and SuperPopulations. </a:t>
            </a:r>
            <a:r>
              <a:rPr lang="en-US" sz="1000" dirty="0" smtClean="0"/>
              <a:t> CRITFC SARs not shown. </a:t>
            </a:r>
            <a:endParaRPr lang="en-US" sz="1000" dirty="0"/>
          </a:p>
          <a:p>
            <a:r>
              <a:rPr lang="en-US" sz="1000" dirty="0"/>
              <a:t> </a:t>
            </a:r>
            <a:r>
              <a:rPr lang="en-US" sz="1000" dirty="0" smtClean="0"/>
              <a:t>      </a:t>
            </a:r>
            <a:r>
              <a:rPr lang="en-US" sz="1400" baseline="30000" dirty="0"/>
              <a:t>Note: Some numbers don’t add up across Indicators Reported due to portions of Populations shared by agencies or multiple RperSTypes reported per Population, etc.  </a:t>
            </a:r>
            <a:r>
              <a:rPr lang="en-US" sz="1400" dirty="0"/>
              <a:t> </a:t>
            </a:r>
            <a:endParaRPr lang="en-US" sz="1200" dirty="0"/>
          </a:p>
        </p:txBody>
      </p:sp>
      <p:sp>
        <p:nvSpPr>
          <p:cNvPr id="2" name="Slide Number Placeholder 1"/>
          <p:cNvSpPr>
            <a:spLocks noGrp="1"/>
          </p:cNvSpPr>
          <p:nvPr>
            <p:ph type="sldNum" sz="quarter" idx="12"/>
          </p:nvPr>
        </p:nvSpPr>
        <p:spPr/>
        <p:txBody>
          <a:bodyPr/>
          <a:lstStyle/>
          <a:p>
            <a:fld id="{4937DF66-1B21-4D91-8686-FFF9EB5CF24C}" type="slidenum">
              <a:rPr lang="en-US" smtClean="0"/>
              <a:t>5</a:t>
            </a:fld>
            <a:endParaRPr lang="en-US" dirty="0"/>
          </a:p>
        </p:txBody>
      </p:sp>
    </p:spTree>
    <p:extLst>
      <p:ext uri="{BB962C8B-B14F-4D97-AF65-F5344CB8AC3E}">
        <p14:creationId xmlns:p14="http://schemas.microsoft.com/office/powerpoint/2010/main" val="4145766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4188353"/>
            <a:ext cx="10515600" cy="1243741"/>
          </a:xfrm>
        </p:spPr>
        <p:txBody>
          <a:bodyPr>
            <a:normAutofit/>
          </a:bodyPr>
          <a:lstStyle/>
          <a:p>
            <a:pPr algn="ctr"/>
            <a:r>
              <a:rPr lang="en-US" sz="4000" b="1" dirty="0" smtClean="0"/>
              <a:t>Update on Fish Passage Center Data Sharing and Hatchery Data Update		Mike Banach</a:t>
            </a:r>
          </a:p>
        </p:txBody>
      </p:sp>
      <p:sp>
        <p:nvSpPr>
          <p:cNvPr id="4" name="Content Placeholder 3"/>
          <p:cNvSpPr>
            <a:spLocks noGrp="1"/>
          </p:cNvSpPr>
          <p:nvPr>
            <p:ph sz="half" idx="1"/>
          </p:nvPr>
        </p:nvSpPr>
        <p:spPr/>
        <p:txBody>
          <a:bodyPr>
            <a:normAutofit/>
          </a:bodyPr>
          <a:lstStyle/>
          <a:p>
            <a:endParaRPr lang="en-US" dirty="0"/>
          </a:p>
          <a:p>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4937DF66-1B21-4D91-8686-FFF9EB5CF24C}" type="slidenum">
              <a:rPr lang="en-US" smtClean="0"/>
              <a:t>6</a:t>
            </a:fld>
            <a:endParaRPr lang="en-US" dirty="0"/>
          </a:p>
        </p:txBody>
      </p:sp>
    </p:spTree>
    <p:extLst>
      <p:ext uri="{BB962C8B-B14F-4D97-AF65-F5344CB8AC3E}">
        <p14:creationId xmlns:p14="http://schemas.microsoft.com/office/powerpoint/2010/main" val="2998403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819" t="11098" r="21259" b="40293"/>
          <a:stretch/>
        </p:blipFill>
        <p:spPr>
          <a:xfrm>
            <a:off x="1307131" y="1588072"/>
            <a:ext cx="9577738" cy="4861472"/>
          </a:xfrm>
          <a:prstGeom prst="rect">
            <a:avLst/>
          </a:prstGeom>
        </p:spPr>
      </p:pic>
      <p:sp>
        <p:nvSpPr>
          <p:cNvPr id="5" name="Title 1"/>
          <p:cNvSpPr txBox="1">
            <a:spLocks/>
          </p:cNvSpPr>
          <p:nvPr/>
        </p:nvSpPr>
        <p:spPr>
          <a:xfrm>
            <a:off x="3735665" y="524674"/>
            <a:ext cx="4720671"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Capturing FPC SARs</a:t>
            </a:r>
            <a:endParaRPr lang="en-US" dirty="0"/>
          </a:p>
        </p:txBody>
      </p:sp>
      <p:sp>
        <p:nvSpPr>
          <p:cNvPr id="2" name="Slide Number Placeholder 1"/>
          <p:cNvSpPr>
            <a:spLocks noGrp="1"/>
          </p:cNvSpPr>
          <p:nvPr>
            <p:ph type="sldNum" sz="quarter" idx="12"/>
          </p:nvPr>
        </p:nvSpPr>
        <p:spPr/>
        <p:txBody>
          <a:bodyPr/>
          <a:lstStyle/>
          <a:p>
            <a:fld id="{4937DF66-1B21-4D91-8686-FFF9EB5CF24C}" type="slidenum">
              <a:rPr lang="en-US" smtClean="0"/>
              <a:t>7</a:t>
            </a:fld>
            <a:endParaRPr lang="en-US" dirty="0"/>
          </a:p>
        </p:txBody>
      </p:sp>
    </p:spTree>
    <p:extLst>
      <p:ext uri="{BB962C8B-B14F-4D97-AF65-F5344CB8AC3E}">
        <p14:creationId xmlns:p14="http://schemas.microsoft.com/office/powerpoint/2010/main" val="1699935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rId2" action="ppaction://hlinkfile"/>
          </p:cNvPr>
          <p:cNvSpPr txBox="1">
            <a:spLocks/>
          </p:cNvSpPr>
          <p:nvPr/>
        </p:nvSpPr>
        <p:spPr>
          <a:xfrm>
            <a:off x="558832" y="587729"/>
            <a:ext cx="3127049"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The Process:</a:t>
            </a:r>
            <a:endParaRPr lang="en-US" dirty="0"/>
          </a:p>
        </p:txBody>
      </p:sp>
      <p:sp>
        <p:nvSpPr>
          <p:cNvPr id="3" name="Slide Number Placeholder 2"/>
          <p:cNvSpPr>
            <a:spLocks noGrp="1"/>
          </p:cNvSpPr>
          <p:nvPr>
            <p:ph type="sldNum" sz="quarter" idx="12"/>
          </p:nvPr>
        </p:nvSpPr>
        <p:spPr/>
        <p:txBody>
          <a:bodyPr/>
          <a:lstStyle/>
          <a:p>
            <a:fld id="{4937DF66-1B21-4D91-8686-FFF9EB5CF24C}" type="slidenum">
              <a:rPr lang="en-US" smtClean="0"/>
              <a:t>8</a:t>
            </a:fld>
            <a:endParaRPr lang="en-US" dirty="0"/>
          </a:p>
        </p:txBody>
      </p:sp>
    </p:spTree>
    <p:extLst>
      <p:ext uri="{BB962C8B-B14F-4D97-AF65-F5344CB8AC3E}">
        <p14:creationId xmlns:p14="http://schemas.microsoft.com/office/powerpoint/2010/main" val="1282682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rId2" action="ppaction://hlinkfile"/>
          </p:cNvPr>
          <p:cNvSpPr txBox="1">
            <a:spLocks/>
          </p:cNvSpPr>
          <p:nvPr/>
        </p:nvSpPr>
        <p:spPr>
          <a:xfrm>
            <a:off x="464564" y="672571"/>
            <a:ext cx="7180574"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I need mappings from you ...</a:t>
            </a:r>
            <a:endParaRPr lang="en-US" dirty="0"/>
          </a:p>
        </p:txBody>
      </p:sp>
      <p:pic>
        <p:nvPicPr>
          <p:cNvPr id="3" name="Picture 2">
            <a:hlinkClick r:id="rId2" action="ppaction://hlinkfile"/>
          </p:cNvPr>
          <p:cNvPicPr/>
          <p:nvPr/>
        </p:nvPicPr>
        <p:blipFill>
          <a:blip r:embed="rId3" cstate="print">
            <a:extLst>
              <a:ext uri="{28A0092B-C50C-407E-A947-70E740481C1C}">
                <a14:useLocalDpi xmlns:a14="http://schemas.microsoft.com/office/drawing/2010/main" val="0"/>
              </a:ext>
            </a:extLst>
          </a:blip>
          <a:stretch>
            <a:fillRect/>
          </a:stretch>
        </p:blipFill>
        <p:spPr>
          <a:xfrm>
            <a:off x="3397747" y="2067739"/>
            <a:ext cx="5057140" cy="3089275"/>
          </a:xfrm>
          <a:prstGeom prst="rect">
            <a:avLst/>
          </a:prstGeom>
        </p:spPr>
      </p:pic>
      <p:sp>
        <p:nvSpPr>
          <p:cNvPr id="4" name="Title 1">
            <a:hlinkClick r:id="rId2" action="ppaction://hlinkfile"/>
          </p:cNvPr>
          <p:cNvSpPr txBox="1">
            <a:spLocks/>
          </p:cNvSpPr>
          <p:nvPr/>
        </p:nvSpPr>
        <p:spPr>
          <a:xfrm>
            <a:off x="3666565" y="5557227"/>
            <a:ext cx="8440501" cy="11829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 then PSMFC runs this once a year</a:t>
            </a:r>
          </a:p>
          <a:p>
            <a:pPr algn="ctr"/>
            <a:r>
              <a:rPr lang="en-US" dirty="0" smtClean="0"/>
              <a:t>and you don’t worry about it.</a:t>
            </a:r>
            <a:endParaRPr lang="en-US" dirty="0"/>
          </a:p>
        </p:txBody>
      </p:sp>
      <p:sp>
        <p:nvSpPr>
          <p:cNvPr id="5" name="Slide Number Placeholder 4"/>
          <p:cNvSpPr>
            <a:spLocks noGrp="1"/>
          </p:cNvSpPr>
          <p:nvPr>
            <p:ph type="sldNum" sz="quarter" idx="12"/>
          </p:nvPr>
        </p:nvSpPr>
        <p:spPr/>
        <p:txBody>
          <a:bodyPr/>
          <a:lstStyle/>
          <a:p>
            <a:fld id="{4937DF66-1B21-4D91-8686-FFF9EB5CF24C}" type="slidenum">
              <a:rPr lang="en-US" smtClean="0"/>
              <a:t>9</a:t>
            </a:fld>
            <a:endParaRPr lang="en-US" dirty="0"/>
          </a:p>
        </p:txBody>
      </p:sp>
    </p:spTree>
    <p:extLst>
      <p:ext uri="{BB962C8B-B14F-4D97-AF65-F5344CB8AC3E}">
        <p14:creationId xmlns:p14="http://schemas.microsoft.com/office/powerpoint/2010/main" val="2777895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11777</TotalTime>
  <Words>2810</Words>
  <Application>Microsoft Office PowerPoint</Application>
  <PresentationFormat>Widescreen</PresentationFormat>
  <Paragraphs>598</Paragraphs>
  <Slides>47</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Calibri Light</vt:lpstr>
      <vt:lpstr>Century Gothic</vt:lpstr>
      <vt:lpstr>Times New Roman</vt:lpstr>
      <vt:lpstr>Tw Cen MT</vt:lpstr>
      <vt:lpstr>Wingdings</vt:lpstr>
      <vt:lpstr>Office Theme</vt:lpstr>
      <vt:lpstr>1_Office Theme</vt:lpstr>
      <vt:lpstr>Droplet</vt:lpstr>
      <vt:lpstr>PowerPoint Presentation</vt:lpstr>
      <vt:lpstr>PowerPoint Presentation</vt:lpstr>
      <vt:lpstr>End of FY 2017 &amp; FY 2018 Budgets</vt:lpstr>
      <vt:lpstr>End of FY 17 Issues; </vt:lpstr>
      <vt:lpstr>PowerPoint Presentation</vt:lpstr>
      <vt:lpstr>Update on Fish Passage Center Data Sharing and Hatchery Data Update  Mike Banach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Coordinated Assessment Existing 5 Year Plan </vt:lpstr>
      <vt:lpstr>Coordinated Assessment Possible Edits to Existing 5 Year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NOSA Documentation</vt:lpstr>
      <vt:lpstr>Documentation of NOSA Protocols in MonitoringResources.org</vt:lpstr>
      <vt:lpstr>Proposed Discussion of NOSA Steelhead Protocols</vt:lpstr>
      <vt:lpstr>Adjourn</vt:lpstr>
      <vt:lpstr>PowerPoint Presentation</vt:lpstr>
      <vt:lpstr>Data Store:  Data Sets by Fiscal Year  (all years)</vt:lpstr>
      <vt:lpstr>Data Store:  Last 5 Fiscal Years by Agency</vt:lpstr>
      <vt:lpstr>PowerPoint Presentation</vt:lpstr>
      <vt:lpstr>PowerPoint Presentation</vt:lpstr>
      <vt:lpstr>PowerPoint Presentation</vt:lpstr>
      <vt:lpstr>PowerPoint Presentation</vt:lpstr>
      <vt:lpstr>PowerPoint Presentation</vt:lpstr>
    </vt:vector>
  </TitlesOfParts>
  <Company>PSMFC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Store:  Data Sets by Fiscal Year</dc:title>
  <dc:creator>Mike Banach</dc:creator>
  <cp:lastModifiedBy>Chris Wheaton</cp:lastModifiedBy>
  <cp:revision>157</cp:revision>
  <dcterms:created xsi:type="dcterms:W3CDTF">2016-10-19T22:15:54Z</dcterms:created>
  <dcterms:modified xsi:type="dcterms:W3CDTF">2017-09-22T22:22:28Z</dcterms:modified>
</cp:coreProperties>
</file>