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2"/>
    <p:sldMasterId id="2147483662" r:id="rId3"/>
  </p:sldMasterIdLst>
  <p:notesMasterIdLst>
    <p:notesMasterId r:id="rId47"/>
  </p:notesMasterIdLst>
  <p:sldIdLst>
    <p:sldId id="319" r:id="rId4"/>
    <p:sldId id="284" r:id="rId5"/>
    <p:sldId id="304" r:id="rId6"/>
    <p:sldId id="285" r:id="rId7"/>
    <p:sldId id="275" r:id="rId8"/>
    <p:sldId id="272" r:id="rId9"/>
    <p:sldId id="273" r:id="rId10"/>
    <p:sldId id="274" r:id="rId11"/>
    <p:sldId id="315" r:id="rId12"/>
    <p:sldId id="316" r:id="rId13"/>
    <p:sldId id="317" r:id="rId14"/>
    <p:sldId id="318" r:id="rId15"/>
    <p:sldId id="279" r:id="rId16"/>
    <p:sldId id="305" r:id="rId17"/>
    <p:sldId id="303" r:id="rId18"/>
    <p:sldId id="282" r:id="rId19"/>
    <p:sldId id="276" r:id="rId20"/>
    <p:sldId id="277" r:id="rId21"/>
    <p:sldId id="278" r:id="rId22"/>
    <p:sldId id="283" r:id="rId23"/>
    <p:sldId id="306" r:id="rId24"/>
    <p:sldId id="307" r:id="rId25"/>
    <p:sldId id="291" r:id="rId26"/>
    <p:sldId id="28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288" r:id="rId35"/>
    <p:sldId id="302" r:id="rId36"/>
    <p:sldId id="296" r:id="rId37"/>
    <p:sldId id="292" r:id="rId38"/>
    <p:sldId id="297" r:id="rId39"/>
    <p:sldId id="298" r:id="rId40"/>
    <p:sldId id="299" r:id="rId41"/>
    <p:sldId id="300" r:id="rId42"/>
    <p:sldId id="294" r:id="rId43"/>
    <p:sldId id="301" r:id="rId44"/>
    <p:sldId id="293" r:id="rId45"/>
    <p:sldId id="295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1388" autoAdjust="0"/>
  </p:normalViewPr>
  <p:slideViewPr>
    <p:cSldViewPr showGuides="1">
      <p:cViewPr varScale="1">
        <p:scale>
          <a:sx n="88" d="100"/>
          <a:sy n="88" d="100"/>
        </p:scale>
        <p:origin x="129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635"/>
    </p:cViewPr>
  </p:sorterViewPr>
  <p:notesViewPr>
    <p:cSldViewPr>
      <p:cViewPr varScale="1">
        <p:scale>
          <a:sx n="67" d="100"/>
          <a:sy n="67" d="100"/>
        </p:scale>
        <p:origin x="226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61BF1-5FFF-4FBB-A9B4-964B31472993}" type="datetimeFigureOut">
              <a:rPr lang="en-US" smtClean="0"/>
              <a:t>2/26/2018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443A2-EA61-4B12-AD16-6DDC3DA36F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685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5A2E-51FA-4CC5-AD9B-498C4DD8652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09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A9815-138B-4012-9695-A51C9649E5D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18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38E0D-5987-423C-95AB-2596ED937A5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390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6"/>
            <a:ext cx="6858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982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61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64149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693675"/>
            <a:ext cx="6858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36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16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/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20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1867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3010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627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A6D-2356-41D1-9905-5E16C050D8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947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9827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9469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900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244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3150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3838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646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6212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5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EFEAB-4F37-4C00-9B36-45A0D8D94E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964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4099D-2286-44FB-B98C-ABDFBBD1542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811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F0544-72EA-4300-8288-C768F1F9099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182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C0330-5DB6-49E5-94CF-C2B68F795D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371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9DA5E-C2F1-457E-8FFF-EC9D1D0378F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401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0A1D-8134-4407-A21D-D882571ABC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966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9867-A259-4764-8FE3-24E49BA74BC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453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BAB38-B844-44D7-9FB6-34BC28F182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15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884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StreamNet Steering Committee</a:t>
            </a:r>
            <a:br>
              <a:rPr lang="en-US" dirty="0" smtClean="0"/>
            </a:br>
            <a:r>
              <a:rPr lang="en-US" dirty="0" smtClean="0"/>
              <a:t>02/21/18 Meeting Agenda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64" y="2133600"/>
            <a:ext cx="5944872" cy="39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1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DE176-F4C5-4275-B47A-ECD49BDD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F99DF-F766-419C-8F3C-6E6A5C1DE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2246" y="2023468"/>
            <a:ext cx="2210150" cy="432197"/>
          </a:xfrm>
        </p:spPr>
        <p:txBody>
          <a:bodyPr/>
          <a:lstStyle/>
          <a:p>
            <a:r>
              <a:rPr lang="en-US" dirty="0"/>
              <a:t>Participants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E4778F-7B63-4B61-ADC7-EEA5C2B058FA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002246" y="2455664"/>
            <a:ext cx="2195513" cy="2917980"/>
          </a:xfrm>
        </p:spPr>
        <p:txBody>
          <a:bodyPr>
            <a:normAutofit fontScale="92500" lnSpcReduction="20000"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Northwest Power and Conservation Council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Bonneville Power Administration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Columbia River InterTribal Fish Commission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Pacific States Marine Fisheries Commission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US Fish and Wildlife Service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Bonneville Power Administration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Idaho Department of Fish and Game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Montana Fish, Wildlife and Parks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Oregon Department of Fish and Wildlife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Washington Department of Fish and Wildlife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97D2B5-796E-4226-8592-30A8F8FB44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85390" y="2023468"/>
            <a:ext cx="2202181" cy="432197"/>
          </a:xfrm>
        </p:spPr>
        <p:txBody>
          <a:bodyPr/>
          <a:lstStyle/>
          <a:p>
            <a:r>
              <a:rPr lang="en-US" dirty="0"/>
              <a:t>Library Services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C02E7EE-CFB1-431A-9070-DD6489F21A0B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385390" y="2463001"/>
            <a:ext cx="2210096" cy="2830325"/>
          </a:xfrm>
        </p:spPr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Collect and organize reference documents for StreamNet data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Inter-Library Loan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Repository for reports, proceedings, and grey literature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Digital access to data and public documents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Bibliographic, citation, and copyright guidance and assistance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Preserve institutional, historical, and cultural memory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Information clearinghouse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Archive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172303-8B57-4A87-8612-D4F239DBC8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1776" y="2023468"/>
            <a:ext cx="2199085" cy="432197"/>
          </a:xfrm>
        </p:spPr>
        <p:txBody>
          <a:bodyPr/>
          <a:lstStyle/>
          <a:p>
            <a:r>
              <a:rPr lang="en-US" dirty="0"/>
              <a:t>New Directions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47D06A-6233-42F8-8A14-75C35D34B19F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5871775" y="2463001"/>
            <a:ext cx="2199085" cy="2830325"/>
          </a:xfrm>
        </p:spPr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Improve service model to state agencies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Develop collection policies that meet the needs of consortium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Provide technology that allows for translation and preservation of outmoded technology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Become an actively engaged support for researchers and partners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Improve web and internet-based messaging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Provide support for policy and management decisions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5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7F7BC-7EA9-4569-BD43-05317BBC2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171826"/>
            <a:ext cx="7886700" cy="614516"/>
          </a:xfrm>
        </p:spPr>
        <p:txBody>
          <a:bodyPr/>
          <a:lstStyle/>
          <a:p>
            <a:r>
              <a:rPr lang="en-US" dirty="0"/>
              <a:t>Modification Opportunities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44E690-6CD8-4010-BFEE-1E0169A491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3786342"/>
            <a:ext cx="7885509" cy="1574006"/>
          </a:xfrm>
        </p:spPr>
        <p:txBody>
          <a:bodyPr>
            <a:normAutofit lnSpcReduction="10000"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Title change to reflect breadth and services provided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Review existing collection and apply best-practices in focus, delivery, acquisition, and preservation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Gather baseline information from user groups to inform services needed and delivery methods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Support tribal data gathering efforts and archiving of relevant materials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Explore collaborative publication of periodic overviews and summaries of basin-wide efforts in digital and print formats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Develop adaptive management strategies to provide continuing review of library services and effectiveness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ED276A6-FCE7-4AC8-93D0-6595A6BB74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9122" b="9122"/>
          <a:stretch>
            <a:fillRect/>
          </a:stretch>
        </p:blipFill>
        <p:spPr bwMode="auto">
          <a:xfrm>
            <a:off x="876976" y="1241134"/>
            <a:ext cx="6437212" cy="206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448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A470990-3B86-4662-BDF3-3C990DBF7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22" y="1261768"/>
            <a:ext cx="7886700" cy="1883876"/>
          </a:xfrm>
        </p:spPr>
        <p:txBody>
          <a:bodyPr/>
          <a:lstStyle/>
          <a:p>
            <a:r>
              <a:rPr lang="en-US" dirty="0"/>
              <a:t>Questions and Comments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566A42-50F8-4DF9-9B33-C848E88B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Zach Penney, Fishery Science Department Manager, Columbia River Inter-Tribal Fish Commission</a:t>
            </a:r>
          </a:p>
          <a:p>
            <a:r>
              <a:rPr lang="en-US" dirty="0"/>
              <a:t>David Liberty, Interim StreamNet Regional Librarian</a:t>
            </a:r>
          </a:p>
          <a:p>
            <a:r>
              <a:rPr lang="en-US" dirty="0"/>
              <a:t>Tabitha Whitefoot, Interim StreamNet Regional </a:t>
            </a:r>
            <a:r>
              <a:rPr lang="en-US"/>
              <a:t>Assistant Librarian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302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17000" r="-1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5557" y="762000"/>
            <a:ext cx="42676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Partner Updates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3855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28986" y="914400"/>
            <a:ext cx="2202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StreamNet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905000"/>
            <a:ext cx="90030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Annual Report Input needed in next few weeks</a:t>
            </a:r>
          </a:p>
          <a:p>
            <a:r>
              <a:rPr lang="en-US" sz="3200" dirty="0"/>
              <a:t>	</a:t>
            </a:r>
            <a:r>
              <a:rPr lang="en-US" sz="3200" dirty="0" err="1" smtClean="0"/>
              <a:t>Webservice</a:t>
            </a:r>
            <a:r>
              <a:rPr lang="en-US" sz="3200" dirty="0" smtClean="0"/>
              <a:t> and comments on draft documents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2911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762000"/>
            <a:ext cx="73435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smtClean="0"/>
              <a:t>Updating “Trends”</a:t>
            </a:r>
          </a:p>
          <a:p>
            <a:pPr algn="ctr"/>
            <a:r>
              <a:rPr lang="en-US" sz="4800" dirty="0" smtClean="0"/>
              <a:t>Supporting Council Websites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2175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NPCC Subbasin Dashboards, Status &amp; Trend Monitoring, and the CA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07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Current NPCC subbasin dashboards and nested status &amp; trends links are (largely) linked to old StreamNet “trends”</a:t>
            </a:r>
          </a:p>
          <a:p>
            <a:r>
              <a:rPr lang="en-US" dirty="0" smtClean="0"/>
              <a:t>Current process to feed data to these web pages is to ask that agencies prioritize updating the specifically listed trends (Priority # 8 of 9 currently in CA Plan)</a:t>
            </a:r>
          </a:p>
          <a:p>
            <a:r>
              <a:rPr lang="en-US" dirty="0" smtClean="0"/>
              <a:t>There an interest in updating the  NPCC Status &amp; Trend displays to tie more directly into the CA Project</a:t>
            </a:r>
          </a:p>
          <a:p>
            <a:r>
              <a:rPr lang="en-US" dirty="0" smtClean="0"/>
              <a:t>Time and resources will determine implementation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6352143"/>
            <a:ext cx="5967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Note: we are talking primarily about salmon &amp; steelhead here.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275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"/>
            <a:ext cx="6324600" cy="27503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429000"/>
            <a:ext cx="7315200" cy="29273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8868" y="676964"/>
            <a:ext cx="171449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For salmon and steelhead, Council Status &amp;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Trends built on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Old </a:t>
            </a:r>
            <a:r>
              <a:rPr lang="en-US" b="1" dirty="0" err="1" smtClean="0">
                <a:solidFill>
                  <a:srgbClr val="FF0000"/>
                </a:solidFill>
              </a:rPr>
              <a:t>StreamNet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Trend system;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i.e. Battle Creek </a:t>
            </a:r>
            <a:r>
              <a:rPr lang="en-US" b="1" dirty="0" err="1" smtClean="0">
                <a:solidFill>
                  <a:srgbClr val="FF0000"/>
                </a:solidFill>
              </a:rPr>
              <a:t>redd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Surveys, Camas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Creek Redd surveys, etc. HLIs are not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Displayed. Many of the underlying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Surveys are not being updated. QW does lots of legwork to get data.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676400" y="5410200"/>
            <a:ext cx="83820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0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0"/>
            <a:ext cx="7848600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52800"/>
            <a:ext cx="7772400" cy="31313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2425116"/>
            <a:ext cx="426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CAX built on TRT populations, HLIs, and some “related” trends that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Are still being updated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1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1000"/>
            <a:ext cx="8077200" cy="44391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46392" y="5033554"/>
            <a:ext cx="71656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For example, some </a:t>
            </a:r>
            <a:r>
              <a:rPr lang="en-US" b="1" dirty="0" err="1" smtClean="0">
                <a:solidFill>
                  <a:srgbClr val="FF0000"/>
                </a:solidFill>
              </a:rPr>
              <a:t>redd</a:t>
            </a:r>
            <a:r>
              <a:rPr lang="en-US" b="1" dirty="0" smtClean="0">
                <a:solidFill>
                  <a:srgbClr val="FF0000"/>
                </a:solidFill>
              </a:rPr>
              <a:t> surveys are being updated, others are not.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Currently, QW must work directly with field staff to update those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Trends that they use in the status &amp; trends display but that are not being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Updated through the CA project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1066800" y="4648200"/>
            <a:ext cx="4572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53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4582" y="762000"/>
            <a:ext cx="814915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Possible New Indicators and Mandatory Fields 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BPA</a:t>
            </a:r>
          </a:p>
          <a:p>
            <a:pPr algn="ctr"/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Pilot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Project – Assisting with High Priority Project Data </a:t>
            </a:r>
          </a:p>
        </p:txBody>
      </p:sp>
    </p:spTree>
    <p:extLst>
      <p:ext uri="{BB962C8B-B14F-4D97-AF65-F5344CB8AC3E}">
        <p14:creationId xmlns:p14="http://schemas.microsoft.com/office/powerpoint/2010/main" val="94645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 the </a:t>
            </a:r>
            <a:r>
              <a:rPr lang="en-US" dirty="0" err="1" smtClean="0"/>
              <a:t>Meantime,Updating</a:t>
            </a:r>
            <a:r>
              <a:rPr lang="en-US" dirty="0" smtClean="0"/>
              <a:t> NPCC-Used Trends Still a Priority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Continue current process, ask that agencies prioritize updating the specifically listed trends (Priority # 8 of 9 currently in CA Plan) List provided them on 2/21</a:t>
            </a:r>
          </a:p>
          <a:p>
            <a:r>
              <a:rPr lang="en-US" dirty="0" smtClean="0"/>
              <a:t>Update the NPCC Status &amp; Trend displays (Highlight CA HLIs, focus on trends that will be updated more regularly and drop older ones, etc.) as resources permit</a:t>
            </a:r>
          </a:p>
          <a:p>
            <a:r>
              <a:rPr lang="en-US" dirty="0" smtClean="0"/>
              <a:t>Continue “trend” updates for other species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513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6057" y="762000"/>
            <a:ext cx="62754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Status of CA/StreamNet </a:t>
            </a:r>
            <a:endParaRPr lang="en-US" sz="4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Priorities </a:t>
            </a: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FY 18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9442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02099" y="1247582"/>
          <a:ext cx="8339804" cy="3977178"/>
        </p:xfrm>
        <a:graphic>
          <a:graphicData uri="http://schemas.openxmlformats.org/drawingml/2006/table">
            <a:tbl>
              <a:tblPr firstRow="1" firstCol="1" bandRow="1"/>
              <a:tblGrid>
                <a:gridCol w="1276568">
                  <a:extLst>
                    <a:ext uri="{9D8B030D-6E8A-4147-A177-3AD203B41FA5}">
                      <a16:colId xmlns:a16="http://schemas.microsoft.com/office/drawing/2014/main" val="2259831470"/>
                    </a:ext>
                  </a:extLst>
                </a:gridCol>
                <a:gridCol w="834227">
                  <a:extLst>
                    <a:ext uri="{9D8B030D-6E8A-4147-A177-3AD203B41FA5}">
                      <a16:colId xmlns:a16="http://schemas.microsoft.com/office/drawing/2014/main" val="325178610"/>
                    </a:ext>
                  </a:extLst>
                </a:gridCol>
                <a:gridCol w="1195319">
                  <a:extLst>
                    <a:ext uri="{9D8B030D-6E8A-4147-A177-3AD203B41FA5}">
                      <a16:colId xmlns:a16="http://schemas.microsoft.com/office/drawing/2014/main" val="3095759357"/>
                    </a:ext>
                  </a:extLst>
                </a:gridCol>
                <a:gridCol w="1195319">
                  <a:extLst>
                    <a:ext uri="{9D8B030D-6E8A-4147-A177-3AD203B41FA5}">
                      <a16:colId xmlns:a16="http://schemas.microsoft.com/office/drawing/2014/main" val="920327810"/>
                    </a:ext>
                  </a:extLst>
                </a:gridCol>
                <a:gridCol w="1195319">
                  <a:extLst>
                    <a:ext uri="{9D8B030D-6E8A-4147-A177-3AD203B41FA5}">
                      <a16:colId xmlns:a16="http://schemas.microsoft.com/office/drawing/2014/main" val="1129027940"/>
                    </a:ext>
                  </a:extLst>
                </a:gridCol>
                <a:gridCol w="1321526">
                  <a:extLst>
                    <a:ext uri="{9D8B030D-6E8A-4147-A177-3AD203B41FA5}">
                      <a16:colId xmlns:a16="http://schemas.microsoft.com/office/drawing/2014/main" val="1905732473"/>
                    </a:ext>
                  </a:extLst>
                </a:gridCol>
                <a:gridCol w="1321526">
                  <a:extLst>
                    <a:ext uri="{9D8B030D-6E8A-4147-A177-3AD203B41FA5}">
                      <a16:colId xmlns:a16="http://schemas.microsoft.com/office/drawing/2014/main" val="2170568048"/>
                    </a:ext>
                  </a:extLst>
                </a:gridCol>
              </a:tblGrid>
              <a:tr h="836598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Publishable Coordinated 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Assessments </a:t>
                      </a: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(2/20/2018)</a:t>
                      </a:r>
                      <a:endParaRPr lang="en-US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036322"/>
                  </a:ext>
                </a:extLst>
              </a:tr>
              <a:tr h="491181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summary as of the end of FY 2017, and additional </a:t>
                      </a:r>
                      <a:r>
                        <a:rPr lang="en-US" sz="15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HLIs</a:t>
                      </a: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reported</a:t>
                      </a: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since then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738331"/>
                  </a:ext>
                </a:extLst>
              </a:tr>
              <a:tr h="8618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 of FY17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Reported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HLIs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ODFW</a:t>
                      </a:r>
                      <a:endParaRPr lang="en-US" sz="15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Additional HLIs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Populations</a:t>
                      </a: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IDFG</a:t>
                      </a:r>
                      <a:endParaRPr lang="en-US" sz="15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Additional HLIs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Populations</a:t>
                      </a: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WDFW</a:t>
                      </a:r>
                      <a:endParaRPr lang="en-US" sz="15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Additional HLIs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Populations</a:t>
                      </a: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CCT</a:t>
                      </a:r>
                      <a:endParaRPr lang="en-US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Additional HLIs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Populations</a:t>
                      </a: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PSMFC</a:t>
                      </a:r>
                      <a:endParaRPr lang="en-US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Additional HLIs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Populations</a:t>
                      </a: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428358"/>
                  </a:ext>
                </a:extLst>
              </a:tr>
              <a:tr h="3804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atural </a:t>
                      </a: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rigin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pawner </a:t>
                      </a: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bundance</a:t>
                      </a:r>
                    </a:p>
                  </a:txBody>
                  <a:tcPr marL="41638" marR="41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4250</a:t>
                      </a:r>
                      <a:r>
                        <a:rPr lang="en-US" sz="11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145</a:t>
                      </a:r>
                      <a:endParaRPr lang="en-US" sz="1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>
                        <a:alphaModFix amt="9000"/>
                      </a:blip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>
                        <a:alphaModFix amt="9000"/>
                      </a:blip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210915643"/>
                  </a:ext>
                </a:extLst>
              </a:tr>
              <a:tr h="2794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ecruits </a:t>
                      </a: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pawner</a:t>
                      </a: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2870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87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>
                        <a:alphaModFix amt="9000"/>
                      </a:blip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>
                        <a:alphaModFix amt="9000"/>
                      </a:blip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55148784"/>
                  </a:ext>
                </a:extLst>
              </a:tr>
              <a:tr h="2794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molt to </a:t>
                      </a: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dult </a:t>
                      </a: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atio</a:t>
                      </a:r>
                      <a:r>
                        <a:rPr lang="en-US" sz="1100" baseline="30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baseline="30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>
                        <a:alphaModFix amt="9000"/>
                      </a:blip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663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26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932843"/>
                  </a:ext>
                </a:extLst>
              </a:tr>
              <a:tr h="2794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uvenile </a:t>
                      </a: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1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utmigrants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439</a:t>
                      </a:r>
                      <a:r>
                        <a:rPr lang="en-US" sz="11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20</a:t>
                      </a:r>
                      <a:endParaRPr lang="en-US" sz="11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439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20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>
                        <a:alphaModFix amt="9000"/>
                      </a:blip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>
                        <a:alphaModFix amt="9000"/>
                      </a:blip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144284645"/>
                  </a:ext>
                </a:extLst>
              </a:tr>
              <a:tr h="2794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resmolt </a:t>
                      </a: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bundance</a:t>
                      </a: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1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>
                        <a:alphaModFix amt="9000"/>
                      </a:blip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0</a:t>
                      </a:r>
                      <a:endParaRPr lang="en-US" sz="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38" marR="416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>
                        <a:alphaModFix amt="9000"/>
                      </a:blip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927998007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022846" y="844397"/>
            <a:ext cx="6121154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endParaRPr lang="en-US" altLang="en-US" sz="1350" dirty="0"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26738" y="5170483"/>
            <a:ext cx="7090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baseline="30000" dirty="0"/>
              <a:t>1</a:t>
            </a:r>
            <a:r>
              <a:rPr lang="en-US" sz="750" dirty="0"/>
              <a:t> All FPC SAR data from FPC via CRITFC replaced by 663 new records via from FPC via PSMFC.  These 26 “populations” are mostly superpopulations representing many populations.</a:t>
            </a:r>
          </a:p>
          <a:p>
            <a:r>
              <a:rPr lang="en-US" sz="750" dirty="0"/>
              <a:t>The original data from CRITFC are not shown in the 2</a:t>
            </a:r>
            <a:r>
              <a:rPr lang="en-US" sz="750" baseline="30000" dirty="0"/>
              <a:t>nd</a:t>
            </a:r>
            <a:r>
              <a:rPr lang="en-US" sz="750" dirty="0"/>
              <a:t> column due to time constraints, but most of the 663 “new” SAR records were already represented in the data from CRITFC.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DF66-1B21-4D91-8686-FFF9EB5CF24C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5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91457" y="1138270"/>
            <a:ext cx="5829300" cy="4638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defRPr/>
            </a:pPr>
            <a:r>
              <a:rPr lang="en-US" sz="2100" b="1" u="sng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Priority </a:t>
            </a:r>
            <a:r>
              <a:rPr lang="en-US" sz="2100" b="1" u="sng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 for FY 18:</a:t>
            </a:r>
            <a:endParaRPr lang="en-US" sz="2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defTabSz="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HLIs for 18 Tier 1 Populations</a:t>
            </a:r>
          </a:p>
          <a:p>
            <a:pPr marL="257175" indent="-257175" defTabSz="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HLIs for 51 Tier 2 Populations</a:t>
            </a:r>
          </a:p>
          <a:p>
            <a:pPr marL="257175" indent="-257175" defTabSz="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HLIs for other populations</a:t>
            </a:r>
          </a:p>
          <a:p>
            <a:pPr marL="257175" indent="-257175" defTabSz="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Maintain facilities dataset/fish distribution </a:t>
            </a:r>
          </a:p>
          <a:p>
            <a:pPr marL="257175" indent="-257175" defTabSz="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Related data pilot project for high priority populations?</a:t>
            </a:r>
          </a:p>
          <a:p>
            <a:pPr marL="257175" indent="-257175" defTabSz="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Fully Implement FPC data sharing</a:t>
            </a:r>
          </a:p>
          <a:p>
            <a:pPr marL="257175" indent="-257175" defTabSz="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Hatchery Datasets and DES Development</a:t>
            </a:r>
          </a:p>
          <a:p>
            <a:pPr marL="257175" indent="-257175" defTabSz="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NPCC dashboard trends</a:t>
            </a:r>
          </a:p>
          <a:p>
            <a:pPr marL="257175" indent="-257175" defTabSz="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(New Indicators? Bull trout?,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0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Hatchery Data Update &amp; Discussion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4693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en-US" dirty="0"/>
              <a:t>IDFG (FINS, as of 10/27/2017)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ODFW (anadromous)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ODFW (egg and fry summary)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ODFW (LSRCP releases)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USFWS (FINS, as of 7/12/2017)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USFWS (CRIS)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WDFW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 smtClean="0"/>
              <a:t>RMIS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Example Hatchery </a:t>
            </a:r>
            <a:r>
              <a:rPr lang="en-US" b="1" u="sng" dirty="0">
                <a:solidFill>
                  <a:srgbClr val="FF0000"/>
                </a:solidFill>
              </a:rPr>
              <a:t>Releases</a:t>
            </a:r>
            <a:r>
              <a:rPr lang="en-US" b="1" dirty="0"/>
              <a:t> Data </a:t>
            </a:r>
            <a:r>
              <a:rPr lang="en-US" b="1" dirty="0" smtClean="0"/>
              <a:t>Sets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95329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935" y="994409"/>
            <a:ext cx="875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Example Hatchery </a:t>
            </a:r>
            <a:r>
              <a:rPr lang="en-US" b="1" u="sng" dirty="0">
                <a:solidFill>
                  <a:srgbClr val="FF0000"/>
                </a:solidFill>
              </a:rPr>
              <a:t>Releases</a:t>
            </a:r>
            <a:r>
              <a:rPr lang="en-US" b="1" dirty="0"/>
              <a:t> Data Sets Had These Data Of Interest (that I found or inferred)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568337" y="1397000"/>
          <a:ext cx="2007326" cy="449199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03663">
                  <a:extLst>
                    <a:ext uri="{9D8B030D-6E8A-4147-A177-3AD203B41FA5}">
                      <a16:colId xmlns:a16="http://schemas.microsoft.com/office/drawing/2014/main" val="749712151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2055461796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chemeClr val="bg1"/>
                          </a:solidFill>
                        </a:rPr>
                        <a:t>Parameter</a:t>
                      </a:r>
                      <a:endParaRPr 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</a:rPr>
                        <a:t>Example Data Sets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97046264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Hatchery facility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957733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Agency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74149423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Hatchery program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3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90276966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Species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2745366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Run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88274537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Stock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7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014641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Spawners and eggs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4376303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Dates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324341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Number and life stage released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9022350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Fish size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6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9428495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Release location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6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1865123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Release type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5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94416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Brood year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8792455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In-hatchery survival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30749611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Goals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87566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899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en-US" dirty="0"/>
              <a:t>FINS (</a:t>
            </a:r>
            <a:r>
              <a:rPr lang="en-US" dirty="0" smtClean="0"/>
              <a:t>IDFG </a:t>
            </a:r>
            <a:r>
              <a:rPr lang="en-US" dirty="0"/>
              <a:t>&amp; USFWS, as of </a:t>
            </a:r>
            <a:r>
              <a:rPr lang="en-US" dirty="0" smtClean="0"/>
              <a:t>10/27/2017)</a:t>
            </a:r>
            <a:endParaRPr lang="en-US" dirty="0"/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ODFW </a:t>
            </a:r>
            <a:r>
              <a:rPr lang="en-US" dirty="0" smtClean="0"/>
              <a:t>(returns &amp; disposition)</a:t>
            </a:r>
            <a:endParaRPr lang="en-US" dirty="0"/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ODFW </a:t>
            </a:r>
            <a:r>
              <a:rPr lang="en-US" dirty="0" smtClean="0"/>
              <a:t>(LSRCP trapping)</a:t>
            </a:r>
            <a:endParaRPr lang="en-US" dirty="0"/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ODFW (LSRCP </a:t>
            </a:r>
            <a:r>
              <a:rPr lang="en-US" dirty="0" smtClean="0"/>
              <a:t>spawning)</a:t>
            </a:r>
            <a:endParaRPr lang="en-US" dirty="0"/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USFWS </a:t>
            </a:r>
            <a:r>
              <a:rPr lang="en-US" dirty="0" smtClean="0"/>
              <a:t>(LSRCP rack disposition)</a:t>
            </a:r>
            <a:endParaRPr lang="en-US" dirty="0"/>
          </a:p>
          <a:p>
            <a:pPr marL="385763" indent="-385763">
              <a:buFont typeface="+mj-lt"/>
              <a:buAutoNum type="arabicPeriod"/>
            </a:pPr>
            <a:r>
              <a:rPr lang="en-US" dirty="0" smtClean="0"/>
              <a:t>USFWS </a:t>
            </a:r>
            <a:r>
              <a:rPr lang="en-US" dirty="0"/>
              <a:t>(CRIS)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WDFW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 smtClean="0"/>
              <a:t>RMIS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Example Hatchery </a:t>
            </a:r>
            <a:r>
              <a:rPr lang="en-US" b="1" u="sng" dirty="0" smtClean="0">
                <a:solidFill>
                  <a:srgbClr val="FF0000"/>
                </a:solidFill>
              </a:rPr>
              <a:t>Returns</a:t>
            </a:r>
            <a:r>
              <a:rPr lang="en-US" b="1" dirty="0" smtClean="0"/>
              <a:t> </a:t>
            </a:r>
            <a:r>
              <a:rPr lang="en-US" b="1" dirty="0"/>
              <a:t>Data </a:t>
            </a:r>
            <a:r>
              <a:rPr lang="en-US" b="1" dirty="0" smtClean="0"/>
              <a:t>Sets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186020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010" y="994409"/>
            <a:ext cx="8674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Example Hatchery </a:t>
            </a:r>
            <a:r>
              <a:rPr lang="en-US" b="1" u="sng" dirty="0">
                <a:solidFill>
                  <a:srgbClr val="FF0000"/>
                </a:solidFill>
              </a:rPr>
              <a:t>Returns</a:t>
            </a:r>
            <a:r>
              <a:rPr lang="en-US" b="1" dirty="0"/>
              <a:t> Data Sets Had These Data Of Interest (that I found or inferred)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2743676" y="1397000"/>
          <a:ext cx="3656648" cy="38938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23023">
                  <a:extLst>
                    <a:ext uri="{9D8B030D-6E8A-4147-A177-3AD203B41FA5}">
                      <a16:colId xmlns:a16="http://schemas.microsoft.com/office/drawing/2014/main" val="749712151"/>
                    </a:ext>
                  </a:extLst>
                </a:gridCol>
                <a:gridCol w="841772">
                  <a:extLst>
                    <a:ext uri="{9D8B030D-6E8A-4147-A177-3AD203B41FA5}">
                      <a16:colId xmlns:a16="http://schemas.microsoft.com/office/drawing/2014/main" val="2055461796"/>
                    </a:ext>
                  </a:extLst>
                </a:gridCol>
                <a:gridCol w="1491853">
                  <a:extLst>
                    <a:ext uri="{9D8B030D-6E8A-4147-A177-3AD203B41FA5}">
                      <a16:colId xmlns:a16="http://schemas.microsoft.com/office/drawing/2014/main" val="3182489350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chemeClr val="bg1"/>
                          </a:solidFill>
                        </a:rPr>
                        <a:t>Parameter</a:t>
                      </a:r>
                      <a:endParaRPr 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</a:rPr>
                        <a:t>Example Data Sets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 smtClean="0">
                          <a:effectLst/>
                        </a:rPr>
                        <a:t>SN</a:t>
                      </a:r>
                      <a:r>
                        <a:rPr lang="en-US" sz="800" u="none" strike="noStrike" baseline="0" dirty="0" smtClean="0">
                          <a:effectLst/>
                        </a:rPr>
                        <a:t> Traditional Returns Data Have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97046264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Hatchery facility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Yes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957733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Location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Yes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74149423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Agency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Yes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90276966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Hatchery program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2745366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Program type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88274537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Species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Yes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014641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Run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Yes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4376303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Stock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6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324341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Year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Yes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9022350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Returns / sex / rearing type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Yes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9428495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Size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Yes (as part of age data)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1865123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Age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3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Yes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94416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Spawned or released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6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Yes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87924558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33384" y="5347161"/>
            <a:ext cx="299152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Details of traditional SN returns on next slides, if of interest.</a:t>
            </a:r>
          </a:p>
        </p:txBody>
      </p:sp>
    </p:spTree>
    <p:extLst>
      <p:ext uri="{BB962C8B-B14F-4D97-AF65-F5344CB8AC3E}">
        <p14:creationId xmlns:p14="http://schemas.microsoft.com/office/powerpoint/2010/main" val="19161084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Pertinent Questions: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 data are requested by our main audience (BPA, NPCC, NMFS)?</a:t>
            </a:r>
          </a:p>
          <a:p>
            <a:pPr lvl="1"/>
            <a:r>
              <a:rPr lang="en-US" dirty="0" smtClean="0"/>
              <a:t>Is anybody missing from that list of 3 agencies?</a:t>
            </a:r>
          </a:p>
          <a:p>
            <a:pPr lvl="1"/>
            <a:r>
              <a:rPr lang="en-US" dirty="0"/>
              <a:t>What is needed for analyses and reporting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How can we help?</a:t>
            </a:r>
          </a:p>
          <a:p>
            <a:endParaRPr lang="en-US" dirty="0"/>
          </a:p>
          <a:p>
            <a:r>
              <a:rPr lang="en-US" dirty="0" smtClean="0"/>
              <a:t>How do hatchery releases / returns data relate to wild populations?</a:t>
            </a:r>
          </a:p>
          <a:p>
            <a:pPr lvl="1"/>
            <a:r>
              <a:rPr lang="en-US" dirty="0" smtClean="0"/>
              <a:t>What questions are of interest, and what data are needed to </a:t>
            </a:r>
            <a:r>
              <a:rPr lang="en-US" smtClean="0"/>
              <a:t>answer them?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584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Draft BPA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n-US" dirty="0"/>
              <a:t>Generally, all Null Values in the system must be addressed  </a:t>
            </a:r>
            <a:endParaRPr lang="en-US" sz="3200" dirty="0"/>
          </a:p>
          <a:p>
            <a:pPr lvl="1"/>
            <a:r>
              <a:rPr lang="en-US" dirty="0" err="1"/>
              <a:t>pHOS</a:t>
            </a:r>
            <a:r>
              <a:rPr lang="en-US" dirty="0"/>
              <a:t> - should be mandatory, if available (including upper and lower limits, and alpha)</a:t>
            </a:r>
            <a:endParaRPr lang="en-US" sz="3200" dirty="0"/>
          </a:p>
          <a:p>
            <a:pPr lvl="1"/>
            <a:r>
              <a:rPr lang="en-US" dirty="0"/>
              <a:t>NOSA - upper and lower limits, and alpha, should be mandatory for both EJ and IJ </a:t>
            </a:r>
            <a:r>
              <a:rPr lang="en-US" dirty="0" smtClean="0"/>
              <a:t>categories</a:t>
            </a:r>
          </a:p>
          <a:p>
            <a:pPr marL="457200" lvl="1" indent="0">
              <a:buNone/>
            </a:pPr>
            <a:endParaRPr lang="en-US" sz="3200" dirty="0"/>
          </a:p>
          <a:p>
            <a:pPr lvl="0"/>
            <a:r>
              <a:rPr lang="en-US" dirty="0"/>
              <a:t>Adult Indicators: </a:t>
            </a:r>
          </a:p>
          <a:p>
            <a:pPr lvl="1"/>
            <a:r>
              <a:rPr lang="en-US" dirty="0"/>
              <a:t>[Additional] – Escapement</a:t>
            </a:r>
          </a:p>
          <a:p>
            <a:pPr lvl="1"/>
            <a:r>
              <a:rPr lang="en-US" dirty="0"/>
              <a:t>[Modification] - Age Data -&gt; Should these be their own DES (with separate methods), or eliminated?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dirty="0"/>
              <a:t>Juvenile Outputs:</a:t>
            </a:r>
          </a:p>
          <a:p>
            <a:pPr lvl="1"/>
            <a:r>
              <a:rPr lang="en-US" dirty="0"/>
              <a:t>[Additional] - Juvenile Production Per Adult</a:t>
            </a:r>
          </a:p>
          <a:p>
            <a:pPr lvl="1"/>
            <a:r>
              <a:rPr lang="en-US" dirty="0"/>
              <a:t>[Additional] - Juvenile Out-migrants per unit Area</a:t>
            </a:r>
          </a:p>
          <a:p>
            <a:pPr lvl="1"/>
            <a:r>
              <a:rPr lang="en-US" dirty="0"/>
              <a:t>[Additional] - Carrying Capacity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45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487519" y="934626"/>
          <a:ext cx="4083563" cy="5006346"/>
        </p:xfrm>
        <a:graphic>
          <a:graphicData uri="http://schemas.openxmlformats.org/drawingml/2006/table">
            <a:tbl>
              <a:tblPr/>
              <a:tblGrid>
                <a:gridCol w="804354">
                  <a:extLst>
                    <a:ext uri="{9D8B030D-6E8A-4147-A177-3AD203B41FA5}">
                      <a16:colId xmlns:a16="http://schemas.microsoft.com/office/drawing/2014/main" val="2223572527"/>
                    </a:ext>
                  </a:extLst>
                </a:gridCol>
                <a:gridCol w="1195952">
                  <a:extLst>
                    <a:ext uri="{9D8B030D-6E8A-4147-A177-3AD203B41FA5}">
                      <a16:colId xmlns:a16="http://schemas.microsoft.com/office/drawing/2014/main" val="3143031999"/>
                    </a:ext>
                  </a:extLst>
                </a:gridCol>
                <a:gridCol w="165937">
                  <a:extLst>
                    <a:ext uri="{9D8B030D-6E8A-4147-A177-3AD203B41FA5}">
                      <a16:colId xmlns:a16="http://schemas.microsoft.com/office/drawing/2014/main" val="1794775865"/>
                    </a:ext>
                  </a:extLst>
                </a:gridCol>
                <a:gridCol w="831585">
                  <a:extLst>
                    <a:ext uri="{9D8B030D-6E8A-4147-A177-3AD203B41FA5}">
                      <a16:colId xmlns:a16="http://schemas.microsoft.com/office/drawing/2014/main" val="1017414170"/>
                    </a:ext>
                  </a:extLst>
                </a:gridCol>
                <a:gridCol w="1085735">
                  <a:extLst>
                    <a:ext uri="{9D8B030D-6E8A-4147-A177-3AD203B41FA5}">
                      <a16:colId xmlns:a16="http://schemas.microsoft.com/office/drawing/2014/main" val="3068234161"/>
                    </a:ext>
                  </a:extLst>
                </a:gridCol>
              </a:tblGrid>
              <a:tr h="12857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Highlighting: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Fields used regularly are in green.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386479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Fields not used extensively are in yellow.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673312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Fields barely used are in red.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144957"/>
                  </a:ext>
                </a:extLst>
              </a:tr>
              <a:tr h="253058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HatchRetMain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Records:</a:t>
                      </a:r>
                      <a:b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 / weird / used / total</a:t>
                      </a:r>
                    </a:p>
                  </a:txBody>
                  <a:tcPr marL="4097" marR="4097" marT="40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HatchRetDetail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Records:</a:t>
                      </a:r>
                      <a:b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 / weird / used / total</a:t>
                      </a:r>
                    </a:p>
                  </a:txBody>
                  <a:tcPr marL="4097" marR="4097" marT="40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1869923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u="sng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u="sng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222684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TrendID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TrendID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274885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325932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CaptureLocationID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444516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BegFt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278308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833849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97637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SampMethID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/ * / *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851035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 / 3006 / 10260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/ 50 / 703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0382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 / 3085 / 10259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/ 63 / 689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336931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 / 0 / 10156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/ 0 / 750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282994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2636 / 0 / 8009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/ 0 / 752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583071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/ 182 / 10520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/ 40 / 713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279403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517611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ASNID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9737 / 0 / 908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ASNID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629 / 0 / 125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045717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ASCode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9706 / 0 / 939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ASCode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629 / 0 / 125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4138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ASSource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10637 / 0 / 8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ASSource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754 / 0 / 0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213418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ASMethod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9702 / 0 / 943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ASMethod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/ 0 / 703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215810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BeginSpawn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4199 / 0 / 6446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BeginSpawn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/ 0 / 312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534214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EndSpawn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4199 / 0 / 6446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EndSpawn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/ 0 / 312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256084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1038 / 5978 / 3629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/ 361 / 360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301458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874 / 3228 / 6543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/ 352 / 369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948299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FemalesNonviable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960 / 0 / 9685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FemalesNonviable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/ 0 / 721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608440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954 / 0 / 9691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/ 0 / 721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61341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829 / 0 / 9816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/ 0 / 673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69410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EggsTaken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3020 / 686 / 6939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EggsTaken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 / 26 / 433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817721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133652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DataEntry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DataEntry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4165683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4099352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NullFlag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"True" out of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NullFlag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"True" out of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927933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020123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182256"/>
                  </a:ext>
                </a:extLst>
              </a:tr>
              <a:tr h="25305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SampMethID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is in DES, but has not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yet been added to SN database.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4152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1937" y="2111450"/>
            <a:ext cx="2681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Status of Current SN Hatchery </a:t>
            </a:r>
            <a:r>
              <a:rPr lang="en-US" b="1" u="sng" dirty="0">
                <a:solidFill>
                  <a:srgbClr val="FF0000"/>
                </a:solidFill>
              </a:rPr>
              <a:t>Returns</a:t>
            </a:r>
            <a:r>
              <a:rPr lang="en-US" b="1" dirty="0"/>
              <a:t> data (traditional data type)</a:t>
            </a:r>
          </a:p>
        </p:txBody>
      </p:sp>
    </p:spTree>
    <p:extLst>
      <p:ext uri="{BB962C8B-B14F-4D97-AF65-F5344CB8AC3E}">
        <p14:creationId xmlns:p14="http://schemas.microsoft.com/office/powerpoint/2010/main" val="42907436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1937" y="2111450"/>
            <a:ext cx="2681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Status of Current SN Hatchery </a:t>
            </a:r>
            <a:r>
              <a:rPr lang="en-US" b="1" u="sng" dirty="0">
                <a:solidFill>
                  <a:srgbClr val="FF0000"/>
                </a:solidFill>
              </a:rPr>
              <a:t>Returns</a:t>
            </a:r>
            <a:r>
              <a:rPr lang="en-US" b="1" dirty="0"/>
              <a:t> data (traditional data type)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3043646" y="959374"/>
          <a:ext cx="4483590" cy="4937766"/>
        </p:xfrm>
        <a:graphic>
          <a:graphicData uri="http://schemas.openxmlformats.org/drawingml/2006/table">
            <a:tbl>
              <a:tblPr/>
              <a:tblGrid>
                <a:gridCol w="711008">
                  <a:extLst>
                    <a:ext uri="{9D8B030D-6E8A-4147-A177-3AD203B41FA5}">
                      <a16:colId xmlns:a16="http://schemas.microsoft.com/office/drawing/2014/main" val="265640305"/>
                    </a:ext>
                  </a:extLst>
                </a:gridCol>
                <a:gridCol w="713389">
                  <a:extLst>
                    <a:ext uri="{9D8B030D-6E8A-4147-A177-3AD203B41FA5}">
                      <a16:colId xmlns:a16="http://schemas.microsoft.com/office/drawing/2014/main" val="1844937894"/>
                    </a:ext>
                  </a:extLst>
                </a:gridCol>
                <a:gridCol w="321578">
                  <a:extLst>
                    <a:ext uri="{9D8B030D-6E8A-4147-A177-3AD203B41FA5}">
                      <a16:colId xmlns:a16="http://schemas.microsoft.com/office/drawing/2014/main" val="110041096"/>
                    </a:ext>
                  </a:extLst>
                </a:gridCol>
                <a:gridCol w="513364">
                  <a:extLst>
                    <a:ext uri="{9D8B030D-6E8A-4147-A177-3AD203B41FA5}">
                      <a16:colId xmlns:a16="http://schemas.microsoft.com/office/drawing/2014/main" val="2004829754"/>
                    </a:ext>
                  </a:extLst>
                </a:gridCol>
                <a:gridCol w="734819">
                  <a:extLst>
                    <a:ext uri="{9D8B030D-6E8A-4147-A177-3AD203B41FA5}">
                      <a16:colId xmlns:a16="http://schemas.microsoft.com/office/drawing/2014/main" val="2577456225"/>
                    </a:ext>
                  </a:extLst>
                </a:gridCol>
                <a:gridCol w="232914">
                  <a:extLst>
                    <a:ext uri="{9D8B030D-6E8A-4147-A177-3AD203B41FA5}">
                      <a16:colId xmlns:a16="http://schemas.microsoft.com/office/drawing/2014/main" val="1589827489"/>
                    </a:ext>
                  </a:extLst>
                </a:gridCol>
                <a:gridCol w="543129">
                  <a:extLst>
                    <a:ext uri="{9D8B030D-6E8A-4147-A177-3AD203B41FA5}">
                      <a16:colId xmlns:a16="http://schemas.microsoft.com/office/drawing/2014/main" val="138950500"/>
                    </a:ext>
                  </a:extLst>
                </a:gridCol>
                <a:gridCol w="713389">
                  <a:extLst>
                    <a:ext uri="{9D8B030D-6E8A-4147-A177-3AD203B41FA5}">
                      <a16:colId xmlns:a16="http://schemas.microsoft.com/office/drawing/2014/main" val="2595608237"/>
                    </a:ext>
                  </a:extLst>
                </a:gridCol>
              </a:tblGrid>
              <a:tr h="564122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HatchDisposition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Records: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 / weird / used / total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</a:t>
                      </a:r>
                      <a:b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(from Main)</a:t>
                      </a: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Records: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 / weird / used / total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</a:t>
                      </a:r>
                      <a:b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(from Detail)</a:t>
                      </a: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Records:</a:t>
                      </a:r>
                      <a:b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 / weird / used / total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432646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sng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sng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sng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512</a:t>
                      </a:r>
                    </a:p>
                  </a:txBody>
                  <a:tcPr marL="7246" marR="7246" marT="72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71397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TrendID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781462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ASNID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ASNID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643379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28448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DispositionID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TotalAge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/ 0 / 5578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TotalAge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/ 0 / 508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511388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OceanAge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903 / 0 / 4680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OceanAge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/ 0 / 452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064645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NonspawnRun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5583 / 0 / 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NonspawnRun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512 / 0 / 0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228876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NumberOfFish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NominalBY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NominalBY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626611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NullFlag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"True" out of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NullFlag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"True" out of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026586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ActualPerAS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1394 / 0 / 4189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ActualPerAS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 / 0 / 338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094919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DataEntry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TotalPerAS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TotalPerAS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061378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ExpMeth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4830 / 0 / 753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ExpMeth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 / 0 / 42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598444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NullFlag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"True" out of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LengthTypeID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4844 / 0 / 739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LengthTypeID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 / 0 / 281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935319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LengthMin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3395 / 0 / 2188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LengthMin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/ 0 / 276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727936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LengthMean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1565 / 0 / 4018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LengthMean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 / 0 / 277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320384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LengthMax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3395 / 0 / 2188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LengthMax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/ 0 / 276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438593"/>
                  </a:ext>
                </a:extLst>
              </a:tr>
              <a:tr h="262489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LengthSD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1787 / 2038 / 3545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LengthSD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 / 28 / 247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115829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WeightMin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5583 / 0 / 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WeightMin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0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731393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WeightMean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5583 / 0 / 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WeightMean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0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27346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WeightMax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5583 / 0 / 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WeightMax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0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065648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WeightSD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5583 / 0 / 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WeightSD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0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380029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315635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317110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DataEntry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DataEntry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208262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CompilerID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CompilerID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974767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688668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294395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shown for the Age table are for hatchery data only.</a:t>
                      </a: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27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97303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43000"/>
            <a:ext cx="8229600" cy="1143000"/>
          </a:xfrm>
        </p:spPr>
        <p:txBody>
          <a:bodyPr/>
          <a:lstStyle/>
          <a:p>
            <a:r>
              <a:rPr lang="en-US" dirty="0" smtClean="0"/>
              <a:t>Adjourn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5346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485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" y="857257"/>
          <a:ext cx="9144000" cy="5143479"/>
        </p:xfrm>
        <a:graphic>
          <a:graphicData uri="http://schemas.openxmlformats.org/drawingml/2006/table">
            <a:tbl>
              <a:tblPr/>
              <a:tblGrid>
                <a:gridCol w="854810">
                  <a:extLst>
                    <a:ext uri="{9D8B030D-6E8A-4147-A177-3AD203B41FA5}">
                      <a16:colId xmlns:a16="http://schemas.microsoft.com/office/drawing/2014/main" val="536812243"/>
                    </a:ext>
                  </a:extLst>
                </a:gridCol>
                <a:gridCol w="1200023">
                  <a:extLst>
                    <a:ext uri="{9D8B030D-6E8A-4147-A177-3AD203B41FA5}">
                      <a16:colId xmlns:a16="http://schemas.microsoft.com/office/drawing/2014/main" val="3638530173"/>
                    </a:ext>
                  </a:extLst>
                </a:gridCol>
                <a:gridCol w="854810">
                  <a:extLst>
                    <a:ext uri="{9D8B030D-6E8A-4147-A177-3AD203B41FA5}">
                      <a16:colId xmlns:a16="http://schemas.microsoft.com/office/drawing/2014/main" val="2149371609"/>
                    </a:ext>
                  </a:extLst>
                </a:gridCol>
                <a:gridCol w="887687">
                  <a:extLst>
                    <a:ext uri="{9D8B030D-6E8A-4147-A177-3AD203B41FA5}">
                      <a16:colId xmlns:a16="http://schemas.microsoft.com/office/drawing/2014/main" val="1269696687"/>
                    </a:ext>
                  </a:extLst>
                </a:gridCol>
                <a:gridCol w="887687">
                  <a:extLst>
                    <a:ext uri="{9D8B030D-6E8A-4147-A177-3AD203B41FA5}">
                      <a16:colId xmlns:a16="http://schemas.microsoft.com/office/drawing/2014/main" val="1894797777"/>
                    </a:ext>
                  </a:extLst>
                </a:gridCol>
                <a:gridCol w="1202076">
                  <a:extLst>
                    <a:ext uri="{9D8B030D-6E8A-4147-A177-3AD203B41FA5}">
                      <a16:colId xmlns:a16="http://schemas.microsoft.com/office/drawing/2014/main" val="605228835"/>
                    </a:ext>
                  </a:extLst>
                </a:gridCol>
                <a:gridCol w="1177418">
                  <a:extLst>
                    <a:ext uri="{9D8B030D-6E8A-4147-A177-3AD203B41FA5}">
                      <a16:colId xmlns:a16="http://schemas.microsoft.com/office/drawing/2014/main" val="458871182"/>
                    </a:ext>
                  </a:extLst>
                </a:gridCol>
                <a:gridCol w="575353">
                  <a:extLst>
                    <a:ext uri="{9D8B030D-6E8A-4147-A177-3AD203B41FA5}">
                      <a16:colId xmlns:a16="http://schemas.microsoft.com/office/drawing/2014/main" val="1284337003"/>
                    </a:ext>
                  </a:extLst>
                </a:gridCol>
                <a:gridCol w="1504136">
                  <a:extLst>
                    <a:ext uri="{9D8B030D-6E8A-4147-A177-3AD203B41FA5}">
                      <a16:colId xmlns:a16="http://schemas.microsoft.com/office/drawing/2014/main" val="1341666249"/>
                    </a:ext>
                  </a:extLst>
                </a:gridCol>
              </a:tblGrid>
              <a:tr h="3038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IDFG (FINS 10/27/2017)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</a:t>
                      </a:r>
                      <a:b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(anadromous)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egg and fry summary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LSRPC releases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RMIS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USFWS (FINS 7/12/2017)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USFWS (CRIS)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WDFW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28733"/>
                  </a:ext>
                </a:extLst>
              </a:tr>
              <a:tr h="1447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 facility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Facility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Facility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Rearing Facility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hatchery_location_name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FacilityName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26988"/>
                  </a:ext>
                </a:extLst>
              </a:tr>
              <a:tr h="1447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Agency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release_agency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AgencyName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272566"/>
                  </a:ext>
                </a:extLst>
              </a:tr>
              <a:tr h="1447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 program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676263"/>
                  </a:ext>
                </a:extLst>
              </a:tr>
              <a:tr h="1447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Species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Species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Species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SpeciesName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315798"/>
                  </a:ext>
                </a:extLst>
              </a:tr>
              <a:tr h="1447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RunTypeName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441068"/>
                  </a:ext>
                </a:extLst>
              </a:tr>
              <a:tr h="1447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Stock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Stock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Stock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StockName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610326"/>
                  </a:ext>
                </a:extLst>
              </a:tr>
              <a:tr h="14470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Spawners and eggs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Females Spawned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560248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Egg Take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666582"/>
                  </a:ext>
                </a:extLst>
              </a:tr>
              <a:tr h="14470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Dates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Start Date &amp; End Date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Release Year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first_release_date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Start Date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ReleaseStart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371550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Date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last_release_date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Date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ReleaseEnd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605424"/>
                  </a:ext>
                </a:extLst>
              </a:tr>
              <a:tr h="249191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and life stage released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Juveniles Released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Number Stocked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Releases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Released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tagged_adclipped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Juveniles Released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TotalFishPlanted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880227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Fry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tagged_unclipped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Lifestage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291706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Fingerling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untagged_adclipped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276012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Smolt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untagged_unclipped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236496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  [eggs or fish]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untagged_unknown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374166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 Stage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Life Stage Released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release_stage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680447"/>
                  </a:ext>
                </a:extLst>
              </a:tr>
              <a:tr h="249191">
                <a:tc rowSpan="7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 size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 Weight (Pounds)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Pounds Stocked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rowSpan="7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 Weight (Pounds)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TotalPounds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9506283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Fry Pounds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2427620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Fingerling Pounds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012324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Smolt Pounds</a:t>
                      </a:r>
                    </a:p>
                  </a:txBody>
                  <a:tcPr marL="4785" marR="4785" marT="478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2622194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 per Pound (Fish/Pound)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avg_weight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 per Pound (Fish/Pound)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PERLB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TotalFishPerPound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598975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 Length (inches)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avg_length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 Length (in)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MeanLength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682888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CVLength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7678505"/>
                  </a:ext>
                </a:extLst>
              </a:tr>
              <a:tr h="144707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 location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 To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subbasin of release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release_location_name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 To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ReleaseSiteName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560488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Release tributary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release_location_code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RiverMile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646145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Release site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051479"/>
                  </a:ext>
                </a:extLst>
              </a:tr>
              <a:tr h="1447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 type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Strategy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release_strategy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Strategy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TYPE_REL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ReleaseMethod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6487481"/>
                  </a:ext>
                </a:extLst>
              </a:tr>
              <a:tr h="1447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Brood year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Brood Year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brood_year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Array/Brood Year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BROOD YEAR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BroodYear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2744624"/>
                  </a:ext>
                </a:extLst>
              </a:tr>
              <a:tr h="14470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In-hatchery survival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Egg Loss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8242496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Fry Loss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4585889"/>
                  </a:ext>
                </a:extLst>
              </a:tr>
              <a:tr h="14470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Goals</a:t>
                      </a:r>
                    </a:p>
                  </a:txBody>
                  <a:tcPr marL="4785" marR="4785" marT="478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Group Release Goal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Release Goal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39502"/>
                  </a:ext>
                </a:extLst>
              </a:tr>
              <a:tr h="144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Percent of Goal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85" marR="4785" marT="478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38606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8784" y="857257"/>
            <a:ext cx="888385" cy="3348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rgbClr val="FF0000"/>
                </a:solidFill>
              </a:rPr>
              <a:t>Example releases</a:t>
            </a:r>
          </a:p>
          <a:p>
            <a:r>
              <a:rPr lang="en-US" sz="788" dirty="0">
                <a:solidFill>
                  <a:srgbClr val="FF0000"/>
                </a:solidFill>
              </a:rPr>
              <a:t>detail</a:t>
            </a:r>
          </a:p>
        </p:txBody>
      </p:sp>
    </p:spTree>
    <p:extLst>
      <p:ext uri="{BB962C8B-B14F-4D97-AF65-F5344CB8AC3E}">
        <p14:creationId xmlns:p14="http://schemas.microsoft.com/office/powerpoint/2010/main" val="321784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4606" y="994409"/>
            <a:ext cx="7684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Example Hatchery </a:t>
            </a:r>
            <a:r>
              <a:rPr lang="en-US" b="1" u="sng" dirty="0">
                <a:solidFill>
                  <a:srgbClr val="FF0000"/>
                </a:solidFill>
              </a:rPr>
              <a:t>Releases</a:t>
            </a:r>
            <a:r>
              <a:rPr lang="en-US" b="1" dirty="0"/>
              <a:t> Data Sets Had These Data Of Interest (that I found)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5518" y="1397000"/>
          <a:ext cx="9032967" cy="4491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663">
                  <a:extLst>
                    <a:ext uri="{9D8B030D-6E8A-4147-A177-3AD203B41FA5}">
                      <a16:colId xmlns:a16="http://schemas.microsoft.com/office/drawing/2014/main" val="749712151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2055461796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2590985162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2394825484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3472088859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544514772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714108414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1445396978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3182489350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endParaRPr 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IDFG (FINS 10/27/2017)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ODFW</a:t>
                      </a:r>
                      <a:b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(anadromous)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ODFW egg and fry summary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ODFW LSRPC releases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RMIS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USFWS (FINS 7/12/2017)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USFWS (CRIS)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WDFW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97046264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Hatchery facility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957733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Agency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74149423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Hatchery program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90276966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Species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2745366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Run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88274537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Stock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014641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Spawners and eggs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4376303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Dates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324341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Number and life stage released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90223502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Fish size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9428495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Release location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1865123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Release type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94416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Brood year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8792455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In-hatchery survival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30749611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Goals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87566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9854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527390" y="1187971"/>
          <a:ext cx="5867153" cy="3518402"/>
        </p:xfrm>
        <a:graphic>
          <a:graphicData uri="http://schemas.openxmlformats.org/drawingml/2006/table">
            <a:tbl>
              <a:tblPr/>
              <a:tblGrid>
                <a:gridCol w="543695">
                  <a:extLst>
                    <a:ext uri="{9D8B030D-6E8A-4147-A177-3AD203B41FA5}">
                      <a16:colId xmlns:a16="http://schemas.microsoft.com/office/drawing/2014/main" val="700558004"/>
                    </a:ext>
                  </a:extLst>
                </a:gridCol>
                <a:gridCol w="770674">
                  <a:extLst>
                    <a:ext uri="{9D8B030D-6E8A-4147-A177-3AD203B41FA5}">
                      <a16:colId xmlns:a16="http://schemas.microsoft.com/office/drawing/2014/main" val="1872982085"/>
                    </a:ext>
                  </a:extLst>
                </a:gridCol>
                <a:gridCol w="548973">
                  <a:extLst>
                    <a:ext uri="{9D8B030D-6E8A-4147-A177-3AD203B41FA5}">
                      <a16:colId xmlns:a16="http://schemas.microsoft.com/office/drawing/2014/main" val="4176648177"/>
                    </a:ext>
                  </a:extLst>
                </a:gridCol>
                <a:gridCol w="570088">
                  <a:extLst>
                    <a:ext uri="{9D8B030D-6E8A-4147-A177-3AD203B41FA5}">
                      <a16:colId xmlns:a16="http://schemas.microsoft.com/office/drawing/2014/main" val="149279884"/>
                    </a:ext>
                  </a:extLst>
                </a:gridCol>
                <a:gridCol w="570088">
                  <a:extLst>
                    <a:ext uri="{9D8B030D-6E8A-4147-A177-3AD203B41FA5}">
                      <a16:colId xmlns:a16="http://schemas.microsoft.com/office/drawing/2014/main" val="3210961246"/>
                    </a:ext>
                  </a:extLst>
                </a:gridCol>
                <a:gridCol w="771994">
                  <a:extLst>
                    <a:ext uri="{9D8B030D-6E8A-4147-A177-3AD203B41FA5}">
                      <a16:colId xmlns:a16="http://schemas.microsoft.com/office/drawing/2014/main" val="465534604"/>
                    </a:ext>
                  </a:extLst>
                </a:gridCol>
                <a:gridCol w="756158">
                  <a:extLst>
                    <a:ext uri="{9D8B030D-6E8A-4147-A177-3AD203B41FA5}">
                      <a16:colId xmlns:a16="http://schemas.microsoft.com/office/drawing/2014/main" val="993842375"/>
                    </a:ext>
                  </a:extLst>
                </a:gridCol>
                <a:gridCol w="369501">
                  <a:extLst>
                    <a:ext uri="{9D8B030D-6E8A-4147-A177-3AD203B41FA5}">
                      <a16:colId xmlns:a16="http://schemas.microsoft.com/office/drawing/2014/main" val="739702826"/>
                    </a:ext>
                  </a:extLst>
                </a:gridCol>
                <a:gridCol w="965982">
                  <a:extLst>
                    <a:ext uri="{9D8B030D-6E8A-4147-A177-3AD203B41FA5}">
                      <a16:colId xmlns:a16="http://schemas.microsoft.com/office/drawing/2014/main" val="3176051897"/>
                    </a:ext>
                  </a:extLst>
                </a:gridCol>
              </a:tblGrid>
              <a:tr h="1629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IDFG (FINS 10/27/2017)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</a:t>
                      </a:r>
                      <a:b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(anadromous)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egg and fry summary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LSRPC releases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RMIS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USFWS (FINS 7/12/2017)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USFWS (CRIS)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WDFW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818596"/>
                  </a:ext>
                </a:extLst>
              </a:tr>
              <a:tr h="7950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Mystery fields</a:t>
                      </a:r>
                    </a:p>
                  </a:txBody>
                  <a:tcPr marL="3975" marR="3975" marT="397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 Group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On Hand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Container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066396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 Source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Fry Pond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188999"/>
                  </a:ext>
                </a:extLst>
              </a:tr>
              <a:tr h="7950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METADATA</a:t>
                      </a:r>
                    </a:p>
                  </a:txBody>
                  <a:tcPr marL="3975" marR="3975" marT="397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 Method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counting_method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HistoricalComplexName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985775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HistoricalQualityControlTagIDPercent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5385189"/>
                  </a:ext>
                </a:extLst>
              </a:tr>
              <a:tr h="79501">
                <a:tc rowSpan="35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Auxiliary info not strictly pertinent to Coordinated Assessments hatchery releases</a:t>
                      </a:r>
                    </a:p>
                  </a:txBody>
                  <a:tcPr marL="3975" marR="3975" marT="397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Start Time [of release]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Receives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Collection Facility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stock_location_name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Identifiers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ContainerPond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82392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Time [of release]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Transfers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marks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release_location_state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ConditionFactor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7062521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Source Temperature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Sold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Tags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release_location_rmis_region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Source Temperature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ConditionFactorMetricMeasure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52487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Destination Temperature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release_location_rmis_basin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Destination Temperature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TankerSize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987873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Expected First Year Of Return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record_origin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Expected First Year Of Return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AirTemp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00882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Expected Survival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tag_loss_rate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Expected Survival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WaterTemp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833761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Expected Survival Detail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tag_loss_days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Triploid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9495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Array/Hierarchy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tag_loss_sample_size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OriginTypeDescription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484616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Moved From Path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tag_reused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StockLocation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327092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Moved From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study_integrity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HatcheryStockWALocsID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747365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cwt_1st_mark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HatcheryStockCode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404084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Marks Quantity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cwt_1st_mark_count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 Quantity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HatcheryStockID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80331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cwt_2nd_mark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Tags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CWTCode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443765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Tags Value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cwt_2nd_mark_count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Tags Value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MarkCode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603963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Tags Quantity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non_cwt_1st_mark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Tags Quantity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ADBadPct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596476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non_cwt_1st_mark_count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ADBadQty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535374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 Value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non_cwt_2nd_mark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CWTs Value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ADSampleSize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72467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 Quantity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non_cwt_2nd_mark_count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CWTs Quantity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CWTBadPct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757305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coordinator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Coordinator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CWTBadQty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220762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tag_code_or_release_id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CWTSampleSize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905394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 Quantity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tag_type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PITs Quantity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OtherBadPct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70518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 Summary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first_sequential_number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 Summary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OtherBadQty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218848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last_sequential_number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OtherSampleSize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981987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related_group_type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VisualBadPct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957122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related_group_id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VisualBadQty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969079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hatchery_location_code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VisualSampleSize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848208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stock_location_code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ADCWTCount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097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study_type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ADOnlyCount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729375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rearing_type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CWTOnlyCount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943867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NoADNoCWTCount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829282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OtherIndicatorCount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863870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NoOtherIndicatorCount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289059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770735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NoVisualCount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459666"/>
                  </a:ext>
                </a:extLst>
              </a:tr>
              <a:tr h="79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75" marR="3975" marT="397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MarkTagComment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5" marR="3975" marT="3975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05775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8784" y="857257"/>
            <a:ext cx="530915" cy="456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rgbClr val="FF0000"/>
                </a:solidFill>
              </a:rPr>
              <a:t>Example</a:t>
            </a:r>
          </a:p>
          <a:p>
            <a:r>
              <a:rPr lang="en-US" sz="788" dirty="0">
                <a:solidFill>
                  <a:srgbClr val="FF0000"/>
                </a:solidFill>
              </a:rPr>
              <a:t>releases</a:t>
            </a:r>
          </a:p>
          <a:p>
            <a:r>
              <a:rPr lang="en-US" sz="788" dirty="0">
                <a:solidFill>
                  <a:srgbClr val="FF0000"/>
                </a:solidFill>
              </a:rPr>
              <a:t>detail</a:t>
            </a:r>
          </a:p>
        </p:txBody>
      </p:sp>
    </p:spTree>
    <p:extLst>
      <p:ext uri="{BB962C8B-B14F-4D97-AF65-F5344CB8AC3E}">
        <p14:creationId xmlns:p14="http://schemas.microsoft.com/office/powerpoint/2010/main" val="20687617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840093" y="870256"/>
          <a:ext cx="7503010" cy="3263510"/>
        </p:xfrm>
        <a:graphic>
          <a:graphicData uri="http://schemas.openxmlformats.org/drawingml/2006/table">
            <a:tbl>
              <a:tblPr/>
              <a:tblGrid>
                <a:gridCol w="697796">
                  <a:extLst>
                    <a:ext uri="{9D8B030D-6E8A-4147-A177-3AD203B41FA5}">
                      <a16:colId xmlns:a16="http://schemas.microsoft.com/office/drawing/2014/main" val="696354812"/>
                    </a:ext>
                  </a:extLst>
                </a:gridCol>
                <a:gridCol w="989110">
                  <a:extLst>
                    <a:ext uri="{9D8B030D-6E8A-4147-A177-3AD203B41FA5}">
                      <a16:colId xmlns:a16="http://schemas.microsoft.com/office/drawing/2014/main" val="1124701816"/>
                    </a:ext>
                  </a:extLst>
                </a:gridCol>
                <a:gridCol w="704572">
                  <a:extLst>
                    <a:ext uri="{9D8B030D-6E8A-4147-A177-3AD203B41FA5}">
                      <a16:colId xmlns:a16="http://schemas.microsoft.com/office/drawing/2014/main" val="3363883629"/>
                    </a:ext>
                  </a:extLst>
                </a:gridCol>
                <a:gridCol w="704572">
                  <a:extLst>
                    <a:ext uri="{9D8B030D-6E8A-4147-A177-3AD203B41FA5}">
                      <a16:colId xmlns:a16="http://schemas.microsoft.com/office/drawing/2014/main" val="3850167227"/>
                    </a:ext>
                  </a:extLst>
                </a:gridCol>
                <a:gridCol w="731671">
                  <a:extLst>
                    <a:ext uri="{9D8B030D-6E8A-4147-A177-3AD203B41FA5}">
                      <a16:colId xmlns:a16="http://schemas.microsoft.com/office/drawing/2014/main" val="189729890"/>
                    </a:ext>
                  </a:extLst>
                </a:gridCol>
                <a:gridCol w="990803">
                  <a:extLst>
                    <a:ext uri="{9D8B030D-6E8A-4147-A177-3AD203B41FA5}">
                      <a16:colId xmlns:a16="http://schemas.microsoft.com/office/drawing/2014/main" val="1188178230"/>
                    </a:ext>
                  </a:extLst>
                </a:gridCol>
                <a:gridCol w="970480">
                  <a:extLst>
                    <a:ext uri="{9D8B030D-6E8A-4147-A177-3AD203B41FA5}">
                      <a16:colId xmlns:a16="http://schemas.microsoft.com/office/drawing/2014/main" val="420089271"/>
                    </a:ext>
                  </a:extLst>
                </a:gridCol>
                <a:gridCol w="474231">
                  <a:extLst>
                    <a:ext uri="{9D8B030D-6E8A-4147-A177-3AD203B41FA5}">
                      <a16:colId xmlns:a16="http://schemas.microsoft.com/office/drawing/2014/main" val="2189839944"/>
                    </a:ext>
                  </a:extLst>
                </a:gridCol>
                <a:gridCol w="1239775">
                  <a:extLst>
                    <a:ext uri="{9D8B030D-6E8A-4147-A177-3AD203B41FA5}">
                      <a16:colId xmlns:a16="http://schemas.microsoft.com/office/drawing/2014/main" val="3083593841"/>
                    </a:ext>
                  </a:extLst>
                </a:gridCol>
              </a:tblGrid>
              <a:tr h="2084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IDFG (FINS 10/27/2017)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</a:t>
                      </a:r>
                      <a:b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(anadromous)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egg and fry summary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LSRPC releases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RMIS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USFWS (FINS 7/12/2017)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USFWS (CRIS)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WDFW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178296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INTERNAL FIELDS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 Code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record_code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 Code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RmisID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2504146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Finalize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format_version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997722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Verify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submission_date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528303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Follow-Up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reporting_agency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EventMarkID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896467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FacilityWALocsID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920275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FacilityPscCCode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774255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FacilityRegionID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116484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FacilityGeoCode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3089849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ReleaseMonth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132138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ReleaseYear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7254762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ReleaseSitePscCode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586840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ReleaseSiteRegionID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194185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ReleaseGeoCode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5973034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0804138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9352420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WRIAID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126775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BroodCode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0181887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FishPlantSpeciesID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210798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SpeciesCode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0086166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SpeciesCategoryID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67495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SpeciesCategoryName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203945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RunType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207268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OriginType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7239202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ReleaseWALocsID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224428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CreatedOn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2296451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CreatedBy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4037003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LastChange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5895924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LastChangedBy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356892"/>
                  </a:ext>
                </a:extLst>
              </a:tr>
              <a:tr h="1016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HistoricalComplexID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18701"/>
                  </a:ext>
                </a:extLst>
              </a:tr>
              <a:tr h="1067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4" marR="5084" marT="50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FishPlantID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4" marR="5084" marT="5084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3292128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284110" y="4191732"/>
          <a:ext cx="3362325" cy="1800225"/>
        </p:xfrm>
        <a:graphic>
          <a:graphicData uri="http://schemas.openxmlformats.org/drawingml/2006/table">
            <a:tbl>
              <a:tblPr/>
              <a:tblGrid>
                <a:gridCol w="3362325">
                  <a:extLst>
                    <a:ext uri="{9D8B030D-6E8A-4147-A177-3AD203B41FA5}">
                      <a16:colId xmlns:a16="http://schemas.microsoft.com/office/drawing/2014/main" val="2888776302"/>
                    </a:ext>
                  </a:extLst>
                </a:gridCol>
              </a:tblGrid>
              <a:tr h="1500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NOTES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8626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IDFG has a non-FINS releases database for all IDFG/HNFH programs.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53482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FPC has releases data from several areas, but probably not comprehensive.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2970183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Nez Perce Tribe says:  "Our data aligns with the DES for the hatchery indicators.  As far as scale is concerned we report our hatchery data by release group/site.  So it may be possible to have multiple records for one population as is the instance with Fall Chinook in the Snake River main stem."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542973"/>
                  </a:ext>
                </a:extLst>
              </a:tr>
              <a:tr h="5929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Nancy Leonard says NPCC wants: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-- Total annual release by species in the Columbia Basin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-- Egg-to-smolt survival by hatchery or program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-- Releases by hatchery or program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339387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8784" y="857257"/>
            <a:ext cx="530915" cy="456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rgbClr val="FF0000"/>
                </a:solidFill>
              </a:rPr>
              <a:t>Example</a:t>
            </a:r>
          </a:p>
          <a:p>
            <a:r>
              <a:rPr lang="en-US" sz="788" dirty="0">
                <a:solidFill>
                  <a:srgbClr val="FF0000"/>
                </a:solidFill>
              </a:rPr>
              <a:t>releases</a:t>
            </a:r>
          </a:p>
          <a:p>
            <a:r>
              <a:rPr lang="en-US" sz="788" dirty="0">
                <a:solidFill>
                  <a:srgbClr val="FF0000"/>
                </a:solidFill>
              </a:rPr>
              <a:t>detail</a:t>
            </a:r>
          </a:p>
        </p:txBody>
      </p:sp>
    </p:spTree>
    <p:extLst>
      <p:ext uri="{BB962C8B-B14F-4D97-AF65-F5344CB8AC3E}">
        <p14:creationId xmlns:p14="http://schemas.microsoft.com/office/powerpoint/2010/main" val="42307998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574767" y="857251"/>
          <a:ext cx="8088467" cy="5143487"/>
        </p:xfrm>
        <a:graphic>
          <a:graphicData uri="http://schemas.openxmlformats.org/drawingml/2006/table">
            <a:tbl>
              <a:tblPr/>
              <a:tblGrid>
                <a:gridCol w="704067">
                  <a:extLst>
                    <a:ext uri="{9D8B030D-6E8A-4147-A177-3AD203B41FA5}">
                      <a16:colId xmlns:a16="http://schemas.microsoft.com/office/drawing/2014/main" val="2802367295"/>
                    </a:ext>
                  </a:extLst>
                </a:gridCol>
                <a:gridCol w="876284">
                  <a:extLst>
                    <a:ext uri="{9D8B030D-6E8A-4147-A177-3AD203B41FA5}">
                      <a16:colId xmlns:a16="http://schemas.microsoft.com/office/drawing/2014/main" val="184611802"/>
                    </a:ext>
                  </a:extLst>
                </a:gridCol>
                <a:gridCol w="967459">
                  <a:extLst>
                    <a:ext uri="{9D8B030D-6E8A-4147-A177-3AD203B41FA5}">
                      <a16:colId xmlns:a16="http://schemas.microsoft.com/office/drawing/2014/main" val="3282684839"/>
                    </a:ext>
                  </a:extLst>
                </a:gridCol>
                <a:gridCol w="967459">
                  <a:extLst>
                    <a:ext uri="{9D8B030D-6E8A-4147-A177-3AD203B41FA5}">
                      <a16:colId xmlns:a16="http://schemas.microsoft.com/office/drawing/2014/main" val="4198788277"/>
                    </a:ext>
                  </a:extLst>
                </a:gridCol>
                <a:gridCol w="968724">
                  <a:extLst>
                    <a:ext uri="{9D8B030D-6E8A-4147-A177-3AD203B41FA5}">
                      <a16:colId xmlns:a16="http://schemas.microsoft.com/office/drawing/2014/main" val="2912712879"/>
                    </a:ext>
                  </a:extLst>
                </a:gridCol>
                <a:gridCol w="876284">
                  <a:extLst>
                    <a:ext uri="{9D8B030D-6E8A-4147-A177-3AD203B41FA5}">
                      <a16:colId xmlns:a16="http://schemas.microsoft.com/office/drawing/2014/main" val="2657466674"/>
                    </a:ext>
                  </a:extLst>
                </a:gridCol>
                <a:gridCol w="876284">
                  <a:extLst>
                    <a:ext uri="{9D8B030D-6E8A-4147-A177-3AD203B41FA5}">
                      <a16:colId xmlns:a16="http://schemas.microsoft.com/office/drawing/2014/main" val="2987120284"/>
                    </a:ext>
                  </a:extLst>
                </a:gridCol>
                <a:gridCol w="549595">
                  <a:extLst>
                    <a:ext uri="{9D8B030D-6E8A-4147-A177-3AD203B41FA5}">
                      <a16:colId xmlns:a16="http://schemas.microsoft.com/office/drawing/2014/main" val="275336828"/>
                    </a:ext>
                  </a:extLst>
                </a:gridCol>
                <a:gridCol w="1302311">
                  <a:extLst>
                    <a:ext uri="{9D8B030D-6E8A-4147-A177-3AD203B41FA5}">
                      <a16:colId xmlns:a16="http://schemas.microsoft.com/office/drawing/2014/main" val="1561975070"/>
                    </a:ext>
                  </a:extLst>
                </a:gridCol>
              </a:tblGrid>
              <a:tr h="253101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FINS 10/27/2017</a:t>
                      </a:r>
                      <a:b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(IDFG &amp; USFWS)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(returns &amp;</a:t>
                      </a:r>
                      <a:b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disposition)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LSRCP trapping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LSRCP spawning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LSRCP rack disposition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RMIS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USFWS (CRIS)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WDFW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723009"/>
                  </a:ext>
                </a:extLst>
              </a:tr>
              <a:tr h="1205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 facility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Collection Facility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catch_location_name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Facility_Short_Name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251353"/>
                  </a:ext>
                </a:extLst>
              </a:tr>
              <a:tr h="120524"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Location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Trap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Collection Location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Remote_Facility_Short_Name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09418"/>
                  </a:ext>
                </a:extLst>
              </a:tr>
              <a:tr h="2218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Facility_WASHINGTON_HATCHERY_REGION_GROUP_Name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3063465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Trapsite_Short_Name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0752935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Plant_Short_Name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1848414"/>
                  </a:ext>
                </a:extLst>
              </a:tr>
              <a:tr h="12052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reporting_agency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183087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sampling_agency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214664"/>
                  </a:ext>
                </a:extLst>
              </a:tr>
              <a:tr h="1205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 program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5436340"/>
                  </a:ext>
                </a:extLst>
              </a:tr>
              <a:tr h="3297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 type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 type</a:t>
                      </a:r>
                      <a:b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(Integrated, Segregated, Captive)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Broodstock type</a:t>
                      </a:r>
                      <a:b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(Integrated, Segregated, Captive)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250512"/>
                  </a:ext>
                </a:extLst>
              </a:tr>
              <a:tr h="1205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Species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SPECIES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DisplayName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405110"/>
                  </a:ext>
                </a:extLst>
              </a:tr>
              <a:tr h="1205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sampled_run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RUN_TYPE_Desc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634903"/>
                  </a:ext>
                </a:extLst>
              </a:tr>
              <a:tr h="1205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Stock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stock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HATCHERY_STOCK_Name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78018"/>
                  </a:ext>
                </a:extLst>
              </a:tr>
              <a:tr h="12052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Trapped Date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Run year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Brood year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Return Year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catch_year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RECOVERY YEAR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Event_Date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4276441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BROOD_Yr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757628"/>
                  </a:ext>
                </a:extLst>
              </a:tr>
              <a:tr h="120524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Returns / sex / rearing type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return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Hatchery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Nat females collected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sampled_maturity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Adults_Cnt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993972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 returns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Natural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Hat females collected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Adult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sampled_sex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Males_Cnt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431382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 returns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Jack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number_estimated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Females_Cnt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306306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 Description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 returns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Origin (H/N)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Jacks_Cnt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2128265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Transfers in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NVF_Cnt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5038438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Transfers out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ORIGIN_TYPE_Desc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6136357"/>
                  </a:ext>
                </a:extLst>
              </a:tr>
              <a:tr h="12052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Size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sampled_length_range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330300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243561"/>
                  </a:ext>
                </a:extLst>
              </a:tr>
              <a:tr h="120524"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 Designation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Hatchery Age 3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AGE2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652879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Hatchery Age 4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AGE3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6864101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Hatchery Age 5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AGE4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527983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Hatchery Age 6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AGE5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957786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Natural Age 3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AGE6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824711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Natural Age 4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042387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Natural Age 5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640147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Natural Age 6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500" b="1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8190188"/>
                  </a:ext>
                </a:extLst>
              </a:tr>
              <a:tr h="120524"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Spawning or release</a:t>
                      </a:r>
                    </a:p>
                  </a:txBody>
                  <a:tcPr marL="3830" marR="3830" marT="38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Disposition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 spawned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hat males spawned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Transfer Outplant Jack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MSPAWN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ADULT_EVENT_TYPE_Name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309901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Purpose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 spawned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hat females spawned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Transfer Outplant Adult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FSPAWN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EVENT_ADULT_DETAIL_Desc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802019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Disp:  Released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pass above weir Jack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267726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pass above weir Adult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047341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Outplant Jack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251788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Outplant Adult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903280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Kept for Hatchery Jack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051072"/>
                  </a:ext>
                </a:extLst>
              </a:tr>
              <a:tr h="1205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Kept for Hatchery Adult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30" marR="3830" marT="3830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80695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8784" y="857257"/>
            <a:ext cx="530915" cy="456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rgbClr val="FF0000"/>
                </a:solidFill>
              </a:rPr>
              <a:t>Example</a:t>
            </a:r>
          </a:p>
          <a:p>
            <a:r>
              <a:rPr lang="en-US" sz="788" dirty="0">
                <a:solidFill>
                  <a:srgbClr val="FF0000"/>
                </a:solidFill>
              </a:rPr>
              <a:t>returns</a:t>
            </a:r>
          </a:p>
          <a:p>
            <a:r>
              <a:rPr lang="en-US" sz="788" dirty="0">
                <a:solidFill>
                  <a:srgbClr val="FF0000"/>
                </a:solidFill>
              </a:rPr>
              <a:t>detail</a:t>
            </a:r>
          </a:p>
        </p:txBody>
      </p:sp>
    </p:spTree>
    <p:extLst>
      <p:ext uri="{BB962C8B-B14F-4D97-AF65-F5344CB8AC3E}">
        <p14:creationId xmlns:p14="http://schemas.microsoft.com/office/powerpoint/2010/main" val="37776669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999310" y="1000011"/>
          <a:ext cx="7856669" cy="4704870"/>
        </p:xfrm>
        <a:graphic>
          <a:graphicData uri="http://schemas.openxmlformats.org/drawingml/2006/table">
            <a:tbl>
              <a:tblPr/>
              <a:tblGrid>
                <a:gridCol w="734586">
                  <a:extLst>
                    <a:ext uri="{9D8B030D-6E8A-4147-A177-3AD203B41FA5}">
                      <a16:colId xmlns:a16="http://schemas.microsoft.com/office/drawing/2014/main" val="1432678317"/>
                    </a:ext>
                  </a:extLst>
                </a:gridCol>
                <a:gridCol w="734586">
                  <a:extLst>
                    <a:ext uri="{9D8B030D-6E8A-4147-A177-3AD203B41FA5}">
                      <a16:colId xmlns:a16="http://schemas.microsoft.com/office/drawing/2014/main" val="1108884115"/>
                    </a:ext>
                  </a:extLst>
                </a:gridCol>
                <a:gridCol w="792717">
                  <a:extLst>
                    <a:ext uri="{9D8B030D-6E8A-4147-A177-3AD203B41FA5}">
                      <a16:colId xmlns:a16="http://schemas.microsoft.com/office/drawing/2014/main" val="1022942181"/>
                    </a:ext>
                  </a:extLst>
                </a:gridCol>
                <a:gridCol w="690315">
                  <a:extLst>
                    <a:ext uri="{9D8B030D-6E8A-4147-A177-3AD203B41FA5}">
                      <a16:colId xmlns:a16="http://schemas.microsoft.com/office/drawing/2014/main" val="2561560727"/>
                    </a:ext>
                  </a:extLst>
                </a:gridCol>
                <a:gridCol w="1329793">
                  <a:extLst>
                    <a:ext uri="{9D8B030D-6E8A-4147-A177-3AD203B41FA5}">
                      <a16:colId xmlns:a16="http://schemas.microsoft.com/office/drawing/2014/main" val="3801056966"/>
                    </a:ext>
                  </a:extLst>
                </a:gridCol>
                <a:gridCol w="914267">
                  <a:extLst>
                    <a:ext uri="{9D8B030D-6E8A-4147-A177-3AD203B41FA5}">
                      <a16:colId xmlns:a16="http://schemas.microsoft.com/office/drawing/2014/main" val="3604091998"/>
                    </a:ext>
                  </a:extLst>
                </a:gridCol>
                <a:gridCol w="914267">
                  <a:extLst>
                    <a:ext uri="{9D8B030D-6E8A-4147-A177-3AD203B41FA5}">
                      <a16:colId xmlns:a16="http://schemas.microsoft.com/office/drawing/2014/main" val="142981631"/>
                    </a:ext>
                  </a:extLst>
                </a:gridCol>
                <a:gridCol w="551525">
                  <a:extLst>
                    <a:ext uri="{9D8B030D-6E8A-4147-A177-3AD203B41FA5}">
                      <a16:colId xmlns:a16="http://schemas.microsoft.com/office/drawing/2014/main" val="2071563531"/>
                    </a:ext>
                  </a:extLst>
                </a:gridCol>
                <a:gridCol w="1194613">
                  <a:extLst>
                    <a:ext uri="{9D8B030D-6E8A-4147-A177-3AD203B41FA5}">
                      <a16:colId xmlns:a16="http://schemas.microsoft.com/office/drawing/2014/main" val="828487525"/>
                    </a:ext>
                  </a:extLst>
                </a:gridCol>
              </a:tblGrid>
              <a:tr h="1842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FINS 10/27/2017</a:t>
                      </a:r>
                      <a:b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(IDFG &amp; USFWS)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(returns &amp;</a:t>
                      </a:r>
                      <a:b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disposition)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LSRCP trapping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LSRCP spawning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ODFW LSRCP rack disposition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RMIS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USFWS (CRIS)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WDFW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906980"/>
                  </a:ext>
                </a:extLst>
              </a:tr>
              <a:tr h="87728">
                <a:tc rowSpan="5"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Mystery fields</a:t>
                      </a:r>
                    </a:p>
                  </a:txBody>
                  <a:tcPr marL="2783" marR="2783" marT="27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females KNSed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sample_type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617471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297751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598911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009623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426990"/>
                  </a:ext>
                </a:extLst>
              </a:tr>
              <a:tr h="87728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METADATA</a:t>
                      </a:r>
                    </a:p>
                  </a:txBody>
                  <a:tcPr marL="2783" marR="2783" marT="27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 Criteria Start Length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Weir Open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detection_method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3216121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 Criteria End Length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Weir Close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8727769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 Criteria Start Date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208042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 Criteria End Date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515980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Target Species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560204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Target Run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406093"/>
                  </a:ext>
                </a:extLst>
              </a:tr>
              <a:tr h="87728">
                <a:tc rowSpan="30">
                  <a:txBody>
                    <a:bodyPr/>
                    <a:lstStyle/>
                    <a:p>
                      <a:pPr algn="l" fontAlgn="ctr"/>
                      <a:r>
                        <a:rPr lang="en-US" sz="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Auxiliary info not strictly pertinent to Coordinated Assessments hatchery returns</a:t>
                      </a:r>
                    </a:p>
                  </a:txBody>
                  <a:tcPr marL="2783" marR="2783" marT="278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Moved To Facility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Pond loss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Spawning Facitlity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Killed Foodbank Jack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period_type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EGGSTAKEN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Facility_WALOC_Id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603348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Moved To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Disp:  Buried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 prespawn mortality %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Killed Foodbank Adult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period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FIRSTSPAWN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Facility_PSC_Code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550777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Moved To Location Type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Disp:  Rendered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nat females spawned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Killed C&amp;S Jack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first_period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LASTSPAWN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Facility_WASHINGTON_HATCHERY_REGION_GROUP_LUT_Id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8051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Moved To Is Offsite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Disp:  Sold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nat males spawned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Killed C&amp;S Adult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last_period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WANDED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Egg_Take_Cnt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789685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Offsite Owner Facility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Disp:  Processed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green eggs collected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Killed Landfill Jack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fishery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DETECTED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CWT_Males_Cnt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709580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Offsite Location Latitude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Disp:  Given away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eyed eggs collected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Killed Landfill Adult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adclip_selective_fishery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CWT_Females_Cnt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525137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Offsite Location Longitude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Disp:  Stream enrichment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eyed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Killed for Data Jack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estimation_level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CWT_Jacks_Cnt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091757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Offsite Location Description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Disp:  Other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Culled at or before Eyeup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Killed for Data Adult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sampled_mark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Bag_Num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03822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Living Status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Disp:  Total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Culled Post Eyeup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Killed Public GiveAway Jack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escapement_estimation_method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ADULT_MARK_TYPE_Id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61758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Existing Marks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 available to spawn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Killed Public GiveAway Adult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number_sampled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MarkCode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287101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Existing Marks Quantity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collected females surviving to spawn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Release below weir Jack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number_caught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MarkDesc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1987316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Applied Marks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pre-spawn mortality [females]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Release below weir Adult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number_recovered_decoded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CWT_METHOD_CHECKED_LUT_Id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080279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Applied Marks Quantity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Pond Mort Jack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number_recovered_no_cwts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CWT_METHOD_CHECKED_Desc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991806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Existing Tags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Pond Mort Adult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number_recovered_lost_cwts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CWT_Checked_Ind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34265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Applied Tags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number_recovered_unreadable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CWT_REASON_NOT_CHECKED_LUT_Id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30438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Existing CWT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number_recovered_unresolved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CWT_REASON_NOT_CHECKED_Desc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363767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Existing CWT Value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number_recovered_not_processed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CWT_Reason_Not_Checked_Txt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721684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Applied CWT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number_recovered_pseudotags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CWT_Present_Ind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596563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Applied CWT Value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mr_1st_partition_size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CWT_Collected_Ind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0620629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Existing PIT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mr_1st_sample_size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CWT_Reason_Not_Collected_Txt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932166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Applied PIT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mr_1st_sample_known_ad_status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CWT_REASON_UNCOLLECTED_LUT_Id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61624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mr_1st_sample_obs_adclips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CWT_REASON_UNCOLLECTED_Desc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900187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Conditions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mr_2nd_partition_size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Ship_No_Return_Ind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293958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Recap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mr_2nd_sample_size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Instream_Tribal_Ship_Ind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439164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Injected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mr_2nd_sample_known_ad_status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286569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mr_2nd_sample_obs_adclips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396105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mark_rate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364"/>
                  </a:ext>
                </a:extLst>
              </a:tr>
              <a:tr h="877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awareness_factor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073649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sport_mark_incidence_sampl_size</a:t>
                      </a:r>
                      <a:endParaRPr lang="en-US" sz="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398085"/>
                  </a:ext>
                </a:extLst>
              </a:tr>
              <a:tr h="158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sport_mark_inc_sampl_obs_adclips</a:t>
                      </a:r>
                      <a:endParaRPr lang="en-US" sz="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783" marR="2783" marT="2783" marB="0" anchor="ctr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59374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8784" y="857257"/>
            <a:ext cx="530915" cy="456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rgbClr val="FF0000"/>
                </a:solidFill>
              </a:rPr>
              <a:t>Example</a:t>
            </a:r>
          </a:p>
          <a:p>
            <a:r>
              <a:rPr lang="en-US" sz="788" dirty="0">
                <a:solidFill>
                  <a:srgbClr val="FF0000"/>
                </a:solidFill>
              </a:rPr>
              <a:t>returns</a:t>
            </a:r>
          </a:p>
          <a:p>
            <a:r>
              <a:rPr lang="en-US" sz="788" dirty="0">
                <a:solidFill>
                  <a:srgbClr val="FF0000"/>
                </a:solidFill>
              </a:rPr>
              <a:t>detail</a:t>
            </a:r>
          </a:p>
        </p:txBody>
      </p:sp>
    </p:spTree>
    <p:extLst>
      <p:ext uri="{BB962C8B-B14F-4D97-AF65-F5344CB8AC3E}">
        <p14:creationId xmlns:p14="http://schemas.microsoft.com/office/powerpoint/2010/main" val="2600709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9136" y="2667000"/>
            <a:ext cx="51977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Automating Trend</a:t>
            </a:r>
            <a:r>
              <a:rPr lang="en-US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</a:p>
          <a:p>
            <a:r>
              <a:rPr lang="en-US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Related </a:t>
            </a: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via API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17855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487519" y="934626"/>
          <a:ext cx="4083563" cy="5006346"/>
        </p:xfrm>
        <a:graphic>
          <a:graphicData uri="http://schemas.openxmlformats.org/drawingml/2006/table">
            <a:tbl>
              <a:tblPr/>
              <a:tblGrid>
                <a:gridCol w="804354">
                  <a:extLst>
                    <a:ext uri="{9D8B030D-6E8A-4147-A177-3AD203B41FA5}">
                      <a16:colId xmlns:a16="http://schemas.microsoft.com/office/drawing/2014/main" val="2223572527"/>
                    </a:ext>
                  </a:extLst>
                </a:gridCol>
                <a:gridCol w="1195952">
                  <a:extLst>
                    <a:ext uri="{9D8B030D-6E8A-4147-A177-3AD203B41FA5}">
                      <a16:colId xmlns:a16="http://schemas.microsoft.com/office/drawing/2014/main" val="3143031999"/>
                    </a:ext>
                  </a:extLst>
                </a:gridCol>
                <a:gridCol w="165937">
                  <a:extLst>
                    <a:ext uri="{9D8B030D-6E8A-4147-A177-3AD203B41FA5}">
                      <a16:colId xmlns:a16="http://schemas.microsoft.com/office/drawing/2014/main" val="1794775865"/>
                    </a:ext>
                  </a:extLst>
                </a:gridCol>
                <a:gridCol w="831585">
                  <a:extLst>
                    <a:ext uri="{9D8B030D-6E8A-4147-A177-3AD203B41FA5}">
                      <a16:colId xmlns:a16="http://schemas.microsoft.com/office/drawing/2014/main" val="1017414170"/>
                    </a:ext>
                  </a:extLst>
                </a:gridCol>
                <a:gridCol w="1085735">
                  <a:extLst>
                    <a:ext uri="{9D8B030D-6E8A-4147-A177-3AD203B41FA5}">
                      <a16:colId xmlns:a16="http://schemas.microsoft.com/office/drawing/2014/main" val="3068234161"/>
                    </a:ext>
                  </a:extLst>
                </a:gridCol>
              </a:tblGrid>
              <a:tr h="128578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Highlighting: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Fields used regularly are in green.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386479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Fields not used extensively are in yellow.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673312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Fields barely used are in red.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144957"/>
                  </a:ext>
                </a:extLst>
              </a:tr>
              <a:tr h="253058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HatchRetMain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Records:</a:t>
                      </a:r>
                      <a:b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 / weird / used / total</a:t>
                      </a:r>
                    </a:p>
                  </a:txBody>
                  <a:tcPr marL="4097" marR="4097" marT="40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HatchRetDetail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Records:</a:t>
                      </a:r>
                      <a:b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 / weird / used / total</a:t>
                      </a:r>
                    </a:p>
                  </a:txBody>
                  <a:tcPr marL="4097" marR="4097" marT="409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1869923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u="sng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u="sng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222684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TrendID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TrendID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274885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325932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CaptureLocationID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444516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BegFt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278308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833849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97637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SampMethID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/ * / *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851035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 / 3006 / 10260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/ 50 / 703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0382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 / 3085 / 10259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/ 63 / 689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336931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 / 0 / 10156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/ 0 / 750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282994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2636 / 0 / 8009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Unknown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/ 0 / 752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583071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/ 182 / 10520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/ 40 / 713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279403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10645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754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517611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ASNID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9737 / 0 / 908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ASNID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629 / 0 / 125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045717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ASCode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9706 / 0 / 939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ASCode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629 / 0 / 125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4138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ASSource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10637 / 0 / 8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ASSource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754 / 0 / 0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213418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ASMethod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9702 / 0 / 943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ASMethod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/ 0 / 703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215810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BeginSpawn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4199 / 0 / 6446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BeginSpawn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/ 0 / 312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534214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EndSpawn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4199 / 0 / 6446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EndSpawn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/ 0 / 312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256084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1038 / 5978 / 3629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/ 361 / 360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301458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874 / 3228 / 6543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/ 352 / 369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948299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FemalesNonviable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960 / 0 / 9685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FemalesNonviable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/ 0 / 721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608440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954 / 0 / 9691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JacksSpawned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/ 0 / 721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61341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829 / 0 / 9816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/ 0 / 673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69410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EggsTaken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3020 / 686 / 6939 /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EggsTaken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 / 26 / 433 /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817721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133652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DataEntry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DataEntry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4165683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AgencyID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4099352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NullFlag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"True" out of 10645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NullFlag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"True" out of 754</a:t>
                      </a: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927933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UpdDate</a:t>
                      </a:r>
                    </a:p>
                  </a:txBody>
                  <a:tcPr marL="4097" marR="4097" marT="40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020123"/>
                  </a:ext>
                </a:extLst>
              </a:tr>
              <a:tr h="1285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182256"/>
                  </a:ext>
                </a:extLst>
              </a:tr>
              <a:tr h="25305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SampMethID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is in DES, but has not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yet been added to SN database.</a:t>
                      </a:r>
                    </a:p>
                  </a:txBody>
                  <a:tcPr marL="4097" marR="4097" marT="40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4152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1937" y="2111450"/>
            <a:ext cx="2681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Status of Current SN Hatchery </a:t>
            </a:r>
            <a:r>
              <a:rPr lang="en-US" b="1" u="sng" dirty="0">
                <a:solidFill>
                  <a:srgbClr val="FF0000"/>
                </a:solidFill>
              </a:rPr>
              <a:t>Returns</a:t>
            </a:r>
            <a:r>
              <a:rPr lang="en-US" b="1" dirty="0"/>
              <a:t> data (traditional data type)</a:t>
            </a:r>
          </a:p>
        </p:txBody>
      </p:sp>
    </p:spTree>
    <p:extLst>
      <p:ext uri="{BB962C8B-B14F-4D97-AF65-F5344CB8AC3E}">
        <p14:creationId xmlns:p14="http://schemas.microsoft.com/office/powerpoint/2010/main" val="9861662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84" y="857257"/>
            <a:ext cx="530915" cy="456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rgbClr val="FF0000"/>
                </a:solidFill>
              </a:rPr>
              <a:t>Example</a:t>
            </a:r>
          </a:p>
          <a:p>
            <a:r>
              <a:rPr lang="en-US" sz="788" dirty="0">
                <a:solidFill>
                  <a:srgbClr val="FF0000"/>
                </a:solidFill>
              </a:rPr>
              <a:t>returns</a:t>
            </a:r>
          </a:p>
          <a:p>
            <a:r>
              <a:rPr lang="en-US" sz="788" dirty="0">
                <a:solidFill>
                  <a:srgbClr val="FF0000"/>
                </a:solidFill>
              </a:rPr>
              <a:t>detail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536780" y="1836438"/>
          <a:ext cx="3495675" cy="1653064"/>
        </p:xfrm>
        <a:graphic>
          <a:graphicData uri="http://schemas.openxmlformats.org/drawingml/2006/table">
            <a:tbl>
              <a:tblPr/>
              <a:tblGrid>
                <a:gridCol w="3495675">
                  <a:extLst>
                    <a:ext uri="{9D8B030D-6E8A-4147-A177-3AD203B41FA5}">
                      <a16:colId xmlns:a16="http://schemas.microsoft.com/office/drawing/2014/main" val="583383202"/>
                    </a:ext>
                  </a:extLst>
                </a:gridCol>
              </a:tblGrid>
              <a:tr h="1500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NOTES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380678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IDFG has a non-FINS spreadsheets with these data.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05172"/>
                  </a:ext>
                </a:extLst>
              </a:tr>
              <a:tr h="5100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Nez Perce Tribe says:  "Our data aligns with the DES for the hatchery indicators.  As far as scale is concerned we report our hatchery data by release group/site.  So it may be possible to have multiple records for one population as is the instance with Fall Chinook in the Snake River main stem."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448850"/>
                  </a:ext>
                </a:extLst>
              </a:tr>
              <a:tr h="8501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Nancy Leonard says NPCC wants contribution by hatchery or program to: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-- Broodstock  (should be tracked)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-- Harvest  (should be tracked)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-- Natural spawning  (should be tracked).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124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120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4085" y="994409"/>
            <a:ext cx="7599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Example Hatchery </a:t>
            </a:r>
            <a:r>
              <a:rPr lang="en-US" b="1" u="sng" dirty="0">
                <a:solidFill>
                  <a:srgbClr val="FF0000"/>
                </a:solidFill>
              </a:rPr>
              <a:t>Returns</a:t>
            </a:r>
            <a:r>
              <a:rPr lang="en-US" b="1" dirty="0"/>
              <a:t> Data Sets Had These Data Of Interest (that I found)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5518" y="1397000"/>
          <a:ext cx="9032967" cy="3935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663">
                  <a:extLst>
                    <a:ext uri="{9D8B030D-6E8A-4147-A177-3AD203B41FA5}">
                      <a16:colId xmlns:a16="http://schemas.microsoft.com/office/drawing/2014/main" val="749712151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2055461796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2590985162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2394825484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3472088859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544514772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714108414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1445396978"/>
                    </a:ext>
                  </a:extLst>
                </a:gridCol>
                <a:gridCol w="1003663">
                  <a:extLst>
                    <a:ext uri="{9D8B030D-6E8A-4147-A177-3AD203B41FA5}">
                      <a16:colId xmlns:a16="http://schemas.microsoft.com/office/drawing/2014/main" val="3182489350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endParaRPr 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FINS 10/27/2017</a:t>
                      </a:r>
                      <a:b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(IDFG &amp; USFWS)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ODFW (returns &amp;</a:t>
                      </a:r>
                      <a:b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disposition)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ODFW LSRCP trapping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ODFW LSRCP spawning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ODFW LSRCP rack disposition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RMIS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USFWS (CRIS)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WDFW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97046264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Hatchery facility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957733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Location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49423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Agency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76966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Hatchery program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2745366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Program type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88274537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Species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014641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Run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4376303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Stock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324341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Year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>
                          <a:solidFill>
                            <a:srgbClr val="FF0000"/>
                          </a:solidFill>
                        </a:rPr>
                        <a:t>(x)</a:t>
                      </a:r>
                      <a:endParaRPr lang="en-US" sz="800" dirty="0"/>
                    </a:p>
                  </a:txBody>
                  <a:tcPr marL="68580" marR="68580" marT="34290" marB="34290" anchor="ctr"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90223502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Returns / sex / rearing type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9428495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Size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1865123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Age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94416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smtClean="0"/>
                        <a:t>Spawning or release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X</a:t>
                      </a:r>
                      <a:endParaRPr lang="en-US" sz="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87924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2858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1937" y="2111450"/>
            <a:ext cx="2681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Status of Current SN Hatchery </a:t>
            </a:r>
            <a:r>
              <a:rPr lang="en-US" b="1" u="sng" dirty="0">
                <a:solidFill>
                  <a:srgbClr val="FF0000"/>
                </a:solidFill>
              </a:rPr>
              <a:t>Returns</a:t>
            </a:r>
            <a:r>
              <a:rPr lang="en-US" b="1" dirty="0"/>
              <a:t> data (traditional data type)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3043646" y="959374"/>
          <a:ext cx="4483590" cy="4937766"/>
        </p:xfrm>
        <a:graphic>
          <a:graphicData uri="http://schemas.openxmlformats.org/drawingml/2006/table">
            <a:tbl>
              <a:tblPr/>
              <a:tblGrid>
                <a:gridCol w="711008">
                  <a:extLst>
                    <a:ext uri="{9D8B030D-6E8A-4147-A177-3AD203B41FA5}">
                      <a16:colId xmlns:a16="http://schemas.microsoft.com/office/drawing/2014/main" val="265640305"/>
                    </a:ext>
                  </a:extLst>
                </a:gridCol>
                <a:gridCol w="713389">
                  <a:extLst>
                    <a:ext uri="{9D8B030D-6E8A-4147-A177-3AD203B41FA5}">
                      <a16:colId xmlns:a16="http://schemas.microsoft.com/office/drawing/2014/main" val="1844937894"/>
                    </a:ext>
                  </a:extLst>
                </a:gridCol>
                <a:gridCol w="321578">
                  <a:extLst>
                    <a:ext uri="{9D8B030D-6E8A-4147-A177-3AD203B41FA5}">
                      <a16:colId xmlns:a16="http://schemas.microsoft.com/office/drawing/2014/main" val="110041096"/>
                    </a:ext>
                  </a:extLst>
                </a:gridCol>
                <a:gridCol w="513364">
                  <a:extLst>
                    <a:ext uri="{9D8B030D-6E8A-4147-A177-3AD203B41FA5}">
                      <a16:colId xmlns:a16="http://schemas.microsoft.com/office/drawing/2014/main" val="2004829754"/>
                    </a:ext>
                  </a:extLst>
                </a:gridCol>
                <a:gridCol w="734819">
                  <a:extLst>
                    <a:ext uri="{9D8B030D-6E8A-4147-A177-3AD203B41FA5}">
                      <a16:colId xmlns:a16="http://schemas.microsoft.com/office/drawing/2014/main" val="2577456225"/>
                    </a:ext>
                  </a:extLst>
                </a:gridCol>
                <a:gridCol w="232914">
                  <a:extLst>
                    <a:ext uri="{9D8B030D-6E8A-4147-A177-3AD203B41FA5}">
                      <a16:colId xmlns:a16="http://schemas.microsoft.com/office/drawing/2014/main" val="1589827489"/>
                    </a:ext>
                  </a:extLst>
                </a:gridCol>
                <a:gridCol w="543129">
                  <a:extLst>
                    <a:ext uri="{9D8B030D-6E8A-4147-A177-3AD203B41FA5}">
                      <a16:colId xmlns:a16="http://schemas.microsoft.com/office/drawing/2014/main" val="138950500"/>
                    </a:ext>
                  </a:extLst>
                </a:gridCol>
                <a:gridCol w="713389">
                  <a:extLst>
                    <a:ext uri="{9D8B030D-6E8A-4147-A177-3AD203B41FA5}">
                      <a16:colId xmlns:a16="http://schemas.microsoft.com/office/drawing/2014/main" val="2595608237"/>
                    </a:ext>
                  </a:extLst>
                </a:gridCol>
              </a:tblGrid>
              <a:tr h="564122"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HatchDisposition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Records: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 / weird / used / total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</a:t>
                      </a:r>
                      <a:b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(from Main)</a:t>
                      </a: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Records: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 / weird / used / total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</a:t>
                      </a:r>
                      <a:b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(from Detail)</a:t>
                      </a: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Records:</a:t>
                      </a:r>
                      <a:b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 / weird / used / total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432646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sng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sng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sng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512</a:t>
                      </a:r>
                    </a:p>
                  </a:txBody>
                  <a:tcPr marL="7246" marR="7246" marT="72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471397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TrendID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781462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ASNID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ASNID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643379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28448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DispositionID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TotalAge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/ 0 / 5578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TotalAge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/ 0 / 508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511388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BeginDate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OceanAge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903 / 0 / 4680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OceanAge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/ 0 / 452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064645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NonspawnRun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5583 / 0 / 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NonspawnRun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512 / 0 / 0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228876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NumberOfFish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NominalBY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NominalBY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626611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15050 /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NullFlag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"True" out of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NullFlag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"True" out of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026586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ActualPerAS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1394 / 0 / 4189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ActualPerAS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 / 0 / 338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094919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DataEntry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TotalPerAS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TotalPerAS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061378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AgencyID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ExpMeth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4830 / 0 / 753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ExpMeth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 / 0 / 42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598444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NullFlag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"True" out of 15050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LengthTypeID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4844 / 0 / 739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LengthTypeID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 / 0 / 281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935319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LengthMin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3395 / 0 / 2188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LengthMin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/ 0 / 276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727936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LengthMean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1565 / 0 / 4018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LengthMean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 / 0 / 277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320384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LengthMax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3395 / 0 / 2188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LengthMax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/ 0 / 276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438593"/>
                  </a:ext>
                </a:extLst>
              </a:tr>
              <a:tr h="262489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LengthSD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1787 / 2038 / 3545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LengthSD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 / 28 / 247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115829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WeightMin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5583 / 0 / 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WeightMin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0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731393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WeightMean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5583 / 0 / 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WeightMean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0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27346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WeightMax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5583 / 0 / 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WeightMax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0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065648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WeightSD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5583 / 0 / 0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WeightSD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0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380029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315635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5583 / 5583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/ 0 / 512 /  512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F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317110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DataEntry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DataEntry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208262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CompilerID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CompilerID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974767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UpdDate</a:t>
                      </a: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688668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294395"/>
                  </a:ext>
                </a:extLst>
              </a:tr>
              <a:tr h="152265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shown for the Age table are for hatchery data only.</a:t>
                      </a:r>
                    </a:p>
                  </a:txBody>
                  <a:tcPr marL="7246" marR="7246" marT="724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27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7656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Updating Cost Share 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0" y="1752600"/>
            <a:ext cx="5638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Have not reported data since FY 2014</a:t>
            </a:r>
          </a:p>
          <a:p>
            <a:endParaRPr lang="en-US" sz="2400" dirty="0"/>
          </a:p>
          <a:p>
            <a:r>
              <a:rPr lang="en-US" sz="2400" dirty="0" smtClean="0"/>
              <a:t>BPA best practice is to provide data</a:t>
            </a:r>
          </a:p>
          <a:p>
            <a:endParaRPr lang="en-US" sz="2400" dirty="0"/>
          </a:p>
          <a:p>
            <a:r>
              <a:rPr lang="en-US" sz="2400" dirty="0" smtClean="0"/>
              <a:t>Discuss range of information in Pisces</a:t>
            </a:r>
          </a:p>
          <a:p>
            <a:endParaRPr lang="en-US" sz="2400" dirty="0"/>
          </a:p>
          <a:p>
            <a:r>
              <a:rPr lang="en-US" sz="2400" dirty="0" smtClean="0"/>
              <a:t>Agree on reporting strategy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5257800"/>
            <a:ext cx="5219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The following is a completely random and unscientific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Look at a few current projects in Pisces!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8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04800"/>
            <a:ext cx="7466405" cy="2819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223334"/>
            <a:ext cx="7466404" cy="33177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52874" y="-6986"/>
            <a:ext cx="248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EXAMPLES FROM PISCES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181600" y="5410200"/>
            <a:ext cx="555929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7162800" y="2362200"/>
            <a:ext cx="8382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924800" y="2267634"/>
            <a:ext cx="1120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Same #’s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replicated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78826" y="5006988"/>
            <a:ext cx="1748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 entries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For several years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5181600" y="4495800"/>
            <a:ext cx="497226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92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2874" y="-6986"/>
            <a:ext cx="248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EXAMPLES FROM PISCES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172200" y="3105093"/>
            <a:ext cx="555929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7162800" y="2362200"/>
            <a:ext cx="8382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81616"/>
            <a:ext cx="7913349" cy="3789768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6553200" y="2362200"/>
            <a:ext cx="7620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6553200" y="2971800"/>
            <a:ext cx="6096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241620" y="2347436"/>
            <a:ext cx="12025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Duplicated</a:t>
            </a:r>
          </a:p>
          <a:p>
            <a:r>
              <a:rPr lang="en-US" u="sng" dirty="0" smtClean="0">
                <a:solidFill>
                  <a:srgbClr val="FF0000"/>
                </a:solidFill>
              </a:rPr>
              <a:t>AND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 entries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For several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years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4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2874" y="-6986"/>
            <a:ext cx="248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EXAMPLES FROM PISCES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66800"/>
            <a:ext cx="8229600" cy="320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18845" y="4876800"/>
            <a:ext cx="47527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Some Projects have cost share data that is varied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And complete through FY 2016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43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815" y="3853102"/>
            <a:ext cx="6858000" cy="1231118"/>
          </a:xfrm>
        </p:spPr>
        <p:txBody>
          <a:bodyPr>
            <a:noAutofit/>
          </a:bodyPr>
          <a:lstStyle/>
          <a:p>
            <a:r>
              <a:rPr lang="en-US" sz="4950" dirty="0"/>
              <a:t>StreamNet Regional Library</a:t>
            </a:r>
            <a:br>
              <a:rPr lang="en-US" sz="4950" dirty="0"/>
            </a:br>
            <a:r>
              <a:rPr lang="en-US" sz="4950" dirty="0"/>
              <a:t>2018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00618" y="1890118"/>
            <a:ext cx="4371782" cy="196298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3" descr="416565_3064469574713_1352709361_33225577_672516803_o.jpg">
            <a:extLst>
              <a:ext uri="{FF2B5EF4-FFF2-40B4-BE49-F238E27FC236}">
                <a16:creationId xmlns:a16="http://schemas.microsoft.com/office/drawing/2014/main" id="{A238843C-6847-4D9D-83D3-F39D4D09C4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57"/>
          <a:stretch/>
        </p:blipFill>
        <p:spPr bwMode="auto">
          <a:xfrm>
            <a:off x="878873" y="1451232"/>
            <a:ext cx="2521745" cy="2401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307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3F8531D-A550-483F-92F3-9D001D2F09D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Faded background picture</Template>
  <TotalTime>0</TotalTime>
  <Words>4808</Words>
  <Application>Microsoft Office PowerPoint</Application>
  <PresentationFormat>On-screen Show (4:3)</PresentationFormat>
  <Paragraphs>2237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Corbel</vt:lpstr>
      <vt:lpstr>Times New Roman</vt:lpstr>
      <vt:lpstr>Office Theme</vt:lpstr>
      <vt:lpstr>Depth</vt:lpstr>
      <vt:lpstr>StreamNet Steering Committee 02/21/18 Meeting Agenda</vt:lpstr>
      <vt:lpstr>PowerPoint Presentation</vt:lpstr>
      <vt:lpstr>Draft BPA Request</vt:lpstr>
      <vt:lpstr>PowerPoint Presentation</vt:lpstr>
      <vt:lpstr>Updating Cost Share Data</vt:lpstr>
      <vt:lpstr>PowerPoint Presentation</vt:lpstr>
      <vt:lpstr>PowerPoint Presentation</vt:lpstr>
      <vt:lpstr>PowerPoint Presentation</vt:lpstr>
      <vt:lpstr>StreamNet Regional Library 2018</vt:lpstr>
      <vt:lpstr>Quick Overview</vt:lpstr>
      <vt:lpstr>Modification Opportunities</vt:lpstr>
      <vt:lpstr>Questions and Comments</vt:lpstr>
      <vt:lpstr>PowerPoint Presentation</vt:lpstr>
      <vt:lpstr>PowerPoint Presentation</vt:lpstr>
      <vt:lpstr>PowerPoint Presentation</vt:lpstr>
      <vt:lpstr>NPCC Subbasin Dashboards, Status &amp; Trend Monitoring, and the CA Project</vt:lpstr>
      <vt:lpstr>PowerPoint Presentation</vt:lpstr>
      <vt:lpstr>PowerPoint Presentation</vt:lpstr>
      <vt:lpstr>PowerPoint Presentation</vt:lpstr>
      <vt:lpstr>In the Meantime,Updating NPCC-Used Trends Still a Priority</vt:lpstr>
      <vt:lpstr>PowerPoint Presentation</vt:lpstr>
      <vt:lpstr>PowerPoint Presentation</vt:lpstr>
      <vt:lpstr>PowerPoint Presentation</vt:lpstr>
      <vt:lpstr> Hatchery Data Update &amp; Discussion </vt:lpstr>
      <vt:lpstr>Example Hatchery Releases Data Sets</vt:lpstr>
      <vt:lpstr>PowerPoint Presentation</vt:lpstr>
      <vt:lpstr>Example Hatchery Returns Data Sets</vt:lpstr>
      <vt:lpstr>PowerPoint Presentation</vt:lpstr>
      <vt:lpstr>The Pertinent Questions:</vt:lpstr>
      <vt:lpstr>PowerPoint Presentation</vt:lpstr>
      <vt:lpstr>PowerPoint Presentation</vt:lpstr>
      <vt:lpstr>Adjourn</vt:lpstr>
      <vt:lpstr>Extra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2016-12-21T21:59:03Z</dcterms:created>
  <dcterms:modified xsi:type="dcterms:W3CDTF">2018-02-26T21:51:39Z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TC020116439991</vt:lpwstr>
  </property>
</Properties>
</file>