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1"/>
  </p:notesMasterIdLst>
  <p:handoutMasterIdLst>
    <p:handoutMasterId r:id="rId12"/>
  </p:handoutMasterIdLst>
  <p:sldIdLst>
    <p:sldId id="259" r:id="rId5"/>
    <p:sldId id="260" r:id="rId6"/>
    <p:sldId id="266" r:id="rId7"/>
    <p:sldId id="267" r:id="rId8"/>
    <p:sldId id="264"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notesViewPr>
    <p:cSldViewPr snapToGrid="0" showGuides="1">
      <p:cViewPr varScale="1">
        <p:scale>
          <a:sx n="76" d="100"/>
          <a:sy n="76" d="100"/>
        </p:scale>
        <p:origin x="272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FABAFA-9D90-4B6C-95A1-503043E46FAB}" type="datetimeFigureOut">
              <a:rPr lang="en-US" smtClean="0"/>
              <a:t>5/17/2018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CC7757-6264-420F-9201-02E9A21CB7A0}" type="slidenum">
              <a:rPr lang="en-US" smtClean="0"/>
              <a:t>‹#›</a:t>
            </a:fld>
            <a:endParaRPr lang="en-US"/>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5EB1F-8DE4-48C3-A804-A05846A4049F}"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115C9-E24C-4512-AA8B-319BB49F77B5}" type="slidenum">
              <a:rPr lang="en-US" smtClean="0"/>
              <a:t>‹#›</a:t>
            </a:fld>
            <a:endParaRPr lang="en-US"/>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D115C9-E24C-4512-AA8B-319BB49F77B5}" type="slidenum">
              <a:rPr lang="en-US" smtClean="0"/>
              <a:t>1</a:t>
            </a:fld>
            <a:endParaRPr lang="en-US"/>
          </a:p>
        </p:txBody>
      </p:sp>
    </p:spTree>
    <p:extLst>
      <p:ext uri="{BB962C8B-B14F-4D97-AF65-F5344CB8AC3E}">
        <p14:creationId xmlns:p14="http://schemas.microsoft.com/office/powerpoint/2010/main"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Title 1"/>
          <p:cNvSpPr>
            <a:spLocks noGrp="1"/>
          </p:cNvSpPr>
          <p:nvPr>
            <p:ph type="ctrTitle"/>
          </p:nvPr>
        </p:nvSpPr>
        <p:spPr>
          <a:xfrm>
            <a:off x="914400" y="2007889"/>
            <a:ext cx="10363200" cy="1470025"/>
          </a:xfrm>
        </p:spPr>
        <p:txBody>
          <a:bodyPr/>
          <a:lstStyle>
            <a:lvl1pPr algn="ctr">
              <a:defRPr sz="4400" b="1" baseline="0">
                <a:solidFill>
                  <a:schemeClr val="tx2">
                    <a:lumMod val="50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E5E0A0C-FFF2-4105-9F07-796FCC3D8DE3}" type="datetime1">
              <a:rPr lang="en-US" smtClean="0"/>
              <a:t>5/17/2018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4A5D68D4-D432-4190-8060-492B59F98A87}" type="datetime1">
              <a:rPr lang="en-US" smtClean="0"/>
              <a:t>5/17/2018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5AF4EF83-7D73-495D-9915-41737B990DFC}" type="datetime1">
              <a:rPr lang="en-US" smtClean="0"/>
              <a:t>5/17/2018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smtClean="0"/>
              <a:t>Click to edit Master title style</a:t>
            </a:r>
            <a:endParaRPr lang="en-US" dirty="0"/>
          </a:p>
        </p:txBody>
      </p:sp>
      <p:sp>
        <p:nvSpPr>
          <p:cNvPr id="8" name="Content Placeholder 7"/>
          <p:cNvSpPr>
            <a:spLocks noGrp="1"/>
          </p:cNvSpPr>
          <p:nvPr>
            <p:ph sz="quarter" idx="13" hasCustomPrompt="1"/>
          </p:nvPr>
        </p:nvSpPr>
        <p:spPr>
          <a:xfrm>
            <a:off x="812800" y="1600200"/>
            <a:ext cx="10566400" cy="4114800"/>
          </a:xfrm>
        </p:spPr>
        <p:txBody>
          <a:bodyPr/>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73DF2905-D7E2-4171-961B-8EB802C66F9A}" type="datetime1">
              <a:rPr lang="en-US" smtClean="0"/>
              <a:t>5/17/2018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4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a:t>Add a footer</a:t>
            </a:r>
          </a:p>
        </p:txBody>
      </p:sp>
      <p:sp>
        <p:nvSpPr>
          <p:cNvPr id="4" name="Date Placeholder 3"/>
          <p:cNvSpPr>
            <a:spLocks noGrp="1"/>
          </p:cNvSpPr>
          <p:nvPr>
            <p:ph type="dt" sz="half" idx="10"/>
          </p:nvPr>
        </p:nvSpPr>
        <p:spPr/>
        <p:txBody>
          <a:bodyPr/>
          <a:lstStyle/>
          <a:p>
            <a:fld id="{82C1B47C-16BC-4A9F-9E6E-9D1F33DC8ABD}" type="datetime1">
              <a:rPr lang="en-US" smtClean="0"/>
              <a:t>5/17/2018</a:t>
            </a:fld>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solidFill>
                  <a:schemeClr val="tx2">
                    <a:lumMod val="50000"/>
                  </a:schemeClr>
                </a:solidFill>
                <a:effectLst/>
              </a:defRPr>
            </a:lvl1pPr>
          </a:lstStyle>
          <a:p>
            <a:r>
              <a:rPr lang="en-US" smtClean="0"/>
              <a:t>Click to edit Master title style</a:t>
            </a:r>
            <a:endParaRPr lang="en-US" dirty="0"/>
          </a:p>
        </p:txBody>
      </p:sp>
      <p:sp>
        <p:nvSpPr>
          <p:cNvPr id="11" name="Content Placeholder 10"/>
          <p:cNvSpPr>
            <a:spLocks noGrp="1"/>
          </p:cNvSpPr>
          <p:nvPr>
            <p:ph sz="quarter" idx="13" hasCustomPrompt="1"/>
          </p:nvPr>
        </p:nvSpPr>
        <p:spPr>
          <a:xfrm>
            <a:off x="812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hasCustomPrompt="1"/>
          </p:nvPr>
        </p:nvSpPr>
        <p:spPr>
          <a:xfrm>
            <a:off x="6400800" y="1600200"/>
            <a:ext cx="4978400" cy="41148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0C073DF2-DD31-447B-89F4-CEF82A94D7A7}" type="datetime1">
              <a:rPr lang="en-US" smtClean="0"/>
              <a:t>5/17/2018</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Content Placeholder 10"/>
          <p:cNvSpPr>
            <a:spLocks noGrp="1"/>
          </p:cNvSpPr>
          <p:nvPr>
            <p:ph sz="quarter" idx="13"/>
          </p:nvPr>
        </p:nvSpPr>
        <p:spPr>
          <a:xfrm>
            <a:off x="812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1600200"/>
            <a:ext cx="4978400" cy="574675"/>
          </a:xfrm>
        </p:spPr>
        <p:txBody>
          <a:bodyPr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12"/>
          <p:cNvSpPr>
            <a:spLocks noGrp="1"/>
          </p:cNvSpPr>
          <p:nvPr>
            <p:ph sz="quarter" idx="14"/>
          </p:nvPr>
        </p:nvSpPr>
        <p:spPr>
          <a:xfrm>
            <a:off x="6400800" y="2209800"/>
            <a:ext cx="4978400" cy="3505200"/>
          </a:xfrm>
        </p:spPr>
        <p:txBody>
          <a:bodyPr/>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n-US"/>
              <a:t>Add a footer</a:t>
            </a:r>
          </a:p>
        </p:txBody>
      </p:sp>
      <p:sp>
        <p:nvSpPr>
          <p:cNvPr id="7" name="Date Placeholder 6"/>
          <p:cNvSpPr>
            <a:spLocks noGrp="1"/>
          </p:cNvSpPr>
          <p:nvPr>
            <p:ph type="dt" sz="half" idx="10"/>
          </p:nvPr>
        </p:nvSpPr>
        <p:spPr/>
        <p:txBody>
          <a:bodyPr/>
          <a:lstStyle/>
          <a:p>
            <a:fld id="{1551BB0C-CFA8-4A1F-9AAE-D6B32E8256E7}" type="datetime1">
              <a:rPr lang="en-US" smtClean="0"/>
              <a:t>5/17/2018</a:t>
            </a:fld>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a:t>Add a footer</a:t>
            </a:r>
          </a:p>
        </p:txBody>
      </p:sp>
      <p:sp>
        <p:nvSpPr>
          <p:cNvPr id="3" name="Date Placeholder 2"/>
          <p:cNvSpPr>
            <a:spLocks noGrp="1"/>
          </p:cNvSpPr>
          <p:nvPr>
            <p:ph type="dt" sz="half" idx="10"/>
          </p:nvPr>
        </p:nvSpPr>
        <p:spPr/>
        <p:txBody>
          <a:bodyPr/>
          <a:lstStyle/>
          <a:p>
            <a:fld id="{2752348D-B72F-4FC3-A127-851C5E7B3A9E}" type="datetime1">
              <a:rPr lang="en-US" smtClean="0"/>
              <a:t>5/17/2018</a:t>
            </a:fld>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p>
        </p:txBody>
      </p:sp>
      <p:sp>
        <p:nvSpPr>
          <p:cNvPr id="2" name="Date Placeholder 1"/>
          <p:cNvSpPr>
            <a:spLocks noGrp="1"/>
          </p:cNvSpPr>
          <p:nvPr>
            <p:ph type="dt" sz="half" idx="10"/>
          </p:nvPr>
        </p:nvSpPr>
        <p:spPr/>
        <p:txBody>
          <a:bodyPr/>
          <a:lstStyle/>
          <a:p>
            <a:fld id="{D666EB1B-704A-4D5E-8D5F-456104532486}" type="datetime1">
              <a:rPr lang="en-US" smtClean="0"/>
              <a:t>5/17/2018</a:t>
            </a:fld>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6864" y="1447800"/>
            <a:ext cx="3962400" cy="1097280"/>
          </a:xfrm>
        </p:spPr>
        <p:txBody>
          <a:bodyPr anchor="b"/>
          <a:lstStyle>
            <a:lvl1pPr algn="l">
              <a:defRPr sz="2600" b="1" i="0" cap="none" baseline="0">
                <a:solidFill>
                  <a:schemeClr val="tx2">
                    <a:lumMod val="50000"/>
                  </a:schemeClr>
                </a:solidFill>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5283200" y="1447800"/>
            <a:ext cx="6197600" cy="4267200"/>
          </a:xfrm>
        </p:spPr>
        <p:txBody>
          <a:bodyPr/>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D96AFBEB-CD4D-45C5-9851-D1FF1EB5AB85}" type="datetime1">
              <a:rPr lang="en-US" smtClean="0"/>
              <a:t>5/17/2018</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1447800"/>
            <a:ext cx="3962400" cy="1097280"/>
          </a:xfrm>
        </p:spPr>
        <p:txBody>
          <a:bodyPr anchor="b"/>
          <a:lstStyle>
            <a:lvl1pPr algn="l">
              <a:defRPr sz="2600" b="1" i="0" cap="none" baseline="0">
                <a:solidFill>
                  <a:schemeClr val="tx2">
                    <a:lumMod val="50000"/>
                  </a:schemeClr>
                </a:solidFill>
              </a:defRPr>
            </a:lvl1pPr>
          </a:lstStyle>
          <a:p>
            <a:r>
              <a:rPr lang="en-US" smtClean="0"/>
              <a:t>Click to edit Master title style</a:t>
            </a:r>
            <a:endParaRPr lang="en-US" dirty="0"/>
          </a:p>
        </p:txBody>
      </p:sp>
      <p:sp>
        <p:nvSpPr>
          <p:cNvPr id="10" name="Picture Placeholder 9" descr="An empty placeholder to add an image. Click on the placeholder and select the image that you wish to add"/>
          <p:cNvSpPr>
            <a:spLocks noGrp="1"/>
          </p:cNvSpPr>
          <p:nvPr>
            <p:ph type="pic" sz="quarter" idx="13"/>
          </p:nvPr>
        </p:nvSpPr>
        <p:spPr>
          <a:xfrm>
            <a:off x="6301232" y="1539240"/>
            <a:ext cx="4431538" cy="3272790"/>
          </a:xfrm>
        </p:spPr>
        <p:txBody>
          <a:bodyPr/>
          <a:lstStyle>
            <a:lvl1pPr marL="0" indent="0">
              <a:buNone/>
              <a:defRPr/>
            </a:lvl1pPr>
          </a:lstStyle>
          <a:p>
            <a:r>
              <a:rPr lang="en-US" smtClean="0"/>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a:t>Add a footer</a:t>
            </a:r>
          </a:p>
        </p:txBody>
      </p:sp>
      <p:sp>
        <p:nvSpPr>
          <p:cNvPr id="5" name="Date Placeholder 4"/>
          <p:cNvSpPr>
            <a:spLocks noGrp="1"/>
          </p:cNvSpPr>
          <p:nvPr>
            <p:ph type="dt" sz="half" idx="10"/>
          </p:nvPr>
        </p:nvSpPr>
        <p:spPr/>
        <p:txBody>
          <a:bodyPr/>
          <a:lstStyle/>
          <a:p>
            <a:fld id="{B285B7EB-0ACD-4247-AA3F-1B0B49109B84}" type="datetime1">
              <a:rPr lang="en-US" smtClean="0"/>
              <a:t>5/17/2018</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r>
              <a:rPr lang="en-US" dirty="0"/>
              <a:t>Add a footer</a:t>
            </a:r>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fld id="{8254F2F0-E062-4E41-9176-AEE9734E64AC}" type="datetime1">
              <a:rPr lang="en-US" smtClean="0"/>
              <a:pPr/>
              <a:t>5/17/2018</a:t>
            </a:fld>
            <a:endParaRPr lang="en-US" dirty="0"/>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92480"/>
            <a:ext cx="10363200" cy="2952205"/>
          </a:xfrm>
        </p:spPr>
        <p:txBody>
          <a:bodyPr/>
          <a:lstStyle/>
          <a:p>
            <a:r>
              <a:rPr lang="en-US" dirty="0" err="1" smtClean="0"/>
              <a:t>PrepAration</a:t>
            </a:r>
            <a:r>
              <a:rPr lang="en-US" dirty="0" smtClean="0"/>
              <a:t> For The </a:t>
            </a:r>
            <a:r>
              <a:rPr lang="en-US" dirty="0" err="1" smtClean="0"/>
              <a:t>Streamnet</a:t>
            </a:r>
            <a:r>
              <a:rPr lang="en-US" dirty="0" smtClean="0"/>
              <a:t> Executive Committee Meeting</a:t>
            </a:r>
            <a:endParaRPr lang="en-US" dirty="0"/>
          </a:p>
        </p:txBody>
      </p:sp>
      <p:sp>
        <p:nvSpPr>
          <p:cNvPr id="3" name="Subtitle 2"/>
          <p:cNvSpPr>
            <a:spLocks noGrp="1"/>
          </p:cNvSpPr>
          <p:nvPr>
            <p:ph type="subTitle" idx="1"/>
          </p:nvPr>
        </p:nvSpPr>
        <p:spPr>
          <a:xfrm>
            <a:off x="1828800" y="4443549"/>
            <a:ext cx="8534400" cy="1752600"/>
          </a:xfrm>
        </p:spPr>
        <p:txBody>
          <a:bodyPr/>
          <a:lstStyle/>
          <a:p>
            <a:r>
              <a:rPr lang="en-US" dirty="0" smtClean="0"/>
              <a:t>June 14, 2018</a:t>
            </a:r>
            <a:endParaRPr lang="en-US" dirty="0"/>
          </a:p>
        </p:txBody>
      </p:sp>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12800" y="135301"/>
            <a:ext cx="10566400" cy="831351"/>
          </a:xfrm>
        </p:spPr>
        <p:txBody>
          <a:bodyPr/>
          <a:lstStyle/>
          <a:p>
            <a:r>
              <a:rPr lang="en-US" dirty="0" smtClean="0"/>
              <a:t>Proposed Agenda Topics</a:t>
            </a:r>
            <a:endParaRPr lang="en-US" dirty="0"/>
          </a:p>
        </p:txBody>
      </p:sp>
      <p:sp>
        <p:nvSpPr>
          <p:cNvPr id="14" name="Content Placeholder 13"/>
          <p:cNvSpPr>
            <a:spLocks noGrp="1"/>
          </p:cNvSpPr>
          <p:nvPr>
            <p:ph sz="quarter" idx="13"/>
          </p:nvPr>
        </p:nvSpPr>
        <p:spPr>
          <a:xfrm>
            <a:off x="734423" y="1095103"/>
            <a:ext cx="10566400" cy="4114800"/>
          </a:xfrm>
        </p:spPr>
        <p:txBody>
          <a:bodyPr>
            <a:normAutofit/>
          </a:bodyPr>
          <a:lstStyle/>
          <a:p>
            <a:pPr lvl="0"/>
            <a:r>
              <a:rPr lang="en-US" sz="3600" dirty="0"/>
              <a:t>B</a:t>
            </a:r>
            <a:r>
              <a:rPr lang="en-US" sz="3600" dirty="0" smtClean="0"/>
              <a:t>udget update</a:t>
            </a:r>
            <a:endParaRPr lang="en-US" sz="3600" dirty="0"/>
          </a:p>
          <a:p>
            <a:pPr lvl="1"/>
            <a:r>
              <a:rPr lang="en-US" sz="3600" dirty="0" smtClean="0"/>
              <a:t>Budget </a:t>
            </a:r>
            <a:r>
              <a:rPr lang="en-US" sz="3600" dirty="0" smtClean="0"/>
              <a:t>savings </a:t>
            </a:r>
            <a:r>
              <a:rPr lang="en-US" sz="3600" dirty="0"/>
              <a:t>a</a:t>
            </a:r>
            <a:r>
              <a:rPr lang="en-US" sz="3600" dirty="0" smtClean="0"/>
              <a:t>nticipated</a:t>
            </a:r>
            <a:r>
              <a:rPr lang="en-US" sz="3600" dirty="0" smtClean="0"/>
              <a:t>?</a:t>
            </a:r>
          </a:p>
          <a:p>
            <a:pPr lvl="1"/>
            <a:r>
              <a:rPr lang="en-US" sz="3600" dirty="0" smtClean="0"/>
              <a:t>Budget shortfall issues to address</a:t>
            </a:r>
            <a:r>
              <a:rPr lang="en-US" sz="3600" dirty="0" smtClean="0"/>
              <a:t>?</a:t>
            </a:r>
          </a:p>
          <a:p>
            <a:pPr lvl="4"/>
            <a:r>
              <a:rPr lang="en-US" sz="3600" dirty="0" smtClean="0"/>
              <a:t>(See Next Slide)</a:t>
            </a:r>
            <a:endParaRPr lang="en-US" sz="3600" dirty="0" smtClean="0"/>
          </a:p>
        </p:txBody>
      </p:sp>
    </p:spTree>
    <p:extLst>
      <p:ext uri="{BB962C8B-B14F-4D97-AF65-F5344CB8AC3E}">
        <p14:creationId xmlns:p14="http://schemas.microsoft.com/office/powerpoint/2010/main" val="83350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89296602"/>
              </p:ext>
            </p:extLst>
          </p:nvPr>
        </p:nvGraphicFramePr>
        <p:xfrm>
          <a:off x="766353" y="924564"/>
          <a:ext cx="10798630" cy="5051694"/>
        </p:xfrm>
        <a:graphic>
          <a:graphicData uri="http://schemas.openxmlformats.org/drawingml/2006/table">
            <a:tbl>
              <a:tblPr>
                <a:tableStyleId>{5C22544A-7EE6-4342-B048-85BDC9FD1C3A}</a:tableStyleId>
              </a:tblPr>
              <a:tblGrid>
                <a:gridCol w="1558836">
                  <a:extLst>
                    <a:ext uri="{9D8B030D-6E8A-4147-A177-3AD203B41FA5}">
                      <a16:colId xmlns:a16="http://schemas.microsoft.com/office/drawing/2014/main" val="3140865065"/>
                    </a:ext>
                  </a:extLst>
                </a:gridCol>
                <a:gridCol w="1680754">
                  <a:extLst>
                    <a:ext uri="{9D8B030D-6E8A-4147-A177-3AD203B41FA5}">
                      <a16:colId xmlns:a16="http://schemas.microsoft.com/office/drawing/2014/main" val="114454694"/>
                    </a:ext>
                  </a:extLst>
                </a:gridCol>
                <a:gridCol w="2229394">
                  <a:extLst>
                    <a:ext uri="{9D8B030D-6E8A-4147-A177-3AD203B41FA5}">
                      <a16:colId xmlns:a16="http://schemas.microsoft.com/office/drawing/2014/main" val="2671403500"/>
                    </a:ext>
                  </a:extLst>
                </a:gridCol>
                <a:gridCol w="1637212">
                  <a:extLst>
                    <a:ext uri="{9D8B030D-6E8A-4147-A177-3AD203B41FA5}">
                      <a16:colId xmlns:a16="http://schemas.microsoft.com/office/drawing/2014/main" val="1315571427"/>
                    </a:ext>
                  </a:extLst>
                </a:gridCol>
                <a:gridCol w="1793965">
                  <a:extLst>
                    <a:ext uri="{9D8B030D-6E8A-4147-A177-3AD203B41FA5}">
                      <a16:colId xmlns:a16="http://schemas.microsoft.com/office/drawing/2014/main" val="502067247"/>
                    </a:ext>
                  </a:extLst>
                </a:gridCol>
                <a:gridCol w="1898469">
                  <a:extLst>
                    <a:ext uri="{9D8B030D-6E8A-4147-A177-3AD203B41FA5}">
                      <a16:colId xmlns:a16="http://schemas.microsoft.com/office/drawing/2014/main" val="1113192828"/>
                    </a:ext>
                  </a:extLst>
                </a:gridCol>
              </a:tblGrid>
              <a:tr h="888640">
                <a:tc>
                  <a:txBody>
                    <a:bodyPr/>
                    <a:lstStyle/>
                    <a:p>
                      <a:pPr algn="l" fontAlgn="b"/>
                      <a:r>
                        <a:rPr lang="en-US" sz="2000" u="none" strike="noStrike" dirty="0">
                          <a:effectLst/>
                        </a:rPr>
                        <a:t>Last Year's Savings</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Spent to date (w/o fees)</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Balance</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Percent of Funds Remaining</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Percent of Billing Year Remaining</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4748140"/>
                  </a:ext>
                </a:extLst>
              </a:tr>
              <a:tr h="688279">
                <a:tc>
                  <a:txBody>
                    <a:bodyPr/>
                    <a:lstStyle/>
                    <a:p>
                      <a:pPr algn="r" fontAlgn="b"/>
                      <a:r>
                        <a:rPr lang="en-US" sz="2000" u="none" strike="noStrike" dirty="0">
                          <a:effectLst/>
                        </a:rPr>
                        <a:t>$2,092</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CCT</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$12,153</a:t>
                      </a:r>
                      <a:endParaRPr lang="en-US" sz="20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$75,807</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86.2%</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100.0%</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740552"/>
                  </a:ext>
                </a:extLst>
              </a:tr>
              <a:tr h="688279">
                <a:tc>
                  <a:txBody>
                    <a:bodyPr/>
                    <a:lstStyle/>
                    <a:p>
                      <a:pPr algn="r" fontAlgn="b"/>
                      <a:r>
                        <a:rPr lang="en-US" sz="2000" u="none" strike="noStrike">
                          <a:effectLst/>
                        </a:rPr>
                        <a:t>$12,008</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IDFG</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dirty="0">
                          <a:effectLst/>
                        </a:rPr>
                        <a:t>$126,885</a:t>
                      </a:r>
                      <a:endParaRPr lang="en-US" sz="2000" b="0" i="0" u="none" strike="noStrike" dirty="0">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$196,886</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60.8%</a:t>
                      </a:r>
                      <a:endParaRPr lang="en-US" sz="20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50.0%</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92578537"/>
                  </a:ext>
                </a:extLst>
              </a:tr>
              <a:tr h="688279">
                <a:tc>
                  <a:txBody>
                    <a:bodyPr/>
                    <a:lstStyle/>
                    <a:p>
                      <a:pPr algn="r" fontAlgn="b"/>
                      <a:r>
                        <a:rPr lang="en-US" sz="2000" u="none" strike="noStrike">
                          <a:effectLst/>
                        </a:rPr>
                        <a:t>$14,154</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MFWP</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$72,785</a:t>
                      </a:r>
                      <a:endParaRPr lang="en-US" sz="2000" b="0" i="0" u="none" strike="noStrike">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$92,265</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55.9%</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58.0%</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25778613"/>
                  </a:ext>
                </a:extLst>
              </a:tr>
              <a:tr h="688279">
                <a:tc>
                  <a:txBody>
                    <a:bodyPr/>
                    <a:lstStyle/>
                    <a:p>
                      <a:pPr algn="r" fontAlgn="b"/>
                      <a:r>
                        <a:rPr lang="en-US" sz="2000" u="none" strike="noStrike">
                          <a:effectLst/>
                        </a:rPr>
                        <a:t>$1</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ODFW</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$176,976</a:t>
                      </a:r>
                      <a:endParaRPr lang="en-US" sz="2000" b="0" i="0" u="none" strike="noStrike">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$286,728</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61.8%</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50.0%</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18748387"/>
                  </a:ext>
                </a:extLst>
              </a:tr>
              <a:tr h="688279">
                <a:tc>
                  <a:txBody>
                    <a:bodyPr/>
                    <a:lstStyle/>
                    <a:p>
                      <a:pPr algn="r" fontAlgn="b"/>
                      <a:r>
                        <a:rPr lang="en-US" sz="2000" u="none" strike="noStrike">
                          <a:effectLst/>
                        </a:rPr>
                        <a:t>$2,627</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PSMFC</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$227,118</a:t>
                      </a:r>
                      <a:endParaRPr lang="en-US" sz="2000" b="0" i="0" u="none" strike="noStrike">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$272,641</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54.6%</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50.0%</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21159327"/>
                  </a:ext>
                </a:extLst>
              </a:tr>
              <a:tr h="688279">
                <a:tc>
                  <a:txBody>
                    <a:bodyPr/>
                    <a:lstStyle/>
                    <a:p>
                      <a:pPr algn="r" fontAlgn="b"/>
                      <a:r>
                        <a:rPr lang="en-US" sz="2000" u="none" strike="noStrike">
                          <a:effectLst/>
                        </a:rPr>
                        <a:t>$0</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WDFW</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$213,987</a:t>
                      </a:r>
                      <a:endParaRPr lang="en-US" sz="2000" b="0" i="0" u="none" strike="noStrike">
                        <a:solidFill>
                          <a:srgbClr val="FF0000"/>
                        </a:solidFill>
                        <a:effectLst/>
                        <a:latin typeface="Calibri" panose="020F0502020204030204" pitchFamily="34" charset="0"/>
                      </a:endParaRPr>
                    </a:p>
                  </a:txBody>
                  <a:tcPr marL="7620" marR="7620" marT="7620" marB="0" anchor="b"/>
                </a:tc>
                <a:tc>
                  <a:txBody>
                    <a:bodyPr/>
                    <a:lstStyle/>
                    <a:p>
                      <a:pPr algn="r" fontAlgn="b"/>
                      <a:r>
                        <a:rPr lang="en-US" sz="2000" u="none" strike="noStrike">
                          <a:effectLst/>
                        </a:rPr>
                        <a:t>$245,878</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a:effectLst/>
                        </a:rPr>
                        <a:t>53.5%</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000" u="none" strike="noStrike" dirty="0">
                          <a:effectLst/>
                        </a:rPr>
                        <a:t>50.0%</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94483918"/>
                  </a:ext>
                </a:extLst>
              </a:tr>
            </a:tbl>
          </a:graphicData>
        </a:graphic>
      </p:graphicFrame>
    </p:spTree>
    <p:extLst>
      <p:ext uri="{BB962C8B-B14F-4D97-AF65-F5344CB8AC3E}">
        <p14:creationId xmlns:p14="http://schemas.microsoft.com/office/powerpoint/2010/main" val="42608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Proposed Agenda Topics</a:t>
            </a:r>
            <a:endParaRPr lang="en-US" dirty="0"/>
          </a:p>
        </p:txBody>
      </p:sp>
      <p:sp>
        <p:nvSpPr>
          <p:cNvPr id="14" name="Content Placeholder 13"/>
          <p:cNvSpPr>
            <a:spLocks noGrp="1"/>
          </p:cNvSpPr>
          <p:nvPr>
            <p:ph sz="quarter" idx="13"/>
          </p:nvPr>
        </p:nvSpPr>
        <p:spPr/>
        <p:txBody>
          <a:bodyPr>
            <a:normAutofit/>
          </a:bodyPr>
          <a:lstStyle/>
          <a:p>
            <a:pPr marL="457200" lvl="1" indent="0">
              <a:buNone/>
            </a:pPr>
            <a:r>
              <a:rPr lang="en-US" sz="3600" dirty="0" smtClean="0"/>
              <a:t>Plans </a:t>
            </a:r>
            <a:r>
              <a:rPr lang="en-US" sz="3600" dirty="0" smtClean="0"/>
              <a:t>for possible budget cuts (BPA discussions/guidance</a:t>
            </a:r>
            <a:r>
              <a:rPr lang="en-US" sz="3600" dirty="0" smtClean="0"/>
              <a:t>?)</a:t>
            </a:r>
          </a:p>
          <a:p>
            <a:pPr marL="457200" lvl="1" indent="0">
              <a:buNone/>
            </a:pPr>
            <a:r>
              <a:rPr lang="en-US" sz="3600" dirty="0" smtClean="0"/>
              <a:t>Do we proactively work on something </a:t>
            </a:r>
          </a:p>
          <a:p>
            <a:pPr marL="457200" lvl="1" indent="0">
              <a:buNone/>
            </a:pPr>
            <a:r>
              <a:rPr lang="en-US" sz="3600" dirty="0"/>
              <a:t>	</a:t>
            </a:r>
            <a:r>
              <a:rPr lang="en-US" sz="3600" dirty="0" smtClean="0"/>
              <a:t>– </a:t>
            </a:r>
            <a:r>
              <a:rPr lang="en-US" sz="3600" dirty="0" err="1" smtClean="0"/>
              <a:t>i.e</a:t>
            </a:r>
            <a:r>
              <a:rPr lang="en-US" sz="3600" dirty="0" smtClean="0"/>
              <a:t> 5% cuts; 10% cuts, etc.?</a:t>
            </a:r>
            <a:endParaRPr lang="en-US" sz="3600" dirty="0"/>
          </a:p>
        </p:txBody>
      </p:sp>
    </p:spTree>
    <p:extLst>
      <p:ext uri="{BB962C8B-B14F-4D97-AF65-F5344CB8AC3E}">
        <p14:creationId xmlns:p14="http://schemas.microsoft.com/office/powerpoint/2010/main" val="345087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Proposed Agenda Topics</a:t>
            </a:r>
            <a:endParaRPr lang="en-US" dirty="0"/>
          </a:p>
        </p:txBody>
      </p:sp>
      <p:sp>
        <p:nvSpPr>
          <p:cNvPr id="14" name="Content Placeholder 13"/>
          <p:cNvSpPr>
            <a:spLocks noGrp="1"/>
          </p:cNvSpPr>
          <p:nvPr>
            <p:ph sz="quarter" idx="13"/>
          </p:nvPr>
        </p:nvSpPr>
        <p:spPr/>
        <p:txBody>
          <a:bodyPr>
            <a:normAutofit fontScale="85000" lnSpcReduction="20000"/>
          </a:bodyPr>
          <a:lstStyle/>
          <a:p>
            <a:r>
              <a:rPr lang="en-US" sz="2400" dirty="0" smtClean="0"/>
              <a:t>Progress on our priorities this year. Consistent Reporting, Briefing your rep, problems or issues to be aware of? Either provide an update for you based on input you collect, or you could brief your </a:t>
            </a:r>
            <a:r>
              <a:rPr lang="en-US" sz="2400" dirty="0" err="1" smtClean="0"/>
              <a:t>ExComm</a:t>
            </a:r>
            <a:r>
              <a:rPr lang="en-US" sz="2400" dirty="0" smtClean="0"/>
              <a:t> rep- what do you think is best?</a:t>
            </a:r>
          </a:p>
          <a:p>
            <a:pPr lvl="1"/>
            <a:r>
              <a:rPr lang="en-US" sz="2400" dirty="0" smtClean="0"/>
              <a:t>1</a:t>
            </a:r>
            <a:r>
              <a:rPr lang="en-US" sz="2400" dirty="0"/>
              <a:t>) HLIs for 18 Tier 1 Populations; </a:t>
            </a:r>
            <a:endParaRPr lang="en-US" sz="2400" dirty="0" smtClean="0"/>
          </a:p>
          <a:p>
            <a:pPr lvl="1"/>
            <a:r>
              <a:rPr lang="en-US" sz="2400" dirty="0" smtClean="0"/>
              <a:t>2</a:t>
            </a:r>
            <a:r>
              <a:rPr lang="en-US" sz="2400" dirty="0"/>
              <a:t>) HLIs for 51 Tier 2 Populations (Including Implementing  FPC data sharing for these Tier 1&amp;2 populations); </a:t>
            </a:r>
            <a:endParaRPr lang="en-US" sz="2400" dirty="0" smtClean="0"/>
          </a:p>
          <a:p>
            <a:pPr lvl="1"/>
            <a:r>
              <a:rPr lang="en-US" sz="2400" dirty="0" smtClean="0"/>
              <a:t>3</a:t>
            </a:r>
            <a:r>
              <a:rPr lang="en-US" sz="2400" dirty="0"/>
              <a:t>) HLIs for other populations (Including Implementing  FPC data sharing for these populations); </a:t>
            </a:r>
            <a:endParaRPr lang="en-US" sz="2400" dirty="0" smtClean="0"/>
          </a:p>
          <a:p>
            <a:pPr lvl="1"/>
            <a:r>
              <a:rPr lang="en-US" sz="2400" dirty="0" smtClean="0"/>
              <a:t>4</a:t>
            </a:r>
            <a:r>
              <a:rPr lang="en-US" sz="2400" dirty="0"/>
              <a:t>) Maintain facilities dataset/fish distribution; </a:t>
            </a:r>
            <a:endParaRPr lang="en-US" sz="2400" dirty="0" smtClean="0"/>
          </a:p>
          <a:p>
            <a:pPr lvl="1"/>
            <a:r>
              <a:rPr lang="en-US" sz="2400" dirty="0" smtClean="0"/>
              <a:t>5</a:t>
            </a:r>
            <a:r>
              <a:rPr lang="en-US" sz="2400" dirty="0"/>
              <a:t>) Related data pilot project for high priority populations; </a:t>
            </a:r>
            <a:endParaRPr lang="en-US" sz="2400" dirty="0" smtClean="0"/>
          </a:p>
          <a:p>
            <a:pPr lvl="1"/>
            <a:r>
              <a:rPr lang="en-US" sz="2400" dirty="0" smtClean="0"/>
              <a:t>6</a:t>
            </a:r>
            <a:r>
              <a:rPr lang="en-US" sz="2400" dirty="0"/>
              <a:t>) Hatchery Datasets and DES Development; </a:t>
            </a:r>
            <a:endParaRPr lang="en-US" sz="2400" dirty="0" smtClean="0"/>
          </a:p>
          <a:p>
            <a:pPr lvl="1"/>
            <a:r>
              <a:rPr lang="en-US" sz="2400" dirty="0" smtClean="0"/>
              <a:t>7</a:t>
            </a:r>
            <a:r>
              <a:rPr lang="en-US" sz="2400" dirty="0"/>
              <a:t>) NPCC dashboard </a:t>
            </a:r>
            <a:r>
              <a:rPr lang="en-US" sz="2400" dirty="0" smtClean="0"/>
              <a:t>trends</a:t>
            </a:r>
            <a:endParaRPr lang="en-US" sz="2400" dirty="0"/>
          </a:p>
        </p:txBody>
      </p:sp>
      <p:sp>
        <p:nvSpPr>
          <p:cNvPr id="2" name="TextBox 1"/>
          <p:cNvSpPr txBox="1"/>
          <p:nvPr/>
        </p:nvSpPr>
        <p:spPr>
          <a:xfrm>
            <a:off x="1027611" y="5715000"/>
            <a:ext cx="4750018" cy="369332"/>
          </a:xfrm>
          <a:prstGeom prst="rect">
            <a:avLst/>
          </a:prstGeom>
          <a:noFill/>
          <a:ln>
            <a:solidFill>
              <a:schemeClr val="accent1">
                <a:lumMod val="20000"/>
                <a:lumOff val="80000"/>
              </a:schemeClr>
            </a:solidFill>
          </a:ln>
        </p:spPr>
        <p:txBody>
          <a:bodyPr wrap="none" rtlCol="0" anchor="ctr" anchorCtr="1">
            <a:spAutoFit/>
          </a:bodyPr>
          <a:lstStyle/>
          <a:p>
            <a:r>
              <a:rPr lang="en-US" b="1" dirty="0" smtClean="0">
                <a:solidFill>
                  <a:srgbClr val="FF0000"/>
                </a:solidFill>
              </a:rPr>
              <a:t>Messaging for a tough fiscal environment</a:t>
            </a:r>
            <a:endParaRPr lang="en-US" b="1" dirty="0">
              <a:solidFill>
                <a:srgbClr val="FF0000"/>
              </a:solidFill>
            </a:endParaRPr>
          </a:p>
        </p:txBody>
      </p:sp>
    </p:spTree>
    <p:extLst>
      <p:ext uri="{BB962C8B-B14F-4D97-AF65-F5344CB8AC3E}">
        <p14:creationId xmlns:p14="http://schemas.microsoft.com/office/powerpoint/2010/main" val="321593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Proposed Agenda Topics</a:t>
            </a:r>
            <a:endParaRPr lang="en-US" dirty="0"/>
          </a:p>
        </p:txBody>
      </p:sp>
      <p:sp>
        <p:nvSpPr>
          <p:cNvPr id="14" name="Content Placeholder 13"/>
          <p:cNvSpPr>
            <a:spLocks noGrp="1"/>
          </p:cNvSpPr>
          <p:nvPr>
            <p:ph sz="quarter" idx="13"/>
          </p:nvPr>
        </p:nvSpPr>
        <p:spPr/>
        <p:txBody>
          <a:bodyPr>
            <a:normAutofit lnSpcReduction="10000"/>
          </a:bodyPr>
          <a:lstStyle/>
          <a:p>
            <a:pPr lvl="0"/>
            <a:r>
              <a:rPr lang="en-US" sz="3200" dirty="0" smtClean="0"/>
              <a:t>CRITFC Tribal Presentation ?</a:t>
            </a:r>
          </a:p>
          <a:p>
            <a:pPr lvl="0"/>
            <a:r>
              <a:rPr lang="en-US" sz="3200" dirty="0" smtClean="0"/>
              <a:t>CRITFC Library Discussion</a:t>
            </a:r>
          </a:p>
          <a:p>
            <a:pPr lvl="0"/>
            <a:r>
              <a:rPr lang="en-US" sz="3200" dirty="0" smtClean="0"/>
              <a:t>Roundtable topics and issues</a:t>
            </a:r>
          </a:p>
          <a:p>
            <a:pPr lvl="0"/>
            <a:r>
              <a:rPr lang="en-US" sz="3200" dirty="0" smtClean="0"/>
              <a:t>Other agenda topics from the group?</a:t>
            </a:r>
          </a:p>
          <a:p>
            <a:pPr lvl="0"/>
            <a:r>
              <a:rPr lang="en-US" sz="3200" dirty="0" smtClean="0"/>
              <a:t>Steering Committee Meeting</a:t>
            </a:r>
            <a:r>
              <a:rPr lang="en-US" sz="3200" dirty="0" smtClean="0"/>
              <a:t>?</a:t>
            </a:r>
          </a:p>
          <a:p>
            <a:pPr lvl="0"/>
            <a:r>
              <a:rPr lang="en-US" sz="3200" dirty="0" smtClean="0"/>
              <a:t>NPCC </a:t>
            </a:r>
            <a:r>
              <a:rPr lang="en-US" sz="3200" dirty="0"/>
              <a:t>Program amendment </a:t>
            </a:r>
            <a:r>
              <a:rPr lang="en-US" sz="3200" dirty="0" smtClean="0"/>
              <a:t>on data </a:t>
            </a:r>
            <a:r>
              <a:rPr lang="en-US" sz="3200" dirty="0"/>
              <a:t>sharing needs and requirements (measures</a:t>
            </a:r>
            <a:r>
              <a:rPr lang="en-US" sz="3200" dirty="0" smtClean="0"/>
              <a:t>) for  </a:t>
            </a:r>
            <a:r>
              <a:rPr lang="en-US" sz="3200" dirty="0" err="1"/>
              <a:t>ExCom</a:t>
            </a:r>
            <a:r>
              <a:rPr lang="en-US" sz="3200" dirty="0"/>
              <a:t> </a:t>
            </a:r>
            <a:r>
              <a:rPr lang="en-US" sz="3200" dirty="0" smtClean="0"/>
              <a:t>?</a:t>
            </a:r>
            <a:endParaRPr lang="en-US" sz="3200" dirty="0" smtClean="0"/>
          </a:p>
          <a:p>
            <a:pPr lvl="0"/>
            <a:endParaRPr lang="en-US" dirty="0"/>
          </a:p>
          <a:p>
            <a:pPr lvl="1"/>
            <a:endParaRPr lang="en-US" dirty="0"/>
          </a:p>
        </p:txBody>
      </p:sp>
    </p:spTree>
    <p:extLst>
      <p:ext uri="{BB962C8B-B14F-4D97-AF65-F5344CB8AC3E}">
        <p14:creationId xmlns:p14="http://schemas.microsoft.com/office/powerpoint/2010/main" val="189537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cean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cean design template.potx" id="{466E1E68-C1A8-4BB0-BC55-494FA3A4D8AF}" vid="{0F04AA04-35D5-4457-B275-01E58ADDD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DC6412-8CE7-4C8A-96E9-2669F16D17E8}">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40262f94-9f35-4ac3-9a90-690165a166b7"/>
    <ds:schemaRef ds:uri="a4f35948-e619-41b3-aa29-22878b09cfd2"/>
    <ds:schemaRef ds:uri="http://www.w3.org/XML/1998/namespace"/>
    <ds:schemaRef ds:uri="http://purl.org/dc/elements/1.1/"/>
  </ds:schemaRefs>
</ds:datastoreItem>
</file>

<file path=customXml/itemProps2.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3.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Ocean design template</Template>
  <TotalTime>348</TotalTime>
  <Words>253</Words>
  <Application>Microsoft Office PowerPoint</Application>
  <PresentationFormat>Widescreen</PresentationFormat>
  <Paragraphs>71</Paragraphs>
  <Slides>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Ocean design template</vt:lpstr>
      <vt:lpstr>PrepAration For The Streamnet Executive Committee Meeting</vt:lpstr>
      <vt:lpstr>Proposed Agenda Topics</vt:lpstr>
      <vt:lpstr>PowerPoint Presentation</vt:lpstr>
      <vt:lpstr>Proposed Agenda Topics</vt:lpstr>
      <vt:lpstr>Proposed Agenda Topics</vt:lpstr>
      <vt:lpstr>Proposed Agenda Topics</vt:lpstr>
    </vt:vector>
  </TitlesOfParts>
  <Company>PSMFC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 For Streamnet Executive Committee Meeting</dc:title>
  <dc:creator>Chris Wheaton</dc:creator>
  <cp:lastModifiedBy>Chris Wheaton</cp:lastModifiedBy>
  <cp:revision>15</cp:revision>
  <dcterms:created xsi:type="dcterms:W3CDTF">2018-05-14T18:18:32Z</dcterms:created>
  <dcterms:modified xsi:type="dcterms:W3CDTF">2018-05-17T20:09:07Z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