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8"/>
  </p:notesMasterIdLst>
  <p:handoutMasterIdLst>
    <p:handoutMasterId r:id="rId29"/>
  </p:handoutMasterIdLst>
  <p:sldIdLst>
    <p:sldId id="259" r:id="rId5"/>
    <p:sldId id="265" r:id="rId6"/>
    <p:sldId id="268" r:id="rId7"/>
    <p:sldId id="260" r:id="rId8"/>
    <p:sldId id="280" r:id="rId9"/>
    <p:sldId id="275" r:id="rId10"/>
    <p:sldId id="266" r:id="rId11"/>
    <p:sldId id="270" r:id="rId12"/>
    <p:sldId id="278" r:id="rId13"/>
    <p:sldId id="285" r:id="rId14"/>
    <p:sldId id="271" r:id="rId15"/>
    <p:sldId id="269" r:id="rId16"/>
    <p:sldId id="264" r:id="rId17"/>
    <p:sldId id="272" r:id="rId18"/>
    <p:sldId id="273" r:id="rId19"/>
    <p:sldId id="279" r:id="rId20"/>
    <p:sldId id="274" r:id="rId21"/>
    <p:sldId id="276" r:id="rId22"/>
    <p:sldId id="277" r:id="rId23"/>
    <p:sldId id="283" r:id="rId24"/>
    <p:sldId id="284" r:id="rId25"/>
    <p:sldId id="282"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6/14/2018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6/14/2018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6/14/2018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A5D68D4-D432-4190-8060-492B59F98A87}" type="datetime1">
              <a:rPr lang="en-US" smtClean="0"/>
              <a:t>6/14/2018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AF4EF83-7D73-495D-9915-41737B990DFC}" type="datetime1">
              <a:rPr lang="en-US" smtClean="0"/>
              <a:t>6/14/2018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1A83C-7ED7-4DBC-9EE9-82CC182C6103}"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303773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3DF2905-D7E2-4171-961B-8EB802C66F9A}" type="datetime1">
              <a:rPr lang="en-US" smtClean="0"/>
              <a:t>6/14/2018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2C1B47C-16BC-4A9F-9E6E-9D1F33DC8ABD}" type="datetime1">
              <a:rPr lang="en-US" smtClean="0"/>
              <a:t>6/14/2018</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C073DF2-DD31-447B-89F4-CEF82A94D7A7}" type="datetime1">
              <a:rPr lang="en-US" smtClean="0"/>
              <a:t>6/14/2018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1551BB0C-CFA8-4A1F-9AAE-D6B32E8256E7}" type="datetime1">
              <a:rPr lang="en-US" smtClean="0"/>
              <a:t>6/14/2018</a:t>
            </a:fld>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2752348D-B72F-4FC3-A127-851C5E7B3A9E}" type="datetime1">
              <a:rPr lang="en-US" smtClean="0"/>
              <a:t>6/14/2018</a:t>
            </a:fld>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666EB1B-704A-4D5E-8D5F-456104532486}" type="datetime1">
              <a:rPr lang="en-US" smtClean="0"/>
              <a:t>6/14/2018</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96AFBEB-CD4D-45C5-9851-D1FF1EB5AB85}" type="datetime1">
              <a:rPr lang="en-US" smtClean="0"/>
              <a:t>6/14/2018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285B7EB-0ACD-4247-AA3F-1B0B49109B84}" type="datetime1">
              <a:rPr lang="en-US" smtClean="0"/>
              <a:t>6/14/2018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6/14/2018</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92480"/>
            <a:ext cx="10363200" cy="2952205"/>
          </a:xfrm>
        </p:spPr>
        <p:txBody>
          <a:bodyPr/>
          <a:lstStyle/>
          <a:p>
            <a:r>
              <a:rPr lang="en-US" dirty="0" smtClean="0"/>
              <a:t>StreamNet Executive Committee Meeting</a:t>
            </a:r>
            <a:endParaRPr lang="en-US" dirty="0"/>
          </a:p>
        </p:txBody>
      </p:sp>
      <p:sp>
        <p:nvSpPr>
          <p:cNvPr id="3" name="Subtitle 2"/>
          <p:cNvSpPr>
            <a:spLocks noGrp="1"/>
          </p:cNvSpPr>
          <p:nvPr>
            <p:ph type="subTitle" idx="1"/>
          </p:nvPr>
        </p:nvSpPr>
        <p:spPr>
          <a:xfrm>
            <a:off x="1828800" y="4443549"/>
            <a:ext cx="8534400" cy="1752600"/>
          </a:xfrm>
        </p:spPr>
        <p:txBody>
          <a:bodyPr/>
          <a:lstStyle/>
          <a:p>
            <a:r>
              <a:rPr lang="en-US" dirty="0" smtClean="0"/>
              <a:t>June 14, 2018</a:t>
            </a:r>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75" y="364127"/>
            <a:ext cx="10711542" cy="6106342"/>
          </a:xfrm>
          <a:prstGeom prst="rect">
            <a:avLst/>
          </a:prstGeom>
        </p:spPr>
      </p:pic>
    </p:spTree>
    <p:extLst>
      <p:ext uri="{BB962C8B-B14F-4D97-AF65-F5344CB8AC3E}">
        <p14:creationId xmlns:p14="http://schemas.microsoft.com/office/powerpoint/2010/main" val="117173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Setting priorities for Coordinated Assessments project for next year</a:t>
            </a:r>
            <a:endParaRPr lang="en-US" dirty="0"/>
          </a:p>
        </p:txBody>
      </p:sp>
      <p:sp>
        <p:nvSpPr>
          <p:cNvPr id="14" name="Content Placeholder 13"/>
          <p:cNvSpPr>
            <a:spLocks noGrp="1"/>
          </p:cNvSpPr>
          <p:nvPr>
            <p:ph sz="quarter" idx="13"/>
          </p:nvPr>
        </p:nvSpPr>
        <p:spPr>
          <a:xfrm>
            <a:off x="812800" y="1600199"/>
            <a:ext cx="10566400" cy="4878977"/>
          </a:xfrm>
        </p:spPr>
        <p:txBody>
          <a:bodyPr>
            <a:normAutofit fontScale="92500" lnSpcReduction="10000"/>
          </a:bodyPr>
          <a:lstStyle/>
          <a:p>
            <a:r>
              <a:rPr lang="en-US" sz="2400" dirty="0" smtClean="0"/>
              <a:t>What constitutes successful performance for this project?</a:t>
            </a:r>
          </a:p>
          <a:p>
            <a:r>
              <a:rPr lang="en-US" sz="2400" dirty="0" smtClean="0"/>
              <a:t>Set priorities and measurable outcomes for the next year</a:t>
            </a:r>
          </a:p>
          <a:p>
            <a:r>
              <a:rPr lang="en-US" sz="2400" dirty="0" smtClean="0"/>
              <a:t>New Indicators? Other major changes to DES?</a:t>
            </a:r>
          </a:p>
          <a:p>
            <a:r>
              <a:rPr lang="en-US" sz="2400" dirty="0" smtClean="0"/>
              <a:t>Hatchery Indicator(s) for BPA funded programs (Adult-equivalents to mouth of river)?</a:t>
            </a:r>
          </a:p>
          <a:p>
            <a:r>
              <a:rPr lang="en-US" sz="2400" dirty="0" smtClean="0"/>
              <a:t>Current 5 Year Plan language;</a:t>
            </a:r>
          </a:p>
          <a:p>
            <a:pPr marL="800100" lvl="2">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Maintain automated flow of existing indicator data. </a:t>
            </a:r>
            <a:endParaRPr lang="en-US"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lvl="2">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Finalize DES for a limited number of high priority hatchery indicators, begin to populate with data</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latin typeface="Times New Roman" panose="02020603050405020304" pitchFamily="18" charset="0"/>
              <a:ea typeface="Times New Roman" panose="02020603050405020304" pitchFamily="18" charset="0"/>
            </a:endParaRPr>
          </a:p>
          <a:p>
            <a:pPr marL="800100" lvl="2">
              <a:spcBef>
                <a:spcPts val="0"/>
              </a:spcBef>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supported by region’s priorities and does not detract from highest priority items, conduct review of lamprey, sturgeon, and bull trout, to assess and discuss data availability and relationship to regional data needs </a:t>
            </a:r>
            <a:endParaRPr lang="en-US" dirty="0">
              <a:latin typeface="Times New Roman" panose="02020603050405020304" pitchFamily="18" charset="0"/>
              <a:ea typeface="Times New Roman" panose="02020603050405020304" pitchFamily="18" charset="0"/>
            </a:endParaRPr>
          </a:p>
          <a:p>
            <a:pPr lvl="1"/>
            <a:endParaRPr lang="en-US" sz="2400" dirty="0"/>
          </a:p>
        </p:txBody>
      </p:sp>
    </p:spTree>
    <p:extLst>
      <p:ext uri="{BB962C8B-B14F-4D97-AF65-F5344CB8AC3E}">
        <p14:creationId xmlns:p14="http://schemas.microsoft.com/office/powerpoint/2010/main" val="390146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526" y="388095"/>
            <a:ext cx="10363200" cy="1470025"/>
          </a:xfrm>
        </p:spPr>
        <p:txBody>
          <a:bodyPr/>
          <a:lstStyle/>
          <a:p>
            <a:r>
              <a:rPr lang="en-US" dirty="0" smtClean="0"/>
              <a:t>Data Management and the Council F&amp;W Program</a:t>
            </a:r>
            <a:endParaRPr lang="en-US" dirty="0"/>
          </a:p>
        </p:txBody>
      </p:sp>
      <p:sp>
        <p:nvSpPr>
          <p:cNvPr id="3" name="Subtitle 2"/>
          <p:cNvSpPr>
            <a:spLocks noGrp="1"/>
          </p:cNvSpPr>
          <p:nvPr>
            <p:ph type="subTitle" idx="1"/>
          </p:nvPr>
        </p:nvSpPr>
        <p:spPr>
          <a:xfrm>
            <a:off x="1625599" y="2394857"/>
            <a:ext cx="9887131" cy="3243943"/>
          </a:xfrm>
        </p:spPr>
        <p:txBody>
          <a:bodyPr>
            <a:normAutofit/>
          </a:bodyPr>
          <a:lstStyle/>
          <a:p>
            <a:pPr algn="l"/>
            <a:r>
              <a:rPr lang="en-US" dirty="0"/>
              <a:t>Amendment Process Overview – Patty O’Toole</a:t>
            </a:r>
          </a:p>
          <a:p>
            <a:pPr algn="l"/>
            <a:r>
              <a:rPr lang="en-US" dirty="0" smtClean="0"/>
              <a:t>Make a recommendation directly from the StreamNet Executive Committee?</a:t>
            </a:r>
          </a:p>
          <a:p>
            <a:pPr algn="l"/>
            <a:r>
              <a:rPr lang="en-US" dirty="0" smtClean="0"/>
              <a:t>Incorporate data management into individual state and tribal recommendations? </a:t>
            </a:r>
          </a:p>
          <a:p>
            <a:pPr algn="l"/>
            <a:endParaRPr lang="en-US" dirty="0"/>
          </a:p>
        </p:txBody>
      </p:sp>
    </p:spTree>
    <p:extLst>
      <p:ext uri="{BB962C8B-B14F-4D97-AF65-F5344CB8AC3E}">
        <p14:creationId xmlns:p14="http://schemas.microsoft.com/office/powerpoint/2010/main" val="26466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CRITFC - StreamNet library Update and Discussion – Zach Penny</a:t>
            </a:r>
            <a:endParaRPr lang="en-US" dirty="0"/>
          </a:p>
        </p:txBody>
      </p:sp>
      <p:pic>
        <p:nvPicPr>
          <p:cNvPr id="2" name="Content Placeholder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78673" y="2218509"/>
            <a:ext cx="9634654" cy="4114800"/>
          </a:xfrm>
        </p:spPr>
      </p:pic>
    </p:spTree>
    <p:extLst>
      <p:ext uri="{BB962C8B-B14F-4D97-AF65-F5344CB8AC3E}">
        <p14:creationId xmlns:p14="http://schemas.microsoft.com/office/powerpoint/2010/main" val="321593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CRITFC – Tribal ITMD Project Update – Zach Penny</a:t>
            </a:r>
            <a:endParaRPr lang="en-US" dirty="0"/>
          </a:p>
        </p:txBody>
      </p:sp>
      <p:sp>
        <p:nvSpPr>
          <p:cNvPr id="14" name="Content Placeholder 13"/>
          <p:cNvSpPr>
            <a:spLocks noGrp="1"/>
          </p:cNvSpPr>
          <p:nvPr>
            <p:ph sz="quarter" idx="13"/>
          </p:nvPr>
        </p:nvSpPr>
        <p:spPr/>
        <p:txBody>
          <a:bodyPr>
            <a:normAutofit/>
          </a:bodyPr>
          <a:lstStyle/>
          <a:p>
            <a:endParaRPr lang="en-US" sz="2400" dirty="0"/>
          </a:p>
        </p:txBody>
      </p:sp>
    </p:spTree>
    <p:extLst>
      <p:ext uri="{BB962C8B-B14F-4D97-AF65-F5344CB8AC3E}">
        <p14:creationId xmlns:p14="http://schemas.microsoft.com/office/powerpoint/2010/main" val="124111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Roundtable discussion</a:t>
            </a:r>
            <a:endParaRPr lang="en-US" dirty="0"/>
          </a:p>
        </p:txBody>
      </p:sp>
      <p:sp>
        <p:nvSpPr>
          <p:cNvPr id="14" name="Content Placeholder 13"/>
          <p:cNvSpPr>
            <a:spLocks noGrp="1"/>
          </p:cNvSpPr>
          <p:nvPr>
            <p:ph sz="quarter" idx="13"/>
          </p:nvPr>
        </p:nvSpPr>
        <p:spPr/>
        <p:txBody>
          <a:bodyPr>
            <a:normAutofit/>
          </a:bodyPr>
          <a:lstStyle/>
          <a:p>
            <a:endParaRPr lang="en-US" sz="2400" dirty="0"/>
          </a:p>
        </p:txBody>
      </p:sp>
    </p:spTree>
    <p:extLst>
      <p:ext uri="{BB962C8B-B14F-4D97-AF65-F5344CB8AC3E}">
        <p14:creationId xmlns:p14="http://schemas.microsoft.com/office/powerpoint/2010/main" val="236989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110328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05641527"/>
              </p:ext>
            </p:extLst>
          </p:nvPr>
        </p:nvGraphicFramePr>
        <p:xfrm>
          <a:off x="357053" y="130628"/>
          <a:ext cx="11477894" cy="6433890"/>
        </p:xfrm>
        <a:graphic>
          <a:graphicData uri="http://schemas.openxmlformats.org/drawingml/2006/table">
            <a:tbl>
              <a:tblPr>
                <a:tableStyleId>{5C22544A-7EE6-4342-B048-85BDC9FD1C3A}</a:tableStyleId>
              </a:tblPr>
              <a:tblGrid>
                <a:gridCol w="831731">
                  <a:extLst>
                    <a:ext uri="{9D8B030D-6E8A-4147-A177-3AD203B41FA5}">
                      <a16:colId xmlns:a16="http://schemas.microsoft.com/office/drawing/2014/main" val="3632139052"/>
                    </a:ext>
                  </a:extLst>
                </a:gridCol>
                <a:gridCol w="854415">
                  <a:extLst>
                    <a:ext uri="{9D8B030D-6E8A-4147-A177-3AD203B41FA5}">
                      <a16:colId xmlns:a16="http://schemas.microsoft.com/office/drawing/2014/main" val="3706965399"/>
                    </a:ext>
                  </a:extLst>
                </a:gridCol>
                <a:gridCol w="869538">
                  <a:extLst>
                    <a:ext uri="{9D8B030D-6E8A-4147-A177-3AD203B41FA5}">
                      <a16:colId xmlns:a16="http://schemas.microsoft.com/office/drawing/2014/main" val="1002936185"/>
                    </a:ext>
                  </a:extLst>
                </a:gridCol>
                <a:gridCol w="998077">
                  <a:extLst>
                    <a:ext uri="{9D8B030D-6E8A-4147-A177-3AD203B41FA5}">
                      <a16:colId xmlns:a16="http://schemas.microsoft.com/office/drawing/2014/main" val="2204811986"/>
                    </a:ext>
                  </a:extLst>
                </a:gridCol>
                <a:gridCol w="998077">
                  <a:extLst>
                    <a:ext uri="{9D8B030D-6E8A-4147-A177-3AD203B41FA5}">
                      <a16:colId xmlns:a16="http://schemas.microsoft.com/office/drawing/2014/main" val="3892997110"/>
                    </a:ext>
                  </a:extLst>
                </a:gridCol>
                <a:gridCol w="998077">
                  <a:extLst>
                    <a:ext uri="{9D8B030D-6E8A-4147-A177-3AD203B41FA5}">
                      <a16:colId xmlns:a16="http://schemas.microsoft.com/office/drawing/2014/main" val="3283786806"/>
                    </a:ext>
                  </a:extLst>
                </a:gridCol>
                <a:gridCol w="998077">
                  <a:extLst>
                    <a:ext uri="{9D8B030D-6E8A-4147-A177-3AD203B41FA5}">
                      <a16:colId xmlns:a16="http://schemas.microsoft.com/office/drawing/2014/main" val="78879301"/>
                    </a:ext>
                  </a:extLst>
                </a:gridCol>
                <a:gridCol w="2464951">
                  <a:extLst>
                    <a:ext uri="{9D8B030D-6E8A-4147-A177-3AD203B41FA5}">
                      <a16:colId xmlns:a16="http://schemas.microsoft.com/office/drawing/2014/main" val="329857830"/>
                    </a:ext>
                  </a:extLst>
                </a:gridCol>
                <a:gridCol w="2464951">
                  <a:extLst>
                    <a:ext uri="{9D8B030D-6E8A-4147-A177-3AD203B41FA5}">
                      <a16:colId xmlns:a16="http://schemas.microsoft.com/office/drawing/2014/main" val="892788552"/>
                    </a:ext>
                  </a:extLst>
                </a:gridCol>
              </a:tblGrid>
              <a:tr h="575983">
                <a:tc gridSpan="6">
                  <a:txBody>
                    <a:bodyPr/>
                    <a:lstStyle/>
                    <a:p>
                      <a:pPr algn="l" fontAlgn="ctr"/>
                      <a:r>
                        <a:rPr lang="en-US" sz="1200" u="none" strike="noStrike" dirty="0">
                          <a:effectLst/>
                        </a:rPr>
                        <a:t>Published</a:t>
                      </a:r>
                      <a:r>
                        <a:rPr lang="en-US" sz="1200" u="none" strike="noStrike" baseline="30000" dirty="0">
                          <a:effectLst/>
                        </a:rPr>
                        <a:t>1</a:t>
                      </a:r>
                      <a:r>
                        <a:rPr lang="en-US" sz="1200" u="none" strike="noStrike" dirty="0">
                          <a:effectLst/>
                        </a:rPr>
                        <a:t> Coordinated Assessments Records 2017 Results and Predictions for 2018</a:t>
                      </a:r>
                      <a:endParaRPr lang="en-US" sz="1200" b="1"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46004948"/>
                  </a:ext>
                </a:extLst>
              </a:tr>
              <a:tr h="698305">
                <a:tc>
                  <a:txBody>
                    <a:bodyPr/>
                    <a:lstStyle/>
                    <a:p>
                      <a:pPr algn="ctr" fontAlgn="ctr"/>
                      <a:r>
                        <a:rPr lang="en-US" sz="1000" u="none" strike="noStrike" dirty="0">
                          <a:effectLst/>
                        </a:rPr>
                        <a:t>High Level Indicator</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Agency</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2017 Populations Reported</a:t>
                      </a:r>
                      <a:r>
                        <a:rPr lang="en-US" sz="1000" u="none" strike="noStrike" baseline="30000" dirty="0">
                          <a:effectLst/>
                        </a:rPr>
                        <a:t>2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2017 Records From All Populations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Populations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Records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Related Data</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2018 Predictions: BPA Priority Populations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General Comments</a:t>
                      </a:r>
                      <a:endParaRPr lang="en-US" sz="1000" b="1"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059119790"/>
                  </a:ext>
                </a:extLst>
              </a:tr>
              <a:tr h="575983">
                <a:tc rowSpan="5">
                  <a:txBody>
                    <a:bodyPr/>
                    <a:lstStyle/>
                    <a:p>
                      <a:pPr algn="ctr" fontAlgn="ctr"/>
                      <a:r>
                        <a:rPr lang="en-US" sz="1000" u="none" strike="noStrike" dirty="0">
                          <a:effectLst/>
                        </a:rPr>
                        <a:t>Natural Origin Spawner Abundance (NOSA)</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CCT</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Plan to get related data for redd counts, carcass counts, snorkel surveys, and spawning escapement</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240313491"/>
                  </a:ext>
                </a:extLst>
              </a:tr>
              <a:tr h="204938">
                <a:tc vMerge="1">
                  <a:txBody>
                    <a:bodyPr/>
                    <a:lstStyle/>
                    <a:p>
                      <a:endParaRPr lang="en-US"/>
                    </a:p>
                  </a:txBody>
                  <a:tcPr/>
                </a:tc>
                <a:tc>
                  <a:txBody>
                    <a:bodyPr/>
                    <a:lstStyle/>
                    <a:p>
                      <a:pPr algn="ctr" fontAlgn="ctr"/>
                      <a:r>
                        <a:rPr lang="en-US" sz="1000" u="none" strike="noStrike" dirty="0">
                          <a:effectLst/>
                        </a:rPr>
                        <a:t>IDFG</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1,164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1,165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96</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add sockeye</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866459150"/>
                  </a:ext>
                </a:extLst>
              </a:tr>
              <a:tr h="1168060">
                <a:tc vMerge="1">
                  <a:txBody>
                    <a:bodyPr/>
                    <a:lstStyle/>
                    <a:p>
                      <a:endParaRPr lang="en-US"/>
                    </a:p>
                  </a:txBody>
                  <a:tcPr/>
                </a:tc>
                <a:tc>
                  <a:txBody>
                    <a:bodyPr/>
                    <a:lstStyle/>
                    <a:p>
                      <a:pPr algn="ctr" fontAlgn="ctr"/>
                      <a:r>
                        <a:rPr lang="en-US" sz="1000" u="none" strike="noStrike" dirty="0">
                          <a:effectLst/>
                        </a:rPr>
                        <a:t>ODFW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2,189</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78</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250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b"/>
                      <a:r>
                        <a:rPr lang="en-US" sz="1000" u="none" strike="noStrike" dirty="0">
                          <a:effectLst/>
                        </a:rPr>
                        <a:t>Added 4 new Willamette spring Chinook populations and 3 new Coastal coho populations. If time/resources allows, 3 new John Day spring Chinook populations might be added. No updates likely for 4 summer steelhead populations (Deschutes east, Deschutes west, Fifteenmile and Joseph Creek). BPA priority populations in Column J are for Priority 1 and 2.</a:t>
                      </a:r>
                      <a:endParaRPr lang="en-US" sz="10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3377376827"/>
                  </a:ext>
                </a:extLst>
              </a:tr>
              <a:tr h="954913">
                <a:tc vMerge="1">
                  <a:txBody>
                    <a:bodyPr/>
                    <a:lstStyle/>
                    <a:p>
                      <a:endParaRPr lang="en-US"/>
                    </a:p>
                  </a:txBody>
                  <a:tcPr/>
                </a:tc>
                <a:tc>
                  <a:txBody>
                    <a:bodyPr/>
                    <a:lstStyle/>
                    <a:p>
                      <a:pPr algn="ctr" fontAlgn="ctr"/>
                      <a:r>
                        <a:rPr lang="en-US" sz="1000" u="none" strike="noStrike" dirty="0">
                          <a:effectLst/>
                        </a:rPr>
                        <a:t>WDFW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2,053</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63</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281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Related trends are under evaluation and revision due to transfer to CRITFIC and other tribal fisheries agencies. Related trends will be updated after review is finished.  Have already sent 9 pops with 10 records for NOSA data</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063344946"/>
                  </a:ext>
                </a:extLst>
              </a:tr>
              <a:tr h="204938">
                <a:tc vMerge="1">
                  <a:txBody>
                    <a:bodyPr/>
                    <a:lstStyle/>
                    <a:p>
                      <a:endParaRPr lang="en-US"/>
                    </a:p>
                  </a:txBody>
                  <a:tcPr/>
                </a:tc>
                <a:tc>
                  <a:txBody>
                    <a:bodyPr/>
                    <a:lstStyle/>
                    <a:p>
                      <a:pPr algn="ctr" fontAlgn="ctr"/>
                      <a:r>
                        <a:rPr lang="en-US" sz="1000" u="none" strike="noStrike" dirty="0">
                          <a:effectLst/>
                        </a:rPr>
                        <a:t>All</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164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5,418</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167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1,476</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381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50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028910745"/>
                  </a:ext>
                </a:extLst>
              </a:tr>
              <a:tr h="204938">
                <a:tc rowSpan="5">
                  <a:txBody>
                    <a:bodyPr/>
                    <a:lstStyle/>
                    <a:p>
                      <a:pPr algn="ctr" fontAlgn="ctr"/>
                      <a:r>
                        <a:rPr lang="en-US" sz="1000" u="none" strike="noStrike" dirty="0">
                          <a:effectLst/>
                        </a:rPr>
                        <a:t>Presmolt Abundance</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CCT</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31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492845395"/>
                  </a:ext>
                </a:extLst>
              </a:tr>
              <a:tr h="204938">
                <a:tc vMerge="1">
                  <a:txBody>
                    <a:bodyPr/>
                    <a:lstStyle/>
                    <a:p>
                      <a:endParaRPr lang="en-US"/>
                    </a:p>
                  </a:txBody>
                  <a:tcPr/>
                </a:tc>
                <a:tc>
                  <a:txBody>
                    <a:bodyPr/>
                    <a:lstStyle/>
                    <a:p>
                      <a:pPr algn="ctr" fontAlgn="ctr"/>
                      <a:r>
                        <a:rPr lang="en-US" sz="1000" u="none" strike="noStrike" dirty="0">
                          <a:effectLst/>
                        </a:rPr>
                        <a:t>IDFG</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246544666"/>
                  </a:ext>
                </a:extLst>
              </a:tr>
              <a:tr h="402284">
                <a:tc vMerge="1">
                  <a:txBody>
                    <a:bodyPr/>
                    <a:lstStyle/>
                    <a:p>
                      <a:endParaRPr lang="en-US"/>
                    </a:p>
                  </a:txBody>
                  <a:tcPr/>
                </a:tc>
                <a:tc>
                  <a:txBody>
                    <a:bodyPr/>
                    <a:lstStyle/>
                    <a:p>
                      <a:pPr algn="ctr" fontAlgn="ctr"/>
                      <a:r>
                        <a:rPr lang="en-US" sz="1000" u="none" strike="noStrike" dirty="0">
                          <a:effectLst/>
                        </a:rPr>
                        <a:t>ODFW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81</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No new populations anticipated. BPA priority populations in Column J are for Priority 1 and 2.</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735316307"/>
                  </a:ext>
                </a:extLst>
              </a:tr>
              <a:tr h="765448">
                <a:tc vMerge="1">
                  <a:txBody>
                    <a:bodyPr/>
                    <a:lstStyle/>
                    <a:p>
                      <a:endParaRPr lang="en-US"/>
                    </a:p>
                  </a:txBody>
                  <a:tcPr/>
                </a:tc>
                <a:tc>
                  <a:txBody>
                    <a:bodyPr/>
                    <a:lstStyle/>
                    <a:p>
                      <a:pPr algn="ctr" fontAlgn="ctr"/>
                      <a:r>
                        <a:rPr lang="en-US" sz="1000" u="none" strike="noStrike" dirty="0">
                          <a:effectLst/>
                        </a:rPr>
                        <a:t>WDFW</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Data are USFW, Entiat, reported by consulting Co. Last Monitoring for smolts will be done in 2018 for steelhead and spring chinook by TerrAqua.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08863083"/>
                  </a:ext>
                </a:extLst>
              </a:tr>
              <a:tr h="204938">
                <a:tc vMerge="1">
                  <a:txBody>
                    <a:bodyPr/>
                    <a:lstStyle/>
                    <a:p>
                      <a:endParaRPr lang="en-US"/>
                    </a:p>
                  </a:txBody>
                  <a:tcPr/>
                </a:tc>
                <a:tc>
                  <a:txBody>
                    <a:bodyPr/>
                    <a:lstStyle/>
                    <a:p>
                      <a:pPr algn="ctr" fontAlgn="ctr"/>
                      <a:r>
                        <a:rPr lang="en-US" sz="1000" u="none" strike="noStrike" dirty="0">
                          <a:effectLst/>
                        </a:rPr>
                        <a:t>All</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132</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867100822"/>
                  </a:ext>
                </a:extLst>
              </a:tr>
            </a:tbl>
          </a:graphicData>
        </a:graphic>
      </p:graphicFrame>
    </p:spTree>
    <p:extLst>
      <p:ext uri="{BB962C8B-B14F-4D97-AF65-F5344CB8AC3E}">
        <p14:creationId xmlns:p14="http://schemas.microsoft.com/office/powerpoint/2010/main" val="25335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4811681"/>
              </p:ext>
            </p:extLst>
          </p:nvPr>
        </p:nvGraphicFramePr>
        <p:xfrm>
          <a:off x="812800" y="191589"/>
          <a:ext cx="10566399" cy="6419015"/>
        </p:xfrm>
        <a:graphic>
          <a:graphicData uri="http://schemas.openxmlformats.org/drawingml/2006/table">
            <a:tbl>
              <a:tblPr>
                <a:tableStyleId>{5C22544A-7EE6-4342-B048-85BDC9FD1C3A}</a:tableStyleId>
              </a:tblPr>
              <a:tblGrid>
                <a:gridCol w="765681">
                  <a:extLst>
                    <a:ext uri="{9D8B030D-6E8A-4147-A177-3AD203B41FA5}">
                      <a16:colId xmlns:a16="http://schemas.microsoft.com/office/drawing/2014/main" val="2122570493"/>
                    </a:ext>
                  </a:extLst>
                </a:gridCol>
                <a:gridCol w="786563">
                  <a:extLst>
                    <a:ext uri="{9D8B030D-6E8A-4147-A177-3AD203B41FA5}">
                      <a16:colId xmlns:a16="http://schemas.microsoft.com/office/drawing/2014/main" val="1915648901"/>
                    </a:ext>
                  </a:extLst>
                </a:gridCol>
                <a:gridCol w="800485">
                  <a:extLst>
                    <a:ext uri="{9D8B030D-6E8A-4147-A177-3AD203B41FA5}">
                      <a16:colId xmlns:a16="http://schemas.microsoft.com/office/drawing/2014/main" val="3134638915"/>
                    </a:ext>
                  </a:extLst>
                </a:gridCol>
                <a:gridCol w="918817">
                  <a:extLst>
                    <a:ext uri="{9D8B030D-6E8A-4147-A177-3AD203B41FA5}">
                      <a16:colId xmlns:a16="http://schemas.microsoft.com/office/drawing/2014/main" val="1698820124"/>
                    </a:ext>
                  </a:extLst>
                </a:gridCol>
                <a:gridCol w="918817">
                  <a:extLst>
                    <a:ext uri="{9D8B030D-6E8A-4147-A177-3AD203B41FA5}">
                      <a16:colId xmlns:a16="http://schemas.microsoft.com/office/drawing/2014/main" val="1030783305"/>
                    </a:ext>
                  </a:extLst>
                </a:gridCol>
                <a:gridCol w="918817">
                  <a:extLst>
                    <a:ext uri="{9D8B030D-6E8A-4147-A177-3AD203B41FA5}">
                      <a16:colId xmlns:a16="http://schemas.microsoft.com/office/drawing/2014/main" val="648502054"/>
                    </a:ext>
                  </a:extLst>
                </a:gridCol>
                <a:gridCol w="918817">
                  <a:extLst>
                    <a:ext uri="{9D8B030D-6E8A-4147-A177-3AD203B41FA5}">
                      <a16:colId xmlns:a16="http://schemas.microsoft.com/office/drawing/2014/main" val="1713619706"/>
                    </a:ext>
                  </a:extLst>
                </a:gridCol>
                <a:gridCol w="2269201">
                  <a:extLst>
                    <a:ext uri="{9D8B030D-6E8A-4147-A177-3AD203B41FA5}">
                      <a16:colId xmlns:a16="http://schemas.microsoft.com/office/drawing/2014/main" val="2632776921"/>
                    </a:ext>
                  </a:extLst>
                </a:gridCol>
                <a:gridCol w="2269201">
                  <a:extLst>
                    <a:ext uri="{9D8B030D-6E8A-4147-A177-3AD203B41FA5}">
                      <a16:colId xmlns:a16="http://schemas.microsoft.com/office/drawing/2014/main" val="3559150092"/>
                    </a:ext>
                  </a:extLst>
                </a:gridCol>
              </a:tblGrid>
              <a:tr h="616531">
                <a:tc gridSpan="6">
                  <a:txBody>
                    <a:bodyPr/>
                    <a:lstStyle/>
                    <a:p>
                      <a:pPr algn="l" fontAlgn="ctr"/>
                      <a:r>
                        <a:rPr lang="en-US" sz="1100" u="none" strike="noStrike" dirty="0">
                          <a:effectLst/>
                        </a:rPr>
                        <a:t>Published</a:t>
                      </a:r>
                      <a:r>
                        <a:rPr lang="en-US" sz="1100" u="none" strike="noStrike" baseline="30000" dirty="0">
                          <a:effectLst/>
                        </a:rPr>
                        <a:t>1</a:t>
                      </a:r>
                      <a:r>
                        <a:rPr lang="en-US" sz="1100" u="none" strike="noStrike" dirty="0">
                          <a:effectLst/>
                        </a:rPr>
                        <a:t> Coordinated Assessments Records 2017 Results and Predictions for 2018</a:t>
                      </a:r>
                      <a:endParaRPr lang="en-US" sz="1100" b="1"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627860737"/>
                  </a:ext>
                </a:extLst>
              </a:tr>
              <a:tr h="747463">
                <a:tc>
                  <a:txBody>
                    <a:bodyPr/>
                    <a:lstStyle/>
                    <a:p>
                      <a:pPr algn="ctr" fontAlgn="ctr"/>
                      <a:r>
                        <a:rPr lang="en-US" sz="1100" u="none" strike="noStrike" dirty="0">
                          <a:effectLst/>
                        </a:rPr>
                        <a:t>High Level Indicator</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Agency</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2017 Populations Reported</a:t>
                      </a:r>
                      <a:r>
                        <a:rPr lang="en-US" sz="1100" u="none" strike="noStrike" baseline="30000" dirty="0">
                          <a:effectLst/>
                        </a:rPr>
                        <a:t>2 </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2017 Records From All Populations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Populations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Records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Related Data</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2018 Predictions: BPA Priority Populations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General Comments</a:t>
                      </a:r>
                      <a:endParaRPr lang="en-US" sz="1100" b="1"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495102294"/>
                  </a:ext>
                </a:extLst>
              </a:tr>
              <a:tr h="219365">
                <a:tc rowSpan="5">
                  <a:txBody>
                    <a:bodyPr/>
                    <a:lstStyle/>
                    <a:p>
                      <a:pPr algn="ctr" fontAlgn="ctr"/>
                      <a:r>
                        <a:rPr lang="en-US" sz="1100" u="none" strike="noStrike" dirty="0">
                          <a:effectLst/>
                        </a:rPr>
                        <a:t>Juvenile Outmigrants</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CCT</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93422563"/>
                  </a:ext>
                </a:extLst>
              </a:tr>
              <a:tr h="219365">
                <a:tc vMerge="1">
                  <a:txBody>
                    <a:bodyPr/>
                    <a:lstStyle/>
                    <a:p>
                      <a:endParaRPr lang="en-US"/>
                    </a:p>
                  </a:txBody>
                  <a:tcPr/>
                </a:tc>
                <a:tc>
                  <a:txBody>
                    <a:bodyPr/>
                    <a:lstStyle/>
                    <a:p>
                      <a:pPr algn="ctr" fontAlgn="ctr"/>
                      <a:r>
                        <a:rPr lang="en-US" sz="1100" u="none" strike="noStrike" dirty="0">
                          <a:effectLst/>
                        </a:rPr>
                        <a:t>IDFG</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472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473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add sockeye</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656530788"/>
                  </a:ext>
                </a:extLst>
              </a:tr>
              <a:tr h="1224938">
                <a:tc vMerge="1">
                  <a:txBody>
                    <a:bodyPr/>
                    <a:lstStyle/>
                    <a:p>
                      <a:endParaRPr lang="en-US"/>
                    </a:p>
                  </a:txBody>
                  <a:tcPr/>
                </a:tc>
                <a:tc>
                  <a:txBody>
                    <a:bodyPr/>
                    <a:lstStyle/>
                    <a:p>
                      <a:pPr algn="ctr" fontAlgn="ctr"/>
                      <a:r>
                        <a:rPr lang="en-US" sz="1100" u="none" strike="noStrike" dirty="0">
                          <a:effectLst/>
                        </a:rPr>
                        <a:t>ODFW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225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Added 7 new Coastal coho populations (PopFit = Portion) and 1 new Lower Columbia steelhead population. Anticipate adding Fifteenmile, Umatilla, Upper John Day, MF John Day and SF John Day summer steelhead. BPA priority populations in Column J are for Priority 1 and 2.</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854633144"/>
                  </a:ext>
                </a:extLst>
              </a:tr>
              <a:tr h="219365">
                <a:tc vMerge="1">
                  <a:txBody>
                    <a:bodyPr/>
                    <a:lstStyle/>
                    <a:p>
                      <a:endParaRPr lang="en-US"/>
                    </a:p>
                  </a:txBody>
                  <a:tcPr/>
                </a:tc>
                <a:tc>
                  <a:txBody>
                    <a:bodyPr/>
                    <a:lstStyle/>
                    <a:p>
                      <a:pPr algn="ctr" fontAlgn="ctr"/>
                      <a:r>
                        <a:rPr lang="en-US" sz="1100" u="none" strike="noStrike" dirty="0">
                          <a:effectLst/>
                        </a:rPr>
                        <a:t>WDFW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319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46155557"/>
                  </a:ext>
                </a:extLst>
              </a:tr>
              <a:tr h="219365">
                <a:tc vMerge="1">
                  <a:txBody>
                    <a:bodyPr/>
                    <a:lstStyle/>
                    <a:p>
                      <a:endParaRPr lang="en-US"/>
                    </a:p>
                  </a:txBody>
                  <a:tcPr/>
                </a:tc>
                <a:tc>
                  <a:txBody>
                    <a:bodyPr/>
                    <a:lstStyle/>
                    <a:p>
                      <a:pPr algn="ctr" fontAlgn="ctr"/>
                      <a:r>
                        <a:rPr lang="en-US" sz="1100" u="none" strike="noStrike" dirty="0">
                          <a:effectLst/>
                        </a:rPr>
                        <a:t>All</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900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719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641014129"/>
                  </a:ext>
                </a:extLst>
              </a:tr>
              <a:tr h="219365">
                <a:tc rowSpan="6">
                  <a:txBody>
                    <a:bodyPr/>
                    <a:lstStyle/>
                    <a:p>
                      <a:pPr algn="ctr" fontAlgn="ctr"/>
                      <a:r>
                        <a:rPr lang="en-US" sz="1100" u="none" strike="noStrike" dirty="0">
                          <a:effectLst/>
                        </a:rPr>
                        <a:t>Smolt to Adult Return Rate (SAR)</a:t>
                      </a:r>
                      <a:endParaRPr lang="en-US" sz="11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CCT</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526727842"/>
                  </a:ext>
                </a:extLst>
              </a:tr>
              <a:tr h="219365">
                <a:tc vMerge="1">
                  <a:txBody>
                    <a:bodyPr/>
                    <a:lstStyle/>
                    <a:p>
                      <a:endParaRPr lang="en-US"/>
                    </a:p>
                  </a:txBody>
                  <a:tcPr/>
                </a:tc>
                <a:tc>
                  <a:txBody>
                    <a:bodyPr/>
                    <a:lstStyle/>
                    <a:p>
                      <a:pPr algn="ctr" fontAlgn="ctr"/>
                      <a:r>
                        <a:rPr lang="en-US" sz="1100" u="none" strike="noStrike" dirty="0">
                          <a:effectLst/>
                        </a:rPr>
                        <a:t>IDFG</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(See PFMC-FPC web service)</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280317999"/>
                  </a:ext>
                </a:extLst>
              </a:tr>
              <a:tr h="1022136">
                <a:tc vMerge="1">
                  <a:txBody>
                    <a:bodyPr/>
                    <a:lstStyle/>
                    <a:p>
                      <a:endParaRPr lang="en-US"/>
                    </a:p>
                  </a:txBody>
                  <a:tcPr/>
                </a:tc>
                <a:tc>
                  <a:txBody>
                    <a:bodyPr/>
                    <a:lstStyle/>
                    <a:p>
                      <a:pPr algn="ctr" fontAlgn="ctr"/>
                      <a:r>
                        <a:rPr lang="en-US" sz="1100" u="none" strike="noStrike" dirty="0">
                          <a:effectLst/>
                        </a:rPr>
                        <a:t>ODFW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80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240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Added 7 new Coastal coho populations (PopFit = Portion) and 1 new Lower Columbia steelhead population. Anticipate adding Fifteenmile and Umatilla summer steelhead. BPA priority populations in Column J are for Priority 1 and 2.</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52948730"/>
                  </a:ext>
                </a:extLst>
              </a:tr>
              <a:tr h="413729">
                <a:tc vMerge="1">
                  <a:txBody>
                    <a:bodyPr/>
                    <a:lstStyle/>
                    <a:p>
                      <a:endParaRPr lang="en-US"/>
                    </a:p>
                  </a:txBody>
                  <a:tcPr/>
                </a:tc>
                <a:tc>
                  <a:txBody>
                    <a:bodyPr/>
                    <a:lstStyle/>
                    <a:p>
                      <a:pPr algn="ctr" fontAlgn="ctr"/>
                      <a:r>
                        <a:rPr lang="en-US" sz="1100" u="none" strike="noStrike" dirty="0">
                          <a:effectLst/>
                        </a:rPr>
                        <a:t>PSMFC</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663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89</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152</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88 SARs are anticipated for the 51 priority populations.</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28494351"/>
                  </a:ext>
                </a:extLst>
              </a:tr>
              <a:tr h="413729">
                <a:tc vMerge="1">
                  <a:txBody>
                    <a:bodyPr/>
                    <a:lstStyle/>
                    <a:p>
                      <a:endParaRPr lang="en-US"/>
                    </a:p>
                  </a:txBody>
                  <a:tcPr/>
                </a:tc>
                <a:tc>
                  <a:txBody>
                    <a:bodyPr/>
                    <a:lstStyle/>
                    <a:p>
                      <a:pPr algn="ctr" fontAlgn="ctr"/>
                      <a:r>
                        <a:rPr lang="en-US" sz="1100" u="none" strike="noStrike" dirty="0">
                          <a:effectLst/>
                        </a:rPr>
                        <a:t>WDFW</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Have already sent 1 pop with 12 records for SAR data</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953241469"/>
                  </a:ext>
                </a:extLst>
              </a:tr>
              <a:tr h="219365">
                <a:tc vMerge="1">
                  <a:txBody>
                    <a:bodyPr/>
                    <a:lstStyle/>
                    <a:p>
                      <a:endParaRPr lang="en-US"/>
                    </a:p>
                  </a:txBody>
                  <a:tcPr/>
                </a:tc>
                <a:tc>
                  <a:txBody>
                    <a:bodyPr/>
                    <a:lstStyle/>
                    <a:p>
                      <a:pPr algn="ctr" fontAlgn="ctr"/>
                      <a:r>
                        <a:rPr lang="en-US" sz="1100" u="none" strike="noStrike" dirty="0">
                          <a:effectLst/>
                        </a:rPr>
                        <a:t>All</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774</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410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1100" u="none" strike="noStrike" dirty="0">
                          <a:effectLst/>
                        </a:rPr>
                        <a:t>63</a:t>
                      </a:r>
                      <a:endParaRPr lang="en-US" sz="11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169928662"/>
                  </a:ext>
                </a:extLst>
              </a:tr>
            </a:tbl>
          </a:graphicData>
        </a:graphic>
      </p:graphicFrame>
    </p:spTree>
    <p:extLst>
      <p:ext uri="{BB962C8B-B14F-4D97-AF65-F5344CB8AC3E}">
        <p14:creationId xmlns:p14="http://schemas.microsoft.com/office/powerpoint/2010/main" val="19031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383982"/>
              </p:ext>
            </p:extLst>
          </p:nvPr>
        </p:nvGraphicFramePr>
        <p:xfrm>
          <a:off x="513808" y="365760"/>
          <a:ext cx="11251471" cy="6251893"/>
        </p:xfrm>
        <a:graphic>
          <a:graphicData uri="http://schemas.openxmlformats.org/drawingml/2006/table">
            <a:tbl>
              <a:tblPr>
                <a:tableStyleId>{5C22544A-7EE6-4342-B048-85BDC9FD1C3A}</a:tableStyleId>
              </a:tblPr>
              <a:tblGrid>
                <a:gridCol w="815324">
                  <a:extLst>
                    <a:ext uri="{9D8B030D-6E8A-4147-A177-3AD203B41FA5}">
                      <a16:colId xmlns:a16="http://schemas.microsoft.com/office/drawing/2014/main" val="3302740826"/>
                    </a:ext>
                  </a:extLst>
                </a:gridCol>
                <a:gridCol w="837560">
                  <a:extLst>
                    <a:ext uri="{9D8B030D-6E8A-4147-A177-3AD203B41FA5}">
                      <a16:colId xmlns:a16="http://schemas.microsoft.com/office/drawing/2014/main" val="1035889259"/>
                    </a:ext>
                  </a:extLst>
                </a:gridCol>
                <a:gridCol w="852385">
                  <a:extLst>
                    <a:ext uri="{9D8B030D-6E8A-4147-A177-3AD203B41FA5}">
                      <a16:colId xmlns:a16="http://schemas.microsoft.com/office/drawing/2014/main" val="3773929523"/>
                    </a:ext>
                  </a:extLst>
                </a:gridCol>
                <a:gridCol w="978388">
                  <a:extLst>
                    <a:ext uri="{9D8B030D-6E8A-4147-A177-3AD203B41FA5}">
                      <a16:colId xmlns:a16="http://schemas.microsoft.com/office/drawing/2014/main" val="65052878"/>
                    </a:ext>
                  </a:extLst>
                </a:gridCol>
                <a:gridCol w="978388">
                  <a:extLst>
                    <a:ext uri="{9D8B030D-6E8A-4147-A177-3AD203B41FA5}">
                      <a16:colId xmlns:a16="http://schemas.microsoft.com/office/drawing/2014/main" val="394006409"/>
                    </a:ext>
                  </a:extLst>
                </a:gridCol>
                <a:gridCol w="978388">
                  <a:extLst>
                    <a:ext uri="{9D8B030D-6E8A-4147-A177-3AD203B41FA5}">
                      <a16:colId xmlns:a16="http://schemas.microsoft.com/office/drawing/2014/main" val="3298859181"/>
                    </a:ext>
                  </a:extLst>
                </a:gridCol>
                <a:gridCol w="978388">
                  <a:extLst>
                    <a:ext uri="{9D8B030D-6E8A-4147-A177-3AD203B41FA5}">
                      <a16:colId xmlns:a16="http://schemas.microsoft.com/office/drawing/2014/main" val="2681573584"/>
                    </a:ext>
                  </a:extLst>
                </a:gridCol>
                <a:gridCol w="2416325">
                  <a:extLst>
                    <a:ext uri="{9D8B030D-6E8A-4147-A177-3AD203B41FA5}">
                      <a16:colId xmlns:a16="http://schemas.microsoft.com/office/drawing/2014/main" val="2085093924"/>
                    </a:ext>
                  </a:extLst>
                </a:gridCol>
                <a:gridCol w="2416325">
                  <a:extLst>
                    <a:ext uri="{9D8B030D-6E8A-4147-A177-3AD203B41FA5}">
                      <a16:colId xmlns:a16="http://schemas.microsoft.com/office/drawing/2014/main" val="1782883049"/>
                    </a:ext>
                  </a:extLst>
                </a:gridCol>
              </a:tblGrid>
              <a:tr h="445652">
                <a:tc gridSpan="6">
                  <a:txBody>
                    <a:bodyPr/>
                    <a:lstStyle/>
                    <a:p>
                      <a:pPr algn="l" fontAlgn="ctr"/>
                      <a:r>
                        <a:rPr lang="en-US" sz="1200" u="none" strike="noStrike" dirty="0">
                          <a:effectLst/>
                        </a:rPr>
                        <a:t>Published</a:t>
                      </a:r>
                      <a:r>
                        <a:rPr lang="en-US" sz="1200" u="none" strike="noStrike" baseline="30000" dirty="0">
                          <a:effectLst/>
                        </a:rPr>
                        <a:t>1</a:t>
                      </a:r>
                      <a:r>
                        <a:rPr lang="en-US" sz="1200" u="none" strike="noStrike" dirty="0">
                          <a:effectLst/>
                        </a:rPr>
                        <a:t> Coordinated Assessments Records 2017 Results and Predictions for 2018</a:t>
                      </a:r>
                      <a:endParaRPr lang="en-US" sz="1200" b="1"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65196515"/>
                  </a:ext>
                </a:extLst>
              </a:tr>
              <a:tr h="540294">
                <a:tc>
                  <a:txBody>
                    <a:bodyPr/>
                    <a:lstStyle/>
                    <a:p>
                      <a:pPr algn="ctr" fontAlgn="ctr"/>
                      <a:r>
                        <a:rPr lang="en-US" sz="900" u="none" strike="noStrike" dirty="0">
                          <a:effectLst/>
                        </a:rPr>
                        <a:t>High Level Indicator</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Agency</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2017 Populations Reported</a:t>
                      </a:r>
                      <a:r>
                        <a:rPr lang="en-US" sz="900" u="none" strike="noStrike" baseline="30000" dirty="0">
                          <a:effectLst/>
                        </a:rPr>
                        <a:t>2 </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2017 Records From All Populations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Populations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Records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Related Data</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2018 Predictions: BPA Priority Populations</a:t>
                      </a:r>
                      <a:endParaRPr lang="en-US" sz="9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900" u="none" strike="noStrike" dirty="0">
                          <a:effectLst/>
                        </a:rPr>
                        <a:t>General Comments</a:t>
                      </a:r>
                      <a:endParaRPr lang="en-US" sz="900" b="1"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79502606"/>
                  </a:ext>
                </a:extLst>
              </a:tr>
              <a:tr h="158565">
                <a:tc rowSpan="5">
                  <a:txBody>
                    <a:bodyPr/>
                    <a:lstStyle/>
                    <a:p>
                      <a:pPr algn="ctr" fontAlgn="ctr"/>
                      <a:r>
                        <a:rPr lang="en-US" sz="1000" u="none" strike="noStrike" dirty="0">
                          <a:effectLst/>
                        </a:rPr>
                        <a:t>Recruits per Spawner (R/S)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CCT</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392654384"/>
                  </a:ext>
                </a:extLst>
              </a:tr>
              <a:tr h="158565">
                <a:tc vMerge="1">
                  <a:txBody>
                    <a:bodyPr/>
                    <a:lstStyle/>
                    <a:p>
                      <a:endParaRPr lang="en-US"/>
                    </a:p>
                  </a:txBody>
                  <a:tcPr/>
                </a:tc>
                <a:tc>
                  <a:txBody>
                    <a:bodyPr/>
                    <a:lstStyle/>
                    <a:p>
                      <a:pPr algn="ctr" fontAlgn="ctr"/>
                      <a:r>
                        <a:rPr lang="en-US" sz="800" u="none" strike="noStrike" dirty="0">
                          <a:effectLst/>
                        </a:rPr>
                        <a:t>IDFG</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1,001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1,002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96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add sockeye</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95437543"/>
                  </a:ext>
                </a:extLst>
              </a:tr>
              <a:tr h="885431">
                <a:tc vMerge="1">
                  <a:txBody>
                    <a:bodyPr/>
                    <a:lstStyle/>
                    <a:p>
                      <a:endParaRPr lang="en-US"/>
                    </a:p>
                  </a:txBody>
                  <a:tcPr/>
                </a:tc>
                <a:tc>
                  <a:txBody>
                    <a:bodyPr/>
                    <a:lstStyle/>
                    <a:p>
                      <a:pPr algn="ctr" fontAlgn="ctr"/>
                      <a:r>
                        <a:rPr lang="en-US" sz="800" u="none" strike="noStrike" dirty="0">
                          <a:effectLst/>
                        </a:rPr>
                        <a:t>ODFW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1,799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52</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286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b"/>
                      <a:r>
                        <a:rPr lang="en-US" sz="800" u="none" strike="noStrike" dirty="0">
                          <a:effectLst/>
                        </a:rPr>
                        <a:t>Added 14 new Coastal coho populations for adult and juvenile RperS (PopFit = Portion). No updates likely for 4 summer steelhead populations (Deschutes east, Deschutes west, Fifteenmile and Joseph Creek). BPA priority populations in Column J are for Priority 1 and 2.</a:t>
                      </a:r>
                      <a:endParaRPr lang="en-US" sz="8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2063563354"/>
                  </a:ext>
                </a:extLst>
              </a:tr>
              <a:tr h="158565">
                <a:tc vMerge="1">
                  <a:txBody>
                    <a:bodyPr/>
                    <a:lstStyle/>
                    <a:p>
                      <a:endParaRPr lang="en-US"/>
                    </a:p>
                  </a:txBody>
                  <a:tcPr/>
                </a:tc>
                <a:tc>
                  <a:txBody>
                    <a:bodyPr/>
                    <a:lstStyle/>
                    <a:p>
                      <a:pPr algn="ctr" fontAlgn="ctr"/>
                      <a:r>
                        <a:rPr lang="en-US" sz="800" u="none" strike="noStrike" dirty="0">
                          <a:effectLst/>
                        </a:rPr>
                        <a:t>WDFW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27</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293</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181838630"/>
                  </a:ext>
                </a:extLst>
              </a:tr>
              <a:tr h="158565">
                <a:tc vMerge="1">
                  <a:txBody>
                    <a:bodyPr/>
                    <a:lstStyle/>
                    <a:p>
                      <a:endParaRPr lang="en-US"/>
                    </a:p>
                  </a:txBody>
                  <a:tcPr/>
                </a:tc>
                <a:tc>
                  <a:txBody>
                    <a:bodyPr/>
                    <a:lstStyle/>
                    <a:p>
                      <a:pPr algn="ctr" fontAlgn="ctr"/>
                      <a:r>
                        <a:rPr lang="en-US" sz="800" u="none" strike="noStrike" dirty="0">
                          <a:effectLst/>
                        </a:rPr>
                        <a:t>All</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88</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3,095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103</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1,324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96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43</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252748286"/>
                  </a:ext>
                </a:extLst>
              </a:tr>
              <a:tr h="211419">
                <a:tc>
                  <a:txBody>
                    <a:bodyPr/>
                    <a:lstStyle/>
                    <a:p>
                      <a:pPr algn="ctr" fontAlgn="ctr"/>
                      <a:r>
                        <a:rPr lang="en-US" sz="1000" u="none" strike="noStrike" dirty="0">
                          <a:effectLst/>
                        </a:rPr>
                        <a:t>All HLIs</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All</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346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10,319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449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3,944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477</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204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560143735"/>
                  </a:ext>
                </a:extLst>
              </a:tr>
              <a:tr h="205547">
                <a:tc>
                  <a:txBody>
                    <a:bodyPr/>
                    <a:lstStyle/>
                    <a:p>
                      <a:pPr algn="ctr" fontAlgn="ctr"/>
                      <a:r>
                        <a:rPr lang="en-US" sz="1000" u="none" strike="noStrike" dirty="0">
                          <a:effectLst/>
                        </a:rPr>
                        <a:t>Related Data</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CCT</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6615697"/>
                  </a:ext>
                </a:extLst>
              </a:tr>
              <a:tr h="193801">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IDFG</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120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96</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131823249"/>
                  </a:ext>
                </a:extLst>
              </a:tr>
              <a:tr h="1764990">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ODFW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1,300</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ODFW related data = ~705 different trends updated or added, which equates to ~1,300 EscData records updated or added since 10/1/2017. Data deliverables apply to recovery populations, NPCC dashboard trends and updates related to coordination with StreamNet on the traditional API. Trend categories included = Redd counts, spawner counts, fish counts, dam/weir counts, fish abundance and spawner abundance estimates. John Day spring Chinook trends might be added/updated if time/resources are available.</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668946972"/>
                  </a:ext>
                </a:extLst>
              </a:tr>
              <a:tr h="193801">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WDFW</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281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281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820624585"/>
                  </a:ext>
                </a:extLst>
              </a:tr>
              <a:tr h="193801">
                <a:tc>
                  <a:txBody>
                    <a:bodyPr/>
                    <a:lstStyle/>
                    <a:p>
                      <a:pPr algn="ctr" fontAlgn="ctr"/>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All</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119</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1,705</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381</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1688070227"/>
                  </a:ext>
                </a:extLst>
              </a:tr>
              <a:tr h="140947">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1430932201"/>
                  </a:ext>
                </a:extLst>
              </a:tr>
              <a:tr h="158565">
                <a:tc gridSpan="4">
                  <a:txBody>
                    <a:bodyPr/>
                    <a:lstStyle/>
                    <a:p>
                      <a:pPr algn="l" fontAlgn="ctr"/>
                      <a:r>
                        <a:rPr lang="en-US" sz="700" u="none" strike="noStrike" baseline="30000" dirty="0">
                          <a:effectLst/>
                        </a:rPr>
                        <a:t>1</a:t>
                      </a:r>
                      <a:r>
                        <a:rPr lang="en-US" sz="700" u="none" strike="noStrike" dirty="0">
                          <a:effectLst/>
                        </a:rPr>
                        <a:t> "Published" is defined as the data available to all on the CA query system (CAX).</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140717178"/>
                  </a:ext>
                </a:extLst>
              </a:tr>
              <a:tr h="158565">
                <a:tc gridSpan="9">
                  <a:txBody>
                    <a:bodyPr/>
                    <a:lstStyle/>
                    <a:p>
                      <a:pPr algn="l" fontAlgn="ctr"/>
                      <a:r>
                        <a:rPr lang="en-US" sz="700" u="none" strike="noStrike" baseline="30000" dirty="0">
                          <a:effectLst/>
                        </a:rPr>
                        <a:t>2</a:t>
                      </a:r>
                      <a:r>
                        <a:rPr lang="en-US" sz="700" u="none" strike="noStrike" dirty="0">
                          <a:effectLst/>
                        </a:rPr>
                        <a:t> For 2017 a record for a superpopulation was counted only once, for that superpopulation; component populations were not included in the counts.  For 2018 the number of populations and records reflects populations, not superpopulations.</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2831225"/>
                  </a:ext>
                </a:extLst>
              </a:tr>
              <a:tr h="262410">
                <a:tc gridSpan="4">
                  <a:txBody>
                    <a:bodyPr/>
                    <a:lstStyle/>
                    <a:p>
                      <a:pPr algn="l" fontAlgn="ctr"/>
                      <a:r>
                        <a:rPr lang="en-US" sz="700" u="none" strike="noStrike" baseline="30000" dirty="0">
                          <a:effectLst/>
                        </a:rPr>
                        <a:t>3</a:t>
                      </a:r>
                      <a:r>
                        <a:rPr lang="en-US" sz="700" u="none" strike="noStrike" dirty="0">
                          <a:effectLst/>
                        </a:rPr>
                        <a:t> The 213 "TRT populations" are those in the Columbia Basin not listed as extirpated.</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2250332875"/>
                  </a:ext>
                </a:extLst>
              </a:tr>
              <a:tr h="262410">
                <a:tc gridSpan="4">
                  <a:txBody>
                    <a:bodyPr/>
                    <a:lstStyle/>
                    <a:p>
                      <a:pPr algn="l" fontAlgn="ctr"/>
                      <a:r>
                        <a:rPr lang="en-US" sz="700" u="none" strike="noStrike" dirty="0">
                          <a:effectLst/>
                        </a:rPr>
                        <a:t>4 Note "Related Data" totals do not sum as not all entities could predict by indicator.</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4884" marR="4884" marT="4884" marB="0" anchor="b"/>
                </a:tc>
                <a:extLst>
                  <a:ext uri="{0D108BD9-81ED-4DB2-BD59-A6C34878D82A}">
                    <a16:rowId xmlns:a16="http://schemas.microsoft.com/office/drawing/2014/main" val="1892884411"/>
                  </a:ext>
                </a:extLst>
              </a:tr>
            </a:tbl>
          </a:graphicData>
        </a:graphic>
      </p:graphicFrame>
    </p:spTree>
    <p:extLst>
      <p:ext uri="{BB962C8B-B14F-4D97-AF65-F5344CB8AC3E}">
        <p14:creationId xmlns:p14="http://schemas.microsoft.com/office/powerpoint/2010/main" val="131318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sz="quarter" idx="13"/>
          </p:nvPr>
        </p:nvSpPr>
        <p:spPr/>
        <p:txBody>
          <a:bodyPr>
            <a:normAutofit/>
          </a:bodyPr>
          <a:lstStyle/>
          <a:p>
            <a:pPr lvl="1"/>
            <a:r>
              <a:rPr lang="en-US" b="1" dirty="0" smtClean="0"/>
              <a:t>Plans </a:t>
            </a:r>
            <a:r>
              <a:rPr lang="en-US" b="1" dirty="0"/>
              <a:t>and Adjustments for Next Year’s Budgets: BPA Guidance </a:t>
            </a:r>
            <a:endParaRPr lang="en-US" b="1" dirty="0" smtClean="0"/>
          </a:p>
          <a:p>
            <a:pPr lvl="1"/>
            <a:r>
              <a:rPr lang="en-US" b="1" dirty="0"/>
              <a:t>Current Year Budget Update </a:t>
            </a:r>
            <a:endParaRPr lang="en-US" b="1" dirty="0" smtClean="0"/>
          </a:p>
          <a:p>
            <a:pPr lvl="1"/>
            <a:r>
              <a:rPr lang="en-US" b="1" dirty="0"/>
              <a:t>Progress on our Priorities this Year - Partner Updates</a:t>
            </a:r>
          </a:p>
          <a:p>
            <a:pPr lvl="1"/>
            <a:r>
              <a:rPr lang="en-US" b="1" dirty="0"/>
              <a:t>Setting CA/StreamNet Priorities for Next Fiscal Year</a:t>
            </a:r>
          </a:p>
          <a:p>
            <a:pPr lvl="1"/>
            <a:r>
              <a:rPr lang="en-US" b="1" dirty="0" smtClean="0"/>
              <a:t>Council </a:t>
            </a:r>
            <a:r>
              <a:rPr lang="en-US" b="1" dirty="0"/>
              <a:t>F&amp;W Amendment P</a:t>
            </a:r>
            <a:r>
              <a:rPr lang="en-US" b="1" dirty="0" smtClean="0"/>
              <a:t>rocess</a:t>
            </a:r>
          </a:p>
          <a:p>
            <a:pPr lvl="1"/>
            <a:r>
              <a:rPr lang="en-US" b="1" dirty="0"/>
              <a:t>CRITFC Library Update and Discussion </a:t>
            </a:r>
            <a:endParaRPr lang="en-US" b="1" dirty="0" smtClean="0"/>
          </a:p>
          <a:p>
            <a:pPr lvl="1"/>
            <a:r>
              <a:rPr lang="en-US" b="1" dirty="0"/>
              <a:t>Tribal ITMD Project Update and </a:t>
            </a:r>
            <a:r>
              <a:rPr lang="en-US" b="1" dirty="0" smtClean="0"/>
              <a:t>Discussion</a:t>
            </a:r>
          </a:p>
          <a:p>
            <a:pPr lvl="1"/>
            <a:r>
              <a:rPr lang="en-US" b="1" dirty="0" smtClean="0"/>
              <a:t>Roundtable Discussion </a:t>
            </a:r>
            <a:endParaRPr lang="en-US" dirty="0"/>
          </a:p>
        </p:txBody>
      </p:sp>
    </p:spTree>
    <p:extLst>
      <p:ext uri="{BB962C8B-B14F-4D97-AF65-F5344CB8AC3E}">
        <p14:creationId xmlns:p14="http://schemas.microsoft.com/office/powerpoint/2010/main" val="18953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3257681"/>
              </p:ext>
            </p:extLst>
          </p:nvPr>
        </p:nvGraphicFramePr>
        <p:xfrm>
          <a:off x="1358537" y="278669"/>
          <a:ext cx="8813074" cy="6320899"/>
        </p:xfrm>
        <a:graphic>
          <a:graphicData uri="http://schemas.openxmlformats.org/drawingml/2006/table">
            <a:tbl>
              <a:tblPr/>
              <a:tblGrid>
                <a:gridCol w="8813074">
                  <a:extLst>
                    <a:ext uri="{9D8B030D-6E8A-4147-A177-3AD203B41FA5}">
                      <a16:colId xmlns:a16="http://schemas.microsoft.com/office/drawing/2014/main" val="210357597"/>
                    </a:ext>
                  </a:extLst>
                </a:gridCol>
              </a:tblGrid>
              <a:tr h="262999">
                <a:tc>
                  <a:txBody>
                    <a:bodyPr/>
                    <a:lstStyle/>
                    <a:p>
                      <a:pPr algn="l" fontAlgn="b"/>
                      <a:r>
                        <a:rPr lang="en-US" sz="2800" b="1" i="0" u="sng" strike="noStrike" dirty="0">
                          <a:solidFill>
                            <a:srgbClr val="FFFF00"/>
                          </a:solidFill>
                          <a:effectLst/>
                          <a:latin typeface="Calibri" panose="020F0502020204030204" pitchFamily="34" charset="0"/>
                        </a:rPr>
                        <a:t>BPA Tier 1 Populations</a:t>
                      </a:r>
                    </a:p>
                  </a:txBody>
                  <a:tcPr marL="7620" marR="7620" marT="7620" marB="0" anchor="b">
                    <a:lnL>
                      <a:noFill/>
                    </a:lnL>
                    <a:lnR>
                      <a:noFill/>
                    </a:lnR>
                    <a:lnT>
                      <a:noFill/>
                    </a:lnT>
                    <a:lnB>
                      <a:noFill/>
                    </a:lnB>
                  </a:tcPr>
                </a:tc>
                <a:extLst>
                  <a:ext uri="{0D108BD9-81ED-4DB2-BD59-A6C34878D82A}">
                    <a16:rowId xmlns:a16="http://schemas.microsoft.com/office/drawing/2014/main" val="1774740327"/>
                  </a:ext>
                </a:extLst>
              </a:tr>
              <a:tr h="262999">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629444737"/>
                  </a:ext>
                </a:extLst>
              </a:tr>
              <a:tr h="262999">
                <a:tc>
                  <a:txBody>
                    <a:bodyPr/>
                    <a:lstStyle/>
                    <a:p>
                      <a:pPr algn="l" fontAlgn="ctr"/>
                      <a:r>
                        <a:rPr lang="en-US" sz="2000" b="0" i="0" u="none" strike="noStrike" dirty="0">
                          <a:solidFill>
                            <a:srgbClr val="FFFF00"/>
                          </a:solidFill>
                          <a:effectLst/>
                          <a:latin typeface="Arial" panose="020B0604020202020204" pitchFamily="34" charset="0"/>
                        </a:rPr>
                        <a:t>Catherine Creek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2178347212"/>
                  </a:ext>
                </a:extLst>
              </a:tr>
              <a:tr h="262999">
                <a:tc>
                  <a:txBody>
                    <a:bodyPr/>
                    <a:lstStyle/>
                    <a:p>
                      <a:pPr algn="l" fontAlgn="ctr"/>
                      <a:r>
                        <a:rPr lang="en-US" sz="2000" b="0" i="0" u="none" strike="noStrike" dirty="0">
                          <a:solidFill>
                            <a:srgbClr val="FFFF00"/>
                          </a:solidFill>
                          <a:effectLst/>
                          <a:latin typeface="Arial" panose="020B0604020202020204" pitchFamily="34" charset="0"/>
                        </a:rPr>
                        <a:t>Grande Ronde River Upper Mainstem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903273626"/>
                  </a:ext>
                </a:extLst>
              </a:tr>
              <a:tr h="262999">
                <a:tc>
                  <a:txBody>
                    <a:bodyPr/>
                    <a:lstStyle/>
                    <a:p>
                      <a:pPr algn="l" fontAlgn="ctr"/>
                      <a:r>
                        <a:rPr lang="en-US" sz="2000" b="0" i="0" u="none" strike="noStrike" dirty="0">
                          <a:solidFill>
                            <a:srgbClr val="FFFF00"/>
                          </a:solidFill>
                          <a:effectLst/>
                          <a:latin typeface="Arial" panose="020B0604020202020204" pitchFamily="34" charset="0"/>
                        </a:rPr>
                        <a:t>Tucannon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00997474"/>
                  </a:ext>
                </a:extLst>
              </a:tr>
              <a:tr h="262999">
                <a:tc>
                  <a:txBody>
                    <a:bodyPr/>
                    <a:lstStyle/>
                    <a:p>
                      <a:pPr algn="l" fontAlgn="ctr"/>
                      <a:r>
                        <a:rPr lang="en-US" sz="2000" b="0" i="0" u="none" strike="noStrike" dirty="0">
                          <a:solidFill>
                            <a:srgbClr val="FFFF00"/>
                          </a:solidFill>
                          <a:effectLst/>
                          <a:latin typeface="Arial" panose="020B0604020202020204" pitchFamily="34" charset="0"/>
                        </a:rPr>
                        <a:t>Yankee Fork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963857266"/>
                  </a:ext>
                </a:extLst>
              </a:tr>
              <a:tr h="262999">
                <a:tc>
                  <a:txBody>
                    <a:bodyPr/>
                    <a:lstStyle/>
                    <a:p>
                      <a:pPr algn="l" fontAlgn="ctr"/>
                      <a:r>
                        <a:rPr lang="en-US" sz="2000" b="0" i="0" u="none" strike="noStrike" dirty="0">
                          <a:solidFill>
                            <a:srgbClr val="FFFF00"/>
                          </a:solidFill>
                          <a:effectLst/>
                          <a:latin typeface="Arial" panose="020B0604020202020204" pitchFamily="34" charset="0"/>
                        </a:rPr>
                        <a:t>Lochsa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953901111"/>
                  </a:ext>
                </a:extLst>
              </a:tr>
              <a:tr h="262999">
                <a:tc>
                  <a:txBody>
                    <a:bodyPr/>
                    <a:lstStyle/>
                    <a:p>
                      <a:pPr algn="l" fontAlgn="ctr"/>
                      <a:r>
                        <a:rPr lang="en-US" sz="2000" b="0" i="0" u="none" strike="noStrike" dirty="0">
                          <a:solidFill>
                            <a:srgbClr val="FFFF00"/>
                          </a:solidFill>
                          <a:effectLst/>
                          <a:latin typeface="Arial" panose="020B0604020202020204" pitchFamily="34" charset="0"/>
                        </a:rPr>
                        <a:t>Lolo Creek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694887174"/>
                  </a:ext>
                </a:extLst>
              </a:tr>
              <a:tr h="262999">
                <a:tc>
                  <a:txBody>
                    <a:bodyPr/>
                    <a:lstStyle/>
                    <a:p>
                      <a:pPr algn="l" fontAlgn="ctr"/>
                      <a:r>
                        <a:rPr lang="en-US" sz="2000" b="0" i="0" u="none" strike="noStrike" dirty="0">
                          <a:solidFill>
                            <a:srgbClr val="FFFF00"/>
                          </a:solidFill>
                          <a:effectLst/>
                          <a:latin typeface="Arial" panose="020B0604020202020204" pitchFamily="34" charset="0"/>
                        </a:rPr>
                        <a:t>Selway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4442003"/>
                  </a:ext>
                </a:extLst>
              </a:tr>
              <a:tr h="262999">
                <a:tc>
                  <a:txBody>
                    <a:bodyPr/>
                    <a:lstStyle/>
                    <a:p>
                      <a:pPr algn="l" fontAlgn="ctr"/>
                      <a:r>
                        <a:rPr lang="en-US" sz="2000" b="0" i="0" u="none" strike="noStrike" dirty="0">
                          <a:solidFill>
                            <a:srgbClr val="FFFF00"/>
                          </a:solidFill>
                          <a:effectLst/>
                          <a:latin typeface="Arial" panose="020B0604020202020204" pitchFamily="34" charset="0"/>
                        </a:rPr>
                        <a:t>South Fork Clearwater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369393988"/>
                  </a:ext>
                </a:extLst>
              </a:tr>
              <a:tr h="262999">
                <a:tc>
                  <a:txBody>
                    <a:bodyPr/>
                    <a:lstStyle/>
                    <a:p>
                      <a:pPr algn="l" fontAlgn="ctr"/>
                      <a:r>
                        <a:rPr lang="en-US" sz="2000" b="0" i="0" u="none" strike="noStrike" dirty="0">
                          <a:solidFill>
                            <a:srgbClr val="FFFF00"/>
                          </a:solidFill>
                          <a:effectLst/>
                          <a:latin typeface="Arial" panose="020B0604020202020204" pitchFamily="34" charset="0"/>
                        </a:rPr>
                        <a:t>Middle Fork Salmon River Lower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311086342"/>
                  </a:ext>
                </a:extLst>
              </a:tr>
              <a:tr h="262999">
                <a:tc>
                  <a:txBody>
                    <a:bodyPr/>
                    <a:lstStyle/>
                    <a:p>
                      <a:pPr algn="l" fontAlgn="ctr"/>
                      <a:r>
                        <a:rPr lang="en-US" sz="2000" b="0" i="0" u="none" strike="noStrike" dirty="0">
                          <a:solidFill>
                            <a:srgbClr val="FFFF00"/>
                          </a:solidFill>
                          <a:effectLst/>
                          <a:latin typeface="Arial" panose="020B0604020202020204" pitchFamily="34" charset="0"/>
                        </a:rPr>
                        <a:t>Secesh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205616991"/>
                  </a:ext>
                </a:extLst>
              </a:tr>
              <a:tr h="262999">
                <a:tc>
                  <a:txBody>
                    <a:bodyPr/>
                    <a:lstStyle/>
                    <a:p>
                      <a:pPr algn="l" fontAlgn="ctr"/>
                      <a:r>
                        <a:rPr lang="en-US" sz="2000" b="0" i="0" u="none" strike="noStrike" dirty="0">
                          <a:solidFill>
                            <a:srgbClr val="FFFF00"/>
                          </a:solidFill>
                          <a:effectLst/>
                          <a:latin typeface="Arial" panose="020B0604020202020204" pitchFamily="34" charset="0"/>
                        </a:rPr>
                        <a:t>South Fork Salmon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406636315"/>
                  </a:ext>
                </a:extLst>
              </a:tr>
              <a:tr h="262999">
                <a:tc>
                  <a:txBody>
                    <a:bodyPr/>
                    <a:lstStyle/>
                    <a:p>
                      <a:pPr algn="l" fontAlgn="ctr"/>
                      <a:r>
                        <a:rPr lang="en-US" sz="2000" b="0" i="0" u="none" strike="noStrike" dirty="0">
                          <a:solidFill>
                            <a:srgbClr val="FFFF00"/>
                          </a:solidFill>
                          <a:effectLst/>
                          <a:latin typeface="Arial" panose="020B0604020202020204" pitchFamily="34" charset="0"/>
                        </a:rPr>
                        <a:t>Entiat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91981881"/>
                  </a:ext>
                </a:extLst>
              </a:tr>
              <a:tr h="262999">
                <a:tc>
                  <a:txBody>
                    <a:bodyPr/>
                    <a:lstStyle/>
                    <a:p>
                      <a:pPr algn="l" fontAlgn="ctr"/>
                      <a:r>
                        <a:rPr lang="en-US" sz="2000" b="0" i="0" u="none" strike="noStrike" dirty="0">
                          <a:solidFill>
                            <a:srgbClr val="FFFF00"/>
                          </a:solidFill>
                          <a:effectLst/>
                          <a:latin typeface="Arial" panose="020B0604020202020204" pitchFamily="34" charset="0"/>
                        </a:rPr>
                        <a:t>Methow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339038976"/>
                  </a:ext>
                </a:extLst>
              </a:tr>
              <a:tr h="262999">
                <a:tc>
                  <a:txBody>
                    <a:bodyPr/>
                    <a:lstStyle/>
                    <a:p>
                      <a:pPr algn="l" fontAlgn="ctr"/>
                      <a:r>
                        <a:rPr lang="en-US" sz="2000" b="0" i="0" u="none" strike="noStrike" dirty="0">
                          <a:solidFill>
                            <a:srgbClr val="FFFF00"/>
                          </a:solidFill>
                          <a:effectLst/>
                          <a:latin typeface="Arial" panose="020B0604020202020204" pitchFamily="34" charset="0"/>
                        </a:rPr>
                        <a:t>Wenatchee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4279640746"/>
                  </a:ext>
                </a:extLst>
              </a:tr>
              <a:tr h="262999">
                <a:tc>
                  <a:txBody>
                    <a:bodyPr/>
                    <a:lstStyle/>
                    <a:p>
                      <a:pPr algn="l" fontAlgn="ctr"/>
                      <a:r>
                        <a:rPr lang="en-US" sz="2000" b="0" i="0" u="none" strike="noStrike" dirty="0">
                          <a:solidFill>
                            <a:srgbClr val="FFFF00"/>
                          </a:solidFill>
                          <a:effectLst/>
                          <a:latin typeface="Arial" panose="020B0604020202020204" pitchFamily="34" charset="0"/>
                        </a:rPr>
                        <a:t>Entiat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368426196"/>
                  </a:ext>
                </a:extLst>
              </a:tr>
              <a:tr h="262999">
                <a:tc>
                  <a:txBody>
                    <a:bodyPr/>
                    <a:lstStyle/>
                    <a:p>
                      <a:pPr algn="l" fontAlgn="ctr"/>
                      <a:r>
                        <a:rPr lang="en-US" sz="2000" b="0" i="0" u="none" strike="noStrike" dirty="0">
                          <a:solidFill>
                            <a:srgbClr val="FFFF00"/>
                          </a:solidFill>
                          <a:effectLst/>
                          <a:latin typeface="Arial" panose="020B0604020202020204" pitchFamily="34" charset="0"/>
                        </a:rPr>
                        <a:t>Methow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911345886"/>
                  </a:ext>
                </a:extLst>
              </a:tr>
              <a:tr h="262999">
                <a:tc>
                  <a:txBody>
                    <a:bodyPr/>
                    <a:lstStyle/>
                    <a:p>
                      <a:pPr algn="l" fontAlgn="ctr"/>
                      <a:r>
                        <a:rPr lang="en-US" sz="2000" b="0" i="0" u="none" strike="noStrike" dirty="0">
                          <a:solidFill>
                            <a:srgbClr val="FFFF00"/>
                          </a:solidFill>
                          <a:effectLst/>
                          <a:latin typeface="Arial" panose="020B0604020202020204" pitchFamily="34" charset="0"/>
                        </a:rPr>
                        <a:t>Okanogan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730122328"/>
                  </a:ext>
                </a:extLst>
              </a:tr>
              <a:tr h="262999">
                <a:tc>
                  <a:txBody>
                    <a:bodyPr/>
                    <a:lstStyle/>
                    <a:p>
                      <a:pPr algn="l" fontAlgn="ctr"/>
                      <a:r>
                        <a:rPr lang="en-US" sz="2000" b="0" i="0" u="none" strike="noStrike" dirty="0">
                          <a:solidFill>
                            <a:srgbClr val="FFFF00"/>
                          </a:solidFill>
                          <a:effectLst/>
                          <a:latin typeface="Arial" panose="020B0604020202020204" pitchFamily="34" charset="0"/>
                        </a:rPr>
                        <a:t>Wenatchee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428414239"/>
                  </a:ext>
                </a:extLst>
              </a:tr>
            </a:tbl>
          </a:graphicData>
        </a:graphic>
      </p:graphicFrame>
    </p:spTree>
    <p:extLst>
      <p:ext uri="{BB962C8B-B14F-4D97-AF65-F5344CB8AC3E}">
        <p14:creationId xmlns:p14="http://schemas.microsoft.com/office/powerpoint/2010/main" val="24410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9902569"/>
              </p:ext>
            </p:extLst>
          </p:nvPr>
        </p:nvGraphicFramePr>
        <p:xfrm>
          <a:off x="171518" y="82279"/>
          <a:ext cx="5680642" cy="6817987"/>
        </p:xfrm>
        <a:graphic>
          <a:graphicData uri="http://schemas.openxmlformats.org/drawingml/2006/table">
            <a:tbl>
              <a:tblPr/>
              <a:tblGrid>
                <a:gridCol w="5680642">
                  <a:extLst>
                    <a:ext uri="{9D8B030D-6E8A-4147-A177-3AD203B41FA5}">
                      <a16:colId xmlns:a16="http://schemas.microsoft.com/office/drawing/2014/main" val="689625576"/>
                    </a:ext>
                  </a:extLst>
                </a:gridCol>
              </a:tblGrid>
              <a:tr h="228603">
                <a:tc>
                  <a:txBody>
                    <a:bodyPr/>
                    <a:lstStyle/>
                    <a:p>
                      <a:pPr algn="l" fontAlgn="b"/>
                      <a:r>
                        <a:rPr lang="en-US" sz="1500" b="1" i="0" u="none" strike="noStrike" dirty="0">
                          <a:solidFill>
                            <a:srgbClr val="FFFF00"/>
                          </a:solidFill>
                          <a:effectLst/>
                          <a:latin typeface="Calibri" panose="020F0502020204030204" pitchFamily="34" charset="0"/>
                        </a:rPr>
                        <a:t>BPA Tier 2 Populations</a:t>
                      </a:r>
                    </a:p>
                  </a:txBody>
                  <a:tcPr marL="6503" marR="6503" marT="6503" marB="0" anchor="b">
                    <a:lnL>
                      <a:noFill/>
                    </a:lnL>
                    <a:lnR>
                      <a:noFill/>
                    </a:lnR>
                    <a:lnT>
                      <a:noFill/>
                    </a:lnT>
                    <a:lnB>
                      <a:noFill/>
                    </a:lnB>
                  </a:tcPr>
                </a:tc>
                <a:extLst>
                  <a:ext uri="{0D108BD9-81ED-4DB2-BD59-A6C34878D82A}">
                    <a16:rowId xmlns:a16="http://schemas.microsoft.com/office/drawing/2014/main" val="249886596"/>
                  </a:ext>
                </a:extLst>
              </a:tr>
              <a:tr h="156068">
                <a:tc>
                  <a:txBody>
                    <a:bodyPr/>
                    <a:lstStyle/>
                    <a:p>
                      <a:pPr algn="l" fontAlgn="ctr"/>
                      <a:r>
                        <a:rPr lang="en-US" sz="1500" b="0" i="0" u="none" strike="noStrike" dirty="0">
                          <a:solidFill>
                            <a:srgbClr val="FFFF00"/>
                          </a:solidFill>
                          <a:effectLst/>
                          <a:latin typeface="Arial" panose="020B0604020202020204" pitchFamily="34" charset="0"/>
                        </a:rPr>
                        <a:t>Okanogan River - spring Chinook salmon - reintroduced</a:t>
                      </a:r>
                    </a:p>
                  </a:txBody>
                  <a:tcPr marL="6503" marR="6503" marT="6503" marB="0" anchor="ctr">
                    <a:lnL>
                      <a:noFill/>
                    </a:lnL>
                    <a:lnR>
                      <a:noFill/>
                    </a:lnR>
                    <a:lnT>
                      <a:noFill/>
                    </a:lnT>
                    <a:lnB>
                      <a:noFill/>
                    </a:lnB>
                  </a:tcPr>
                </a:tc>
                <a:extLst>
                  <a:ext uri="{0D108BD9-81ED-4DB2-BD59-A6C34878D82A}">
                    <a16:rowId xmlns:a16="http://schemas.microsoft.com/office/drawing/2014/main" val="3522418249"/>
                  </a:ext>
                </a:extLst>
              </a:tr>
              <a:tr h="156068">
                <a:tc>
                  <a:txBody>
                    <a:bodyPr/>
                    <a:lstStyle/>
                    <a:p>
                      <a:pPr algn="l" fontAlgn="ctr"/>
                      <a:r>
                        <a:rPr lang="en-US" sz="1500" b="0" i="0" u="none" strike="noStrike" dirty="0">
                          <a:solidFill>
                            <a:srgbClr val="FFFF00"/>
                          </a:solidFill>
                          <a:effectLst/>
                          <a:latin typeface="Arial" panose="020B0604020202020204" pitchFamily="34" charset="0"/>
                        </a:rPr>
                        <a:t>Snake River Lower Mainstem - fall Chinook salmon</a:t>
                      </a:r>
                    </a:p>
                  </a:txBody>
                  <a:tcPr marL="6503" marR="6503" marT="6503" marB="0" anchor="ctr">
                    <a:lnL>
                      <a:noFill/>
                    </a:lnL>
                    <a:lnR>
                      <a:noFill/>
                    </a:lnR>
                    <a:lnT>
                      <a:noFill/>
                    </a:lnT>
                    <a:lnB>
                      <a:noFill/>
                    </a:lnB>
                  </a:tcPr>
                </a:tc>
                <a:extLst>
                  <a:ext uri="{0D108BD9-81ED-4DB2-BD59-A6C34878D82A}">
                    <a16:rowId xmlns:a16="http://schemas.microsoft.com/office/drawing/2014/main" val="1363728401"/>
                  </a:ext>
                </a:extLst>
              </a:tr>
              <a:tr h="156068">
                <a:tc>
                  <a:txBody>
                    <a:bodyPr/>
                    <a:lstStyle/>
                    <a:p>
                      <a:pPr algn="l" fontAlgn="ctr"/>
                      <a:r>
                        <a:rPr lang="en-US" sz="1500" b="0" i="0" u="none" strike="noStrike" dirty="0">
                          <a:solidFill>
                            <a:srgbClr val="FFFF00"/>
                          </a:solidFill>
                          <a:effectLst/>
                          <a:latin typeface="Arial" panose="020B0604020202020204" pitchFamily="34" charset="0"/>
                        </a:rPr>
                        <a:t>Imnaha River Mainstem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2224738762"/>
                  </a:ext>
                </a:extLst>
              </a:tr>
              <a:tr h="156068">
                <a:tc>
                  <a:txBody>
                    <a:bodyPr/>
                    <a:lstStyle/>
                    <a:p>
                      <a:pPr algn="l" fontAlgn="ctr"/>
                      <a:r>
                        <a:rPr lang="en-US" sz="1500" b="0" i="0" u="none" strike="noStrike" dirty="0">
                          <a:solidFill>
                            <a:srgbClr val="FFFF00"/>
                          </a:solidFill>
                          <a:effectLst/>
                          <a:latin typeface="Arial" panose="020B0604020202020204" pitchFamily="34" charset="0"/>
                        </a:rPr>
                        <a:t>Wallowa/Lostine Rivers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3010740146"/>
                  </a:ext>
                </a:extLst>
              </a:tr>
              <a:tr h="156068">
                <a:tc>
                  <a:txBody>
                    <a:bodyPr/>
                    <a:lstStyle/>
                    <a:p>
                      <a:pPr algn="l" fontAlgn="ctr"/>
                      <a:r>
                        <a:rPr lang="en-US" sz="1500" b="0" i="0" u="none" strike="noStrike" dirty="0">
                          <a:solidFill>
                            <a:srgbClr val="FFFF00"/>
                          </a:solidFill>
                          <a:effectLst/>
                          <a:latin typeface="Arial" panose="020B0604020202020204" pitchFamily="34" charset="0"/>
                        </a:rPr>
                        <a:t>Minam River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3271562343"/>
                  </a:ext>
                </a:extLst>
              </a:tr>
              <a:tr h="156068">
                <a:tc>
                  <a:txBody>
                    <a:bodyPr/>
                    <a:lstStyle/>
                    <a:p>
                      <a:pPr algn="l" fontAlgn="ctr"/>
                      <a:r>
                        <a:rPr lang="en-US" sz="1500" b="0" i="0" u="none" strike="noStrike" dirty="0">
                          <a:solidFill>
                            <a:srgbClr val="FFFF00"/>
                          </a:solidFill>
                          <a:effectLst/>
                          <a:latin typeface="Arial" panose="020B0604020202020204" pitchFamily="34" charset="0"/>
                        </a:rPr>
                        <a:t>Bear Valley Creek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4227647321"/>
                  </a:ext>
                </a:extLst>
              </a:tr>
              <a:tr h="156068">
                <a:tc>
                  <a:txBody>
                    <a:bodyPr/>
                    <a:lstStyle/>
                    <a:p>
                      <a:pPr algn="l" fontAlgn="ctr"/>
                      <a:r>
                        <a:rPr lang="en-US" sz="1500" b="0" i="0" u="none" strike="noStrike" dirty="0">
                          <a:solidFill>
                            <a:srgbClr val="FFFF00"/>
                          </a:solidFill>
                          <a:effectLst/>
                          <a:latin typeface="Arial" panose="020B0604020202020204" pitchFamily="34" charset="0"/>
                        </a:rPr>
                        <a:t>Big Creek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2161135078"/>
                  </a:ext>
                </a:extLst>
              </a:tr>
              <a:tr h="156068">
                <a:tc>
                  <a:txBody>
                    <a:bodyPr/>
                    <a:lstStyle/>
                    <a:p>
                      <a:pPr algn="l" fontAlgn="ctr"/>
                      <a:r>
                        <a:rPr lang="en-US" sz="1500" b="0" i="0" u="none" strike="noStrike" dirty="0">
                          <a:solidFill>
                            <a:srgbClr val="FFFF00"/>
                          </a:solidFill>
                          <a:effectLst/>
                          <a:latin typeface="Arial" panose="020B0604020202020204" pitchFamily="34" charset="0"/>
                        </a:rPr>
                        <a:t>East Fork South Fork Salmon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981998738"/>
                  </a:ext>
                </a:extLst>
              </a:tr>
              <a:tr h="156068">
                <a:tc>
                  <a:txBody>
                    <a:bodyPr/>
                    <a:lstStyle/>
                    <a:p>
                      <a:pPr algn="l" fontAlgn="ctr"/>
                      <a:r>
                        <a:rPr lang="en-US" sz="1500" b="0" i="0" u="none" strike="noStrike" dirty="0">
                          <a:solidFill>
                            <a:srgbClr val="FFFF00"/>
                          </a:solidFill>
                          <a:effectLst/>
                          <a:latin typeface="Arial" panose="020B0604020202020204" pitchFamily="34" charset="0"/>
                        </a:rPr>
                        <a:t>Little Salmon River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2278918266"/>
                  </a:ext>
                </a:extLst>
              </a:tr>
              <a:tr h="156068">
                <a:tc>
                  <a:txBody>
                    <a:bodyPr/>
                    <a:lstStyle/>
                    <a:p>
                      <a:pPr algn="l" fontAlgn="ctr"/>
                      <a:r>
                        <a:rPr lang="en-US" sz="1500" b="0" i="0" u="none" strike="noStrike" dirty="0">
                          <a:solidFill>
                            <a:srgbClr val="FFFF00"/>
                          </a:solidFill>
                          <a:effectLst/>
                          <a:latin typeface="Arial" panose="020B0604020202020204" pitchFamily="34" charset="0"/>
                        </a:rPr>
                        <a:t>Secesh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994759839"/>
                  </a:ext>
                </a:extLst>
              </a:tr>
              <a:tr h="156068">
                <a:tc>
                  <a:txBody>
                    <a:bodyPr/>
                    <a:lstStyle/>
                    <a:p>
                      <a:pPr algn="l" fontAlgn="ctr"/>
                      <a:r>
                        <a:rPr lang="en-US" sz="1500" b="0" i="0" u="none" strike="noStrike" dirty="0">
                          <a:solidFill>
                            <a:srgbClr val="FFFF00"/>
                          </a:solidFill>
                          <a:effectLst/>
                          <a:latin typeface="Arial" panose="020B0604020202020204" pitchFamily="34" charset="0"/>
                        </a:rPr>
                        <a:t>South Fork Salmon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197207731"/>
                  </a:ext>
                </a:extLst>
              </a:tr>
              <a:tr h="156068">
                <a:tc>
                  <a:txBody>
                    <a:bodyPr/>
                    <a:lstStyle/>
                    <a:p>
                      <a:pPr algn="l" fontAlgn="ctr"/>
                      <a:r>
                        <a:rPr lang="en-US" sz="1500" b="0" i="0" u="none" strike="noStrike" dirty="0">
                          <a:solidFill>
                            <a:srgbClr val="FFFF00"/>
                          </a:solidFill>
                          <a:effectLst/>
                          <a:latin typeface="Arial" panose="020B0604020202020204" pitchFamily="34" charset="0"/>
                        </a:rPr>
                        <a:t>East Fork Salmon River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219981871"/>
                  </a:ext>
                </a:extLst>
              </a:tr>
              <a:tr h="156068">
                <a:tc>
                  <a:txBody>
                    <a:bodyPr/>
                    <a:lstStyle/>
                    <a:p>
                      <a:pPr algn="l" fontAlgn="ctr"/>
                      <a:r>
                        <a:rPr lang="en-US" sz="1500" b="0" i="0" u="none" strike="noStrike" dirty="0">
                          <a:solidFill>
                            <a:srgbClr val="FFFF00"/>
                          </a:solidFill>
                          <a:effectLst/>
                          <a:latin typeface="Arial" panose="020B0604020202020204" pitchFamily="34" charset="0"/>
                        </a:rPr>
                        <a:t>Lemhi River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2959264659"/>
                  </a:ext>
                </a:extLst>
              </a:tr>
              <a:tr h="156068">
                <a:tc>
                  <a:txBody>
                    <a:bodyPr/>
                    <a:lstStyle/>
                    <a:p>
                      <a:pPr algn="l" fontAlgn="ctr"/>
                      <a:r>
                        <a:rPr lang="en-US" sz="1500" b="0" i="0" u="none" strike="noStrike" dirty="0">
                          <a:solidFill>
                            <a:srgbClr val="FFFF00"/>
                          </a:solidFill>
                          <a:effectLst/>
                          <a:latin typeface="Arial" panose="020B0604020202020204" pitchFamily="34" charset="0"/>
                        </a:rPr>
                        <a:t>Pahsimeroi River - 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563093719"/>
                  </a:ext>
                </a:extLst>
              </a:tr>
              <a:tr h="156068">
                <a:tc>
                  <a:txBody>
                    <a:bodyPr/>
                    <a:lstStyle/>
                    <a:p>
                      <a:pPr algn="l" fontAlgn="ctr"/>
                      <a:r>
                        <a:rPr lang="en-US" sz="1500" b="0" i="0" u="none" strike="noStrike" dirty="0">
                          <a:solidFill>
                            <a:srgbClr val="FFFF00"/>
                          </a:solidFill>
                          <a:effectLst/>
                          <a:latin typeface="Arial" panose="020B0604020202020204" pitchFamily="34" charset="0"/>
                        </a:rPr>
                        <a:t>Salmon River Lower Mainstem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711728040"/>
                  </a:ext>
                </a:extLst>
              </a:tr>
              <a:tr h="156068">
                <a:tc>
                  <a:txBody>
                    <a:bodyPr/>
                    <a:lstStyle/>
                    <a:p>
                      <a:pPr algn="l" fontAlgn="ctr"/>
                      <a:r>
                        <a:rPr lang="en-US" sz="1500" b="0" i="0" u="none" strike="noStrike" dirty="0">
                          <a:solidFill>
                            <a:srgbClr val="FFFF00"/>
                          </a:solidFill>
                          <a:effectLst/>
                          <a:latin typeface="Arial" panose="020B0604020202020204" pitchFamily="34" charset="0"/>
                        </a:rPr>
                        <a:t>Salmon River Upper Mainstem - spring Chinook salmon</a:t>
                      </a:r>
                    </a:p>
                  </a:txBody>
                  <a:tcPr marL="6503" marR="6503" marT="6503" marB="0" anchor="ctr">
                    <a:lnL>
                      <a:noFill/>
                    </a:lnL>
                    <a:lnR>
                      <a:noFill/>
                    </a:lnR>
                    <a:lnT>
                      <a:noFill/>
                    </a:lnT>
                    <a:lnB>
                      <a:noFill/>
                    </a:lnB>
                  </a:tcPr>
                </a:tc>
                <a:extLst>
                  <a:ext uri="{0D108BD9-81ED-4DB2-BD59-A6C34878D82A}">
                    <a16:rowId xmlns:a16="http://schemas.microsoft.com/office/drawing/2014/main" val="201638197"/>
                  </a:ext>
                </a:extLst>
              </a:tr>
              <a:tr h="156068">
                <a:tc>
                  <a:txBody>
                    <a:bodyPr/>
                    <a:lstStyle/>
                    <a:p>
                      <a:pPr algn="l" fontAlgn="ctr"/>
                      <a:r>
                        <a:rPr lang="en-US" sz="1500" b="0" i="0" u="none" strike="noStrike" dirty="0">
                          <a:solidFill>
                            <a:srgbClr val="FFFF00"/>
                          </a:solidFill>
                          <a:effectLst/>
                          <a:latin typeface="Arial" panose="020B0604020202020204" pitchFamily="34" charset="0"/>
                        </a:rPr>
                        <a:t>Valley Creek - spring/summer Chinook salmon</a:t>
                      </a:r>
                    </a:p>
                  </a:txBody>
                  <a:tcPr marL="6503" marR="6503" marT="6503" marB="0" anchor="ctr">
                    <a:lnL>
                      <a:noFill/>
                    </a:lnL>
                    <a:lnR>
                      <a:noFill/>
                    </a:lnR>
                    <a:lnT>
                      <a:noFill/>
                    </a:lnT>
                    <a:lnB>
                      <a:noFill/>
                    </a:lnB>
                  </a:tcPr>
                </a:tc>
                <a:extLst>
                  <a:ext uri="{0D108BD9-81ED-4DB2-BD59-A6C34878D82A}">
                    <a16:rowId xmlns:a16="http://schemas.microsoft.com/office/drawing/2014/main" val="3101489770"/>
                  </a:ext>
                </a:extLst>
              </a:tr>
              <a:tr h="156068">
                <a:tc>
                  <a:txBody>
                    <a:bodyPr/>
                    <a:lstStyle/>
                    <a:p>
                      <a:pPr algn="l" fontAlgn="ctr"/>
                      <a:r>
                        <a:rPr lang="en-US" sz="1500" b="0" i="0" u="none" strike="noStrike" dirty="0">
                          <a:solidFill>
                            <a:srgbClr val="FFFF00"/>
                          </a:solidFill>
                          <a:effectLst/>
                          <a:latin typeface="Arial" panose="020B0604020202020204" pitchFamily="34" charset="0"/>
                        </a:rPr>
                        <a:t>Redfish Lake - summer Sockeye salmon</a:t>
                      </a:r>
                    </a:p>
                  </a:txBody>
                  <a:tcPr marL="6503" marR="6503" marT="6503" marB="0" anchor="ctr">
                    <a:lnL>
                      <a:noFill/>
                    </a:lnL>
                    <a:lnR>
                      <a:noFill/>
                    </a:lnR>
                    <a:lnT>
                      <a:noFill/>
                    </a:lnT>
                    <a:lnB>
                      <a:noFill/>
                    </a:lnB>
                  </a:tcPr>
                </a:tc>
                <a:extLst>
                  <a:ext uri="{0D108BD9-81ED-4DB2-BD59-A6C34878D82A}">
                    <a16:rowId xmlns:a16="http://schemas.microsoft.com/office/drawing/2014/main" val="3889961980"/>
                  </a:ext>
                </a:extLst>
              </a:tr>
              <a:tr h="156068">
                <a:tc>
                  <a:txBody>
                    <a:bodyPr/>
                    <a:lstStyle/>
                    <a:p>
                      <a:pPr algn="l" fontAlgn="ctr"/>
                      <a:r>
                        <a:rPr lang="en-US" sz="1500" b="0" i="0" u="none" strike="noStrike" dirty="0">
                          <a:solidFill>
                            <a:srgbClr val="FFFF00"/>
                          </a:solidFill>
                          <a:effectLst/>
                          <a:latin typeface="Arial" panose="020B0604020202020204" pitchFamily="34" charset="0"/>
                        </a:rPr>
                        <a:t>Grande Ronde River Lower Mainstem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1578218701"/>
                  </a:ext>
                </a:extLst>
              </a:tr>
              <a:tr h="156068">
                <a:tc>
                  <a:txBody>
                    <a:bodyPr/>
                    <a:lstStyle/>
                    <a:p>
                      <a:pPr algn="l" fontAlgn="ctr"/>
                      <a:r>
                        <a:rPr lang="sv-SE" sz="1500" b="0" i="0" u="none" strike="noStrike" dirty="0">
                          <a:solidFill>
                            <a:srgbClr val="FFFF00"/>
                          </a:solidFill>
                          <a:effectLst/>
                          <a:latin typeface="Arial" panose="020B0604020202020204" pitchFamily="34" charset="0"/>
                        </a:rPr>
                        <a:t>Grande Ronde River Upper Mainstem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3666570037"/>
                  </a:ext>
                </a:extLst>
              </a:tr>
              <a:tr h="156068">
                <a:tc>
                  <a:txBody>
                    <a:bodyPr/>
                    <a:lstStyle/>
                    <a:p>
                      <a:pPr algn="l" fontAlgn="ctr"/>
                      <a:r>
                        <a:rPr lang="en-US" sz="1500" b="0" i="0" u="none" strike="noStrike" dirty="0">
                          <a:solidFill>
                            <a:srgbClr val="FFFF00"/>
                          </a:solidFill>
                          <a:effectLst/>
                          <a:latin typeface="Arial" panose="020B0604020202020204" pitchFamily="34" charset="0"/>
                        </a:rPr>
                        <a:t>Joseph Creek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3666815337"/>
                  </a:ext>
                </a:extLst>
              </a:tr>
              <a:tr h="156068">
                <a:tc>
                  <a:txBody>
                    <a:bodyPr/>
                    <a:lstStyle/>
                    <a:p>
                      <a:pPr algn="l" fontAlgn="ctr"/>
                      <a:r>
                        <a:rPr lang="en-US" sz="1500" b="0" i="0" u="none" strike="noStrike" dirty="0">
                          <a:solidFill>
                            <a:srgbClr val="FFFF00"/>
                          </a:solidFill>
                          <a:effectLst/>
                          <a:latin typeface="Arial" panose="020B0604020202020204" pitchFamily="34" charset="0"/>
                        </a:rPr>
                        <a:t>Wallowa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1352907089"/>
                  </a:ext>
                </a:extLst>
              </a:tr>
              <a:tr h="156068">
                <a:tc>
                  <a:txBody>
                    <a:bodyPr/>
                    <a:lstStyle/>
                    <a:p>
                      <a:pPr algn="l" fontAlgn="ctr"/>
                      <a:r>
                        <a:rPr lang="en-US" sz="1500" b="0" i="0" u="none" strike="noStrike" dirty="0">
                          <a:solidFill>
                            <a:srgbClr val="FFFF00"/>
                          </a:solidFill>
                          <a:effectLst/>
                          <a:latin typeface="Arial" panose="020B0604020202020204" pitchFamily="34" charset="0"/>
                        </a:rPr>
                        <a:t>Hells Canyon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3317533090"/>
                  </a:ext>
                </a:extLst>
              </a:tr>
              <a:tr h="156068">
                <a:tc>
                  <a:txBody>
                    <a:bodyPr/>
                    <a:lstStyle/>
                    <a:p>
                      <a:pPr algn="l" fontAlgn="ctr"/>
                      <a:r>
                        <a:rPr lang="en-US" sz="1500" b="0" i="0" u="none" strike="noStrike" dirty="0">
                          <a:solidFill>
                            <a:srgbClr val="FFFF00"/>
                          </a:solidFill>
                          <a:effectLst/>
                          <a:latin typeface="Arial" panose="020B0604020202020204" pitchFamily="34" charset="0"/>
                        </a:rPr>
                        <a:t>Imnaha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945907359"/>
                  </a:ext>
                </a:extLst>
              </a:tr>
              <a:tr h="156068">
                <a:tc>
                  <a:txBody>
                    <a:bodyPr/>
                    <a:lstStyle/>
                    <a:p>
                      <a:pPr algn="l" fontAlgn="ctr"/>
                      <a:r>
                        <a:rPr lang="en-US" sz="1500" b="0" i="0" u="none" strike="noStrike" dirty="0">
                          <a:solidFill>
                            <a:srgbClr val="FFFF00"/>
                          </a:solidFill>
                          <a:effectLst/>
                          <a:latin typeface="Arial" panose="020B0604020202020204" pitchFamily="34" charset="0"/>
                        </a:rPr>
                        <a:t>Asotin Creek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1316121074"/>
                  </a:ext>
                </a:extLst>
              </a:tr>
              <a:tr h="156068">
                <a:tc>
                  <a:txBody>
                    <a:bodyPr/>
                    <a:lstStyle/>
                    <a:p>
                      <a:pPr algn="l" fontAlgn="ctr"/>
                      <a:r>
                        <a:rPr lang="en-US" sz="1500" b="0" i="0" u="none" strike="noStrike" dirty="0">
                          <a:solidFill>
                            <a:srgbClr val="FFFF00"/>
                          </a:solidFill>
                          <a:effectLst/>
                          <a:latin typeface="Arial" panose="020B0604020202020204" pitchFamily="34" charset="0"/>
                        </a:rPr>
                        <a:t>Tucannon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510945670"/>
                  </a:ext>
                </a:extLst>
              </a:tr>
              <a:tr h="156068">
                <a:tc>
                  <a:txBody>
                    <a:bodyPr/>
                    <a:lstStyle/>
                    <a:p>
                      <a:pPr algn="l" fontAlgn="ctr"/>
                      <a:r>
                        <a:rPr lang="en-US" sz="1500" b="0" i="0" u="none" strike="noStrike" dirty="0">
                          <a:solidFill>
                            <a:srgbClr val="FFFF00"/>
                          </a:solidFill>
                          <a:effectLst/>
                          <a:latin typeface="Arial" panose="020B0604020202020204" pitchFamily="34" charset="0"/>
                        </a:rPr>
                        <a:t>East Fork Salmon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412527323"/>
                  </a:ext>
                </a:extLst>
              </a:tr>
              <a:tr h="156068">
                <a:tc>
                  <a:txBody>
                    <a:bodyPr/>
                    <a:lstStyle/>
                    <a:p>
                      <a:pPr algn="l" fontAlgn="ctr"/>
                      <a:r>
                        <a:rPr lang="en-US" sz="1500" b="0" i="0" u="none" strike="noStrike" dirty="0">
                          <a:solidFill>
                            <a:srgbClr val="FFFF00"/>
                          </a:solidFill>
                          <a:effectLst/>
                          <a:latin typeface="Arial" panose="020B0604020202020204" pitchFamily="34" charset="0"/>
                        </a:rPr>
                        <a:t>Lemhi River - summer Steelhead</a:t>
                      </a:r>
                    </a:p>
                  </a:txBody>
                  <a:tcPr marL="6503" marR="6503" marT="6503" marB="0" anchor="ctr">
                    <a:lnL>
                      <a:noFill/>
                    </a:lnL>
                    <a:lnR>
                      <a:noFill/>
                    </a:lnR>
                    <a:lnT>
                      <a:noFill/>
                    </a:lnT>
                    <a:lnB>
                      <a:noFill/>
                    </a:lnB>
                  </a:tcPr>
                </a:tc>
                <a:extLst>
                  <a:ext uri="{0D108BD9-81ED-4DB2-BD59-A6C34878D82A}">
                    <a16:rowId xmlns:a16="http://schemas.microsoft.com/office/drawing/2014/main" val="59666238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45141339"/>
              </p:ext>
            </p:extLst>
          </p:nvPr>
        </p:nvGraphicFramePr>
        <p:xfrm>
          <a:off x="5746749" y="605089"/>
          <a:ext cx="6445251" cy="6027420"/>
        </p:xfrm>
        <a:graphic>
          <a:graphicData uri="http://schemas.openxmlformats.org/drawingml/2006/table">
            <a:tbl>
              <a:tblPr/>
              <a:tblGrid>
                <a:gridCol w="6445251">
                  <a:extLst>
                    <a:ext uri="{9D8B030D-6E8A-4147-A177-3AD203B41FA5}">
                      <a16:colId xmlns:a16="http://schemas.microsoft.com/office/drawing/2014/main" val="4253768510"/>
                    </a:ext>
                  </a:extLst>
                </a:gridCol>
              </a:tblGrid>
              <a:tr h="182880">
                <a:tc>
                  <a:txBody>
                    <a:bodyPr/>
                    <a:lstStyle/>
                    <a:p>
                      <a:pPr algn="l" fontAlgn="ctr"/>
                      <a:r>
                        <a:rPr lang="en-US" sz="1600" b="0" i="0" u="none" strike="noStrike" dirty="0">
                          <a:solidFill>
                            <a:srgbClr val="FFFF00"/>
                          </a:solidFill>
                          <a:effectLst/>
                          <a:latin typeface="Arial" panose="020B0604020202020204" pitchFamily="34" charset="0"/>
                        </a:rPr>
                        <a:t>Middle Fork Salmon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963954851"/>
                  </a:ext>
                </a:extLst>
              </a:tr>
              <a:tr h="182880">
                <a:tc>
                  <a:txBody>
                    <a:bodyPr/>
                    <a:lstStyle/>
                    <a:p>
                      <a:pPr algn="l" fontAlgn="ctr"/>
                      <a:r>
                        <a:rPr lang="en-US" sz="1600" b="0" i="0" u="none" strike="noStrike" dirty="0">
                          <a:solidFill>
                            <a:srgbClr val="FFFF00"/>
                          </a:solidFill>
                          <a:effectLst/>
                          <a:latin typeface="Arial" panose="020B0604020202020204" pitchFamily="34" charset="0"/>
                        </a:rPr>
                        <a:t>Pahsimeroi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849691422"/>
                  </a:ext>
                </a:extLst>
              </a:tr>
              <a:tr h="182880">
                <a:tc>
                  <a:txBody>
                    <a:bodyPr/>
                    <a:lstStyle/>
                    <a:p>
                      <a:pPr algn="l" fontAlgn="ctr"/>
                      <a:r>
                        <a:rPr lang="en-US" sz="1600" b="0" i="0" u="none" strike="noStrike" dirty="0">
                          <a:solidFill>
                            <a:srgbClr val="FFFF00"/>
                          </a:solidFill>
                          <a:effectLst/>
                          <a:latin typeface="Arial" panose="020B0604020202020204" pitchFamily="34" charset="0"/>
                        </a:rPr>
                        <a:t>Salmon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502679954"/>
                  </a:ext>
                </a:extLst>
              </a:tr>
              <a:tr h="182880">
                <a:tc>
                  <a:txBody>
                    <a:bodyPr/>
                    <a:lstStyle/>
                    <a:p>
                      <a:pPr algn="l" fontAlgn="ctr"/>
                      <a:r>
                        <a:rPr lang="en-US" sz="1600" b="0" i="0" u="none" strike="noStrike" dirty="0">
                          <a:solidFill>
                            <a:srgbClr val="FFFF00"/>
                          </a:solidFill>
                          <a:effectLst/>
                          <a:latin typeface="Arial" panose="020B0604020202020204" pitchFamily="34" charset="0"/>
                        </a:rPr>
                        <a:t>Deschutes River Eastside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841252608"/>
                  </a:ext>
                </a:extLst>
              </a:tr>
              <a:tr h="182880">
                <a:tc>
                  <a:txBody>
                    <a:bodyPr/>
                    <a:lstStyle/>
                    <a:p>
                      <a:pPr algn="l" fontAlgn="ctr"/>
                      <a:r>
                        <a:rPr lang="en-US" sz="1600" b="0" i="0" u="none" strike="noStrike" dirty="0">
                          <a:solidFill>
                            <a:srgbClr val="FFFF00"/>
                          </a:solidFill>
                          <a:effectLst/>
                          <a:latin typeface="Arial" panose="020B0604020202020204" pitchFamily="34" charset="0"/>
                        </a:rPr>
                        <a:t>Deschutes River Westside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396355487"/>
                  </a:ext>
                </a:extLst>
              </a:tr>
              <a:tr h="182880">
                <a:tc>
                  <a:txBody>
                    <a:bodyPr/>
                    <a:lstStyle/>
                    <a:p>
                      <a:pPr algn="l" fontAlgn="ctr"/>
                      <a:r>
                        <a:rPr lang="en-US" sz="1600" b="0" i="0" u="none" strike="noStrike" dirty="0">
                          <a:solidFill>
                            <a:srgbClr val="FFFF00"/>
                          </a:solidFill>
                          <a:effectLst/>
                          <a:latin typeface="Arial" panose="020B0604020202020204" pitchFamily="34" charset="0"/>
                        </a:rPr>
                        <a:t>Fifteenmile Creek - winter Steelhead</a:t>
                      </a:r>
                    </a:p>
                  </a:txBody>
                  <a:tcPr marL="7620" marR="7620" marT="7620" marB="0" anchor="ctr">
                    <a:lnL>
                      <a:noFill/>
                    </a:lnL>
                    <a:lnR>
                      <a:noFill/>
                    </a:lnR>
                    <a:lnT>
                      <a:noFill/>
                    </a:lnT>
                    <a:lnB>
                      <a:noFill/>
                    </a:lnB>
                  </a:tcPr>
                </a:tc>
                <a:extLst>
                  <a:ext uri="{0D108BD9-81ED-4DB2-BD59-A6C34878D82A}">
                    <a16:rowId xmlns:a16="http://schemas.microsoft.com/office/drawing/2014/main" val="205391931"/>
                  </a:ext>
                </a:extLst>
              </a:tr>
              <a:tr h="182880">
                <a:tc>
                  <a:txBody>
                    <a:bodyPr/>
                    <a:lstStyle/>
                    <a:p>
                      <a:pPr algn="l" fontAlgn="ctr"/>
                      <a:r>
                        <a:rPr lang="en-US" sz="1600" b="0" i="0" u="none" strike="noStrike" dirty="0">
                          <a:solidFill>
                            <a:srgbClr val="FFFF00"/>
                          </a:solidFill>
                          <a:effectLst/>
                          <a:latin typeface="Arial" panose="020B0604020202020204" pitchFamily="34" charset="0"/>
                        </a:rPr>
                        <a:t>Klickitat River - summer and winter Steelhead</a:t>
                      </a:r>
                    </a:p>
                  </a:txBody>
                  <a:tcPr marL="7620" marR="7620" marT="7620" marB="0" anchor="ctr">
                    <a:lnL>
                      <a:noFill/>
                    </a:lnL>
                    <a:lnR>
                      <a:noFill/>
                    </a:lnR>
                    <a:lnT>
                      <a:noFill/>
                    </a:lnT>
                    <a:lnB>
                      <a:noFill/>
                    </a:lnB>
                  </a:tcPr>
                </a:tc>
                <a:extLst>
                  <a:ext uri="{0D108BD9-81ED-4DB2-BD59-A6C34878D82A}">
                    <a16:rowId xmlns:a16="http://schemas.microsoft.com/office/drawing/2014/main" val="2140902126"/>
                  </a:ext>
                </a:extLst>
              </a:tr>
              <a:tr h="182880">
                <a:tc>
                  <a:txBody>
                    <a:bodyPr/>
                    <a:lstStyle/>
                    <a:p>
                      <a:pPr algn="l" fontAlgn="ctr"/>
                      <a:r>
                        <a:rPr lang="en-US" sz="1600" b="0" i="0" u="none" strike="noStrike" dirty="0">
                          <a:solidFill>
                            <a:srgbClr val="FFFF00"/>
                          </a:solidFill>
                          <a:effectLst/>
                          <a:latin typeface="Arial" panose="020B0604020202020204" pitchFamily="34" charset="0"/>
                        </a:rPr>
                        <a:t>John Day River Lower Mainstem Tributaries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806981613"/>
                  </a:ext>
                </a:extLst>
              </a:tr>
              <a:tr h="182880">
                <a:tc>
                  <a:txBody>
                    <a:bodyPr/>
                    <a:lstStyle/>
                    <a:p>
                      <a:pPr algn="l" fontAlgn="ctr"/>
                      <a:r>
                        <a:rPr lang="en-US" sz="1600" b="0" i="0" u="none" strike="noStrike" dirty="0">
                          <a:solidFill>
                            <a:srgbClr val="FFFF00"/>
                          </a:solidFill>
                          <a:effectLst/>
                          <a:latin typeface="Arial" panose="020B0604020202020204" pitchFamily="34" charset="0"/>
                        </a:rPr>
                        <a:t>John Day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270533525"/>
                  </a:ext>
                </a:extLst>
              </a:tr>
              <a:tr h="182880">
                <a:tc>
                  <a:txBody>
                    <a:bodyPr/>
                    <a:lstStyle/>
                    <a:p>
                      <a:pPr algn="l" fontAlgn="ctr"/>
                      <a:r>
                        <a:rPr lang="en-US" sz="1600" b="0" i="0" u="none" strike="noStrike" dirty="0">
                          <a:solidFill>
                            <a:srgbClr val="FFFF00"/>
                          </a:solidFill>
                          <a:effectLst/>
                          <a:latin typeface="Arial" panose="020B0604020202020204" pitchFamily="34" charset="0"/>
                        </a:rPr>
                        <a:t>Middle Fork John Day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681190487"/>
                  </a:ext>
                </a:extLst>
              </a:tr>
              <a:tr h="182880">
                <a:tc>
                  <a:txBody>
                    <a:bodyPr/>
                    <a:lstStyle/>
                    <a:p>
                      <a:pPr algn="l" fontAlgn="ctr"/>
                      <a:r>
                        <a:rPr lang="en-US" sz="1600" b="0" i="0" u="none" strike="noStrike" dirty="0">
                          <a:solidFill>
                            <a:srgbClr val="FFFF00"/>
                          </a:solidFill>
                          <a:effectLst/>
                          <a:latin typeface="Arial" panose="020B0604020202020204" pitchFamily="34" charset="0"/>
                        </a:rPr>
                        <a:t>North Fork John Day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58024764"/>
                  </a:ext>
                </a:extLst>
              </a:tr>
              <a:tr h="182880">
                <a:tc>
                  <a:txBody>
                    <a:bodyPr/>
                    <a:lstStyle/>
                    <a:p>
                      <a:pPr algn="l" fontAlgn="ctr"/>
                      <a:r>
                        <a:rPr lang="en-US" sz="1600" b="0" i="0" u="none" strike="noStrike" dirty="0">
                          <a:solidFill>
                            <a:srgbClr val="FFFF00"/>
                          </a:solidFill>
                          <a:effectLst/>
                          <a:latin typeface="Arial" panose="020B0604020202020204" pitchFamily="34" charset="0"/>
                        </a:rPr>
                        <a:t>South Fork John Day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830632295"/>
                  </a:ext>
                </a:extLst>
              </a:tr>
              <a:tr h="182880">
                <a:tc>
                  <a:txBody>
                    <a:bodyPr/>
                    <a:lstStyle/>
                    <a:p>
                      <a:pPr algn="l" fontAlgn="ctr"/>
                      <a:r>
                        <a:rPr lang="en-US" sz="1600" b="0" i="0" u="none" strike="noStrike" dirty="0">
                          <a:solidFill>
                            <a:srgbClr val="FFFF00"/>
                          </a:solidFill>
                          <a:effectLst/>
                          <a:latin typeface="Arial" panose="020B0604020202020204" pitchFamily="34" charset="0"/>
                        </a:rPr>
                        <a:t>Touchet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855725049"/>
                  </a:ext>
                </a:extLst>
              </a:tr>
              <a:tr h="182880">
                <a:tc>
                  <a:txBody>
                    <a:bodyPr/>
                    <a:lstStyle/>
                    <a:p>
                      <a:pPr algn="l" fontAlgn="ctr"/>
                      <a:r>
                        <a:rPr lang="en-US" sz="1600" b="0" i="0" u="none" strike="noStrike" dirty="0">
                          <a:solidFill>
                            <a:srgbClr val="FFFF00"/>
                          </a:solidFill>
                          <a:effectLst/>
                          <a:latin typeface="Arial" panose="020B0604020202020204" pitchFamily="34" charset="0"/>
                        </a:rPr>
                        <a:t>Umatilla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132270091"/>
                  </a:ext>
                </a:extLst>
              </a:tr>
              <a:tr h="182880">
                <a:tc>
                  <a:txBody>
                    <a:bodyPr/>
                    <a:lstStyle/>
                    <a:p>
                      <a:pPr algn="l" fontAlgn="ctr"/>
                      <a:r>
                        <a:rPr lang="en-US" sz="1600" b="0" i="0" u="none" strike="noStrike" dirty="0">
                          <a:solidFill>
                            <a:srgbClr val="FFFF00"/>
                          </a:solidFill>
                          <a:effectLst/>
                          <a:latin typeface="Arial" panose="020B0604020202020204" pitchFamily="34" charset="0"/>
                        </a:rPr>
                        <a:t>Walla Walla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245098471"/>
                  </a:ext>
                </a:extLst>
              </a:tr>
              <a:tr h="182880">
                <a:tc>
                  <a:txBody>
                    <a:bodyPr/>
                    <a:lstStyle/>
                    <a:p>
                      <a:pPr algn="l" fontAlgn="ctr"/>
                      <a:r>
                        <a:rPr lang="en-US" sz="1600" b="0" i="0" u="none" strike="noStrike" dirty="0">
                          <a:solidFill>
                            <a:srgbClr val="FFFF00"/>
                          </a:solidFill>
                          <a:effectLst/>
                          <a:latin typeface="Arial" panose="020B0604020202020204" pitchFamily="34" charset="0"/>
                        </a:rPr>
                        <a:t>Naches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07213904"/>
                  </a:ext>
                </a:extLst>
              </a:tr>
              <a:tr h="182880">
                <a:tc>
                  <a:txBody>
                    <a:bodyPr/>
                    <a:lstStyle/>
                    <a:p>
                      <a:pPr algn="l" fontAlgn="ctr"/>
                      <a:r>
                        <a:rPr lang="en-US" sz="1600" b="0" i="0" u="none" strike="noStrike" dirty="0">
                          <a:solidFill>
                            <a:srgbClr val="FFFF00"/>
                          </a:solidFill>
                          <a:effectLst/>
                          <a:latin typeface="Arial" panose="020B0604020202020204" pitchFamily="34" charset="0"/>
                        </a:rPr>
                        <a:t>Satus Creek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3863371650"/>
                  </a:ext>
                </a:extLst>
              </a:tr>
              <a:tr h="182880">
                <a:tc>
                  <a:txBody>
                    <a:bodyPr/>
                    <a:lstStyle/>
                    <a:p>
                      <a:pPr algn="l" fontAlgn="ctr"/>
                      <a:r>
                        <a:rPr lang="en-US" sz="1600" b="0" i="0" u="none" strike="noStrike" dirty="0">
                          <a:solidFill>
                            <a:srgbClr val="FFFF00"/>
                          </a:solidFill>
                          <a:effectLst/>
                          <a:latin typeface="Arial" panose="020B0604020202020204" pitchFamily="34" charset="0"/>
                        </a:rPr>
                        <a:t>Toppenish Creek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1228955681"/>
                  </a:ext>
                </a:extLst>
              </a:tr>
              <a:tr h="182880">
                <a:tc>
                  <a:txBody>
                    <a:bodyPr/>
                    <a:lstStyle/>
                    <a:p>
                      <a:pPr algn="l" fontAlgn="ctr"/>
                      <a:r>
                        <a:rPr lang="sv-SE" sz="1600" b="0" i="0" u="none" strike="noStrike">
                          <a:solidFill>
                            <a:srgbClr val="FFFF00"/>
                          </a:solidFill>
                          <a:effectLst/>
                          <a:latin typeface="Arial" panose="020B0604020202020204" pitchFamily="34" charset="0"/>
                        </a:rPr>
                        <a:t>Yakima River Upper Mainstem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4047991262"/>
                  </a:ext>
                </a:extLst>
              </a:tr>
              <a:tr h="182880">
                <a:tc>
                  <a:txBody>
                    <a:bodyPr/>
                    <a:lstStyle/>
                    <a:p>
                      <a:pPr algn="l" fontAlgn="ctr"/>
                      <a:r>
                        <a:rPr lang="en-US" sz="1600" b="0" i="0" u="none" strike="noStrike" dirty="0">
                          <a:solidFill>
                            <a:srgbClr val="FFFF00"/>
                          </a:solidFill>
                          <a:effectLst/>
                          <a:latin typeface="Arial" panose="020B0604020202020204" pitchFamily="34" charset="0"/>
                        </a:rPr>
                        <a:t>Hood River - fall Chinook salmon</a:t>
                      </a:r>
                    </a:p>
                  </a:txBody>
                  <a:tcPr marL="7620" marR="7620" marT="7620" marB="0" anchor="ctr">
                    <a:lnL>
                      <a:noFill/>
                    </a:lnL>
                    <a:lnR>
                      <a:noFill/>
                    </a:lnR>
                    <a:lnT>
                      <a:noFill/>
                    </a:lnT>
                    <a:lnB>
                      <a:noFill/>
                    </a:lnB>
                  </a:tcPr>
                </a:tc>
                <a:extLst>
                  <a:ext uri="{0D108BD9-81ED-4DB2-BD59-A6C34878D82A}">
                    <a16:rowId xmlns:a16="http://schemas.microsoft.com/office/drawing/2014/main" val="772718602"/>
                  </a:ext>
                </a:extLst>
              </a:tr>
              <a:tr h="182880">
                <a:tc>
                  <a:txBody>
                    <a:bodyPr/>
                    <a:lstStyle/>
                    <a:p>
                      <a:pPr algn="l" fontAlgn="ctr"/>
                      <a:r>
                        <a:rPr lang="en-US" sz="1600" b="0" i="0" u="none" strike="noStrike" dirty="0">
                          <a:solidFill>
                            <a:srgbClr val="FFFF00"/>
                          </a:solidFill>
                          <a:effectLst/>
                          <a:latin typeface="Arial" panose="020B0604020202020204" pitchFamily="34" charset="0"/>
                        </a:rPr>
                        <a:t>Hood River - spring Chinook salmon</a:t>
                      </a:r>
                    </a:p>
                  </a:txBody>
                  <a:tcPr marL="7620" marR="7620" marT="7620" marB="0" anchor="ctr">
                    <a:lnL>
                      <a:noFill/>
                    </a:lnL>
                    <a:lnR>
                      <a:noFill/>
                    </a:lnR>
                    <a:lnT>
                      <a:noFill/>
                    </a:lnT>
                    <a:lnB>
                      <a:noFill/>
                    </a:lnB>
                  </a:tcPr>
                </a:tc>
                <a:extLst>
                  <a:ext uri="{0D108BD9-81ED-4DB2-BD59-A6C34878D82A}">
                    <a16:rowId xmlns:a16="http://schemas.microsoft.com/office/drawing/2014/main" val="1327139383"/>
                  </a:ext>
                </a:extLst>
              </a:tr>
              <a:tr h="350520">
                <a:tc>
                  <a:txBody>
                    <a:bodyPr/>
                    <a:lstStyle/>
                    <a:p>
                      <a:pPr algn="l" fontAlgn="ctr"/>
                      <a:r>
                        <a:rPr lang="en-US" sz="1600" b="0" i="0" u="none" strike="noStrike" dirty="0">
                          <a:solidFill>
                            <a:srgbClr val="FFFF00"/>
                          </a:solidFill>
                          <a:effectLst/>
                          <a:latin typeface="Arial" panose="020B0604020202020204" pitchFamily="34" charset="0"/>
                        </a:rPr>
                        <a:t>Washington Upper Gorge Tributaries and White Salmon River - late Coho salmon</a:t>
                      </a:r>
                    </a:p>
                  </a:txBody>
                  <a:tcPr marL="7620" marR="7620" marT="7620" marB="0" anchor="ctr">
                    <a:lnL>
                      <a:noFill/>
                    </a:lnL>
                    <a:lnR>
                      <a:noFill/>
                    </a:lnR>
                    <a:lnT>
                      <a:noFill/>
                    </a:lnT>
                    <a:lnB>
                      <a:noFill/>
                    </a:lnB>
                  </a:tcPr>
                </a:tc>
                <a:extLst>
                  <a:ext uri="{0D108BD9-81ED-4DB2-BD59-A6C34878D82A}">
                    <a16:rowId xmlns:a16="http://schemas.microsoft.com/office/drawing/2014/main" val="1658697736"/>
                  </a:ext>
                </a:extLst>
              </a:tr>
              <a:tr h="182880">
                <a:tc>
                  <a:txBody>
                    <a:bodyPr/>
                    <a:lstStyle/>
                    <a:p>
                      <a:pPr algn="l" fontAlgn="ctr"/>
                      <a:r>
                        <a:rPr lang="en-US" sz="1600" b="0" i="0" u="none" strike="noStrike" dirty="0">
                          <a:solidFill>
                            <a:srgbClr val="FFFF00"/>
                          </a:solidFill>
                          <a:effectLst/>
                          <a:latin typeface="Arial" panose="020B0604020202020204" pitchFamily="34" charset="0"/>
                        </a:rPr>
                        <a:t>Wind River - summer Steelhead</a:t>
                      </a:r>
                    </a:p>
                  </a:txBody>
                  <a:tcPr marL="7620" marR="7620" marT="7620" marB="0" anchor="ctr">
                    <a:lnL>
                      <a:noFill/>
                    </a:lnL>
                    <a:lnR>
                      <a:noFill/>
                    </a:lnR>
                    <a:lnT>
                      <a:noFill/>
                    </a:lnT>
                    <a:lnB>
                      <a:noFill/>
                    </a:lnB>
                  </a:tcPr>
                </a:tc>
                <a:extLst>
                  <a:ext uri="{0D108BD9-81ED-4DB2-BD59-A6C34878D82A}">
                    <a16:rowId xmlns:a16="http://schemas.microsoft.com/office/drawing/2014/main" val="285531435"/>
                  </a:ext>
                </a:extLst>
              </a:tr>
            </a:tbl>
          </a:graphicData>
        </a:graphic>
      </p:graphicFrame>
    </p:spTree>
    <p:extLst>
      <p:ext uri="{BB962C8B-B14F-4D97-AF65-F5344CB8AC3E}">
        <p14:creationId xmlns:p14="http://schemas.microsoft.com/office/powerpoint/2010/main" val="291741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2800" y="274638"/>
            <a:ext cx="10566400" cy="738142"/>
          </a:xfrm>
        </p:spPr>
        <p:txBody>
          <a:bodyPr/>
          <a:lstStyle/>
          <a:p>
            <a:r>
              <a:rPr lang="en-US" dirty="0" smtClean="0"/>
              <a:t>BPA Priority 1 Populations</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2" name="Picture 1"/>
          <p:cNvPicPr>
            <a:picLocks noChangeAspect="1"/>
          </p:cNvPicPr>
          <p:nvPr/>
        </p:nvPicPr>
        <p:blipFill>
          <a:blip r:embed="rId2"/>
          <a:stretch>
            <a:fillRect/>
          </a:stretch>
        </p:blipFill>
        <p:spPr>
          <a:xfrm>
            <a:off x="551969" y="1012780"/>
            <a:ext cx="11088061" cy="5692819"/>
          </a:xfrm>
          <a:prstGeom prst="rect">
            <a:avLst/>
          </a:prstGeom>
        </p:spPr>
      </p:pic>
    </p:spTree>
    <p:extLst>
      <p:ext uri="{BB962C8B-B14F-4D97-AF65-F5344CB8AC3E}">
        <p14:creationId xmlns:p14="http://schemas.microsoft.com/office/powerpoint/2010/main" val="211480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025431"/>
              </p:ext>
            </p:extLst>
          </p:nvPr>
        </p:nvGraphicFramePr>
        <p:xfrm>
          <a:off x="931818" y="269958"/>
          <a:ext cx="10302237" cy="5930557"/>
        </p:xfrm>
        <a:graphic>
          <a:graphicData uri="http://schemas.openxmlformats.org/drawingml/2006/table">
            <a:tbl>
              <a:tblPr firstRow="1" firstCol="1" bandRow="1"/>
              <a:tblGrid>
                <a:gridCol w="1402729">
                  <a:extLst>
                    <a:ext uri="{9D8B030D-6E8A-4147-A177-3AD203B41FA5}">
                      <a16:colId xmlns:a16="http://schemas.microsoft.com/office/drawing/2014/main" val="3886406599"/>
                    </a:ext>
                  </a:extLst>
                </a:gridCol>
                <a:gridCol w="903814">
                  <a:extLst>
                    <a:ext uri="{9D8B030D-6E8A-4147-A177-3AD203B41FA5}">
                      <a16:colId xmlns:a16="http://schemas.microsoft.com/office/drawing/2014/main" val="2853326509"/>
                    </a:ext>
                  </a:extLst>
                </a:gridCol>
                <a:gridCol w="965578">
                  <a:extLst>
                    <a:ext uri="{9D8B030D-6E8A-4147-A177-3AD203B41FA5}">
                      <a16:colId xmlns:a16="http://schemas.microsoft.com/office/drawing/2014/main" val="1344638640"/>
                    </a:ext>
                  </a:extLst>
                </a:gridCol>
                <a:gridCol w="965578">
                  <a:extLst>
                    <a:ext uri="{9D8B030D-6E8A-4147-A177-3AD203B41FA5}">
                      <a16:colId xmlns:a16="http://schemas.microsoft.com/office/drawing/2014/main" val="2867313390"/>
                    </a:ext>
                  </a:extLst>
                </a:gridCol>
                <a:gridCol w="942245">
                  <a:extLst>
                    <a:ext uri="{9D8B030D-6E8A-4147-A177-3AD203B41FA5}">
                      <a16:colId xmlns:a16="http://schemas.microsoft.com/office/drawing/2014/main" val="3356907125"/>
                    </a:ext>
                  </a:extLst>
                </a:gridCol>
                <a:gridCol w="1179692">
                  <a:extLst>
                    <a:ext uri="{9D8B030D-6E8A-4147-A177-3AD203B41FA5}">
                      <a16:colId xmlns:a16="http://schemas.microsoft.com/office/drawing/2014/main" val="1580472028"/>
                    </a:ext>
                  </a:extLst>
                </a:gridCol>
                <a:gridCol w="1179692">
                  <a:extLst>
                    <a:ext uri="{9D8B030D-6E8A-4147-A177-3AD203B41FA5}">
                      <a16:colId xmlns:a16="http://schemas.microsoft.com/office/drawing/2014/main" val="3637185742"/>
                    </a:ext>
                  </a:extLst>
                </a:gridCol>
                <a:gridCol w="790579">
                  <a:extLst>
                    <a:ext uri="{9D8B030D-6E8A-4147-A177-3AD203B41FA5}">
                      <a16:colId xmlns:a16="http://schemas.microsoft.com/office/drawing/2014/main" val="1090079977"/>
                    </a:ext>
                  </a:extLst>
                </a:gridCol>
                <a:gridCol w="986165">
                  <a:extLst>
                    <a:ext uri="{9D8B030D-6E8A-4147-A177-3AD203B41FA5}">
                      <a16:colId xmlns:a16="http://schemas.microsoft.com/office/drawing/2014/main" val="912336318"/>
                    </a:ext>
                  </a:extLst>
                </a:gridCol>
                <a:gridCol w="986165">
                  <a:extLst>
                    <a:ext uri="{9D8B030D-6E8A-4147-A177-3AD203B41FA5}">
                      <a16:colId xmlns:a16="http://schemas.microsoft.com/office/drawing/2014/main" val="2002628687"/>
                    </a:ext>
                  </a:extLst>
                </a:gridCol>
              </a:tblGrid>
              <a:tr h="338464">
                <a:tc gridSpan="7">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Published Coordinated Assessments Data</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Snapshot Date  June 13, 2018</a:t>
                      </a:r>
                      <a:r>
                        <a:rPr lang="en-US" sz="7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In Last 163  Days </a:t>
                      </a:r>
                      <a:r>
                        <a:rPr lang="en-US" sz="800" b="1" dirty="0">
                          <a:effectLst/>
                          <a:latin typeface="Calibri" panose="020F0502020204030204" pitchFamily="34" charset="0"/>
                          <a:ea typeface="Calibri" panose="020F0502020204030204" pitchFamily="34" charset="0"/>
                          <a:cs typeface="Times New Roman" panose="02020603050405020304" pitchFamily="18" charset="0"/>
                        </a:rPr>
                        <a:t> (since Jan. 1,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4759982"/>
                  </a:ext>
                </a:extLst>
              </a:tr>
              <a:tr h="434617">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CA HLI table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Agency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Populations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Records Validated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Records w/HLIs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Records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w/o HLIs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Last Modified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New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Validated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HLIs Changed*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80772780"/>
                  </a:ext>
                </a:extLst>
              </a:tr>
              <a:tr h="197540">
                <a:tc rowSpan="5">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NOSA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30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2902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2,088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1,029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29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27088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Jan 11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94777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Jul 18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060631"/>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5,536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4,353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1,183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May 30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653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391441"/>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320482"/>
                  </a:ext>
                </a:extLst>
              </a:tr>
              <a:tr h="197540">
                <a:tc rowSpan="5">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RperS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18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2170164"/>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389417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25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170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2399397"/>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2073303"/>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3,350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3,165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185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May 25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272113"/>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4210075"/>
                  </a:ext>
                </a:extLst>
              </a:tr>
              <a:tr h="197540">
                <a:tc rowSpan="5">
                  <a:txBody>
                    <a:bodyPr/>
                    <a:lstStyle/>
                    <a:p>
                      <a:pPr marL="0" marR="0" algn="ctr">
                        <a:lnSpc>
                          <a:spcPct val="107000"/>
                        </a:lnSpc>
                        <a:spcBef>
                          <a:spcPts val="0"/>
                        </a:spcBef>
                        <a:spcAft>
                          <a:spcPts val="0"/>
                        </a:spcAft>
                      </a:pPr>
                      <a:r>
                        <a:rPr lang="en-US" sz="1700" b="1" dirty="0">
                          <a:effectLst/>
                          <a:latin typeface="Calibri" panose="020F0502020204030204" pitchFamily="34" charset="0"/>
                          <a:ea typeface="Calibri" panose="020F0502020204030204" pitchFamily="34" charset="0"/>
                          <a:cs typeface="Times New Roman" panose="02020603050405020304" pitchFamily="18" charset="0"/>
                        </a:rPr>
                        <a:t>SAR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PSMFC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11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5102167"/>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18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6031920"/>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Jun  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074311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451112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158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2055540"/>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6085576"/>
                  </a:ext>
                </a:extLst>
              </a:tr>
              <a:tr h="197540">
                <a:tc rowSpan="5">
                  <a:txBody>
                    <a:bodyPr/>
                    <a:lstStyle/>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Juvenile Outmigrants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472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654014"/>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327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Jun  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1275974"/>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May 18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6540276"/>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Dec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9167419"/>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1,040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1,008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5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8382965"/>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7042690"/>
                  </a:ext>
                </a:extLst>
              </a:tr>
              <a:tr h="197540">
                <a:tc rowSpan="4">
                  <a:txBody>
                    <a:bodyPr/>
                    <a:lstStyle/>
                    <a:p>
                      <a:pPr marL="0" marR="0" algn="ctr">
                        <a:lnSpc>
                          <a:spcPct val="107000"/>
                        </a:lnSpc>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Presmolt Abundance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Oct 19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6869582"/>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Sep 18 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908028"/>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Jun  6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62461"/>
                  </a:ext>
                </a:extLst>
              </a:tr>
              <a:tr h="197540">
                <a:tc vMerge="1">
                  <a:txBody>
                    <a:bodyPr/>
                    <a:lstStyle/>
                    <a:p>
                      <a:endParaRPr lang="en-US"/>
                    </a:p>
                  </a:txBody>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6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5037157"/>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297808"/>
                  </a:ext>
                </a:extLst>
              </a:tr>
              <a:tr h="33201">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404787"/>
                  </a:ext>
                </a:extLst>
              </a:tr>
              <a:tr h="217310">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All Tables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All Agencies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360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10,994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9,569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1,425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Jun  8 2018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700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1,592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899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58" marR="635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523642"/>
                  </a:ext>
                </a:extLst>
              </a:tr>
            </a:tbl>
          </a:graphicData>
        </a:graphic>
      </p:graphicFrame>
      <p:sp>
        <p:nvSpPr>
          <p:cNvPr id="3" name="TextBox 2"/>
          <p:cNvSpPr txBox="1"/>
          <p:nvPr/>
        </p:nvSpPr>
        <p:spPr>
          <a:xfrm>
            <a:off x="1969470" y="6313673"/>
            <a:ext cx="8226932" cy="461665"/>
          </a:xfrm>
          <a:prstGeom prst="rect">
            <a:avLst/>
          </a:prstGeom>
          <a:noFill/>
          <a:ln>
            <a:solidFill>
              <a:schemeClr val="accent1">
                <a:lumMod val="20000"/>
                <a:lumOff val="80000"/>
              </a:schemeClr>
            </a:solidFill>
          </a:ln>
        </p:spPr>
        <p:txBody>
          <a:bodyPr wrap="none" rtlCol="0" anchor="ctr" anchorCtr="1">
            <a:spAutoFit/>
          </a:bodyPr>
          <a:lstStyle/>
          <a:p>
            <a:r>
              <a:rPr lang="en-US" sz="800" dirty="0"/>
              <a:t>“New” = New records loaded, based on primary key.  “Validated” = records with a ValidationDate within the period noted; these can include new, updated &amp; re-validated records.</a:t>
            </a:r>
          </a:p>
          <a:p>
            <a:r>
              <a:rPr lang="en-US" sz="800" dirty="0"/>
              <a:t>*“HLIs Changed” is the number of existing records that have had their High Level Indicator value(s) changed; these are flagged with a date in the field named HLI_LastUpdated.</a:t>
            </a:r>
          </a:p>
          <a:p>
            <a:r>
              <a:rPr lang="en-US" sz="800" dirty="0"/>
              <a:t>The sum of Populations may be less than the total of all agencies due to shared populations.</a:t>
            </a:r>
          </a:p>
        </p:txBody>
      </p:sp>
    </p:spTree>
    <p:extLst>
      <p:ext uri="{BB962C8B-B14F-4D97-AF65-F5344CB8AC3E}">
        <p14:creationId xmlns:p14="http://schemas.microsoft.com/office/powerpoint/2010/main" val="11918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28925" y="379139"/>
            <a:ext cx="4578493" cy="2755631"/>
          </a:xfrm>
          <a:prstGeom prst="rect">
            <a:avLst/>
          </a:prstGeom>
        </p:spPr>
      </p:pic>
      <p:pic>
        <p:nvPicPr>
          <p:cNvPr id="3" name="Picture 2"/>
          <p:cNvPicPr>
            <a:picLocks noChangeAspect="1"/>
          </p:cNvPicPr>
          <p:nvPr/>
        </p:nvPicPr>
        <p:blipFill>
          <a:blip r:embed="rId3"/>
          <a:stretch>
            <a:fillRect/>
          </a:stretch>
        </p:blipFill>
        <p:spPr>
          <a:xfrm>
            <a:off x="7028925" y="3566476"/>
            <a:ext cx="4584589" cy="2755631"/>
          </a:xfrm>
          <a:prstGeom prst="rect">
            <a:avLst/>
          </a:prstGeom>
        </p:spPr>
      </p:pic>
      <p:pic>
        <p:nvPicPr>
          <p:cNvPr id="4" name="Picture 3"/>
          <p:cNvPicPr>
            <a:picLocks noChangeAspect="1"/>
          </p:cNvPicPr>
          <p:nvPr/>
        </p:nvPicPr>
        <p:blipFill>
          <a:blip r:embed="rId4"/>
          <a:stretch>
            <a:fillRect/>
          </a:stretch>
        </p:blipFill>
        <p:spPr>
          <a:xfrm>
            <a:off x="200297" y="2669177"/>
            <a:ext cx="6435635" cy="3640183"/>
          </a:xfrm>
          <a:prstGeom prst="rect">
            <a:avLst/>
          </a:prstGeom>
        </p:spPr>
      </p:pic>
      <p:sp>
        <p:nvSpPr>
          <p:cNvPr id="5" name="TextBox 4"/>
          <p:cNvSpPr txBox="1"/>
          <p:nvPr/>
        </p:nvSpPr>
        <p:spPr>
          <a:xfrm>
            <a:off x="91017" y="589152"/>
            <a:ext cx="6654194" cy="1077218"/>
          </a:xfrm>
          <a:prstGeom prst="rect">
            <a:avLst/>
          </a:prstGeom>
          <a:noFill/>
          <a:ln>
            <a:solidFill>
              <a:schemeClr val="accent1">
                <a:lumMod val="20000"/>
                <a:lumOff val="80000"/>
              </a:schemeClr>
            </a:solidFill>
          </a:ln>
        </p:spPr>
        <p:txBody>
          <a:bodyPr wrap="none" rtlCol="0" anchor="ctr" anchorCtr="1">
            <a:spAutoFit/>
          </a:bodyPr>
          <a:lstStyle/>
          <a:p>
            <a:r>
              <a:rPr lang="en-US" sz="3200" dirty="0" smtClean="0"/>
              <a:t>Plans and Adjustments for Next FY;</a:t>
            </a:r>
          </a:p>
          <a:p>
            <a:r>
              <a:rPr lang="en-US" sz="3200" dirty="0" smtClean="0"/>
              <a:t>BPA Guidance?</a:t>
            </a:r>
            <a:endParaRPr lang="en-US" sz="3200" dirty="0"/>
          </a:p>
        </p:txBody>
      </p:sp>
    </p:spTree>
    <p:extLst>
      <p:ext uri="{BB962C8B-B14F-4D97-AF65-F5344CB8AC3E}">
        <p14:creationId xmlns:p14="http://schemas.microsoft.com/office/powerpoint/2010/main" val="361581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866821"/>
            <a:ext cx="10566400" cy="831351"/>
          </a:xfrm>
        </p:spPr>
        <p:txBody>
          <a:bodyPr/>
          <a:lstStyle/>
          <a:p>
            <a:r>
              <a:rPr lang="en-US" dirty="0" smtClean="0"/>
              <a:t>BPA Budget Discussion FY 19 Adjustments?</a:t>
            </a:r>
            <a:endParaRPr lang="en-US" dirty="0"/>
          </a:p>
        </p:txBody>
      </p:sp>
      <p:sp>
        <p:nvSpPr>
          <p:cNvPr id="14" name="Content Placeholder 13"/>
          <p:cNvSpPr>
            <a:spLocks noGrp="1"/>
          </p:cNvSpPr>
          <p:nvPr>
            <p:ph sz="quarter" idx="13"/>
          </p:nvPr>
        </p:nvSpPr>
        <p:spPr>
          <a:xfrm>
            <a:off x="812800" y="2314303"/>
            <a:ext cx="10566400" cy="3511731"/>
          </a:xfrm>
        </p:spPr>
        <p:txBody>
          <a:bodyPr>
            <a:normAutofit/>
          </a:bodyPr>
          <a:lstStyle/>
          <a:p>
            <a:pPr lvl="0"/>
            <a:r>
              <a:rPr lang="en-US" sz="3600" dirty="0" smtClean="0"/>
              <a:t>Bonneville Cost Savings Overview</a:t>
            </a:r>
          </a:p>
          <a:p>
            <a:pPr lvl="0"/>
            <a:r>
              <a:rPr lang="en-US" sz="3600" dirty="0" smtClean="0"/>
              <a:t>Data management and RM&amp;E Issues</a:t>
            </a:r>
          </a:p>
          <a:p>
            <a:pPr lvl="0"/>
            <a:r>
              <a:rPr lang="en-US" sz="3600" dirty="0" smtClean="0"/>
              <a:t>StreamNet and CA Project Discussion</a:t>
            </a:r>
          </a:p>
          <a:p>
            <a:pPr lvl="0"/>
            <a:r>
              <a:rPr lang="en-US" sz="3600" dirty="0" smtClean="0"/>
              <a:t>Budget adjustments?</a:t>
            </a:r>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589"/>
            <a:ext cx="12252960" cy="7049589"/>
          </a:xfrm>
          <a:prstGeom prst="rect">
            <a:avLst/>
          </a:prstGeom>
        </p:spPr>
      </p:pic>
    </p:spTree>
    <p:extLst>
      <p:ext uri="{BB962C8B-B14F-4D97-AF65-F5344CB8AC3E}">
        <p14:creationId xmlns:p14="http://schemas.microsoft.com/office/powerpoint/2010/main" val="18447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135301"/>
            <a:ext cx="10566400" cy="831351"/>
          </a:xfrm>
        </p:spPr>
        <p:txBody>
          <a:bodyPr/>
          <a:lstStyle/>
          <a:p>
            <a:r>
              <a:rPr lang="en-US" dirty="0" smtClean="0"/>
              <a:t>Current Fiscal Year (10/17 – 9/18)</a:t>
            </a:r>
            <a:endParaRPr lang="en-US" dirty="0"/>
          </a:p>
        </p:txBody>
      </p:sp>
      <p:sp>
        <p:nvSpPr>
          <p:cNvPr id="14" name="Content Placeholder 13"/>
          <p:cNvSpPr>
            <a:spLocks noGrp="1"/>
          </p:cNvSpPr>
          <p:nvPr>
            <p:ph sz="quarter" idx="13"/>
          </p:nvPr>
        </p:nvSpPr>
        <p:spPr>
          <a:xfrm>
            <a:off x="734423" y="1095103"/>
            <a:ext cx="10566400" cy="4114800"/>
          </a:xfrm>
        </p:spPr>
        <p:txBody>
          <a:bodyPr>
            <a:normAutofit lnSpcReduction="10000"/>
          </a:bodyPr>
          <a:lstStyle/>
          <a:p>
            <a:pPr lvl="0"/>
            <a:r>
              <a:rPr lang="en-US" sz="3600" dirty="0"/>
              <a:t>B</a:t>
            </a:r>
            <a:r>
              <a:rPr lang="en-US" sz="3600" dirty="0" smtClean="0"/>
              <a:t>udget update</a:t>
            </a:r>
          </a:p>
          <a:p>
            <a:pPr lvl="1"/>
            <a:r>
              <a:rPr lang="en-US" sz="3600" dirty="0" smtClean="0"/>
              <a:t>Two year budget – can we roll savings into next year?</a:t>
            </a:r>
            <a:endParaRPr lang="en-US" sz="3600" dirty="0"/>
          </a:p>
          <a:p>
            <a:pPr lvl="1"/>
            <a:r>
              <a:rPr lang="en-US" sz="3600" dirty="0" smtClean="0"/>
              <a:t>Budget savings </a:t>
            </a:r>
            <a:r>
              <a:rPr lang="en-US" sz="3600" dirty="0"/>
              <a:t>a</a:t>
            </a:r>
            <a:r>
              <a:rPr lang="en-US" sz="3600" dirty="0" smtClean="0"/>
              <a:t>nticipated?</a:t>
            </a:r>
          </a:p>
          <a:p>
            <a:pPr lvl="1"/>
            <a:r>
              <a:rPr lang="en-US" sz="3600" dirty="0" smtClean="0"/>
              <a:t>Budget shortfall issues to address?</a:t>
            </a:r>
          </a:p>
          <a:p>
            <a:pPr lvl="4"/>
            <a:r>
              <a:rPr lang="en-US" sz="3600" dirty="0" smtClean="0"/>
              <a:t>(See Next Slide)</a:t>
            </a:r>
          </a:p>
        </p:txBody>
      </p:sp>
    </p:spTree>
    <p:extLst>
      <p:ext uri="{BB962C8B-B14F-4D97-AF65-F5344CB8AC3E}">
        <p14:creationId xmlns:p14="http://schemas.microsoft.com/office/powerpoint/2010/main" val="383663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08876088"/>
              </p:ext>
            </p:extLst>
          </p:nvPr>
        </p:nvGraphicFramePr>
        <p:xfrm>
          <a:off x="766353" y="924564"/>
          <a:ext cx="10798630" cy="5051694"/>
        </p:xfrm>
        <a:graphic>
          <a:graphicData uri="http://schemas.openxmlformats.org/drawingml/2006/table">
            <a:tbl>
              <a:tblPr>
                <a:tableStyleId>{5C22544A-7EE6-4342-B048-85BDC9FD1C3A}</a:tableStyleId>
              </a:tblPr>
              <a:tblGrid>
                <a:gridCol w="1558836">
                  <a:extLst>
                    <a:ext uri="{9D8B030D-6E8A-4147-A177-3AD203B41FA5}">
                      <a16:colId xmlns:a16="http://schemas.microsoft.com/office/drawing/2014/main" val="3140865065"/>
                    </a:ext>
                  </a:extLst>
                </a:gridCol>
                <a:gridCol w="1680754">
                  <a:extLst>
                    <a:ext uri="{9D8B030D-6E8A-4147-A177-3AD203B41FA5}">
                      <a16:colId xmlns:a16="http://schemas.microsoft.com/office/drawing/2014/main" val="114454694"/>
                    </a:ext>
                  </a:extLst>
                </a:gridCol>
                <a:gridCol w="2229394">
                  <a:extLst>
                    <a:ext uri="{9D8B030D-6E8A-4147-A177-3AD203B41FA5}">
                      <a16:colId xmlns:a16="http://schemas.microsoft.com/office/drawing/2014/main" val="2671403500"/>
                    </a:ext>
                  </a:extLst>
                </a:gridCol>
                <a:gridCol w="1637212">
                  <a:extLst>
                    <a:ext uri="{9D8B030D-6E8A-4147-A177-3AD203B41FA5}">
                      <a16:colId xmlns:a16="http://schemas.microsoft.com/office/drawing/2014/main" val="1315571427"/>
                    </a:ext>
                  </a:extLst>
                </a:gridCol>
                <a:gridCol w="1793965">
                  <a:extLst>
                    <a:ext uri="{9D8B030D-6E8A-4147-A177-3AD203B41FA5}">
                      <a16:colId xmlns:a16="http://schemas.microsoft.com/office/drawing/2014/main" val="502067247"/>
                    </a:ext>
                  </a:extLst>
                </a:gridCol>
                <a:gridCol w="1898469">
                  <a:extLst>
                    <a:ext uri="{9D8B030D-6E8A-4147-A177-3AD203B41FA5}">
                      <a16:colId xmlns:a16="http://schemas.microsoft.com/office/drawing/2014/main" val="1113192828"/>
                    </a:ext>
                  </a:extLst>
                </a:gridCol>
              </a:tblGrid>
              <a:tr h="888640">
                <a:tc>
                  <a:txBody>
                    <a:bodyPr/>
                    <a:lstStyle/>
                    <a:p>
                      <a:pPr algn="l" fontAlgn="b"/>
                      <a:r>
                        <a:rPr lang="en-US" sz="2000" u="none" strike="noStrike" dirty="0">
                          <a:effectLst/>
                        </a:rPr>
                        <a:t>Last Year's Savings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Spent to date (w/o fees)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Balance</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Percent of Funds Remaining</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Percent of Billing Year Remaining</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4748140"/>
                  </a:ext>
                </a:extLst>
              </a:tr>
              <a:tr h="688279">
                <a:tc>
                  <a:txBody>
                    <a:bodyPr/>
                    <a:lstStyle/>
                    <a:p>
                      <a:pPr algn="r" fontAlgn="b"/>
                      <a:r>
                        <a:rPr lang="en-US" sz="2000" u="none" strike="noStrike" dirty="0">
                          <a:effectLst/>
                        </a:rPr>
                        <a:t>$2,092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CCT</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$12,153</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$75,807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86.2%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100.0%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740552"/>
                  </a:ext>
                </a:extLst>
              </a:tr>
              <a:tr h="688279">
                <a:tc>
                  <a:txBody>
                    <a:bodyPr/>
                    <a:lstStyle/>
                    <a:p>
                      <a:pPr algn="r" fontAlgn="b"/>
                      <a:r>
                        <a:rPr lang="en-US" sz="2000" u="none" strike="noStrike" dirty="0">
                          <a:effectLst/>
                        </a:rPr>
                        <a:t>$12,008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IDFG</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$126,885</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$196,886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60.8%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2578537"/>
                  </a:ext>
                </a:extLst>
              </a:tr>
              <a:tr h="688279">
                <a:tc>
                  <a:txBody>
                    <a:bodyPr/>
                    <a:lstStyle/>
                    <a:p>
                      <a:pPr algn="r" fontAlgn="b"/>
                      <a:r>
                        <a:rPr lang="en-US" sz="2000" u="none" strike="noStrike" dirty="0">
                          <a:effectLst/>
                        </a:rPr>
                        <a:t>$14,154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MFWP</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$83,534</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$81,516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49.4%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42.0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5778613"/>
                  </a:ext>
                </a:extLst>
              </a:tr>
              <a:tr h="688279">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ODFW</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$204,698</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a:t>
                      </a:r>
                      <a:r>
                        <a:rPr lang="en-US" sz="2000" u="none" strike="noStrike" dirty="0" smtClean="0">
                          <a:effectLst/>
                        </a:rPr>
                        <a:t>259,006</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55.9%</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42.0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8748387"/>
                  </a:ext>
                </a:extLst>
              </a:tr>
              <a:tr h="688279">
                <a:tc>
                  <a:txBody>
                    <a:bodyPr/>
                    <a:lstStyle/>
                    <a:p>
                      <a:pPr algn="r" fontAlgn="b"/>
                      <a:r>
                        <a:rPr lang="en-US" sz="2000" u="none" strike="noStrike" dirty="0">
                          <a:effectLst/>
                        </a:rPr>
                        <a:t>$2,627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PSMFC</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$309,552</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smtClean="0">
                          <a:effectLst/>
                        </a:rPr>
                        <a:t>$190,207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38.1%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37.0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1159327"/>
                  </a:ext>
                </a:extLst>
              </a:tr>
              <a:tr h="688279">
                <a:tc>
                  <a:txBody>
                    <a:bodyPr/>
                    <a:lstStyle/>
                    <a:p>
                      <a:pPr algn="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WDFW</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a:t>
                      </a:r>
                      <a:r>
                        <a:rPr lang="en-US" sz="2000" u="none" strike="noStrike" dirty="0" smtClean="0">
                          <a:effectLst/>
                        </a:rPr>
                        <a:t>252,613</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a:t>
                      </a:r>
                      <a:r>
                        <a:rPr lang="en-US" sz="2000" u="none" strike="noStrike" dirty="0" smtClean="0">
                          <a:effectLst/>
                        </a:rPr>
                        <a:t>207,252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45.1%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smtClean="0">
                          <a:effectLst/>
                        </a:rPr>
                        <a:t>42.0</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4483918"/>
                  </a:ext>
                </a:extLst>
              </a:tr>
            </a:tbl>
          </a:graphicData>
        </a:graphic>
      </p:graphicFrame>
    </p:spTree>
    <p:extLst>
      <p:ext uri="{BB962C8B-B14F-4D97-AF65-F5344CB8AC3E}">
        <p14:creationId xmlns:p14="http://schemas.microsoft.com/office/powerpoint/2010/main" val="42608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Progress on current ca priorities</a:t>
            </a:r>
            <a:endParaRPr lang="en-US" dirty="0"/>
          </a:p>
        </p:txBody>
      </p:sp>
      <p:sp>
        <p:nvSpPr>
          <p:cNvPr id="14" name="Content Placeholder 13"/>
          <p:cNvSpPr>
            <a:spLocks noGrp="1"/>
          </p:cNvSpPr>
          <p:nvPr>
            <p:ph sz="quarter" idx="13"/>
          </p:nvPr>
        </p:nvSpPr>
        <p:spPr/>
        <p:txBody>
          <a:bodyPr>
            <a:normAutofit lnSpcReduction="10000"/>
          </a:bodyPr>
          <a:lstStyle/>
          <a:p>
            <a:pPr lvl="1"/>
            <a:r>
              <a:rPr lang="en-US" sz="2400" dirty="0" smtClean="0"/>
              <a:t>1</a:t>
            </a:r>
            <a:r>
              <a:rPr lang="en-US" sz="2400" dirty="0"/>
              <a:t>) HLIs for 18 Tier 1 Populations; </a:t>
            </a:r>
            <a:endParaRPr lang="en-US" sz="2400" dirty="0" smtClean="0"/>
          </a:p>
          <a:p>
            <a:pPr lvl="1"/>
            <a:r>
              <a:rPr lang="en-US" sz="2400" dirty="0" smtClean="0"/>
              <a:t>2</a:t>
            </a:r>
            <a:r>
              <a:rPr lang="en-US" sz="2400" dirty="0"/>
              <a:t>) HLIs for 51 Tier 2 Populations (Including Implementing  FPC data sharing for these Tier 1&amp;2 populations); </a:t>
            </a:r>
            <a:endParaRPr lang="en-US" sz="2400" dirty="0" smtClean="0"/>
          </a:p>
          <a:p>
            <a:pPr lvl="1"/>
            <a:r>
              <a:rPr lang="en-US" sz="2400" dirty="0" smtClean="0"/>
              <a:t>3</a:t>
            </a:r>
            <a:r>
              <a:rPr lang="en-US" sz="2400" dirty="0"/>
              <a:t>) HLIs for other populations (Including Implementing  FPC data sharing for these populations); </a:t>
            </a:r>
            <a:endParaRPr lang="en-US" sz="2400" dirty="0" smtClean="0"/>
          </a:p>
          <a:p>
            <a:pPr lvl="1"/>
            <a:r>
              <a:rPr lang="en-US" sz="2400" dirty="0" smtClean="0"/>
              <a:t>4</a:t>
            </a:r>
            <a:r>
              <a:rPr lang="en-US" sz="2400" dirty="0"/>
              <a:t>) Maintain facilities dataset/fish distribution; </a:t>
            </a:r>
            <a:endParaRPr lang="en-US" sz="2400" dirty="0" smtClean="0"/>
          </a:p>
          <a:p>
            <a:pPr lvl="1"/>
            <a:r>
              <a:rPr lang="en-US" sz="2400" dirty="0" smtClean="0"/>
              <a:t>5</a:t>
            </a:r>
            <a:r>
              <a:rPr lang="en-US" sz="2400" dirty="0"/>
              <a:t>) Related data pilot project for high priority populations; </a:t>
            </a:r>
            <a:endParaRPr lang="en-US" sz="2400" dirty="0" smtClean="0"/>
          </a:p>
          <a:p>
            <a:pPr lvl="1"/>
            <a:r>
              <a:rPr lang="en-US" sz="2400" dirty="0" smtClean="0"/>
              <a:t>6</a:t>
            </a:r>
            <a:r>
              <a:rPr lang="en-US" sz="2400" dirty="0"/>
              <a:t>) Hatchery Datasets and DES Development; </a:t>
            </a:r>
            <a:endParaRPr lang="en-US" sz="2400" dirty="0" smtClean="0"/>
          </a:p>
          <a:p>
            <a:pPr lvl="1"/>
            <a:r>
              <a:rPr lang="en-US" sz="2400" dirty="0" smtClean="0"/>
              <a:t>7</a:t>
            </a:r>
            <a:r>
              <a:rPr lang="en-US" sz="2400" dirty="0"/>
              <a:t>) NPCC dashboard </a:t>
            </a:r>
            <a:r>
              <a:rPr lang="en-US" sz="2400" dirty="0" smtClean="0"/>
              <a:t>trends</a:t>
            </a:r>
            <a:endParaRPr lang="en-US" sz="2400" dirty="0"/>
          </a:p>
        </p:txBody>
      </p:sp>
    </p:spTree>
    <p:extLst>
      <p:ext uri="{BB962C8B-B14F-4D97-AF65-F5344CB8AC3E}">
        <p14:creationId xmlns:p14="http://schemas.microsoft.com/office/powerpoint/2010/main" val="144901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9529571"/>
              </p:ext>
            </p:extLst>
          </p:nvPr>
        </p:nvGraphicFramePr>
        <p:xfrm>
          <a:off x="731520" y="81722"/>
          <a:ext cx="10503726" cy="6057821"/>
        </p:xfrm>
        <a:graphic>
          <a:graphicData uri="http://schemas.openxmlformats.org/drawingml/2006/table">
            <a:tbl>
              <a:tblPr/>
              <a:tblGrid>
                <a:gridCol w="1192374">
                  <a:extLst>
                    <a:ext uri="{9D8B030D-6E8A-4147-A177-3AD203B41FA5}">
                      <a16:colId xmlns:a16="http://schemas.microsoft.com/office/drawing/2014/main" val="763019888"/>
                    </a:ext>
                  </a:extLst>
                </a:gridCol>
                <a:gridCol w="1149014">
                  <a:extLst>
                    <a:ext uri="{9D8B030D-6E8A-4147-A177-3AD203B41FA5}">
                      <a16:colId xmlns:a16="http://schemas.microsoft.com/office/drawing/2014/main" val="99788819"/>
                    </a:ext>
                  </a:extLst>
                </a:gridCol>
                <a:gridCol w="1224892">
                  <a:extLst>
                    <a:ext uri="{9D8B030D-6E8A-4147-A177-3AD203B41FA5}">
                      <a16:colId xmlns:a16="http://schemas.microsoft.com/office/drawing/2014/main" val="2417248466"/>
                    </a:ext>
                  </a:extLst>
                </a:gridCol>
                <a:gridCol w="1246573">
                  <a:extLst>
                    <a:ext uri="{9D8B030D-6E8A-4147-A177-3AD203B41FA5}">
                      <a16:colId xmlns:a16="http://schemas.microsoft.com/office/drawing/2014/main" val="2726927773"/>
                    </a:ext>
                  </a:extLst>
                </a:gridCol>
                <a:gridCol w="1430849">
                  <a:extLst>
                    <a:ext uri="{9D8B030D-6E8A-4147-A177-3AD203B41FA5}">
                      <a16:colId xmlns:a16="http://schemas.microsoft.com/office/drawing/2014/main" val="1903737617"/>
                    </a:ext>
                  </a:extLst>
                </a:gridCol>
                <a:gridCol w="37110">
                  <a:extLst>
                    <a:ext uri="{9D8B030D-6E8A-4147-A177-3AD203B41FA5}">
                      <a16:colId xmlns:a16="http://schemas.microsoft.com/office/drawing/2014/main" val="3186887881"/>
                    </a:ext>
                  </a:extLst>
                </a:gridCol>
                <a:gridCol w="1441343">
                  <a:extLst>
                    <a:ext uri="{9D8B030D-6E8A-4147-A177-3AD203B41FA5}">
                      <a16:colId xmlns:a16="http://schemas.microsoft.com/office/drawing/2014/main" val="1358521520"/>
                    </a:ext>
                  </a:extLst>
                </a:gridCol>
                <a:gridCol w="2781571">
                  <a:extLst>
                    <a:ext uri="{9D8B030D-6E8A-4147-A177-3AD203B41FA5}">
                      <a16:colId xmlns:a16="http://schemas.microsoft.com/office/drawing/2014/main" val="2065525708"/>
                    </a:ext>
                  </a:extLst>
                </a:gridCol>
              </a:tblGrid>
              <a:tr h="333616">
                <a:tc gridSpan="6">
                  <a:txBody>
                    <a:bodyPr/>
                    <a:lstStyle/>
                    <a:p>
                      <a:pPr algn="l" fontAlgn="ctr"/>
                      <a:r>
                        <a:rPr lang="en-US" sz="1400" b="1" i="0" u="none" strike="noStrike" dirty="0" smtClean="0">
                          <a:solidFill>
                            <a:srgbClr val="000000"/>
                          </a:solidFill>
                          <a:effectLst/>
                          <a:latin typeface="Calibri" panose="020F0502020204030204" pitchFamily="34" charset="0"/>
                        </a:rPr>
                        <a:t>Published</a:t>
                      </a:r>
                      <a:r>
                        <a:rPr lang="en-US" sz="1400" b="1" i="0" u="none" strike="noStrike" baseline="30000" dirty="0" smtClean="0">
                          <a:solidFill>
                            <a:srgbClr val="000000"/>
                          </a:solidFill>
                          <a:effectLst/>
                          <a:latin typeface="Calibri" panose="020F0502020204030204" pitchFamily="34" charset="0"/>
                        </a:rPr>
                        <a:t>1o</a:t>
                      </a:r>
                      <a:r>
                        <a:rPr lang="en-US" sz="1400" b="1" i="0" u="none" strike="noStrike" dirty="0" smtClean="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Coordinated Assessments Records 2017 Results and Predictions for 2018</a:t>
                      </a:r>
                    </a:p>
                  </a:txBody>
                  <a:tcPr marL="5855" marR="5855" marT="5855"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800" b="0" i="0" u="none" strike="noStrike" dirty="0">
                          <a:solidFill>
                            <a:srgbClr val="000000"/>
                          </a:solidFill>
                          <a:effectLst/>
                          <a:latin typeface="Calibri" panose="020F0502020204030204" pitchFamily="34" charset="0"/>
                        </a:rPr>
                        <a:t> </a:t>
                      </a:r>
                    </a:p>
                  </a:txBody>
                  <a:tcPr marL="5855" marR="5855" marT="585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 </a:t>
                      </a:r>
                    </a:p>
                  </a:txBody>
                  <a:tcPr marL="5855" marR="5855" marT="585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752989"/>
                  </a:ext>
                </a:extLst>
              </a:tr>
              <a:tr h="667232">
                <a:tc>
                  <a:txBody>
                    <a:bodyPr/>
                    <a:lstStyle/>
                    <a:p>
                      <a:pPr algn="ctr" fontAlgn="ctr"/>
                      <a:r>
                        <a:rPr lang="en-US" sz="1100" b="1" i="0" u="none" strike="noStrike" dirty="0">
                          <a:solidFill>
                            <a:srgbClr val="000000"/>
                          </a:solidFill>
                          <a:effectLst/>
                          <a:latin typeface="Calibri" panose="020F0502020204030204" pitchFamily="34" charset="0"/>
                        </a:rPr>
                        <a:t>High Level Indicator</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Agency</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2017 Populations Reported</a:t>
                      </a:r>
                      <a:r>
                        <a:rPr lang="en-US" sz="1100" b="1" i="0" u="none" strike="noStrike" baseline="30000" dirty="0">
                          <a:solidFill>
                            <a:srgbClr val="000000"/>
                          </a:solidFill>
                          <a:effectLst/>
                          <a:latin typeface="Calibri" panose="020F0502020204030204" pitchFamily="34" charset="0"/>
                        </a:rPr>
                        <a:t>2 </a:t>
                      </a:r>
                      <a:endParaRPr lang="en-US" sz="1100" b="1"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2017 Records From All Populations</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2018 Predictions: Populations</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2018 Predictions: Related Data</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sz="1100" b="1" i="0" u="none" strike="noStrike" dirty="0">
                          <a:solidFill>
                            <a:srgbClr val="000000"/>
                          </a:solidFill>
                          <a:effectLst/>
                          <a:latin typeface="Calibri" panose="020F0502020204030204" pitchFamily="34" charset="0"/>
                        </a:rPr>
                        <a:t>2018 Predictions: BPA Priority Populations</a:t>
                      </a:r>
                    </a:p>
                  </a:txBody>
                  <a:tcPr marL="5855" marR="5855" marT="5855"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57529634"/>
                  </a:ext>
                </a:extLst>
              </a:tr>
              <a:tr h="1066120">
                <a:tc>
                  <a:txBody>
                    <a:bodyPr/>
                    <a:lstStyle/>
                    <a:p>
                      <a:pPr algn="ctr" fontAlgn="ctr"/>
                      <a:r>
                        <a:rPr lang="en-US" sz="1200" b="1" i="0" u="none" strike="noStrike" dirty="0">
                          <a:solidFill>
                            <a:srgbClr val="000000"/>
                          </a:solidFill>
                          <a:effectLst/>
                          <a:latin typeface="Calibri" panose="020F0502020204030204" pitchFamily="34" charset="0"/>
                        </a:rPr>
                        <a:t>Natural Origin Spawner Abundance (NOSA)</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164</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5,418</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167</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50</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14911020"/>
                  </a:ext>
                </a:extLst>
              </a:tr>
              <a:tr h="790524">
                <a:tc>
                  <a:txBody>
                    <a:bodyPr/>
                    <a:lstStyle/>
                    <a:p>
                      <a:pPr algn="ctr" fontAlgn="ctr"/>
                      <a:r>
                        <a:rPr lang="en-US" sz="1200" b="1" i="0" u="none" strike="noStrike" dirty="0">
                          <a:solidFill>
                            <a:srgbClr val="000000"/>
                          </a:solidFill>
                          <a:effectLst/>
                          <a:latin typeface="Calibri" panose="020F0502020204030204" pitchFamily="34" charset="0"/>
                        </a:rPr>
                        <a:t>Presmolt Abundance</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7</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132</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7</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6</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56081440"/>
                  </a:ext>
                </a:extLst>
              </a:tr>
              <a:tr h="623716">
                <a:tc>
                  <a:txBody>
                    <a:bodyPr/>
                    <a:lstStyle/>
                    <a:p>
                      <a:pPr algn="ctr" fontAlgn="ctr"/>
                      <a:r>
                        <a:rPr lang="en-US" sz="1200" b="1" i="0" u="none" strike="noStrike" dirty="0">
                          <a:solidFill>
                            <a:srgbClr val="000000"/>
                          </a:solidFill>
                          <a:effectLst/>
                          <a:latin typeface="Calibri" panose="020F0502020204030204" pitchFamily="34" charset="0"/>
                        </a:rPr>
                        <a:t>Juvenile Outmigrants</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52</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900</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61</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42</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23477704"/>
                  </a:ext>
                </a:extLst>
              </a:tr>
              <a:tr h="841292">
                <a:tc>
                  <a:txBody>
                    <a:bodyPr/>
                    <a:lstStyle/>
                    <a:p>
                      <a:pPr algn="ctr" fontAlgn="ctr"/>
                      <a:r>
                        <a:rPr lang="en-US" sz="1200" b="1" i="0" u="none" strike="noStrike" dirty="0">
                          <a:solidFill>
                            <a:srgbClr val="000000"/>
                          </a:solidFill>
                          <a:effectLst/>
                          <a:latin typeface="Calibri" panose="020F0502020204030204" pitchFamily="34" charset="0"/>
                        </a:rPr>
                        <a:t>Smolt to Adult Return Rate (SAR)</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35</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774</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111</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63</a:t>
                      </a: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82497953"/>
                  </a:ext>
                </a:extLst>
              </a:tr>
              <a:tr h="942892">
                <a:tc>
                  <a:txBody>
                    <a:bodyPr/>
                    <a:lstStyle/>
                    <a:p>
                      <a:pPr algn="ctr" fontAlgn="ctr"/>
                      <a:r>
                        <a:rPr lang="en-US" sz="1200" b="1" i="0" u="none" strike="noStrike" dirty="0">
                          <a:solidFill>
                            <a:srgbClr val="000000"/>
                          </a:solidFill>
                          <a:effectLst/>
                          <a:latin typeface="Calibri" panose="020F0502020204030204" pitchFamily="34" charset="0"/>
                        </a:rPr>
                        <a:t>Recruits per Spawner (R/S)</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88</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3,095</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103</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Calibri" panose="020F0502020204030204" pitchFamily="34" charset="0"/>
                        </a:rPr>
                        <a:t>43</a:t>
                      </a:r>
                    </a:p>
                  </a:txBody>
                  <a:tcPr marL="5855" marR="5855" marT="585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11794092"/>
                  </a:ext>
                </a:extLst>
              </a:tr>
              <a:tr h="792429">
                <a:tc>
                  <a:txBody>
                    <a:bodyPr/>
                    <a:lstStyle/>
                    <a:p>
                      <a:pPr algn="ctr" fontAlgn="ctr"/>
                      <a:r>
                        <a:rPr lang="en-US" sz="1200" b="1" i="0" u="none" strike="noStrike" dirty="0">
                          <a:solidFill>
                            <a:srgbClr val="000000"/>
                          </a:solidFill>
                          <a:effectLst/>
                          <a:latin typeface="Calibri" panose="020F0502020204030204" pitchFamily="34" charset="0"/>
                        </a:rPr>
                        <a:t>All </a:t>
                      </a:r>
                    </a:p>
                  </a:txBody>
                  <a:tcPr marL="5855" marR="5855" marT="585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panose="020F0502020204030204" pitchFamily="34" charset="0"/>
                        </a:rPr>
                        <a:t>All</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346</a:t>
                      </a:r>
                    </a:p>
                    <a:p>
                      <a:pPr algn="ctr" fontAlgn="ctr"/>
                      <a:r>
                        <a:rPr lang="en-US" sz="800" b="0" i="0" u="none" strike="noStrike" dirty="0" smtClean="0">
                          <a:solidFill>
                            <a:srgbClr val="000000"/>
                          </a:solidFill>
                          <a:effectLst/>
                          <a:latin typeface="Calibri" panose="020F0502020204030204" pitchFamily="34" charset="0"/>
                        </a:rPr>
                        <a:t>Includes duplicates</a:t>
                      </a:r>
                      <a:endParaRPr lang="en-US" sz="8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10,319</a:t>
                      </a: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449</a:t>
                      </a:r>
                    </a:p>
                    <a:p>
                      <a:pPr algn="ctr" fontAlgn="ctr"/>
                      <a:r>
                        <a:rPr lang="en-US" sz="800" b="0" i="0" u="none" strike="noStrike" dirty="0" smtClean="0">
                          <a:solidFill>
                            <a:srgbClr val="000000"/>
                          </a:solidFill>
                          <a:effectLst/>
                          <a:latin typeface="Calibri" panose="020F0502020204030204" pitchFamily="34" charset="0"/>
                        </a:rPr>
                        <a:t>includes duplicates</a:t>
                      </a:r>
                      <a:endParaRPr lang="en-US" sz="8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endParaRPr lang="en-US" dirty="0"/>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Calibri" panose="020F0502020204030204" pitchFamily="34" charset="0"/>
                        </a:rPr>
                        <a:t>1,705</a:t>
                      </a: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en-US" sz="1400" b="0" i="0" u="none" strike="noStrike" dirty="0" smtClean="0">
                        <a:solidFill>
                          <a:srgbClr val="000000"/>
                        </a:solidFill>
                        <a:effectLst/>
                        <a:latin typeface="Calibri" panose="020F0502020204030204" pitchFamily="34" charset="0"/>
                      </a:endParaRPr>
                    </a:p>
                    <a:p>
                      <a:pPr algn="ctr" fontAlgn="ctr"/>
                      <a:r>
                        <a:rPr lang="en-US" sz="1400" b="0" i="0" u="none" strike="noStrike" dirty="0" smtClean="0">
                          <a:solidFill>
                            <a:srgbClr val="000000"/>
                          </a:solidFill>
                          <a:effectLst/>
                          <a:latin typeface="Calibri" panose="020F0502020204030204" pitchFamily="34" charset="0"/>
                        </a:rPr>
                        <a:t>204</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panose="020F0502020204030204" pitchFamily="34" charset="0"/>
                        </a:rPr>
                        <a:t>includes duplicates</a:t>
                      </a:r>
                    </a:p>
                    <a:p>
                      <a:pPr algn="ctr" fontAlgn="ctr"/>
                      <a:endParaRPr lang="en-US" sz="1400" b="0" i="0" u="none" strike="noStrike" dirty="0">
                        <a:solidFill>
                          <a:srgbClr val="000000"/>
                        </a:solidFill>
                        <a:effectLst/>
                        <a:latin typeface="Calibri" panose="020F0502020204030204" pitchFamily="34" charset="0"/>
                      </a:endParaRPr>
                    </a:p>
                  </a:txBody>
                  <a:tcPr marL="5855" marR="5855" marT="585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90289896"/>
                  </a:ext>
                </a:extLst>
              </a:tr>
            </a:tbl>
          </a:graphicData>
        </a:graphic>
      </p:graphicFrame>
      <p:sp>
        <p:nvSpPr>
          <p:cNvPr id="3" name="TextBox 2"/>
          <p:cNvSpPr txBox="1"/>
          <p:nvPr/>
        </p:nvSpPr>
        <p:spPr>
          <a:xfrm>
            <a:off x="896983" y="6803963"/>
            <a:ext cx="184731" cy="369332"/>
          </a:xfrm>
          <a:prstGeom prst="rect">
            <a:avLst/>
          </a:prstGeom>
          <a:noFill/>
          <a:ln>
            <a:solidFill>
              <a:schemeClr val="accent1">
                <a:lumMod val="20000"/>
                <a:lumOff val="80000"/>
              </a:schemeClr>
            </a:solidFill>
          </a:ln>
        </p:spPr>
        <p:txBody>
          <a:bodyPr wrap="none" rtlCol="0" anchor="ctr" anchorCtr="1">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2519418"/>
              </p:ext>
            </p:extLst>
          </p:nvPr>
        </p:nvGraphicFramePr>
        <p:xfrm>
          <a:off x="873759" y="6187571"/>
          <a:ext cx="10566402" cy="568364"/>
        </p:xfrm>
        <a:graphic>
          <a:graphicData uri="http://schemas.openxmlformats.org/drawingml/2006/table">
            <a:tbl>
              <a:tblPr>
                <a:tableStyleId>{5C22544A-7EE6-4342-B048-85BDC9FD1C3A}</a:tableStyleId>
              </a:tblPr>
              <a:tblGrid>
                <a:gridCol w="3107560">
                  <a:extLst>
                    <a:ext uri="{9D8B030D-6E8A-4147-A177-3AD203B41FA5}">
                      <a16:colId xmlns:a16="http://schemas.microsoft.com/office/drawing/2014/main" val="3881733844"/>
                    </a:ext>
                  </a:extLst>
                </a:gridCol>
                <a:gridCol w="1152889">
                  <a:extLst>
                    <a:ext uri="{9D8B030D-6E8A-4147-A177-3AD203B41FA5}">
                      <a16:colId xmlns:a16="http://schemas.microsoft.com/office/drawing/2014/main" val="3357187454"/>
                    </a:ext>
                  </a:extLst>
                </a:gridCol>
                <a:gridCol w="1152889">
                  <a:extLst>
                    <a:ext uri="{9D8B030D-6E8A-4147-A177-3AD203B41FA5}">
                      <a16:colId xmlns:a16="http://schemas.microsoft.com/office/drawing/2014/main" val="550627584"/>
                    </a:ext>
                  </a:extLst>
                </a:gridCol>
                <a:gridCol w="1152889">
                  <a:extLst>
                    <a:ext uri="{9D8B030D-6E8A-4147-A177-3AD203B41FA5}">
                      <a16:colId xmlns:a16="http://schemas.microsoft.com/office/drawing/2014/main" val="1317872970"/>
                    </a:ext>
                  </a:extLst>
                </a:gridCol>
                <a:gridCol w="1152889">
                  <a:extLst>
                    <a:ext uri="{9D8B030D-6E8A-4147-A177-3AD203B41FA5}">
                      <a16:colId xmlns:a16="http://schemas.microsoft.com/office/drawing/2014/main" val="3527810420"/>
                    </a:ext>
                  </a:extLst>
                </a:gridCol>
                <a:gridCol w="2847286">
                  <a:extLst>
                    <a:ext uri="{9D8B030D-6E8A-4147-A177-3AD203B41FA5}">
                      <a16:colId xmlns:a16="http://schemas.microsoft.com/office/drawing/2014/main" val="2146121781"/>
                    </a:ext>
                  </a:extLst>
                </a:gridCol>
              </a:tblGrid>
              <a:tr h="131876">
                <a:tc>
                  <a:txBody>
                    <a:bodyPr/>
                    <a:lstStyle/>
                    <a:p>
                      <a:pPr algn="l" fontAlgn="ctr"/>
                      <a:r>
                        <a:rPr lang="en-US" sz="700" u="none" strike="noStrike" baseline="30000" dirty="0">
                          <a:effectLst/>
                        </a:rPr>
                        <a:t>1</a:t>
                      </a:r>
                      <a:r>
                        <a:rPr lang="en-US" sz="700" u="none" strike="noStrike" dirty="0">
                          <a:effectLst/>
                        </a:rPr>
                        <a:t> "Published" is defined as the data available to all on the CA query system (CAX).</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49659476"/>
                  </a:ext>
                </a:extLst>
              </a:tr>
              <a:tr h="131876">
                <a:tc gridSpan="6">
                  <a:txBody>
                    <a:bodyPr/>
                    <a:lstStyle/>
                    <a:p>
                      <a:pPr algn="l" fontAlgn="ctr"/>
                      <a:r>
                        <a:rPr lang="en-US" sz="700" u="none" strike="noStrike" baseline="30000" dirty="0">
                          <a:effectLst/>
                        </a:rPr>
                        <a:t>2</a:t>
                      </a:r>
                      <a:r>
                        <a:rPr lang="en-US" sz="700" u="none" strike="noStrike" dirty="0">
                          <a:effectLst/>
                        </a:rPr>
                        <a:t> For 2017 a record for a superpopulation was counted only once, for that superpopulation; component populations were not included in the counts.  For 2018 the number of populations and records reflects populations, not superpopulations.</a:t>
                      </a:r>
                      <a:endParaRPr lang="en-US" sz="700" b="0" i="0" u="none" strike="noStrike" dirty="0">
                        <a:solidFill>
                          <a:srgbClr val="000000"/>
                        </a:solidFill>
                        <a:effectLst/>
                        <a:latin typeface="Calibri" panose="020F0502020204030204" pitchFamily="34" charset="0"/>
                      </a:endParaRPr>
                    </a:p>
                  </a:txBody>
                  <a:tcPr marL="4884" marR="4884" marT="48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6581348"/>
                  </a:ext>
                </a:extLst>
              </a:tr>
              <a:tr h="131876">
                <a:tc>
                  <a:txBody>
                    <a:bodyPr/>
                    <a:lstStyle/>
                    <a:p>
                      <a:pPr algn="l" fontAlgn="ctr"/>
                      <a:r>
                        <a:rPr lang="en-US" sz="700" u="none" strike="noStrike" baseline="30000" dirty="0">
                          <a:effectLst/>
                        </a:rPr>
                        <a:t>3</a:t>
                      </a:r>
                      <a:r>
                        <a:rPr lang="en-US" sz="700" u="none" strike="noStrike" dirty="0">
                          <a:effectLst/>
                        </a:rPr>
                        <a:t> The 213 "TRT populations" are those in the Columbia Basin not listed as extirpated.</a:t>
                      </a: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4884" marR="4884" marT="4884" marB="0" anchor="ctr"/>
                </a:tc>
                <a:extLst>
                  <a:ext uri="{0D108BD9-81ED-4DB2-BD59-A6C34878D82A}">
                    <a16:rowId xmlns:a16="http://schemas.microsoft.com/office/drawing/2014/main" val="3963732460"/>
                  </a:ext>
                </a:extLst>
              </a:tr>
            </a:tbl>
          </a:graphicData>
        </a:graphic>
      </p:graphicFrame>
    </p:spTree>
    <p:extLst>
      <p:ext uri="{BB962C8B-B14F-4D97-AF65-F5344CB8AC3E}">
        <p14:creationId xmlns:p14="http://schemas.microsoft.com/office/powerpoint/2010/main" val="28468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1009</TotalTime>
  <Words>2250</Words>
  <Application>Microsoft Office PowerPoint</Application>
  <PresentationFormat>Widescreen</PresentationFormat>
  <Paragraphs>837</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Ocean design template</vt:lpstr>
      <vt:lpstr>StreamNet Executive Committee Meeting</vt:lpstr>
      <vt:lpstr>Agenda</vt:lpstr>
      <vt:lpstr>PowerPoint Presentation</vt:lpstr>
      <vt:lpstr>BPA Budget Discussion FY 19 Adjustments?</vt:lpstr>
      <vt:lpstr>PowerPoint Presentation</vt:lpstr>
      <vt:lpstr>Current Fiscal Year (10/17 – 9/18)</vt:lpstr>
      <vt:lpstr>PowerPoint Presentation</vt:lpstr>
      <vt:lpstr>Progress on current ca priorities</vt:lpstr>
      <vt:lpstr>PowerPoint Presentation</vt:lpstr>
      <vt:lpstr>PowerPoint Presentation</vt:lpstr>
      <vt:lpstr>Setting priorities for Coordinated Assessments project for next year</vt:lpstr>
      <vt:lpstr>Data Management and the Council F&amp;W Program</vt:lpstr>
      <vt:lpstr>CRITFC - StreamNet library Update and Discussion – Zach Penny</vt:lpstr>
      <vt:lpstr>CRITFC – Tribal ITMD Project Update – Zach Penny</vt:lpstr>
      <vt:lpstr>Roundtable discussion</vt:lpstr>
      <vt:lpstr>Extra Slides</vt:lpstr>
      <vt:lpstr>PowerPoint Presentation</vt:lpstr>
      <vt:lpstr>PowerPoint Presentation</vt:lpstr>
      <vt:lpstr>PowerPoint Presentation</vt:lpstr>
      <vt:lpstr>PowerPoint Presentation</vt:lpstr>
      <vt:lpstr>PowerPoint Presentation</vt:lpstr>
      <vt:lpstr>BPA Priority 1 Populations</vt:lpstr>
      <vt:lpstr>PowerPoint Presentation</vt:lpstr>
    </vt:vector>
  </TitlesOfParts>
  <Company>PSMFC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For Streamnet Executive Committee Meeting</dc:title>
  <dc:creator>Chris Wheaton</dc:creator>
  <cp:lastModifiedBy>Chris Wheaton</cp:lastModifiedBy>
  <cp:revision>41</cp:revision>
  <dcterms:created xsi:type="dcterms:W3CDTF">2018-05-14T18:18:32Z</dcterms:created>
  <dcterms:modified xsi:type="dcterms:W3CDTF">2018-06-14T15:25:32Z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