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4"/>
  </p:sldMasterIdLst>
  <p:notesMasterIdLst>
    <p:notesMasterId r:id="rId28"/>
  </p:notesMasterIdLst>
  <p:handoutMasterIdLst>
    <p:handoutMasterId r:id="rId29"/>
  </p:handoutMasterIdLst>
  <p:sldIdLst>
    <p:sldId id="259" r:id="rId5"/>
    <p:sldId id="265" r:id="rId6"/>
    <p:sldId id="268" r:id="rId7"/>
    <p:sldId id="260" r:id="rId8"/>
    <p:sldId id="280" r:id="rId9"/>
    <p:sldId id="275" r:id="rId10"/>
    <p:sldId id="266" r:id="rId11"/>
    <p:sldId id="270" r:id="rId12"/>
    <p:sldId id="278" r:id="rId13"/>
    <p:sldId id="285" r:id="rId14"/>
    <p:sldId id="271" r:id="rId15"/>
    <p:sldId id="269" r:id="rId16"/>
    <p:sldId id="264" r:id="rId17"/>
    <p:sldId id="272" r:id="rId18"/>
    <p:sldId id="273" r:id="rId19"/>
    <p:sldId id="279" r:id="rId20"/>
    <p:sldId id="274" r:id="rId21"/>
    <p:sldId id="276" r:id="rId22"/>
    <p:sldId id="277" r:id="rId23"/>
    <p:sldId id="283" r:id="rId24"/>
    <p:sldId id="284" r:id="rId25"/>
    <p:sldId id="282" r:id="rId26"/>
    <p:sldId id="281"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8" d="100"/>
          <a:sy n="88" d="100"/>
        </p:scale>
        <p:origin x="494" y="62"/>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76" d="100"/>
          <a:sy n="76" d="100"/>
        </p:scale>
        <p:origin x="2724"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0FABAFA-9D90-4B6C-95A1-503043E46FAB}" type="datetimeFigureOut">
              <a:rPr lang="en-US" smtClean="0"/>
              <a:t>6/14/2018</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DCC7757-6264-420F-9201-02E9A21CB7A0}" type="slidenum">
              <a:rPr lang="en-US" smtClean="0"/>
              <a:t>‹#›</a:t>
            </a:fld>
            <a:endParaRPr lang="en-US" dirty="0"/>
          </a:p>
        </p:txBody>
      </p:sp>
    </p:spTree>
    <p:extLst>
      <p:ext uri="{BB962C8B-B14F-4D97-AF65-F5344CB8AC3E}">
        <p14:creationId xmlns:p14="http://schemas.microsoft.com/office/powerpoint/2010/main" val="2854295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15EB1F-8DE4-48C3-A804-A05846A4049F}" type="datetimeFigureOut">
              <a:rPr lang="en-US" smtClean="0"/>
              <a:t>6/14/2018</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AD115C9-E24C-4512-AA8B-319BB49F77B5}" type="slidenum">
              <a:rPr lang="en-US" smtClean="0"/>
              <a:t>‹#›</a:t>
            </a:fld>
            <a:endParaRPr lang="en-US" dirty="0"/>
          </a:p>
        </p:txBody>
      </p:sp>
    </p:spTree>
    <p:extLst>
      <p:ext uri="{BB962C8B-B14F-4D97-AF65-F5344CB8AC3E}">
        <p14:creationId xmlns:p14="http://schemas.microsoft.com/office/powerpoint/2010/main" val="212562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AD115C9-E24C-4512-AA8B-319BB49F77B5}" type="slidenum">
              <a:rPr lang="en-US" smtClean="0"/>
              <a:t>1</a:t>
            </a:fld>
            <a:endParaRPr lang="en-US" dirty="0"/>
          </a:p>
        </p:txBody>
      </p:sp>
    </p:spTree>
    <p:extLst>
      <p:ext uri="{BB962C8B-B14F-4D97-AF65-F5344CB8AC3E}">
        <p14:creationId xmlns:p14="http://schemas.microsoft.com/office/powerpoint/2010/main" val="92151836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0" name="Picture 9"/>
          <p:cNvPicPr>
            <a:picLocks noChangeAspect="1"/>
          </p:cNvPicPr>
          <p:nvPr/>
        </p:nvPicPr>
        <p:blipFill>
          <a:blip r:embed="rId2" cstate="print"/>
          <a:srcRect t="33333"/>
          <a:stretch>
            <a:fillRect/>
          </a:stretch>
        </p:blipFill>
        <p:spPr>
          <a:xfrm>
            <a:off x="0" y="0"/>
            <a:ext cx="12192000" cy="4572000"/>
          </a:xfrm>
          <a:prstGeom prst="rect">
            <a:avLst/>
          </a:prstGeom>
        </p:spPr>
      </p:pic>
      <p:sp>
        <p:nvSpPr>
          <p:cNvPr id="2" name="Title 1"/>
          <p:cNvSpPr>
            <a:spLocks noGrp="1"/>
          </p:cNvSpPr>
          <p:nvPr>
            <p:ph type="ctrTitle"/>
          </p:nvPr>
        </p:nvSpPr>
        <p:spPr>
          <a:xfrm>
            <a:off x="914400" y="2007889"/>
            <a:ext cx="10363200" cy="1470025"/>
          </a:xfrm>
        </p:spPr>
        <p:txBody>
          <a:bodyPr/>
          <a:lstStyle>
            <a:lvl1pPr algn="ctr">
              <a:defRPr sz="4400" b="1" baseline="0">
                <a:solidFill>
                  <a:schemeClr val="tx2">
                    <a:lumMod val="50000"/>
                  </a:schemeClr>
                </a:solidFill>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1625600" y="3886200"/>
            <a:ext cx="8534400" cy="1752600"/>
          </a:xfrm>
        </p:spPr>
        <p:txBody>
          <a:bodyPr>
            <a:normAutofit/>
          </a:bodyPr>
          <a:lstStyle>
            <a:lvl1pPr marL="0" indent="0" algn="ctr">
              <a:buNone/>
              <a:defRPr sz="2800" baseline="0">
                <a:solidFill>
                  <a:schemeClr val="tx2">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CE5E0A0C-FFF2-4105-9F07-796FCC3D8DE3}" type="datetime1">
              <a:rPr lang="en-US" smtClean="0"/>
              <a:t>6/14/2018</a:t>
            </a:fld>
            <a:endParaRPr lang="en-US" dirty="0"/>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21843536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lvl1pPr>
              <a:buClr>
                <a:schemeClr val="tx2">
                  <a:lumMod val="50000"/>
                </a:schemeClr>
              </a:buClr>
              <a:defRPr/>
            </a:lvl1pPr>
            <a:lvl2pPr>
              <a:buClr>
                <a:schemeClr val="tx2">
                  <a:lumMod val="50000"/>
                </a:schemeClr>
              </a:buClr>
              <a:defRPr/>
            </a:lvl2pPr>
            <a:lvl3pPr>
              <a:buClr>
                <a:schemeClr val="tx2">
                  <a:lumMod val="50000"/>
                </a:schemeClr>
              </a:buClr>
              <a:defRPr/>
            </a:lvl3pPr>
            <a:lvl4pPr>
              <a:buClr>
                <a:schemeClr val="tx2">
                  <a:lumMod val="50000"/>
                </a:schemeClr>
              </a:buClr>
              <a:defRPr/>
            </a:lvl4pPr>
            <a:lvl5pPr>
              <a:buClr>
                <a:schemeClr val="tx2">
                  <a:lumMod val="50000"/>
                </a:schemeClr>
              </a:buClr>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4A5D68D4-D432-4190-8060-492B59F98A87}" type="datetime1">
              <a:rPr lang="en-US" smtClean="0"/>
              <a:t>6/14/2018</a:t>
            </a:fld>
            <a:endParaRPr lang="en-US" dirty="0"/>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3429676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09600" y="274639"/>
            <a:ext cx="8026400" cy="5851525"/>
          </a:xfrm>
        </p:spPr>
        <p:txBody>
          <a:bodyPr vert="eaVert"/>
          <a:lstStyle>
            <a:lvl1pPr>
              <a:buClr>
                <a:schemeClr val="tx2">
                  <a:lumMod val="50000"/>
                </a:schemeClr>
              </a:buClr>
              <a:defRPr/>
            </a:lvl1pPr>
            <a:lvl2pPr>
              <a:buClr>
                <a:schemeClr val="tx2">
                  <a:lumMod val="50000"/>
                </a:schemeClr>
              </a:buClr>
              <a:defRPr/>
            </a:lvl2pPr>
            <a:lvl3pPr>
              <a:buClr>
                <a:schemeClr val="tx2">
                  <a:lumMod val="50000"/>
                </a:schemeClr>
              </a:buClr>
              <a:defRPr/>
            </a:lvl3pPr>
            <a:lvl4pPr>
              <a:buClr>
                <a:schemeClr val="tx2">
                  <a:lumMod val="50000"/>
                </a:schemeClr>
              </a:buClr>
              <a:defRPr/>
            </a:lvl4pPr>
            <a:lvl5pPr>
              <a:buClr>
                <a:schemeClr val="tx2">
                  <a:lumMod val="50000"/>
                </a:schemeClr>
              </a:buClr>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5AF4EF83-7D73-495D-9915-41737B990DFC}" type="datetime1">
              <a:rPr lang="en-US" smtClean="0"/>
              <a:t>6/14/2018</a:t>
            </a:fld>
            <a:endParaRPr lang="en-US" dirty="0"/>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2705332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151A83C-7ED7-4DBC-9EE9-82CC182C6103}" type="datetimeFigureOut">
              <a:rPr lang="en-US" smtClean="0"/>
              <a:t>6/14/2018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937DF66-1B21-4D91-8686-FFF9EB5CF24C}" type="slidenum">
              <a:rPr lang="en-US" smtClean="0"/>
              <a:t>‹#›</a:t>
            </a:fld>
            <a:endParaRPr lang="en-US" dirty="0"/>
          </a:p>
        </p:txBody>
      </p:sp>
    </p:spTree>
    <p:extLst>
      <p:ext uri="{BB962C8B-B14F-4D97-AF65-F5344CB8AC3E}">
        <p14:creationId xmlns:p14="http://schemas.microsoft.com/office/powerpoint/2010/main" val="30377301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812800" y="274638"/>
            <a:ext cx="10566400" cy="1143000"/>
          </a:xfrm>
        </p:spPr>
        <p:txBody>
          <a:bodyPr/>
          <a:lstStyle>
            <a:lvl1pPr>
              <a:defRPr>
                <a:solidFill>
                  <a:schemeClr val="tx2">
                    <a:lumMod val="50000"/>
                  </a:schemeClr>
                </a:solidFill>
                <a:effectLst/>
              </a:defRPr>
            </a:lvl1pPr>
          </a:lstStyle>
          <a:p>
            <a:r>
              <a:rPr lang="en-US" smtClean="0"/>
              <a:t>Click to edit Master title style</a:t>
            </a:r>
            <a:endParaRPr lang="en-US" dirty="0"/>
          </a:p>
        </p:txBody>
      </p:sp>
      <p:sp>
        <p:nvSpPr>
          <p:cNvPr id="8" name="Content Placeholder 7"/>
          <p:cNvSpPr>
            <a:spLocks noGrp="1"/>
          </p:cNvSpPr>
          <p:nvPr>
            <p:ph sz="quarter" idx="13" hasCustomPrompt="1"/>
          </p:nvPr>
        </p:nvSpPr>
        <p:spPr>
          <a:xfrm>
            <a:off x="812800" y="1600200"/>
            <a:ext cx="10566400" cy="4114800"/>
          </a:xfrm>
        </p:spPr>
        <p:txBody>
          <a:bodyPr/>
          <a:lstStyle>
            <a:lvl1pPr>
              <a:buClr>
                <a:schemeClr val="tx2">
                  <a:lumMod val="50000"/>
                </a:schemeClr>
              </a:buClr>
              <a:defRPr>
                <a:solidFill>
                  <a:schemeClr val="tx2">
                    <a:lumMod val="50000"/>
                  </a:schemeClr>
                </a:solidFill>
              </a:defRPr>
            </a:lvl1pPr>
            <a:lvl2pPr>
              <a:buClr>
                <a:schemeClr val="tx2">
                  <a:lumMod val="50000"/>
                </a:schemeClr>
              </a:buClr>
              <a:defRPr>
                <a:solidFill>
                  <a:schemeClr val="tx2">
                    <a:lumMod val="50000"/>
                  </a:schemeClr>
                </a:solidFill>
              </a:defRPr>
            </a:lvl2pPr>
            <a:lvl3pPr>
              <a:buClr>
                <a:schemeClr val="tx2">
                  <a:lumMod val="50000"/>
                </a:schemeClr>
              </a:buClr>
              <a:defRPr>
                <a:solidFill>
                  <a:schemeClr val="tx2">
                    <a:lumMod val="50000"/>
                  </a:schemeClr>
                </a:solidFill>
              </a:defRPr>
            </a:lvl3pPr>
            <a:lvl4pPr>
              <a:buClr>
                <a:schemeClr val="tx2">
                  <a:lumMod val="50000"/>
                </a:schemeClr>
              </a:buClr>
              <a:defRPr>
                <a:solidFill>
                  <a:schemeClr val="tx2">
                    <a:lumMod val="50000"/>
                  </a:schemeClr>
                </a:solidFill>
              </a:defRPr>
            </a:lvl4pPr>
            <a:lvl5pPr>
              <a:buClr>
                <a:schemeClr val="tx2">
                  <a:lumMod val="50000"/>
                </a:schemeClr>
              </a:buClr>
              <a:defRPr>
                <a:solidFill>
                  <a:schemeClr val="tx2">
                    <a:lumMod val="50000"/>
                  </a:schemeClr>
                </a:solidFill>
              </a:defRPr>
            </a:lvl5pPr>
            <a:lvl6pPr>
              <a:buClr>
                <a:schemeClr val="tx2">
                  <a:lumMod val="50000"/>
                </a:schemeClr>
              </a:buClr>
              <a:defRPr>
                <a:solidFill>
                  <a:schemeClr val="tx2">
                    <a:lumMod val="50000"/>
                  </a:schemeClr>
                </a:solidFill>
              </a:defRPr>
            </a:lvl6pPr>
            <a:lvl7pPr>
              <a:buClr>
                <a:schemeClr val="tx2">
                  <a:lumMod val="50000"/>
                </a:schemeClr>
              </a:buClr>
              <a:defRPr>
                <a:solidFill>
                  <a:schemeClr val="tx2">
                    <a:lumMod val="50000"/>
                  </a:schemeClr>
                </a:solidFill>
              </a:defRPr>
            </a:lvl7pPr>
            <a:lvl8pPr>
              <a:buClr>
                <a:schemeClr val="tx2">
                  <a:lumMod val="50000"/>
                </a:schemeClr>
              </a:buClr>
              <a:defRPr>
                <a:solidFill>
                  <a:schemeClr val="tx2">
                    <a:lumMod val="50000"/>
                  </a:schemeClr>
                </a:solidFill>
              </a:defRPr>
            </a:lvl8pPr>
            <a:lvl9pPr>
              <a:buClr>
                <a:schemeClr val="tx2">
                  <a:lumMod val="50000"/>
                </a:schemeClr>
              </a:buClr>
              <a:defRPr>
                <a:solidFill>
                  <a:schemeClr val="tx2">
                    <a:lumMod val="50000"/>
                  </a:schemeClr>
                </a:solidFill>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73DF2905-D7E2-4171-961B-8EB802C66F9A}" type="datetime1">
              <a:rPr lang="en-US" smtClean="0"/>
              <a:t>6/14/2018</a:t>
            </a:fld>
            <a:endParaRPr lang="en-US" dirty="0"/>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27665967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12801" y="4962526"/>
            <a:ext cx="10513484" cy="1362075"/>
          </a:xfrm>
        </p:spPr>
        <p:txBody>
          <a:bodyPr anchor="t"/>
          <a:lstStyle>
            <a:lvl1pPr algn="l">
              <a:defRPr sz="4000" b="1" i="0" cap="all" baseline="0"/>
            </a:lvl1pPr>
          </a:lstStyle>
          <a:p>
            <a:r>
              <a:rPr lang="en-US" smtClean="0"/>
              <a:t>Click to edit Master title style</a:t>
            </a:r>
            <a:endParaRPr lang="en-US" dirty="0"/>
          </a:p>
        </p:txBody>
      </p:sp>
      <p:sp>
        <p:nvSpPr>
          <p:cNvPr id="3" name="Text Placeholder 2"/>
          <p:cNvSpPr>
            <a:spLocks noGrp="1"/>
          </p:cNvSpPr>
          <p:nvPr>
            <p:ph type="body" idx="1"/>
          </p:nvPr>
        </p:nvSpPr>
        <p:spPr>
          <a:xfrm>
            <a:off x="812801" y="3462339"/>
            <a:ext cx="10513484" cy="1500187"/>
          </a:xfrm>
        </p:spPr>
        <p:txBody>
          <a:bodyPr anchor="b">
            <a:normAutofit/>
          </a:bodyPr>
          <a:lstStyle>
            <a:lvl1pPr marL="0" indent="0">
              <a:buNone/>
              <a:defRPr sz="2800" baseline="0">
                <a:solidFill>
                  <a:schemeClr val="tx2">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82C1B47C-16BC-4A9F-9E6E-9D1F33DC8ABD}" type="datetime1">
              <a:rPr lang="en-US" smtClean="0"/>
              <a:t>6/14/2018</a:t>
            </a:fld>
            <a:endParaRPr lang="en-US" dirty="0"/>
          </a:p>
        </p:txBody>
      </p:sp>
      <p:sp>
        <p:nvSpPr>
          <p:cNvPr id="6" name="Slide Number Placeholder 5"/>
          <p:cNvSpPr>
            <a:spLocks noGrp="1"/>
          </p:cNvSpPr>
          <p:nvPr>
            <p:ph type="sldNum" sz="quarter" idx="12"/>
          </p:nvPr>
        </p:nvSpPr>
        <p:spPr/>
        <p:txBody>
          <a:bodyPr/>
          <a:lstStyle/>
          <a:p>
            <a:fld id="{401CF334-2D5C-4859-84A6-CA7E6E43FAEB}" type="slidenum">
              <a:rPr lang="en-US" smtClean="0"/>
              <a:pPr/>
              <a:t>‹#›</a:t>
            </a:fld>
            <a:endParaRPr lang="en-US" dirty="0"/>
          </a:p>
        </p:txBody>
      </p:sp>
    </p:spTree>
    <p:extLst>
      <p:ext uri="{BB962C8B-B14F-4D97-AF65-F5344CB8AC3E}">
        <p14:creationId xmlns:p14="http://schemas.microsoft.com/office/powerpoint/2010/main" val="1286572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12800" y="274638"/>
            <a:ext cx="10566400" cy="1143000"/>
          </a:xfrm>
        </p:spPr>
        <p:txBody>
          <a:bodyPr/>
          <a:lstStyle>
            <a:lvl1pPr>
              <a:defRPr>
                <a:solidFill>
                  <a:schemeClr val="tx2">
                    <a:lumMod val="50000"/>
                  </a:schemeClr>
                </a:solidFill>
                <a:effectLst/>
              </a:defRPr>
            </a:lvl1pPr>
          </a:lstStyle>
          <a:p>
            <a:r>
              <a:rPr lang="en-US" smtClean="0"/>
              <a:t>Click to edit Master title style</a:t>
            </a:r>
            <a:endParaRPr lang="en-US" dirty="0"/>
          </a:p>
        </p:txBody>
      </p:sp>
      <p:sp>
        <p:nvSpPr>
          <p:cNvPr id="11" name="Content Placeholder 10"/>
          <p:cNvSpPr>
            <a:spLocks noGrp="1"/>
          </p:cNvSpPr>
          <p:nvPr>
            <p:ph sz="quarter" idx="13" hasCustomPrompt="1"/>
          </p:nvPr>
        </p:nvSpPr>
        <p:spPr>
          <a:xfrm>
            <a:off x="812800" y="1600200"/>
            <a:ext cx="4978400" cy="4114800"/>
          </a:xfrm>
        </p:spPr>
        <p:txBody>
          <a:bodyPr/>
          <a:lstStyle>
            <a:lvl1pPr>
              <a:buClr>
                <a:schemeClr val="tx2">
                  <a:lumMod val="50000"/>
                </a:schemeClr>
              </a:buClr>
              <a:defRPr/>
            </a:lvl1pPr>
            <a:lvl2pPr>
              <a:buClr>
                <a:schemeClr val="tx2">
                  <a:lumMod val="50000"/>
                </a:schemeClr>
              </a:buClr>
              <a:defRPr/>
            </a:lvl2pPr>
            <a:lvl3pPr>
              <a:buClr>
                <a:schemeClr val="tx2">
                  <a:lumMod val="50000"/>
                </a:schemeClr>
              </a:buClr>
              <a:defRPr/>
            </a:lvl3pPr>
            <a:lvl4pPr>
              <a:buClr>
                <a:schemeClr val="tx2">
                  <a:lumMod val="50000"/>
                </a:schemeClr>
              </a:buClr>
              <a:defRPr/>
            </a:lvl4pPr>
            <a:lvl5pPr>
              <a:buClr>
                <a:schemeClr val="tx2">
                  <a:lumMod val="50000"/>
                </a:schemeClr>
              </a:buClr>
              <a:defRPr/>
            </a:lvl5pPr>
            <a:lvl6pPr>
              <a:buClr>
                <a:schemeClr val="tx2">
                  <a:lumMod val="50000"/>
                </a:schemeClr>
              </a:buClr>
              <a:buFont typeface="Arial" pitchFamily="34" charset="0"/>
              <a:buChar char="•"/>
              <a:defRPr/>
            </a:lvl6pPr>
            <a:lvl7pPr>
              <a:buClr>
                <a:schemeClr val="tx2">
                  <a:lumMod val="50000"/>
                </a:schemeClr>
              </a:buClr>
              <a:buFont typeface="Arial" pitchFamily="34" charset="0"/>
              <a:buChar char="•"/>
              <a:defRPr/>
            </a:lvl7pPr>
            <a:lvl8pPr>
              <a:buClr>
                <a:schemeClr val="tx2">
                  <a:lumMod val="50000"/>
                </a:schemeClr>
              </a:buClr>
              <a:buFont typeface="Arial" pitchFamily="34" charset="0"/>
              <a:buChar char="•"/>
              <a:defRPr/>
            </a:lvl8pPr>
            <a:lvl9pPr>
              <a:buClr>
                <a:schemeClr val="tx2">
                  <a:lumMod val="50000"/>
                </a:schemeClr>
              </a:buClr>
              <a:buFont typeface="Arial" pitchFamily="34" charset="0"/>
              <a:buChar cha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2"/>
          <p:cNvSpPr>
            <a:spLocks noGrp="1"/>
          </p:cNvSpPr>
          <p:nvPr>
            <p:ph sz="quarter" idx="14" hasCustomPrompt="1"/>
          </p:nvPr>
        </p:nvSpPr>
        <p:spPr>
          <a:xfrm>
            <a:off x="6400800" y="1600200"/>
            <a:ext cx="4978400" cy="4114800"/>
          </a:xfrm>
        </p:spPr>
        <p:txBody>
          <a:bodyPr/>
          <a:lstStyle>
            <a:lvl1pPr>
              <a:buClr>
                <a:schemeClr val="tx2">
                  <a:lumMod val="50000"/>
                </a:schemeClr>
              </a:buClr>
              <a:defRPr/>
            </a:lvl1pPr>
            <a:lvl2pPr>
              <a:buClr>
                <a:schemeClr val="tx2">
                  <a:lumMod val="50000"/>
                </a:schemeClr>
              </a:buClr>
              <a:defRPr/>
            </a:lvl2pPr>
            <a:lvl3pPr>
              <a:buClr>
                <a:schemeClr val="tx2">
                  <a:lumMod val="50000"/>
                </a:schemeClr>
              </a:buClr>
              <a:defRPr/>
            </a:lvl3pPr>
            <a:lvl4pPr>
              <a:buClr>
                <a:schemeClr val="tx2">
                  <a:lumMod val="50000"/>
                </a:schemeClr>
              </a:buClr>
              <a:defRPr/>
            </a:lvl4pPr>
            <a:lvl5pPr>
              <a:buClr>
                <a:schemeClr val="tx2">
                  <a:lumMod val="50000"/>
                </a:schemeClr>
              </a:buClr>
              <a:defRPr/>
            </a:lvl5pPr>
            <a:lvl6pPr>
              <a:buClr>
                <a:schemeClr val="tx2">
                  <a:lumMod val="50000"/>
                </a:schemeClr>
              </a:buClr>
              <a:defRPr/>
            </a:lvl6pPr>
            <a:lvl7pPr>
              <a:buClr>
                <a:schemeClr val="tx2">
                  <a:lumMod val="50000"/>
                </a:schemeClr>
              </a:buClr>
              <a:defRPr/>
            </a:lvl7pPr>
            <a:lvl8pPr>
              <a:buClr>
                <a:schemeClr val="tx2">
                  <a:lumMod val="50000"/>
                </a:schemeClr>
              </a:buClr>
              <a:defRPr/>
            </a:lvl8pPr>
            <a:lvl9pPr>
              <a:buClr>
                <a:schemeClr val="tx2">
                  <a:lumMod val="50000"/>
                </a:schemeClr>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11"/>
          </p:nvPr>
        </p:nvSpPr>
        <p:spPr/>
        <p:txBody>
          <a:bodyPr/>
          <a:lstStyle/>
          <a:p>
            <a:r>
              <a:rPr lang="en-US" dirty="0"/>
              <a:t>Add a footer</a:t>
            </a:r>
          </a:p>
        </p:txBody>
      </p:sp>
      <p:sp>
        <p:nvSpPr>
          <p:cNvPr id="5" name="Date Placeholder 4"/>
          <p:cNvSpPr>
            <a:spLocks noGrp="1"/>
          </p:cNvSpPr>
          <p:nvPr>
            <p:ph type="dt" sz="half" idx="10"/>
          </p:nvPr>
        </p:nvSpPr>
        <p:spPr/>
        <p:txBody>
          <a:bodyPr/>
          <a:lstStyle/>
          <a:p>
            <a:fld id="{0C073DF2-DD31-447B-89F4-CEF82A94D7A7}" type="datetime1">
              <a:rPr lang="en-US" smtClean="0"/>
              <a:t>6/14/2018</a:t>
            </a:fld>
            <a:endParaRPr lang="en-US" dirty="0"/>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2577172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12800" y="274638"/>
            <a:ext cx="10566400" cy="11430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812800" y="1600200"/>
            <a:ext cx="4978400" cy="574675"/>
          </a:xfrm>
        </p:spPr>
        <p:txBody>
          <a:bodyPr anchor="b">
            <a:noAutofit/>
          </a:bodyPr>
          <a:lstStyle>
            <a:lvl1pPr marL="0" indent="0">
              <a:buNone/>
              <a:defRPr sz="2400" b="0" i="0" baseline="0">
                <a:solidFill>
                  <a:schemeClr val="tx2">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1" name="Content Placeholder 10"/>
          <p:cNvSpPr>
            <a:spLocks noGrp="1"/>
          </p:cNvSpPr>
          <p:nvPr>
            <p:ph sz="quarter" idx="13"/>
          </p:nvPr>
        </p:nvSpPr>
        <p:spPr>
          <a:xfrm>
            <a:off x="812800" y="2209800"/>
            <a:ext cx="4978400" cy="3505200"/>
          </a:xfrm>
        </p:spPr>
        <p:txBody>
          <a:bodyPr/>
          <a:lstStyle>
            <a:lvl1pPr>
              <a:buClr>
                <a:schemeClr val="tx2">
                  <a:lumMod val="50000"/>
                </a:schemeClr>
              </a:buClr>
              <a:defRPr sz="1800"/>
            </a:lvl1pPr>
            <a:lvl2pPr>
              <a:buClr>
                <a:schemeClr val="tx2">
                  <a:lumMod val="50000"/>
                </a:schemeClr>
              </a:buClr>
              <a:defRPr sz="1800"/>
            </a:lvl2pPr>
            <a:lvl3pPr>
              <a:buClr>
                <a:schemeClr val="tx2">
                  <a:lumMod val="50000"/>
                </a:schemeClr>
              </a:buClr>
              <a:defRPr sz="1800"/>
            </a:lvl3pPr>
            <a:lvl4pPr>
              <a:buClr>
                <a:schemeClr val="tx2">
                  <a:lumMod val="50000"/>
                </a:schemeClr>
              </a:buClr>
              <a:defRPr sz="1800"/>
            </a:lvl4pPr>
            <a:lvl5pPr>
              <a:buClr>
                <a:schemeClr val="tx2">
                  <a:lumMod val="50000"/>
                </a:schemeClr>
              </a:buClr>
              <a:defRPr sz="1800"/>
            </a:lvl5pPr>
            <a:lvl6pPr>
              <a:buClr>
                <a:schemeClr val="tx2"/>
              </a:buClr>
              <a:defRPr/>
            </a:lvl6pPr>
            <a:lvl7pPr>
              <a:buClr>
                <a:schemeClr val="tx2"/>
              </a:buClr>
              <a:defRPr/>
            </a:lvl7pPr>
            <a:lvl8pPr>
              <a:buClr>
                <a:schemeClr val="tx2"/>
              </a:buClr>
              <a:defRPr/>
            </a:lvl8pPr>
            <a:lvl9pPr>
              <a:buClr>
                <a:schemeClr val="tx2"/>
              </a:buClr>
              <a:defRPr/>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00800" y="1600200"/>
            <a:ext cx="4978400" cy="574675"/>
          </a:xfrm>
        </p:spPr>
        <p:txBody>
          <a:bodyPr anchor="b">
            <a:noAutofit/>
          </a:bodyPr>
          <a:lstStyle>
            <a:lvl1pPr marL="0" indent="0">
              <a:buNone/>
              <a:defRPr sz="2400" b="0" i="0" baseline="0">
                <a:solidFill>
                  <a:schemeClr val="tx2">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3" name="Content Placeholder 12"/>
          <p:cNvSpPr>
            <a:spLocks noGrp="1"/>
          </p:cNvSpPr>
          <p:nvPr>
            <p:ph sz="quarter" idx="14"/>
          </p:nvPr>
        </p:nvSpPr>
        <p:spPr>
          <a:xfrm>
            <a:off x="6400800" y="2209800"/>
            <a:ext cx="4978400" cy="3505200"/>
          </a:xfrm>
        </p:spPr>
        <p:txBody>
          <a:bodyPr/>
          <a:lstStyle>
            <a:lvl1pPr>
              <a:buClr>
                <a:schemeClr val="tx2">
                  <a:lumMod val="50000"/>
                </a:schemeClr>
              </a:buClr>
              <a:defRPr sz="1800"/>
            </a:lvl1pPr>
            <a:lvl2pPr>
              <a:buClr>
                <a:schemeClr val="tx2">
                  <a:lumMod val="50000"/>
                </a:schemeClr>
              </a:buClr>
              <a:defRPr sz="1800"/>
            </a:lvl2pPr>
            <a:lvl3pPr>
              <a:buClr>
                <a:schemeClr val="tx2">
                  <a:lumMod val="50000"/>
                </a:schemeClr>
              </a:buClr>
              <a:defRPr sz="1800"/>
            </a:lvl3pPr>
            <a:lvl4pPr>
              <a:buClr>
                <a:schemeClr val="tx2">
                  <a:lumMod val="50000"/>
                </a:schemeClr>
              </a:buClr>
              <a:defRPr sz="1800"/>
            </a:lvl4pPr>
            <a:lvl5pPr>
              <a:buClr>
                <a:schemeClr val="tx2">
                  <a:lumMod val="50000"/>
                </a:schemeClr>
              </a:buClr>
              <a:defRPr sz="1800"/>
            </a:lvl5pPr>
            <a:lvl6pPr>
              <a:buClr>
                <a:schemeClr val="tx2"/>
              </a:buClr>
              <a:defRPr/>
            </a:lvl6pPr>
            <a:lvl7pPr>
              <a:buClr>
                <a:schemeClr val="tx2"/>
              </a:buClr>
              <a:defRPr/>
            </a:lvl7pPr>
            <a:lvl8pPr>
              <a:buClr>
                <a:schemeClr val="tx2"/>
              </a:buClr>
              <a:defRPr/>
            </a:lvl8pPr>
            <a:lvl9pPr>
              <a:buClr>
                <a:schemeClr val="tx2"/>
              </a:buClr>
              <a:defRPr/>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Footer Placeholder 7"/>
          <p:cNvSpPr>
            <a:spLocks noGrp="1"/>
          </p:cNvSpPr>
          <p:nvPr>
            <p:ph type="ftr" sz="quarter" idx="11"/>
          </p:nvPr>
        </p:nvSpPr>
        <p:spPr/>
        <p:txBody>
          <a:bodyPr/>
          <a:lstStyle/>
          <a:p>
            <a:r>
              <a:rPr lang="en-US" dirty="0"/>
              <a:t>Add a footer</a:t>
            </a:r>
          </a:p>
        </p:txBody>
      </p:sp>
      <p:sp>
        <p:nvSpPr>
          <p:cNvPr id="7" name="Date Placeholder 6"/>
          <p:cNvSpPr>
            <a:spLocks noGrp="1"/>
          </p:cNvSpPr>
          <p:nvPr>
            <p:ph type="dt" sz="half" idx="10"/>
          </p:nvPr>
        </p:nvSpPr>
        <p:spPr/>
        <p:txBody>
          <a:bodyPr/>
          <a:lstStyle/>
          <a:p>
            <a:fld id="{1551BB0C-CFA8-4A1F-9AAE-D6B32E8256E7}" type="datetime1">
              <a:rPr lang="en-US" smtClean="0"/>
              <a:t>6/14/2018</a:t>
            </a:fld>
            <a:endParaRPr lang="en-US" dirty="0"/>
          </a:p>
        </p:txBody>
      </p:sp>
      <p:sp>
        <p:nvSpPr>
          <p:cNvPr id="9" name="Slide Number Placeholder 8"/>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15597472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12800" y="274638"/>
            <a:ext cx="10566400" cy="1143000"/>
          </a:xfrm>
        </p:spPr>
        <p:txBody>
          <a:bodyPr/>
          <a:lstStyle/>
          <a:p>
            <a:r>
              <a:rPr lang="en-US" smtClean="0"/>
              <a:t>Click to edit Master title style</a:t>
            </a:r>
            <a:endParaRPr lang="en-US" dirty="0"/>
          </a:p>
        </p:txBody>
      </p:sp>
      <p:sp>
        <p:nvSpPr>
          <p:cNvPr id="4" name="Footer Placeholder 3"/>
          <p:cNvSpPr>
            <a:spLocks noGrp="1"/>
          </p:cNvSpPr>
          <p:nvPr>
            <p:ph type="ftr" sz="quarter" idx="11"/>
          </p:nvPr>
        </p:nvSpPr>
        <p:spPr/>
        <p:txBody>
          <a:bodyPr/>
          <a:lstStyle/>
          <a:p>
            <a:r>
              <a:rPr lang="en-US" dirty="0"/>
              <a:t>Add a footer</a:t>
            </a:r>
          </a:p>
        </p:txBody>
      </p:sp>
      <p:sp>
        <p:nvSpPr>
          <p:cNvPr id="3" name="Date Placeholder 2"/>
          <p:cNvSpPr>
            <a:spLocks noGrp="1"/>
          </p:cNvSpPr>
          <p:nvPr>
            <p:ph type="dt" sz="half" idx="10"/>
          </p:nvPr>
        </p:nvSpPr>
        <p:spPr/>
        <p:txBody>
          <a:bodyPr/>
          <a:lstStyle/>
          <a:p>
            <a:fld id="{2752348D-B72F-4FC3-A127-851C5E7B3A9E}" type="datetime1">
              <a:rPr lang="en-US" smtClean="0"/>
              <a:t>6/14/2018</a:t>
            </a:fld>
            <a:endParaRPr lang="en-US" dirty="0"/>
          </a:p>
        </p:txBody>
      </p:sp>
      <p:sp>
        <p:nvSpPr>
          <p:cNvPr id="5" name="Slide Number Placeholder 4"/>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3866309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dirty="0"/>
              <a:t>Add a footer</a:t>
            </a:r>
          </a:p>
        </p:txBody>
      </p:sp>
      <p:sp>
        <p:nvSpPr>
          <p:cNvPr id="2" name="Date Placeholder 1"/>
          <p:cNvSpPr>
            <a:spLocks noGrp="1"/>
          </p:cNvSpPr>
          <p:nvPr>
            <p:ph type="dt" sz="half" idx="10"/>
          </p:nvPr>
        </p:nvSpPr>
        <p:spPr/>
        <p:txBody>
          <a:bodyPr/>
          <a:lstStyle/>
          <a:p>
            <a:fld id="{D666EB1B-704A-4D5E-8D5F-456104532486}" type="datetime1">
              <a:rPr lang="en-US" smtClean="0"/>
              <a:t>6/14/2018</a:t>
            </a:fld>
            <a:endParaRPr lang="en-US" dirty="0"/>
          </a:p>
        </p:txBody>
      </p:sp>
      <p:sp>
        <p:nvSpPr>
          <p:cNvPr id="4" name="Slide Number Placeholder 3"/>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34804394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6864" y="1447800"/>
            <a:ext cx="3962400" cy="1097280"/>
          </a:xfrm>
        </p:spPr>
        <p:txBody>
          <a:bodyPr anchor="b"/>
          <a:lstStyle>
            <a:lvl1pPr algn="l">
              <a:defRPr sz="2600" b="1" i="0" cap="none" baseline="0">
                <a:solidFill>
                  <a:schemeClr val="tx2">
                    <a:lumMod val="50000"/>
                  </a:schemeClr>
                </a:solidFill>
              </a:defRPr>
            </a:lvl1pPr>
          </a:lstStyle>
          <a:p>
            <a:r>
              <a:rPr lang="en-US" smtClean="0"/>
              <a:t>Click to edit Master title style</a:t>
            </a:r>
            <a:endParaRPr lang="en-US" dirty="0"/>
          </a:p>
        </p:txBody>
      </p:sp>
      <p:sp>
        <p:nvSpPr>
          <p:cNvPr id="9" name="Content Placeholder 8"/>
          <p:cNvSpPr>
            <a:spLocks noGrp="1"/>
          </p:cNvSpPr>
          <p:nvPr>
            <p:ph sz="quarter" idx="13"/>
          </p:nvPr>
        </p:nvSpPr>
        <p:spPr>
          <a:xfrm>
            <a:off x="5283200" y="1447800"/>
            <a:ext cx="6197600" cy="4267200"/>
          </a:xfrm>
        </p:spPr>
        <p:txBody>
          <a:bodyPr/>
          <a:lstStyle>
            <a:lvl1pPr>
              <a:buClr>
                <a:schemeClr val="tx2">
                  <a:lumMod val="50000"/>
                </a:schemeClr>
              </a:buClr>
              <a:defRPr/>
            </a:lvl1pPr>
            <a:lvl2pPr>
              <a:buClr>
                <a:schemeClr val="tx2">
                  <a:lumMod val="50000"/>
                </a:schemeClr>
              </a:buClr>
              <a:defRPr/>
            </a:lvl2pPr>
            <a:lvl3pPr>
              <a:buClr>
                <a:schemeClr val="tx2">
                  <a:lumMod val="50000"/>
                </a:schemeClr>
              </a:buClr>
              <a:defRPr/>
            </a:lvl3pPr>
            <a:lvl4pPr>
              <a:buClr>
                <a:schemeClr val="tx2">
                  <a:lumMod val="50000"/>
                </a:schemeClr>
              </a:buClr>
              <a:defRPr/>
            </a:lvl4pPr>
            <a:lvl5pPr>
              <a:buClr>
                <a:schemeClr val="tx2">
                  <a:lumMod val="50000"/>
                </a:schemeClr>
              </a:buClr>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16864" y="2547892"/>
            <a:ext cx="3962400" cy="3167109"/>
          </a:xfrm>
        </p:spPr>
        <p:txBody>
          <a:bodyPr tIns="9144">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6" name="Footer Placeholder 5"/>
          <p:cNvSpPr>
            <a:spLocks noGrp="1"/>
          </p:cNvSpPr>
          <p:nvPr>
            <p:ph type="ftr" sz="quarter" idx="11"/>
          </p:nvPr>
        </p:nvSpPr>
        <p:spPr/>
        <p:txBody>
          <a:bodyPr/>
          <a:lstStyle/>
          <a:p>
            <a:r>
              <a:rPr lang="en-US" dirty="0"/>
              <a:t>Add a footer</a:t>
            </a:r>
          </a:p>
        </p:txBody>
      </p:sp>
      <p:sp>
        <p:nvSpPr>
          <p:cNvPr id="5" name="Date Placeholder 4"/>
          <p:cNvSpPr>
            <a:spLocks noGrp="1"/>
          </p:cNvSpPr>
          <p:nvPr>
            <p:ph type="dt" sz="half" idx="10"/>
          </p:nvPr>
        </p:nvSpPr>
        <p:spPr/>
        <p:txBody>
          <a:bodyPr/>
          <a:lstStyle/>
          <a:p>
            <a:fld id="{D96AFBEB-CD4D-45C5-9851-D1FF1EB5AB85}" type="datetime1">
              <a:rPr lang="en-US" smtClean="0"/>
              <a:t>6/14/2018</a:t>
            </a:fld>
            <a:endParaRPr lang="en-US" dirty="0"/>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7718000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2800" y="1447800"/>
            <a:ext cx="3962400" cy="1097280"/>
          </a:xfrm>
        </p:spPr>
        <p:txBody>
          <a:bodyPr anchor="b"/>
          <a:lstStyle>
            <a:lvl1pPr algn="l">
              <a:defRPr sz="2600" b="1" i="0" cap="none" baseline="0">
                <a:solidFill>
                  <a:schemeClr val="tx2">
                    <a:lumMod val="50000"/>
                  </a:schemeClr>
                </a:solidFill>
              </a:defRPr>
            </a:lvl1pPr>
          </a:lstStyle>
          <a:p>
            <a:r>
              <a:rPr lang="en-US" smtClean="0"/>
              <a:t>Click to edit Master title style</a:t>
            </a:r>
            <a:endParaRPr lang="en-US" dirty="0"/>
          </a:p>
        </p:txBody>
      </p:sp>
      <p:sp>
        <p:nvSpPr>
          <p:cNvPr id="10" name="Picture Placeholder 9" descr="An empty placeholder to add an image. Click on the placeholder and select the image that you wish to add"/>
          <p:cNvSpPr>
            <a:spLocks noGrp="1"/>
          </p:cNvSpPr>
          <p:nvPr>
            <p:ph type="pic" sz="quarter" idx="13"/>
          </p:nvPr>
        </p:nvSpPr>
        <p:spPr>
          <a:xfrm>
            <a:off x="6301232" y="1539240"/>
            <a:ext cx="4431538" cy="3272790"/>
          </a:xfrm>
        </p:spPr>
        <p:txBody>
          <a:bodyPr/>
          <a:lstStyle>
            <a:lvl1pPr marL="0" indent="0">
              <a:buNone/>
              <a:defRPr/>
            </a:lvl1pPr>
          </a:lstStyle>
          <a:p>
            <a:r>
              <a:rPr lang="en-US" dirty="0" smtClean="0"/>
              <a:t>Click icon to add picture</a:t>
            </a:r>
            <a:endParaRPr lang="en-US" dirty="0"/>
          </a:p>
        </p:txBody>
      </p:sp>
      <p:sp>
        <p:nvSpPr>
          <p:cNvPr id="4" name="Text Placeholder 3"/>
          <p:cNvSpPr>
            <a:spLocks noGrp="1"/>
          </p:cNvSpPr>
          <p:nvPr>
            <p:ph type="body" sz="half" idx="2"/>
          </p:nvPr>
        </p:nvSpPr>
        <p:spPr>
          <a:xfrm>
            <a:off x="812800" y="2547891"/>
            <a:ext cx="3962400" cy="2405109"/>
          </a:xfrm>
        </p:spPr>
        <p:txBody>
          <a:bodyPr tIns="9144">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6" name="Footer Placeholder 5"/>
          <p:cNvSpPr>
            <a:spLocks noGrp="1"/>
          </p:cNvSpPr>
          <p:nvPr>
            <p:ph type="ftr" sz="quarter" idx="11"/>
          </p:nvPr>
        </p:nvSpPr>
        <p:spPr/>
        <p:txBody>
          <a:bodyPr/>
          <a:lstStyle/>
          <a:p>
            <a:r>
              <a:rPr lang="en-US" dirty="0"/>
              <a:t>Add a footer</a:t>
            </a:r>
          </a:p>
        </p:txBody>
      </p:sp>
      <p:sp>
        <p:nvSpPr>
          <p:cNvPr id="5" name="Date Placeholder 4"/>
          <p:cNvSpPr>
            <a:spLocks noGrp="1"/>
          </p:cNvSpPr>
          <p:nvPr>
            <p:ph type="dt" sz="half" idx="10"/>
          </p:nvPr>
        </p:nvSpPr>
        <p:spPr/>
        <p:txBody>
          <a:bodyPr/>
          <a:lstStyle/>
          <a:p>
            <a:fld id="{B285B7EB-0ACD-4247-AA3F-1B0B49109B84}" type="datetime1">
              <a:rPr lang="en-US" smtClean="0"/>
              <a:t>6/14/2018</a:t>
            </a:fld>
            <a:endParaRPr lang="en-US" dirty="0"/>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3362831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microsoft.com/office/2007/relationships/hdphoto" Target="../media/hdphoto1.wdp"/><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a:blip r:embed="rId14" cstate="email">
            <a:duotone>
              <a:schemeClr val="accent1">
                <a:shade val="45000"/>
                <a:satMod val="135000"/>
              </a:schemeClr>
              <a:prstClr val="white"/>
            </a:duotone>
            <a:extLst>
              <a:ext uri="{BEBA8EAE-BF5A-486C-A8C5-ECC9F3942E4B}">
                <a14:imgProps xmlns:a14="http://schemas.microsoft.com/office/drawing/2010/main">
                  <a14:imgLayer r:embed="rId15">
                    <a14:imgEffect>
                      <a14:sharpenSoften amount="-50000"/>
                    </a14:imgEffect>
                    <a14:imgEffect>
                      <a14:saturation sat="66000"/>
                    </a14:imgEffect>
                  </a14:imgLayer>
                </a14:imgProps>
              </a:ext>
              <a:ext uri="{28A0092B-C50C-407E-A947-70E740481C1C}">
                <a14:useLocalDpi xmlns:a14="http://schemas.microsoft.com/office/drawing/2010/main"/>
              </a:ext>
            </a:extLst>
          </a:blip>
          <a:stretch>
            <a:fillRect/>
          </a:stretch>
        </p:blipFill>
        <p:spPr>
          <a:xfrm>
            <a:off x="0" y="0"/>
            <a:ext cx="12192000" cy="6858000"/>
          </a:xfrm>
          <a:prstGeom prst="rect">
            <a:avLst/>
          </a:prstGeom>
          <a:noFill/>
          <a:ln>
            <a:noFill/>
          </a:ln>
        </p:spPr>
      </p:pic>
      <p:sp>
        <p:nvSpPr>
          <p:cNvPr id="2" name="Title Placeholder 1"/>
          <p:cNvSpPr>
            <a:spLocks noGrp="1"/>
          </p:cNvSpPr>
          <p:nvPr>
            <p:ph type="title"/>
          </p:nvPr>
        </p:nvSpPr>
        <p:spPr>
          <a:xfrm>
            <a:off x="812800" y="274638"/>
            <a:ext cx="10566400" cy="1143000"/>
          </a:xfrm>
          <a:prstGeom prst="rect">
            <a:avLst/>
          </a:prstGeom>
        </p:spPr>
        <p:txBody>
          <a:bodyPr vert="horz" lIns="91440" tIns="45720" rIns="91440" bIns="45720" rtlCol="0" anchor="b" anchorCtr="0">
            <a:noAutofit/>
          </a:bodyPr>
          <a:lstStyle/>
          <a:p>
            <a:r>
              <a:rPr lang="en-US" smtClean="0"/>
              <a:t>Click to edit Master title style</a:t>
            </a:r>
            <a:endParaRPr lang="en-US" dirty="0"/>
          </a:p>
        </p:txBody>
      </p:sp>
      <p:sp>
        <p:nvSpPr>
          <p:cNvPr id="3" name="Text Placeholder 2"/>
          <p:cNvSpPr>
            <a:spLocks noGrp="1"/>
          </p:cNvSpPr>
          <p:nvPr>
            <p:ph type="body" idx="1"/>
          </p:nvPr>
        </p:nvSpPr>
        <p:spPr>
          <a:xfrm>
            <a:off x="812800" y="1600201"/>
            <a:ext cx="10566400" cy="452596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4"/>
          <p:cNvSpPr>
            <a:spLocks noGrp="1"/>
          </p:cNvSpPr>
          <p:nvPr>
            <p:ph type="ftr" sz="quarter" idx="3"/>
          </p:nvPr>
        </p:nvSpPr>
        <p:spPr>
          <a:xfrm>
            <a:off x="812800" y="6356351"/>
            <a:ext cx="3860800" cy="365125"/>
          </a:xfrm>
          <a:prstGeom prst="rect">
            <a:avLst/>
          </a:prstGeom>
        </p:spPr>
        <p:txBody>
          <a:bodyPr vert="horz" lIns="91440" tIns="45720" rIns="91440" bIns="45720" rtlCol="0" anchor="ctr"/>
          <a:lstStyle>
            <a:lvl1pPr algn="l">
              <a:defRPr sz="1100" cap="all" spc="60" baseline="0">
                <a:solidFill>
                  <a:schemeClr val="tx2">
                    <a:lumMod val="50000"/>
                  </a:schemeClr>
                </a:solidFill>
              </a:defRPr>
            </a:lvl1pPr>
          </a:lstStyle>
          <a:p>
            <a:r>
              <a:rPr lang="en-US" dirty="0"/>
              <a:t>Add a footer</a:t>
            </a:r>
          </a:p>
        </p:txBody>
      </p:sp>
      <p:sp>
        <p:nvSpPr>
          <p:cNvPr id="4" name="Date Placeholder 3"/>
          <p:cNvSpPr>
            <a:spLocks noGrp="1"/>
          </p:cNvSpPr>
          <p:nvPr>
            <p:ph type="dt" sz="half" idx="2"/>
          </p:nvPr>
        </p:nvSpPr>
        <p:spPr>
          <a:xfrm>
            <a:off x="7620000" y="6356351"/>
            <a:ext cx="2032000" cy="365125"/>
          </a:xfrm>
          <a:prstGeom prst="rect">
            <a:avLst/>
          </a:prstGeom>
        </p:spPr>
        <p:txBody>
          <a:bodyPr vert="horz" lIns="91440" tIns="45720" rIns="91440" bIns="45720" rtlCol="0" anchor="ctr"/>
          <a:lstStyle>
            <a:lvl1pPr algn="r">
              <a:defRPr sz="1100" strike="noStrike" spc="60" baseline="0">
                <a:solidFill>
                  <a:schemeClr val="tx2">
                    <a:lumMod val="50000"/>
                  </a:schemeClr>
                </a:solidFill>
              </a:defRPr>
            </a:lvl1pPr>
          </a:lstStyle>
          <a:p>
            <a:fld id="{8254F2F0-E062-4E41-9176-AEE9734E64AC}" type="datetime1">
              <a:rPr lang="en-US" smtClean="0"/>
              <a:pPr/>
              <a:t>6/14/2018</a:t>
            </a:fld>
            <a:endParaRPr lang="en-US" dirty="0"/>
          </a:p>
        </p:txBody>
      </p:sp>
      <p:sp>
        <p:nvSpPr>
          <p:cNvPr id="6" name="Slide Number Placeholder 5"/>
          <p:cNvSpPr>
            <a:spLocks noGrp="1"/>
          </p:cNvSpPr>
          <p:nvPr>
            <p:ph type="sldNum" sz="quarter" idx="4"/>
          </p:nvPr>
        </p:nvSpPr>
        <p:spPr>
          <a:xfrm>
            <a:off x="10058400" y="6356351"/>
            <a:ext cx="1320800" cy="365125"/>
          </a:xfrm>
          <a:prstGeom prst="rect">
            <a:avLst/>
          </a:prstGeom>
        </p:spPr>
        <p:txBody>
          <a:bodyPr vert="horz" lIns="91440" tIns="45720" rIns="91440" bIns="45720" rtlCol="0" anchor="ctr"/>
          <a:lstStyle>
            <a:lvl1pPr algn="r">
              <a:defRPr sz="1300" baseline="0">
                <a:solidFill>
                  <a:schemeClr val="tx2">
                    <a:lumMod val="50000"/>
                  </a:schemeClr>
                </a:solidFill>
              </a:defRPr>
            </a:lvl1pPr>
          </a:lstStyle>
          <a:p>
            <a:fld id="{401CF334-2D5C-4859-84A6-CA7E6E43FAEB}" type="slidenum">
              <a:rPr lang="en-US" smtClean="0"/>
              <a:pPr/>
              <a:t>‹#›</a:t>
            </a:fld>
            <a:endParaRPr lang="en-US" dirty="0"/>
          </a:p>
        </p:txBody>
      </p:sp>
    </p:spTree>
    <p:extLst>
      <p:ext uri="{BB962C8B-B14F-4D97-AF65-F5344CB8AC3E}">
        <p14:creationId xmlns:p14="http://schemas.microsoft.com/office/powerpoint/2010/main" val="4201697701"/>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 id="2147483768"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spcBef>
          <a:spcPct val="0"/>
        </a:spcBef>
        <a:buNone/>
        <a:defRPr sz="3600" b="1" kern="1200" cap="all" spc="50" baseline="0">
          <a:solidFill>
            <a:schemeClr val="tx2">
              <a:lumMod val="50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914400" rtl="0" eaLnBrk="1" latinLnBrk="0" hangingPunct="1">
        <a:lnSpc>
          <a:spcPct val="100000"/>
        </a:lnSpc>
        <a:spcBef>
          <a:spcPct val="20000"/>
        </a:spcBef>
        <a:spcAft>
          <a:spcPts val="600"/>
        </a:spcAft>
        <a:buClr>
          <a:schemeClr val="tx1"/>
        </a:buClr>
        <a:buFont typeface="Arial" pitchFamily="34" charset="0"/>
        <a:buChar char="•"/>
        <a:defRPr sz="2000" kern="1200" spc="30" baseline="0">
          <a:solidFill>
            <a:schemeClr val="tx2">
              <a:lumMod val="50000"/>
            </a:schemeClr>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1"/>
        </a:buClr>
        <a:buFont typeface="Arial" pitchFamily="34" charset="0"/>
        <a:buChar char="•"/>
        <a:defRPr sz="2000" kern="1200" spc="30" baseline="0">
          <a:solidFill>
            <a:schemeClr val="tx2">
              <a:lumMod val="50000"/>
            </a:schemeClr>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lumMod val="50000"/>
          </a:schemeClr>
        </a:buClr>
        <a:buFont typeface="Arial" pitchFamily="34" charset="0"/>
        <a:buChar char="•"/>
        <a:defRPr sz="2000" kern="1200" spc="30" baseline="0">
          <a:solidFill>
            <a:schemeClr val="tx2">
              <a:lumMod val="50000"/>
            </a:schemeClr>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1"/>
        </a:buClr>
        <a:buFont typeface="Arial" pitchFamily="34" charset="0"/>
        <a:buChar char="•"/>
        <a:defRPr sz="2000" kern="1200" spc="30" baseline="0">
          <a:solidFill>
            <a:schemeClr val="tx2">
              <a:lumMod val="50000"/>
            </a:schemeClr>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1"/>
        </a:buClr>
        <a:buFont typeface="Arial" pitchFamily="34" charset="0"/>
        <a:buChar char="•"/>
        <a:defRPr sz="2000" kern="1200" spc="30" baseline="0">
          <a:solidFill>
            <a:schemeClr val="tx2">
              <a:lumMod val="50000"/>
            </a:schemeClr>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lumMod val="50000"/>
          </a:schemeClr>
        </a:buClr>
        <a:buFont typeface="Arial" pitchFamily="34" charset="0"/>
        <a:buChar char="•"/>
        <a:defRPr sz="1700" kern="1200">
          <a:solidFill>
            <a:schemeClr val="tx2">
              <a:lumMod val="50000"/>
            </a:schemeClr>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lumMod val="50000"/>
          </a:schemeClr>
        </a:buClr>
        <a:buFont typeface="Arial" pitchFamily="34" charset="0"/>
        <a:buChar char="•"/>
        <a:defRPr sz="1700" kern="1200">
          <a:solidFill>
            <a:schemeClr val="tx2">
              <a:lumMod val="50000"/>
            </a:schemeClr>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lumMod val="50000"/>
          </a:schemeClr>
        </a:buClr>
        <a:buFont typeface="Arial" pitchFamily="34" charset="0"/>
        <a:buChar char="•"/>
        <a:defRPr sz="1700" kern="1200">
          <a:solidFill>
            <a:schemeClr val="tx2">
              <a:lumMod val="50000"/>
            </a:schemeClr>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lumMod val="50000"/>
          </a:schemeClr>
        </a:buClr>
        <a:buFont typeface="Arial" pitchFamily="34" charset="0"/>
        <a:buChar char="•"/>
        <a:defRPr sz="1700" kern="1200">
          <a:solidFill>
            <a:schemeClr val="tx2">
              <a:lumMod val="50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5.e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792480"/>
            <a:ext cx="10363200" cy="2952205"/>
          </a:xfrm>
        </p:spPr>
        <p:txBody>
          <a:bodyPr/>
          <a:lstStyle/>
          <a:p>
            <a:r>
              <a:rPr lang="en-US" dirty="0" smtClean="0"/>
              <a:t>StreamNet Executive Committee Meeting</a:t>
            </a:r>
            <a:endParaRPr lang="en-US" dirty="0"/>
          </a:p>
        </p:txBody>
      </p:sp>
      <p:sp>
        <p:nvSpPr>
          <p:cNvPr id="3" name="Subtitle 2"/>
          <p:cNvSpPr>
            <a:spLocks noGrp="1"/>
          </p:cNvSpPr>
          <p:nvPr>
            <p:ph type="subTitle" idx="1"/>
          </p:nvPr>
        </p:nvSpPr>
        <p:spPr>
          <a:xfrm>
            <a:off x="1828800" y="4443549"/>
            <a:ext cx="8534400" cy="1752600"/>
          </a:xfrm>
        </p:spPr>
        <p:txBody>
          <a:bodyPr/>
          <a:lstStyle/>
          <a:p>
            <a:r>
              <a:rPr lang="en-US" dirty="0" smtClean="0"/>
              <a:t>June 14, 2018</a:t>
            </a:r>
            <a:endParaRPr lang="en-US" dirty="0"/>
          </a:p>
        </p:txBody>
      </p:sp>
    </p:spTree>
    <p:extLst>
      <p:ext uri="{BB962C8B-B14F-4D97-AF65-F5344CB8AC3E}">
        <p14:creationId xmlns:p14="http://schemas.microsoft.com/office/powerpoint/2010/main" val="38664481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3475" y="364127"/>
            <a:ext cx="10711542" cy="6106342"/>
          </a:xfrm>
          <a:prstGeom prst="rect">
            <a:avLst/>
          </a:prstGeom>
        </p:spPr>
      </p:pic>
    </p:spTree>
    <p:extLst>
      <p:ext uri="{BB962C8B-B14F-4D97-AF65-F5344CB8AC3E}">
        <p14:creationId xmlns:p14="http://schemas.microsoft.com/office/powerpoint/2010/main" val="1171734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Setting priorities for Coordinated Assessments project for next year</a:t>
            </a:r>
            <a:endParaRPr lang="en-US" dirty="0"/>
          </a:p>
        </p:txBody>
      </p:sp>
      <p:sp>
        <p:nvSpPr>
          <p:cNvPr id="14" name="Content Placeholder 13"/>
          <p:cNvSpPr>
            <a:spLocks noGrp="1"/>
          </p:cNvSpPr>
          <p:nvPr>
            <p:ph sz="quarter" idx="13"/>
          </p:nvPr>
        </p:nvSpPr>
        <p:spPr>
          <a:xfrm>
            <a:off x="812800" y="1600199"/>
            <a:ext cx="10566400" cy="4878977"/>
          </a:xfrm>
        </p:spPr>
        <p:txBody>
          <a:bodyPr>
            <a:normAutofit fontScale="92500" lnSpcReduction="10000"/>
          </a:bodyPr>
          <a:lstStyle/>
          <a:p>
            <a:r>
              <a:rPr lang="en-US" sz="2400" dirty="0" smtClean="0"/>
              <a:t>What constitutes successful performance for this project?</a:t>
            </a:r>
          </a:p>
          <a:p>
            <a:r>
              <a:rPr lang="en-US" sz="2400" dirty="0" smtClean="0"/>
              <a:t>Set priorities and measurable outcomes for the next year</a:t>
            </a:r>
          </a:p>
          <a:p>
            <a:r>
              <a:rPr lang="en-US" sz="2400" dirty="0" smtClean="0"/>
              <a:t>New Indicators? Other major changes to DES?</a:t>
            </a:r>
          </a:p>
          <a:p>
            <a:r>
              <a:rPr lang="en-US" sz="2400" dirty="0" smtClean="0"/>
              <a:t>Hatchery Indicator(s) for BPA funded programs (Adult-equivalents to mouth of river)?</a:t>
            </a:r>
          </a:p>
          <a:p>
            <a:r>
              <a:rPr lang="en-US" sz="2400" dirty="0" smtClean="0"/>
              <a:t>Current 5 Year Plan language;</a:t>
            </a:r>
          </a:p>
          <a:p>
            <a:pPr marL="800100" lvl="2">
              <a:spcBef>
                <a:spcPts val="0"/>
              </a:spcBef>
              <a:spcAft>
                <a:spcPts val="0"/>
              </a:spcAft>
            </a:pPr>
            <a:r>
              <a:rPr lang="en-US"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Maintain automated flow of existing indicator data. </a:t>
            </a:r>
            <a:endParaRPr lang="en-US" dirty="0">
              <a:latin typeface="Times New Roman" panose="02020603050405020304" pitchFamily="18" charset="0"/>
              <a:ea typeface="Times New Roman" panose="02020603050405020304" pitchFamily="18" charset="0"/>
            </a:endParaRPr>
          </a:p>
          <a:p>
            <a:pPr marL="0" marR="0" indent="0">
              <a:spcBef>
                <a:spcPts val="0"/>
              </a:spcBef>
              <a:spcAft>
                <a:spcPts val="0"/>
              </a:spcAft>
              <a:buNone/>
            </a:pPr>
            <a:r>
              <a:rPr lang="en-US"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 </a:t>
            </a:r>
            <a:endParaRPr lang="en-US" dirty="0">
              <a:latin typeface="Times New Roman" panose="02020603050405020304" pitchFamily="18" charset="0"/>
              <a:ea typeface="Times New Roman" panose="02020603050405020304" pitchFamily="18" charset="0"/>
            </a:endParaRPr>
          </a:p>
          <a:p>
            <a:pPr marL="800100" lvl="2">
              <a:spcBef>
                <a:spcPts val="0"/>
              </a:spcBef>
              <a:spcAft>
                <a:spcPts val="0"/>
              </a:spcAft>
            </a:pPr>
            <a:r>
              <a:rPr lang="en-US"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Finalize DES for a limited number of high priority hatchery indicators, begin to populate with data</a:t>
            </a:r>
            <a:endParaRPr lang="en-US" dirty="0">
              <a:latin typeface="Times New Roman" panose="02020603050405020304" pitchFamily="18" charset="0"/>
              <a:ea typeface="Times New Roman" panose="02020603050405020304" pitchFamily="18" charset="0"/>
            </a:endParaRPr>
          </a:p>
          <a:p>
            <a:pPr marL="0" marR="0">
              <a:spcBef>
                <a:spcPts val="0"/>
              </a:spcBef>
              <a:spcAft>
                <a:spcPts val="0"/>
              </a:spcAft>
            </a:pPr>
            <a:endParaRPr lang="en-US" dirty="0">
              <a:latin typeface="Times New Roman" panose="02020603050405020304" pitchFamily="18" charset="0"/>
              <a:ea typeface="Times New Roman" panose="02020603050405020304" pitchFamily="18" charset="0"/>
            </a:endParaRPr>
          </a:p>
          <a:p>
            <a:pPr marL="800100" lvl="2">
              <a:spcBef>
                <a:spcPts val="0"/>
              </a:spcBef>
              <a:spcAft>
                <a:spcPts val="0"/>
              </a:spcAft>
            </a:pPr>
            <a:r>
              <a:rPr lang="en-US"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If supported by region’s priorities and does not detract from highest priority items, conduct review of lamprey, sturgeon, and bull trout, to assess and discuss data availability and relationship to regional data needs </a:t>
            </a:r>
            <a:endParaRPr lang="en-US" dirty="0">
              <a:latin typeface="Times New Roman" panose="02020603050405020304" pitchFamily="18" charset="0"/>
              <a:ea typeface="Times New Roman" panose="02020603050405020304" pitchFamily="18" charset="0"/>
            </a:endParaRPr>
          </a:p>
          <a:p>
            <a:pPr lvl="1"/>
            <a:endParaRPr lang="en-US" sz="2400" dirty="0"/>
          </a:p>
        </p:txBody>
      </p:sp>
    </p:spTree>
    <p:extLst>
      <p:ext uri="{BB962C8B-B14F-4D97-AF65-F5344CB8AC3E}">
        <p14:creationId xmlns:p14="http://schemas.microsoft.com/office/powerpoint/2010/main" val="39014618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40526" y="388095"/>
            <a:ext cx="10363200" cy="1470025"/>
          </a:xfrm>
        </p:spPr>
        <p:txBody>
          <a:bodyPr/>
          <a:lstStyle/>
          <a:p>
            <a:r>
              <a:rPr lang="en-US" dirty="0" smtClean="0"/>
              <a:t>Data Management and the Council F&amp;W Program</a:t>
            </a:r>
            <a:endParaRPr lang="en-US" dirty="0"/>
          </a:p>
        </p:txBody>
      </p:sp>
      <p:sp>
        <p:nvSpPr>
          <p:cNvPr id="3" name="Subtitle 2"/>
          <p:cNvSpPr>
            <a:spLocks noGrp="1"/>
          </p:cNvSpPr>
          <p:nvPr>
            <p:ph type="subTitle" idx="1"/>
          </p:nvPr>
        </p:nvSpPr>
        <p:spPr>
          <a:xfrm>
            <a:off x="1625599" y="2394857"/>
            <a:ext cx="9887131" cy="3243943"/>
          </a:xfrm>
        </p:spPr>
        <p:txBody>
          <a:bodyPr>
            <a:normAutofit/>
          </a:bodyPr>
          <a:lstStyle/>
          <a:p>
            <a:pPr algn="l"/>
            <a:r>
              <a:rPr lang="en-US" dirty="0"/>
              <a:t>Amendment Process Overview – Patty O’Toole</a:t>
            </a:r>
          </a:p>
          <a:p>
            <a:pPr algn="l"/>
            <a:r>
              <a:rPr lang="en-US" dirty="0" smtClean="0"/>
              <a:t>Make a recommendation directly from the StreamNet Executive Committee?</a:t>
            </a:r>
          </a:p>
          <a:p>
            <a:pPr algn="l"/>
            <a:r>
              <a:rPr lang="en-US" dirty="0" smtClean="0"/>
              <a:t>Incorporate data management into individual state and tribal recommendations? </a:t>
            </a:r>
          </a:p>
          <a:p>
            <a:pPr algn="l"/>
            <a:endParaRPr lang="en-US" dirty="0"/>
          </a:p>
        </p:txBody>
      </p:sp>
    </p:spTree>
    <p:extLst>
      <p:ext uri="{BB962C8B-B14F-4D97-AF65-F5344CB8AC3E}">
        <p14:creationId xmlns:p14="http://schemas.microsoft.com/office/powerpoint/2010/main" val="2646625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CRITFC - StreamNet library Update and Discussion – Zach Penny</a:t>
            </a:r>
            <a:endParaRPr lang="en-US" dirty="0"/>
          </a:p>
        </p:txBody>
      </p:sp>
      <p:pic>
        <p:nvPicPr>
          <p:cNvPr id="2" name="Content Placeholder 1"/>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1278673" y="2218509"/>
            <a:ext cx="9634654" cy="4114800"/>
          </a:xfrm>
        </p:spPr>
      </p:pic>
    </p:spTree>
    <p:extLst>
      <p:ext uri="{BB962C8B-B14F-4D97-AF65-F5344CB8AC3E}">
        <p14:creationId xmlns:p14="http://schemas.microsoft.com/office/powerpoint/2010/main" val="3215935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CRITFC – Tribal ITMD Project Update – Zach Penny</a:t>
            </a:r>
            <a:endParaRPr lang="en-US" dirty="0"/>
          </a:p>
        </p:txBody>
      </p:sp>
      <p:sp>
        <p:nvSpPr>
          <p:cNvPr id="14" name="Content Placeholder 13"/>
          <p:cNvSpPr>
            <a:spLocks noGrp="1"/>
          </p:cNvSpPr>
          <p:nvPr>
            <p:ph sz="quarter" idx="13"/>
          </p:nvPr>
        </p:nvSpPr>
        <p:spPr/>
        <p:txBody>
          <a:bodyPr>
            <a:normAutofit/>
          </a:bodyPr>
          <a:lstStyle/>
          <a:p>
            <a:endParaRPr lang="en-US" sz="2400" dirty="0"/>
          </a:p>
        </p:txBody>
      </p:sp>
    </p:spTree>
    <p:extLst>
      <p:ext uri="{BB962C8B-B14F-4D97-AF65-F5344CB8AC3E}">
        <p14:creationId xmlns:p14="http://schemas.microsoft.com/office/powerpoint/2010/main" val="12411137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Roundtable discussion</a:t>
            </a:r>
            <a:endParaRPr lang="en-US" dirty="0"/>
          </a:p>
        </p:txBody>
      </p:sp>
      <p:sp>
        <p:nvSpPr>
          <p:cNvPr id="14" name="Content Placeholder 13"/>
          <p:cNvSpPr>
            <a:spLocks noGrp="1"/>
          </p:cNvSpPr>
          <p:nvPr>
            <p:ph sz="quarter" idx="13"/>
          </p:nvPr>
        </p:nvSpPr>
        <p:spPr/>
        <p:txBody>
          <a:bodyPr>
            <a:normAutofit/>
          </a:bodyPr>
          <a:lstStyle/>
          <a:p>
            <a:endParaRPr lang="en-US" sz="2400" dirty="0"/>
          </a:p>
        </p:txBody>
      </p:sp>
    </p:spTree>
    <p:extLst>
      <p:ext uri="{BB962C8B-B14F-4D97-AF65-F5344CB8AC3E}">
        <p14:creationId xmlns:p14="http://schemas.microsoft.com/office/powerpoint/2010/main" val="2369896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Extra Slides</a:t>
            </a:r>
            <a:endParaRPr lang="en-US" dirty="0"/>
          </a:p>
        </p:txBody>
      </p:sp>
    </p:spTree>
    <p:extLst>
      <p:ext uri="{BB962C8B-B14F-4D97-AF65-F5344CB8AC3E}">
        <p14:creationId xmlns:p14="http://schemas.microsoft.com/office/powerpoint/2010/main" val="11032882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val="1805641527"/>
              </p:ext>
            </p:extLst>
          </p:nvPr>
        </p:nvGraphicFramePr>
        <p:xfrm>
          <a:off x="357053" y="130628"/>
          <a:ext cx="11477894" cy="6433890"/>
        </p:xfrm>
        <a:graphic>
          <a:graphicData uri="http://schemas.openxmlformats.org/drawingml/2006/table">
            <a:tbl>
              <a:tblPr>
                <a:tableStyleId>{5C22544A-7EE6-4342-B048-85BDC9FD1C3A}</a:tableStyleId>
              </a:tblPr>
              <a:tblGrid>
                <a:gridCol w="831731">
                  <a:extLst>
                    <a:ext uri="{9D8B030D-6E8A-4147-A177-3AD203B41FA5}">
                      <a16:colId xmlns:a16="http://schemas.microsoft.com/office/drawing/2014/main" val="3632139052"/>
                    </a:ext>
                  </a:extLst>
                </a:gridCol>
                <a:gridCol w="854415">
                  <a:extLst>
                    <a:ext uri="{9D8B030D-6E8A-4147-A177-3AD203B41FA5}">
                      <a16:colId xmlns:a16="http://schemas.microsoft.com/office/drawing/2014/main" val="3706965399"/>
                    </a:ext>
                  </a:extLst>
                </a:gridCol>
                <a:gridCol w="869538">
                  <a:extLst>
                    <a:ext uri="{9D8B030D-6E8A-4147-A177-3AD203B41FA5}">
                      <a16:colId xmlns:a16="http://schemas.microsoft.com/office/drawing/2014/main" val="1002936185"/>
                    </a:ext>
                  </a:extLst>
                </a:gridCol>
                <a:gridCol w="998077">
                  <a:extLst>
                    <a:ext uri="{9D8B030D-6E8A-4147-A177-3AD203B41FA5}">
                      <a16:colId xmlns:a16="http://schemas.microsoft.com/office/drawing/2014/main" val="2204811986"/>
                    </a:ext>
                  </a:extLst>
                </a:gridCol>
                <a:gridCol w="998077">
                  <a:extLst>
                    <a:ext uri="{9D8B030D-6E8A-4147-A177-3AD203B41FA5}">
                      <a16:colId xmlns:a16="http://schemas.microsoft.com/office/drawing/2014/main" val="3892997110"/>
                    </a:ext>
                  </a:extLst>
                </a:gridCol>
                <a:gridCol w="998077">
                  <a:extLst>
                    <a:ext uri="{9D8B030D-6E8A-4147-A177-3AD203B41FA5}">
                      <a16:colId xmlns:a16="http://schemas.microsoft.com/office/drawing/2014/main" val="3283786806"/>
                    </a:ext>
                  </a:extLst>
                </a:gridCol>
                <a:gridCol w="998077">
                  <a:extLst>
                    <a:ext uri="{9D8B030D-6E8A-4147-A177-3AD203B41FA5}">
                      <a16:colId xmlns:a16="http://schemas.microsoft.com/office/drawing/2014/main" val="78879301"/>
                    </a:ext>
                  </a:extLst>
                </a:gridCol>
                <a:gridCol w="2464951">
                  <a:extLst>
                    <a:ext uri="{9D8B030D-6E8A-4147-A177-3AD203B41FA5}">
                      <a16:colId xmlns:a16="http://schemas.microsoft.com/office/drawing/2014/main" val="329857830"/>
                    </a:ext>
                  </a:extLst>
                </a:gridCol>
                <a:gridCol w="2464951">
                  <a:extLst>
                    <a:ext uri="{9D8B030D-6E8A-4147-A177-3AD203B41FA5}">
                      <a16:colId xmlns:a16="http://schemas.microsoft.com/office/drawing/2014/main" val="892788552"/>
                    </a:ext>
                  </a:extLst>
                </a:gridCol>
              </a:tblGrid>
              <a:tr h="575983">
                <a:tc gridSpan="6">
                  <a:txBody>
                    <a:bodyPr/>
                    <a:lstStyle/>
                    <a:p>
                      <a:pPr algn="l" fontAlgn="ctr"/>
                      <a:r>
                        <a:rPr lang="en-US" sz="1200" u="none" strike="noStrike" dirty="0">
                          <a:effectLst/>
                        </a:rPr>
                        <a:t>Published</a:t>
                      </a:r>
                      <a:r>
                        <a:rPr lang="en-US" sz="1200" u="none" strike="noStrike" baseline="30000" dirty="0">
                          <a:effectLst/>
                        </a:rPr>
                        <a:t>1</a:t>
                      </a:r>
                      <a:r>
                        <a:rPr lang="en-US" sz="1200" u="none" strike="noStrike" dirty="0">
                          <a:effectLst/>
                        </a:rPr>
                        <a:t> Coordinated Assessments Records 2017 Results and Predictions for 2018</a:t>
                      </a:r>
                      <a:endParaRPr lang="en-US" sz="1200" b="1" i="0" u="none" strike="noStrike" dirty="0">
                        <a:solidFill>
                          <a:srgbClr val="000000"/>
                        </a:solidFill>
                        <a:effectLst/>
                        <a:latin typeface="Calibri" panose="020F0502020204030204" pitchFamily="34" charset="0"/>
                      </a:endParaRPr>
                    </a:p>
                  </a:txBody>
                  <a:tcPr marL="4884" marR="4884" marT="4884"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ctr"/>
                      <a:r>
                        <a:rPr lang="en-US" sz="700" u="none" strike="noStrike" dirty="0">
                          <a:effectLst/>
                        </a:rPr>
                        <a:t> </a:t>
                      </a:r>
                      <a:endParaRPr lang="en-US" sz="7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r>
                        <a:rPr lang="en-US" sz="700" u="none" strike="noStrike" dirty="0">
                          <a:effectLst/>
                        </a:rPr>
                        <a:t> </a:t>
                      </a:r>
                      <a:endParaRPr lang="en-US" sz="7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r>
                        <a:rPr lang="en-US" sz="700" u="none" strike="noStrike" dirty="0">
                          <a:effectLst/>
                        </a:rPr>
                        <a:t> </a:t>
                      </a:r>
                      <a:endParaRPr lang="en-US" sz="700" b="0" i="0" u="none" strike="noStrike" dirty="0">
                        <a:solidFill>
                          <a:srgbClr val="000000"/>
                        </a:solidFill>
                        <a:effectLst/>
                        <a:latin typeface="Calibri" panose="020F0502020204030204" pitchFamily="34" charset="0"/>
                      </a:endParaRPr>
                    </a:p>
                  </a:txBody>
                  <a:tcPr marL="4884" marR="4884" marT="4884" marB="0" anchor="ctr"/>
                </a:tc>
                <a:extLst>
                  <a:ext uri="{0D108BD9-81ED-4DB2-BD59-A6C34878D82A}">
                    <a16:rowId xmlns:a16="http://schemas.microsoft.com/office/drawing/2014/main" val="1146004948"/>
                  </a:ext>
                </a:extLst>
              </a:tr>
              <a:tr h="698305">
                <a:tc>
                  <a:txBody>
                    <a:bodyPr/>
                    <a:lstStyle/>
                    <a:p>
                      <a:pPr algn="ctr" fontAlgn="ctr"/>
                      <a:r>
                        <a:rPr lang="en-US" sz="1000" u="none" strike="noStrike" dirty="0">
                          <a:effectLst/>
                        </a:rPr>
                        <a:t>High Level Indicator</a:t>
                      </a:r>
                      <a:endParaRPr lang="en-US" sz="1000" b="1"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Agency</a:t>
                      </a:r>
                      <a:endParaRPr lang="en-US" sz="1000" b="1"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2017 Populations Reported</a:t>
                      </a:r>
                      <a:r>
                        <a:rPr lang="en-US" sz="1000" u="none" strike="noStrike" baseline="30000" dirty="0">
                          <a:effectLst/>
                        </a:rPr>
                        <a:t>2 </a:t>
                      </a:r>
                      <a:endParaRPr lang="en-US" sz="1000" b="1"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2017 Records From All Populations</a:t>
                      </a:r>
                      <a:endParaRPr lang="en-US" sz="1000" b="1"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2018 Predictions: Populations</a:t>
                      </a:r>
                      <a:endParaRPr lang="en-US" sz="1000" b="1"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2018 Predictions: Records</a:t>
                      </a:r>
                      <a:endParaRPr lang="en-US" sz="1000" b="1"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2018 Predictions: Related Data</a:t>
                      </a:r>
                      <a:endParaRPr lang="en-US" sz="1000" b="1"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2018 Predictions: BPA Priority Populations</a:t>
                      </a:r>
                      <a:endParaRPr lang="en-US" sz="1000" b="1"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General Comments</a:t>
                      </a:r>
                      <a:endParaRPr lang="en-US" sz="1000" b="1" i="0" u="none" strike="noStrike" dirty="0">
                        <a:solidFill>
                          <a:srgbClr val="000000"/>
                        </a:solidFill>
                        <a:effectLst/>
                        <a:latin typeface="Calibri" panose="020F0502020204030204" pitchFamily="34" charset="0"/>
                      </a:endParaRPr>
                    </a:p>
                  </a:txBody>
                  <a:tcPr marL="4884" marR="4884" marT="4884" marB="0" anchor="ctr"/>
                </a:tc>
                <a:extLst>
                  <a:ext uri="{0D108BD9-81ED-4DB2-BD59-A6C34878D82A}">
                    <a16:rowId xmlns:a16="http://schemas.microsoft.com/office/drawing/2014/main" val="2059119790"/>
                  </a:ext>
                </a:extLst>
              </a:tr>
              <a:tr h="575983">
                <a:tc rowSpan="5">
                  <a:txBody>
                    <a:bodyPr/>
                    <a:lstStyle/>
                    <a:p>
                      <a:pPr algn="ctr" fontAlgn="ctr"/>
                      <a:r>
                        <a:rPr lang="en-US" sz="1000" u="none" strike="noStrike" dirty="0">
                          <a:effectLst/>
                        </a:rPr>
                        <a:t>Natural Origin Spawner Abundance (NOSA)</a:t>
                      </a:r>
                      <a:endParaRPr lang="en-US" sz="1000" b="1"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CCT</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1</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12</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1</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1</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4</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0</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r>
                        <a:rPr lang="en-US" sz="1000" u="none" strike="noStrike" dirty="0">
                          <a:effectLst/>
                        </a:rPr>
                        <a:t>Plan to get related data for redd counts, carcass counts, snorkel surveys, and spawning escapement</a:t>
                      </a:r>
                      <a:endParaRPr lang="en-US" sz="1000" b="0" i="0" u="none" strike="noStrike" dirty="0">
                        <a:solidFill>
                          <a:srgbClr val="000000"/>
                        </a:solidFill>
                        <a:effectLst/>
                        <a:latin typeface="Calibri" panose="020F0502020204030204" pitchFamily="34" charset="0"/>
                      </a:endParaRPr>
                    </a:p>
                  </a:txBody>
                  <a:tcPr marL="4884" marR="4884" marT="4884" marB="0" anchor="ctr"/>
                </a:tc>
                <a:extLst>
                  <a:ext uri="{0D108BD9-81ED-4DB2-BD59-A6C34878D82A}">
                    <a16:rowId xmlns:a16="http://schemas.microsoft.com/office/drawing/2014/main" val="4240313491"/>
                  </a:ext>
                </a:extLst>
              </a:tr>
              <a:tr h="204938">
                <a:tc vMerge="1">
                  <a:txBody>
                    <a:bodyPr/>
                    <a:lstStyle/>
                    <a:p>
                      <a:endParaRPr lang="en-US"/>
                    </a:p>
                  </a:txBody>
                  <a:tcPr/>
                </a:tc>
                <a:tc>
                  <a:txBody>
                    <a:bodyPr/>
                    <a:lstStyle/>
                    <a:p>
                      <a:pPr algn="ctr" fontAlgn="ctr"/>
                      <a:r>
                        <a:rPr lang="en-US" sz="1000" u="none" strike="noStrike" dirty="0">
                          <a:effectLst/>
                        </a:rPr>
                        <a:t>IDFG</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24</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1,164</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25</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1,165</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96</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25</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r>
                        <a:rPr lang="en-US" sz="1000" u="none" strike="noStrike" dirty="0">
                          <a:effectLst/>
                        </a:rPr>
                        <a:t>add sockeye</a:t>
                      </a:r>
                      <a:endParaRPr lang="en-US" sz="1000" b="0" i="0" u="none" strike="noStrike" dirty="0">
                        <a:solidFill>
                          <a:srgbClr val="000000"/>
                        </a:solidFill>
                        <a:effectLst/>
                        <a:latin typeface="Calibri" panose="020F0502020204030204" pitchFamily="34" charset="0"/>
                      </a:endParaRPr>
                    </a:p>
                  </a:txBody>
                  <a:tcPr marL="4884" marR="4884" marT="4884" marB="0" anchor="ctr"/>
                </a:tc>
                <a:extLst>
                  <a:ext uri="{0D108BD9-81ED-4DB2-BD59-A6C34878D82A}">
                    <a16:rowId xmlns:a16="http://schemas.microsoft.com/office/drawing/2014/main" val="1866459150"/>
                  </a:ext>
                </a:extLst>
              </a:tr>
              <a:tr h="1168060">
                <a:tc vMerge="1">
                  <a:txBody>
                    <a:bodyPr/>
                    <a:lstStyle/>
                    <a:p>
                      <a:endParaRPr lang="en-US"/>
                    </a:p>
                  </a:txBody>
                  <a:tcPr/>
                </a:tc>
                <a:tc>
                  <a:txBody>
                    <a:bodyPr/>
                    <a:lstStyle/>
                    <a:p>
                      <a:pPr algn="ctr" fontAlgn="ctr"/>
                      <a:r>
                        <a:rPr lang="en-US" sz="1000" u="none" strike="noStrike" dirty="0">
                          <a:effectLst/>
                        </a:rPr>
                        <a:t>ODFW</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72</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2,189</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78</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250</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 </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14</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b"/>
                      <a:r>
                        <a:rPr lang="en-US" sz="1000" u="none" strike="noStrike" dirty="0">
                          <a:effectLst/>
                        </a:rPr>
                        <a:t>Added 4 new Willamette spring Chinook populations and 3 new Coastal coho populations. If time/resources allows, 3 new John Day spring Chinook populations might be added. No updates likely for 4 summer steelhead populations (Deschutes east, Deschutes west, Fifteenmile and Joseph Creek). BPA priority populations in Column J are for Priority 1 and 2.</a:t>
                      </a:r>
                      <a:endParaRPr lang="en-US" sz="1000" b="0" i="0" u="none" strike="noStrike" dirty="0">
                        <a:solidFill>
                          <a:srgbClr val="000000"/>
                        </a:solidFill>
                        <a:effectLst/>
                        <a:latin typeface="Calibri" panose="020F0502020204030204" pitchFamily="34" charset="0"/>
                      </a:endParaRPr>
                    </a:p>
                  </a:txBody>
                  <a:tcPr marL="4884" marR="4884" marT="4884" marB="0" anchor="b"/>
                </a:tc>
                <a:extLst>
                  <a:ext uri="{0D108BD9-81ED-4DB2-BD59-A6C34878D82A}">
                    <a16:rowId xmlns:a16="http://schemas.microsoft.com/office/drawing/2014/main" val="3377376827"/>
                  </a:ext>
                </a:extLst>
              </a:tr>
              <a:tr h="954913">
                <a:tc vMerge="1">
                  <a:txBody>
                    <a:bodyPr/>
                    <a:lstStyle/>
                    <a:p>
                      <a:endParaRPr lang="en-US"/>
                    </a:p>
                  </a:txBody>
                  <a:tcPr/>
                </a:tc>
                <a:tc>
                  <a:txBody>
                    <a:bodyPr/>
                    <a:lstStyle/>
                    <a:p>
                      <a:pPr algn="ctr" fontAlgn="ctr"/>
                      <a:r>
                        <a:rPr lang="en-US" sz="1000" u="none" strike="noStrike" dirty="0">
                          <a:effectLst/>
                        </a:rPr>
                        <a:t>WDFW</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67</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2,053</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63</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60</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281</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11</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r>
                        <a:rPr lang="en-US" sz="1000" u="none" strike="noStrike" dirty="0">
                          <a:effectLst/>
                        </a:rPr>
                        <a:t>Related trends are under evaluation and revision due to transfer to CRITFIC and other tribal fisheries agencies. Related trends will be updated after review is finished.  Have already sent 9 pops with 10 records for NOSA data</a:t>
                      </a:r>
                      <a:endParaRPr lang="en-US" sz="1000" b="0" i="0" u="none" strike="noStrike" dirty="0">
                        <a:solidFill>
                          <a:srgbClr val="000000"/>
                        </a:solidFill>
                        <a:effectLst/>
                        <a:latin typeface="Calibri" panose="020F0502020204030204" pitchFamily="34" charset="0"/>
                      </a:endParaRPr>
                    </a:p>
                  </a:txBody>
                  <a:tcPr marL="4884" marR="4884" marT="4884" marB="0" anchor="ctr"/>
                </a:tc>
                <a:extLst>
                  <a:ext uri="{0D108BD9-81ED-4DB2-BD59-A6C34878D82A}">
                    <a16:rowId xmlns:a16="http://schemas.microsoft.com/office/drawing/2014/main" val="3063344946"/>
                  </a:ext>
                </a:extLst>
              </a:tr>
              <a:tr h="204938">
                <a:tc vMerge="1">
                  <a:txBody>
                    <a:bodyPr/>
                    <a:lstStyle/>
                    <a:p>
                      <a:endParaRPr lang="en-US"/>
                    </a:p>
                  </a:txBody>
                  <a:tcPr/>
                </a:tc>
                <a:tc>
                  <a:txBody>
                    <a:bodyPr/>
                    <a:lstStyle/>
                    <a:p>
                      <a:pPr algn="ctr" fontAlgn="ctr"/>
                      <a:r>
                        <a:rPr lang="en-US" sz="1000" u="none" strike="noStrike" dirty="0">
                          <a:effectLst/>
                        </a:rPr>
                        <a:t>All</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164</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5,418</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167</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1,476</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381</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50</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r>
                        <a:rPr lang="en-US" sz="1000" u="none" strike="noStrike" dirty="0">
                          <a:effectLst/>
                        </a:rPr>
                        <a:t> </a:t>
                      </a:r>
                      <a:endParaRPr lang="en-US" sz="1000" b="0" i="0" u="none" strike="noStrike" dirty="0">
                        <a:solidFill>
                          <a:srgbClr val="000000"/>
                        </a:solidFill>
                        <a:effectLst/>
                        <a:latin typeface="Calibri" panose="020F0502020204030204" pitchFamily="34" charset="0"/>
                      </a:endParaRPr>
                    </a:p>
                  </a:txBody>
                  <a:tcPr marL="4884" marR="4884" marT="4884" marB="0" anchor="ctr"/>
                </a:tc>
                <a:extLst>
                  <a:ext uri="{0D108BD9-81ED-4DB2-BD59-A6C34878D82A}">
                    <a16:rowId xmlns:a16="http://schemas.microsoft.com/office/drawing/2014/main" val="4028910745"/>
                  </a:ext>
                </a:extLst>
              </a:tr>
              <a:tr h="204938">
                <a:tc rowSpan="5">
                  <a:txBody>
                    <a:bodyPr/>
                    <a:lstStyle/>
                    <a:p>
                      <a:pPr algn="ctr" fontAlgn="ctr"/>
                      <a:r>
                        <a:rPr lang="en-US" sz="1000" u="none" strike="noStrike" dirty="0">
                          <a:effectLst/>
                        </a:rPr>
                        <a:t>Presmolt Abundance</a:t>
                      </a:r>
                      <a:endParaRPr lang="en-US" sz="1000" b="1"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CCT</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1</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31</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1</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9</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 </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0</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r>
                        <a:rPr lang="en-US" sz="1000" u="none" strike="noStrike" dirty="0">
                          <a:effectLst/>
                        </a:rPr>
                        <a:t> </a:t>
                      </a:r>
                      <a:endParaRPr lang="en-US" sz="1000" b="0" i="0" u="none" strike="noStrike" dirty="0">
                        <a:solidFill>
                          <a:srgbClr val="000000"/>
                        </a:solidFill>
                        <a:effectLst/>
                        <a:latin typeface="Calibri" panose="020F0502020204030204" pitchFamily="34" charset="0"/>
                      </a:endParaRPr>
                    </a:p>
                  </a:txBody>
                  <a:tcPr marL="4884" marR="4884" marT="4884" marB="0" anchor="ctr"/>
                </a:tc>
                <a:extLst>
                  <a:ext uri="{0D108BD9-81ED-4DB2-BD59-A6C34878D82A}">
                    <a16:rowId xmlns:a16="http://schemas.microsoft.com/office/drawing/2014/main" val="492845395"/>
                  </a:ext>
                </a:extLst>
              </a:tr>
              <a:tr h="204938">
                <a:tc vMerge="1">
                  <a:txBody>
                    <a:bodyPr/>
                    <a:lstStyle/>
                    <a:p>
                      <a:endParaRPr lang="en-US"/>
                    </a:p>
                  </a:txBody>
                  <a:tcPr/>
                </a:tc>
                <a:tc>
                  <a:txBody>
                    <a:bodyPr/>
                    <a:lstStyle/>
                    <a:p>
                      <a:pPr algn="ctr" fontAlgn="ctr"/>
                      <a:r>
                        <a:rPr lang="en-US" sz="1000" u="none" strike="noStrike" dirty="0">
                          <a:effectLst/>
                        </a:rPr>
                        <a:t>IDFG</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0</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0</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0</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0</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0</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0</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r>
                        <a:rPr lang="en-US" sz="1000" u="none" strike="noStrike" dirty="0">
                          <a:effectLst/>
                        </a:rPr>
                        <a:t> </a:t>
                      </a:r>
                      <a:endParaRPr lang="en-US" sz="1000" b="0" i="0" u="none" strike="noStrike" dirty="0">
                        <a:solidFill>
                          <a:srgbClr val="000000"/>
                        </a:solidFill>
                        <a:effectLst/>
                        <a:latin typeface="Calibri" panose="020F0502020204030204" pitchFamily="34" charset="0"/>
                      </a:endParaRPr>
                    </a:p>
                  </a:txBody>
                  <a:tcPr marL="4884" marR="4884" marT="4884" marB="0" anchor="ctr"/>
                </a:tc>
                <a:extLst>
                  <a:ext uri="{0D108BD9-81ED-4DB2-BD59-A6C34878D82A}">
                    <a16:rowId xmlns:a16="http://schemas.microsoft.com/office/drawing/2014/main" val="1246544666"/>
                  </a:ext>
                </a:extLst>
              </a:tr>
              <a:tr h="402284">
                <a:tc vMerge="1">
                  <a:txBody>
                    <a:bodyPr/>
                    <a:lstStyle/>
                    <a:p>
                      <a:endParaRPr lang="en-US"/>
                    </a:p>
                  </a:txBody>
                  <a:tcPr/>
                </a:tc>
                <a:tc>
                  <a:txBody>
                    <a:bodyPr/>
                    <a:lstStyle/>
                    <a:p>
                      <a:pPr algn="ctr" fontAlgn="ctr"/>
                      <a:r>
                        <a:rPr lang="en-US" sz="1000" u="none" strike="noStrike" dirty="0">
                          <a:effectLst/>
                        </a:rPr>
                        <a:t>ODFW</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4</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81</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4</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4</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 </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4</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r>
                        <a:rPr lang="en-US" sz="1000" u="none" strike="noStrike" dirty="0">
                          <a:effectLst/>
                        </a:rPr>
                        <a:t>No new populations anticipated. BPA priority populations in Column J are for Priority 1 and 2.</a:t>
                      </a:r>
                      <a:endParaRPr lang="en-US" sz="1000" b="0" i="0" u="none" strike="noStrike" dirty="0">
                        <a:solidFill>
                          <a:srgbClr val="000000"/>
                        </a:solidFill>
                        <a:effectLst/>
                        <a:latin typeface="Calibri" panose="020F0502020204030204" pitchFamily="34" charset="0"/>
                      </a:endParaRPr>
                    </a:p>
                  </a:txBody>
                  <a:tcPr marL="4884" marR="4884" marT="4884" marB="0" anchor="ctr"/>
                </a:tc>
                <a:extLst>
                  <a:ext uri="{0D108BD9-81ED-4DB2-BD59-A6C34878D82A}">
                    <a16:rowId xmlns:a16="http://schemas.microsoft.com/office/drawing/2014/main" val="735316307"/>
                  </a:ext>
                </a:extLst>
              </a:tr>
              <a:tr h="765448">
                <a:tc vMerge="1">
                  <a:txBody>
                    <a:bodyPr/>
                    <a:lstStyle/>
                    <a:p>
                      <a:endParaRPr lang="en-US"/>
                    </a:p>
                  </a:txBody>
                  <a:tcPr/>
                </a:tc>
                <a:tc>
                  <a:txBody>
                    <a:bodyPr/>
                    <a:lstStyle/>
                    <a:p>
                      <a:pPr algn="ctr" fontAlgn="ctr"/>
                      <a:r>
                        <a:rPr lang="en-US" sz="1000" u="none" strike="noStrike" dirty="0">
                          <a:effectLst/>
                        </a:rPr>
                        <a:t>WDFW</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2</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20</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2</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2</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 </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2</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r>
                        <a:rPr lang="en-US" sz="1000" u="none" strike="noStrike" dirty="0">
                          <a:effectLst/>
                        </a:rPr>
                        <a:t>Data are USFW, Entiat, reported by consulting Co. Last Monitoring for smolts will be done in 2018 for steelhead and spring chinook by TerrAqua. </a:t>
                      </a:r>
                      <a:endParaRPr lang="en-US" sz="1000" b="0" i="0" u="none" strike="noStrike" dirty="0">
                        <a:solidFill>
                          <a:srgbClr val="000000"/>
                        </a:solidFill>
                        <a:effectLst/>
                        <a:latin typeface="Calibri" panose="020F0502020204030204" pitchFamily="34" charset="0"/>
                      </a:endParaRPr>
                    </a:p>
                  </a:txBody>
                  <a:tcPr marL="4884" marR="4884" marT="4884" marB="0" anchor="ctr"/>
                </a:tc>
                <a:extLst>
                  <a:ext uri="{0D108BD9-81ED-4DB2-BD59-A6C34878D82A}">
                    <a16:rowId xmlns:a16="http://schemas.microsoft.com/office/drawing/2014/main" val="3908863083"/>
                  </a:ext>
                </a:extLst>
              </a:tr>
              <a:tr h="204938">
                <a:tc vMerge="1">
                  <a:txBody>
                    <a:bodyPr/>
                    <a:lstStyle/>
                    <a:p>
                      <a:endParaRPr lang="en-US"/>
                    </a:p>
                  </a:txBody>
                  <a:tcPr/>
                </a:tc>
                <a:tc>
                  <a:txBody>
                    <a:bodyPr/>
                    <a:lstStyle/>
                    <a:p>
                      <a:pPr algn="ctr" fontAlgn="ctr"/>
                      <a:r>
                        <a:rPr lang="en-US" sz="1000" u="none" strike="noStrike" dirty="0">
                          <a:effectLst/>
                        </a:rPr>
                        <a:t>All</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7</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132</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7</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15</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0</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6</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r>
                        <a:rPr lang="en-US" sz="1000" u="none" strike="noStrike" dirty="0">
                          <a:effectLst/>
                        </a:rPr>
                        <a:t> </a:t>
                      </a:r>
                      <a:endParaRPr lang="en-US" sz="1000" b="0" i="0" u="none" strike="noStrike" dirty="0">
                        <a:solidFill>
                          <a:srgbClr val="000000"/>
                        </a:solidFill>
                        <a:effectLst/>
                        <a:latin typeface="Calibri" panose="020F0502020204030204" pitchFamily="34" charset="0"/>
                      </a:endParaRPr>
                    </a:p>
                  </a:txBody>
                  <a:tcPr marL="4884" marR="4884" marT="4884" marB="0" anchor="ctr"/>
                </a:tc>
                <a:extLst>
                  <a:ext uri="{0D108BD9-81ED-4DB2-BD59-A6C34878D82A}">
                    <a16:rowId xmlns:a16="http://schemas.microsoft.com/office/drawing/2014/main" val="867100822"/>
                  </a:ext>
                </a:extLst>
              </a:tr>
            </a:tbl>
          </a:graphicData>
        </a:graphic>
      </p:graphicFrame>
    </p:spTree>
    <p:extLst>
      <p:ext uri="{BB962C8B-B14F-4D97-AF65-F5344CB8AC3E}">
        <p14:creationId xmlns:p14="http://schemas.microsoft.com/office/powerpoint/2010/main" val="25335731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634811681"/>
              </p:ext>
            </p:extLst>
          </p:nvPr>
        </p:nvGraphicFramePr>
        <p:xfrm>
          <a:off x="812800" y="191589"/>
          <a:ext cx="10566399" cy="6419015"/>
        </p:xfrm>
        <a:graphic>
          <a:graphicData uri="http://schemas.openxmlformats.org/drawingml/2006/table">
            <a:tbl>
              <a:tblPr>
                <a:tableStyleId>{5C22544A-7EE6-4342-B048-85BDC9FD1C3A}</a:tableStyleId>
              </a:tblPr>
              <a:tblGrid>
                <a:gridCol w="765681">
                  <a:extLst>
                    <a:ext uri="{9D8B030D-6E8A-4147-A177-3AD203B41FA5}">
                      <a16:colId xmlns:a16="http://schemas.microsoft.com/office/drawing/2014/main" val="2122570493"/>
                    </a:ext>
                  </a:extLst>
                </a:gridCol>
                <a:gridCol w="786563">
                  <a:extLst>
                    <a:ext uri="{9D8B030D-6E8A-4147-A177-3AD203B41FA5}">
                      <a16:colId xmlns:a16="http://schemas.microsoft.com/office/drawing/2014/main" val="1915648901"/>
                    </a:ext>
                  </a:extLst>
                </a:gridCol>
                <a:gridCol w="800485">
                  <a:extLst>
                    <a:ext uri="{9D8B030D-6E8A-4147-A177-3AD203B41FA5}">
                      <a16:colId xmlns:a16="http://schemas.microsoft.com/office/drawing/2014/main" val="3134638915"/>
                    </a:ext>
                  </a:extLst>
                </a:gridCol>
                <a:gridCol w="918817">
                  <a:extLst>
                    <a:ext uri="{9D8B030D-6E8A-4147-A177-3AD203B41FA5}">
                      <a16:colId xmlns:a16="http://schemas.microsoft.com/office/drawing/2014/main" val="1698820124"/>
                    </a:ext>
                  </a:extLst>
                </a:gridCol>
                <a:gridCol w="918817">
                  <a:extLst>
                    <a:ext uri="{9D8B030D-6E8A-4147-A177-3AD203B41FA5}">
                      <a16:colId xmlns:a16="http://schemas.microsoft.com/office/drawing/2014/main" val="1030783305"/>
                    </a:ext>
                  </a:extLst>
                </a:gridCol>
                <a:gridCol w="918817">
                  <a:extLst>
                    <a:ext uri="{9D8B030D-6E8A-4147-A177-3AD203B41FA5}">
                      <a16:colId xmlns:a16="http://schemas.microsoft.com/office/drawing/2014/main" val="648502054"/>
                    </a:ext>
                  </a:extLst>
                </a:gridCol>
                <a:gridCol w="918817">
                  <a:extLst>
                    <a:ext uri="{9D8B030D-6E8A-4147-A177-3AD203B41FA5}">
                      <a16:colId xmlns:a16="http://schemas.microsoft.com/office/drawing/2014/main" val="1713619706"/>
                    </a:ext>
                  </a:extLst>
                </a:gridCol>
                <a:gridCol w="2269201">
                  <a:extLst>
                    <a:ext uri="{9D8B030D-6E8A-4147-A177-3AD203B41FA5}">
                      <a16:colId xmlns:a16="http://schemas.microsoft.com/office/drawing/2014/main" val="2632776921"/>
                    </a:ext>
                  </a:extLst>
                </a:gridCol>
                <a:gridCol w="2269201">
                  <a:extLst>
                    <a:ext uri="{9D8B030D-6E8A-4147-A177-3AD203B41FA5}">
                      <a16:colId xmlns:a16="http://schemas.microsoft.com/office/drawing/2014/main" val="3559150092"/>
                    </a:ext>
                  </a:extLst>
                </a:gridCol>
              </a:tblGrid>
              <a:tr h="616531">
                <a:tc gridSpan="6">
                  <a:txBody>
                    <a:bodyPr/>
                    <a:lstStyle/>
                    <a:p>
                      <a:pPr algn="l" fontAlgn="ctr"/>
                      <a:r>
                        <a:rPr lang="en-US" sz="1100" u="none" strike="noStrike" dirty="0">
                          <a:effectLst/>
                        </a:rPr>
                        <a:t>Published</a:t>
                      </a:r>
                      <a:r>
                        <a:rPr lang="en-US" sz="1100" u="none" strike="noStrike" baseline="30000" dirty="0">
                          <a:effectLst/>
                        </a:rPr>
                        <a:t>1</a:t>
                      </a:r>
                      <a:r>
                        <a:rPr lang="en-US" sz="1100" u="none" strike="noStrike" dirty="0">
                          <a:effectLst/>
                        </a:rPr>
                        <a:t> Coordinated Assessments Records 2017 Results and Predictions for 2018</a:t>
                      </a:r>
                      <a:endParaRPr lang="en-US" sz="1100" b="1" i="0" u="none" strike="noStrike" dirty="0">
                        <a:solidFill>
                          <a:srgbClr val="000000"/>
                        </a:solidFill>
                        <a:effectLst/>
                        <a:latin typeface="Calibri" panose="020F0502020204030204" pitchFamily="34" charset="0"/>
                      </a:endParaRPr>
                    </a:p>
                  </a:txBody>
                  <a:tcPr marL="4884" marR="4884" marT="4884"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ctr"/>
                      <a:r>
                        <a:rPr lang="en-US" sz="1100" u="none" strike="noStrike" dirty="0">
                          <a:effectLst/>
                        </a:rPr>
                        <a:t> </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r>
                        <a:rPr lang="en-US" sz="1100" u="none" strike="noStrike" dirty="0">
                          <a:effectLst/>
                        </a:rPr>
                        <a:t> </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r>
                        <a:rPr lang="en-US" sz="1100" u="none" strike="noStrike" dirty="0">
                          <a:effectLst/>
                        </a:rPr>
                        <a:t> </a:t>
                      </a:r>
                      <a:endParaRPr lang="en-US" sz="1100" b="0" i="0" u="none" strike="noStrike" dirty="0">
                        <a:solidFill>
                          <a:srgbClr val="000000"/>
                        </a:solidFill>
                        <a:effectLst/>
                        <a:latin typeface="Calibri" panose="020F0502020204030204" pitchFamily="34" charset="0"/>
                      </a:endParaRPr>
                    </a:p>
                  </a:txBody>
                  <a:tcPr marL="4884" marR="4884" marT="4884" marB="0" anchor="ctr"/>
                </a:tc>
                <a:extLst>
                  <a:ext uri="{0D108BD9-81ED-4DB2-BD59-A6C34878D82A}">
                    <a16:rowId xmlns:a16="http://schemas.microsoft.com/office/drawing/2014/main" val="2627860737"/>
                  </a:ext>
                </a:extLst>
              </a:tr>
              <a:tr h="747463">
                <a:tc>
                  <a:txBody>
                    <a:bodyPr/>
                    <a:lstStyle/>
                    <a:p>
                      <a:pPr algn="ctr" fontAlgn="ctr"/>
                      <a:r>
                        <a:rPr lang="en-US" sz="1100" u="none" strike="noStrike" dirty="0">
                          <a:effectLst/>
                        </a:rPr>
                        <a:t>High Level Indicator</a:t>
                      </a:r>
                      <a:endParaRPr lang="en-US" sz="1100" b="1"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Agency</a:t>
                      </a:r>
                      <a:endParaRPr lang="en-US" sz="1100" b="1"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2017 Populations Reported</a:t>
                      </a:r>
                      <a:r>
                        <a:rPr lang="en-US" sz="1100" u="none" strike="noStrike" baseline="30000" dirty="0">
                          <a:effectLst/>
                        </a:rPr>
                        <a:t>2 </a:t>
                      </a:r>
                      <a:endParaRPr lang="en-US" sz="1100" b="1"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2017 Records From All Populations</a:t>
                      </a:r>
                      <a:endParaRPr lang="en-US" sz="1100" b="1"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2018 Predictions: Populations</a:t>
                      </a:r>
                      <a:endParaRPr lang="en-US" sz="1100" b="1"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2018 Predictions: Records</a:t>
                      </a:r>
                      <a:endParaRPr lang="en-US" sz="1100" b="1"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2018 Predictions: Related Data</a:t>
                      </a:r>
                      <a:endParaRPr lang="en-US" sz="1100" b="1"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2018 Predictions: BPA Priority Populations</a:t>
                      </a:r>
                      <a:endParaRPr lang="en-US" sz="1100" b="1"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General Comments</a:t>
                      </a:r>
                      <a:endParaRPr lang="en-US" sz="1100" b="1" i="0" u="none" strike="noStrike" dirty="0">
                        <a:solidFill>
                          <a:srgbClr val="000000"/>
                        </a:solidFill>
                        <a:effectLst/>
                        <a:latin typeface="Calibri" panose="020F0502020204030204" pitchFamily="34" charset="0"/>
                      </a:endParaRPr>
                    </a:p>
                  </a:txBody>
                  <a:tcPr marL="4884" marR="4884" marT="4884" marB="0" anchor="ctr"/>
                </a:tc>
                <a:extLst>
                  <a:ext uri="{0D108BD9-81ED-4DB2-BD59-A6C34878D82A}">
                    <a16:rowId xmlns:a16="http://schemas.microsoft.com/office/drawing/2014/main" val="1495102294"/>
                  </a:ext>
                </a:extLst>
              </a:tr>
              <a:tr h="219365">
                <a:tc rowSpan="5">
                  <a:txBody>
                    <a:bodyPr/>
                    <a:lstStyle/>
                    <a:p>
                      <a:pPr algn="ctr" fontAlgn="ctr"/>
                      <a:r>
                        <a:rPr lang="en-US" sz="1100" u="none" strike="noStrike" dirty="0">
                          <a:effectLst/>
                        </a:rPr>
                        <a:t>Juvenile Outmigrants</a:t>
                      </a:r>
                      <a:endParaRPr lang="en-US" sz="1100" b="1"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CCT</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1</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9</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1</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1</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 </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r>
                        <a:rPr lang="en-US" sz="1100" u="none" strike="noStrike" dirty="0">
                          <a:effectLst/>
                        </a:rPr>
                        <a:t> </a:t>
                      </a:r>
                      <a:endParaRPr lang="en-US" sz="1100" b="0" i="0" u="none" strike="noStrike" dirty="0">
                        <a:solidFill>
                          <a:srgbClr val="000000"/>
                        </a:solidFill>
                        <a:effectLst/>
                        <a:latin typeface="Calibri" panose="020F0502020204030204" pitchFamily="34" charset="0"/>
                      </a:endParaRPr>
                    </a:p>
                  </a:txBody>
                  <a:tcPr marL="4884" marR="4884" marT="4884" marB="0" anchor="ctr"/>
                </a:tc>
                <a:extLst>
                  <a:ext uri="{0D108BD9-81ED-4DB2-BD59-A6C34878D82A}">
                    <a16:rowId xmlns:a16="http://schemas.microsoft.com/office/drawing/2014/main" val="1193422563"/>
                  </a:ext>
                </a:extLst>
              </a:tr>
              <a:tr h="219365">
                <a:tc vMerge="1">
                  <a:txBody>
                    <a:bodyPr/>
                    <a:lstStyle/>
                    <a:p>
                      <a:endParaRPr lang="en-US"/>
                    </a:p>
                  </a:txBody>
                  <a:tcPr/>
                </a:tc>
                <a:tc>
                  <a:txBody>
                    <a:bodyPr/>
                    <a:lstStyle/>
                    <a:p>
                      <a:pPr algn="ctr" fontAlgn="ctr"/>
                      <a:r>
                        <a:rPr lang="en-US" sz="1100" u="none" strike="noStrike" dirty="0">
                          <a:effectLst/>
                        </a:rPr>
                        <a:t>IDFG</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21</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472</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22</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473</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21</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r>
                        <a:rPr lang="en-US" sz="1100" u="none" strike="noStrike" dirty="0">
                          <a:effectLst/>
                        </a:rPr>
                        <a:t>add sockeye</a:t>
                      </a:r>
                      <a:endParaRPr lang="en-US" sz="1100" b="0" i="0" u="none" strike="noStrike" dirty="0">
                        <a:solidFill>
                          <a:srgbClr val="000000"/>
                        </a:solidFill>
                        <a:effectLst/>
                        <a:latin typeface="Calibri" panose="020F0502020204030204" pitchFamily="34" charset="0"/>
                      </a:endParaRPr>
                    </a:p>
                  </a:txBody>
                  <a:tcPr marL="4884" marR="4884" marT="4884" marB="0" anchor="ctr"/>
                </a:tc>
                <a:extLst>
                  <a:ext uri="{0D108BD9-81ED-4DB2-BD59-A6C34878D82A}">
                    <a16:rowId xmlns:a16="http://schemas.microsoft.com/office/drawing/2014/main" val="3656530788"/>
                  </a:ext>
                </a:extLst>
              </a:tr>
              <a:tr h="1224938">
                <a:tc vMerge="1">
                  <a:txBody>
                    <a:bodyPr/>
                    <a:lstStyle/>
                    <a:p>
                      <a:endParaRPr lang="en-US"/>
                    </a:p>
                  </a:txBody>
                  <a:tcPr/>
                </a:tc>
                <a:tc>
                  <a:txBody>
                    <a:bodyPr/>
                    <a:lstStyle/>
                    <a:p>
                      <a:pPr algn="ctr" fontAlgn="ctr"/>
                      <a:r>
                        <a:rPr lang="en-US" sz="1100" u="none" strike="noStrike" dirty="0">
                          <a:effectLst/>
                        </a:rPr>
                        <a:t>ODFW</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5</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100</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18</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225</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 </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10</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r>
                        <a:rPr lang="en-US" sz="1100" u="none" strike="noStrike" dirty="0">
                          <a:effectLst/>
                        </a:rPr>
                        <a:t>Added 7 new Coastal coho populations (PopFit = Portion) and 1 new Lower Columbia steelhead population. Anticipate adding Fifteenmile, Umatilla, Upper John Day, MF John Day and SF John Day summer steelhead. BPA priority populations in Column J are for Priority 1 and 2.</a:t>
                      </a:r>
                      <a:endParaRPr lang="en-US" sz="1100" b="0" i="0" u="none" strike="noStrike" dirty="0">
                        <a:solidFill>
                          <a:srgbClr val="000000"/>
                        </a:solidFill>
                        <a:effectLst/>
                        <a:latin typeface="Calibri" panose="020F0502020204030204" pitchFamily="34" charset="0"/>
                      </a:endParaRPr>
                    </a:p>
                  </a:txBody>
                  <a:tcPr marL="4884" marR="4884" marT="4884" marB="0" anchor="ctr"/>
                </a:tc>
                <a:extLst>
                  <a:ext uri="{0D108BD9-81ED-4DB2-BD59-A6C34878D82A}">
                    <a16:rowId xmlns:a16="http://schemas.microsoft.com/office/drawing/2014/main" val="3854633144"/>
                  </a:ext>
                </a:extLst>
              </a:tr>
              <a:tr h="219365">
                <a:tc vMerge="1">
                  <a:txBody>
                    <a:bodyPr/>
                    <a:lstStyle/>
                    <a:p>
                      <a:endParaRPr lang="en-US"/>
                    </a:p>
                  </a:txBody>
                  <a:tcPr/>
                </a:tc>
                <a:tc>
                  <a:txBody>
                    <a:bodyPr/>
                    <a:lstStyle/>
                    <a:p>
                      <a:pPr algn="ctr" fontAlgn="ctr"/>
                      <a:r>
                        <a:rPr lang="en-US" sz="1100" u="none" strike="noStrike" dirty="0">
                          <a:effectLst/>
                        </a:rPr>
                        <a:t>WDFW</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25</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319</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20</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20</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11</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r>
                        <a:rPr lang="en-US" sz="1100" u="none" strike="noStrike" dirty="0">
                          <a:effectLst/>
                        </a:rPr>
                        <a:t> </a:t>
                      </a:r>
                      <a:endParaRPr lang="en-US" sz="1100" b="0" i="0" u="none" strike="noStrike" dirty="0">
                        <a:solidFill>
                          <a:srgbClr val="000000"/>
                        </a:solidFill>
                        <a:effectLst/>
                        <a:latin typeface="Calibri" panose="020F0502020204030204" pitchFamily="34" charset="0"/>
                      </a:endParaRPr>
                    </a:p>
                  </a:txBody>
                  <a:tcPr marL="4884" marR="4884" marT="4884" marB="0" anchor="ctr"/>
                </a:tc>
                <a:extLst>
                  <a:ext uri="{0D108BD9-81ED-4DB2-BD59-A6C34878D82A}">
                    <a16:rowId xmlns:a16="http://schemas.microsoft.com/office/drawing/2014/main" val="346155557"/>
                  </a:ext>
                </a:extLst>
              </a:tr>
              <a:tr h="219365">
                <a:tc vMerge="1">
                  <a:txBody>
                    <a:bodyPr/>
                    <a:lstStyle/>
                    <a:p>
                      <a:endParaRPr lang="en-US"/>
                    </a:p>
                  </a:txBody>
                  <a:tcPr/>
                </a:tc>
                <a:tc>
                  <a:txBody>
                    <a:bodyPr/>
                    <a:lstStyle/>
                    <a:p>
                      <a:pPr algn="ctr" fontAlgn="ctr"/>
                      <a:r>
                        <a:rPr lang="en-US" sz="1100" u="none" strike="noStrike" dirty="0">
                          <a:effectLst/>
                        </a:rPr>
                        <a:t>All</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52</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900</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61</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719</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42</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r>
                        <a:rPr lang="en-US" sz="1100" u="none" strike="noStrike" dirty="0">
                          <a:effectLst/>
                        </a:rPr>
                        <a:t> </a:t>
                      </a:r>
                      <a:endParaRPr lang="en-US" sz="1100" b="0" i="0" u="none" strike="noStrike" dirty="0">
                        <a:solidFill>
                          <a:srgbClr val="000000"/>
                        </a:solidFill>
                        <a:effectLst/>
                        <a:latin typeface="Calibri" panose="020F0502020204030204" pitchFamily="34" charset="0"/>
                      </a:endParaRPr>
                    </a:p>
                  </a:txBody>
                  <a:tcPr marL="4884" marR="4884" marT="4884" marB="0" anchor="ctr"/>
                </a:tc>
                <a:extLst>
                  <a:ext uri="{0D108BD9-81ED-4DB2-BD59-A6C34878D82A}">
                    <a16:rowId xmlns:a16="http://schemas.microsoft.com/office/drawing/2014/main" val="3641014129"/>
                  </a:ext>
                </a:extLst>
              </a:tr>
              <a:tr h="219365">
                <a:tc rowSpan="6">
                  <a:txBody>
                    <a:bodyPr/>
                    <a:lstStyle/>
                    <a:p>
                      <a:pPr algn="ctr" fontAlgn="ctr"/>
                      <a:r>
                        <a:rPr lang="en-US" sz="1100" u="none" strike="noStrike" dirty="0">
                          <a:effectLst/>
                        </a:rPr>
                        <a:t>Smolt to Adult Return Rate (SAR)</a:t>
                      </a:r>
                      <a:endParaRPr lang="en-US" sz="1100" b="1"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CCT</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1</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7</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1</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1</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 </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r>
                        <a:rPr lang="en-US" sz="1100" u="none" strike="noStrike" dirty="0">
                          <a:effectLst/>
                        </a:rPr>
                        <a:t> </a:t>
                      </a:r>
                      <a:endParaRPr lang="en-US" sz="1100" b="0" i="0" u="none" strike="noStrike" dirty="0">
                        <a:solidFill>
                          <a:srgbClr val="000000"/>
                        </a:solidFill>
                        <a:effectLst/>
                        <a:latin typeface="Calibri" panose="020F0502020204030204" pitchFamily="34" charset="0"/>
                      </a:endParaRPr>
                    </a:p>
                  </a:txBody>
                  <a:tcPr marL="4884" marR="4884" marT="4884" marB="0" anchor="ctr"/>
                </a:tc>
                <a:extLst>
                  <a:ext uri="{0D108BD9-81ED-4DB2-BD59-A6C34878D82A}">
                    <a16:rowId xmlns:a16="http://schemas.microsoft.com/office/drawing/2014/main" val="526727842"/>
                  </a:ext>
                </a:extLst>
              </a:tr>
              <a:tr h="219365">
                <a:tc vMerge="1">
                  <a:txBody>
                    <a:bodyPr/>
                    <a:lstStyle/>
                    <a:p>
                      <a:endParaRPr lang="en-US"/>
                    </a:p>
                  </a:txBody>
                  <a:tcPr/>
                </a:tc>
                <a:tc>
                  <a:txBody>
                    <a:bodyPr/>
                    <a:lstStyle/>
                    <a:p>
                      <a:pPr algn="ctr" fontAlgn="ctr"/>
                      <a:r>
                        <a:rPr lang="en-US" sz="1100" u="none" strike="noStrike" dirty="0">
                          <a:effectLst/>
                        </a:rPr>
                        <a:t>IDFG</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r>
                        <a:rPr lang="en-US" sz="1100" u="none" strike="noStrike" dirty="0">
                          <a:effectLst/>
                        </a:rPr>
                        <a:t>(See PFMC-FPC web service)</a:t>
                      </a:r>
                      <a:endParaRPr lang="en-US" sz="1100" b="0" i="0" u="none" strike="noStrike" dirty="0">
                        <a:solidFill>
                          <a:srgbClr val="000000"/>
                        </a:solidFill>
                        <a:effectLst/>
                        <a:latin typeface="Calibri" panose="020F0502020204030204" pitchFamily="34" charset="0"/>
                      </a:endParaRPr>
                    </a:p>
                  </a:txBody>
                  <a:tcPr marL="4884" marR="4884" marT="4884" marB="0" anchor="ctr"/>
                </a:tc>
                <a:extLst>
                  <a:ext uri="{0D108BD9-81ED-4DB2-BD59-A6C34878D82A}">
                    <a16:rowId xmlns:a16="http://schemas.microsoft.com/office/drawing/2014/main" val="2280317999"/>
                  </a:ext>
                </a:extLst>
              </a:tr>
              <a:tr h="1022136">
                <a:tc vMerge="1">
                  <a:txBody>
                    <a:bodyPr/>
                    <a:lstStyle/>
                    <a:p>
                      <a:endParaRPr lang="en-US"/>
                    </a:p>
                  </a:txBody>
                  <a:tcPr/>
                </a:tc>
                <a:tc>
                  <a:txBody>
                    <a:bodyPr/>
                    <a:lstStyle/>
                    <a:p>
                      <a:pPr algn="ctr" fontAlgn="ctr"/>
                      <a:r>
                        <a:rPr lang="en-US" sz="1100" u="none" strike="noStrike" dirty="0">
                          <a:effectLst/>
                        </a:rPr>
                        <a:t>ODFW</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5</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80</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15</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240</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 </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7</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r>
                        <a:rPr lang="en-US" sz="1100" u="none" strike="noStrike" dirty="0">
                          <a:effectLst/>
                        </a:rPr>
                        <a:t>Added 7 new Coastal coho populations (PopFit = Portion) and 1 new Lower Columbia steelhead population. Anticipate adding Fifteenmile and Umatilla summer steelhead. BPA priority populations in Column J are for Priority 1 and 2.</a:t>
                      </a:r>
                      <a:endParaRPr lang="en-US" sz="1100" b="0" i="0" u="none" strike="noStrike" dirty="0">
                        <a:solidFill>
                          <a:srgbClr val="000000"/>
                        </a:solidFill>
                        <a:effectLst/>
                        <a:latin typeface="Calibri" panose="020F0502020204030204" pitchFamily="34" charset="0"/>
                      </a:endParaRPr>
                    </a:p>
                  </a:txBody>
                  <a:tcPr marL="4884" marR="4884" marT="4884" marB="0" anchor="ctr"/>
                </a:tc>
                <a:extLst>
                  <a:ext uri="{0D108BD9-81ED-4DB2-BD59-A6C34878D82A}">
                    <a16:rowId xmlns:a16="http://schemas.microsoft.com/office/drawing/2014/main" val="52948730"/>
                  </a:ext>
                </a:extLst>
              </a:tr>
              <a:tr h="413729">
                <a:tc vMerge="1">
                  <a:txBody>
                    <a:bodyPr/>
                    <a:lstStyle/>
                    <a:p>
                      <a:endParaRPr lang="en-US"/>
                    </a:p>
                  </a:txBody>
                  <a:tcPr/>
                </a:tc>
                <a:tc>
                  <a:txBody>
                    <a:bodyPr/>
                    <a:lstStyle/>
                    <a:p>
                      <a:pPr algn="ctr" fontAlgn="ctr"/>
                      <a:r>
                        <a:rPr lang="en-US" sz="1100" u="none" strike="noStrike" dirty="0">
                          <a:effectLst/>
                        </a:rPr>
                        <a:t>PSMFC</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26</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663</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89</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152</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51</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r>
                        <a:rPr lang="en-US" sz="1100" u="none" strike="noStrike" dirty="0">
                          <a:effectLst/>
                        </a:rPr>
                        <a:t>88 SARs are anticipated for the 51 priority populations.</a:t>
                      </a:r>
                      <a:endParaRPr lang="en-US" sz="1100" b="0" i="0" u="none" strike="noStrike" dirty="0">
                        <a:solidFill>
                          <a:srgbClr val="000000"/>
                        </a:solidFill>
                        <a:effectLst/>
                        <a:latin typeface="Calibri" panose="020F0502020204030204" pitchFamily="34" charset="0"/>
                      </a:endParaRPr>
                    </a:p>
                  </a:txBody>
                  <a:tcPr marL="4884" marR="4884" marT="4884" marB="0" anchor="ctr"/>
                </a:tc>
                <a:extLst>
                  <a:ext uri="{0D108BD9-81ED-4DB2-BD59-A6C34878D82A}">
                    <a16:rowId xmlns:a16="http://schemas.microsoft.com/office/drawing/2014/main" val="328494351"/>
                  </a:ext>
                </a:extLst>
              </a:tr>
              <a:tr h="413729">
                <a:tc vMerge="1">
                  <a:txBody>
                    <a:bodyPr/>
                    <a:lstStyle/>
                    <a:p>
                      <a:endParaRPr lang="en-US"/>
                    </a:p>
                  </a:txBody>
                  <a:tcPr/>
                </a:tc>
                <a:tc>
                  <a:txBody>
                    <a:bodyPr/>
                    <a:lstStyle/>
                    <a:p>
                      <a:pPr algn="ctr" fontAlgn="ctr"/>
                      <a:r>
                        <a:rPr lang="en-US" sz="1100" u="none" strike="noStrike" dirty="0">
                          <a:effectLst/>
                        </a:rPr>
                        <a:t>WDFW</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3</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24</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6</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17</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5</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r>
                        <a:rPr lang="en-US" sz="1100" u="none" strike="noStrike" dirty="0">
                          <a:effectLst/>
                        </a:rPr>
                        <a:t>Have already sent 1 pop with 12 records for SAR data</a:t>
                      </a:r>
                      <a:endParaRPr lang="en-US" sz="1100" b="0" i="0" u="none" strike="noStrike" dirty="0">
                        <a:solidFill>
                          <a:srgbClr val="000000"/>
                        </a:solidFill>
                        <a:effectLst/>
                        <a:latin typeface="Calibri" panose="020F0502020204030204" pitchFamily="34" charset="0"/>
                      </a:endParaRPr>
                    </a:p>
                  </a:txBody>
                  <a:tcPr marL="4884" marR="4884" marT="4884" marB="0" anchor="ctr"/>
                </a:tc>
                <a:extLst>
                  <a:ext uri="{0D108BD9-81ED-4DB2-BD59-A6C34878D82A}">
                    <a16:rowId xmlns:a16="http://schemas.microsoft.com/office/drawing/2014/main" val="953241469"/>
                  </a:ext>
                </a:extLst>
              </a:tr>
              <a:tr h="219365">
                <a:tc vMerge="1">
                  <a:txBody>
                    <a:bodyPr/>
                    <a:lstStyle/>
                    <a:p>
                      <a:endParaRPr lang="en-US"/>
                    </a:p>
                  </a:txBody>
                  <a:tcPr/>
                </a:tc>
                <a:tc>
                  <a:txBody>
                    <a:bodyPr/>
                    <a:lstStyle/>
                    <a:p>
                      <a:pPr algn="ctr" fontAlgn="ctr"/>
                      <a:r>
                        <a:rPr lang="en-US" sz="1100" u="none" strike="noStrike" dirty="0">
                          <a:effectLst/>
                        </a:rPr>
                        <a:t>All</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35</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774</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111</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410</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63</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r>
                        <a:rPr lang="en-US" sz="1100" u="none" strike="noStrike" dirty="0">
                          <a:effectLst/>
                        </a:rPr>
                        <a:t> </a:t>
                      </a:r>
                      <a:endParaRPr lang="en-US" sz="1100" b="0" i="0" u="none" strike="noStrike" dirty="0">
                        <a:solidFill>
                          <a:srgbClr val="000000"/>
                        </a:solidFill>
                        <a:effectLst/>
                        <a:latin typeface="Calibri" panose="020F0502020204030204" pitchFamily="34" charset="0"/>
                      </a:endParaRPr>
                    </a:p>
                  </a:txBody>
                  <a:tcPr marL="4884" marR="4884" marT="4884" marB="0" anchor="ctr"/>
                </a:tc>
                <a:extLst>
                  <a:ext uri="{0D108BD9-81ED-4DB2-BD59-A6C34878D82A}">
                    <a16:rowId xmlns:a16="http://schemas.microsoft.com/office/drawing/2014/main" val="1169928662"/>
                  </a:ext>
                </a:extLst>
              </a:tr>
            </a:tbl>
          </a:graphicData>
        </a:graphic>
      </p:graphicFrame>
    </p:spTree>
    <p:extLst>
      <p:ext uri="{BB962C8B-B14F-4D97-AF65-F5344CB8AC3E}">
        <p14:creationId xmlns:p14="http://schemas.microsoft.com/office/powerpoint/2010/main" val="1903148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259383982"/>
              </p:ext>
            </p:extLst>
          </p:nvPr>
        </p:nvGraphicFramePr>
        <p:xfrm>
          <a:off x="513808" y="365760"/>
          <a:ext cx="11251471" cy="6251893"/>
        </p:xfrm>
        <a:graphic>
          <a:graphicData uri="http://schemas.openxmlformats.org/drawingml/2006/table">
            <a:tbl>
              <a:tblPr>
                <a:tableStyleId>{5C22544A-7EE6-4342-B048-85BDC9FD1C3A}</a:tableStyleId>
              </a:tblPr>
              <a:tblGrid>
                <a:gridCol w="815324">
                  <a:extLst>
                    <a:ext uri="{9D8B030D-6E8A-4147-A177-3AD203B41FA5}">
                      <a16:colId xmlns:a16="http://schemas.microsoft.com/office/drawing/2014/main" val="3302740826"/>
                    </a:ext>
                  </a:extLst>
                </a:gridCol>
                <a:gridCol w="837560">
                  <a:extLst>
                    <a:ext uri="{9D8B030D-6E8A-4147-A177-3AD203B41FA5}">
                      <a16:colId xmlns:a16="http://schemas.microsoft.com/office/drawing/2014/main" val="1035889259"/>
                    </a:ext>
                  </a:extLst>
                </a:gridCol>
                <a:gridCol w="852385">
                  <a:extLst>
                    <a:ext uri="{9D8B030D-6E8A-4147-A177-3AD203B41FA5}">
                      <a16:colId xmlns:a16="http://schemas.microsoft.com/office/drawing/2014/main" val="3773929523"/>
                    </a:ext>
                  </a:extLst>
                </a:gridCol>
                <a:gridCol w="978388">
                  <a:extLst>
                    <a:ext uri="{9D8B030D-6E8A-4147-A177-3AD203B41FA5}">
                      <a16:colId xmlns:a16="http://schemas.microsoft.com/office/drawing/2014/main" val="65052878"/>
                    </a:ext>
                  </a:extLst>
                </a:gridCol>
                <a:gridCol w="978388">
                  <a:extLst>
                    <a:ext uri="{9D8B030D-6E8A-4147-A177-3AD203B41FA5}">
                      <a16:colId xmlns:a16="http://schemas.microsoft.com/office/drawing/2014/main" val="394006409"/>
                    </a:ext>
                  </a:extLst>
                </a:gridCol>
                <a:gridCol w="978388">
                  <a:extLst>
                    <a:ext uri="{9D8B030D-6E8A-4147-A177-3AD203B41FA5}">
                      <a16:colId xmlns:a16="http://schemas.microsoft.com/office/drawing/2014/main" val="3298859181"/>
                    </a:ext>
                  </a:extLst>
                </a:gridCol>
                <a:gridCol w="978388">
                  <a:extLst>
                    <a:ext uri="{9D8B030D-6E8A-4147-A177-3AD203B41FA5}">
                      <a16:colId xmlns:a16="http://schemas.microsoft.com/office/drawing/2014/main" val="2681573584"/>
                    </a:ext>
                  </a:extLst>
                </a:gridCol>
                <a:gridCol w="2416325">
                  <a:extLst>
                    <a:ext uri="{9D8B030D-6E8A-4147-A177-3AD203B41FA5}">
                      <a16:colId xmlns:a16="http://schemas.microsoft.com/office/drawing/2014/main" val="2085093924"/>
                    </a:ext>
                  </a:extLst>
                </a:gridCol>
                <a:gridCol w="2416325">
                  <a:extLst>
                    <a:ext uri="{9D8B030D-6E8A-4147-A177-3AD203B41FA5}">
                      <a16:colId xmlns:a16="http://schemas.microsoft.com/office/drawing/2014/main" val="1782883049"/>
                    </a:ext>
                  </a:extLst>
                </a:gridCol>
              </a:tblGrid>
              <a:tr h="445652">
                <a:tc gridSpan="6">
                  <a:txBody>
                    <a:bodyPr/>
                    <a:lstStyle/>
                    <a:p>
                      <a:pPr algn="l" fontAlgn="ctr"/>
                      <a:r>
                        <a:rPr lang="en-US" sz="1200" u="none" strike="noStrike" dirty="0">
                          <a:effectLst/>
                        </a:rPr>
                        <a:t>Published</a:t>
                      </a:r>
                      <a:r>
                        <a:rPr lang="en-US" sz="1200" u="none" strike="noStrike" baseline="30000" dirty="0">
                          <a:effectLst/>
                        </a:rPr>
                        <a:t>1</a:t>
                      </a:r>
                      <a:r>
                        <a:rPr lang="en-US" sz="1200" u="none" strike="noStrike" dirty="0">
                          <a:effectLst/>
                        </a:rPr>
                        <a:t> Coordinated Assessments Records 2017 Results and Predictions for 2018</a:t>
                      </a:r>
                      <a:endParaRPr lang="en-US" sz="1200" b="1" i="0" u="none" strike="noStrike" dirty="0">
                        <a:solidFill>
                          <a:srgbClr val="000000"/>
                        </a:solidFill>
                        <a:effectLst/>
                        <a:latin typeface="Calibri" panose="020F0502020204030204" pitchFamily="34" charset="0"/>
                      </a:endParaRPr>
                    </a:p>
                  </a:txBody>
                  <a:tcPr marL="4884" marR="4884" marT="4884"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ctr"/>
                      <a:r>
                        <a:rPr lang="en-US" sz="700" u="none" strike="noStrike" dirty="0">
                          <a:effectLst/>
                        </a:rPr>
                        <a:t> </a:t>
                      </a:r>
                      <a:endParaRPr lang="en-US" sz="7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r>
                        <a:rPr lang="en-US" sz="700" u="none" strike="noStrike" dirty="0">
                          <a:effectLst/>
                        </a:rPr>
                        <a:t> </a:t>
                      </a:r>
                      <a:endParaRPr lang="en-US" sz="7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r>
                        <a:rPr lang="en-US" sz="700" u="none" strike="noStrike" dirty="0">
                          <a:effectLst/>
                        </a:rPr>
                        <a:t> </a:t>
                      </a:r>
                      <a:endParaRPr lang="en-US" sz="700" b="0" i="0" u="none" strike="noStrike" dirty="0">
                        <a:solidFill>
                          <a:srgbClr val="000000"/>
                        </a:solidFill>
                        <a:effectLst/>
                        <a:latin typeface="Calibri" panose="020F0502020204030204" pitchFamily="34" charset="0"/>
                      </a:endParaRPr>
                    </a:p>
                  </a:txBody>
                  <a:tcPr marL="4884" marR="4884" marT="4884" marB="0" anchor="ctr"/>
                </a:tc>
                <a:extLst>
                  <a:ext uri="{0D108BD9-81ED-4DB2-BD59-A6C34878D82A}">
                    <a16:rowId xmlns:a16="http://schemas.microsoft.com/office/drawing/2014/main" val="265196515"/>
                  </a:ext>
                </a:extLst>
              </a:tr>
              <a:tr h="540294">
                <a:tc>
                  <a:txBody>
                    <a:bodyPr/>
                    <a:lstStyle/>
                    <a:p>
                      <a:pPr algn="ctr" fontAlgn="ctr"/>
                      <a:r>
                        <a:rPr lang="en-US" sz="900" u="none" strike="noStrike" dirty="0">
                          <a:effectLst/>
                        </a:rPr>
                        <a:t>High Level Indicator</a:t>
                      </a:r>
                      <a:endParaRPr lang="en-US" sz="900" b="1"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900" u="none" strike="noStrike" dirty="0">
                          <a:effectLst/>
                        </a:rPr>
                        <a:t>Agency</a:t>
                      </a:r>
                      <a:endParaRPr lang="en-US" sz="900" b="1"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900" u="none" strike="noStrike" dirty="0">
                          <a:effectLst/>
                        </a:rPr>
                        <a:t>2017 Populations Reported</a:t>
                      </a:r>
                      <a:r>
                        <a:rPr lang="en-US" sz="900" u="none" strike="noStrike" baseline="30000" dirty="0">
                          <a:effectLst/>
                        </a:rPr>
                        <a:t>2 </a:t>
                      </a:r>
                      <a:endParaRPr lang="en-US" sz="900" b="1"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900" u="none" strike="noStrike" dirty="0">
                          <a:effectLst/>
                        </a:rPr>
                        <a:t>2017 Records From All Populations</a:t>
                      </a:r>
                      <a:endParaRPr lang="en-US" sz="900" b="1"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900" u="none" strike="noStrike" dirty="0">
                          <a:effectLst/>
                        </a:rPr>
                        <a:t>2018 Predictions: Populations</a:t>
                      </a:r>
                      <a:endParaRPr lang="en-US" sz="900" b="1"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900" u="none" strike="noStrike" dirty="0">
                          <a:effectLst/>
                        </a:rPr>
                        <a:t>2018 Predictions: Records</a:t>
                      </a:r>
                      <a:endParaRPr lang="en-US" sz="900" b="1"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900" u="none" strike="noStrike" dirty="0">
                          <a:effectLst/>
                        </a:rPr>
                        <a:t>2018 Predictions: Related Data</a:t>
                      </a:r>
                      <a:endParaRPr lang="en-US" sz="900" b="1"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900" u="none" strike="noStrike" dirty="0">
                          <a:effectLst/>
                        </a:rPr>
                        <a:t>2018 Predictions: BPA Priority Populations</a:t>
                      </a:r>
                      <a:endParaRPr lang="en-US" sz="900" b="1"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900" u="none" strike="noStrike" dirty="0">
                          <a:effectLst/>
                        </a:rPr>
                        <a:t>General Comments</a:t>
                      </a:r>
                      <a:endParaRPr lang="en-US" sz="900" b="1" i="0" u="none" strike="noStrike" dirty="0">
                        <a:solidFill>
                          <a:srgbClr val="000000"/>
                        </a:solidFill>
                        <a:effectLst/>
                        <a:latin typeface="Calibri" panose="020F0502020204030204" pitchFamily="34" charset="0"/>
                      </a:endParaRPr>
                    </a:p>
                  </a:txBody>
                  <a:tcPr marL="4884" marR="4884" marT="4884" marB="0" anchor="ctr"/>
                </a:tc>
                <a:extLst>
                  <a:ext uri="{0D108BD9-81ED-4DB2-BD59-A6C34878D82A}">
                    <a16:rowId xmlns:a16="http://schemas.microsoft.com/office/drawing/2014/main" val="3979502606"/>
                  </a:ext>
                </a:extLst>
              </a:tr>
              <a:tr h="158565">
                <a:tc rowSpan="5">
                  <a:txBody>
                    <a:bodyPr/>
                    <a:lstStyle/>
                    <a:p>
                      <a:pPr algn="ctr" fontAlgn="ctr"/>
                      <a:r>
                        <a:rPr lang="en-US" sz="1000" u="none" strike="noStrike" dirty="0">
                          <a:effectLst/>
                        </a:rPr>
                        <a:t>Recruits per Spawner (R/S)</a:t>
                      </a:r>
                      <a:endParaRPr lang="en-US" sz="1000" b="1"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CCT</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1</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2</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1</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5</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 </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0</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r>
                        <a:rPr lang="en-US" sz="800" u="none" strike="noStrike" dirty="0">
                          <a:effectLst/>
                        </a:rPr>
                        <a:t> </a:t>
                      </a:r>
                      <a:endParaRPr lang="en-US" sz="800" b="0" i="0" u="none" strike="noStrike" dirty="0">
                        <a:solidFill>
                          <a:srgbClr val="000000"/>
                        </a:solidFill>
                        <a:effectLst/>
                        <a:latin typeface="Calibri" panose="020F0502020204030204" pitchFamily="34" charset="0"/>
                      </a:endParaRPr>
                    </a:p>
                  </a:txBody>
                  <a:tcPr marL="4884" marR="4884" marT="4884" marB="0" anchor="ctr"/>
                </a:tc>
                <a:extLst>
                  <a:ext uri="{0D108BD9-81ED-4DB2-BD59-A6C34878D82A}">
                    <a16:rowId xmlns:a16="http://schemas.microsoft.com/office/drawing/2014/main" val="3392654384"/>
                  </a:ext>
                </a:extLst>
              </a:tr>
              <a:tr h="158565">
                <a:tc vMerge="1">
                  <a:txBody>
                    <a:bodyPr/>
                    <a:lstStyle/>
                    <a:p>
                      <a:endParaRPr lang="en-US"/>
                    </a:p>
                  </a:txBody>
                  <a:tcPr/>
                </a:tc>
                <a:tc>
                  <a:txBody>
                    <a:bodyPr/>
                    <a:lstStyle/>
                    <a:p>
                      <a:pPr algn="ctr" fontAlgn="ctr"/>
                      <a:r>
                        <a:rPr lang="en-US" sz="800" u="none" strike="noStrike" dirty="0">
                          <a:effectLst/>
                        </a:rPr>
                        <a:t>IDFG</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18</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1,001</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19</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1,002</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96</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19</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r>
                        <a:rPr lang="en-US" sz="800" u="none" strike="noStrike" dirty="0">
                          <a:effectLst/>
                        </a:rPr>
                        <a:t>add sockeye</a:t>
                      </a:r>
                      <a:endParaRPr lang="en-US" sz="800" b="0" i="0" u="none" strike="noStrike" dirty="0">
                        <a:solidFill>
                          <a:srgbClr val="000000"/>
                        </a:solidFill>
                        <a:effectLst/>
                        <a:latin typeface="Calibri" panose="020F0502020204030204" pitchFamily="34" charset="0"/>
                      </a:endParaRPr>
                    </a:p>
                  </a:txBody>
                  <a:tcPr marL="4884" marR="4884" marT="4884" marB="0" anchor="ctr"/>
                </a:tc>
                <a:extLst>
                  <a:ext uri="{0D108BD9-81ED-4DB2-BD59-A6C34878D82A}">
                    <a16:rowId xmlns:a16="http://schemas.microsoft.com/office/drawing/2014/main" val="3995437543"/>
                  </a:ext>
                </a:extLst>
              </a:tr>
              <a:tr h="885431">
                <a:tc vMerge="1">
                  <a:txBody>
                    <a:bodyPr/>
                    <a:lstStyle/>
                    <a:p>
                      <a:endParaRPr lang="en-US"/>
                    </a:p>
                  </a:txBody>
                  <a:tcPr/>
                </a:tc>
                <a:tc>
                  <a:txBody>
                    <a:bodyPr/>
                    <a:lstStyle/>
                    <a:p>
                      <a:pPr algn="ctr" fontAlgn="ctr"/>
                      <a:r>
                        <a:rPr lang="en-US" sz="800" u="none" strike="noStrike" dirty="0">
                          <a:effectLst/>
                        </a:rPr>
                        <a:t>ODFW</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42</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1,799</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52</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286</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 </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14</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b"/>
                      <a:r>
                        <a:rPr lang="en-US" sz="800" u="none" strike="noStrike" dirty="0">
                          <a:effectLst/>
                        </a:rPr>
                        <a:t>Added 14 new Coastal coho populations for adult and juvenile RperS (PopFit = Portion). No updates likely for 4 summer steelhead populations (Deschutes east, Deschutes west, Fifteenmile and Joseph Creek). BPA priority populations in Column J are for Priority 1 and 2.</a:t>
                      </a:r>
                      <a:endParaRPr lang="en-US" sz="800" b="0" i="0" u="none" strike="noStrike" dirty="0">
                        <a:solidFill>
                          <a:srgbClr val="000000"/>
                        </a:solidFill>
                        <a:effectLst/>
                        <a:latin typeface="Calibri" panose="020F0502020204030204" pitchFamily="34" charset="0"/>
                      </a:endParaRPr>
                    </a:p>
                  </a:txBody>
                  <a:tcPr marL="4884" marR="4884" marT="4884" marB="0" anchor="b"/>
                </a:tc>
                <a:extLst>
                  <a:ext uri="{0D108BD9-81ED-4DB2-BD59-A6C34878D82A}">
                    <a16:rowId xmlns:a16="http://schemas.microsoft.com/office/drawing/2014/main" val="2063563354"/>
                  </a:ext>
                </a:extLst>
              </a:tr>
              <a:tr h="158565">
                <a:tc vMerge="1">
                  <a:txBody>
                    <a:bodyPr/>
                    <a:lstStyle/>
                    <a:p>
                      <a:endParaRPr lang="en-US"/>
                    </a:p>
                  </a:txBody>
                  <a:tcPr/>
                </a:tc>
                <a:tc>
                  <a:txBody>
                    <a:bodyPr/>
                    <a:lstStyle/>
                    <a:p>
                      <a:pPr algn="ctr" fontAlgn="ctr"/>
                      <a:r>
                        <a:rPr lang="en-US" sz="800" u="none" strike="noStrike" dirty="0">
                          <a:effectLst/>
                        </a:rPr>
                        <a:t>WDFW</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27</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293</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31</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31</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0</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10</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r>
                        <a:rPr lang="en-US" sz="800" u="none" strike="noStrike" dirty="0">
                          <a:effectLst/>
                        </a:rPr>
                        <a:t> </a:t>
                      </a:r>
                      <a:endParaRPr lang="en-US" sz="800" b="0" i="0" u="none" strike="noStrike" dirty="0">
                        <a:solidFill>
                          <a:srgbClr val="000000"/>
                        </a:solidFill>
                        <a:effectLst/>
                        <a:latin typeface="Calibri" panose="020F0502020204030204" pitchFamily="34" charset="0"/>
                      </a:endParaRPr>
                    </a:p>
                  </a:txBody>
                  <a:tcPr marL="4884" marR="4884" marT="4884" marB="0" anchor="ctr"/>
                </a:tc>
                <a:extLst>
                  <a:ext uri="{0D108BD9-81ED-4DB2-BD59-A6C34878D82A}">
                    <a16:rowId xmlns:a16="http://schemas.microsoft.com/office/drawing/2014/main" val="2181838630"/>
                  </a:ext>
                </a:extLst>
              </a:tr>
              <a:tr h="158565">
                <a:tc vMerge="1">
                  <a:txBody>
                    <a:bodyPr/>
                    <a:lstStyle/>
                    <a:p>
                      <a:endParaRPr lang="en-US"/>
                    </a:p>
                  </a:txBody>
                  <a:tcPr/>
                </a:tc>
                <a:tc>
                  <a:txBody>
                    <a:bodyPr/>
                    <a:lstStyle/>
                    <a:p>
                      <a:pPr algn="ctr" fontAlgn="ctr"/>
                      <a:r>
                        <a:rPr lang="en-US" sz="800" u="none" strike="noStrike" dirty="0">
                          <a:effectLst/>
                        </a:rPr>
                        <a:t>All</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88</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3,095</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103</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1,324</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96</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43</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r>
                        <a:rPr lang="en-US" sz="800" u="none" strike="noStrike" dirty="0">
                          <a:effectLst/>
                        </a:rPr>
                        <a:t> </a:t>
                      </a:r>
                      <a:endParaRPr lang="en-US" sz="800" b="0" i="0" u="none" strike="noStrike" dirty="0">
                        <a:solidFill>
                          <a:srgbClr val="000000"/>
                        </a:solidFill>
                        <a:effectLst/>
                        <a:latin typeface="Calibri" panose="020F0502020204030204" pitchFamily="34" charset="0"/>
                      </a:endParaRPr>
                    </a:p>
                  </a:txBody>
                  <a:tcPr marL="4884" marR="4884" marT="4884" marB="0" anchor="ctr"/>
                </a:tc>
                <a:extLst>
                  <a:ext uri="{0D108BD9-81ED-4DB2-BD59-A6C34878D82A}">
                    <a16:rowId xmlns:a16="http://schemas.microsoft.com/office/drawing/2014/main" val="1252748286"/>
                  </a:ext>
                </a:extLst>
              </a:tr>
              <a:tr h="211419">
                <a:tc>
                  <a:txBody>
                    <a:bodyPr/>
                    <a:lstStyle/>
                    <a:p>
                      <a:pPr algn="ctr" fontAlgn="ctr"/>
                      <a:r>
                        <a:rPr lang="en-US" sz="1000" u="none" strike="noStrike" dirty="0">
                          <a:effectLst/>
                        </a:rPr>
                        <a:t>All HLIs</a:t>
                      </a:r>
                      <a:endParaRPr lang="en-US" sz="1000" b="1"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All</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346</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10,319</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449</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3,944</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477</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204</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r>
                        <a:rPr lang="en-US" sz="800" u="none" strike="noStrike" dirty="0">
                          <a:effectLst/>
                        </a:rPr>
                        <a:t> </a:t>
                      </a:r>
                      <a:endParaRPr lang="en-US" sz="800" b="0" i="0" u="none" strike="noStrike" dirty="0">
                        <a:solidFill>
                          <a:srgbClr val="000000"/>
                        </a:solidFill>
                        <a:effectLst/>
                        <a:latin typeface="Calibri" panose="020F0502020204030204" pitchFamily="34" charset="0"/>
                      </a:endParaRPr>
                    </a:p>
                  </a:txBody>
                  <a:tcPr marL="4884" marR="4884" marT="4884" marB="0" anchor="ctr"/>
                </a:tc>
                <a:extLst>
                  <a:ext uri="{0D108BD9-81ED-4DB2-BD59-A6C34878D82A}">
                    <a16:rowId xmlns:a16="http://schemas.microsoft.com/office/drawing/2014/main" val="2560143735"/>
                  </a:ext>
                </a:extLst>
              </a:tr>
              <a:tr h="205547">
                <a:tc>
                  <a:txBody>
                    <a:bodyPr/>
                    <a:lstStyle/>
                    <a:p>
                      <a:pPr algn="ctr" fontAlgn="ctr"/>
                      <a:r>
                        <a:rPr lang="en-US" sz="1000" u="none" strike="noStrike" dirty="0">
                          <a:effectLst/>
                        </a:rPr>
                        <a:t>Related Data</a:t>
                      </a:r>
                      <a:endParaRPr lang="en-US" sz="1000" b="1"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CCT</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 </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 </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 </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4</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4</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 </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r>
                        <a:rPr lang="en-US" sz="800" u="none" strike="noStrike" dirty="0">
                          <a:effectLst/>
                        </a:rPr>
                        <a:t> </a:t>
                      </a:r>
                      <a:endParaRPr lang="en-US" sz="800" b="0" i="0" u="none" strike="noStrike" dirty="0">
                        <a:solidFill>
                          <a:srgbClr val="000000"/>
                        </a:solidFill>
                        <a:effectLst/>
                        <a:latin typeface="Calibri" panose="020F0502020204030204" pitchFamily="34" charset="0"/>
                      </a:endParaRPr>
                    </a:p>
                  </a:txBody>
                  <a:tcPr marL="4884" marR="4884" marT="4884" marB="0" anchor="ctr"/>
                </a:tc>
                <a:extLst>
                  <a:ext uri="{0D108BD9-81ED-4DB2-BD59-A6C34878D82A}">
                    <a16:rowId xmlns:a16="http://schemas.microsoft.com/office/drawing/2014/main" val="16615697"/>
                  </a:ext>
                </a:extLst>
              </a:tr>
              <a:tr h="193801">
                <a:tc>
                  <a:txBody>
                    <a:bodyPr/>
                    <a:lstStyle/>
                    <a:p>
                      <a:pPr algn="ctr" fontAlgn="ctr"/>
                      <a:r>
                        <a:rPr lang="en-US" sz="1000" u="none" strike="noStrike" dirty="0">
                          <a:effectLst/>
                        </a:rPr>
                        <a:t> </a:t>
                      </a:r>
                      <a:endParaRPr lang="en-US" sz="1000" b="1"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IDFG</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24</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119</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25</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120</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96</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 </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r>
                        <a:rPr lang="en-US" sz="800" u="none" strike="noStrike" dirty="0">
                          <a:effectLst/>
                        </a:rPr>
                        <a:t> </a:t>
                      </a:r>
                      <a:endParaRPr lang="en-US" sz="800" b="0" i="0" u="none" strike="noStrike" dirty="0">
                        <a:solidFill>
                          <a:srgbClr val="000000"/>
                        </a:solidFill>
                        <a:effectLst/>
                        <a:latin typeface="Calibri" panose="020F0502020204030204" pitchFamily="34" charset="0"/>
                      </a:endParaRPr>
                    </a:p>
                  </a:txBody>
                  <a:tcPr marL="4884" marR="4884" marT="4884" marB="0" anchor="ctr"/>
                </a:tc>
                <a:extLst>
                  <a:ext uri="{0D108BD9-81ED-4DB2-BD59-A6C34878D82A}">
                    <a16:rowId xmlns:a16="http://schemas.microsoft.com/office/drawing/2014/main" val="2131823249"/>
                  </a:ext>
                </a:extLst>
              </a:tr>
              <a:tr h="1764990">
                <a:tc>
                  <a:txBody>
                    <a:bodyPr/>
                    <a:lstStyle/>
                    <a:p>
                      <a:pPr algn="ctr" fontAlgn="ctr"/>
                      <a:r>
                        <a:rPr lang="en-US" sz="1000" u="none" strike="noStrike" dirty="0">
                          <a:effectLst/>
                        </a:rPr>
                        <a:t> </a:t>
                      </a:r>
                      <a:endParaRPr lang="en-US" sz="1000" b="1"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ODFW</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 </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 </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 </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1,300</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 </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 </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r>
                        <a:rPr lang="en-US" sz="800" u="none" strike="noStrike" dirty="0">
                          <a:effectLst/>
                        </a:rPr>
                        <a:t>ODFW related data = ~705 different trends updated or added, which equates to ~1,300 EscData records updated or added since 10/1/2017. Data deliverables apply to recovery populations, NPCC dashboard trends and updates related to coordination with StreamNet on the traditional API. Trend categories included = Redd counts, spawner counts, fish counts, dam/weir counts, fish abundance and spawner abundance estimates. John Day spring Chinook trends might be added/updated if time/resources are available.</a:t>
                      </a:r>
                      <a:endParaRPr lang="en-US" sz="800" b="0" i="0" u="none" strike="noStrike" dirty="0">
                        <a:solidFill>
                          <a:srgbClr val="000000"/>
                        </a:solidFill>
                        <a:effectLst/>
                        <a:latin typeface="Calibri" panose="020F0502020204030204" pitchFamily="34" charset="0"/>
                      </a:endParaRPr>
                    </a:p>
                  </a:txBody>
                  <a:tcPr marL="4884" marR="4884" marT="4884" marB="0" anchor="ctr"/>
                </a:tc>
                <a:extLst>
                  <a:ext uri="{0D108BD9-81ED-4DB2-BD59-A6C34878D82A}">
                    <a16:rowId xmlns:a16="http://schemas.microsoft.com/office/drawing/2014/main" val="3668946972"/>
                  </a:ext>
                </a:extLst>
              </a:tr>
              <a:tr h="193801">
                <a:tc>
                  <a:txBody>
                    <a:bodyPr/>
                    <a:lstStyle/>
                    <a:p>
                      <a:pPr algn="ctr" fontAlgn="ctr"/>
                      <a:r>
                        <a:rPr lang="en-US" sz="1000" u="none" strike="noStrike" dirty="0">
                          <a:effectLst/>
                        </a:rPr>
                        <a:t> </a:t>
                      </a:r>
                      <a:endParaRPr lang="en-US" sz="1000" b="1"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WDFW</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 </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 </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 </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281</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281</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 </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r>
                        <a:rPr lang="en-US" sz="800" u="none" strike="noStrike" dirty="0">
                          <a:effectLst/>
                        </a:rPr>
                        <a:t> </a:t>
                      </a:r>
                      <a:endParaRPr lang="en-US" sz="800" b="0" i="0" u="none" strike="noStrike" dirty="0">
                        <a:solidFill>
                          <a:srgbClr val="000000"/>
                        </a:solidFill>
                        <a:effectLst/>
                        <a:latin typeface="Calibri" panose="020F0502020204030204" pitchFamily="34" charset="0"/>
                      </a:endParaRPr>
                    </a:p>
                  </a:txBody>
                  <a:tcPr marL="4884" marR="4884" marT="4884" marB="0" anchor="ctr"/>
                </a:tc>
                <a:extLst>
                  <a:ext uri="{0D108BD9-81ED-4DB2-BD59-A6C34878D82A}">
                    <a16:rowId xmlns:a16="http://schemas.microsoft.com/office/drawing/2014/main" val="2820624585"/>
                  </a:ext>
                </a:extLst>
              </a:tr>
              <a:tr h="193801">
                <a:tc>
                  <a:txBody>
                    <a:bodyPr/>
                    <a:lstStyle/>
                    <a:p>
                      <a:pPr algn="ctr" fontAlgn="ctr"/>
                      <a:r>
                        <a:rPr lang="en-US" sz="1000" u="none" strike="noStrike" dirty="0">
                          <a:effectLst/>
                        </a:rPr>
                        <a:t> </a:t>
                      </a:r>
                      <a:endParaRPr lang="en-US" sz="1000" b="1"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All</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24</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119</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25</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1,705</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381</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 </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r>
                        <a:rPr lang="en-US" sz="800" u="none" strike="noStrike" dirty="0">
                          <a:effectLst/>
                        </a:rPr>
                        <a:t> </a:t>
                      </a:r>
                      <a:endParaRPr lang="en-US" sz="800" b="0" i="0" u="none" strike="noStrike" dirty="0">
                        <a:solidFill>
                          <a:srgbClr val="000000"/>
                        </a:solidFill>
                        <a:effectLst/>
                        <a:latin typeface="Calibri" panose="020F0502020204030204" pitchFamily="34" charset="0"/>
                      </a:endParaRPr>
                    </a:p>
                  </a:txBody>
                  <a:tcPr marL="4884" marR="4884" marT="4884" marB="0" anchor="ctr"/>
                </a:tc>
                <a:extLst>
                  <a:ext uri="{0D108BD9-81ED-4DB2-BD59-A6C34878D82A}">
                    <a16:rowId xmlns:a16="http://schemas.microsoft.com/office/drawing/2014/main" val="1688070227"/>
                  </a:ext>
                </a:extLst>
              </a:tr>
              <a:tr h="140947">
                <a:tc>
                  <a:txBody>
                    <a:bodyPr/>
                    <a:lstStyle/>
                    <a:p>
                      <a:pPr algn="l" fontAlgn="b"/>
                      <a:endParaRPr lang="en-US" sz="700" b="0" i="0" u="none" strike="noStrike" dirty="0">
                        <a:solidFill>
                          <a:srgbClr val="000000"/>
                        </a:solidFill>
                        <a:effectLst/>
                        <a:latin typeface="Calibri" panose="020F0502020204030204" pitchFamily="34" charset="0"/>
                      </a:endParaRPr>
                    </a:p>
                  </a:txBody>
                  <a:tcPr marL="4884" marR="4884" marT="4884" marB="0" anchor="b"/>
                </a:tc>
                <a:tc>
                  <a:txBody>
                    <a:bodyPr/>
                    <a:lstStyle/>
                    <a:p>
                      <a:pPr algn="l" fontAlgn="b"/>
                      <a:endParaRPr lang="en-US" sz="700" b="0" i="0" u="none" strike="noStrike" dirty="0">
                        <a:solidFill>
                          <a:srgbClr val="000000"/>
                        </a:solidFill>
                        <a:effectLst/>
                        <a:latin typeface="Calibri" panose="020F0502020204030204" pitchFamily="34" charset="0"/>
                      </a:endParaRPr>
                    </a:p>
                  </a:txBody>
                  <a:tcPr marL="4884" marR="4884" marT="4884" marB="0" anchor="b"/>
                </a:tc>
                <a:tc>
                  <a:txBody>
                    <a:bodyPr/>
                    <a:lstStyle/>
                    <a:p>
                      <a:pPr algn="l" fontAlgn="b"/>
                      <a:endParaRPr lang="en-US" sz="700" b="0" i="0" u="none" strike="noStrike" dirty="0">
                        <a:solidFill>
                          <a:srgbClr val="000000"/>
                        </a:solidFill>
                        <a:effectLst/>
                        <a:latin typeface="Calibri" panose="020F0502020204030204" pitchFamily="34" charset="0"/>
                      </a:endParaRPr>
                    </a:p>
                  </a:txBody>
                  <a:tcPr marL="4884" marR="4884" marT="4884" marB="0" anchor="b"/>
                </a:tc>
                <a:tc>
                  <a:txBody>
                    <a:bodyPr/>
                    <a:lstStyle/>
                    <a:p>
                      <a:pPr algn="l" fontAlgn="b"/>
                      <a:endParaRPr lang="en-US" sz="700" b="0" i="0" u="none" strike="noStrike" dirty="0">
                        <a:solidFill>
                          <a:srgbClr val="000000"/>
                        </a:solidFill>
                        <a:effectLst/>
                        <a:latin typeface="Calibri" panose="020F0502020204030204" pitchFamily="34" charset="0"/>
                      </a:endParaRPr>
                    </a:p>
                  </a:txBody>
                  <a:tcPr marL="4884" marR="4884" marT="4884" marB="0" anchor="b"/>
                </a:tc>
                <a:tc>
                  <a:txBody>
                    <a:bodyPr/>
                    <a:lstStyle/>
                    <a:p>
                      <a:pPr algn="l" fontAlgn="b"/>
                      <a:endParaRPr lang="en-US" sz="700" b="0" i="0" u="none" strike="noStrike" dirty="0">
                        <a:solidFill>
                          <a:srgbClr val="000000"/>
                        </a:solidFill>
                        <a:effectLst/>
                        <a:latin typeface="Calibri" panose="020F0502020204030204" pitchFamily="34" charset="0"/>
                      </a:endParaRPr>
                    </a:p>
                  </a:txBody>
                  <a:tcPr marL="4884" marR="4884" marT="4884" marB="0" anchor="b"/>
                </a:tc>
                <a:tc>
                  <a:txBody>
                    <a:bodyPr/>
                    <a:lstStyle/>
                    <a:p>
                      <a:pPr algn="l" fontAlgn="b"/>
                      <a:endParaRPr lang="en-US" sz="700" b="0" i="0" u="none" strike="noStrike" dirty="0">
                        <a:solidFill>
                          <a:srgbClr val="000000"/>
                        </a:solidFill>
                        <a:effectLst/>
                        <a:latin typeface="Calibri" panose="020F0502020204030204" pitchFamily="34" charset="0"/>
                      </a:endParaRPr>
                    </a:p>
                  </a:txBody>
                  <a:tcPr marL="4884" marR="4884" marT="4884" marB="0" anchor="b"/>
                </a:tc>
                <a:tc>
                  <a:txBody>
                    <a:bodyPr/>
                    <a:lstStyle/>
                    <a:p>
                      <a:pPr algn="l" fontAlgn="b"/>
                      <a:endParaRPr lang="en-US" sz="700" b="0" i="0" u="none" strike="noStrike" dirty="0">
                        <a:solidFill>
                          <a:srgbClr val="000000"/>
                        </a:solidFill>
                        <a:effectLst/>
                        <a:latin typeface="Calibri" panose="020F0502020204030204" pitchFamily="34" charset="0"/>
                      </a:endParaRPr>
                    </a:p>
                  </a:txBody>
                  <a:tcPr marL="4884" marR="4884" marT="4884" marB="0" anchor="b"/>
                </a:tc>
                <a:tc>
                  <a:txBody>
                    <a:bodyPr/>
                    <a:lstStyle/>
                    <a:p>
                      <a:pPr algn="l" fontAlgn="b"/>
                      <a:endParaRPr lang="en-US" sz="700" b="0" i="0" u="none" strike="noStrike" dirty="0">
                        <a:solidFill>
                          <a:srgbClr val="000000"/>
                        </a:solidFill>
                        <a:effectLst/>
                        <a:latin typeface="Calibri" panose="020F0502020204030204" pitchFamily="34" charset="0"/>
                      </a:endParaRPr>
                    </a:p>
                  </a:txBody>
                  <a:tcPr marL="4884" marR="4884" marT="4884" marB="0" anchor="b"/>
                </a:tc>
                <a:tc>
                  <a:txBody>
                    <a:bodyPr/>
                    <a:lstStyle/>
                    <a:p>
                      <a:pPr algn="l" fontAlgn="b"/>
                      <a:endParaRPr lang="en-US" sz="700" b="0" i="0" u="none" strike="noStrike" dirty="0">
                        <a:solidFill>
                          <a:srgbClr val="000000"/>
                        </a:solidFill>
                        <a:effectLst/>
                        <a:latin typeface="Calibri" panose="020F0502020204030204" pitchFamily="34" charset="0"/>
                      </a:endParaRPr>
                    </a:p>
                  </a:txBody>
                  <a:tcPr marL="4884" marR="4884" marT="4884" marB="0" anchor="b"/>
                </a:tc>
                <a:extLst>
                  <a:ext uri="{0D108BD9-81ED-4DB2-BD59-A6C34878D82A}">
                    <a16:rowId xmlns:a16="http://schemas.microsoft.com/office/drawing/2014/main" val="1430932201"/>
                  </a:ext>
                </a:extLst>
              </a:tr>
              <a:tr h="158565">
                <a:tc gridSpan="4">
                  <a:txBody>
                    <a:bodyPr/>
                    <a:lstStyle/>
                    <a:p>
                      <a:pPr algn="l" fontAlgn="ctr"/>
                      <a:r>
                        <a:rPr lang="en-US" sz="700" u="none" strike="noStrike" baseline="30000" dirty="0">
                          <a:effectLst/>
                        </a:rPr>
                        <a:t>1</a:t>
                      </a:r>
                      <a:r>
                        <a:rPr lang="en-US" sz="700" u="none" strike="noStrike" dirty="0">
                          <a:effectLst/>
                        </a:rPr>
                        <a:t> "Published" is defined as the data available to all on the CA query system (CAX).</a:t>
                      </a:r>
                      <a:endParaRPr lang="en-US" sz="700" b="0" i="0" u="none" strike="noStrike" dirty="0">
                        <a:solidFill>
                          <a:srgbClr val="000000"/>
                        </a:solidFill>
                        <a:effectLst/>
                        <a:latin typeface="Calibri" panose="020F0502020204030204" pitchFamily="34" charset="0"/>
                      </a:endParaRPr>
                    </a:p>
                  </a:txBody>
                  <a:tcPr marL="4884" marR="4884" marT="4884" marB="0" anchor="ct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ctr"/>
                      <a:endParaRPr lang="en-US" sz="7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endParaRPr lang="en-US" sz="7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endParaRPr lang="en-US" sz="7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endParaRPr lang="en-US" sz="7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endParaRPr lang="en-US" sz="700" b="0" i="0" u="none" strike="noStrike" dirty="0">
                        <a:solidFill>
                          <a:srgbClr val="000000"/>
                        </a:solidFill>
                        <a:effectLst/>
                        <a:latin typeface="Calibri" panose="020F0502020204030204" pitchFamily="34" charset="0"/>
                      </a:endParaRPr>
                    </a:p>
                  </a:txBody>
                  <a:tcPr marL="4884" marR="4884" marT="4884" marB="0" anchor="ctr"/>
                </a:tc>
                <a:extLst>
                  <a:ext uri="{0D108BD9-81ED-4DB2-BD59-A6C34878D82A}">
                    <a16:rowId xmlns:a16="http://schemas.microsoft.com/office/drawing/2014/main" val="3140717178"/>
                  </a:ext>
                </a:extLst>
              </a:tr>
              <a:tr h="158565">
                <a:tc gridSpan="9">
                  <a:txBody>
                    <a:bodyPr/>
                    <a:lstStyle/>
                    <a:p>
                      <a:pPr algn="l" fontAlgn="ctr"/>
                      <a:r>
                        <a:rPr lang="en-US" sz="700" u="none" strike="noStrike" baseline="30000" dirty="0">
                          <a:effectLst/>
                        </a:rPr>
                        <a:t>2</a:t>
                      </a:r>
                      <a:r>
                        <a:rPr lang="en-US" sz="700" u="none" strike="noStrike" dirty="0">
                          <a:effectLst/>
                        </a:rPr>
                        <a:t> For 2017 a record for a superpopulation was counted only once, for that superpopulation; component populations were not included in the counts.  For 2018 the number of populations and records reflects populations, not superpopulations.</a:t>
                      </a:r>
                      <a:endParaRPr lang="en-US" sz="700" b="0" i="0" u="none" strike="noStrike" dirty="0">
                        <a:solidFill>
                          <a:srgbClr val="000000"/>
                        </a:solidFill>
                        <a:effectLst/>
                        <a:latin typeface="Calibri" panose="020F0502020204030204" pitchFamily="34" charset="0"/>
                      </a:endParaRPr>
                    </a:p>
                  </a:txBody>
                  <a:tcPr marL="4884" marR="4884" marT="4884"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912831225"/>
                  </a:ext>
                </a:extLst>
              </a:tr>
              <a:tr h="262410">
                <a:tc gridSpan="4">
                  <a:txBody>
                    <a:bodyPr/>
                    <a:lstStyle/>
                    <a:p>
                      <a:pPr algn="l" fontAlgn="ctr"/>
                      <a:r>
                        <a:rPr lang="en-US" sz="700" u="none" strike="noStrike" baseline="30000" dirty="0">
                          <a:effectLst/>
                        </a:rPr>
                        <a:t>3</a:t>
                      </a:r>
                      <a:r>
                        <a:rPr lang="en-US" sz="700" u="none" strike="noStrike" dirty="0">
                          <a:effectLst/>
                        </a:rPr>
                        <a:t> The 213 "TRT populations" are those in the Columbia Basin not listed as extirpated.</a:t>
                      </a:r>
                      <a:endParaRPr lang="en-US" sz="700" b="0" i="0" u="none" strike="noStrike" dirty="0">
                        <a:solidFill>
                          <a:srgbClr val="000000"/>
                        </a:solidFill>
                        <a:effectLst/>
                        <a:latin typeface="Calibri" panose="020F0502020204030204" pitchFamily="34" charset="0"/>
                      </a:endParaRPr>
                    </a:p>
                  </a:txBody>
                  <a:tcPr marL="4884" marR="4884" marT="4884" marB="0" anchor="ct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ctr"/>
                      <a:endParaRPr lang="en-US" sz="7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endParaRPr lang="en-US" sz="7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endParaRPr lang="en-US" sz="7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endParaRPr lang="en-US" sz="7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endParaRPr lang="en-US" sz="700" b="0" i="0" u="none" strike="noStrike" dirty="0">
                        <a:solidFill>
                          <a:srgbClr val="000000"/>
                        </a:solidFill>
                        <a:effectLst/>
                        <a:latin typeface="Calibri" panose="020F0502020204030204" pitchFamily="34" charset="0"/>
                      </a:endParaRPr>
                    </a:p>
                  </a:txBody>
                  <a:tcPr marL="4884" marR="4884" marT="4884" marB="0" anchor="ctr"/>
                </a:tc>
                <a:extLst>
                  <a:ext uri="{0D108BD9-81ED-4DB2-BD59-A6C34878D82A}">
                    <a16:rowId xmlns:a16="http://schemas.microsoft.com/office/drawing/2014/main" val="2250332875"/>
                  </a:ext>
                </a:extLst>
              </a:tr>
              <a:tr h="262410">
                <a:tc gridSpan="4">
                  <a:txBody>
                    <a:bodyPr/>
                    <a:lstStyle/>
                    <a:p>
                      <a:pPr algn="l" fontAlgn="ctr"/>
                      <a:r>
                        <a:rPr lang="en-US" sz="700" u="none" strike="noStrike" dirty="0">
                          <a:effectLst/>
                        </a:rPr>
                        <a:t>4 Note "Related Data" totals do not sum as not all entities could predict by indicator.</a:t>
                      </a:r>
                      <a:endParaRPr lang="en-US" sz="700" b="0" i="0" u="none" strike="noStrike" dirty="0">
                        <a:solidFill>
                          <a:srgbClr val="000000"/>
                        </a:solidFill>
                        <a:effectLst/>
                        <a:latin typeface="Calibri" panose="020F0502020204030204" pitchFamily="34" charset="0"/>
                      </a:endParaRPr>
                    </a:p>
                  </a:txBody>
                  <a:tcPr marL="4884" marR="4884" marT="4884" marB="0" anchor="ct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700" b="0" i="0" u="none" strike="noStrike" dirty="0">
                        <a:solidFill>
                          <a:srgbClr val="000000"/>
                        </a:solidFill>
                        <a:effectLst/>
                        <a:latin typeface="Calibri" panose="020F0502020204030204" pitchFamily="34" charset="0"/>
                      </a:endParaRPr>
                    </a:p>
                  </a:txBody>
                  <a:tcPr marL="4884" marR="4884" marT="4884" marB="0" anchor="b"/>
                </a:tc>
                <a:tc>
                  <a:txBody>
                    <a:bodyPr/>
                    <a:lstStyle/>
                    <a:p>
                      <a:pPr algn="l" fontAlgn="b"/>
                      <a:endParaRPr lang="en-US" sz="700" b="0" i="0" u="none" strike="noStrike" dirty="0">
                        <a:solidFill>
                          <a:srgbClr val="000000"/>
                        </a:solidFill>
                        <a:effectLst/>
                        <a:latin typeface="Calibri" panose="020F0502020204030204" pitchFamily="34" charset="0"/>
                      </a:endParaRPr>
                    </a:p>
                  </a:txBody>
                  <a:tcPr marL="4884" marR="4884" marT="4884" marB="0" anchor="b"/>
                </a:tc>
                <a:tc>
                  <a:txBody>
                    <a:bodyPr/>
                    <a:lstStyle/>
                    <a:p>
                      <a:pPr algn="l" fontAlgn="b"/>
                      <a:endParaRPr lang="en-US" sz="700" b="0" i="0" u="none" strike="noStrike" dirty="0">
                        <a:solidFill>
                          <a:srgbClr val="000000"/>
                        </a:solidFill>
                        <a:effectLst/>
                        <a:latin typeface="Calibri" panose="020F0502020204030204" pitchFamily="34" charset="0"/>
                      </a:endParaRPr>
                    </a:p>
                  </a:txBody>
                  <a:tcPr marL="4884" marR="4884" marT="4884" marB="0" anchor="b"/>
                </a:tc>
                <a:tc>
                  <a:txBody>
                    <a:bodyPr/>
                    <a:lstStyle/>
                    <a:p>
                      <a:pPr algn="l" fontAlgn="b"/>
                      <a:endParaRPr lang="en-US" sz="700" b="0" i="0" u="none" strike="noStrike" dirty="0">
                        <a:solidFill>
                          <a:srgbClr val="000000"/>
                        </a:solidFill>
                        <a:effectLst/>
                        <a:latin typeface="Calibri" panose="020F0502020204030204" pitchFamily="34" charset="0"/>
                      </a:endParaRPr>
                    </a:p>
                  </a:txBody>
                  <a:tcPr marL="4884" marR="4884" marT="4884" marB="0" anchor="b"/>
                </a:tc>
                <a:tc>
                  <a:txBody>
                    <a:bodyPr/>
                    <a:lstStyle/>
                    <a:p>
                      <a:pPr algn="l" fontAlgn="b"/>
                      <a:endParaRPr lang="en-US" sz="700" b="0" i="0" u="none" strike="noStrike" dirty="0">
                        <a:solidFill>
                          <a:srgbClr val="000000"/>
                        </a:solidFill>
                        <a:effectLst/>
                        <a:latin typeface="Calibri" panose="020F0502020204030204" pitchFamily="34" charset="0"/>
                      </a:endParaRPr>
                    </a:p>
                  </a:txBody>
                  <a:tcPr marL="4884" marR="4884" marT="4884" marB="0" anchor="b"/>
                </a:tc>
                <a:extLst>
                  <a:ext uri="{0D108BD9-81ED-4DB2-BD59-A6C34878D82A}">
                    <a16:rowId xmlns:a16="http://schemas.microsoft.com/office/drawing/2014/main" val="1892884411"/>
                  </a:ext>
                </a:extLst>
              </a:tr>
            </a:tbl>
          </a:graphicData>
        </a:graphic>
      </p:graphicFrame>
    </p:spTree>
    <p:extLst>
      <p:ext uri="{BB962C8B-B14F-4D97-AF65-F5344CB8AC3E}">
        <p14:creationId xmlns:p14="http://schemas.microsoft.com/office/powerpoint/2010/main" val="1313186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Agenda</a:t>
            </a:r>
            <a:endParaRPr lang="en-US" dirty="0"/>
          </a:p>
        </p:txBody>
      </p:sp>
      <p:sp>
        <p:nvSpPr>
          <p:cNvPr id="14" name="Content Placeholder 13"/>
          <p:cNvSpPr>
            <a:spLocks noGrp="1"/>
          </p:cNvSpPr>
          <p:nvPr>
            <p:ph sz="quarter" idx="13"/>
          </p:nvPr>
        </p:nvSpPr>
        <p:spPr/>
        <p:txBody>
          <a:bodyPr>
            <a:normAutofit/>
          </a:bodyPr>
          <a:lstStyle/>
          <a:p>
            <a:pPr lvl="1"/>
            <a:r>
              <a:rPr lang="en-US" b="1" dirty="0" smtClean="0"/>
              <a:t>Plans </a:t>
            </a:r>
            <a:r>
              <a:rPr lang="en-US" b="1" dirty="0"/>
              <a:t>and Adjustments for Next Year’s Budgets: BPA Guidance </a:t>
            </a:r>
            <a:endParaRPr lang="en-US" b="1" dirty="0" smtClean="0"/>
          </a:p>
          <a:p>
            <a:pPr lvl="1"/>
            <a:r>
              <a:rPr lang="en-US" b="1" dirty="0"/>
              <a:t>Current Year Budget Update </a:t>
            </a:r>
            <a:endParaRPr lang="en-US" b="1" dirty="0" smtClean="0"/>
          </a:p>
          <a:p>
            <a:pPr lvl="1"/>
            <a:r>
              <a:rPr lang="en-US" b="1" dirty="0"/>
              <a:t>Progress on our Priorities this Year - Partner Updates</a:t>
            </a:r>
          </a:p>
          <a:p>
            <a:pPr lvl="1"/>
            <a:r>
              <a:rPr lang="en-US" b="1" dirty="0"/>
              <a:t>Setting CA/StreamNet Priorities for Next Fiscal Year</a:t>
            </a:r>
          </a:p>
          <a:p>
            <a:pPr lvl="1"/>
            <a:r>
              <a:rPr lang="en-US" b="1" dirty="0" smtClean="0"/>
              <a:t>Council </a:t>
            </a:r>
            <a:r>
              <a:rPr lang="en-US" b="1" dirty="0"/>
              <a:t>F&amp;W Amendment P</a:t>
            </a:r>
            <a:r>
              <a:rPr lang="en-US" b="1" dirty="0" smtClean="0"/>
              <a:t>rocess</a:t>
            </a:r>
          </a:p>
          <a:p>
            <a:pPr lvl="1"/>
            <a:r>
              <a:rPr lang="en-US" b="1" dirty="0"/>
              <a:t>CRITFC Library Update and Discussion </a:t>
            </a:r>
            <a:endParaRPr lang="en-US" b="1" dirty="0" smtClean="0"/>
          </a:p>
          <a:p>
            <a:pPr lvl="1"/>
            <a:r>
              <a:rPr lang="en-US" b="1" dirty="0"/>
              <a:t>Tribal ITMD Project Update and </a:t>
            </a:r>
            <a:r>
              <a:rPr lang="en-US" b="1" dirty="0" smtClean="0"/>
              <a:t>Discussion</a:t>
            </a:r>
          </a:p>
          <a:p>
            <a:pPr lvl="1"/>
            <a:r>
              <a:rPr lang="en-US" b="1" dirty="0" smtClean="0"/>
              <a:t>Roundtable Discussion </a:t>
            </a:r>
            <a:endParaRPr lang="en-US" dirty="0"/>
          </a:p>
        </p:txBody>
      </p:sp>
    </p:spTree>
    <p:extLst>
      <p:ext uri="{BB962C8B-B14F-4D97-AF65-F5344CB8AC3E}">
        <p14:creationId xmlns:p14="http://schemas.microsoft.com/office/powerpoint/2010/main" val="1895378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4183257681"/>
              </p:ext>
            </p:extLst>
          </p:nvPr>
        </p:nvGraphicFramePr>
        <p:xfrm>
          <a:off x="1358537" y="278669"/>
          <a:ext cx="8813074" cy="6320899"/>
        </p:xfrm>
        <a:graphic>
          <a:graphicData uri="http://schemas.openxmlformats.org/drawingml/2006/table">
            <a:tbl>
              <a:tblPr/>
              <a:tblGrid>
                <a:gridCol w="8813074">
                  <a:extLst>
                    <a:ext uri="{9D8B030D-6E8A-4147-A177-3AD203B41FA5}">
                      <a16:colId xmlns:a16="http://schemas.microsoft.com/office/drawing/2014/main" val="210357597"/>
                    </a:ext>
                  </a:extLst>
                </a:gridCol>
              </a:tblGrid>
              <a:tr h="262999">
                <a:tc>
                  <a:txBody>
                    <a:bodyPr/>
                    <a:lstStyle/>
                    <a:p>
                      <a:pPr algn="l" fontAlgn="b"/>
                      <a:r>
                        <a:rPr lang="en-US" sz="2800" b="1" i="0" u="sng" strike="noStrike" dirty="0">
                          <a:solidFill>
                            <a:srgbClr val="FFFF00"/>
                          </a:solidFill>
                          <a:effectLst/>
                          <a:latin typeface="Calibri" panose="020F0502020204030204" pitchFamily="34" charset="0"/>
                        </a:rPr>
                        <a:t>BPA Tier 1 Populations</a:t>
                      </a:r>
                    </a:p>
                  </a:txBody>
                  <a:tcPr marL="7620" marR="7620" marT="7620" marB="0" anchor="b">
                    <a:lnL>
                      <a:noFill/>
                    </a:lnL>
                    <a:lnR>
                      <a:noFill/>
                    </a:lnR>
                    <a:lnT>
                      <a:noFill/>
                    </a:lnT>
                    <a:lnB>
                      <a:noFill/>
                    </a:lnB>
                  </a:tcPr>
                </a:tc>
                <a:extLst>
                  <a:ext uri="{0D108BD9-81ED-4DB2-BD59-A6C34878D82A}">
                    <a16:rowId xmlns:a16="http://schemas.microsoft.com/office/drawing/2014/main" val="1774740327"/>
                  </a:ext>
                </a:extLst>
              </a:tr>
              <a:tr h="262999">
                <a:tc>
                  <a:txBody>
                    <a:bodyPr/>
                    <a:lstStyle/>
                    <a:p>
                      <a:pPr algn="l" fontAlgn="b"/>
                      <a:endParaRPr lang="en-US" sz="1100" b="0" i="0" u="none" strike="noStrike" dirty="0">
                        <a:solidFill>
                          <a:srgbClr val="000000"/>
                        </a:solidFill>
                        <a:effectLst/>
                        <a:latin typeface="Calibri" panose="020F0502020204030204" pitchFamily="34" charset="0"/>
                      </a:endParaRPr>
                    </a:p>
                  </a:txBody>
                  <a:tcPr marL="7620" marR="7620" marT="7620" marB="0" anchor="b">
                    <a:lnL>
                      <a:noFill/>
                    </a:lnL>
                    <a:lnR>
                      <a:noFill/>
                    </a:lnR>
                    <a:lnT>
                      <a:noFill/>
                    </a:lnT>
                    <a:lnB>
                      <a:noFill/>
                    </a:lnB>
                  </a:tcPr>
                </a:tc>
                <a:extLst>
                  <a:ext uri="{0D108BD9-81ED-4DB2-BD59-A6C34878D82A}">
                    <a16:rowId xmlns:a16="http://schemas.microsoft.com/office/drawing/2014/main" val="2629444737"/>
                  </a:ext>
                </a:extLst>
              </a:tr>
              <a:tr h="262999">
                <a:tc>
                  <a:txBody>
                    <a:bodyPr/>
                    <a:lstStyle/>
                    <a:p>
                      <a:pPr algn="l" fontAlgn="ctr"/>
                      <a:r>
                        <a:rPr lang="en-US" sz="2000" b="0" i="0" u="none" strike="noStrike" dirty="0">
                          <a:solidFill>
                            <a:srgbClr val="FFFF00"/>
                          </a:solidFill>
                          <a:effectLst/>
                          <a:latin typeface="Arial" panose="020B0604020202020204" pitchFamily="34" charset="0"/>
                        </a:rPr>
                        <a:t>Catherine Creek - spring Chinook salmon</a:t>
                      </a:r>
                    </a:p>
                  </a:txBody>
                  <a:tcPr marL="7620" marR="7620" marT="7620" marB="0" anchor="ctr">
                    <a:lnL>
                      <a:noFill/>
                    </a:lnL>
                    <a:lnR>
                      <a:noFill/>
                    </a:lnR>
                    <a:lnT>
                      <a:noFill/>
                    </a:lnT>
                    <a:lnB>
                      <a:noFill/>
                    </a:lnB>
                  </a:tcPr>
                </a:tc>
                <a:extLst>
                  <a:ext uri="{0D108BD9-81ED-4DB2-BD59-A6C34878D82A}">
                    <a16:rowId xmlns:a16="http://schemas.microsoft.com/office/drawing/2014/main" val="2178347212"/>
                  </a:ext>
                </a:extLst>
              </a:tr>
              <a:tr h="262999">
                <a:tc>
                  <a:txBody>
                    <a:bodyPr/>
                    <a:lstStyle/>
                    <a:p>
                      <a:pPr algn="l" fontAlgn="ctr"/>
                      <a:r>
                        <a:rPr lang="en-US" sz="2000" b="0" i="0" u="none" strike="noStrike" dirty="0">
                          <a:solidFill>
                            <a:srgbClr val="FFFF00"/>
                          </a:solidFill>
                          <a:effectLst/>
                          <a:latin typeface="Arial" panose="020B0604020202020204" pitchFamily="34" charset="0"/>
                        </a:rPr>
                        <a:t>Grande Ronde River Upper Mainstem - spring Chinook salmon</a:t>
                      </a:r>
                    </a:p>
                  </a:txBody>
                  <a:tcPr marL="7620" marR="7620" marT="7620" marB="0" anchor="ctr">
                    <a:lnL>
                      <a:noFill/>
                    </a:lnL>
                    <a:lnR>
                      <a:noFill/>
                    </a:lnR>
                    <a:lnT>
                      <a:noFill/>
                    </a:lnT>
                    <a:lnB>
                      <a:noFill/>
                    </a:lnB>
                  </a:tcPr>
                </a:tc>
                <a:extLst>
                  <a:ext uri="{0D108BD9-81ED-4DB2-BD59-A6C34878D82A}">
                    <a16:rowId xmlns:a16="http://schemas.microsoft.com/office/drawing/2014/main" val="903273626"/>
                  </a:ext>
                </a:extLst>
              </a:tr>
              <a:tr h="262999">
                <a:tc>
                  <a:txBody>
                    <a:bodyPr/>
                    <a:lstStyle/>
                    <a:p>
                      <a:pPr algn="l" fontAlgn="ctr"/>
                      <a:r>
                        <a:rPr lang="en-US" sz="2000" b="0" i="0" u="none" strike="noStrike" dirty="0">
                          <a:solidFill>
                            <a:srgbClr val="FFFF00"/>
                          </a:solidFill>
                          <a:effectLst/>
                          <a:latin typeface="Arial" panose="020B0604020202020204" pitchFamily="34" charset="0"/>
                        </a:rPr>
                        <a:t>Tucannon River - spring Chinook salmon</a:t>
                      </a:r>
                    </a:p>
                  </a:txBody>
                  <a:tcPr marL="7620" marR="7620" marT="7620" marB="0" anchor="ctr">
                    <a:lnL>
                      <a:noFill/>
                    </a:lnL>
                    <a:lnR>
                      <a:noFill/>
                    </a:lnR>
                    <a:lnT>
                      <a:noFill/>
                    </a:lnT>
                    <a:lnB>
                      <a:noFill/>
                    </a:lnB>
                  </a:tcPr>
                </a:tc>
                <a:extLst>
                  <a:ext uri="{0D108BD9-81ED-4DB2-BD59-A6C34878D82A}">
                    <a16:rowId xmlns:a16="http://schemas.microsoft.com/office/drawing/2014/main" val="100997474"/>
                  </a:ext>
                </a:extLst>
              </a:tr>
              <a:tr h="262999">
                <a:tc>
                  <a:txBody>
                    <a:bodyPr/>
                    <a:lstStyle/>
                    <a:p>
                      <a:pPr algn="l" fontAlgn="ctr"/>
                      <a:r>
                        <a:rPr lang="en-US" sz="2000" b="0" i="0" u="none" strike="noStrike" dirty="0">
                          <a:solidFill>
                            <a:srgbClr val="FFFF00"/>
                          </a:solidFill>
                          <a:effectLst/>
                          <a:latin typeface="Arial" panose="020B0604020202020204" pitchFamily="34" charset="0"/>
                        </a:rPr>
                        <a:t>Yankee Fork - spring Chinook salmon</a:t>
                      </a:r>
                    </a:p>
                  </a:txBody>
                  <a:tcPr marL="7620" marR="7620" marT="7620" marB="0" anchor="ctr">
                    <a:lnL>
                      <a:noFill/>
                    </a:lnL>
                    <a:lnR>
                      <a:noFill/>
                    </a:lnR>
                    <a:lnT>
                      <a:noFill/>
                    </a:lnT>
                    <a:lnB>
                      <a:noFill/>
                    </a:lnB>
                  </a:tcPr>
                </a:tc>
                <a:extLst>
                  <a:ext uri="{0D108BD9-81ED-4DB2-BD59-A6C34878D82A}">
                    <a16:rowId xmlns:a16="http://schemas.microsoft.com/office/drawing/2014/main" val="1963857266"/>
                  </a:ext>
                </a:extLst>
              </a:tr>
              <a:tr h="262999">
                <a:tc>
                  <a:txBody>
                    <a:bodyPr/>
                    <a:lstStyle/>
                    <a:p>
                      <a:pPr algn="l" fontAlgn="ctr"/>
                      <a:r>
                        <a:rPr lang="en-US" sz="2000" b="0" i="0" u="none" strike="noStrike" dirty="0">
                          <a:solidFill>
                            <a:srgbClr val="FFFF00"/>
                          </a:solidFill>
                          <a:effectLst/>
                          <a:latin typeface="Arial" panose="020B0604020202020204" pitchFamily="34" charset="0"/>
                        </a:rPr>
                        <a:t>Lochsa River - summer Steelhead</a:t>
                      </a:r>
                    </a:p>
                  </a:txBody>
                  <a:tcPr marL="7620" marR="7620" marT="7620" marB="0" anchor="ctr">
                    <a:lnL>
                      <a:noFill/>
                    </a:lnL>
                    <a:lnR>
                      <a:noFill/>
                    </a:lnR>
                    <a:lnT>
                      <a:noFill/>
                    </a:lnT>
                    <a:lnB>
                      <a:noFill/>
                    </a:lnB>
                  </a:tcPr>
                </a:tc>
                <a:extLst>
                  <a:ext uri="{0D108BD9-81ED-4DB2-BD59-A6C34878D82A}">
                    <a16:rowId xmlns:a16="http://schemas.microsoft.com/office/drawing/2014/main" val="1953901111"/>
                  </a:ext>
                </a:extLst>
              </a:tr>
              <a:tr h="262999">
                <a:tc>
                  <a:txBody>
                    <a:bodyPr/>
                    <a:lstStyle/>
                    <a:p>
                      <a:pPr algn="l" fontAlgn="ctr"/>
                      <a:r>
                        <a:rPr lang="en-US" sz="2000" b="0" i="0" u="none" strike="noStrike" dirty="0">
                          <a:solidFill>
                            <a:srgbClr val="FFFF00"/>
                          </a:solidFill>
                          <a:effectLst/>
                          <a:latin typeface="Arial" panose="020B0604020202020204" pitchFamily="34" charset="0"/>
                        </a:rPr>
                        <a:t>Lolo Creek - summer Steelhead</a:t>
                      </a:r>
                    </a:p>
                  </a:txBody>
                  <a:tcPr marL="7620" marR="7620" marT="7620" marB="0" anchor="ctr">
                    <a:lnL>
                      <a:noFill/>
                    </a:lnL>
                    <a:lnR>
                      <a:noFill/>
                    </a:lnR>
                    <a:lnT>
                      <a:noFill/>
                    </a:lnT>
                    <a:lnB>
                      <a:noFill/>
                    </a:lnB>
                  </a:tcPr>
                </a:tc>
                <a:extLst>
                  <a:ext uri="{0D108BD9-81ED-4DB2-BD59-A6C34878D82A}">
                    <a16:rowId xmlns:a16="http://schemas.microsoft.com/office/drawing/2014/main" val="3694887174"/>
                  </a:ext>
                </a:extLst>
              </a:tr>
              <a:tr h="262999">
                <a:tc>
                  <a:txBody>
                    <a:bodyPr/>
                    <a:lstStyle/>
                    <a:p>
                      <a:pPr algn="l" fontAlgn="ctr"/>
                      <a:r>
                        <a:rPr lang="en-US" sz="2000" b="0" i="0" u="none" strike="noStrike" dirty="0">
                          <a:solidFill>
                            <a:srgbClr val="FFFF00"/>
                          </a:solidFill>
                          <a:effectLst/>
                          <a:latin typeface="Arial" panose="020B0604020202020204" pitchFamily="34" charset="0"/>
                        </a:rPr>
                        <a:t>Selway River - summer Steelhead</a:t>
                      </a:r>
                    </a:p>
                  </a:txBody>
                  <a:tcPr marL="7620" marR="7620" marT="7620" marB="0" anchor="ctr">
                    <a:lnL>
                      <a:noFill/>
                    </a:lnL>
                    <a:lnR>
                      <a:noFill/>
                    </a:lnR>
                    <a:lnT>
                      <a:noFill/>
                    </a:lnT>
                    <a:lnB>
                      <a:noFill/>
                    </a:lnB>
                  </a:tcPr>
                </a:tc>
                <a:extLst>
                  <a:ext uri="{0D108BD9-81ED-4DB2-BD59-A6C34878D82A}">
                    <a16:rowId xmlns:a16="http://schemas.microsoft.com/office/drawing/2014/main" val="14442003"/>
                  </a:ext>
                </a:extLst>
              </a:tr>
              <a:tr h="262999">
                <a:tc>
                  <a:txBody>
                    <a:bodyPr/>
                    <a:lstStyle/>
                    <a:p>
                      <a:pPr algn="l" fontAlgn="ctr"/>
                      <a:r>
                        <a:rPr lang="en-US" sz="2000" b="0" i="0" u="none" strike="noStrike" dirty="0">
                          <a:solidFill>
                            <a:srgbClr val="FFFF00"/>
                          </a:solidFill>
                          <a:effectLst/>
                          <a:latin typeface="Arial" panose="020B0604020202020204" pitchFamily="34" charset="0"/>
                        </a:rPr>
                        <a:t>South Fork Clearwater River - summer Steelhead</a:t>
                      </a:r>
                    </a:p>
                  </a:txBody>
                  <a:tcPr marL="7620" marR="7620" marT="7620" marB="0" anchor="ctr">
                    <a:lnL>
                      <a:noFill/>
                    </a:lnL>
                    <a:lnR>
                      <a:noFill/>
                    </a:lnR>
                    <a:lnT>
                      <a:noFill/>
                    </a:lnT>
                    <a:lnB>
                      <a:noFill/>
                    </a:lnB>
                  </a:tcPr>
                </a:tc>
                <a:extLst>
                  <a:ext uri="{0D108BD9-81ED-4DB2-BD59-A6C34878D82A}">
                    <a16:rowId xmlns:a16="http://schemas.microsoft.com/office/drawing/2014/main" val="2369393988"/>
                  </a:ext>
                </a:extLst>
              </a:tr>
              <a:tr h="262999">
                <a:tc>
                  <a:txBody>
                    <a:bodyPr/>
                    <a:lstStyle/>
                    <a:p>
                      <a:pPr algn="l" fontAlgn="ctr"/>
                      <a:r>
                        <a:rPr lang="en-US" sz="2000" b="0" i="0" u="none" strike="noStrike" dirty="0">
                          <a:solidFill>
                            <a:srgbClr val="FFFF00"/>
                          </a:solidFill>
                          <a:effectLst/>
                          <a:latin typeface="Arial" panose="020B0604020202020204" pitchFamily="34" charset="0"/>
                        </a:rPr>
                        <a:t>Middle Fork Salmon River Lower Mainstem - summer Steelhead</a:t>
                      </a:r>
                    </a:p>
                  </a:txBody>
                  <a:tcPr marL="7620" marR="7620" marT="7620" marB="0" anchor="ctr">
                    <a:lnL>
                      <a:noFill/>
                    </a:lnL>
                    <a:lnR>
                      <a:noFill/>
                    </a:lnR>
                    <a:lnT>
                      <a:noFill/>
                    </a:lnT>
                    <a:lnB>
                      <a:noFill/>
                    </a:lnB>
                  </a:tcPr>
                </a:tc>
                <a:extLst>
                  <a:ext uri="{0D108BD9-81ED-4DB2-BD59-A6C34878D82A}">
                    <a16:rowId xmlns:a16="http://schemas.microsoft.com/office/drawing/2014/main" val="1311086342"/>
                  </a:ext>
                </a:extLst>
              </a:tr>
              <a:tr h="262999">
                <a:tc>
                  <a:txBody>
                    <a:bodyPr/>
                    <a:lstStyle/>
                    <a:p>
                      <a:pPr algn="l" fontAlgn="ctr"/>
                      <a:r>
                        <a:rPr lang="en-US" sz="2000" b="0" i="0" u="none" strike="noStrike" dirty="0">
                          <a:solidFill>
                            <a:srgbClr val="FFFF00"/>
                          </a:solidFill>
                          <a:effectLst/>
                          <a:latin typeface="Arial" panose="020B0604020202020204" pitchFamily="34" charset="0"/>
                        </a:rPr>
                        <a:t>Secesh River - summer Steelhead</a:t>
                      </a:r>
                    </a:p>
                  </a:txBody>
                  <a:tcPr marL="7620" marR="7620" marT="7620" marB="0" anchor="ctr">
                    <a:lnL>
                      <a:noFill/>
                    </a:lnL>
                    <a:lnR>
                      <a:noFill/>
                    </a:lnR>
                    <a:lnT>
                      <a:noFill/>
                    </a:lnT>
                    <a:lnB>
                      <a:noFill/>
                    </a:lnB>
                  </a:tcPr>
                </a:tc>
                <a:extLst>
                  <a:ext uri="{0D108BD9-81ED-4DB2-BD59-A6C34878D82A}">
                    <a16:rowId xmlns:a16="http://schemas.microsoft.com/office/drawing/2014/main" val="1205616991"/>
                  </a:ext>
                </a:extLst>
              </a:tr>
              <a:tr h="262999">
                <a:tc>
                  <a:txBody>
                    <a:bodyPr/>
                    <a:lstStyle/>
                    <a:p>
                      <a:pPr algn="l" fontAlgn="ctr"/>
                      <a:r>
                        <a:rPr lang="en-US" sz="2000" b="0" i="0" u="none" strike="noStrike" dirty="0">
                          <a:solidFill>
                            <a:srgbClr val="FFFF00"/>
                          </a:solidFill>
                          <a:effectLst/>
                          <a:latin typeface="Arial" panose="020B0604020202020204" pitchFamily="34" charset="0"/>
                        </a:rPr>
                        <a:t>South Fork Salmon River - summer Steelhead</a:t>
                      </a:r>
                    </a:p>
                  </a:txBody>
                  <a:tcPr marL="7620" marR="7620" marT="7620" marB="0" anchor="ctr">
                    <a:lnL>
                      <a:noFill/>
                    </a:lnL>
                    <a:lnR>
                      <a:noFill/>
                    </a:lnR>
                    <a:lnT>
                      <a:noFill/>
                    </a:lnT>
                    <a:lnB>
                      <a:noFill/>
                    </a:lnB>
                  </a:tcPr>
                </a:tc>
                <a:extLst>
                  <a:ext uri="{0D108BD9-81ED-4DB2-BD59-A6C34878D82A}">
                    <a16:rowId xmlns:a16="http://schemas.microsoft.com/office/drawing/2014/main" val="3406636315"/>
                  </a:ext>
                </a:extLst>
              </a:tr>
              <a:tr h="262999">
                <a:tc>
                  <a:txBody>
                    <a:bodyPr/>
                    <a:lstStyle/>
                    <a:p>
                      <a:pPr algn="l" fontAlgn="ctr"/>
                      <a:r>
                        <a:rPr lang="en-US" sz="2000" b="0" i="0" u="none" strike="noStrike" dirty="0">
                          <a:solidFill>
                            <a:srgbClr val="FFFF00"/>
                          </a:solidFill>
                          <a:effectLst/>
                          <a:latin typeface="Arial" panose="020B0604020202020204" pitchFamily="34" charset="0"/>
                        </a:rPr>
                        <a:t>Entiat River - spring Chinook salmon</a:t>
                      </a:r>
                    </a:p>
                  </a:txBody>
                  <a:tcPr marL="7620" marR="7620" marT="7620" marB="0" anchor="ctr">
                    <a:lnL>
                      <a:noFill/>
                    </a:lnL>
                    <a:lnR>
                      <a:noFill/>
                    </a:lnR>
                    <a:lnT>
                      <a:noFill/>
                    </a:lnT>
                    <a:lnB>
                      <a:noFill/>
                    </a:lnB>
                  </a:tcPr>
                </a:tc>
                <a:extLst>
                  <a:ext uri="{0D108BD9-81ED-4DB2-BD59-A6C34878D82A}">
                    <a16:rowId xmlns:a16="http://schemas.microsoft.com/office/drawing/2014/main" val="91981881"/>
                  </a:ext>
                </a:extLst>
              </a:tr>
              <a:tr h="262999">
                <a:tc>
                  <a:txBody>
                    <a:bodyPr/>
                    <a:lstStyle/>
                    <a:p>
                      <a:pPr algn="l" fontAlgn="ctr"/>
                      <a:r>
                        <a:rPr lang="en-US" sz="2000" b="0" i="0" u="none" strike="noStrike" dirty="0">
                          <a:solidFill>
                            <a:srgbClr val="FFFF00"/>
                          </a:solidFill>
                          <a:effectLst/>
                          <a:latin typeface="Arial" panose="020B0604020202020204" pitchFamily="34" charset="0"/>
                        </a:rPr>
                        <a:t>Methow River - spring Chinook salmon</a:t>
                      </a:r>
                    </a:p>
                  </a:txBody>
                  <a:tcPr marL="7620" marR="7620" marT="7620" marB="0" anchor="ctr">
                    <a:lnL>
                      <a:noFill/>
                    </a:lnL>
                    <a:lnR>
                      <a:noFill/>
                    </a:lnR>
                    <a:lnT>
                      <a:noFill/>
                    </a:lnT>
                    <a:lnB>
                      <a:noFill/>
                    </a:lnB>
                  </a:tcPr>
                </a:tc>
                <a:extLst>
                  <a:ext uri="{0D108BD9-81ED-4DB2-BD59-A6C34878D82A}">
                    <a16:rowId xmlns:a16="http://schemas.microsoft.com/office/drawing/2014/main" val="1339038976"/>
                  </a:ext>
                </a:extLst>
              </a:tr>
              <a:tr h="262999">
                <a:tc>
                  <a:txBody>
                    <a:bodyPr/>
                    <a:lstStyle/>
                    <a:p>
                      <a:pPr algn="l" fontAlgn="ctr"/>
                      <a:r>
                        <a:rPr lang="en-US" sz="2000" b="0" i="0" u="none" strike="noStrike" dirty="0">
                          <a:solidFill>
                            <a:srgbClr val="FFFF00"/>
                          </a:solidFill>
                          <a:effectLst/>
                          <a:latin typeface="Arial" panose="020B0604020202020204" pitchFamily="34" charset="0"/>
                        </a:rPr>
                        <a:t>Wenatchee River - spring Chinook salmon</a:t>
                      </a:r>
                    </a:p>
                  </a:txBody>
                  <a:tcPr marL="7620" marR="7620" marT="7620" marB="0" anchor="ctr">
                    <a:lnL>
                      <a:noFill/>
                    </a:lnL>
                    <a:lnR>
                      <a:noFill/>
                    </a:lnR>
                    <a:lnT>
                      <a:noFill/>
                    </a:lnT>
                    <a:lnB>
                      <a:noFill/>
                    </a:lnB>
                  </a:tcPr>
                </a:tc>
                <a:extLst>
                  <a:ext uri="{0D108BD9-81ED-4DB2-BD59-A6C34878D82A}">
                    <a16:rowId xmlns:a16="http://schemas.microsoft.com/office/drawing/2014/main" val="4279640746"/>
                  </a:ext>
                </a:extLst>
              </a:tr>
              <a:tr h="262999">
                <a:tc>
                  <a:txBody>
                    <a:bodyPr/>
                    <a:lstStyle/>
                    <a:p>
                      <a:pPr algn="l" fontAlgn="ctr"/>
                      <a:r>
                        <a:rPr lang="en-US" sz="2000" b="0" i="0" u="none" strike="noStrike" dirty="0">
                          <a:solidFill>
                            <a:srgbClr val="FFFF00"/>
                          </a:solidFill>
                          <a:effectLst/>
                          <a:latin typeface="Arial" panose="020B0604020202020204" pitchFamily="34" charset="0"/>
                        </a:rPr>
                        <a:t>Entiat River - summer Steelhead</a:t>
                      </a:r>
                    </a:p>
                  </a:txBody>
                  <a:tcPr marL="7620" marR="7620" marT="7620" marB="0" anchor="ctr">
                    <a:lnL>
                      <a:noFill/>
                    </a:lnL>
                    <a:lnR>
                      <a:noFill/>
                    </a:lnR>
                    <a:lnT>
                      <a:noFill/>
                    </a:lnT>
                    <a:lnB>
                      <a:noFill/>
                    </a:lnB>
                  </a:tcPr>
                </a:tc>
                <a:extLst>
                  <a:ext uri="{0D108BD9-81ED-4DB2-BD59-A6C34878D82A}">
                    <a16:rowId xmlns:a16="http://schemas.microsoft.com/office/drawing/2014/main" val="2368426196"/>
                  </a:ext>
                </a:extLst>
              </a:tr>
              <a:tr h="262999">
                <a:tc>
                  <a:txBody>
                    <a:bodyPr/>
                    <a:lstStyle/>
                    <a:p>
                      <a:pPr algn="l" fontAlgn="ctr"/>
                      <a:r>
                        <a:rPr lang="en-US" sz="2000" b="0" i="0" u="none" strike="noStrike" dirty="0">
                          <a:solidFill>
                            <a:srgbClr val="FFFF00"/>
                          </a:solidFill>
                          <a:effectLst/>
                          <a:latin typeface="Arial" panose="020B0604020202020204" pitchFamily="34" charset="0"/>
                        </a:rPr>
                        <a:t>Methow River - summer Steelhead</a:t>
                      </a:r>
                    </a:p>
                  </a:txBody>
                  <a:tcPr marL="7620" marR="7620" marT="7620" marB="0" anchor="ctr">
                    <a:lnL>
                      <a:noFill/>
                    </a:lnL>
                    <a:lnR>
                      <a:noFill/>
                    </a:lnR>
                    <a:lnT>
                      <a:noFill/>
                    </a:lnT>
                    <a:lnB>
                      <a:noFill/>
                    </a:lnB>
                  </a:tcPr>
                </a:tc>
                <a:extLst>
                  <a:ext uri="{0D108BD9-81ED-4DB2-BD59-A6C34878D82A}">
                    <a16:rowId xmlns:a16="http://schemas.microsoft.com/office/drawing/2014/main" val="2911345886"/>
                  </a:ext>
                </a:extLst>
              </a:tr>
              <a:tr h="262999">
                <a:tc>
                  <a:txBody>
                    <a:bodyPr/>
                    <a:lstStyle/>
                    <a:p>
                      <a:pPr algn="l" fontAlgn="ctr"/>
                      <a:r>
                        <a:rPr lang="en-US" sz="2000" b="0" i="0" u="none" strike="noStrike" dirty="0">
                          <a:solidFill>
                            <a:srgbClr val="FFFF00"/>
                          </a:solidFill>
                          <a:effectLst/>
                          <a:latin typeface="Arial" panose="020B0604020202020204" pitchFamily="34" charset="0"/>
                        </a:rPr>
                        <a:t>Okanogan River - summer Steelhead</a:t>
                      </a:r>
                    </a:p>
                  </a:txBody>
                  <a:tcPr marL="7620" marR="7620" marT="7620" marB="0" anchor="ctr">
                    <a:lnL>
                      <a:noFill/>
                    </a:lnL>
                    <a:lnR>
                      <a:noFill/>
                    </a:lnR>
                    <a:lnT>
                      <a:noFill/>
                    </a:lnT>
                    <a:lnB>
                      <a:noFill/>
                    </a:lnB>
                  </a:tcPr>
                </a:tc>
                <a:extLst>
                  <a:ext uri="{0D108BD9-81ED-4DB2-BD59-A6C34878D82A}">
                    <a16:rowId xmlns:a16="http://schemas.microsoft.com/office/drawing/2014/main" val="2730122328"/>
                  </a:ext>
                </a:extLst>
              </a:tr>
              <a:tr h="262999">
                <a:tc>
                  <a:txBody>
                    <a:bodyPr/>
                    <a:lstStyle/>
                    <a:p>
                      <a:pPr algn="l" fontAlgn="ctr"/>
                      <a:r>
                        <a:rPr lang="en-US" sz="2000" b="0" i="0" u="none" strike="noStrike" dirty="0">
                          <a:solidFill>
                            <a:srgbClr val="FFFF00"/>
                          </a:solidFill>
                          <a:effectLst/>
                          <a:latin typeface="Arial" panose="020B0604020202020204" pitchFamily="34" charset="0"/>
                        </a:rPr>
                        <a:t>Wenatchee River - summer Steelhead</a:t>
                      </a:r>
                    </a:p>
                  </a:txBody>
                  <a:tcPr marL="7620" marR="7620" marT="7620" marB="0" anchor="ctr">
                    <a:lnL>
                      <a:noFill/>
                    </a:lnL>
                    <a:lnR>
                      <a:noFill/>
                    </a:lnR>
                    <a:lnT>
                      <a:noFill/>
                    </a:lnT>
                    <a:lnB>
                      <a:noFill/>
                    </a:lnB>
                  </a:tcPr>
                </a:tc>
                <a:extLst>
                  <a:ext uri="{0D108BD9-81ED-4DB2-BD59-A6C34878D82A}">
                    <a16:rowId xmlns:a16="http://schemas.microsoft.com/office/drawing/2014/main" val="2428414239"/>
                  </a:ext>
                </a:extLst>
              </a:tr>
            </a:tbl>
          </a:graphicData>
        </a:graphic>
      </p:graphicFrame>
    </p:spTree>
    <p:extLst>
      <p:ext uri="{BB962C8B-B14F-4D97-AF65-F5344CB8AC3E}">
        <p14:creationId xmlns:p14="http://schemas.microsoft.com/office/powerpoint/2010/main" val="24410572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039902569"/>
              </p:ext>
            </p:extLst>
          </p:nvPr>
        </p:nvGraphicFramePr>
        <p:xfrm>
          <a:off x="171518" y="82279"/>
          <a:ext cx="5680642" cy="6817987"/>
        </p:xfrm>
        <a:graphic>
          <a:graphicData uri="http://schemas.openxmlformats.org/drawingml/2006/table">
            <a:tbl>
              <a:tblPr/>
              <a:tblGrid>
                <a:gridCol w="5680642">
                  <a:extLst>
                    <a:ext uri="{9D8B030D-6E8A-4147-A177-3AD203B41FA5}">
                      <a16:colId xmlns:a16="http://schemas.microsoft.com/office/drawing/2014/main" val="689625576"/>
                    </a:ext>
                  </a:extLst>
                </a:gridCol>
              </a:tblGrid>
              <a:tr h="228603">
                <a:tc>
                  <a:txBody>
                    <a:bodyPr/>
                    <a:lstStyle/>
                    <a:p>
                      <a:pPr algn="l" fontAlgn="b"/>
                      <a:r>
                        <a:rPr lang="en-US" sz="1500" b="1" i="0" u="none" strike="noStrike" dirty="0">
                          <a:solidFill>
                            <a:srgbClr val="FFFF00"/>
                          </a:solidFill>
                          <a:effectLst/>
                          <a:latin typeface="Calibri" panose="020F0502020204030204" pitchFamily="34" charset="0"/>
                        </a:rPr>
                        <a:t>BPA Tier 2 Populations</a:t>
                      </a:r>
                    </a:p>
                  </a:txBody>
                  <a:tcPr marL="6503" marR="6503" marT="6503" marB="0" anchor="b">
                    <a:lnL>
                      <a:noFill/>
                    </a:lnL>
                    <a:lnR>
                      <a:noFill/>
                    </a:lnR>
                    <a:lnT>
                      <a:noFill/>
                    </a:lnT>
                    <a:lnB>
                      <a:noFill/>
                    </a:lnB>
                  </a:tcPr>
                </a:tc>
                <a:extLst>
                  <a:ext uri="{0D108BD9-81ED-4DB2-BD59-A6C34878D82A}">
                    <a16:rowId xmlns:a16="http://schemas.microsoft.com/office/drawing/2014/main" val="249886596"/>
                  </a:ext>
                </a:extLst>
              </a:tr>
              <a:tr h="156068">
                <a:tc>
                  <a:txBody>
                    <a:bodyPr/>
                    <a:lstStyle/>
                    <a:p>
                      <a:pPr algn="l" fontAlgn="ctr"/>
                      <a:r>
                        <a:rPr lang="en-US" sz="1500" b="0" i="0" u="none" strike="noStrike" dirty="0">
                          <a:solidFill>
                            <a:srgbClr val="FFFF00"/>
                          </a:solidFill>
                          <a:effectLst/>
                          <a:latin typeface="Arial" panose="020B0604020202020204" pitchFamily="34" charset="0"/>
                        </a:rPr>
                        <a:t>Okanogan River - spring Chinook salmon - reintroduced</a:t>
                      </a:r>
                    </a:p>
                  </a:txBody>
                  <a:tcPr marL="6503" marR="6503" marT="6503" marB="0" anchor="ctr">
                    <a:lnL>
                      <a:noFill/>
                    </a:lnL>
                    <a:lnR>
                      <a:noFill/>
                    </a:lnR>
                    <a:lnT>
                      <a:noFill/>
                    </a:lnT>
                    <a:lnB>
                      <a:noFill/>
                    </a:lnB>
                  </a:tcPr>
                </a:tc>
                <a:extLst>
                  <a:ext uri="{0D108BD9-81ED-4DB2-BD59-A6C34878D82A}">
                    <a16:rowId xmlns:a16="http://schemas.microsoft.com/office/drawing/2014/main" val="3522418249"/>
                  </a:ext>
                </a:extLst>
              </a:tr>
              <a:tr h="156068">
                <a:tc>
                  <a:txBody>
                    <a:bodyPr/>
                    <a:lstStyle/>
                    <a:p>
                      <a:pPr algn="l" fontAlgn="ctr"/>
                      <a:r>
                        <a:rPr lang="en-US" sz="1500" b="0" i="0" u="none" strike="noStrike" dirty="0">
                          <a:solidFill>
                            <a:srgbClr val="FFFF00"/>
                          </a:solidFill>
                          <a:effectLst/>
                          <a:latin typeface="Arial" panose="020B0604020202020204" pitchFamily="34" charset="0"/>
                        </a:rPr>
                        <a:t>Snake River Lower Mainstem - fall Chinook salmon</a:t>
                      </a:r>
                    </a:p>
                  </a:txBody>
                  <a:tcPr marL="6503" marR="6503" marT="6503" marB="0" anchor="ctr">
                    <a:lnL>
                      <a:noFill/>
                    </a:lnL>
                    <a:lnR>
                      <a:noFill/>
                    </a:lnR>
                    <a:lnT>
                      <a:noFill/>
                    </a:lnT>
                    <a:lnB>
                      <a:noFill/>
                    </a:lnB>
                  </a:tcPr>
                </a:tc>
                <a:extLst>
                  <a:ext uri="{0D108BD9-81ED-4DB2-BD59-A6C34878D82A}">
                    <a16:rowId xmlns:a16="http://schemas.microsoft.com/office/drawing/2014/main" val="1363728401"/>
                  </a:ext>
                </a:extLst>
              </a:tr>
              <a:tr h="156068">
                <a:tc>
                  <a:txBody>
                    <a:bodyPr/>
                    <a:lstStyle/>
                    <a:p>
                      <a:pPr algn="l" fontAlgn="ctr"/>
                      <a:r>
                        <a:rPr lang="en-US" sz="1500" b="0" i="0" u="none" strike="noStrike" dirty="0">
                          <a:solidFill>
                            <a:srgbClr val="FFFF00"/>
                          </a:solidFill>
                          <a:effectLst/>
                          <a:latin typeface="Arial" panose="020B0604020202020204" pitchFamily="34" charset="0"/>
                        </a:rPr>
                        <a:t>Imnaha River Mainstem - spring/summer Chinook salmon</a:t>
                      </a:r>
                    </a:p>
                  </a:txBody>
                  <a:tcPr marL="6503" marR="6503" marT="6503" marB="0" anchor="ctr">
                    <a:lnL>
                      <a:noFill/>
                    </a:lnL>
                    <a:lnR>
                      <a:noFill/>
                    </a:lnR>
                    <a:lnT>
                      <a:noFill/>
                    </a:lnT>
                    <a:lnB>
                      <a:noFill/>
                    </a:lnB>
                  </a:tcPr>
                </a:tc>
                <a:extLst>
                  <a:ext uri="{0D108BD9-81ED-4DB2-BD59-A6C34878D82A}">
                    <a16:rowId xmlns:a16="http://schemas.microsoft.com/office/drawing/2014/main" val="2224738762"/>
                  </a:ext>
                </a:extLst>
              </a:tr>
              <a:tr h="156068">
                <a:tc>
                  <a:txBody>
                    <a:bodyPr/>
                    <a:lstStyle/>
                    <a:p>
                      <a:pPr algn="l" fontAlgn="ctr"/>
                      <a:r>
                        <a:rPr lang="en-US" sz="1500" b="0" i="0" u="none" strike="noStrike" dirty="0">
                          <a:solidFill>
                            <a:srgbClr val="FFFF00"/>
                          </a:solidFill>
                          <a:effectLst/>
                          <a:latin typeface="Arial" panose="020B0604020202020204" pitchFamily="34" charset="0"/>
                        </a:rPr>
                        <a:t>Wallowa/Lostine Rivers - spring Chinook salmon</a:t>
                      </a:r>
                    </a:p>
                  </a:txBody>
                  <a:tcPr marL="6503" marR="6503" marT="6503" marB="0" anchor="ctr">
                    <a:lnL>
                      <a:noFill/>
                    </a:lnL>
                    <a:lnR>
                      <a:noFill/>
                    </a:lnR>
                    <a:lnT>
                      <a:noFill/>
                    </a:lnT>
                    <a:lnB>
                      <a:noFill/>
                    </a:lnB>
                  </a:tcPr>
                </a:tc>
                <a:extLst>
                  <a:ext uri="{0D108BD9-81ED-4DB2-BD59-A6C34878D82A}">
                    <a16:rowId xmlns:a16="http://schemas.microsoft.com/office/drawing/2014/main" val="3010740146"/>
                  </a:ext>
                </a:extLst>
              </a:tr>
              <a:tr h="156068">
                <a:tc>
                  <a:txBody>
                    <a:bodyPr/>
                    <a:lstStyle/>
                    <a:p>
                      <a:pPr algn="l" fontAlgn="ctr"/>
                      <a:r>
                        <a:rPr lang="en-US" sz="1500" b="0" i="0" u="none" strike="noStrike" dirty="0">
                          <a:solidFill>
                            <a:srgbClr val="FFFF00"/>
                          </a:solidFill>
                          <a:effectLst/>
                          <a:latin typeface="Arial" panose="020B0604020202020204" pitchFamily="34" charset="0"/>
                        </a:rPr>
                        <a:t>Minam River - spring Chinook salmon</a:t>
                      </a:r>
                    </a:p>
                  </a:txBody>
                  <a:tcPr marL="6503" marR="6503" marT="6503" marB="0" anchor="ctr">
                    <a:lnL>
                      <a:noFill/>
                    </a:lnL>
                    <a:lnR>
                      <a:noFill/>
                    </a:lnR>
                    <a:lnT>
                      <a:noFill/>
                    </a:lnT>
                    <a:lnB>
                      <a:noFill/>
                    </a:lnB>
                  </a:tcPr>
                </a:tc>
                <a:extLst>
                  <a:ext uri="{0D108BD9-81ED-4DB2-BD59-A6C34878D82A}">
                    <a16:rowId xmlns:a16="http://schemas.microsoft.com/office/drawing/2014/main" val="3271562343"/>
                  </a:ext>
                </a:extLst>
              </a:tr>
              <a:tr h="156068">
                <a:tc>
                  <a:txBody>
                    <a:bodyPr/>
                    <a:lstStyle/>
                    <a:p>
                      <a:pPr algn="l" fontAlgn="ctr"/>
                      <a:r>
                        <a:rPr lang="en-US" sz="1500" b="0" i="0" u="none" strike="noStrike" dirty="0">
                          <a:solidFill>
                            <a:srgbClr val="FFFF00"/>
                          </a:solidFill>
                          <a:effectLst/>
                          <a:latin typeface="Arial" panose="020B0604020202020204" pitchFamily="34" charset="0"/>
                        </a:rPr>
                        <a:t>Bear Valley Creek - spring Chinook salmon</a:t>
                      </a:r>
                    </a:p>
                  </a:txBody>
                  <a:tcPr marL="6503" marR="6503" marT="6503" marB="0" anchor="ctr">
                    <a:lnL>
                      <a:noFill/>
                    </a:lnL>
                    <a:lnR>
                      <a:noFill/>
                    </a:lnR>
                    <a:lnT>
                      <a:noFill/>
                    </a:lnT>
                    <a:lnB>
                      <a:noFill/>
                    </a:lnB>
                  </a:tcPr>
                </a:tc>
                <a:extLst>
                  <a:ext uri="{0D108BD9-81ED-4DB2-BD59-A6C34878D82A}">
                    <a16:rowId xmlns:a16="http://schemas.microsoft.com/office/drawing/2014/main" val="4227647321"/>
                  </a:ext>
                </a:extLst>
              </a:tr>
              <a:tr h="156068">
                <a:tc>
                  <a:txBody>
                    <a:bodyPr/>
                    <a:lstStyle/>
                    <a:p>
                      <a:pPr algn="l" fontAlgn="ctr"/>
                      <a:r>
                        <a:rPr lang="en-US" sz="1500" b="0" i="0" u="none" strike="noStrike" dirty="0">
                          <a:solidFill>
                            <a:srgbClr val="FFFF00"/>
                          </a:solidFill>
                          <a:effectLst/>
                          <a:latin typeface="Arial" panose="020B0604020202020204" pitchFamily="34" charset="0"/>
                        </a:rPr>
                        <a:t>Big Creek - spring/summer Chinook salmon</a:t>
                      </a:r>
                    </a:p>
                  </a:txBody>
                  <a:tcPr marL="6503" marR="6503" marT="6503" marB="0" anchor="ctr">
                    <a:lnL>
                      <a:noFill/>
                    </a:lnL>
                    <a:lnR>
                      <a:noFill/>
                    </a:lnR>
                    <a:lnT>
                      <a:noFill/>
                    </a:lnT>
                    <a:lnB>
                      <a:noFill/>
                    </a:lnB>
                  </a:tcPr>
                </a:tc>
                <a:extLst>
                  <a:ext uri="{0D108BD9-81ED-4DB2-BD59-A6C34878D82A}">
                    <a16:rowId xmlns:a16="http://schemas.microsoft.com/office/drawing/2014/main" val="2161135078"/>
                  </a:ext>
                </a:extLst>
              </a:tr>
              <a:tr h="156068">
                <a:tc>
                  <a:txBody>
                    <a:bodyPr/>
                    <a:lstStyle/>
                    <a:p>
                      <a:pPr algn="l" fontAlgn="ctr"/>
                      <a:r>
                        <a:rPr lang="en-US" sz="1500" b="0" i="0" u="none" strike="noStrike" dirty="0">
                          <a:solidFill>
                            <a:srgbClr val="FFFF00"/>
                          </a:solidFill>
                          <a:effectLst/>
                          <a:latin typeface="Arial" panose="020B0604020202020204" pitchFamily="34" charset="0"/>
                        </a:rPr>
                        <a:t>East Fork South Fork Salmon River - summer Chinook salmon</a:t>
                      </a:r>
                    </a:p>
                  </a:txBody>
                  <a:tcPr marL="6503" marR="6503" marT="6503" marB="0" anchor="ctr">
                    <a:lnL>
                      <a:noFill/>
                    </a:lnL>
                    <a:lnR>
                      <a:noFill/>
                    </a:lnR>
                    <a:lnT>
                      <a:noFill/>
                    </a:lnT>
                    <a:lnB>
                      <a:noFill/>
                    </a:lnB>
                  </a:tcPr>
                </a:tc>
                <a:extLst>
                  <a:ext uri="{0D108BD9-81ED-4DB2-BD59-A6C34878D82A}">
                    <a16:rowId xmlns:a16="http://schemas.microsoft.com/office/drawing/2014/main" val="981998738"/>
                  </a:ext>
                </a:extLst>
              </a:tr>
              <a:tr h="156068">
                <a:tc>
                  <a:txBody>
                    <a:bodyPr/>
                    <a:lstStyle/>
                    <a:p>
                      <a:pPr algn="l" fontAlgn="ctr"/>
                      <a:r>
                        <a:rPr lang="en-US" sz="1500" b="0" i="0" u="none" strike="noStrike" dirty="0">
                          <a:solidFill>
                            <a:srgbClr val="FFFF00"/>
                          </a:solidFill>
                          <a:effectLst/>
                          <a:latin typeface="Arial" panose="020B0604020202020204" pitchFamily="34" charset="0"/>
                        </a:rPr>
                        <a:t>Little Salmon River - spring/summer Chinook salmon</a:t>
                      </a:r>
                    </a:p>
                  </a:txBody>
                  <a:tcPr marL="6503" marR="6503" marT="6503" marB="0" anchor="ctr">
                    <a:lnL>
                      <a:noFill/>
                    </a:lnL>
                    <a:lnR>
                      <a:noFill/>
                    </a:lnR>
                    <a:lnT>
                      <a:noFill/>
                    </a:lnT>
                    <a:lnB>
                      <a:noFill/>
                    </a:lnB>
                  </a:tcPr>
                </a:tc>
                <a:extLst>
                  <a:ext uri="{0D108BD9-81ED-4DB2-BD59-A6C34878D82A}">
                    <a16:rowId xmlns:a16="http://schemas.microsoft.com/office/drawing/2014/main" val="2278918266"/>
                  </a:ext>
                </a:extLst>
              </a:tr>
              <a:tr h="156068">
                <a:tc>
                  <a:txBody>
                    <a:bodyPr/>
                    <a:lstStyle/>
                    <a:p>
                      <a:pPr algn="l" fontAlgn="ctr"/>
                      <a:r>
                        <a:rPr lang="en-US" sz="1500" b="0" i="0" u="none" strike="noStrike" dirty="0">
                          <a:solidFill>
                            <a:srgbClr val="FFFF00"/>
                          </a:solidFill>
                          <a:effectLst/>
                          <a:latin typeface="Arial" panose="020B0604020202020204" pitchFamily="34" charset="0"/>
                        </a:rPr>
                        <a:t>Secesh River - summer Chinook salmon</a:t>
                      </a:r>
                    </a:p>
                  </a:txBody>
                  <a:tcPr marL="6503" marR="6503" marT="6503" marB="0" anchor="ctr">
                    <a:lnL>
                      <a:noFill/>
                    </a:lnL>
                    <a:lnR>
                      <a:noFill/>
                    </a:lnR>
                    <a:lnT>
                      <a:noFill/>
                    </a:lnT>
                    <a:lnB>
                      <a:noFill/>
                    </a:lnB>
                  </a:tcPr>
                </a:tc>
                <a:extLst>
                  <a:ext uri="{0D108BD9-81ED-4DB2-BD59-A6C34878D82A}">
                    <a16:rowId xmlns:a16="http://schemas.microsoft.com/office/drawing/2014/main" val="3994759839"/>
                  </a:ext>
                </a:extLst>
              </a:tr>
              <a:tr h="156068">
                <a:tc>
                  <a:txBody>
                    <a:bodyPr/>
                    <a:lstStyle/>
                    <a:p>
                      <a:pPr algn="l" fontAlgn="ctr"/>
                      <a:r>
                        <a:rPr lang="en-US" sz="1500" b="0" i="0" u="none" strike="noStrike" dirty="0">
                          <a:solidFill>
                            <a:srgbClr val="FFFF00"/>
                          </a:solidFill>
                          <a:effectLst/>
                          <a:latin typeface="Arial" panose="020B0604020202020204" pitchFamily="34" charset="0"/>
                        </a:rPr>
                        <a:t>South Fork Salmon River - summer Chinook salmon</a:t>
                      </a:r>
                    </a:p>
                  </a:txBody>
                  <a:tcPr marL="6503" marR="6503" marT="6503" marB="0" anchor="ctr">
                    <a:lnL>
                      <a:noFill/>
                    </a:lnL>
                    <a:lnR>
                      <a:noFill/>
                    </a:lnR>
                    <a:lnT>
                      <a:noFill/>
                    </a:lnT>
                    <a:lnB>
                      <a:noFill/>
                    </a:lnB>
                  </a:tcPr>
                </a:tc>
                <a:extLst>
                  <a:ext uri="{0D108BD9-81ED-4DB2-BD59-A6C34878D82A}">
                    <a16:rowId xmlns:a16="http://schemas.microsoft.com/office/drawing/2014/main" val="197207731"/>
                  </a:ext>
                </a:extLst>
              </a:tr>
              <a:tr h="156068">
                <a:tc>
                  <a:txBody>
                    <a:bodyPr/>
                    <a:lstStyle/>
                    <a:p>
                      <a:pPr algn="l" fontAlgn="ctr"/>
                      <a:r>
                        <a:rPr lang="en-US" sz="1500" b="0" i="0" u="none" strike="noStrike" dirty="0">
                          <a:solidFill>
                            <a:srgbClr val="FFFF00"/>
                          </a:solidFill>
                          <a:effectLst/>
                          <a:latin typeface="Arial" panose="020B0604020202020204" pitchFamily="34" charset="0"/>
                        </a:rPr>
                        <a:t>East Fork Salmon River - spring/summer Chinook salmon</a:t>
                      </a:r>
                    </a:p>
                  </a:txBody>
                  <a:tcPr marL="6503" marR="6503" marT="6503" marB="0" anchor="ctr">
                    <a:lnL>
                      <a:noFill/>
                    </a:lnL>
                    <a:lnR>
                      <a:noFill/>
                    </a:lnR>
                    <a:lnT>
                      <a:noFill/>
                    </a:lnT>
                    <a:lnB>
                      <a:noFill/>
                    </a:lnB>
                  </a:tcPr>
                </a:tc>
                <a:extLst>
                  <a:ext uri="{0D108BD9-81ED-4DB2-BD59-A6C34878D82A}">
                    <a16:rowId xmlns:a16="http://schemas.microsoft.com/office/drawing/2014/main" val="3219981871"/>
                  </a:ext>
                </a:extLst>
              </a:tr>
              <a:tr h="156068">
                <a:tc>
                  <a:txBody>
                    <a:bodyPr/>
                    <a:lstStyle/>
                    <a:p>
                      <a:pPr algn="l" fontAlgn="ctr"/>
                      <a:r>
                        <a:rPr lang="en-US" sz="1500" b="0" i="0" u="none" strike="noStrike" dirty="0">
                          <a:solidFill>
                            <a:srgbClr val="FFFF00"/>
                          </a:solidFill>
                          <a:effectLst/>
                          <a:latin typeface="Arial" panose="020B0604020202020204" pitchFamily="34" charset="0"/>
                        </a:rPr>
                        <a:t>Lemhi River - spring Chinook salmon</a:t>
                      </a:r>
                    </a:p>
                  </a:txBody>
                  <a:tcPr marL="6503" marR="6503" marT="6503" marB="0" anchor="ctr">
                    <a:lnL>
                      <a:noFill/>
                    </a:lnL>
                    <a:lnR>
                      <a:noFill/>
                    </a:lnR>
                    <a:lnT>
                      <a:noFill/>
                    </a:lnT>
                    <a:lnB>
                      <a:noFill/>
                    </a:lnB>
                  </a:tcPr>
                </a:tc>
                <a:extLst>
                  <a:ext uri="{0D108BD9-81ED-4DB2-BD59-A6C34878D82A}">
                    <a16:rowId xmlns:a16="http://schemas.microsoft.com/office/drawing/2014/main" val="2959264659"/>
                  </a:ext>
                </a:extLst>
              </a:tr>
              <a:tr h="156068">
                <a:tc>
                  <a:txBody>
                    <a:bodyPr/>
                    <a:lstStyle/>
                    <a:p>
                      <a:pPr algn="l" fontAlgn="ctr"/>
                      <a:r>
                        <a:rPr lang="en-US" sz="1500" b="0" i="0" u="none" strike="noStrike" dirty="0">
                          <a:solidFill>
                            <a:srgbClr val="FFFF00"/>
                          </a:solidFill>
                          <a:effectLst/>
                          <a:latin typeface="Arial" panose="020B0604020202020204" pitchFamily="34" charset="0"/>
                        </a:rPr>
                        <a:t>Pahsimeroi River - summer Chinook salmon</a:t>
                      </a:r>
                    </a:p>
                  </a:txBody>
                  <a:tcPr marL="6503" marR="6503" marT="6503" marB="0" anchor="ctr">
                    <a:lnL>
                      <a:noFill/>
                    </a:lnL>
                    <a:lnR>
                      <a:noFill/>
                    </a:lnR>
                    <a:lnT>
                      <a:noFill/>
                    </a:lnT>
                    <a:lnB>
                      <a:noFill/>
                    </a:lnB>
                  </a:tcPr>
                </a:tc>
                <a:extLst>
                  <a:ext uri="{0D108BD9-81ED-4DB2-BD59-A6C34878D82A}">
                    <a16:rowId xmlns:a16="http://schemas.microsoft.com/office/drawing/2014/main" val="3563093719"/>
                  </a:ext>
                </a:extLst>
              </a:tr>
              <a:tr h="156068">
                <a:tc>
                  <a:txBody>
                    <a:bodyPr/>
                    <a:lstStyle/>
                    <a:p>
                      <a:pPr algn="l" fontAlgn="ctr"/>
                      <a:r>
                        <a:rPr lang="en-US" sz="1500" b="0" i="0" u="none" strike="noStrike" dirty="0">
                          <a:solidFill>
                            <a:srgbClr val="FFFF00"/>
                          </a:solidFill>
                          <a:effectLst/>
                          <a:latin typeface="Arial" panose="020B0604020202020204" pitchFamily="34" charset="0"/>
                        </a:rPr>
                        <a:t>Salmon River Lower Mainstem - spring/summer Chinook salmon</a:t>
                      </a:r>
                    </a:p>
                  </a:txBody>
                  <a:tcPr marL="6503" marR="6503" marT="6503" marB="0" anchor="ctr">
                    <a:lnL>
                      <a:noFill/>
                    </a:lnL>
                    <a:lnR>
                      <a:noFill/>
                    </a:lnR>
                    <a:lnT>
                      <a:noFill/>
                    </a:lnT>
                    <a:lnB>
                      <a:noFill/>
                    </a:lnB>
                  </a:tcPr>
                </a:tc>
                <a:extLst>
                  <a:ext uri="{0D108BD9-81ED-4DB2-BD59-A6C34878D82A}">
                    <a16:rowId xmlns:a16="http://schemas.microsoft.com/office/drawing/2014/main" val="711728040"/>
                  </a:ext>
                </a:extLst>
              </a:tr>
              <a:tr h="156068">
                <a:tc>
                  <a:txBody>
                    <a:bodyPr/>
                    <a:lstStyle/>
                    <a:p>
                      <a:pPr algn="l" fontAlgn="ctr"/>
                      <a:r>
                        <a:rPr lang="en-US" sz="1500" b="0" i="0" u="none" strike="noStrike" dirty="0">
                          <a:solidFill>
                            <a:srgbClr val="FFFF00"/>
                          </a:solidFill>
                          <a:effectLst/>
                          <a:latin typeface="Arial" panose="020B0604020202020204" pitchFamily="34" charset="0"/>
                        </a:rPr>
                        <a:t>Salmon River Upper Mainstem - spring Chinook salmon</a:t>
                      </a:r>
                    </a:p>
                  </a:txBody>
                  <a:tcPr marL="6503" marR="6503" marT="6503" marB="0" anchor="ctr">
                    <a:lnL>
                      <a:noFill/>
                    </a:lnL>
                    <a:lnR>
                      <a:noFill/>
                    </a:lnR>
                    <a:lnT>
                      <a:noFill/>
                    </a:lnT>
                    <a:lnB>
                      <a:noFill/>
                    </a:lnB>
                  </a:tcPr>
                </a:tc>
                <a:extLst>
                  <a:ext uri="{0D108BD9-81ED-4DB2-BD59-A6C34878D82A}">
                    <a16:rowId xmlns:a16="http://schemas.microsoft.com/office/drawing/2014/main" val="201638197"/>
                  </a:ext>
                </a:extLst>
              </a:tr>
              <a:tr h="156068">
                <a:tc>
                  <a:txBody>
                    <a:bodyPr/>
                    <a:lstStyle/>
                    <a:p>
                      <a:pPr algn="l" fontAlgn="ctr"/>
                      <a:r>
                        <a:rPr lang="en-US" sz="1500" b="0" i="0" u="none" strike="noStrike" dirty="0">
                          <a:solidFill>
                            <a:srgbClr val="FFFF00"/>
                          </a:solidFill>
                          <a:effectLst/>
                          <a:latin typeface="Arial" panose="020B0604020202020204" pitchFamily="34" charset="0"/>
                        </a:rPr>
                        <a:t>Valley Creek - spring/summer Chinook salmon</a:t>
                      </a:r>
                    </a:p>
                  </a:txBody>
                  <a:tcPr marL="6503" marR="6503" marT="6503" marB="0" anchor="ctr">
                    <a:lnL>
                      <a:noFill/>
                    </a:lnL>
                    <a:lnR>
                      <a:noFill/>
                    </a:lnR>
                    <a:lnT>
                      <a:noFill/>
                    </a:lnT>
                    <a:lnB>
                      <a:noFill/>
                    </a:lnB>
                  </a:tcPr>
                </a:tc>
                <a:extLst>
                  <a:ext uri="{0D108BD9-81ED-4DB2-BD59-A6C34878D82A}">
                    <a16:rowId xmlns:a16="http://schemas.microsoft.com/office/drawing/2014/main" val="3101489770"/>
                  </a:ext>
                </a:extLst>
              </a:tr>
              <a:tr h="156068">
                <a:tc>
                  <a:txBody>
                    <a:bodyPr/>
                    <a:lstStyle/>
                    <a:p>
                      <a:pPr algn="l" fontAlgn="ctr"/>
                      <a:r>
                        <a:rPr lang="en-US" sz="1500" b="0" i="0" u="none" strike="noStrike" dirty="0">
                          <a:solidFill>
                            <a:srgbClr val="FFFF00"/>
                          </a:solidFill>
                          <a:effectLst/>
                          <a:latin typeface="Arial" panose="020B0604020202020204" pitchFamily="34" charset="0"/>
                        </a:rPr>
                        <a:t>Redfish Lake - summer Sockeye salmon</a:t>
                      </a:r>
                    </a:p>
                  </a:txBody>
                  <a:tcPr marL="6503" marR="6503" marT="6503" marB="0" anchor="ctr">
                    <a:lnL>
                      <a:noFill/>
                    </a:lnL>
                    <a:lnR>
                      <a:noFill/>
                    </a:lnR>
                    <a:lnT>
                      <a:noFill/>
                    </a:lnT>
                    <a:lnB>
                      <a:noFill/>
                    </a:lnB>
                  </a:tcPr>
                </a:tc>
                <a:extLst>
                  <a:ext uri="{0D108BD9-81ED-4DB2-BD59-A6C34878D82A}">
                    <a16:rowId xmlns:a16="http://schemas.microsoft.com/office/drawing/2014/main" val="3889961980"/>
                  </a:ext>
                </a:extLst>
              </a:tr>
              <a:tr h="156068">
                <a:tc>
                  <a:txBody>
                    <a:bodyPr/>
                    <a:lstStyle/>
                    <a:p>
                      <a:pPr algn="l" fontAlgn="ctr"/>
                      <a:r>
                        <a:rPr lang="en-US" sz="1500" b="0" i="0" u="none" strike="noStrike" dirty="0">
                          <a:solidFill>
                            <a:srgbClr val="FFFF00"/>
                          </a:solidFill>
                          <a:effectLst/>
                          <a:latin typeface="Arial" panose="020B0604020202020204" pitchFamily="34" charset="0"/>
                        </a:rPr>
                        <a:t>Grande Ronde River Lower Mainstem - summer Steelhead</a:t>
                      </a:r>
                    </a:p>
                  </a:txBody>
                  <a:tcPr marL="6503" marR="6503" marT="6503" marB="0" anchor="ctr">
                    <a:lnL>
                      <a:noFill/>
                    </a:lnL>
                    <a:lnR>
                      <a:noFill/>
                    </a:lnR>
                    <a:lnT>
                      <a:noFill/>
                    </a:lnT>
                    <a:lnB>
                      <a:noFill/>
                    </a:lnB>
                  </a:tcPr>
                </a:tc>
                <a:extLst>
                  <a:ext uri="{0D108BD9-81ED-4DB2-BD59-A6C34878D82A}">
                    <a16:rowId xmlns:a16="http://schemas.microsoft.com/office/drawing/2014/main" val="1578218701"/>
                  </a:ext>
                </a:extLst>
              </a:tr>
              <a:tr h="156068">
                <a:tc>
                  <a:txBody>
                    <a:bodyPr/>
                    <a:lstStyle/>
                    <a:p>
                      <a:pPr algn="l" fontAlgn="ctr"/>
                      <a:r>
                        <a:rPr lang="sv-SE" sz="1500" b="0" i="0" u="none" strike="noStrike" dirty="0">
                          <a:solidFill>
                            <a:srgbClr val="FFFF00"/>
                          </a:solidFill>
                          <a:effectLst/>
                          <a:latin typeface="Arial" panose="020B0604020202020204" pitchFamily="34" charset="0"/>
                        </a:rPr>
                        <a:t>Grande Ronde River Upper Mainstem - summer Steelhead</a:t>
                      </a:r>
                    </a:p>
                  </a:txBody>
                  <a:tcPr marL="6503" marR="6503" marT="6503" marB="0" anchor="ctr">
                    <a:lnL>
                      <a:noFill/>
                    </a:lnL>
                    <a:lnR>
                      <a:noFill/>
                    </a:lnR>
                    <a:lnT>
                      <a:noFill/>
                    </a:lnT>
                    <a:lnB>
                      <a:noFill/>
                    </a:lnB>
                  </a:tcPr>
                </a:tc>
                <a:extLst>
                  <a:ext uri="{0D108BD9-81ED-4DB2-BD59-A6C34878D82A}">
                    <a16:rowId xmlns:a16="http://schemas.microsoft.com/office/drawing/2014/main" val="3666570037"/>
                  </a:ext>
                </a:extLst>
              </a:tr>
              <a:tr h="156068">
                <a:tc>
                  <a:txBody>
                    <a:bodyPr/>
                    <a:lstStyle/>
                    <a:p>
                      <a:pPr algn="l" fontAlgn="ctr"/>
                      <a:r>
                        <a:rPr lang="en-US" sz="1500" b="0" i="0" u="none" strike="noStrike" dirty="0">
                          <a:solidFill>
                            <a:srgbClr val="FFFF00"/>
                          </a:solidFill>
                          <a:effectLst/>
                          <a:latin typeface="Arial" panose="020B0604020202020204" pitchFamily="34" charset="0"/>
                        </a:rPr>
                        <a:t>Joseph Creek - summer Steelhead</a:t>
                      </a:r>
                    </a:p>
                  </a:txBody>
                  <a:tcPr marL="6503" marR="6503" marT="6503" marB="0" anchor="ctr">
                    <a:lnL>
                      <a:noFill/>
                    </a:lnL>
                    <a:lnR>
                      <a:noFill/>
                    </a:lnR>
                    <a:lnT>
                      <a:noFill/>
                    </a:lnT>
                    <a:lnB>
                      <a:noFill/>
                    </a:lnB>
                  </a:tcPr>
                </a:tc>
                <a:extLst>
                  <a:ext uri="{0D108BD9-81ED-4DB2-BD59-A6C34878D82A}">
                    <a16:rowId xmlns:a16="http://schemas.microsoft.com/office/drawing/2014/main" val="3666815337"/>
                  </a:ext>
                </a:extLst>
              </a:tr>
              <a:tr h="156068">
                <a:tc>
                  <a:txBody>
                    <a:bodyPr/>
                    <a:lstStyle/>
                    <a:p>
                      <a:pPr algn="l" fontAlgn="ctr"/>
                      <a:r>
                        <a:rPr lang="en-US" sz="1500" b="0" i="0" u="none" strike="noStrike" dirty="0">
                          <a:solidFill>
                            <a:srgbClr val="FFFF00"/>
                          </a:solidFill>
                          <a:effectLst/>
                          <a:latin typeface="Arial" panose="020B0604020202020204" pitchFamily="34" charset="0"/>
                        </a:rPr>
                        <a:t>Wallowa River - summer Steelhead</a:t>
                      </a:r>
                    </a:p>
                  </a:txBody>
                  <a:tcPr marL="6503" marR="6503" marT="6503" marB="0" anchor="ctr">
                    <a:lnL>
                      <a:noFill/>
                    </a:lnL>
                    <a:lnR>
                      <a:noFill/>
                    </a:lnR>
                    <a:lnT>
                      <a:noFill/>
                    </a:lnT>
                    <a:lnB>
                      <a:noFill/>
                    </a:lnB>
                  </a:tcPr>
                </a:tc>
                <a:extLst>
                  <a:ext uri="{0D108BD9-81ED-4DB2-BD59-A6C34878D82A}">
                    <a16:rowId xmlns:a16="http://schemas.microsoft.com/office/drawing/2014/main" val="1352907089"/>
                  </a:ext>
                </a:extLst>
              </a:tr>
              <a:tr h="156068">
                <a:tc>
                  <a:txBody>
                    <a:bodyPr/>
                    <a:lstStyle/>
                    <a:p>
                      <a:pPr algn="l" fontAlgn="ctr"/>
                      <a:r>
                        <a:rPr lang="en-US" sz="1500" b="0" i="0" u="none" strike="noStrike" dirty="0">
                          <a:solidFill>
                            <a:srgbClr val="FFFF00"/>
                          </a:solidFill>
                          <a:effectLst/>
                          <a:latin typeface="Arial" panose="020B0604020202020204" pitchFamily="34" charset="0"/>
                        </a:rPr>
                        <a:t>Hells Canyon - summer Steelhead</a:t>
                      </a:r>
                    </a:p>
                  </a:txBody>
                  <a:tcPr marL="6503" marR="6503" marT="6503" marB="0" anchor="ctr">
                    <a:lnL>
                      <a:noFill/>
                    </a:lnL>
                    <a:lnR>
                      <a:noFill/>
                    </a:lnR>
                    <a:lnT>
                      <a:noFill/>
                    </a:lnT>
                    <a:lnB>
                      <a:noFill/>
                    </a:lnB>
                  </a:tcPr>
                </a:tc>
                <a:extLst>
                  <a:ext uri="{0D108BD9-81ED-4DB2-BD59-A6C34878D82A}">
                    <a16:rowId xmlns:a16="http://schemas.microsoft.com/office/drawing/2014/main" val="3317533090"/>
                  </a:ext>
                </a:extLst>
              </a:tr>
              <a:tr h="156068">
                <a:tc>
                  <a:txBody>
                    <a:bodyPr/>
                    <a:lstStyle/>
                    <a:p>
                      <a:pPr algn="l" fontAlgn="ctr"/>
                      <a:r>
                        <a:rPr lang="en-US" sz="1500" b="0" i="0" u="none" strike="noStrike" dirty="0">
                          <a:solidFill>
                            <a:srgbClr val="FFFF00"/>
                          </a:solidFill>
                          <a:effectLst/>
                          <a:latin typeface="Arial" panose="020B0604020202020204" pitchFamily="34" charset="0"/>
                        </a:rPr>
                        <a:t>Imnaha River - summer Steelhead</a:t>
                      </a:r>
                    </a:p>
                  </a:txBody>
                  <a:tcPr marL="6503" marR="6503" marT="6503" marB="0" anchor="ctr">
                    <a:lnL>
                      <a:noFill/>
                    </a:lnL>
                    <a:lnR>
                      <a:noFill/>
                    </a:lnR>
                    <a:lnT>
                      <a:noFill/>
                    </a:lnT>
                    <a:lnB>
                      <a:noFill/>
                    </a:lnB>
                  </a:tcPr>
                </a:tc>
                <a:extLst>
                  <a:ext uri="{0D108BD9-81ED-4DB2-BD59-A6C34878D82A}">
                    <a16:rowId xmlns:a16="http://schemas.microsoft.com/office/drawing/2014/main" val="945907359"/>
                  </a:ext>
                </a:extLst>
              </a:tr>
              <a:tr h="156068">
                <a:tc>
                  <a:txBody>
                    <a:bodyPr/>
                    <a:lstStyle/>
                    <a:p>
                      <a:pPr algn="l" fontAlgn="ctr"/>
                      <a:r>
                        <a:rPr lang="en-US" sz="1500" b="0" i="0" u="none" strike="noStrike" dirty="0">
                          <a:solidFill>
                            <a:srgbClr val="FFFF00"/>
                          </a:solidFill>
                          <a:effectLst/>
                          <a:latin typeface="Arial" panose="020B0604020202020204" pitchFamily="34" charset="0"/>
                        </a:rPr>
                        <a:t>Asotin Creek - summer Steelhead</a:t>
                      </a:r>
                    </a:p>
                  </a:txBody>
                  <a:tcPr marL="6503" marR="6503" marT="6503" marB="0" anchor="ctr">
                    <a:lnL>
                      <a:noFill/>
                    </a:lnL>
                    <a:lnR>
                      <a:noFill/>
                    </a:lnR>
                    <a:lnT>
                      <a:noFill/>
                    </a:lnT>
                    <a:lnB>
                      <a:noFill/>
                    </a:lnB>
                  </a:tcPr>
                </a:tc>
                <a:extLst>
                  <a:ext uri="{0D108BD9-81ED-4DB2-BD59-A6C34878D82A}">
                    <a16:rowId xmlns:a16="http://schemas.microsoft.com/office/drawing/2014/main" val="1316121074"/>
                  </a:ext>
                </a:extLst>
              </a:tr>
              <a:tr h="156068">
                <a:tc>
                  <a:txBody>
                    <a:bodyPr/>
                    <a:lstStyle/>
                    <a:p>
                      <a:pPr algn="l" fontAlgn="ctr"/>
                      <a:r>
                        <a:rPr lang="en-US" sz="1500" b="0" i="0" u="none" strike="noStrike" dirty="0">
                          <a:solidFill>
                            <a:srgbClr val="FFFF00"/>
                          </a:solidFill>
                          <a:effectLst/>
                          <a:latin typeface="Arial" panose="020B0604020202020204" pitchFamily="34" charset="0"/>
                        </a:rPr>
                        <a:t>Tucannon River - summer Steelhead</a:t>
                      </a:r>
                    </a:p>
                  </a:txBody>
                  <a:tcPr marL="6503" marR="6503" marT="6503" marB="0" anchor="ctr">
                    <a:lnL>
                      <a:noFill/>
                    </a:lnL>
                    <a:lnR>
                      <a:noFill/>
                    </a:lnR>
                    <a:lnT>
                      <a:noFill/>
                    </a:lnT>
                    <a:lnB>
                      <a:noFill/>
                    </a:lnB>
                  </a:tcPr>
                </a:tc>
                <a:extLst>
                  <a:ext uri="{0D108BD9-81ED-4DB2-BD59-A6C34878D82A}">
                    <a16:rowId xmlns:a16="http://schemas.microsoft.com/office/drawing/2014/main" val="510945670"/>
                  </a:ext>
                </a:extLst>
              </a:tr>
              <a:tr h="156068">
                <a:tc>
                  <a:txBody>
                    <a:bodyPr/>
                    <a:lstStyle/>
                    <a:p>
                      <a:pPr algn="l" fontAlgn="ctr"/>
                      <a:r>
                        <a:rPr lang="en-US" sz="1500" b="0" i="0" u="none" strike="noStrike" dirty="0">
                          <a:solidFill>
                            <a:srgbClr val="FFFF00"/>
                          </a:solidFill>
                          <a:effectLst/>
                          <a:latin typeface="Arial" panose="020B0604020202020204" pitchFamily="34" charset="0"/>
                        </a:rPr>
                        <a:t>East Fork Salmon River - summer Steelhead</a:t>
                      </a:r>
                    </a:p>
                  </a:txBody>
                  <a:tcPr marL="6503" marR="6503" marT="6503" marB="0" anchor="ctr">
                    <a:lnL>
                      <a:noFill/>
                    </a:lnL>
                    <a:lnR>
                      <a:noFill/>
                    </a:lnR>
                    <a:lnT>
                      <a:noFill/>
                    </a:lnT>
                    <a:lnB>
                      <a:noFill/>
                    </a:lnB>
                  </a:tcPr>
                </a:tc>
                <a:extLst>
                  <a:ext uri="{0D108BD9-81ED-4DB2-BD59-A6C34878D82A}">
                    <a16:rowId xmlns:a16="http://schemas.microsoft.com/office/drawing/2014/main" val="412527323"/>
                  </a:ext>
                </a:extLst>
              </a:tr>
              <a:tr h="156068">
                <a:tc>
                  <a:txBody>
                    <a:bodyPr/>
                    <a:lstStyle/>
                    <a:p>
                      <a:pPr algn="l" fontAlgn="ctr"/>
                      <a:r>
                        <a:rPr lang="en-US" sz="1500" b="0" i="0" u="none" strike="noStrike" dirty="0">
                          <a:solidFill>
                            <a:srgbClr val="FFFF00"/>
                          </a:solidFill>
                          <a:effectLst/>
                          <a:latin typeface="Arial" panose="020B0604020202020204" pitchFamily="34" charset="0"/>
                        </a:rPr>
                        <a:t>Lemhi River - summer Steelhead</a:t>
                      </a:r>
                    </a:p>
                  </a:txBody>
                  <a:tcPr marL="6503" marR="6503" marT="6503" marB="0" anchor="ctr">
                    <a:lnL>
                      <a:noFill/>
                    </a:lnL>
                    <a:lnR>
                      <a:noFill/>
                    </a:lnR>
                    <a:lnT>
                      <a:noFill/>
                    </a:lnT>
                    <a:lnB>
                      <a:noFill/>
                    </a:lnB>
                  </a:tcPr>
                </a:tc>
                <a:extLst>
                  <a:ext uri="{0D108BD9-81ED-4DB2-BD59-A6C34878D82A}">
                    <a16:rowId xmlns:a16="http://schemas.microsoft.com/office/drawing/2014/main" val="596662388"/>
                  </a:ext>
                </a:extLst>
              </a:tr>
            </a:tbl>
          </a:graphicData>
        </a:graphic>
      </p:graphicFrame>
      <p:graphicFrame>
        <p:nvGraphicFramePr>
          <p:cNvPr id="3" name="Table 2"/>
          <p:cNvGraphicFramePr>
            <a:graphicFrameLocks noGrp="1"/>
          </p:cNvGraphicFramePr>
          <p:nvPr>
            <p:extLst>
              <p:ext uri="{D42A27DB-BD31-4B8C-83A1-F6EECF244321}">
                <p14:modId xmlns:p14="http://schemas.microsoft.com/office/powerpoint/2010/main" val="945141339"/>
              </p:ext>
            </p:extLst>
          </p:nvPr>
        </p:nvGraphicFramePr>
        <p:xfrm>
          <a:off x="5746749" y="605089"/>
          <a:ext cx="6445251" cy="6027420"/>
        </p:xfrm>
        <a:graphic>
          <a:graphicData uri="http://schemas.openxmlformats.org/drawingml/2006/table">
            <a:tbl>
              <a:tblPr/>
              <a:tblGrid>
                <a:gridCol w="6445251">
                  <a:extLst>
                    <a:ext uri="{9D8B030D-6E8A-4147-A177-3AD203B41FA5}">
                      <a16:colId xmlns:a16="http://schemas.microsoft.com/office/drawing/2014/main" val="4253768510"/>
                    </a:ext>
                  </a:extLst>
                </a:gridCol>
              </a:tblGrid>
              <a:tr h="182880">
                <a:tc>
                  <a:txBody>
                    <a:bodyPr/>
                    <a:lstStyle/>
                    <a:p>
                      <a:pPr algn="l" fontAlgn="ctr"/>
                      <a:r>
                        <a:rPr lang="en-US" sz="1600" b="0" i="0" u="none" strike="noStrike" dirty="0">
                          <a:solidFill>
                            <a:srgbClr val="FFFF00"/>
                          </a:solidFill>
                          <a:effectLst/>
                          <a:latin typeface="Arial" panose="020B0604020202020204" pitchFamily="34" charset="0"/>
                        </a:rPr>
                        <a:t>Middle Fork Salmon River Upper Mainstem - summer Steelhead</a:t>
                      </a:r>
                    </a:p>
                  </a:txBody>
                  <a:tcPr marL="7620" marR="7620" marT="7620" marB="0" anchor="ctr">
                    <a:lnL>
                      <a:noFill/>
                    </a:lnL>
                    <a:lnR>
                      <a:noFill/>
                    </a:lnR>
                    <a:lnT>
                      <a:noFill/>
                    </a:lnT>
                    <a:lnB>
                      <a:noFill/>
                    </a:lnB>
                  </a:tcPr>
                </a:tc>
                <a:extLst>
                  <a:ext uri="{0D108BD9-81ED-4DB2-BD59-A6C34878D82A}">
                    <a16:rowId xmlns:a16="http://schemas.microsoft.com/office/drawing/2014/main" val="1963954851"/>
                  </a:ext>
                </a:extLst>
              </a:tr>
              <a:tr h="182880">
                <a:tc>
                  <a:txBody>
                    <a:bodyPr/>
                    <a:lstStyle/>
                    <a:p>
                      <a:pPr algn="l" fontAlgn="ctr"/>
                      <a:r>
                        <a:rPr lang="en-US" sz="1600" b="0" i="0" u="none" strike="noStrike" dirty="0">
                          <a:solidFill>
                            <a:srgbClr val="FFFF00"/>
                          </a:solidFill>
                          <a:effectLst/>
                          <a:latin typeface="Arial" panose="020B0604020202020204" pitchFamily="34" charset="0"/>
                        </a:rPr>
                        <a:t>Pahsimeroi River - summer Steelhead</a:t>
                      </a:r>
                    </a:p>
                  </a:txBody>
                  <a:tcPr marL="7620" marR="7620" marT="7620" marB="0" anchor="ctr">
                    <a:lnL>
                      <a:noFill/>
                    </a:lnL>
                    <a:lnR>
                      <a:noFill/>
                    </a:lnR>
                    <a:lnT>
                      <a:noFill/>
                    </a:lnT>
                    <a:lnB>
                      <a:noFill/>
                    </a:lnB>
                  </a:tcPr>
                </a:tc>
                <a:extLst>
                  <a:ext uri="{0D108BD9-81ED-4DB2-BD59-A6C34878D82A}">
                    <a16:rowId xmlns:a16="http://schemas.microsoft.com/office/drawing/2014/main" val="1849691422"/>
                  </a:ext>
                </a:extLst>
              </a:tr>
              <a:tr h="182880">
                <a:tc>
                  <a:txBody>
                    <a:bodyPr/>
                    <a:lstStyle/>
                    <a:p>
                      <a:pPr algn="l" fontAlgn="ctr"/>
                      <a:r>
                        <a:rPr lang="en-US" sz="1600" b="0" i="0" u="none" strike="noStrike" dirty="0">
                          <a:solidFill>
                            <a:srgbClr val="FFFF00"/>
                          </a:solidFill>
                          <a:effectLst/>
                          <a:latin typeface="Arial" panose="020B0604020202020204" pitchFamily="34" charset="0"/>
                        </a:rPr>
                        <a:t>Salmon River Upper Mainstem - summer Steelhead</a:t>
                      </a:r>
                    </a:p>
                  </a:txBody>
                  <a:tcPr marL="7620" marR="7620" marT="7620" marB="0" anchor="ctr">
                    <a:lnL>
                      <a:noFill/>
                    </a:lnL>
                    <a:lnR>
                      <a:noFill/>
                    </a:lnR>
                    <a:lnT>
                      <a:noFill/>
                    </a:lnT>
                    <a:lnB>
                      <a:noFill/>
                    </a:lnB>
                  </a:tcPr>
                </a:tc>
                <a:extLst>
                  <a:ext uri="{0D108BD9-81ED-4DB2-BD59-A6C34878D82A}">
                    <a16:rowId xmlns:a16="http://schemas.microsoft.com/office/drawing/2014/main" val="3502679954"/>
                  </a:ext>
                </a:extLst>
              </a:tr>
              <a:tr h="182880">
                <a:tc>
                  <a:txBody>
                    <a:bodyPr/>
                    <a:lstStyle/>
                    <a:p>
                      <a:pPr algn="l" fontAlgn="ctr"/>
                      <a:r>
                        <a:rPr lang="en-US" sz="1600" b="0" i="0" u="none" strike="noStrike" dirty="0">
                          <a:solidFill>
                            <a:srgbClr val="FFFF00"/>
                          </a:solidFill>
                          <a:effectLst/>
                          <a:latin typeface="Arial" panose="020B0604020202020204" pitchFamily="34" charset="0"/>
                        </a:rPr>
                        <a:t>Deschutes River Eastside - summer Steelhead</a:t>
                      </a:r>
                    </a:p>
                  </a:txBody>
                  <a:tcPr marL="7620" marR="7620" marT="7620" marB="0" anchor="ctr">
                    <a:lnL>
                      <a:noFill/>
                    </a:lnL>
                    <a:lnR>
                      <a:noFill/>
                    </a:lnR>
                    <a:lnT>
                      <a:noFill/>
                    </a:lnT>
                    <a:lnB>
                      <a:noFill/>
                    </a:lnB>
                  </a:tcPr>
                </a:tc>
                <a:extLst>
                  <a:ext uri="{0D108BD9-81ED-4DB2-BD59-A6C34878D82A}">
                    <a16:rowId xmlns:a16="http://schemas.microsoft.com/office/drawing/2014/main" val="841252608"/>
                  </a:ext>
                </a:extLst>
              </a:tr>
              <a:tr h="182880">
                <a:tc>
                  <a:txBody>
                    <a:bodyPr/>
                    <a:lstStyle/>
                    <a:p>
                      <a:pPr algn="l" fontAlgn="ctr"/>
                      <a:r>
                        <a:rPr lang="en-US" sz="1600" b="0" i="0" u="none" strike="noStrike" dirty="0">
                          <a:solidFill>
                            <a:srgbClr val="FFFF00"/>
                          </a:solidFill>
                          <a:effectLst/>
                          <a:latin typeface="Arial" panose="020B0604020202020204" pitchFamily="34" charset="0"/>
                        </a:rPr>
                        <a:t>Deschutes River Westside - summer Steelhead</a:t>
                      </a:r>
                    </a:p>
                  </a:txBody>
                  <a:tcPr marL="7620" marR="7620" marT="7620" marB="0" anchor="ctr">
                    <a:lnL>
                      <a:noFill/>
                    </a:lnL>
                    <a:lnR>
                      <a:noFill/>
                    </a:lnR>
                    <a:lnT>
                      <a:noFill/>
                    </a:lnT>
                    <a:lnB>
                      <a:noFill/>
                    </a:lnB>
                  </a:tcPr>
                </a:tc>
                <a:extLst>
                  <a:ext uri="{0D108BD9-81ED-4DB2-BD59-A6C34878D82A}">
                    <a16:rowId xmlns:a16="http://schemas.microsoft.com/office/drawing/2014/main" val="2396355487"/>
                  </a:ext>
                </a:extLst>
              </a:tr>
              <a:tr h="182880">
                <a:tc>
                  <a:txBody>
                    <a:bodyPr/>
                    <a:lstStyle/>
                    <a:p>
                      <a:pPr algn="l" fontAlgn="ctr"/>
                      <a:r>
                        <a:rPr lang="en-US" sz="1600" b="0" i="0" u="none" strike="noStrike" dirty="0">
                          <a:solidFill>
                            <a:srgbClr val="FFFF00"/>
                          </a:solidFill>
                          <a:effectLst/>
                          <a:latin typeface="Arial" panose="020B0604020202020204" pitchFamily="34" charset="0"/>
                        </a:rPr>
                        <a:t>Fifteenmile Creek - winter Steelhead</a:t>
                      </a:r>
                    </a:p>
                  </a:txBody>
                  <a:tcPr marL="7620" marR="7620" marT="7620" marB="0" anchor="ctr">
                    <a:lnL>
                      <a:noFill/>
                    </a:lnL>
                    <a:lnR>
                      <a:noFill/>
                    </a:lnR>
                    <a:lnT>
                      <a:noFill/>
                    </a:lnT>
                    <a:lnB>
                      <a:noFill/>
                    </a:lnB>
                  </a:tcPr>
                </a:tc>
                <a:extLst>
                  <a:ext uri="{0D108BD9-81ED-4DB2-BD59-A6C34878D82A}">
                    <a16:rowId xmlns:a16="http://schemas.microsoft.com/office/drawing/2014/main" val="205391931"/>
                  </a:ext>
                </a:extLst>
              </a:tr>
              <a:tr h="182880">
                <a:tc>
                  <a:txBody>
                    <a:bodyPr/>
                    <a:lstStyle/>
                    <a:p>
                      <a:pPr algn="l" fontAlgn="ctr"/>
                      <a:r>
                        <a:rPr lang="en-US" sz="1600" b="0" i="0" u="none" strike="noStrike" dirty="0">
                          <a:solidFill>
                            <a:srgbClr val="FFFF00"/>
                          </a:solidFill>
                          <a:effectLst/>
                          <a:latin typeface="Arial" panose="020B0604020202020204" pitchFamily="34" charset="0"/>
                        </a:rPr>
                        <a:t>Klickitat River - summer and winter Steelhead</a:t>
                      </a:r>
                    </a:p>
                  </a:txBody>
                  <a:tcPr marL="7620" marR="7620" marT="7620" marB="0" anchor="ctr">
                    <a:lnL>
                      <a:noFill/>
                    </a:lnL>
                    <a:lnR>
                      <a:noFill/>
                    </a:lnR>
                    <a:lnT>
                      <a:noFill/>
                    </a:lnT>
                    <a:lnB>
                      <a:noFill/>
                    </a:lnB>
                  </a:tcPr>
                </a:tc>
                <a:extLst>
                  <a:ext uri="{0D108BD9-81ED-4DB2-BD59-A6C34878D82A}">
                    <a16:rowId xmlns:a16="http://schemas.microsoft.com/office/drawing/2014/main" val="2140902126"/>
                  </a:ext>
                </a:extLst>
              </a:tr>
              <a:tr h="182880">
                <a:tc>
                  <a:txBody>
                    <a:bodyPr/>
                    <a:lstStyle/>
                    <a:p>
                      <a:pPr algn="l" fontAlgn="ctr"/>
                      <a:r>
                        <a:rPr lang="en-US" sz="1600" b="0" i="0" u="none" strike="noStrike" dirty="0">
                          <a:solidFill>
                            <a:srgbClr val="FFFF00"/>
                          </a:solidFill>
                          <a:effectLst/>
                          <a:latin typeface="Arial" panose="020B0604020202020204" pitchFamily="34" charset="0"/>
                        </a:rPr>
                        <a:t>John Day River Lower Mainstem Tributaries - summer Steelhead</a:t>
                      </a:r>
                    </a:p>
                  </a:txBody>
                  <a:tcPr marL="7620" marR="7620" marT="7620" marB="0" anchor="ctr">
                    <a:lnL>
                      <a:noFill/>
                    </a:lnL>
                    <a:lnR>
                      <a:noFill/>
                    </a:lnR>
                    <a:lnT>
                      <a:noFill/>
                    </a:lnT>
                    <a:lnB>
                      <a:noFill/>
                    </a:lnB>
                  </a:tcPr>
                </a:tc>
                <a:extLst>
                  <a:ext uri="{0D108BD9-81ED-4DB2-BD59-A6C34878D82A}">
                    <a16:rowId xmlns:a16="http://schemas.microsoft.com/office/drawing/2014/main" val="806981613"/>
                  </a:ext>
                </a:extLst>
              </a:tr>
              <a:tr h="182880">
                <a:tc>
                  <a:txBody>
                    <a:bodyPr/>
                    <a:lstStyle/>
                    <a:p>
                      <a:pPr algn="l" fontAlgn="ctr"/>
                      <a:r>
                        <a:rPr lang="en-US" sz="1600" b="0" i="0" u="none" strike="noStrike" dirty="0">
                          <a:solidFill>
                            <a:srgbClr val="FFFF00"/>
                          </a:solidFill>
                          <a:effectLst/>
                          <a:latin typeface="Arial" panose="020B0604020202020204" pitchFamily="34" charset="0"/>
                        </a:rPr>
                        <a:t>John Day River Upper Mainstem - summer Steelhead</a:t>
                      </a:r>
                    </a:p>
                  </a:txBody>
                  <a:tcPr marL="7620" marR="7620" marT="7620" marB="0" anchor="ctr">
                    <a:lnL>
                      <a:noFill/>
                    </a:lnL>
                    <a:lnR>
                      <a:noFill/>
                    </a:lnR>
                    <a:lnT>
                      <a:noFill/>
                    </a:lnT>
                    <a:lnB>
                      <a:noFill/>
                    </a:lnB>
                  </a:tcPr>
                </a:tc>
                <a:extLst>
                  <a:ext uri="{0D108BD9-81ED-4DB2-BD59-A6C34878D82A}">
                    <a16:rowId xmlns:a16="http://schemas.microsoft.com/office/drawing/2014/main" val="1270533525"/>
                  </a:ext>
                </a:extLst>
              </a:tr>
              <a:tr h="182880">
                <a:tc>
                  <a:txBody>
                    <a:bodyPr/>
                    <a:lstStyle/>
                    <a:p>
                      <a:pPr algn="l" fontAlgn="ctr"/>
                      <a:r>
                        <a:rPr lang="en-US" sz="1600" b="0" i="0" u="none" strike="noStrike" dirty="0">
                          <a:solidFill>
                            <a:srgbClr val="FFFF00"/>
                          </a:solidFill>
                          <a:effectLst/>
                          <a:latin typeface="Arial" panose="020B0604020202020204" pitchFamily="34" charset="0"/>
                        </a:rPr>
                        <a:t>Middle Fork John Day River - summer Steelhead</a:t>
                      </a:r>
                    </a:p>
                  </a:txBody>
                  <a:tcPr marL="7620" marR="7620" marT="7620" marB="0" anchor="ctr">
                    <a:lnL>
                      <a:noFill/>
                    </a:lnL>
                    <a:lnR>
                      <a:noFill/>
                    </a:lnR>
                    <a:lnT>
                      <a:noFill/>
                    </a:lnT>
                    <a:lnB>
                      <a:noFill/>
                    </a:lnB>
                  </a:tcPr>
                </a:tc>
                <a:extLst>
                  <a:ext uri="{0D108BD9-81ED-4DB2-BD59-A6C34878D82A}">
                    <a16:rowId xmlns:a16="http://schemas.microsoft.com/office/drawing/2014/main" val="3681190487"/>
                  </a:ext>
                </a:extLst>
              </a:tr>
              <a:tr h="182880">
                <a:tc>
                  <a:txBody>
                    <a:bodyPr/>
                    <a:lstStyle/>
                    <a:p>
                      <a:pPr algn="l" fontAlgn="ctr"/>
                      <a:r>
                        <a:rPr lang="en-US" sz="1600" b="0" i="0" u="none" strike="noStrike" dirty="0">
                          <a:solidFill>
                            <a:srgbClr val="FFFF00"/>
                          </a:solidFill>
                          <a:effectLst/>
                          <a:latin typeface="Arial" panose="020B0604020202020204" pitchFamily="34" charset="0"/>
                        </a:rPr>
                        <a:t>North Fork John Day River - summer Steelhead</a:t>
                      </a:r>
                    </a:p>
                  </a:txBody>
                  <a:tcPr marL="7620" marR="7620" marT="7620" marB="0" anchor="ctr">
                    <a:lnL>
                      <a:noFill/>
                    </a:lnL>
                    <a:lnR>
                      <a:noFill/>
                    </a:lnR>
                    <a:lnT>
                      <a:noFill/>
                    </a:lnT>
                    <a:lnB>
                      <a:noFill/>
                    </a:lnB>
                  </a:tcPr>
                </a:tc>
                <a:extLst>
                  <a:ext uri="{0D108BD9-81ED-4DB2-BD59-A6C34878D82A}">
                    <a16:rowId xmlns:a16="http://schemas.microsoft.com/office/drawing/2014/main" val="158024764"/>
                  </a:ext>
                </a:extLst>
              </a:tr>
              <a:tr h="182880">
                <a:tc>
                  <a:txBody>
                    <a:bodyPr/>
                    <a:lstStyle/>
                    <a:p>
                      <a:pPr algn="l" fontAlgn="ctr"/>
                      <a:r>
                        <a:rPr lang="en-US" sz="1600" b="0" i="0" u="none" strike="noStrike" dirty="0">
                          <a:solidFill>
                            <a:srgbClr val="FFFF00"/>
                          </a:solidFill>
                          <a:effectLst/>
                          <a:latin typeface="Arial" panose="020B0604020202020204" pitchFamily="34" charset="0"/>
                        </a:rPr>
                        <a:t>South Fork John Day River - summer Steelhead</a:t>
                      </a:r>
                    </a:p>
                  </a:txBody>
                  <a:tcPr marL="7620" marR="7620" marT="7620" marB="0" anchor="ctr">
                    <a:lnL>
                      <a:noFill/>
                    </a:lnL>
                    <a:lnR>
                      <a:noFill/>
                    </a:lnR>
                    <a:lnT>
                      <a:noFill/>
                    </a:lnT>
                    <a:lnB>
                      <a:noFill/>
                    </a:lnB>
                  </a:tcPr>
                </a:tc>
                <a:extLst>
                  <a:ext uri="{0D108BD9-81ED-4DB2-BD59-A6C34878D82A}">
                    <a16:rowId xmlns:a16="http://schemas.microsoft.com/office/drawing/2014/main" val="830632295"/>
                  </a:ext>
                </a:extLst>
              </a:tr>
              <a:tr h="182880">
                <a:tc>
                  <a:txBody>
                    <a:bodyPr/>
                    <a:lstStyle/>
                    <a:p>
                      <a:pPr algn="l" fontAlgn="ctr"/>
                      <a:r>
                        <a:rPr lang="en-US" sz="1600" b="0" i="0" u="none" strike="noStrike" dirty="0">
                          <a:solidFill>
                            <a:srgbClr val="FFFF00"/>
                          </a:solidFill>
                          <a:effectLst/>
                          <a:latin typeface="Arial" panose="020B0604020202020204" pitchFamily="34" charset="0"/>
                        </a:rPr>
                        <a:t>Touchet River - summer Steelhead</a:t>
                      </a:r>
                    </a:p>
                  </a:txBody>
                  <a:tcPr marL="7620" marR="7620" marT="7620" marB="0" anchor="ctr">
                    <a:lnL>
                      <a:noFill/>
                    </a:lnL>
                    <a:lnR>
                      <a:noFill/>
                    </a:lnR>
                    <a:lnT>
                      <a:noFill/>
                    </a:lnT>
                    <a:lnB>
                      <a:noFill/>
                    </a:lnB>
                  </a:tcPr>
                </a:tc>
                <a:extLst>
                  <a:ext uri="{0D108BD9-81ED-4DB2-BD59-A6C34878D82A}">
                    <a16:rowId xmlns:a16="http://schemas.microsoft.com/office/drawing/2014/main" val="1855725049"/>
                  </a:ext>
                </a:extLst>
              </a:tr>
              <a:tr h="182880">
                <a:tc>
                  <a:txBody>
                    <a:bodyPr/>
                    <a:lstStyle/>
                    <a:p>
                      <a:pPr algn="l" fontAlgn="ctr"/>
                      <a:r>
                        <a:rPr lang="en-US" sz="1600" b="0" i="0" u="none" strike="noStrike" dirty="0">
                          <a:solidFill>
                            <a:srgbClr val="FFFF00"/>
                          </a:solidFill>
                          <a:effectLst/>
                          <a:latin typeface="Arial" panose="020B0604020202020204" pitchFamily="34" charset="0"/>
                        </a:rPr>
                        <a:t>Umatilla River - summer Steelhead</a:t>
                      </a:r>
                    </a:p>
                  </a:txBody>
                  <a:tcPr marL="7620" marR="7620" marT="7620" marB="0" anchor="ctr">
                    <a:lnL>
                      <a:noFill/>
                    </a:lnL>
                    <a:lnR>
                      <a:noFill/>
                    </a:lnR>
                    <a:lnT>
                      <a:noFill/>
                    </a:lnT>
                    <a:lnB>
                      <a:noFill/>
                    </a:lnB>
                  </a:tcPr>
                </a:tc>
                <a:extLst>
                  <a:ext uri="{0D108BD9-81ED-4DB2-BD59-A6C34878D82A}">
                    <a16:rowId xmlns:a16="http://schemas.microsoft.com/office/drawing/2014/main" val="2132270091"/>
                  </a:ext>
                </a:extLst>
              </a:tr>
              <a:tr h="182880">
                <a:tc>
                  <a:txBody>
                    <a:bodyPr/>
                    <a:lstStyle/>
                    <a:p>
                      <a:pPr algn="l" fontAlgn="ctr"/>
                      <a:r>
                        <a:rPr lang="en-US" sz="1600" b="0" i="0" u="none" strike="noStrike" dirty="0">
                          <a:solidFill>
                            <a:srgbClr val="FFFF00"/>
                          </a:solidFill>
                          <a:effectLst/>
                          <a:latin typeface="Arial" panose="020B0604020202020204" pitchFamily="34" charset="0"/>
                        </a:rPr>
                        <a:t>Walla Walla River - summer Steelhead</a:t>
                      </a:r>
                    </a:p>
                  </a:txBody>
                  <a:tcPr marL="7620" marR="7620" marT="7620" marB="0" anchor="ctr">
                    <a:lnL>
                      <a:noFill/>
                    </a:lnL>
                    <a:lnR>
                      <a:noFill/>
                    </a:lnR>
                    <a:lnT>
                      <a:noFill/>
                    </a:lnT>
                    <a:lnB>
                      <a:noFill/>
                    </a:lnB>
                  </a:tcPr>
                </a:tc>
                <a:extLst>
                  <a:ext uri="{0D108BD9-81ED-4DB2-BD59-A6C34878D82A}">
                    <a16:rowId xmlns:a16="http://schemas.microsoft.com/office/drawing/2014/main" val="2245098471"/>
                  </a:ext>
                </a:extLst>
              </a:tr>
              <a:tr h="182880">
                <a:tc>
                  <a:txBody>
                    <a:bodyPr/>
                    <a:lstStyle/>
                    <a:p>
                      <a:pPr algn="l" fontAlgn="ctr"/>
                      <a:r>
                        <a:rPr lang="en-US" sz="1600" b="0" i="0" u="none" strike="noStrike" dirty="0">
                          <a:solidFill>
                            <a:srgbClr val="FFFF00"/>
                          </a:solidFill>
                          <a:effectLst/>
                          <a:latin typeface="Arial" panose="020B0604020202020204" pitchFamily="34" charset="0"/>
                        </a:rPr>
                        <a:t>Naches River - summer Steelhead</a:t>
                      </a:r>
                    </a:p>
                  </a:txBody>
                  <a:tcPr marL="7620" marR="7620" marT="7620" marB="0" anchor="ctr">
                    <a:lnL>
                      <a:noFill/>
                    </a:lnL>
                    <a:lnR>
                      <a:noFill/>
                    </a:lnR>
                    <a:lnT>
                      <a:noFill/>
                    </a:lnT>
                    <a:lnB>
                      <a:noFill/>
                    </a:lnB>
                  </a:tcPr>
                </a:tc>
                <a:extLst>
                  <a:ext uri="{0D108BD9-81ED-4DB2-BD59-A6C34878D82A}">
                    <a16:rowId xmlns:a16="http://schemas.microsoft.com/office/drawing/2014/main" val="307213904"/>
                  </a:ext>
                </a:extLst>
              </a:tr>
              <a:tr h="182880">
                <a:tc>
                  <a:txBody>
                    <a:bodyPr/>
                    <a:lstStyle/>
                    <a:p>
                      <a:pPr algn="l" fontAlgn="ctr"/>
                      <a:r>
                        <a:rPr lang="en-US" sz="1600" b="0" i="0" u="none" strike="noStrike" dirty="0">
                          <a:solidFill>
                            <a:srgbClr val="FFFF00"/>
                          </a:solidFill>
                          <a:effectLst/>
                          <a:latin typeface="Arial" panose="020B0604020202020204" pitchFamily="34" charset="0"/>
                        </a:rPr>
                        <a:t>Satus Creek - summer Steelhead</a:t>
                      </a:r>
                    </a:p>
                  </a:txBody>
                  <a:tcPr marL="7620" marR="7620" marT="7620" marB="0" anchor="ctr">
                    <a:lnL>
                      <a:noFill/>
                    </a:lnL>
                    <a:lnR>
                      <a:noFill/>
                    </a:lnR>
                    <a:lnT>
                      <a:noFill/>
                    </a:lnT>
                    <a:lnB>
                      <a:noFill/>
                    </a:lnB>
                  </a:tcPr>
                </a:tc>
                <a:extLst>
                  <a:ext uri="{0D108BD9-81ED-4DB2-BD59-A6C34878D82A}">
                    <a16:rowId xmlns:a16="http://schemas.microsoft.com/office/drawing/2014/main" val="3863371650"/>
                  </a:ext>
                </a:extLst>
              </a:tr>
              <a:tr h="182880">
                <a:tc>
                  <a:txBody>
                    <a:bodyPr/>
                    <a:lstStyle/>
                    <a:p>
                      <a:pPr algn="l" fontAlgn="ctr"/>
                      <a:r>
                        <a:rPr lang="en-US" sz="1600" b="0" i="0" u="none" strike="noStrike" dirty="0">
                          <a:solidFill>
                            <a:srgbClr val="FFFF00"/>
                          </a:solidFill>
                          <a:effectLst/>
                          <a:latin typeface="Arial" panose="020B0604020202020204" pitchFamily="34" charset="0"/>
                        </a:rPr>
                        <a:t>Toppenish Creek - summer Steelhead</a:t>
                      </a:r>
                    </a:p>
                  </a:txBody>
                  <a:tcPr marL="7620" marR="7620" marT="7620" marB="0" anchor="ctr">
                    <a:lnL>
                      <a:noFill/>
                    </a:lnL>
                    <a:lnR>
                      <a:noFill/>
                    </a:lnR>
                    <a:lnT>
                      <a:noFill/>
                    </a:lnT>
                    <a:lnB>
                      <a:noFill/>
                    </a:lnB>
                  </a:tcPr>
                </a:tc>
                <a:extLst>
                  <a:ext uri="{0D108BD9-81ED-4DB2-BD59-A6C34878D82A}">
                    <a16:rowId xmlns:a16="http://schemas.microsoft.com/office/drawing/2014/main" val="1228955681"/>
                  </a:ext>
                </a:extLst>
              </a:tr>
              <a:tr h="182880">
                <a:tc>
                  <a:txBody>
                    <a:bodyPr/>
                    <a:lstStyle/>
                    <a:p>
                      <a:pPr algn="l" fontAlgn="ctr"/>
                      <a:r>
                        <a:rPr lang="sv-SE" sz="1600" b="0" i="0" u="none" strike="noStrike">
                          <a:solidFill>
                            <a:srgbClr val="FFFF00"/>
                          </a:solidFill>
                          <a:effectLst/>
                          <a:latin typeface="Arial" panose="020B0604020202020204" pitchFamily="34" charset="0"/>
                        </a:rPr>
                        <a:t>Yakima River Upper Mainstem - summer Steelhead</a:t>
                      </a:r>
                    </a:p>
                  </a:txBody>
                  <a:tcPr marL="7620" marR="7620" marT="7620" marB="0" anchor="ctr">
                    <a:lnL>
                      <a:noFill/>
                    </a:lnL>
                    <a:lnR>
                      <a:noFill/>
                    </a:lnR>
                    <a:lnT>
                      <a:noFill/>
                    </a:lnT>
                    <a:lnB>
                      <a:noFill/>
                    </a:lnB>
                  </a:tcPr>
                </a:tc>
                <a:extLst>
                  <a:ext uri="{0D108BD9-81ED-4DB2-BD59-A6C34878D82A}">
                    <a16:rowId xmlns:a16="http://schemas.microsoft.com/office/drawing/2014/main" val="4047991262"/>
                  </a:ext>
                </a:extLst>
              </a:tr>
              <a:tr h="182880">
                <a:tc>
                  <a:txBody>
                    <a:bodyPr/>
                    <a:lstStyle/>
                    <a:p>
                      <a:pPr algn="l" fontAlgn="ctr"/>
                      <a:r>
                        <a:rPr lang="en-US" sz="1600" b="0" i="0" u="none" strike="noStrike" dirty="0">
                          <a:solidFill>
                            <a:srgbClr val="FFFF00"/>
                          </a:solidFill>
                          <a:effectLst/>
                          <a:latin typeface="Arial" panose="020B0604020202020204" pitchFamily="34" charset="0"/>
                        </a:rPr>
                        <a:t>Hood River - fall Chinook salmon</a:t>
                      </a:r>
                    </a:p>
                  </a:txBody>
                  <a:tcPr marL="7620" marR="7620" marT="7620" marB="0" anchor="ctr">
                    <a:lnL>
                      <a:noFill/>
                    </a:lnL>
                    <a:lnR>
                      <a:noFill/>
                    </a:lnR>
                    <a:lnT>
                      <a:noFill/>
                    </a:lnT>
                    <a:lnB>
                      <a:noFill/>
                    </a:lnB>
                  </a:tcPr>
                </a:tc>
                <a:extLst>
                  <a:ext uri="{0D108BD9-81ED-4DB2-BD59-A6C34878D82A}">
                    <a16:rowId xmlns:a16="http://schemas.microsoft.com/office/drawing/2014/main" val="772718602"/>
                  </a:ext>
                </a:extLst>
              </a:tr>
              <a:tr h="182880">
                <a:tc>
                  <a:txBody>
                    <a:bodyPr/>
                    <a:lstStyle/>
                    <a:p>
                      <a:pPr algn="l" fontAlgn="ctr"/>
                      <a:r>
                        <a:rPr lang="en-US" sz="1600" b="0" i="0" u="none" strike="noStrike" dirty="0">
                          <a:solidFill>
                            <a:srgbClr val="FFFF00"/>
                          </a:solidFill>
                          <a:effectLst/>
                          <a:latin typeface="Arial" panose="020B0604020202020204" pitchFamily="34" charset="0"/>
                        </a:rPr>
                        <a:t>Hood River - spring Chinook salmon</a:t>
                      </a:r>
                    </a:p>
                  </a:txBody>
                  <a:tcPr marL="7620" marR="7620" marT="7620" marB="0" anchor="ctr">
                    <a:lnL>
                      <a:noFill/>
                    </a:lnL>
                    <a:lnR>
                      <a:noFill/>
                    </a:lnR>
                    <a:lnT>
                      <a:noFill/>
                    </a:lnT>
                    <a:lnB>
                      <a:noFill/>
                    </a:lnB>
                  </a:tcPr>
                </a:tc>
                <a:extLst>
                  <a:ext uri="{0D108BD9-81ED-4DB2-BD59-A6C34878D82A}">
                    <a16:rowId xmlns:a16="http://schemas.microsoft.com/office/drawing/2014/main" val="1327139383"/>
                  </a:ext>
                </a:extLst>
              </a:tr>
              <a:tr h="350520">
                <a:tc>
                  <a:txBody>
                    <a:bodyPr/>
                    <a:lstStyle/>
                    <a:p>
                      <a:pPr algn="l" fontAlgn="ctr"/>
                      <a:r>
                        <a:rPr lang="en-US" sz="1600" b="0" i="0" u="none" strike="noStrike" dirty="0">
                          <a:solidFill>
                            <a:srgbClr val="FFFF00"/>
                          </a:solidFill>
                          <a:effectLst/>
                          <a:latin typeface="Arial" panose="020B0604020202020204" pitchFamily="34" charset="0"/>
                        </a:rPr>
                        <a:t>Washington Upper Gorge Tributaries and White Salmon River - late Coho salmon</a:t>
                      </a:r>
                    </a:p>
                  </a:txBody>
                  <a:tcPr marL="7620" marR="7620" marT="7620" marB="0" anchor="ctr">
                    <a:lnL>
                      <a:noFill/>
                    </a:lnL>
                    <a:lnR>
                      <a:noFill/>
                    </a:lnR>
                    <a:lnT>
                      <a:noFill/>
                    </a:lnT>
                    <a:lnB>
                      <a:noFill/>
                    </a:lnB>
                  </a:tcPr>
                </a:tc>
                <a:extLst>
                  <a:ext uri="{0D108BD9-81ED-4DB2-BD59-A6C34878D82A}">
                    <a16:rowId xmlns:a16="http://schemas.microsoft.com/office/drawing/2014/main" val="1658697736"/>
                  </a:ext>
                </a:extLst>
              </a:tr>
              <a:tr h="182880">
                <a:tc>
                  <a:txBody>
                    <a:bodyPr/>
                    <a:lstStyle/>
                    <a:p>
                      <a:pPr algn="l" fontAlgn="ctr"/>
                      <a:r>
                        <a:rPr lang="en-US" sz="1600" b="0" i="0" u="none" strike="noStrike" dirty="0">
                          <a:solidFill>
                            <a:srgbClr val="FFFF00"/>
                          </a:solidFill>
                          <a:effectLst/>
                          <a:latin typeface="Arial" panose="020B0604020202020204" pitchFamily="34" charset="0"/>
                        </a:rPr>
                        <a:t>Wind River - summer Steelhead</a:t>
                      </a:r>
                    </a:p>
                  </a:txBody>
                  <a:tcPr marL="7620" marR="7620" marT="7620" marB="0" anchor="ctr">
                    <a:lnL>
                      <a:noFill/>
                    </a:lnL>
                    <a:lnR>
                      <a:noFill/>
                    </a:lnR>
                    <a:lnT>
                      <a:noFill/>
                    </a:lnT>
                    <a:lnB>
                      <a:noFill/>
                    </a:lnB>
                  </a:tcPr>
                </a:tc>
                <a:extLst>
                  <a:ext uri="{0D108BD9-81ED-4DB2-BD59-A6C34878D82A}">
                    <a16:rowId xmlns:a16="http://schemas.microsoft.com/office/drawing/2014/main" val="285531435"/>
                  </a:ext>
                </a:extLst>
              </a:tr>
            </a:tbl>
          </a:graphicData>
        </a:graphic>
      </p:graphicFrame>
    </p:spTree>
    <p:extLst>
      <p:ext uri="{BB962C8B-B14F-4D97-AF65-F5344CB8AC3E}">
        <p14:creationId xmlns:p14="http://schemas.microsoft.com/office/powerpoint/2010/main" val="29174180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12800" y="274638"/>
            <a:ext cx="10566400" cy="738142"/>
          </a:xfrm>
        </p:spPr>
        <p:txBody>
          <a:bodyPr/>
          <a:lstStyle/>
          <a:p>
            <a:r>
              <a:rPr lang="en-US" dirty="0" smtClean="0"/>
              <a:t>BPA Priority 1 Populations</a:t>
            </a:r>
          </a:p>
        </p:txBody>
      </p:sp>
      <p:sp>
        <p:nvSpPr>
          <p:cNvPr id="4" name="Content Placeholder 3"/>
          <p:cNvSpPr>
            <a:spLocks noGrp="1"/>
          </p:cNvSpPr>
          <p:nvPr>
            <p:ph sz="half" idx="1"/>
          </p:nvPr>
        </p:nvSpPr>
        <p:spPr/>
        <p:txBody>
          <a:bodyPr>
            <a:normAutofit/>
          </a:bodyPr>
          <a:lstStyle/>
          <a:p>
            <a:endParaRPr lang="en-US" dirty="0"/>
          </a:p>
          <a:p>
            <a:endParaRPr lang="en-US" dirty="0"/>
          </a:p>
        </p:txBody>
      </p:sp>
      <p:sp>
        <p:nvSpPr>
          <p:cNvPr id="5" name="Content Placeholder 4"/>
          <p:cNvSpPr>
            <a:spLocks noGrp="1"/>
          </p:cNvSpPr>
          <p:nvPr>
            <p:ph sz="half" idx="2"/>
          </p:nvPr>
        </p:nvSpPr>
        <p:spPr/>
        <p:txBody>
          <a:bodyPr>
            <a:normAutofit/>
          </a:bodyPr>
          <a:lstStyle/>
          <a:p>
            <a:endParaRPr lang="en-US" dirty="0"/>
          </a:p>
        </p:txBody>
      </p:sp>
      <p:pic>
        <p:nvPicPr>
          <p:cNvPr id="2" name="Picture 1"/>
          <p:cNvPicPr>
            <a:picLocks noChangeAspect="1"/>
          </p:cNvPicPr>
          <p:nvPr/>
        </p:nvPicPr>
        <p:blipFill>
          <a:blip r:embed="rId2"/>
          <a:stretch>
            <a:fillRect/>
          </a:stretch>
        </p:blipFill>
        <p:spPr>
          <a:xfrm>
            <a:off x="551969" y="1012780"/>
            <a:ext cx="11088061" cy="5692819"/>
          </a:xfrm>
          <a:prstGeom prst="rect">
            <a:avLst/>
          </a:prstGeom>
        </p:spPr>
      </p:pic>
    </p:spTree>
    <p:extLst>
      <p:ext uri="{BB962C8B-B14F-4D97-AF65-F5344CB8AC3E}">
        <p14:creationId xmlns:p14="http://schemas.microsoft.com/office/powerpoint/2010/main" val="211480485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70025431"/>
              </p:ext>
            </p:extLst>
          </p:nvPr>
        </p:nvGraphicFramePr>
        <p:xfrm>
          <a:off x="931818" y="269958"/>
          <a:ext cx="10302237" cy="5930557"/>
        </p:xfrm>
        <a:graphic>
          <a:graphicData uri="http://schemas.openxmlformats.org/drawingml/2006/table">
            <a:tbl>
              <a:tblPr firstRow="1" firstCol="1" bandRow="1"/>
              <a:tblGrid>
                <a:gridCol w="1402729">
                  <a:extLst>
                    <a:ext uri="{9D8B030D-6E8A-4147-A177-3AD203B41FA5}">
                      <a16:colId xmlns:a16="http://schemas.microsoft.com/office/drawing/2014/main" val="3886406599"/>
                    </a:ext>
                  </a:extLst>
                </a:gridCol>
                <a:gridCol w="903814">
                  <a:extLst>
                    <a:ext uri="{9D8B030D-6E8A-4147-A177-3AD203B41FA5}">
                      <a16:colId xmlns:a16="http://schemas.microsoft.com/office/drawing/2014/main" val="2853326509"/>
                    </a:ext>
                  </a:extLst>
                </a:gridCol>
                <a:gridCol w="965578">
                  <a:extLst>
                    <a:ext uri="{9D8B030D-6E8A-4147-A177-3AD203B41FA5}">
                      <a16:colId xmlns:a16="http://schemas.microsoft.com/office/drawing/2014/main" val="1344638640"/>
                    </a:ext>
                  </a:extLst>
                </a:gridCol>
                <a:gridCol w="965578">
                  <a:extLst>
                    <a:ext uri="{9D8B030D-6E8A-4147-A177-3AD203B41FA5}">
                      <a16:colId xmlns:a16="http://schemas.microsoft.com/office/drawing/2014/main" val="2867313390"/>
                    </a:ext>
                  </a:extLst>
                </a:gridCol>
                <a:gridCol w="942245">
                  <a:extLst>
                    <a:ext uri="{9D8B030D-6E8A-4147-A177-3AD203B41FA5}">
                      <a16:colId xmlns:a16="http://schemas.microsoft.com/office/drawing/2014/main" val="3356907125"/>
                    </a:ext>
                  </a:extLst>
                </a:gridCol>
                <a:gridCol w="1179692">
                  <a:extLst>
                    <a:ext uri="{9D8B030D-6E8A-4147-A177-3AD203B41FA5}">
                      <a16:colId xmlns:a16="http://schemas.microsoft.com/office/drawing/2014/main" val="1580472028"/>
                    </a:ext>
                  </a:extLst>
                </a:gridCol>
                <a:gridCol w="1179692">
                  <a:extLst>
                    <a:ext uri="{9D8B030D-6E8A-4147-A177-3AD203B41FA5}">
                      <a16:colId xmlns:a16="http://schemas.microsoft.com/office/drawing/2014/main" val="3637185742"/>
                    </a:ext>
                  </a:extLst>
                </a:gridCol>
                <a:gridCol w="790579">
                  <a:extLst>
                    <a:ext uri="{9D8B030D-6E8A-4147-A177-3AD203B41FA5}">
                      <a16:colId xmlns:a16="http://schemas.microsoft.com/office/drawing/2014/main" val="1090079977"/>
                    </a:ext>
                  </a:extLst>
                </a:gridCol>
                <a:gridCol w="986165">
                  <a:extLst>
                    <a:ext uri="{9D8B030D-6E8A-4147-A177-3AD203B41FA5}">
                      <a16:colId xmlns:a16="http://schemas.microsoft.com/office/drawing/2014/main" val="912336318"/>
                    </a:ext>
                  </a:extLst>
                </a:gridCol>
                <a:gridCol w="986165">
                  <a:extLst>
                    <a:ext uri="{9D8B030D-6E8A-4147-A177-3AD203B41FA5}">
                      <a16:colId xmlns:a16="http://schemas.microsoft.com/office/drawing/2014/main" val="2002628687"/>
                    </a:ext>
                  </a:extLst>
                </a:gridCol>
              </a:tblGrid>
              <a:tr h="338464">
                <a:tc gridSpan="7">
                  <a:txBody>
                    <a:bodyPr/>
                    <a:lstStyle/>
                    <a:p>
                      <a:pPr marL="0" marR="0" algn="ctr">
                        <a:lnSpc>
                          <a:spcPct val="107000"/>
                        </a:lnSpc>
                        <a:spcBef>
                          <a:spcPts val="0"/>
                        </a:spcBef>
                        <a:spcAft>
                          <a:spcPts val="0"/>
                        </a:spcAft>
                      </a:pPr>
                      <a:r>
                        <a:rPr lang="en-US" sz="1100" b="1" dirty="0">
                          <a:effectLst/>
                          <a:latin typeface="Calibri" panose="020F0502020204030204" pitchFamily="34" charset="0"/>
                          <a:ea typeface="Calibri" panose="020F0502020204030204" pitchFamily="34" charset="0"/>
                          <a:cs typeface="Times New Roman" panose="02020603050405020304" pitchFamily="18" charset="0"/>
                        </a:rPr>
                        <a:t>        </a:t>
                      </a:r>
                      <a:r>
                        <a:rPr lang="en-US" sz="1500" b="1" dirty="0">
                          <a:effectLst/>
                          <a:latin typeface="Calibri" panose="020F0502020204030204" pitchFamily="34" charset="0"/>
                          <a:ea typeface="Calibri" panose="020F0502020204030204" pitchFamily="34" charset="0"/>
                          <a:cs typeface="Times New Roman" panose="02020603050405020304" pitchFamily="18" charset="0"/>
                        </a:rPr>
                        <a:t>Published Coordinated Assessments Data</a:t>
                      </a:r>
                      <a:r>
                        <a:rPr lang="en-US" sz="1300" b="1" dirty="0">
                          <a:effectLst/>
                          <a:latin typeface="Calibri" panose="020F0502020204030204" pitchFamily="34" charset="0"/>
                          <a:ea typeface="Calibri" panose="020F0502020204030204" pitchFamily="34" charset="0"/>
                          <a:cs typeface="Times New Roman" panose="02020603050405020304" pitchFamily="18" charset="0"/>
                        </a:rPr>
                        <a:t> </a:t>
                      </a:r>
                      <a:r>
                        <a:rPr lang="en-US" sz="1100" b="1" dirty="0">
                          <a:effectLst/>
                          <a:latin typeface="Calibri" panose="020F0502020204030204" pitchFamily="34" charset="0"/>
                          <a:ea typeface="Calibri" panose="020F0502020204030204" pitchFamily="34" charset="0"/>
                          <a:cs typeface="Times New Roman" panose="02020603050405020304" pitchFamily="18" charset="0"/>
                        </a:rPr>
                        <a:t>               </a:t>
                      </a:r>
                      <a:r>
                        <a:rPr lang="en-US" sz="1000" b="1" dirty="0">
                          <a:effectLst/>
                          <a:latin typeface="Calibri" panose="020F0502020204030204" pitchFamily="34" charset="0"/>
                          <a:ea typeface="Calibri" panose="020F0502020204030204" pitchFamily="34" charset="0"/>
                          <a:cs typeface="Times New Roman" panose="02020603050405020304" pitchFamily="18" charset="0"/>
                        </a:rPr>
                        <a:t>Snapshot Date  June 13, 2018</a:t>
                      </a:r>
                      <a:r>
                        <a:rPr lang="en-US" sz="700" b="1"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3">
                  <a:txBody>
                    <a:bodyPr/>
                    <a:lstStyle/>
                    <a:p>
                      <a:pPr marL="0" marR="0" algn="ctr">
                        <a:lnSpc>
                          <a:spcPct val="107000"/>
                        </a:lnSpc>
                        <a:spcBef>
                          <a:spcPts val="0"/>
                        </a:spcBef>
                        <a:spcAft>
                          <a:spcPts val="0"/>
                        </a:spcAft>
                      </a:pPr>
                      <a:r>
                        <a:rPr lang="en-US" sz="1000" b="1" dirty="0">
                          <a:effectLst/>
                          <a:latin typeface="Calibri" panose="020F0502020204030204" pitchFamily="34" charset="0"/>
                          <a:ea typeface="Calibri" panose="020F0502020204030204" pitchFamily="34" charset="0"/>
                          <a:cs typeface="Times New Roman" panose="02020603050405020304" pitchFamily="18" charset="0"/>
                        </a:rPr>
                        <a:t>In Last 163  Days </a:t>
                      </a:r>
                      <a:r>
                        <a:rPr lang="en-US" sz="800" b="1" dirty="0">
                          <a:effectLst/>
                          <a:latin typeface="Calibri" panose="020F0502020204030204" pitchFamily="34" charset="0"/>
                          <a:ea typeface="Calibri" panose="020F0502020204030204" pitchFamily="34" charset="0"/>
                          <a:cs typeface="Times New Roman" panose="02020603050405020304" pitchFamily="18" charset="0"/>
                        </a:rPr>
                        <a:t> (since Jan. 1, 2018)</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584759982"/>
                  </a:ext>
                </a:extLst>
              </a:tr>
              <a:tr h="434617">
                <a:tc>
                  <a:txBody>
                    <a:bodyPr/>
                    <a:lstStyle/>
                    <a:p>
                      <a:pPr marL="0" marR="0" algn="ctr">
                        <a:lnSpc>
                          <a:spcPct val="107000"/>
                        </a:lnSpc>
                        <a:spcBef>
                          <a:spcPts val="0"/>
                        </a:spcBef>
                        <a:spcAft>
                          <a:spcPts val="0"/>
                        </a:spcAft>
                      </a:pPr>
                      <a:r>
                        <a:rPr lang="en-US" sz="1000" b="1" dirty="0">
                          <a:effectLst/>
                          <a:latin typeface="Calibri" panose="020F0502020204030204" pitchFamily="34" charset="0"/>
                          <a:ea typeface="Calibri" panose="020F0502020204030204" pitchFamily="34" charset="0"/>
                          <a:cs typeface="Times New Roman" panose="02020603050405020304" pitchFamily="18" charset="0"/>
                        </a:rPr>
                        <a:t>CA HLI table</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ctr">
                        <a:lnSpc>
                          <a:spcPct val="107000"/>
                        </a:lnSpc>
                        <a:spcBef>
                          <a:spcPts val="0"/>
                        </a:spcBef>
                        <a:spcAft>
                          <a:spcPts val="0"/>
                        </a:spcAft>
                      </a:pPr>
                      <a:r>
                        <a:rPr lang="en-US" sz="1000" b="1" dirty="0">
                          <a:effectLst/>
                          <a:latin typeface="Calibri" panose="020F0502020204030204" pitchFamily="34" charset="0"/>
                          <a:ea typeface="Calibri" panose="020F0502020204030204" pitchFamily="34" charset="0"/>
                          <a:cs typeface="Times New Roman" panose="02020603050405020304" pitchFamily="18" charset="0"/>
                        </a:rPr>
                        <a:t>Agency</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ctr">
                        <a:lnSpc>
                          <a:spcPct val="107000"/>
                        </a:lnSpc>
                        <a:spcBef>
                          <a:spcPts val="0"/>
                        </a:spcBef>
                        <a:spcAft>
                          <a:spcPts val="0"/>
                        </a:spcAft>
                      </a:pPr>
                      <a:r>
                        <a:rPr lang="en-US" sz="1000" b="1" dirty="0">
                          <a:effectLst/>
                          <a:latin typeface="Calibri" panose="020F0502020204030204" pitchFamily="34" charset="0"/>
                          <a:ea typeface="Calibri" panose="020F0502020204030204" pitchFamily="34" charset="0"/>
                          <a:cs typeface="Times New Roman" panose="02020603050405020304" pitchFamily="18" charset="0"/>
                        </a:rPr>
                        <a:t>Populations</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ctr">
                        <a:lnSpc>
                          <a:spcPct val="107000"/>
                        </a:lnSpc>
                        <a:spcBef>
                          <a:spcPts val="0"/>
                        </a:spcBef>
                        <a:spcAft>
                          <a:spcPts val="0"/>
                        </a:spcAft>
                      </a:pPr>
                      <a:r>
                        <a:rPr lang="en-US" sz="1000" b="1" dirty="0">
                          <a:effectLst/>
                          <a:latin typeface="Calibri" panose="020F0502020204030204" pitchFamily="34" charset="0"/>
                          <a:ea typeface="Calibri" panose="020F0502020204030204" pitchFamily="34" charset="0"/>
                          <a:cs typeface="Times New Roman" panose="02020603050405020304" pitchFamily="18" charset="0"/>
                        </a:rPr>
                        <a:t>Records Validated</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ctr">
                        <a:lnSpc>
                          <a:spcPct val="107000"/>
                        </a:lnSpc>
                        <a:spcBef>
                          <a:spcPts val="0"/>
                        </a:spcBef>
                        <a:spcAft>
                          <a:spcPts val="0"/>
                        </a:spcAft>
                      </a:pPr>
                      <a:r>
                        <a:rPr lang="en-US" sz="1000" b="1" dirty="0">
                          <a:effectLst/>
                          <a:latin typeface="Calibri" panose="020F0502020204030204" pitchFamily="34" charset="0"/>
                          <a:ea typeface="Calibri" panose="020F0502020204030204" pitchFamily="34" charset="0"/>
                          <a:cs typeface="Times New Roman" panose="02020603050405020304" pitchFamily="18" charset="0"/>
                        </a:rPr>
                        <a:t>Records w/HLIs</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ctr">
                        <a:lnSpc>
                          <a:spcPct val="107000"/>
                        </a:lnSpc>
                        <a:spcBef>
                          <a:spcPts val="0"/>
                        </a:spcBef>
                        <a:spcAft>
                          <a:spcPts val="0"/>
                        </a:spcAft>
                      </a:pPr>
                      <a:r>
                        <a:rPr lang="en-US" sz="1000" b="1" dirty="0">
                          <a:effectLst/>
                          <a:latin typeface="Calibri" panose="020F0502020204030204" pitchFamily="34" charset="0"/>
                          <a:ea typeface="Calibri" panose="020F0502020204030204" pitchFamily="34" charset="0"/>
                          <a:cs typeface="Times New Roman" panose="02020603050405020304" pitchFamily="18" charset="0"/>
                        </a:rPr>
                        <a:t>Records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000" b="1" dirty="0">
                          <a:effectLst/>
                          <a:latin typeface="Calibri" panose="020F0502020204030204" pitchFamily="34" charset="0"/>
                          <a:ea typeface="Calibri" panose="020F0502020204030204" pitchFamily="34" charset="0"/>
                          <a:cs typeface="Times New Roman" panose="02020603050405020304" pitchFamily="18" charset="0"/>
                        </a:rPr>
                        <a:t>w/o HLIs</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ctr">
                        <a:lnSpc>
                          <a:spcPct val="107000"/>
                        </a:lnSpc>
                        <a:spcBef>
                          <a:spcPts val="0"/>
                        </a:spcBef>
                        <a:spcAft>
                          <a:spcPts val="0"/>
                        </a:spcAft>
                      </a:pPr>
                      <a:r>
                        <a:rPr lang="en-US" sz="1000" b="1" dirty="0">
                          <a:effectLst/>
                          <a:latin typeface="Calibri" panose="020F0502020204030204" pitchFamily="34" charset="0"/>
                          <a:ea typeface="Calibri" panose="020F0502020204030204" pitchFamily="34" charset="0"/>
                          <a:cs typeface="Times New Roman" panose="02020603050405020304" pitchFamily="18" charset="0"/>
                        </a:rPr>
                        <a:t>Last Modified</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ctr">
                        <a:lnSpc>
                          <a:spcPct val="107000"/>
                        </a:lnSpc>
                        <a:spcBef>
                          <a:spcPts val="0"/>
                        </a:spcBef>
                        <a:spcAft>
                          <a:spcPts val="0"/>
                        </a:spcAft>
                      </a:pPr>
                      <a:r>
                        <a:rPr lang="en-US" sz="1000" b="1" dirty="0">
                          <a:effectLst/>
                          <a:latin typeface="Calibri" panose="020F0502020204030204" pitchFamily="34" charset="0"/>
                          <a:ea typeface="Calibri" panose="020F0502020204030204" pitchFamily="34" charset="0"/>
                          <a:cs typeface="Times New Roman" panose="02020603050405020304" pitchFamily="18" charset="0"/>
                        </a:rPr>
                        <a:t>New</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ctr">
                        <a:lnSpc>
                          <a:spcPct val="107000"/>
                        </a:lnSpc>
                        <a:spcBef>
                          <a:spcPts val="0"/>
                        </a:spcBef>
                        <a:spcAft>
                          <a:spcPts val="0"/>
                        </a:spcAft>
                      </a:pPr>
                      <a:r>
                        <a:rPr lang="en-US" sz="1000" b="1" dirty="0">
                          <a:effectLst/>
                          <a:latin typeface="Calibri" panose="020F0502020204030204" pitchFamily="34" charset="0"/>
                          <a:ea typeface="Calibri" panose="020F0502020204030204" pitchFamily="34" charset="0"/>
                          <a:cs typeface="Times New Roman" panose="02020603050405020304" pitchFamily="18" charset="0"/>
                        </a:rPr>
                        <a:t>Validated</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ctr">
                        <a:lnSpc>
                          <a:spcPct val="107000"/>
                        </a:lnSpc>
                        <a:spcBef>
                          <a:spcPts val="0"/>
                        </a:spcBef>
                        <a:spcAft>
                          <a:spcPts val="0"/>
                        </a:spcAft>
                      </a:pPr>
                      <a:r>
                        <a:rPr lang="en-US" sz="1000" b="1" dirty="0">
                          <a:effectLst/>
                          <a:latin typeface="Calibri" panose="020F0502020204030204" pitchFamily="34" charset="0"/>
                          <a:ea typeface="Calibri" panose="020F0502020204030204" pitchFamily="34" charset="0"/>
                          <a:cs typeface="Times New Roman" panose="02020603050405020304" pitchFamily="18" charset="0"/>
                        </a:rPr>
                        <a:t>HLIs Changed*</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3380772780"/>
                  </a:ext>
                </a:extLst>
              </a:tr>
              <a:tr h="197540">
                <a:tc rowSpan="5">
                  <a:txBody>
                    <a:bodyPr/>
                    <a:lstStyle/>
                    <a:p>
                      <a:pPr marL="0" marR="0" algn="ctr">
                        <a:lnSpc>
                          <a:spcPct val="107000"/>
                        </a:lnSpc>
                        <a:spcBef>
                          <a:spcPts val="0"/>
                        </a:spcBef>
                        <a:spcAft>
                          <a:spcPts val="0"/>
                        </a:spcAft>
                      </a:pPr>
                      <a:r>
                        <a:rPr lang="en-US" sz="1700" b="1" dirty="0">
                          <a:effectLst/>
                          <a:latin typeface="Calibri" panose="020F0502020204030204" pitchFamily="34" charset="0"/>
                          <a:ea typeface="Calibri" panose="020F0502020204030204" pitchFamily="34" charset="0"/>
                          <a:cs typeface="Times New Roman" panose="02020603050405020304" pitchFamily="18" charset="0"/>
                        </a:rPr>
                        <a:t>NOSA</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ODFW</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78</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2,271</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2,222</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49</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May 30 2018</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118</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143</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27</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16129028"/>
                  </a:ext>
                </a:extLst>
              </a:tr>
              <a:tr h="197540">
                <a:tc vMerge="1">
                  <a:txBody>
                    <a:bodyPr/>
                    <a:lstStyle/>
                    <a:p>
                      <a:endParaRPr lang="en-US"/>
                    </a:p>
                  </a:txBody>
                  <a:tcPr/>
                </a:tc>
                <a:tc>
                  <a:txBody>
                    <a:bodyPr/>
                    <a:lstStyle/>
                    <a:p>
                      <a:pPr marL="0" marR="0" algn="ct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WDFW</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67</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2,088</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1,029</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1,059</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May 29 2018</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25</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509</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492</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14270886"/>
                  </a:ext>
                </a:extLst>
              </a:tr>
              <a:tr h="197540">
                <a:tc vMerge="1">
                  <a:txBody>
                    <a:bodyPr/>
                    <a:lstStyle/>
                    <a:p>
                      <a:endParaRPr lang="en-US"/>
                    </a:p>
                  </a:txBody>
                  <a:tcPr/>
                </a:tc>
                <a:tc>
                  <a:txBody>
                    <a:bodyPr/>
                    <a:lstStyle/>
                    <a:p>
                      <a:pPr marL="0" marR="0" algn="ct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IDFG</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24</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1,165</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1,090</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75</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Jan 11 2018</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1</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1</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96947778"/>
                  </a:ext>
                </a:extLst>
              </a:tr>
              <a:tr h="197540">
                <a:tc vMerge="1">
                  <a:txBody>
                    <a:bodyPr/>
                    <a:lstStyle/>
                    <a:p>
                      <a:endParaRPr lang="en-US"/>
                    </a:p>
                  </a:txBody>
                  <a:tcPr/>
                </a:tc>
                <a:tc>
                  <a:txBody>
                    <a:bodyPr/>
                    <a:lstStyle/>
                    <a:p>
                      <a:pPr marL="0" marR="0" algn="ct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CCT</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1</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12</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12</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Jul 18 2017</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28060631"/>
                  </a:ext>
                </a:extLst>
              </a:tr>
              <a:tr h="197540">
                <a:tc vMerge="1">
                  <a:txBody>
                    <a:bodyPr/>
                    <a:lstStyle/>
                    <a:p>
                      <a:endParaRPr lang="en-US"/>
                    </a:p>
                  </a:txBody>
                  <a:tcPr/>
                </a:tc>
                <a:tc>
                  <a:txBody>
                    <a:bodyPr/>
                    <a:lstStyle/>
                    <a:p>
                      <a:pPr marL="0" marR="0" algn="ct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All Agencies</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164</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5,536</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4,353</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1,183</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May 30 2018</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143</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653</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520</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35391441"/>
                  </a:ext>
                </a:extLst>
              </a:tr>
              <a:tr h="33201">
                <a:tc>
                  <a:txBody>
                    <a:bodyPr/>
                    <a:lstStyle/>
                    <a:p>
                      <a:pPr marL="0" marR="0" algn="ct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57320482"/>
                  </a:ext>
                </a:extLst>
              </a:tr>
              <a:tr h="197540">
                <a:tc rowSpan="5">
                  <a:txBody>
                    <a:bodyPr/>
                    <a:lstStyle/>
                    <a:p>
                      <a:pPr marL="0" marR="0" algn="ctr">
                        <a:lnSpc>
                          <a:spcPct val="107000"/>
                        </a:lnSpc>
                        <a:spcBef>
                          <a:spcPts val="0"/>
                        </a:spcBef>
                        <a:spcAft>
                          <a:spcPts val="0"/>
                        </a:spcAft>
                      </a:pPr>
                      <a:r>
                        <a:rPr lang="en-US" sz="1700" b="1" dirty="0">
                          <a:effectLst/>
                          <a:latin typeface="Calibri" panose="020F0502020204030204" pitchFamily="34" charset="0"/>
                          <a:ea typeface="Calibri" panose="020F0502020204030204" pitchFamily="34" charset="0"/>
                          <a:cs typeface="Times New Roman" panose="02020603050405020304" pitchFamily="18" charset="0"/>
                        </a:rPr>
                        <a:t>RperS</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ODFW</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42</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2,031</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1,958</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73</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May 18 2018</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232</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232</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62170164"/>
                  </a:ext>
                </a:extLst>
              </a:tr>
              <a:tr h="197540">
                <a:tc vMerge="1">
                  <a:txBody>
                    <a:bodyPr/>
                    <a:lstStyle/>
                    <a:p>
                      <a:endParaRPr lang="en-US"/>
                    </a:p>
                  </a:txBody>
                  <a:tcPr/>
                </a:tc>
                <a:tc>
                  <a:txBody>
                    <a:bodyPr/>
                    <a:lstStyle/>
                    <a:p>
                      <a:pPr marL="0" marR="0" algn="ct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IDFG</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18</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1,001</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890</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111</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Dec 19 2017</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173894178"/>
                  </a:ext>
                </a:extLst>
              </a:tr>
              <a:tr h="197540">
                <a:tc vMerge="1">
                  <a:txBody>
                    <a:bodyPr/>
                    <a:lstStyle/>
                    <a:p>
                      <a:endParaRPr lang="en-US"/>
                    </a:p>
                  </a:txBody>
                  <a:tcPr/>
                </a:tc>
                <a:tc>
                  <a:txBody>
                    <a:bodyPr/>
                    <a:lstStyle/>
                    <a:p>
                      <a:pPr marL="0" marR="0" algn="ct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WDFW</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27</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316</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315</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1</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May 25 2018</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23</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170</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156</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22399397"/>
                  </a:ext>
                </a:extLst>
              </a:tr>
              <a:tr h="197540">
                <a:tc vMerge="1">
                  <a:txBody>
                    <a:bodyPr/>
                    <a:lstStyle/>
                    <a:p>
                      <a:endParaRPr lang="en-US"/>
                    </a:p>
                  </a:txBody>
                  <a:tcPr/>
                </a:tc>
                <a:tc>
                  <a:txBody>
                    <a:bodyPr/>
                    <a:lstStyle/>
                    <a:p>
                      <a:pPr marL="0" marR="0" algn="ct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CCT</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1</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2</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2</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Dec 19 2017</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472073303"/>
                  </a:ext>
                </a:extLst>
              </a:tr>
              <a:tr h="197540">
                <a:tc vMerge="1">
                  <a:txBody>
                    <a:bodyPr/>
                    <a:lstStyle/>
                    <a:p>
                      <a:endParaRPr lang="en-US"/>
                    </a:p>
                  </a:txBody>
                  <a:tcPr/>
                </a:tc>
                <a:tc>
                  <a:txBody>
                    <a:bodyPr/>
                    <a:lstStyle/>
                    <a:p>
                      <a:pPr marL="0" marR="0" algn="ct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All Agencies</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87</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3,350</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3,165</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185</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May 25 2018</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255</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402</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156</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80272113"/>
                  </a:ext>
                </a:extLst>
              </a:tr>
              <a:tr h="33201">
                <a:tc>
                  <a:txBody>
                    <a:bodyPr/>
                    <a:lstStyle/>
                    <a:p>
                      <a:pPr marL="0" marR="0" algn="ct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824210075"/>
                  </a:ext>
                </a:extLst>
              </a:tr>
              <a:tr h="197540">
                <a:tc rowSpan="5">
                  <a:txBody>
                    <a:bodyPr/>
                    <a:lstStyle/>
                    <a:p>
                      <a:pPr marL="0" marR="0" algn="ctr">
                        <a:lnSpc>
                          <a:spcPct val="107000"/>
                        </a:lnSpc>
                        <a:spcBef>
                          <a:spcPts val="0"/>
                        </a:spcBef>
                        <a:spcAft>
                          <a:spcPts val="0"/>
                        </a:spcAft>
                      </a:pPr>
                      <a:r>
                        <a:rPr lang="en-US" sz="1700" b="1" dirty="0">
                          <a:effectLst/>
                          <a:latin typeface="Calibri" panose="020F0502020204030204" pitchFamily="34" charset="0"/>
                          <a:ea typeface="Calibri" panose="020F0502020204030204" pitchFamily="34" charset="0"/>
                          <a:cs typeface="Times New Roman" panose="02020603050405020304" pitchFamily="18" charset="0"/>
                        </a:rPr>
                        <a:t>SAR</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PSMFC</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26</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663</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663</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Dec 11 2017</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985102167"/>
                  </a:ext>
                </a:extLst>
              </a:tr>
              <a:tr h="197540">
                <a:tc vMerge="1">
                  <a:txBody>
                    <a:bodyPr/>
                    <a:lstStyle/>
                    <a:p>
                      <a:endParaRPr lang="en-US"/>
                    </a:p>
                  </a:txBody>
                  <a:tcPr/>
                </a:tc>
                <a:tc>
                  <a:txBody>
                    <a:bodyPr/>
                    <a:lstStyle/>
                    <a:p>
                      <a:pPr marL="0" marR="0" algn="ct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ODFW</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12</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204</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195</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9</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May 18 2018</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124</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124</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726031920"/>
                  </a:ext>
                </a:extLst>
              </a:tr>
              <a:tr h="197540">
                <a:tc vMerge="1">
                  <a:txBody>
                    <a:bodyPr/>
                    <a:lstStyle/>
                    <a:p>
                      <a:endParaRPr lang="en-US"/>
                    </a:p>
                  </a:txBody>
                  <a:tcPr/>
                </a:tc>
                <a:tc>
                  <a:txBody>
                    <a:bodyPr/>
                    <a:lstStyle/>
                    <a:p>
                      <a:pPr marL="0" marR="0" algn="ct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WDFW</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4</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58</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58</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Jun  8 2018</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34</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53</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19</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760743116"/>
                  </a:ext>
                </a:extLst>
              </a:tr>
              <a:tr h="197540">
                <a:tc vMerge="1">
                  <a:txBody>
                    <a:bodyPr/>
                    <a:lstStyle/>
                    <a:p>
                      <a:endParaRPr lang="en-US"/>
                    </a:p>
                  </a:txBody>
                  <a:tcPr/>
                </a:tc>
                <a:tc>
                  <a:txBody>
                    <a:bodyPr/>
                    <a:lstStyle/>
                    <a:p>
                      <a:pPr marL="0" marR="0" algn="ct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CCT</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1</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7</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7</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Dec 19 2017</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654511126"/>
                  </a:ext>
                </a:extLst>
              </a:tr>
              <a:tr h="197540">
                <a:tc vMerge="1">
                  <a:txBody>
                    <a:bodyPr/>
                    <a:lstStyle/>
                    <a:p>
                      <a:endParaRPr lang="en-US"/>
                    </a:p>
                  </a:txBody>
                  <a:tcPr/>
                </a:tc>
                <a:tc>
                  <a:txBody>
                    <a:bodyPr/>
                    <a:lstStyle/>
                    <a:p>
                      <a:pPr marL="0" marR="0" algn="ct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All Agencies</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43</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932</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923</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9</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Jun  8 2018</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158</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177</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19</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272055540"/>
                  </a:ext>
                </a:extLst>
              </a:tr>
              <a:tr h="33201">
                <a:tc>
                  <a:txBody>
                    <a:bodyPr/>
                    <a:lstStyle/>
                    <a:p>
                      <a:pPr marL="0" marR="0" algn="ct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06085576"/>
                  </a:ext>
                </a:extLst>
              </a:tr>
              <a:tr h="197540">
                <a:tc rowSpan="5">
                  <a:txBody>
                    <a:bodyPr/>
                    <a:lstStyle/>
                    <a:p>
                      <a:pPr marL="0" marR="0" algn="ctr">
                        <a:lnSpc>
                          <a:spcPct val="107000"/>
                        </a:lnSpc>
                        <a:spcBef>
                          <a:spcPts val="0"/>
                        </a:spcBef>
                        <a:spcAft>
                          <a:spcPts val="0"/>
                        </a:spcAft>
                      </a:pPr>
                      <a:r>
                        <a:rPr lang="en-US" sz="1300" b="1" dirty="0">
                          <a:effectLst/>
                          <a:latin typeface="Calibri" panose="020F0502020204030204" pitchFamily="34" charset="0"/>
                          <a:ea typeface="Calibri" panose="020F0502020204030204" pitchFamily="34" charset="0"/>
                          <a:cs typeface="Times New Roman" panose="02020603050405020304" pitchFamily="18" charset="0"/>
                        </a:rPr>
                        <a:t>Juvenile Outmigrants</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IDFG</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21</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472</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462</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10</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Dec 19 2017</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8654014"/>
                  </a:ext>
                </a:extLst>
              </a:tr>
              <a:tr h="197540">
                <a:tc vMerge="1">
                  <a:txBody>
                    <a:bodyPr/>
                    <a:lstStyle/>
                    <a:p>
                      <a:endParaRPr lang="en-US"/>
                    </a:p>
                  </a:txBody>
                  <a:tcPr/>
                </a:tc>
                <a:tc>
                  <a:txBody>
                    <a:bodyPr/>
                    <a:lstStyle/>
                    <a:p>
                      <a:pPr marL="0" marR="0" algn="ct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WDFW</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25</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327</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315</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12</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Jun  5 2018</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8</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208</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201</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51275974"/>
                  </a:ext>
                </a:extLst>
              </a:tr>
              <a:tr h="197540">
                <a:tc vMerge="1">
                  <a:txBody>
                    <a:bodyPr/>
                    <a:lstStyle/>
                    <a:p>
                      <a:endParaRPr lang="en-US"/>
                    </a:p>
                  </a:txBody>
                  <a:tcPr/>
                </a:tc>
                <a:tc>
                  <a:txBody>
                    <a:bodyPr/>
                    <a:lstStyle/>
                    <a:p>
                      <a:pPr marL="0" marR="0" algn="ct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ODFW</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12</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232</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222</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10</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May 18 2018</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132</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132</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286540276"/>
                  </a:ext>
                </a:extLst>
              </a:tr>
              <a:tr h="197540">
                <a:tc vMerge="1">
                  <a:txBody>
                    <a:bodyPr/>
                    <a:lstStyle/>
                    <a:p>
                      <a:endParaRPr lang="en-US"/>
                    </a:p>
                  </a:txBody>
                  <a:tcPr/>
                </a:tc>
                <a:tc>
                  <a:txBody>
                    <a:bodyPr/>
                    <a:lstStyle/>
                    <a:p>
                      <a:pPr marL="0" marR="0" algn="ct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CCT</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1</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9</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9</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Dec 19 2017</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389167419"/>
                  </a:ext>
                </a:extLst>
              </a:tr>
              <a:tr h="197540">
                <a:tc vMerge="1">
                  <a:txBody>
                    <a:bodyPr/>
                    <a:lstStyle/>
                    <a:p>
                      <a:endParaRPr lang="en-US"/>
                    </a:p>
                  </a:txBody>
                  <a:tcPr/>
                </a:tc>
                <a:tc>
                  <a:txBody>
                    <a:bodyPr/>
                    <a:lstStyle/>
                    <a:p>
                      <a:pPr marL="0" marR="0" algn="ct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All Agencies</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59</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1,040</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1,008</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32</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Jun  5 2018</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140</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340</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201</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8382965"/>
                  </a:ext>
                </a:extLst>
              </a:tr>
              <a:tr h="33201">
                <a:tc>
                  <a:txBody>
                    <a:bodyPr/>
                    <a:lstStyle/>
                    <a:p>
                      <a:pPr marL="0" marR="0" algn="ct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37042690"/>
                  </a:ext>
                </a:extLst>
              </a:tr>
              <a:tr h="197540">
                <a:tc rowSpan="4">
                  <a:txBody>
                    <a:bodyPr/>
                    <a:lstStyle/>
                    <a:p>
                      <a:pPr marL="0" marR="0" algn="ctr">
                        <a:lnSpc>
                          <a:spcPct val="107000"/>
                        </a:lnSpc>
                        <a:spcBef>
                          <a:spcPts val="0"/>
                        </a:spcBef>
                        <a:spcAft>
                          <a:spcPts val="0"/>
                        </a:spcAft>
                      </a:pPr>
                      <a:r>
                        <a:rPr lang="en-US" sz="1300" b="1" dirty="0">
                          <a:effectLst/>
                          <a:latin typeface="Calibri" panose="020F0502020204030204" pitchFamily="34" charset="0"/>
                          <a:ea typeface="Calibri" panose="020F0502020204030204" pitchFamily="34" charset="0"/>
                          <a:cs typeface="Times New Roman" panose="02020603050405020304" pitchFamily="18" charset="0"/>
                        </a:rPr>
                        <a:t>Presmolt Abundance</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ODFW</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4</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81</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65</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16</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Oct 19 2017</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516869582"/>
                  </a:ext>
                </a:extLst>
              </a:tr>
              <a:tr h="197540">
                <a:tc vMerge="1">
                  <a:txBody>
                    <a:bodyPr/>
                    <a:lstStyle/>
                    <a:p>
                      <a:endParaRPr lang="en-US"/>
                    </a:p>
                  </a:txBody>
                  <a:tcPr/>
                </a:tc>
                <a:tc>
                  <a:txBody>
                    <a:bodyPr/>
                    <a:lstStyle/>
                    <a:p>
                      <a:pPr marL="0" marR="0" algn="ct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CCT</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1</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31</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31</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Sep 18 2017</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100908028"/>
                  </a:ext>
                </a:extLst>
              </a:tr>
              <a:tr h="197540">
                <a:tc vMerge="1">
                  <a:txBody>
                    <a:bodyPr/>
                    <a:lstStyle/>
                    <a:p>
                      <a:endParaRPr lang="en-US"/>
                    </a:p>
                  </a:txBody>
                  <a:tcPr/>
                </a:tc>
                <a:tc>
                  <a:txBody>
                    <a:bodyPr/>
                    <a:lstStyle/>
                    <a:p>
                      <a:pPr marL="0" marR="0" algn="ct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WDFW</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2</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24</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24</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Jun  6 2018</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4</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20</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3</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28962461"/>
                  </a:ext>
                </a:extLst>
              </a:tr>
              <a:tr h="197540">
                <a:tc vMerge="1">
                  <a:txBody>
                    <a:bodyPr/>
                    <a:lstStyle/>
                    <a:p>
                      <a:endParaRPr lang="en-US"/>
                    </a:p>
                  </a:txBody>
                  <a:tcPr/>
                </a:tc>
                <a:tc>
                  <a:txBody>
                    <a:bodyPr/>
                    <a:lstStyle/>
                    <a:p>
                      <a:pPr marL="0" marR="0" algn="ct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All Agencies</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7</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136</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120</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16</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Jun  6 2018</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4</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20</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3</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45037157"/>
                  </a:ext>
                </a:extLst>
              </a:tr>
              <a:tr h="33201">
                <a:tc>
                  <a:txBody>
                    <a:bodyPr/>
                    <a:lstStyle/>
                    <a:p>
                      <a:pPr marL="0" marR="0" algn="ct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23297808"/>
                  </a:ext>
                </a:extLst>
              </a:tr>
              <a:tr h="33201">
                <a:tc>
                  <a:txBody>
                    <a:bodyPr/>
                    <a:lstStyle/>
                    <a:p>
                      <a:pPr marL="0" marR="0" algn="ct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63404787"/>
                  </a:ext>
                </a:extLst>
              </a:tr>
              <a:tr h="217310">
                <a:tc>
                  <a:txBody>
                    <a:bodyPr/>
                    <a:lstStyle/>
                    <a:p>
                      <a:pPr marL="0" marR="0" algn="ctr">
                        <a:lnSpc>
                          <a:spcPct val="107000"/>
                        </a:lnSpc>
                        <a:spcBef>
                          <a:spcPts val="0"/>
                        </a:spcBef>
                        <a:spcAft>
                          <a:spcPts val="0"/>
                        </a:spcAft>
                      </a:pPr>
                      <a:r>
                        <a:rPr lang="en-US" sz="1000" b="1" dirty="0">
                          <a:effectLst/>
                          <a:latin typeface="Calibri" panose="020F0502020204030204" pitchFamily="34" charset="0"/>
                          <a:ea typeface="Calibri" panose="020F0502020204030204" pitchFamily="34" charset="0"/>
                          <a:cs typeface="Times New Roman" panose="02020603050405020304" pitchFamily="18" charset="0"/>
                        </a:rPr>
                        <a:t>All Tables</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All Agencies</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360</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10,994</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9,569</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1,425</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Jun  8 2018</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700</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1,592</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899</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04523642"/>
                  </a:ext>
                </a:extLst>
              </a:tr>
            </a:tbl>
          </a:graphicData>
        </a:graphic>
      </p:graphicFrame>
      <p:sp>
        <p:nvSpPr>
          <p:cNvPr id="3" name="TextBox 2"/>
          <p:cNvSpPr txBox="1"/>
          <p:nvPr/>
        </p:nvSpPr>
        <p:spPr>
          <a:xfrm>
            <a:off x="1969470" y="6313673"/>
            <a:ext cx="8226932" cy="461665"/>
          </a:xfrm>
          <a:prstGeom prst="rect">
            <a:avLst/>
          </a:prstGeom>
          <a:noFill/>
          <a:ln>
            <a:solidFill>
              <a:schemeClr val="accent1">
                <a:lumMod val="20000"/>
                <a:lumOff val="80000"/>
              </a:schemeClr>
            </a:solidFill>
          </a:ln>
        </p:spPr>
        <p:txBody>
          <a:bodyPr wrap="none" rtlCol="0" anchor="ctr" anchorCtr="1">
            <a:spAutoFit/>
          </a:bodyPr>
          <a:lstStyle/>
          <a:p>
            <a:r>
              <a:rPr lang="en-US" sz="800" dirty="0"/>
              <a:t>“New” = New records loaded, based on primary key.  “Validated” = records with a ValidationDate within the period noted; these can include new, updated &amp; re-validated records.</a:t>
            </a:r>
          </a:p>
          <a:p>
            <a:r>
              <a:rPr lang="en-US" sz="800" dirty="0"/>
              <a:t>*“HLIs Changed” is the number of existing records that have had their High Level Indicator value(s) changed; these are flagged with a date in the field named HLI_LastUpdated.</a:t>
            </a:r>
          </a:p>
          <a:p>
            <a:r>
              <a:rPr lang="en-US" sz="800" dirty="0"/>
              <a:t>The sum of Populations may be less than the total of all agencies due to shared populations.</a:t>
            </a:r>
          </a:p>
        </p:txBody>
      </p:sp>
    </p:spTree>
    <p:extLst>
      <p:ext uri="{BB962C8B-B14F-4D97-AF65-F5344CB8AC3E}">
        <p14:creationId xmlns:p14="http://schemas.microsoft.com/office/powerpoint/2010/main" val="11918602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7028925" y="379139"/>
            <a:ext cx="4578493" cy="2755631"/>
          </a:xfrm>
          <a:prstGeom prst="rect">
            <a:avLst/>
          </a:prstGeom>
        </p:spPr>
      </p:pic>
      <p:pic>
        <p:nvPicPr>
          <p:cNvPr id="3" name="Picture 2"/>
          <p:cNvPicPr>
            <a:picLocks noChangeAspect="1"/>
          </p:cNvPicPr>
          <p:nvPr/>
        </p:nvPicPr>
        <p:blipFill>
          <a:blip r:embed="rId3"/>
          <a:stretch>
            <a:fillRect/>
          </a:stretch>
        </p:blipFill>
        <p:spPr>
          <a:xfrm>
            <a:off x="7028925" y="3566476"/>
            <a:ext cx="4584589" cy="2755631"/>
          </a:xfrm>
          <a:prstGeom prst="rect">
            <a:avLst/>
          </a:prstGeom>
        </p:spPr>
      </p:pic>
      <p:pic>
        <p:nvPicPr>
          <p:cNvPr id="4" name="Picture 3"/>
          <p:cNvPicPr>
            <a:picLocks noChangeAspect="1"/>
          </p:cNvPicPr>
          <p:nvPr/>
        </p:nvPicPr>
        <p:blipFill>
          <a:blip r:embed="rId4"/>
          <a:stretch>
            <a:fillRect/>
          </a:stretch>
        </p:blipFill>
        <p:spPr>
          <a:xfrm>
            <a:off x="200297" y="2669177"/>
            <a:ext cx="6435635" cy="3640183"/>
          </a:xfrm>
          <a:prstGeom prst="rect">
            <a:avLst/>
          </a:prstGeom>
        </p:spPr>
      </p:pic>
      <p:sp>
        <p:nvSpPr>
          <p:cNvPr id="5" name="TextBox 4"/>
          <p:cNvSpPr txBox="1"/>
          <p:nvPr/>
        </p:nvSpPr>
        <p:spPr>
          <a:xfrm>
            <a:off x="91017" y="589152"/>
            <a:ext cx="6654194" cy="1077218"/>
          </a:xfrm>
          <a:prstGeom prst="rect">
            <a:avLst/>
          </a:prstGeom>
          <a:noFill/>
          <a:ln>
            <a:solidFill>
              <a:schemeClr val="accent1">
                <a:lumMod val="20000"/>
                <a:lumOff val="80000"/>
              </a:schemeClr>
            </a:solidFill>
          </a:ln>
        </p:spPr>
        <p:txBody>
          <a:bodyPr wrap="none" rtlCol="0" anchor="ctr" anchorCtr="1">
            <a:spAutoFit/>
          </a:bodyPr>
          <a:lstStyle/>
          <a:p>
            <a:r>
              <a:rPr lang="en-US" sz="3200" dirty="0" smtClean="0"/>
              <a:t>Plans and Adjustments for Next FY;</a:t>
            </a:r>
          </a:p>
          <a:p>
            <a:r>
              <a:rPr lang="en-US" sz="3200" dirty="0" smtClean="0"/>
              <a:t>BPA Guidance?</a:t>
            </a:r>
            <a:endParaRPr lang="en-US" sz="3200" dirty="0"/>
          </a:p>
        </p:txBody>
      </p:sp>
    </p:spTree>
    <p:extLst>
      <p:ext uri="{BB962C8B-B14F-4D97-AF65-F5344CB8AC3E}">
        <p14:creationId xmlns:p14="http://schemas.microsoft.com/office/powerpoint/2010/main" val="3615819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812800" y="866821"/>
            <a:ext cx="10566400" cy="831351"/>
          </a:xfrm>
        </p:spPr>
        <p:txBody>
          <a:bodyPr/>
          <a:lstStyle/>
          <a:p>
            <a:r>
              <a:rPr lang="en-US" dirty="0" smtClean="0"/>
              <a:t>BPA Budget Discussion FY 19 Adjustments?</a:t>
            </a:r>
            <a:endParaRPr lang="en-US" dirty="0"/>
          </a:p>
        </p:txBody>
      </p:sp>
      <p:sp>
        <p:nvSpPr>
          <p:cNvPr id="14" name="Content Placeholder 13"/>
          <p:cNvSpPr>
            <a:spLocks noGrp="1"/>
          </p:cNvSpPr>
          <p:nvPr>
            <p:ph sz="quarter" idx="13"/>
          </p:nvPr>
        </p:nvSpPr>
        <p:spPr>
          <a:xfrm>
            <a:off x="812800" y="2314303"/>
            <a:ext cx="10566400" cy="3511731"/>
          </a:xfrm>
        </p:spPr>
        <p:txBody>
          <a:bodyPr>
            <a:normAutofit/>
          </a:bodyPr>
          <a:lstStyle/>
          <a:p>
            <a:pPr lvl="0"/>
            <a:r>
              <a:rPr lang="en-US" sz="3600" dirty="0" smtClean="0"/>
              <a:t>Bonneville Cost Savings Overview</a:t>
            </a:r>
          </a:p>
          <a:p>
            <a:pPr lvl="0"/>
            <a:r>
              <a:rPr lang="en-US" sz="3600" dirty="0" smtClean="0"/>
              <a:t>Data management and RM&amp;E Issues</a:t>
            </a:r>
          </a:p>
          <a:p>
            <a:pPr lvl="0"/>
            <a:r>
              <a:rPr lang="en-US" sz="3600" dirty="0" smtClean="0"/>
              <a:t>StreamNet and CA Project Discussion</a:t>
            </a:r>
          </a:p>
          <a:p>
            <a:pPr lvl="0"/>
            <a:r>
              <a:rPr lang="en-US" sz="3600" dirty="0" smtClean="0"/>
              <a:t>Budget adjustments?</a:t>
            </a:r>
          </a:p>
        </p:txBody>
      </p:sp>
    </p:spTree>
    <p:extLst>
      <p:ext uri="{BB962C8B-B14F-4D97-AF65-F5344CB8AC3E}">
        <p14:creationId xmlns:p14="http://schemas.microsoft.com/office/powerpoint/2010/main" val="833507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91589"/>
            <a:ext cx="12252960" cy="7049589"/>
          </a:xfrm>
          <a:prstGeom prst="rect">
            <a:avLst/>
          </a:prstGeom>
        </p:spPr>
      </p:pic>
    </p:spTree>
    <p:extLst>
      <p:ext uri="{BB962C8B-B14F-4D97-AF65-F5344CB8AC3E}">
        <p14:creationId xmlns:p14="http://schemas.microsoft.com/office/powerpoint/2010/main" val="1844774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812800" y="135301"/>
            <a:ext cx="10566400" cy="831351"/>
          </a:xfrm>
        </p:spPr>
        <p:txBody>
          <a:bodyPr/>
          <a:lstStyle/>
          <a:p>
            <a:r>
              <a:rPr lang="en-US" dirty="0" smtClean="0"/>
              <a:t>Current Fiscal Year (10/17 – 9/18)</a:t>
            </a:r>
            <a:endParaRPr lang="en-US" dirty="0"/>
          </a:p>
        </p:txBody>
      </p:sp>
      <p:sp>
        <p:nvSpPr>
          <p:cNvPr id="14" name="Content Placeholder 13"/>
          <p:cNvSpPr>
            <a:spLocks noGrp="1"/>
          </p:cNvSpPr>
          <p:nvPr>
            <p:ph sz="quarter" idx="13"/>
          </p:nvPr>
        </p:nvSpPr>
        <p:spPr>
          <a:xfrm>
            <a:off x="734423" y="1095103"/>
            <a:ext cx="10566400" cy="4114800"/>
          </a:xfrm>
        </p:spPr>
        <p:txBody>
          <a:bodyPr>
            <a:normAutofit lnSpcReduction="10000"/>
          </a:bodyPr>
          <a:lstStyle/>
          <a:p>
            <a:pPr lvl="0"/>
            <a:r>
              <a:rPr lang="en-US" sz="3600" dirty="0"/>
              <a:t>B</a:t>
            </a:r>
            <a:r>
              <a:rPr lang="en-US" sz="3600" dirty="0" smtClean="0"/>
              <a:t>udget update</a:t>
            </a:r>
          </a:p>
          <a:p>
            <a:pPr lvl="1"/>
            <a:r>
              <a:rPr lang="en-US" sz="3600" dirty="0" smtClean="0"/>
              <a:t>Two year budget – can we roll savings into next year?</a:t>
            </a:r>
            <a:endParaRPr lang="en-US" sz="3600" dirty="0"/>
          </a:p>
          <a:p>
            <a:pPr lvl="1"/>
            <a:r>
              <a:rPr lang="en-US" sz="3600" dirty="0" smtClean="0"/>
              <a:t>Budget savings </a:t>
            </a:r>
            <a:r>
              <a:rPr lang="en-US" sz="3600" dirty="0"/>
              <a:t>a</a:t>
            </a:r>
            <a:r>
              <a:rPr lang="en-US" sz="3600" dirty="0" smtClean="0"/>
              <a:t>nticipated?</a:t>
            </a:r>
          </a:p>
          <a:p>
            <a:pPr lvl="1"/>
            <a:r>
              <a:rPr lang="en-US" sz="3600" dirty="0" smtClean="0"/>
              <a:t>Budget shortfall issues to address?</a:t>
            </a:r>
          </a:p>
          <a:p>
            <a:pPr lvl="4"/>
            <a:r>
              <a:rPr lang="en-US" sz="3600" dirty="0" smtClean="0"/>
              <a:t>(See Next Slide)</a:t>
            </a:r>
          </a:p>
        </p:txBody>
      </p:sp>
    </p:spTree>
    <p:extLst>
      <p:ext uri="{BB962C8B-B14F-4D97-AF65-F5344CB8AC3E}">
        <p14:creationId xmlns:p14="http://schemas.microsoft.com/office/powerpoint/2010/main" val="3836638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3508876088"/>
              </p:ext>
            </p:extLst>
          </p:nvPr>
        </p:nvGraphicFramePr>
        <p:xfrm>
          <a:off x="766353" y="924564"/>
          <a:ext cx="10798630" cy="5051694"/>
        </p:xfrm>
        <a:graphic>
          <a:graphicData uri="http://schemas.openxmlformats.org/drawingml/2006/table">
            <a:tbl>
              <a:tblPr>
                <a:tableStyleId>{5C22544A-7EE6-4342-B048-85BDC9FD1C3A}</a:tableStyleId>
              </a:tblPr>
              <a:tblGrid>
                <a:gridCol w="1558836">
                  <a:extLst>
                    <a:ext uri="{9D8B030D-6E8A-4147-A177-3AD203B41FA5}">
                      <a16:colId xmlns:a16="http://schemas.microsoft.com/office/drawing/2014/main" val="3140865065"/>
                    </a:ext>
                  </a:extLst>
                </a:gridCol>
                <a:gridCol w="1680754">
                  <a:extLst>
                    <a:ext uri="{9D8B030D-6E8A-4147-A177-3AD203B41FA5}">
                      <a16:colId xmlns:a16="http://schemas.microsoft.com/office/drawing/2014/main" val="114454694"/>
                    </a:ext>
                  </a:extLst>
                </a:gridCol>
                <a:gridCol w="2229394">
                  <a:extLst>
                    <a:ext uri="{9D8B030D-6E8A-4147-A177-3AD203B41FA5}">
                      <a16:colId xmlns:a16="http://schemas.microsoft.com/office/drawing/2014/main" val="2671403500"/>
                    </a:ext>
                  </a:extLst>
                </a:gridCol>
                <a:gridCol w="1637212">
                  <a:extLst>
                    <a:ext uri="{9D8B030D-6E8A-4147-A177-3AD203B41FA5}">
                      <a16:colId xmlns:a16="http://schemas.microsoft.com/office/drawing/2014/main" val="1315571427"/>
                    </a:ext>
                  </a:extLst>
                </a:gridCol>
                <a:gridCol w="1793965">
                  <a:extLst>
                    <a:ext uri="{9D8B030D-6E8A-4147-A177-3AD203B41FA5}">
                      <a16:colId xmlns:a16="http://schemas.microsoft.com/office/drawing/2014/main" val="502067247"/>
                    </a:ext>
                  </a:extLst>
                </a:gridCol>
                <a:gridCol w="1898469">
                  <a:extLst>
                    <a:ext uri="{9D8B030D-6E8A-4147-A177-3AD203B41FA5}">
                      <a16:colId xmlns:a16="http://schemas.microsoft.com/office/drawing/2014/main" val="1113192828"/>
                    </a:ext>
                  </a:extLst>
                </a:gridCol>
              </a:tblGrid>
              <a:tr h="888640">
                <a:tc>
                  <a:txBody>
                    <a:bodyPr/>
                    <a:lstStyle/>
                    <a:p>
                      <a:pPr algn="l" fontAlgn="b"/>
                      <a:r>
                        <a:rPr lang="en-US" sz="2000" u="none" strike="noStrike" dirty="0">
                          <a:effectLst/>
                        </a:rPr>
                        <a:t>Last Year's Savings</a:t>
                      </a:r>
                      <a:endParaRPr lang="en-US" sz="20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r>
                        <a:rPr lang="en-US" sz="2000" u="none" strike="noStrike" dirty="0">
                          <a:effectLst/>
                        </a:rPr>
                        <a:t> </a:t>
                      </a:r>
                      <a:endParaRPr lang="en-US" sz="20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US" sz="2000" u="none" strike="noStrike" dirty="0">
                          <a:effectLst/>
                        </a:rPr>
                        <a:t>Spent to date (w/o fees)</a:t>
                      </a:r>
                      <a:endParaRPr lang="en-US" sz="20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US" sz="2000" u="none" strike="noStrike" dirty="0">
                          <a:effectLst/>
                        </a:rPr>
                        <a:t>Balance</a:t>
                      </a:r>
                      <a:endParaRPr lang="en-US" sz="20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US" sz="2000" u="none" strike="noStrike" dirty="0">
                          <a:effectLst/>
                        </a:rPr>
                        <a:t>Percent of Funds Remaining</a:t>
                      </a:r>
                      <a:endParaRPr lang="en-US" sz="20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US" sz="2000" u="none" strike="noStrike" dirty="0">
                          <a:effectLst/>
                        </a:rPr>
                        <a:t>Percent of Billing Year Remaining</a:t>
                      </a:r>
                      <a:endParaRPr lang="en-US" sz="20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3154748140"/>
                  </a:ext>
                </a:extLst>
              </a:tr>
              <a:tr h="688279">
                <a:tc>
                  <a:txBody>
                    <a:bodyPr/>
                    <a:lstStyle/>
                    <a:p>
                      <a:pPr algn="r" fontAlgn="b"/>
                      <a:r>
                        <a:rPr lang="en-US" sz="2000" u="none" strike="noStrike" dirty="0">
                          <a:effectLst/>
                        </a:rPr>
                        <a:t>$2,092</a:t>
                      </a:r>
                      <a:endParaRPr lang="en-US" sz="20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US" sz="2000" u="none" strike="noStrike" dirty="0">
                          <a:effectLst/>
                        </a:rPr>
                        <a:t>CCT</a:t>
                      </a:r>
                      <a:endParaRPr lang="en-US" sz="2000" b="0" i="0" u="none" strike="noStrike" dirty="0">
                        <a:solidFill>
                          <a:srgbClr val="000000"/>
                        </a:solidFill>
                        <a:effectLst/>
                        <a:latin typeface="Calibri" panose="020F0502020204030204" pitchFamily="34" charset="0"/>
                      </a:endParaRPr>
                    </a:p>
                  </a:txBody>
                  <a:tcPr marL="7620" marR="7620" marT="7620" marB="0" anchor="b"/>
                </a:tc>
                <a:tc>
                  <a:txBody>
                    <a:bodyPr/>
                    <a:lstStyle/>
                    <a:p>
                      <a:pPr algn="r" fontAlgn="b"/>
                      <a:r>
                        <a:rPr lang="en-US" sz="2000" u="none" strike="noStrike" dirty="0">
                          <a:effectLst/>
                        </a:rPr>
                        <a:t>$12,153</a:t>
                      </a:r>
                      <a:endParaRPr lang="en-US" sz="2000" b="0" i="0" u="none" strike="noStrike" dirty="0">
                        <a:solidFill>
                          <a:srgbClr val="FF0000"/>
                        </a:solidFill>
                        <a:effectLst/>
                        <a:latin typeface="Calibri" panose="020F0502020204030204" pitchFamily="34" charset="0"/>
                      </a:endParaRPr>
                    </a:p>
                  </a:txBody>
                  <a:tcPr marL="7620" marR="7620" marT="7620" marB="0" anchor="b"/>
                </a:tc>
                <a:tc>
                  <a:txBody>
                    <a:bodyPr/>
                    <a:lstStyle/>
                    <a:p>
                      <a:pPr algn="r" fontAlgn="b"/>
                      <a:r>
                        <a:rPr lang="en-US" sz="2000" u="none" strike="noStrike" dirty="0">
                          <a:effectLst/>
                        </a:rPr>
                        <a:t>$75,807</a:t>
                      </a:r>
                      <a:endParaRPr lang="en-US" sz="20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US" sz="2000" u="none" strike="noStrike" dirty="0">
                          <a:effectLst/>
                        </a:rPr>
                        <a:t>86.2%</a:t>
                      </a:r>
                      <a:endParaRPr lang="en-US" sz="20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US" sz="2000" u="none" strike="noStrike" dirty="0">
                          <a:effectLst/>
                        </a:rPr>
                        <a:t>100.0%</a:t>
                      </a:r>
                      <a:endParaRPr lang="en-US" sz="20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256740552"/>
                  </a:ext>
                </a:extLst>
              </a:tr>
              <a:tr h="688279">
                <a:tc>
                  <a:txBody>
                    <a:bodyPr/>
                    <a:lstStyle/>
                    <a:p>
                      <a:pPr algn="r" fontAlgn="b"/>
                      <a:r>
                        <a:rPr lang="en-US" sz="2000" u="none" strike="noStrike" dirty="0">
                          <a:effectLst/>
                        </a:rPr>
                        <a:t>$12,008</a:t>
                      </a:r>
                      <a:endParaRPr lang="en-US" sz="20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US" sz="2000" u="none" strike="noStrike" dirty="0">
                          <a:effectLst/>
                        </a:rPr>
                        <a:t>IDFG</a:t>
                      </a:r>
                      <a:endParaRPr lang="en-US" sz="2000" b="0" i="0" u="none" strike="noStrike" dirty="0">
                        <a:solidFill>
                          <a:srgbClr val="000000"/>
                        </a:solidFill>
                        <a:effectLst/>
                        <a:latin typeface="Calibri" panose="020F0502020204030204" pitchFamily="34" charset="0"/>
                      </a:endParaRPr>
                    </a:p>
                  </a:txBody>
                  <a:tcPr marL="7620" marR="7620" marT="7620" marB="0" anchor="b"/>
                </a:tc>
                <a:tc>
                  <a:txBody>
                    <a:bodyPr/>
                    <a:lstStyle/>
                    <a:p>
                      <a:pPr algn="r" fontAlgn="b"/>
                      <a:r>
                        <a:rPr lang="en-US" sz="2000" u="none" strike="noStrike" dirty="0">
                          <a:effectLst/>
                        </a:rPr>
                        <a:t>$126,885</a:t>
                      </a:r>
                      <a:endParaRPr lang="en-US" sz="2000" b="0" i="0" u="none" strike="noStrike" dirty="0">
                        <a:solidFill>
                          <a:srgbClr val="FF0000"/>
                        </a:solidFill>
                        <a:effectLst/>
                        <a:latin typeface="Calibri" panose="020F0502020204030204" pitchFamily="34" charset="0"/>
                      </a:endParaRPr>
                    </a:p>
                  </a:txBody>
                  <a:tcPr marL="7620" marR="7620" marT="7620" marB="0" anchor="b"/>
                </a:tc>
                <a:tc>
                  <a:txBody>
                    <a:bodyPr/>
                    <a:lstStyle/>
                    <a:p>
                      <a:pPr algn="r" fontAlgn="b"/>
                      <a:r>
                        <a:rPr lang="en-US" sz="2000" u="none" strike="noStrike" dirty="0">
                          <a:effectLst/>
                        </a:rPr>
                        <a:t>$196,886</a:t>
                      </a:r>
                      <a:endParaRPr lang="en-US" sz="20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US" sz="2000" u="none" strike="noStrike" dirty="0">
                          <a:effectLst/>
                        </a:rPr>
                        <a:t>60.8%</a:t>
                      </a:r>
                      <a:endParaRPr lang="en-US" sz="20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US" sz="2000" u="none" strike="noStrike" dirty="0">
                          <a:effectLst/>
                        </a:rPr>
                        <a:t>50.0%</a:t>
                      </a:r>
                      <a:endParaRPr lang="en-US" sz="20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2292578537"/>
                  </a:ext>
                </a:extLst>
              </a:tr>
              <a:tr h="688279">
                <a:tc>
                  <a:txBody>
                    <a:bodyPr/>
                    <a:lstStyle/>
                    <a:p>
                      <a:pPr algn="r" fontAlgn="b"/>
                      <a:r>
                        <a:rPr lang="en-US" sz="2000" u="none" strike="noStrike" dirty="0">
                          <a:effectLst/>
                        </a:rPr>
                        <a:t>$14,154</a:t>
                      </a:r>
                      <a:endParaRPr lang="en-US" sz="20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US" sz="2000" u="none" strike="noStrike" dirty="0">
                          <a:effectLst/>
                        </a:rPr>
                        <a:t>MFWP</a:t>
                      </a:r>
                      <a:endParaRPr lang="en-US" sz="2000" b="0" i="0" u="none" strike="noStrike" dirty="0">
                        <a:solidFill>
                          <a:srgbClr val="000000"/>
                        </a:solidFill>
                        <a:effectLst/>
                        <a:latin typeface="Calibri" panose="020F0502020204030204" pitchFamily="34" charset="0"/>
                      </a:endParaRPr>
                    </a:p>
                  </a:txBody>
                  <a:tcPr marL="7620" marR="7620" marT="7620" marB="0" anchor="b"/>
                </a:tc>
                <a:tc>
                  <a:txBody>
                    <a:bodyPr/>
                    <a:lstStyle/>
                    <a:p>
                      <a:pPr algn="r" fontAlgn="b"/>
                      <a:r>
                        <a:rPr lang="en-US" sz="2000" u="none" strike="noStrike" dirty="0" smtClean="0">
                          <a:effectLst/>
                        </a:rPr>
                        <a:t>$83,534</a:t>
                      </a:r>
                      <a:endParaRPr lang="en-US" sz="2000" b="0" i="0" u="none" strike="noStrike" dirty="0">
                        <a:solidFill>
                          <a:srgbClr val="FF0000"/>
                        </a:solidFill>
                        <a:effectLst/>
                        <a:latin typeface="Calibri" panose="020F0502020204030204" pitchFamily="34" charset="0"/>
                      </a:endParaRPr>
                    </a:p>
                  </a:txBody>
                  <a:tcPr marL="7620" marR="7620" marT="7620" marB="0" anchor="b"/>
                </a:tc>
                <a:tc>
                  <a:txBody>
                    <a:bodyPr/>
                    <a:lstStyle/>
                    <a:p>
                      <a:pPr algn="r" fontAlgn="b"/>
                      <a:r>
                        <a:rPr lang="en-US" sz="2000" u="none" strike="noStrike" dirty="0" smtClean="0">
                          <a:effectLst/>
                        </a:rPr>
                        <a:t>$81,516</a:t>
                      </a:r>
                      <a:endParaRPr lang="en-US" sz="20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US" sz="2000" u="none" strike="noStrike" dirty="0" smtClean="0">
                          <a:effectLst/>
                        </a:rPr>
                        <a:t>49.4%</a:t>
                      </a:r>
                      <a:endParaRPr lang="en-US" sz="20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US" sz="2000" u="none" strike="noStrike" dirty="0" smtClean="0">
                          <a:effectLst/>
                        </a:rPr>
                        <a:t>42.0</a:t>
                      </a:r>
                      <a:r>
                        <a:rPr lang="en-US" sz="2000" u="none" strike="noStrike" dirty="0">
                          <a:effectLst/>
                        </a:rPr>
                        <a:t>%</a:t>
                      </a:r>
                      <a:endParaRPr lang="en-US" sz="20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2925778613"/>
                  </a:ext>
                </a:extLst>
              </a:tr>
              <a:tr h="688279">
                <a:tc>
                  <a:txBody>
                    <a:bodyPr/>
                    <a:lstStyle/>
                    <a:p>
                      <a:pPr algn="r" fontAlgn="b"/>
                      <a:r>
                        <a:rPr lang="en-US" sz="2000" u="none" strike="noStrike" dirty="0">
                          <a:effectLst/>
                        </a:rPr>
                        <a:t>$1</a:t>
                      </a:r>
                      <a:endParaRPr lang="en-US" sz="20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US" sz="2000" u="none" strike="noStrike" dirty="0">
                          <a:effectLst/>
                        </a:rPr>
                        <a:t>ODFW</a:t>
                      </a:r>
                      <a:endParaRPr lang="en-US" sz="2000" b="0" i="0" u="none" strike="noStrike" dirty="0">
                        <a:solidFill>
                          <a:srgbClr val="000000"/>
                        </a:solidFill>
                        <a:effectLst/>
                        <a:latin typeface="Calibri" panose="020F0502020204030204" pitchFamily="34" charset="0"/>
                      </a:endParaRPr>
                    </a:p>
                  </a:txBody>
                  <a:tcPr marL="7620" marR="7620" marT="7620" marB="0" anchor="b"/>
                </a:tc>
                <a:tc>
                  <a:txBody>
                    <a:bodyPr/>
                    <a:lstStyle/>
                    <a:p>
                      <a:pPr algn="r" fontAlgn="b"/>
                      <a:r>
                        <a:rPr lang="en-US" sz="2000" u="none" strike="noStrike" dirty="0" smtClean="0">
                          <a:effectLst/>
                        </a:rPr>
                        <a:t>$204,698</a:t>
                      </a:r>
                      <a:endParaRPr lang="en-US" sz="2000" b="0" i="0" u="none" strike="noStrike" dirty="0">
                        <a:solidFill>
                          <a:srgbClr val="FF0000"/>
                        </a:solidFill>
                        <a:effectLst/>
                        <a:latin typeface="Calibri" panose="020F0502020204030204" pitchFamily="34" charset="0"/>
                      </a:endParaRPr>
                    </a:p>
                  </a:txBody>
                  <a:tcPr marL="7620" marR="7620" marT="7620" marB="0" anchor="b"/>
                </a:tc>
                <a:tc>
                  <a:txBody>
                    <a:bodyPr/>
                    <a:lstStyle/>
                    <a:p>
                      <a:pPr algn="r" fontAlgn="b"/>
                      <a:r>
                        <a:rPr lang="en-US" sz="2000" u="none" strike="noStrike" dirty="0">
                          <a:effectLst/>
                        </a:rPr>
                        <a:t>$</a:t>
                      </a:r>
                      <a:r>
                        <a:rPr lang="en-US" sz="2000" u="none" strike="noStrike" dirty="0" smtClean="0">
                          <a:effectLst/>
                        </a:rPr>
                        <a:t>259,006</a:t>
                      </a:r>
                      <a:endParaRPr lang="en-US" sz="20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US" sz="2000" u="none" strike="noStrike" dirty="0" smtClean="0">
                          <a:effectLst/>
                        </a:rPr>
                        <a:t>55.9%</a:t>
                      </a:r>
                      <a:endParaRPr lang="en-US" sz="20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US" sz="2000" u="none" strike="noStrike" dirty="0" smtClean="0">
                          <a:effectLst/>
                        </a:rPr>
                        <a:t>42.0</a:t>
                      </a:r>
                      <a:r>
                        <a:rPr lang="en-US" sz="2000" u="none" strike="noStrike" dirty="0">
                          <a:effectLst/>
                        </a:rPr>
                        <a:t>%</a:t>
                      </a:r>
                      <a:endParaRPr lang="en-US" sz="20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3018748387"/>
                  </a:ext>
                </a:extLst>
              </a:tr>
              <a:tr h="688279">
                <a:tc>
                  <a:txBody>
                    <a:bodyPr/>
                    <a:lstStyle/>
                    <a:p>
                      <a:pPr algn="r" fontAlgn="b"/>
                      <a:r>
                        <a:rPr lang="en-US" sz="2000" u="none" strike="noStrike" dirty="0">
                          <a:effectLst/>
                        </a:rPr>
                        <a:t>$2,627</a:t>
                      </a:r>
                      <a:endParaRPr lang="en-US" sz="20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US" sz="2000" u="none" strike="noStrike" dirty="0">
                          <a:effectLst/>
                        </a:rPr>
                        <a:t>PSMFC</a:t>
                      </a:r>
                      <a:endParaRPr lang="en-US" sz="2000" b="0" i="0" u="none" strike="noStrike" dirty="0">
                        <a:solidFill>
                          <a:srgbClr val="000000"/>
                        </a:solidFill>
                        <a:effectLst/>
                        <a:latin typeface="Calibri" panose="020F0502020204030204" pitchFamily="34" charset="0"/>
                      </a:endParaRPr>
                    </a:p>
                  </a:txBody>
                  <a:tcPr marL="7620" marR="7620" marT="7620" marB="0" anchor="b"/>
                </a:tc>
                <a:tc>
                  <a:txBody>
                    <a:bodyPr/>
                    <a:lstStyle/>
                    <a:p>
                      <a:pPr algn="r" fontAlgn="b"/>
                      <a:r>
                        <a:rPr lang="en-US" sz="2000" u="none" strike="noStrike" dirty="0" smtClean="0">
                          <a:effectLst/>
                        </a:rPr>
                        <a:t>$309,552</a:t>
                      </a:r>
                      <a:endParaRPr lang="en-US" sz="2000" b="0" i="0" u="none" strike="noStrike" dirty="0">
                        <a:solidFill>
                          <a:srgbClr val="FF0000"/>
                        </a:solidFill>
                        <a:effectLst/>
                        <a:latin typeface="Calibri" panose="020F0502020204030204" pitchFamily="34" charset="0"/>
                      </a:endParaRPr>
                    </a:p>
                  </a:txBody>
                  <a:tcPr marL="7620" marR="7620" marT="7620" marB="0" anchor="b"/>
                </a:tc>
                <a:tc>
                  <a:txBody>
                    <a:bodyPr/>
                    <a:lstStyle/>
                    <a:p>
                      <a:pPr algn="r" fontAlgn="b"/>
                      <a:r>
                        <a:rPr lang="en-US" sz="2000" u="none" strike="noStrike" dirty="0" smtClean="0">
                          <a:effectLst/>
                        </a:rPr>
                        <a:t>$190,207</a:t>
                      </a:r>
                      <a:endParaRPr lang="en-US" sz="20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US" sz="2000" u="none" strike="noStrike" dirty="0" smtClean="0">
                          <a:effectLst/>
                        </a:rPr>
                        <a:t>38.1%</a:t>
                      </a:r>
                      <a:endParaRPr lang="en-US" sz="20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US" sz="2000" u="none" strike="noStrike" dirty="0" smtClean="0">
                          <a:effectLst/>
                        </a:rPr>
                        <a:t>37.0</a:t>
                      </a:r>
                      <a:r>
                        <a:rPr lang="en-US" sz="2000" u="none" strike="noStrike" dirty="0">
                          <a:effectLst/>
                        </a:rPr>
                        <a:t>%</a:t>
                      </a:r>
                      <a:endParaRPr lang="en-US" sz="20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721159327"/>
                  </a:ext>
                </a:extLst>
              </a:tr>
              <a:tr h="688279">
                <a:tc>
                  <a:txBody>
                    <a:bodyPr/>
                    <a:lstStyle/>
                    <a:p>
                      <a:pPr algn="r" fontAlgn="b"/>
                      <a:r>
                        <a:rPr lang="en-US" sz="2000" u="none" strike="noStrike" dirty="0">
                          <a:effectLst/>
                        </a:rPr>
                        <a:t>$0</a:t>
                      </a:r>
                      <a:endParaRPr lang="en-US" sz="20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US" sz="2000" u="none" strike="noStrike" dirty="0">
                          <a:effectLst/>
                        </a:rPr>
                        <a:t>WDFW</a:t>
                      </a:r>
                      <a:endParaRPr lang="en-US" sz="2000" b="0" i="0" u="none" strike="noStrike" dirty="0">
                        <a:solidFill>
                          <a:srgbClr val="000000"/>
                        </a:solidFill>
                        <a:effectLst/>
                        <a:latin typeface="Calibri" panose="020F0502020204030204" pitchFamily="34" charset="0"/>
                      </a:endParaRPr>
                    </a:p>
                  </a:txBody>
                  <a:tcPr marL="7620" marR="7620" marT="7620" marB="0" anchor="b"/>
                </a:tc>
                <a:tc>
                  <a:txBody>
                    <a:bodyPr/>
                    <a:lstStyle/>
                    <a:p>
                      <a:pPr algn="r" fontAlgn="b"/>
                      <a:r>
                        <a:rPr lang="en-US" sz="2000" u="none" strike="noStrike" dirty="0">
                          <a:effectLst/>
                        </a:rPr>
                        <a:t>$</a:t>
                      </a:r>
                      <a:r>
                        <a:rPr lang="en-US" sz="2000" u="none" strike="noStrike" dirty="0" smtClean="0">
                          <a:effectLst/>
                        </a:rPr>
                        <a:t>252,613</a:t>
                      </a:r>
                      <a:endParaRPr lang="en-US" sz="2000" b="0" i="0" u="none" strike="noStrike" dirty="0">
                        <a:solidFill>
                          <a:srgbClr val="FF0000"/>
                        </a:solidFill>
                        <a:effectLst/>
                        <a:latin typeface="Calibri" panose="020F0502020204030204" pitchFamily="34" charset="0"/>
                      </a:endParaRPr>
                    </a:p>
                  </a:txBody>
                  <a:tcPr marL="7620" marR="7620" marT="7620" marB="0" anchor="b"/>
                </a:tc>
                <a:tc>
                  <a:txBody>
                    <a:bodyPr/>
                    <a:lstStyle/>
                    <a:p>
                      <a:pPr algn="r" fontAlgn="b"/>
                      <a:r>
                        <a:rPr lang="en-US" sz="2000" u="none" strike="noStrike" dirty="0">
                          <a:effectLst/>
                        </a:rPr>
                        <a:t>$</a:t>
                      </a:r>
                      <a:r>
                        <a:rPr lang="en-US" sz="2000" u="none" strike="noStrike" dirty="0" smtClean="0">
                          <a:effectLst/>
                        </a:rPr>
                        <a:t>207,252</a:t>
                      </a:r>
                      <a:endParaRPr lang="en-US" sz="20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US" sz="2000" u="none" strike="noStrike" dirty="0" smtClean="0">
                          <a:effectLst/>
                        </a:rPr>
                        <a:t>45.1%</a:t>
                      </a:r>
                      <a:endParaRPr lang="en-US" sz="20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US" sz="2000" u="none" strike="noStrike" dirty="0" smtClean="0">
                          <a:effectLst/>
                        </a:rPr>
                        <a:t>42.0</a:t>
                      </a:r>
                      <a:r>
                        <a:rPr lang="en-US" sz="2000" u="none" strike="noStrike" dirty="0">
                          <a:effectLst/>
                        </a:rPr>
                        <a:t>%</a:t>
                      </a:r>
                      <a:endParaRPr lang="en-US" sz="20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794483918"/>
                  </a:ext>
                </a:extLst>
              </a:tr>
            </a:tbl>
          </a:graphicData>
        </a:graphic>
      </p:graphicFrame>
    </p:spTree>
    <p:extLst>
      <p:ext uri="{BB962C8B-B14F-4D97-AF65-F5344CB8AC3E}">
        <p14:creationId xmlns:p14="http://schemas.microsoft.com/office/powerpoint/2010/main" val="42608186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Progress on current ca priorities</a:t>
            </a:r>
            <a:endParaRPr lang="en-US" dirty="0"/>
          </a:p>
        </p:txBody>
      </p:sp>
      <p:sp>
        <p:nvSpPr>
          <p:cNvPr id="14" name="Content Placeholder 13"/>
          <p:cNvSpPr>
            <a:spLocks noGrp="1"/>
          </p:cNvSpPr>
          <p:nvPr>
            <p:ph sz="quarter" idx="13"/>
          </p:nvPr>
        </p:nvSpPr>
        <p:spPr/>
        <p:txBody>
          <a:bodyPr>
            <a:normAutofit lnSpcReduction="10000"/>
          </a:bodyPr>
          <a:lstStyle/>
          <a:p>
            <a:pPr lvl="1"/>
            <a:r>
              <a:rPr lang="en-US" sz="2400" dirty="0" smtClean="0"/>
              <a:t>1</a:t>
            </a:r>
            <a:r>
              <a:rPr lang="en-US" sz="2400" dirty="0"/>
              <a:t>) HLIs for 18 Tier 1 Populations; </a:t>
            </a:r>
            <a:endParaRPr lang="en-US" sz="2400" dirty="0" smtClean="0"/>
          </a:p>
          <a:p>
            <a:pPr lvl="1"/>
            <a:r>
              <a:rPr lang="en-US" sz="2400" dirty="0" smtClean="0"/>
              <a:t>2</a:t>
            </a:r>
            <a:r>
              <a:rPr lang="en-US" sz="2400" dirty="0"/>
              <a:t>) HLIs for 51 Tier 2 Populations (Including Implementing  FPC data sharing for these Tier 1&amp;2 populations); </a:t>
            </a:r>
            <a:endParaRPr lang="en-US" sz="2400" dirty="0" smtClean="0"/>
          </a:p>
          <a:p>
            <a:pPr lvl="1"/>
            <a:r>
              <a:rPr lang="en-US" sz="2400" dirty="0" smtClean="0"/>
              <a:t>3</a:t>
            </a:r>
            <a:r>
              <a:rPr lang="en-US" sz="2400" dirty="0"/>
              <a:t>) HLIs for other populations (Including Implementing  FPC data sharing for these populations); </a:t>
            </a:r>
            <a:endParaRPr lang="en-US" sz="2400" dirty="0" smtClean="0"/>
          </a:p>
          <a:p>
            <a:pPr lvl="1"/>
            <a:r>
              <a:rPr lang="en-US" sz="2400" dirty="0" smtClean="0"/>
              <a:t>4</a:t>
            </a:r>
            <a:r>
              <a:rPr lang="en-US" sz="2400" dirty="0"/>
              <a:t>) Maintain facilities dataset/fish distribution; </a:t>
            </a:r>
            <a:endParaRPr lang="en-US" sz="2400" dirty="0" smtClean="0"/>
          </a:p>
          <a:p>
            <a:pPr lvl="1"/>
            <a:r>
              <a:rPr lang="en-US" sz="2400" dirty="0" smtClean="0"/>
              <a:t>5</a:t>
            </a:r>
            <a:r>
              <a:rPr lang="en-US" sz="2400" dirty="0"/>
              <a:t>) Related data pilot project for high priority populations; </a:t>
            </a:r>
            <a:endParaRPr lang="en-US" sz="2400" dirty="0" smtClean="0"/>
          </a:p>
          <a:p>
            <a:pPr lvl="1"/>
            <a:r>
              <a:rPr lang="en-US" sz="2400" dirty="0" smtClean="0"/>
              <a:t>6</a:t>
            </a:r>
            <a:r>
              <a:rPr lang="en-US" sz="2400" dirty="0"/>
              <a:t>) Hatchery Datasets and DES Development; </a:t>
            </a:r>
            <a:endParaRPr lang="en-US" sz="2400" dirty="0" smtClean="0"/>
          </a:p>
          <a:p>
            <a:pPr lvl="1"/>
            <a:r>
              <a:rPr lang="en-US" sz="2400" dirty="0" smtClean="0"/>
              <a:t>7</a:t>
            </a:r>
            <a:r>
              <a:rPr lang="en-US" sz="2400" dirty="0"/>
              <a:t>) NPCC dashboard </a:t>
            </a:r>
            <a:r>
              <a:rPr lang="en-US" sz="2400" dirty="0" smtClean="0"/>
              <a:t>trends</a:t>
            </a:r>
            <a:endParaRPr lang="en-US" sz="2400" dirty="0"/>
          </a:p>
        </p:txBody>
      </p:sp>
    </p:spTree>
    <p:extLst>
      <p:ext uri="{BB962C8B-B14F-4D97-AF65-F5344CB8AC3E}">
        <p14:creationId xmlns:p14="http://schemas.microsoft.com/office/powerpoint/2010/main" val="1449014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669529571"/>
              </p:ext>
            </p:extLst>
          </p:nvPr>
        </p:nvGraphicFramePr>
        <p:xfrm>
          <a:off x="731520" y="81722"/>
          <a:ext cx="10503726" cy="6057821"/>
        </p:xfrm>
        <a:graphic>
          <a:graphicData uri="http://schemas.openxmlformats.org/drawingml/2006/table">
            <a:tbl>
              <a:tblPr/>
              <a:tblGrid>
                <a:gridCol w="1192374">
                  <a:extLst>
                    <a:ext uri="{9D8B030D-6E8A-4147-A177-3AD203B41FA5}">
                      <a16:colId xmlns:a16="http://schemas.microsoft.com/office/drawing/2014/main" val="763019888"/>
                    </a:ext>
                  </a:extLst>
                </a:gridCol>
                <a:gridCol w="1149014">
                  <a:extLst>
                    <a:ext uri="{9D8B030D-6E8A-4147-A177-3AD203B41FA5}">
                      <a16:colId xmlns:a16="http://schemas.microsoft.com/office/drawing/2014/main" val="99788819"/>
                    </a:ext>
                  </a:extLst>
                </a:gridCol>
                <a:gridCol w="1224892">
                  <a:extLst>
                    <a:ext uri="{9D8B030D-6E8A-4147-A177-3AD203B41FA5}">
                      <a16:colId xmlns:a16="http://schemas.microsoft.com/office/drawing/2014/main" val="2417248466"/>
                    </a:ext>
                  </a:extLst>
                </a:gridCol>
                <a:gridCol w="1246573">
                  <a:extLst>
                    <a:ext uri="{9D8B030D-6E8A-4147-A177-3AD203B41FA5}">
                      <a16:colId xmlns:a16="http://schemas.microsoft.com/office/drawing/2014/main" val="2726927773"/>
                    </a:ext>
                  </a:extLst>
                </a:gridCol>
                <a:gridCol w="1430849">
                  <a:extLst>
                    <a:ext uri="{9D8B030D-6E8A-4147-A177-3AD203B41FA5}">
                      <a16:colId xmlns:a16="http://schemas.microsoft.com/office/drawing/2014/main" val="1903737617"/>
                    </a:ext>
                  </a:extLst>
                </a:gridCol>
                <a:gridCol w="37110">
                  <a:extLst>
                    <a:ext uri="{9D8B030D-6E8A-4147-A177-3AD203B41FA5}">
                      <a16:colId xmlns:a16="http://schemas.microsoft.com/office/drawing/2014/main" val="3186887881"/>
                    </a:ext>
                  </a:extLst>
                </a:gridCol>
                <a:gridCol w="1441343">
                  <a:extLst>
                    <a:ext uri="{9D8B030D-6E8A-4147-A177-3AD203B41FA5}">
                      <a16:colId xmlns:a16="http://schemas.microsoft.com/office/drawing/2014/main" val="1358521520"/>
                    </a:ext>
                  </a:extLst>
                </a:gridCol>
                <a:gridCol w="2781571">
                  <a:extLst>
                    <a:ext uri="{9D8B030D-6E8A-4147-A177-3AD203B41FA5}">
                      <a16:colId xmlns:a16="http://schemas.microsoft.com/office/drawing/2014/main" val="2065525708"/>
                    </a:ext>
                  </a:extLst>
                </a:gridCol>
              </a:tblGrid>
              <a:tr h="333616">
                <a:tc gridSpan="6">
                  <a:txBody>
                    <a:bodyPr/>
                    <a:lstStyle/>
                    <a:p>
                      <a:pPr algn="l" fontAlgn="ctr"/>
                      <a:r>
                        <a:rPr lang="en-US" sz="1400" b="1" i="0" u="none" strike="noStrike" dirty="0" smtClean="0">
                          <a:solidFill>
                            <a:srgbClr val="000000"/>
                          </a:solidFill>
                          <a:effectLst/>
                          <a:latin typeface="Calibri" panose="020F0502020204030204" pitchFamily="34" charset="0"/>
                        </a:rPr>
                        <a:t>Published</a:t>
                      </a:r>
                      <a:r>
                        <a:rPr lang="en-US" sz="1400" b="1" i="0" u="none" strike="noStrike" baseline="30000" dirty="0" smtClean="0">
                          <a:solidFill>
                            <a:srgbClr val="000000"/>
                          </a:solidFill>
                          <a:effectLst/>
                          <a:latin typeface="Calibri" panose="020F0502020204030204" pitchFamily="34" charset="0"/>
                        </a:rPr>
                        <a:t>1o</a:t>
                      </a:r>
                      <a:r>
                        <a:rPr lang="en-US" sz="1400" b="1" i="0" u="none" strike="noStrike" dirty="0" smtClean="0">
                          <a:solidFill>
                            <a:srgbClr val="000000"/>
                          </a:solidFill>
                          <a:effectLst/>
                          <a:latin typeface="Calibri" panose="020F0502020204030204" pitchFamily="34" charset="0"/>
                        </a:rPr>
                        <a:t> </a:t>
                      </a:r>
                      <a:r>
                        <a:rPr lang="en-US" sz="1400" b="1" i="0" u="none" strike="noStrike" dirty="0">
                          <a:solidFill>
                            <a:srgbClr val="000000"/>
                          </a:solidFill>
                          <a:effectLst/>
                          <a:latin typeface="Calibri" panose="020F0502020204030204" pitchFamily="34" charset="0"/>
                        </a:rPr>
                        <a:t>Coordinated Assessments Records 2017 Results and Predictions for 2018</a:t>
                      </a:r>
                    </a:p>
                  </a:txBody>
                  <a:tcPr marL="5855" marR="5855" marT="5855" marB="0" anchor="ctr">
                    <a:lnL w="19050" cap="flat" cmpd="sng" algn="ctr">
                      <a:solidFill>
                        <a:srgbClr val="000000"/>
                      </a:solidFill>
                      <a:prstDash val="solid"/>
                      <a:round/>
                      <a:headEnd type="none" w="med" len="med"/>
                      <a:tailEnd type="none" w="med" len="med"/>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ctr"/>
                      <a:r>
                        <a:rPr lang="en-US" sz="800" b="0" i="0" u="none" strike="noStrike" dirty="0">
                          <a:solidFill>
                            <a:srgbClr val="000000"/>
                          </a:solidFill>
                          <a:effectLst/>
                          <a:latin typeface="Calibri" panose="020F0502020204030204" pitchFamily="34" charset="0"/>
                        </a:rPr>
                        <a:t> </a:t>
                      </a:r>
                    </a:p>
                  </a:txBody>
                  <a:tcPr marL="5855" marR="5855" marT="5855" marB="0" anchor="ctr">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fontAlgn="ctr"/>
                      <a:r>
                        <a:rPr lang="en-US" sz="800" b="0" i="0" u="none" strike="noStrike" dirty="0">
                          <a:solidFill>
                            <a:srgbClr val="000000"/>
                          </a:solidFill>
                          <a:effectLst/>
                          <a:latin typeface="Calibri" panose="020F0502020204030204" pitchFamily="34" charset="0"/>
                        </a:rPr>
                        <a:t> </a:t>
                      </a:r>
                    </a:p>
                  </a:txBody>
                  <a:tcPr marL="5855" marR="5855" marT="5855" marB="0" anchor="ctr">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51752989"/>
                  </a:ext>
                </a:extLst>
              </a:tr>
              <a:tr h="667232">
                <a:tc>
                  <a:txBody>
                    <a:bodyPr/>
                    <a:lstStyle/>
                    <a:p>
                      <a:pPr algn="ctr" fontAlgn="ctr"/>
                      <a:r>
                        <a:rPr lang="en-US" sz="1100" b="1" i="0" u="none" strike="noStrike" dirty="0">
                          <a:solidFill>
                            <a:srgbClr val="000000"/>
                          </a:solidFill>
                          <a:effectLst/>
                          <a:latin typeface="Calibri" panose="020F0502020204030204" pitchFamily="34" charset="0"/>
                        </a:rPr>
                        <a:t>High Level Indicator</a:t>
                      </a:r>
                    </a:p>
                  </a:txBody>
                  <a:tcPr marL="5855" marR="5855" marT="5855"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tc>
                  <a:txBody>
                    <a:bodyPr/>
                    <a:lstStyle/>
                    <a:p>
                      <a:pPr algn="ctr" fontAlgn="ctr"/>
                      <a:r>
                        <a:rPr lang="en-US" sz="1100" b="1" i="0" u="none" strike="noStrike" dirty="0">
                          <a:solidFill>
                            <a:srgbClr val="000000"/>
                          </a:solidFill>
                          <a:effectLst/>
                          <a:latin typeface="Calibri" panose="020F0502020204030204" pitchFamily="34" charset="0"/>
                        </a:rPr>
                        <a:t>Agency</a:t>
                      </a:r>
                    </a:p>
                  </a:txBody>
                  <a:tcPr marL="5855" marR="5855" marT="58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tc>
                  <a:txBody>
                    <a:bodyPr/>
                    <a:lstStyle/>
                    <a:p>
                      <a:pPr algn="ctr" fontAlgn="ctr"/>
                      <a:r>
                        <a:rPr lang="en-US" sz="1100" b="1" i="0" u="none" strike="noStrike" dirty="0">
                          <a:solidFill>
                            <a:srgbClr val="000000"/>
                          </a:solidFill>
                          <a:effectLst/>
                          <a:latin typeface="Calibri" panose="020F0502020204030204" pitchFamily="34" charset="0"/>
                        </a:rPr>
                        <a:t>2017 Populations Reported</a:t>
                      </a:r>
                      <a:r>
                        <a:rPr lang="en-US" sz="1100" b="1" i="0" u="none" strike="noStrike" baseline="30000" dirty="0">
                          <a:solidFill>
                            <a:srgbClr val="000000"/>
                          </a:solidFill>
                          <a:effectLst/>
                          <a:latin typeface="Calibri" panose="020F0502020204030204" pitchFamily="34" charset="0"/>
                        </a:rPr>
                        <a:t>2 </a:t>
                      </a:r>
                      <a:endParaRPr lang="en-US" sz="1100" b="1" i="0" u="none" strike="noStrike" dirty="0">
                        <a:solidFill>
                          <a:srgbClr val="000000"/>
                        </a:solidFill>
                        <a:effectLst/>
                        <a:latin typeface="Calibri" panose="020F0502020204030204" pitchFamily="34" charset="0"/>
                      </a:endParaRPr>
                    </a:p>
                  </a:txBody>
                  <a:tcPr marL="5855" marR="5855" marT="58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tc>
                  <a:txBody>
                    <a:bodyPr/>
                    <a:lstStyle/>
                    <a:p>
                      <a:pPr algn="ctr" fontAlgn="ctr"/>
                      <a:r>
                        <a:rPr lang="en-US" sz="1100" b="1" i="0" u="none" strike="noStrike" dirty="0">
                          <a:solidFill>
                            <a:srgbClr val="000000"/>
                          </a:solidFill>
                          <a:effectLst/>
                          <a:latin typeface="Calibri" panose="020F0502020204030204" pitchFamily="34" charset="0"/>
                        </a:rPr>
                        <a:t>2017 Records From All Populations</a:t>
                      </a:r>
                    </a:p>
                  </a:txBody>
                  <a:tcPr marL="5855" marR="5855" marT="58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tc>
                  <a:txBody>
                    <a:bodyPr/>
                    <a:lstStyle/>
                    <a:p>
                      <a:pPr algn="ctr" fontAlgn="ctr"/>
                      <a:r>
                        <a:rPr lang="en-US" sz="1100" b="1" i="0" u="none" strike="noStrike" dirty="0">
                          <a:solidFill>
                            <a:srgbClr val="000000"/>
                          </a:solidFill>
                          <a:effectLst/>
                          <a:latin typeface="Calibri" panose="020F0502020204030204" pitchFamily="34" charset="0"/>
                        </a:rPr>
                        <a:t>2018 Predictions: Populations</a:t>
                      </a:r>
                    </a:p>
                  </a:txBody>
                  <a:tcPr marL="5855" marR="5855" marT="58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tc>
                  <a:txBody>
                    <a:bodyPr/>
                    <a:lstStyle/>
                    <a:p>
                      <a:endParaRPr lang="en-US" dirty="0"/>
                    </a:p>
                  </a:txBody>
                  <a:tcPr marL="5855" marR="5855" marT="58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tc>
                  <a:txBody>
                    <a:bodyPr/>
                    <a:lstStyle/>
                    <a:p>
                      <a:pPr algn="ctr" fontAlgn="ctr"/>
                      <a:r>
                        <a:rPr lang="en-US" sz="1100" b="1" i="0" u="none" strike="noStrike" dirty="0">
                          <a:solidFill>
                            <a:srgbClr val="000000"/>
                          </a:solidFill>
                          <a:effectLst/>
                          <a:latin typeface="Calibri" panose="020F0502020204030204" pitchFamily="34" charset="0"/>
                        </a:rPr>
                        <a:t>2018 Predictions: Related Data</a:t>
                      </a:r>
                    </a:p>
                  </a:txBody>
                  <a:tcPr marL="5855" marR="5855" marT="58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tc>
                  <a:txBody>
                    <a:bodyPr/>
                    <a:lstStyle/>
                    <a:p>
                      <a:pPr algn="ctr" fontAlgn="ctr"/>
                      <a:r>
                        <a:rPr lang="en-US" sz="1100" b="1" i="0" u="none" strike="noStrike" dirty="0">
                          <a:solidFill>
                            <a:srgbClr val="000000"/>
                          </a:solidFill>
                          <a:effectLst/>
                          <a:latin typeface="Calibri" panose="020F0502020204030204" pitchFamily="34" charset="0"/>
                        </a:rPr>
                        <a:t>2018 Predictions: BPA Priority Populations</a:t>
                      </a:r>
                    </a:p>
                  </a:txBody>
                  <a:tcPr marL="5855" marR="5855" marT="5855" marB="0" anchor="ctr">
                    <a:lnL w="6350" cap="flat" cmpd="sng" algn="ctr">
                      <a:solidFill>
                        <a:srgbClr val="000000"/>
                      </a:solidFill>
                      <a:prstDash val="solid"/>
                      <a:round/>
                      <a:headEnd type="none" w="med" len="med"/>
                      <a:tailEnd type="none" w="med" len="med"/>
                    </a:lnL>
                    <a:lnR>
                      <a:noFill/>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extLst>
                  <a:ext uri="{0D108BD9-81ED-4DB2-BD59-A6C34878D82A}">
                    <a16:rowId xmlns:a16="http://schemas.microsoft.com/office/drawing/2014/main" val="2157529634"/>
                  </a:ext>
                </a:extLst>
              </a:tr>
              <a:tr h="1066120">
                <a:tc>
                  <a:txBody>
                    <a:bodyPr/>
                    <a:lstStyle/>
                    <a:p>
                      <a:pPr algn="ctr" fontAlgn="ctr"/>
                      <a:r>
                        <a:rPr lang="en-US" sz="1200" b="1" i="0" u="none" strike="noStrike" dirty="0">
                          <a:solidFill>
                            <a:srgbClr val="000000"/>
                          </a:solidFill>
                          <a:effectLst/>
                          <a:latin typeface="Calibri" panose="020F0502020204030204" pitchFamily="34" charset="0"/>
                        </a:rPr>
                        <a:t>Natural Origin Spawner Abundance (NOSA)</a:t>
                      </a:r>
                    </a:p>
                  </a:txBody>
                  <a:tcPr marL="5855" marR="5855" marT="5855"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400" b="0" i="0" u="none" strike="noStrike" dirty="0">
                          <a:solidFill>
                            <a:srgbClr val="000000"/>
                          </a:solidFill>
                          <a:effectLst/>
                          <a:latin typeface="Calibri" panose="020F0502020204030204" pitchFamily="34" charset="0"/>
                        </a:rPr>
                        <a:t>All</a:t>
                      </a:r>
                    </a:p>
                  </a:txBody>
                  <a:tcPr marL="5855" marR="5855" marT="58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US" sz="1400" b="0" i="0" u="none" strike="noStrike" dirty="0">
                          <a:solidFill>
                            <a:srgbClr val="000000"/>
                          </a:solidFill>
                          <a:effectLst/>
                          <a:latin typeface="Calibri" panose="020F0502020204030204" pitchFamily="34" charset="0"/>
                        </a:rPr>
                        <a:t>164</a:t>
                      </a:r>
                    </a:p>
                  </a:txBody>
                  <a:tcPr marL="5855" marR="5855" marT="58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US" sz="1400" b="0" i="0" u="none" strike="noStrike" dirty="0">
                          <a:solidFill>
                            <a:srgbClr val="000000"/>
                          </a:solidFill>
                          <a:effectLst/>
                          <a:latin typeface="Calibri" panose="020F0502020204030204" pitchFamily="34" charset="0"/>
                        </a:rPr>
                        <a:t>5,418</a:t>
                      </a:r>
                    </a:p>
                  </a:txBody>
                  <a:tcPr marL="5855" marR="5855" marT="58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US" sz="1400" b="0" i="0" u="none" strike="noStrike" dirty="0">
                          <a:solidFill>
                            <a:srgbClr val="000000"/>
                          </a:solidFill>
                          <a:effectLst/>
                          <a:latin typeface="Calibri" panose="020F0502020204030204" pitchFamily="34" charset="0"/>
                        </a:rPr>
                        <a:t>167</a:t>
                      </a:r>
                    </a:p>
                  </a:txBody>
                  <a:tcPr marL="5855" marR="5855" marT="58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endParaRPr lang="en-US" dirty="0"/>
                    </a:p>
                  </a:txBody>
                  <a:tcPr marL="5855" marR="5855" marT="58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ctr" fontAlgn="ctr"/>
                      <a:endParaRPr lang="en-US" sz="1400" b="0" i="0" u="none" strike="noStrike" dirty="0">
                        <a:solidFill>
                          <a:srgbClr val="000000"/>
                        </a:solidFill>
                        <a:effectLst/>
                        <a:latin typeface="Calibri" panose="020F0502020204030204" pitchFamily="34" charset="0"/>
                      </a:endParaRPr>
                    </a:p>
                  </a:txBody>
                  <a:tcPr marL="5855" marR="5855" marT="58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A6A6"/>
                    </a:solidFill>
                  </a:tcPr>
                </a:tc>
                <a:tc>
                  <a:txBody>
                    <a:bodyPr/>
                    <a:lstStyle/>
                    <a:p>
                      <a:pPr algn="ctr" fontAlgn="ctr"/>
                      <a:r>
                        <a:rPr lang="en-US" sz="1400" b="0" i="0" u="none" strike="noStrike" dirty="0">
                          <a:solidFill>
                            <a:srgbClr val="000000"/>
                          </a:solidFill>
                          <a:effectLst/>
                          <a:latin typeface="Calibri" panose="020F0502020204030204" pitchFamily="34" charset="0"/>
                        </a:rPr>
                        <a:t>50</a:t>
                      </a:r>
                    </a:p>
                  </a:txBody>
                  <a:tcPr marL="5855" marR="5855" marT="5855" marB="0" anchor="ctr">
                    <a:lnL w="635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4014911020"/>
                  </a:ext>
                </a:extLst>
              </a:tr>
              <a:tr h="790524">
                <a:tc>
                  <a:txBody>
                    <a:bodyPr/>
                    <a:lstStyle/>
                    <a:p>
                      <a:pPr algn="ctr" fontAlgn="ctr"/>
                      <a:r>
                        <a:rPr lang="en-US" sz="1200" b="1" i="0" u="none" strike="noStrike" dirty="0">
                          <a:solidFill>
                            <a:srgbClr val="000000"/>
                          </a:solidFill>
                          <a:effectLst/>
                          <a:latin typeface="Calibri" panose="020F0502020204030204" pitchFamily="34" charset="0"/>
                        </a:rPr>
                        <a:t>Presmolt Abundance</a:t>
                      </a:r>
                    </a:p>
                  </a:txBody>
                  <a:tcPr marL="5855" marR="5855" marT="5855"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400" b="0" i="0" u="none" strike="noStrike" dirty="0">
                          <a:solidFill>
                            <a:srgbClr val="000000"/>
                          </a:solidFill>
                          <a:effectLst/>
                          <a:latin typeface="Calibri" panose="020F0502020204030204" pitchFamily="34" charset="0"/>
                        </a:rPr>
                        <a:t>All</a:t>
                      </a:r>
                    </a:p>
                  </a:txBody>
                  <a:tcPr marL="5855" marR="5855" marT="58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US" sz="1400" b="0" i="0" u="none" strike="noStrike" dirty="0">
                          <a:solidFill>
                            <a:srgbClr val="000000"/>
                          </a:solidFill>
                          <a:effectLst/>
                          <a:latin typeface="Calibri" panose="020F0502020204030204" pitchFamily="34" charset="0"/>
                        </a:rPr>
                        <a:t>7</a:t>
                      </a:r>
                    </a:p>
                  </a:txBody>
                  <a:tcPr marL="5855" marR="5855" marT="58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US" sz="1400" b="0" i="0" u="none" strike="noStrike" dirty="0">
                          <a:solidFill>
                            <a:srgbClr val="000000"/>
                          </a:solidFill>
                          <a:effectLst/>
                          <a:latin typeface="Calibri" panose="020F0502020204030204" pitchFamily="34" charset="0"/>
                        </a:rPr>
                        <a:t>132</a:t>
                      </a:r>
                    </a:p>
                  </a:txBody>
                  <a:tcPr marL="5855" marR="5855" marT="58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US" sz="1400" b="0" i="0" u="none" strike="noStrike" dirty="0">
                          <a:solidFill>
                            <a:srgbClr val="000000"/>
                          </a:solidFill>
                          <a:effectLst/>
                          <a:latin typeface="Calibri" panose="020F0502020204030204" pitchFamily="34" charset="0"/>
                        </a:rPr>
                        <a:t>7</a:t>
                      </a:r>
                    </a:p>
                  </a:txBody>
                  <a:tcPr marL="5855" marR="5855" marT="58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endParaRPr lang="en-US" dirty="0"/>
                    </a:p>
                  </a:txBody>
                  <a:tcPr marL="5855" marR="5855" marT="58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ctr" fontAlgn="ctr"/>
                      <a:endParaRPr lang="en-US" sz="1400" b="0" i="0" u="none" strike="noStrike" dirty="0">
                        <a:solidFill>
                          <a:srgbClr val="000000"/>
                        </a:solidFill>
                        <a:effectLst/>
                        <a:latin typeface="Calibri" panose="020F0502020204030204" pitchFamily="34" charset="0"/>
                      </a:endParaRPr>
                    </a:p>
                  </a:txBody>
                  <a:tcPr marL="5855" marR="5855" marT="58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A6A6"/>
                    </a:solidFill>
                  </a:tcPr>
                </a:tc>
                <a:tc>
                  <a:txBody>
                    <a:bodyPr/>
                    <a:lstStyle/>
                    <a:p>
                      <a:pPr algn="ctr" fontAlgn="ctr"/>
                      <a:r>
                        <a:rPr lang="en-US" sz="1400" b="0" i="0" u="none" strike="noStrike" dirty="0">
                          <a:solidFill>
                            <a:srgbClr val="000000"/>
                          </a:solidFill>
                          <a:effectLst/>
                          <a:latin typeface="Calibri" panose="020F0502020204030204" pitchFamily="34" charset="0"/>
                        </a:rPr>
                        <a:t>6</a:t>
                      </a:r>
                    </a:p>
                  </a:txBody>
                  <a:tcPr marL="5855" marR="5855" marT="5855" marB="0" anchor="ctr">
                    <a:lnL w="635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556081440"/>
                  </a:ext>
                </a:extLst>
              </a:tr>
              <a:tr h="623716">
                <a:tc>
                  <a:txBody>
                    <a:bodyPr/>
                    <a:lstStyle/>
                    <a:p>
                      <a:pPr algn="ctr" fontAlgn="ctr"/>
                      <a:r>
                        <a:rPr lang="en-US" sz="1200" b="1" i="0" u="none" strike="noStrike" dirty="0">
                          <a:solidFill>
                            <a:srgbClr val="000000"/>
                          </a:solidFill>
                          <a:effectLst/>
                          <a:latin typeface="Calibri" panose="020F0502020204030204" pitchFamily="34" charset="0"/>
                        </a:rPr>
                        <a:t>Juvenile Outmigrants</a:t>
                      </a:r>
                    </a:p>
                  </a:txBody>
                  <a:tcPr marL="5855" marR="5855" marT="5855"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400" b="0" i="0" u="none" strike="noStrike" dirty="0">
                          <a:solidFill>
                            <a:srgbClr val="000000"/>
                          </a:solidFill>
                          <a:effectLst/>
                          <a:latin typeface="Calibri" panose="020F0502020204030204" pitchFamily="34" charset="0"/>
                        </a:rPr>
                        <a:t>All</a:t>
                      </a:r>
                    </a:p>
                  </a:txBody>
                  <a:tcPr marL="5855" marR="5855" marT="58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US" sz="1400" b="0" i="0" u="none" strike="noStrike" dirty="0">
                          <a:solidFill>
                            <a:srgbClr val="000000"/>
                          </a:solidFill>
                          <a:effectLst/>
                          <a:latin typeface="Calibri" panose="020F0502020204030204" pitchFamily="34" charset="0"/>
                        </a:rPr>
                        <a:t>52</a:t>
                      </a:r>
                    </a:p>
                  </a:txBody>
                  <a:tcPr marL="5855" marR="5855" marT="58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US" sz="1400" b="0" i="0" u="none" strike="noStrike" dirty="0">
                          <a:solidFill>
                            <a:srgbClr val="000000"/>
                          </a:solidFill>
                          <a:effectLst/>
                          <a:latin typeface="Calibri" panose="020F0502020204030204" pitchFamily="34" charset="0"/>
                        </a:rPr>
                        <a:t>900</a:t>
                      </a:r>
                    </a:p>
                  </a:txBody>
                  <a:tcPr marL="5855" marR="5855" marT="58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US" sz="1400" b="0" i="0" u="none" strike="noStrike" dirty="0">
                          <a:solidFill>
                            <a:srgbClr val="000000"/>
                          </a:solidFill>
                          <a:effectLst/>
                          <a:latin typeface="Calibri" panose="020F0502020204030204" pitchFamily="34" charset="0"/>
                        </a:rPr>
                        <a:t>61</a:t>
                      </a:r>
                    </a:p>
                  </a:txBody>
                  <a:tcPr marL="5855" marR="5855" marT="58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endParaRPr lang="en-US" dirty="0"/>
                    </a:p>
                  </a:txBody>
                  <a:tcPr marL="5855" marR="5855" marT="58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ctr" fontAlgn="ctr"/>
                      <a:endParaRPr lang="en-US" sz="1400" b="0" i="0" u="none" strike="noStrike" dirty="0">
                        <a:solidFill>
                          <a:srgbClr val="000000"/>
                        </a:solidFill>
                        <a:effectLst/>
                        <a:latin typeface="Calibri" panose="020F0502020204030204" pitchFamily="34" charset="0"/>
                      </a:endParaRPr>
                    </a:p>
                  </a:txBody>
                  <a:tcPr marL="5855" marR="5855" marT="58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A6A6"/>
                    </a:solidFill>
                  </a:tcPr>
                </a:tc>
                <a:tc>
                  <a:txBody>
                    <a:bodyPr/>
                    <a:lstStyle/>
                    <a:p>
                      <a:pPr algn="ctr" fontAlgn="ctr"/>
                      <a:r>
                        <a:rPr lang="en-US" sz="1400" b="0" i="0" u="none" strike="noStrike" dirty="0">
                          <a:solidFill>
                            <a:srgbClr val="000000"/>
                          </a:solidFill>
                          <a:effectLst/>
                          <a:latin typeface="Calibri" panose="020F0502020204030204" pitchFamily="34" charset="0"/>
                        </a:rPr>
                        <a:t>42</a:t>
                      </a:r>
                    </a:p>
                  </a:txBody>
                  <a:tcPr marL="5855" marR="5855" marT="5855" marB="0" anchor="ctr">
                    <a:lnL w="635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1123477704"/>
                  </a:ext>
                </a:extLst>
              </a:tr>
              <a:tr h="841292">
                <a:tc>
                  <a:txBody>
                    <a:bodyPr/>
                    <a:lstStyle/>
                    <a:p>
                      <a:pPr algn="ctr" fontAlgn="ctr"/>
                      <a:r>
                        <a:rPr lang="en-US" sz="1200" b="1" i="0" u="none" strike="noStrike" dirty="0">
                          <a:solidFill>
                            <a:srgbClr val="000000"/>
                          </a:solidFill>
                          <a:effectLst/>
                          <a:latin typeface="Calibri" panose="020F0502020204030204" pitchFamily="34" charset="0"/>
                        </a:rPr>
                        <a:t>Smolt to Adult Return Rate (SAR)</a:t>
                      </a:r>
                    </a:p>
                  </a:txBody>
                  <a:tcPr marL="5855" marR="5855" marT="5855"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400" b="0" i="0" u="none" strike="noStrike" dirty="0">
                          <a:solidFill>
                            <a:srgbClr val="000000"/>
                          </a:solidFill>
                          <a:effectLst/>
                          <a:latin typeface="Calibri" panose="020F0502020204030204" pitchFamily="34" charset="0"/>
                        </a:rPr>
                        <a:t>All</a:t>
                      </a:r>
                    </a:p>
                  </a:txBody>
                  <a:tcPr marL="5855" marR="5855" marT="58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US" sz="1400" b="0" i="0" u="none" strike="noStrike" dirty="0">
                          <a:solidFill>
                            <a:srgbClr val="000000"/>
                          </a:solidFill>
                          <a:effectLst/>
                          <a:latin typeface="Calibri" panose="020F0502020204030204" pitchFamily="34" charset="0"/>
                        </a:rPr>
                        <a:t>35</a:t>
                      </a:r>
                    </a:p>
                  </a:txBody>
                  <a:tcPr marL="5855" marR="5855" marT="58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US" sz="1400" b="0" i="0" u="none" strike="noStrike" dirty="0">
                          <a:solidFill>
                            <a:srgbClr val="000000"/>
                          </a:solidFill>
                          <a:effectLst/>
                          <a:latin typeface="Calibri" panose="020F0502020204030204" pitchFamily="34" charset="0"/>
                        </a:rPr>
                        <a:t>774</a:t>
                      </a:r>
                    </a:p>
                  </a:txBody>
                  <a:tcPr marL="5855" marR="5855" marT="58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US" sz="1400" b="0" i="0" u="none" strike="noStrike" dirty="0">
                          <a:solidFill>
                            <a:srgbClr val="000000"/>
                          </a:solidFill>
                          <a:effectLst/>
                          <a:latin typeface="Calibri" panose="020F0502020204030204" pitchFamily="34" charset="0"/>
                        </a:rPr>
                        <a:t>111</a:t>
                      </a:r>
                    </a:p>
                  </a:txBody>
                  <a:tcPr marL="5855" marR="5855" marT="58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endParaRPr lang="en-US" dirty="0"/>
                    </a:p>
                  </a:txBody>
                  <a:tcPr marL="5855" marR="5855" marT="58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endParaRPr lang="en-US" sz="1400" b="0" i="0" u="none" strike="noStrike" dirty="0">
                        <a:solidFill>
                          <a:srgbClr val="000000"/>
                        </a:solidFill>
                        <a:effectLst/>
                        <a:latin typeface="Calibri" panose="020F0502020204030204" pitchFamily="34" charset="0"/>
                      </a:endParaRPr>
                    </a:p>
                  </a:txBody>
                  <a:tcPr marL="5855" marR="5855" marT="58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ctr" fontAlgn="ctr"/>
                      <a:r>
                        <a:rPr lang="en-US" sz="1400" b="0" i="0" u="none" strike="noStrike" dirty="0">
                          <a:solidFill>
                            <a:srgbClr val="000000"/>
                          </a:solidFill>
                          <a:effectLst/>
                          <a:latin typeface="Calibri" panose="020F0502020204030204" pitchFamily="34" charset="0"/>
                        </a:rPr>
                        <a:t>63</a:t>
                      </a:r>
                    </a:p>
                  </a:txBody>
                  <a:tcPr marL="5855" marR="5855" marT="5855" marB="0" anchor="ctr">
                    <a:lnL w="635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4082497953"/>
                  </a:ext>
                </a:extLst>
              </a:tr>
              <a:tr h="942892">
                <a:tc>
                  <a:txBody>
                    <a:bodyPr/>
                    <a:lstStyle/>
                    <a:p>
                      <a:pPr algn="ctr" fontAlgn="ctr"/>
                      <a:r>
                        <a:rPr lang="en-US" sz="1200" b="1" i="0" u="none" strike="noStrike" dirty="0">
                          <a:solidFill>
                            <a:srgbClr val="000000"/>
                          </a:solidFill>
                          <a:effectLst/>
                          <a:latin typeface="Calibri" panose="020F0502020204030204" pitchFamily="34" charset="0"/>
                        </a:rPr>
                        <a:t>Recruits per Spawner (R/S)</a:t>
                      </a:r>
                    </a:p>
                  </a:txBody>
                  <a:tcPr marL="5855" marR="5855" marT="5855"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400" b="0" i="0" u="none" strike="noStrike" dirty="0">
                          <a:solidFill>
                            <a:srgbClr val="000000"/>
                          </a:solidFill>
                          <a:effectLst/>
                          <a:latin typeface="Calibri" panose="020F0502020204030204" pitchFamily="34" charset="0"/>
                        </a:rPr>
                        <a:t>All</a:t>
                      </a:r>
                    </a:p>
                  </a:txBody>
                  <a:tcPr marL="5855" marR="5855" marT="58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US" sz="1400" b="0" i="0" u="none" strike="noStrike" dirty="0">
                          <a:solidFill>
                            <a:srgbClr val="000000"/>
                          </a:solidFill>
                          <a:effectLst/>
                          <a:latin typeface="Calibri" panose="020F0502020204030204" pitchFamily="34" charset="0"/>
                        </a:rPr>
                        <a:t>88</a:t>
                      </a:r>
                    </a:p>
                  </a:txBody>
                  <a:tcPr marL="5855" marR="5855" marT="58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US" sz="1400" b="0" i="0" u="none" strike="noStrike" dirty="0">
                          <a:solidFill>
                            <a:srgbClr val="000000"/>
                          </a:solidFill>
                          <a:effectLst/>
                          <a:latin typeface="Calibri" panose="020F0502020204030204" pitchFamily="34" charset="0"/>
                        </a:rPr>
                        <a:t>3,095</a:t>
                      </a:r>
                    </a:p>
                  </a:txBody>
                  <a:tcPr marL="5855" marR="5855" marT="58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US" sz="1400" b="0" i="0" u="none" strike="noStrike" dirty="0">
                          <a:solidFill>
                            <a:srgbClr val="000000"/>
                          </a:solidFill>
                          <a:effectLst/>
                          <a:latin typeface="Calibri" panose="020F0502020204030204" pitchFamily="34" charset="0"/>
                        </a:rPr>
                        <a:t>103</a:t>
                      </a:r>
                    </a:p>
                  </a:txBody>
                  <a:tcPr marL="5855" marR="5855" marT="58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endParaRPr lang="en-US" dirty="0"/>
                    </a:p>
                  </a:txBody>
                  <a:tcPr marL="5855" marR="5855" marT="58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ctr" fontAlgn="ctr"/>
                      <a:endParaRPr lang="en-US" sz="1400" b="0" i="0" u="none" strike="noStrike" dirty="0">
                        <a:solidFill>
                          <a:srgbClr val="000000"/>
                        </a:solidFill>
                        <a:effectLst/>
                        <a:latin typeface="Calibri" panose="020F0502020204030204" pitchFamily="34" charset="0"/>
                      </a:endParaRPr>
                    </a:p>
                  </a:txBody>
                  <a:tcPr marL="5855" marR="5855" marT="58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A6A6"/>
                    </a:solidFill>
                  </a:tcPr>
                </a:tc>
                <a:tc>
                  <a:txBody>
                    <a:bodyPr/>
                    <a:lstStyle/>
                    <a:p>
                      <a:pPr algn="ctr" fontAlgn="ctr"/>
                      <a:r>
                        <a:rPr lang="en-US" sz="1400" b="0" i="0" u="none" strike="noStrike" dirty="0">
                          <a:solidFill>
                            <a:srgbClr val="000000"/>
                          </a:solidFill>
                          <a:effectLst/>
                          <a:latin typeface="Calibri" panose="020F0502020204030204" pitchFamily="34" charset="0"/>
                        </a:rPr>
                        <a:t>43</a:t>
                      </a:r>
                    </a:p>
                  </a:txBody>
                  <a:tcPr marL="5855" marR="5855" marT="5855"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3611794092"/>
                  </a:ext>
                </a:extLst>
              </a:tr>
              <a:tr h="792429">
                <a:tc>
                  <a:txBody>
                    <a:bodyPr/>
                    <a:lstStyle/>
                    <a:p>
                      <a:pPr algn="ctr" fontAlgn="ctr"/>
                      <a:r>
                        <a:rPr lang="en-US" sz="1200" b="1" i="0" u="none" strike="noStrike" dirty="0">
                          <a:solidFill>
                            <a:srgbClr val="000000"/>
                          </a:solidFill>
                          <a:effectLst/>
                          <a:latin typeface="Calibri" panose="020F0502020204030204" pitchFamily="34" charset="0"/>
                        </a:rPr>
                        <a:t>All </a:t>
                      </a:r>
                    </a:p>
                  </a:txBody>
                  <a:tcPr marL="5855" marR="5855" marT="5855"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ctr"/>
                      <a:r>
                        <a:rPr lang="en-US" sz="1400" b="0" i="0" u="none" strike="noStrike" dirty="0">
                          <a:solidFill>
                            <a:srgbClr val="000000"/>
                          </a:solidFill>
                          <a:effectLst/>
                          <a:latin typeface="Calibri" panose="020F0502020204030204" pitchFamily="34" charset="0"/>
                        </a:rPr>
                        <a:t>All</a:t>
                      </a:r>
                    </a:p>
                  </a:txBody>
                  <a:tcPr marL="5855" marR="5855" marT="58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US" sz="1400" b="0" i="0" u="none" strike="noStrike" dirty="0" smtClean="0">
                          <a:solidFill>
                            <a:srgbClr val="000000"/>
                          </a:solidFill>
                          <a:effectLst/>
                          <a:latin typeface="Calibri" panose="020F0502020204030204" pitchFamily="34" charset="0"/>
                        </a:rPr>
                        <a:t>346</a:t>
                      </a:r>
                    </a:p>
                    <a:p>
                      <a:pPr algn="ctr" fontAlgn="ctr"/>
                      <a:r>
                        <a:rPr lang="en-US" sz="800" b="0" i="0" u="none" strike="noStrike" dirty="0" smtClean="0">
                          <a:solidFill>
                            <a:srgbClr val="000000"/>
                          </a:solidFill>
                          <a:effectLst/>
                          <a:latin typeface="Calibri" panose="020F0502020204030204" pitchFamily="34" charset="0"/>
                        </a:rPr>
                        <a:t>Includes duplicates</a:t>
                      </a:r>
                      <a:endParaRPr lang="en-US" sz="800" b="0" i="0" u="none" strike="noStrike" dirty="0">
                        <a:solidFill>
                          <a:srgbClr val="000000"/>
                        </a:solidFill>
                        <a:effectLst/>
                        <a:latin typeface="Calibri" panose="020F0502020204030204" pitchFamily="34" charset="0"/>
                      </a:endParaRPr>
                    </a:p>
                  </a:txBody>
                  <a:tcPr marL="5855" marR="5855" marT="58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US" sz="1400" b="0" i="0" u="none" strike="noStrike" dirty="0">
                          <a:solidFill>
                            <a:srgbClr val="000000"/>
                          </a:solidFill>
                          <a:effectLst/>
                          <a:latin typeface="Calibri" panose="020F0502020204030204" pitchFamily="34" charset="0"/>
                        </a:rPr>
                        <a:t>10,319</a:t>
                      </a:r>
                    </a:p>
                  </a:txBody>
                  <a:tcPr marL="5855" marR="5855" marT="58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US" sz="1400" b="0" i="0" u="none" strike="noStrike" dirty="0" smtClean="0">
                          <a:solidFill>
                            <a:srgbClr val="000000"/>
                          </a:solidFill>
                          <a:effectLst/>
                          <a:latin typeface="Calibri" panose="020F0502020204030204" pitchFamily="34" charset="0"/>
                        </a:rPr>
                        <a:t>449</a:t>
                      </a:r>
                    </a:p>
                    <a:p>
                      <a:pPr algn="ctr" fontAlgn="ctr"/>
                      <a:r>
                        <a:rPr lang="en-US" sz="800" b="0" i="0" u="none" strike="noStrike" dirty="0" smtClean="0">
                          <a:solidFill>
                            <a:srgbClr val="000000"/>
                          </a:solidFill>
                          <a:effectLst/>
                          <a:latin typeface="Calibri" panose="020F0502020204030204" pitchFamily="34" charset="0"/>
                        </a:rPr>
                        <a:t>includes duplicates</a:t>
                      </a:r>
                      <a:endParaRPr lang="en-US" sz="800" b="0" i="0" u="none" strike="noStrike" dirty="0">
                        <a:solidFill>
                          <a:srgbClr val="000000"/>
                        </a:solidFill>
                        <a:effectLst/>
                        <a:latin typeface="Calibri" panose="020F0502020204030204" pitchFamily="34" charset="0"/>
                      </a:endParaRPr>
                    </a:p>
                  </a:txBody>
                  <a:tcPr marL="5855" marR="5855" marT="58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DEBF7"/>
                    </a:solidFill>
                  </a:tcPr>
                </a:tc>
                <a:tc>
                  <a:txBody>
                    <a:bodyPr/>
                    <a:lstStyle/>
                    <a:p>
                      <a:endParaRPr lang="en-US" dirty="0"/>
                    </a:p>
                  </a:txBody>
                  <a:tcPr marL="5855" marR="5855" marT="58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US" sz="1400" b="0" i="0" u="none" strike="noStrike" dirty="0" smtClean="0">
                          <a:solidFill>
                            <a:srgbClr val="000000"/>
                          </a:solidFill>
                          <a:effectLst/>
                          <a:latin typeface="Calibri" panose="020F0502020204030204" pitchFamily="34" charset="0"/>
                        </a:rPr>
                        <a:t>1,705</a:t>
                      </a:r>
                      <a:endParaRPr lang="en-US" sz="1400" b="0" i="0" u="none" strike="noStrike" dirty="0">
                        <a:solidFill>
                          <a:srgbClr val="000000"/>
                        </a:solidFill>
                        <a:effectLst/>
                        <a:latin typeface="Calibri" panose="020F0502020204030204" pitchFamily="34" charset="0"/>
                      </a:endParaRPr>
                    </a:p>
                  </a:txBody>
                  <a:tcPr marL="5855" marR="5855" marT="58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A6A6A6"/>
                    </a:solidFill>
                  </a:tcPr>
                </a:tc>
                <a:tc>
                  <a:txBody>
                    <a:bodyPr/>
                    <a:lstStyle/>
                    <a:p>
                      <a:pPr algn="ctr" fontAlgn="ctr"/>
                      <a:endParaRPr lang="en-US" sz="1400" b="0" i="0" u="none" strike="noStrike" dirty="0" smtClean="0">
                        <a:solidFill>
                          <a:srgbClr val="000000"/>
                        </a:solidFill>
                        <a:effectLst/>
                        <a:latin typeface="Calibri" panose="020F0502020204030204" pitchFamily="34" charset="0"/>
                      </a:endParaRPr>
                    </a:p>
                    <a:p>
                      <a:pPr algn="ctr" fontAlgn="ctr"/>
                      <a:r>
                        <a:rPr lang="en-US" sz="1400" b="0" i="0" u="none" strike="noStrike" dirty="0" smtClean="0">
                          <a:solidFill>
                            <a:srgbClr val="000000"/>
                          </a:solidFill>
                          <a:effectLst/>
                          <a:latin typeface="Calibri" panose="020F0502020204030204" pitchFamily="34" charset="0"/>
                        </a:rPr>
                        <a:t>204</a:t>
                      </a:r>
                    </a:p>
                    <a:p>
                      <a:pPr marL="0" marR="0" lvl="0" indent="0" algn="ctr" defTabSz="914400" rtl="0" eaLnBrk="1" fontAlgn="ctr" latinLnBrk="0" hangingPunct="1">
                        <a:lnSpc>
                          <a:spcPct val="100000"/>
                        </a:lnSpc>
                        <a:spcBef>
                          <a:spcPts val="0"/>
                        </a:spcBef>
                        <a:spcAft>
                          <a:spcPts val="0"/>
                        </a:spcAft>
                        <a:buClrTx/>
                        <a:buSzTx/>
                        <a:buFontTx/>
                        <a:buNone/>
                        <a:tabLst/>
                        <a:defRPr/>
                      </a:pPr>
                      <a:r>
                        <a:rPr lang="en-US" sz="800" b="0" i="0" u="none" strike="noStrike" dirty="0" smtClean="0">
                          <a:solidFill>
                            <a:srgbClr val="000000"/>
                          </a:solidFill>
                          <a:effectLst/>
                          <a:latin typeface="Calibri" panose="020F0502020204030204" pitchFamily="34" charset="0"/>
                        </a:rPr>
                        <a:t>includes duplicates</a:t>
                      </a:r>
                    </a:p>
                    <a:p>
                      <a:pPr algn="ctr" fontAlgn="ctr"/>
                      <a:endParaRPr lang="en-US" sz="1400" b="0" i="0" u="none" strike="noStrike" dirty="0">
                        <a:solidFill>
                          <a:srgbClr val="000000"/>
                        </a:solidFill>
                        <a:effectLst/>
                        <a:latin typeface="Calibri" panose="020F0502020204030204" pitchFamily="34" charset="0"/>
                      </a:endParaRPr>
                    </a:p>
                  </a:txBody>
                  <a:tcPr marL="5855" marR="5855" marT="5855" marB="0" anchor="ctr">
                    <a:lnL w="635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1490289896"/>
                  </a:ext>
                </a:extLst>
              </a:tr>
            </a:tbl>
          </a:graphicData>
        </a:graphic>
      </p:graphicFrame>
      <p:sp>
        <p:nvSpPr>
          <p:cNvPr id="3" name="TextBox 2"/>
          <p:cNvSpPr txBox="1"/>
          <p:nvPr/>
        </p:nvSpPr>
        <p:spPr>
          <a:xfrm>
            <a:off x="896983" y="6803963"/>
            <a:ext cx="184731" cy="369332"/>
          </a:xfrm>
          <a:prstGeom prst="rect">
            <a:avLst/>
          </a:prstGeom>
          <a:noFill/>
          <a:ln>
            <a:solidFill>
              <a:schemeClr val="accent1">
                <a:lumMod val="20000"/>
                <a:lumOff val="80000"/>
              </a:schemeClr>
            </a:solidFill>
          </a:ln>
        </p:spPr>
        <p:txBody>
          <a:bodyPr wrap="none" rtlCol="0" anchor="ctr" anchorCtr="1">
            <a:spAutoFit/>
          </a:bodyPr>
          <a:lstStyle/>
          <a:p>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2082519418"/>
              </p:ext>
            </p:extLst>
          </p:nvPr>
        </p:nvGraphicFramePr>
        <p:xfrm>
          <a:off x="873759" y="6187571"/>
          <a:ext cx="10566402" cy="568364"/>
        </p:xfrm>
        <a:graphic>
          <a:graphicData uri="http://schemas.openxmlformats.org/drawingml/2006/table">
            <a:tbl>
              <a:tblPr>
                <a:tableStyleId>{5C22544A-7EE6-4342-B048-85BDC9FD1C3A}</a:tableStyleId>
              </a:tblPr>
              <a:tblGrid>
                <a:gridCol w="3107560">
                  <a:extLst>
                    <a:ext uri="{9D8B030D-6E8A-4147-A177-3AD203B41FA5}">
                      <a16:colId xmlns:a16="http://schemas.microsoft.com/office/drawing/2014/main" val="3881733844"/>
                    </a:ext>
                  </a:extLst>
                </a:gridCol>
                <a:gridCol w="1152889">
                  <a:extLst>
                    <a:ext uri="{9D8B030D-6E8A-4147-A177-3AD203B41FA5}">
                      <a16:colId xmlns:a16="http://schemas.microsoft.com/office/drawing/2014/main" val="3357187454"/>
                    </a:ext>
                  </a:extLst>
                </a:gridCol>
                <a:gridCol w="1152889">
                  <a:extLst>
                    <a:ext uri="{9D8B030D-6E8A-4147-A177-3AD203B41FA5}">
                      <a16:colId xmlns:a16="http://schemas.microsoft.com/office/drawing/2014/main" val="550627584"/>
                    </a:ext>
                  </a:extLst>
                </a:gridCol>
                <a:gridCol w="1152889">
                  <a:extLst>
                    <a:ext uri="{9D8B030D-6E8A-4147-A177-3AD203B41FA5}">
                      <a16:colId xmlns:a16="http://schemas.microsoft.com/office/drawing/2014/main" val="1317872970"/>
                    </a:ext>
                  </a:extLst>
                </a:gridCol>
                <a:gridCol w="1152889">
                  <a:extLst>
                    <a:ext uri="{9D8B030D-6E8A-4147-A177-3AD203B41FA5}">
                      <a16:colId xmlns:a16="http://schemas.microsoft.com/office/drawing/2014/main" val="3527810420"/>
                    </a:ext>
                  </a:extLst>
                </a:gridCol>
                <a:gridCol w="2847286">
                  <a:extLst>
                    <a:ext uri="{9D8B030D-6E8A-4147-A177-3AD203B41FA5}">
                      <a16:colId xmlns:a16="http://schemas.microsoft.com/office/drawing/2014/main" val="2146121781"/>
                    </a:ext>
                  </a:extLst>
                </a:gridCol>
              </a:tblGrid>
              <a:tr h="131876">
                <a:tc>
                  <a:txBody>
                    <a:bodyPr/>
                    <a:lstStyle/>
                    <a:p>
                      <a:pPr algn="l" fontAlgn="ctr"/>
                      <a:r>
                        <a:rPr lang="en-US" sz="700" u="none" strike="noStrike" baseline="30000" dirty="0">
                          <a:effectLst/>
                        </a:rPr>
                        <a:t>1</a:t>
                      </a:r>
                      <a:r>
                        <a:rPr lang="en-US" sz="700" u="none" strike="noStrike" dirty="0">
                          <a:effectLst/>
                        </a:rPr>
                        <a:t> "Published" is defined as the data available to all on the CA query system (CAX).</a:t>
                      </a:r>
                      <a:endParaRPr lang="en-US" sz="7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endParaRPr lang="en-US" sz="7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endParaRPr lang="en-US" sz="7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endParaRPr lang="en-US" sz="7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endParaRPr lang="en-US" sz="7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endParaRPr lang="en-US" sz="700" b="0" i="0" u="none" strike="noStrike" dirty="0">
                        <a:solidFill>
                          <a:srgbClr val="000000"/>
                        </a:solidFill>
                        <a:effectLst/>
                        <a:latin typeface="Calibri" panose="020F0502020204030204" pitchFamily="34" charset="0"/>
                      </a:endParaRPr>
                    </a:p>
                  </a:txBody>
                  <a:tcPr marL="4884" marR="4884" marT="4884" marB="0" anchor="ctr"/>
                </a:tc>
                <a:extLst>
                  <a:ext uri="{0D108BD9-81ED-4DB2-BD59-A6C34878D82A}">
                    <a16:rowId xmlns:a16="http://schemas.microsoft.com/office/drawing/2014/main" val="349659476"/>
                  </a:ext>
                </a:extLst>
              </a:tr>
              <a:tr h="131876">
                <a:tc gridSpan="6">
                  <a:txBody>
                    <a:bodyPr/>
                    <a:lstStyle/>
                    <a:p>
                      <a:pPr algn="l" fontAlgn="ctr"/>
                      <a:r>
                        <a:rPr lang="en-US" sz="700" u="none" strike="noStrike" baseline="30000" dirty="0">
                          <a:effectLst/>
                        </a:rPr>
                        <a:t>2</a:t>
                      </a:r>
                      <a:r>
                        <a:rPr lang="en-US" sz="700" u="none" strike="noStrike" dirty="0">
                          <a:effectLst/>
                        </a:rPr>
                        <a:t> For 2017 a record for a superpopulation was counted only once, for that superpopulation; component populations were not included in the counts.  For 2018 the number of populations and records reflects populations, not superpopulations.</a:t>
                      </a:r>
                      <a:endParaRPr lang="en-US" sz="700" b="0" i="0" u="none" strike="noStrike" dirty="0">
                        <a:solidFill>
                          <a:srgbClr val="000000"/>
                        </a:solidFill>
                        <a:effectLst/>
                        <a:latin typeface="Calibri" panose="020F0502020204030204" pitchFamily="34" charset="0"/>
                      </a:endParaRPr>
                    </a:p>
                  </a:txBody>
                  <a:tcPr marL="4884" marR="4884" marT="4884"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556581348"/>
                  </a:ext>
                </a:extLst>
              </a:tr>
              <a:tr h="131876">
                <a:tc>
                  <a:txBody>
                    <a:bodyPr/>
                    <a:lstStyle/>
                    <a:p>
                      <a:pPr algn="l" fontAlgn="ctr"/>
                      <a:r>
                        <a:rPr lang="en-US" sz="700" u="none" strike="noStrike" baseline="30000" dirty="0">
                          <a:effectLst/>
                        </a:rPr>
                        <a:t>3</a:t>
                      </a:r>
                      <a:r>
                        <a:rPr lang="en-US" sz="700" u="none" strike="noStrike" dirty="0">
                          <a:effectLst/>
                        </a:rPr>
                        <a:t> The 213 "TRT populations" are those in the Columbia Basin not listed as extirpated.</a:t>
                      </a:r>
                      <a:endParaRPr lang="en-US" sz="7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endParaRPr lang="en-US" sz="7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endParaRPr lang="en-US" sz="7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endParaRPr lang="en-US" sz="7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endParaRPr lang="en-US" sz="7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endParaRPr lang="en-US" sz="700" b="0" i="0" u="none" strike="noStrike" dirty="0">
                        <a:solidFill>
                          <a:srgbClr val="000000"/>
                        </a:solidFill>
                        <a:effectLst/>
                        <a:latin typeface="Calibri" panose="020F0502020204030204" pitchFamily="34" charset="0"/>
                      </a:endParaRPr>
                    </a:p>
                  </a:txBody>
                  <a:tcPr marL="4884" marR="4884" marT="4884" marB="0" anchor="ctr"/>
                </a:tc>
                <a:extLst>
                  <a:ext uri="{0D108BD9-81ED-4DB2-BD59-A6C34878D82A}">
                    <a16:rowId xmlns:a16="http://schemas.microsoft.com/office/drawing/2014/main" val="3963732460"/>
                  </a:ext>
                </a:extLst>
              </a:tr>
            </a:tbl>
          </a:graphicData>
        </a:graphic>
      </p:graphicFrame>
    </p:spTree>
    <p:extLst>
      <p:ext uri="{BB962C8B-B14F-4D97-AF65-F5344CB8AC3E}">
        <p14:creationId xmlns:p14="http://schemas.microsoft.com/office/powerpoint/2010/main" val="2846876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Ocean design templat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panose="020B0604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6000"/>
                <a:shade val="100000"/>
                <a:alpha val="100000"/>
                <a:satMod val="140000"/>
              </a:schemeClr>
            </a:gs>
            <a:gs pos="31000">
              <a:schemeClr val="phClr">
                <a:tint val="100000"/>
                <a:shade val="90000"/>
                <a:alpha val="100000"/>
              </a:schemeClr>
            </a:gs>
            <a:gs pos="100000">
              <a:schemeClr val="phClr">
                <a:tint val="100000"/>
                <a:shade val="80000"/>
                <a:alpha val="100000"/>
              </a:schemeClr>
            </a:gs>
          </a:gsLst>
          <a:lin ang="5400000" scaled="0"/>
        </a:gradFill>
        <a:gradFill rotWithShape="1">
          <a:gsLst>
            <a:gs pos="0">
              <a:schemeClr val="phClr">
                <a:tint val="96000"/>
                <a:shade val="100000"/>
                <a:alpha val="100000"/>
                <a:satMod val="180000"/>
              </a:schemeClr>
            </a:gs>
            <a:gs pos="41000">
              <a:schemeClr val="phClr">
                <a:tint val="100000"/>
                <a:shade val="100000"/>
                <a:alpha val="100000"/>
                <a:satMod val="150000"/>
              </a:schemeClr>
            </a:gs>
            <a:gs pos="100000">
              <a:schemeClr val="phClr">
                <a:tint val="100000"/>
                <a:shade val="65000"/>
                <a:alpha val="100000"/>
              </a:schemeClr>
            </a:gs>
          </a:gsLst>
          <a:path path="circle">
            <a:fillToRect l="50000" t="80000" r="100000" b="100000"/>
          </a:path>
        </a:gradFill>
      </a:bgFillStyleLst>
    </a:fmtScheme>
  </a:themeElements>
  <a:objectDefaults>
    <a:spDef>
      <a:spPr/>
      <a:bodyPr rtlCol="0" anchor="ctr"/>
      <a:lstStyle>
        <a:defPPr algn="ctr">
          <a:defRPr dirty="0"/>
        </a:defPPr>
      </a:lstStyle>
      <a:style>
        <a:lnRef idx="1">
          <a:schemeClr val="accent2"/>
        </a:lnRef>
        <a:fillRef idx="2">
          <a:schemeClr val="accent2"/>
        </a:fillRef>
        <a:effectRef idx="1">
          <a:schemeClr val="accent2"/>
        </a:effectRef>
        <a:fontRef idx="minor">
          <a:schemeClr val="dk1"/>
        </a:fontRef>
      </a:style>
    </a:spDef>
    <a:lnDef>
      <a:spPr/>
      <a:bodyPr/>
      <a:lstStyle/>
      <a:style>
        <a:lnRef idx="1">
          <a:schemeClr val="accent2"/>
        </a:lnRef>
        <a:fillRef idx="0">
          <a:schemeClr val="accent2"/>
        </a:fillRef>
        <a:effectRef idx="0">
          <a:schemeClr val="accent2"/>
        </a:effectRef>
        <a:fontRef idx="minor">
          <a:schemeClr val="tx1"/>
        </a:fontRef>
      </a:style>
    </a:lnDef>
    <a:txDef>
      <a:spPr>
        <a:noFill/>
        <a:ln>
          <a:solidFill>
            <a:schemeClr val="accent1">
              <a:lumMod val="20000"/>
              <a:lumOff val="80000"/>
            </a:schemeClr>
          </a:solidFill>
        </a:ln>
      </a:spPr>
      <a:bodyPr wrap="square" rtlCol="0" anchor="ctr" anchorCtr="1">
        <a:spAutoFit/>
      </a:bodyPr>
      <a:lstStyle>
        <a:defPPr>
          <a:defRPr dirty="0"/>
        </a:defPPr>
      </a:lstStyle>
    </a:txDef>
  </a:objectDefaults>
  <a:extraClrSchemeLst/>
  <a:extLst>
    <a:ext uri="{05A4C25C-085E-4340-85A3-A5531E510DB2}">
      <thm15:themeFamily xmlns:thm15="http://schemas.microsoft.com/office/thememl/2012/main" name="Ocean design template.potx" id="{466E1E68-C1A8-4BB0-BC55-494FA3A4D8AF}" vid="{0F04AA04-35D5-4457-B275-01E58ADDD78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panose="020B0604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panose="020B0604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A3F7D94069FF64A86F7DFF56D60E3BE" ma:contentTypeVersion="6" ma:contentTypeDescription="Create a new document." ma:contentTypeScope="" ma:versionID="c32302c77d4085ecf495bdddb7f5e889">
  <xsd:schema xmlns:xsd="http://www.w3.org/2001/XMLSchema" xmlns:xs="http://www.w3.org/2001/XMLSchema" xmlns:p="http://schemas.microsoft.com/office/2006/metadata/properties" xmlns:ns2="a4f35948-e619-41b3-aa29-22878b09cfd2" xmlns:ns3="40262f94-9f35-4ac3-9a90-690165a166b7" targetNamespace="http://schemas.microsoft.com/office/2006/metadata/properties" ma:root="true" ma:fieldsID="4ab5ae46be95f9d0be6107e8200be7a2" ns2:_="" ns3:_="">
    <xsd:import namespace="a4f35948-e619-41b3-aa29-22878b09cfd2"/>
    <xsd:import namespace="40262f94-9f35-4ac3-9a90-690165a166b7"/>
    <xsd:element name="properties">
      <xsd:complexType>
        <xsd:sequence>
          <xsd:element name="documentManagement">
            <xsd:complexType>
              <xsd:all>
                <xsd:element ref="ns2:SharedWithUsers" minOccurs="0"/>
                <xsd:element ref="ns2:SharedWithDetails" minOccurs="0"/>
                <xsd:element ref="ns3:VSO_x0020_item_x0020_id" minOccurs="0"/>
                <xsd:element ref="ns3:Item_x0020_Details" minOccurs="0"/>
                <xsd:element ref="ns3:Template_x0020_details" minOccurs="0"/>
                <xsd:element ref="ns3:Assetid_x0020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4f35948-e619-41b3-aa29-22878b09cfd2"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0262f94-9f35-4ac3-9a90-690165a166b7" elementFormDefault="qualified">
    <xsd:import namespace="http://schemas.microsoft.com/office/2006/documentManagement/types"/>
    <xsd:import namespace="http://schemas.microsoft.com/office/infopath/2007/PartnerControls"/>
    <xsd:element name="VSO_x0020_item_x0020_id" ma:index="10" nillable="true" ma:displayName="VSO item id" ma:description="Please add the bug number to refer to VSO items." ma:internalName="VSO_x0020_item_x0020_id">
      <xsd:simpleType>
        <xsd:restriction base="dms:Text">
          <xsd:maxLength value="255"/>
        </xsd:restriction>
      </xsd:simpleType>
    </xsd:element>
    <xsd:element name="Item_x0020_Details" ma:index="11" nillable="true" ma:displayName="Item Details" ma:internalName="Item_x0020_Details">
      <xsd:simpleType>
        <xsd:restriction base="dms:Note">
          <xsd:maxLength value="255"/>
        </xsd:restriction>
      </xsd:simpleType>
    </xsd:element>
    <xsd:element name="Template_x0020_details" ma:index="12" nillable="true" ma:displayName="Template details" ma:internalName="Template_x0020_details">
      <xsd:simpleType>
        <xsd:restriction base="dms:Text"/>
      </xsd:simpleType>
    </xsd:element>
    <xsd:element name="Assetid_x0020_" ma:index="13" nillable="true" ma:displayName="Assetid " ma:internalName="Assetid_x0020_">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VSO_x0020_item_x0020_id xmlns="40262f94-9f35-4ac3-9a90-690165a166b7" xsi:nil="true"/>
    <Assetid_x0020_ xmlns="40262f94-9f35-4ac3-9a90-690165a166b7" xsi:nil="true"/>
    <Item_x0020_Details xmlns="40262f94-9f35-4ac3-9a90-690165a166b7" xsi:nil="true"/>
    <Template_x0020_details xmlns="40262f94-9f35-4ac3-9a90-690165a166b7" xsi:nil="true"/>
  </documentManagement>
</p:properties>
</file>

<file path=customXml/itemProps1.xml><?xml version="1.0" encoding="utf-8"?>
<ds:datastoreItem xmlns:ds="http://schemas.openxmlformats.org/officeDocument/2006/customXml" ds:itemID="{BED6C63E-22D9-40FD-AF90-6F5632A4309F}">
  <ds:schemaRefs>
    <ds:schemaRef ds:uri="http://schemas.microsoft.com/sharepoint/v3/contenttype/forms"/>
  </ds:schemaRefs>
</ds:datastoreItem>
</file>

<file path=customXml/itemProps2.xml><?xml version="1.0" encoding="utf-8"?>
<ds:datastoreItem xmlns:ds="http://schemas.openxmlformats.org/officeDocument/2006/customXml" ds:itemID="{CF195433-C13C-4992-BB9A-17B0DB253FA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4f35948-e619-41b3-aa29-22878b09cfd2"/>
    <ds:schemaRef ds:uri="40262f94-9f35-4ac3-9a90-690165a166b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8DC6412-8CE7-4C8A-96E9-2669F16D17E8}">
  <ds:schemaRefs>
    <ds:schemaRef ds:uri="http://purl.org/dc/dcmitype/"/>
    <ds:schemaRef ds:uri="http://schemas.microsoft.com/office/infopath/2007/PartnerControls"/>
    <ds:schemaRef ds:uri="http://schemas.microsoft.com/office/2006/documentManagement/types"/>
    <ds:schemaRef ds:uri="http://purl.org/dc/elements/1.1/"/>
    <ds:schemaRef ds:uri="http://schemas.microsoft.com/office/2006/metadata/properties"/>
    <ds:schemaRef ds:uri="http://purl.org/dc/terms/"/>
    <ds:schemaRef ds:uri="http://schemas.openxmlformats.org/package/2006/metadata/core-properties"/>
    <ds:schemaRef ds:uri="40262f94-9f35-4ac3-9a90-690165a166b7"/>
    <ds:schemaRef ds:uri="a4f35948-e619-41b3-aa29-22878b09cfd2"/>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Ocean design template</Template>
  <TotalTime>1009</TotalTime>
  <Words>2250</Words>
  <Application>Microsoft Office PowerPoint</Application>
  <PresentationFormat>Widescreen</PresentationFormat>
  <Paragraphs>837</Paragraphs>
  <Slides>23</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23</vt:i4>
      </vt:variant>
    </vt:vector>
  </HeadingPairs>
  <TitlesOfParts>
    <vt:vector size="27" baseType="lpstr">
      <vt:lpstr>Arial</vt:lpstr>
      <vt:lpstr>Calibri</vt:lpstr>
      <vt:lpstr>Times New Roman</vt:lpstr>
      <vt:lpstr>Ocean design template</vt:lpstr>
      <vt:lpstr>StreamNet Executive Committee Meeting</vt:lpstr>
      <vt:lpstr>Agenda</vt:lpstr>
      <vt:lpstr>PowerPoint Presentation</vt:lpstr>
      <vt:lpstr>BPA Budget Discussion FY 19 Adjustments?</vt:lpstr>
      <vt:lpstr>PowerPoint Presentation</vt:lpstr>
      <vt:lpstr>Current Fiscal Year (10/17 – 9/18)</vt:lpstr>
      <vt:lpstr>PowerPoint Presentation</vt:lpstr>
      <vt:lpstr>Progress on current ca priorities</vt:lpstr>
      <vt:lpstr>PowerPoint Presentation</vt:lpstr>
      <vt:lpstr>PowerPoint Presentation</vt:lpstr>
      <vt:lpstr>Setting priorities for Coordinated Assessments project for next year</vt:lpstr>
      <vt:lpstr>Data Management and the Council F&amp;W Program</vt:lpstr>
      <vt:lpstr>CRITFC - StreamNet library Update and Discussion – Zach Penny</vt:lpstr>
      <vt:lpstr>CRITFC – Tribal ITMD Project Update – Zach Penny</vt:lpstr>
      <vt:lpstr>Roundtable discussion</vt:lpstr>
      <vt:lpstr>Extra Slides</vt:lpstr>
      <vt:lpstr>PowerPoint Presentation</vt:lpstr>
      <vt:lpstr>PowerPoint Presentation</vt:lpstr>
      <vt:lpstr>PowerPoint Presentation</vt:lpstr>
      <vt:lpstr>PowerPoint Presentation</vt:lpstr>
      <vt:lpstr>PowerPoint Presentation</vt:lpstr>
      <vt:lpstr>BPA Priority 1 Populations</vt:lpstr>
      <vt:lpstr>PowerPoint Presentation</vt:lpstr>
    </vt:vector>
  </TitlesOfParts>
  <Company>PSMFC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Prep For Streamnet Executive Committee Meeting</dc:title>
  <dc:creator>Chris Wheaton</dc:creator>
  <cp:lastModifiedBy>Chris Wheaton</cp:lastModifiedBy>
  <cp:revision>41</cp:revision>
  <dcterms:created xsi:type="dcterms:W3CDTF">2018-05-14T18:18:32Z</dcterms:created>
  <dcterms:modified xsi:type="dcterms:W3CDTF">2018-06-14T15:25:32Z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Order">
    <vt:r8>74065000</vt:r8>
  </property>
  <property fmtid="{D5CDD505-2E9C-101B-9397-08002B2CF9AE}" pid="4" name="HiddenCategoryTags">
    <vt:lpwstr/>
  </property>
  <property fmtid="{D5CDD505-2E9C-101B-9397-08002B2CF9AE}" pid="5" name="InternalTags">
    <vt:lpwstr/>
  </property>
  <property fmtid="{D5CDD505-2E9C-101B-9397-08002B2CF9AE}" pid="6" name="FeatureTags">
    <vt:lpwstr/>
  </property>
  <property fmtid="{D5CDD505-2E9C-101B-9397-08002B2CF9AE}" pid="7" name="LocalizationTags">
    <vt:lpwstr/>
  </property>
  <property fmtid="{D5CDD505-2E9C-101B-9397-08002B2CF9AE}" pid="8" name="CategoryTags">
    <vt:lpwstr/>
  </property>
  <property fmtid="{D5CDD505-2E9C-101B-9397-08002B2CF9AE}" pid="9" name="Applications">
    <vt:lpwstr/>
  </property>
  <property fmtid="{D5CDD505-2E9C-101B-9397-08002B2CF9AE}" pid="10" name="CampaignTags">
    <vt:lpwstr/>
  </property>
  <property fmtid="{D5CDD505-2E9C-101B-9397-08002B2CF9AE}" pid="11" name="ScenarioTags">
    <vt:lpwstr/>
  </property>
</Properties>
</file>