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3"/>
  </p:notesMasterIdLst>
  <p:handoutMasterIdLst>
    <p:handoutMasterId r:id="rId34"/>
  </p:handoutMasterIdLst>
  <p:sldIdLst>
    <p:sldId id="259" r:id="rId5"/>
    <p:sldId id="265" r:id="rId6"/>
    <p:sldId id="275" r:id="rId7"/>
    <p:sldId id="266" r:id="rId8"/>
    <p:sldId id="260" r:id="rId9"/>
    <p:sldId id="286" r:id="rId10"/>
    <p:sldId id="287" r:id="rId11"/>
    <p:sldId id="291" r:id="rId12"/>
    <p:sldId id="288" r:id="rId13"/>
    <p:sldId id="289" r:id="rId14"/>
    <p:sldId id="270" r:id="rId15"/>
    <p:sldId id="290" r:id="rId16"/>
    <p:sldId id="278" r:id="rId17"/>
    <p:sldId id="285" r:id="rId18"/>
    <p:sldId id="292" r:id="rId19"/>
    <p:sldId id="271" r:id="rId20"/>
    <p:sldId id="269" r:id="rId21"/>
    <p:sldId id="293" r:id="rId22"/>
    <p:sldId id="295" r:id="rId23"/>
    <p:sldId id="279" r:id="rId24"/>
    <p:sldId id="294" r:id="rId25"/>
    <p:sldId id="274" r:id="rId26"/>
    <p:sldId id="276" r:id="rId27"/>
    <p:sldId id="277" r:id="rId28"/>
    <p:sldId id="283" r:id="rId29"/>
    <p:sldId id="284" r:id="rId30"/>
    <p:sldId id="282" r:id="rId31"/>
    <p:sldId id="2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8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8/13/2018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dirty="0"/>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8/13/2018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dirty="0"/>
          </a:p>
        </p:txBody>
      </p:sp>
    </p:spTree>
    <p:extLst>
      <p:ext uri="{BB962C8B-B14F-4D97-AF65-F5344CB8AC3E}">
        <p14:creationId xmlns:p14="http://schemas.microsoft.com/office/powerpoint/2010/main" val="92151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Title 1"/>
          <p:cNvSpPr>
            <a:spLocks noGrp="1"/>
          </p:cNvSpPr>
          <p:nvPr>
            <p:ph type="ctrTitle"/>
          </p:nvPr>
        </p:nvSpPr>
        <p:spPr>
          <a:xfrm>
            <a:off x="914400" y="2007889"/>
            <a:ext cx="10363200" cy="1470025"/>
          </a:xfrm>
        </p:spPr>
        <p:txBody>
          <a:bodyPr/>
          <a:lstStyle>
            <a:lvl1pPr algn="ctr">
              <a:defRPr sz="4400" b="1" baseline="0">
                <a:solidFill>
                  <a:schemeClr val="tx2">
                    <a:lumMod val="50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E5E0A0C-FFF2-4105-9F07-796FCC3D8DE3}" type="datetime1">
              <a:rPr lang="en-US" smtClean="0"/>
              <a:t>8/13/2018</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4A5D68D4-D432-4190-8060-492B59F98A87}" type="datetime1">
              <a:rPr lang="en-US" smtClean="0"/>
              <a:t>8/13/2018</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AF4EF83-7D73-495D-9915-41737B990DFC}" type="datetime1">
              <a:rPr lang="en-US" smtClean="0"/>
              <a:t>8/13/2018</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51A83C-7ED7-4DBC-9EE9-82CC182C6103}" type="datetimeFigureOut">
              <a:rPr lang="en-US" smtClean="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37DF66-1B21-4D91-8686-FFF9EB5CF24C}" type="slidenum">
              <a:rPr lang="en-US" smtClean="0"/>
              <a:t>‹#›</a:t>
            </a:fld>
            <a:endParaRPr lang="en-US" dirty="0"/>
          </a:p>
        </p:txBody>
      </p:sp>
    </p:spTree>
    <p:extLst>
      <p:ext uri="{BB962C8B-B14F-4D97-AF65-F5344CB8AC3E}">
        <p14:creationId xmlns:p14="http://schemas.microsoft.com/office/powerpoint/2010/main" val="303773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smtClean="0"/>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3DF2905-D7E2-4171-961B-8EB802C66F9A}" type="datetime1">
              <a:rPr lang="en-US" smtClean="0"/>
              <a:t>8/13/2018</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2C1B47C-16BC-4A9F-9E6E-9D1F33DC8ABD}" type="datetime1">
              <a:rPr lang="en-US" smtClean="0"/>
              <a:t>8/13/2018</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smtClean="0"/>
              <a:t>Click to edit Master title style</a:t>
            </a:r>
            <a:endParaRPr lang="en-US" dirty="0"/>
          </a:p>
        </p:txBody>
      </p:sp>
      <p:sp>
        <p:nvSpPr>
          <p:cNvPr id="11" name="Content Placeholder 10"/>
          <p:cNvSpPr>
            <a:spLocks noGrp="1"/>
          </p:cNvSpPr>
          <p:nvPr>
            <p:ph sz="quarter" idx="13" hasCustomPrompt="1"/>
          </p:nvPr>
        </p:nvSpPr>
        <p:spPr>
          <a:xfrm>
            <a:off x="812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400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C073DF2-DD31-447B-89F4-CEF82A94D7A7}" type="datetime1">
              <a:rPr lang="en-US" smtClean="0"/>
              <a:t>8/13/2018</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Content Placeholder 10"/>
          <p:cNvSpPr>
            <a:spLocks noGrp="1"/>
          </p:cNvSpPr>
          <p:nvPr>
            <p:ph sz="quarter" idx="13"/>
          </p:nvPr>
        </p:nvSpPr>
        <p:spPr>
          <a:xfrm>
            <a:off x="812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12"/>
          <p:cNvSpPr>
            <a:spLocks noGrp="1"/>
          </p:cNvSpPr>
          <p:nvPr>
            <p:ph sz="quarter" idx="14"/>
          </p:nvPr>
        </p:nvSpPr>
        <p:spPr>
          <a:xfrm>
            <a:off x="6400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1551BB0C-CFA8-4A1F-9AAE-D6B32E8256E7}" type="datetime1">
              <a:rPr lang="en-US" smtClean="0"/>
              <a:t>8/13/2018</a:t>
            </a:fld>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2752348D-B72F-4FC3-A127-851C5E7B3A9E}" type="datetime1">
              <a:rPr lang="en-US" smtClean="0"/>
              <a:t>8/13/2018</a:t>
            </a:fld>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D666EB1B-704A-4D5E-8D5F-456104532486}" type="datetime1">
              <a:rPr lang="en-US" smtClean="0"/>
              <a:t>8/13/2018</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lumMod val="50000"/>
                  </a:schemeClr>
                </a:solidFill>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5283200" y="1447800"/>
            <a:ext cx="61976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D96AFBEB-CD4D-45C5-9851-D1FF1EB5AB85}" type="datetime1">
              <a:rPr lang="en-US" smtClean="0"/>
              <a:t>8/13/2018</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lumMod val="50000"/>
                  </a:schemeClr>
                </a:solidFill>
              </a:defRPr>
            </a:lvl1pPr>
          </a:lstStyle>
          <a:p>
            <a:r>
              <a:rPr lang="en-US" smtClean="0"/>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6301232" y="1539240"/>
            <a:ext cx="4431538" cy="3272790"/>
          </a:xfrm>
        </p:spPr>
        <p:txBody>
          <a:bodyPr/>
          <a:lstStyle>
            <a:lvl1pPr marL="0" indent="0">
              <a:buNone/>
              <a:defRPr/>
            </a:lvl1pPr>
          </a:lstStyle>
          <a:p>
            <a:r>
              <a:rPr lang="en-US" dirty="0" smtClean="0"/>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285B7EB-0ACD-4247-AA3F-1B0B49109B84}" type="datetime1">
              <a:rPr lang="en-US" smtClean="0"/>
              <a:t>8/13/2018</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4" cstate="email">
            <a:duotone>
              <a:schemeClr val="accent1">
                <a:shade val="45000"/>
                <a:satMod val="135000"/>
              </a:schemeClr>
              <a:prstClr val="white"/>
            </a:duotone>
            <a:extLst>
              <a:ext uri="{BEBA8EAE-BF5A-486C-A8C5-ECC9F3942E4B}">
                <a14:imgProps xmlns:a14="http://schemas.microsoft.com/office/drawing/2010/main">
                  <a14:imgLayer r:embed="rId15">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r>
              <a:rPr lang="en-US" dirty="0"/>
              <a:t>Add a footer</a:t>
            </a:r>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fld id="{8254F2F0-E062-4E41-9176-AEE9734E64AC}" type="datetime1">
              <a:rPr lang="en-US" smtClean="0"/>
              <a:pPr/>
              <a:t>8/13/2018</a:t>
            </a:fld>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92480"/>
            <a:ext cx="10363200" cy="2952205"/>
          </a:xfrm>
        </p:spPr>
        <p:txBody>
          <a:bodyPr/>
          <a:lstStyle/>
          <a:p>
            <a:r>
              <a:rPr lang="en-US" dirty="0" smtClean="0"/>
              <a:t>StreamNet Steering Committee Meeting</a:t>
            </a:r>
            <a:endParaRPr lang="en-US" dirty="0"/>
          </a:p>
        </p:txBody>
      </p:sp>
      <p:sp>
        <p:nvSpPr>
          <p:cNvPr id="3" name="Subtitle 2"/>
          <p:cNvSpPr>
            <a:spLocks noGrp="1"/>
          </p:cNvSpPr>
          <p:nvPr>
            <p:ph type="subTitle" idx="1"/>
          </p:nvPr>
        </p:nvSpPr>
        <p:spPr>
          <a:xfrm>
            <a:off x="1828800" y="4443549"/>
            <a:ext cx="8534400" cy="1752600"/>
          </a:xfrm>
        </p:spPr>
        <p:txBody>
          <a:bodyPr/>
          <a:lstStyle/>
          <a:p>
            <a:r>
              <a:rPr lang="en-US" dirty="0" smtClean="0"/>
              <a:t>August 15, 2018</a:t>
            </a:r>
            <a:endParaRPr lang="en-US" dirty="0"/>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96985" y="1524001"/>
            <a:ext cx="10371908" cy="1384663"/>
          </a:xfrm>
        </p:spPr>
        <p:txBody>
          <a:bodyPr/>
          <a:lstStyle/>
          <a:p>
            <a:pPr algn="ctr"/>
            <a:r>
              <a:rPr lang="en-US" dirty="0" smtClean="0"/>
              <a:t>Frequency &amp; Format of CA Prediction Reporting</a:t>
            </a:r>
            <a:endParaRPr lang="en-US" dirty="0"/>
          </a:p>
        </p:txBody>
      </p:sp>
      <p:sp>
        <p:nvSpPr>
          <p:cNvPr id="2" name="TextBox 1"/>
          <p:cNvSpPr txBox="1"/>
          <p:nvPr/>
        </p:nvSpPr>
        <p:spPr>
          <a:xfrm>
            <a:off x="1924595" y="3817651"/>
            <a:ext cx="8830492" cy="1569660"/>
          </a:xfrm>
          <a:prstGeom prst="rect">
            <a:avLst/>
          </a:prstGeom>
          <a:noFill/>
          <a:ln>
            <a:solidFill>
              <a:schemeClr val="accent1">
                <a:lumMod val="20000"/>
                <a:lumOff val="80000"/>
              </a:schemeClr>
            </a:solidFill>
          </a:ln>
        </p:spPr>
        <p:txBody>
          <a:bodyPr wrap="square" rtlCol="0" anchor="ctr" anchorCtr="1">
            <a:spAutoFit/>
          </a:bodyPr>
          <a:lstStyle/>
          <a:p>
            <a:r>
              <a:rPr lang="en-US" sz="1600" dirty="0" smtClean="0"/>
              <a:t>(SN Executive Committee Request June 14, 2018): We </a:t>
            </a:r>
            <a:r>
              <a:rPr lang="en-US" sz="1600" dirty="0"/>
              <a:t>will prepare a report for BPA on Tier 1 &amp; 2 data we have in CAX, including why we don’t have all the data they would like to see for them.  Another part of the report is what would help get more data in those instances where they are available theoretically but not actually done yet. Will shoot for next several months (September completion). Mike will lead effort, will be seeking help/input from all the partners providing data on these populations.</a:t>
            </a:r>
          </a:p>
        </p:txBody>
      </p:sp>
    </p:spTree>
    <p:extLst>
      <p:ext uri="{BB962C8B-B14F-4D97-AF65-F5344CB8AC3E}">
        <p14:creationId xmlns:p14="http://schemas.microsoft.com/office/powerpoint/2010/main" val="258846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Progress on current ca priorities</a:t>
            </a:r>
            <a:endParaRPr lang="en-US" dirty="0"/>
          </a:p>
        </p:txBody>
      </p:sp>
      <p:sp>
        <p:nvSpPr>
          <p:cNvPr id="14" name="Content Placeholder 13"/>
          <p:cNvSpPr>
            <a:spLocks noGrp="1"/>
          </p:cNvSpPr>
          <p:nvPr>
            <p:ph sz="quarter" idx="13"/>
          </p:nvPr>
        </p:nvSpPr>
        <p:spPr/>
        <p:txBody>
          <a:bodyPr>
            <a:normAutofit lnSpcReduction="10000"/>
          </a:bodyPr>
          <a:lstStyle/>
          <a:p>
            <a:pPr lvl="1"/>
            <a:r>
              <a:rPr lang="en-US" sz="2400" dirty="0" smtClean="0"/>
              <a:t>1</a:t>
            </a:r>
            <a:r>
              <a:rPr lang="en-US" sz="2400" dirty="0"/>
              <a:t>) HLIs for 18 Tier 1 Populations; </a:t>
            </a:r>
            <a:endParaRPr lang="en-US" sz="2400" dirty="0" smtClean="0"/>
          </a:p>
          <a:p>
            <a:pPr lvl="1"/>
            <a:r>
              <a:rPr lang="en-US" sz="2400" dirty="0" smtClean="0"/>
              <a:t>2</a:t>
            </a:r>
            <a:r>
              <a:rPr lang="en-US" sz="2400" dirty="0"/>
              <a:t>) HLIs for 51 Tier 2 Populations (Including Implementing  FPC data sharing for these Tier 1&amp;2 populations); </a:t>
            </a:r>
            <a:endParaRPr lang="en-US" sz="2400" dirty="0" smtClean="0"/>
          </a:p>
          <a:p>
            <a:pPr lvl="1"/>
            <a:r>
              <a:rPr lang="en-US" sz="2400" dirty="0" smtClean="0"/>
              <a:t>3</a:t>
            </a:r>
            <a:r>
              <a:rPr lang="en-US" sz="2400" dirty="0"/>
              <a:t>) HLIs for other populations (Including Implementing  FPC data sharing for these populations); </a:t>
            </a:r>
            <a:endParaRPr lang="en-US" sz="2400" dirty="0" smtClean="0"/>
          </a:p>
          <a:p>
            <a:pPr lvl="1"/>
            <a:r>
              <a:rPr lang="en-US" sz="2400" dirty="0" smtClean="0"/>
              <a:t>4</a:t>
            </a:r>
            <a:r>
              <a:rPr lang="en-US" sz="2400" dirty="0"/>
              <a:t>) Maintain facilities dataset/fish distribution; </a:t>
            </a:r>
            <a:endParaRPr lang="en-US" sz="2400" dirty="0" smtClean="0"/>
          </a:p>
          <a:p>
            <a:pPr lvl="1"/>
            <a:r>
              <a:rPr lang="en-US" sz="2400" dirty="0" smtClean="0"/>
              <a:t>5</a:t>
            </a:r>
            <a:r>
              <a:rPr lang="en-US" sz="2400" dirty="0"/>
              <a:t>) Related data pilot project for high priority populations; </a:t>
            </a:r>
            <a:endParaRPr lang="en-US" sz="2400" dirty="0" smtClean="0"/>
          </a:p>
          <a:p>
            <a:pPr lvl="1"/>
            <a:r>
              <a:rPr lang="en-US" sz="2400" dirty="0" smtClean="0"/>
              <a:t>6</a:t>
            </a:r>
            <a:r>
              <a:rPr lang="en-US" sz="2400" dirty="0"/>
              <a:t>) Hatchery Datasets and DES Development; </a:t>
            </a:r>
            <a:endParaRPr lang="en-US" sz="2400" dirty="0" smtClean="0"/>
          </a:p>
          <a:p>
            <a:pPr lvl="1"/>
            <a:r>
              <a:rPr lang="en-US" sz="2400" dirty="0" smtClean="0"/>
              <a:t>7</a:t>
            </a:r>
            <a:r>
              <a:rPr lang="en-US" sz="2400" dirty="0"/>
              <a:t>) NPCC dashboard </a:t>
            </a:r>
            <a:r>
              <a:rPr lang="en-US" sz="2400" dirty="0" smtClean="0"/>
              <a:t>trends</a:t>
            </a:r>
            <a:endParaRPr lang="en-US" sz="2400" dirty="0"/>
          </a:p>
        </p:txBody>
      </p:sp>
    </p:spTree>
    <p:extLst>
      <p:ext uri="{BB962C8B-B14F-4D97-AF65-F5344CB8AC3E}">
        <p14:creationId xmlns:p14="http://schemas.microsoft.com/office/powerpoint/2010/main" val="144901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12800" y="614272"/>
            <a:ext cx="10566400" cy="1143000"/>
          </a:xfrm>
        </p:spPr>
        <p:txBody>
          <a:bodyPr/>
          <a:lstStyle/>
          <a:p>
            <a:r>
              <a:rPr lang="en-US" dirty="0" smtClean="0"/>
              <a:t>Progress on current ca priorities</a:t>
            </a:r>
            <a:br>
              <a:rPr lang="en-US" dirty="0" smtClean="0"/>
            </a:br>
            <a:r>
              <a:rPr lang="en-US" dirty="0" smtClean="0"/>
              <a:t>Excomm discussion;</a:t>
            </a:r>
            <a:endParaRPr lang="en-US" dirty="0"/>
          </a:p>
        </p:txBody>
      </p:sp>
      <p:sp>
        <p:nvSpPr>
          <p:cNvPr id="14" name="Content Placeholder 13"/>
          <p:cNvSpPr>
            <a:spLocks noGrp="1"/>
          </p:cNvSpPr>
          <p:nvPr>
            <p:ph sz="quarter" idx="13"/>
          </p:nvPr>
        </p:nvSpPr>
        <p:spPr>
          <a:xfrm>
            <a:off x="812800" y="2743200"/>
            <a:ext cx="10566400" cy="4114800"/>
          </a:xfrm>
        </p:spPr>
        <p:txBody>
          <a:bodyPr>
            <a:normAutofit/>
          </a:bodyPr>
          <a:lstStyle/>
          <a:p>
            <a:pPr lvl="0"/>
            <a:r>
              <a:rPr lang="en-US" dirty="0"/>
              <a:t>Maintain automated flow of data to existing indicators, including retaining focus on BPA priority populations </a:t>
            </a:r>
          </a:p>
          <a:p>
            <a:pPr lvl="0"/>
            <a:r>
              <a:rPr lang="en-US" dirty="0"/>
              <a:t>Maintain facilities dataset/fish distribution</a:t>
            </a:r>
          </a:p>
          <a:p>
            <a:pPr lvl="0"/>
            <a:r>
              <a:rPr lang="en-US" dirty="0"/>
              <a:t>Convene DES team(s) to review and update DES’s for existing indicators</a:t>
            </a:r>
          </a:p>
          <a:p>
            <a:pPr lvl="0"/>
            <a:r>
              <a:rPr lang="en-US" dirty="0"/>
              <a:t>Update </a:t>
            </a:r>
            <a:r>
              <a:rPr lang="en-US" u="sng" dirty="0"/>
              <a:t>a more narrow and clearly defined set of related data records </a:t>
            </a:r>
          </a:p>
          <a:p>
            <a:pPr lvl="0"/>
            <a:r>
              <a:rPr lang="en-US" dirty="0"/>
              <a:t>Retain involvement in hatchery indicator discussions but take no action pending leadership decisions on specific indicators needed (assist NPCC in hatchery data capture efforts)</a:t>
            </a:r>
          </a:p>
          <a:p>
            <a:pPr lvl="1"/>
            <a:endParaRPr lang="en-US" sz="2400" dirty="0"/>
          </a:p>
        </p:txBody>
      </p:sp>
    </p:spTree>
    <p:extLst>
      <p:ext uri="{BB962C8B-B14F-4D97-AF65-F5344CB8AC3E}">
        <p14:creationId xmlns:p14="http://schemas.microsoft.com/office/powerpoint/2010/main" val="233255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9529571"/>
              </p:ext>
            </p:extLst>
          </p:nvPr>
        </p:nvGraphicFramePr>
        <p:xfrm>
          <a:off x="731520" y="81722"/>
          <a:ext cx="10503726" cy="6057821"/>
        </p:xfrm>
        <a:graphic>
          <a:graphicData uri="http://schemas.openxmlformats.org/drawingml/2006/table">
            <a:tbl>
              <a:tblPr/>
              <a:tblGrid>
                <a:gridCol w="1192374">
                  <a:extLst>
                    <a:ext uri="{9D8B030D-6E8A-4147-A177-3AD203B41FA5}">
                      <a16:colId xmlns:a16="http://schemas.microsoft.com/office/drawing/2014/main" val="763019888"/>
                    </a:ext>
                  </a:extLst>
                </a:gridCol>
                <a:gridCol w="1149014">
                  <a:extLst>
                    <a:ext uri="{9D8B030D-6E8A-4147-A177-3AD203B41FA5}">
                      <a16:colId xmlns:a16="http://schemas.microsoft.com/office/drawing/2014/main" val="99788819"/>
                    </a:ext>
                  </a:extLst>
                </a:gridCol>
                <a:gridCol w="1224892">
                  <a:extLst>
                    <a:ext uri="{9D8B030D-6E8A-4147-A177-3AD203B41FA5}">
                      <a16:colId xmlns:a16="http://schemas.microsoft.com/office/drawing/2014/main" val="2417248466"/>
                    </a:ext>
                  </a:extLst>
                </a:gridCol>
                <a:gridCol w="1246573">
                  <a:extLst>
                    <a:ext uri="{9D8B030D-6E8A-4147-A177-3AD203B41FA5}">
                      <a16:colId xmlns:a16="http://schemas.microsoft.com/office/drawing/2014/main" val="2726927773"/>
                    </a:ext>
                  </a:extLst>
                </a:gridCol>
                <a:gridCol w="1430849">
                  <a:extLst>
                    <a:ext uri="{9D8B030D-6E8A-4147-A177-3AD203B41FA5}">
                      <a16:colId xmlns:a16="http://schemas.microsoft.com/office/drawing/2014/main" val="1903737617"/>
                    </a:ext>
                  </a:extLst>
                </a:gridCol>
                <a:gridCol w="37110">
                  <a:extLst>
                    <a:ext uri="{9D8B030D-6E8A-4147-A177-3AD203B41FA5}">
                      <a16:colId xmlns:a16="http://schemas.microsoft.com/office/drawing/2014/main" val="3186887881"/>
                    </a:ext>
                  </a:extLst>
                </a:gridCol>
                <a:gridCol w="1441343">
                  <a:extLst>
                    <a:ext uri="{9D8B030D-6E8A-4147-A177-3AD203B41FA5}">
                      <a16:colId xmlns:a16="http://schemas.microsoft.com/office/drawing/2014/main" val="1358521520"/>
                    </a:ext>
                  </a:extLst>
                </a:gridCol>
                <a:gridCol w="2781571">
                  <a:extLst>
                    <a:ext uri="{9D8B030D-6E8A-4147-A177-3AD203B41FA5}">
                      <a16:colId xmlns:a16="http://schemas.microsoft.com/office/drawing/2014/main" val="2065525708"/>
                    </a:ext>
                  </a:extLst>
                </a:gridCol>
              </a:tblGrid>
              <a:tr h="333616">
                <a:tc gridSpan="6">
                  <a:txBody>
                    <a:bodyPr/>
                    <a:lstStyle/>
                    <a:p>
                      <a:pPr algn="l" fontAlgn="ctr"/>
                      <a:r>
                        <a:rPr lang="en-US" sz="1400" b="1" i="0" u="none" strike="noStrike" dirty="0" smtClean="0">
                          <a:solidFill>
                            <a:srgbClr val="000000"/>
                          </a:solidFill>
                          <a:effectLst/>
                          <a:latin typeface="Calibri" panose="020F0502020204030204" pitchFamily="34" charset="0"/>
                        </a:rPr>
                        <a:t>Published</a:t>
                      </a:r>
                      <a:r>
                        <a:rPr lang="en-US" sz="1400" b="1" i="0" u="none" strike="noStrike" baseline="30000" dirty="0" smtClean="0">
                          <a:solidFill>
                            <a:srgbClr val="000000"/>
                          </a:solidFill>
                          <a:effectLst/>
                          <a:latin typeface="Calibri" panose="020F0502020204030204" pitchFamily="34" charset="0"/>
                        </a:rPr>
                        <a:t>1o</a:t>
                      </a:r>
                      <a:r>
                        <a:rPr lang="en-US" sz="1400" b="1" i="0" u="none" strike="noStrike" dirty="0" smtClean="0">
                          <a:solidFill>
                            <a:srgbClr val="000000"/>
                          </a:solidFill>
                          <a:effectLst/>
                          <a:latin typeface="Calibri" panose="020F0502020204030204" pitchFamily="34" charset="0"/>
                        </a:rPr>
                        <a:t> </a:t>
                      </a:r>
                      <a:r>
                        <a:rPr lang="en-US" sz="1400" b="1" i="0" u="none" strike="noStrike" dirty="0">
                          <a:solidFill>
                            <a:srgbClr val="000000"/>
                          </a:solidFill>
                          <a:effectLst/>
                          <a:latin typeface="Calibri" panose="020F0502020204030204" pitchFamily="34" charset="0"/>
                        </a:rPr>
                        <a:t>Coordinated Assessments Records 2017 Results and Predictions for 2018</a:t>
                      </a:r>
                    </a:p>
                  </a:txBody>
                  <a:tcPr marL="5855" marR="5855" marT="5855"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800" b="0" i="0" u="none" strike="noStrike" dirty="0">
                          <a:solidFill>
                            <a:srgbClr val="000000"/>
                          </a:solidFill>
                          <a:effectLst/>
                          <a:latin typeface="Calibri" panose="020F0502020204030204" pitchFamily="34" charset="0"/>
                        </a:rPr>
                        <a:t> </a:t>
                      </a:r>
                    </a:p>
                  </a:txBody>
                  <a:tcPr marL="5855" marR="5855" marT="585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 </a:t>
                      </a:r>
                    </a:p>
                  </a:txBody>
                  <a:tcPr marL="5855" marR="5855" marT="585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1752989"/>
                  </a:ext>
                </a:extLst>
              </a:tr>
              <a:tr h="667232">
                <a:tc>
                  <a:txBody>
                    <a:bodyPr/>
                    <a:lstStyle/>
                    <a:p>
                      <a:pPr algn="ctr" fontAlgn="ctr"/>
                      <a:r>
                        <a:rPr lang="en-US" sz="1100" b="1" i="0" u="none" strike="noStrike" dirty="0">
                          <a:solidFill>
                            <a:srgbClr val="000000"/>
                          </a:solidFill>
                          <a:effectLst/>
                          <a:latin typeface="Calibri" panose="020F0502020204030204" pitchFamily="34" charset="0"/>
                        </a:rPr>
                        <a:t>High Level Indicator</a:t>
                      </a:r>
                    </a:p>
                  </a:txBody>
                  <a:tcPr marL="5855" marR="5855" marT="585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1" i="0" u="none" strike="noStrike" dirty="0">
                          <a:solidFill>
                            <a:srgbClr val="000000"/>
                          </a:solidFill>
                          <a:effectLst/>
                          <a:latin typeface="Calibri" panose="020F0502020204030204" pitchFamily="34" charset="0"/>
                        </a:rPr>
                        <a:t>Agency</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1" i="0" u="none" strike="noStrike" dirty="0">
                          <a:solidFill>
                            <a:srgbClr val="000000"/>
                          </a:solidFill>
                          <a:effectLst/>
                          <a:latin typeface="Calibri" panose="020F0502020204030204" pitchFamily="34" charset="0"/>
                        </a:rPr>
                        <a:t>2017 Populations Reported</a:t>
                      </a:r>
                      <a:r>
                        <a:rPr lang="en-US" sz="1100" b="1" i="0" u="none" strike="noStrike" baseline="30000" dirty="0">
                          <a:solidFill>
                            <a:srgbClr val="000000"/>
                          </a:solidFill>
                          <a:effectLst/>
                          <a:latin typeface="Calibri" panose="020F0502020204030204" pitchFamily="34" charset="0"/>
                        </a:rPr>
                        <a:t>2 </a:t>
                      </a:r>
                      <a:endParaRPr lang="en-US" sz="1100" b="1"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1" i="0" u="none" strike="noStrike" dirty="0">
                          <a:solidFill>
                            <a:srgbClr val="000000"/>
                          </a:solidFill>
                          <a:effectLst/>
                          <a:latin typeface="Calibri" panose="020F0502020204030204" pitchFamily="34" charset="0"/>
                        </a:rPr>
                        <a:t>2017 Records From All Populations</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1" i="0" u="none" strike="noStrike" dirty="0">
                          <a:solidFill>
                            <a:srgbClr val="000000"/>
                          </a:solidFill>
                          <a:effectLst/>
                          <a:latin typeface="Calibri" panose="020F0502020204030204" pitchFamily="34" charset="0"/>
                        </a:rPr>
                        <a:t>2018 Predictions: Populations</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endParaRPr lang="en-US" dirty="0"/>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1" i="0" u="none" strike="noStrike" dirty="0">
                          <a:solidFill>
                            <a:srgbClr val="000000"/>
                          </a:solidFill>
                          <a:effectLst/>
                          <a:latin typeface="Calibri" panose="020F0502020204030204" pitchFamily="34" charset="0"/>
                        </a:rPr>
                        <a:t>2018 Predictions: Related Data</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1" i="0" u="none" strike="noStrike" dirty="0">
                          <a:solidFill>
                            <a:srgbClr val="000000"/>
                          </a:solidFill>
                          <a:effectLst/>
                          <a:latin typeface="Calibri" panose="020F0502020204030204" pitchFamily="34" charset="0"/>
                        </a:rPr>
                        <a:t>2018 Predictions: BPA Priority Populations</a:t>
                      </a:r>
                    </a:p>
                  </a:txBody>
                  <a:tcPr marL="5855" marR="5855" marT="5855"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157529634"/>
                  </a:ext>
                </a:extLst>
              </a:tr>
              <a:tr h="1066120">
                <a:tc>
                  <a:txBody>
                    <a:bodyPr/>
                    <a:lstStyle/>
                    <a:p>
                      <a:pPr algn="ctr" fontAlgn="ctr"/>
                      <a:r>
                        <a:rPr lang="en-US" sz="1200" b="1" i="0" u="none" strike="noStrike" dirty="0">
                          <a:solidFill>
                            <a:srgbClr val="000000"/>
                          </a:solidFill>
                          <a:effectLst/>
                          <a:latin typeface="Calibri" panose="020F0502020204030204" pitchFamily="34" charset="0"/>
                        </a:rPr>
                        <a:t>Natural Origin Spawner Abundance (NOSA)</a:t>
                      </a:r>
                    </a:p>
                  </a:txBody>
                  <a:tcPr marL="5855" marR="5855" marT="585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All</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164</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5,418</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167</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endParaRPr lang="en-US" dirty="0"/>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Calibri" panose="020F0502020204030204" pitchFamily="34" charset="0"/>
                        </a:rPr>
                        <a:t>50</a:t>
                      </a:r>
                    </a:p>
                  </a:txBody>
                  <a:tcPr marL="5855" marR="5855" marT="585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014911020"/>
                  </a:ext>
                </a:extLst>
              </a:tr>
              <a:tr h="790524">
                <a:tc>
                  <a:txBody>
                    <a:bodyPr/>
                    <a:lstStyle/>
                    <a:p>
                      <a:pPr algn="ctr" fontAlgn="ctr"/>
                      <a:r>
                        <a:rPr lang="en-US" sz="1200" b="1" i="0" u="none" strike="noStrike" dirty="0">
                          <a:solidFill>
                            <a:srgbClr val="000000"/>
                          </a:solidFill>
                          <a:effectLst/>
                          <a:latin typeface="Calibri" panose="020F0502020204030204" pitchFamily="34" charset="0"/>
                        </a:rPr>
                        <a:t>Presmolt Abundance</a:t>
                      </a:r>
                    </a:p>
                  </a:txBody>
                  <a:tcPr marL="5855" marR="5855" marT="585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All</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7</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132</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7</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endParaRPr lang="en-US" dirty="0"/>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Calibri" panose="020F0502020204030204" pitchFamily="34" charset="0"/>
                        </a:rPr>
                        <a:t>6</a:t>
                      </a:r>
                    </a:p>
                  </a:txBody>
                  <a:tcPr marL="5855" marR="5855" marT="585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56081440"/>
                  </a:ext>
                </a:extLst>
              </a:tr>
              <a:tr h="623716">
                <a:tc>
                  <a:txBody>
                    <a:bodyPr/>
                    <a:lstStyle/>
                    <a:p>
                      <a:pPr algn="ctr" fontAlgn="ctr"/>
                      <a:r>
                        <a:rPr lang="en-US" sz="1200" b="1" i="0" u="none" strike="noStrike" dirty="0">
                          <a:solidFill>
                            <a:srgbClr val="000000"/>
                          </a:solidFill>
                          <a:effectLst/>
                          <a:latin typeface="Calibri" panose="020F0502020204030204" pitchFamily="34" charset="0"/>
                        </a:rPr>
                        <a:t>Juvenile Outmigrants</a:t>
                      </a:r>
                    </a:p>
                  </a:txBody>
                  <a:tcPr marL="5855" marR="5855" marT="585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All</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52</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900</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61</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endParaRPr lang="en-US" dirty="0"/>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Calibri" panose="020F0502020204030204" pitchFamily="34" charset="0"/>
                        </a:rPr>
                        <a:t>42</a:t>
                      </a:r>
                    </a:p>
                  </a:txBody>
                  <a:tcPr marL="5855" marR="5855" marT="585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23477704"/>
                  </a:ext>
                </a:extLst>
              </a:tr>
              <a:tr h="841292">
                <a:tc>
                  <a:txBody>
                    <a:bodyPr/>
                    <a:lstStyle/>
                    <a:p>
                      <a:pPr algn="ctr" fontAlgn="ctr"/>
                      <a:r>
                        <a:rPr lang="en-US" sz="1200" b="1" i="0" u="none" strike="noStrike" dirty="0">
                          <a:solidFill>
                            <a:srgbClr val="000000"/>
                          </a:solidFill>
                          <a:effectLst/>
                          <a:latin typeface="Calibri" panose="020F0502020204030204" pitchFamily="34" charset="0"/>
                        </a:rPr>
                        <a:t>Smolt to Adult Return Rate (SAR)</a:t>
                      </a:r>
                    </a:p>
                  </a:txBody>
                  <a:tcPr marL="5855" marR="5855" marT="585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All</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35</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774</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111</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endParaRPr lang="en-US" dirty="0"/>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Calibri" panose="020F0502020204030204" pitchFamily="34" charset="0"/>
                        </a:rPr>
                        <a:t>63</a:t>
                      </a:r>
                    </a:p>
                  </a:txBody>
                  <a:tcPr marL="5855" marR="5855" marT="585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082497953"/>
                  </a:ext>
                </a:extLst>
              </a:tr>
              <a:tr h="942892">
                <a:tc>
                  <a:txBody>
                    <a:bodyPr/>
                    <a:lstStyle/>
                    <a:p>
                      <a:pPr algn="ctr" fontAlgn="ctr"/>
                      <a:r>
                        <a:rPr lang="en-US" sz="1200" b="1" i="0" u="none" strike="noStrike" dirty="0">
                          <a:solidFill>
                            <a:srgbClr val="000000"/>
                          </a:solidFill>
                          <a:effectLst/>
                          <a:latin typeface="Calibri" panose="020F0502020204030204" pitchFamily="34" charset="0"/>
                        </a:rPr>
                        <a:t>Recruits per Spawner (R/S)</a:t>
                      </a:r>
                    </a:p>
                  </a:txBody>
                  <a:tcPr marL="5855" marR="5855" marT="585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All</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88</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3,095</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103</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endParaRPr lang="en-US" dirty="0"/>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Calibri" panose="020F0502020204030204" pitchFamily="34" charset="0"/>
                        </a:rPr>
                        <a:t>43</a:t>
                      </a:r>
                    </a:p>
                  </a:txBody>
                  <a:tcPr marL="5855" marR="5855" marT="585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11794092"/>
                  </a:ext>
                </a:extLst>
              </a:tr>
              <a:tr h="792429">
                <a:tc>
                  <a:txBody>
                    <a:bodyPr/>
                    <a:lstStyle/>
                    <a:p>
                      <a:pPr algn="ctr" fontAlgn="ctr"/>
                      <a:r>
                        <a:rPr lang="en-US" sz="1200" b="1" i="0" u="none" strike="noStrike" dirty="0">
                          <a:solidFill>
                            <a:srgbClr val="000000"/>
                          </a:solidFill>
                          <a:effectLst/>
                          <a:latin typeface="Calibri" panose="020F0502020204030204" pitchFamily="34" charset="0"/>
                        </a:rPr>
                        <a:t>All </a:t>
                      </a:r>
                    </a:p>
                  </a:txBody>
                  <a:tcPr marL="5855" marR="5855" marT="585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All</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Calibri" panose="020F0502020204030204" pitchFamily="34" charset="0"/>
                        </a:rPr>
                        <a:t>346</a:t>
                      </a:r>
                    </a:p>
                    <a:p>
                      <a:pPr algn="ctr" fontAlgn="ctr"/>
                      <a:r>
                        <a:rPr lang="en-US" sz="800" b="0" i="0" u="none" strike="noStrike" dirty="0" smtClean="0">
                          <a:solidFill>
                            <a:srgbClr val="000000"/>
                          </a:solidFill>
                          <a:effectLst/>
                          <a:latin typeface="Calibri" panose="020F0502020204030204" pitchFamily="34" charset="0"/>
                        </a:rPr>
                        <a:t>Includes duplicates</a:t>
                      </a:r>
                      <a:endParaRPr lang="en-US" sz="8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10,319</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Calibri" panose="020F0502020204030204" pitchFamily="34" charset="0"/>
                        </a:rPr>
                        <a:t>449</a:t>
                      </a:r>
                    </a:p>
                    <a:p>
                      <a:pPr algn="ctr" fontAlgn="ctr"/>
                      <a:r>
                        <a:rPr lang="en-US" sz="800" b="0" i="0" u="none" strike="noStrike" dirty="0" smtClean="0">
                          <a:solidFill>
                            <a:srgbClr val="000000"/>
                          </a:solidFill>
                          <a:effectLst/>
                          <a:latin typeface="Calibri" panose="020F0502020204030204" pitchFamily="34" charset="0"/>
                        </a:rPr>
                        <a:t>includes duplicates</a:t>
                      </a:r>
                      <a:endParaRPr lang="en-US" sz="8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tc>
                  <a:txBody>
                    <a:bodyPr/>
                    <a:lstStyle/>
                    <a:p>
                      <a:endParaRPr lang="en-US" dirty="0"/>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Calibri" panose="020F0502020204030204" pitchFamily="34" charset="0"/>
                        </a:rPr>
                        <a:t>1,705</a:t>
                      </a:r>
                      <a:endParaRPr lang="en-US" sz="14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en-US" sz="1400" b="0" i="0" u="none" strike="noStrike" dirty="0" smtClean="0">
                        <a:solidFill>
                          <a:srgbClr val="000000"/>
                        </a:solidFill>
                        <a:effectLst/>
                        <a:latin typeface="Calibri" panose="020F0502020204030204" pitchFamily="34" charset="0"/>
                      </a:endParaRPr>
                    </a:p>
                    <a:p>
                      <a:pPr algn="ctr" fontAlgn="ctr"/>
                      <a:r>
                        <a:rPr lang="en-US" sz="1400" b="0" i="0" u="none" strike="noStrike" dirty="0" smtClean="0">
                          <a:solidFill>
                            <a:srgbClr val="000000"/>
                          </a:solidFill>
                          <a:effectLst/>
                          <a:latin typeface="Calibri" panose="020F0502020204030204" pitchFamily="34" charset="0"/>
                        </a:rPr>
                        <a:t>204</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800" b="0" i="0" u="none" strike="noStrike" dirty="0" smtClean="0">
                          <a:solidFill>
                            <a:srgbClr val="000000"/>
                          </a:solidFill>
                          <a:effectLst/>
                          <a:latin typeface="Calibri" panose="020F0502020204030204" pitchFamily="34" charset="0"/>
                        </a:rPr>
                        <a:t>includes duplicates</a:t>
                      </a:r>
                    </a:p>
                    <a:p>
                      <a:pPr algn="ctr" fontAlgn="ctr"/>
                      <a:endParaRPr lang="en-US" sz="14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90289896"/>
                  </a:ext>
                </a:extLst>
              </a:tr>
            </a:tbl>
          </a:graphicData>
        </a:graphic>
      </p:graphicFrame>
      <p:sp>
        <p:nvSpPr>
          <p:cNvPr id="3" name="TextBox 2"/>
          <p:cNvSpPr txBox="1"/>
          <p:nvPr/>
        </p:nvSpPr>
        <p:spPr>
          <a:xfrm>
            <a:off x="896983" y="6803963"/>
            <a:ext cx="184731" cy="369332"/>
          </a:xfrm>
          <a:prstGeom prst="rect">
            <a:avLst/>
          </a:prstGeom>
          <a:noFill/>
          <a:ln>
            <a:solidFill>
              <a:schemeClr val="accent1">
                <a:lumMod val="20000"/>
                <a:lumOff val="80000"/>
              </a:schemeClr>
            </a:solidFill>
          </a:ln>
        </p:spPr>
        <p:txBody>
          <a:bodyPr wrap="none" rtlCol="0" anchor="ctr" anchorCtr="1">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82519418"/>
              </p:ext>
            </p:extLst>
          </p:nvPr>
        </p:nvGraphicFramePr>
        <p:xfrm>
          <a:off x="873759" y="6187571"/>
          <a:ext cx="10566402" cy="568364"/>
        </p:xfrm>
        <a:graphic>
          <a:graphicData uri="http://schemas.openxmlformats.org/drawingml/2006/table">
            <a:tbl>
              <a:tblPr>
                <a:tableStyleId>{5C22544A-7EE6-4342-B048-85BDC9FD1C3A}</a:tableStyleId>
              </a:tblPr>
              <a:tblGrid>
                <a:gridCol w="3107560">
                  <a:extLst>
                    <a:ext uri="{9D8B030D-6E8A-4147-A177-3AD203B41FA5}">
                      <a16:colId xmlns:a16="http://schemas.microsoft.com/office/drawing/2014/main" val="3881733844"/>
                    </a:ext>
                  </a:extLst>
                </a:gridCol>
                <a:gridCol w="1152889">
                  <a:extLst>
                    <a:ext uri="{9D8B030D-6E8A-4147-A177-3AD203B41FA5}">
                      <a16:colId xmlns:a16="http://schemas.microsoft.com/office/drawing/2014/main" val="3357187454"/>
                    </a:ext>
                  </a:extLst>
                </a:gridCol>
                <a:gridCol w="1152889">
                  <a:extLst>
                    <a:ext uri="{9D8B030D-6E8A-4147-A177-3AD203B41FA5}">
                      <a16:colId xmlns:a16="http://schemas.microsoft.com/office/drawing/2014/main" val="550627584"/>
                    </a:ext>
                  </a:extLst>
                </a:gridCol>
                <a:gridCol w="1152889">
                  <a:extLst>
                    <a:ext uri="{9D8B030D-6E8A-4147-A177-3AD203B41FA5}">
                      <a16:colId xmlns:a16="http://schemas.microsoft.com/office/drawing/2014/main" val="1317872970"/>
                    </a:ext>
                  </a:extLst>
                </a:gridCol>
                <a:gridCol w="1152889">
                  <a:extLst>
                    <a:ext uri="{9D8B030D-6E8A-4147-A177-3AD203B41FA5}">
                      <a16:colId xmlns:a16="http://schemas.microsoft.com/office/drawing/2014/main" val="3527810420"/>
                    </a:ext>
                  </a:extLst>
                </a:gridCol>
                <a:gridCol w="2847286">
                  <a:extLst>
                    <a:ext uri="{9D8B030D-6E8A-4147-A177-3AD203B41FA5}">
                      <a16:colId xmlns:a16="http://schemas.microsoft.com/office/drawing/2014/main" val="2146121781"/>
                    </a:ext>
                  </a:extLst>
                </a:gridCol>
              </a:tblGrid>
              <a:tr h="131876">
                <a:tc>
                  <a:txBody>
                    <a:bodyPr/>
                    <a:lstStyle/>
                    <a:p>
                      <a:pPr algn="l" fontAlgn="ctr"/>
                      <a:r>
                        <a:rPr lang="en-US" sz="700" u="none" strike="noStrike" baseline="30000" dirty="0">
                          <a:effectLst/>
                        </a:rPr>
                        <a:t>1</a:t>
                      </a:r>
                      <a:r>
                        <a:rPr lang="en-US" sz="700" u="none" strike="noStrike" dirty="0">
                          <a:effectLst/>
                        </a:rPr>
                        <a:t> "Published" is defined as the data available to all on the CA query system (CAX).</a:t>
                      </a: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49659476"/>
                  </a:ext>
                </a:extLst>
              </a:tr>
              <a:tr h="131876">
                <a:tc gridSpan="6">
                  <a:txBody>
                    <a:bodyPr/>
                    <a:lstStyle/>
                    <a:p>
                      <a:pPr algn="l" fontAlgn="ctr"/>
                      <a:r>
                        <a:rPr lang="en-US" sz="700" u="none" strike="noStrike" baseline="30000" dirty="0">
                          <a:effectLst/>
                        </a:rPr>
                        <a:t>2</a:t>
                      </a:r>
                      <a:r>
                        <a:rPr lang="en-US" sz="700" u="none" strike="noStrike" dirty="0">
                          <a:effectLst/>
                        </a:rPr>
                        <a:t> For 2017 a record for a superpopulation was counted only once, for that superpopulation; component populations were not included in the counts.  For 2018 the number of populations and records reflects populations, not superpopulations.</a:t>
                      </a:r>
                      <a:endParaRPr lang="en-US" sz="700" b="0" i="0" u="none" strike="noStrike" dirty="0">
                        <a:solidFill>
                          <a:srgbClr val="000000"/>
                        </a:solidFill>
                        <a:effectLst/>
                        <a:latin typeface="Calibri" panose="020F0502020204030204" pitchFamily="34" charset="0"/>
                      </a:endParaRPr>
                    </a:p>
                  </a:txBody>
                  <a:tcPr marL="4884" marR="4884" marT="488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6581348"/>
                  </a:ext>
                </a:extLst>
              </a:tr>
              <a:tr h="131876">
                <a:tc>
                  <a:txBody>
                    <a:bodyPr/>
                    <a:lstStyle/>
                    <a:p>
                      <a:pPr algn="l" fontAlgn="ctr"/>
                      <a:r>
                        <a:rPr lang="en-US" sz="700" u="none" strike="noStrike" baseline="30000" dirty="0">
                          <a:effectLst/>
                        </a:rPr>
                        <a:t>3</a:t>
                      </a:r>
                      <a:r>
                        <a:rPr lang="en-US" sz="700" u="none" strike="noStrike" dirty="0">
                          <a:effectLst/>
                        </a:rPr>
                        <a:t> The 213 "TRT populations" are those in the Columbia Basin not listed as extirpated.</a:t>
                      </a: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963732460"/>
                  </a:ext>
                </a:extLst>
              </a:tr>
            </a:tbl>
          </a:graphicData>
        </a:graphic>
      </p:graphicFrame>
    </p:spTree>
    <p:extLst>
      <p:ext uri="{BB962C8B-B14F-4D97-AF65-F5344CB8AC3E}">
        <p14:creationId xmlns:p14="http://schemas.microsoft.com/office/powerpoint/2010/main" val="284687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475" y="364127"/>
            <a:ext cx="10711542" cy="6106342"/>
          </a:xfrm>
          <a:prstGeom prst="rect">
            <a:avLst/>
          </a:prstGeom>
        </p:spPr>
      </p:pic>
    </p:spTree>
    <p:extLst>
      <p:ext uri="{BB962C8B-B14F-4D97-AF65-F5344CB8AC3E}">
        <p14:creationId xmlns:p14="http://schemas.microsoft.com/office/powerpoint/2010/main" val="117173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8435" y="-34052"/>
            <a:ext cx="5861348" cy="369332"/>
          </a:xfrm>
          <a:prstGeom prst="rect">
            <a:avLst/>
          </a:prstGeom>
          <a:noFill/>
          <a:ln>
            <a:solidFill>
              <a:schemeClr val="accent1">
                <a:lumMod val="20000"/>
                <a:lumOff val="80000"/>
              </a:schemeClr>
            </a:solidFill>
          </a:ln>
        </p:spPr>
        <p:txBody>
          <a:bodyPr wrap="none" rtlCol="0" anchor="ctr" anchorCtr="1">
            <a:spAutoFit/>
          </a:bodyPr>
          <a:lstStyle/>
          <a:p>
            <a:r>
              <a:rPr lang="en-US" b="1" dirty="0"/>
              <a:t>NOSA vs Related </a:t>
            </a:r>
            <a:r>
              <a:rPr lang="en-US" b="1" dirty="0" smtClean="0"/>
              <a:t>Data (Pops w/o NOSA not shown)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39567100"/>
              </p:ext>
            </p:extLst>
          </p:nvPr>
        </p:nvGraphicFramePr>
        <p:xfrm>
          <a:off x="635725" y="335280"/>
          <a:ext cx="11286307" cy="6400800"/>
        </p:xfrm>
        <a:graphic>
          <a:graphicData uri="http://schemas.openxmlformats.org/drawingml/2006/table">
            <a:tbl>
              <a:tblPr firstRow="1" firstCol="1" bandRow="1"/>
              <a:tblGrid>
                <a:gridCol w="775063">
                  <a:extLst>
                    <a:ext uri="{9D8B030D-6E8A-4147-A177-3AD203B41FA5}">
                      <a16:colId xmlns:a16="http://schemas.microsoft.com/office/drawing/2014/main" val="4007721452"/>
                    </a:ext>
                  </a:extLst>
                </a:gridCol>
                <a:gridCol w="661851">
                  <a:extLst>
                    <a:ext uri="{9D8B030D-6E8A-4147-A177-3AD203B41FA5}">
                      <a16:colId xmlns:a16="http://schemas.microsoft.com/office/drawing/2014/main" val="2224478386"/>
                    </a:ext>
                  </a:extLst>
                </a:gridCol>
                <a:gridCol w="1010194">
                  <a:extLst>
                    <a:ext uri="{9D8B030D-6E8A-4147-A177-3AD203B41FA5}">
                      <a16:colId xmlns:a16="http://schemas.microsoft.com/office/drawing/2014/main" val="1240609587"/>
                    </a:ext>
                  </a:extLst>
                </a:gridCol>
                <a:gridCol w="661852">
                  <a:extLst>
                    <a:ext uri="{9D8B030D-6E8A-4147-A177-3AD203B41FA5}">
                      <a16:colId xmlns:a16="http://schemas.microsoft.com/office/drawing/2014/main" val="179701502"/>
                    </a:ext>
                  </a:extLst>
                </a:gridCol>
                <a:gridCol w="914400">
                  <a:extLst>
                    <a:ext uri="{9D8B030D-6E8A-4147-A177-3AD203B41FA5}">
                      <a16:colId xmlns:a16="http://schemas.microsoft.com/office/drawing/2014/main" val="721845057"/>
                    </a:ext>
                  </a:extLst>
                </a:gridCol>
                <a:gridCol w="661851">
                  <a:extLst>
                    <a:ext uri="{9D8B030D-6E8A-4147-A177-3AD203B41FA5}">
                      <a16:colId xmlns:a16="http://schemas.microsoft.com/office/drawing/2014/main" val="4141908587"/>
                    </a:ext>
                  </a:extLst>
                </a:gridCol>
                <a:gridCol w="1132114">
                  <a:extLst>
                    <a:ext uri="{9D8B030D-6E8A-4147-A177-3AD203B41FA5}">
                      <a16:colId xmlns:a16="http://schemas.microsoft.com/office/drawing/2014/main" val="3318642599"/>
                    </a:ext>
                  </a:extLst>
                </a:gridCol>
                <a:gridCol w="924705">
                  <a:extLst>
                    <a:ext uri="{9D8B030D-6E8A-4147-A177-3AD203B41FA5}">
                      <a16:colId xmlns:a16="http://schemas.microsoft.com/office/drawing/2014/main" val="1670850838"/>
                    </a:ext>
                  </a:extLst>
                </a:gridCol>
                <a:gridCol w="660211">
                  <a:extLst>
                    <a:ext uri="{9D8B030D-6E8A-4147-A177-3AD203B41FA5}">
                      <a16:colId xmlns:a16="http://schemas.microsoft.com/office/drawing/2014/main" val="2007147711"/>
                    </a:ext>
                  </a:extLst>
                </a:gridCol>
                <a:gridCol w="1227953">
                  <a:extLst>
                    <a:ext uri="{9D8B030D-6E8A-4147-A177-3AD203B41FA5}">
                      <a16:colId xmlns:a16="http://schemas.microsoft.com/office/drawing/2014/main" val="1981551290"/>
                    </a:ext>
                  </a:extLst>
                </a:gridCol>
                <a:gridCol w="644434">
                  <a:extLst>
                    <a:ext uri="{9D8B030D-6E8A-4147-A177-3AD203B41FA5}">
                      <a16:colId xmlns:a16="http://schemas.microsoft.com/office/drawing/2014/main" val="1513754641"/>
                    </a:ext>
                  </a:extLst>
                </a:gridCol>
                <a:gridCol w="1176162">
                  <a:extLst>
                    <a:ext uri="{9D8B030D-6E8A-4147-A177-3AD203B41FA5}">
                      <a16:colId xmlns:a16="http://schemas.microsoft.com/office/drawing/2014/main" val="3004825275"/>
                    </a:ext>
                  </a:extLst>
                </a:gridCol>
                <a:gridCol w="835517">
                  <a:extLst>
                    <a:ext uri="{9D8B030D-6E8A-4147-A177-3AD203B41FA5}">
                      <a16:colId xmlns:a16="http://schemas.microsoft.com/office/drawing/2014/main" val="879001217"/>
                    </a:ext>
                  </a:extLst>
                </a:gridCol>
              </a:tblGrid>
              <a:tr h="760616">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rPr>
                        <a:t>BPA Priority</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rPr>
                        <a:t>Agency</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rPr>
                        <a:t>Populations</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rPr>
                        <a:t>NOSA HLIs</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rPr>
                        <a:t>HLI YearRange</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rPr>
                        <a:t>Trends</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rPr>
                        <a:t>Related Observations</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rPr>
                        <a:t>Related YearRange</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rPr>
                        <a:t>Trends 2015+*</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rPr>
                        <a:t>Related Observations 2015+*</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rPr>
                        <a:t>Trends Only Thru 2014</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rPr>
                        <a:t>Related Observations Thru 2014</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rPr>
                        <a:t>Percent Updated </a:t>
                      </a:r>
                      <a:r>
                        <a:rPr lang="en-US" sz="1400" b="1" dirty="0">
                          <a:effectLst/>
                          <a:latin typeface="Calibri" panose="020F0502020204030204" pitchFamily="34" charset="0"/>
                          <a:ea typeface="Times New Roman" panose="02020603050405020304" pitchFamily="18" charset="0"/>
                        </a:rPr>
                        <a:t>2015+*</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262814266"/>
                  </a:ext>
                </a:extLst>
              </a:tr>
              <a:tr h="412166">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spcBef>
                          <a:spcPts val="0"/>
                        </a:spcBef>
                        <a:spcAft>
                          <a:spcPts val="0"/>
                        </a:spcAft>
                      </a:pPr>
                      <a:r>
                        <a:rPr lang="en-US" sz="1400" b="1" dirty="0">
                          <a:solidFill>
                            <a:srgbClr val="7030A0"/>
                          </a:solidFill>
                          <a:effectLst/>
                          <a:latin typeface="Calibri" panose="020F0502020204030204" pitchFamily="34" charset="0"/>
                          <a:ea typeface="Times New Roman" panose="02020603050405020304" pitchFamily="18" charset="0"/>
                        </a:rPr>
                        <a:t>CCT</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13</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2005-2017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1977-2015</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0.00</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107085282"/>
                  </a:ext>
                </a:extLst>
              </a:tr>
              <a:tr h="412166">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b="1" dirty="0">
                          <a:solidFill>
                            <a:srgbClr val="ED7D31"/>
                          </a:solidFill>
                          <a:effectLst/>
                          <a:latin typeface="Calibri" panose="020F0502020204030204" pitchFamily="34" charset="0"/>
                          <a:ea typeface="Times New Roman" panose="02020603050405020304" pitchFamily="18" charset="0"/>
                        </a:rPr>
                        <a:t>IDFG</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59</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1957-2016</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6</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64</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1987-2017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4</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56</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8</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52.43</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317036296"/>
                  </a:ext>
                </a:extLst>
              </a:tr>
              <a:tr h="412166">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rPr>
                        <a:t>ODFW</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127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1953-2016</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185</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1,568</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1957-2016</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97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1,160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88</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408</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52.43</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78422681"/>
                  </a:ext>
                </a:extLst>
              </a:tr>
              <a:tr h="412166">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b="1" dirty="0">
                          <a:solidFill>
                            <a:srgbClr val="00B050"/>
                          </a:solidFill>
                          <a:effectLst/>
                          <a:latin typeface="Calibri" panose="020F0502020204030204" pitchFamily="34" charset="0"/>
                          <a:ea typeface="Times New Roman" panose="02020603050405020304" pitchFamily="18" charset="0"/>
                        </a:rPr>
                        <a:t>WDFW</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8</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417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1954-2017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100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1,697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1957-2016</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35</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460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65</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1,237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35.00</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42404612"/>
                  </a:ext>
                </a:extLst>
              </a:tr>
              <a:tr h="412166">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400" b="1" dirty="0">
                          <a:solidFill>
                            <a:srgbClr val="7030A0"/>
                          </a:solidFill>
                          <a:effectLst/>
                          <a:latin typeface="Calibri" panose="020F0502020204030204" pitchFamily="34" charset="0"/>
                          <a:ea typeface="Times New Roman" panose="02020603050405020304" pitchFamily="18" charset="0"/>
                        </a:rPr>
                        <a:t>USFWS</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41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1978-2016</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39</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50.00</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08480769"/>
                  </a:ext>
                </a:extLst>
              </a:tr>
              <a:tr h="412166">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b="1" dirty="0">
                          <a:solidFill>
                            <a:srgbClr val="ED7D31"/>
                          </a:solidFill>
                          <a:effectLst/>
                          <a:latin typeface="Calibri" panose="020F0502020204030204" pitchFamily="34" charset="0"/>
                          <a:ea typeface="Times New Roman" panose="02020603050405020304" pitchFamily="18" charset="0"/>
                        </a:rPr>
                        <a:t>IDFG</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524</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1957-2016</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76</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1,877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1957-2017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74</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1,867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97.37</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945286971"/>
                  </a:ext>
                </a:extLst>
              </a:tr>
              <a:tr h="412166">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rPr>
                        <a:t>ODFW</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802</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1949-2017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1,104</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9,682</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1949-2017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603</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6,859</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501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2,823</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54.62</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882138356"/>
                  </a:ext>
                </a:extLst>
              </a:tr>
              <a:tr h="412166">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b="1" dirty="0">
                          <a:solidFill>
                            <a:srgbClr val="00B050"/>
                          </a:solidFill>
                          <a:effectLst/>
                          <a:latin typeface="Calibri" panose="020F0502020204030204" pitchFamily="34" charset="0"/>
                          <a:ea typeface="Times New Roman" panose="02020603050405020304" pitchFamily="18" charset="0"/>
                        </a:rPr>
                        <a:t>WDFW</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6</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132</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1986-2017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73</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591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1981-2015</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13</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342</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60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249</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17.81</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172305783"/>
                  </a:ext>
                </a:extLst>
              </a:tr>
              <a:tr h="412166">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3</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b="1" dirty="0">
                          <a:solidFill>
                            <a:srgbClr val="ED7D31"/>
                          </a:solidFill>
                          <a:effectLst/>
                          <a:latin typeface="Calibri" panose="020F0502020204030204" pitchFamily="34" charset="0"/>
                          <a:ea typeface="Times New Roman" panose="02020603050405020304" pitchFamily="18" charset="0"/>
                        </a:rPr>
                        <a:t>IDFG</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13</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547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1957-2016</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47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1,034</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1957-2017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41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881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6</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153</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87.23</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682061205"/>
                  </a:ext>
                </a:extLst>
              </a:tr>
              <a:tr h="412166">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3</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rPr>
                        <a:t>ODFW</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59</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1,293</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1949-2017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527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7,268</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1946-2017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350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5,377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177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1,891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66.41</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111741176"/>
                  </a:ext>
                </a:extLst>
              </a:tr>
              <a:tr h="412166">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3</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b="1" dirty="0">
                          <a:solidFill>
                            <a:srgbClr val="00B050"/>
                          </a:solidFill>
                          <a:effectLst/>
                          <a:latin typeface="Calibri" panose="020F0502020204030204" pitchFamily="34" charset="0"/>
                          <a:ea typeface="Times New Roman" panose="02020603050405020304" pitchFamily="18" charset="0"/>
                        </a:rPr>
                        <a:t>WDFW</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53</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481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1938-2017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94</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2,227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1942-2015</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26</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993</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68</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1,234</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27.66</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652281047"/>
                  </a:ext>
                </a:extLst>
              </a:tr>
              <a:tr h="412166">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3</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400" b="1" dirty="0">
                          <a:solidFill>
                            <a:srgbClr val="7030A0"/>
                          </a:solidFill>
                          <a:effectLst/>
                          <a:latin typeface="Calibri" panose="020F0502020204030204" pitchFamily="34" charset="0"/>
                          <a:ea typeface="Times New Roman" panose="02020603050405020304" pitchFamily="18" charset="0"/>
                        </a:rPr>
                        <a:t>USFWS</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1943-1953</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0</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2</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0.00</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34152565"/>
                  </a:ext>
                </a:extLst>
              </a:tr>
              <a:tr h="412166">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All</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All</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164</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4,395</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1938-2017</a:t>
                      </a:r>
                      <a:endParaRPr lang="en-US" sz="1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2,216</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26,050</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1942-2017</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1,244</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18,034</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972</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8,016</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r">
                        <a:spcBef>
                          <a:spcPts val="0"/>
                        </a:spcBef>
                        <a:spcAft>
                          <a:spcPts val="0"/>
                        </a:spcAft>
                      </a:pPr>
                      <a:r>
                        <a:rPr lang="en-US" sz="1400" dirty="0">
                          <a:effectLst/>
                          <a:latin typeface="Calibri" panose="020F0502020204030204" pitchFamily="34" charset="0"/>
                          <a:ea typeface="Times New Roman" panose="02020603050405020304" pitchFamily="18" charset="0"/>
                        </a:rPr>
                        <a:t>56.14</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49761939"/>
                  </a:ext>
                </a:extLst>
              </a:tr>
            </a:tbl>
          </a:graphicData>
        </a:graphic>
      </p:graphicFrame>
    </p:spTree>
    <p:extLst>
      <p:ext uri="{BB962C8B-B14F-4D97-AF65-F5344CB8AC3E}">
        <p14:creationId xmlns:p14="http://schemas.microsoft.com/office/powerpoint/2010/main" val="225360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Discuss hierarchy for Related data “trend” updates</a:t>
            </a:r>
            <a:endParaRPr lang="en-US" dirty="0"/>
          </a:p>
        </p:txBody>
      </p:sp>
      <p:sp>
        <p:nvSpPr>
          <p:cNvPr id="14" name="Content Placeholder 13"/>
          <p:cNvSpPr>
            <a:spLocks noGrp="1"/>
          </p:cNvSpPr>
          <p:nvPr>
            <p:ph sz="quarter" idx="13"/>
          </p:nvPr>
        </p:nvSpPr>
        <p:spPr>
          <a:xfrm>
            <a:off x="812800" y="2174965"/>
            <a:ext cx="10566400" cy="4878977"/>
          </a:xfrm>
        </p:spPr>
        <p:txBody>
          <a:bodyPr>
            <a:normAutofit/>
          </a:bodyPr>
          <a:lstStyle/>
          <a:p>
            <a:pPr marL="914400" lvl="1" indent="-457200">
              <a:buFont typeface="+mj-lt"/>
              <a:buAutoNum type="arabicPeriod"/>
            </a:pPr>
            <a:r>
              <a:rPr lang="en-US" sz="2400" dirty="0" smtClean="0"/>
              <a:t>Is it data from a BPA funded project?</a:t>
            </a:r>
          </a:p>
          <a:p>
            <a:pPr marL="914400" lvl="1" indent="-457200">
              <a:buFont typeface="+mj-lt"/>
              <a:buAutoNum type="arabicPeriod"/>
            </a:pPr>
            <a:r>
              <a:rPr lang="en-US" sz="2400" dirty="0" smtClean="0"/>
              <a:t>BPA priority population without Indicators</a:t>
            </a:r>
          </a:p>
          <a:p>
            <a:pPr marL="914400" lvl="1" indent="-457200">
              <a:buFont typeface="+mj-lt"/>
              <a:buAutoNum type="arabicPeriod"/>
            </a:pPr>
            <a:r>
              <a:rPr lang="en-US" sz="2400" dirty="0" smtClean="0"/>
              <a:t>BPA priority population – trend would inform better understanding</a:t>
            </a:r>
          </a:p>
          <a:p>
            <a:pPr marL="914400" lvl="1" indent="-457200">
              <a:buFont typeface="+mj-lt"/>
              <a:buAutoNum type="arabicPeriod"/>
            </a:pPr>
            <a:r>
              <a:rPr lang="en-US" sz="2400" dirty="0" smtClean="0"/>
              <a:t>Data from species/population without any indicators that is an agency, NPCC, or BPA priority (e.g. MFWP priority trout populations)</a:t>
            </a:r>
          </a:p>
          <a:p>
            <a:pPr marL="914400" lvl="1" indent="-457200">
              <a:buFont typeface="+mj-lt"/>
              <a:buAutoNum type="arabicPeriod"/>
            </a:pPr>
            <a:r>
              <a:rPr lang="en-US" sz="2400" dirty="0" smtClean="0"/>
              <a:t>TRT population (not a BPA priority) without Indicators</a:t>
            </a:r>
          </a:p>
          <a:p>
            <a:pPr marL="914400" lvl="1" indent="-457200">
              <a:buFont typeface="+mj-lt"/>
              <a:buAutoNum type="arabicPeriod"/>
            </a:pPr>
            <a:r>
              <a:rPr lang="en-US" sz="2400" dirty="0" smtClean="0"/>
              <a:t>TRT population (non-BPA) – trend would inform better understanding</a:t>
            </a:r>
          </a:p>
          <a:p>
            <a:pPr marL="914400" lvl="1" indent="-457200">
              <a:buFont typeface="+mj-lt"/>
              <a:buAutoNum type="arabicPeriod"/>
            </a:pPr>
            <a:r>
              <a:rPr lang="en-US" sz="2400" dirty="0" smtClean="0"/>
              <a:t>Everything else</a:t>
            </a:r>
            <a:endParaRPr lang="en-US" sz="2400" dirty="0"/>
          </a:p>
        </p:txBody>
      </p:sp>
      <p:sp>
        <p:nvSpPr>
          <p:cNvPr id="2" name="TextBox 1"/>
          <p:cNvSpPr txBox="1"/>
          <p:nvPr/>
        </p:nvSpPr>
        <p:spPr>
          <a:xfrm>
            <a:off x="459703" y="1500938"/>
            <a:ext cx="3910045" cy="461665"/>
          </a:xfrm>
          <a:prstGeom prst="rect">
            <a:avLst/>
          </a:prstGeom>
          <a:noFill/>
          <a:ln>
            <a:solidFill>
              <a:schemeClr val="accent1">
                <a:lumMod val="20000"/>
                <a:lumOff val="80000"/>
              </a:schemeClr>
            </a:solidFill>
          </a:ln>
        </p:spPr>
        <p:txBody>
          <a:bodyPr wrap="none" rtlCol="0" anchor="ctr" anchorCtr="1">
            <a:spAutoFit/>
          </a:bodyPr>
          <a:lstStyle/>
          <a:p>
            <a:r>
              <a:rPr lang="en-US" sz="2400" dirty="0" smtClean="0">
                <a:solidFill>
                  <a:srgbClr val="FF0000"/>
                </a:solidFill>
              </a:rPr>
              <a:t>Idea to start the discussion</a:t>
            </a:r>
            <a:r>
              <a:rPr lang="en-US" dirty="0" smtClean="0">
                <a:solidFill>
                  <a:srgbClr val="FF0000"/>
                </a:solidFill>
              </a:rPr>
              <a:t>;</a:t>
            </a:r>
            <a:endParaRPr lang="en-US" dirty="0">
              <a:solidFill>
                <a:srgbClr val="FF0000"/>
              </a:solidFill>
            </a:endParaRPr>
          </a:p>
        </p:txBody>
      </p:sp>
      <p:sp>
        <p:nvSpPr>
          <p:cNvPr id="3" name="TextBox 2"/>
          <p:cNvSpPr txBox="1"/>
          <p:nvPr/>
        </p:nvSpPr>
        <p:spPr>
          <a:xfrm>
            <a:off x="5275972" y="5987385"/>
            <a:ext cx="6353021" cy="400110"/>
          </a:xfrm>
          <a:prstGeom prst="rect">
            <a:avLst/>
          </a:prstGeom>
          <a:noFill/>
          <a:ln>
            <a:solidFill>
              <a:schemeClr val="accent1">
                <a:lumMod val="20000"/>
                <a:lumOff val="80000"/>
              </a:schemeClr>
            </a:solidFill>
          </a:ln>
        </p:spPr>
        <p:txBody>
          <a:bodyPr wrap="none" rtlCol="0" anchor="ctr" anchorCtr="1">
            <a:spAutoFit/>
          </a:bodyPr>
          <a:lstStyle/>
          <a:p>
            <a:r>
              <a:rPr lang="en-US" sz="2000" dirty="0" smtClean="0">
                <a:solidFill>
                  <a:srgbClr val="FF0000"/>
                </a:solidFill>
              </a:rPr>
              <a:t>Partners clearly designate trends that will be updated?</a:t>
            </a:r>
            <a:endParaRPr lang="en-US" sz="2000" dirty="0">
              <a:solidFill>
                <a:srgbClr val="FF0000"/>
              </a:solidFill>
            </a:endParaRPr>
          </a:p>
        </p:txBody>
      </p:sp>
    </p:spTree>
    <p:extLst>
      <p:ext uri="{BB962C8B-B14F-4D97-AF65-F5344CB8AC3E}">
        <p14:creationId xmlns:p14="http://schemas.microsoft.com/office/powerpoint/2010/main" val="390146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0526" y="388095"/>
            <a:ext cx="10363200" cy="1470025"/>
          </a:xfrm>
        </p:spPr>
        <p:txBody>
          <a:bodyPr/>
          <a:lstStyle/>
          <a:p>
            <a:r>
              <a:rPr lang="en-US" dirty="0" smtClean="0"/>
              <a:t>Discuss/review technical issues</a:t>
            </a:r>
            <a:endParaRPr lang="en-US" dirty="0"/>
          </a:p>
        </p:txBody>
      </p:sp>
      <p:sp>
        <p:nvSpPr>
          <p:cNvPr id="3" name="Subtitle 2"/>
          <p:cNvSpPr>
            <a:spLocks noGrp="1"/>
          </p:cNvSpPr>
          <p:nvPr>
            <p:ph type="subTitle" idx="1"/>
          </p:nvPr>
        </p:nvSpPr>
        <p:spPr>
          <a:xfrm>
            <a:off x="1625599" y="2394857"/>
            <a:ext cx="9887131" cy="3243943"/>
          </a:xfrm>
        </p:spPr>
        <p:txBody>
          <a:bodyPr>
            <a:normAutofit/>
          </a:bodyPr>
          <a:lstStyle/>
          <a:p>
            <a:pPr algn="l"/>
            <a:endParaRPr lang="en-US" dirty="0"/>
          </a:p>
        </p:txBody>
      </p:sp>
    </p:spTree>
    <p:extLst>
      <p:ext uri="{BB962C8B-B14F-4D97-AF65-F5344CB8AC3E}">
        <p14:creationId xmlns:p14="http://schemas.microsoft.com/office/powerpoint/2010/main" val="264662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0526" y="388095"/>
            <a:ext cx="10363200" cy="1470025"/>
          </a:xfrm>
        </p:spPr>
        <p:txBody>
          <a:bodyPr/>
          <a:lstStyle/>
          <a:p>
            <a:r>
              <a:rPr lang="en-US" dirty="0" smtClean="0"/>
              <a:t>Data Management and the Council F&amp;W Program</a:t>
            </a:r>
            <a:endParaRPr lang="en-US" dirty="0"/>
          </a:p>
        </p:txBody>
      </p:sp>
      <p:sp>
        <p:nvSpPr>
          <p:cNvPr id="3" name="Subtitle 2"/>
          <p:cNvSpPr>
            <a:spLocks noGrp="1"/>
          </p:cNvSpPr>
          <p:nvPr>
            <p:ph type="subTitle" idx="1"/>
          </p:nvPr>
        </p:nvSpPr>
        <p:spPr>
          <a:xfrm>
            <a:off x="1625599" y="2394857"/>
            <a:ext cx="9887131" cy="3243943"/>
          </a:xfrm>
        </p:spPr>
        <p:txBody>
          <a:bodyPr>
            <a:normAutofit/>
          </a:bodyPr>
          <a:lstStyle/>
          <a:p>
            <a:pPr algn="l"/>
            <a:r>
              <a:rPr lang="en-US" dirty="0"/>
              <a:t>Amendment Process Overview </a:t>
            </a:r>
            <a:endParaRPr lang="en-US" dirty="0" smtClean="0"/>
          </a:p>
          <a:p>
            <a:pPr algn="l"/>
            <a:r>
              <a:rPr lang="en-US" dirty="0" smtClean="0"/>
              <a:t>Make a recommendation directly from the StreamNet Executive Committee? And/or;</a:t>
            </a:r>
          </a:p>
          <a:p>
            <a:pPr algn="l"/>
            <a:r>
              <a:rPr lang="en-US" dirty="0" smtClean="0"/>
              <a:t>Incorporate data management into individual state and tribal recommendations? </a:t>
            </a:r>
          </a:p>
          <a:p>
            <a:pPr algn="l"/>
            <a:endParaRPr lang="en-US" dirty="0"/>
          </a:p>
        </p:txBody>
      </p:sp>
    </p:spTree>
    <p:extLst>
      <p:ext uri="{BB962C8B-B14F-4D97-AF65-F5344CB8AC3E}">
        <p14:creationId xmlns:p14="http://schemas.microsoft.com/office/powerpoint/2010/main" val="218365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 NPCC Options</a:t>
            </a:r>
          </a:p>
        </p:txBody>
      </p:sp>
      <p:sp>
        <p:nvSpPr>
          <p:cNvPr id="3" name="Content Placeholder 2"/>
          <p:cNvSpPr>
            <a:spLocks noGrp="1"/>
          </p:cNvSpPr>
          <p:nvPr>
            <p:ph sz="quarter" idx="13"/>
          </p:nvPr>
        </p:nvSpPr>
        <p:spPr/>
        <p:txBody>
          <a:bodyPr>
            <a:normAutofit/>
          </a:bodyPr>
          <a:lstStyle/>
          <a:p>
            <a:r>
              <a:rPr lang="en-US" sz="3200" dirty="0" smtClean="0"/>
              <a:t>Detailed language changes suggested to the Adaptive Management section of the plan?</a:t>
            </a:r>
          </a:p>
          <a:p>
            <a:r>
              <a:rPr lang="en-US" sz="3200" dirty="0" smtClean="0"/>
              <a:t>More generic suggestions in letter form?</a:t>
            </a:r>
          </a:p>
          <a:p>
            <a:r>
              <a:rPr lang="en-US" sz="3200" dirty="0" smtClean="0"/>
              <a:t>Provide suggested language to partner agencies for their own decision on inclusion in comments and/or;</a:t>
            </a:r>
          </a:p>
          <a:p>
            <a:r>
              <a:rPr lang="en-US" sz="3200" dirty="0" smtClean="0"/>
              <a:t>Letter from StreamNet Executive Committee?</a:t>
            </a:r>
            <a:endParaRPr lang="en-US" sz="3200" dirty="0"/>
          </a:p>
        </p:txBody>
      </p:sp>
    </p:spTree>
    <p:extLst>
      <p:ext uri="{BB962C8B-B14F-4D97-AF65-F5344CB8AC3E}">
        <p14:creationId xmlns:p14="http://schemas.microsoft.com/office/powerpoint/2010/main" val="21235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Agenda</a:t>
            </a:r>
            <a:endParaRPr lang="en-US" dirty="0"/>
          </a:p>
        </p:txBody>
      </p:sp>
      <p:sp>
        <p:nvSpPr>
          <p:cNvPr id="2" name="Content Placeholder 1"/>
          <p:cNvSpPr>
            <a:spLocks noGrp="1"/>
          </p:cNvSpPr>
          <p:nvPr>
            <p:ph sz="quarter" idx="13"/>
          </p:nvPr>
        </p:nvSpPr>
        <p:spPr/>
        <p:txBody>
          <a:bodyPr>
            <a:normAutofit fontScale="47500" lnSpcReduction="20000"/>
          </a:bodyPr>
          <a:lstStyle/>
          <a:p>
            <a:r>
              <a:rPr lang="en-US" b="1" dirty="0"/>
              <a:t>9:30 AM Current Year Budget Update: ID any problems and talk about end of year spending. Cost </a:t>
            </a:r>
            <a:r>
              <a:rPr lang="en-US" b="1" dirty="0" smtClean="0"/>
              <a:t>Share </a:t>
            </a:r>
            <a:r>
              <a:rPr lang="en-US" b="1" dirty="0"/>
              <a:t>Input Reminder</a:t>
            </a:r>
            <a:endParaRPr lang="en-US" dirty="0"/>
          </a:p>
          <a:p>
            <a:r>
              <a:rPr lang="en-US" b="1" dirty="0"/>
              <a:t>10:00 AM FY 2019 Budget Cut Implementation &amp; Issues</a:t>
            </a:r>
            <a:endParaRPr lang="en-US" dirty="0"/>
          </a:p>
          <a:p>
            <a:r>
              <a:rPr lang="en-US" b="1" dirty="0"/>
              <a:t>10:30 AM Round Table Discussion</a:t>
            </a:r>
            <a:endParaRPr lang="en-US" dirty="0"/>
          </a:p>
          <a:p>
            <a:r>
              <a:rPr lang="en-US" b="1" dirty="0"/>
              <a:t>11:30 AM </a:t>
            </a:r>
            <a:r>
              <a:rPr lang="en-US" b="1" dirty="0" smtClean="0"/>
              <a:t> Documents sharing (Google Docs, max.gov, etc.)  </a:t>
            </a:r>
            <a:r>
              <a:rPr lang="en-US" b="1" dirty="0"/>
              <a:t>– Dawn</a:t>
            </a:r>
            <a:endParaRPr lang="en-US" dirty="0"/>
          </a:p>
          <a:p>
            <a:r>
              <a:rPr lang="en-US" b="1" dirty="0"/>
              <a:t>11:45 AM Lunch Break (Bring your own or walk to food carts/restaurants)</a:t>
            </a:r>
            <a:endParaRPr lang="en-US" dirty="0"/>
          </a:p>
          <a:p>
            <a:r>
              <a:rPr lang="en-US" b="1" dirty="0"/>
              <a:t>1:00 PM Frequency and format of CA prediction reporting - Cedric</a:t>
            </a:r>
            <a:endParaRPr lang="en-US" dirty="0"/>
          </a:p>
          <a:p>
            <a:r>
              <a:rPr lang="en-US" b="1" dirty="0"/>
              <a:t>1:30 PM Discuss Priorities for next FY (2019);</a:t>
            </a:r>
            <a:endParaRPr lang="en-US" dirty="0"/>
          </a:p>
          <a:p>
            <a:pPr lvl="1"/>
            <a:r>
              <a:rPr lang="en-US" dirty="0"/>
              <a:t>Maintain automated flow of data to existing indicators, including retaining focus on BPA priority populations </a:t>
            </a:r>
          </a:p>
          <a:p>
            <a:pPr lvl="1"/>
            <a:r>
              <a:rPr lang="en-US" dirty="0"/>
              <a:t>Maintain facilities dataset/fish distribution</a:t>
            </a:r>
          </a:p>
          <a:p>
            <a:pPr lvl="1"/>
            <a:r>
              <a:rPr lang="en-US" dirty="0"/>
              <a:t>Convene DES team(s) to review and update DES’s for existing indicators</a:t>
            </a:r>
          </a:p>
          <a:p>
            <a:pPr lvl="1"/>
            <a:r>
              <a:rPr lang="en-US" dirty="0"/>
              <a:t>Update a more narrow and clearly defined set of related data records </a:t>
            </a:r>
          </a:p>
          <a:p>
            <a:pPr lvl="1"/>
            <a:r>
              <a:rPr lang="en-US" dirty="0"/>
              <a:t>Retain involvement in hatchery indicator discussions but take no action pending leadership decisions on specific indicators needed (assist NPCC in hatchery data capture efforts)</a:t>
            </a:r>
          </a:p>
          <a:p>
            <a:pPr marL="0" indent="0">
              <a:buNone/>
            </a:pPr>
            <a:r>
              <a:rPr lang="en-US" dirty="0"/>
              <a:t> </a:t>
            </a:r>
          </a:p>
          <a:p>
            <a:r>
              <a:rPr lang="en-US" b="1" dirty="0"/>
              <a:t>2:30 PM Discuss/Review Technical Issues (API, etc.)</a:t>
            </a:r>
            <a:endParaRPr lang="en-US" dirty="0"/>
          </a:p>
          <a:p>
            <a:r>
              <a:rPr lang="en-US" b="1" dirty="0"/>
              <a:t>3:30 PM Discuss/Review Council F&amp;W Amendment Data Management Recommendations</a:t>
            </a:r>
            <a:endParaRPr lang="en-US" dirty="0"/>
          </a:p>
          <a:p>
            <a:r>
              <a:rPr lang="en-US" b="1" dirty="0"/>
              <a:t>3:45 PM Other topics?</a:t>
            </a:r>
            <a:endParaRPr lang="en-US" dirty="0"/>
          </a:p>
          <a:p>
            <a:r>
              <a:rPr lang="en-US" b="1" dirty="0"/>
              <a:t>4:00 PM Adjourn</a:t>
            </a:r>
            <a:endParaRPr lang="en-US" dirty="0"/>
          </a:p>
          <a:p>
            <a:endParaRPr lang="en-US" dirty="0"/>
          </a:p>
        </p:txBody>
      </p:sp>
    </p:spTree>
    <p:extLst>
      <p:ext uri="{BB962C8B-B14F-4D97-AF65-F5344CB8AC3E}">
        <p14:creationId xmlns:p14="http://schemas.microsoft.com/office/powerpoint/2010/main" val="189537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10328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Tree>
    <p:extLst>
      <p:ext uri="{BB962C8B-B14F-4D97-AF65-F5344CB8AC3E}">
        <p14:creationId xmlns:p14="http://schemas.microsoft.com/office/powerpoint/2010/main" val="121283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05641527"/>
              </p:ext>
            </p:extLst>
          </p:nvPr>
        </p:nvGraphicFramePr>
        <p:xfrm>
          <a:off x="357053" y="130628"/>
          <a:ext cx="11477894" cy="6433890"/>
        </p:xfrm>
        <a:graphic>
          <a:graphicData uri="http://schemas.openxmlformats.org/drawingml/2006/table">
            <a:tbl>
              <a:tblPr>
                <a:tableStyleId>{5C22544A-7EE6-4342-B048-85BDC9FD1C3A}</a:tableStyleId>
              </a:tblPr>
              <a:tblGrid>
                <a:gridCol w="831731">
                  <a:extLst>
                    <a:ext uri="{9D8B030D-6E8A-4147-A177-3AD203B41FA5}">
                      <a16:colId xmlns:a16="http://schemas.microsoft.com/office/drawing/2014/main" val="3632139052"/>
                    </a:ext>
                  </a:extLst>
                </a:gridCol>
                <a:gridCol w="854415">
                  <a:extLst>
                    <a:ext uri="{9D8B030D-6E8A-4147-A177-3AD203B41FA5}">
                      <a16:colId xmlns:a16="http://schemas.microsoft.com/office/drawing/2014/main" val="3706965399"/>
                    </a:ext>
                  </a:extLst>
                </a:gridCol>
                <a:gridCol w="869538">
                  <a:extLst>
                    <a:ext uri="{9D8B030D-6E8A-4147-A177-3AD203B41FA5}">
                      <a16:colId xmlns:a16="http://schemas.microsoft.com/office/drawing/2014/main" val="1002936185"/>
                    </a:ext>
                  </a:extLst>
                </a:gridCol>
                <a:gridCol w="998077">
                  <a:extLst>
                    <a:ext uri="{9D8B030D-6E8A-4147-A177-3AD203B41FA5}">
                      <a16:colId xmlns:a16="http://schemas.microsoft.com/office/drawing/2014/main" val="2204811986"/>
                    </a:ext>
                  </a:extLst>
                </a:gridCol>
                <a:gridCol w="998077">
                  <a:extLst>
                    <a:ext uri="{9D8B030D-6E8A-4147-A177-3AD203B41FA5}">
                      <a16:colId xmlns:a16="http://schemas.microsoft.com/office/drawing/2014/main" val="3892997110"/>
                    </a:ext>
                  </a:extLst>
                </a:gridCol>
                <a:gridCol w="998077">
                  <a:extLst>
                    <a:ext uri="{9D8B030D-6E8A-4147-A177-3AD203B41FA5}">
                      <a16:colId xmlns:a16="http://schemas.microsoft.com/office/drawing/2014/main" val="3283786806"/>
                    </a:ext>
                  </a:extLst>
                </a:gridCol>
                <a:gridCol w="998077">
                  <a:extLst>
                    <a:ext uri="{9D8B030D-6E8A-4147-A177-3AD203B41FA5}">
                      <a16:colId xmlns:a16="http://schemas.microsoft.com/office/drawing/2014/main" val="78879301"/>
                    </a:ext>
                  </a:extLst>
                </a:gridCol>
                <a:gridCol w="2464951">
                  <a:extLst>
                    <a:ext uri="{9D8B030D-6E8A-4147-A177-3AD203B41FA5}">
                      <a16:colId xmlns:a16="http://schemas.microsoft.com/office/drawing/2014/main" val="329857830"/>
                    </a:ext>
                  </a:extLst>
                </a:gridCol>
                <a:gridCol w="2464951">
                  <a:extLst>
                    <a:ext uri="{9D8B030D-6E8A-4147-A177-3AD203B41FA5}">
                      <a16:colId xmlns:a16="http://schemas.microsoft.com/office/drawing/2014/main" val="892788552"/>
                    </a:ext>
                  </a:extLst>
                </a:gridCol>
              </a:tblGrid>
              <a:tr h="575983">
                <a:tc gridSpan="6">
                  <a:txBody>
                    <a:bodyPr/>
                    <a:lstStyle/>
                    <a:p>
                      <a:pPr algn="l" fontAlgn="ctr"/>
                      <a:r>
                        <a:rPr lang="en-US" sz="1200" u="none" strike="noStrike" dirty="0">
                          <a:effectLst/>
                        </a:rPr>
                        <a:t>Published</a:t>
                      </a:r>
                      <a:r>
                        <a:rPr lang="en-US" sz="1200" u="none" strike="noStrike" baseline="30000" dirty="0">
                          <a:effectLst/>
                        </a:rPr>
                        <a:t>1</a:t>
                      </a:r>
                      <a:r>
                        <a:rPr lang="en-US" sz="1200" u="none" strike="noStrike" dirty="0">
                          <a:effectLst/>
                        </a:rPr>
                        <a:t> Coordinated Assessments Records 2017 Results and Predictions for 2018</a:t>
                      </a:r>
                      <a:endParaRPr lang="en-US" sz="1200" b="1" i="0" u="none" strike="noStrike" dirty="0">
                        <a:solidFill>
                          <a:srgbClr val="000000"/>
                        </a:solidFill>
                        <a:effectLst/>
                        <a:latin typeface="Calibri" panose="020F0502020204030204" pitchFamily="34" charset="0"/>
                      </a:endParaRPr>
                    </a:p>
                  </a:txBody>
                  <a:tcPr marL="4884" marR="4884" marT="488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146004948"/>
                  </a:ext>
                </a:extLst>
              </a:tr>
              <a:tr h="698305">
                <a:tc>
                  <a:txBody>
                    <a:bodyPr/>
                    <a:lstStyle/>
                    <a:p>
                      <a:pPr algn="ctr" fontAlgn="ctr"/>
                      <a:r>
                        <a:rPr lang="en-US" sz="1000" u="none" strike="noStrike" dirty="0">
                          <a:effectLst/>
                        </a:rPr>
                        <a:t>High Level Indicator</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Agency</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2017 Populations Reported</a:t>
                      </a:r>
                      <a:r>
                        <a:rPr lang="en-US" sz="1000" u="none" strike="noStrike" baseline="30000" dirty="0">
                          <a:effectLst/>
                        </a:rPr>
                        <a:t>2 </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2017 Records From All Populations</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2018 Predictions: Populations</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2018 Predictions: Records</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2018 Predictions: Related Data</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2018 Predictions: BPA Priority Populations</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General Comments</a:t>
                      </a:r>
                      <a:endParaRPr lang="en-US" sz="1000" b="1"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059119790"/>
                  </a:ext>
                </a:extLst>
              </a:tr>
              <a:tr h="575983">
                <a:tc rowSpan="5">
                  <a:txBody>
                    <a:bodyPr/>
                    <a:lstStyle/>
                    <a:p>
                      <a:pPr algn="ctr" fontAlgn="ctr"/>
                      <a:r>
                        <a:rPr lang="en-US" sz="1000" u="none" strike="noStrike" dirty="0">
                          <a:effectLst/>
                        </a:rPr>
                        <a:t>Natural Origin Spawner Abundance (NOSA)</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CCT</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Plan to get related data for redd counts, carcass counts, snorkel surveys, and spawning escapement</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4240313491"/>
                  </a:ext>
                </a:extLst>
              </a:tr>
              <a:tr h="204938">
                <a:tc vMerge="1">
                  <a:txBody>
                    <a:bodyPr/>
                    <a:lstStyle/>
                    <a:p>
                      <a:endParaRPr lang="en-US"/>
                    </a:p>
                  </a:txBody>
                  <a:tcPr/>
                </a:tc>
                <a:tc>
                  <a:txBody>
                    <a:bodyPr/>
                    <a:lstStyle/>
                    <a:p>
                      <a:pPr algn="ctr" fontAlgn="ctr"/>
                      <a:r>
                        <a:rPr lang="en-US" sz="1000" u="none" strike="noStrike" dirty="0">
                          <a:effectLst/>
                        </a:rPr>
                        <a:t>IDFG</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1,164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25</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1,165</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96</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25</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add sockeye</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866459150"/>
                  </a:ext>
                </a:extLst>
              </a:tr>
              <a:tr h="1168060">
                <a:tc vMerge="1">
                  <a:txBody>
                    <a:bodyPr/>
                    <a:lstStyle/>
                    <a:p>
                      <a:endParaRPr lang="en-US"/>
                    </a:p>
                  </a:txBody>
                  <a:tcPr/>
                </a:tc>
                <a:tc>
                  <a:txBody>
                    <a:bodyPr/>
                    <a:lstStyle/>
                    <a:p>
                      <a:pPr algn="ctr" fontAlgn="ctr"/>
                      <a:r>
                        <a:rPr lang="en-US" sz="1000" u="none" strike="noStrike" dirty="0">
                          <a:effectLst/>
                        </a:rPr>
                        <a:t>ODFW</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72</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2,189</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78</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250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b"/>
                      <a:r>
                        <a:rPr lang="en-US" sz="1000" u="none" strike="noStrike" dirty="0">
                          <a:effectLst/>
                        </a:rPr>
                        <a:t>Added 4 new Willamette spring Chinook populations and 3 new Coastal coho populations. If time/resources allows, 3 new John Day spring Chinook populations might be added. No updates likely for 4 summer steelhead populations (Deschutes east, Deschutes west, Fifteenmile and Joseph Creek). BPA priority populations in Column J are for Priority 1 and 2.</a:t>
                      </a:r>
                      <a:endParaRPr lang="en-US" sz="1000" b="0" i="0" u="none" strike="noStrike" dirty="0">
                        <a:solidFill>
                          <a:srgbClr val="000000"/>
                        </a:solidFill>
                        <a:effectLst/>
                        <a:latin typeface="Calibri" panose="020F0502020204030204" pitchFamily="34" charset="0"/>
                      </a:endParaRPr>
                    </a:p>
                  </a:txBody>
                  <a:tcPr marL="4884" marR="4884" marT="4884" marB="0" anchor="b"/>
                </a:tc>
                <a:extLst>
                  <a:ext uri="{0D108BD9-81ED-4DB2-BD59-A6C34878D82A}">
                    <a16:rowId xmlns:a16="http://schemas.microsoft.com/office/drawing/2014/main" val="3377376827"/>
                  </a:ext>
                </a:extLst>
              </a:tr>
              <a:tr h="954913">
                <a:tc vMerge="1">
                  <a:txBody>
                    <a:bodyPr/>
                    <a:lstStyle/>
                    <a:p>
                      <a:endParaRPr lang="en-US"/>
                    </a:p>
                  </a:txBody>
                  <a:tcPr/>
                </a:tc>
                <a:tc>
                  <a:txBody>
                    <a:bodyPr/>
                    <a:lstStyle/>
                    <a:p>
                      <a:pPr algn="ctr" fontAlgn="ctr"/>
                      <a:r>
                        <a:rPr lang="en-US" sz="1000" u="none" strike="noStrike" dirty="0">
                          <a:effectLst/>
                        </a:rPr>
                        <a:t>WDFW</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67</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2,053</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63</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60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281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Related trends are under evaluation and revision due to transfer to CRITFIC and other tribal fisheries agencies. Related trends will be updated after review is finished.  Have already sent 9 pops with 10 records for NOSA data</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063344946"/>
                  </a:ext>
                </a:extLst>
              </a:tr>
              <a:tr h="204938">
                <a:tc vMerge="1">
                  <a:txBody>
                    <a:bodyPr/>
                    <a:lstStyle/>
                    <a:p>
                      <a:endParaRPr lang="en-US"/>
                    </a:p>
                  </a:txBody>
                  <a:tcPr/>
                </a:tc>
                <a:tc>
                  <a:txBody>
                    <a:bodyPr/>
                    <a:lstStyle/>
                    <a:p>
                      <a:pPr algn="ctr" fontAlgn="ctr"/>
                      <a:r>
                        <a:rPr lang="en-US" sz="1000" u="none" strike="noStrike" dirty="0">
                          <a:effectLst/>
                        </a:rPr>
                        <a:t>All</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164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5,418</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167</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1,476</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381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50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4028910745"/>
                  </a:ext>
                </a:extLst>
              </a:tr>
              <a:tr h="204938">
                <a:tc rowSpan="5">
                  <a:txBody>
                    <a:bodyPr/>
                    <a:lstStyle/>
                    <a:p>
                      <a:pPr algn="ctr" fontAlgn="ctr"/>
                      <a:r>
                        <a:rPr lang="en-US" sz="1000" u="none" strike="noStrike" dirty="0">
                          <a:effectLst/>
                        </a:rPr>
                        <a:t>Presmolt Abundance</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CCT</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31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492845395"/>
                  </a:ext>
                </a:extLst>
              </a:tr>
              <a:tr h="204938">
                <a:tc vMerge="1">
                  <a:txBody>
                    <a:bodyPr/>
                    <a:lstStyle/>
                    <a:p>
                      <a:endParaRPr lang="en-US"/>
                    </a:p>
                  </a:txBody>
                  <a:tcPr/>
                </a:tc>
                <a:tc>
                  <a:txBody>
                    <a:bodyPr/>
                    <a:lstStyle/>
                    <a:p>
                      <a:pPr algn="ctr" fontAlgn="ctr"/>
                      <a:r>
                        <a:rPr lang="en-US" sz="1000" u="none" strike="noStrike" dirty="0">
                          <a:effectLst/>
                        </a:rPr>
                        <a:t>IDFG</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246544666"/>
                  </a:ext>
                </a:extLst>
              </a:tr>
              <a:tr h="402284">
                <a:tc vMerge="1">
                  <a:txBody>
                    <a:bodyPr/>
                    <a:lstStyle/>
                    <a:p>
                      <a:endParaRPr lang="en-US"/>
                    </a:p>
                  </a:txBody>
                  <a:tcPr/>
                </a:tc>
                <a:tc>
                  <a:txBody>
                    <a:bodyPr/>
                    <a:lstStyle/>
                    <a:p>
                      <a:pPr algn="ctr" fontAlgn="ctr"/>
                      <a:r>
                        <a:rPr lang="en-US" sz="1000" u="none" strike="noStrike" dirty="0">
                          <a:effectLst/>
                        </a:rPr>
                        <a:t>ODFW</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81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No new populations anticipated. BPA priority populations in Column J are for Priority 1 and 2.</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735316307"/>
                  </a:ext>
                </a:extLst>
              </a:tr>
              <a:tr h="765448">
                <a:tc vMerge="1">
                  <a:txBody>
                    <a:bodyPr/>
                    <a:lstStyle/>
                    <a:p>
                      <a:endParaRPr lang="en-US"/>
                    </a:p>
                  </a:txBody>
                  <a:tcPr/>
                </a:tc>
                <a:tc>
                  <a:txBody>
                    <a:bodyPr/>
                    <a:lstStyle/>
                    <a:p>
                      <a:pPr algn="ctr" fontAlgn="ctr"/>
                      <a:r>
                        <a:rPr lang="en-US" sz="1000" u="none" strike="noStrike" dirty="0">
                          <a:effectLst/>
                        </a:rPr>
                        <a:t>WDFW</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Data are USFW, Entiat, reported by consulting Co. Last Monitoring for smolts will be done in 2018 for steelhead and spring chinook by TerrAqua. </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908863083"/>
                  </a:ext>
                </a:extLst>
              </a:tr>
              <a:tr h="204938">
                <a:tc vMerge="1">
                  <a:txBody>
                    <a:bodyPr/>
                    <a:lstStyle/>
                    <a:p>
                      <a:endParaRPr lang="en-US"/>
                    </a:p>
                  </a:txBody>
                  <a:tcPr/>
                </a:tc>
                <a:tc>
                  <a:txBody>
                    <a:bodyPr/>
                    <a:lstStyle/>
                    <a:p>
                      <a:pPr algn="ctr" fontAlgn="ctr"/>
                      <a:r>
                        <a:rPr lang="en-US" sz="1000" u="none" strike="noStrike" dirty="0">
                          <a:effectLst/>
                        </a:rPr>
                        <a:t>All</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132</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867100822"/>
                  </a:ext>
                </a:extLst>
              </a:tr>
            </a:tbl>
          </a:graphicData>
        </a:graphic>
      </p:graphicFrame>
    </p:spTree>
    <p:extLst>
      <p:ext uri="{BB962C8B-B14F-4D97-AF65-F5344CB8AC3E}">
        <p14:creationId xmlns:p14="http://schemas.microsoft.com/office/powerpoint/2010/main" val="253357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34811681"/>
              </p:ext>
            </p:extLst>
          </p:nvPr>
        </p:nvGraphicFramePr>
        <p:xfrm>
          <a:off x="812800" y="191589"/>
          <a:ext cx="10566399" cy="6419015"/>
        </p:xfrm>
        <a:graphic>
          <a:graphicData uri="http://schemas.openxmlformats.org/drawingml/2006/table">
            <a:tbl>
              <a:tblPr>
                <a:tableStyleId>{5C22544A-7EE6-4342-B048-85BDC9FD1C3A}</a:tableStyleId>
              </a:tblPr>
              <a:tblGrid>
                <a:gridCol w="765681">
                  <a:extLst>
                    <a:ext uri="{9D8B030D-6E8A-4147-A177-3AD203B41FA5}">
                      <a16:colId xmlns:a16="http://schemas.microsoft.com/office/drawing/2014/main" val="2122570493"/>
                    </a:ext>
                  </a:extLst>
                </a:gridCol>
                <a:gridCol w="786563">
                  <a:extLst>
                    <a:ext uri="{9D8B030D-6E8A-4147-A177-3AD203B41FA5}">
                      <a16:colId xmlns:a16="http://schemas.microsoft.com/office/drawing/2014/main" val="1915648901"/>
                    </a:ext>
                  </a:extLst>
                </a:gridCol>
                <a:gridCol w="800485">
                  <a:extLst>
                    <a:ext uri="{9D8B030D-6E8A-4147-A177-3AD203B41FA5}">
                      <a16:colId xmlns:a16="http://schemas.microsoft.com/office/drawing/2014/main" val="3134638915"/>
                    </a:ext>
                  </a:extLst>
                </a:gridCol>
                <a:gridCol w="918817">
                  <a:extLst>
                    <a:ext uri="{9D8B030D-6E8A-4147-A177-3AD203B41FA5}">
                      <a16:colId xmlns:a16="http://schemas.microsoft.com/office/drawing/2014/main" val="1698820124"/>
                    </a:ext>
                  </a:extLst>
                </a:gridCol>
                <a:gridCol w="918817">
                  <a:extLst>
                    <a:ext uri="{9D8B030D-6E8A-4147-A177-3AD203B41FA5}">
                      <a16:colId xmlns:a16="http://schemas.microsoft.com/office/drawing/2014/main" val="1030783305"/>
                    </a:ext>
                  </a:extLst>
                </a:gridCol>
                <a:gridCol w="918817">
                  <a:extLst>
                    <a:ext uri="{9D8B030D-6E8A-4147-A177-3AD203B41FA5}">
                      <a16:colId xmlns:a16="http://schemas.microsoft.com/office/drawing/2014/main" val="648502054"/>
                    </a:ext>
                  </a:extLst>
                </a:gridCol>
                <a:gridCol w="918817">
                  <a:extLst>
                    <a:ext uri="{9D8B030D-6E8A-4147-A177-3AD203B41FA5}">
                      <a16:colId xmlns:a16="http://schemas.microsoft.com/office/drawing/2014/main" val="1713619706"/>
                    </a:ext>
                  </a:extLst>
                </a:gridCol>
                <a:gridCol w="2269201">
                  <a:extLst>
                    <a:ext uri="{9D8B030D-6E8A-4147-A177-3AD203B41FA5}">
                      <a16:colId xmlns:a16="http://schemas.microsoft.com/office/drawing/2014/main" val="2632776921"/>
                    </a:ext>
                  </a:extLst>
                </a:gridCol>
                <a:gridCol w="2269201">
                  <a:extLst>
                    <a:ext uri="{9D8B030D-6E8A-4147-A177-3AD203B41FA5}">
                      <a16:colId xmlns:a16="http://schemas.microsoft.com/office/drawing/2014/main" val="3559150092"/>
                    </a:ext>
                  </a:extLst>
                </a:gridCol>
              </a:tblGrid>
              <a:tr h="616531">
                <a:tc gridSpan="6">
                  <a:txBody>
                    <a:bodyPr/>
                    <a:lstStyle/>
                    <a:p>
                      <a:pPr algn="l" fontAlgn="ctr"/>
                      <a:r>
                        <a:rPr lang="en-US" sz="1100" u="none" strike="noStrike" dirty="0">
                          <a:effectLst/>
                        </a:rPr>
                        <a:t>Published</a:t>
                      </a:r>
                      <a:r>
                        <a:rPr lang="en-US" sz="1100" u="none" strike="noStrike" baseline="30000" dirty="0">
                          <a:effectLst/>
                        </a:rPr>
                        <a:t>1</a:t>
                      </a:r>
                      <a:r>
                        <a:rPr lang="en-US" sz="1100" u="none" strike="noStrike" dirty="0">
                          <a:effectLst/>
                        </a:rPr>
                        <a:t> Coordinated Assessments Records 2017 Results and Predictions for 2018</a:t>
                      </a:r>
                      <a:endParaRPr lang="en-US" sz="1100" b="1" i="0" u="none" strike="noStrike" dirty="0">
                        <a:solidFill>
                          <a:srgbClr val="000000"/>
                        </a:solidFill>
                        <a:effectLst/>
                        <a:latin typeface="Calibri" panose="020F0502020204030204" pitchFamily="34" charset="0"/>
                      </a:endParaRPr>
                    </a:p>
                  </a:txBody>
                  <a:tcPr marL="4884" marR="4884" marT="488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627860737"/>
                  </a:ext>
                </a:extLst>
              </a:tr>
              <a:tr h="747463">
                <a:tc>
                  <a:txBody>
                    <a:bodyPr/>
                    <a:lstStyle/>
                    <a:p>
                      <a:pPr algn="ctr" fontAlgn="ctr"/>
                      <a:r>
                        <a:rPr lang="en-US" sz="1100" u="none" strike="noStrike" dirty="0">
                          <a:effectLst/>
                        </a:rPr>
                        <a:t>High Level Indicator</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Agency</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2017 Populations Reported</a:t>
                      </a:r>
                      <a:r>
                        <a:rPr lang="en-US" sz="1100" u="none" strike="noStrike" baseline="30000" dirty="0">
                          <a:effectLst/>
                        </a:rPr>
                        <a:t>2 </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2017 Records From All Populations</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2018 Predictions: Populations</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2018 Predictions: Records</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2018 Predictions: Related Data</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2018 Predictions: BPA Priority Populations</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General Comments</a:t>
                      </a:r>
                      <a:endParaRPr lang="en-US" sz="1100" b="1"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495102294"/>
                  </a:ext>
                </a:extLst>
              </a:tr>
              <a:tr h="219365">
                <a:tc rowSpan="5">
                  <a:txBody>
                    <a:bodyPr/>
                    <a:lstStyle/>
                    <a:p>
                      <a:pPr algn="ctr" fontAlgn="ctr"/>
                      <a:r>
                        <a:rPr lang="en-US" sz="1100" u="none" strike="noStrike" dirty="0">
                          <a:effectLst/>
                        </a:rPr>
                        <a:t>Juvenile Outmigrants</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CCT</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193422563"/>
                  </a:ext>
                </a:extLst>
              </a:tr>
              <a:tr h="219365">
                <a:tc vMerge="1">
                  <a:txBody>
                    <a:bodyPr/>
                    <a:lstStyle/>
                    <a:p>
                      <a:endParaRPr lang="en-US"/>
                    </a:p>
                  </a:txBody>
                  <a:tcPr/>
                </a:tc>
                <a:tc>
                  <a:txBody>
                    <a:bodyPr/>
                    <a:lstStyle/>
                    <a:p>
                      <a:pPr algn="ctr" fontAlgn="ctr"/>
                      <a:r>
                        <a:rPr lang="en-US" sz="1100" u="none" strike="noStrike" dirty="0">
                          <a:effectLst/>
                        </a:rPr>
                        <a:t>IDFG</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472</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473</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add sockeye</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656530788"/>
                  </a:ext>
                </a:extLst>
              </a:tr>
              <a:tr h="1224938">
                <a:tc vMerge="1">
                  <a:txBody>
                    <a:bodyPr/>
                    <a:lstStyle/>
                    <a:p>
                      <a:endParaRPr lang="en-US"/>
                    </a:p>
                  </a:txBody>
                  <a:tcPr/>
                </a:tc>
                <a:tc>
                  <a:txBody>
                    <a:bodyPr/>
                    <a:lstStyle/>
                    <a:p>
                      <a:pPr algn="ctr" fontAlgn="ctr"/>
                      <a:r>
                        <a:rPr lang="en-US" sz="1100" u="none" strike="noStrike" dirty="0">
                          <a:effectLst/>
                        </a:rPr>
                        <a:t>ODFW</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100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18</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225</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Added 7 new Coastal coho populations (PopFit = Portion) and 1 new Lower Columbia steelhead population. Anticipate adding Fifteenmile, Umatilla, Upper John Day, MF John Day and SF John Day summer steelhead. BPA priority populations in Column J are for Priority 1 and 2.</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854633144"/>
                  </a:ext>
                </a:extLst>
              </a:tr>
              <a:tr h="219365">
                <a:tc vMerge="1">
                  <a:txBody>
                    <a:bodyPr/>
                    <a:lstStyle/>
                    <a:p>
                      <a:endParaRPr lang="en-US"/>
                    </a:p>
                  </a:txBody>
                  <a:tcPr/>
                </a:tc>
                <a:tc>
                  <a:txBody>
                    <a:bodyPr/>
                    <a:lstStyle/>
                    <a:p>
                      <a:pPr algn="ctr" fontAlgn="ctr"/>
                      <a:r>
                        <a:rPr lang="en-US" sz="1100" u="none" strike="noStrike" dirty="0">
                          <a:effectLst/>
                        </a:rPr>
                        <a:t>WDFW</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25</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319</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46155557"/>
                  </a:ext>
                </a:extLst>
              </a:tr>
              <a:tr h="219365">
                <a:tc vMerge="1">
                  <a:txBody>
                    <a:bodyPr/>
                    <a:lstStyle/>
                    <a:p>
                      <a:endParaRPr lang="en-US"/>
                    </a:p>
                  </a:txBody>
                  <a:tcPr/>
                </a:tc>
                <a:tc>
                  <a:txBody>
                    <a:bodyPr/>
                    <a:lstStyle/>
                    <a:p>
                      <a:pPr algn="ctr" fontAlgn="ctr"/>
                      <a:r>
                        <a:rPr lang="en-US" sz="1100" u="none" strike="noStrike" dirty="0">
                          <a:effectLst/>
                        </a:rPr>
                        <a:t>All</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52</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900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61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719</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42</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641014129"/>
                  </a:ext>
                </a:extLst>
              </a:tr>
              <a:tr h="219365">
                <a:tc rowSpan="6">
                  <a:txBody>
                    <a:bodyPr/>
                    <a:lstStyle/>
                    <a:p>
                      <a:pPr algn="ctr" fontAlgn="ctr"/>
                      <a:r>
                        <a:rPr lang="en-US" sz="1100" u="none" strike="noStrike" dirty="0">
                          <a:effectLst/>
                        </a:rPr>
                        <a:t>Smolt to Adult Return Rate (SAR)</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CCT</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526727842"/>
                  </a:ext>
                </a:extLst>
              </a:tr>
              <a:tr h="219365">
                <a:tc vMerge="1">
                  <a:txBody>
                    <a:bodyPr/>
                    <a:lstStyle/>
                    <a:p>
                      <a:endParaRPr lang="en-US"/>
                    </a:p>
                  </a:txBody>
                  <a:tcPr/>
                </a:tc>
                <a:tc>
                  <a:txBody>
                    <a:bodyPr/>
                    <a:lstStyle/>
                    <a:p>
                      <a:pPr algn="ctr" fontAlgn="ctr"/>
                      <a:r>
                        <a:rPr lang="en-US" sz="1100" u="none" strike="noStrike" dirty="0">
                          <a:effectLst/>
                        </a:rPr>
                        <a:t>IDFG</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(See PFMC-FPC web service)</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280317999"/>
                  </a:ext>
                </a:extLst>
              </a:tr>
              <a:tr h="1022136">
                <a:tc vMerge="1">
                  <a:txBody>
                    <a:bodyPr/>
                    <a:lstStyle/>
                    <a:p>
                      <a:endParaRPr lang="en-US"/>
                    </a:p>
                  </a:txBody>
                  <a:tcPr/>
                </a:tc>
                <a:tc>
                  <a:txBody>
                    <a:bodyPr/>
                    <a:lstStyle/>
                    <a:p>
                      <a:pPr algn="ctr" fontAlgn="ctr"/>
                      <a:r>
                        <a:rPr lang="en-US" sz="1100" u="none" strike="noStrike" dirty="0">
                          <a:effectLst/>
                        </a:rPr>
                        <a:t>ODFW</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240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Added 7 new Coastal coho populations (PopFit = Portion) and 1 new Lower Columbia steelhead population. Anticipate adding Fifteenmile and Umatilla summer steelhead. BPA priority populations in Column J are for Priority 1 and 2.</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52948730"/>
                  </a:ext>
                </a:extLst>
              </a:tr>
              <a:tr h="413729">
                <a:tc vMerge="1">
                  <a:txBody>
                    <a:bodyPr/>
                    <a:lstStyle/>
                    <a:p>
                      <a:endParaRPr lang="en-US"/>
                    </a:p>
                  </a:txBody>
                  <a:tcPr/>
                </a:tc>
                <a:tc>
                  <a:txBody>
                    <a:bodyPr/>
                    <a:lstStyle/>
                    <a:p>
                      <a:pPr algn="ctr" fontAlgn="ctr"/>
                      <a:r>
                        <a:rPr lang="en-US" sz="1100" u="none" strike="noStrike" dirty="0">
                          <a:effectLst/>
                        </a:rPr>
                        <a:t>PSMFC</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663</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89</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152</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51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88 SARs are anticipated for the 51 priority populations.</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28494351"/>
                  </a:ext>
                </a:extLst>
              </a:tr>
              <a:tr h="413729">
                <a:tc vMerge="1">
                  <a:txBody>
                    <a:bodyPr/>
                    <a:lstStyle/>
                    <a:p>
                      <a:endParaRPr lang="en-US"/>
                    </a:p>
                  </a:txBody>
                  <a:tcPr/>
                </a:tc>
                <a:tc>
                  <a:txBody>
                    <a:bodyPr/>
                    <a:lstStyle/>
                    <a:p>
                      <a:pPr algn="ctr" fontAlgn="ctr"/>
                      <a:r>
                        <a:rPr lang="en-US" sz="1100" u="none" strike="noStrike" dirty="0">
                          <a:effectLst/>
                        </a:rPr>
                        <a:t>WDFW</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24</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17</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Have already sent 1 pop with 12 records for SAR data</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953241469"/>
                  </a:ext>
                </a:extLst>
              </a:tr>
              <a:tr h="219365">
                <a:tc vMerge="1">
                  <a:txBody>
                    <a:bodyPr/>
                    <a:lstStyle/>
                    <a:p>
                      <a:endParaRPr lang="en-US"/>
                    </a:p>
                  </a:txBody>
                  <a:tcPr/>
                </a:tc>
                <a:tc>
                  <a:txBody>
                    <a:bodyPr/>
                    <a:lstStyle/>
                    <a:p>
                      <a:pPr algn="ctr" fontAlgn="ctr"/>
                      <a:r>
                        <a:rPr lang="en-US" sz="1100" u="none" strike="noStrike" dirty="0">
                          <a:effectLst/>
                        </a:rPr>
                        <a:t>All</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35</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774</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111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410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63</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169928662"/>
                  </a:ext>
                </a:extLst>
              </a:tr>
            </a:tbl>
          </a:graphicData>
        </a:graphic>
      </p:graphicFrame>
    </p:spTree>
    <p:extLst>
      <p:ext uri="{BB962C8B-B14F-4D97-AF65-F5344CB8AC3E}">
        <p14:creationId xmlns:p14="http://schemas.microsoft.com/office/powerpoint/2010/main" val="190314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9383982"/>
              </p:ext>
            </p:extLst>
          </p:nvPr>
        </p:nvGraphicFramePr>
        <p:xfrm>
          <a:off x="513808" y="365760"/>
          <a:ext cx="11251471" cy="6251893"/>
        </p:xfrm>
        <a:graphic>
          <a:graphicData uri="http://schemas.openxmlformats.org/drawingml/2006/table">
            <a:tbl>
              <a:tblPr>
                <a:tableStyleId>{5C22544A-7EE6-4342-B048-85BDC9FD1C3A}</a:tableStyleId>
              </a:tblPr>
              <a:tblGrid>
                <a:gridCol w="815324">
                  <a:extLst>
                    <a:ext uri="{9D8B030D-6E8A-4147-A177-3AD203B41FA5}">
                      <a16:colId xmlns:a16="http://schemas.microsoft.com/office/drawing/2014/main" val="3302740826"/>
                    </a:ext>
                  </a:extLst>
                </a:gridCol>
                <a:gridCol w="837560">
                  <a:extLst>
                    <a:ext uri="{9D8B030D-6E8A-4147-A177-3AD203B41FA5}">
                      <a16:colId xmlns:a16="http://schemas.microsoft.com/office/drawing/2014/main" val="1035889259"/>
                    </a:ext>
                  </a:extLst>
                </a:gridCol>
                <a:gridCol w="852385">
                  <a:extLst>
                    <a:ext uri="{9D8B030D-6E8A-4147-A177-3AD203B41FA5}">
                      <a16:colId xmlns:a16="http://schemas.microsoft.com/office/drawing/2014/main" val="3773929523"/>
                    </a:ext>
                  </a:extLst>
                </a:gridCol>
                <a:gridCol w="978388">
                  <a:extLst>
                    <a:ext uri="{9D8B030D-6E8A-4147-A177-3AD203B41FA5}">
                      <a16:colId xmlns:a16="http://schemas.microsoft.com/office/drawing/2014/main" val="65052878"/>
                    </a:ext>
                  </a:extLst>
                </a:gridCol>
                <a:gridCol w="978388">
                  <a:extLst>
                    <a:ext uri="{9D8B030D-6E8A-4147-A177-3AD203B41FA5}">
                      <a16:colId xmlns:a16="http://schemas.microsoft.com/office/drawing/2014/main" val="394006409"/>
                    </a:ext>
                  </a:extLst>
                </a:gridCol>
                <a:gridCol w="978388">
                  <a:extLst>
                    <a:ext uri="{9D8B030D-6E8A-4147-A177-3AD203B41FA5}">
                      <a16:colId xmlns:a16="http://schemas.microsoft.com/office/drawing/2014/main" val="3298859181"/>
                    </a:ext>
                  </a:extLst>
                </a:gridCol>
                <a:gridCol w="978388">
                  <a:extLst>
                    <a:ext uri="{9D8B030D-6E8A-4147-A177-3AD203B41FA5}">
                      <a16:colId xmlns:a16="http://schemas.microsoft.com/office/drawing/2014/main" val="2681573584"/>
                    </a:ext>
                  </a:extLst>
                </a:gridCol>
                <a:gridCol w="2416325">
                  <a:extLst>
                    <a:ext uri="{9D8B030D-6E8A-4147-A177-3AD203B41FA5}">
                      <a16:colId xmlns:a16="http://schemas.microsoft.com/office/drawing/2014/main" val="2085093924"/>
                    </a:ext>
                  </a:extLst>
                </a:gridCol>
                <a:gridCol w="2416325">
                  <a:extLst>
                    <a:ext uri="{9D8B030D-6E8A-4147-A177-3AD203B41FA5}">
                      <a16:colId xmlns:a16="http://schemas.microsoft.com/office/drawing/2014/main" val="1782883049"/>
                    </a:ext>
                  </a:extLst>
                </a:gridCol>
              </a:tblGrid>
              <a:tr h="445652">
                <a:tc gridSpan="6">
                  <a:txBody>
                    <a:bodyPr/>
                    <a:lstStyle/>
                    <a:p>
                      <a:pPr algn="l" fontAlgn="ctr"/>
                      <a:r>
                        <a:rPr lang="en-US" sz="1200" u="none" strike="noStrike" dirty="0">
                          <a:effectLst/>
                        </a:rPr>
                        <a:t>Published</a:t>
                      </a:r>
                      <a:r>
                        <a:rPr lang="en-US" sz="1200" u="none" strike="noStrike" baseline="30000" dirty="0">
                          <a:effectLst/>
                        </a:rPr>
                        <a:t>1</a:t>
                      </a:r>
                      <a:r>
                        <a:rPr lang="en-US" sz="1200" u="none" strike="noStrike" dirty="0">
                          <a:effectLst/>
                        </a:rPr>
                        <a:t> Coordinated Assessments Records 2017 Results and Predictions for 2018</a:t>
                      </a:r>
                      <a:endParaRPr lang="en-US" sz="1200" b="1" i="0" u="none" strike="noStrike" dirty="0">
                        <a:solidFill>
                          <a:srgbClr val="000000"/>
                        </a:solidFill>
                        <a:effectLst/>
                        <a:latin typeface="Calibri" panose="020F0502020204030204" pitchFamily="34" charset="0"/>
                      </a:endParaRPr>
                    </a:p>
                  </a:txBody>
                  <a:tcPr marL="4884" marR="4884" marT="488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65196515"/>
                  </a:ext>
                </a:extLst>
              </a:tr>
              <a:tr h="540294">
                <a:tc>
                  <a:txBody>
                    <a:bodyPr/>
                    <a:lstStyle/>
                    <a:p>
                      <a:pPr algn="ctr" fontAlgn="ctr"/>
                      <a:r>
                        <a:rPr lang="en-US" sz="900" u="none" strike="noStrike" dirty="0">
                          <a:effectLst/>
                        </a:rPr>
                        <a:t>High Level Indicator</a:t>
                      </a:r>
                      <a:endParaRPr lang="en-US" sz="9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900" u="none" strike="noStrike" dirty="0">
                          <a:effectLst/>
                        </a:rPr>
                        <a:t>Agency</a:t>
                      </a:r>
                      <a:endParaRPr lang="en-US" sz="9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900" u="none" strike="noStrike" dirty="0">
                          <a:effectLst/>
                        </a:rPr>
                        <a:t>2017 Populations Reported</a:t>
                      </a:r>
                      <a:r>
                        <a:rPr lang="en-US" sz="900" u="none" strike="noStrike" baseline="30000" dirty="0">
                          <a:effectLst/>
                        </a:rPr>
                        <a:t>2 </a:t>
                      </a:r>
                      <a:endParaRPr lang="en-US" sz="9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900" u="none" strike="noStrike" dirty="0">
                          <a:effectLst/>
                        </a:rPr>
                        <a:t>2017 Records From All Populations</a:t>
                      </a:r>
                      <a:endParaRPr lang="en-US" sz="9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900" u="none" strike="noStrike" dirty="0">
                          <a:effectLst/>
                        </a:rPr>
                        <a:t>2018 Predictions: Populations</a:t>
                      </a:r>
                      <a:endParaRPr lang="en-US" sz="9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900" u="none" strike="noStrike" dirty="0">
                          <a:effectLst/>
                        </a:rPr>
                        <a:t>2018 Predictions: Records</a:t>
                      </a:r>
                      <a:endParaRPr lang="en-US" sz="9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900" u="none" strike="noStrike" dirty="0">
                          <a:effectLst/>
                        </a:rPr>
                        <a:t>2018 Predictions: Related Data</a:t>
                      </a:r>
                      <a:endParaRPr lang="en-US" sz="9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900" u="none" strike="noStrike" dirty="0">
                          <a:effectLst/>
                        </a:rPr>
                        <a:t>2018 Predictions: BPA Priority Populations</a:t>
                      </a:r>
                      <a:endParaRPr lang="en-US" sz="9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900" u="none" strike="noStrike" dirty="0">
                          <a:effectLst/>
                        </a:rPr>
                        <a:t>General Comments</a:t>
                      </a:r>
                      <a:endParaRPr lang="en-US" sz="900" b="1"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979502606"/>
                  </a:ext>
                </a:extLst>
              </a:tr>
              <a:tr h="158565">
                <a:tc rowSpan="5">
                  <a:txBody>
                    <a:bodyPr/>
                    <a:lstStyle/>
                    <a:p>
                      <a:pPr algn="ctr" fontAlgn="ctr"/>
                      <a:r>
                        <a:rPr lang="en-US" sz="1000" u="none" strike="noStrike" dirty="0">
                          <a:effectLst/>
                        </a:rPr>
                        <a:t>Recruits per Spawner (R/S)</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CCT</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5</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392654384"/>
                  </a:ext>
                </a:extLst>
              </a:tr>
              <a:tr h="158565">
                <a:tc vMerge="1">
                  <a:txBody>
                    <a:bodyPr/>
                    <a:lstStyle/>
                    <a:p>
                      <a:endParaRPr lang="en-US"/>
                    </a:p>
                  </a:txBody>
                  <a:tcPr/>
                </a:tc>
                <a:tc>
                  <a:txBody>
                    <a:bodyPr/>
                    <a:lstStyle/>
                    <a:p>
                      <a:pPr algn="ctr" fontAlgn="ctr"/>
                      <a:r>
                        <a:rPr lang="en-US" sz="800" u="none" strike="noStrike" dirty="0">
                          <a:effectLst/>
                        </a:rPr>
                        <a:t>IDFG</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18</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1,001</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19</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1,002</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96</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19</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add sockeye</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995437543"/>
                  </a:ext>
                </a:extLst>
              </a:tr>
              <a:tr h="885431">
                <a:tc vMerge="1">
                  <a:txBody>
                    <a:bodyPr/>
                    <a:lstStyle/>
                    <a:p>
                      <a:endParaRPr lang="en-US"/>
                    </a:p>
                  </a:txBody>
                  <a:tcPr/>
                </a:tc>
                <a:tc>
                  <a:txBody>
                    <a:bodyPr/>
                    <a:lstStyle/>
                    <a:p>
                      <a:pPr algn="ctr" fontAlgn="ctr"/>
                      <a:r>
                        <a:rPr lang="en-US" sz="800" u="none" strike="noStrike" dirty="0">
                          <a:effectLst/>
                        </a:rPr>
                        <a:t>ODFW</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42</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1,799</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52</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286</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14</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b"/>
                      <a:r>
                        <a:rPr lang="en-US" sz="800" u="none" strike="noStrike" dirty="0">
                          <a:effectLst/>
                        </a:rPr>
                        <a:t>Added 14 new Coastal coho populations for adult and juvenile RperS (PopFit = Portion). No updates likely for 4 summer steelhead populations (Deschutes east, Deschutes west, Fifteenmile and Joseph Creek). BPA priority populations in Column J are for Priority 1 and 2.</a:t>
                      </a:r>
                      <a:endParaRPr lang="en-US" sz="800" b="0" i="0" u="none" strike="noStrike" dirty="0">
                        <a:solidFill>
                          <a:srgbClr val="000000"/>
                        </a:solidFill>
                        <a:effectLst/>
                        <a:latin typeface="Calibri" panose="020F0502020204030204" pitchFamily="34" charset="0"/>
                      </a:endParaRPr>
                    </a:p>
                  </a:txBody>
                  <a:tcPr marL="4884" marR="4884" marT="4884" marB="0" anchor="b"/>
                </a:tc>
                <a:extLst>
                  <a:ext uri="{0D108BD9-81ED-4DB2-BD59-A6C34878D82A}">
                    <a16:rowId xmlns:a16="http://schemas.microsoft.com/office/drawing/2014/main" val="2063563354"/>
                  </a:ext>
                </a:extLst>
              </a:tr>
              <a:tr h="158565">
                <a:tc vMerge="1">
                  <a:txBody>
                    <a:bodyPr/>
                    <a:lstStyle/>
                    <a:p>
                      <a:endParaRPr lang="en-US"/>
                    </a:p>
                  </a:txBody>
                  <a:tcPr/>
                </a:tc>
                <a:tc>
                  <a:txBody>
                    <a:bodyPr/>
                    <a:lstStyle/>
                    <a:p>
                      <a:pPr algn="ctr" fontAlgn="ctr"/>
                      <a:r>
                        <a:rPr lang="en-US" sz="800" u="none" strike="noStrike" dirty="0">
                          <a:effectLst/>
                        </a:rPr>
                        <a:t>WDFW</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27</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293</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31</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31</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10</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181838630"/>
                  </a:ext>
                </a:extLst>
              </a:tr>
              <a:tr h="158565">
                <a:tc vMerge="1">
                  <a:txBody>
                    <a:bodyPr/>
                    <a:lstStyle/>
                    <a:p>
                      <a:endParaRPr lang="en-US"/>
                    </a:p>
                  </a:txBody>
                  <a:tcPr/>
                </a:tc>
                <a:tc>
                  <a:txBody>
                    <a:bodyPr/>
                    <a:lstStyle/>
                    <a:p>
                      <a:pPr algn="ctr" fontAlgn="ctr"/>
                      <a:r>
                        <a:rPr lang="en-US" sz="800" u="none" strike="noStrike" dirty="0">
                          <a:effectLst/>
                        </a:rPr>
                        <a:t>All</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88</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3,095</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103</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1,324</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96</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43</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252748286"/>
                  </a:ext>
                </a:extLst>
              </a:tr>
              <a:tr h="211419">
                <a:tc>
                  <a:txBody>
                    <a:bodyPr/>
                    <a:lstStyle/>
                    <a:p>
                      <a:pPr algn="ctr" fontAlgn="ctr"/>
                      <a:r>
                        <a:rPr lang="en-US" sz="1000" u="none" strike="noStrike" dirty="0">
                          <a:effectLst/>
                        </a:rPr>
                        <a:t>All HLIs</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All</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346</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10,319</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449</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3,944</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477</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204</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560143735"/>
                  </a:ext>
                </a:extLst>
              </a:tr>
              <a:tr h="205547">
                <a:tc>
                  <a:txBody>
                    <a:bodyPr/>
                    <a:lstStyle/>
                    <a:p>
                      <a:pPr algn="ctr" fontAlgn="ctr"/>
                      <a:r>
                        <a:rPr lang="en-US" sz="1000" u="none" strike="noStrike" dirty="0">
                          <a:effectLst/>
                        </a:rPr>
                        <a:t>Related Data</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CCT</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4</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4</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6615697"/>
                  </a:ext>
                </a:extLst>
              </a:tr>
              <a:tr h="193801">
                <a:tc>
                  <a:txBody>
                    <a:bodyPr/>
                    <a:lstStyle/>
                    <a:p>
                      <a:pPr algn="ctr" fontAlgn="ctr"/>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IDFG</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24</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119</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25</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120</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96</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131823249"/>
                  </a:ext>
                </a:extLst>
              </a:tr>
              <a:tr h="1764990">
                <a:tc>
                  <a:txBody>
                    <a:bodyPr/>
                    <a:lstStyle/>
                    <a:p>
                      <a:pPr algn="ctr" fontAlgn="ctr"/>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ODFW</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1,300</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ODFW related data = ~705 different trends updated or added, which equates to ~1,300 EscData records updated or added since 10/1/2017. Data deliverables apply to recovery populations, NPCC dashboard trends and updates related to coordination with StreamNet on the traditional API. Trend categories included = Redd counts, spawner counts, fish counts, dam/weir counts, fish abundance and spawner abundance estimates. John Day spring Chinook trends might be added/updated if time/resources are available.</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668946972"/>
                  </a:ext>
                </a:extLst>
              </a:tr>
              <a:tr h="193801">
                <a:tc>
                  <a:txBody>
                    <a:bodyPr/>
                    <a:lstStyle/>
                    <a:p>
                      <a:pPr algn="ctr" fontAlgn="ctr"/>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WDFW</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281</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281</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820624585"/>
                  </a:ext>
                </a:extLst>
              </a:tr>
              <a:tr h="193801">
                <a:tc>
                  <a:txBody>
                    <a:bodyPr/>
                    <a:lstStyle/>
                    <a:p>
                      <a:pPr algn="ctr" fontAlgn="ctr"/>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All</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24</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119</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25</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1,705</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381</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688070227"/>
                  </a:ext>
                </a:extLst>
              </a:tr>
              <a:tr h="140947">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extLst>
                  <a:ext uri="{0D108BD9-81ED-4DB2-BD59-A6C34878D82A}">
                    <a16:rowId xmlns:a16="http://schemas.microsoft.com/office/drawing/2014/main" val="1430932201"/>
                  </a:ext>
                </a:extLst>
              </a:tr>
              <a:tr h="158565">
                <a:tc gridSpan="4">
                  <a:txBody>
                    <a:bodyPr/>
                    <a:lstStyle/>
                    <a:p>
                      <a:pPr algn="l" fontAlgn="ctr"/>
                      <a:r>
                        <a:rPr lang="en-US" sz="700" u="none" strike="noStrike" baseline="30000" dirty="0">
                          <a:effectLst/>
                        </a:rPr>
                        <a:t>1</a:t>
                      </a:r>
                      <a:r>
                        <a:rPr lang="en-US" sz="700" u="none" strike="noStrike" dirty="0">
                          <a:effectLst/>
                        </a:rPr>
                        <a:t> "Published" is defined as the data available to all on the CA query system (CAX).</a:t>
                      </a:r>
                      <a:endParaRPr lang="en-US" sz="700" b="0" i="0" u="none" strike="noStrike" dirty="0">
                        <a:solidFill>
                          <a:srgbClr val="000000"/>
                        </a:solidFill>
                        <a:effectLst/>
                        <a:latin typeface="Calibri" panose="020F0502020204030204" pitchFamily="34" charset="0"/>
                      </a:endParaRPr>
                    </a:p>
                  </a:txBody>
                  <a:tcPr marL="4884" marR="4884" marT="4884"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140717178"/>
                  </a:ext>
                </a:extLst>
              </a:tr>
              <a:tr h="158565">
                <a:tc gridSpan="9">
                  <a:txBody>
                    <a:bodyPr/>
                    <a:lstStyle/>
                    <a:p>
                      <a:pPr algn="l" fontAlgn="ctr"/>
                      <a:r>
                        <a:rPr lang="en-US" sz="700" u="none" strike="noStrike" baseline="30000" dirty="0">
                          <a:effectLst/>
                        </a:rPr>
                        <a:t>2</a:t>
                      </a:r>
                      <a:r>
                        <a:rPr lang="en-US" sz="700" u="none" strike="noStrike" dirty="0">
                          <a:effectLst/>
                        </a:rPr>
                        <a:t> For 2017 a record for a superpopulation was counted only once, for that superpopulation; component populations were not included in the counts.  For 2018 the number of populations and records reflects populations, not superpopulations.</a:t>
                      </a:r>
                      <a:endParaRPr lang="en-US" sz="700" b="0" i="0" u="none" strike="noStrike" dirty="0">
                        <a:solidFill>
                          <a:srgbClr val="000000"/>
                        </a:solidFill>
                        <a:effectLst/>
                        <a:latin typeface="Calibri" panose="020F0502020204030204" pitchFamily="34" charset="0"/>
                      </a:endParaRPr>
                    </a:p>
                  </a:txBody>
                  <a:tcPr marL="4884" marR="4884" marT="488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2831225"/>
                  </a:ext>
                </a:extLst>
              </a:tr>
              <a:tr h="262410">
                <a:tc gridSpan="4">
                  <a:txBody>
                    <a:bodyPr/>
                    <a:lstStyle/>
                    <a:p>
                      <a:pPr algn="l" fontAlgn="ctr"/>
                      <a:r>
                        <a:rPr lang="en-US" sz="700" u="none" strike="noStrike" baseline="30000" dirty="0">
                          <a:effectLst/>
                        </a:rPr>
                        <a:t>3</a:t>
                      </a:r>
                      <a:r>
                        <a:rPr lang="en-US" sz="700" u="none" strike="noStrike" dirty="0">
                          <a:effectLst/>
                        </a:rPr>
                        <a:t> The 213 "TRT populations" are those in the Columbia Basin not listed as extirpated.</a:t>
                      </a:r>
                      <a:endParaRPr lang="en-US" sz="700" b="0" i="0" u="none" strike="noStrike" dirty="0">
                        <a:solidFill>
                          <a:srgbClr val="000000"/>
                        </a:solidFill>
                        <a:effectLst/>
                        <a:latin typeface="Calibri" panose="020F0502020204030204" pitchFamily="34" charset="0"/>
                      </a:endParaRPr>
                    </a:p>
                  </a:txBody>
                  <a:tcPr marL="4884" marR="4884" marT="4884"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250332875"/>
                  </a:ext>
                </a:extLst>
              </a:tr>
              <a:tr h="262410">
                <a:tc gridSpan="4">
                  <a:txBody>
                    <a:bodyPr/>
                    <a:lstStyle/>
                    <a:p>
                      <a:pPr algn="l" fontAlgn="ctr"/>
                      <a:r>
                        <a:rPr lang="en-US" sz="700" u="none" strike="noStrike" dirty="0">
                          <a:effectLst/>
                        </a:rPr>
                        <a:t>4 Note "Related Data" totals do not sum as not all entities could predict by indicator.</a:t>
                      </a:r>
                      <a:endParaRPr lang="en-US" sz="700" b="0" i="0" u="none" strike="noStrike" dirty="0">
                        <a:solidFill>
                          <a:srgbClr val="000000"/>
                        </a:solidFill>
                        <a:effectLst/>
                        <a:latin typeface="Calibri" panose="020F0502020204030204" pitchFamily="34" charset="0"/>
                      </a:endParaRPr>
                    </a:p>
                  </a:txBody>
                  <a:tcPr marL="4884" marR="4884" marT="4884"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extLst>
                  <a:ext uri="{0D108BD9-81ED-4DB2-BD59-A6C34878D82A}">
                    <a16:rowId xmlns:a16="http://schemas.microsoft.com/office/drawing/2014/main" val="1892884411"/>
                  </a:ext>
                </a:extLst>
              </a:tr>
            </a:tbl>
          </a:graphicData>
        </a:graphic>
      </p:graphicFrame>
    </p:spTree>
    <p:extLst>
      <p:ext uri="{BB962C8B-B14F-4D97-AF65-F5344CB8AC3E}">
        <p14:creationId xmlns:p14="http://schemas.microsoft.com/office/powerpoint/2010/main" val="131318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83257681"/>
              </p:ext>
            </p:extLst>
          </p:nvPr>
        </p:nvGraphicFramePr>
        <p:xfrm>
          <a:off x="1358537" y="278669"/>
          <a:ext cx="8813074" cy="6320899"/>
        </p:xfrm>
        <a:graphic>
          <a:graphicData uri="http://schemas.openxmlformats.org/drawingml/2006/table">
            <a:tbl>
              <a:tblPr/>
              <a:tblGrid>
                <a:gridCol w="8813074">
                  <a:extLst>
                    <a:ext uri="{9D8B030D-6E8A-4147-A177-3AD203B41FA5}">
                      <a16:colId xmlns:a16="http://schemas.microsoft.com/office/drawing/2014/main" val="210357597"/>
                    </a:ext>
                  </a:extLst>
                </a:gridCol>
              </a:tblGrid>
              <a:tr h="262999">
                <a:tc>
                  <a:txBody>
                    <a:bodyPr/>
                    <a:lstStyle/>
                    <a:p>
                      <a:pPr algn="l" fontAlgn="b"/>
                      <a:r>
                        <a:rPr lang="en-US" sz="2800" b="1" i="0" u="sng" strike="noStrike" dirty="0">
                          <a:solidFill>
                            <a:srgbClr val="FFFF00"/>
                          </a:solidFill>
                          <a:effectLst/>
                          <a:latin typeface="Calibri" panose="020F0502020204030204" pitchFamily="34" charset="0"/>
                        </a:rPr>
                        <a:t>BPA Tier 1 Populations</a:t>
                      </a:r>
                    </a:p>
                  </a:txBody>
                  <a:tcPr marL="7620" marR="7620" marT="7620" marB="0" anchor="b">
                    <a:lnL>
                      <a:noFill/>
                    </a:lnL>
                    <a:lnR>
                      <a:noFill/>
                    </a:lnR>
                    <a:lnT>
                      <a:noFill/>
                    </a:lnT>
                    <a:lnB>
                      <a:noFill/>
                    </a:lnB>
                  </a:tcPr>
                </a:tc>
                <a:extLst>
                  <a:ext uri="{0D108BD9-81ED-4DB2-BD59-A6C34878D82A}">
                    <a16:rowId xmlns:a16="http://schemas.microsoft.com/office/drawing/2014/main" val="1774740327"/>
                  </a:ext>
                </a:extLst>
              </a:tr>
              <a:tr h="262999">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629444737"/>
                  </a:ext>
                </a:extLst>
              </a:tr>
              <a:tr h="262999">
                <a:tc>
                  <a:txBody>
                    <a:bodyPr/>
                    <a:lstStyle/>
                    <a:p>
                      <a:pPr algn="l" fontAlgn="ctr"/>
                      <a:r>
                        <a:rPr lang="en-US" sz="2000" b="0" i="0" u="none" strike="noStrike" dirty="0">
                          <a:solidFill>
                            <a:srgbClr val="FFFF00"/>
                          </a:solidFill>
                          <a:effectLst/>
                          <a:latin typeface="Arial" panose="020B0604020202020204" pitchFamily="34" charset="0"/>
                        </a:rPr>
                        <a:t>Catherine Creek - spring Chinook salmon</a:t>
                      </a:r>
                    </a:p>
                  </a:txBody>
                  <a:tcPr marL="7620" marR="7620" marT="7620" marB="0" anchor="ctr">
                    <a:lnL>
                      <a:noFill/>
                    </a:lnL>
                    <a:lnR>
                      <a:noFill/>
                    </a:lnR>
                    <a:lnT>
                      <a:noFill/>
                    </a:lnT>
                    <a:lnB>
                      <a:noFill/>
                    </a:lnB>
                  </a:tcPr>
                </a:tc>
                <a:extLst>
                  <a:ext uri="{0D108BD9-81ED-4DB2-BD59-A6C34878D82A}">
                    <a16:rowId xmlns:a16="http://schemas.microsoft.com/office/drawing/2014/main" val="2178347212"/>
                  </a:ext>
                </a:extLst>
              </a:tr>
              <a:tr h="262999">
                <a:tc>
                  <a:txBody>
                    <a:bodyPr/>
                    <a:lstStyle/>
                    <a:p>
                      <a:pPr algn="l" fontAlgn="ctr"/>
                      <a:r>
                        <a:rPr lang="en-US" sz="2000" b="0" i="0" u="none" strike="noStrike" dirty="0">
                          <a:solidFill>
                            <a:srgbClr val="FFFF00"/>
                          </a:solidFill>
                          <a:effectLst/>
                          <a:latin typeface="Arial" panose="020B0604020202020204" pitchFamily="34" charset="0"/>
                        </a:rPr>
                        <a:t>Grande Ronde River Upper Mainstem - spring Chinook salmon</a:t>
                      </a:r>
                    </a:p>
                  </a:txBody>
                  <a:tcPr marL="7620" marR="7620" marT="7620" marB="0" anchor="ctr">
                    <a:lnL>
                      <a:noFill/>
                    </a:lnL>
                    <a:lnR>
                      <a:noFill/>
                    </a:lnR>
                    <a:lnT>
                      <a:noFill/>
                    </a:lnT>
                    <a:lnB>
                      <a:noFill/>
                    </a:lnB>
                  </a:tcPr>
                </a:tc>
                <a:extLst>
                  <a:ext uri="{0D108BD9-81ED-4DB2-BD59-A6C34878D82A}">
                    <a16:rowId xmlns:a16="http://schemas.microsoft.com/office/drawing/2014/main" val="903273626"/>
                  </a:ext>
                </a:extLst>
              </a:tr>
              <a:tr h="262999">
                <a:tc>
                  <a:txBody>
                    <a:bodyPr/>
                    <a:lstStyle/>
                    <a:p>
                      <a:pPr algn="l" fontAlgn="ctr"/>
                      <a:r>
                        <a:rPr lang="en-US" sz="2000" b="0" i="0" u="none" strike="noStrike" dirty="0">
                          <a:solidFill>
                            <a:srgbClr val="FFFF00"/>
                          </a:solidFill>
                          <a:effectLst/>
                          <a:latin typeface="Arial" panose="020B0604020202020204" pitchFamily="34" charset="0"/>
                        </a:rPr>
                        <a:t>Tucannon River - spring Chinook salmon</a:t>
                      </a:r>
                    </a:p>
                  </a:txBody>
                  <a:tcPr marL="7620" marR="7620" marT="7620" marB="0" anchor="ctr">
                    <a:lnL>
                      <a:noFill/>
                    </a:lnL>
                    <a:lnR>
                      <a:noFill/>
                    </a:lnR>
                    <a:lnT>
                      <a:noFill/>
                    </a:lnT>
                    <a:lnB>
                      <a:noFill/>
                    </a:lnB>
                  </a:tcPr>
                </a:tc>
                <a:extLst>
                  <a:ext uri="{0D108BD9-81ED-4DB2-BD59-A6C34878D82A}">
                    <a16:rowId xmlns:a16="http://schemas.microsoft.com/office/drawing/2014/main" val="100997474"/>
                  </a:ext>
                </a:extLst>
              </a:tr>
              <a:tr h="262999">
                <a:tc>
                  <a:txBody>
                    <a:bodyPr/>
                    <a:lstStyle/>
                    <a:p>
                      <a:pPr algn="l" fontAlgn="ctr"/>
                      <a:r>
                        <a:rPr lang="en-US" sz="2000" b="0" i="0" u="none" strike="noStrike" dirty="0">
                          <a:solidFill>
                            <a:srgbClr val="FFFF00"/>
                          </a:solidFill>
                          <a:effectLst/>
                          <a:latin typeface="Arial" panose="020B0604020202020204" pitchFamily="34" charset="0"/>
                        </a:rPr>
                        <a:t>Yankee Fork - spring Chinook salmon</a:t>
                      </a:r>
                    </a:p>
                  </a:txBody>
                  <a:tcPr marL="7620" marR="7620" marT="7620" marB="0" anchor="ctr">
                    <a:lnL>
                      <a:noFill/>
                    </a:lnL>
                    <a:lnR>
                      <a:noFill/>
                    </a:lnR>
                    <a:lnT>
                      <a:noFill/>
                    </a:lnT>
                    <a:lnB>
                      <a:noFill/>
                    </a:lnB>
                  </a:tcPr>
                </a:tc>
                <a:extLst>
                  <a:ext uri="{0D108BD9-81ED-4DB2-BD59-A6C34878D82A}">
                    <a16:rowId xmlns:a16="http://schemas.microsoft.com/office/drawing/2014/main" val="1963857266"/>
                  </a:ext>
                </a:extLst>
              </a:tr>
              <a:tr h="262999">
                <a:tc>
                  <a:txBody>
                    <a:bodyPr/>
                    <a:lstStyle/>
                    <a:p>
                      <a:pPr algn="l" fontAlgn="ctr"/>
                      <a:r>
                        <a:rPr lang="en-US" sz="2000" b="0" i="0" u="none" strike="noStrike" dirty="0">
                          <a:solidFill>
                            <a:srgbClr val="FFFF00"/>
                          </a:solidFill>
                          <a:effectLst/>
                          <a:latin typeface="Arial" panose="020B0604020202020204" pitchFamily="34" charset="0"/>
                        </a:rPr>
                        <a:t>Lochsa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953901111"/>
                  </a:ext>
                </a:extLst>
              </a:tr>
              <a:tr h="262999">
                <a:tc>
                  <a:txBody>
                    <a:bodyPr/>
                    <a:lstStyle/>
                    <a:p>
                      <a:pPr algn="l" fontAlgn="ctr"/>
                      <a:r>
                        <a:rPr lang="en-US" sz="2000" b="0" i="0" u="none" strike="noStrike" dirty="0">
                          <a:solidFill>
                            <a:srgbClr val="FFFF00"/>
                          </a:solidFill>
                          <a:effectLst/>
                          <a:latin typeface="Arial" panose="020B0604020202020204" pitchFamily="34" charset="0"/>
                        </a:rPr>
                        <a:t>Lolo Creek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3694887174"/>
                  </a:ext>
                </a:extLst>
              </a:tr>
              <a:tr h="262999">
                <a:tc>
                  <a:txBody>
                    <a:bodyPr/>
                    <a:lstStyle/>
                    <a:p>
                      <a:pPr algn="l" fontAlgn="ctr"/>
                      <a:r>
                        <a:rPr lang="en-US" sz="2000" b="0" i="0" u="none" strike="noStrike" dirty="0">
                          <a:solidFill>
                            <a:srgbClr val="FFFF00"/>
                          </a:solidFill>
                          <a:effectLst/>
                          <a:latin typeface="Arial" panose="020B0604020202020204" pitchFamily="34" charset="0"/>
                        </a:rPr>
                        <a:t>Selway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4442003"/>
                  </a:ext>
                </a:extLst>
              </a:tr>
              <a:tr h="262999">
                <a:tc>
                  <a:txBody>
                    <a:bodyPr/>
                    <a:lstStyle/>
                    <a:p>
                      <a:pPr algn="l" fontAlgn="ctr"/>
                      <a:r>
                        <a:rPr lang="en-US" sz="2000" b="0" i="0" u="none" strike="noStrike" dirty="0">
                          <a:solidFill>
                            <a:srgbClr val="FFFF00"/>
                          </a:solidFill>
                          <a:effectLst/>
                          <a:latin typeface="Arial" panose="020B0604020202020204" pitchFamily="34" charset="0"/>
                        </a:rPr>
                        <a:t>South Fork Clearwater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369393988"/>
                  </a:ext>
                </a:extLst>
              </a:tr>
              <a:tr h="262999">
                <a:tc>
                  <a:txBody>
                    <a:bodyPr/>
                    <a:lstStyle/>
                    <a:p>
                      <a:pPr algn="l" fontAlgn="ctr"/>
                      <a:r>
                        <a:rPr lang="en-US" sz="2000" b="0" i="0" u="none" strike="noStrike" dirty="0">
                          <a:solidFill>
                            <a:srgbClr val="FFFF00"/>
                          </a:solidFill>
                          <a:effectLst/>
                          <a:latin typeface="Arial" panose="020B0604020202020204" pitchFamily="34" charset="0"/>
                        </a:rPr>
                        <a:t>Middle Fork Salmon River Lower Mainstem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311086342"/>
                  </a:ext>
                </a:extLst>
              </a:tr>
              <a:tr h="262999">
                <a:tc>
                  <a:txBody>
                    <a:bodyPr/>
                    <a:lstStyle/>
                    <a:p>
                      <a:pPr algn="l" fontAlgn="ctr"/>
                      <a:r>
                        <a:rPr lang="en-US" sz="2000" b="0" i="0" u="none" strike="noStrike" dirty="0">
                          <a:solidFill>
                            <a:srgbClr val="FFFF00"/>
                          </a:solidFill>
                          <a:effectLst/>
                          <a:latin typeface="Arial" panose="020B0604020202020204" pitchFamily="34" charset="0"/>
                        </a:rPr>
                        <a:t>Secesh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205616991"/>
                  </a:ext>
                </a:extLst>
              </a:tr>
              <a:tr h="262999">
                <a:tc>
                  <a:txBody>
                    <a:bodyPr/>
                    <a:lstStyle/>
                    <a:p>
                      <a:pPr algn="l" fontAlgn="ctr"/>
                      <a:r>
                        <a:rPr lang="en-US" sz="2000" b="0" i="0" u="none" strike="noStrike" dirty="0">
                          <a:solidFill>
                            <a:srgbClr val="FFFF00"/>
                          </a:solidFill>
                          <a:effectLst/>
                          <a:latin typeface="Arial" panose="020B0604020202020204" pitchFamily="34" charset="0"/>
                        </a:rPr>
                        <a:t>South Fork Salmon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3406636315"/>
                  </a:ext>
                </a:extLst>
              </a:tr>
              <a:tr h="262999">
                <a:tc>
                  <a:txBody>
                    <a:bodyPr/>
                    <a:lstStyle/>
                    <a:p>
                      <a:pPr algn="l" fontAlgn="ctr"/>
                      <a:r>
                        <a:rPr lang="en-US" sz="2000" b="0" i="0" u="none" strike="noStrike" dirty="0">
                          <a:solidFill>
                            <a:srgbClr val="FFFF00"/>
                          </a:solidFill>
                          <a:effectLst/>
                          <a:latin typeface="Arial" panose="020B0604020202020204" pitchFamily="34" charset="0"/>
                        </a:rPr>
                        <a:t>Entiat River - spring Chinook salmon</a:t>
                      </a:r>
                    </a:p>
                  </a:txBody>
                  <a:tcPr marL="7620" marR="7620" marT="7620" marB="0" anchor="ctr">
                    <a:lnL>
                      <a:noFill/>
                    </a:lnL>
                    <a:lnR>
                      <a:noFill/>
                    </a:lnR>
                    <a:lnT>
                      <a:noFill/>
                    </a:lnT>
                    <a:lnB>
                      <a:noFill/>
                    </a:lnB>
                  </a:tcPr>
                </a:tc>
                <a:extLst>
                  <a:ext uri="{0D108BD9-81ED-4DB2-BD59-A6C34878D82A}">
                    <a16:rowId xmlns:a16="http://schemas.microsoft.com/office/drawing/2014/main" val="91981881"/>
                  </a:ext>
                </a:extLst>
              </a:tr>
              <a:tr h="262999">
                <a:tc>
                  <a:txBody>
                    <a:bodyPr/>
                    <a:lstStyle/>
                    <a:p>
                      <a:pPr algn="l" fontAlgn="ctr"/>
                      <a:r>
                        <a:rPr lang="en-US" sz="2000" b="0" i="0" u="none" strike="noStrike" dirty="0">
                          <a:solidFill>
                            <a:srgbClr val="FFFF00"/>
                          </a:solidFill>
                          <a:effectLst/>
                          <a:latin typeface="Arial" panose="020B0604020202020204" pitchFamily="34" charset="0"/>
                        </a:rPr>
                        <a:t>Methow River - spring Chinook salmon</a:t>
                      </a:r>
                    </a:p>
                  </a:txBody>
                  <a:tcPr marL="7620" marR="7620" marT="7620" marB="0" anchor="ctr">
                    <a:lnL>
                      <a:noFill/>
                    </a:lnL>
                    <a:lnR>
                      <a:noFill/>
                    </a:lnR>
                    <a:lnT>
                      <a:noFill/>
                    </a:lnT>
                    <a:lnB>
                      <a:noFill/>
                    </a:lnB>
                  </a:tcPr>
                </a:tc>
                <a:extLst>
                  <a:ext uri="{0D108BD9-81ED-4DB2-BD59-A6C34878D82A}">
                    <a16:rowId xmlns:a16="http://schemas.microsoft.com/office/drawing/2014/main" val="1339038976"/>
                  </a:ext>
                </a:extLst>
              </a:tr>
              <a:tr h="262999">
                <a:tc>
                  <a:txBody>
                    <a:bodyPr/>
                    <a:lstStyle/>
                    <a:p>
                      <a:pPr algn="l" fontAlgn="ctr"/>
                      <a:r>
                        <a:rPr lang="en-US" sz="2000" b="0" i="0" u="none" strike="noStrike" dirty="0">
                          <a:solidFill>
                            <a:srgbClr val="FFFF00"/>
                          </a:solidFill>
                          <a:effectLst/>
                          <a:latin typeface="Arial" panose="020B0604020202020204" pitchFamily="34" charset="0"/>
                        </a:rPr>
                        <a:t>Wenatchee River - spring Chinook salmon</a:t>
                      </a:r>
                    </a:p>
                  </a:txBody>
                  <a:tcPr marL="7620" marR="7620" marT="7620" marB="0" anchor="ctr">
                    <a:lnL>
                      <a:noFill/>
                    </a:lnL>
                    <a:lnR>
                      <a:noFill/>
                    </a:lnR>
                    <a:lnT>
                      <a:noFill/>
                    </a:lnT>
                    <a:lnB>
                      <a:noFill/>
                    </a:lnB>
                  </a:tcPr>
                </a:tc>
                <a:extLst>
                  <a:ext uri="{0D108BD9-81ED-4DB2-BD59-A6C34878D82A}">
                    <a16:rowId xmlns:a16="http://schemas.microsoft.com/office/drawing/2014/main" val="4279640746"/>
                  </a:ext>
                </a:extLst>
              </a:tr>
              <a:tr h="262999">
                <a:tc>
                  <a:txBody>
                    <a:bodyPr/>
                    <a:lstStyle/>
                    <a:p>
                      <a:pPr algn="l" fontAlgn="ctr"/>
                      <a:r>
                        <a:rPr lang="en-US" sz="2000" b="0" i="0" u="none" strike="noStrike" dirty="0">
                          <a:solidFill>
                            <a:srgbClr val="FFFF00"/>
                          </a:solidFill>
                          <a:effectLst/>
                          <a:latin typeface="Arial" panose="020B0604020202020204" pitchFamily="34" charset="0"/>
                        </a:rPr>
                        <a:t>Entiat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368426196"/>
                  </a:ext>
                </a:extLst>
              </a:tr>
              <a:tr h="262999">
                <a:tc>
                  <a:txBody>
                    <a:bodyPr/>
                    <a:lstStyle/>
                    <a:p>
                      <a:pPr algn="l" fontAlgn="ctr"/>
                      <a:r>
                        <a:rPr lang="en-US" sz="2000" b="0" i="0" u="none" strike="noStrike" dirty="0">
                          <a:solidFill>
                            <a:srgbClr val="FFFF00"/>
                          </a:solidFill>
                          <a:effectLst/>
                          <a:latin typeface="Arial" panose="020B0604020202020204" pitchFamily="34" charset="0"/>
                        </a:rPr>
                        <a:t>Methow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911345886"/>
                  </a:ext>
                </a:extLst>
              </a:tr>
              <a:tr h="262999">
                <a:tc>
                  <a:txBody>
                    <a:bodyPr/>
                    <a:lstStyle/>
                    <a:p>
                      <a:pPr algn="l" fontAlgn="ctr"/>
                      <a:r>
                        <a:rPr lang="en-US" sz="2000" b="0" i="0" u="none" strike="noStrike" dirty="0">
                          <a:solidFill>
                            <a:srgbClr val="FFFF00"/>
                          </a:solidFill>
                          <a:effectLst/>
                          <a:latin typeface="Arial" panose="020B0604020202020204" pitchFamily="34" charset="0"/>
                        </a:rPr>
                        <a:t>Okanogan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730122328"/>
                  </a:ext>
                </a:extLst>
              </a:tr>
              <a:tr h="262999">
                <a:tc>
                  <a:txBody>
                    <a:bodyPr/>
                    <a:lstStyle/>
                    <a:p>
                      <a:pPr algn="l" fontAlgn="ctr"/>
                      <a:r>
                        <a:rPr lang="en-US" sz="2000" b="0" i="0" u="none" strike="noStrike" dirty="0">
                          <a:solidFill>
                            <a:srgbClr val="FFFF00"/>
                          </a:solidFill>
                          <a:effectLst/>
                          <a:latin typeface="Arial" panose="020B0604020202020204" pitchFamily="34" charset="0"/>
                        </a:rPr>
                        <a:t>Wenatchee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428414239"/>
                  </a:ext>
                </a:extLst>
              </a:tr>
            </a:tbl>
          </a:graphicData>
        </a:graphic>
      </p:graphicFrame>
    </p:spTree>
    <p:extLst>
      <p:ext uri="{BB962C8B-B14F-4D97-AF65-F5344CB8AC3E}">
        <p14:creationId xmlns:p14="http://schemas.microsoft.com/office/powerpoint/2010/main" val="24410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9902569"/>
              </p:ext>
            </p:extLst>
          </p:nvPr>
        </p:nvGraphicFramePr>
        <p:xfrm>
          <a:off x="171518" y="82279"/>
          <a:ext cx="5680642" cy="6817987"/>
        </p:xfrm>
        <a:graphic>
          <a:graphicData uri="http://schemas.openxmlformats.org/drawingml/2006/table">
            <a:tbl>
              <a:tblPr/>
              <a:tblGrid>
                <a:gridCol w="5680642">
                  <a:extLst>
                    <a:ext uri="{9D8B030D-6E8A-4147-A177-3AD203B41FA5}">
                      <a16:colId xmlns:a16="http://schemas.microsoft.com/office/drawing/2014/main" val="689625576"/>
                    </a:ext>
                  </a:extLst>
                </a:gridCol>
              </a:tblGrid>
              <a:tr h="228603">
                <a:tc>
                  <a:txBody>
                    <a:bodyPr/>
                    <a:lstStyle/>
                    <a:p>
                      <a:pPr algn="l" fontAlgn="b"/>
                      <a:r>
                        <a:rPr lang="en-US" sz="1500" b="1" i="0" u="none" strike="noStrike" dirty="0">
                          <a:solidFill>
                            <a:srgbClr val="FFFF00"/>
                          </a:solidFill>
                          <a:effectLst/>
                          <a:latin typeface="Calibri" panose="020F0502020204030204" pitchFamily="34" charset="0"/>
                        </a:rPr>
                        <a:t>BPA Tier 2 Populations</a:t>
                      </a:r>
                    </a:p>
                  </a:txBody>
                  <a:tcPr marL="6503" marR="6503" marT="6503" marB="0" anchor="b">
                    <a:lnL>
                      <a:noFill/>
                    </a:lnL>
                    <a:lnR>
                      <a:noFill/>
                    </a:lnR>
                    <a:lnT>
                      <a:noFill/>
                    </a:lnT>
                    <a:lnB>
                      <a:noFill/>
                    </a:lnB>
                  </a:tcPr>
                </a:tc>
                <a:extLst>
                  <a:ext uri="{0D108BD9-81ED-4DB2-BD59-A6C34878D82A}">
                    <a16:rowId xmlns:a16="http://schemas.microsoft.com/office/drawing/2014/main" val="249886596"/>
                  </a:ext>
                </a:extLst>
              </a:tr>
              <a:tr h="156068">
                <a:tc>
                  <a:txBody>
                    <a:bodyPr/>
                    <a:lstStyle/>
                    <a:p>
                      <a:pPr algn="l" fontAlgn="ctr"/>
                      <a:r>
                        <a:rPr lang="en-US" sz="1500" b="0" i="0" u="none" strike="noStrike" dirty="0">
                          <a:solidFill>
                            <a:srgbClr val="FFFF00"/>
                          </a:solidFill>
                          <a:effectLst/>
                          <a:latin typeface="Arial" panose="020B0604020202020204" pitchFamily="34" charset="0"/>
                        </a:rPr>
                        <a:t>Okanogan River - spring Chinook salmon - reintroduced</a:t>
                      </a:r>
                    </a:p>
                  </a:txBody>
                  <a:tcPr marL="6503" marR="6503" marT="6503" marB="0" anchor="ctr">
                    <a:lnL>
                      <a:noFill/>
                    </a:lnL>
                    <a:lnR>
                      <a:noFill/>
                    </a:lnR>
                    <a:lnT>
                      <a:noFill/>
                    </a:lnT>
                    <a:lnB>
                      <a:noFill/>
                    </a:lnB>
                  </a:tcPr>
                </a:tc>
                <a:extLst>
                  <a:ext uri="{0D108BD9-81ED-4DB2-BD59-A6C34878D82A}">
                    <a16:rowId xmlns:a16="http://schemas.microsoft.com/office/drawing/2014/main" val="3522418249"/>
                  </a:ext>
                </a:extLst>
              </a:tr>
              <a:tr h="156068">
                <a:tc>
                  <a:txBody>
                    <a:bodyPr/>
                    <a:lstStyle/>
                    <a:p>
                      <a:pPr algn="l" fontAlgn="ctr"/>
                      <a:r>
                        <a:rPr lang="en-US" sz="1500" b="0" i="0" u="none" strike="noStrike" dirty="0">
                          <a:solidFill>
                            <a:srgbClr val="FFFF00"/>
                          </a:solidFill>
                          <a:effectLst/>
                          <a:latin typeface="Arial" panose="020B0604020202020204" pitchFamily="34" charset="0"/>
                        </a:rPr>
                        <a:t>Snake River Lower Mainstem - fall Chinook salmon</a:t>
                      </a:r>
                    </a:p>
                  </a:txBody>
                  <a:tcPr marL="6503" marR="6503" marT="6503" marB="0" anchor="ctr">
                    <a:lnL>
                      <a:noFill/>
                    </a:lnL>
                    <a:lnR>
                      <a:noFill/>
                    </a:lnR>
                    <a:lnT>
                      <a:noFill/>
                    </a:lnT>
                    <a:lnB>
                      <a:noFill/>
                    </a:lnB>
                  </a:tcPr>
                </a:tc>
                <a:extLst>
                  <a:ext uri="{0D108BD9-81ED-4DB2-BD59-A6C34878D82A}">
                    <a16:rowId xmlns:a16="http://schemas.microsoft.com/office/drawing/2014/main" val="1363728401"/>
                  </a:ext>
                </a:extLst>
              </a:tr>
              <a:tr h="156068">
                <a:tc>
                  <a:txBody>
                    <a:bodyPr/>
                    <a:lstStyle/>
                    <a:p>
                      <a:pPr algn="l" fontAlgn="ctr"/>
                      <a:r>
                        <a:rPr lang="en-US" sz="1500" b="0" i="0" u="none" strike="noStrike" dirty="0">
                          <a:solidFill>
                            <a:srgbClr val="FFFF00"/>
                          </a:solidFill>
                          <a:effectLst/>
                          <a:latin typeface="Arial" panose="020B0604020202020204" pitchFamily="34" charset="0"/>
                        </a:rPr>
                        <a:t>Imnaha River Mainstem - spring/summer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2224738762"/>
                  </a:ext>
                </a:extLst>
              </a:tr>
              <a:tr h="156068">
                <a:tc>
                  <a:txBody>
                    <a:bodyPr/>
                    <a:lstStyle/>
                    <a:p>
                      <a:pPr algn="l" fontAlgn="ctr"/>
                      <a:r>
                        <a:rPr lang="en-US" sz="1500" b="0" i="0" u="none" strike="noStrike" dirty="0">
                          <a:solidFill>
                            <a:srgbClr val="FFFF00"/>
                          </a:solidFill>
                          <a:effectLst/>
                          <a:latin typeface="Arial" panose="020B0604020202020204" pitchFamily="34" charset="0"/>
                        </a:rPr>
                        <a:t>Wallowa/Lostine Rivers - spring Chinook salmon</a:t>
                      </a:r>
                    </a:p>
                  </a:txBody>
                  <a:tcPr marL="6503" marR="6503" marT="6503" marB="0" anchor="ctr">
                    <a:lnL>
                      <a:noFill/>
                    </a:lnL>
                    <a:lnR>
                      <a:noFill/>
                    </a:lnR>
                    <a:lnT>
                      <a:noFill/>
                    </a:lnT>
                    <a:lnB>
                      <a:noFill/>
                    </a:lnB>
                  </a:tcPr>
                </a:tc>
                <a:extLst>
                  <a:ext uri="{0D108BD9-81ED-4DB2-BD59-A6C34878D82A}">
                    <a16:rowId xmlns:a16="http://schemas.microsoft.com/office/drawing/2014/main" val="3010740146"/>
                  </a:ext>
                </a:extLst>
              </a:tr>
              <a:tr h="156068">
                <a:tc>
                  <a:txBody>
                    <a:bodyPr/>
                    <a:lstStyle/>
                    <a:p>
                      <a:pPr algn="l" fontAlgn="ctr"/>
                      <a:r>
                        <a:rPr lang="en-US" sz="1500" b="0" i="0" u="none" strike="noStrike" dirty="0">
                          <a:solidFill>
                            <a:srgbClr val="FFFF00"/>
                          </a:solidFill>
                          <a:effectLst/>
                          <a:latin typeface="Arial" panose="020B0604020202020204" pitchFamily="34" charset="0"/>
                        </a:rPr>
                        <a:t>Minam River - spring Chinook salmon</a:t>
                      </a:r>
                    </a:p>
                  </a:txBody>
                  <a:tcPr marL="6503" marR="6503" marT="6503" marB="0" anchor="ctr">
                    <a:lnL>
                      <a:noFill/>
                    </a:lnL>
                    <a:lnR>
                      <a:noFill/>
                    </a:lnR>
                    <a:lnT>
                      <a:noFill/>
                    </a:lnT>
                    <a:lnB>
                      <a:noFill/>
                    </a:lnB>
                  </a:tcPr>
                </a:tc>
                <a:extLst>
                  <a:ext uri="{0D108BD9-81ED-4DB2-BD59-A6C34878D82A}">
                    <a16:rowId xmlns:a16="http://schemas.microsoft.com/office/drawing/2014/main" val="3271562343"/>
                  </a:ext>
                </a:extLst>
              </a:tr>
              <a:tr h="156068">
                <a:tc>
                  <a:txBody>
                    <a:bodyPr/>
                    <a:lstStyle/>
                    <a:p>
                      <a:pPr algn="l" fontAlgn="ctr"/>
                      <a:r>
                        <a:rPr lang="en-US" sz="1500" b="0" i="0" u="none" strike="noStrike" dirty="0">
                          <a:solidFill>
                            <a:srgbClr val="FFFF00"/>
                          </a:solidFill>
                          <a:effectLst/>
                          <a:latin typeface="Arial" panose="020B0604020202020204" pitchFamily="34" charset="0"/>
                        </a:rPr>
                        <a:t>Bear Valley Creek - spring Chinook salmon</a:t>
                      </a:r>
                    </a:p>
                  </a:txBody>
                  <a:tcPr marL="6503" marR="6503" marT="6503" marB="0" anchor="ctr">
                    <a:lnL>
                      <a:noFill/>
                    </a:lnL>
                    <a:lnR>
                      <a:noFill/>
                    </a:lnR>
                    <a:lnT>
                      <a:noFill/>
                    </a:lnT>
                    <a:lnB>
                      <a:noFill/>
                    </a:lnB>
                  </a:tcPr>
                </a:tc>
                <a:extLst>
                  <a:ext uri="{0D108BD9-81ED-4DB2-BD59-A6C34878D82A}">
                    <a16:rowId xmlns:a16="http://schemas.microsoft.com/office/drawing/2014/main" val="4227647321"/>
                  </a:ext>
                </a:extLst>
              </a:tr>
              <a:tr h="156068">
                <a:tc>
                  <a:txBody>
                    <a:bodyPr/>
                    <a:lstStyle/>
                    <a:p>
                      <a:pPr algn="l" fontAlgn="ctr"/>
                      <a:r>
                        <a:rPr lang="en-US" sz="1500" b="0" i="0" u="none" strike="noStrike" dirty="0">
                          <a:solidFill>
                            <a:srgbClr val="FFFF00"/>
                          </a:solidFill>
                          <a:effectLst/>
                          <a:latin typeface="Arial" panose="020B0604020202020204" pitchFamily="34" charset="0"/>
                        </a:rPr>
                        <a:t>Big Creek - spring/summer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2161135078"/>
                  </a:ext>
                </a:extLst>
              </a:tr>
              <a:tr h="156068">
                <a:tc>
                  <a:txBody>
                    <a:bodyPr/>
                    <a:lstStyle/>
                    <a:p>
                      <a:pPr algn="l" fontAlgn="ctr"/>
                      <a:r>
                        <a:rPr lang="en-US" sz="1500" b="0" i="0" u="none" strike="noStrike" dirty="0">
                          <a:solidFill>
                            <a:srgbClr val="FFFF00"/>
                          </a:solidFill>
                          <a:effectLst/>
                          <a:latin typeface="Arial" panose="020B0604020202020204" pitchFamily="34" charset="0"/>
                        </a:rPr>
                        <a:t>East Fork South Fork Salmon River - 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981998738"/>
                  </a:ext>
                </a:extLst>
              </a:tr>
              <a:tr h="156068">
                <a:tc>
                  <a:txBody>
                    <a:bodyPr/>
                    <a:lstStyle/>
                    <a:p>
                      <a:pPr algn="l" fontAlgn="ctr"/>
                      <a:r>
                        <a:rPr lang="en-US" sz="1500" b="0" i="0" u="none" strike="noStrike" dirty="0">
                          <a:solidFill>
                            <a:srgbClr val="FFFF00"/>
                          </a:solidFill>
                          <a:effectLst/>
                          <a:latin typeface="Arial" panose="020B0604020202020204" pitchFamily="34" charset="0"/>
                        </a:rPr>
                        <a:t>Little Salmon River - spring/summer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2278918266"/>
                  </a:ext>
                </a:extLst>
              </a:tr>
              <a:tr h="156068">
                <a:tc>
                  <a:txBody>
                    <a:bodyPr/>
                    <a:lstStyle/>
                    <a:p>
                      <a:pPr algn="l" fontAlgn="ctr"/>
                      <a:r>
                        <a:rPr lang="en-US" sz="1500" b="0" i="0" u="none" strike="noStrike" dirty="0">
                          <a:solidFill>
                            <a:srgbClr val="FFFF00"/>
                          </a:solidFill>
                          <a:effectLst/>
                          <a:latin typeface="Arial" panose="020B0604020202020204" pitchFamily="34" charset="0"/>
                        </a:rPr>
                        <a:t>Secesh River - 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3994759839"/>
                  </a:ext>
                </a:extLst>
              </a:tr>
              <a:tr h="156068">
                <a:tc>
                  <a:txBody>
                    <a:bodyPr/>
                    <a:lstStyle/>
                    <a:p>
                      <a:pPr algn="l" fontAlgn="ctr"/>
                      <a:r>
                        <a:rPr lang="en-US" sz="1500" b="0" i="0" u="none" strike="noStrike" dirty="0">
                          <a:solidFill>
                            <a:srgbClr val="FFFF00"/>
                          </a:solidFill>
                          <a:effectLst/>
                          <a:latin typeface="Arial" panose="020B0604020202020204" pitchFamily="34" charset="0"/>
                        </a:rPr>
                        <a:t>South Fork Salmon River - 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197207731"/>
                  </a:ext>
                </a:extLst>
              </a:tr>
              <a:tr h="156068">
                <a:tc>
                  <a:txBody>
                    <a:bodyPr/>
                    <a:lstStyle/>
                    <a:p>
                      <a:pPr algn="l" fontAlgn="ctr"/>
                      <a:r>
                        <a:rPr lang="en-US" sz="1500" b="0" i="0" u="none" strike="noStrike" dirty="0">
                          <a:solidFill>
                            <a:srgbClr val="FFFF00"/>
                          </a:solidFill>
                          <a:effectLst/>
                          <a:latin typeface="Arial" panose="020B0604020202020204" pitchFamily="34" charset="0"/>
                        </a:rPr>
                        <a:t>East Fork Salmon River - spring/summer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3219981871"/>
                  </a:ext>
                </a:extLst>
              </a:tr>
              <a:tr h="156068">
                <a:tc>
                  <a:txBody>
                    <a:bodyPr/>
                    <a:lstStyle/>
                    <a:p>
                      <a:pPr algn="l" fontAlgn="ctr"/>
                      <a:r>
                        <a:rPr lang="en-US" sz="1500" b="0" i="0" u="none" strike="noStrike" dirty="0">
                          <a:solidFill>
                            <a:srgbClr val="FFFF00"/>
                          </a:solidFill>
                          <a:effectLst/>
                          <a:latin typeface="Arial" panose="020B0604020202020204" pitchFamily="34" charset="0"/>
                        </a:rPr>
                        <a:t>Lemhi River - spring Chinook salmon</a:t>
                      </a:r>
                    </a:p>
                  </a:txBody>
                  <a:tcPr marL="6503" marR="6503" marT="6503" marB="0" anchor="ctr">
                    <a:lnL>
                      <a:noFill/>
                    </a:lnL>
                    <a:lnR>
                      <a:noFill/>
                    </a:lnR>
                    <a:lnT>
                      <a:noFill/>
                    </a:lnT>
                    <a:lnB>
                      <a:noFill/>
                    </a:lnB>
                  </a:tcPr>
                </a:tc>
                <a:extLst>
                  <a:ext uri="{0D108BD9-81ED-4DB2-BD59-A6C34878D82A}">
                    <a16:rowId xmlns:a16="http://schemas.microsoft.com/office/drawing/2014/main" val="2959264659"/>
                  </a:ext>
                </a:extLst>
              </a:tr>
              <a:tr h="156068">
                <a:tc>
                  <a:txBody>
                    <a:bodyPr/>
                    <a:lstStyle/>
                    <a:p>
                      <a:pPr algn="l" fontAlgn="ctr"/>
                      <a:r>
                        <a:rPr lang="en-US" sz="1500" b="0" i="0" u="none" strike="noStrike" dirty="0">
                          <a:solidFill>
                            <a:srgbClr val="FFFF00"/>
                          </a:solidFill>
                          <a:effectLst/>
                          <a:latin typeface="Arial" panose="020B0604020202020204" pitchFamily="34" charset="0"/>
                        </a:rPr>
                        <a:t>Pahsimeroi River - 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3563093719"/>
                  </a:ext>
                </a:extLst>
              </a:tr>
              <a:tr h="156068">
                <a:tc>
                  <a:txBody>
                    <a:bodyPr/>
                    <a:lstStyle/>
                    <a:p>
                      <a:pPr algn="l" fontAlgn="ctr"/>
                      <a:r>
                        <a:rPr lang="en-US" sz="1500" b="0" i="0" u="none" strike="noStrike" dirty="0">
                          <a:solidFill>
                            <a:srgbClr val="FFFF00"/>
                          </a:solidFill>
                          <a:effectLst/>
                          <a:latin typeface="Arial" panose="020B0604020202020204" pitchFamily="34" charset="0"/>
                        </a:rPr>
                        <a:t>Salmon River Lower Mainstem - spring/summer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711728040"/>
                  </a:ext>
                </a:extLst>
              </a:tr>
              <a:tr h="156068">
                <a:tc>
                  <a:txBody>
                    <a:bodyPr/>
                    <a:lstStyle/>
                    <a:p>
                      <a:pPr algn="l" fontAlgn="ctr"/>
                      <a:r>
                        <a:rPr lang="en-US" sz="1500" b="0" i="0" u="none" strike="noStrike" dirty="0">
                          <a:solidFill>
                            <a:srgbClr val="FFFF00"/>
                          </a:solidFill>
                          <a:effectLst/>
                          <a:latin typeface="Arial" panose="020B0604020202020204" pitchFamily="34" charset="0"/>
                        </a:rPr>
                        <a:t>Salmon River Upper Mainstem - spring Chinook salmon</a:t>
                      </a:r>
                    </a:p>
                  </a:txBody>
                  <a:tcPr marL="6503" marR="6503" marT="6503" marB="0" anchor="ctr">
                    <a:lnL>
                      <a:noFill/>
                    </a:lnL>
                    <a:lnR>
                      <a:noFill/>
                    </a:lnR>
                    <a:lnT>
                      <a:noFill/>
                    </a:lnT>
                    <a:lnB>
                      <a:noFill/>
                    </a:lnB>
                  </a:tcPr>
                </a:tc>
                <a:extLst>
                  <a:ext uri="{0D108BD9-81ED-4DB2-BD59-A6C34878D82A}">
                    <a16:rowId xmlns:a16="http://schemas.microsoft.com/office/drawing/2014/main" val="201638197"/>
                  </a:ext>
                </a:extLst>
              </a:tr>
              <a:tr h="156068">
                <a:tc>
                  <a:txBody>
                    <a:bodyPr/>
                    <a:lstStyle/>
                    <a:p>
                      <a:pPr algn="l" fontAlgn="ctr"/>
                      <a:r>
                        <a:rPr lang="en-US" sz="1500" b="0" i="0" u="none" strike="noStrike" dirty="0">
                          <a:solidFill>
                            <a:srgbClr val="FFFF00"/>
                          </a:solidFill>
                          <a:effectLst/>
                          <a:latin typeface="Arial" panose="020B0604020202020204" pitchFamily="34" charset="0"/>
                        </a:rPr>
                        <a:t>Valley Creek - spring/summer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3101489770"/>
                  </a:ext>
                </a:extLst>
              </a:tr>
              <a:tr h="156068">
                <a:tc>
                  <a:txBody>
                    <a:bodyPr/>
                    <a:lstStyle/>
                    <a:p>
                      <a:pPr algn="l" fontAlgn="ctr"/>
                      <a:r>
                        <a:rPr lang="en-US" sz="1500" b="0" i="0" u="none" strike="noStrike" dirty="0">
                          <a:solidFill>
                            <a:srgbClr val="FFFF00"/>
                          </a:solidFill>
                          <a:effectLst/>
                          <a:latin typeface="Arial" panose="020B0604020202020204" pitchFamily="34" charset="0"/>
                        </a:rPr>
                        <a:t>Redfish Lake - summer Sockeye salmon</a:t>
                      </a:r>
                    </a:p>
                  </a:txBody>
                  <a:tcPr marL="6503" marR="6503" marT="6503" marB="0" anchor="ctr">
                    <a:lnL>
                      <a:noFill/>
                    </a:lnL>
                    <a:lnR>
                      <a:noFill/>
                    </a:lnR>
                    <a:lnT>
                      <a:noFill/>
                    </a:lnT>
                    <a:lnB>
                      <a:noFill/>
                    </a:lnB>
                  </a:tcPr>
                </a:tc>
                <a:extLst>
                  <a:ext uri="{0D108BD9-81ED-4DB2-BD59-A6C34878D82A}">
                    <a16:rowId xmlns:a16="http://schemas.microsoft.com/office/drawing/2014/main" val="3889961980"/>
                  </a:ext>
                </a:extLst>
              </a:tr>
              <a:tr h="156068">
                <a:tc>
                  <a:txBody>
                    <a:bodyPr/>
                    <a:lstStyle/>
                    <a:p>
                      <a:pPr algn="l" fontAlgn="ctr"/>
                      <a:r>
                        <a:rPr lang="en-US" sz="1500" b="0" i="0" u="none" strike="noStrike" dirty="0">
                          <a:solidFill>
                            <a:srgbClr val="FFFF00"/>
                          </a:solidFill>
                          <a:effectLst/>
                          <a:latin typeface="Arial" panose="020B0604020202020204" pitchFamily="34" charset="0"/>
                        </a:rPr>
                        <a:t>Grande Ronde River Lower Mainstem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1578218701"/>
                  </a:ext>
                </a:extLst>
              </a:tr>
              <a:tr h="156068">
                <a:tc>
                  <a:txBody>
                    <a:bodyPr/>
                    <a:lstStyle/>
                    <a:p>
                      <a:pPr algn="l" fontAlgn="ctr"/>
                      <a:r>
                        <a:rPr lang="sv-SE" sz="1500" b="0" i="0" u="none" strike="noStrike" dirty="0">
                          <a:solidFill>
                            <a:srgbClr val="FFFF00"/>
                          </a:solidFill>
                          <a:effectLst/>
                          <a:latin typeface="Arial" panose="020B0604020202020204" pitchFamily="34" charset="0"/>
                        </a:rPr>
                        <a:t>Grande Ronde River Upper Mainstem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3666570037"/>
                  </a:ext>
                </a:extLst>
              </a:tr>
              <a:tr h="156068">
                <a:tc>
                  <a:txBody>
                    <a:bodyPr/>
                    <a:lstStyle/>
                    <a:p>
                      <a:pPr algn="l" fontAlgn="ctr"/>
                      <a:r>
                        <a:rPr lang="en-US" sz="1500" b="0" i="0" u="none" strike="noStrike" dirty="0">
                          <a:solidFill>
                            <a:srgbClr val="FFFF00"/>
                          </a:solidFill>
                          <a:effectLst/>
                          <a:latin typeface="Arial" panose="020B0604020202020204" pitchFamily="34" charset="0"/>
                        </a:rPr>
                        <a:t>Joseph Creek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3666815337"/>
                  </a:ext>
                </a:extLst>
              </a:tr>
              <a:tr h="156068">
                <a:tc>
                  <a:txBody>
                    <a:bodyPr/>
                    <a:lstStyle/>
                    <a:p>
                      <a:pPr algn="l" fontAlgn="ctr"/>
                      <a:r>
                        <a:rPr lang="en-US" sz="1500" b="0" i="0" u="none" strike="noStrike" dirty="0">
                          <a:solidFill>
                            <a:srgbClr val="FFFF00"/>
                          </a:solidFill>
                          <a:effectLst/>
                          <a:latin typeface="Arial" panose="020B0604020202020204" pitchFamily="34" charset="0"/>
                        </a:rPr>
                        <a:t>Wallowa River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1352907089"/>
                  </a:ext>
                </a:extLst>
              </a:tr>
              <a:tr h="156068">
                <a:tc>
                  <a:txBody>
                    <a:bodyPr/>
                    <a:lstStyle/>
                    <a:p>
                      <a:pPr algn="l" fontAlgn="ctr"/>
                      <a:r>
                        <a:rPr lang="en-US" sz="1500" b="0" i="0" u="none" strike="noStrike" dirty="0">
                          <a:solidFill>
                            <a:srgbClr val="FFFF00"/>
                          </a:solidFill>
                          <a:effectLst/>
                          <a:latin typeface="Arial" panose="020B0604020202020204" pitchFamily="34" charset="0"/>
                        </a:rPr>
                        <a:t>Hells Canyon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3317533090"/>
                  </a:ext>
                </a:extLst>
              </a:tr>
              <a:tr h="156068">
                <a:tc>
                  <a:txBody>
                    <a:bodyPr/>
                    <a:lstStyle/>
                    <a:p>
                      <a:pPr algn="l" fontAlgn="ctr"/>
                      <a:r>
                        <a:rPr lang="en-US" sz="1500" b="0" i="0" u="none" strike="noStrike" dirty="0">
                          <a:solidFill>
                            <a:srgbClr val="FFFF00"/>
                          </a:solidFill>
                          <a:effectLst/>
                          <a:latin typeface="Arial" panose="020B0604020202020204" pitchFamily="34" charset="0"/>
                        </a:rPr>
                        <a:t>Imnaha River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945907359"/>
                  </a:ext>
                </a:extLst>
              </a:tr>
              <a:tr h="156068">
                <a:tc>
                  <a:txBody>
                    <a:bodyPr/>
                    <a:lstStyle/>
                    <a:p>
                      <a:pPr algn="l" fontAlgn="ctr"/>
                      <a:r>
                        <a:rPr lang="en-US" sz="1500" b="0" i="0" u="none" strike="noStrike" dirty="0">
                          <a:solidFill>
                            <a:srgbClr val="FFFF00"/>
                          </a:solidFill>
                          <a:effectLst/>
                          <a:latin typeface="Arial" panose="020B0604020202020204" pitchFamily="34" charset="0"/>
                        </a:rPr>
                        <a:t>Asotin Creek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1316121074"/>
                  </a:ext>
                </a:extLst>
              </a:tr>
              <a:tr h="156068">
                <a:tc>
                  <a:txBody>
                    <a:bodyPr/>
                    <a:lstStyle/>
                    <a:p>
                      <a:pPr algn="l" fontAlgn="ctr"/>
                      <a:r>
                        <a:rPr lang="en-US" sz="1500" b="0" i="0" u="none" strike="noStrike" dirty="0">
                          <a:solidFill>
                            <a:srgbClr val="FFFF00"/>
                          </a:solidFill>
                          <a:effectLst/>
                          <a:latin typeface="Arial" panose="020B0604020202020204" pitchFamily="34" charset="0"/>
                        </a:rPr>
                        <a:t>Tucannon River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510945670"/>
                  </a:ext>
                </a:extLst>
              </a:tr>
              <a:tr h="156068">
                <a:tc>
                  <a:txBody>
                    <a:bodyPr/>
                    <a:lstStyle/>
                    <a:p>
                      <a:pPr algn="l" fontAlgn="ctr"/>
                      <a:r>
                        <a:rPr lang="en-US" sz="1500" b="0" i="0" u="none" strike="noStrike" dirty="0">
                          <a:solidFill>
                            <a:srgbClr val="FFFF00"/>
                          </a:solidFill>
                          <a:effectLst/>
                          <a:latin typeface="Arial" panose="020B0604020202020204" pitchFamily="34" charset="0"/>
                        </a:rPr>
                        <a:t>East Fork Salmon River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412527323"/>
                  </a:ext>
                </a:extLst>
              </a:tr>
              <a:tr h="156068">
                <a:tc>
                  <a:txBody>
                    <a:bodyPr/>
                    <a:lstStyle/>
                    <a:p>
                      <a:pPr algn="l" fontAlgn="ctr"/>
                      <a:r>
                        <a:rPr lang="en-US" sz="1500" b="0" i="0" u="none" strike="noStrike" dirty="0">
                          <a:solidFill>
                            <a:srgbClr val="FFFF00"/>
                          </a:solidFill>
                          <a:effectLst/>
                          <a:latin typeface="Arial" panose="020B0604020202020204" pitchFamily="34" charset="0"/>
                        </a:rPr>
                        <a:t>Lemhi River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59666238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45141339"/>
              </p:ext>
            </p:extLst>
          </p:nvPr>
        </p:nvGraphicFramePr>
        <p:xfrm>
          <a:off x="5746749" y="605089"/>
          <a:ext cx="6445251" cy="6027420"/>
        </p:xfrm>
        <a:graphic>
          <a:graphicData uri="http://schemas.openxmlformats.org/drawingml/2006/table">
            <a:tbl>
              <a:tblPr/>
              <a:tblGrid>
                <a:gridCol w="6445251">
                  <a:extLst>
                    <a:ext uri="{9D8B030D-6E8A-4147-A177-3AD203B41FA5}">
                      <a16:colId xmlns:a16="http://schemas.microsoft.com/office/drawing/2014/main" val="4253768510"/>
                    </a:ext>
                  </a:extLst>
                </a:gridCol>
              </a:tblGrid>
              <a:tr h="182880">
                <a:tc>
                  <a:txBody>
                    <a:bodyPr/>
                    <a:lstStyle/>
                    <a:p>
                      <a:pPr algn="l" fontAlgn="ctr"/>
                      <a:r>
                        <a:rPr lang="en-US" sz="1600" b="0" i="0" u="none" strike="noStrike" dirty="0">
                          <a:solidFill>
                            <a:srgbClr val="FFFF00"/>
                          </a:solidFill>
                          <a:effectLst/>
                          <a:latin typeface="Arial" panose="020B0604020202020204" pitchFamily="34" charset="0"/>
                        </a:rPr>
                        <a:t>Middle Fork Salmon River Upper Mainstem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963954851"/>
                  </a:ext>
                </a:extLst>
              </a:tr>
              <a:tr h="182880">
                <a:tc>
                  <a:txBody>
                    <a:bodyPr/>
                    <a:lstStyle/>
                    <a:p>
                      <a:pPr algn="l" fontAlgn="ctr"/>
                      <a:r>
                        <a:rPr lang="en-US" sz="1600" b="0" i="0" u="none" strike="noStrike" dirty="0">
                          <a:solidFill>
                            <a:srgbClr val="FFFF00"/>
                          </a:solidFill>
                          <a:effectLst/>
                          <a:latin typeface="Arial" panose="020B0604020202020204" pitchFamily="34" charset="0"/>
                        </a:rPr>
                        <a:t>Pahsimeroi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849691422"/>
                  </a:ext>
                </a:extLst>
              </a:tr>
              <a:tr h="182880">
                <a:tc>
                  <a:txBody>
                    <a:bodyPr/>
                    <a:lstStyle/>
                    <a:p>
                      <a:pPr algn="l" fontAlgn="ctr"/>
                      <a:r>
                        <a:rPr lang="en-US" sz="1600" b="0" i="0" u="none" strike="noStrike" dirty="0">
                          <a:solidFill>
                            <a:srgbClr val="FFFF00"/>
                          </a:solidFill>
                          <a:effectLst/>
                          <a:latin typeface="Arial" panose="020B0604020202020204" pitchFamily="34" charset="0"/>
                        </a:rPr>
                        <a:t>Salmon River Upper Mainstem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3502679954"/>
                  </a:ext>
                </a:extLst>
              </a:tr>
              <a:tr h="182880">
                <a:tc>
                  <a:txBody>
                    <a:bodyPr/>
                    <a:lstStyle/>
                    <a:p>
                      <a:pPr algn="l" fontAlgn="ctr"/>
                      <a:r>
                        <a:rPr lang="en-US" sz="1600" b="0" i="0" u="none" strike="noStrike" dirty="0">
                          <a:solidFill>
                            <a:srgbClr val="FFFF00"/>
                          </a:solidFill>
                          <a:effectLst/>
                          <a:latin typeface="Arial" panose="020B0604020202020204" pitchFamily="34" charset="0"/>
                        </a:rPr>
                        <a:t>Deschutes River Eastside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841252608"/>
                  </a:ext>
                </a:extLst>
              </a:tr>
              <a:tr h="182880">
                <a:tc>
                  <a:txBody>
                    <a:bodyPr/>
                    <a:lstStyle/>
                    <a:p>
                      <a:pPr algn="l" fontAlgn="ctr"/>
                      <a:r>
                        <a:rPr lang="en-US" sz="1600" b="0" i="0" u="none" strike="noStrike" dirty="0">
                          <a:solidFill>
                            <a:srgbClr val="FFFF00"/>
                          </a:solidFill>
                          <a:effectLst/>
                          <a:latin typeface="Arial" panose="020B0604020202020204" pitchFamily="34" charset="0"/>
                        </a:rPr>
                        <a:t>Deschutes River Westside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396355487"/>
                  </a:ext>
                </a:extLst>
              </a:tr>
              <a:tr h="182880">
                <a:tc>
                  <a:txBody>
                    <a:bodyPr/>
                    <a:lstStyle/>
                    <a:p>
                      <a:pPr algn="l" fontAlgn="ctr"/>
                      <a:r>
                        <a:rPr lang="en-US" sz="1600" b="0" i="0" u="none" strike="noStrike" dirty="0">
                          <a:solidFill>
                            <a:srgbClr val="FFFF00"/>
                          </a:solidFill>
                          <a:effectLst/>
                          <a:latin typeface="Arial" panose="020B0604020202020204" pitchFamily="34" charset="0"/>
                        </a:rPr>
                        <a:t>Fifteenmile Creek - winter Steelhead</a:t>
                      </a:r>
                    </a:p>
                  </a:txBody>
                  <a:tcPr marL="7620" marR="7620" marT="7620" marB="0" anchor="ctr">
                    <a:lnL>
                      <a:noFill/>
                    </a:lnL>
                    <a:lnR>
                      <a:noFill/>
                    </a:lnR>
                    <a:lnT>
                      <a:noFill/>
                    </a:lnT>
                    <a:lnB>
                      <a:noFill/>
                    </a:lnB>
                  </a:tcPr>
                </a:tc>
                <a:extLst>
                  <a:ext uri="{0D108BD9-81ED-4DB2-BD59-A6C34878D82A}">
                    <a16:rowId xmlns:a16="http://schemas.microsoft.com/office/drawing/2014/main" val="205391931"/>
                  </a:ext>
                </a:extLst>
              </a:tr>
              <a:tr h="182880">
                <a:tc>
                  <a:txBody>
                    <a:bodyPr/>
                    <a:lstStyle/>
                    <a:p>
                      <a:pPr algn="l" fontAlgn="ctr"/>
                      <a:r>
                        <a:rPr lang="en-US" sz="1600" b="0" i="0" u="none" strike="noStrike" dirty="0">
                          <a:solidFill>
                            <a:srgbClr val="FFFF00"/>
                          </a:solidFill>
                          <a:effectLst/>
                          <a:latin typeface="Arial" panose="020B0604020202020204" pitchFamily="34" charset="0"/>
                        </a:rPr>
                        <a:t>Klickitat River - summer and winter Steelhead</a:t>
                      </a:r>
                    </a:p>
                  </a:txBody>
                  <a:tcPr marL="7620" marR="7620" marT="7620" marB="0" anchor="ctr">
                    <a:lnL>
                      <a:noFill/>
                    </a:lnL>
                    <a:lnR>
                      <a:noFill/>
                    </a:lnR>
                    <a:lnT>
                      <a:noFill/>
                    </a:lnT>
                    <a:lnB>
                      <a:noFill/>
                    </a:lnB>
                  </a:tcPr>
                </a:tc>
                <a:extLst>
                  <a:ext uri="{0D108BD9-81ED-4DB2-BD59-A6C34878D82A}">
                    <a16:rowId xmlns:a16="http://schemas.microsoft.com/office/drawing/2014/main" val="2140902126"/>
                  </a:ext>
                </a:extLst>
              </a:tr>
              <a:tr h="182880">
                <a:tc>
                  <a:txBody>
                    <a:bodyPr/>
                    <a:lstStyle/>
                    <a:p>
                      <a:pPr algn="l" fontAlgn="ctr"/>
                      <a:r>
                        <a:rPr lang="en-US" sz="1600" b="0" i="0" u="none" strike="noStrike" dirty="0">
                          <a:solidFill>
                            <a:srgbClr val="FFFF00"/>
                          </a:solidFill>
                          <a:effectLst/>
                          <a:latin typeface="Arial" panose="020B0604020202020204" pitchFamily="34" charset="0"/>
                        </a:rPr>
                        <a:t>John Day River Lower Mainstem Tributaries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806981613"/>
                  </a:ext>
                </a:extLst>
              </a:tr>
              <a:tr h="182880">
                <a:tc>
                  <a:txBody>
                    <a:bodyPr/>
                    <a:lstStyle/>
                    <a:p>
                      <a:pPr algn="l" fontAlgn="ctr"/>
                      <a:r>
                        <a:rPr lang="en-US" sz="1600" b="0" i="0" u="none" strike="noStrike" dirty="0">
                          <a:solidFill>
                            <a:srgbClr val="FFFF00"/>
                          </a:solidFill>
                          <a:effectLst/>
                          <a:latin typeface="Arial" panose="020B0604020202020204" pitchFamily="34" charset="0"/>
                        </a:rPr>
                        <a:t>John Day River Upper Mainstem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270533525"/>
                  </a:ext>
                </a:extLst>
              </a:tr>
              <a:tr h="182880">
                <a:tc>
                  <a:txBody>
                    <a:bodyPr/>
                    <a:lstStyle/>
                    <a:p>
                      <a:pPr algn="l" fontAlgn="ctr"/>
                      <a:r>
                        <a:rPr lang="en-US" sz="1600" b="0" i="0" u="none" strike="noStrike" dirty="0">
                          <a:solidFill>
                            <a:srgbClr val="FFFF00"/>
                          </a:solidFill>
                          <a:effectLst/>
                          <a:latin typeface="Arial" panose="020B0604020202020204" pitchFamily="34" charset="0"/>
                        </a:rPr>
                        <a:t>Middle Fork John Day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3681190487"/>
                  </a:ext>
                </a:extLst>
              </a:tr>
              <a:tr h="182880">
                <a:tc>
                  <a:txBody>
                    <a:bodyPr/>
                    <a:lstStyle/>
                    <a:p>
                      <a:pPr algn="l" fontAlgn="ctr"/>
                      <a:r>
                        <a:rPr lang="en-US" sz="1600" b="0" i="0" u="none" strike="noStrike" dirty="0">
                          <a:solidFill>
                            <a:srgbClr val="FFFF00"/>
                          </a:solidFill>
                          <a:effectLst/>
                          <a:latin typeface="Arial" panose="020B0604020202020204" pitchFamily="34" charset="0"/>
                        </a:rPr>
                        <a:t>North Fork John Day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58024764"/>
                  </a:ext>
                </a:extLst>
              </a:tr>
              <a:tr h="182880">
                <a:tc>
                  <a:txBody>
                    <a:bodyPr/>
                    <a:lstStyle/>
                    <a:p>
                      <a:pPr algn="l" fontAlgn="ctr"/>
                      <a:r>
                        <a:rPr lang="en-US" sz="1600" b="0" i="0" u="none" strike="noStrike" dirty="0">
                          <a:solidFill>
                            <a:srgbClr val="FFFF00"/>
                          </a:solidFill>
                          <a:effectLst/>
                          <a:latin typeface="Arial" panose="020B0604020202020204" pitchFamily="34" charset="0"/>
                        </a:rPr>
                        <a:t>South Fork John Day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830632295"/>
                  </a:ext>
                </a:extLst>
              </a:tr>
              <a:tr h="182880">
                <a:tc>
                  <a:txBody>
                    <a:bodyPr/>
                    <a:lstStyle/>
                    <a:p>
                      <a:pPr algn="l" fontAlgn="ctr"/>
                      <a:r>
                        <a:rPr lang="en-US" sz="1600" b="0" i="0" u="none" strike="noStrike" dirty="0">
                          <a:solidFill>
                            <a:srgbClr val="FFFF00"/>
                          </a:solidFill>
                          <a:effectLst/>
                          <a:latin typeface="Arial" panose="020B0604020202020204" pitchFamily="34" charset="0"/>
                        </a:rPr>
                        <a:t>Touchet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855725049"/>
                  </a:ext>
                </a:extLst>
              </a:tr>
              <a:tr h="182880">
                <a:tc>
                  <a:txBody>
                    <a:bodyPr/>
                    <a:lstStyle/>
                    <a:p>
                      <a:pPr algn="l" fontAlgn="ctr"/>
                      <a:r>
                        <a:rPr lang="en-US" sz="1600" b="0" i="0" u="none" strike="noStrike" dirty="0">
                          <a:solidFill>
                            <a:srgbClr val="FFFF00"/>
                          </a:solidFill>
                          <a:effectLst/>
                          <a:latin typeface="Arial" panose="020B0604020202020204" pitchFamily="34" charset="0"/>
                        </a:rPr>
                        <a:t>Umatilla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132270091"/>
                  </a:ext>
                </a:extLst>
              </a:tr>
              <a:tr h="182880">
                <a:tc>
                  <a:txBody>
                    <a:bodyPr/>
                    <a:lstStyle/>
                    <a:p>
                      <a:pPr algn="l" fontAlgn="ctr"/>
                      <a:r>
                        <a:rPr lang="en-US" sz="1600" b="0" i="0" u="none" strike="noStrike" dirty="0">
                          <a:solidFill>
                            <a:srgbClr val="FFFF00"/>
                          </a:solidFill>
                          <a:effectLst/>
                          <a:latin typeface="Arial" panose="020B0604020202020204" pitchFamily="34" charset="0"/>
                        </a:rPr>
                        <a:t>Walla Walla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245098471"/>
                  </a:ext>
                </a:extLst>
              </a:tr>
              <a:tr h="182880">
                <a:tc>
                  <a:txBody>
                    <a:bodyPr/>
                    <a:lstStyle/>
                    <a:p>
                      <a:pPr algn="l" fontAlgn="ctr"/>
                      <a:r>
                        <a:rPr lang="en-US" sz="1600" b="0" i="0" u="none" strike="noStrike" dirty="0">
                          <a:solidFill>
                            <a:srgbClr val="FFFF00"/>
                          </a:solidFill>
                          <a:effectLst/>
                          <a:latin typeface="Arial" panose="020B0604020202020204" pitchFamily="34" charset="0"/>
                        </a:rPr>
                        <a:t>Naches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307213904"/>
                  </a:ext>
                </a:extLst>
              </a:tr>
              <a:tr h="182880">
                <a:tc>
                  <a:txBody>
                    <a:bodyPr/>
                    <a:lstStyle/>
                    <a:p>
                      <a:pPr algn="l" fontAlgn="ctr"/>
                      <a:r>
                        <a:rPr lang="en-US" sz="1600" b="0" i="0" u="none" strike="noStrike" dirty="0">
                          <a:solidFill>
                            <a:srgbClr val="FFFF00"/>
                          </a:solidFill>
                          <a:effectLst/>
                          <a:latin typeface="Arial" panose="020B0604020202020204" pitchFamily="34" charset="0"/>
                        </a:rPr>
                        <a:t>Satus Creek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3863371650"/>
                  </a:ext>
                </a:extLst>
              </a:tr>
              <a:tr h="182880">
                <a:tc>
                  <a:txBody>
                    <a:bodyPr/>
                    <a:lstStyle/>
                    <a:p>
                      <a:pPr algn="l" fontAlgn="ctr"/>
                      <a:r>
                        <a:rPr lang="en-US" sz="1600" b="0" i="0" u="none" strike="noStrike" dirty="0">
                          <a:solidFill>
                            <a:srgbClr val="FFFF00"/>
                          </a:solidFill>
                          <a:effectLst/>
                          <a:latin typeface="Arial" panose="020B0604020202020204" pitchFamily="34" charset="0"/>
                        </a:rPr>
                        <a:t>Toppenish Creek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228955681"/>
                  </a:ext>
                </a:extLst>
              </a:tr>
              <a:tr h="182880">
                <a:tc>
                  <a:txBody>
                    <a:bodyPr/>
                    <a:lstStyle/>
                    <a:p>
                      <a:pPr algn="l" fontAlgn="ctr"/>
                      <a:r>
                        <a:rPr lang="sv-SE" sz="1600" b="0" i="0" u="none" strike="noStrike">
                          <a:solidFill>
                            <a:srgbClr val="FFFF00"/>
                          </a:solidFill>
                          <a:effectLst/>
                          <a:latin typeface="Arial" panose="020B0604020202020204" pitchFamily="34" charset="0"/>
                        </a:rPr>
                        <a:t>Yakima River Upper Mainstem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4047991262"/>
                  </a:ext>
                </a:extLst>
              </a:tr>
              <a:tr h="182880">
                <a:tc>
                  <a:txBody>
                    <a:bodyPr/>
                    <a:lstStyle/>
                    <a:p>
                      <a:pPr algn="l" fontAlgn="ctr"/>
                      <a:r>
                        <a:rPr lang="en-US" sz="1600" b="0" i="0" u="none" strike="noStrike" dirty="0">
                          <a:solidFill>
                            <a:srgbClr val="FFFF00"/>
                          </a:solidFill>
                          <a:effectLst/>
                          <a:latin typeface="Arial" panose="020B0604020202020204" pitchFamily="34" charset="0"/>
                        </a:rPr>
                        <a:t>Hood River - fall Chinook salmon</a:t>
                      </a:r>
                    </a:p>
                  </a:txBody>
                  <a:tcPr marL="7620" marR="7620" marT="7620" marB="0" anchor="ctr">
                    <a:lnL>
                      <a:noFill/>
                    </a:lnL>
                    <a:lnR>
                      <a:noFill/>
                    </a:lnR>
                    <a:lnT>
                      <a:noFill/>
                    </a:lnT>
                    <a:lnB>
                      <a:noFill/>
                    </a:lnB>
                  </a:tcPr>
                </a:tc>
                <a:extLst>
                  <a:ext uri="{0D108BD9-81ED-4DB2-BD59-A6C34878D82A}">
                    <a16:rowId xmlns:a16="http://schemas.microsoft.com/office/drawing/2014/main" val="772718602"/>
                  </a:ext>
                </a:extLst>
              </a:tr>
              <a:tr h="182880">
                <a:tc>
                  <a:txBody>
                    <a:bodyPr/>
                    <a:lstStyle/>
                    <a:p>
                      <a:pPr algn="l" fontAlgn="ctr"/>
                      <a:r>
                        <a:rPr lang="en-US" sz="1600" b="0" i="0" u="none" strike="noStrike" dirty="0">
                          <a:solidFill>
                            <a:srgbClr val="FFFF00"/>
                          </a:solidFill>
                          <a:effectLst/>
                          <a:latin typeface="Arial" panose="020B0604020202020204" pitchFamily="34" charset="0"/>
                        </a:rPr>
                        <a:t>Hood River - spring Chinook salmon</a:t>
                      </a:r>
                    </a:p>
                  </a:txBody>
                  <a:tcPr marL="7620" marR="7620" marT="7620" marB="0" anchor="ctr">
                    <a:lnL>
                      <a:noFill/>
                    </a:lnL>
                    <a:lnR>
                      <a:noFill/>
                    </a:lnR>
                    <a:lnT>
                      <a:noFill/>
                    </a:lnT>
                    <a:lnB>
                      <a:noFill/>
                    </a:lnB>
                  </a:tcPr>
                </a:tc>
                <a:extLst>
                  <a:ext uri="{0D108BD9-81ED-4DB2-BD59-A6C34878D82A}">
                    <a16:rowId xmlns:a16="http://schemas.microsoft.com/office/drawing/2014/main" val="1327139383"/>
                  </a:ext>
                </a:extLst>
              </a:tr>
              <a:tr h="350520">
                <a:tc>
                  <a:txBody>
                    <a:bodyPr/>
                    <a:lstStyle/>
                    <a:p>
                      <a:pPr algn="l" fontAlgn="ctr"/>
                      <a:r>
                        <a:rPr lang="en-US" sz="1600" b="0" i="0" u="none" strike="noStrike" dirty="0">
                          <a:solidFill>
                            <a:srgbClr val="FFFF00"/>
                          </a:solidFill>
                          <a:effectLst/>
                          <a:latin typeface="Arial" panose="020B0604020202020204" pitchFamily="34" charset="0"/>
                        </a:rPr>
                        <a:t>Washington Upper Gorge Tributaries and White Salmon River - late Coho salmon</a:t>
                      </a:r>
                    </a:p>
                  </a:txBody>
                  <a:tcPr marL="7620" marR="7620" marT="7620" marB="0" anchor="ctr">
                    <a:lnL>
                      <a:noFill/>
                    </a:lnL>
                    <a:lnR>
                      <a:noFill/>
                    </a:lnR>
                    <a:lnT>
                      <a:noFill/>
                    </a:lnT>
                    <a:lnB>
                      <a:noFill/>
                    </a:lnB>
                  </a:tcPr>
                </a:tc>
                <a:extLst>
                  <a:ext uri="{0D108BD9-81ED-4DB2-BD59-A6C34878D82A}">
                    <a16:rowId xmlns:a16="http://schemas.microsoft.com/office/drawing/2014/main" val="1658697736"/>
                  </a:ext>
                </a:extLst>
              </a:tr>
              <a:tr h="182880">
                <a:tc>
                  <a:txBody>
                    <a:bodyPr/>
                    <a:lstStyle/>
                    <a:p>
                      <a:pPr algn="l" fontAlgn="ctr"/>
                      <a:r>
                        <a:rPr lang="en-US" sz="1600" b="0" i="0" u="none" strike="noStrike" dirty="0">
                          <a:solidFill>
                            <a:srgbClr val="FFFF00"/>
                          </a:solidFill>
                          <a:effectLst/>
                          <a:latin typeface="Arial" panose="020B0604020202020204" pitchFamily="34" charset="0"/>
                        </a:rPr>
                        <a:t>Wind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85531435"/>
                  </a:ext>
                </a:extLst>
              </a:tr>
            </a:tbl>
          </a:graphicData>
        </a:graphic>
      </p:graphicFrame>
    </p:spTree>
    <p:extLst>
      <p:ext uri="{BB962C8B-B14F-4D97-AF65-F5344CB8AC3E}">
        <p14:creationId xmlns:p14="http://schemas.microsoft.com/office/powerpoint/2010/main" val="291741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2800" y="274638"/>
            <a:ext cx="10566400" cy="738142"/>
          </a:xfrm>
        </p:spPr>
        <p:txBody>
          <a:bodyPr/>
          <a:lstStyle/>
          <a:p>
            <a:r>
              <a:rPr lang="en-US" dirty="0" smtClean="0"/>
              <a:t>BPA Priority 1 Populations</a:t>
            </a:r>
          </a:p>
        </p:txBody>
      </p:sp>
      <p:sp>
        <p:nvSpPr>
          <p:cNvPr id="4" name="Content Placeholder 3"/>
          <p:cNvSpPr>
            <a:spLocks noGrp="1"/>
          </p:cNvSpPr>
          <p:nvPr>
            <p:ph sz="half" idx="1"/>
          </p:nvPr>
        </p:nvSpPr>
        <p:spPr/>
        <p:txBody>
          <a:bodyPr>
            <a:normAutofit/>
          </a:bodyPr>
          <a:lstStyle/>
          <a:p>
            <a:endParaRPr lang="en-US" dirty="0"/>
          </a:p>
          <a:p>
            <a:endParaRPr lang="en-US" dirty="0"/>
          </a:p>
        </p:txBody>
      </p:sp>
      <p:sp>
        <p:nvSpPr>
          <p:cNvPr id="5" name="Content Placeholder 4"/>
          <p:cNvSpPr>
            <a:spLocks noGrp="1"/>
          </p:cNvSpPr>
          <p:nvPr>
            <p:ph sz="half" idx="2"/>
          </p:nvPr>
        </p:nvSpPr>
        <p:spPr/>
        <p:txBody>
          <a:bodyPr>
            <a:normAutofit/>
          </a:bodyPr>
          <a:lstStyle/>
          <a:p>
            <a:endParaRPr lang="en-US" dirty="0"/>
          </a:p>
        </p:txBody>
      </p:sp>
      <p:pic>
        <p:nvPicPr>
          <p:cNvPr id="2" name="Picture 1"/>
          <p:cNvPicPr>
            <a:picLocks noChangeAspect="1"/>
          </p:cNvPicPr>
          <p:nvPr/>
        </p:nvPicPr>
        <p:blipFill>
          <a:blip r:embed="rId2"/>
          <a:stretch>
            <a:fillRect/>
          </a:stretch>
        </p:blipFill>
        <p:spPr>
          <a:xfrm>
            <a:off x="551969" y="1012780"/>
            <a:ext cx="11088061" cy="5692819"/>
          </a:xfrm>
          <a:prstGeom prst="rect">
            <a:avLst/>
          </a:prstGeom>
        </p:spPr>
      </p:pic>
    </p:spTree>
    <p:extLst>
      <p:ext uri="{BB962C8B-B14F-4D97-AF65-F5344CB8AC3E}">
        <p14:creationId xmlns:p14="http://schemas.microsoft.com/office/powerpoint/2010/main" val="2114804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025431"/>
              </p:ext>
            </p:extLst>
          </p:nvPr>
        </p:nvGraphicFramePr>
        <p:xfrm>
          <a:off x="931818" y="269958"/>
          <a:ext cx="10302237" cy="5930557"/>
        </p:xfrm>
        <a:graphic>
          <a:graphicData uri="http://schemas.openxmlformats.org/drawingml/2006/table">
            <a:tbl>
              <a:tblPr firstRow="1" firstCol="1" bandRow="1"/>
              <a:tblGrid>
                <a:gridCol w="1402729">
                  <a:extLst>
                    <a:ext uri="{9D8B030D-6E8A-4147-A177-3AD203B41FA5}">
                      <a16:colId xmlns:a16="http://schemas.microsoft.com/office/drawing/2014/main" val="3886406599"/>
                    </a:ext>
                  </a:extLst>
                </a:gridCol>
                <a:gridCol w="903814">
                  <a:extLst>
                    <a:ext uri="{9D8B030D-6E8A-4147-A177-3AD203B41FA5}">
                      <a16:colId xmlns:a16="http://schemas.microsoft.com/office/drawing/2014/main" val="2853326509"/>
                    </a:ext>
                  </a:extLst>
                </a:gridCol>
                <a:gridCol w="965578">
                  <a:extLst>
                    <a:ext uri="{9D8B030D-6E8A-4147-A177-3AD203B41FA5}">
                      <a16:colId xmlns:a16="http://schemas.microsoft.com/office/drawing/2014/main" val="1344638640"/>
                    </a:ext>
                  </a:extLst>
                </a:gridCol>
                <a:gridCol w="965578">
                  <a:extLst>
                    <a:ext uri="{9D8B030D-6E8A-4147-A177-3AD203B41FA5}">
                      <a16:colId xmlns:a16="http://schemas.microsoft.com/office/drawing/2014/main" val="2867313390"/>
                    </a:ext>
                  </a:extLst>
                </a:gridCol>
                <a:gridCol w="942245">
                  <a:extLst>
                    <a:ext uri="{9D8B030D-6E8A-4147-A177-3AD203B41FA5}">
                      <a16:colId xmlns:a16="http://schemas.microsoft.com/office/drawing/2014/main" val="3356907125"/>
                    </a:ext>
                  </a:extLst>
                </a:gridCol>
                <a:gridCol w="1179692">
                  <a:extLst>
                    <a:ext uri="{9D8B030D-6E8A-4147-A177-3AD203B41FA5}">
                      <a16:colId xmlns:a16="http://schemas.microsoft.com/office/drawing/2014/main" val="1580472028"/>
                    </a:ext>
                  </a:extLst>
                </a:gridCol>
                <a:gridCol w="1179692">
                  <a:extLst>
                    <a:ext uri="{9D8B030D-6E8A-4147-A177-3AD203B41FA5}">
                      <a16:colId xmlns:a16="http://schemas.microsoft.com/office/drawing/2014/main" val="3637185742"/>
                    </a:ext>
                  </a:extLst>
                </a:gridCol>
                <a:gridCol w="790579">
                  <a:extLst>
                    <a:ext uri="{9D8B030D-6E8A-4147-A177-3AD203B41FA5}">
                      <a16:colId xmlns:a16="http://schemas.microsoft.com/office/drawing/2014/main" val="1090079977"/>
                    </a:ext>
                  </a:extLst>
                </a:gridCol>
                <a:gridCol w="986165">
                  <a:extLst>
                    <a:ext uri="{9D8B030D-6E8A-4147-A177-3AD203B41FA5}">
                      <a16:colId xmlns:a16="http://schemas.microsoft.com/office/drawing/2014/main" val="912336318"/>
                    </a:ext>
                  </a:extLst>
                </a:gridCol>
                <a:gridCol w="986165">
                  <a:extLst>
                    <a:ext uri="{9D8B030D-6E8A-4147-A177-3AD203B41FA5}">
                      <a16:colId xmlns:a16="http://schemas.microsoft.com/office/drawing/2014/main" val="2002628687"/>
                    </a:ext>
                  </a:extLst>
                </a:gridCol>
              </a:tblGrid>
              <a:tr h="338464">
                <a:tc gridSpan="7">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Published Coordinated Assessments Data</a:t>
                      </a:r>
                      <a:r>
                        <a:rPr lang="en-US" sz="13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Snapshot Date  June 13, 2018</a:t>
                      </a:r>
                      <a:r>
                        <a:rPr lang="en-US" sz="7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In Last 163  Days </a:t>
                      </a:r>
                      <a:r>
                        <a:rPr lang="en-US" sz="800" b="1" dirty="0">
                          <a:effectLst/>
                          <a:latin typeface="Calibri" panose="020F0502020204030204" pitchFamily="34" charset="0"/>
                          <a:ea typeface="Calibri" panose="020F0502020204030204" pitchFamily="34" charset="0"/>
                          <a:cs typeface="Times New Roman" panose="02020603050405020304" pitchFamily="18" charset="0"/>
                        </a:rPr>
                        <a:t> (since Jan. 1,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4759982"/>
                  </a:ext>
                </a:extLst>
              </a:tr>
              <a:tr h="434617">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CA HLI table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Agency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Populations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Records Validated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Records w/HLIs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Records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w/o HLIs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Last Modified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New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Validated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HLIs Changed*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80772780"/>
                  </a:ext>
                </a:extLst>
              </a:tr>
              <a:tr h="197540">
                <a:tc rowSpan="5">
                  <a:txBody>
                    <a:bodyPr/>
                    <a:lstStyle/>
                    <a:p>
                      <a:pPr marL="0" marR="0" algn="ctr">
                        <a:lnSpc>
                          <a:spcPct val="107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NOSA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2,271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2,222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May 30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143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129028"/>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2,088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1,029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1,059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May 29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270886"/>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IDFG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1,165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1,090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Jan 11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947778"/>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Jul 18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060631"/>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5,536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4,353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1,183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May 30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143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653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520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391441"/>
                  </a:ext>
                </a:extLst>
              </a:tr>
              <a:tr h="33201">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320482"/>
                  </a:ext>
                </a:extLst>
              </a:tr>
              <a:tr h="197540">
                <a:tc rowSpan="5">
                  <a:txBody>
                    <a:bodyPr/>
                    <a:lstStyle/>
                    <a:p>
                      <a:pPr marL="0" marR="0" algn="ctr">
                        <a:lnSpc>
                          <a:spcPct val="107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RperS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2,031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1,958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May 18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2170164"/>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IDFG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1,001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890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Dec 19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3894178"/>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May 25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170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2399397"/>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Dec 19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2073303"/>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87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3,350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3,165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May 25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255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402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0272113"/>
                  </a:ext>
                </a:extLst>
              </a:tr>
              <a:tr h="33201">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4210075"/>
                  </a:ext>
                </a:extLst>
              </a:tr>
              <a:tr h="197540">
                <a:tc rowSpan="5">
                  <a:txBody>
                    <a:bodyPr/>
                    <a:lstStyle/>
                    <a:p>
                      <a:pPr marL="0" marR="0" algn="ctr">
                        <a:lnSpc>
                          <a:spcPct val="107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SAR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PSMFC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663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663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Dec 11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5102167"/>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May 18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6031920"/>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Jun  8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0743116"/>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Dec 19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4511126"/>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43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932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923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Jun  8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158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177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2055540"/>
                  </a:ext>
                </a:extLst>
              </a:tr>
              <a:tr h="33201">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6085576"/>
                  </a:ext>
                </a:extLst>
              </a:tr>
              <a:tr h="197540">
                <a:tc rowSpan="5">
                  <a:txBody>
                    <a:bodyPr/>
                    <a:lstStyle/>
                    <a:p>
                      <a:pPr marL="0" marR="0" algn="ctr">
                        <a:lnSpc>
                          <a:spcPct val="107000"/>
                        </a:lnSpc>
                        <a:spcBef>
                          <a:spcPts val="0"/>
                        </a:spcBef>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Juvenile Outmigrants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IDFG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472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Dec 19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654014"/>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327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Jun  5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1275974"/>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May 18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6540276"/>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Dec 19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9167419"/>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59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1,040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1,008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Jun  5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140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340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201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8382965"/>
                  </a:ext>
                </a:extLst>
              </a:tr>
              <a:tr h="33201">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7042690"/>
                  </a:ext>
                </a:extLst>
              </a:tr>
              <a:tr h="197540">
                <a:tc rowSpan="4">
                  <a:txBody>
                    <a:bodyPr/>
                    <a:lstStyle/>
                    <a:p>
                      <a:pPr marL="0" marR="0" algn="ctr">
                        <a:lnSpc>
                          <a:spcPct val="107000"/>
                        </a:lnSpc>
                        <a:spcBef>
                          <a:spcPts val="0"/>
                        </a:spcBef>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Presmolt Abundance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81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Oct 19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6869582"/>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Sep 18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0908028"/>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Jun  6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62461"/>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136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Jun  6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5037157"/>
                  </a:ext>
                </a:extLst>
              </a:tr>
              <a:tr h="33201">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297808"/>
                  </a:ext>
                </a:extLst>
              </a:tr>
              <a:tr h="33201">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404787"/>
                  </a:ext>
                </a:extLst>
              </a:tr>
              <a:tr h="217310">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All Tables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360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10,994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9,569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1,425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Jun  8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700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1,592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899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523642"/>
                  </a:ext>
                </a:extLst>
              </a:tr>
            </a:tbl>
          </a:graphicData>
        </a:graphic>
      </p:graphicFrame>
      <p:sp>
        <p:nvSpPr>
          <p:cNvPr id="3" name="TextBox 2"/>
          <p:cNvSpPr txBox="1"/>
          <p:nvPr/>
        </p:nvSpPr>
        <p:spPr>
          <a:xfrm>
            <a:off x="1969470" y="6313673"/>
            <a:ext cx="8226932" cy="461665"/>
          </a:xfrm>
          <a:prstGeom prst="rect">
            <a:avLst/>
          </a:prstGeom>
          <a:noFill/>
          <a:ln>
            <a:solidFill>
              <a:schemeClr val="accent1">
                <a:lumMod val="20000"/>
                <a:lumOff val="80000"/>
              </a:schemeClr>
            </a:solidFill>
          </a:ln>
        </p:spPr>
        <p:txBody>
          <a:bodyPr wrap="none" rtlCol="0" anchor="ctr" anchorCtr="1">
            <a:spAutoFit/>
          </a:bodyPr>
          <a:lstStyle/>
          <a:p>
            <a:r>
              <a:rPr lang="en-US" sz="800" dirty="0"/>
              <a:t>“New” = New records loaded, based on primary key.  “Validated” = records with a ValidationDate within the period noted; these can include new, updated &amp; re-validated records.</a:t>
            </a:r>
          </a:p>
          <a:p>
            <a:r>
              <a:rPr lang="en-US" sz="800" dirty="0"/>
              <a:t>*“HLIs Changed” is the number of existing records that have had their High Level Indicator value(s) changed; these are flagged with a date in the field named HLI_LastUpdated.</a:t>
            </a:r>
          </a:p>
          <a:p>
            <a:r>
              <a:rPr lang="en-US" sz="800" dirty="0"/>
              <a:t>The sum of Populations may be less than the total of all agencies due to shared populations.</a:t>
            </a:r>
          </a:p>
        </p:txBody>
      </p:sp>
    </p:spTree>
    <p:extLst>
      <p:ext uri="{BB962C8B-B14F-4D97-AF65-F5344CB8AC3E}">
        <p14:creationId xmlns:p14="http://schemas.microsoft.com/office/powerpoint/2010/main" val="119186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12800" y="135301"/>
            <a:ext cx="10566400" cy="831351"/>
          </a:xfrm>
        </p:spPr>
        <p:txBody>
          <a:bodyPr/>
          <a:lstStyle/>
          <a:p>
            <a:r>
              <a:rPr lang="en-US" dirty="0" smtClean="0"/>
              <a:t>Current Fiscal Year (10/17 – 9/18)</a:t>
            </a:r>
            <a:endParaRPr lang="en-US" dirty="0"/>
          </a:p>
        </p:txBody>
      </p:sp>
      <p:sp>
        <p:nvSpPr>
          <p:cNvPr id="14" name="Content Placeholder 13"/>
          <p:cNvSpPr>
            <a:spLocks noGrp="1"/>
          </p:cNvSpPr>
          <p:nvPr>
            <p:ph sz="quarter" idx="13"/>
          </p:nvPr>
        </p:nvSpPr>
        <p:spPr>
          <a:xfrm>
            <a:off x="734423" y="1095103"/>
            <a:ext cx="10566400" cy="4114800"/>
          </a:xfrm>
        </p:spPr>
        <p:txBody>
          <a:bodyPr>
            <a:normAutofit lnSpcReduction="10000"/>
          </a:bodyPr>
          <a:lstStyle/>
          <a:p>
            <a:pPr lvl="0"/>
            <a:r>
              <a:rPr lang="en-US" sz="3600" dirty="0"/>
              <a:t>B</a:t>
            </a:r>
            <a:r>
              <a:rPr lang="en-US" sz="3600" dirty="0" smtClean="0"/>
              <a:t>udget update</a:t>
            </a:r>
          </a:p>
          <a:p>
            <a:pPr lvl="1"/>
            <a:r>
              <a:rPr lang="en-US" sz="3600" dirty="0" smtClean="0"/>
              <a:t>Two year budget – No rolling savings into next year</a:t>
            </a:r>
            <a:endParaRPr lang="en-US" sz="3600" dirty="0"/>
          </a:p>
          <a:p>
            <a:pPr lvl="1"/>
            <a:r>
              <a:rPr lang="en-US" sz="3600" dirty="0" smtClean="0"/>
              <a:t>Any budget savings </a:t>
            </a:r>
            <a:r>
              <a:rPr lang="en-US" sz="3600" dirty="0"/>
              <a:t>a</a:t>
            </a:r>
            <a:r>
              <a:rPr lang="en-US" sz="3600" dirty="0" smtClean="0"/>
              <a:t>nticipated?</a:t>
            </a:r>
          </a:p>
          <a:p>
            <a:pPr lvl="1"/>
            <a:r>
              <a:rPr lang="en-US" sz="3600" dirty="0" smtClean="0"/>
              <a:t>Any budget shortfall issues to address?</a:t>
            </a:r>
          </a:p>
          <a:p>
            <a:pPr lvl="1"/>
            <a:r>
              <a:rPr lang="en-US" sz="3600" dirty="0" smtClean="0"/>
              <a:t>End of FY spending</a:t>
            </a:r>
          </a:p>
        </p:txBody>
      </p:sp>
    </p:spTree>
    <p:extLst>
      <p:ext uri="{BB962C8B-B14F-4D97-AF65-F5344CB8AC3E}">
        <p14:creationId xmlns:p14="http://schemas.microsoft.com/office/powerpoint/2010/main" val="383663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29921699"/>
              </p:ext>
            </p:extLst>
          </p:nvPr>
        </p:nvGraphicFramePr>
        <p:xfrm>
          <a:off x="766353" y="924564"/>
          <a:ext cx="10798630" cy="5051694"/>
        </p:xfrm>
        <a:graphic>
          <a:graphicData uri="http://schemas.openxmlformats.org/drawingml/2006/table">
            <a:tbl>
              <a:tblPr>
                <a:tableStyleId>{5C22544A-7EE6-4342-B048-85BDC9FD1C3A}</a:tableStyleId>
              </a:tblPr>
              <a:tblGrid>
                <a:gridCol w="1558836">
                  <a:extLst>
                    <a:ext uri="{9D8B030D-6E8A-4147-A177-3AD203B41FA5}">
                      <a16:colId xmlns:a16="http://schemas.microsoft.com/office/drawing/2014/main" val="3140865065"/>
                    </a:ext>
                  </a:extLst>
                </a:gridCol>
                <a:gridCol w="1680754">
                  <a:extLst>
                    <a:ext uri="{9D8B030D-6E8A-4147-A177-3AD203B41FA5}">
                      <a16:colId xmlns:a16="http://schemas.microsoft.com/office/drawing/2014/main" val="114454694"/>
                    </a:ext>
                  </a:extLst>
                </a:gridCol>
                <a:gridCol w="2229394">
                  <a:extLst>
                    <a:ext uri="{9D8B030D-6E8A-4147-A177-3AD203B41FA5}">
                      <a16:colId xmlns:a16="http://schemas.microsoft.com/office/drawing/2014/main" val="2671403500"/>
                    </a:ext>
                  </a:extLst>
                </a:gridCol>
                <a:gridCol w="1637212">
                  <a:extLst>
                    <a:ext uri="{9D8B030D-6E8A-4147-A177-3AD203B41FA5}">
                      <a16:colId xmlns:a16="http://schemas.microsoft.com/office/drawing/2014/main" val="1315571427"/>
                    </a:ext>
                  </a:extLst>
                </a:gridCol>
                <a:gridCol w="1793965">
                  <a:extLst>
                    <a:ext uri="{9D8B030D-6E8A-4147-A177-3AD203B41FA5}">
                      <a16:colId xmlns:a16="http://schemas.microsoft.com/office/drawing/2014/main" val="502067247"/>
                    </a:ext>
                  </a:extLst>
                </a:gridCol>
                <a:gridCol w="1898469">
                  <a:extLst>
                    <a:ext uri="{9D8B030D-6E8A-4147-A177-3AD203B41FA5}">
                      <a16:colId xmlns:a16="http://schemas.microsoft.com/office/drawing/2014/main" val="1113192828"/>
                    </a:ext>
                  </a:extLst>
                </a:gridCol>
              </a:tblGrid>
              <a:tr h="888640">
                <a:tc>
                  <a:txBody>
                    <a:bodyPr/>
                    <a:lstStyle/>
                    <a:p>
                      <a:pPr algn="l" fontAlgn="b"/>
                      <a:r>
                        <a:rPr lang="en-US" sz="2000" u="none" strike="noStrike" dirty="0">
                          <a:effectLst/>
                        </a:rPr>
                        <a:t>Last Year's Savings</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Spent to date (w/o fees)</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Balance</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Percent of Funds Remaining</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Percent of Billing Year Remaining</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54748140"/>
                  </a:ext>
                </a:extLst>
              </a:tr>
              <a:tr h="688279">
                <a:tc>
                  <a:txBody>
                    <a:bodyPr/>
                    <a:lstStyle/>
                    <a:p>
                      <a:pPr algn="r" fontAlgn="b"/>
                      <a:r>
                        <a:rPr lang="en-US" sz="2000" u="none" strike="noStrike" dirty="0">
                          <a:effectLst/>
                        </a:rPr>
                        <a:t>$2,092</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CCT</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smtClean="0">
                          <a:effectLst/>
                        </a:rPr>
                        <a:t>$34,837</a:t>
                      </a:r>
                      <a:endParaRPr lang="en-US" sz="20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smtClean="0">
                          <a:effectLst/>
                        </a:rPr>
                        <a:t>$53,123</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60.4%</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42.0</a:t>
                      </a: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740552"/>
                  </a:ext>
                </a:extLst>
              </a:tr>
              <a:tr h="688279">
                <a:tc>
                  <a:txBody>
                    <a:bodyPr/>
                    <a:lstStyle/>
                    <a:p>
                      <a:pPr algn="r" fontAlgn="b"/>
                      <a:r>
                        <a:rPr lang="en-US" sz="2000" u="none" strike="noStrike" dirty="0">
                          <a:effectLst/>
                        </a:rPr>
                        <a:t>$12,008</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IDFG</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smtClean="0">
                          <a:effectLst/>
                        </a:rPr>
                        <a:t>$211,798</a:t>
                      </a:r>
                      <a:endParaRPr lang="en-US" sz="20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smtClean="0">
                          <a:effectLst/>
                        </a:rPr>
                        <a:t>$111,973</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34.6%</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25.0</a:t>
                      </a: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92578537"/>
                  </a:ext>
                </a:extLst>
              </a:tr>
              <a:tr h="688279">
                <a:tc>
                  <a:txBody>
                    <a:bodyPr/>
                    <a:lstStyle/>
                    <a:p>
                      <a:pPr algn="r" fontAlgn="b"/>
                      <a:r>
                        <a:rPr lang="en-US" sz="2000" u="none" strike="noStrike" dirty="0">
                          <a:effectLst/>
                        </a:rPr>
                        <a:t>$14,154</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MFWP</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smtClean="0">
                          <a:effectLst/>
                        </a:rPr>
                        <a:t>$108,798</a:t>
                      </a:r>
                      <a:endParaRPr lang="en-US" sz="20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smtClean="0">
                          <a:effectLst/>
                        </a:rPr>
                        <a:t>$56,252</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34.1%</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25.0</a:t>
                      </a: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25778613"/>
                  </a:ext>
                </a:extLst>
              </a:tr>
              <a:tr h="688279">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ODFW</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smtClean="0">
                          <a:effectLst/>
                        </a:rPr>
                        <a:t>$248,648</a:t>
                      </a:r>
                      <a:endParaRPr lang="en-US" sz="20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a:t>
                      </a:r>
                      <a:r>
                        <a:rPr lang="en-US" sz="2000" u="none" strike="noStrike" dirty="0" smtClean="0">
                          <a:effectLst/>
                        </a:rPr>
                        <a:t>215,056</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46.4%</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25.0</a:t>
                      </a: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18748387"/>
                  </a:ext>
                </a:extLst>
              </a:tr>
              <a:tr h="688279">
                <a:tc>
                  <a:txBody>
                    <a:bodyPr/>
                    <a:lstStyle/>
                    <a:p>
                      <a:pPr algn="r" fontAlgn="b"/>
                      <a:r>
                        <a:rPr lang="en-US" sz="2000" u="none" strike="noStrike" dirty="0">
                          <a:effectLst/>
                        </a:rPr>
                        <a:t>$2,627</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PSMFC</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smtClean="0">
                          <a:effectLst/>
                        </a:rPr>
                        <a:t>$388,157</a:t>
                      </a:r>
                      <a:endParaRPr lang="en-US" sz="20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smtClean="0">
                          <a:effectLst/>
                        </a:rPr>
                        <a:t>$111,602</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22.3%</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18.0</a:t>
                      </a: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21159327"/>
                  </a:ext>
                </a:extLst>
              </a:tr>
              <a:tr h="688279">
                <a:tc>
                  <a:txBody>
                    <a:bodyPr/>
                    <a:lstStyle/>
                    <a:p>
                      <a:pPr algn="r" fontAlgn="b"/>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WDFW</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smtClean="0">
                          <a:effectLst/>
                        </a:rPr>
                        <a:t>$252,613</a:t>
                      </a:r>
                      <a:endParaRPr lang="en-US" sz="20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smtClean="0">
                          <a:effectLst/>
                        </a:rPr>
                        <a:t>$207,252</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45.1%</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42.0</a:t>
                      </a: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94483918"/>
                  </a:ext>
                </a:extLst>
              </a:tr>
            </a:tbl>
          </a:graphicData>
        </a:graphic>
      </p:graphicFrame>
      <p:sp>
        <p:nvSpPr>
          <p:cNvPr id="2" name="TextBox 1"/>
          <p:cNvSpPr txBox="1"/>
          <p:nvPr/>
        </p:nvSpPr>
        <p:spPr>
          <a:xfrm>
            <a:off x="8978538" y="6246613"/>
            <a:ext cx="1672253" cy="369332"/>
          </a:xfrm>
          <a:prstGeom prst="rect">
            <a:avLst/>
          </a:prstGeom>
          <a:noFill/>
          <a:ln>
            <a:solidFill>
              <a:schemeClr val="accent1">
                <a:lumMod val="20000"/>
                <a:lumOff val="80000"/>
              </a:schemeClr>
            </a:solidFill>
          </a:ln>
        </p:spPr>
        <p:txBody>
          <a:bodyPr wrap="none" rtlCol="0" anchor="ctr" anchorCtr="1">
            <a:spAutoFit/>
          </a:bodyPr>
          <a:lstStyle/>
          <a:p>
            <a:r>
              <a:rPr lang="en-US" dirty="0" smtClean="0"/>
              <a:t>As of 8/2/2018</a:t>
            </a:r>
            <a:endParaRPr lang="en-US" dirty="0"/>
          </a:p>
        </p:txBody>
      </p:sp>
    </p:spTree>
    <p:extLst>
      <p:ext uri="{BB962C8B-B14F-4D97-AF65-F5344CB8AC3E}">
        <p14:creationId xmlns:p14="http://schemas.microsoft.com/office/powerpoint/2010/main" val="42608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6972" y="431392"/>
            <a:ext cx="10566400" cy="831351"/>
          </a:xfrm>
        </p:spPr>
        <p:txBody>
          <a:bodyPr/>
          <a:lstStyle/>
          <a:p>
            <a:r>
              <a:rPr lang="en-US" dirty="0" smtClean="0"/>
              <a:t>BPA Budget Discussion FY 19 Adjustments</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50946" y="1166949"/>
            <a:ext cx="10902426" cy="5543731"/>
          </a:xfrm>
          <a:prstGeom prst="rect">
            <a:avLst/>
          </a:prstGeom>
        </p:spPr>
      </p:pic>
    </p:spTree>
    <p:extLst>
      <p:ext uri="{BB962C8B-B14F-4D97-AF65-F5344CB8AC3E}">
        <p14:creationId xmlns:p14="http://schemas.microsoft.com/office/powerpoint/2010/main" val="83350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0183" y="1976846"/>
            <a:ext cx="10566400" cy="1384663"/>
          </a:xfrm>
        </p:spPr>
        <p:txBody>
          <a:bodyPr/>
          <a:lstStyle/>
          <a:p>
            <a:r>
              <a:rPr lang="en-US" dirty="0" smtClean="0"/>
              <a:t>Discussion – Budget Adjustment Implementation &amp; Issues</a:t>
            </a:r>
            <a:endParaRPr lang="en-US" dirty="0"/>
          </a:p>
        </p:txBody>
      </p:sp>
    </p:spTree>
    <p:extLst>
      <p:ext uri="{BB962C8B-B14F-4D97-AF65-F5344CB8AC3E}">
        <p14:creationId xmlns:p14="http://schemas.microsoft.com/office/powerpoint/2010/main" val="101172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833188" y="1515292"/>
            <a:ext cx="6580777" cy="1384663"/>
          </a:xfrm>
        </p:spPr>
        <p:txBody>
          <a:bodyPr/>
          <a:lstStyle/>
          <a:p>
            <a:r>
              <a:rPr lang="en-US" dirty="0" smtClean="0"/>
              <a:t>Roundtable Discussion</a:t>
            </a:r>
            <a:endParaRPr lang="en-US" dirty="0"/>
          </a:p>
        </p:txBody>
      </p:sp>
    </p:spTree>
    <p:extLst>
      <p:ext uri="{BB962C8B-B14F-4D97-AF65-F5344CB8AC3E}">
        <p14:creationId xmlns:p14="http://schemas.microsoft.com/office/powerpoint/2010/main" val="421985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PSMFC</a:t>
            </a:r>
            <a:endParaRPr lang="en-US" dirty="0"/>
          </a:p>
        </p:txBody>
      </p:sp>
      <p:sp>
        <p:nvSpPr>
          <p:cNvPr id="3" name="Content Placeholder 2"/>
          <p:cNvSpPr>
            <a:spLocks noGrp="1"/>
          </p:cNvSpPr>
          <p:nvPr>
            <p:ph sz="quarter" idx="13"/>
          </p:nvPr>
        </p:nvSpPr>
        <p:spPr/>
        <p:txBody>
          <a:bodyPr/>
          <a:lstStyle/>
          <a:p>
            <a:r>
              <a:rPr lang="en-US" dirty="0" smtClean="0"/>
              <a:t>Cost share information needed Chris email and template went out 6/5/18 and BPA </a:t>
            </a:r>
            <a:r>
              <a:rPr lang="en-US" dirty="0" smtClean="0"/>
              <a:t>reiterated </a:t>
            </a:r>
            <a:r>
              <a:rPr lang="en-US" dirty="0" smtClean="0"/>
              <a:t>need with 7/19/18 email. Need input no later than October 1. BPA input deadline November</a:t>
            </a:r>
          </a:p>
          <a:p>
            <a:r>
              <a:rPr lang="en-US" dirty="0" smtClean="0"/>
              <a:t>API</a:t>
            </a:r>
          </a:p>
          <a:p>
            <a:r>
              <a:rPr lang="en-US" dirty="0" smtClean="0"/>
              <a:t>Adjusted budgets needed to do new FY subcontracts – if not in yet then need ASAP</a:t>
            </a:r>
            <a:endParaRPr lang="en-US" dirty="0"/>
          </a:p>
        </p:txBody>
      </p:sp>
    </p:spTree>
    <p:extLst>
      <p:ext uri="{BB962C8B-B14F-4D97-AF65-F5344CB8AC3E}">
        <p14:creationId xmlns:p14="http://schemas.microsoft.com/office/powerpoint/2010/main" val="280288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32296" y="1576252"/>
            <a:ext cx="7564846" cy="1384663"/>
          </a:xfrm>
        </p:spPr>
        <p:txBody>
          <a:bodyPr/>
          <a:lstStyle/>
          <a:p>
            <a:r>
              <a:rPr lang="en-US" dirty="0"/>
              <a:t>Sharing </a:t>
            </a:r>
            <a:r>
              <a:rPr lang="en-US" dirty="0" smtClean="0"/>
              <a:t>documents  </a:t>
            </a:r>
            <a:r>
              <a:rPr lang="en-US" dirty="0"/>
              <a:t>Google </a:t>
            </a:r>
            <a:r>
              <a:rPr lang="en-US" dirty="0" smtClean="0"/>
              <a:t>Docs, Max.gov, etc. </a:t>
            </a:r>
            <a:endParaRPr lang="en-US" dirty="0"/>
          </a:p>
        </p:txBody>
      </p:sp>
    </p:spTree>
    <p:extLst>
      <p:ext uri="{BB962C8B-B14F-4D97-AF65-F5344CB8AC3E}">
        <p14:creationId xmlns:p14="http://schemas.microsoft.com/office/powerpoint/2010/main" val="163485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potx" id="{466E1E68-C1A8-4BB0-BC55-494FA3A4D8AF}" vid="{0F04AA04-35D5-4457-B275-01E58ADDD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2.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DC6412-8CE7-4C8A-96E9-2669F16D17E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3080</TotalTime>
  <Words>2848</Words>
  <Application>Microsoft Office PowerPoint</Application>
  <PresentationFormat>Widescreen</PresentationFormat>
  <Paragraphs>1041</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Ocean design template</vt:lpstr>
      <vt:lpstr>StreamNet Steering Committee Meeting</vt:lpstr>
      <vt:lpstr>Agenda</vt:lpstr>
      <vt:lpstr>Current Fiscal Year (10/17 – 9/18)</vt:lpstr>
      <vt:lpstr>PowerPoint Presentation</vt:lpstr>
      <vt:lpstr>BPA Budget Discussion FY 19 Adjustments</vt:lpstr>
      <vt:lpstr>Discussion – Budget Adjustment Implementation &amp; Issues</vt:lpstr>
      <vt:lpstr>Roundtable Discussion</vt:lpstr>
      <vt:lpstr>PSMFC</vt:lpstr>
      <vt:lpstr>Sharing documents  Google Docs, Max.gov, etc. </vt:lpstr>
      <vt:lpstr>Frequency &amp; Format of CA Prediction Reporting</vt:lpstr>
      <vt:lpstr>Progress on current ca priorities</vt:lpstr>
      <vt:lpstr>Progress on current ca priorities Excomm discussion;</vt:lpstr>
      <vt:lpstr>PowerPoint Presentation</vt:lpstr>
      <vt:lpstr>PowerPoint Presentation</vt:lpstr>
      <vt:lpstr>PowerPoint Presentation</vt:lpstr>
      <vt:lpstr>Discuss hierarchy for Related data “trend” updates</vt:lpstr>
      <vt:lpstr>Discuss/review technical issues</vt:lpstr>
      <vt:lpstr>Data Management and the Council F&amp;W Program</vt:lpstr>
      <vt:lpstr>Data management NPCC Options</vt:lpstr>
      <vt:lpstr>PowerPoint Presentation</vt:lpstr>
      <vt:lpstr>Extra Slides</vt:lpstr>
      <vt:lpstr>PowerPoint Presentation</vt:lpstr>
      <vt:lpstr>PowerPoint Presentation</vt:lpstr>
      <vt:lpstr>PowerPoint Presentation</vt:lpstr>
      <vt:lpstr>PowerPoint Presentation</vt:lpstr>
      <vt:lpstr>PowerPoint Presentation</vt:lpstr>
      <vt:lpstr>BPA Priority 1 Populations</vt:lpstr>
      <vt:lpstr>PowerPoint Presentation</vt:lpstr>
    </vt:vector>
  </TitlesOfParts>
  <Company>PSMFC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 For Streamnet Executive Committee Meeting</dc:title>
  <dc:creator>Chris Wheaton</dc:creator>
  <cp:lastModifiedBy>Chris Wheaton</cp:lastModifiedBy>
  <cp:revision>61</cp:revision>
  <dcterms:created xsi:type="dcterms:W3CDTF">2018-05-14T18:18:32Z</dcterms:created>
  <dcterms:modified xsi:type="dcterms:W3CDTF">2018-08-13T19:20:56Z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