
<file path=[Content_Types].xml><?xml version="1.0" encoding="utf-8"?>
<Types xmlns="http://schemas.openxmlformats.org/package/2006/content-types">
  <Default Extension="png" ContentType="image/png"/>
  <Default Extension="093D9730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7"/>
  </p:notesMasterIdLst>
  <p:handoutMasterIdLst>
    <p:handoutMasterId r:id="rId28"/>
  </p:handoutMasterIdLst>
  <p:sldIdLst>
    <p:sldId id="259" r:id="rId5"/>
    <p:sldId id="265" r:id="rId6"/>
    <p:sldId id="301" r:id="rId7"/>
    <p:sldId id="304" r:id="rId8"/>
    <p:sldId id="296" r:id="rId9"/>
    <p:sldId id="275" r:id="rId10"/>
    <p:sldId id="302" r:id="rId11"/>
    <p:sldId id="310" r:id="rId12"/>
    <p:sldId id="298" r:id="rId13"/>
    <p:sldId id="297" r:id="rId14"/>
    <p:sldId id="266" r:id="rId15"/>
    <p:sldId id="300" r:id="rId16"/>
    <p:sldId id="303" r:id="rId17"/>
    <p:sldId id="286" r:id="rId18"/>
    <p:sldId id="305" r:id="rId19"/>
    <p:sldId id="306" r:id="rId20"/>
    <p:sldId id="307" r:id="rId21"/>
    <p:sldId id="308" r:id="rId22"/>
    <p:sldId id="309" r:id="rId23"/>
    <p:sldId id="299" r:id="rId24"/>
    <p:sldId id="270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DC040-20A0-4FED-9B89-41FBF913C24C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4EFB2D32-3B60-4FBA-A010-95690A57F7AC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0C95EBA-2A97-4980-97B9-D853583C5023}" type="parTrans" cxnId="{C2C3B637-042F-44C4-B376-31EF1A1B471F}">
      <dgm:prSet/>
      <dgm:spPr/>
      <dgm:t>
        <a:bodyPr/>
        <a:lstStyle/>
        <a:p>
          <a:endParaRPr lang="en-US"/>
        </a:p>
      </dgm:t>
    </dgm:pt>
    <dgm:pt modelId="{BB07CDAF-C063-48A6-B1B5-E60C86CF0EF7}" type="sibTrans" cxnId="{C2C3B637-042F-44C4-B376-31EF1A1B471F}">
      <dgm:prSet/>
      <dgm:spPr/>
      <dgm:t>
        <a:bodyPr/>
        <a:lstStyle/>
        <a:p>
          <a:endParaRPr lang="en-US"/>
        </a:p>
      </dgm:t>
    </dgm:pt>
    <dgm:pt modelId="{0F4CB23D-E4F7-46F0-A45C-80761F476DE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BB755CE-0B44-4848-BDA7-9292E1185043}" type="parTrans" cxnId="{6D5ACE64-8AC1-4D66-9321-76209026A6D4}">
      <dgm:prSet/>
      <dgm:spPr/>
      <dgm:t>
        <a:bodyPr/>
        <a:lstStyle/>
        <a:p>
          <a:endParaRPr lang="en-US"/>
        </a:p>
      </dgm:t>
    </dgm:pt>
    <dgm:pt modelId="{A38360B4-3A08-4120-A3DD-3EF6EF456A04}" type="sibTrans" cxnId="{6D5ACE64-8AC1-4D66-9321-76209026A6D4}">
      <dgm:prSet/>
      <dgm:spPr/>
      <dgm:t>
        <a:bodyPr/>
        <a:lstStyle/>
        <a:p>
          <a:endParaRPr lang="en-US"/>
        </a:p>
      </dgm:t>
    </dgm:pt>
    <dgm:pt modelId="{78924330-4F58-483B-93C7-11779B95A6F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15253A11-8757-49FB-B1B1-FE73E587D90E}" type="parTrans" cxnId="{F6060BB8-3CF2-4C0C-8BA7-8C5192A72523}">
      <dgm:prSet/>
      <dgm:spPr/>
      <dgm:t>
        <a:bodyPr/>
        <a:lstStyle/>
        <a:p>
          <a:endParaRPr lang="en-US"/>
        </a:p>
      </dgm:t>
    </dgm:pt>
    <dgm:pt modelId="{E9FAFD23-9273-4366-B4FB-F466494E9ED8}" type="sibTrans" cxnId="{F6060BB8-3CF2-4C0C-8BA7-8C5192A72523}">
      <dgm:prSet/>
      <dgm:spPr/>
      <dgm:t>
        <a:bodyPr/>
        <a:lstStyle/>
        <a:p>
          <a:endParaRPr lang="en-US"/>
        </a:p>
      </dgm:t>
    </dgm:pt>
    <dgm:pt modelId="{CAA220CA-0605-430E-990F-AA0D874C324B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DD00DF69-CDC5-4CFC-80BC-7A686BE59FF9}" type="parTrans" cxnId="{78F5B170-D015-4DEC-A836-D183405064BA}">
      <dgm:prSet/>
      <dgm:spPr/>
      <dgm:t>
        <a:bodyPr/>
        <a:lstStyle/>
        <a:p>
          <a:endParaRPr lang="en-US"/>
        </a:p>
      </dgm:t>
    </dgm:pt>
    <dgm:pt modelId="{E653A610-D1FF-4CE5-B354-44A62BE45604}" type="sibTrans" cxnId="{78F5B170-D015-4DEC-A836-D183405064BA}">
      <dgm:prSet/>
      <dgm:spPr/>
      <dgm:t>
        <a:bodyPr/>
        <a:lstStyle/>
        <a:p>
          <a:endParaRPr lang="en-US"/>
        </a:p>
      </dgm:t>
    </dgm:pt>
    <dgm:pt modelId="{1D3CDC64-DD69-4DF7-A50F-F966221B517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1FB6357-91CB-43EF-A2C1-FF601EF6A0AE}" type="parTrans" cxnId="{B6573E7B-28F8-48EF-BAEA-4BDF20B2DD2F}">
      <dgm:prSet/>
      <dgm:spPr/>
      <dgm:t>
        <a:bodyPr/>
        <a:lstStyle/>
        <a:p>
          <a:endParaRPr lang="en-US"/>
        </a:p>
      </dgm:t>
    </dgm:pt>
    <dgm:pt modelId="{B197F5EA-64E8-45FD-9910-9B4291877947}" type="sibTrans" cxnId="{B6573E7B-28F8-48EF-BAEA-4BDF20B2DD2F}">
      <dgm:prSet/>
      <dgm:spPr/>
      <dgm:t>
        <a:bodyPr/>
        <a:lstStyle/>
        <a:p>
          <a:endParaRPr lang="en-US"/>
        </a:p>
      </dgm:t>
    </dgm:pt>
    <dgm:pt modelId="{7E7BED5B-E426-409D-9E19-FDF6F176CF7C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454D9F9E-6D67-42F4-B3A1-A3E84C3B8BB1}" type="parTrans" cxnId="{BCB438F0-CE79-4CCC-988B-160F4A1A55D5}">
      <dgm:prSet/>
      <dgm:spPr/>
      <dgm:t>
        <a:bodyPr/>
        <a:lstStyle/>
        <a:p>
          <a:endParaRPr lang="en-US"/>
        </a:p>
      </dgm:t>
    </dgm:pt>
    <dgm:pt modelId="{59B77EE2-2E16-41C8-90D3-B103DD0CA486}" type="sibTrans" cxnId="{BCB438F0-CE79-4CCC-988B-160F4A1A55D5}">
      <dgm:prSet/>
      <dgm:spPr/>
      <dgm:t>
        <a:bodyPr/>
        <a:lstStyle/>
        <a:p>
          <a:endParaRPr lang="en-US"/>
        </a:p>
      </dgm:t>
    </dgm:pt>
    <dgm:pt modelId="{B92B80C0-65F1-4594-9552-D783DE4B461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2E4EC578-F04C-45B3-BAC8-57CA976A9570}" type="parTrans" cxnId="{38B24692-BAE0-4C71-BF3F-8FD7BBD581EA}">
      <dgm:prSet/>
      <dgm:spPr/>
      <dgm:t>
        <a:bodyPr/>
        <a:lstStyle/>
        <a:p>
          <a:endParaRPr lang="en-US"/>
        </a:p>
      </dgm:t>
    </dgm:pt>
    <dgm:pt modelId="{C574AED4-C55F-41BF-A6B9-19608FF23401}" type="sibTrans" cxnId="{38B24692-BAE0-4C71-BF3F-8FD7BBD581EA}">
      <dgm:prSet/>
      <dgm:spPr/>
      <dgm:t>
        <a:bodyPr/>
        <a:lstStyle/>
        <a:p>
          <a:endParaRPr lang="en-US"/>
        </a:p>
      </dgm:t>
    </dgm:pt>
    <dgm:pt modelId="{84748358-763A-4775-8F25-A099AF5D14BE}">
      <dgm:prSet phldrT="[Text]"/>
      <dgm:spPr/>
      <dgm:t>
        <a:bodyPr/>
        <a:lstStyle/>
        <a:p>
          <a:endParaRPr lang="en-US" dirty="0"/>
        </a:p>
      </dgm:t>
    </dgm:pt>
    <dgm:pt modelId="{A56EBACA-0EF5-4C41-B4D4-9C2772033FF1}" type="parTrans" cxnId="{6C5CD52D-4878-4912-855D-1B1B18323D11}">
      <dgm:prSet/>
      <dgm:spPr/>
      <dgm:t>
        <a:bodyPr/>
        <a:lstStyle/>
        <a:p>
          <a:endParaRPr lang="en-US"/>
        </a:p>
      </dgm:t>
    </dgm:pt>
    <dgm:pt modelId="{04E63DBD-BBB7-4C71-9F6A-9D60343337CB}" type="sibTrans" cxnId="{6C5CD52D-4878-4912-855D-1B1B18323D11}">
      <dgm:prSet/>
      <dgm:spPr/>
      <dgm:t>
        <a:bodyPr/>
        <a:lstStyle/>
        <a:p>
          <a:endParaRPr lang="en-US"/>
        </a:p>
      </dgm:t>
    </dgm:pt>
    <dgm:pt modelId="{44B891D3-155F-4B0F-97B4-9952F3830AEC}">
      <dgm:prSet phldrT="[Text]"/>
      <dgm:spPr/>
      <dgm:t>
        <a:bodyPr/>
        <a:lstStyle/>
        <a:p>
          <a:endParaRPr lang="en-US" dirty="0"/>
        </a:p>
      </dgm:t>
    </dgm:pt>
    <dgm:pt modelId="{7E06DFAD-80B6-4C22-8B8A-A40F28EB2FB5}" type="parTrans" cxnId="{5174D45C-B3FE-4F31-89AE-4CD7B99666EE}">
      <dgm:prSet/>
      <dgm:spPr/>
      <dgm:t>
        <a:bodyPr/>
        <a:lstStyle/>
        <a:p>
          <a:endParaRPr lang="en-US"/>
        </a:p>
      </dgm:t>
    </dgm:pt>
    <dgm:pt modelId="{501C70AF-3A06-4497-8BE4-8B3352B4C6CF}" type="sibTrans" cxnId="{5174D45C-B3FE-4F31-89AE-4CD7B99666EE}">
      <dgm:prSet/>
      <dgm:spPr/>
      <dgm:t>
        <a:bodyPr/>
        <a:lstStyle/>
        <a:p>
          <a:endParaRPr lang="en-US"/>
        </a:p>
      </dgm:t>
    </dgm:pt>
    <dgm:pt modelId="{E5C6B8D3-A4E8-417F-8D5F-398BEA1D4374}">
      <dgm:prSet phldrT="[Text]"/>
      <dgm:spPr/>
      <dgm:t>
        <a:bodyPr/>
        <a:lstStyle/>
        <a:p>
          <a:endParaRPr lang="en-US" dirty="0"/>
        </a:p>
      </dgm:t>
    </dgm:pt>
    <dgm:pt modelId="{D666A1D9-E056-4DDB-8ED4-96ADDF3D8C30}" type="parTrans" cxnId="{357E5B34-0FF8-40C4-B3E7-5131CD7A1F68}">
      <dgm:prSet/>
      <dgm:spPr/>
      <dgm:t>
        <a:bodyPr/>
        <a:lstStyle/>
        <a:p>
          <a:endParaRPr lang="en-US"/>
        </a:p>
      </dgm:t>
    </dgm:pt>
    <dgm:pt modelId="{01D9A8D4-7747-4FC9-9E7D-91D9A74F6ED5}" type="sibTrans" cxnId="{357E5B34-0FF8-40C4-B3E7-5131CD7A1F68}">
      <dgm:prSet/>
      <dgm:spPr/>
      <dgm:t>
        <a:bodyPr/>
        <a:lstStyle/>
        <a:p>
          <a:endParaRPr lang="en-US"/>
        </a:p>
      </dgm:t>
    </dgm:pt>
    <dgm:pt modelId="{AD7521FD-FFEB-4F5F-A1B7-A5183D507E12}">
      <dgm:prSet phldrT="[Text]"/>
      <dgm:spPr/>
      <dgm:t>
        <a:bodyPr/>
        <a:lstStyle/>
        <a:p>
          <a:endParaRPr lang="en-US" dirty="0"/>
        </a:p>
      </dgm:t>
    </dgm:pt>
    <dgm:pt modelId="{EB062BD1-805D-400D-A616-59FD71C0D272}" type="parTrans" cxnId="{D1A0C196-48AF-4D90-9099-3C9F507ADC00}">
      <dgm:prSet/>
      <dgm:spPr/>
      <dgm:t>
        <a:bodyPr/>
        <a:lstStyle/>
        <a:p>
          <a:endParaRPr lang="en-US"/>
        </a:p>
      </dgm:t>
    </dgm:pt>
    <dgm:pt modelId="{12D43D33-FF18-4D37-B8C4-491E30B9650E}" type="sibTrans" cxnId="{D1A0C196-48AF-4D90-9099-3C9F507ADC00}">
      <dgm:prSet/>
      <dgm:spPr/>
      <dgm:t>
        <a:bodyPr/>
        <a:lstStyle/>
        <a:p>
          <a:endParaRPr lang="en-US"/>
        </a:p>
      </dgm:t>
    </dgm:pt>
    <dgm:pt modelId="{AAB3E714-761C-4309-A2EE-2AB3D7EBD4D4}">
      <dgm:prSet phldrT="[Text]"/>
      <dgm:spPr/>
      <dgm:t>
        <a:bodyPr/>
        <a:lstStyle/>
        <a:p>
          <a:endParaRPr lang="en-US" dirty="0"/>
        </a:p>
      </dgm:t>
    </dgm:pt>
    <dgm:pt modelId="{EFE545F4-10E9-4FF2-B2D0-628D7209ABDB}" type="parTrans" cxnId="{582B4F42-E89D-4086-A142-E7ABAE7E55C8}">
      <dgm:prSet/>
      <dgm:spPr/>
      <dgm:t>
        <a:bodyPr/>
        <a:lstStyle/>
        <a:p>
          <a:endParaRPr lang="en-US"/>
        </a:p>
      </dgm:t>
    </dgm:pt>
    <dgm:pt modelId="{E5E96C16-8AC4-41B0-8BA9-93AC37D745FB}" type="sibTrans" cxnId="{582B4F42-E89D-4086-A142-E7ABAE7E55C8}">
      <dgm:prSet/>
      <dgm:spPr/>
      <dgm:t>
        <a:bodyPr/>
        <a:lstStyle/>
        <a:p>
          <a:endParaRPr lang="en-US"/>
        </a:p>
      </dgm:t>
    </dgm:pt>
    <dgm:pt modelId="{61F4177C-7568-48F3-BE99-4545DDE9C7B7}" type="pres">
      <dgm:prSet presAssocID="{76BDC040-20A0-4FED-9B89-41FBF913C24C}" presName="Name0" presStyleCnt="0">
        <dgm:presLayoutVars>
          <dgm:dir/>
          <dgm:resizeHandles val="exact"/>
        </dgm:presLayoutVars>
      </dgm:prSet>
      <dgm:spPr/>
    </dgm:pt>
    <dgm:pt modelId="{03B5AED9-F8B3-468B-A903-093CFA97BDBA}" type="pres">
      <dgm:prSet presAssocID="{4EFB2D32-3B60-4FBA-A010-95690A57F7AC}" presName="parTxOnly" presStyleLbl="node1" presStyleIdx="0" presStyleCnt="1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C6EE8-8166-4E59-8B22-1022BC9A0C0C}" type="pres">
      <dgm:prSet presAssocID="{BB07CDAF-C063-48A6-B1B5-E60C86CF0EF7}" presName="parSpace" presStyleCnt="0"/>
      <dgm:spPr/>
    </dgm:pt>
    <dgm:pt modelId="{6E58DE1E-8385-4B6A-9553-B035A0FE6902}" type="pres">
      <dgm:prSet presAssocID="{0F4CB23D-E4F7-46F0-A45C-80761F476DE4}" presName="parTxOnly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A455D-72A5-467B-BBBD-F650C2D16C0F}" type="pres">
      <dgm:prSet presAssocID="{A38360B4-3A08-4120-A3DD-3EF6EF456A04}" presName="parSpace" presStyleCnt="0"/>
      <dgm:spPr/>
    </dgm:pt>
    <dgm:pt modelId="{B9E0328E-4078-4670-BA57-E620CBE96DA3}" type="pres">
      <dgm:prSet presAssocID="{78924330-4F58-483B-93C7-11779B95A6FE}" presName="parTxOnly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ED4BC-6587-446F-BDE6-07A61FF82B40}" type="pres">
      <dgm:prSet presAssocID="{E9FAFD23-9273-4366-B4FB-F466494E9ED8}" presName="parSpace" presStyleCnt="0"/>
      <dgm:spPr/>
    </dgm:pt>
    <dgm:pt modelId="{82700266-7C3D-4BF7-9D8E-8325468992A7}" type="pres">
      <dgm:prSet presAssocID="{CAA220CA-0605-430E-990F-AA0D874C324B}" presName="parTxOnly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BC566-ED58-4795-8FAC-487E07CCA6C5}" type="pres">
      <dgm:prSet presAssocID="{E653A610-D1FF-4CE5-B354-44A62BE45604}" presName="parSpace" presStyleCnt="0"/>
      <dgm:spPr/>
    </dgm:pt>
    <dgm:pt modelId="{B322CF62-3965-42B6-8374-5719DBE91770}" type="pres">
      <dgm:prSet presAssocID="{1D3CDC64-DD69-4DF7-A50F-F966221B5172}" presName="parTxOnly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37EB9-CA88-48C7-9B33-572D259FD75C}" type="pres">
      <dgm:prSet presAssocID="{B197F5EA-64E8-45FD-9910-9B4291877947}" presName="parSpace" presStyleCnt="0"/>
      <dgm:spPr/>
    </dgm:pt>
    <dgm:pt modelId="{C8CE5D05-0B14-4D32-8D31-9F4823817F39}" type="pres">
      <dgm:prSet presAssocID="{7E7BED5B-E426-409D-9E19-FDF6F176CF7C}" presName="parTxOnly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0AD4B-5F57-4EDB-8CC9-6D77D9D5A1FE}" type="pres">
      <dgm:prSet presAssocID="{59B77EE2-2E16-41C8-90D3-B103DD0CA486}" presName="parSpace" presStyleCnt="0"/>
      <dgm:spPr/>
    </dgm:pt>
    <dgm:pt modelId="{941FF817-6B29-44CF-9DE5-9BD49DFBA358}" type="pres">
      <dgm:prSet presAssocID="{B92B80C0-65F1-4594-9552-D783DE4B461E}" presName="parTxOnly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4C3C8-F4FE-451C-B22B-31BE08A8A4A9}" type="pres">
      <dgm:prSet presAssocID="{C574AED4-C55F-41BF-A6B9-19608FF23401}" presName="parSpace" presStyleCnt="0"/>
      <dgm:spPr/>
    </dgm:pt>
    <dgm:pt modelId="{9AD9F141-758D-4CF2-8E06-1F4DF6CF1403}" type="pres">
      <dgm:prSet presAssocID="{44B891D3-155F-4B0F-97B4-9952F3830AEC}" presName="parTxOnly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5D386-D320-4445-A166-AAD3751CF2D9}" type="pres">
      <dgm:prSet presAssocID="{501C70AF-3A06-4497-8BE4-8B3352B4C6CF}" presName="parSpace" presStyleCnt="0"/>
      <dgm:spPr/>
    </dgm:pt>
    <dgm:pt modelId="{83D4FA4F-F6B3-4DA8-9EB2-09A374010FC8}" type="pres">
      <dgm:prSet presAssocID="{E5C6B8D3-A4E8-417F-8D5F-398BEA1D4374}" presName="parTxOnly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9E9F0-1881-4A6A-B2B8-12DBA8432450}" type="pres">
      <dgm:prSet presAssocID="{01D9A8D4-7747-4FC9-9E7D-91D9A74F6ED5}" presName="parSpace" presStyleCnt="0"/>
      <dgm:spPr/>
    </dgm:pt>
    <dgm:pt modelId="{936CD1A0-C117-4E6B-BBE0-D09CFF219C7E}" type="pres">
      <dgm:prSet presAssocID="{AD7521FD-FFEB-4F5F-A1B7-A5183D507E12}" presName="parTxOnly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0C007-77F8-4598-976C-0176FB69635E}" type="pres">
      <dgm:prSet presAssocID="{12D43D33-FF18-4D37-B8C4-491E30B9650E}" presName="parSpace" presStyleCnt="0"/>
      <dgm:spPr/>
    </dgm:pt>
    <dgm:pt modelId="{F9CB3C06-122E-45FD-BD0C-2087A75CD647}" type="pres">
      <dgm:prSet presAssocID="{AAB3E714-761C-4309-A2EE-2AB3D7EBD4D4}" presName="parTxOnly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0BAB8-3F74-4521-91B9-BB79815D4319}" type="pres">
      <dgm:prSet presAssocID="{E5E96C16-8AC4-41B0-8BA9-93AC37D745FB}" presName="parSpace" presStyleCnt="0"/>
      <dgm:spPr/>
    </dgm:pt>
    <dgm:pt modelId="{6C087D36-2511-4CA7-8427-600864CD6C66}" type="pres">
      <dgm:prSet presAssocID="{84748358-763A-4775-8F25-A099AF5D14BE}" presName="parTxOnly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9C1B5-AE21-4AD9-90E1-11369733E0A1}" type="presOf" srcId="{78924330-4F58-483B-93C7-11779B95A6FE}" destId="{B9E0328E-4078-4670-BA57-E620CBE96DA3}" srcOrd="0" destOrd="0" presId="urn:microsoft.com/office/officeart/2005/8/layout/hChevron3"/>
    <dgm:cxn modelId="{6D5ACE64-8AC1-4D66-9321-76209026A6D4}" srcId="{76BDC040-20A0-4FED-9B89-41FBF913C24C}" destId="{0F4CB23D-E4F7-46F0-A45C-80761F476DE4}" srcOrd="1" destOrd="0" parTransId="{BBB755CE-0B44-4848-BDA7-9292E1185043}" sibTransId="{A38360B4-3A08-4120-A3DD-3EF6EF456A04}"/>
    <dgm:cxn modelId="{DB2EEC58-38DF-4732-B6FE-32522DB63D01}" type="presOf" srcId="{AAB3E714-761C-4309-A2EE-2AB3D7EBD4D4}" destId="{F9CB3C06-122E-45FD-BD0C-2087A75CD647}" srcOrd="0" destOrd="0" presId="urn:microsoft.com/office/officeart/2005/8/layout/hChevron3"/>
    <dgm:cxn modelId="{4041C64D-FFF4-4DE8-B291-3E5CD0F4207F}" type="presOf" srcId="{4EFB2D32-3B60-4FBA-A010-95690A57F7AC}" destId="{03B5AED9-F8B3-468B-A903-093CFA97BDBA}" srcOrd="0" destOrd="0" presId="urn:microsoft.com/office/officeart/2005/8/layout/hChevron3"/>
    <dgm:cxn modelId="{F4313B00-4695-435D-8365-A619C0A83F8E}" type="presOf" srcId="{E5C6B8D3-A4E8-417F-8D5F-398BEA1D4374}" destId="{83D4FA4F-F6B3-4DA8-9EB2-09A374010FC8}" srcOrd="0" destOrd="0" presId="urn:microsoft.com/office/officeart/2005/8/layout/hChevron3"/>
    <dgm:cxn modelId="{78F5B170-D015-4DEC-A836-D183405064BA}" srcId="{76BDC040-20A0-4FED-9B89-41FBF913C24C}" destId="{CAA220CA-0605-430E-990F-AA0D874C324B}" srcOrd="3" destOrd="0" parTransId="{DD00DF69-CDC5-4CFC-80BC-7A686BE59FF9}" sibTransId="{E653A610-D1FF-4CE5-B354-44A62BE45604}"/>
    <dgm:cxn modelId="{6234E981-5E64-40F6-968A-7A4811BABFAC}" type="presOf" srcId="{0F4CB23D-E4F7-46F0-A45C-80761F476DE4}" destId="{6E58DE1E-8385-4B6A-9553-B035A0FE6902}" srcOrd="0" destOrd="0" presId="urn:microsoft.com/office/officeart/2005/8/layout/hChevron3"/>
    <dgm:cxn modelId="{8CF8E1E4-2662-4C1A-8487-5E5654939F9D}" type="presOf" srcId="{CAA220CA-0605-430E-990F-AA0D874C324B}" destId="{82700266-7C3D-4BF7-9D8E-8325468992A7}" srcOrd="0" destOrd="0" presId="urn:microsoft.com/office/officeart/2005/8/layout/hChevron3"/>
    <dgm:cxn modelId="{C53FCB86-30DC-4037-B6E9-A3261E2F3AE8}" type="presOf" srcId="{84748358-763A-4775-8F25-A099AF5D14BE}" destId="{6C087D36-2511-4CA7-8427-600864CD6C66}" srcOrd="0" destOrd="0" presId="urn:microsoft.com/office/officeart/2005/8/layout/hChevron3"/>
    <dgm:cxn modelId="{F6060BB8-3CF2-4C0C-8BA7-8C5192A72523}" srcId="{76BDC040-20A0-4FED-9B89-41FBF913C24C}" destId="{78924330-4F58-483B-93C7-11779B95A6FE}" srcOrd="2" destOrd="0" parTransId="{15253A11-8757-49FB-B1B1-FE73E587D90E}" sibTransId="{E9FAFD23-9273-4366-B4FB-F466494E9ED8}"/>
    <dgm:cxn modelId="{357E5B34-0FF8-40C4-B3E7-5131CD7A1F68}" srcId="{76BDC040-20A0-4FED-9B89-41FBF913C24C}" destId="{E5C6B8D3-A4E8-417F-8D5F-398BEA1D4374}" srcOrd="8" destOrd="0" parTransId="{D666A1D9-E056-4DDB-8ED4-96ADDF3D8C30}" sibTransId="{01D9A8D4-7747-4FC9-9E7D-91D9A74F6ED5}"/>
    <dgm:cxn modelId="{582B4F42-E89D-4086-A142-E7ABAE7E55C8}" srcId="{76BDC040-20A0-4FED-9B89-41FBF913C24C}" destId="{AAB3E714-761C-4309-A2EE-2AB3D7EBD4D4}" srcOrd="10" destOrd="0" parTransId="{EFE545F4-10E9-4FF2-B2D0-628D7209ABDB}" sibTransId="{E5E96C16-8AC4-41B0-8BA9-93AC37D745FB}"/>
    <dgm:cxn modelId="{BCB438F0-CE79-4CCC-988B-160F4A1A55D5}" srcId="{76BDC040-20A0-4FED-9B89-41FBF913C24C}" destId="{7E7BED5B-E426-409D-9E19-FDF6F176CF7C}" srcOrd="5" destOrd="0" parTransId="{454D9F9E-6D67-42F4-B3A1-A3E84C3B8BB1}" sibTransId="{59B77EE2-2E16-41C8-90D3-B103DD0CA486}"/>
    <dgm:cxn modelId="{D1A0C196-48AF-4D90-9099-3C9F507ADC00}" srcId="{76BDC040-20A0-4FED-9B89-41FBF913C24C}" destId="{AD7521FD-FFEB-4F5F-A1B7-A5183D507E12}" srcOrd="9" destOrd="0" parTransId="{EB062BD1-805D-400D-A616-59FD71C0D272}" sibTransId="{12D43D33-FF18-4D37-B8C4-491E30B9650E}"/>
    <dgm:cxn modelId="{0D4156E1-0E9D-498E-9F60-FB2F8B3BAA0F}" type="presOf" srcId="{1D3CDC64-DD69-4DF7-A50F-F966221B5172}" destId="{B322CF62-3965-42B6-8374-5719DBE91770}" srcOrd="0" destOrd="0" presId="urn:microsoft.com/office/officeart/2005/8/layout/hChevron3"/>
    <dgm:cxn modelId="{B6573E7B-28F8-48EF-BAEA-4BDF20B2DD2F}" srcId="{76BDC040-20A0-4FED-9B89-41FBF913C24C}" destId="{1D3CDC64-DD69-4DF7-A50F-F966221B5172}" srcOrd="4" destOrd="0" parTransId="{31FB6357-91CB-43EF-A2C1-FF601EF6A0AE}" sibTransId="{B197F5EA-64E8-45FD-9910-9B4291877947}"/>
    <dgm:cxn modelId="{E636AAF9-2134-4F8A-B72E-4D9C90362BAF}" type="presOf" srcId="{AD7521FD-FFEB-4F5F-A1B7-A5183D507E12}" destId="{936CD1A0-C117-4E6B-BBE0-D09CFF219C7E}" srcOrd="0" destOrd="0" presId="urn:microsoft.com/office/officeart/2005/8/layout/hChevron3"/>
    <dgm:cxn modelId="{6EA890F8-6BA9-4875-9E5C-39E57BBD2231}" type="presOf" srcId="{76BDC040-20A0-4FED-9B89-41FBF913C24C}" destId="{61F4177C-7568-48F3-BE99-4545DDE9C7B7}" srcOrd="0" destOrd="0" presId="urn:microsoft.com/office/officeart/2005/8/layout/hChevron3"/>
    <dgm:cxn modelId="{8D0A0E2C-25B4-41DD-89CA-36CC2E5D53E2}" type="presOf" srcId="{7E7BED5B-E426-409D-9E19-FDF6F176CF7C}" destId="{C8CE5D05-0B14-4D32-8D31-9F4823817F39}" srcOrd="0" destOrd="0" presId="urn:microsoft.com/office/officeart/2005/8/layout/hChevron3"/>
    <dgm:cxn modelId="{38B24692-BAE0-4C71-BF3F-8FD7BBD581EA}" srcId="{76BDC040-20A0-4FED-9B89-41FBF913C24C}" destId="{B92B80C0-65F1-4594-9552-D783DE4B461E}" srcOrd="6" destOrd="0" parTransId="{2E4EC578-F04C-45B3-BAC8-57CA976A9570}" sibTransId="{C574AED4-C55F-41BF-A6B9-19608FF23401}"/>
    <dgm:cxn modelId="{C2C3B637-042F-44C4-B376-31EF1A1B471F}" srcId="{76BDC040-20A0-4FED-9B89-41FBF913C24C}" destId="{4EFB2D32-3B60-4FBA-A010-95690A57F7AC}" srcOrd="0" destOrd="0" parTransId="{80C95EBA-2A97-4980-97B9-D853583C5023}" sibTransId="{BB07CDAF-C063-48A6-B1B5-E60C86CF0EF7}"/>
    <dgm:cxn modelId="{6C5CD52D-4878-4912-855D-1B1B18323D11}" srcId="{76BDC040-20A0-4FED-9B89-41FBF913C24C}" destId="{84748358-763A-4775-8F25-A099AF5D14BE}" srcOrd="11" destOrd="0" parTransId="{A56EBACA-0EF5-4C41-B4D4-9C2772033FF1}" sibTransId="{04E63DBD-BBB7-4C71-9F6A-9D60343337CB}"/>
    <dgm:cxn modelId="{5174D45C-B3FE-4F31-89AE-4CD7B99666EE}" srcId="{76BDC040-20A0-4FED-9B89-41FBF913C24C}" destId="{44B891D3-155F-4B0F-97B4-9952F3830AEC}" srcOrd="7" destOrd="0" parTransId="{7E06DFAD-80B6-4C22-8B8A-A40F28EB2FB5}" sibTransId="{501C70AF-3A06-4497-8BE4-8B3352B4C6CF}"/>
    <dgm:cxn modelId="{D43074B0-81AF-478C-8712-590454F6A171}" type="presOf" srcId="{B92B80C0-65F1-4594-9552-D783DE4B461E}" destId="{941FF817-6B29-44CF-9DE5-9BD49DFBA358}" srcOrd="0" destOrd="0" presId="urn:microsoft.com/office/officeart/2005/8/layout/hChevron3"/>
    <dgm:cxn modelId="{8E29B2AE-26C1-4C07-8959-8EAEB772F148}" type="presOf" srcId="{44B891D3-155F-4B0F-97B4-9952F3830AEC}" destId="{9AD9F141-758D-4CF2-8E06-1F4DF6CF1403}" srcOrd="0" destOrd="0" presId="urn:microsoft.com/office/officeart/2005/8/layout/hChevron3"/>
    <dgm:cxn modelId="{2E26B0F1-A1D9-41AA-91B3-159AD8E58274}" type="presParOf" srcId="{61F4177C-7568-48F3-BE99-4545DDE9C7B7}" destId="{03B5AED9-F8B3-468B-A903-093CFA97BDBA}" srcOrd="0" destOrd="0" presId="urn:microsoft.com/office/officeart/2005/8/layout/hChevron3"/>
    <dgm:cxn modelId="{C2486BAA-7694-405D-B53A-2FECC1F9D9CC}" type="presParOf" srcId="{61F4177C-7568-48F3-BE99-4545DDE9C7B7}" destId="{B41C6EE8-8166-4E59-8B22-1022BC9A0C0C}" srcOrd="1" destOrd="0" presId="urn:microsoft.com/office/officeart/2005/8/layout/hChevron3"/>
    <dgm:cxn modelId="{8E1D5A50-9A66-4184-8041-8EC1DC9F4DFB}" type="presParOf" srcId="{61F4177C-7568-48F3-BE99-4545DDE9C7B7}" destId="{6E58DE1E-8385-4B6A-9553-B035A0FE6902}" srcOrd="2" destOrd="0" presId="urn:microsoft.com/office/officeart/2005/8/layout/hChevron3"/>
    <dgm:cxn modelId="{CF379784-2C53-4599-9D66-73CF21664FBF}" type="presParOf" srcId="{61F4177C-7568-48F3-BE99-4545DDE9C7B7}" destId="{225A455D-72A5-467B-BBBD-F650C2D16C0F}" srcOrd="3" destOrd="0" presId="urn:microsoft.com/office/officeart/2005/8/layout/hChevron3"/>
    <dgm:cxn modelId="{5C33C2BA-DBAC-4482-BE51-0467C94921B3}" type="presParOf" srcId="{61F4177C-7568-48F3-BE99-4545DDE9C7B7}" destId="{B9E0328E-4078-4670-BA57-E620CBE96DA3}" srcOrd="4" destOrd="0" presId="urn:microsoft.com/office/officeart/2005/8/layout/hChevron3"/>
    <dgm:cxn modelId="{058F5FDD-A30D-4930-AEBB-CD38428F986F}" type="presParOf" srcId="{61F4177C-7568-48F3-BE99-4545DDE9C7B7}" destId="{DA7ED4BC-6587-446F-BDE6-07A61FF82B40}" srcOrd="5" destOrd="0" presId="urn:microsoft.com/office/officeart/2005/8/layout/hChevron3"/>
    <dgm:cxn modelId="{B68D1545-C3FE-4D61-AB55-3D23447396F8}" type="presParOf" srcId="{61F4177C-7568-48F3-BE99-4545DDE9C7B7}" destId="{82700266-7C3D-4BF7-9D8E-8325468992A7}" srcOrd="6" destOrd="0" presId="urn:microsoft.com/office/officeart/2005/8/layout/hChevron3"/>
    <dgm:cxn modelId="{DC784101-6548-475B-B9CC-8E37B3F6A11C}" type="presParOf" srcId="{61F4177C-7568-48F3-BE99-4545DDE9C7B7}" destId="{03DBC566-ED58-4795-8FAC-487E07CCA6C5}" srcOrd="7" destOrd="0" presId="urn:microsoft.com/office/officeart/2005/8/layout/hChevron3"/>
    <dgm:cxn modelId="{20896E61-8952-4F48-ABEB-9869EC1DA17B}" type="presParOf" srcId="{61F4177C-7568-48F3-BE99-4545DDE9C7B7}" destId="{B322CF62-3965-42B6-8374-5719DBE91770}" srcOrd="8" destOrd="0" presId="urn:microsoft.com/office/officeart/2005/8/layout/hChevron3"/>
    <dgm:cxn modelId="{AF54DBC8-7B16-43BF-8841-C14CFEB84B78}" type="presParOf" srcId="{61F4177C-7568-48F3-BE99-4545DDE9C7B7}" destId="{46837EB9-CA88-48C7-9B33-572D259FD75C}" srcOrd="9" destOrd="0" presId="urn:microsoft.com/office/officeart/2005/8/layout/hChevron3"/>
    <dgm:cxn modelId="{CC28F323-2668-4851-8E0C-FBFF593AAA2B}" type="presParOf" srcId="{61F4177C-7568-48F3-BE99-4545DDE9C7B7}" destId="{C8CE5D05-0B14-4D32-8D31-9F4823817F39}" srcOrd="10" destOrd="0" presId="urn:microsoft.com/office/officeart/2005/8/layout/hChevron3"/>
    <dgm:cxn modelId="{E84ECC07-0F13-47FA-8AFB-5569C625ADC1}" type="presParOf" srcId="{61F4177C-7568-48F3-BE99-4545DDE9C7B7}" destId="{DC90AD4B-5F57-4EDB-8CC9-6D77D9D5A1FE}" srcOrd="11" destOrd="0" presId="urn:microsoft.com/office/officeart/2005/8/layout/hChevron3"/>
    <dgm:cxn modelId="{315E527F-4C3F-4AE5-B81B-5C6126072D60}" type="presParOf" srcId="{61F4177C-7568-48F3-BE99-4545DDE9C7B7}" destId="{941FF817-6B29-44CF-9DE5-9BD49DFBA358}" srcOrd="12" destOrd="0" presId="urn:microsoft.com/office/officeart/2005/8/layout/hChevron3"/>
    <dgm:cxn modelId="{33A439E9-8801-4F52-A11D-A297C9E6D820}" type="presParOf" srcId="{61F4177C-7568-48F3-BE99-4545DDE9C7B7}" destId="{72E4C3C8-F4FE-451C-B22B-31BE08A8A4A9}" srcOrd="13" destOrd="0" presId="urn:microsoft.com/office/officeart/2005/8/layout/hChevron3"/>
    <dgm:cxn modelId="{E9E75365-CA36-47D5-BBCD-4C87F8F81B33}" type="presParOf" srcId="{61F4177C-7568-48F3-BE99-4545DDE9C7B7}" destId="{9AD9F141-758D-4CF2-8E06-1F4DF6CF1403}" srcOrd="14" destOrd="0" presId="urn:microsoft.com/office/officeart/2005/8/layout/hChevron3"/>
    <dgm:cxn modelId="{16D7A1A5-7078-43B6-8C5B-BAFD9A149457}" type="presParOf" srcId="{61F4177C-7568-48F3-BE99-4545DDE9C7B7}" destId="{D3A5D386-D320-4445-A166-AAD3751CF2D9}" srcOrd="15" destOrd="0" presId="urn:microsoft.com/office/officeart/2005/8/layout/hChevron3"/>
    <dgm:cxn modelId="{6D68FE50-2412-4AE5-92EF-47D76FB08F5F}" type="presParOf" srcId="{61F4177C-7568-48F3-BE99-4545DDE9C7B7}" destId="{83D4FA4F-F6B3-4DA8-9EB2-09A374010FC8}" srcOrd="16" destOrd="0" presId="urn:microsoft.com/office/officeart/2005/8/layout/hChevron3"/>
    <dgm:cxn modelId="{74FDDA0B-C49B-4377-9172-0246A5144E47}" type="presParOf" srcId="{61F4177C-7568-48F3-BE99-4545DDE9C7B7}" destId="{CFE9E9F0-1881-4A6A-B2B8-12DBA8432450}" srcOrd="17" destOrd="0" presId="urn:microsoft.com/office/officeart/2005/8/layout/hChevron3"/>
    <dgm:cxn modelId="{ED2A81DD-B9C4-444B-9AEE-D544022C67F7}" type="presParOf" srcId="{61F4177C-7568-48F3-BE99-4545DDE9C7B7}" destId="{936CD1A0-C117-4E6B-BBE0-D09CFF219C7E}" srcOrd="18" destOrd="0" presId="urn:microsoft.com/office/officeart/2005/8/layout/hChevron3"/>
    <dgm:cxn modelId="{14513361-FCD7-4CA8-8407-5E6A40153423}" type="presParOf" srcId="{61F4177C-7568-48F3-BE99-4545DDE9C7B7}" destId="{A2B0C007-77F8-4598-976C-0176FB69635E}" srcOrd="19" destOrd="0" presId="urn:microsoft.com/office/officeart/2005/8/layout/hChevron3"/>
    <dgm:cxn modelId="{7A6E107C-56E9-4A26-850B-5CBB302C2E7F}" type="presParOf" srcId="{61F4177C-7568-48F3-BE99-4545DDE9C7B7}" destId="{F9CB3C06-122E-45FD-BD0C-2087A75CD647}" srcOrd="20" destOrd="0" presId="urn:microsoft.com/office/officeart/2005/8/layout/hChevron3"/>
    <dgm:cxn modelId="{BA4BD536-C6FF-4CB5-BBF3-A24557983856}" type="presParOf" srcId="{61F4177C-7568-48F3-BE99-4545DDE9C7B7}" destId="{56E0BAB8-3F74-4521-91B9-BB79815D4319}" srcOrd="21" destOrd="0" presId="urn:microsoft.com/office/officeart/2005/8/layout/hChevron3"/>
    <dgm:cxn modelId="{F4E93305-95EE-452C-9E3E-684E9D811072}" type="presParOf" srcId="{61F4177C-7568-48F3-BE99-4545DDE9C7B7}" destId="{6C087D36-2511-4CA7-8427-600864CD6C66}" srcOrd="2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5AED9-F8B3-468B-A903-093CFA97BDBA}">
      <dsp:nvSpPr>
        <dsp:cNvPr id="0" name=""/>
        <dsp:cNvSpPr/>
      </dsp:nvSpPr>
      <dsp:spPr>
        <a:xfrm>
          <a:off x="6674" y="2334100"/>
          <a:ext cx="1238468" cy="495387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 </a:t>
          </a:r>
        </a:p>
      </dsp:txBody>
      <dsp:txXfrm>
        <a:off x="6674" y="2334100"/>
        <a:ext cx="1114621" cy="495387"/>
      </dsp:txXfrm>
    </dsp:sp>
    <dsp:sp modelId="{6E58DE1E-8385-4B6A-9553-B035A0FE6902}">
      <dsp:nvSpPr>
        <dsp:cNvPr id="0" name=""/>
        <dsp:cNvSpPr/>
      </dsp:nvSpPr>
      <dsp:spPr>
        <a:xfrm>
          <a:off x="997448" y="2334100"/>
          <a:ext cx="1238468" cy="49538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63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 </a:t>
          </a:r>
        </a:p>
      </dsp:txBody>
      <dsp:txXfrm>
        <a:off x="1245142" y="2334100"/>
        <a:ext cx="743081" cy="495387"/>
      </dsp:txXfrm>
    </dsp:sp>
    <dsp:sp modelId="{B9E0328E-4078-4670-BA57-E620CBE96DA3}">
      <dsp:nvSpPr>
        <dsp:cNvPr id="0" name=""/>
        <dsp:cNvSpPr/>
      </dsp:nvSpPr>
      <dsp:spPr>
        <a:xfrm>
          <a:off x="1988223" y="2334100"/>
          <a:ext cx="1238468" cy="49538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727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 </a:t>
          </a:r>
        </a:p>
      </dsp:txBody>
      <dsp:txXfrm>
        <a:off x="2235917" y="2334100"/>
        <a:ext cx="743081" cy="495387"/>
      </dsp:txXfrm>
    </dsp:sp>
    <dsp:sp modelId="{82700266-7C3D-4BF7-9D8E-8325468992A7}">
      <dsp:nvSpPr>
        <dsp:cNvPr id="0" name=""/>
        <dsp:cNvSpPr/>
      </dsp:nvSpPr>
      <dsp:spPr>
        <a:xfrm>
          <a:off x="2978997" y="2334100"/>
          <a:ext cx="1238468" cy="49538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90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 </a:t>
          </a:r>
        </a:p>
      </dsp:txBody>
      <dsp:txXfrm>
        <a:off x="3226691" y="2334100"/>
        <a:ext cx="743081" cy="495387"/>
      </dsp:txXfrm>
    </dsp:sp>
    <dsp:sp modelId="{B322CF62-3965-42B6-8374-5719DBE91770}">
      <dsp:nvSpPr>
        <dsp:cNvPr id="0" name=""/>
        <dsp:cNvSpPr/>
      </dsp:nvSpPr>
      <dsp:spPr>
        <a:xfrm>
          <a:off x="3969772" y="2334100"/>
          <a:ext cx="1238468" cy="49538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454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 </a:t>
          </a:r>
        </a:p>
      </dsp:txBody>
      <dsp:txXfrm>
        <a:off x="4217466" y="2334100"/>
        <a:ext cx="743081" cy="495387"/>
      </dsp:txXfrm>
    </dsp:sp>
    <dsp:sp modelId="{C8CE5D05-0B14-4D32-8D31-9F4823817F39}">
      <dsp:nvSpPr>
        <dsp:cNvPr id="0" name=""/>
        <dsp:cNvSpPr/>
      </dsp:nvSpPr>
      <dsp:spPr>
        <a:xfrm>
          <a:off x="4960546" y="2334100"/>
          <a:ext cx="1238468" cy="49538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818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 </a:t>
          </a:r>
        </a:p>
      </dsp:txBody>
      <dsp:txXfrm>
        <a:off x="5208240" y="2334100"/>
        <a:ext cx="743081" cy="495387"/>
      </dsp:txXfrm>
    </dsp:sp>
    <dsp:sp modelId="{941FF817-6B29-44CF-9DE5-9BD49DFBA358}">
      <dsp:nvSpPr>
        <dsp:cNvPr id="0" name=""/>
        <dsp:cNvSpPr/>
      </dsp:nvSpPr>
      <dsp:spPr>
        <a:xfrm>
          <a:off x="5951321" y="2334100"/>
          <a:ext cx="1238468" cy="49538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181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 </a:t>
          </a:r>
        </a:p>
      </dsp:txBody>
      <dsp:txXfrm>
        <a:off x="6199015" y="2334100"/>
        <a:ext cx="743081" cy="495387"/>
      </dsp:txXfrm>
    </dsp:sp>
    <dsp:sp modelId="{9AD9F141-758D-4CF2-8E06-1F4DF6CF1403}">
      <dsp:nvSpPr>
        <dsp:cNvPr id="0" name=""/>
        <dsp:cNvSpPr/>
      </dsp:nvSpPr>
      <dsp:spPr>
        <a:xfrm>
          <a:off x="6942095" y="2334100"/>
          <a:ext cx="1238468" cy="49538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5455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7189789" y="2334100"/>
        <a:ext cx="743081" cy="495387"/>
      </dsp:txXfrm>
    </dsp:sp>
    <dsp:sp modelId="{83D4FA4F-F6B3-4DA8-9EB2-09A374010FC8}">
      <dsp:nvSpPr>
        <dsp:cNvPr id="0" name=""/>
        <dsp:cNvSpPr/>
      </dsp:nvSpPr>
      <dsp:spPr>
        <a:xfrm>
          <a:off x="7932870" y="2334100"/>
          <a:ext cx="1238468" cy="49538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909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8180564" y="2334100"/>
        <a:ext cx="743081" cy="495387"/>
      </dsp:txXfrm>
    </dsp:sp>
    <dsp:sp modelId="{936CD1A0-C117-4E6B-BBE0-D09CFF219C7E}">
      <dsp:nvSpPr>
        <dsp:cNvPr id="0" name=""/>
        <dsp:cNvSpPr/>
      </dsp:nvSpPr>
      <dsp:spPr>
        <a:xfrm>
          <a:off x="8923644" y="2334100"/>
          <a:ext cx="1238468" cy="49538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272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9171338" y="2334100"/>
        <a:ext cx="743081" cy="495387"/>
      </dsp:txXfrm>
    </dsp:sp>
    <dsp:sp modelId="{F9CB3C06-122E-45FD-BD0C-2087A75CD647}">
      <dsp:nvSpPr>
        <dsp:cNvPr id="0" name=""/>
        <dsp:cNvSpPr/>
      </dsp:nvSpPr>
      <dsp:spPr>
        <a:xfrm>
          <a:off x="9914419" y="2334100"/>
          <a:ext cx="1238468" cy="49538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636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0162113" y="2334100"/>
        <a:ext cx="743081" cy="495387"/>
      </dsp:txXfrm>
    </dsp:sp>
    <dsp:sp modelId="{6C087D36-2511-4CA7-8427-600864CD6C66}">
      <dsp:nvSpPr>
        <dsp:cNvPr id="0" name=""/>
        <dsp:cNvSpPr/>
      </dsp:nvSpPr>
      <dsp:spPr>
        <a:xfrm>
          <a:off x="10905193" y="2334100"/>
          <a:ext cx="1238468" cy="49538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11152887" y="2334100"/>
        <a:ext cx="743081" cy="49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3/14/2019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Hux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12AD0-ACD8-4347-942A-D4E08201877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0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Hux - Own work, Public Domain, https://commons.wikimedia.org/w/index.php?curid=7686555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*Depending on response requested may involve written response, update proposal form, or conference 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12AD0-ACD8-4347-942A-D4E08201877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3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D186-AC43-4127-B407-6C39340983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9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093D9730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92480"/>
            <a:ext cx="10363200" cy="2952205"/>
          </a:xfrm>
        </p:spPr>
        <p:txBody>
          <a:bodyPr/>
          <a:lstStyle/>
          <a:p>
            <a:r>
              <a:rPr lang="en-US" dirty="0" smtClean="0"/>
              <a:t>StreamNet Steering Committee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43549"/>
            <a:ext cx="8534400" cy="1752600"/>
          </a:xfrm>
        </p:spPr>
        <p:txBody>
          <a:bodyPr/>
          <a:lstStyle/>
          <a:p>
            <a:r>
              <a:rPr lang="en-US" dirty="0" smtClean="0"/>
              <a:t>March 15,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3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429" y="648920"/>
            <a:ext cx="5299271" cy="132343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4000" dirty="0" smtClean="0"/>
              <a:t>Yellowstone Cutthroat </a:t>
            </a:r>
          </a:p>
          <a:p>
            <a:r>
              <a:rPr lang="en-US" sz="4000" dirty="0" smtClean="0"/>
              <a:t>Trout Assessment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908663" y="4409105"/>
            <a:ext cx="3268844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/>
              <a:t>This is not a cutthroat trout!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1442" y="3244334"/>
            <a:ext cx="5669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Placeholder – BPA Juvenile Indicator/DES Discussion</a:t>
            </a:r>
          </a:p>
        </p:txBody>
      </p:sp>
    </p:spTree>
    <p:extLst>
      <p:ext uri="{BB962C8B-B14F-4D97-AF65-F5344CB8AC3E}">
        <p14:creationId xmlns:p14="http://schemas.microsoft.com/office/powerpoint/2010/main" val="426081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7676" y="5860215"/>
            <a:ext cx="2364750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Executive Committee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421" y="227903"/>
            <a:ext cx="11136510" cy="618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/>
              <a:t>1) Confirm </a:t>
            </a:r>
            <a:r>
              <a:rPr lang="en-US" dirty="0"/>
              <a:t>how field For “Spawner Abundance” vs “Escapement” not designated by the method </a:t>
            </a:r>
            <a:r>
              <a:rPr lang="en-US" dirty="0" smtClean="0"/>
              <a:t>alone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How to manage the juvenile </a:t>
            </a:r>
            <a:r>
              <a:rPr lang="en-US" dirty="0" smtClean="0"/>
              <a:t>indicators?</a:t>
            </a:r>
            <a:endParaRPr lang="en-US" dirty="0"/>
          </a:p>
          <a:p>
            <a:pPr lvl="1"/>
            <a:r>
              <a:rPr lang="en-US" dirty="0"/>
              <a:t>2</a:t>
            </a:r>
            <a:r>
              <a:rPr lang="en-US" dirty="0" smtClean="0"/>
              <a:t>) add </a:t>
            </a:r>
            <a:r>
              <a:rPr lang="en-US" dirty="0"/>
              <a:t>field to describe Out-migrant, like NOSA Table</a:t>
            </a:r>
          </a:p>
          <a:p>
            <a:pPr lvl="2"/>
            <a:r>
              <a:rPr lang="en-US" dirty="0"/>
              <a:t>Population Smolt Equivalent ( Mainstem Tributary population out-migrant)</a:t>
            </a:r>
          </a:p>
          <a:p>
            <a:pPr lvl="2"/>
            <a:r>
              <a:rPr lang="en-US" dirty="0"/>
              <a:t>Trap Estimate (Marsh Creek Trap  Site estimate)</a:t>
            </a:r>
          </a:p>
          <a:p>
            <a:pPr lvl="2"/>
            <a:r>
              <a:rPr lang="en-US" dirty="0"/>
              <a:t>Migratory Smolt Abundance (e.g. Lower Granite Estimate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3</a:t>
            </a:r>
            <a:r>
              <a:rPr lang="en-US" dirty="0" smtClean="0"/>
              <a:t>) How </a:t>
            </a:r>
            <a:r>
              <a:rPr lang="en-US" dirty="0"/>
              <a:t>to create related derived Indicators (Existing DES with Attribute name modifiers like NOSA and </a:t>
            </a:r>
            <a:endParaRPr lang="en-US" dirty="0" smtClean="0"/>
          </a:p>
          <a:p>
            <a:pPr lvl="1"/>
            <a:r>
              <a:rPr lang="en-US" dirty="0" smtClean="0"/>
              <a:t>	Escapement</a:t>
            </a:r>
            <a:r>
              <a:rPr lang="en-US" dirty="0"/>
              <a:t>) </a:t>
            </a:r>
            <a:r>
              <a:rPr lang="en-US" dirty="0" smtClean="0"/>
              <a:t>the </a:t>
            </a:r>
            <a:r>
              <a:rPr lang="en-US" dirty="0"/>
              <a:t>protocol/methods section would provide flexibility In the unit habitat </a:t>
            </a:r>
          </a:p>
          <a:p>
            <a:pPr lvl="2"/>
            <a:r>
              <a:rPr lang="en-US" dirty="0"/>
              <a:t>Per unit habitat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Population Smolt Equivalent: Per unit habitat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Trap Estimate: Per unit habitat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Migratory Smolt Abundance: Per unit habitat</a:t>
            </a:r>
          </a:p>
          <a:p>
            <a:r>
              <a:rPr lang="en-US" dirty="0"/>
              <a:t> </a:t>
            </a:r>
            <a:r>
              <a:rPr lang="en-US" dirty="0" smtClean="0"/>
              <a:t>	</a:t>
            </a:r>
          </a:p>
          <a:p>
            <a:r>
              <a:rPr lang="en-US" dirty="0" smtClean="0"/>
              <a:t>       4) Juveniles </a:t>
            </a:r>
            <a:r>
              <a:rPr lang="en-US" dirty="0"/>
              <a:t>Per Spawner or adult Escapement estimate.  (Add to </a:t>
            </a:r>
            <a:r>
              <a:rPr lang="en-US" dirty="0" err="1"/>
              <a:t>RPerS</a:t>
            </a:r>
            <a:r>
              <a:rPr lang="en-US" dirty="0"/>
              <a:t>) as specific name of data </a:t>
            </a:r>
            <a:endParaRPr lang="en-US" dirty="0" smtClean="0"/>
          </a:p>
          <a:p>
            <a:pPr lvl="2"/>
            <a:r>
              <a:rPr lang="en-US" dirty="0" smtClean="0"/>
              <a:t>type </a:t>
            </a:r>
            <a:r>
              <a:rPr lang="en-US" dirty="0"/>
              <a:t>or leave as method.  If method it will be hard to find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Population Smolt Equivalent/ NOSA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Trap Estimate/ NOSA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Migratory Smolt Abundance / </a:t>
            </a:r>
            <a:r>
              <a:rPr lang="en-US" dirty="0" smtClean="0"/>
              <a:t>NOSA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 smtClean="0"/>
              <a:t>5) Carrying </a:t>
            </a:r>
            <a:r>
              <a:rPr lang="en-US" dirty="0"/>
              <a:t>Capacity  New Indicator </a:t>
            </a:r>
            <a:r>
              <a:rPr lang="en-US" dirty="0" smtClean="0"/>
              <a:t>DES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3760" y="3321057"/>
            <a:ext cx="2557110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Executive Committee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0712" y="4760899"/>
            <a:ext cx="2364750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Executive Committee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or DES Team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98888" y="1432483"/>
            <a:ext cx="1723549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 Team 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Steering Com?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8664" y="710509"/>
            <a:ext cx="2963440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 Team Addressing (#1)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130834" y="583474"/>
            <a:ext cx="1219200" cy="348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471954" y="1837509"/>
            <a:ext cx="1436915" cy="8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130834" y="3544389"/>
            <a:ext cx="905692" cy="146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061166" y="5042263"/>
            <a:ext cx="1349828" cy="121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149070" y="6044881"/>
            <a:ext cx="818606" cy="87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8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8903" y="366165"/>
            <a:ext cx="10538652" cy="563231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	The CA </a:t>
            </a:r>
            <a:r>
              <a:rPr lang="en-US" dirty="0"/>
              <a:t>DES team met October 15, 2018, and </a:t>
            </a:r>
            <a:r>
              <a:rPr lang="en-US" dirty="0" smtClean="0"/>
              <a:t>again November </a:t>
            </a:r>
            <a:r>
              <a:rPr lang="en-US" dirty="0"/>
              <a:t>8, 2018.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#1) NOSA </a:t>
            </a:r>
            <a:r>
              <a:rPr lang="en-US" dirty="0"/>
              <a:t>versus </a:t>
            </a:r>
            <a:r>
              <a:rPr lang="en-US" dirty="0" smtClean="0"/>
              <a:t>escapement was discussed with DES team. Agreed </a:t>
            </a:r>
            <a:r>
              <a:rPr lang="en-US" dirty="0"/>
              <a:t>that sometimes the </a:t>
            </a:r>
            <a:r>
              <a:rPr lang="en-US" dirty="0" smtClean="0"/>
              <a:t>	NOSA </a:t>
            </a:r>
            <a:r>
              <a:rPr lang="en-US" dirty="0"/>
              <a:t>table has escapement numbers rather than NOSA </a:t>
            </a:r>
            <a:r>
              <a:rPr lang="en-US" dirty="0" smtClean="0"/>
              <a:t>numbers</a:t>
            </a:r>
            <a:r>
              <a:rPr lang="en-US" dirty="0"/>
              <a:t>.  All agreed we will </a:t>
            </a:r>
            <a:r>
              <a:rPr lang="en-US" dirty="0" smtClean="0"/>
              <a:t>	indicate </a:t>
            </a:r>
            <a:r>
              <a:rPr lang="en-US" dirty="0"/>
              <a:t>which is which.  </a:t>
            </a:r>
            <a:r>
              <a:rPr lang="en-US" dirty="0" smtClean="0"/>
              <a:t>Mike working on a </a:t>
            </a:r>
            <a:r>
              <a:rPr lang="en-US" dirty="0"/>
              <a:t>not-yet-specified </a:t>
            </a:r>
            <a:r>
              <a:rPr lang="en-US" dirty="0" smtClean="0"/>
              <a:t>DES change, which will then be 	reviewed. Providers will need to update their data </a:t>
            </a:r>
            <a:r>
              <a:rPr lang="en-US" dirty="0"/>
              <a:t>to indicate </a:t>
            </a:r>
            <a:r>
              <a:rPr lang="en-US" dirty="0" smtClean="0"/>
              <a:t>which </a:t>
            </a:r>
            <a:r>
              <a:rPr lang="en-US" dirty="0"/>
              <a:t>records are </a:t>
            </a:r>
            <a:r>
              <a:rPr lang="en-US" dirty="0" smtClean="0"/>
              <a:t>NOSA </a:t>
            </a:r>
            <a:r>
              <a:rPr lang="en-US" dirty="0"/>
              <a:t>and </a:t>
            </a:r>
            <a:r>
              <a:rPr lang="en-US" dirty="0" smtClean="0"/>
              <a:t>	which </a:t>
            </a:r>
            <a:r>
              <a:rPr lang="en-US" dirty="0"/>
              <a:t>are escapement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	#2</a:t>
            </a:r>
            <a:r>
              <a:rPr lang="en-US" dirty="0"/>
              <a:t>) </a:t>
            </a:r>
            <a:r>
              <a:rPr lang="en-US" dirty="0" smtClean="0"/>
              <a:t>Add </a:t>
            </a:r>
            <a:r>
              <a:rPr lang="en-US" dirty="0"/>
              <a:t>field to describe Out-migrant, like NOSA Table</a:t>
            </a:r>
          </a:p>
          <a:p>
            <a:r>
              <a:rPr lang="en-US" dirty="0" smtClean="0"/>
              <a:t>	These </a:t>
            </a:r>
            <a:r>
              <a:rPr lang="en-US" dirty="0"/>
              <a:t>sub-bullets already exist in the DES and the data.  </a:t>
            </a:r>
            <a:r>
              <a:rPr lang="en-US" dirty="0" smtClean="0"/>
              <a:t>Is this a QA/QC issue?</a:t>
            </a:r>
          </a:p>
          <a:p>
            <a:endParaRPr lang="en-US" dirty="0"/>
          </a:p>
          <a:p>
            <a:r>
              <a:rPr lang="en-US" dirty="0" smtClean="0"/>
              <a:t>	#3) Derived </a:t>
            </a:r>
            <a:r>
              <a:rPr lang="en-US" dirty="0"/>
              <a:t>juvenile indicators. Indicators per unit </a:t>
            </a:r>
            <a:r>
              <a:rPr lang="en-US" dirty="0" smtClean="0"/>
              <a:t>habitat. Are these “new indicators” and 	therefor an ExComm decision?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#4) Indicators </a:t>
            </a:r>
            <a:r>
              <a:rPr lang="en-US" dirty="0"/>
              <a:t>per </a:t>
            </a:r>
            <a:r>
              <a:rPr lang="en-US" dirty="0" smtClean="0"/>
              <a:t>spawner (add to RperS)</a:t>
            </a:r>
            <a:endParaRPr lang="en-US" dirty="0"/>
          </a:p>
          <a:p>
            <a:r>
              <a:rPr lang="en-US" dirty="0"/>
              <a:t>	Are these “new indicators” and therefor an ExComm </a:t>
            </a:r>
            <a:r>
              <a:rPr lang="en-US" dirty="0" smtClean="0"/>
              <a:t>decision, or are they additional fields 	and should be referred to DES team? </a:t>
            </a:r>
          </a:p>
          <a:p>
            <a:endParaRPr lang="en-US" dirty="0" smtClean="0"/>
          </a:p>
          <a:p>
            <a:r>
              <a:rPr lang="en-US" dirty="0"/>
              <a:t>	 </a:t>
            </a:r>
            <a:r>
              <a:rPr lang="en-US" dirty="0" smtClean="0"/>
              <a:t>#5</a:t>
            </a:r>
            <a:r>
              <a:rPr lang="en-US" dirty="0"/>
              <a:t>) Carrying Capacity  </a:t>
            </a:r>
            <a:r>
              <a:rPr lang="en-US" dirty="0" smtClean="0"/>
              <a:t>This is a new </a:t>
            </a:r>
            <a:r>
              <a:rPr lang="en-US" dirty="0"/>
              <a:t>Indicator </a:t>
            </a:r>
            <a:r>
              <a:rPr lang="en-US" dirty="0" smtClean="0"/>
              <a:t>and would be an ExComm discussion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0183" y="391886"/>
            <a:ext cx="10566400" cy="1384663"/>
          </a:xfrm>
        </p:spPr>
        <p:txBody>
          <a:bodyPr/>
          <a:lstStyle/>
          <a:p>
            <a:pPr algn="ctr"/>
            <a:r>
              <a:rPr lang="en-US" dirty="0"/>
              <a:t>Update on annual and BiOp </a:t>
            </a:r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45532" y="2393391"/>
            <a:ext cx="6075702" cy="255454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Annual </a:t>
            </a:r>
            <a:r>
              <a:rPr lang="en-US" sz="3200" dirty="0"/>
              <a:t>submitted </a:t>
            </a:r>
            <a:r>
              <a:rPr lang="en-US" sz="3200" dirty="0" smtClean="0"/>
              <a:t>yesterday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BiOp </a:t>
            </a:r>
            <a:r>
              <a:rPr lang="en-US" sz="3200" dirty="0"/>
              <a:t>Report now due May </a:t>
            </a:r>
            <a:r>
              <a:rPr lang="en-US" sz="3200" dirty="0" smtClean="0"/>
              <a:t>15</a:t>
            </a:r>
            <a:r>
              <a:rPr lang="en-US" sz="3200" baseline="30000" dirty="0" smtClean="0"/>
              <a:t>th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Inventory?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172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8C4711E-9270-4873-B51A-2AA095FFCF2C}"/>
              </a:ext>
            </a:extLst>
          </p:cNvPr>
          <p:cNvGrpSpPr/>
          <p:nvPr/>
        </p:nvGrpSpPr>
        <p:grpSpPr>
          <a:xfrm>
            <a:off x="-33417" y="2876173"/>
            <a:ext cx="12225417" cy="3981827"/>
            <a:chOff x="-22907" y="0"/>
            <a:chExt cx="12225417" cy="3981827"/>
          </a:xfrm>
        </p:grpSpPr>
        <p:pic>
          <p:nvPicPr>
            <p:cNvPr id="7" name="Picture 6" descr="A view of the side of a mountain&#10;&#10;Description generated with very high confidence">
              <a:extLst>
                <a:ext uri="{FF2B5EF4-FFF2-40B4-BE49-F238E27FC236}">
                  <a16:creationId xmlns:a16="http://schemas.microsoft.com/office/drawing/2014/main" id="{EE9BB704-CCCA-47BD-B891-69B26D9E5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3" b="52444"/>
            <a:stretch/>
          </p:blipFill>
          <p:spPr>
            <a:xfrm>
              <a:off x="-1" y="0"/>
              <a:ext cx="12202511" cy="393192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9241CF-A62B-4C2D-B754-9C2E658D6D1A}"/>
                </a:ext>
              </a:extLst>
            </p:cNvPr>
            <p:cNvSpPr/>
            <p:nvPr/>
          </p:nvSpPr>
          <p:spPr>
            <a:xfrm>
              <a:off x="-22907" y="3704828"/>
              <a:ext cx="25380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Photo by Hux taken from Crown Point</a:t>
              </a: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D640FB8-C24B-4F95-A2B7-1F02D3952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3543" y="5455585"/>
            <a:ext cx="8534400" cy="1075509"/>
          </a:xfrm>
        </p:spPr>
        <p:txBody>
          <a:bodyPr>
            <a:normAutofit/>
          </a:bodyPr>
          <a:lstStyle/>
          <a:p>
            <a:r>
              <a:rPr lang="en-US" sz="2400" dirty="0"/>
              <a:t>Nancy Leonard</a:t>
            </a:r>
          </a:p>
          <a:p>
            <a:r>
              <a:rPr lang="en-US" sz="2400" i="1" dirty="0"/>
              <a:t>Program Performance Manager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AE9FAF-DA60-415F-8837-60FAFA091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24" y="495549"/>
            <a:ext cx="11826239" cy="2397760"/>
          </a:xfrm>
          <a:solidFill>
            <a:srgbClr val="F2F2F2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000" dirty="0"/>
              <a:t>Columbia River Basin Fish and Wildlife Program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52A684-7F72-416B-808F-003CDB62B34F}"/>
              </a:ext>
            </a:extLst>
          </p:cNvPr>
          <p:cNvSpPr/>
          <p:nvPr/>
        </p:nvSpPr>
        <p:spPr>
          <a:xfrm>
            <a:off x="346054" y="709665"/>
            <a:ext cx="5094341" cy="12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3600" b="1" dirty="0">
                <a:latin typeface="Century Gothic" panose="020B0502020202020204" pitchFamily="34" charset="0"/>
              </a:rPr>
              <a:t>2018/2019 Mainstem and Program Support Category Review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9B69AA-8BDA-42C0-B0AC-3BBF4C93B339}"/>
              </a:ext>
            </a:extLst>
          </p:cNvPr>
          <p:cNvSpPr/>
          <p:nvPr/>
        </p:nvSpPr>
        <p:spPr>
          <a:xfrm>
            <a:off x="6820064" y="708125"/>
            <a:ext cx="5094341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3600" b="1" dirty="0">
                <a:latin typeface="Century Gothic" panose="020B0502020202020204" pitchFamily="34" charset="0"/>
              </a:rPr>
              <a:t>2018/2019 Amendment Process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00A9D-E88C-4217-ABCC-F02BAB644214}"/>
              </a:ext>
            </a:extLst>
          </p:cNvPr>
          <p:cNvSpPr/>
          <p:nvPr/>
        </p:nvSpPr>
        <p:spPr>
          <a:xfrm>
            <a:off x="5604215" y="1038600"/>
            <a:ext cx="1121781" cy="55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6000" b="1" dirty="0">
                <a:latin typeface="Century Gothic" panose="020B0502020202020204" pitchFamily="34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8916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00F5D34-D2E8-4561-A173-E9EF2BC7B68D}"/>
              </a:ext>
            </a:extLst>
          </p:cNvPr>
          <p:cNvGraphicFramePr/>
          <p:nvPr>
            <p:extLst/>
          </p:nvPr>
        </p:nvGraphicFramePr>
        <p:xfrm>
          <a:off x="41664" y="1371161"/>
          <a:ext cx="12150336" cy="5163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6F75B56-5908-4918-A509-B307E26D1D8D}"/>
              </a:ext>
            </a:extLst>
          </p:cNvPr>
          <p:cNvSpPr/>
          <p:nvPr/>
        </p:nvSpPr>
        <p:spPr>
          <a:xfrm>
            <a:off x="20832" y="442480"/>
            <a:ext cx="12039088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2800" b="1" dirty="0">
                <a:latin typeface="Century Gothic" panose="020B0502020202020204" pitchFamily="34" charset="0"/>
              </a:rPr>
              <a:t>2018/2019 Mainstem and Program Support Category Review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61ACC9-004E-477A-8D4D-B3F98F955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" y="1259400"/>
            <a:ext cx="11541760" cy="151831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About 50 projects focused on addressing management questions with broad applicability or play a supporting role in the synthesis of basin-wide information and implementation</a:t>
            </a:r>
          </a:p>
          <a:p>
            <a:r>
              <a:rPr lang="en-US" sz="2400" dirty="0"/>
              <a:t>Details: </a:t>
            </a:r>
            <a:r>
              <a:rPr lang="en-US" sz="1900" dirty="0"/>
              <a:t>https://www.nwcouncil.org/fish-and-wildlife/fish-and-wildlife-program/project-reviews-and-recommendations/mainstem-review</a:t>
            </a:r>
          </a:p>
          <a:p>
            <a:endParaRPr lang="en-US" sz="2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375E4A-7275-4D0E-BAE4-DF464224AA58}"/>
              </a:ext>
            </a:extLst>
          </p:cNvPr>
          <p:cNvGrpSpPr/>
          <p:nvPr/>
        </p:nvGrpSpPr>
        <p:grpSpPr>
          <a:xfrm>
            <a:off x="27192" y="2760432"/>
            <a:ext cx="12130016" cy="2444515"/>
            <a:chOff x="41152" y="3192439"/>
            <a:chExt cx="12130016" cy="2444515"/>
          </a:xfrm>
        </p:grpSpPr>
        <p:sp>
          <p:nvSpPr>
            <p:cNvPr id="12" name="Callout: Down Arrow 11">
              <a:extLst>
                <a:ext uri="{FF2B5EF4-FFF2-40B4-BE49-F238E27FC236}">
                  <a16:creationId xmlns:a16="http://schemas.microsoft.com/office/drawing/2014/main" id="{DFC04FEF-7B24-47C3-AF10-4E5B4E1378EE}"/>
                </a:ext>
              </a:extLst>
            </p:cNvPr>
            <p:cNvSpPr/>
            <p:nvPr/>
          </p:nvSpPr>
          <p:spPr>
            <a:xfrm>
              <a:off x="41152" y="3211685"/>
              <a:ext cx="1249680" cy="847430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Review start</a:t>
              </a:r>
            </a:p>
            <a:p>
              <a:pPr algn="ctr"/>
              <a:r>
                <a:rPr lang="en-US" sz="1600" dirty="0"/>
                <a:t>Nov 16 2018</a:t>
              </a:r>
            </a:p>
          </p:txBody>
        </p:sp>
        <p:sp>
          <p:nvSpPr>
            <p:cNvPr id="13" name="Callout: Up Arrow 12">
              <a:extLst>
                <a:ext uri="{FF2B5EF4-FFF2-40B4-BE49-F238E27FC236}">
                  <a16:creationId xmlns:a16="http://schemas.microsoft.com/office/drawing/2014/main" id="{BAC5CD60-A93C-4DFA-B2F8-C00194C522FC}"/>
                </a:ext>
              </a:extLst>
            </p:cNvPr>
            <p:cNvSpPr/>
            <p:nvPr/>
          </p:nvSpPr>
          <p:spPr>
            <a:xfrm>
              <a:off x="883920" y="4600634"/>
              <a:ext cx="1351792" cy="1028006"/>
            </a:xfrm>
            <a:prstGeom prst="up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dk1"/>
                  </a:solidFill>
                </a:rPr>
                <a:t>Proposals due</a:t>
              </a:r>
            </a:p>
            <a:p>
              <a:pPr algn="ctr"/>
              <a:r>
                <a:rPr lang="en-US" sz="1600" dirty="0">
                  <a:solidFill>
                    <a:schemeClr val="dk1"/>
                  </a:solidFill>
                </a:rPr>
                <a:t>Jan 30, 2019</a:t>
              </a:r>
            </a:p>
          </p:txBody>
        </p:sp>
        <p:sp>
          <p:nvSpPr>
            <p:cNvPr id="16" name="Callout: Down Arrow 15">
              <a:extLst>
                <a:ext uri="{FF2B5EF4-FFF2-40B4-BE49-F238E27FC236}">
                  <a16:creationId xmlns:a16="http://schemas.microsoft.com/office/drawing/2014/main" id="{7CEF3D26-B122-4047-875A-CF928B848ECA}"/>
                </a:ext>
              </a:extLst>
            </p:cNvPr>
            <p:cNvSpPr/>
            <p:nvPr/>
          </p:nvSpPr>
          <p:spPr>
            <a:xfrm>
              <a:off x="1941072" y="3211684"/>
              <a:ext cx="1351792" cy="872365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600" dirty="0"/>
                <a:t>Presentations</a:t>
              </a:r>
            </a:p>
            <a:p>
              <a:pPr algn="ctr"/>
              <a:r>
                <a:rPr lang="en-US" sz="1600" dirty="0"/>
                <a:t>Feb 25-28</a:t>
              </a:r>
            </a:p>
          </p:txBody>
        </p:sp>
        <p:sp>
          <p:nvSpPr>
            <p:cNvPr id="17" name="Callout: Up Arrow 16">
              <a:extLst>
                <a:ext uri="{FF2B5EF4-FFF2-40B4-BE49-F238E27FC236}">
                  <a16:creationId xmlns:a16="http://schemas.microsoft.com/office/drawing/2014/main" id="{3A3EE1C8-A8CD-4BBC-801B-F35D6D9E1831}"/>
                </a:ext>
              </a:extLst>
            </p:cNvPr>
            <p:cNvSpPr/>
            <p:nvPr/>
          </p:nvSpPr>
          <p:spPr>
            <a:xfrm>
              <a:off x="2895600" y="4622056"/>
              <a:ext cx="1351792" cy="1006584"/>
            </a:xfrm>
            <a:prstGeom prst="up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dk1"/>
                  </a:solidFill>
                </a:rPr>
                <a:t>Makeup Presentations March 18th</a:t>
              </a:r>
            </a:p>
          </p:txBody>
        </p:sp>
        <p:sp>
          <p:nvSpPr>
            <p:cNvPr id="18" name="Callout: Down Arrow 17">
              <a:extLst>
                <a:ext uri="{FF2B5EF4-FFF2-40B4-BE49-F238E27FC236}">
                  <a16:creationId xmlns:a16="http://schemas.microsoft.com/office/drawing/2014/main" id="{ED44AEB9-064E-47FE-AACF-1D05CA6FCF0C}"/>
                </a:ext>
              </a:extLst>
            </p:cNvPr>
            <p:cNvSpPr/>
            <p:nvPr/>
          </p:nvSpPr>
          <p:spPr>
            <a:xfrm>
              <a:off x="3861312" y="3192439"/>
              <a:ext cx="1381248" cy="872365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600" dirty="0"/>
                <a:t>ISRP Prelim. Report</a:t>
              </a:r>
            </a:p>
            <a:p>
              <a:pPr algn="ctr">
                <a:lnSpc>
                  <a:spcPts val="1400"/>
                </a:lnSpc>
              </a:pPr>
              <a:r>
                <a:rPr lang="en-US" sz="1600" dirty="0"/>
                <a:t>April 4</a:t>
              </a:r>
            </a:p>
          </p:txBody>
        </p:sp>
        <p:sp>
          <p:nvSpPr>
            <p:cNvPr id="19" name="Callout: Up Arrow 18">
              <a:extLst>
                <a:ext uri="{FF2B5EF4-FFF2-40B4-BE49-F238E27FC236}">
                  <a16:creationId xmlns:a16="http://schemas.microsoft.com/office/drawing/2014/main" id="{64A45250-3D93-40EC-AD83-B98A52FD462B}"/>
                </a:ext>
              </a:extLst>
            </p:cNvPr>
            <p:cNvSpPr/>
            <p:nvPr/>
          </p:nvSpPr>
          <p:spPr>
            <a:xfrm>
              <a:off x="4938784" y="4630370"/>
              <a:ext cx="1351792" cy="1006584"/>
            </a:xfrm>
            <a:prstGeom prst="up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dk1"/>
                  </a:solidFill>
                </a:rPr>
                <a:t>Begin Public Comment April 5</a:t>
              </a:r>
            </a:p>
          </p:txBody>
        </p:sp>
        <p:sp>
          <p:nvSpPr>
            <p:cNvPr id="20" name="Callout: Down Arrow 19">
              <a:extLst>
                <a:ext uri="{FF2B5EF4-FFF2-40B4-BE49-F238E27FC236}">
                  <a16:creationId xmlns:a16="http://schemas.microsoft.com/office/drawing/2014/main" id="{AA4F9F5E-4253-4A79-8DBE-5862AEA0B1E0}"/>
                </a:ext>
              </a:extLst>
            </p:cNvPr>
            <p:cNvSpPr/>
            <p:nvPr/>
          </p:nvSpPr>
          <p:spPr>
            <a:xfrm>
              <a:off x="5811008" y="3222235"/>
              <a:ext cx="1467352" cy="872365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600" dirty="0"/>
                <a:t>Response Due*</a:t>
              </a:r>
            </a:p>
            <a:p>
              <a:pPr algn="ctr">
                <a:lnSpc>
                  <a:spcPts val="1400"/>
                </a:lnSpc>
              </a:pPr>
              <a:r>
                <a:rPr lang="en-US" sz="1600" dirty="0"/>
                <a:t>April 30</a:t>
              </a:r>
            </a:p>
          </p:txBody>
        </p:sp>
        <p:sp>
          <p:nvSpPr>
            <p:cNvPr id="21" name="Callout: Up Arrow 20">
              <a:extLst>
                <a:ext uri="{FF2B5EF4-FFF2-40B4-BE49-F238E27FC236}">
                  <a16:creationId xmlns:a16="http://schemas.microsoft.com/office/drawing/2014/main" id="{3ED9F175-B03C-4039-9B08-7F0A19EE0BDF}"/>
                </a:ext>
              </a:extLst>
            </p:cNvPr>
            <p:cNvSpPr/>
            <p:nvPr/>
          </p:nvSpPr>
          <p:spPr>
            <a:xfrm>
              <a:off x="6950464" y="4620954"/>
              <a:ext cx="1351792" cy="1006584"/>
            </a:xfrm>
            <a:prstGeom prst="up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dk1"/>
                  </a:solidFill>
                </a:rPr>
                <a:t>ISRP Final Report </a:t>
              </a:r>
            </a:p>
            <a:p>
              <a:pPr algn="ctr"/>
              <a:r>
                <a:rPr lang="en-US" sz="1600" dirty="0">
                  <a:solidFill>
                    <a:schemeClr val="dk1"/>
                  </a:solidFill>
                </a:rPr>
                <a:t>May 30</a:t>
              </a:r>
            </a:p>
          </p:txBody>
        </p:sp>
        <p:sp>
          <p:nvSpPr>
            <p:cNvPr id="22" name="Callout: Down Arrow 21">
              <a:extLst>
                <a:ext uri="{FF2B5EF4-FFF2-40B4-BE49-F238E27FC236}">
                  <a16:creationId xmlns:a16="http://schemas.microsoft.com/office/drawing/2014/main" id="{C8320614-E214-490C-9895-D811E08F4484}"/>
                </a:ext>
              </a:extLst>
            </p:cNvPr>
            <p:cNvSpPr/>
            <p:nvPr/>
          </p:nvSpPr>
          <p:spPr>
            <a:xfrm>
              <a:off x="7776095" y="3228307"/>
              <a:ext cx="1381248" cy="872365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600" dirty="0"/>
                <a:t>ISRP Council presentation</a:t>
              </a:r>
            </a:p>
            <a:p>
              <a:pPr algn="ctr">
                <a:lnSpc>
                  <a:spcPts val="1400"/>
                </a:lnSpc>
              </a:pPr>
              <a:r>
                <a:rPr lang="en-US" sz="1600" dirty="0"/>
                <a:t>June 11</a:t>
              </a:r>
            </a:p>
          </p:txBody>
        </p:sp>
        <p:sp>
          <p:nvSpPr>
            <p:cNvPr id="23" name="Callout: Up Arrow 22">
              <a:extLst>
                <a:ext uri="{FF2B5EF4-FFF2-40B4-BE49-F238E27FC236}">
                  <a16:creationId xmlns:a16="http://schemas.microsoft.com/office/drawing/2014/main" id="{B8610A1C-08A9-4C66-ACC8-49A38E4C6F5D}"/>
                </a:ext>
              </a:extLst>
            </p:cNvPr>
            <p:cNvSpPr/>
            <p:nvPr/>
          </p:nvSpPr>
          <p:spPr>
            <a:xfrm>
              <a:off x="8615680" y="4620954"/>
              <a:ext cx="1696720" cy="1006584"/>
            </a:xfrm>
            <a:prstGeom prst="up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dk1"/>
                  </a:solidFill>
                </a:rPr>
                <a:t>Committee recommendations</a:t>
              </a:r>
            </a:p>
            <a:p>
              <a:pPr algn="ctr"/>
              <a:r>
                <a:rPr lang="en-US" sz="1600" dirty="0">
                  <a:solidFill>
                    <a:schemeClr val="dk1"/>
                  </a:solidFill>
                </a:rPr>
                <a:t>July 16</a:t>
              </a:r>
            </a:p>
          </p:txBody>
        </p:sp>
        <p:sp>
          <p:nvSpPr>
            <p:cNvPr id="24" name="Callout: Down Arrow 23">
              <a:extLst>
                <a:ext uri="{FF2B5EF4-FFF2-40B4-BE49-F238E27FC236}">
                  <a16:creationId xmlns:a16="http://schemas.microsoft.com/office/drawing/2014/main" id="{102EE29B-0A42-413A-9D73-28BD2FBE3367}"/>
                </a:ext>
              </a:extLst>
            </p:cNvPr>
            <p:cNvSpPr/>
            <p:nvPr/>
          </p:nvSpPr>
          <p:spPr>
            <a:xfrm>
              <a:off x="9741182" y="3242247"/>
              <a:ext cx="1381248" cy="872365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en-US" sz="1600" dirty="0"/>
                <a:t>End Public Comment</a:t>
              </a:r>
            </a:p>
            <a:p>
              <a:pPr algn="ctr">
                <a:lnSpc>
                  <a:spcPts val="1400"/>
                </a:lnSpc>
              </a:pPr>
              <a:r>
                <a:rPr lang="en-US" sz="1600" dirty="0"/>
                <a:t>July 26</a:t>
              </a:r>
            </a:p>
          </p:txBody>
        </p:sp>
        <p:sp>
          <p:nvSpPr>
            <p:cNvPr id="25" name="Callout: Up Arrow 24">
              <a:extLst>
                <a:ext uri="{FF2B5EF4-FFF2-40B4-BE49-F238E27FC236}">
                  <a16:creationId xmlns:a16="http://schemas.microsoft.com/office/drawing/2014/main" id="{71DCB71B-8845-47AA-A0F2-6E71E5EEF000}"/>
                </a:ext>
              </a:extLst>
            </p:cNvPr>
            <p:cNvSpPr/>
            <p:nvPr/>
          </p:nvSpPr>
          <p:spPr>
            <a:xfrm>
              <a:off x="10474448" y="4611345"/>
              <a:ext cx="1696720" cy="1006584"/>
            </a:xfrm>
            <a:prstGeom prst="up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dk1"/>
                  </a:solidFill>
                </a:rPr>
                <a:t>Council recommendations</a:t>
              </a:r>
            </a:p>
            <a:p>
              <a:pPr algn="ctr"/>
              <a:r>
                <a:rPr lang="en-US" sz="1600" dirty="0">
                  <a:solidFill>
                    <a:schemeClr val="dk1"/>
                  </a:solidFill>
                </a:rPr>
                <a:t>August 13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6EA3B49-1B1E-4BC1-935E-974388D2C3A8}"/>
              </a:ext>
            </a:extLst>
          </p:cNvPr>
          <p:cNvSpPr/>
          <p:nvPr/>
        </p:nvSpPr>
        <p:spPr>
          <a:xfrm>
            <a:off x="76968" y="5957058"/>
            <a:ext cx="10383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*Depending on response requested the response may involve written response, update proposal form, or conference call</a:t>
            </a:r>
          </a:p>
        </p:txBody>
      </p:sp>
    </p:spTree>
    <p:extLst>
      <p:ext uri="{BB962C8B-B14F-4D97-AF65-F5344CB8AC3E}">
        <p14:creationId xmlns:p14="http://schemas.microsoft.com/office/powerpoint/2010/main" val="20218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D69D-1F01-4CDC-ACA2-74C55170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0553"/>
            <a:ext cx="10972800" cy="375602"/>
          </a:xfrm>
        </p:spPr>
        <p:txBody>
          <a:bodyPr>
            <a:noAutofit/>
          </a:bodyPr>
          <a:lstStyle/>
          <a:p>
            <a:r>
              <a:rPr lang="en-US" sz="2800" b="1" dirty="0"/>
              <a:t>Upcoming Category Reviews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433515-7972-4322-8EDB-D1C35EC64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8"/>
          <a:stretch/>
        </p:blipFill>
        <p:spPr>
          <a:xfrm>
            <a:off x="-49606" y="698812"/>
            <a:ext cx="12241605" cy="2887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BDAED-3EC7-4E65-A53A-D3E9CE364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605" y="3586479"/>
            <a:ext cx="12241605" cy="2814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0D96F6-0D69-49AF-847F-CEC6231AEC72}"/>
              </a:ext>
            </a:extLst>
          </p:cNvPr>
          <p:cNvSpPr txBox="1"/>
          <p:nvPr/>
        </p:nvSpPr>
        <p:spPr>
          <a:xfrm>
            <a:off x="132080" y="3829776"/>
            <a:ext cx="451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November 2020 / August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80408-C8D0-4E1C-8931-4E32A8A12B76}"/>
              </a:ext>
            </a:extLst>
          </p:cNvPr>
          <p:cNvSpPr txBox="1"/>
          <p:nvPr/>
        </p:nvSpPr>
        <p:spPr>
          <a:xfrm>
            <a:off x="132080" y="1015455"/>
            <a:ext cx="451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November 2019 / August 2020</a:t>
            </a:r>
          </a:p>
        </p:txBody>
      </p:sp>
    </p:spTree>
    <p:extLst>
      <p:ext uri="{BB962C8B-B14F-4D97-AF65-F5344CB8AC3E}">
        <p14:creationId xmlns:p14="http://schemas.microsoft.com/office/powerpoint/2010/main" val="12074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6D9527E-2AB3-4065-A5FF-C861285E6E03}"/>
              </a:ext>
            </a:extLst>
          </p:cNvPr>
          <p:cNvGrpSpPr/>
          <p:nvPr/>
        </p:nvGrpSpPr>
        <p:grpSpPr>
          <a:xfrm>
            <a:off x="0" y="764858"/>
            <a:ext cx="12192000" cy="4139821"/>
            <a:chOff x="0" y="998538"/>
            <a:chExt cx="12192000" cy="41398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4A5354-0ABB-436E-A78E-1C40466A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98538"/>
              <a:ext cx="12192000" cy="4139821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FB6B76F-263E-4BE9-9109-163AC62EF8B3}"/>
                </a:ext>
              </a:extLst>
            </p:cNvPr>
            <p:cNvSpPr/>
            <p:nvPr/>
          </p:nvSpPr>
          <p:spPr>
            <a:xfrm>
              <a:off x="5842000" y="4551680"/>
              <a:ext cx="508000" cy="477520"/>
            </a:xfrm>
            <a:prstGeom prst="roundRect">
              <a:avLst/>
            </a:prstGeom>
            <a:solidFill>
              <a:srgbClr val="0070C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0C49F2-0E47-4896-8AD8-DCEF73A00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958"/>
            <a:ext cx="10972800" cy="1143000"/>
          </a:xfrm>
        </p:spPr>
        <p:txBody>
          <a:bodyPr>
            <a:normAutofit/>
          </a:bodyPr>
          <a:lstStyle/>
          <a:p>
            <a:r>
              <a:rPr lang="en-US" sz="3000" b="1" dirty="0"/>
              <a:t>Columbia River Basin Fish and Wildlife Program</a:t>
            </a:r>
            <a:br>
              <a:rPr lang="en-US" sz="3000" b="1" dirty="0"/>
            </a:br>
            <a:r>
              <a:rPr lang="en-US" sz="3000" b="1" dirty="0"/>
              <a:t>Amendment Process 2018/2019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FAC31A27-8173-4ED9-A617-C2480156E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70338"/>
            <a:ext cx="12192000" cy="1267901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200" dirty="0"/>
              <a:t>Public comment opportunity at every Council meeting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200" dirty="0"/>
              <a:t>Current emphasis on adaptive management (data), goals, objectives,  performance indicators, and Program implementation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200" dirty="0"/>
              <a:t>Details: https://www.nwcouncil.org/fw/program/2018-amendments </a:t>
            </a:r>
          </a:p>
        </p:txBody>
      </p:sp>
    </p:spTree>
    <p:extLst>
      <p:ext uri="{BB962C8B-B14F-4D97-AF65-F5344CB8AC3E}">
        <p14:creationId xmlns:p14="http://schemas.microsoft.com/office/powerpoint/2010/main" val="23015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A09859-CE8A-4F83-8D1A-298C2078FFA6}"/>
              </a:ext>
            </a:extLst>
          </p:cNvPr>
          <p:cNvGrpSpPr/>
          <p:nvPr/>
        </p:nvGrpSpPr>
        <p:grpSpPr>
          <a:xfrm>
            <a:off x="-33417" y="-82576"/>
            <a:ext cx="12225417" cy="3981827"/>
            <a:chOff x="-22907" y="0"/>
            <a:chExt cx="12225417" cy="3981827"/>
          </a:xfrm>
        </p:grpSpPr>
        <p:pic>
          <p:nvPicPr>
            <p:cNvPr id="5" name="Picture 4" descr="A view of the side of a mountain&#10;&#10;Description generated with very high confidence">
              <a:extLst>
                <a:ext uri="{FF2B5EF4-FFF2-40B4-BE49-F238E27FC236}">
                  <a16:creationId xmlns:a16="http://schemas.microsoft.com/office/drawing/2014/main" id="{46B1640B-CCC7-4BAD-9034-1063E58970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3" b="52444"/>
            <a:stretch/>
          </p:blipFill>
          <p:spPr>
            <a:xfrm>
              <a:off x="-1" y="0"/>
              <a:ext cx="12202511" cy="393192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2E4817-C043-4712-ACDD-94943883A00E}"/>
                </a:ext>
              </a:extLst>
            </p:cNvPr>
            <p:cNvSpPr/>
            <p:nvPr/>
          </p:nvSpPr>
          <p:spPr>
            <a:xfrm>
              <a:off x="-22907" y="3704828"/>
              <a:ext cx="25380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75000"/>
                    </a:schemeClr>
                  </a:solidFill>
                </a:rPr>
                <a:t>Photo by Hux taken from Crown Point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ADAAE1-A140-4791-AAC0-3F3B8402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0060"/>
            <a:ext cx="10972800" cy="1143000"/>
          </a:xfrm>
        </p:spPr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4865C3A-451E-4FA6-B61B-2F6E705271DE}"/>
              </a:ext>
            </a:extLst>
          </p:cNvPr>
          <p:cNvSpPr txBox="1">
            <a:spLocks/>
          </p:cNvSpPr>
          <p:nvPr/>
        </p:nvSpPr>
        <p:spPr>
          <a:xfrm>
            <a:off x="182880" y="4293302"/>
            <a:ext cx="11826239" cy="2397760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000" dirty="0"/>
              <a:t>Columbia River Basin Fish and Wildlife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B2B71-97B2-4C09-B251-D9E5D6AE8908}"/>
              </a:ext>
            </a:extLst>
          </p:cNvPr>
          <p:cNvSpPr/>
          <p:nvPr/>
        </p:nvSpPr>
        <p:spPr>
          <a:xfrm>
            <a:off x="343673" y="4410876"/>
            <a:ext cx="5094341" cy="12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2018/2019 Mainstem and Program Support Category Review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3062A0-EF4F-4070-A180-D90A319B8B02}"/>
              </a:ext>
            </a:extLst>
          </p:cNvPr>
          <p:cNvSpPr/>
          <p:nvPr/>
        </p:nvSpPr>
        <p:spPr>
          <a:xfrm>
            <a:off x="6914778" y="4404587"/>
            <a:ext cx="5094341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2018/2019 Amendment Process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AEE3D5-6BEE-4F5A-BD0C-5AD745F4103C}"/>
              </a:ext>
            </a:extLst>
          </p:cNvPr>
          <p:cNvSpPr/>
          <p:nvPr/>
        </p:nvSpPr>
        <p:spPr>
          <a:xfrm>
            <a:off x="5598807" y="4460168"/>
            <a:ext cx="1121781" cy="50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4000" b="1" dirty="0">
                <a:latin typeface="Century Gothic" panose="020B0502020202020204" pitchFamily="34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18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83543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9:00 </a:t>
            </a:r>
            <a:r>
              <a:rPr lang="en-US" b="1" dirty="0"/>
              <a:t>AM </a:t>
            </a:r>
            <a:r>
              <a:rPr lang="en-US" b="1" dirty="0" smtClean="0"/>
              <a:t>	</a:t>
            </a:r>
            <a:r>
              <a:rPr lang="en-US" dirty="0" smtClean="0"/>
              <a:t>Budgets </a:t>
            </a:r>
            <a:r>
              <a:rPr lang="en-US" dirty="0"/>
              <a:t>and </a:t>
            </a:r>
            <a:r>
              <a:rPr lang="en-US" dirty="0" smtClean="0"/>
              <a:t>SOW</a:t>
            </a:r>
          </a:p>
          <a:p>
            <a:r>
              <a:rPr lang="en-US" dirty="0"/>
              <a:t>			</a:t>
            </a:r>
            <a:r>
              <a:rPr lang="en-US" dirty="0" smtClean="0"/>
              <a:t>Issues </a:t>
            </a:r>
            <a:r>
              <a:rPr lang="en-US" dirty="0"/>
              <a:t>or Adjustments this FY?</a:t>
            </a:r>
          </a:p>
          <a:p>
            <a:r>
              <a:rPr lang="en-US" dirty="0"/>
              <a:t>		</a:t>
            </a:r>
            <a:r>
              <a:rPr lang="en-US" dirty="0" smtClean="0"/>
              <a:t>	Preparation </a:t>
            </a:r>
            <a:r>
              <a:rPr lang="en-US" dirty="0"/>
              <a:t>of Next Budget and SOW</a:t>
            </a:r>
          </a:p>
          <a:p>
            <a:r>
              <a:rPr lang="en-US" b="1" dirty="0" smtClean="0"/>
              <a:t>10:30 </a:t>
            </a:r>
            <a:r>
              <a:rPr lang="en-US" b="1" dirty="0"/>
              <a:t>AM </a:t>
            </a:r>
            <a:r>
              <a:rPr lang="en-US" b="1" dirty="0" smtClean="0"/>
              <a:t>	</a:t>
            </a:r>
            <a:r>
              <a:rPr lang="en-US" dirty="0" smtClean="0"/>
              <a:t>Break</a:t>
            </a:r>
          </a:p>
          <a:p>
            <a:r>
              <a:rPr lang="en-US" b="1" dirty="0" smtClean="0"/>
              <a:t>11:15 </a:t>
            </a:r>
            <a:r>
              <a:rPr lang="en-US" b="1" dirty="0"/>
              <a:t>AM </a:t>
            </a:r>
            <a:r>
              <a:rPr lang="en-US" b="1" dirty="0" smtClean="0"/>
              <a:t> 	</a:t>
            </a:r>
            <a:r>
              <a:rPr lang="en-US" dirty="0" smtClean="0"/>
              <a:t>Roles </a:t>
            </a:r>
            <a:r>
              <a:rPr lang="en-US" dirty="0"/>
              <a:t>&amp; Responsibilities of Various CA “Groups” 	</a:t>
            </a:r>
            <a:endParaRPr lang="en-US" dirty="0" smtClean="0"/>
          </a:p>
          <a:p>
            <a:r>
              <a:rPr lang="en-US" b="1" dirty="0" smtClean="0"/>
              <a:t>11:45 </a:t>
            </a:r>
            <a:r>
              <a:rPr lang="en-US" b="1" dirty="0"/>
              <a:t>AM </a:t>
            </a:r>
            <a:r>
              <a:rPr lang="en-US" b="1" dirty="0" smtClean="0"/>
              <a:t>	</a:t>
            </a:r>
            <a:r>
              <a:rPr lang="en-US" dirty="0" smtClean="0"/>
              <a:t>Lunch </a:t>
            </a:r>
            <a:r>
              <a:rPr lang="en-US" dirty="0"/>
              <a:t>Break (Bring your own or walk to restaurants)</a:t>
            </a:r>
          </a:p>
          <a:p>
            <a:r>
              <a:rPr lang="en-US" b="1" dirty="0"/>
              <a:t>1:00 PM </a:t>
            </a:r>
            <a:r>
              <a:rPr lang="en-US" b="1" dirty="0" smtClean="0"/>
              <a:t>	</a:t>
            </a:r>
            <a:r>
              <a:rPr lang="en-US" dirty="0" smtClean="0"/>
              <a:t>Yellowstone Cutthroat Assessment				Dawn</a:t>
            </a:r>
          </a:p>
          <a:p>
            <a:r>
              <a:rPr lang="en-US" b="1" dirty="0" smtClean="0"/>
              <a:t>1:30	</a:t>
            </a:r>
            <a:r>
              <a:rPr lang="en-US" dirty="0" smtClean="0"/>
              <a:t>	Placeholder </a:t>
            </a:r>
            <a:r>
              <a:rPr lang="en-US" dirty="0"/>
              <a:t>– BPA Juvenile Indicator/DES </a:t>
            </a:r>
            <a:r>
              <a:rPr lang="en-US" dirty="0" smtClean="0"/>
              <a:t>Discussion		Russell</a:t>
            </a:r>
          </a:p>
          <a:p>
            <a:r>
              <a:rPr lang="en-US" b="1" dirty="0" smtClean="0"/>
              <a:t>2:00 </a:t>
            </a:r>
            <a:r>
              <a:rPr lang="en-US" b="1" dirty="0"/>
              <a:t>PM </a:t>
            </a:r>
            <a:r>
              <a:rPr lang="en-US" b="1" dirty="0" smtClean="0"/>
              <a:t>	</a:t>
            </a:r>
            <a:r>
              <a:rPr lang="en-US" dirty="0" smtClean="0"/>
              <a:t>Update </a:t>
            </a:r>
            <a:r>
              <a:rPr lang="en-US" dirty="0"/>
              <a:t>on annual and BiOp reports (due that day</a:t>
            </a:r>
            <a:r>
              <a:rPr lang="en-US" dirty="0" smtClean="0"/>
              <a:t>!)</a:t>
            </a:r>
          </a:p>
          <a:p>
            <a:r>
              <a:rPr lang="en-US" b="1" dirty="0" smtClean="0"/>
              <a:t>2:15 PM</a:t>
            </a:r>
            <a:r>
              <a:rPr lang="en-US" dirty="0"/>
              <a:t>	</a:t>
            </a:r>
            <a:r>
              <a:rPr lang="en-US" dirty="0" smtClean="0"/>
              <a:t>Update </a:t>
            </a:r>
            <a:r>
              <a:rPr lang="en-US" dirty="0"/>
              <a:t>on Council ISRP Programmatic Review – </a:t>
            </a:r>
            <a:r>
              <a:rPr lang="en-US" dirty="0" smtClean="0"/>
              <a:t> </a:t>
            </a:r>
          </a:p>
          <a:p>
            <a:pPr marL="1828800" lvl="4" indent="0">
              <a:buNone/>
            </a:pPr>
            <a:r>
              <a:rPr lang="en-US" dirty="0" smtClean="0"/>
              <a:t>F&amp;W </a:t>
            </a:r>
            <a:r>
              <a:rPr lang="en-US" dirty="0"/>
              <a:t>Program Amendment Process </a:t>
            </a:r>
            <a:r>
              <a:rPr lang="en-US" dirty="0" smtClean="0"/>
              <a:t>				Nancy</a:t>
            </a:r>
          </a:p>
          <a:p>
            <a:r>
              <a:rPr lang="en-US" b="1" dirty="0" smtClean="0"/>
              <a:t>2:45 PM 	</a:t>
            </a:r>
            <a:r>
              <a:rPr lang="en-US" dirty="0" smtClean="0"/>
              <a:t>Data </a:t>
            </a:r>
            <a:r>
              <a:rPr lang="en-US" dirty="0"/>
              <a:t>user request tracking 					 </a:t>
            </a:r>
            <a:r>
              <a:rPr lang="en-US" dirty="0" smtClean="0"/>
              <a:t>Dawn</a:t>
            </a:r>
            <a:endParaRPr lang="en-US" dirty="0"/>
          </a:p>
          <a:p>
            <a:r>
              <a:rPr lang="en-US" b="1" dirty="0" smtClean="0"/>
              <a:t>3:15 </a:t>
            </a:r>
            <a:r>
              <a:rPr lang="en-US" b="1" dirty="0"/>
              <a:t>PM </a:t>
            </a:r>
            <a:r>
              <a:rPr lang="en-US" b="1" dirty="0" smtClean="0"/>
              <a:t>	</a:t>
            </a:r>
            <a:r>
              <a:rPr lang="en-US" dirty="0" smtClean="0"/>
              <a:t>Adjourn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32296" y="1576252"/>
            <a:ext cx="7564846" cy="1384663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Data user request tracking 	</a:t>
            </a:r>
          </a:p>
        </p:txBody>
      </p:sp>
    </p:spTree>
    <p:extLst>
      <p:ext uri="{BB962C8B-B14F-4D97-AF65-F5344CB8AC3E}">
        <p14:creationId xmlns:p14="http://schemas.microsoft.com/office/powerpoint/2010/main" val="110135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our current ca priorities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dirty="0" smtClean="0"/>
              <a:t>1</a:t>
            </a:r>
            <a:r>
              <a:rPr lang="en-US" sz="2400" dirty="0"/>
              <a:t>) HLIs for 18 Tier 1 Populations; </a:t>
            </a:r>
            <a:endParaRPr lang="en-US" sz="2400" dirty="0" smtClean="0"/>
          </a:p>
          <a:p>
            <a:pPr lvl="1"/>
            <a:r>
              <a:rPr lang="en-US" sz="2400" dirty="0" smtClean="0"/>
              <a:t>2</a:t>
            </a:r>
            <a:r>
              <a:rPr lang="en-US" sz="2400" dirty="0"/>
              <a:t>) HLIs for 51 Tier 2 Populations (Including Implementing  FPC data sharing for these Tier 1&amp;2 populations); </a:t>
            </a:r>
            <a:endParaRPr lang="en-US" sz="2400" dirty="0" smtClean="0"/>
          </a:p>
          <a:p>
            <a:pPr lvl="1"/>
            <a:r>
              <a:rPr lang="en-US" sz="2400" dirty="0" smtClean="0"/>
              <a:t>3</a:t>
            </a:r>
            <a:r>
              <a:rPr lang="en-US" sz="2400" dirty="0"/>
              <a:t>) HLIs for other populations (Including Implementing  FPC data sharing for these populations); </a:t>
            </a:r>
            <a:endParaRPr lang="en-US" sz="2400" dirty="0" smtClean="0"/>
          </a:p>
          <a:p>
            <a:pPr lvl="1"/>
            <a:r>
              <a:rPr lang="en-US" sz="2400" dirty="0" smtClean="0"/>
              <a:t>4</a:t>
            </a:r>
            <a:r>
              <a:rPr lang="en-US" sz="2400" dirty="0"/>
              <a:t>) Maintain facilities dataset/fish distribution; </a:t>
            </a:r>
            <a:endParaRPr lang="en-US" sz="2400" dirty="0" smtClean="0"/>
          </a:p>
          <a:p>
            <a:pPr lvl="1"/>
            <a:r>
              <a:rPr lang="en-US" sz="2400" dirty="0" smtClean="0"/>
              <a:t>5</a:t>
            </a:r>
            <a:r>
              <a:rPr lang="en-US" sz="2400" dirty="0"/>
              <a:t>) Related data pilot project for high priority populations; </a:t>
            </a:r>
            <a:endParaRPr lang="en-US" sz="2400" dirty="0" smtClean="0"/>
          </a:p>
          <a:p>
            <a:pPr lvl="1"/>
            <a:r>
              <a:rPr lang="en-US" sz="2400" dirty="0" smtClean="0"/>
              <a:t>6</a:t>
            </a:r>
            <a:r>
              <a:rPr lang="en-US" sz="2400" dirty="0"/>
              <a:t>) Hatchery Datasets and DES Development; </a:t>
            </a:r>
            <a:endParaRPr lang="en-US" sz="2400" dirty="0" smtClean="0"/>
          </a:p>
          <a:p>
            <a:pPr lvl="1"/>
            <a:r>
              <a:rPr lang="en-US" sz="2400" dirty="0" smtClean="0"/>
              <a:t>7</a:t>
            </a:r>
            <a:r>
              <a:rPr lang="en-US" sz="2400" dirty="0"/>
              <a:t>) NPCC dashboard </a:t>
            </a:r>
            <a:r>
              <a:rPr lang="en-US" sz="2400" dirty="0" smtClean="0"/>
              <a:t>trends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901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17" y="97075"/>
            <a:ext cx="9564915" cy="6617234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442752" y="836023"/>
            <a:ext cx="7564846" cy="1384663"/>
          </a:xfrm>
        </p:spPr>
        <p:txBody>
          <a:bodyPr/>
          <a:lstStyle/>
          <a:p>
            <a:pPr algn="ctr"/>
            <a:r>
              <a:rPr lang="en-US" dirty="0" smtClean="0"/>
              <a:t>Adjourn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348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12800" y="135301"/>
            <a:ext cx="10566400" cy="831351"/>
          </a:xfrm>
        </p:spPr>
        <p:txBody>
          <a:bodyPr/>
          <a:lstStyle/>
          <a:p>
            <a:r>
              <a:rPr lang="en-US" dirty="0" smtClean="0"/>
              <a:t>Current Fiscal Year (10/18 – 9/19)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734423" y="1095103"/>
            <a:ext cx="10566400" cy="4114800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B</a:t>
            </a:r>
            <a:r>
              <a:rPr lang="en-US" sz="3600" dirty="0" smtClean="0"/>
              <a:t>udget update</a:t>
            </a:r>
          </a:p>
          <a:p>
            <a:pPr lvl="1"/>
            <a:r>
              <a:rPr lang="en-US" sz="3600" dirty="0" smtClean="0"/>
              <a:t>Any changes from plans to discuss with BPA?</a:t>
            </a:r>
          </a:p>
          <a:p>
            <a:pPr lvl="1"/>
            <a:r>
              <a:rPr lang="en-US" sz="3600" dirty="0" smtClean="0"/>
              <a:t>Any budget savings </a:t>
            </a:r>
            <a:r>
              <a:rPr lang="en-US" sz="3600" dirty="0"/>
              <a:t>a</a:t>
            </a:r>
            <a:r>
              <a:rPr lang="en-US" sz="3600" dirty="0" smtClean="0"/>
              <a:t>nticipated?</a:t>
            </a:r>
          </a:p>
          <a:p>
            <a:pPr lvl="1"/>
            <a:r>
              <a:rPr lang="en-US" sz="3600" dirty="0" smtClean="0"/>
              <a:t>Any budget shortfall issues to address?</a:t>
            </a:r>
          </a:p>
        </p:txBody>
      </p:sp>
    </p:spTree>
    <p:extLst>
      <p:ext uri="{BB962C8B-B14F-4D97-AF65-F5344CB8AC3E}">
        <p14:creationId xmlns:p14="http://schemas.microsoft.com/office/powerpoint/2010/main" val="34240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82510"/>
              </p:ext>
            </p:extLst>
          </p:nvPr>
        </p:nvGraphicFramePr>
        <p:xfrm>
          <a:off x="1018903" y="1454333"/>
          <a:ext cx="10598331" cy="4505820"/>
        </p:xfrm>
        <a:graphic>
          <a:graphicData uri="http://schemas.openxmlformats.org/drawingml/2006/table">
            <a:tbl>
              <a:tblPr/>
              <a:tblGrid>
                <a:gridCol w="1225152">
                  <a:extLst>
                    <a:ext uri="{9D8B030D-6E8A-4147-A177-3AD203B41FA5}">
                      <a16:colId xmlns:a16="http://schemas.microsoft.com/office/drawing/2014/main" val="1024611576"/>
                    </a:ext>
                  </a:extLst>
                </a:gridCol>
                <a:gridCol w="1764518">
                  <a:extLst>
                    <a:ext uri="{9D8B030D-6E8A-4147-A177-3AD203B41FA5}">
                      <a16:colId xmlns:a16="http://schemas.microsoft.com/office/drawing/2014/main" val="1611083442"/>
                    </a:ext>
                  </a:extLst>
                </a:gridCol>
                <a:gridCol w="40640">
                  <a:extLst>
                    <a:ext uri="{9D8B030D-6E8A-4147-A177-3AD203B41FA5}">
                      <a16:colId xmlns:a16="http://schemas.microsoft.com/office/drawing/2014/main" val="1455131534"/>
                    </a:ext>
                  </a:extLst>
                </a:gridCol>
                <a:gridCol w="1659381">
                  <a:extLst>
                    <a:ext uri="{9D8B030D-6E8A-4147-A177-3AD203B41FA5}">
                      <a16:colId xmlns:a16="http://schemas.microsoft.com/office/drawing/2014/main" val="501198445"/>
                    </a:ext>
                  </a:extLst>
                </a:gridCol>
                <a:gridCol w="1406309">
                  <a:extLst>
                    <a:ext uri="{9D8B030D-6E8A-4147-A177-3AD203B41FA5}">
                      <a16:colId xmlns:a16="http://schemas.microsoft.com/office/drawing/2014/main" val="1340807683"/>
                    </a:ext>
                  </a:extLst>
                </a:gridCol>
                <a:gridCol w="40640">
                  <a:extLst>
                    <a:ext uri="{9D8B030D-6E8A-4147-A177-3AD203B41FA5}">
                      <a16:colId xmlns:a16="http://schemas.microsoft.com/office/drawing/2014/main" val="3583039794"/>
                    </a:ext>
                  </a:extLst>
                </a:gridCol>
                <a:gridCol w="40640">
                  <a:extLst>
                    <a:ext uri="{9D8B030D-6E8A-4147-A177-3AD203B41FA5}">
                      <a16:colId xmlns:a16="http://schemas.microsoft.com/office/drawing/2014/main" val="2638412790"/>
                    </a:ext>
                  </a:extLst>
                </a:gridCol>
                <a:gridCol w="2932259">
                  <a:extLst>
                    <a:ext uri="{9D8B030D-6E8A-4147-A177-3AD203B41FA5}">
                      <a16:colId xmlns:a16="http://schemas.microsoft.com/office/drawing/2014/main" val="1111970629"/>
                    </a:ext>
                  </a:extLst>
                </a:gridCol>
                <a:gridCol w="1448152">
                  <a:extLst>
                    <a:ext uri="{9D8B030D-6E8A-4147-A177-3AD203B41FA5}">
                      <a16:colId xmlns:a16="http://schemas.microsoft.com/office/drawing/2014/main" val="2362792850"/>
                    </a:ext>
                  </a:extLst>
                </a:gridCol>
                <a:gridCol w="40640">
                  <a:extLst>
                    <a:ext uri="{9D8B030D-6E8A-4147-A177-3AD203B41FA5}">
                      <a16:colId xmlns:a16="http://schemas.microsoft.com/office/drawing/2014/main" val="3501616544"/>
                    </a:ext>
                  </a:extLst>
                </a:gridCol>
              </a:tblGrid>
              <a:tr h="74022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Cost Less Fees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Spent to date (w/o fees)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Funds Remaining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Year Remaining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134599"/>
                  </a:ext>
                </a:extLst>
              </a:tr>
              <a:tr h="597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$87,960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$87,960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677348"/>
                  </a:ext>
                </a:extLst>
              </a:tr>
              <a:tr h="597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$323,772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$84,408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$239,364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952883"/>
                  </a:ext>
                </a:extLst>
              </a:tr>
              <a:tr h="597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MFWP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$165,049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$46,706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$118,343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850271"/>
                  </a:ext>
                </a:extLst>
              </a:tr>
              <a:tr h="597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ODFW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$463,705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$463,705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692687"/>
                  </a:ext>
                </a:extLst>
              </a:tr>
              <a:tr h="597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PSMFC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$430,309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$111,038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$319,271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899236"/>
                  </a:ext>
                </a:extLst>
              </a:tr>
              <a:tr h="597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WDFW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$459,866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$129,628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$330,238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96709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24096" y="768923"/>
            <a:ext cx="2787943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/>
              <a:t>Current Budget Snapshot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cdn.theatlantic.com/assets/media/img/photo/2019/03/photos-week/w23_1126886602/main_1200.jpg?15514703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26" y="121376"/>
            <a:ext cx="9753600" cy="65455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37462" y="194156"/>
            <a:ext cx="1300421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Teamwork!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12800" y="135301"/>
            <a:ext cx="10566400" cy="831351"/>
          </a:xfrm>
        </p:spPr>
        <p:txBody>
          <a:bodyPr/>
          <a:lstStyle/>
          <a:p>
            <a:r>
              <a:rPr lang="en-US" dirty="0" smtClean="0"/>
              <a:t>Next Statement of Work  (10/19 – 9/21)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734423" y="1095103"/>
            <a:ext cx="10566400" cy="4114800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Simplification?</a:t>
            </a:r>
          </a:p>
          <a:p>
            <a:pPr lvl="1"/>
            <a:r>
              <a:rPr lang="en-US" sz="3600" dirty="0" smtClean="0"/>
              <a:t>Any recommended changes from Council or BPA?</a:t>
            </a:r>
          </a:p>
          <a:p>
            <a:pPr lvl="1"/>
            <a:r>
              <a:rPr lang="en-US" sz="3600" dirty="0" smtClean="0"/>
              <a:t>Any recommended changes from partners?</a:t>
            </a:r>
          </a:p>
          <a:p>
            <a:pPr lvl="1"/>
            <a:r>
              <a:rPr lang="en-US" sz="3600" dirty="0" smtClean="0"/>
              <a:t>Other issues to address?</a:t>
            </a:r>
          </a:p>
        </p:txBody>
      </p:sp>
    </p:spTree>
    <p:extLst>
      <p:ext uri="{BB962C8B-B14F-4D97-AF65-F5344CB8AC3E}">
        <p14:creationId xmlns:p14="http://schemas.microsoft.com/office/powerpoint/2010/main" val="38366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925" y="0"/>
            <a:ext cx="10566400" cy="831351"/>
          </a:xfrm>
        </p:spPr>
        <p:txBody>
          <a:bodyPr/>
          <a:lstStyle/>
          <a:p>
            <a:r>
              <a:rPr lang="en-US" dirty="0" smtClean="0"/>
              <a:t>Next Budget (10/19 – 9/21)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717006" y="1452155"/>
            <a:ext cx="10566400" cy="4774474"/>
          </a:xfrm>
        </p:spPr>
        <p:txBody>
          <a:bodyPr>
            <a:normAutofit lnSpcReduction="10000"/>
          </a:bodyPr>
          <a:lstStyle/>
          <a:p>
            <a:pPr lvl="1"/>
            <a:endParaRPr lang="en-US" sz="3600" dirty="0"/>
          </a:p>
          <a:p>
            <a:pPr lvl="1"/>
            <a:endParaRPr lang="en-US" sz="3600" dirty="0" smtClean="0"/>
          </a:p>
          <a:p>
            <a:pPr lvl="1"/>
            <a:endParaRPr lang="en-US" sz="3600" dirty="0"/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Recommendations from BPA?</a:t>
            </a:r>
          </a:p>
          <a:p>
            <a:pPr lvl="1"/>
            <a:r>
              <a:rPr lang="en-US" sz="3600" dirty="0"/>
              <a:t>Issues from partners to address?</a:t>
            </a:r>
          </a:p>
          <a:p>
            <a:pPr lvl="1"/>
            <a:r>
              <a:rPr lang="en-US" sz="3600" dirty="0"/>
              <a:t>What does our proposed budget look like?</a:t>
            </a:r>
          </a:p>
          <a:p>
            <a:pPr lvl="1"/>
            <a:endParaRPr lang="en-US" sz="3600" dirty="0"/>
          </a:p>
          <a:p>
            <a:pPr lvl="1"/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34722" r="3542" b="29029"/>
          <a:stretch/>
        </p:blipFill>
        <p:spPr>
          <a:xfrm>
            <a:off x="1847306" y="1452155"/>
            <a:ext cx="8305800" cy="2486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25635" y="3599626"/>
            <a:ext cx="827471" cy="33855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800" dirty="0" smtClean="0"/>
              <a:t>Credit: Wall </a:t>
            </a:r>
          </a:p>
          <a:p>
            <a:r>
              <a:rPr lang="en-US" sz="800" dirty="0" smtClean="0"/>
              <a:t>Street Journal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75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925" y="0"/>
            <a:ext cx="10566400" cy="831351"/>
          </a:xfrm>
        </p:spPr>
        <p:txBody>
          <a:bodyPr/>
          <a:lstStyle/>
          <a:p>
            <a:r>
              <a:rPr lang="en-US" dirty="0" smtClean="0"/>
              <a:t>Next Budget (10/19 – 9/21)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678142"/>
              </p:ext>
            </p:extLst>
          </p:nvPr>
        </p:nvGraphicFramePr>
        <p:xfrm>
          <a:off x="1323703" y="1317905"/>
          <a:ext cx="9971314" cy="4960972"/>
        </p:xfrm>
        <a:graphic>
          <a:graphicData uri="http://schemas.openxmlformats.org/drawingml/2006/table">
            <a:tbl>
              <a:tblPr/>
              <a:tblGrid>
                <a:gridCol w="3041441">
                  <a:extLst>
                    <a:ext uri="{9D8B030D-6E8A-4147-A177-3AD203B41FA5}">
                      <a16:colId xmlns:a16="http://schemas.microsoft.com/office/drawing/2014/main" val="2174087027"/>
                    </a:ext>
                  </a:extLst>
                </a:gridCol>
                <a:gridCol w="3195441">
                  <a:extLst>
                    <a:ext uri="{9D8B030D-6E8A-4147-A177-3AD203B41FA5}">
                      <a16:colId xmlns:a16="http://schemas.microsoft.com/office/drawing/2014/main" val="4047117144"/>
                    </a:ext>
                  </a:extLst>
                </a:gridCol>
                <a:gridCol w="3734432">
                  <a:extLst>
                    <a:ext uri="{9D8B030D-6E8A-4147-A177-3AD203B41FA5}">
                      <a16:colId xmlns:a16="http://schemas.microsoft.com/office/drawing/2014/main" val="2917218638"/>
                    </a:ext>
                  </a:extLst>
                </a:gridCol>
              </a:tblGrid>
              <a:tr h="6513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19 Budgeted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Budget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Less Fees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533677"/>
                  </a:ext>
                </a:extLst>
              </a:tr>
              <a:tr h="6156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$88,998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$87,960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519248"/>
                  </a:ext>
                </a:extLst>
              </a:tr>
              <a:tr h="6156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$327,593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$323,772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19788"/>
                  </a:ext>
                </a:extLst>
              </a:tr>
              <a:tr h="6156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MFWP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$166,997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$165,049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483495"/>
                  </a:ext>
                </a:extLst>
              </a:tr>
              <a:tr h="6156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ODFW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$469,177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$463,705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552876"/>
                  </a:ext>
                </a:extLst>
              </a:tr>
              <a:tr h="6156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PSMFC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$484,916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$430,309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570512"/>
                  </a:ext>
                </a:extLst>
              </a:tr>
              <a:tr h="6156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WDFW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$465,292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$459,866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897822"/>
                  </a:ext>
                </a:extLst>
              </a:tr>
              <a:tr h="61566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$2,002,973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$1,930,661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39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2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&amp; Responsibilities of Various CA “Groups”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8762" y="2241181"/>
            <a:ext cx="10400411" cy="341632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 anchor="ctr" anchorCtr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CA Core </a:t>
            </a:r>
            <a:r>
              <a:rPr lang="en-US" sz="2400" b="1" dirty="0" smtClean="0"/>
              <a:t>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(Propose to Eliminate) Coordinated Assessments Planning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(</a:t>
            </a:r>
            <a:r>
              <a:rPr lang="en-US" sz="2400" b="1" dirty="0"/>
              <a:t>Propose to </a:t>
            </a:r>
            <a:r>
              <a:rPr lang="en-US" sz="2400" b="1" dirty="0" smtClean="0"/>
              <a:t>Rename It;) </a:t>
            </a:r>
            <a:r>
              <a:rPr lang="en-US" sz="2400" b="1" dirty="0"/>
              <a:t>Coordinated Assessments Distribution </a:t>
            </a:r>
            <a:r>
              <a:rPr lang="en-US" sz="2400" b="1" dirty="0" smtClean="0"/>
              <a:t>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StreamNet </a:t>
            </a:r>
            <a:r>
              <a:rPr lang="en-US" sz="2400" b="1" dirty="0"/>
              <a:t>Technical Team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StreamNet </a:t>
            </a:r>
            <a:r>
              <a:rPr lang="en-US" sz="2400" b="1" dirty="0"/>
              <a:t>Steering Committee (SNSC</a:t>
            </a:r>
            <a:r>
              <a:rPr lang="en-US" sz="2400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StreamNet Executive </a:t>
            </a:r>
            <a:r>
              <a:rPr lang="en-US" sz="2400" b="1" dirty="0" smtClean="0"/>
              <a:t>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(Propose to Eliminate</a:t>
            </a:r>
            <a:r>
              <a:rPr lang="en-US" sz="2400" b="1" dirty="0" smtClean="0"/>
              <a:t>) Exchange Configuration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DES Development Team (DDT</a:t>
            </a:r>
            <a:r>
              <a:rPr lang="en-US" sz="2400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CRITFC ITMD Project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01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466E1E68-C1A8-4BB0-BC55-494FA3A4D8AF}" vid="{0F04AA04-35D5-4457-B275-01E58ADDD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DC6412-8CE7-4C8A-96E9-2669F16D17E8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3614</TotalTime>
  <Words>695</Words>
  <Application>Microsoft Office PowerPoint</Application>
  <PresentationFormat>Widescreen</PresentationFormat>
  <Paragraphs>235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Aharoni</vt:lpstr>
      <vt:lpstr>Arial</vt:lpstr>
      <vt:lpstr>Calibri</vt:lpstr>
      <vt:lpstr>Century Gothic</vt:lpstr>
      <vt:lpstr>Georgia</vt:lpstr>
      <vt:lpstr>Wingdings</vt:lpstr>
      <vt:lpstr>Ocean design template</vt:lpstr>
      <vt:lpstr>StreamNet Steering Committee Meeting</vt:lpstr>
      <vt:lpstr>Agenda</vt:lpstr>
      <vt:lpstr>Current Fiscal Year (10/18 – 9/19)</vt:lpstr>
      <vt:lpstr>PowerPoint Presentation</vt:lpstr>
      <vt:lpstr>PowerPoint Presentation</vt:lpstr>
      <vt:lpstr>Next Statement of Work  (10/19 – 9/21)</vt:lpstr>
      <vt:lpstr>Next Budget (10/19 – 9/21)</vt:lpstr>
      <vt:lpstr>Next Budget (10/19 – 9/21)</vt:lpstr>
      <vt:lpstr>Roles &amp; Responsibilities of Various CA “Groups”</vt:lpstr>
      <vt:lpstr>PowerPoint Presentation</vt:lpstr>
      <vt:lpstr>PowerPoint Presentation</vt:lpstr>
      <vt:lpstr>PowerPoint Presentation</vt:lpstr>
      <vt:lpstr>PowerPoint Presentation</vt:lpstr>
      <vt:lpstr>Update on annual and BiOp reports</vt:lpstr>
      <vt:lpstr>   Columbia River Basin Fish and Wildlife Program</vt:lpstr>
      <vt:lpstr>PowerPoint Presentation</vt:lpstr>
      <vt:lpstr>Upcoming Category Reviews</vt:lpstr>
      <vt:lpstr>Columbia River Basin Fish and Wildlife Program Amendment Process 2018/2019</vt:lpstr>
      <vt:lpstr>Questions?</vt:lpstr>
      <vt:lpstr> Data user request tracking  </vt:lpstr>
      <vt:lpstr>Remember our current ca priorities</vt:lpstr>
      <vt:lpstr>Adjourn </vt:lpstr>
    </vt:vector>
  </TitlesOfParts>
  <Company>PSMFC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 For Streamnet Executive Committee Meeting</dc:title>
  <dc:creator>Chris Wheaton</dc:creator>
  <cp:lastModifiedBy>Chris Wheaton</cp:lastModifiedBy>
  <cp:revision>91</cp:revision>
  <dcterms:created xsi:type="dcterms:W3CDTF">2018-05-14T18:18:32Z</dcterms:created>
  <dcterms:modified xsi:type="dcterms:W3CDTF">2019-03-14T23:27:22Z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