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6" r:id="rId1"/>
  </p:sldMasterIdLst>
  <p:notesMasterIdLst>
    <p:notesMasterId r:id="rId58"/>
  </p:notesMasterIdLst>
  <p:sldIdLst>
    <p:sldId id="256" r:id="rId2"/>
    <p:sldId id="266" r:id="rId3"/>
    <p:sldId id="268" r:id="rId4"/>
    <p:sldId id="310" r:id="rId5"/>
    <p:sldId id="305" r:id="rId6"/>
    <p:sldId id="280" r:id="rId7"/>
    <p:sldId id="259" r:id="rId8"/>
    <p:sldId id="275" r:id="rId9"/>
    <p:sldId id="258" r:id="rId10"/>
    <p:sldId id="263" r:id="rId11"/>
    <p:sldId id="278" r:id="rId12"/>
    <p:sldId id="279" r:id="rId13"/>
    <p:sldId id="276" r:id="rId14"/>
    <p:sldId id="277" r:id="rId15"/>
    <p:sldId id="267" r:id="rId16"/>
    <p:sldId id="306" r:id="rId17"/>
    <p:sldId id="307" r:id="rId18"/>
    <p:sldId id="308" r:id="rId19"/>
    <p:sldId id="309"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295" r:id="rId35"/>
    <p:sldId id="283" r:id="rId36"/>
    <p:sldId id="272" r:id="rId37"/>
    <p:sldId id="273" r:id="rId38"/>
    <p:sldId id="284" r:id="rId39"/>
    <p:sldId id="281" r:id="rId40"/>
    <p:sldId id="282" r:id="rId41"/>
    <p:sldId id="269" r:id="rId42"/>
    <p:sldId id="285" r:id="rId43"/>
    <p:sldId id="296" r:id="rId44"/>
    <p:sldId id="297" r:id="rId45"/>
    <p:sldId id="298" r:id="rId46"/>
    <p:sldId id="299" r:id="rId47"/>
    <p:sldId id="300" r:id="rId48"/>
    <p:sldId id="301" r:id="rId49"/>
    <p:sldId id="302" r:id="rId50"/>
    <p:sldId id="303" r:id="rId51"/>
    <p:sldId id="304" r:id="rId52"/>
    <p:sldId id="270" r:id="rId53"/>
    <p:sldId id="313" r:id="rId54"/>
    <p:sldId id="257" r:id="rId55"/>
    <p:sldId id="312" r:id="rId56"/>
    <p:sldId id="26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Files\Working\CAX%20reporting%20for%20Chris\2018%20data%20flow%20predictions\Calendar%20Year%202018%20Predicted%20CA%20Reporting%20201807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Number</a:t>
            </a:r>
            <a:r>
              <a:rPr lang="en-US" sz="2400" b="1" baseline="0" dirty="0"/>
              <a:t> of Populations with Data</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1"/>
          <c:order val="0"/>
          <c:tx>
            <c:strRef>
              <c:f>'Data for 2018 report'!$AN$32</c:f>
              <c:strCache>
                <c:ptCount val="1"/>
                <c:pt idx="0">
                  <c:v>End of 2017 actual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2018 report'!$AL$33:$AL$39</c:f>
              <c:strCache>
                <c:ptCount val="7"/>
                <c:pt idx="0">
                  <c:v>PNI</c:v>
                </c:pt>
                <c:pt idx="1">
                  <c:v>R/S</c:v>
                </c:pt>
                <c:pt idx="2">
                  <c:v>SAR</c:v>
                </c:pt>
                <c:pt idx="3">
                  <c:v>TRENDS</c:v>
                </c:pt>
                <c:pt idx="4">
                  <c:v>PRESMOLT</c:v>
                </c:pt>
                <c:pt idx="5">
                  <c:v>JUVOUT</c:v>
                </c:pt>
                <c:pt idx="6">
                  <c:v>NOSA</c:v>
                </c:pt>
              </c:strCache>
            </c:strRef>
          </c:cat>
          <c:val>
            <c:numRef>
              <c:f>'Data for 2018 report'!$AN$33:$AN$39</c:f>
              <c:numCache>
                <c:formatCode>General</c:formatCode>
                <c:ptCount val="7"/>
                <c:pt idx="0">
                  <c:v>0</c:v>
                </c:pt>
                <c:pt idx="1">
                  <c:v>87</c:v>
                </c:pt>
                <c:pt idx="2">
                  <c:v>9</c:v>
                </c:pt>
                <c:pt idx="3">
                  <c:v>138</c:v>
                </c:pt>
                <c:pt idx="4">
                  <c:v>7</c:v>
                </c:pt>
                <c:pt idx="5">
                  <c:v>53</c:v>
                </c:pt>
                <c:pt idx="6">
                  <c:v>167</c:v>
                </c:pt>
              </c:numCache>
            </c:numRef>
          </c:val>
          <c:extLst>
            <c:ext xmlns:c16="http://schemas.microsoft.com/office/drawing/2014/chart" uri="{C3380CC4-5D6E-409C-BE32-E72D297353CC}">
              <c16:uniqueId val="{00000000-3109-4A7E-8860-9AA0299A8684}"/>
            </c:ext>
          </c:extLst>
        </c:ser>
        <c:ser>
          <c:idx val="0"/>
          <c:order val="1"/>
          <c:tx>
            <c:strRef>
              <c:f>'Data for 2018 report'!$AM$32</c:f>
              <c:strCache>
                <c:ptCount val="1"/>
                <c:pt idx="0">
                  <c:v>2018 predicted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2018 report'!$AL$33:$AL$39</c:f>
              <c:strCache>
                <c:ptCount val="7"/>
                <c:pt idx="0">
                  <c:v>PNI</c:v>
                </c:pt>
                <c:pt idx="1">
                  <c:v>R/S</c:v>
                </c:pt>
                <c:pt idx="2">
                  <c:v>SAR</c:v>
                </c:pt>
                <c:pt idx="3">
                  <c:v>TRENDS</c:v>
                </c:pt>
                <c:pt idx="4">
                  <c:v>PRESMOLT</c:v>
                </c:pt>
                <c:pt idx="5">
                  <c:v>JUVOUT</c:v>
                </c:pt>
                <c:pt idx="6">
                  <c:v>NOSA</c:v>
                </c:pt>
              </c:strCache>
            </c:strRef>
          </c:cat>
          <c:val>
            <c:numRef>
              <c:f>'Data for 2018 report'!$AM$33:$AM$39</c:f>
              <c:numCache>
                <c:formatCode>General</c:formatCode>
                <c:ptCount val="7"/>
                <c:pt idx="0">
                  <c:v>8</c:v>
                </c:pt>
                <c:pt idx="1">
                  <c:v>60</c:v>
                </c:pt>
                <c:pt idx="2">
                  <c:v>21</c:v>
                </c:pt>
                <c:pt idx="3">
                  <c:v>123</c:v>
                </c:pt>
                <c:pt idx="4">
                  <c:v>7</c:v>
                </c:pt>
                <c:pt idx="5">
                  <c:v>40</c:v>
                </c:pt>
                <c:pt idx="6">
                  <c:v>138</c:v>
                </c:pt>
              </c:numCache>
            </c:numRef>
          </c:val>
          <c:extLst>
            <c:ext xmlns:c16="http://schemas.microsoft.com/office/drawing/2014/chart" uri="{C3380CC4-5D6E-409C-BE32-E72D297353CC}">
              <c16:uniqueId val="{00000001-3109-4A7E-8860-9AA0299A8684}"/>
            </c:ext>
          </c:extLst>
        </c:ser>
        <c:dLbls>
          <c:showLegendKey val="0"/>
          <c:showVal val="0"/>
          <c:showCatName val="0"/>
          <c:showSerName val="0"/>
          <c:showPercent val="0"/>
          <c:showBubbleSize val="0"/>
        </c:dLbls>
        <c:gapWidth val="182"/>
        <c:axId val="653649599"/>
        <c:axId val="653648767"/>
      </c:barChart>
      <c:catAx>
        <c:axId val="6536495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53648767"/>
        <c:crosses val="autoZero"/>
        <c:auto val="1"/>
        <c:lblAlgn val="ctr"/>
        <c:lblOffset val="100"/>
        <c:noMultiLvlLbl val="0"/>
      </c:catAx>
      <c:valAx>
        <c:axId val="6536487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3649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49EAF-F66E-4AFD-A822-E6702BC6C697}" type="datetimeFigureOut">
              <a:rPr lang="en-US" smtClean="0"/>
              <a:t>6/20/2019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8CA12-C11C-45C5-B9B7-560AA1952C0A}" type="slidenum">
              <a:rPr lang="en-US" smtClean="0"/>
              <a:t>‹#›</a:t>
            </a:fld>
            <a:endParaRPr lang="en-US" dirty="0"/>
          </a:p>
        </p:txBody>
      </p:sp>
    </p:spTree>
    <p:extLst>
      <p:ext uri="{BB962C8B-B14F-4D97-AF65-F5344CB8AC3E}">
        <p14:creationId xmlns:p14="http://schemas.microsoft.com/office/powerpoint/2010/main" val="3461359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B302070A-938F-4C2D-B60F-DDF9A6BC09C6}" type="slidenum">
              <a:rPr lang="en-US" smtClean="0"/>
              <a:pPr>
                <a:defRPr/>
              </a:pPr>
              <a:t>9</a:t>
            </a:fld>
            <a:endParaRPr lang="en-US" dirty="0"/>
          </a:p>
        </p:txBody>
      </p:sp>
    </p:spTree>
    <p:extLst>
      <p:ext uri="{BB962C8B-B14F-4D97-AF65-F5344CB8AC3E}">
        <p14:creationId xmlns:p14="http://schemas.microsoft.com/office/powerpoint/2010/main" val="1687479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FF0000"/>
              </a:solidFill>
            </a:endParaRPr>
          </a:p>
        </p:txBody>
      </p:sp>
      <p:sp>
        <p:nvSpPr>
          <p:cNvPr id="4" name="Slide Number Placeholder 3"/>
          <p:cNvSpPr>
            <a:spLocks noGrp="1"/>
          </p:cNvSpPr>
          <p:nvPr>
            <p:ph type="sldNum" sz="quarter" idx="10"/>
          </p:nvPr>
        </p:nvSpPr>
        <p:spPr/>
        <p:txBody>
          <a:bodyPr/>
          <a:lstStyle/>
          <a:p>
            <a:fld id="{3B4572B3-806F-42DB-9F99-C395476D0237}" type="slidenum">
              <a:rPr lang="en-US" smtClean="0"/>
              <a:t>31</a:t>
            </a:fld>
            <a:endParaRPr lang="en-US"/>
          </a:p>
        </p:txBody>
      </p:sp>
    </p:spTree>
    <p:extLst>
      <p:ext uri="{BB962C8B-B14F-4D97-AF65-F5344CB8AC3E}">
        <p14:creationId xmlns:p14="http://schemas.microsoft.com/office/powerpoint/2010/main" val="271394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Data Endorsement – </a:t>
            </a:r>
            <a:r>
              <a:rPr lang="en-US" i="1" dirty="0">
                <a:solidFill>
                  <a:srgbClr val="FF0000"/>
                </a:solidFill>
              </a:rPr>
              <a:t>continue co-manager endorsement of “Best Value” i.e. “TRT Method” as an agency endorsement.  Only done for NOSA.  Can we do this for other indicators?</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3B4572B3-806F-42DB-9F99-C395476D0237}" type="slidenum">
              <a:rPr lang="en-US" smtClean="0"/>
              <a:t>32</a:t>
            </a:fld>
            <a:endParaRPr lang="en-US" dirty="0"/>
          </a:p>
        </p:txBody>
      </p:sp>
    </p:spTree>
    <p:extLst>
      <p:ext uri="{BB962C8B-B14F-4D97-AF65-F5344CB8AC3E}">
        <p14:creationId xmlns:p14="http://schemas.microsoft.com/office/powerpoint/2010/main" val="1169260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solidFill>
                  <a:srgbClr val="FF0000"/>
                </a:solidFill>
              </a:rPr>
              <a:t>Data Completeness and QA/QC: </a:t>
            </a:r>
          </a:p>
          <a:p>
            <a:pPr lvl="2"/>
            <a:r>
              <a:rPr lang="en-US" dirty="0" smtClean="0">
                <a:solidFill>
                  <a:srgbClr val="FF0000"/>
                </a:solidFill>
              </a:rPr>
              <a:t>Blank Values:  What is required for systems vs what is required if you actually produce a value.  </a:t>
            </a:r>
          </a:p>
          <a:p>
            <a:pPr lvl="3"/>
            <a:r>
              <a:rPr lang="en-US" dirty="0" smtClean="0">
                <a:solidFill>
                  <a:srgbClr val="FF0000"/>
                </a:solidFill>
              </a:rPr>
              <a:t>Age, Alpha… </a:t>
            </a:r>
          </a:p>
          <a:p>
            <a:pPr lvl="2"/>
            <a:r>
              <a:rPr lang="en-US" dirty="0" smtClean="0">
                <a:solidFill>
                  <a:srgbClr val="FF0000"/>
                </a:solidFill>
              </a:rPr>
              <a:t>Protocol/Method publication to describe full DES</a:t>
            </a:r>
          </a:p>
          <a:p>
            <a:pPr lvl="1"/>
            <a:r>
              <a:rPr lang="en-US" dirty="0" smtClean="0">
                <a:solidFill>
                  <a:srgbClr val="FF0000"/>
                </a:solidFill>
              </a:rPr>
              <a:t>New Indicators</a:t>
            </a:r>
          </a:p>
          <a:p>
            <a:pPr lvl="2"/>
            <a:r>
              <a:rPr lang="en-US" dirty="0" smtClean="0">
                <a:solidFill>
                  <a:srgbClr val="FF0000"/>
                </a:solidFill>
              </a:rPr>
              <a:t>StreamNet DDT discussion in 2020</a:t>
            </a:r>
          </a:p>
          <a:p>
            <a:pPr lvl="2"/>
            <a:r>
              <a:rPr lang="en-US" dirty="0" smtClean="0">
                <a:solidFill>
                  <a:srgbClr val="FF0000"/>
                </a:solidFill>
              </a:rPr>
              <a:t>StreamNet SC discussion</a:t>
            </a:r>
          </a:p>
          <a:p>
            <a:pPr lvl="3"/>
            <a:r>
              <a:rPr lang="en-US" dirty="0" smtClean="0">
                <a:solidFill>
                  <a:srgbClr val="FF0000"/>
                </a:solidFill>
              </a:rPr>
              <a:t>Classes : E.g. NOSA: Escapement or </a:t>
            </a:r>
            <a:r>
              <a:rPr lang="en-US" dirty="0" err="1" smtClean="0">
                <a:solidFill>
                  <a:srgbClr val="FF0000"/>
                </a:solidFill>
              </a:rPr>
              <a:t>Spawners</a:t>
            </a:r>
            <a:endParaRPr lang="en-US" dirty="0" smtClean="0">
              <a:solidFill>
                <a:srgbClr val="FF0000"/>
              </a:solidFill>
            </a:endParaRPr>
          </a:p>
          <a:p>
            <a:pPr lvl="3"/>
            <a:r>
              <a:rPr lang="en-US" dirty="0" smtClean="0">
                <a:solidFill>
                  <a:srgbClr val="FF0000"/>
                </a:solidFill>
              </a:rPr>
              <a:t>Carrying Capacity (</a:t>
            </a:r>
            <a:r>
              <a:rPr lang="en-US" b="1" dirty="0" smtClean="0"/>
              <a:t>DES Development Team (DDT)</a:t>
            </a:r>
            <a:r>
              <a:rPr lang="en-US" dirty="0" smtClean="0"/>
              <a:t> </a:t>
            </a:r>
            <a:r>
              <a:rPr lang="en-US" dirty="0" smtClean="0">
                <a:solidFill>
                  <a:srgbClr val="FF0000"/>
                </a:solidFill>
              </a:rPr>
              <a:t>) </a:t>
            </a:r>
          </a:p>
          <a:p>
            <a:pPr lvl="2"/>
            <a:r>
              <a:rPr lang="en-US" dirty="0" smtClean="0">
                <a:solidFill>
                  <a:srgbClr val="FF0000"/>
                </a:solidFill>
              </a:rPr>
              <a:t>Potential Separation of Age data into separate DES</a:t>
            </a:r>
          </a:p>
          <a:p>
            <a:pPr lvl="1"/>
            <a:r>
              <a:rPr lang="en-US" dirty="0" smtClean="0">
                <a:solidFill>
                  <a:srgbClr val="FF0000"/>
                </a:solidFill>
              </a:rPr>
              <a:t>Adjust DES for Weirs, Smolts and Redds  - </a:t>
            </a:r>
          </a:p>
          <a:p>
            <a:pPr lvl="2"/>
            <a:r>
              <a:rPr lang="en-US" dirty="0" smtClean="0">
                <a:solidFill>
                  <a:srgbClr val="FF0000"/>
                </a:solidFill>
              </a:rPr>
              <a:t>to include population reference and methods if available </a:t>
            </a:r>
          </a:p>
          <a:p>
            <a:endParaRPr lang="en-US" dirty="0"/>
          </a:p>
        </p:txBody>
      </p:sp>
      <p:sp>
        <p:nvSpPr>
          <p:cNvPr id="4" name="Slide Number Placeholder 3"/>
          <p:cNvSpPr>
            <a:spLocks noGrp="1"/>
          </p:cNvSpPr>
          <p:nvPr>
            <p:ph type="sldNum" sz="quarter" idx="10"/>
          </p:nvPr>
        </p:nvSpPr>
        <p:spPr/>
        <p:txBody>
          <a:bodyPr/>
          <a:lstStyle/>
          <a:p>
            <a:fld id="{3B4572B3-806F-42DB-9F99-C395476D0237}" type="slidenum">
              <a:rPr lang="en-US" smtClean="0"/>
              <a:t>33</a:t>
            </a:fld>
            <a:endParaRPr lang="en-US"/>
          </a:p>
        </p:txBody>
      </p:sp>
    </p:spTree>
    <p:extLst>
      <p:ext uri="{BB962C8B-B14F-4D97-AF65-F5344CB8AC3E}">
        <p14:creationId xmlns:p14="http://schemas.microsoft.com/office/powerpoint/2010/main" val="63461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r>
              <a:rPr lang="en-US" baseline="0" dirty="0" smtClean="0"/>
              <a:t>CA Partners were asked to provide information on the populations they planned to submit data for in FY18.  Responses (Yes/No/Not possible) were combined by Mike Banach into a single table maintained by PSMFC.  Note that in cases where multiple partners responded for a single population the values were combined to record the final answer for each indicator.  Super population based responses were attributed to the component populations as well.  The final table (CoordinatedAssessments.dbo.FY18Predictions_ForMapping) was used by Van Hare to create the series of map graphics used in this presentation.  Van’s working project folder is saved in the GIS file system as project #368.</a:t>
            </a:r>
          </a:p>
        </p:txBody>
      </p:sp>
      <p:sp>
        <p:nvSpPr>
          <p:cNvPr id="4" name="Slide Number Placeholder 3"/>
          <p:cNvSpPr>
            <a:spLocks noGrp="1"/>
          </p:cNvSpPr>
          <p:nvPr>
            <p:ph type="sldNum" sz="quarter" idx="10"/>
          </p:nvPr>
        </p:nvSpPr>
        <p:spPr/>
        <p:txBody>
          <a:bodyPr/>
          <a:lstStyle/>
          <a:p>
            <a:fld id="{B6059F99-CA21-4E7F-85F6-EC772653F1AA}" type="slidenum">
              <a:rPr lang="en-US" smtClean="0"/>
              <a:t>50</a:t>
            </a:fld>
            <a:endParaRPr lang="en-US" dirty="0"/>
          </a:p>
        </p:txBody>
      </p:sp>
    </p:spTree>
    <p:extLst>
      <p:ext uri="{BB962C8B-B14F-4D97-AF65-F5344CB8AC3E}">
        <p14:creationId xmlns:p14="http://schemas.microsoft.com/office/powerpoint/2010/main" val="55912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4572B3-806F-42DB-9F99-C395476D0237}" type="slidenum">
              <a:rPr lang="en-US" smtClean="0"/>
              <a:t>21</a:t>
            </a:fld>
            <a:endParaRPr lang="en-US"/>
          </a:p>
        </p:txBody>
      </p:sp>
    </p:spTree>
    <p:extLst>
      <p:ext uri="{BB962C8B-B14F-4D97-AF65-F5344CB8AC3E}">
        <p14:creationId xmlns:p14="http://schemas.microsoft.com/office/powerpoint/2010/main" val="250520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FF0000"/>
              </a:solidFill>
            </a:endParaRPr>
          </a:p>
        </p:txBody>
      </p:sp>
      <p:sp>
        <p:nvSpPr>
          <p:cNvPr id="4" name="Slide Number Placeholder 3"/>
          <p:cNvSpPr>
            <a:spLocks noGrp="1"/>
          </p:cNvSpPr>
          <p:nvPr>
            <p:ph type="sldNum" sz="quarter" idx="10"/>
          </p:nvPr>
        </p:nvSpPr>
        <p:spPr/>
        <p:txBody>
          <a:bodyPr/>
          <a:lstStyle/>
          <a:p>
            <a:fld id="{3B4572B3-806F-42DB-9F99-C395476D0237}" type="slidenum">
              <a:rPr lang="en-US" smtClean="0"/>
              <a:t>23</a:t>
            </a:fld>
            <a:endParaRPr lang="en-US"/>
          </a:p>
        </p:txBody>
      </p:sp>
    </p:spTree>
    <p:extLst>
      <p:ext uri="{BB962C8B-B14F-4D97-AF65-F5344CB8AC3E}">
        <p14:creationId xmlns:p14="http://schemas.microsoft.com/office/powerpoint/2010/main" val="241841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FF0000"/>
              </a:solidFill>
            </a:endParaRPr>
          </a:p>
        </p:txBody>
      </p:sp>
      <p:sp>
        <p:nvSpPr>
          <p:cNvPr id="4" name="Slide Number Placeholder 3"/>
          <p:cNvSpPr>
            <a:spLocks noGrp="1"/>
          </p:cNvSpPr>
          <p:nvPr>
            <p:ph type="sldNum" sz="quarter" idx="10"/>
          </p:nvPr>
        </p:nvSpPr>
        <p:spPr/>
        <p:txBody>
          <a:bodyPr/>
          <a:lstStyle/>
          <a:p>
            <a:fld id="{3B4572B3-806F-42DB-9F99-C395476D0237}" type="slidenum">
              <a:rPr lang="en-US" smtClean="0"/>
              <a:t>24</a:t>
            </a:fld>
            <a:endParaRPr lang="en-US"/>
          </a:p>
        </p:txBody>
      </p:sp>
    </p:spTree>
    <p:extLst>
      <p:ext uri="{BB962C8B-B14F-4D97-AF65-F5344CB8AC3E}">
        <p14:creationId xmlns:p14="http://schemas.microsoft.com/office/powerpoint/2010/main" val="215476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FF0000"/>
              </a:solidFill>
            </a:endParaRPr>
          </a:p>
        </p:txBody>
      </p:sp>
      <p:sp>
        <p:nvSpPr>
          <p:cNvPr id="4" name="Slide Number Placeholder 3"/>
          <p:cNvSpPr>
            <a:spLocks noGrp="1"/>
          </p:cNvSpPr>
          <p:nvPr>
            <p:ph type="sldNum" sz="quarter" idx="10"/>
          </p:nvPr>
        </p:nvSpPr>
        <p:spPr/>
        <p:txBody>
          <a:bodyPr/>
          <a:lstStyle/>
          <a:p>
            <a:fld id="{3B4572B3-806F-42DB-9F99-C395476D0237}" type="slidenum">
              <a:rPr lang="en-US" smtClean="0"/>
              <a:t>25</a:t>
            </a:fld>
            <a:endParaRPr lang="en-US"/>
          </a:p>
        </p:txBody>
      </p:sp>
    </p:spTree>
    <p:extLst>
      <p:ext uri="{BB962C8B-B14F-4D97-AF65-F5344CB8AC3E}">
        <p14:creationId xmlns:p14="http://schemas.microsoft.com/office/powerpoint/2010/main" val="2516501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Resolution to be address by StreamNet</a:t>
            </a:r>
            <a:r>
              <a:rPr lang="en-US" baseline="0" dirty="0" smtClean="0"/>
              <a:t> SC</a:t>
            </a:r>
            <a:endParaRPr lang="en-US" dirty="0"/>
          </a:p>
        </p:txBody>
      </p:sp>
      <p:sp>
        <p:nvSpPr>
          <p:cNvPr id="4" name="Slide Number Placeholder 3"/>
          <p:cNvSpPr>
            <a:spLocks noGrp="1"/>
          </p:cNvSpPr>
          <p:nvPr>
            <p:ph type="sldNum" sz="quarter" idx="10"/>
          </p:nvPr>
        </p:nvSpPr>
        <p:spPr/>
        <p:txBody>
          <a:bodyPr/>
          <a:lstStyle/>
          <a:p>
            <a:fld id="{57E70C2C-3333-4FF0-9C54-45AAE0816D12}" type="slidenum">
              <a:rPr lang="en-US" smtClean="0"/>
              <a:t>26</a:t>
            </a:fld>
            <a:endParaRPr lang="en-US"/>
          </a:p>
        </p:txBody>
      </p:sp>
    </p:spTree>
    <p:extLst>
      <p:ext uri="{BB962C8B-B14F-4D97-AF65-F5344CB8AC3E}">
        <p14:creationId xmlns:p14="http://schemas.microsoft.com/office/powerpoint/2010/main" val="387031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FF0000"/>
              </a:solidFill>
            </a:endParaRPr>
          </a:p>
        </p:txBody>
      </p:sp>
      <p:sp>
        <p:nvSpPr>
          <p:cNvPr id="4" name="Slide Number Placeholder 3"/>
          <p:cNvSpPr>
            <a:spLocks noGrp="1"/>
          </p:cNvSpPr>
          <p:nvPr>
            <p:ph type="sldNum" sz="quarter" idx="10"/>
          </p:nvPr>
        </p:nvSpPr>
        <p:spPr/>
        <p:txBody>
          <a:bodyPr/>
          <a:lstStyle/>
          <a:p>
            <a:fld id="{3B4572B3-806F-42DB-9F99-C395476D0237}" type="slidenum">
              <a:rPr lang="en-US" smtClean="0"/>
              <a:t>28</a:t>
            </a:fld>
            <a:endParaRPr lang="en-US"/>
          </a:p>
        </p:txBody>
      </p:sp>
    </p:spTree>
    <p:extLst>
      <p:ext uri="{BB962C8B-B14F-4D97-AF65-F5344CB8AC3E}">
        <p14:creationId xmlns:p14="http://schemas.microsoft.com/office/powerpoint/2010/main" val="2760193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31774">
              <a:defRPr/>
            </a:pPr>
            <a:r>
              <a:rPr lang="en-US" dirty="0" smtClean="0"/>
              <a:t>BPA Funded Hatchery – Okanagan </a:t>
            </a:r>
            <a:r>
              <a:rPr lang="en-US" dirty="0" err="1" smtClean="0"/>
              <a:t>Sp</a:t>
            </a:r>
            <a:r>
              <a:rPr lang="en-US" baseline="0" dirty="0" smtClean="0"/>
              <a:t> </a:t>
            </a:r>
            <a:r>
              <a:rPr lang="en-US" dirty="0" smtClean="0"/>
              <a:t>Chinook (Colville)</a:t>
            </a:r>
          </a:p>
          <a:p>
            <a:endParaRPr lang="en-US" dirty="0"/>
          </a:p>
        </p:txBody>
      </p:sp>
      <p:sp>
        <p:nvSpPr>
          <p:cNvPr id="4" name="Slide Number Placeholder 3"/>
          <p:cNvSpPr>
            <a:spLocks noGrp="1"/>
          </p:cNvSpPr>
          <p:nvPr>
            <p:ph type="sldNum" sz="quarter" idx="10"/>
          </p:nvPr>
        </p:nvSpPr>
        <p:spPr/>
        <p:txBody>
          <a:bodyPr/>
          <a:lstStyle/>
          <a:p>
            <a:fld id="{3B4572B3-806F-42DB-9F99-C395476D0237}" type="slidenum">
              <a:rPr lang="en-US" smtClean="0"/>
              <a:t>29</a:t>
            </a:fld>
            <a:endParaRPr lang="en-US"/>
          </a:p>
        </p:txBody>
      </p:sp>
    </p:spTree>
    <p:extLst>
      <p:ext uri="{BB962C8B-B14F-4D97-AF65-F5344CB8AC3E}">
        <p14:creationId xmlns:p14="http://schemas.microsoft.com/office/powerpoint/2010/main" val="744725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Redd, </a:t>
            </a:r>
            <a:r>
              <a:rPr lang="en-US" dirty="0" err="1" smtClean="0"/>
              <a:t>outmigrant</a:t>
            </a:r>
            <a:r>
              <a:rPr lang="en-US" dirty="0" smtClean="0"/>
              <a:t> and weir data is provided to StreamNet</a:t>
            </a:r>
          </a:p>
          <a:p>
            <a:r>
              <a:rPr lang="en-US" dirty="0" smtClean="0"/>
              <a:t>Blue font are data</a:t>
            </a:r>
            <a:r>
              <a:rPr lang="en-US" baseline="0" dirty="0" smtClean="0"/>
              <a:t> that StreamNet compiles into SN database</a:t>
            </a:r>
            <a:endParaRPr lang="en-US" dirty="0" smtClean="0"/>
          </a:p>
          <a:p>
            <a:r>
              <a:rPr lang="en-US" dirty="0" smtClean="0"/>
              <a:t>Related datasets that agencies collected, but not part of CAX and StreamNet.</a:t>
            </a:r>
            <a:r>
              <a:rPr lang="en-US" baseline="0" dirty="0" smtClean="0"/>
              <a:t>  Not needed at this time</a:t>
            </a:r>
            <a:endParaRPr lang="en-US" dirty="0"/>
          </a:p>
        </p:txBody>
      </p:sp>
      <p:sp>
        <p:nvSpPr>
          <p:cNvPr id="4" name="Slide Number Placeholder 3"/>
          <p:cNvSpPr>
            <a:spLocks noGrp="1"/>
          </p:cNvSpPr>
          <p:nvPr>
            <p:ph type="sldNum" sz="quarter" idx="10"/>
          </p:nvPr>
        </p:nvSpPr>
        <p:spPr/>
        <p:txBody>
          <a:bodyPr/>
          <a:lstStyle/>
          <a:p>
            <a:fld id="{3B4572B3-806F-42DB-9F99-C395476D0237}" type="slidenum">
              <a:rPr lang="en-US" smtClean="0"/>
              <a:t>30</a:t>
            </a:fld>
            <a:endParaRPr lang="en-US"/>
          </a:p>
        </p:txBody>
      </p:sp>
    </p:spTree>
    <p:extLst>
      <p:ext uri="{BB962C8B-B14F-4D97-AF65-F5344CB8AC3E}">
        <p14:creationId xmlns:p14="http://schemas.microsoft.com/office/powerpoint/2010/main" val="379141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ABE3C1-DBE1-495D-B57B-2849774B866A}"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4518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3F48C-C7C6-4055-9F49-3777875E72AE}"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1576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78E61D-D431-422C-9764-11DAFE33AB63}"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61100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5860352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p:cNvSpPr/>
          <p:nvPr userDrawn="1"/>
        </p:nvSpPr>
        <p:spPr>
          <a:xfrm>
            <a:off x="0" y="515284"/>
            <a:ext cx="12192000" cy="722139"/>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467F"/>
              </a:solidFill>
            </a:endParaRPr>
          </a:p>
        </p:txBody>
      </p:sp>
      <p:sp>
        <p:nvSpPr>
          <p:cNvPr id="3" name="Content Placeholder 2"/>
          <p:cNvSpPr>
            <a:spLocks noGrp="1"/>
          </p:cNvSpPr>
          <p:nvPr>
            <p:ph idx="1" hasCustomPrompt="1"/>
          </p:nvPr>
        </p:nvSpPr>
        <p:spPr/>
        <p:txBody>
          <a:bodyPr/>
          <a:lstStyle>
            <a:lvl1pPr>
              <a:defRPr>
                <a:solidFill>
                  <a:srgbClr val="00467F"/>
                </a:solidFill>
              </a:defRPr>
            </a:lvl1pPr>
            <a:lvl2pPr>
              <a:defRPr>
                <a:solidFill>
                  <a:srgbClr val="00467F"/>
                </a:solidFill>
              </a:defRPr>
            </a:lvl2pPr>
            <a:lvl3pPr>
              <a:defRPr>
                <a:solidFill>
                  <a:srgbClr val="00467F"/>
                </a:solidFill>
              </a:defRPr>
            </a:lvl3pPr>
            <a:lvl4pPr>
              <a:defRPr>
                <a:solidFill>
                  <a:srgbClr val="00467F"/>
                </a:solidFill>
              </a:defRPr>
            </a:lvl4pPr>
            <a:lvl5pPr>
              <a:defRPr>
                <a:solidFill>
                  <a:srgbClr val="00467F"/>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B8BC155-96A9-416C-9A6C-7FA79B5D88ED}" type="slidenum">
              <a:rPr lang="en-US" smtClean="0">
                <a:solidFill>
                  <a:prstClr val="black"/>
                </a:solidFill>
              </a:rPr>
              <a:pPr/>
              <a:t>‹#›</a:t>
            </a:fld>
            <a:endParaRPr lang="en-US" dirty="0">
              <a:solidFill>
                <a:prstClr val="black"/>
              </a:solidFill>
            </a:endParaRPr>
          </a:p>
        </p:txBody>
      </p:sp>
      <p:sp>
        <p:nvSpPr>
          <p:cNvPr id="7" name="Footer Placeholder 4"/>
          <p:cNvSpPr>
            <a:spLocks noGrp="1"/>
          </p:cNvSpPr>
          <p:nvPr>
            <p:ph type="ftr" sz="quarter" idx="3"/>
          </p:nvPr>
        </p:nvSpPr>
        <p:spPr>
          <a:xfrm>
            <a:off x="609600" y="6356351"/>
            <a:ext cx="7416800" cy="365125"/>
          </a:xfrm>
          <a:prstGeom prst="rect">
            <a:avLst/>
          </a:prstGeom>
        </p:spPr>
        <p:txBody>
          <a:bodyPr vert="horz" lIns="91440" tIns="45720" rIns="91440" bIns="45720" rtlCol="0" anchor="ctr"/>
          <a:lstStyle>
            <a:lvl1pPr algn="ctr">
              <a:defRPr sz="1000" b="0">
                <a:solidFill>
                  <a:schemeClr val="tx1"/>
                </a:solidFill>
                <a:latin typeface="Arial" pitchFamily="34" charset="0"/>
                <a:cs typeface="Arial" pitchFamily="34" charset="0"/>
              </a:defRPr>
            </a:lvl1pPr>
          </a:lstStyle>
          <a:p>
            <a:pPr algn="l"/>
            <a:r>
              <a:rPr lang="en-US" dirty="0" smtClean="0">
                <a:solidFill>
                  <a:prstClr val="black"/>
                </a:solidFill>
              </a:rPr>
              <a:t>Presentation Title</a:t>
            </a:r>
            <a:endParaRPr lang="en-US" dirty="0">
              <a:solidFill>
                <a:prstClr val="black"/>
              </a:solidFill>
            </a:endParaRPr>
          </a:p>
        </p:txBody>
      </p:sp>
      <p:sp>
        <p:nvSpPr>
          <p:cNvPr id="11" name="Rectangle 10"/>
          <p:cNvSpPr/>
          <p:nvPr userDrawn="1"/>
        </p:nvSpPr>
        <p:spPr>
          <a:xfrm>
            <a:off x="0" y="440574"/>
            <a:ext cx="12192000" cy="91440"/>
          </a:xfrm>
          <a:prstGeom prst="rect">
            <a:avLst/>
          </a:prstGeom>
          <a:solidFill>
            <a:srgbClr val="C1D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Title 9"/>
          <p:cNvSpPr>
            <a:spLocks noGrp="1"/>
          </p:cNvSpPr>
          <p:nvPr>
            <p:ph type="title"/>
          </p:nvPr>
        </p:nvSpPr>
        <p:spPr>
          <a:xfrm>
            <a:off x="609600" y="580638"/>
            <a:ext cx="10972800" cy="591431"/>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67173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4990"/>
                </a:solidFill>
              </a:defRPr>
            </a:lvl1pPr>
            <a:lvl2pPr>
              <a:defRPr>
                <a:solidFill>
                  <a:srgbClr val="004990"/>
                </a:solidFill>
              </a:defRPr>
            </a:lvl2pPr>
            <a:lvl3pPr>
              <a:defRPr>
                <a:solidFill>
                  <a:srgbClr val="004990"/>
                </a:solidFill>
              </a:defRPr>
            </a:lvl3pPr>
            <a:lvl4pPr>
              <a:defRPr>
                <a:solidFill>
                  <a:srgbClr val="004990"/>
                </a:solidFill>
              </a:defRPr>
            </a:lvl4pPr>
            <a:lvl5pPr>
              <a:defRPr>
                <a:solidFill>
                  <a:srgbClr val="00499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B8BC155-96A9-416C-9A6C-7FA79B5D88ED}" type="slidenum">
              <a:rPr lang="en-US" smtClean="0">
                <a:solidFill>
                  <a:prstClr val="black"/>
                </a:solidFill>
              </a:rPr>
              <a:pPr/>
              <a:t>‹#›</a:t>
            </a:fld>
            <a:endParaRPr lang="en-US" dirty="0">
              <a:solidFill>
                <a:prstClr val="black"/>
              </a:solidFill>
            </a:endParaRPr>
          </a:p>
        </p:txBody>
      </p:sp>
      <p:sp>
        <p:nvSpPr>
          <p:cNvPr id="7" name="Footer Placeholder 4"/>
          <p:cNvSpPr>
            <a:spLocks noGrp="1"/>
          </p:cNvSpPr>
          <p:nvPr>
            <p:ph type="ftr" sz="quarter" idx="3"/>
          </p:nvPr>
        </p:nvSpPr>
        <p:spPr>
          <a:xfrm>
            <a:off x="609600" y="6356351"/>
            <a:ext cx="7416800" cy="365125"/>
          </a:xfrm>
          <a:prstGeom prst="rect">
            <a:avLst/>
          </a:prstGeom>
        </p:spPr>
        <p:txBody>
          <a:bodyPr vert="horz" lIns="91440" tIns="45720" rIns="91440" bIns="45720" rtlCol="0" anchor="ctr"/>
          <a:lstStyle>
            <a:lvl1pPr algn="ctr">
              <a:defRPr sz="1000" b="0">
                <a:solidFill>
                  <a:schemeClr val="tx1"/>
                </a:solidFill>
                <a:latin typeface="Arial" pitchFamily="34" charset="0"/>
                <a:cs typeface="Arial" pitchFamily="34" charset="0"/>
              </a:defRPr>
            </a:lvl1pPr>
          </a:lstStyle>
          <a:p>
            <a:pPr algn="l"/>
            <a:r>
              <a:rPr lang="en-US" dirty="0" smtClean="0">
                <a:solidFill>
                  <a:prstClr val="black"/>
                </a:solidFill>
              </a:rPr>
              <a:t>Presentation Title</a:t>
            </a:r>
            <a:endParaRPr lang="en-US" dirty="0">
              <a:solidFill>
                <a:prstClr val="black"/>
              </a:solidFill>
            </a:endParaRPr>
          </a:p>
        </p:txBody>
      </p:sp>
      <p:sp>
        <p:nvSpPr>
          <p:cNvPr id="8" name="Title Placeholder 1"/>
          <p:cNvSpPr txBox="1">
            <a:spLocks/>
          </p:cNvSpPr>
          <p:nvPr userDrawn="1"/>
        </p:nvSpPr>
        <p:spPr>
          <a:xfrm>
            <a:off x="609600" y="627770"/>
            <a:ext cx="10972800" cy="576317"/>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4000" b="1" kern="1200">
                <a:solidFill>
                  <a:srgbClr val="0070C0"/>
                </a:solidFill>
                <a:latin typeface="Arial" pitchFamily="34" charset="0"/>
                <a:ea typeface="+mj-ea"/>
                <a:cs typeface="Arial" pitchFamily="34" charset="0"/>
              </a:defRPr>
            </a:lvl1pPr>
          </a:lstStyle>
          <a:p>
            <a:pPr algn="ctr"/>
            <a:r>
              <a:rPr lang="en-US" sz="4000" dirty="0" smtClean="0">
                <a:solidFill>
                  <a:prstClr val="white"/>
                </a:solidFill>
              </a:rPr>
              <a:t>Click to edit Master title style</a:t>
            </a:r>
            <a:endParaRPr lang="en-US" sz="4000" dirty="0">
              <a:solidFill>
                <a:prstClr val="white"/>
              </a:solidFill>
            </a:endParaRPr>
          </a:p>
        </p:txBody>
      </p:sp>
      <p:sp>
        <p:nvSpPr>
          <p:cNvPr id="11" name="Rectangle 10"/>
          <p:cNvSpPr/>
          <p:nvPr userDrawn="1"/>
        </p:nvSpPr>
        <p:spPr>
          <a:xfrm>
            <a:off x="0" y="440574"/>
            <a:ext cx="12192000" cy="91440"/>
          </a:xfrm>
          <a:prstGeom prst="rect">
            <a:avLst/>
          </a:prstGeom>
          <a:solidFill>
            <a:srgbClr val="C1D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626"/>
            <a:ext cx="12192000" cy="457200"/>
          </a:xfrm>
          <a:prstGeom prst="rect">
            <a:avLst/>
          </a:prstGeom>
        </p:spPr>
      </p:pic>
      <p:sp>
        <p:nvSpPr>
          <p:cNvPr id="9" name="Title Placeholder 1"/>
          <p:cNvSpPr>
            <a:spLocks noGrp="1"/>
          </p:cNvSpPr>
          <p:nvPr>
            <p:ph type="title"/>
          </p:nvPr>
        </p:nvSpPr>
        <p:spPr>
          <a:xfrm>
            <a:off x="609600" y="731772"/>
            <a:ext cx="10972800" cy="944628"/>
          </a:xfrm>
          <a:prstGeom prst="rect">
            <a:avLst/>
          </a:prstGeom>
        </p:spPr>
        <p:txBody>
          <a:bodyPr vert="horz" lIns="91440" tIns="45720" rIns="91440" bIns="45720" rtlCol="0" anchor="ctr">
            <a:normAutofit/>
          </a:bodyPr>
          <a:lstStyle>
            <a:lvl1pPr>
              <a:defRPr>
                <a:solidFill>
                  <a:srgbClr val="00499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320529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DE42F4-6EEF-4EF7-8ED4-2208F0F89A08}"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3516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6/20/2019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6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5A6C69-6797-4E8A-BF37-F2C3751466E9}" type="datetimeFigureOut">
              <a:rPr lang="en-US" smtClean="0"/>
              <a:t>6/20/2019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426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2014A1-A632-4878-A0D3-F52BA7563730}" type="datetimeFigureOut">
              <a:rPr lang="en-US" smtClean="0"/>
              <a:t>6/20/2019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4576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99F462-093F-4566-844B-4C71F2739DA5}" type="datetimeFigureOut">
              <a:rPr lang="en-US" smtClean="0"/>
              <a:t>6/20/2019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885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6/20/2019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6/20/2019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809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6/20/2019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15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6/20/2019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2418052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2.wdp"/><Relationship Id="rId7"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streamnet.org/ca-priority-dat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StreamNet Executive Committee</a:t>
            </a:r>
            <a:endParaRPr lang="en-US" dirty="0"/>
          </a:p>
        </p:txBody>
      </p:sp>
      <p:sp>
        <p:nvSpPr>
          <p:cNvPr id="3" name="Subtitle 2"/>
          <p:cNvSpPr>
            <a:spLocks noGrp="1"/>
          </p:cNvSpPr>
          <p:nvPr>
            <p:ph type="subTitle" idx="1"/>
          </p:nvPr>
        </p:nvSpPr>
        <p:spPr/>
        <p:txBody>
          <a:bodyPr/>
          <a:lstStyle/>
          <a:p>
            <a:r>
              <a:rPr lang="en-US" dirty="0" smtClean="0">
                <a:solidFill>
                  <a:schemeClr val="tx1"/>
                </a:solidFill>
              </a:rPr>
              <a:t>June 20, 2019</a:t>
            </a:r>
            <a:endParaRPr lang="en-US" dirty="0">
              <a:solidFill>
                <a:schemeClr val="tx1"/>
              </a:solidFill>
            </a:endParaRPr>
          </a:p>
        </p:txBody>
      </p:sp>
    </p:spTree>
    <p:extLst>
      <p:ext uri="{BB962C8B-B14F-4D97-AF65-F5344CB8AC3E}">
        <p14:creationId xmlns:p14="http://schemas.microsoft.com/office/powerpoint/2010/main" val="2464841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223" y="953032"/>
            <a:ext cx="11242765" cy="5033237"/>
          </a:xfrm>
          <a:prstGeom prst="rect">
            <a:avLst/>
          </a:prstGeom>
        </p:spPr>
        <p:txBody>
          <a:bodyPr wrap="square">
            <a:spAutoFit/>
          </a:bodyPr>
          <a:lstStyle/>
          <a:p>
            <a:pPr lvl="0">
              <a:lnSpc>
                <a:spcPct val="107000"/>
              </a:lnSpc>
              <a:spcAft>
                <a:spcPts val="800"/>
              </a:spcAft>
              <a:defRPr/>
            </a:pP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HLIs for </a:t>
            </a:r>
            <a:r>
              <a:rPr lang="fr-FR" sz="2400" dirty="0">
                <a:solidFill>
                  <a:prstClr val="black"/>
                </a:solidFill>
                <a:latin typeface="Arial" panose="020B0604020202020204" pitchFamily="34" charset="0"/>
                <a:ea typeface="Calibri" panose="020F0502020204030204" pitchFamily="34" charset="0"/>
                <a:cs typeface="Arial" panose="020B0604020202020204" pitchFamily="34" charset="0"/>
              </a:rPr>
              <a:t>18 Tier 1 </a:t>
            </a:r>
            <a:r>
              <a:rPr lang="fr-FR"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and 51 </a:t>
            </a:r>
            <a:r>
              <a:rPr lang="fr-FR" sz="2400" dirty="0">
                <a:solidFill>
                  <a:prstClr val="black"/>
                </a:solidFill>
                <a:latin typeface="Arial" panose="020B0604020202020204" pitchFamily="34" charset="0"/>
                <a:ea typeface="Calibri" panose="020F0502020204030204" pitchFamily="34" charset="0"/>
                <a:cs typeface="Arial" panose="020B0604020202020204" pitchFamily="34" charset="0"/>
              </a:rPr>
              <a:t>Tier 2 </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Salmon &amp; Steelhead Populations?</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NOSA</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RperS</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SAR</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Juvenile Outmigrants</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PreSmolt</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Abundance</a:t>
            </a:r>
          </a:p>
          <a:p>
            <a:pPr marR="0" lvl="0" algn="l" defTabSz="457200" rtl="0" eaLnBrk="1" fontAlgn="auto" latinLnBrk="0" hangingPunct="1">
              <a:lnSpc>
                <a:spcPct val="107000"/>
              </a:lnSpc>
              <a:spcBef>
                <a:spcPts val="0"/>
              </a:spcBef>
              <a:spcAft>
                <a:spcPts val="800"/>
              </a:spcAft>
              <a:buClrTx/>
              <a:buSzTx/>
              <a:tabLst/>
              <a:defRPr/>
            </a:pPr>
            <a:r>
              <a:rPr lang="en-US" sz="2400" baseline="0" dirty="0" smtClean="0">
                <a:solidFill>
                  <a:prstClr val="black"/>
                </a:solidFill>
                <a:latin typeface="Arial" panose="020B0604020202020204" pitchFamily="34" charset="0"/>
                <a:ea typeface="Calibri" panose="020F0502020204030204" pitchFamily="34" charset="0"/>
                <a:cs typeface="Arial" panose="020B0604020202020204" pitchFamily="34" charset="0"/>
              </a:rPr>
              <a:t>Do we change Indicators?</a:t>
            </a:r>
          </a:p>
          <a:p>
            <a:pPr>
              <a:lnSpc>
                <a:spcPct val="107000"/>
              </a:lnSpc>
              <a:spcAft>
                <a:spcPts val="800"/>
              </a:spcAft>
              <a:defRPr/>
            </a:pP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Do we change Populations?</a:t>
            </a:r>
          </a:p>
          <a:p>
            <a:pPr>
              <a:lnSpc>
                <a:spcPct val="107000"/>
              </a:lnSpc>
              <a:spcAft>
                <a:spcPts val="800"/>
              </a:spcAft>
              <a:defRPr/>
            </a:pP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Do we add any new Data Categories or Efforts?</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07000"/>
              </a:lnSpc>
              <a:spcBef>
                <a:spcPts val="0"/>
              </a:spcBef>
              <a:spcAft>
                <a:spcPts val="80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7670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67" y="0"/>
            <a:ext cx="9478690" cy="6635931"/>
          </a:xfrm>
        </p:spPr>
        <p:txBody>
          <a:bodyPr>
            <a:normAutofit fontScale="90000"/>
          </a:bodyPr>
          <a:lstStyle/>
          <a:p>
            <a:pPr>
              <a:lnSpc>
                <a:spcPct val="107000"/>
              </a:lnSpc>
              <a:spcAft>
                <a:spcPts val="800"/>
              </a:spcAft>
              <a:defRPr/>
            </a:pPr>
            <a:r>
              <a:rPr lang="en-US" sz="2700" dirty="0"/>
              <a:t/>
            </a:r>
            <a:br>
              <a:rPr lang="en-US" sz="2700" dirty="0"/>
            </a:b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Long Term </a:t>
            </a:r>
            <a:r>
              <a:rPr lang="en-US" sz="2700" dirty="0" smtClean="0"/>
              <a:t>-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level </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funding, can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we </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still provide the same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effort? If </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not, what is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a lower </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priority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 what can be dropped? </a:t>
            </a:r>
            <a:b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Short Term +/- $100k in additional one-time funding – How to Utilize?</a:t>
            </a:r>
            <a:b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New indicators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(If adopted) – Does something need to be dropped to </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make room for new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effort? And - </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Does </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this mean new reporting of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existing data</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Or;</a:t>
            </a:r>
            <a:b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Does </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this mean changes in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monitoring</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efforts</a:t>
            </a: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2700" dirty="0" smtClean="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sz="2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6200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70264"/>
            <a:ext cx="8534400" cy="5524136"/>
          </a:xfrm>
        </p:spPr>
        <p:txBody>
          <a:bodyPr/>
          <a:lstStyle/>
          <a:p>
            <a:r>
              <a:rPr lang="en-US" dirty="0" smtClean="0"/>
              <a:t>Additional CA 5 Year Plan Discussion –</a:t>
            </a:r>
            <a:br>
              <a:rPr lang="en-US" dirty="0" smtClean="0"/>
            </a:br>
            <a:r>
              <a:rPr lang="en-US" dirty="0"/>
              <a:t/>
            </a:r>
            <a:br>
              <a:rPr lang="en-US" dirty="0"/>
            </a:br>
            <a:r>
              <a:rPr lang="en-US" dirty="0" smtClean="0"/>
              <a:t>Workshops?</a:t>
            </a:r>
            <a:br>
              <a:rPr lang="en-US" dirty="0" smtClean="0"/>
            </a:br>
            <a:r>
              <a:rPr lang="en-US" dirty="0" smtClean="0"/>
              <a:t>Governance ?</a:t>
            </a:r>
            <a:br>
              <a:rPr lang="en-US" dirty="0" smtClean="0"/>
            </a:br>
            <a:r>
              <a:rPr lang="en-US" dirty="0" smtClean="0"/>
              <a:t>Other issues?</a:t>
            </a:r>
            <a:endParaRPr lang="en-US" dirty="0"/>
          </a:p>
        </p:txBody>
      </p:sp>
      <p:pic>
        <p:nvPicPr>
          <p:cNvPr id="5" name="Picture 4"/>
          <p:cNvPicPr>
            <a:picLocks noChangeAspect="1"/>
          </p:cNvPicPr>
          <p:nvPr/>
        </p:nvPicPr>
        <p:blipFill>
          <a:blip r:embed="rId2"/>
          <a:stretch>
            <a:fillRect/>
          </a:stretch>
        </p:blipFill>
        <p:spPr>
          <a:xfrm>
            <a:off x="5684829" y="2105025"/>
            <a:ext cx="4611735" cy="4240529"/>
          </a:xfrm>
          <a:prstGeom prst="rect">
            <a:avLst/>
          </a:prstGeom>
        </p:spPr>
      </p:pic>
      <p:sp>
        <p:nvSpPr>
          <p:cNvPr id="6" name="TextBox 5"/>
          <p:cNvSpPr txBox="1"/>
          <p:nvPr/>
        </p:nvSpPr>
        <p:spPr>
          <a:xfrm>
            <a:off x="8477250" y="6543675"/>
            <a:ext cx="1339919" cy="369332"/>
          </a:xfrm>
          <a:prstGeom prst="rect">
            <a:avLst/>
          </a:prstGeom>
          <a:noFill/>
        </p:spPr>
        <p:txBody>
          <a:bodyPr wrap="none" rtlCol="0">
            <a:spAutoFit/>
          </a:bodyPr>
          <a:lstStyle/>
          <a:p>
            <a:r>
              <a:rPr lang="en-US" dirty="0" smtClean="0"/>
              <a:t>Walton Ford</a:t>
            </a:r>
            <a:endParaRPr lang="en-US" dirty="0"/>
          </a:p>
        </p:txBody>
      </p:sp>
    </p:spTree>
    <p:extLst>
      <p:ext uri="{BB962C8B-B14F-4D97-AF65-F5344CB8AC3E}">
        <p14:creationId xmlns:p14="http://schemas.microsoft.com/office/powerpoint/2010/main" val="1991137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6" y="343432"/>
            <a:ext cx="11242765" cy="6423938"/>
          </a:xfrm>
          <a:prstGeom prst="rect">
            <a:avLst/>
          </a:prstGeom>
        </p:spPr>
        <p:txBody>
          <a:bodyPr wrap="square">
            <a:spAutoFit/>
          </a:bodyPr>
          <a:lstStyle/>
          <a:p>
            <a:pPr lvl="0">
              <a:lnSpc>
                <a:spcPct val="107000"/>
              </a:lnSpc>
              <a:spcAft>
                <a:spcPts val="800"/>
              </a:spcAft>
              <a:defRPr/>
            </a:pP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Suggested Approach for Next Five Years</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Maintain effort for existing HLIs</a:t>
            </a: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Maintain current populations priorities</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Respond to policy direction as it is forthcoming;</a:t>
            </a:r>
          </a:p>
          <a:p>
            <a:pPr marL="1371600" lvl="2" indent="-457200">
              <a:lnSpc>
                <a:spcPct val="107000"/>
              </a:lnSpc>
              <a:spcAft>
                <a:spcPts val="800"/>
              </a:spcAft>
              <a:buFont typeface="Arial" panose="020B0604020202020204" pitchFamily="34" charset="0"/>
              <a:buChar char="•"/>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NPCC</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F&amp;W Program Amendments</a:t>
            </a:r>
          </a:p>
          <a:p>
            <a:pPr marL="1371600" lvl="2" indent="-457200">
              <a:lnSpc>
                <a:spcPct val="107000"/>
              </a:lnSpc>
              <a:spcAft>
                <a:spcPts val="800"/>
              </a:spcAft>
              <a:buFont typeface="Arial" panose="020B0604020202020204" pitchFamily="34" charset="0"/>
              <a:buChar char="•"/>
              <a:defRPr/>
            </a:pPr>
            <a:r>
              <a:rPr lang="en-US" sz="2400" baseline="0" dirty="0" smtClean="0">
                <a:solidFill>
                  <a:prstClr val="black"/>
                </a:solidFill>
                <a:latin typeface="Arial" panose="020B0604020202020204" pitchFamily="34" charset="0"/>
                <a:ea typeface="Calibri" panose="020F0502020204030204" pitchFamily="34" charset="0"/>
                <a:cs typeface="Arial" panose="020B0604020202020204" pitchFamily="34" charset="0"/>
              </a:rPr>
              <a:t>Columbia</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 Partnership</a:t>
            </a:r>
          </a:p>
          <a:p>
            <a:pPr marL="1371600" lvl="2" indent="-457200">
              <a:lnSpc>
                <a:spcPct val="107000"/>
              </a:lnSpc>
              <a:spcAft>
                <a:spcPts val="800"/>
              </a:spcAft>
              <a:buFont typeface="Arial" panose="020B0604020202020204" pitchFamily="34" charset="0"/>
              <a:buChar char="•"/>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Federal</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BiOps, EIS, etc.</a:t>
            </a: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Schedule Workshop if Policy Direction Implementation Merits Review</a:t>
            </a: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Continue to work with Tribes via coordination with Tribal ITMD Project</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Fine tune effort through DES refinement, process improvement, 	efficiencies,</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as possible</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baseline="0" dirty="0" smtClean="0">
                <a:solidFill>
                  <a:prstClr val="black"/>
                </a:solidFill>
                <a:latin typeface="Arial" panose="020B0604020202020204" pitchFamily="34" charset="0"/>
                <a:ea typeface="Calibri" panose="020F0502020204030204" pitchFamily="34" charset="0"/>
                <a:cs typeface="Arial" panose="020B0604020202020204" pitchFamily="34" charset="0"/>
              </a:rPr>
              <a:t>Review</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 and revise annually with Executive Committee Direction</a:t>
            </a:r>
          </a:p>
          <a:p>
            <a:pPr marR="0" lvl="0" algn="l" defTabSz="457200" rtl="0" eaLnBrk="1" fontAlgn="auto" latinLnBrk="0" hangingPunct="1">
              <a:lnSpc>
                <a:spcPct val="107000"/>
              </a:lnSpc>
              <a:spcBef>
                <a:spcPts val="0"/>
              </a:spcBef>
              <a:spcAft>
                <a:spcPts val="80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6533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206" y="498806"/>
            <a:ext cx="8534400" cy="1507067"/>
          </a:xfrm>
        </p:spPr>
        <p:txBody>
          <a:bodyPr/>
          <a:lstStyle/>
          <a:p>
            <a:r>
              <a:rPr lang="en-US" dirty="0" smtClean="0"/>
              <a:t>Discussion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520" y="1252339"/>
            <a:ext cx="5074512" cy="5238206"/>
          </a:xfrm>
          <a:prstGeom prst="rect">
            <a:avLst/>
          </a:prstGeom>
        </p:spPr>
      </p:pic>
    </p:spTree>
    <p:extLst>
      <p:ext uri="{BB962C8B-B14F-4D97-AF65-F5344CB8AC3E}">
        <p14:creationId xmlns:p14="http://schemas.microsoft.com/office/powerpoint/2010/main" val="3306062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298" y="672978"/>
            <a:ext cx="3524478" cy="5449148"/>
          </a:xfrm>
        </p:spPr>
        <p:txBody>
          <a:bodyPr>
            <a:normAutofit fontScale="90000"/>
          </a:bodyPr>
          <a:lstStyle/>
          <a:p>
            <a:pPr algn="ctr"/>
            <a:r>
              <a:rPr lang="en-US" dirty="0" smtClean="0"/>
              <a:t>New Budgets and Statement of </a:t>
            </a:r>
            <a:r>
              <a:rPr lang="en-US" dirty="0"/>
              <a:t>Work</a:t>
            </a:r>
            <a:br>
              <a:rPr lang="en-US" dirty="0"/>
            </a:br>
            <a:r>
              <a:rPr lang="en-US" dirty="0"/>
              <a:t>BPA Budget </a:t>
            </a:r>
            <a:r>
              <a:rPr lang="en-US" dirty="0" smtClean="0"/>
              <a:t>Guidance</a:t>
            </a:r>
            <a:br>
              <a:rPr lang="en-US" dirty="0" smtClean="0"/>
            </a:br>
            <a:r>
              <a:rPr lang="en-US" dirty="0" smtClean="0"/>
              <a:t/>
            </a:r>
            <a:br>
              <a:rPr lang="en-US" dirty="0" smtClean="0"/>
            </a:br>
            <a:r>
              <a:rPr lang="en-US" dirty="0" smtClean="0"/>
              <a:t>Jeff </a:t>
            </a:r>
            <a:r>
              <a:rPr lang="en-US" dirty="0"/>
              <a:t>Lane and Jody </a:t>
            </a:r>
            <a:r>
              <a:rPr lang="en-US" dirty="0" err="1"/>
              <a:t>Lando</a:t>
            </a: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6029325" y="1203264"/>
            <a:ext cx="5848350" cy="3695700"/>
          </a:xfrm>
          <a:prstGeom prst="rect">
            <a:avLst/>
          </a:prstGeom>
        </p:spPr>
      </p:pic>
      <p:sp>
        <p:nvSpPr>
          <p:cNvPr id="5" name="TextBox 4"/>
          <p:cNvSpPr txBox="1"/>
          <p:nvPr/>
        </p:nvSpPr>
        <p:spPr>
          <a:xfrm>
            <a:off x="6029325" y="5019675"/>
            <a:ext cx="1273105" cy="215444"/>
          </a:xfrm>
          <a:prstGeom prst="rect">
            <a:avLst/>
          </a:prstGeom>
          <a:noFill/>
        </p:spPr>
        <p:txBody>
          <a:bodyPr wrap="none" rtlCol="0">
            <a:spAutoFit/>
          </a:bodyPr>
          <a:lstStyle/>
          <a:p>
            <a:r>
              <a:rPr lang="en-US" sz="800" dirty="0" smtClean="0"/>
              <a:t>Photo courtesy ODFW</a:t>
            </a:r>
            <a:endParaRPr lang="en-US" sz="800" dirty="0"/>
          </a:p>
        </p:txBody>
      </p:sp>
    </p:spTree>
    <p:extLst>
      <p:ext uri="{BB962C8B-B14F-4D97-AF65-F5344CB8AC3E}">
        <p14:creationId xmlns:p14="http://schemas.microsoft.com/office/powerpoint/2010/main" val="3251153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458788"/>
            <a:ext cx="90106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026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76400" y="914400"/>
            <a:ext cx="4406708" cy="5309146"/>
          </a:xfrm>
          <a:prstGeom prst="rect">
            <a:avLst/>
          </a:prstGeom>
          <a:noFill/>
        </p:spPr>
        <p:txBody>
          <a:bodyPr wrap="square" rtlCol="0">
            <a:spAutoFit/>
          </a:bodyPr>
          <a:lstStyle/>
          <a:p>
            <a:pPr marL="285750" indent="-285750" defTabSz="457200">
              <a:buSzPct val="125000"/>
              <a:buFont typeface="Wingdings" panose="05000000000000000000" pitchFamily="2" charset="2"/>
              <a:buChar char="§"/>
            </a:pPr>
            <a:r>
              <a:rPr lang="en-US" sz="1500" dirty="0">
                <a:solidFill>
                  <a:prstClr val="black"/>
                </a:solidFill>
              </a:rPr>
              <a:t>Natural gas prices are currently projected to remain low for the foreseeable future, increasing slightly as electric power production and exports increase demand.</a:t>
            </a:r>
          </a:p>
          <a:p>
            <a:pPr marL="171450" indent="-171450" defTabSz="457200">
              <a:buSzPct val="125000"/>
              <a:buFont typeface="Wingdings" panose="05000000000000000000" pitchFamily="2" charset="2"/>
              <a:buChar char="§"/>
            </a:pPr>
            <a:endParaRPr lang="en-US" sz="600" dirty="0">
              <a:solidFill>
                <a:prstClr val="black"/>
              </a:solidFill>
            </a:endParaRPr>
          </a:p>
          <a:p>
            <a:pPr marL="285750" indent="-285750" defTabSz="457200">
              <a:buSzPct val="125000"/>
              <a:buFont typeface="Wingdings" panose="05000000000000000000" pitchFamily="2" charset="2"/>
              <a:buChar char="§"/>
            </a:pPr>
            <a:r>
              <a:rPr lang="en-US" sz="1500" dirty="0">
                <a:solidFill>
                  <a:prstClr val="black"/>
                </a:solidFill>
              </a:rPr>
              <a:t>Wholesale market prices will be suppressed by the combination of low natural gas prices and an increase in renewable generation (utility-scale and behind-the-meter).</a:t>
            </a:r>
          </a:p>
          <a:p>
            <a:pPr defTabSz="457200">
              <a:buSzPct val="125000"/>
            </a:pPr>
            <a:endParaRPr lang="en-US" sz="600" dirty="0">
              <a:solidFill>
                <a:prstClr val="black"/>
              </a:solidFill>
            </a:endParaRPr>
          </a:p>
          <a:p>
            <a:pPr marL="285750" indent="-285750" defTabSz="457200">
              <a:buSzPct val="125000"/>
              <a:buFont typeface="Wingdings" panose="05000000000000000000" pitchFamily="2" charset="2"/>
              <a:buChar char="§"/>
            </a:pPr>
            <a:r>
              <a:rPr lang="en-US" sz="1500" dirty="0">
                <a:solidFill>
                  <a:prstClr val="black"/>
                </a:solidFill>
              </a:rPr>
              <a:t>Renewables market penetration will create new opportunities and requirements for the provision of new power products that optimize generator flexibility.</a:t>
            </a:r>
          </a:p>
          <a:p>
            <a:pPr marL="171450" indent="-171450" defTabSz="457200">
              <a:buSzPct val="125000"/>
              <a:buFont typeface="Wingdings" panose="05000000000000000000" pitchFamily="2" charset="2"/>
              <a:buChar char="§"/>
            </a:pPr>
            <a:endParaRPr lang="en-US" sz="600" dirty="0">
              <a:solidFill>
                <a:prstClr val="black"/>
              </a:solidFill>
            </a:endParaRPr>
          </a:p>
          <a:p>
            <a:pPr marL="285750" indent="-285750" defTabSz="457200">
              <a:buSzPct val="125000"/>
              <a:buFont typeface="Wingdings" panose="05000000000000000000" pitchFamily="2" charset="2"/>
              <a:buChar char="§"/>
            </a:pPr>
            <a:r>
              <a:rPr lang="en-US" sz="1500" dirty="0">
                <a:solidFill>
                  <a:prstClr val="black"/>
                </a:solidFill>
              </a:rPr>
              <a:t>In the long-term, changes in markets, rates, technology, and load behavior may reduce real-time market volatility and capacity shortfalls (e.g. increased generation capability of renewables, increased functionality of building-level energy management, etc.).</a:t>
            </a:r>
          </a:p>
          <a:p>
            <a:pPr marL="171450" indent="-171450" defTabSz="457200">
              <a:buSzPct val="125000"/>
              <a:buFont typeface="Wingdings" panose="05000000000000000000" pitchFamily="2" charset="2"/>
              <a:buChar char="§"/>
            </a:pPr>
            <a:endParaRPr lang="en-US" sz="600" dirty="0">
              <a:solidFill>
                <a:prstClr val="black"/>
              </a:solidFill>
            </a:endParaRPr>
          </a:p>
          <a:p>
            <a:pPr marL="285750" indent="-285750" defTabSz="457200">
              <a:buSzPct val="125000"/>
              <a:buFont typeface="Wingdings" panose="05000000000000000000" pitchFamily="2" charset="2"/>
              <a:buChar char="§"/>
            </a:pPr>
            <a:r>
              <a:rPr lang="en-US" sz="1500" dirty="0">
                <a:solidFill>
                  <a:prstClr val="black"/>
                </a:solidFill>
              </a:rPr>
              <a:t>By 2028, competitively priced utility-scale wind and solar could displace some FCRPS-generated power.</a:t>
            </a:r>
          </a:p>
        </p:txBody>
      </p:sp>
      <p:sp>
        <p:nvSpPr>
          <p:cNvPr id="21" name="TextBox 20"/>
          <p:cNvSpPr txBox="1"/>
          <p:nvPr/>
        </p:nvSpPr>
        <p:spPr>
          <a:xfrm>
            <a:off x="1676401" y="6302541"/>
            <a:ext cx="8841584" cy="261610"/>
          </a:xfrm>
          <a:prstGeom prst="rect">
            <a:avLst/>
          </a:prstGeom>
          <a:noFill/>
        </p:spPr>
        <p:txBody>
          <a:bodyPr wrap="square" rtlCol="0">
            <a:spAutoFit/>
          </a:bodyPr>
          <a:lstStyle/>
          <a:p>
            <a:pPr defTabSz="457200"/>
            <a:r>
              <a:rPr lang="en-US" sz="1100" dirty="0">
                <a:solidFill>
                  <a:prstClr val="black">
                    <a:lumMod val="50000"/>
                    <a:lumOff val="50000"/>
                  </a:prstClr>
                </a:solidFill>
              </a:rPr>
              <a:t>Image/Data Source:  [Insert Citation]</a:t>
            </a:r>
          </a:p>
        </p:txBody>
      </p:sp>
      <p:sp>
        <p:nvSpPr>
          <p:cNvPr id="47" name="TextBox 46">
            <a:extLst>
              <a:ext uri="{FF2B5EF4-FFF2-40B4-BE49-F238E27FC236}">
                <a16:creationId xmlns:a16="http://schemas.microsoft.com/office/drawing/2014/main" id="{AE65F1CB-7C58-814F-A84B-5B71F218C116}"/>
              </a:ext>
            </a:extLst>
          </p:cNvPr>
          <p:cNvSpPr txBox="1"/>
          <p:nvPr/>
        </p:nvSpPr>
        <p:spPr>
          <a:xfrm>
            <a:off x="1524000" y="83405"/>
            <a:ext cx="9119464" cy="412934"/>
          </a:xfrm>
          <a:prstGeom prst="rect">
            <a:avLst/>
          </a:prstGeom>
          <a:noFill/>
        </p:spPr>
        <p:txBody>
          <a:bodyPr wrap="square" rtlCol="0">
            <a:spAutoFit/>
          </a:bodyPr>
          <a:lstStyle/>
          <a:p>
            <a:pPr algn="ctr" defTabSz="457200">
              <a:lnSpc>
                <a:spcPts val="2500"/>
              </a:lnSpc>
            </a:pPr>
            <a:r>
              <a:rPr lang="en-US" sz="2300" b="1" dirty="0">
                <a:solidFill>
                  <a:srgbClr val="213315"/>
                </a:solidFill>
              </a:rPr>
              <a:t>Non-Hydro resources will become increasingly competitive in the PNW.</a:t>
            </a:r>
          </a:p>
        </p:txBody>
      </p:sp>
      <p:sp>
        <p:nvSpPr>
          <p:cNvPr id="25" name="Isosceles Triangle 24">
            <a:hlinkClick r:id="" action="ppaction://noaction"/>
          </p:cNvPr>
          <p:cNvSpPr/>
          <p:nvPr/>
        </p:nvSpPr>
        <p:spPr>
          <a:xfrm rot="16200000">
            <a:off x="9517448" y="6433645"/>
            <a:ext cx="301550" cy="233074"/>
          </a:xfrm>
          <a:prstGeom prst="triangle">
            <a:avLst/>
          </a:prstGeom>
          <a:solidFill>
            <a:srgbClr val="213315"/>
          </a:solidFill>
          <a:ln>
            <a:solidFill>
              <a:srgbClr val="21331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6" name="Oval 35">
            <a:hlinkClick r:id="rId2" action="ppaction://hlinksldjump"/>
          </p:cNvPr>
          <p:cNvSpPr/>
          <p:nvPr/>
        </p:nvSpPr>
        <p:spPr>
          <a:xfrm>
            <a:off x="9849975" y="6386893"/>
            <a:ext cx="348496" cy="322544"/>
          </a:xfrm>
          <a:prstGeom prst="ellipse">
            <a:avLst/>
          </a:prstGeom>
          <a:blipFill dpi="0"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w="25400">
            <a:solidFill>
              <a:srgbClr val="21331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p:cNvSpPr/>
          <p:nvPr/>
        </p:nvSpPr>
        <p:spPr>
          <a:xfrm>
            <a:off x="6232072" y="1126446"/>
            <a:ext cx="4158343" cy="3727888"/>
          </a:xfrm>
          <a:prstGeom prst="rect">
            <a:avLst/>
          </a:prstGeom>
          <a:solidFill>
            <a:schemeClr val="bg1"/>
          </a:solidFill>
          <a:ln w="38100">
            <a:solidFill>
              <a:schemeClr val="tx2">
                <a:lumMod val="50000"/>
              </a:schemeClr>
            </a:solidFill>
          </a:ln>
          <a:effectLst>
            <a:outerShdw blurRad="50800" dist="381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endParaRPr>
          </a:p>
        </p:txBody>
      </p:sp>
      <p:sp>
        <p:nvSpPr>
          <p:cNvPr id="24" name="TextBox 23"/>
          <p:cNvSpPr txBox="1"/>
          <p:nvPr/>
        </p:nvSpPr>
        <p:spPr>
          <a:xfrm>
            <a:off x="6248400" y="1154668"/>
            <a:ext cx="4137660" cy="523220"/>
          </a:xfrm>
          <a:prstGeom prst="rect">
            <a:avLst/>
          </a:prstGeom>
          <a:noFill/>
        </p:spPr>
        <p:txBody>
          <a:bodyPr wrap="square" rtlCol="0">
            <a:spAutoFit/>
          </a:bodyPr>
          <a:lstStyle/>
          <a:p>
            <a:pPr algn="ctr" defTabSz="457200"/>
            <a:r>
              <a:rPr lang="en-US" sz="1400" b="1" dirty="0">
                <a:solidFill>
                  <a:srgbClr val="213315"/>
                </a:solidFill>
              </a:rPr>
              <a:t>Utility-scale wind is becoming more competitive as its cost lowers and its performance improves.</a:t>
            </a:r>
          </a:p>
        </p:txBody>
      </p:sp>
      <p:sp>
        <p:nvSpPr>
          <p:cNvPr id="27" name="TextBox 26"/>
          <p:cNvSpPr txBox="1"/>
          <p:nvPr/>
        </p:nvSpPr>
        <p:spPr>
          <a:xfrm>
            <a:off x="6248400" y="4343401"/>
            <a:ext cx="4137660" cy="430887"/>
          </a:xfrm>
          <a:prstGeom prst="rect">
            <a:avLst/>
          </a:prstGeom>
          <a:noFill/>
        </p:spPr>
        <p:txBody>
          <a:bodyPr wrap="square" rtlCol="0">
            <a:spAutoFit/>
          </a:bodyPr>
          <a:lstStyle/>
          <a:p>
            <a:pPr algn="ctr" defTabSz="457200"/>
            <a:r>
              <a:rPr lang="en-US" sz="1100" b="1" dirty="0">
                <a:solidFill>
                  <a:prstClr val="black"/>
                </a:solidFill>
              </a:rPr>
              <a:t>Wind PPA prices and natural gas fuel cost projections </a:t>
            </a:r>
          </a:p>
          <a:p>
            <a:pPr algn="ctr" defTabSz="457200"/>
            <a:r>
              <a:rPr lang="en-US" sz="1100" b="1" dirty="0">
                <a:solidFill>
                  <a:prstClr val="black"/>
                </a:solidFill>
              </a:rPr>
              <a:t>by calendar year over time</a:t>
            </a: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2790" t="11762" b="16176"/>
          <a:stretch/>
        </p:blipFill>
        <p:spPr>
          <a:xfrm>
            <a:off x="6308956" y="1719072"/>
            <a:ext cx="4033215" cy="2538374"/>
          </a:xfrm>
          <a:prstGeom prst="rect">
            <a:avLst/>
          </a:prstGeom>
        </p:spPr>
      </p:pic>
      <p:cxnSp>
        <p:nvCxnSpPr>
          <p:cNvPr id="37" name="Straight Connector 36"/>
          <p:cNvCxnSpPr/>
          <p:nvPr/>
        </p:nvCxnSpPr>
        <p:spPr>
          <a:xfrm>
            <a:off x="6590797" y="5618085"/>
            <a:ext cx="455402" cy="0"/>
          </a:xfrm>
          <a:prstGeom prst="line">
            <a:avLst/>
          </a:prstGeom>
          <a:ln w="38100">
            <a:solidFill>
              <a:srgbClr val="213315"/>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586714" y="5093592"/>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5" name="Rectangle 44"/>
          <p:cNvSpPr/>
          <p:nvPr/>
        </p:nvSpPr>
        <p:spPr>
          <a:xfrm>
            <a:off x="7348715" y="5093592"/>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6" name="Rectangle 45"/>
          <p:cNvSpPr/>
          <p:nvPr/>
        </p:nvSpPr>
        <p:spPr>
          <a:xfrm>
            <a:off x="8110716" y="5093592"/>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8" name="Rectangle 47"/>
          <p:cNvSpPr/>
          <p:nvPr/>
        </p:nvSpPr>
        <p:spPr>
          <a:xfrm>
            <a:off x="8872717" y="5093592"/>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9" name="Rectangle 48"/>
          <p:cNvSpPr/>
          <p:nvPr/>
        </p:nvSpPr>
        <p:spPr>
          <a:xfrm>
            <a:off x="9634718" y="5093592"/>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6576" y="5115275"/>
            <a:ext cx="387684" cy="340682"/>
          </a:xfrm>
          <a:prstGeom prst="rect">
            <a:avLst/>
          </a:prstGeom>
        </p:spPr>
      </p:pic>
      <p:sp>
        <p:nvSpPr>
          <p:cNvPr id="54" name="Rectangle 53">
            <a:hlinkClick r:id="" action="ppaction://noaction"/>
          </p:cNvPr>
          <p:cNvSpPr/>
          <p:nvPr/>
        </p:nvSpPr>
        <p:spPr>
          <a:xfrm>
            <a:off x="8837362" y="5048527"/>
            <a:ext cx="526113" cy="4608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57" name="Picture 16">
            <a:hlinkClick r:id="" action="ppaction://noaction"/>
            <a:extLst>
              <a:ext uri="{FF2B5EF4-FFF2-40B4-BE49-F238E27FC236}">
                <a16:creationId xmlns:a16="http://schemas.microsoft.com/office/drawing/2014/main" id="{4B7179DC-F17F-454F-AFAE-88ECCC5C62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82" b="7822"/>
          <a:stretch/>
        </p:blipFill>
        <p:spPr>
          <a:xfrm>
            <a:off x="6593179" y="5105821"/>
            <a:ext cx="440649" cy="373448"/>
          </a:xfrm>
          <a:prstGeom prst="rect">
            <a:avLst/>
          </a:prstGeom>
        </p:spPr>
      </p:pic>
      <p:pic>
        <p:nvPicPr>
          <p:cNvPr id="58" name="Picture 57">
            <a:hlinkClick r:id="" action="ppaction://noaction"/>
          </p:cNvPr>
          <p:cNvPicPr>
            <a:picLocks noChangeAspect="1"/>
          </p:cNvPicPr>
          <p:nvPr/>
        </p:nvPicPr>
        <p:blipFill rotWithShape="1">
          <a:blip r:embed="rId8" cstate="print">
            <a:extLst>
              <a:ext uri="{28A0092B-C50C-407E-A947-70E740481C1C}">
                <a14:useLocalDpi xmlns:a14="http://schemas.microsoft.com/office/drawing/2010/main" val="0"/>
              </a:ext>
            </a:extLst>
          </a:blip>
          <a:srcRect l="52664" t="41927"/>
          <a:stretch/>
        </p:blipFill>
        <p:spPr>
          <a:xfrm>
            <a:off x="7352185" y="5101058"/>
            <a:ext cx="447170" cy="386029"/>
          </a:xfrm>
          <a:prstGeom prst="rect">
            <a:avLst/>
          </a:prstGeom>
        </p:spPr>
      </p:pic>
      <p:pic>
        <p:nvPicPr>
          <p:cNvPr id="59" name="Picture 58">
            <a:hlinkClick r:id="" action="ppaction://noaction"/>
          </p:cNvPr>
          <p:cNvPicPr>
            <a:picLocks noChangeAspect="1"/>
          </p:cNvPicPr>
          <p:nvPr/>
        </p:nvPicPr>
        <p:blipFill rotWithShape="1">
          <a:blip r:embed="rId9" cstate="print">
            <a:extLst>
              <a:ext uri="{28A0092B-C50C-407E-A947-70E740481C1C}">
                <a14:useLocalDpi xmlns:a14="http://schemas.microsoft.com/office/drawing/2010/main" val="0"/>
              </a:ext>
            </a:extLst>
          </a:blip>
          <a:srcRect b="7246"/>
          <a:stretch/>
        </p:blipFill>
        <p:spPr>
          <a:xfrm>
            <a:off x="8117859" y="5103916"/>
            <a:ext cx="445879" cy="380790"/>
          </a:xfrm>
          <a:prstGeom prst="rect">
            <a:avLst/>
          </a:prstGeom>
        </p:spPr>
      </p:pic>
      <p:pic>
        <p:nvPicPr>
          <p:cNvPr id="60" name="Picture 59">
            <a:hlinkClick r:id="" action="ppaction://noaction"/>
          </p:cNvPr>
          <p:cNvPicPr>
            <a:picLocks noChangeAspect="1"/>
          </p:cNvPicPr>
          <p:nvPr/>
        </p:nvPicPr>
        <p:blipFill rotWithShape="1">
          <a:blip r:embed="rId10" cstate="print">
            <a:extLst>
              <a:ext uri="{28A0092B-C50C-407E-A947-70E740481C1C}">
                <a14:useLocalDpi xmlns:a14="http://schemas.microsoft.com/office/drawing/2010/main" val="0"/>
              </a:ext>
            </a:extLst>
          </a:blip>
          <a:srcRect t="12213"/>
          <a:stretch/>
        </p:blipFill>
        <p:spPr>
          <a:xfrm>
            <a:off x="9644243" y="5100460"/>
            <a:ext cx="438735" cy="384246"/>
          </a:xfrm>
          <a:prstGeom prst="rect">
            <a:avLst/>
          </a:prstGeom>
        </p:spPr>
      </p:pic>
      <p:sp>
        <p:nvSpPr>
          <p:cNvPr id="2" name="Rectangle 1">
            <a:hlinkClick r:id="" action="ppaction://noaction"/>
          </p:cNvPr>
          <p:cNvSpPr/>
          <p:nvPr/>
        </p:nvSpPr>
        <p:spPr>
          <a:xfrm>
            <a:off x="6232072" y="1126446"/>
            <a:ext cx="4158343" cy="37278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946384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47" t="16638" r="1538" b="8438"/>
          <a:stretch/>
        </p:blipFill>
        <p:spPr>
          <a:xfrm>
            <a:off x="1670304" y="703396"/>
            <a:ext cx="8128057" cy="5438831"/>
          </a:xfrm>
          <a:prstGeom prst="rect">
            <a:avLst/>
          </a:prstGeom>
        </p:spPr>
      </p:pic>
      <p:sp>
        <p:nvSpPr>
          <p:cNvPr id="4" name="TextBox 3"/>
          <p:cNvSpPr txBox="1"/>
          <p:nvPr/>
        </p:nvSpPr>
        <p:spPr>
          <a:xfrm>
            <a:off x="1524000" y="115823"/>
            <a:ext cx="9144000" cy="461665"/>
          </a:xfrm>
          <a:prstGeom prst="rect">
            <a:avLst/>
          </a:prstGeom>
          <a:noFill/>
        </p:spPr>
        <p:txBody>
          <a:bodyPr wrap="square" rtlCol="0">
            <a:spAutoFit/>
          </a:bodyPr>
          <a:lstStyle/>
          <a:p>
            <a:pPr algn="ctr" defTabSz="457200"/>
            <a:r>
              <a:rPr lang="en-US" sz="2400" b="1" dirty="0">
                <a:solidFill>
                  <a:srgbClr val="213315"/>
                </a:solidFill>
              </a:rPr>
              <a:t>U.S. Onshore Wind Deployment and Cost (2009 – 2017)</a:t>
            </a:r>
          </a:p>
        </p:txBody>
      </p:sp>
      <p:sp>
        <p:nvSpPr>
          <p:cNvPr id="5" name="TextBox 4"/>
          <p:cNvSpPr txBox="1"/>
          <p:nvPr/>
        </p:nvSpPr>
        <p:spPr>
          <a:xfrm>
            <a:off x="1670304" y="6308470"/>
            <a:ext cx="7961815" cy="553998"/>
          </a:xfrm>
          <a:prstGeom prst="rect">
            <a:avLst/>
          </a:prstGeom>
          <a:noFill/>
        </p:spPr>
        <p:txBody>
          <a:bodyPr wrap="square" rtlCol="0">
            <a:spAutoFit/>
          </a:bodyPr>
          <a:lstStyle/>
          <a:p>
            <a:pPr defTabSz="457200"/>
            <a:r>
              <a:rPr lang="en-US" sz="1000" dirty="0">
                <a:solidFill>
                  <a:prstClr val="black">
                    <a:lumMod val="50000"/>
                    <a:lumOff val="50000"/>
                  </a:prstClr>
                </a:solidFill>
              </a:rPr>
              <a:t>Image/Data Source:   Michael O’Boyle and Silvio </a:t>
            </a:r>
            <a:r>
              <a:rPr lang="en-US" sz="1000" dirty="0" err="1">
                <a:solidFill>
                  <a:prstClr val="black">
                    <a:lumMod val="50000"/>
                    <a:lumOff val="50000"/>
                  </a:prstClr>
                </a:solidFill>
              </a:rPr>
              <a:t>Maracci</a:t>
            </a:r>
            <a:r>
              <a:rPr lang="en-US" sz="1000" dirty="0">
                <a:solidFill>
                  <a:prstClr val="black">
                    <a:lumMod val="50000"/>
                    <a:lumOff val="50000"/>
                  </a:prstClr>
                </a:solidFill>
              </a:rPr>
              <a:t>, “Wind and solar costs continue to drop below fossil fuels.  What barriers remain for a low-carbon grid?” </a:t>
            </a:r>
            <a:r>
              <a:rPr lang="en-US" sz="1000" i="1" dirty="0">
                <a:solidFill>
                  <a:prstClr val="black">
                    <a:lumMod val="50000"/>
                    <a:lumOff val="50000"/>
                  </a:prstClr>
                </a:solidFill>
              </a:rPr>
              <a:t>Utility Dive</a:t>
            </a:r>
            <a:r>
              <a:rPr lang="en-US" sz="1000" dirty="0">
                <a:solidFill>
                  <a:prstClr val="black">
                    <a:lumMod val="50000"/>
                    <a:lumOff val="50000"/>
                  </a:prstClr>
                </a:solidFill>
              </a:rPr>
              <a:t>, Mar. 21, 2018, https://www.utilitydive.com/news/wind-and-solar-costs-continue-to-drop-below-fossil-fuels-what-barriers-rem/519671/ (last accessed on Jan. 27, 2019).</a:t>
            </a:r>
          </a:p>
        </p:txBody>
      </p:sp>
      <p:sp>
        <p:nvSpPr>
          <p:cNvPr id="7" name="Rectangle 6"/>
          <p:cNvSpPr/>
          <p:nvPr/>
        </p:nvSpPr>
        <p:spPr>
          <a:xfrm>
            <a:off x="10064278" y="2597344"/>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0064696" y="1966276"/>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10068297" y="3223563"/>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0065067" y="1375349"/>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0067477" y="5077653"/>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0067895" y="4446585"/>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0068266" y="3855658"/>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10064278" y="765749"/>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0066826" y="5694627"/>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a:hlinkClick r:id="" action="ppaction://noaction"/>
          </p:cNvPr>
          <p:cNvPicPr>
            <a:picLocks noChangeAspect="1"/>
          </p:cNvPicPr>
          <p:nvPr/>
        </p:nvPicPr>
        <p:blipFill rotWithShape="1">
          <a:blip r:embed="rId3" cstate="print">
            <a:extLst>
              <a:ext uri="{28A0092B-C50C-407E-A947-70E740481C1C}">
                <a14:useLocalDpi xmlns:a14="http://schemas.microsoft.com/office/drawing/2010/main" val="0"/>
              </a:ext>
            </a:extLst>
          </a:blip>
          <a:srcRect t="11762" b="5112"/>
          <a:stretch/>
        </p:blipFill>
        <p:spPr>
          <a:xfrm>
            <a:off x="10072807" y="777402"/>
            <a:ext cx="439730" cy="377080"/>
          </a:xfrm>
          <a:prstGeom prst="rect">
            <a:avLst/>
          </a:prstGeom>
        </p:spPr>
      </p:pic>
      <p:pic>
        <p:nvPicPr>
          <p:cNvPr id="17" name="Picture 16">
            <a:hlinkClick r:id="" action="ppaction://noaction"/>
          </p:cNvPr>
          <p:cNvPicPr>
            <a:picLocks noChangeAspect="1"/>
          </p:cNvPicPr>
          <p:nvPr/>
        </p:nvPicPr>
        <p:blipFill rotWithShape="1">
          <a:blip r:embed="rId4" cstate="print">
            <a:extLst>
              <a:ext uri="{28A0092B-C50C-407E-A947-70E740481C1C}">
                <a14:useLocalDpi xmlns:a14="http://schemas.microsoft.com/office/drawing/2010/main" val="0"/>
              </a:ext>
            </a:extLst>
          </a:blip>
          <a:srcRect b="10800"/>
          <a:stretch/>
        </p:blipFill>
        <p:spPr>
          <a:xfrm>
            <a:off x="10082023" y="1386015"/>
            <a:ext cx="423563" cy="380448"/>
          </a:xfrm>
          <a:prstGeom prst="rect">
            <a:avLst/>
          </a:prstGeom>
        </p:spPr>
      </p:pic>
      <p:pic>
        <p:nvPicPr>
          <p:cNvPr id="18" name="Picture 17">
            <a:hlinkClick r:id="" action="ppaction://noaction"/>
          </p:cNvPr>
          <p:cNvPicPr>
            <a:picLocks noChangeAspect="1"/>
          </p:cNvPicPr>
          <p:nvPr/>
        </p:nvPicPr>
        <p:blipFill rotWithShape="1">
          <a:blip r:embed="rId5" cstate="print">
            <a:extLst>
              <a:ext uri="{28A0092B-C50C-407E-A947-70E740481C1C}">
                <a14:useLocalDpi xmlns:a14="http://schemas.microsoft.com/office/drawing/2010/main" val="0"/>
              </a:ext>
            </a:extLst>
          </a:blip>
          <a:srcRect l="3147" t="16638" r="1538" b="8438"/>
          <a:stretch/>
        </p:blipFill>
        <p:spPr>
          <a:xfrm>
            <a:off x="10079950" y="1986093"/>
            <a:ext cx="425636" cy="359439"/>
          </a:xfrm>
          <a:prstGeom prst="rect">
            <a:avLst/>
          </a:prstGeom>
        </p:spPr>
      </p:pic>
      <p:pic>
        <p:nvPicPr>
          <p:cNvPr id="19" name="Picture 18">
            <a:hlinkClick r:id="" action="ppaction://noaction"/>
          </p:cNvPr>
          <p:cNvPicPr>
            <a:picLocks noChangeAspect="1"/>
          </p:cNvPicPr>
          <p:nvPr/>
        </p:nvPicPr>
        <p:blipFill rotWithShape="1">
          <a:blip r:embed="rId6" cstate="print">
            <a:extLst>
              <a:ext uri="{28A0092B-C50C-407E-A947-70E740481C1C}">
                <a14:useLocalDpi xmlns:a14="http://schemas.microsoft.com/office/drawing/2010/main" val="0"/>
              </a:ext>
            </a:extLst>
          </a:blip>
          <a:srcRect l="1887" b="7934"/>
          <a:stretch/>
        </p:blipFill>
        <p:spPr>
          <a:xfrm>
            <a:off x="10078401" y="2616086"/>
            <a:ext cx="427185" cy="365238"/>
          </a:xfrm>
          <a:prstGeom prst="rect">
            <a:avLst/>
          </a:prstGeom>
        </p:spPr>
      </p:pic>
      <p:grpSp>
        <p:nvGrpSpPr>
          <p:cNvPr id="20" name="Group 19"/>
          <p:cNvGrpSpPr/>
          <p:nvPr/>
        </p:nvGrpSpPr>
        <p:grpSpPr>
          <a:xfrm>
            <a:off x="10097448" y="3228661"/>
            <a:ext cx="439584" cy="366968"/>
            <a:chOff x="295997" y="584585"/>
            <a:chExt cx="8270153" cy="5120464"/>
          </a:xfrm>
        </p:grpSpPr>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997" y="864427"/>
              <a:ext cx="7509254" cy="4840622"/>
            </a:xfrm>
            <a:prstGeom prst="rect">
              <a:avLst/>
            </a:prstGeom>
          </p:spPr>
        </p:pic>
        <p:sp>
          <p:nvSpPr>
            <p:cNvPr id="22" name="Isosceles Triangle 21"/>
            <p:cNvSpPr/>
            <p:nvPr/>
          </p:nvSpPr>
          <p:spPr>
            <a:xfrm>
              <a:off x="6682170" y="2266950"/>
              <a:ext cx="137156" cy="2072771"/>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23" name="Group 22"/>
            <p:cNvGrpSpPr/>
            <p:nvPr/>
          </p:nvGrpSpPr>
          <p:grpSpPr>
            <a:xfrm>
              <a:off x="6337212" y="584585"/>
              <a:ext cx="2228938" cy="3067598"/>
              <a:chOff x="6665165" y="688896"/>
              <a:chExt cx="1450717" cy="2262198"/>
            </a:xfrm>
            <a:solidFill>
              <a:srgbClr val="C00000">
                <a:alpha val="35000"/>
              </a:srgbClr>
            </a:solidFill>
          </p:grpSpPr>
          <p:sp>
            <p:nvSpPr>
              <p:cNvPr id="24" name="Isosceles Triangle 23"/>
              <p:cNvSpPr/>
              <p:nvPr/>
            </p:nvSpPr>
            <p:spPr>
              <a:xfrm rot="20152695">
                <a:off x="6665165" y="688896"/>
                <a:ext cx="144780" cy="12073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5" name="Isosceles Triangle 24"/>
              <p:cNvSpPr/>
              <p:nvPr/>
            </p:nvSpPr>
            <p:spPr>
              <a:xfrm rot="4780781">
                <a:off x="7439801" y="1121412"/>
                <a:ext cx="144780" cy="12073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6" name="Isosceles Triangle 25"/>
              <p:cNvSpPr/>
              <p:nvPr/>
            </p:nvSpPr>
            <p:spPr>
              <a:xfrm rot="12107668">
                <a:off x="6686596" y="1743711"/>
                <a:ext cx="144780" cy="12073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grpSp>
      <p:pic>
        <p:nvPicPr>
          <p:cNvPr id="27" name="Picture 26">
            <a:hlinkClick r:id="" action="ppaction://noaction"/>
          </p:cNvPr>
          <p:cNvPicPr>
            <a:picLocks noChangeAspect="1"/>
          </p:cNvPicPr>
          <p:nvPr/>
        </p:nvPicPr>
        <p:blipFill rotWithShape="1">
          <a:blip r:embed="rId8" cstate="print">
            <a:extLst>
              <a:ext uri="{28A0092B-C50C-407E-A947-70E740481C1C}">
                <a14:useLocalDpi xmlns:a14="http://schemas.microsoft.com/office/drawing/2010/main" val="0"/>
              </a:ext>
            </a:extLst>
          </a:blip>
          <a:srcRect l="1232" b="5086"/>
          <a:stretch/>
        </p:blipFill>
        <p:spPr>
          <a:xfrm>
            <a:off x="10079641" y="3869943"/>
            <a:ext cx="432896" cy="363919"/>
          </a:xfrm>
          <a:prstGeom prst="rect">
            <a:avLst/>
          </a:prstGeom>
        </p:spPr>
      </p:pic>
      <p:pic>
        <p:nvPicPr>
          <p:cNvPr id="28" name="Picture 27">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5188" y="4453728"/>
            <a:ext cx="442900" cy="386353"/>
          </a:xfrm>
          <a:prstGeom prst="rect">
            <a:avLst/>
          </a:prstGeom>
        </p:spPr>
      </p:pic>
      <p:pic>
        <p:nvPicPr>
          <p:cNvPr id="29" name="Picture 28">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77260" y="5082689"/>
            <a:ext cx="440828" cy="386078"/>
          </a:xfrm>
          <a:prstGeom prst="rect">
            <a:avLst/>
          </a:prstGeom>
        </p:spPr>
      </p:pic>
      <p:pic>
        <p:nvPicPr>
          <p:cNvPr id="30" name="Picture 29">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4403" y="5717216"/>
            <a:ext cx="423564" cy="358520"/>
          </a:xfrm>
          <a:prstGeom prst="rect">
            <a:avLst/>
          </a:prstGeom>
        </p:spPr>
      </p:pic>
      <p:sp>
        <p:nvSpPr>
          <p:cNvPr id="31" name="Rectangle 30">
            <a:hlinkClick r:id="" action="ppaction://noaction"/>
          </p:cNvPr>
          <p:cNvSpPr/>
          <p:nvPr/>
        </p:nvSpPr>
        <p:spPr>
          <a:xfrm>
            <a:off x="1524001" y="-3572"/>
            <a:ext cx="8108119" cy="695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2" name="Rectangle 31">
            <a:hlinkClick r:id="" action="ppaction://noaction"/>
          </p:cNvPr>
          <p:cNvSpPr/>
          <p:nvPr/>
        </p:nvSpPr>
        <p:spPr>
          <a:xfrm>
            <a:off x="9974580" y="3154680"/>
            <a:ext cx="693420" cy="53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350361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1"/>
            <a:ext cx="9144000" cy="830997"/>
          </a:xfrm>
          <a:prstGeom prst="rect">
            <a:avLst/>
          </a:prstGeom>
          <a:noFill/>
        </p:spPr>
        <p:txBody>
          <a:bodyPr wrap="square" rtlCol="0">
            <a:spAutoFit/>
          </a:bodyPr>
          <a:lstStyle/>
          <a:p>
            <a:pPr algn="ctr" defTabSz="457200"/>
            <a:r>
              <a:rPr lang="en-US" sz="2400" b="1" dirty="0">
                <a:solidFill>
                  <a:srgbClr val="213315"/>
                </a:solidFill>
              </a:rPr>
              <a:t>Every time the world’s solar power doubles, </a:t>
            </a:r>
          </a:p>
          <a:p>
            <a:pPr algn="ctr" defTabSz="457200"/>
            <a:r>
              <a:rPr lang="en-US" sz="2400" b="1" dirty="0">
                <a:solidFill>
                  <a:srgbClr val="213315"/>
                </a:solidFill>
              </a:rPr>
              <a:t>the cost of panels falls 26 percent.</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649" t="13668" r="6265" b="6765"/>
          <a:stretch/>
        </p:blipFill>
        <p:spPr>
          <a:xfrm>
            <a:off x="1719495" y="797887"/>
            <a:ext cx="8065638" cy="5206956"/>
          </a:xfrm>
          <a:prstGeom prst="rect">
            <a:avLst/>
          </a:prstGeom>
        </p:spPr>
      </p:pic>
      <p:sp>
        <p:nvSpPr>
          <p:cNvPr id="46" name="TextBox 45"/>
          <p:cNvSpPr txBox="1"/>
          <p:nvPr/>
        </p:nvSpPr>
        <p:spPr>
          <a:xfrm>
            <a:off x="1721106" y="6135761"/>
            <a:ext cx="8480194" cy="600164"/>
          </a:xfrm>
          <a:prstGeom prst="rect">
            <a:avLst/>
          </a:prstGeom>
          <a:noFill/>
        </p:spPr>
        <p:txBody>
          <a:bodyPr wrap="square" rtlCol="0">
            <a:spAutoFit/>
          </a:bodyPr>
          <a:lstStyle/>
          <a:p>
            <a:pPr defTabSz="457200"/>
            <a:r>
              <a:rPr lang="en-US" sz="1100" dirty="0">
                <a:solidFill>
                  <a:prstClr val="black">
                    <a:lumMod val="50000"/>
                    <a:lumOff val="50000"/>
                  </a:prstClr>
                </a:solidFill>
              </a:rPr>
              <a:t>Image/Data Source:  Tom Randall, “The world nears peak fossil fuels for electricity: Coal and gas will begin their terminal decline in less than a decade, according to a new BNEF analysis,” Bloomberg, June 12, 2016, http://www.bloomberg.com/news/articles/2016-06-13/we-ve-almost-reached-peak-fossil-fuels-for-electricity (last accessed on 6-27-16).</a:t>
            </a:r>
          </a:p>
        </p:txBody>
      </p:sp>
      <p:sp>
        <p:nvSpPr>
          <p:cNvPr id="7" name="Rectangle 6"/>
          <p:cNvSpPr/>
          <p:nvPr/>
        </p:nvSpPr>
        <p:spPr>
          <a:xfrm>
            <a:off x="10064278" y="2590994"/>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0064696" y="1959926"/>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10068297" y="3217213"/>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0068266" y="3849308"/>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0070101" y="4462083"/>
            <a:ext cx="455402" cy="395877"/>
          </a:xfrm>
          <a:prstGeom prst="rect">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3" name="Picture 12">
            <a:hlinkClick r:id="" action="ppaction://noaction"/>
          </p:cNvPr>
          <p:cNvPicPr>
            <a:picLocks noChangeAspect="1"/>
          </p:cNvPicPr>
          <p:nvPr/>
        </p:nvPicPr>
        <p:blipFill rotWithShape="1">
          <a:blip r:embed="rId4" cstate="print">
            <a:extLst>
              <a:ext uri="{28A0092B-C50C-407E-A947-70E740481C1C}">
                <a14:useLocalDpi xmlns:a14="http://schemas.microsoft.com/office/drawing/2010/main" val="0"/>
              </a:ext>
            </a:extLst>
          </a:blip>
          <a:srcRect b="7246"/>
          <a:stretch/>
        </p:blipFill>
        <p:spPr>
          <a:xfrm>
            <a:off x="10075447" y="1974662"/>
            <a:ext cx="441852" cy="366108"/>
          </a:xfrm>
          <a:prstGeom prst="rect">
            <a:avLst/>
          </a:prstGeom>
        </p:spPr>
      </p:pic>
      <p:pic>
        <p:nvPicPr>
          <p:cNvPr id="14" name="Picture 13">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7649" t="13668" r="6265" b="6765"/>
          <a:stretch/>
        </p:blipFill>
        <p:spPr>
          <a:xfrm>
            <a:off x="10081151" y="2608296"/>
            <a:ext cx="422542" cy="363504"/>
          </a:xfrm>
          <a:prstGeom prst="rect">
            <a:avLst/>
          </a:prstGeom>
        </p:spPr>
      </p:pic>
      <p:pic>
        <p:nvPicPr>
          <p:cNvPr id="15" name="Picture 1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6005" y="3239307"/>
            <a:ext cx="417689" cy="356380"/>
          </a:xfrm>
          <a:prstGeom prst="rect">
            <a:avLst/>
          </a:prstGeom>
        </p:spPr>
      </p:pic>
      <p:pic>
        <p:nvPicPr>
          <p:cNvPr id="16" name="Picture 15">
            <a:hlinkClick r:id="" action="ppaction://noaction"/>
          </p:cNvPr>
          <p:cNvPicPr>
            <a:picLocks noChangeAspect="1"/>
          </p:cNvPicPr>
          <p:nvPr/>
        </p:nvPicPr>
        <p:blipFill rotWithShape="1">
          <a:blip r:embed="rId8" cstate="print">
            <a:extLst>
              <a:ext uri="{28A0092B-C50C-407E-A947-70E740481C1C}">
                <a14:useLocalDpi xmlns:a14="http://schemas.microsoft.com/office/drawing/2010/main" val="0"/>
              </a:ext>
            </a:extLst>
          </a:blip>
          <a:srcRect l="17721" r="18027" b="37552"/>
          <a:stretch/>
        </p:blipFill>
        <p:spPr>
          <a:xfrm>
            <a:off x="10083624" y="3859302"/>
            <a:ext cx="422451" cy="383501"/>
          </a:xfrm>
          <a:prstGeom prst="rect">
            <a:avLst/>
          </a:prstGeom>
        </p:spPr>
      </p:pic>
      <p:pic>
        <p:nvPicPr>
          <p:cNvPr id="17" name="Picture 1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1163" y="4476368"/>
            <a:ext cx="433755" cy="364713"/>
          </a:xfrm>
          <a:prstGeom prst="rect">
            <a:avLst/>
          </a:prstGeom>
        </p:spPr>
      </p:pic>
      <p:sp>
        <p:nvSpPr>
          <p:cNvPr id="18" name="Rectangle 17">
            <a:hlinkClick r:id="" action="ppaction://noaction"/>
          </p:cNvPr>
          <p:cNvSpPr/>
          <p:nvPr/>
        </p:nvSpPr>
        <p:spPr>
          <a:xfrm>
            <a:off x="1524000" y="0"/>
            <a:ext cx="82296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821115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78972"/>
            <a:ext cx="10245045" cy="6470468"/>
          </a:xfrm>
        </p:spPr>
        <p:txBody>
          <a:bodyPr>
            <a:normAutofit/>
          </a:bodyPr>
          <a:lstStyle/>
          <a:p>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1698171" y="282010"/>
            <a:ext cx="8429898" cy="6441007"/>
          </a:xfrm>
          <a:prstGeom prst="rect">
            <a:avLst/>
          </a:prstGeom>
        </p:spPr>
      </p:pic>
    </p:spTree>
    <p:extLst>
      <p:ext uri="{BB962C8B-B14F-4D97-AF65-F5344CB8AC3E}">
        <p14:creationId xmlns:p14="http://schemas.microsoft.com/office/powerpoint/2010/main" val="3872217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BPA Priorities for StreamNet ExCom</a:t>
            </a:r>
            <a:endParaRPr lang="en-US" dirty="0"/>
          </a:p>
        </p:txBody>
      </p:sp>
      <p:sp>
        <p:nvSpPr>
          <p:cNvPr id="3" name="Subtitle 2"/>
          <p:cNvSpPr>
            <a:spLocks noGrp="1"/>
          </p:cNvSpPr>
          <p:nvPr>
            <p:ph type="subTitle" idx="1"/>
          </p:nvPr>
        </p:nvSpPr>
        <p:spPr>
          <a:xfrm>
            <a:off x="2895600" y="4114800"/>
            <a:ext cx="6400800" cy="2433697"/>
          </a:xfrm>
        </p:spPr>
        <p:txBody>
          <a:bodyPr>
            <a:noAutofit/>
          </a:bodyPr>
          <a:lstStyle/>
          <a:p>
            <a:r>
              <a:rPr lang="en-US" dirty="0" smtClean="0"/>
              <a:t>June 20, 2019</a:t>
            </a:r>
          </a:p>
          <a:p>
            <a:r>
              <a:rPr lang="en-US" dirty="0" smtClean="0"/>
              <a:t>Jody Lando</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4246" y="5899715"/>
            <a:ext cx="921016" cy="648783"/>
          </a:xfrm>
          <a:prstGeom prst="rect">
            <a:avLst/>
          </a:prstGeom>
        </p:spPr>
      </p:pic>
    </p:spTree>
    <p:extLst>
      <p:ext uri="{BB962C8B-B14F-4D97-AF65-F5344CB8AC3E}">
        <p14:creationId xmlns:p14="http://schemas.microsoft.com/office/powerpoint/2010/main" val="1386674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981200" y="1805925"/>
            <a:ext cx="8229600" cy="4366275"/>
          </a:xfrm>
        </p:spPr>
        <p:txBody>
          <a:bodyPr>
            <a:normAutofit/>
          </a:bodyPr>
          <a:lstStyle/>
          <a:p>
            <a:pPr marL="457200" indent="-457200"/>
            <a:r>
              <a:rPr lang="en-US" sz="2400" dirty="0"/>
              <a:t>Budget reductions and project prioritization</a:t>
            </a:r>
          </a:p>
          <a:p>
            <a:pPr marL="457200" indent="-457200"/>
            <a:r>
              <a:rPr lang="en-US" sz="2400" dirty="0"/>
              <a:t>2019 CRSO </a:t>
            </a:r>
            <a:r>
              <a:rPr lang="en-US" sz="2400" dirty="0" err="1"/>
              <a:t>BiOp</a:t>
            </a:r>
            <a:r>
              <a:rPr lang="en-US" sz="2400" dirty="0"/>
              <a:t> with 2021 in development</a:t>
            </a:r>
          </a:p>
          <a:p>
            <a:pPr marL="457200" indent="-457200"/>
            <a:r>
              <a:rPr lang="en-US" sz="2400" dirty="0"/>
              <a:t>Strategic planning initiatives</a:t>
            </a:r>
          </a:p>
          <a:p>
            <a:pPr marL="457200" indent="-457200"/>
            <a:r>
              <a:rPr lang="en-US" sz="2400" dirty="0"/>
              <a:t>Flex Spill </a:t>
            </a:r>
          </a:p>
          <a:p>
            <a:pPr marL="457200" indent="-457200"/>
            <a:r>
              <a:rPr lang="en-US" sz="2400" dirty="0"/>
              <a:t>BPA executive, management and staff changes: Scott </a:t>
            </a:r>
            <a:r>
              <a:rPr lang="en-US" sz="2400" dirty="0" err="1"/>
              <a:t>Armentrout</a:t>
            </a:r>
            <a:r>
              <a:rPr lang="en-US" sz="2400" dirty="0"/>
              <a:t>, Crystal Ball and Jody Lando</a:t>
            </a:r>
          </a:p>
          <a:p>
            <a:pPr marL="0" indent="0">
              <a:spcBef>
                <a:spcPts val="4200"/>
              </a:spcBef>
              <a:buNone/>
            </a:pPr>
            <a:r>
              <a:rPr lang="en-US" dirty="0" smtClean="0"/>
              <a:t>What remains essential to our collective success – coordination, collaboration and prioritization</a:t>
            </a:r>
          </a:p>
          <a:p>
            <a:endParaRPr lang="en-US" dirty="0" smtClean="0"/>
          </a:p>
          <a:p>
            <a:endParaRPr lang="en-US" dirty="0"/>
          </a:p>
        </p:txBody>
      </p:sp>
      <p:sp>
        <p:nvSpPr>
          <p:cNvPr id="2" name="Title 1"/>
          <p:cNvSpPr>
            <a:spLocks noGrp="1"/>
          </p:cNvSpPr>
          <p:nvPr>
            <p:ph type="title"/>
          </p:nvPr>
        </p:nvSpPr>
        <p:spPr/>
        <p:txBody>
          <a:bodyPr>
            <a:normAutofit fontScale="90000"/>
          </a:bodyPr>
          <a:lstStyle/>
          <a:p>
            <a:r>
              <a:rPr lang="en-US" dirty="0" smtClean="0"/>
              <a:t>2019 – a year of transitions</a:t>
            </a:r>
            <a:endParaRPr lang="en-US" dirty="0"/>
          </a:p>
        </p:txBody>
      </p:sp>
    </p:spTree>
    <p:extLst>
      <p:ext uri="{BB962C8B-B14F-4D97-AF65-F5344CB8AC3E}">
        <p14:creationId xmlns:p14="http://schemas.microsoft.com/office/powerpoint/2010/main" val="42316915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Centralized </a:t>
            </a:r>
            <a:r>
              <a:rPr lang="en-US" dirty="0"/>
              <a:t>data </a:t>
            </a:r>
            <a:r>
              <a:rPr lang="en-US" dirty="0" smtClean="0"/>
              <a:t>access (with links to primary repositories)</a:t>
            </a:r>
            <a:endParaRPr lang="en-US" dirty="0"/>
          </a:p>
          <a:p>
            <a:r>
              <a:rPr lang="en-US" dirty="0" smtClean="0"/>
              <a:t>Timely, accessible data</a:t>
            </a:r>
          </a:p>
          <a:p>
            <a:r>
              <a:rPr lang="en-US" dirty="0" smtClean="0"/>
              <a:t>Standardized indicators</a:t>
            </a:r>
          </a:p>
          <a:p>
            <a:r>
              <a:rPr lang="en-US" dirty="0" smtClean="0"/>
              <a:t>Collaboration with regional F&amp;W managers to advance data management needs</a:t>
            </a:r>
          </a:p>
          <a:p>
            <a:endParaRPr lang="en-US" dirty="0"/>
          </a:p>
        </p:txBody>
      </p:sp>
      <p:sp>
        <p:nvSpPr>
          <p:cNvPr id="3" name="Slide Number Placeholder 2"/>
          <p:cNvSpPr>
            <a:spLocks noGrp="1"/>
          </p:cNvSpPr>
          <p:nvPr>
            <p:ph type="sldNum" sz="quarter" idx="12"/>
          </p:nvPr>
        </p:nvSpPr>
        <p:spPr>
          <a:xfrm>
            <a:off x="8077200" y="6400801"/>
            <a:ext cx="2133600" cy="365125"/>
          </a:xfrm>
        </p:spPr>
        <p:txBody>
          <a:bodyPr/>
          <a:lstStyle/>
          <a:p>
            <a:fld id="{4B8BC155-96A9-416C-9A6C-7FA79B5D88ED}" type="slidenum">
              <a:rPr lang="en-US" smtClean="0">
                <a:solidFill>
                  <a:prstClr val="black"/>
                </a:solidFill>
              </a:rPr>
              <a:pPr/>
              <a:t>22</a:t>
            </a:fld>
            <a:endParaRPr lang="en-US" dirty="0">
              <a:solidFill>
                <a:prstClr val="black"/>
              </a:solidFill>
            </a:endParaRPr>
          </a:p>
        </p:txBody>
      </p:sp>
      <p:sp>
        <p:nvSpPr>
          <p:cNvPr id="4" name="Title 3"/>
          <p:cNvSpPr>
            <a:spLocks noGrp="1"/>
          </p:cNvSpPr>
          <p:nvPr>
            <p:ph type="title"/>
          </p:nvPr>
        </p:nvSpPr>
        <p:spPr/>
        <p:txBody>
          <a:bodyPr/>
          <a:lstStyle/>
          <a:p>
            <a:r>
              <a:rPr lang="en-US" dirty="0" smtClean="0"/>
              <a:t>BPA Priorities - 2020</a:t>
            </a:r>
            <a:endParaRPr lang="en-US" dirty="0"/>
          </a:p>
        </p:txBody>
      </p:sp>
    </p:spTree>
    <p:extLst>
      <p:ext uri="{BB962C8B-B14F-4D97-AF65-F5344CB8AC3E}">
        <p14:creationId xmlns:p14="http://schemas.microsoft.com/office/powerpoint/2010/main" val="759038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362200"/>
            <a:ext cx="8229600" cy="4114512"/>
          </a:xfrm>
        </p:spPr>
        <p:txBody>
          <a:bodyPr>
            <a:normAutofit/>
          </a:bodyPr>
          <a:lstStyle/>
          <a:p>
            <a:pPr lvl="1"/>
            <a:r>
              <a:rPr lang="en-US" dirty="0"/>
              <a:t>Clarify CA scope and intent</a:t>
            </a:r>
          </a:p>
          <a:p>
            <a:pPr lvl="1"/>
            <a:r>
              <a:rPr lang="en-US" dirty="0" smtClean="0"/>
              <a:t>Refine implementation </a:t>
            </a:r>
            <a:r>
              <a:rPr lang="en-US" dirty="0"/>
              <a:t>tracking and </a:t>
            </a:r>
            <a:r>
              <a:rPr lang="en-US" dirty="0" smtClean="0"/>
              <a:t>reporting</a:t>
            </a:r>
          </a:p>
          <a:p>
            <a:pPr lvl="1"/>
            <a:r>
              <a:rPr lang="en-US" dirty="0" smtClean="0"/>
              <a:t>Continue to update priority populations</a:t>
            </a:r>
          </a:p>
          <a:p>
            <a:pPr lvl="1"/>
            <a:r>
              <a:rPr lang="en-US" dirty="0" smtClean="0"/>
              <a:t>Explore the potential for additional metrics / indicators </a:t>
            </a:r>
            <a:endParaRPr lang="en-US" dirty="0"/>
          </a:p>
          <a:p>
            <a:pPr lvl="1"/>
            <a:r>
              <a:rPr lang="en-US" dirty="0" smtClean="0">
                <a:solidFill>
                  <a:schemeClr val="accent1">
                    <a:lumMod val="75000"/>
                  </a:schemeClr>
                </a:solidFill>
              </a:rPr>
              <a:t>Expand data </a:t>
            </a:r>
            <a:r>
              <a:rPr lang="en-US" dirty="0">
                <a:solidFill>
                  <a:schemeClr val="accent1">
                    <a:lumMod val="75000"/>
                  </a:schemeClr>
                </a:solidFill>
              </a:rPr>
              <a:t>usability</a:t>
            </a:r>
          </a:p>
          <a:p>
            <a:pPr lvl="1"/>
            <a:endParaRPr lang="en-US" dirty="0"/>
          </a:p>
          <a:p>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23</a:t>
            </a:fld>
            <a:endParaRPr lang="en-US" dirty="0">
              <a:solidFill>
                <a:prstClr val="black"/>
              </a:solidFill>
            </a:endParaRPr>
          </a:p>
        </p:txBody>
      </p:sp>
      <p:sp>
        <p:nvSpPr>
          <p:cNvPr id="4" name="Title 3"/>
          <p:cNvSpPr>
            <a:spLocks noGrp="1"/>
          </p:cNvSpPr>
          <p:nvPr>
            <p:ph type="title"/>
          </p:nvPr>
        </p:nvSpPr>
        <p:spPr>
          <a:xfrm>
            <a:off x="1981200" y="914400"/>
            <a:ext cx="8229600" cy="944628"/>
          </a:xfrm>
        </p:spPr>
        <p:txBody>
          <a:bodyPr>
            <a:normAutofit fontScale="90000"/>
          </a:bodyPr>
          <a:lstStyle/>
          <a:p>
            <a:pPr algn="ctr"/>
            <a:r>
              <a:rPr lang="en-US" dirty="0" smtClean="0"/>
              <a:t>Coordinated Assessments 5-yr plan </a:t>
            </a:r>
            <a:r>
              <a:rPr lang="en-US" i="1" dirty="0" smtClean="0"/>
              <a:t>BPA</a:t>
            </a:r>
            <a:r>
              <a:rPr lang="en-US" dirty="0" smtClean="0"/>
              <a:t> </a:t>
            </a:r>
            <a:r>
              <a:rPr lang="en-US" i="1" dirty="0" smtClean="0"/>
              <a:t>recommendations</a:t>
            </a:r>
            <a:endParaRPr lang="en-US" i="1" dirty="0"/>
          </a:p>
        </p:txBody>
      </p:sp>
    </p:spTree>
    <p:extLst>
      <p:ext uri="{BB962C8B-B14F-4D97-AF65-F5344CB8AC3E}">
        <p14:creationId xmlns:p14="http://schemas.microsoft.com/office/powerpoint/2010/main" val="863574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209800"/>
            <a:ext cx="8229600" cy="4114512"/>
          </a:xfrm>
        </p:spPr>
        <p:txBody>
          <a:bodyPr>
            <a:normAutofit/>
          </a:bodyPr>
          <a:lstStyle/>
          <a:p>
            <a:pPr lvl="1"/>
            <a:r>
              <a:rPr lang="en-US" b="1" dirty="0" smtClean="0"/>
              <a:t>Clarify CA scope and intent</a:t>
            </a:r>
            <a:endParaRPr lang="en-US" b="1" dirty="0"/>
          </a:p>
          <a:p>
            <a:pPr lvl="2"/>
            <a:r>
              <a:rPr lang="en-US" dirty="0" smtClean="0">
                <a:solidFill>
                  <a:schemeClr val="accent1">
                    <a:lumMod val="75000"/>
                  </a:schemeClr>
                </a:solidFill>
              </a:rPr>
              <a:t>Adopt definition, finalize purpose statement, roles and responsibilities</a:t>
            </a:r>
            <a:endParaRPr lang="en-US" dirty="0">
              <a:solidFill>
                <a:schemeClr val="accent1">
                  <a:lumMod val="75000"/>
                </a:schemeClr>
              </a:solidFill>
            </a:endParaRPr>
          </a:p>
          <a:p>
            <a:pPr lvl="1"/>
            <a:r>
              <a:rPr lang="en-US" dirty="0" smtClean="0">
                <a:solidFill>
                  <a:schemeClr val="bg1">
                    <a:lumMod val="65000"/>
                  </a:schemeClr>
                </a:solidFill>
              </a:rPr>
              <a:t>Implementation </a:t>
            </a:r>
            <a:r>
              <a:rPr lang="en-US" dirty="0">
                <a:solidFill>
                  <a:schemeClr val="bg1">
                    <a:lumMod val="65000"/>
                  </a:schemeClr>
                </a:solidFill>
              </a:rPr>
              <a:t>tracking and </a:t>
            </a:r>
            <a:r>
              <a:rPr lang="en-US" dirty="0" smtClean="0">
                <a:solidFill>
                  <a:schemeClr val="bg1">
                    <a:lumMod val="65000"/>
                  </a:schemeClr>
                </a:solidFill>
              </a:rPr>
              <a:t>reporting</a:t>
            </a:r>
          </a:p>
          <a:p>
            <a:pPr lvl="1"/>
            <a:r>
              <a:rPr lang="en-US" dirty="0" smtClean="0">
                <a:solidFill>
                  <a:schemeClr val="bg1">
                    <a:lumMod val="65000"/>
                  </a:schemeClr>
                </a:solidFill>
              </a:rPr>
              <a:t>Priority </a:t>
            </a:r>
            <a:r>
              <a:rPr lang="en-US" dirty="0">
                <a:solidFill>
                  <a:schemeClr val="bg1">
                    <a:lumMod val="65000"/>
                  </a:schemeClr>
                </a:solidFill>
              </a:rPr>
              <a:t>populations and metrics/indicators</a:t>
            </a:r>
          </a:p>
          <a:p>
            <a:pPr lvl="1"/>
            <a:r>
              <a:rPr lang="en-US" dirty="0">
                <a:solidFill>
                  <a:schemeClr val="bg1">
                    <a:lumMod val="65000"/>
                  </a:schemeClr>
                </a:solidFill>
              </a:rPr>
              <a:t>Continue to increase data usability</a:t>
            </a:r>
          </a:p>
          <a:p>
            <a:pPr lvl="1"/>
            <a:endParaRPr lang="en-US" dirty="0"/>
          </a:p>
          <a:p>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24</a:t>
            </a:fld>
            <a:endParaRPr lang="en-US" dirty="0">
              <a:solidFill>
                <a:prstClr val="black"/>
              </a:solidFill>
            </a:endParaRPr>
          </a:p>
        </p:txBody>
      </p:sp>
      <p:sp>
        <p:nvSpPr>
          <p:cNvPr id="6" name="Title 3"/>
          <p:cNvSpPr>
            <a:spLocks noGrp="1"/>
          </p:cNvSpPr>
          <p:nvPr>
            <p:ph type="title"/>
          </p:nvPr>
        </p:nvSpPr>
        <p:spPr>
          <a:xfrm>
            <a:off x="1981200" y="914400"/>
            <a:ext cx="8229600" cy="944628"/>
          </a:xfrm>
        </p:spPr>
        <p:txBody>
          <a:bodyPr>
            <a:normAutofit fontScale="90000"/>
          </a:bodyPr>
          <a:lstStyle/>
          <a:p>
            <a:pPr algn="ctr"/>
            <a:r>
              <a:rPr lang="en-US" dirty="0" smtClean="0"/>
              <a:t>Coordinated Assessments 5-yr plan </a:t>
            </a:r>
            <a:r>
              <a:rPr lang="en-US" i="1" dirty="0" smtClean="0"/>
              <a:t>BPA</a:t>
            </a:r>
            <a:r>
              <a:rPr lang="en-US" dirty="0" smtClean="0"/>
              <a:t> </a:t>
            </a:r>
            <a:r>
              <a:rPr lang="en-US" i="1" dirty="0" smtClean="0"/>
              <a:t>recommendations</a:t>
            </a:r>
            <a:endParaRPr lang="en-US" i="1" dirty="0"/>
          </a:p>
        </p:txBody>
      </p:sp>
    </p:spTree>
    <p:extLst>
      <p:ext uri="{BB962C8B-B14F-4D97-AF65-F5344CB8AC3E}">
        <p14:creationId xmlns:p14="http://schemas.microsoft.com/office/powerpoint/2010/main" val="14933782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209800"/>
            <a:ext cx="8229600" cy="4114512"/>
          </a:xfrm>
        </p:spPr>
        <p:txBody>
          <a:bodyPr>
            <a:normAutofit/>
          </a:bodyPr>
          <a:lstStyle/>
          <a:p>
            <a:pPr lvl="1"/>
            <a:r>
              <a:rPr lang="en-US" b="1" dirty="0" smtClean="0">
                <a:solidFill>
                  <a:schemeClr val="bg1">
                    <a:lumMod val="65000"/>
                  </a:schemeClr>
                </a:solidFill>
              </a:rPr>
              <a:t>Clarify CA scope and intent</a:t>
            </a:r>
            <a:endParaRPr lang="en-US" b="1" dirty="0">
              <a:solidFill>
                <a:schemeClr val="bg1">
                  <a:lumMod val="65000"/>
                </a:schemeClr>
              </a:solidFill>
            </a:endParaRPr>
          </a:p>
          <a:p>
            <a:pPr lvl="2"/>
            <a:r>
              <a:rPr lang="en-US" dirty="0" smtClean="0">
                <a:solidFill>
                  <a:schemeClr val="bg1">
                    <a:lumMod val="65000"/>
                  </a:schemeClr>
                </a:solidFill>
              </a:rPr>
              <a:t>Adopt definition, finalize purpose statement, roles and responsibilities</a:t>
            </a:r>
            <a:endParaRPr lang="en-US" dirty="0">
              <a:solidFill>
                <a:schemeClr val="bg1">
                  <a:lumMod val="65000"/>
                </a:schemeClr>
              </a:solidFill>
            </a:endParaRPr>
          </a:p>
          <a:p>
            <a:pPr lvl="1"/>
            <a:r>
              <a:rPr lang="en-US" b="1" dirty="0" smtClean="0"/>
              <a:t>Implementation </a:t>
            </a:r>
            <a:r>
              <a:rPr lang="en-US" b="1" dirty="0"/>
              <a:t>tracking and </a:t>
            </a:r>
            <a:r>
              <a:rPr lang="en-US" b="1" dirty="0" smtClean="0"/>
              <a:t>reporting</a:t>
            </a:r>
          </a:p>
          <a:p>
            <a:pPr lvl="2"/>
            <a:r>
              <a:rPr lang="en-US" dirty="0">
                <a:solidFill>
                  <a:schemeClr val="accent1">
                    <a:lumMod val="75000"/>
                  </a:schemeClr>
                </a:solidFill>
              </a:rPr>
              <a:t>PSMFC </a:t>
            </a:r>
            <a:r>
              <a:rPr lang="en-US" dirty="0" smtClean="0">
                <a:solidFill>
                  <a:schemeClr val="accent1">
                    <a:lumMod val="75000"/>
                  </a:schemeClr>
                </a:solidFill>
              </a:rPr>
              <a:t>lead CAX documentation for </a:t>
            </a:r>
            <a:r>
              <a:rPr lang="en-US" dirty="0">
                <a:solidFill>
                  <a:schemeClr val="accent1">
                    <a:lumMod val="75000"/>
                  </a:schemeClr>
                </a:solidFill>
              </a:rPr>
              <a:t>VSP and fish out data </a:t>
            </a:r>
            <a:r>
              <a:rPr lang="en-US" dirty="0" smtClean="0">
                <a:solidFill>
                  <a:schemeClr val="accent1">
                    <a:lumMod val="75000"/>
                  </a:schemeClr>
                </a:solidFill>
              </a:rPr>
              <a:t>(with partners i.e. CRITFC)</a:t>
            </a:r>
          </a:p>
          <a:p>
            <a:pPr lvl="2"/>
            <a:r>
              <a:rPr lang="en-US" dirty="0" smtClean="0">
                <a:solidFill>
                  <a:schemeClr val="accent1">
                    <a:lumMod val="75000"/>
                  </a:schemeClr>
                </a:solidFill>
              </a:rPr>
              <a:t>PSMFC to maintain </a:t>
            </a:r>
            <a:r>
              <a:rPr lang="en-US" dirty="0">
                <a:solidFill>
                  <a:schemeClr val="accent1">
                    <a:lumMod val="75000"/>
                  </a:schemeClr>
                </a:solidFill>
              </a:rPr>
              <a:t>a </a:t>
            </a:r>
            <a:r>
              <a:rPr lang="en-US" dirty="0" smtClean="0">
                <a:solidFill>
                  <a:schemeClr val="accent1">
                    <a:lumMod val="75000"/>
                  </a:schemeClr>
                </a:solidFill>
              </a:rPr>
              <a:t>web-based </a:t>
            </a:r>
            <a:r>
              <a:rPr lang="en-US" dirty="0">
                <a:solidFill>
                  <a:schemeClr val="accent1">
                    <a:lumMod val="75000"/>
                  </a:schemeClr>
                </a:solidFill>
              </a:rPr>
              <a:t>inventory by population </a:t>
            </a:r>
            <a:r>
              <a:rPr lang="en-US" dirty="0" smtClean="0">
                <a:solidFill>
                  <a:schemeClr val="accent1">
                    <a:lumMod val="75000"/>
                  </a:schemeClr>
                </a:solidFill>
              </a:rPr>
              <a:t>of data providers and reporting status</a:t>
            </a:r>
          </a:p>
          <a:p>
            <a:pPr lvl="2"/>
            <a:r>
              <a:rPr lang="en-US" dirty="0">
                <a:solidFill>
                  <a:schemeClr val="accent1">
                    <a:lumMod val="75000"/>
                  </a:schemeClr>
                </a:solidFill>
              </a:rPr>
              <a:t>Sponsors are responsible for </a:t>
            </a:r>
            <a:r>
              <a:rPr lang="en-US" dirty="0" smtClean="0">
                <a:solidFill>
                  <a:schemeClr val="accent1">
                    <a:lumMod val="75000"/>
                  </a:schemeClr>
                </a:solidFill>
              </a:rPr>
              <a:t>complete data </a:t>
            </a:r>
            <a:r>
              <a:rPr lang="en-US" dirty="0">
                <a:solidFill>
                  <a:schemeClr val="accent1">
                    <a:lumMod val="75000"/>
                  </a:schemeClr>
                </a:solidFill>
              </a:rPr>
              <a:t>sets and </a:t>
            </a:r>
            <a:r>
              <a:rPr lang="en-US" dirty="0" smtClean="0">
                <a:solidFill>
                  <a:schemeClr val="accent1">
                    <a:lumMod val="75000"/>
                  </a:schemeClr>
                </a:solidFill>
              </a:rPr>
              <a:t>QA/QC</a:t>
            </a:r>
          </a:p>
          <a:p>
            <a:pPr lvl="1"/>
            <a:r>
              <a:rPr lang="en-US" dirty="0">
                <a:solidFill>
                  <a:schemeClr val="bg1">
                    <a:lumMod val="65000"/>
                  </a:schemeClr>
                </a:solidFill>
              </a:rPr>
              <a:t>Priority populations and metrics/indicators</a:t>
            </a:r>
          </a:p>
          <a:p>
            <a:pPr lvl="1"/>
            <a:r>
              <a:rPr lang="en-US" dirty="0">
                <a:solidFill>
                  <a:schemeClr val="bg1">
                    <a:lumMod val="65000"/>
                  </a:schemeClr>
                </a:solidFill>
              </a:rPr>
              <a:t>Continue to increase data usability</a:t>
            </a:r>
          </a:p>
          <a:p>
            <a:pPr lvl="1"/>
            <a:endParaRPr lang="en-US" dirty="0"/>
          </a:p>
          <a:p>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25</a:t>
            </a:fld>
            <a:endParaRPr lang="en-US" dirty="0">
              <a:solidFill>
                <a:prstClr val="black"/>
              </a:solidFill>
            </a:endParaRPr>
          </a:p>
        </p:txBody>
      </p:sp>
      <p:sp>
        <p:nvSpPr>
          <p:cNvPr id="6" name="Title 3"/>
          <p:cNvSpPr>
            <a:spLocks noGrp="1"/>
          </p:cNvSpPr>
          <p:nvPr>
            <p:ph type="title"/>
          </p:nvPr>
        </p:nvSpPr>
        <p:spPr>
          <a:xfrm>
            <a:off x="1981200" y="914400"/>
            <a:ext cx="8229600" cy="944628"/>
          </a:xfrm>
        </p:spPr>
        <p:txBody>
          <a:bodyPr>
            <a:normAutofit fontScale="90000"/>
          </a:bodyPr>
          <a:lstStyle/>
          <a:p>
            <a:pPr algn="ctr"/>
            <a:r>
              <a:rPr lang="en-US" dirty="0" smtClean="0"/>
              <a:t>Coordinated Assessments 5-yr plan </a:t>
            </a:r>
            <a:r>
              <a:rPr lang="en-US" i="1" dirty="0" smtClean="0"/>
              <a:t>BPA</a:t>
            </a:r>
            <a:r>
              <a:rPr lang="en-US" dirty="0" smtClean="0"/>
              <a:t> </a:t>
            </a:r>
            <a:r>
              <a:rPr lang="en-US" i="1" dirty="0" smtClean="0"/>
              <a:t>recommendations</a:t>
            </a:r>
            <a:endParaRPr lang="en-US" i="1" dirty="0"/>
          </a:p>
        </p:txBody>
      </p:sp>
    </p:spTree>
    <p:extLst>
      <p:ext uri="{BB962C8B-B14F-4D97-AF65-F5344CB8AC3E}">
        <p14:creationId xmlns:p14="http://schemas.microsoft.com/office/powerpoint/2010/main" val="2463421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t>CA Reporting website summary is good but needs improvement and replication in StreamNet Update </a:t>
            </a:r>
            <a:endParaRPr lang="en-US" sz="2600" dirty="0"/>
          </a:p>
        </p:txBody>
      </p:sp>
      <p:sp>
        <p:nvSpPr>
          <p:cNvPr id="3" name="Content Placeholder 2"/>
          <p:cNvSpPr>
            <a:spLocks noGrp="1"/>
          </p:cNvSpPr>
          <p:nvPr>
            <p:ph idx="1"/>
          </p:nvPr>
        </p:nvSpPr>
        <p:spPr/>
        <p:txBody>
          <a:bodyPr/>
          <a:lstStyle/>
          <a:p>
            <a:r>
              <a:rPr lang="en-US" dirty="0">
                <a:hlinkClick r:id="rId3"/>
              </a:rPr>
              <a:t>https://www.streamnet.org/ca-priority-data/</a:t>
            </a:r>
            <a:endParaRPr lang="en-US" dirty="0"/>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26</a:t>
            </a:fld>
            <a:endParaRPr lang="en-US" dirty="0">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2" y="3167650"/>
            <a:ext cx="8539619" cy="269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98449" y="2746424"/>
            <a:ext cx="4059829" cy="369332"/>
          </a:xfrm>
          <a:prstGeom prst="rect">
            <a:avLst/>
          </a:prstGeom>
          <a:noFill/>
        </p:spPr>
        <p:txBody>
          <a:bodyPr wrap="none" rtlCol="0">
            <a:spAutoFit/>
          </a:bodyPr>
          <a:lstStyle/>
          <a:p>
            <a:r>
              <a:rPr lang="en-US" dirty="0"/>
              <a:t>Years need to be relevant to the indicator</a:t>
            </a:r>
            <a:endParaRPr lang="en-US" dirty="0"/>
          </a:p>
        </p:txBody>
      </p:sp>
      <p:sp>
        <p:nvSpPr>
          <p:cNvPr id="6" name="Down Arrow 5"/>
          <p:cNvSpPr/>
          <p:nvPr/>
        </p:nvSpPr>
        <p:spPr>
          <a:xfrm>
            <a:off x="7508311" y="3281820"/>
            <a:ext cx="150313" cy="3757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777104" y="3281818"/>
            <a:ext cx="150313" cy="3757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7945728" y="3281820"/>
            <a:ext cx="150313" cy="3757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292753" y="3281819"/>
            <a:ext cx="150313" cy="3757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623127" y="3281819"/>
            <a:ext cx="150313" cy="3757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9041183" y="3281820"/>
            <a:ext cx="150313" cy="3757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868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676401" y="1530732"/>
          <a:ext cx="8839198" cy="1487805"/>
        </p:xfrm>
        <a:graphic>
          <a:graphicData uri="http://schemas.openxmlformats.org/drawingml/2006/table">
            <a:tbl>
              <a:tblPr firstRow="1" firstCol="1" bandRow="1">
                <a:tableStyleId>{5C22544A-7EE6-4342-B048-85BDC9FD1C3A}</a:tableStyleId>
              </a:tblPr>
              <a:tblGrid>
                <a:gridCol w="779929">
                  <a:extLst>
                    <a:ext uri="{9D8B030D-6E8A-4147-A177-3AD203B41FA5}">
                      <a16:colId xmlns:a16="http://schemas.microsoft.com/office/drawing/2014/main" val="20000"/>
                    </a:ext>
                  </a:extLst>
                </a:gridCol>
                <a:gridCol w="1126564">
                  <a:extLst>
                    <a:ext uri="{9D8B030D-6E8A-4147-A177-3AD203B41FA5}">
                      <a16:colId xmlns:a16="http://schemas.microsoft.com/office/drawing/2014/main" val="20001"/>
                    </a:ext>
                  </a:extLst>
                </a:gridCol>
                <a:gridCol w="794373">
                  <a:extLst>
                    <a:ext uri="{9D8B030D-6E8A-4147-A177-3AD203B41FA5}">
                      <a16:colId xmlns:a16="http://schemas.microsoft.com/office/drawing/2014/main" val="20002"/>
                    </a:ext>
                  </a:extLst>
                </a:gridCol>
                <a:gridCol w="1112122">
                  <a:extLst>
                    <a:ext uri="{9D8B030D-6E8A-4147-A177-3AD203B41FA5}">
                      <a16:colId xmlns:a16="http://schemas.microsoft.com/office/drawing/2014/main" val="20003"/>
                    </a:ext>
                  </a:extLst>
                </a:gridCol>
                <a:gridCol w="805691">
                  <a:extLst>
                    <a:ext uri="{9D8B030D-6E8A-4147-A177-3AD203B41FA5}">
                      <a16:colId xmlns:a16="http://schemas.microsoft.com/office/drawing/2014/main" val="20004"/>
                    </a:ext>
                  </a:extLst>
                </a:gridCol>
                <a:gridCol w="1029293">
                  <a:extLst>
                    <a:ext uri="{9D8B030D-6E8A-4147-A177-3AD203B41FA5}">
                      <a16:colId xmlns:a16="http://schemas.microsoft.com/office/drawing/2014/main" val="20005"/>
                    </a:ext>
                  </a:extLst>
                </a:gridCol>
                <a:gridCol w="633180">
                  <a:extLst>
                    <a:ext uri="{9D8B030D-6E8A-4147-A177-3AD203B41FA5}">
                      <a16:colId xmlns:a16="http://schemas.microsoft.com/office/drawing/2014/main" val="20006"/>
                    </a:ext>
                  </a:extLst>
                </a:gridCol>
                <a:gridCol w="1186447">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685799">
                  <a:extLst>
                    <a:ext uri="{9D8B030D-6E8A-4147-A177-3AD203B41FA5}">
                      <a16:colId xmlns:a16="http://schemas.microsoft.com/office/drawing/2014/main" val="20009"/>
                    </a:ext>
                  </a:extLst>
                </a:gridCol>
              </a:tblGrid>
              <a:tr h="838200">
                <a:tc>
                  <a:txBody>
                    <a:bodyPr/>
                    <a:lstStyle/>
                    <a:p>
                      <a:pPr marL="0" marR="0">
                        <a:lnSpc>
                          <a:spcPct val="115000"/>
                        </a:lnSpc>
                        <a:spcBef>
                          <a:spcPts val="0"/>
                        </a:spcBef>
                        <a:spcAft>
                          <a:spcPts val="0"/>
                        </a:spcAft>
                      </a:pPr>
                      <a:r>
                        <a:rPr lang="en-US" sz="1100" dirty="0">
                          <a:effectLst/>
                        </a:rPr>
                        <a:t>Indicator Type</a:t>
                      </a:r>
                    </a:p>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rPr>
                        <a:t>Population or Subbasin for habitat </a:t>
                      </a:r>
                      <a:r>
                        <a:rPr lang="en-US" sz="1100" dirty="0" smtClean="0">
                          <a:effectLst/>
                        </a:rPr>
                        <a:t>data</a:t>
                      </a:r>
                      <a:endParaRPr lang="en-US" sz="1100" dirty="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Species</a:t>
                      </a:r>
                      <a:endParaRPr lang="en-US"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rPr>
                        <a:t>Representation Notes: </a:t>
                      </a:r>
                      <a:endParaRPr lang="en-US"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rPr>
                        <a:t>Org/s publishing data</a:t>
                      </a:r>
                      <a:endParaRPr lang="en-US" sz="11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rPr>
                        <a:t>Years of Data published</a:t>
                      </a:r>
                      <a:endParaRPr lang="en-US" sz="11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smtClean="0">
                          <a:effectLst/>
                        </a:rPr>
                        <a:t>Missing Years</a:t>
                      </a:r>
                      <a:endParaRPr lang="en-US"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rPr>
                        <a:t>Comments: reason for missing the data</a:t>
                      </a:r>
                      <a:endParaRPr lang="en-US"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rPr>
                        <a:t>Data system team</a:t>
                      </a:r>
                      <a:endParaRPr lang="en-US"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Data System of Record</a:t>
                      </a:r>
                      <a:endParaRPr lang="en-US" sz="11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4800">
                <a:tc>
                  <a:txBody>
                    <a:bodyPr/>
                    <a:lstStyle/>
                    <a:p>
                      <a:pPr marL="0" marR="0">
                        <a:spcBef>
                          <a:spcPts val="0"/>
                        </a:spcBef>
                        <a:spcAft>
                          <a:spcPts val="0"/>
                        </a:spcAft>
                      </a:pPr>
                      <a:r>
                        <a:rPr lang="en-US" sz="1050" b="1">
                          <a:solidFill>
                            <a:srgbClr val="1F497D"/>
                          </a:solidFill>
                          <a:effectLst/>
                          <a:latin typeface="Calibri"/>
                          <a:ea typeface="Calibri"/>
                          <a:cs typeface="Times New Roman"/>
                        </a:rPr>
                        <a:t>NOSA</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a:solidFill>
                            <a:srgbClr val="1F497D"/>
                          </a:solidFill>
                          <a:effectLst/>
                          <a:latin typeface="Calibri"/>
                          <a:ea typeface="Calibri"/>
                          <a:cs typeface="Times New Roman"/>
                        </a:rPr>
                        <a:t>Klickitat River</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a:solidFill>
                            <a:srgbClr val="1F497D"/>
                          </a:solidFill>
                          <a:effectLst/>
                          <a:latin typeface="Calibri"/>
                          <a:ea typeface="Calibri"/>
                          <a:cs typeface="Times New Roman"/>
                        </a:rPr>
                        <a:t>Steelhead</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a:solidFill>
                            <a:srgbClr val="1F497D"/>
                          </a:solidFill>
                          <a:effectLst/>
                          <a:latin typeface="Calibri"/>
                          <a:ea typeface="Calibri"/>
                          <a:cs typeface="Times New Roman"/>
                        </a:rPr>
                        <a:t>Portion</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a:solidFill>
                            <a:srgbClr val="1F497D"/>
                          </a:solidFill>
                          <a:effectLst/>
                          <a:latin typeface="Calibri"/>
                          <a:ea typeface="Calibri"/>
                          <a:cs typeface="Times New Roman"/>
                        </a:rPr>
                        <a:t>YKFP</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a:solidFill>
                            <a:srgbClr val="1F497D"/>
                          </a:solidFill>
                          <a:effectLst/>
                          <a:latin typeface="Calibri"/>
                          <a:ea typeface="Calibri"/>
                          <a:cs typeface="Times New Roman"/>
                        </a:rPr>
                        <a:t>2005-2017</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a:solidFill>
                            <a:srgbClr val="1F497D"/>
                          </a:solidFill>
                          <a:effectLst/>
                          <a:latin typeface="Calibri"/>
                          <a:ea typeface="Calibri"/>
                          <a:cs typeface="Times New Roman"/>
                        </a:rPr>
                        <a:t>1</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a:solidFill>
                            <a:srgbClr val="1F497D"/>
                          </a:solidFill>
                          <a:effectLst/>
                          <a:latin typeface="Calibri"/>
                          <a:ea typeface="Calibri"/>
                          <a:cs typeface="Times New Roman"/>
                        </a:rPr>
                        <a:t>Analysis processing time for 2018. Unknown for CA report </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a:solidFill>
                            <a:srgbClr val="1F497D"/>
                          </a:solidFill>
                          <a:effectLst/>
                          <a:latin typeface="Calibri"/>
                          <a:ea typeface="Calibri"/>
                          <a:cs typeface="Times New Roman"/>
                        </a:rPr>
                        <a:t>M. Steg-Geltner </a:t>
                      </a:r>
                      <a:endParaRPr lang="en-US" sz="105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dirty="0">
                          <a:solidFill>
                            <a:srgbClr val="1F497D"/>
                          </a:solidFill>
                          <a:effectLst/>
                          <a:latin typeface="Calibri"/>
                          <a:ea typeface="Calibri"/>
                          <a:cs typeface="Times New Roman"/>
                        </a:rPr>
                        <a:t>YKFP, STAR Report</a:t>
                      </a:r>
                      <a:endParaRPr lang="en-US" sz="1050" dirty="0">
                        <a:effectLst/>
                        <a:latin typeface="Calibri"/>
                        <a:ea typeface="Calibri"/>
                        <a:cs typeface="Times New Roman"/>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27</a:t>
            </a:fld>
            <a:endParaRPr lang="en-US" dirty="0">
              <a:solidFill>
                <a:prstClr val="black"/>
              </a:solidFill>
            </a:endParaRPr>
          </a:p>
        </p:txBody>
      </p:sp>
      <p:sp>
        <p:nvSpPr>
          <p:cNvPr id="4" name="Title 3"/>
          <p:cNvSpPr>
            <a:spLocks noGrp="1"/>
          </p:cNvSpPr>
          <p:nvPr>
            <p:ph type="title"/>
          </p:nvPr>
        </p:nvSpPr>
        <p:spPr>
          <a:xfrm>
            <a:off x="1600200" y="731772"/>
            <a:ext cx="8610600" cy="944628"/>
          </a:xfrm>
        </p:spPr>
        <p:txBody>
          <a:bodyPr>
            <a:normAutofit/>
          </a:bodyPr>
          <a:lstStyle/>
          <a:p>
            <a:r>
              <a:rPr lang="en-US" dirty="0" smtClean="0"/>
              <a:t>Implementation Tracking &amp; Reporting </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3657601"/>
            <a:ext cx="3889071" cy="26828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1"/>
            <a:ext cx="3104208" cy="270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5105400" y="4114801"/>
            <a:ext cx="685800" cy="514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1" y="3200400"/>
            <a:ext cx="1813975" cy="156591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209801" y="3200400"/>
            <a:ext cx="1701107" cy="369332"/>
          </a:xfrm>
          <a:prstGeom prst="rect">
            <a:avLst/>
          </a:prstGeom>
          <a:noFill/>
        </p:spPr>
        <p:txBody>
          <a:bodyPr wrap="none" rtlCol="0">
            <a:spAutoFit/>
          </a:bodyPr>
          <a:lstStyle/>
          <a:p>
            <a:r>
              <a:rPr lang="en-US" b="1" dirty="0"/>
              <a:t>Current Format </a:t>
            </a:r>
            <a:endParaRPr lang="en-US" b="1" dirty="0"/>
          </a:p>
        </p:txBody>
      </p:sp>
      <p:sp>
        <p:nvSpPr>
          <p:cNvPr id="10" name="TextBox 9"/>
          <p:cNvSpPr txBox="1"/>
          <p:nvPr/>
        </p:nvSpPr>
        <p:spPr>
          <a:xfrm>
            <a:off x="5645739" y="3208020"/>
            <a:ext cx="2769669" cy="369332"/>
          </a:xfrm>
          <a:prstGeom prst="rect">
            <a:avLst/>
          </a:prstGeom>
          <a:noFill/>
        </p:spPr>
        <p:txBody>
          <a:bodyPr wrap="none" rtlCol="0">
            <a:spAutoFit/>
          </a:bodyPr>
          <a:lstStyle/>
          <a:p>
            <a:r>
              <a:rPr lang="en-US" b="1" dirty="0"/>
              <a:t>Proposed Concept  Format </a:t>
            </a:r>
            <a:endParaRPr lang="en-US" b="1" dirty="0"/>
          </a:p>
        </p:txBody>
      </p:sp>
      <p:sp>
        <p:nvSpPr>
          <p:cNvPr id="8" name="Oval 7"/>
          <p:cNvSpPr/>
          <p:nvPr/>
        </p:nvSpPr>
        <p:spPr>
          <a:xfrm>
            <a:off x="2438400" y="48768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645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209800"/>
            <a:ext cx="8229600" cy="4114512"/>
          </a:xfrm>
        </p:spPr>
        <p:txBody>
          <a:bodyPr>
            <a:normAutofit/>
          </a:bodyPr>
          <a:lstStyle/>
          <a:p>
            <a:pPr lvl="1"/>
            <a:r>
              <a:rPr lang="en-US" dirty="0">
                <a:solidFill>
                  <a:schemeClr val="bg1">
                    <a:lumMod val="65000"/>
                  </a:schemeClr>
                </a:solidFill>
              </a:rPr>
              <a:t>Clarify CA scope and intent</a:t>
            </a:r>
          </a:p>
          <a:p>
            <a:pPr lvl="1"/>
            <a:r>
              <a:rPr lang="en-US" dirty="0" smtClean="0">
                <a:solidFill>
                  <a:schemeClr val="bg1">
                    <a:lumMod val="65000"/>
                  </a:schemeClr>
                </a:solidFill>
              </a:rPr>
              <a:t>Implementation </a:t>
            </a:r>
            <a:r>
              <a:rPr lang="en-US" dirty="0">
                <a:solidFill>
                  <a:schemeClr val="bg1">
                    <a:lumMod val="65000"/>
                  </a:schemeClr>
                </a:solidFill>
              </a:rPr>
              <a:t>tracking and </a:t>
            </a:r>
            <a:r>
              <a:rPr lang="en-US" dirty="0" smtClean="0">
                <a:solidFill>
                  <a:schemeClr val="bg1">
                    <a:lumMod val="65000"/>
                  </a:schemeClr>
                </a:solidFill>
              </a:rPr>
              <a:t>reporting</a:t>
            </a:r>
          </a:p>
          <a:p>
            <a:pPr lvl="1"/>
            <a:r>
              <a:rPr lang="en-US" b="1" dirty="0" smtClean="0"/>
              <a:t>Priority populations and metrics/indicators</a:t>
            </a:r>
          </a:p>
          <a:p>
            <a:pPr lvl="1"/>
            <a:r>
              <a:rPr lang="en-US" dirty="0" smtClean="0">
                <a:solidFill>
                  <a:schemeClr val="bg1">
                    <a:lumMod val="65000"/>
                  </a:schemeClr>
                </a:solidFill>
              </a:rPr>
              <a:t>Continue to increase data usability</a:t>
            </a:r>
          </a:p>
          <a:p>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28</a:t>
            </a:fld>
            <a:endParaRPr lang="en-US" dirty="0">
              <a:solidFill>
                <a:prstClr val="black"/>
              </a:solidFill>
            </a:endParaRPr>
          </a:p>
        </p:txBody>
      </p:sp>
      <p:sp>
        <p:nvSpPr>
          <p:cNvPr id="6" name="Title 3"/>
          <p:cNvSpPr>
            <a:spLocks noGrp="1"/>
          </p:cNvSpPr>
          <p:nvPr>
            <p:ph type="title"/>
          </p:nvPr>
        </p:nvSpPr>
        <p:spPr>
          <a:xfrm>
            <a:off x="1981200" y="914400"/>
            <a:ext cx="8229600" cy="944628"/>
          </a:xfrm>
        </p:spPr>
        <p:txBody>
          <a:bodyPr>
            <a:normAutofit fontScale="90000"/>
          </a:bodyPr>
          <a:lstStyle/>
          <a:p>
            <a:pPr algn="ctr"/>
            <a:r>
              <a:rPr lang="en-US" dirty="0" smtClean="0"/>
              <a:t>Coordinated Assessments 5-yr plan </a:t>
            </a:r>
            <a:r>
              <a:rPr lang="en-US" i="1" dirty="0" smtClean="0"/>
              <a:t>BPA</a:t>
            </a:r>
            <a:r>
              <a:rPr lang="en-US" dirty="0" smtClean="0"/>
              <a:t> </a:t>
            </a:r>
            <a:r>
              <a:rPr lang="en-US" i="1" dirty="0" smtClean="0"/>
              <a:t>recommendations…</a:t>
            </a:r>
            <a:r>
              <a:rPr lang="en-US" sz="3100" i="1" dirty="0"/>
              <a:t>continued</a:t>
            </a:r>
            <a:endParaRPr lang="en-US" sz="3100" i="1" dirty="0"/>
          </a:p>
        </p:txBody>
      </p:sp>
    </p:spTree>
    <p:extLst>
      <p:ext uri="{BB962C8B-B14F-4D97-AF65-F5344CB8AC3E}">
        <p14:creationId xmlns:p14="http://schemas.microsoft.com/office/powerpoint/2010/main" val="24566557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524000"/>
            <a:ext cx="8458200" cy="5105400"/>
          </a:xfrm>
        </p:spPr>
        <p:txBody>
          <a:bodyPr>
            <a:normAutofit fontScale="70000" lnSpcReduction="20000"/>
          </a:bodyPr>
          <a:lstStyle/>
          <a:p>
            <a:endParaRPr lang="en-US" dirty="0"/>
          </a:p>
          <a:p>
            <a:pPr marL="0" indent="0">
              <a:spcBef>
                <a:spcPts val="0"/>
              </a:spcBef>
              <a:buNone/>
            </a:pPr>
            <a:r>
              <a:rPr lang="en-US" u="sng" dirty="0"/>
              <a:t>Timeliness</a:t>
            </a:r>
            <a:r>
              <a:rPr lang="en-US" dirty="0"/>
              <a:t>: Based on data record length and availability: </a:t>
            </a:r>
            <a:endParaRPr lang="en-US" dirty="0" smtClean="0"/>
          </a:p>
          <a:p>
            <a:r>
              <a:rPr lang="en-US" dirty="0" smtClean="0"/>
              <a:t>Goal - data </a:t>
            </a:r>
            <a:r>
              <a:rPr lang="en-US" dirty="0"/>
              <a:t>records </a:t>
            </a:r>
            <a:r>
              <a:rPr lang="en-US" dirty="0" smtClean="0"/>
              <a:t>published </a:t>
            </a:r>
            <a:r>
              <a:rPr lang="en-US" dirty="0"/>
              <a:t>within 1-2 year of </a:t>
            </a:r>
            <a:r>
              <a:rPr lang="en-US" dirty="0" smtClean="0"/>
              <a:t>analysis</a:t>
            </a:r>
          </a:p>
          <a:p>
            <a:r>
              <a:rPr lang="en-US" dirty="0" smtClean="0"/>
              <a:t>Prioritize data </a:t>
            </a:r>
            <a:r>
              <a:rPr lang="en-US" dirty="0"/>
              <a:t>records </a:t>
            </a:r>
            <a:r>
              <a:rPr lang="en-US" dirty="0" smtClean="0"/>
              <a:t>with 5+ </a:t>
            </a:r>
            <a:r>
              <a:rPr lang="en-US" dirty="0"/>
              <a:t>years </a:t>
            </a:r>
            <a:r>
              <a:rPr lang="en-US" dirty="0" smtClean="0"/>
              <a:t>of </a:t>
            </a:r>
            <a:r>
              <a:rPr lang="en-US" dirty="0"/>
              <a:t>unpublished data </a:t>
            </a:r>
            <a:r>
              <a:rPr lang="en-US" dirty="0" smtClean="0"/>
              <a:t>(active monitoring) </a:t>
            </a:r>
          </a:p>
          <a:p>
            <a:endParaRPr lang="en-US" dirty="0"/>
          </a:p>
          <a:p>
            <a:pPr marL="0" indent="0">
              <a:buNone/>
            </a:pPr>
            <a:r>
              <a:rPr lang="en-US" u="sng" dirty="0" smtClean="0"/>
              <a:t>Species focus</a:t>
            </a:r>
            <a:r>
              <a:rPr lang="en-US" dirty="0" smtClean="0"/>
              <a:t>:</a:t>
            </a:r>
            <a:endParaRPr lang="en-US" dirty="0"/>
          </a:p>
          <a:p>
            <a:r>
              <a:rPr lang="en-US" b="1" dirty="0" smtClean="0">
                <a:solidFill>
                  <a:schemeClr val="accent1">
                    <a:lumMod val="75000"/>
                  </a:schemeClr>
                </a:solidFill>
              </a:rPr>
              <a:t>Tier 1. </a:t>
            </a:r>
            <a:r>
              <a:rPr lang="en-US" dirty="0" smtClean="0"/>
              <a:t>ESA-listed CR Chinook</a:t>
            </a:r>
            <a:r>
              <a:rPr lang="en-US" dirty="0"/>
              <a:t>, chum, steelhead, sockeye, and bull trout </a:t>
            </a:r>
            <a:r>
              <a:rPr lang="en-US" dirty="0" smtClean="0"/>
              <a:t>upstream </a:t>
            </a:r>
            <a:r>
              <a:rPr lang="en-US" dirty="0"/>
              <a:t>from Bonneville </a:t>
            </a:r>
            <a:r>
              <a:rPr lang="en-US" dirty="0" smtClean="0"/>
              <a:t>Dam. CR </a:t>
            </a:r>
            <a:r>
              <a:rPr lang="en-US" dirty="0"/>
              <a:t>chum in the Gorge MPG and bull trout. </a:t>
            </a:r>
          </a:p>
          <a:p>
            <a:pPr lvl="1"/>
            <a:r>
              <a:rPr lang="en-US" dirty="0" smtClean="0">
                <a:solidFill>
                  <a:schemeClr val="accent6">
                    <a:lumMod val="75000"/>
                  </a:schemeClr>
                </a:solidFill>
              </a:rPr>
              <a:t>ESA Listed Interior Columbia Low Risk Populations, BPA Funded Hatcheries</a:t>
            </a:r>
            <a:endParaRPr lang="en-US" dirty="0">
              <a:solidFill>
                <a:schemeClr val="accent6">
                  <a:lumMod val="75000"/>
                </a:schemeClr>
              </a:solidFill>
            </a:endParaRPr>
          </a:p>
          <a:p>
            <a:pPr lvl="1">
              <a:lnSpc>
                <a:spcPct val="120000"/>
              </a:lnSpc>
            </a:pPr>
            <a:r>
              <a:rPr lang="en-US" dirty="0">
                <a:solidFill>
                  <a:schemeClr val="accent6">
                    <a:lumMod val="75000"/>
                  </a:schemeClr>
                </a:solidFill>
              </a:rPr>
              <a:t>ESA Listed Interior Columbia </a:t>
            </a:r>
            <a:r>
              <a:rPr lang="en-US" dirty="0" smtClean="0">
                <a:solidFill>
                  <a:schemeClr val="accent6">
                    <a:lumMod val="75000"/>
                  </a:schemeClr>
                </a:solidFill>
              </a:rPr>
              <a:t>Moderate Risk Populations, </a:t>
            </a:r>
            <a:r>
              <a:rPr lang="en-US" dirty="0">
                <a:solidFill>
                  <a:schemeClr val="accent6">
                    <a:lumMod val="75000"/>
                  </a:schemeClr>
                </a:solidFill>
              </a:rPr>
              <a:t>non BPA </a:t>
            </a:r>
            <a:r>
              <a:rPr lang="en-US" dirty="0" smtClean="0">
                <a:solidFill>
                  <a:schemeClr val="accent6">
                    <a:lumMod val="75000"/>
                  </a:schemeClr>
                </a:solidFill>
              </a:rPr>
              <a:t>Hatcheries </a:t>
            </a:r>
            <a:endParaRPr lang="en-US" dirty="0">
              <a:solidFill>
                <a:schemeClr val="accent6">
                  <a:lumMod val="75000"/>
                </a:schemeClr>
              </a:solidFill>
            </a:endParaRPr>
          </a:p>
          <a:p>
            <a:r>
              <a:rPr lang="en-US" b="1" dirty="0" smtClean="0">
                <a:solidFill>
                  <a:schemeClr val="accent1">
                    <a:lumMod val="75000"/>
                  </a:schemeClr>
                </a:solidFill>
              </a:rPr>
              <a:t>Tier 2. </a:t>
            </a:r>
            <a:r>
              <a:rPr lang="en-US" dirty="0"/>
              <a:t>Non-listed Interior Columbia populations associated with BPA-funded hatchery programs</a:t>
            </a:r>
            <a:r>
              <a:rPr lang="en-US" dirty="0" smtClean="0"/>
              <a:t>.</a:t>
            </a:r>
          </a:p>
          <a:p>
            <a:r>
              <a:rPr lang="en-US" b="1" dirty="0">
                <a:solidFill>
                  <a:schemeClr val="accent1">
                    <a:lumMod val="75000"/>
                  </a:schemeClr>
                </a:solidFill>
              </a:rPr>
              <a:t>Tier </a:t>
            </a:r>
            <a:r>
              <a:rPr lang="en-US" b="1" dirty="0" smtClean="0">
                <a:solidFill>
                  <a:schemeClr val="accent1">
                    <a:lumMod val="75000"/>
                  </a:schemeClr>
                </a:solidFill>
              </a:rPr>
              <a:t>3. </a:t>
            </a:r>
            <a:r>
              <a:rPr lang="en-US" dirty="0" smtClean="0"/>
              <a:t>Other Columbia River Salmonid Populations or Species</a:t>
            </a:r>
          </a:p>
          <a:p>
            <a:pPr lvl="1">
              <a:lnSpc>
                <a:spcPct val="120000"/>
              </a:lnSpc>
            </a:pPr>
            <a:r>
              <a:rPr lang="en-US" dirty="0" smtClean="0">
                <a:solidFill>
                  <a:schemeClr val="accent6">
                    <a:lumMod val="75000"/>
                  </a:schemeClr>
                </a:solidFill>
              </a:rPr>
              <a:t>ESA </a:t>
            </a:r>
            <a:r>
              <a:rPr lang="en-US" dirty="0">
                <a:solidFill>
                  <a:schemeClr val="accent6">
                    <a:lumMod val="75000"/>
                  </a:schemeClr>
                </a:solidFill>
              </a:rPr>
              <a:t>population- not listed in this strategy (Lower Columbia, Willamette and non Columbia for reference application</a:t>
            </a:r>
            <a:r>
              <a:rPr lang="en-US" dirty="0" smtClean="0">
                <a:solidFill>
                  <a:schemeClr val="accent6">
                    <a:lumMod val="75000"/>
                  </a:schemeClr>
                </a:solidFill>
              </a:rPr>
              <a:t>)</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29</a:t>
            </a:fld>
            <a:endParaRPr lang="en-US" dirty="0">
              <a:solidFill>
                <a:prstClr val="black"/>
              </a:solidFill>
            </a:endParaRPr>
          </a:p>
        </p:txBody>
      </p:sp>
      <p:sp>
        <p:nvSpPr>
          <p:cNvPr id="4" name="Title 3"/>
          <p:cNvSpPr>
            <a:spLocks noGrp="1"/>
          </p:cNvSpPr>
          <p:nvPr>
            <p:ph type="title"/>
          </p:nvPr>
        </p:nvSpPr>
        <p:spPr/>
        <p:txBody>
          <a:bodyPr/>
          <a:lstStyle/>
          <a:p>
            <a:r>
              <a:rPr lang="en-US" dirty="0" smtClean="0"/>
              <a:t>Priority populations</a:t>
            </a:r>
            <a:endParaRPr lang="en-US" dirty="0"/>
          </a:p>
        </p:txBody>
      </p:sp>
    </p:spTree>
    <p:extLst>
      <p:ext uri="{BB962C8B-B14F-4D97-AF65-F5344CB8AC3E}">
        <p14:creationId xmlns:p14="http://schemas.microsoft.com/office/powerpoint/2010/main" val="2850109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67" y="699103"/>
            <a:ext cx="3635240" cy="938108"/>
          </a:xfrm>
        </p:spPr>
        <p:txBody>
          <a:bodyPr>
            <a:normAutofit fontScale="90000"/>
          </a:bodyPr>
          <a:lstStyle/>
          <a:p>
            <a:r>
              <a:rPr lang="en-US" dirty="0" smtClean="0"/>
              <a:t>NOAA Update</a:t>
            </a:r>
            <a:br>
              <a:rPr lang="en-US" dirty="0" smtClean="0"/>
            </a:br>
            <a:r>
              <a:rPr lang="en-US" dirty="0" smtClean="0"/>
              <a:t>Greg </a:t>
            </a:r>
            <a:r>
              <a:rPr lang="en-US" dirty="0" err="1" smtClean="0"/>
              <a:t>Sieglitz</a:t>
            </a:r>
            <a:endParaRPr lang="en-US" dirty="0"/>
          </a:p>
        </p:txBody>
      </p:sp>
      <p:pic>
        <p:nvPicPr>
          <p:cNvPr id="6" name="Picture 5"/>
          <p:cNvPicPr>
            <a:picLocks noChangeAspect="1"/>
          </p:cNvPicPr>
          <p:nvPr/>
        </p:nvPicPr>
        <p:blipFill>
          <a:blip r:embed="rId2"/>
          <a:stretch>
            <a:fillRect/>
          </a:stretch>
        </p:blipFill>
        <p:spPr>
          <a:xfrm>
            <a:off x="4771344" y="278674"/>
            <a:ext cx="4663440" cy="6270171"/>
          </a:xfrm>
          <a:prstGeom prst="rect">
            <a:avLst/>
          </a:prstGeom>
        </p:spPr>
      </p:pic>
      <p:sp>
        <p:nvSpPr>
          <p:cNvPr id="7" name="Rectangle 6"/>
          <p:cNvSpPr/>
          <p:nvPr/>
        </p:nvSpPr>
        <p:spPr>
          <a:xfrm>
            <a:off x="9971914" y="6179513"/>
            <a:ext cx="1339919" cy="369332"/>
          </a:xfrm>
          <a:prstGeom prst="rect">
            <a:avLst/>
          </a:prstGeom>
        </p:spPr>
        <p:txBody>
          <a:bodyPr wrap="none">
            <a:spAutoFit/>
          </a:bodyPr>
          <a:lstStyle/>
          <a:p>
            <a:r>
              <a:rPr lang="en-US" dirty="0"/>
              <a:t>Walton Ford</a:t>
            </a:r>
          </a:p>
        </p:txBody>
      </p:sp>
    </p:spTree>
    <p:extLst>
      <p:ext uri="{BB962C8B-B14F-4D97-AF65-F5344CB8AC3E}">
        <p14:creationId xmlns:p14="http://schemas.microsoft.com/office/powerpoint/2010/main" val="8290089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805925"/>
            <a:ext cx="8229600" cy="4442475"/>
          </a:xfrm>
        </p:spPr>
        <p:txBody>
          <a:bodyPr>
            <a:normAutofit fontScale="62500" lnSpcReduction="20000"/>
          </a:bodyPr>
          <a:lstStyle/>
          <a:p>
            <a:pPr marL="0" indent="0">
              <a:buNone/>
            </a:pPr>
            <a:endParaRPr lang="en-US" sz="3200" dirty="0"/>
          </a:p>
          <a:p>
            <a:pPr marL="514350" indent="-514350">
              <a:spcBef>
                <a:spcPts val="600"/>
              </a:spcBef>
              <a:spcAft>
                <a:spcPts val="300"/>
              </a:spcAft>
              <a:buFont typeface="+mj-lt"/>
              <a:buAutoNum type="arabicPeriod"/>
            </a:pPr>
            <a:r>
              <a:rPr lang="en-US" sz="3200" dirty="0"/>
              <a:t>Juvenile out-migrant abundance (CA)</a:t>
            </a:r>
          </a:p>
          <a:p>
            <a:pPr marL="514350" indent="-514350">
              <a:spcBef>
                <a:spcPts val="600"/>
              </a:spcBef>
              <a:spcAft>
                <a:spcPts val="300"/>
              </a:spcAft>
              <a:buFont typeface="+mj-lt"/>
              <a:buAutoNum type="arabicPeriod"/>
            </a:pPr>
            <a:r>
              <a:rPr lang="en-US" sz="3200" dirty="0"/>
              <a:t>Natural-origin spawner abundance (CA)</a:t>
            </a:r>
          </a:p>
          <a:p>
            <a:pPr marL="514350" indent="-514350">
              <a:spcBef>
                <a:spcPts val="600"/>
              </a:spcBef>
              <a:spcAft>
                <a:spcPts val="300"/>
              </a:spcAft>
              <a:buFont typeface="+mj-lt"/>
              <a:buAutoNum type="arabicPeriod"/>
            </a:pPr>
            <a:r>
              <a:rPr lang="en-US" sz="3200" dirty="0"/>
              <a:t>Recruits per </a:t>
            </a:r>
            <a:r>
              <a:rPr lang="en-US" sz="3200" dirty="0" err="1"/>
              <a:t>spawner</a:t>
            </a:r>
            <a:r>
              <a:rPr lang="en-US" sz="3200" dirty="0"/>
              <a:t> and out-migrants per adult (</a:t>
            </a:r>
            <a:r>
              <a:rPr lang="en-US" sz="3200" dirty="0"/>
              <a:t>CA)</a:t>
            </a:r>
            <a:endParaRPr lang="en-US" sz="3200" dirty="0"/>
          </a:p>
          <a:p>
            <a:pPr marL="514350" indent="-514350">
              <a:spcBef>
                <a:spcPts val="600"/>
              </a:spcBef>
              <a:spcAft>
                <a:spcPts val="300"/>
              </a:spcAft>
              <a:buFont typeface="+mj-lt"/>
              <a:buAutoNum type="arabicPeriod"/>
            </a:pPr>
            <a:r>
              <a:rPr lang="en-US" sz="3200" dirty="0"/>
              <a:t>Adult escapements (Weir/Dam)</a:t>
            </a:r>
          </a:p>
          <a:p>
            <a:pPr marL="514350" indent="-514350">
              <a:spcBef>
                <a:spcPts val="600"/>
              </a:spcBef>
              <a:spcAft>
                <a:spcPts val="300"/>
              </a:spcAft>
              <a:buFont typeface="+mj-lt"/>
              <a:buAutoNum type="arabicPeriod"/>
            </a:pPr>
            <a:r>
              <a:rPr lang="en-US" sz="3200" dirty="0"/>
              <a:t>Rotary screw trap data</a:t>
            </a:r>
          </a:p>
          <a:p>
            <a:pPr marL="514350" indent="-514350">
              <a:spcBef>
                <a:spcPts val="600"/>
              </a:spcBef>
              <a:spcAft>
                <a:spcPts val="300"/>
              </a:spcAft>
              <a:buFont typeface="+mj-lt"/>
              <a:buAutoNum type="arabicPeriod"/>
            </a:pPr>
            <a:r>
              <a:rPr lang="en-US" sz="3200" dirty="0">
                <a:solidFill>
                  <a:schemeClr val="accent1">
                    <a:lumMod val="75000"/>
                  </a:schemeClr>
                </a:solidFill>
              </a:rPr>
              <a:t>Adult distribution and abundance (</a:t>
            </a:r>
            <a:r>
              <a:rPr lang="en-US" sz="3200" dirty="0" err="1">
                <a:solidFill>
                  <a:schemeClr val="accent1">
                    <a:lumMod val="75000"/>
                  </a:schemeClr>
                </a:solidFill>
              </a:rPr>
              <a:t>spawner</a:t>
            </a:r>
            <a:r>
              <a:rPr lang="en-US" sz="3200" dirty="0">
                <a:solidFill>
                  <a:schemeClr val="accent1">
                    <a:lumMod val="75000"/>
                  </a:schemeClr>
                </a:solidFill>
              </a:rPr>
              <a:t> surveys</a:t>
            </a:r>
            <a:r>
              <a:rPr lang="en-US" sz="3200" dirty="0">
                <a:solidFill>
                  <a:schemeClr val="accent1">
                    <a:lumMod val="75000"/>
                  </a:schemeClr>
                </a:solidFill>
              </a:rPr>
              <a:t>)</a:t>
            </a:r>
          </a:p>
          <a:p>
            <a:pPr marL="514350" indent="-514350">
              <a:buFont typeface="+mj-lt"/>
              <a:buAutoNum type="arabicPeriod"/>
            </a:pPr>
            <a:endParaRPr lang="en-US" dirty="0">
              <a:solidFill>
                <a:schemeClr val="accent1">
                  <a:lumMod val="75000"/>
                </a:schemeClr>
              </a:solidFill>
            </a:endParaRPr>
          </a:p>
          <a:p>
            <a:pPr marL="514350" indent="-514350">
              <a:buFont typeface="+mj-lt"/>
              <a:buAutoNum type="arabicPeriod"/>
            </a:pPr>
            <a:r>
              <a:rPr lang="en-US" dirty="0" smtClean="0">
                <a:solidFill>
                  <a:schemeClr val="bg1">
                    <a:lumMod val="50000"/>
                  </a:schemeClr>
                </a:solidFill>
              </a:rPr>
              <a:t>Juvenile density and distribution (snorkel and electrofishing surveys)</a:t>
            </a:r>
          </a:p>
          <a:p>
            <a:pPr marL="514350" indent="-514350">
              <a:buFont typeface="+mj-lt"/>
              <a:buAutoNum type="arabicPeriod"/>
            </a:pPr>
            <a:r>
              <a:rPr lang="en-US" dirty="0" smtClean="0">
                <a:solidFill>
                  <a:schemeClr val="bg1">
                    <a:lumMod val="50000"/>
                  </a:schemeClr>
                </a:solidFill>
              </a:rPr>
              <a:t>PIT-array operations</a:t>
            </a:r>
          </a:p>
          <a:p>
            <a:pPr marL="514350" indent="-514350">
              <a:buFont typeface="+mj-lt"/>
              <a:buAutoNum type="arabicPeriod"/>
            </a:pPr>
            <a:r>
              <a:rPr lang="en-US" dirty="0" smtClean="0">
                <a:solidFill>
                  <a:schemeClr val="bg1">
                    <a:lumMod val="50000"/>
                  </a:schemeClr>
                </a:solidFill>
              </a:rPr>
              <a:t>Genetics</a:t>
            </a:r>
          </a:p>
          <a:p>
            <a:pPr marL="514350" indent="-514350">
              <a:buFont typeface="+mj-lt"/>
              <a:buAutoNum type="arabicPeriod"/>
            </a:pPr>
            <a:r>
              <a:rPr lang="en-US" dirty="0" smtClean="0">
                <a:solidFill>
                  <a:schemeClr val="bg1">
                    <a:lumMod val="50000"/>
                  </a:schemeClr>
                </a:solidFill>
              </a:rPr>
              <a:t>Temperature monitoring </a:t>
            </a:r>
          </a:p>
          <a:p>
            <a:pPr marL="514350" indent="-514350">
              <a:buFont typeface="+mj-lt"/>
              <a:buAutoNum type="arabicPeriod"/>
            </a:pPr>
            <a:r>
              <a:rPr lang="en-US" dirty="0" smtClean="0">
                <a:solidFill>
                  <a:schemeClr val="bg1">
                    <a:lumMod val="50000"/>
                  </a:schemeClr>
                </a:solidFill>
              </a:rPr>
              <a:t>Flow monitoring </a:t>
            </a:r>
          </a:p>
          <a:p>
            <a:endParaRPr lang="en-US" dirty="0"/>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30</a:t>
            </a:fld>
            <a:endParaRPr lang="en-US" dirty="0">
              <a:solidFill>
                <a:prstClr val="black"/>
              </a:solidFill>
            </a:endParaRPr>
          </a:p>
        </p:txBody>
      </p:sp>
      <p:sp>
        <p:nvSpPr>
          <p:cNvPr id="4" name="Title 3"/>
          <p:cNvSpPr>
            <a:spLocks noGrp="1"/>
          </p:cNvSpPr>
          <p:nvPr>
            <p:ph type="title"/>
          </p:nvPr>
        </p:nvSpPr>
        <p:spPr/>
        <p:txBody>
          <a:bodyPr>
            <a:normAutofit/>
          </a:bodyPr>
          <a:lstStyle/>
          <a:p>
            <a:pPr lvl="0"/>
            <a:r>
              <a:rPr lang="en-US" dirty="0" smtClean="0"/>
              <a:t>Metric / Indicator priorities</a:t>
            </a:r>
            <a:endParaRPr lang="en-US" dirty="0"/>
          </a:p>
        </p:txBody>
      </p:sp>
    </p:spTree>
    <p:extLst>
      <p:ext uri="{BB962C8B-B14F-4D97-AF65-F5344CB8AC3E}">
        <p14:creationId xmlns:p14="http://schemas.microsoft.com/office/powerpoint/2010/main" val="1794162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209800"/>
            <a:ext cx="8229600" cy="4114512"/>
          </a:xfrm>
        </p:spPr>
        <p:txBody>
          <a:bodyPr>
            <a:normAutofit/>
          </a:bodyPr>
          <a:lstStyle/>
          <a:p>
            <a:pPr lvl="1"/>
            <a:r>
              <a:rPr lang="en-US" dirty="0">
                <a:solidFill>
                  <a:schemeClr val="bg1">
                    <a:lumMod val="65000"/>
                  </a:schemeClr>
                </a:solidFill>
              </a:rPr>
              <a:t>CA definition and purpose</a:t>
            </a:r>
          </a:p>
          <a:p>
            <a:pPr lvl="1"/>
            <a:r>
              <a:rPr lang="en-US" dirty="0">
                <a:solidFill>
                  <a:schemeClr val="bg1">
                    <a:lumMod val="65000"/>
                  </a:schemeClr>
                </a:solidFill>
              </a:rPr>
              <a:t>Implementation tracking and reporting</a:t>
            </a:r>
          </a:p>
          <a:p>
            <a:pPr lvl="1"/>
            <a:r>
              <a:rPr lang="en-US" dirty="0" smtClean="0">
                <a:solidFill>
                  <a:schemeClr val="bg1">
                    <a:lumMod val="65000"/>
                  </a:schemeClr>
                </a:solidFill>
              </a:rPr>
              <a:t>Priority populations and metrics/indicators</a:t>
            </a:r>
          </a:p>
          <a:p>
            <a:pPr lvl="1"/>
            <a:r>
              <a:rPr lang="en-US" b="1" dirty="0" smtClean="0">
                <a:solidFill>
                  <a:schemeClr val="accent1">
                    <a:lumMod val="75000"/>
                  </a:schemeClr>
                </a:solidFill>
              </a:rPr>
              <a:t>Continue to increase data usability</a:t>
            </a:r>
          </a:p>
          <a:p>
            <a:pPr lvl="2"/>
            <a:r>
              <a:rPr lang="en-US" dirty="0">
                <a:solidFill>
                  <a:schemeClr val="accent1">
                    <a:lumMod val="75000"/>
                  </a:schemeClr>
                </a:solidFill>
              </a:rPr>
              <a:t>Required </a:t>
            </a:r>
            <a:r>
              <a:rPr lang="en-US" dirty="0" smtClean="0">
                <a:solidFill>
                  <a:schemeClr val="accent1">
                    <a:lumMod val="75000"/>
                  </a:schemeClr>
                </a:solidFill>
              </a:rPr>
              <a:t>attributes/fields</a:t>
            </a:r>
            <a:endParaRPr lang="en-US" dirty="0">
              <a:solidFill>
                <a:schemeClr val="accent1">
                  <a:lumMod val="75000"/>
                </a:schemeClr>
              </a:solidFill>
            </a:endParaRPr>
          </a:p>
          <a:p>
            <a:pPr marL="1543050" lvl="3" indent="-171450"/>
            <a:r>
              <a:rPr lang="en-US" dirty="0">
                <a:solidFill>
                  <a:schemeClr val="accent1">
                    <a:lumMod val="75000"/>
                  </a:schemeClr>
                </a:solidFill>
              </a:rPr>
              <a:t>Not just the minimum for system exchange</a:t>
            </a:r>
          </a:p>
          <a:p>
            <a:pPr marL="1543050" lvl="3" indent="-171450"/>
            <a:r>
              <a:rPr lang="en-US" dirty="0">
                <a:solidFill>
                  <a:schemeClr val="accent1">
                    <a:lumMod val="75000"/>
                  </a:schemeClr>
                </a:solidFill>
              </a:rPr>
              <a:t>Related attributes by data </a:t>
            </a:r>
            <a:r>
              <a:rPr lang="en-US" dirty="0" smtClean="0">
                <a:solidFill>
                  <a:schemeClr val="accent1">
                    <a:lumMod val="75000"/>
                  </a:schemeClr>
                </a:solidFill>
              </a:rPr>
              <a:t>provider</a:t>
            </a:r>
          </a:p>
          <a:p>
            <a:pPr marL="1085850" lvl="2" indent="-171450"/>
            <a:r>
              <a:rPr lang="en-US" dirty="0" smtClean="0">
                <a:solidFill>
                  <a:schemeClr val="accent1">
                    <a:lumMod val="75000"/>
                  </a:schemeClr>
                </a:solidFill>
              </a:rPr>
              <a:t>QA/QC processes</a:t>
            </a:r>
          </a:p>
          <a:p>
            <a:pPr marL="1085850" lvl="2" indent="-171450"/>
            <a:r>
              <a:rPr lang="en-US" dirty="0" smtClean="0">
                <a:solidFill>
                  <a:schemeClr val="accent1">
                    <a:lumMod val="75000"/>
                  </a:schemeClr>
                </a:solidFill>
              </a:rPr>
              <a:t>Protocol </a:t>
            </a:r>
            <a:r>
              <a:rPr lang="en-US" dirty="0">
                <a:solidFill>
                  <a:schemeClr val="accent1">
                    <a:lumMod val="75000"/>
                  </a:schemeClr>
                </a:solidFill>
              </a:rPr>
              <a:t>method documentation </a:t>
            </a:r>
          </a:p>
          <a:p>
            <a:endParaRPr lang="en-US" dirty="0"/>
          </a:p>
          <a:p>
            <a:endParaRPr lang="en-US" dirty="0"/>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31</a:t>
            </a:fld>
            <a:endParaRPr lang="en-US" dirty="0">
              <a:solidFill>
                <a:prstClr val="black"/>
              </a:solidFill>
            </a:endParaRPr>
          </a:p>
        </p:txBody>
      </p:sp>
      <p:sp>
        <p:nvSpPr>
          <p:cNvPr id="4" name="Title 3"/>
          <p:cNvSpPr>
            <a:spLocks noGrp="1"/>
          </p:cNvSpPr>
          <p:nvPr>
            <p:ph type="title"/>
          </p:nvPr>
        </p:nvSpPr>
        <p:spPr>
          <a:xfrm>
            <a:off x="1981200" y="914400"/>
            <a:ext cx="8229600" cy="944628"/>
          </a:xfrm>
        </p:spPr>
        <p:txBody>
          <a:bodyPr>
            <a:normAutofit fontScale="90000"/>
          </a:bodyPr>
          <a:lstStyle/>
          <a:p>
            <a:r>
              <a:rPr lang="en-US" dirty="0" smtClean="0"/>
              <a:t>Coordinated Assessments 5-year plan – recommendations…</a:t>
            </a:r>
            <a:r>
              <a:rPr lang="en-US" sz="3100" i="1" dirty="0"/>
              <a:t>continued</a:t>
            </a:r>
            <a:endParaRPr lang="en-US" sz="3100" dirty="0"/>
          </a:p>
        </p:txBody>
      </p:sp>
    </p:spTree>
    <p:extLst>
      <p:ext uri="{BB962C8B-B14F-4D97-AF65-F5344CB8AC3E}">
        <p14:creationId xmlns:p14="http://schemas.microsoft.com/office/powerpoint/2010/main" val="1599071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133601"/>
            <a:ext cx="8229600" cy="4442475"/>
          </a:xfrm>
        </p:spPr>
        <p:txBody>
          <a:bodyPr>
            <a:normAutofit/>
          </a:bodyPr>
          <a:lstStyle/>
          <a:p>
            <a:r>
              <a:rPr lang="en-US" dirty="0" smtClean="0"/>
              <a:t>$100k additional funds</a:t>
            </a:r>
          </a:p>
          <a:p>
            <a:pPr lvl="1"/>
            <a:r>
              <a:rPr lang="en-US" sz="2200" dirty="0">
                <a:solidFill>
                  <a:schemeClr val="accent1">
                    <a:lumMod val="75000"/>
                  </a:schemeClr>
                </a:solidFill>
              </a:rPr>
              <a:t>PSMFC to spearhead information tracking with </a:t>
            </a:r>
            <a:r>
              <a:rPr lang="en-US" sz="2200" dirty="0">
                <a:solidFill>
                  <a:schemeClr val="accent1">
                    <a:lumMod val="75000"/>
                  </a:schemeClr>
                </a:solidFill>
              </a:rPr>
              <a:t>CRITFC</a:t>
            </a:r>
          </a:p>
          <a:p>
            <a:pPr lvl="1"/>
            <a:r>
              <a:rPr lang="en-US" sz="2200" dirty="0">
                <a:solidFill>
                  <a:schemeClr val="accent1">
                    <a:lumMod val="75000"/>
                  </a:schemeClr>
                </a:solidFill>
              </a:rPr>
              <a:t>Refinements to </a:t>
            </a:r>
            <a:r>
              <a:rPr lang="en-US" sz="2200" dirty="0">
                <a:solidFill>
                  <a:schemeClr val="accent1">
                    <a:lumMod val="75000"/>
                  </a:schemeClr>
                </a:solidFill>
              </a:rPr>
              <a:t>CA Reporting website summary </a:t>
            </a:r>
            <a:endParaRPr lang="en-US" sz="2200" dirty="0">
              <a:solidFill>
                <a:schemeClr val="accent1">
                  <a:lumMod val="75000"/>
                </a:schemeClr>
              </a:solidFill>
            </a:endParaRPr>
          </a:p>
          <a:p>
            <a:pPr lvl="1"/>
            <a:r>
              <a:rPr lang="en-US" sz="2200" dirty="0">
                <a:solidFill>
                  <a:schemeClr val="accent1">
                    <a:lumMod val="75000"/>
                  </a:schemeClr>
                </a:solidFill>
              </a:rPr>
              <a:t>Manage GIS data for non-listed populations provided by BPA</a:t>
            </a:r>
            <a:endParaRPr lang="en-US" sz="2200" dirty="0">
              <a:solidFill>
                <a:schemeClr val="accent1">
                  <a:lumMod val="75000"/>
                </a:schemeClr>
              </a:solidFill>
            </a:endParaRPr>
          </a:p>
          <a:p>
            <a:r>
              <a:rPr lang="en-US" dirty="0"/>
              <a:t>Phase 2 pilot </a:t>
            </a:r>
            <a:endParaRPr lang="en-US" dirty="0" smtClean="0"/>
          </a:p>
          <a:p>
            <a:pPr lvl="1"/>
            <a:r>
              <a:rPr lang="en-US" i="1" dirty="0">
                <a:solidFill>
                  <a:schemeClr val="accent1">
                    <a:lumMod val="75000"/>
                  </a:schemeClr>
                </a:solidFill>
              </a:rPr>
              <a:t>Populations with “No Data” submitted </a:t>
            </a:r>
          </a:p>
          <a:p>
            <a:pPr lvl="1"/>
            <a:r>
              <a:rPr lang="en-US" i="1" dirty="0">
                <a:solidFill>
                  <a:schemeClr val="accent1">
                    <a:lumMod val="75000"/>
                  </a:schemeClr>
                </a:solidFill>
              </a:rPr>
              <a:t>Complete age data for NOSA and juvenile data</a:t>
            </a:r>
            <a:endParaRPr lang="en-US" dirty="0">
              <a:solidFill>
                <a:schemeClr val="accent1">
                  <a:lumMod val="75000"/>
                </a:schemeClr>
              </a:solidFill>
            </a:endParaRPr>
          </a:p>
          <a:p>
            <a:endParaRPr lang="en-US" dirty="0"/>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32</a:t>
            </a:fld>
            <a:endParaRPr lang="en-US" dirty="0">
              <a:solidFill>
                <a:prstClr val="black"/>
              </a:solidFill>
            </a:endParaRPr>
          </a:p>
        </p:txBody>
      </p:sp>
      <p:sp>
        <p:nvSpPr>
          <p:cNvPr id="4" name="Title 3"/>
          <p:cNvSpPr>
            <a:spLocks noGrp="1"/>
          </p:cNvSpPr>
          <p:nvPr>
            <p:ph type="title"/>
          </p:nvPr>
        </p:nvSpPr>
        <p:spPr>
          <a:xfrm>
            <a:off x="1981200" y="838200"/>
            <a:ext cx="8229600" cy="944628"/>
          </a:xfrm>
        </p:spPr>
        <p:txBody>
          <a:bodyPr>
            <a:normAutofit fontScale="90000"/>
          </a:bodyPr>
          <a:lstStyle/>
          <a:p>
            <a:pPr algn="ctr"/>
            <a:r>
              <a:rPr lang="en-US" dirty="0" smtClean="0"/>
              <a:t>Recommendations for </a:t>
            </a:r>
            <a:br>
              <a:rPr lang="en-US" dirty="0" smtClean="0"/>
            </a:br>
            <a:r>
              <a:rPr lang="en-US" dirty="0" smtClean="0"/>
              <a:t>StreamNet  ExCom</a:t>
            </a:r>
            <a:endParaRPr lang="en-US" dirty="0"/>
          </a:p>
        </p:txBody>
      </p:sp>
    </p:spTree>
    <p:extLst>
      <p:ext uri="{BB962C8B-B14F-4D97-AF65-F5344CB8AC3E}">
        <p14:creationId xmlns:p14="http://schemas.microsoft.com/office/powerpoint/2010/main" val="3267821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133601"/>
            <a:ext cx="8229600" cy="4442475"/>
          </a:xfrm>
        </p:spPr>
        <p:txBody>
          <a:bodyPr>
            <a:normAutofit/>
          </a:bodyPr>
          <a:lstStyle/>
          <a:p>
            <a:pPr lvl="0"/>
            <a:r>
              <a:rPr lang="en-US" dirty="0" smtClean="0">
                <a:solidFill>
                  <a:schemeClr val="accent1">
                    <a:lumMod val="75000"/>
                  </a:schemeClr>
                </a:solidFill>
              </a:rPr>
              <a:t>DES </a:t>
            </a:r>
            <a:r>
              <a:rPr lang="en-US" dirty="0">
                <a:solidFill>
                  <a:schemeClr val="accent1">
                    <a:lumMod val="75000"/>
                  </a:schemeClr>
                </a:solidFill>
              </a:rPr>
              <a:t>Priorities</a:t>
            </a:r>
          </a:p>
          <a:p>
            <a:pPr lvl="1"/>
            <a:r>
              <a:rPr lang="en-US" dirty="0" smtClean="0">
                <a:solidFill>
                  <a:schemeClr val="accent1">
                    <a:lumMod val="75000"/>
                  </a:schemeClr>
                </a:solidFill>
              </a:rPr>
              <a:t>Data Completeness and QA/QC </a:t>
            </a:r>
          </a:p>
          <a:p>
            <a:pPr lvl="1"/>
            <a:r>
              <a:rPr lang="en-US" dirty="0" smtClean="0">
                <a:solidFill>
                  <a:schemeClr val="accent1">
                    <a:lumMod val="75000"/>
                  </a:schemeClr>
                </a:solidFill>
              </a:rPr>
              <a:t>New Indicators</a:t>
            </a:r>
          </a:p>
          <a:p>
            <a:pPr lvl="2"/>
            <a:r>
              <a:rPr lang="en-US" dirty="0" smtClean="0">
                <a:solidFill>
                  <a:schemeClr val="accent1">
                    <a:lumMod val="75000"/>
                  </a:schemeClr>
                </a:solidFill>
              </a:rPr>
              <a:t>StreamNet DDT discussion in 2020</a:t>
            </a:r>
          </a:p>
          <a:p>
            <a:pPr lvl="1"/>
            <a:r>
              <a:rPr lang="en-US" dirty="0" smtClean="0">
                <a:solidFill>
                  <a:schemeClr val="accent1">
                    <a:lumMod val="75000"/>
                  </a:schemeClr>
                </a:solidFill>
              </a:rPr>
              <a:t>Adjust DES for Weirs, Smolts and Redds </a:t>
            </a:r>
          </a:p>
          <a:p>
            <a:pPr lvl="2"/>
            <a:r>
              <a:rPr lang="en-US" dirty="0" smtClean="0">
                <a:solidFill>
                  <a:schemeClr val="accent1">
                    <a:lumMod val="75000"/>
                  </a:schemeClr>
                </a:solidFill>
              </a:rPr>
              <a:t>Moving forward StreamNet should require population reference and methods where available (similar to CA)</a:t>
            </a:r>
          </a:p>
          <a:p>
            <a:r>
              <a:rPr lang="en-US" dirty="0" smtClean="0">
                <a:solidFill>
                  <a:schemeClr val="accent1">
                    <a:lumMod val="75000"/>
                  </a:schemeClr>
                </a:solidFill>
              </a:rPr>
              <a:t>Continue to identify opportunities for increased efficiency</a:t>
            </a:r>
            <a:endParaRPr lang="en-US" dirty="0">
              <a:solidFill>
                <a:schemeClr val="accent1">
                  <a:lumMod val="75000"/>
                </a:schemeClr>
              </a:solidFill>
            </a:endParaRPr>
          </a:p>
          <a:p>
            <a:endParaRPr lang="en-US" dirty="0">
              <a:solidFill>
                <a:schemeClr val="accent1">
                  <a:lumMod val="75000"/>
                </a:schemeClr>
              </a:solidFill>
            </a:endParaRPr>
          </a:p>
        </p:txBody>
      </p:sp>
      <p:sp>
        <p:nvSpPr>
          <p:cNvPr id="3" name="Slide Number Placeholder 2"/>
          <p:cNvSpPr>
            <a:spLocks noGrp="1"/>
          </p:cNvSpPr>
          <p:nvPr>
            <p:ph type="sldNum" sz="quarter" idx="12"/>
          </p:nvPr>
        </p:nvSpPr>
        <p:spPr/>
        <p:txBody>
          <a:bodyPr/>
          <a:lstStyle/>
          <a:p>
            <a:fld id="{4B8BC155-96A9-416C-9A6C-7FA79B5D88ED}" type="slidenum">
              <a:rPr lang="en-US" smtClean="0">
                <a:solidFill>
                  <a:prstClr val="black"/>
                </a:solidFill>
              </a:rPr>
              <a:pPr/>
              <a:t>33</a:t>
            </a:fld>
            <a:endParaRPr lang="en-US" dirty="0">
              <a:solidFill>
                <a:prstClr val="black"/>
              </a:solidFill>
            </a:endParaRPr>
          </a:p>
        </p:txBody>
      </p:sp>
      <p:sp>
        <p:nvSpPr>
          <p:cNvPr id="4" name="Title 3"/>
          <p:cNvSpPr>
            <a:spLocks noGrp="1"/>
          </p:cNvSpPr>
          <p:nvPr>
            <p:ph type="title"/>
          </p:nvPr>
        </p:nvSpPr>
        <p:spPr>
          <a:xfrm>
            <a:off x="1981200" y="838200"/>
            <a:ext cx="8229600" cy="944628"/>
          </a:xfrm>
        </p:spPr>
        <p:txBody>
          <a:bodyPr>
            <a:normAutofit fontScale="90000"/>
          </a:bodyPr>
          <a:lstStyle/>
          <a:p>
            <a:pPr algn="ctr"/>
            <a:r>
              <a:rPr lang="en-US" dirty="0" smtClean="0"/>
              <a:t>Recommendations for </a:t>
            </a:r>
            <a:br>
              <a:rPr lang="en-US" dirty="0" smtClean="0"/>
            </a:br>
            <a:r>
              <a:rPr lang="en-US" dirty="0" smtClean="0"/>
              <a:t>StreamNet  ExCom</a:t>
            </a:r>
            <a:endParaRPr lang="en-US" dirty="0"/>
          </a:p>
        </p:txBody>
      </p:sp>
    </p:spTree>
    <p:extLst>
      <p:ext uri="{BB962C8B-B14F-4D97-AF65-F5344CB8AC3E}">
        <p14:creationId xmlns:p14="http://schemas.microsoft.com/office/powerpoint/2010/main" val="544728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012" y="1576251"/>
            <a:ext cx="5347063" cy="3936274"/>
          </a:xfrm>
          <a:prstGeom prst="rect">
            <a:avLst/>
          </a:prstGeom>
        </p:spPr>
      </p:pic>
      <p:pic>
        <p:nvPicPr>
          <p:cNvPr id="3" name="Picture 2"/>
          <p:cNvPicPr>
            <a:picLocks noChangeAspect="1"/>
          </p:cNvPicPr>
          <p:nvPr/>
        </p:nvPicPr>
        <p:blipFill>
          <a:blip r:embed="rId3"/>
          <a:stretch>
            <a:fillRect/>
          </a:stretch>
        </p:blipFill>
        <p:spPr>
          <a:xfrm>
            <a:off x="5902562" y="1576251"/>
            <a:ext cx="5751447" cy="3936274"/>
          </a:xfrm>
          <a:prstGeom prst="rect">
            <a:avLst/>
          </a:prstGeom>
        </p:spPr>
      </p:pic>
      <p:sp>
        <p:nvSpPr>
          <p:cNvPr id="4" name="TextBox 3"/>
          <p:cNvSpPr txBox="1"/>
          <p:nvPr/>
        </p:nvSpPr>
        <p:spPr>
          <a:xfrm>
            <a:off x="932843" y="5921829"/>
            <a:ext cx="4317400" cy="646331"/>
          </a:xfrm>
          <a:prstGeom prst="rect">
            <a:avLst/>
          </a:prstGeom>
          <a:noFill/>
        </p:spPr>
        <p:txBody>
          <a:bodyPr wrap="none" rtlCol="0">
            <a:spAutoFit/>
          </a:bodyPr>
          <a:lstStyle/>
          <a:p>
            <a:r>
              <a:rPr lang="en-US" dirty="0" smtClean="0"/>
              <a:t>Note: $4,005,940 for 2020 &amp; 2021</a:t>
            </a:r>
          </a:p>
          <a:p>
            <a:r>
              <a:rPr lang="en-US" dirty="0" smtClean="0"/>
              <a:t>Cost savings in 20 yields small increase in 21</a:t>
            </a:r>
            <a:endParaRPr lang="en-US" dirty="0"/>
          </a:p>
        </p:txBody>
      </p:sp>
      <p:sp>
        <p:nvSpPr>
          <p:cNvPr id="5" name="TextBox 4"/>
          <p:cNvSpPr txBox="1"/>
          <p:nvPr/>
        </p:nvSpPr>
        <p:spPr>
          <a:xfrm>
            <a:off x="6790048" y="5921829"/>
            <a:ext cx="3976473" cy="646331"/>
          </a:xfrm>
          <a:prstGeom prst="rect">
            <a:avLst/>
          </a:prstGeom>
          <a:noFill/>
        </p:spPr>
        <p:txBody>
          <a:bodyPr wrap="none" rtlCol="0">
            <a:spAutoFit/>
          </a:bodyPr>
          <a:lstStyle/>
          <a:p>
            <a:r>
              <a:rPr lang="en-US" dirty="0" smtClean="0"/>
              <a:t>Note: $100k in one time funding in 2020</a:t>
            </a:r>
          </a:p>
          <a:p>
            <a:r>
              <a:rPr lang="en-US" dirty="0" smtClean="0"/>
              <a:t>Yields increase in contracts</a:t>
            </a:r>
            <a:endParaRPr lang="en-US" dirty="0"/>
          </a:p>
        </p:txBody>
      </p:sp>
    </p:spTree>
    <p:extLst>
      <p:ext uri="{BB962C8B-B14F-4D97-AF65-F5344CB8AC3E}">
        <p14:creationId xmlns:p14="http://schemas.microsoft.com/office/powerpoint/2010/main" val="15934378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775063"/>
          </a:xfrm>
        </p:spPr>
        <p:txBody>
          <a:bodyPr/>
          <a:lstStyle/>
          <a:p>
            <a:r>
              <a:rPr lang="en-US" dirty="0" smtClean="0"/>
              <a:t>Budgets</a:t>
            </a:r>
            <a:endParaRPr lang="en-US" dirty="0"/>
          </a:p>
        </p:txBody>
      </p:sp>
      <p:pic>
        <p:nvPicPr>
          <p:cNvPr id="4" name="Picture 3"/>
          <p:cNvPicPr>
            <a:picLocks noChangeAspect="1"/>
          </p:cNvPicPr>
          <p:nvPr/>
        </p:nvPicPr>
        <p:blipFill>
          <a:blip r:embed="rId2"/>
          <a:stretch>
            <a:fillRect/>
          </a:stretch>
        </p:blipFill>
        <p:spPr>
          <a:xfrm>
            <a:off x="1567542" y="2664823"/>
            <a:ext cx="7526926" cy="2411934"/>
          </a:xfrm>
          <a:prstGeom prst="rect">
            <a:avLst/>
          </a:prstGeom>
        </p:spPr>
      </p:pic>
      <p:sp>
        <p:nvSpPr>
          <p:cNvPr id="5" name="TextBox 4"/>
          <p:cNvSpPr txBox="1"/>
          <p:nvPr/>
        </p:nvSpPr>
        <p:spPr>
          <a:xfrm>
            <a:off x="1628503" y="2220686"/>
            <a:ext cx="2933945" cy="369332"/>
          </a:xfrm>
          <a:prstGeom prst="rect">
            <a:avLst/>
          </a:prstGeom>
          <a:noFill/>
        </p:spPr>
        <p:txBody>
          <a:bodyPr wrap="none" rtlCol="0">
            <a:spAutoFit/>
          </a:bodyPr>
          <a:lstStyle/>
          <a:p>
            <a:r>
              <a:rPr lang="en-US" dirty="0" smtClean="0"/>
              <a:t>Current FY Snapshot (6/5/19)</a:t>
            </a:r>
            <a:endParaRPr lang="en-US" dirty="0"/>
          </a:p>
        </p:txBody>
      </p:sp>
      <p:sp>
        <p:nvSpPr>
          <p:cNvPr id="3" name="TextBox 2"/>
          <p:cNvSpPr txBox="1"/>
          <p:nvPr/>
        </p:nvSpPr>
        <p:spPr>
          <a:xfrm>
            <a:off x="7463246" y="1433342"/>
            <a:ext cx="2492414" cy="369332"/>
          </a:xfrm>
          <a:prstGeom prst="rect">
            <a:avLst/>
          </a:prstGeom>
          <a:noFill/>
        </p:spPr>
        <p:txBody>
          <a:bodyPr wrap="none" rtlCol="0">
            <a:spAutoFit/>
          </a:bodyPr>
          <a:lstStyle/>
          <a:p>
            <a:r>
              <a:rPr lang="en-US" b="1" dirty="0" smtClean="0">
                <a:solidFill>
                  <a:srgbClr val="FF0000"/>
                </a:solidFill>
              </a:rPr>
              <a:t>Any problems or issues?</a:t>
            </a:r>
            <a:endParaRPr lang="en-US" b="1" dirty="0">
              <a:solidFill>
                <a:srgbClr val="FF0000"/>
              </a:solidFill>
            </a:endParaRPr>
          </a:p>
        </p:txBody>
      </p:sp>
    </p:spTree>
    <p:extLst>
      <p:ext uri="{BB962C8B-B14F-4D97-AF65-F5344CB8AC3E}">
        <p14:creationId xmlns:p14="http://schemas.microsoft.com/office/powerpoint/2010/main" val="31495335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Small “inflation increase” in Year 2 (From savings in year 1)</a:t>
            </a:r>
            <a:endParaRPr lang="en-US" dirty="0"/>
          </a:p>
        </p:txBody>
      </p:sp>
      <p:sp>
        <p:nvSpPr>
          <p:cNvPr id="3" name="Text Placeholder 2"/>
          <p:cNvSpPr>
            <a:spLocks noGrp="1"/>
          </p:cNvSpPr>
          <p:nvPr>
            <p:ph type="body" idx="1"/>
          </p:nvPr>
        </p:nvSpPr>
        <p:spPr/>
        <p:txBody>
          <a:bodyPr/>
          <a:lstStyle/>
          <a:p>
            <a:pPr algn="ctr"/>
            <a:r>
              <a:rPr lang="en-US" dirty="0" smtClean="0"/>
              <a:t>FY 2020</a:t>
            </a:r>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296850713"/>
              </p:ext>
            </p:extLst>
          </p:nvPr>
        </p:nvGraphicFramePr>
        <p:xfrm>
          <a:off x="734832" y="3132092"/>
          <a:ext cx="3578225" cy="2332425"/>
        </p:xfrm>
        <a:graphic>
          <a:graphicData uri="http://schemas.openxmlformats.org/drawingml/2006/table">
            <a:tbl>
              <a:tblPr/>
              <a:tblGrid>
                <a:gridCol w="1768476">
                  <a:extLst>
                    <a:ext uri="{9D8B030D-6E8A-4147-A177-3AD203B41FA5}">
                      <a16:colId xmlns:a16="http://schemas.microsoft.com/office/drawing/2014/main" val="2347856250"/>
                    </a:ext>
                  </a:extLst>
                </a:gridCol>
                <a:gridCol w="1809749">
                  <a:extLst>
                    <a:ext uri="{9D8B030D-6E8A-4147-A177-3AD203B41FA5}">
                      <a16:colId xmlns:a16="http://schemas.microsoft.com/office/drawing/2014/main" val="2609374950"/>
                    </a:ext>
                  </a:extLst>
                </a:gridCol>
              </a:tblGrid>
              <a:tr h="466485">
                <a:tc>
                  <a:txBody>
                    <a:bodyPr/>
                    <a:lstStyle/>
                    <a:p>
                      <a:pPr algn="l" fontAlgn="b"/>
                      <a:r>
                        <a:rPr lang="en-US" sz="2400" b="0" i="0" u="none" strike="noStrike" dirty="0" smtClean="0">
                          <a:effectLst/>
                          <a:latin typeface="Arial" panose="020B0604020202020204" pitchFamily="34" charset="0"/>
                        </a:rPr>
                        <a:t>CCT</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$87,960 </a:t>
                      </a:r>
                    </a:p>
                  </a:txBody>
                  <a:tcPr marL="7620" marR="7620" marT="7620" marB="0" anchor="b">
                    <a:lnL>
                      <a:noFill/>
                    </a:lnL>
                    <a:lnR>
                      <a:noFill/>
                    </a:lnR>
                    <a:lnT>
                      <a:noFill/>
                    </a:lnT>
                    <a:lnB>
                      <a:noFill/>
                    </a:lnB>
                  </a:tcPr>
                </a:tc>
                <a:extLst>
                  <a:ext uri="{0D108BD9-81ED-4DB2-BD59-A6C34878D82A}">
                    <a16:rowId xmlns:a16="http://schemas.microsoft.com/office/drawing/2014/main" val="801566300"/>
                  </a:ext>
                </a:extLst>
              </a:tr>
              <a:tr h="466485">
                <a:tc>
                  <a:txBody>
                    <a:bodyPr/>
                    <a:lstStyle/>
                    <a:p>
                      <a:pPr algn="l" fontAlgn="b"/>
                      <a:r>
                        <a:rPr lang="en-US" sz="2400" b="0" i="0" u="none" strike="noStrike" dirty="0" smtClean="0">
                          <a:effectLst/>
                          <a:latin typeface="Arial" panose="020B0604020202020204" pitchFamily="34" charset="0"/>
                        </a:rPr>
                        <a:t>IDFG</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$323,771 </a:t>
                      </a:r>
                    </a:p>
                  </a:txBody>
                  <a:tcPr marL="7620" marR="7620" marT="7620" marB="0" anchor="b">
                    <a:lnL>
                      <a:noFill/>
                    </a:lnL>
                    <a:lnR>
                      <a:noFill/>
                    </a:lnR>
                    <a:lnT>
                      <a:noFill/>
                    </a:lnT>
                    <a:lnB>
                      <a:noFill/>
                    </a:lnB>
                  </a:tcPr>
                </a:tc>
                <a:extLst>
                  <a:ext uri="{0D108BD9-81ED-4DB2-BD59-A6C34878D82A}">
                    <a16:rowId xmlns:a16="http://schemas.microsoft.com/office/drawing/2014/main" val="3627120941"/>
                  </a:ext>
                </a:extLst>
              </a:tr>
              <a:tr h="466485">
                <a:tc>
                  <a:txBody>
                    <a:bodyPr/>
                    <a:lstStyle/>
                    <a:p>
                      <a:pPr algn="l" fontAlgn="b"/>
                      <a:r>
                        <a:rPr lang="en-US" sz="2400" b="0" i="0" u="none" strike="noStrike" dirty="0" smtClean="0">
                          <a:effectLst/>
                          <a:latin typeface="Arial" panose="020B0604020202020204" pitchFamily="34" charset="0"/>
                        </a:rPr>
                        <a:t>MFWP</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$165,049 </a:t>
                      </a:r>
                    </a:p>
                  </a:txBody>
                  <a:tcPr marL="7620" marR="7620" marT="7620" marB="0" anchor="b">
                    <a:lnL>
                      <a:noFill/>
                    </a:lnL>
                    <a:lnR>
                      <a:noFill/>
                    </a:lnR>
                    <a:lnT>
                      <a:noFill/>
                    </a:lnT>
                    <a:lnB>
                      <a:noFill/>
                    </a:lnB>
                  </a:tcPr>
                </a:tc>
                <a:extLst>
                  <a:ext uri="{0D108BD9-81ED-4DB2-BD59-A6C34878D82A}">
                    <a16:rowId xmlns:a16="http://schemas.microsoft.com/office/drawing/2014/main" val="956909275"/>
                  </a:ext>
                </a:extLst>
              </a:tr>
              <a:tr h="466485">
                <a:tc>
                  <a:txBody>
                    <a:bodyPr/>
                    <a:lstStyle/>
                    <a:p>
                      <a:pPr algn="l" fontAlgn="b"/>
                      <a:r>
                        <a:rPr lang="en-US" sz="2400" b="0" i="0" u="none" strike="noStrike" dirty="0" smtClean="0">
                          <a:effectLst/>
                          <a:latin typeface="Arial" panose="020B0604020202020204" pitchFamily="34" charset="0"/>
                        </a:rPr>
                        <a:t>ODFW</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$463,704 </a:t>
                      </a:r>
                    </a:p>
                  </a:txBody>
                  <a:tcPr marL="7620" marR="7620" marT="7620" marB="0" anchor="b">
                    <a:lnL>
                      <a:noFill/>
                    </a:lnL>
                    <a:lnR>
                      <a:noFill/>
                    </a:lnR>
                    <a:lnT>
                      <a:noFill/>
                    </a:lnT>
                    <a:lnB>
                      <a:noFill/>
                    </a:lnB>
                  </a:tcPr>
                </a:tc>
                <a:extLst>
                  <a:ext uri="{0D108BD9-81ED-4DB2-BD59-A6C34878D82A}">
                    <a16:rowId xmlns:a16="http://schemas.microsoft.com/office/drawing/2014/main" val="433424286"/>
                  </a:ext>
                </a:extLst>
              </a:tr>
              <a:tr h="466485">
                <a:tc>
                  <a:txBody>
                    <a:bodyPr/>
                    <a:lstStyle/>
                    <a:p>
                      <a:pPr algn="l" fontAlgn="b"/>
                      <a:r>
                        <a:rPr lang="en-US" sz="2400" b="0" i="0" u="none" strike="noStrike" dirty="0" smtClean="0">
                          <a:effectLst/>
                          <a:latin typeface="Arial" panose="020B0604020202020204" pitchFamily="34" charset="0"/>
                        </a:rPr>
                        <a:t>WDFW</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$459,865 </a:t>
                      </a:r>
                    </a:p>
                  </a:txBody>
                  <a:tcPr marL="7620" marR="7620" marT="7620" marB="0" anchor="b">
                    <a:lnL>
                      <a:noFill/>
                    </a:lnL>
                    <a:lnR>
                      <a:noFill/>
                    </a:lnR>
                    <a:lnT>
                      <a:noFill/>
                    </a:lnT>
                    <a:lnB>
                      <a:noFill/>
                    </a:lnB>
                  </a:tcPr>
                </a:tc>
                <a:extLst>
                  <a:ext uri="{0D108BD9-81ED-4DB2-BD59-A6C34878D82A}">
                    <a16:rowId xmlns:a16="http://schemas.microsoft.com/office/drawing/2014/main" val="2352439682"/>
                  </a:ext>
                </a:extLst>
              </a:tr>
            </a:tbl>
          </a:graphicData>
        </a:graphic>
      </p:graphicFrame>
      <p:sp>
        <p:nvSpPr>
          <p:cNvPr id="5" name="Text Placeholder 4"/>
          <p:cNvSpPr>
            <a:spLocks noGrp="1"/>
          </p:cNvSpPr>
          <p:nvPr>
            <p:ph type="body" sz="quarter" idx="3"/>
          </p:nvPr>
        </p:nvSpPr>
        <p:spPr/>
        <p:txBody>
          <a:bodyPr/>
          <a:lstStyle/>
          <a:p>
            <a:pPr algn="ctr"/>
            <a:r>
              <a:rPr lang="en-US" dirty="0" smtClean="0"/>
              <a:t>FY 2021</a:t>
            </a:r>
            <a:endParaRPr lang="en-US"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3423588037"/>
              </p:ext>
            </p:extLst>
          </p:nvPr>
        </p:nvGraphicFramePr>
        <p:xfrm>
          <a:off x="5610770" y="2317874"/>
          <a:ext cx="5210175" cy="3146643"/>
        </p:xfrm>
        <a:graphic>
          <a:graphicData uri="http://schemas.openxmlformats.org/drawingml/2006/table">
            <a:tbl>
              <a:tblPr/>
              <a:tblGrid>
                <a:gridCol w="1866900">
                  <a:extLst>
                    <a:ext uri="{9D8B030D-6E8A-4147-A177-3AD203B41FA5}">
                      <a16:colId xmlns:a16="http://schemas.microsoft.com/office/drawing/2014/main" val="3982409029"/>
                    </a:ext>
                  </a:extLst>
                </a:gridCol>
                <a:gridCol w="1285875">
                  <a:extLst>
                    <a:ext uri="{9D8B030D-6E8A-4147-A177-3AD203B41FA5}">
                      <a16:colId xmlns:a16="http://schemas.microsoft.com/office/drawing/2014/main" val="1267726872"/>
                    </a:ext>
                  </a:extLst>
                </a:gridCol>
                <a:gridCol w="2057400">
                  <a:extLst>
                    <a:ext uri="{9D8B030D-6E8A-4147-A177-3AD203B41FA5}">
                      <a16:colId xmlns:a16="http://schemas.microsoft.com/office/drawing/2014/main" val="1906616355"/>
                    </a:ext>
                  </a:extLst>
                </a:gridCol>
              </a:tblGrid>
              <a:tr h="788291">
                <a:tc>
                  <a:txBody>
                    <a:bodyPr/>
                    <a:lstStyle/>
                    <a:p>
                      <a:pPr algn="l" fontAlgn="b"/>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smtClean="0">
                          <a:effectLst/>
                          <a:latin typeface="Arial" panose="020B0604020202020204" pitchFamily="34" charset="0"/>
                        </a:rPr>
                        <a:t> Increase</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US" sz="2400" b="0" i="0" u="none" strike="noStrike" dirty="0" smtClean="0">
                        <a:effectLst/>
                        <a:latin typeface="Arial" panose="020B0604020202020204" pitchFamily="34" charset="0"/>
                      </a:endParaRPr>
                    </a:p>
                    <a:p>
                      <a:pPr algn="r" fontAlgn="b"/>
                      <a:endParaRPr lang="en-US" sz="2400" b="0" i="0" u="none" strike="noStrike" dirty="0">
                        <a:effectLst/>
                        <a:latin typeface="Arial" panose="020B0604020202020204" pitchFamily="34"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8942485"/>
                  </a:ext>
                </a:extLst>
              </a:tr>
              <a:tr h="524309">
                <a:tc>
                  <a:txBody>
                    <a:bodyPr/>
                    <a:lstStyle/>
                    <a:p>
                      <a:pPr algn="l" fontAlgn="b"/>
                      <a:r>
                        <a:rPr lang="en-US" sz="2400" b="0" i="0" u="none" strike="noStrike" dirty="0" smtClean="0">
                          <a:effectLst/>
                          <a:latin typeface="Arial" panose="020B0604020202020204" pitchFamily="34" charset="0"/>
                        </a:rPr>
                        <a:t>CCT</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$836 </a:t>
                      </a: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$88,796</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63488674"/>
                  </a:ext>
                </a:extLst>
              </a:tr>
              <a:tr h="492247">
                <a:tc>
                  <a:txBody>
                    <a:bodyPr/>
                    <a:lstStyle/>
                    <a:p>
                      <a:pPr algn="l" fontAlgn="b"/>
                      <a:r>
                        <a:rPr lang="en-US" sz="2400" b="0" i="0" u="none" strike="noStrike" dirty="0" smtClean="0">
                          <a:effectLst/>
                          <a:latin typeface="Arial" panose="020B0604020202020204" pitchFamily="34" charset="0"/>
                        </a:rPr>
                        <a:t>IDFG</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$3,076 </a:t>
                      </a: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$326,846</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0550476"/>
                  </a:ext>
                </a:extLst>
              </a:tr>
              <a:tr h="482959">
                <a:tc>
                  <a:txBody>
                    <a:bodyPr/>
                    <a:lstStyle/>
                    <a:p>
                      <a:pPr algn="l" fontAlgn="b"/>
                      <a:r>
                        <a:rPr lang="en-US" sz="2400" b="0" i="0" u="none" strike="noStrike" dirty="0" smtClean="0">
                          <a:effectLst/>
                          <a:latin typeface="Arial" panose="020B0604020202020204" pitchFamily="34" charset="0"/>
                        </a:rPr>
                        <a:t>MFWP</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$1,568 </a:t>
                      </a: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$166,617</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44035913"/>
                  </a:ext>
                </a:extLst>
              </a:tr>
              <a:tr h="460628">
                <a:tc>
                  <a:txBody>
                    <a:bodyPr/>
                    <a:lstStyle/>
                    <a:p>
                      <a:pPr algn="l" fontAlgn="b"/>
                      <a:r>
                        <a:rPr lang="en-US" sz="2400" b="0" i="0" u="none" strike="noStrike" dirty="0" smtClean="0">
                          <a:effectLst/>
                          <a:latin typeface="Arial" panose="020B0604020202020204" pitchFamily="34" charset="0"/>
                        </a:rPr>
                        <a:t>ODFW</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$4,405 </a:t>
                      </a: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$468,109</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1514991"/>
                  </a:ext>
                </a:extLst>
              </a:tr>
              <a:tr h="398209">
                <a:tc>
                  <a:txBody>
                    <a:bodyPr/>
                    <a:lstStyle/>
                    <a:p>
                      <a:pPr algn="l" fontAlgn="b"/>
                      <a:r>
                        <a:rPr lang="en-US" sz="2400" b="0" i="0" u="none" strike="noStrike" dirty="0" smtClean="0">
                          <a:effectLst/>
                          <a:latin typeface="Arial" panose="020B0604020202020204" pitchFamily="34" charset="0"/>
                        </a:rPr>
                        <a:t>WDFW</a:t>
                      </a:r>
                      <a:endParaRPr lang="en-US" sz="2400" b="0" i="0" u="none" strike="noStrike" dirty="0">
                        <a:effectLst/>
                        <a:latin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$4,369 </a:t>
                      </a:r>
                    </a:p>
                  </a:txBody>
                  <a:tcPr marL="7620" marR="7620" marT="7620" marB="0" anchor="b">
                    <a:lnL>
                      <a:noFill/>
                    </a:lnL>
                    <a:lnR>
                      <a:noFill/>
                    </a:lnR>
                    <a:lnT>
                      <a:noFill/>
                    </a:lnT>
                    <a:lnB>
                      <a:noFill/>
                    </a:lnB>
                  </a:tcPr>
                </a:tc>
                <a:tc>
                  <a:txBody>
                    <a:bodyPr/>
                    <a:lstStyle/>
                    <a:p>
                      <a:pPr algn="r" fontAlgn="b"/>
                      <a:r>
                        <a:rPr lang="en-US" sz="2400" b="0" i="0" u="none" strike="noStrike" dirty="0">
                          <a:effectLst/>
                          <a:latin typeface="Arial" panose="020B0604020202020204" pitchFamily="34" charset="0"/>
                        </a:rPr>
                        <a:t>$464,234</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06287312"/>
                  </a:ext>
                </a:extLst>
              </a:tr>
            </a:tbl>
          </a:graphicData>
        </a:graphic>
      </p:graphicFrame>
    </p:spTree>
    <p:extLst>
      <p:ext uri="{BB962C8B-B14F-4D97-AF65-F5344CB8AC3E}">
        <p14:creationId xmlns:p14="http://schemas.microsoft.com/office/powerpoint/2010/main" val="1166928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489" y="235132"/>
            <a:ext cx="8596668" cy="3403600"/>
          </a:xfrm>
        </p:spPr>
        <p:txBody>
          <a:bodyPr/>
          <a:lstStyle/>
          <a:p>
            <a:pPr algn="ctr"/>
            <a:r>
              <a:rPr lang="en-US" b="1" dirty="0" smtClean="0">
                <a:solidFill>
                  <a:srgbClr val="FF0000"/>
                </a:solidFill>
              </a:rPr>
              <a:t>(Probable) PSMFC funding of $100,000 to StreamNet from NOAA IJ allocation – treat as one time</a:t>
            </a:r>
            <a:endParaRPr lang="en-US" b="1" dirty="0">
              <a:solidFill>
                <a:srgbClr val="FF0000"/>
              </a:solidFill>
            </a:endParaRPr>
          </a:p>
        </p:txBody>
      </p:sp>
      <p:sp>
        <p:nvSpPr>
          <p:cNvPr id="3" name="Text Placeholder 2"/>
          <p:cNvSpPr>
            <a:spLocks noGrp="1"/>
          </p:cNvSpPr>
          <p:nvPr>
            <p:ph type="body" idx="1"/>
          </p:nvPr>
        </p:nvSpPr>
        <p:spPr>
          <a:xfrm>
            <a:off x="1748489" y="3387634"/>
            <a:ext cx="8596668" cy="2653728"/>
          </a:xfrm>
        </p:spPr>
        <p:txBody>
          <a:bodyPr>
            <a:normAutofit/>
          </a:bodyPr>
          <a:lstStyle/>
          <a:p>
            <a:r>
              <a:rPr lang="en-US" dirty="0" smtClean="0">
                <a:solidFill>
                  <a:schemeClr val="tx1"/>
                </a:solidFill>
              </a:rPr>
              <a:t>NOAA funds applied to funding some StreamNet staff time (Supports transfer of CA data to NOAA SPS)</a:t>
            </a:r>
          </a:p>
          <a:p>
            <a:r>
              <a:rPr lang="en-US" dirty="0" smtClean="0">
                <a:solidFill>
                  <a:schemeClr val="tx1"/>
                </a:solidFill>
              </a:rPr>
              <a:t>Will allow increased BPA funding of subcontracts +/- $100,000 to existing partners, (and potentially others) for period Sep. 1, 2019 – Aug 31, 2020</a:t>
            </a:r>
          </a:p>
          <a:p>
            <a:r>
              <a:rPr lang="en-US" dirty="0" smtClean="0">
                <a:solidFill>
                  <a:schemeClr val="tx1"/>
                </a:solidFill>
              </a:rPr>
              <a:t>No net effect on BPA funding – just less to PSMFC, more to subcontracts for one year</a:t>
            </a:r>
          </a:p>
          <a:p>
            <a:r>
              <a:rPr lang="en-US" dirty="0" smtClean="0">
                <a:solidFill>
                  <a:schemeClr val="tx1"/>
                </a:solidFill>
              </a:rPr>
              <a:t>Allocation Process – should support BPA and NOAA Priorities</a:t>
            </a:r>
          </a:p>
          <a:p>
            <a:r>
              <a:rPr lang="en-US" dirty="0" smtClean="0">
                <a:solidFill>
                  <a:schemeClr val="tx1"/>
                </a:solidFill>
              </a:rPr>
              <a:t>Decision – Ideas ???</a:t>
            </a:r>
            <a:endParaRPr lang="en-US" dirty="0">
              <a:solidFill>
                <a:schemeClr val="tx1"/>
              </a:solidFill>
            </a:endParaRPr>
          </a:p>
        </p:txBody>
      </p:sp>
    </p:spTree>
    <p:extLst>
      <p:ext uri="{BB962C8B-B14F-4D97-AF65-F5344CB8AC3E}">
        <p14:creationId xmlns:p14="http://schemas.microsoft.com/office/powerpoint/2010/main" val="34494991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8457" y="174171"/>
            <a:ext cx="3875314" cy="646331"/>
          </a:xfrm>
          <a:prstGeom prst="rect">
            <a:avLst/>
          </a:prstGeom>
          <a:noFill/>
        </p:spPr>
        <p:txBody>
          <a:bodyPr wrap="square" rtlCol="0">
            <a:spAutoFit/>
          </a:bodyPr>
          <a:lstStyle/>
          <a:p>
            <a:r>
              <a:rPr lang="en-US" sz="3600" b="1" dirty="0" smtClean="0">
                <a:solidFill>
                  <a:srgbClr val="FF0000"/>
                </a:solidFill>
              </a:rPr>
              <a:t>PROJECT IDEAS</a:t>
            </a:r>
            <a:endParaRPr lang="en-US" sz="3600" b="1" dirty="0">
              <a:solidFill>
                <a:srgbClr val="FF0000"/>
              </a:solidFill>
            </a:endParaRPr>
          </a:p>
        </p:txBody>
      </p:sp>
      <p:pic>
        <p:nvPicPr>
          <p:cNvPr id="3" name="Picture 2"/>
          <p:cNvPicPr>
            <a:picLocks noChangeAspect="1"/>
          </p:cNvPicPr>
          <p:nvPr/>
        </p:nvPicPr>
        <p:blipFill>
          <a:blip r:embed="rId2"/>
          <a:stretch>
            <a:fillRect/>
          </a:stretch>
        </p:blipFill>
        <p:spPr>
          <a:xfrm>
            <a:off x="4692953" y="2542903"/>
            <a:ext cx="7098453" cy="3992880"/>
          </a:xfrm>
          <a:prstGeom prst="rect">
            <a:avLst/>
          </a:prstGeom>
        </p:spPr>
      </p:pic>
      <p:sp>
        <p:nvSpPr>
          <p:cNvPr id="4" name="TextBox 3"/>
          <p:cNvSpPr txBox="1"/>
          <p:nvPr/>
        </p:nvSpPr>
        <p:spPr>
          <a:xfrm>
            <a:off x="55145" y="1677021"/>
            <a:ext cx="4637808" cy="2862322"/>
          </a:xfrm>
          <a:prstGeom prst="rect">
            <a:avLst/>
          </a:prstGeom>
          <a:noFill/>
        </p:spPr>
        <p:txBody>
          <a:bodyPr wrap="none" rtlCol="0">
            <a:spAutoFit/>
          </a:bodyPr>
          <a:lstStyle/>
          <a:p>
            <a:r>
              <a:rPr lang="en-US" dirty="0" smtClean="0"/>
              <a:t>Yakama Data Sharing		$21,500</a:t>
            </a:r>
          </a:p>
          <a:p>
            <a:endParaRPr lang="en-US" dirty="0" smtClean="0"/>
          </a:p>
          <a:p>
            <a:r>
              <a:rPr lang="en-US" dirty="0" smtClean="0"/>
              <a:t>ODFW</a:t>
            </a:r>
          </a:p>
          <a:p>
            <a:endParaRPr lang="en-US" dirty="0" smtClean="0"/>
          </a:p>
          <a:p>
            <a:r>
              <a:rPr lang="en-US" dirty="0" smtClean="0"/>
              <a:t>WDFW Snake R. Data Steward	$43,261</a:t>
            </a:r>
          </a:p>
          <a:p>
            <a:endParaRPr lang="en-US" dirty="0" smtClean="0"/>
          </a:p>
          <a:p>
            <a:r>
              <a:rPr lang="en-US" dirty="0" smtClean="0"/>
              <a:t>IDFG</a:t>
            </a:r>
          </a:p>
          <a:p>
            <a:endParaRPr lang="en-US" dirty="0" smtClean="0"/>
          </a:p>
          <a:p>
            <a:r>
              <a:rPr lang="en-US" dirty="0" smtClean="0"/>
              <a:t>CCT – PSMFC Develop NOSA </a:t>
            </a:r>
          </a:p>
          <a:p>
            <a:r>
              <a:rPr lang="en-US" dirty="0" smtClean="0"/>
              <a:t>Graphics for CR Objectives</a:t>
            </a:r>
            <a:endParaRPr lang="en-US" dirty="0"/>
          </a:p>
        </p:txBody>
      </p:sp>
    </p:spTree>
    <p:extLst>
      <p:ext uri="{BB962C8B-B14F-4D97-AF65-F5344CB8AC3E}">
        <p14:creationId xmlns:p14="http://schemas.microsoft.com/office/powerpoint/2010/main" val="12981092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298" y="672978"/>
            <a:ext cx="10532428" cy="5875868"/>
          </a:xfrm>
        </p:spPr>
        <p:txBody>
          <a:bodyPr>
            <a:normAutofit fontScale="90000"/>
          </a:bodyPr>
          <a:lstStyle/>
          <a:p>
            <a:r>
              <a:rPr lang="en-US" dirty="0" smtClean="0"/>
              <a:t>ISRP Review Items;</a:t>
            </a:r>
            <a:br>
              <a:rPr lang="en-US" dirty="0" smtClean="0"/>
            </a:br>
            <a:r>
              <a:rPr lang="en-US" dirty="0" smtClean="0"/>
              <a:t/>
            </a:r>
            <a:br>
              <a:rPr lang="en-US" dirty="0" smtClean="0"/>
            </a:br>
            <a:r>
              <a:rPr lang="en-US" dirty="0" smtClean="0"/>
              <a:t>1. Quantitative objectives &amp; timelines – needed to provide a measure of program performance </a:t>
            </a:r>
            <a:br>
              <a:rPr lang="en-US" dirty="0" smtClean="0"/>
            </a:br>
            <a:r>
              <a:rPr lang="en-US" dirty="0" smtClean="0"/>
              <a:t/>
            </a:r>
            <a:br>
              <a:rPr lang="en-US" dirty="0" smtClean="0"/>
            </a:br>
            <a:r>
              <a:rPr lang="en-US" sz="3100" i="1" dirty="0" smtClean="0"/>
              <a:t>“if useful, the ISRP would be pleased to review these objectives…followed by a review of them in the 2019 annual report”</a:t>
            </a:r>
            <a:br>
              <a:rPr lang="en-US" sz="3100" i="1" dirty="0" smtClean="0"/>
            </a:br>
            <a:r>
              <a:rPr lang="en-US" sz="3100" i="1" dirty="0" smtClean="0"/>
              <a:t/>
            </a:r>
            <a:br>
              <a:rPr lang="en-US" sz="3100" i="1" dirty="0" smtClean="0"/>
            </a:br>
            <a:r>
              <a:rPr lang="en-US" dirty="0" smtClean="0"/>
              <a:t>2. Request funds from BPA to archive habitat restoration </a:t>
            </a:r>
            <a:r>
              <a:rPr lang="en-US" dirty="0"/>
              <a:t>photographs </a:t>
            </a:r>
            <a:r>
              <a:rPr lang="en-US" sz="1800" dirty="0"/>
              <a:t>(Note: </a:t>
            </a:r>
            <a:r>
              <a:rPr lang="en-US" sz="1800" dirty="0" err="1"/>
              <a:t>CBFish</a:t>
            </a:r>
            <a:r>
              <a:rPr lang="en-US" sz="1800" dirty="0"/>
              <a:t> </a:t>
            </a:r>
            <a:r>
              <a:rPr lang="en-US" sz="1800" dirty="0" smtClean="0"/>
              <a:t>currently allow </a:t>
            </a:r>
            <a:r>
              <a:rPr lang="en-US" sz="1800" dirty="0"/>
              <a:t>folks to upload photos at either the project or contract level.  They are stored on the Documents </a:t>
            </a:r>
            <a:r>
              <a:rPr lang="en-US" sz="1800" dirty="0" smtClean="0"/>
              <a:t>tab. Users </a:t>
            </a:r>
            <a:r>
              <a:rPr lang="en-US" sz="1800" dirty="0"/>
              <a:t>can </a:t>
            </a:r>
            <a:r>
              <a:rPr lang="en-US" sz="1800" dirty="0" smtClean="0"/>
              <a:t>run </a:t>
            </a:r>
            <a:r>
              <a:rPr lang="en-US" sz="1800" dirty="0"/>
              <a:t>a report to find all available photos.  158 exist today.  This is a feature designed into the system early on, but apparently not used very </a:t>
            </a:r>
            <a:r>
              <a:rPr lang="en-US" sz="1800" dirty="0" smtClean="0"/>
              <a:t>much)</a:t>
            </a:r>
            <a:r>
              <a:rPr lang="en-US" sz="1800" dirty="0"/>
              <a:t/>
            </a:r>
            <a:br>
              <a:rPr lang="en-US" sz="1800" dirty="0"/>
            </a:br>
            <a:endParaRPr lang="en-US" sz="1800" dirty="0"/>
          </a:p>
        </p:txBody>
      </p:sp>
    </p:spTree>
    <p:extLst>
      <p:ext uri="{BB962C8B-B14F-4D97-AF65-F5344CB8AC3E}">
        <p14:creationId xmlns:p14="http://schemas.microsoft.com/office/powerpoint/2010/main" val="1657687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740" y="80795"/>
            <a:ext cx="9382895" cy="938108"/>
          </a:xfrm>
        </p:spPr>
        <p:txBody>
          <a:bodyPr>
            <a:normAutofit fontScale="90000"/>
          </a:bodyPr>
          <a:lstStyle/>
          <a:p>
            <a:r>
              <a:rPr lang="en-US" dirty="0" smtClean="0"/>
              <a:t>Columbia Basin Partnership Spreadsheets </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09" t="2089" r="34508"/>
          <a:stretch/>
        </p:blipFill>
        <p:spPr>
          <a:xfrm>
            <a:off x="714103" y="1079863"/>
            <a:ext cx="10842171" cy="5495108"/>
          </a:xfrm>
          <a:prstGeom prst="rect">
            <a:avLst/>
          </a:prstGeom>
        </p:spPr>
      </p:pic>
    </p:spTree>
    <p:extLst>
      <p:ext uri="{BB962C8B-B14F-4D97-AF65-F5344CB8AC3E}">
        <p14:creationId xmlns:p14="http://schemas.microsoft.com/office/powerpoint/2010/main" val="18820569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2699" y="915925"/>
            <a:ext cx="10149251" cy="5895701"/>
          </a:xfrm>
        </p:spPr>
        <p:txBody>
          <a:bodyPr>
            <a:normAutofit lnSpcReduction="10000"/>
          </a:bodyPr>
          <a:lstStyle/>
          <a:p>
            <a:pPr algn="l"/>
            <a:r>
              <a:rPr lang="en-US" dirty="0" smtClean="0">
                <a:solidFill>
                  <a:schemeClr val="tx1"/>
                </a:solidFill>
              </a:rPr>
              <a:t>D. CA </a:t>
            </a:r>
            <a:r>
              <a:rPr lang="en-US" dirty="0">
                <a:solidFill>
                  <a:schemeClr val="tx1"/>
                </a:solidFill>
              </a:rPr>
              <a:t>data </a:t>
            </a:r>
            <a:r>
              <a:rPr lang="en-US" dirty="0" smtClean="0">
                <a:solidFill>
                  <a:schemeClr val="tx1"/>
                </a:solidFill>
              </a:rPr>
              <a:t>– compile data</a:t>
            </a:r>
          </a:p>
          <a:p>
            <a:pPr algn="l"/>
            <a:r>
              <a:rPr lang="en-US" dirty="0" smtClean="0">
                <a:solidFill>
                  <a:schemeClr val="tx1"/>
                </a:solidFill>
              </a:rPr>
              <a:t>Establish </a:t>
            </a:r>
            <a:r>
              <a:rPr lang="en-US" dirty="0">
                <a:solidFill>
                  <a:schemeClr val="tx1"/>
                </a:solidFill>
              </a:rPr>
              <a:t>quantitative objectives for obtaining CA data annually. Obtain CA indicator data and supporting metrics as directed by the priorities established annually by the StreamNet Executive Committee in the annual work plan, </a:t>
            </a:r>
            <a:endParaRPr lang="en-US" dirty="0" smtClean="0">
              <a:solidFill>
                <a:schemeClr val="tx1"/>
              </a:solidFill>
            </a:endParaRPr>
          </a:p>
          <a:p>
            <a:pPr algn="l"/>
            <a:r>
              <a:rPr lang="en-US" dirty="0" smtClean="0">
                <a:solidFill>
                  <a:schemeClr val="tx1"/>
                </a:solidFill>
              </a:rPr>
              <a:t>Deliverable </a:t>
            </a:r>
            <a:r>
              <a:rPr lang="en-US" dirty="0">
                <a:solidFill>
                  <a:schemeClr val="tx1"/>
                </a:solidFill>
              </a:rPr>
              <a:t>Specification:  </a:t>
            </a:r>
            <a:r>
              <a:rPr lang="en-US" dirty="0" smtClean="0">
                <a:solidFill>
                  <a:schemeClr val="tx1"/>
                </a:solidFill>
              </a:rPr>
              <a:t>______________CA </a:t>
            </a:r>
            <a:r>
              <a:rPr lang="en-US" dirty="0">
                <a:solidFill>
                  <a:schemeClr val="tx1"/>
                </a:solidFill>
              </a:rPr>
              <a:t>indicators and metrics are obtained, updated, converted to the DES format, and exchanged with the CA </a:t>
            </a:r>
            <a:r>
              <a:rPr lang="en-US" dirty="0" smtClean="0">
                <a:solidFill>
                  <a:schemeClr val="tx1"/>
                </a:solidFill>
              </a:rPr>
              <a:t>database </a:t>
            </a:r>
            <a:r>
              <a:rPr lang="en-US" i="1" dirty="0" smtClean="0">
                <a:solidFill>
                  <a:srgbClr val="FF0000"/>
                </a:solidFill>
              </a:rPr>
              <a:t>in fiscal year 2020</a:t>
            </a:r>
            <a:r>
              <a:rPr lang="en-US" dirty="0" smtClean="0">
                <a:solidFill>
                  <a:schemeClr val="tx1"/>
                </a:solidFill>
              </a:rPr>
              <a:t>.</a:t>
            </a:r>
          </a:p>
          <a:p>
            <a:pPr algn="l"/>
            <a:r>
              <a:rPr lang="en-US" dirty="0" smtClean="0">
                <a:solidFill>
                  <a:schemeClr val="tx1"/>
                </a:solidFill>
              </a:rPr>
              <a:t>G Compile </a:t>
            </a:r>
            <a:r>
              <a:rPr lang="en-US" dirty="0">
                <a:solidFill>
                  <a:schemeClr val="tx1"/>
                </a:solidFill>
              </a:rPr>
              <a:t>high priority traditional StreamNet data </a:t>
            </a:r>
            <a:endParaRPr lang="en-US" dirty="0" smtClean="0">
              <a:solidFill>
                <a:schemeClr val="tx1"/>
              </a:solidFill>
            </a:endParaRPr>
          </a:p>
          <a:p>
            <a:pPr algn="l"/>
            <a:r>
              <a:rPr lang="en-US" dirty="0" smtClean="0">
                <a:solidFill>
                  <a:schemeClr val="tx1"/>
                </a:solidFill>
              </a:rPr>
              <a:t>Description: </a:t>
            </a:r>
            <a:r>
              <a:rPr lang="en-US" dirty="0">
                <a:solidFill>
                  <a:schemeClr val="tx1"/>
                </a:solidFill>
              </a:rPr>
              <a:t>As directed by the Executive Committee, standardize selected data types, specifically to include trends that are used by the NPCC to inform the Council Fish and Wildlife program. </a:t>
            </a:r>
            <a:endParaRPr lang="en-US" dirty="0" smtClean="0">
              <a:solidFill>
                <a:schemeClr val="tx1"/>
              </a:solidFill>
            </a:endParaRPr>
          </a:p>
          <a:p>
            <a:pPr algn="l"/>
            <a:r>
              <a:rPr lang="en-US" dirty="0" smtClean="0">
                <a:solidFill>
                  <a:schemeClr val="tx1"/>
                </a:solidFill>
              </a:rPr>
              <a:t>Deliverable </a:t>
            </a:r>
            <a:r>
              <a:rPr lang="en-US" dirty="0">
                <a:solidFill>
                  <a:schemeClr val="tx1"/>
                </a:solidFill>
              </a:rPr>
              <a:t>Specification: </a:t>
            </a:r>
            <a:r>
              <a:rPr lang="en-US" dirty="0" smtClean="0">
                <a:solidFill>
                  <a:schemeClr val="tx1"/>
                </a:solidFill>
              </a:rPr>
              <a:t>_____________high </a:t>
            </a:r>
            <a:r>
              <a:rPr lang="en-US" dirty="0">
                <a:solidFill>
                  <a:schemeClr val="tx1"/>
                </a:solidFill>
              </a:rPr>
              <a:t>priority data sets are updated and </a:t>
            </a:r>
            <a:r>
              <a:rPr lang="en-US" dirty="0" smtClean="0">
                <a:solidFill>
                  <a:schemeClr val="tx1"/>
                </a:solidFill>
              </a:rPr>
              <a:t>maintained</a:t>
            </a:r>
            <a:r>
              <a:rPr lang="en-US" i="1" dirty="0" smtClean="0">
                <a:solidFill>
                  <a:srgbClr val="FF0000"/>
                </a:solidFill>
              </a:rPr>
              <a:t> in fiscal year 2020</a:t>
            </a:r>
            <a:r>
              <a:rPr lang="en-US" dirty="0" smtClean="0">
                <a:solidFill>
                  <a:schemeClr val="tx1"/>
                </a:solidFill>
              </a:rPr>
              <a:t>. </a:t>
            </a:r>
            <a:r>
              <a:rPr lang="en-US" dirty="0">
                <a:solidFill>
                  <a:schemeClr val="tx1"/>
                </a:solidFill>
              </a:rPr>
              <a:t>Data is compiled for selected metrics.  As directed by the Executive Committee other fish metric data may be established via a CA-like </a:t>
            </a:r>
            <a:r>
              <a:rPr lang="en-US" dirty="0" smtClean="0">
                <a:solidFill>
                  <a:schemeClr val="tx1"/>
                </a:solidFill>
              </a:rPr>
              <a:t>process </a:t>
            </a:r>
            <a:r>
              <a:rPr lang="en-US" i="1" dirty="0" smtClean="0">
                <a:solidFill>
                  <a:srgbClr val="FF0000"/>
                </a:solidFill>
              </a:rPr>
              <a:t>(is there such direction in 2020?). </a:t>
            </a:r>
            <a:r>
              <a:rPr lang="en-US" dirty="0">
                <a:solidFill>
                  <a:schemeClr val="tx1"/>
                </a:solidFill>
              </a:rPr>
              <a:t>Managers will be surveyed to determine the availability of such fish metric data to detail the availability, type, and location of data.  </a:t>
            </a:r>
            <a:endParaRPr lang="en-US" dirty="0" smtClean="0">
              <a:solidFill>
                <a:schemeClr val="tx1"/>
              </a:solidFill>
            </a:endParaRPr>
          </a:p>
          <a:p>
            <a:endParaRPr lang="en-US" dirty="0" smtClean="0">
              <a:solidFill>
                <a:schemeClr val="tx1"/>
              </a:solidFill>
            </a:endParaRPr>
          </a:p>
          <a:p>
            <a:endParaRPr lang="en-US" dirty="0">
              <a:solidFill>
                <a:schemeClr val="tx1"/>
              </a:solidFill>
            </a:endParaRPr>
          </a:p>
          <a:p>
            <a:endParaRPr lang="en-US" dirty="0"/>
          </a:p>
        </p:txBody>
      </p:sp>
      <p:sp>
        <p:nvSpPr>
          <p:cNvPr id="8" name="Down Arrow 7"/>
          <p:cNvSpPr/>
          <p:nvPr/>
        </p:nvSpPr>
        <p:spPr>
          <a:xfrm>
            <a:off x="4772297" y="152552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863518" y="401029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5989" y="322217"/>
            <a:ext cx="6205994" cy="369332"/>
          </a:xfrm>
          <a:prstGeom prst="rect">
            <a:avLst/>
          </a:prstGeom>
          <a:noFill/>
        </p:spPr>
        <p:txBody>
          <a:bodyPr wrap="none" rtlCol="0">
            <a:spAutoFit/>
          </a:bodyPr>
          <a:lstStyle/>
          <a:p>
            <a:r>
              <a:rPr lang="en-US" dirty="0" smtClean="0"/>
              <a:t>ISRP Direction – SOW - Quantify objectives and specify timelines </a:t>
            </a:r>
            <a:endParaRPr lang="en-US" dirty="0"/>
          </a:p>
        </p:txBody>
      </p:sp>
    </p:spTree>
    <p:extLst>
      <p:ext uri="{BB962C8B-B14F-4D97-AF65-F5344CB8AC3E}">
        <p14:creationId xmlns:p14="http://schemas.microsoft.com/office/powerpoint/2010/main" val="2267917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297" y="672978"/>
            <a:ext cx="10123125" cy="3446176"/>
          </a:xfrm>
        </p:spPr>
        <p:txBody>
          <a:bodyPr/>
          <a:lstStyle/>
          <a:p>
            <a:pPr algn="ctr"/>
            <a:r>
              <a:rPr lang="en-US" dirty="0" smtClean="0"/>
              <a:t>Reporting – Moving from “predictive” to retrospective reporting (also quantitative goals &amp; objectives in sow)</a:t>
            </a:r>
            <a:endParaRPr lang="en-US" dirty="0"/>
          </a:p>
        </p:txBody>
      </p:sp>
      <p:pic>
        <p:nvPicPr>
          <p:cNvPr id="3" name="Picture 2"/>
          <p:cNvPicPr>
            <a:picLocks noChangeAspect="1"/>
          </p:cNvPicPr>
          <p:nvPr/>
        </p:nvPicPr>
        <p:blipFill>
          <a:blip r:embed="rId2"/>
          <a:stretch>
            <a:fillRect/>
          </a:stretch>
        </p:blipFill>
        <p:spPr>
          <a:xfrm>
            <a:off x="2708659" y="4186237"/>
            <a:ext cx="6248400" cy="1743075"/>
          </a:xfrm>
          <a:prstGeom prst="rect">
            <a:avLst/>
          </a:prstGeom>
        </p:spPr>
      </p:pic>
      <p:sp>
        <p:nvSpPr>
          <p:cNvPr id="4" name="TextBox 3"/>
          <p:cNvSpPr txBox="1"/>
          <p:nvPr/>
        </p:nvSpPr>
        <p:spPr>
          <a:xfrm>
            <a:off x="5210175" y="6286500"/>
            <a:ext cx="184731" cy="369332"/>
          </a:xfrm>
          <a:prstGeom prst="rect">
            <a:avLst/>
          </a:prstGeom>
          <a:noFill/>
        </p:spPr>
        <p:txBody>
          <a:bodyPr wrap="none" rtlCol="0">
            <a:spAutoFit/>
          </a:bodyPr>
          <a:lstStyle/>
          <a:p>
            <a:endParaRPr lang="en-US" dirty="0"/>
          </a:p>
        </p:txBody>
      </p:sp>
      <p:sp>
        <p:nvSpPr>
          <p:cNvPr id="5" name="TextBox 4"/>
          <p:cNvSpPr txBox="1"/>
          <p:nvPr/>
        </p:nvSpPr>
        <p:spPr>
          <a:xfrm>
            <a:off x="5156584" y="6101834"/>
            <a:ext cx="1339919" cy="369332"/>
          </a:xfrm>
          <a:prstGeom prst="rect">
            <a:avLst/>
          </a:prstGeom>
          <a:noFill/>
        </p:spPr>
        <p:txBody>
          <a:bodyPr wrap="none" rtlCol="0">
            <a:spAutoFit/>
          </a:bodyPr>
          <a:lstStyle/>
          <a:p>
            <a:r>
              <a:rPr lang="en-US" dirty="0" smtClean="0"/>
              <a:t>Walton Ford</a:t>
            </a:r>
            <a:endParaRPr lang="en-US" dirty="0"/>
          </a:p>
        </p:txBody>
      </p:sp>
    </p:spTree>
    <p:extLst>
      <p:ext uri="{BB962C8B-B14F-4D97-AF65-F5344CB8AC3E}">
        <p14:creationId xmlns:p14="http://schemas.microsoft.com/office/powerpoint/2010/main" val="3971219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Annual Data Updates:</a:t>
            </a:r>
            <a:br>
              <a:rPr lang="en-US" b="1" dirty="0" smtClean="0"/>
            </a:br>
            <a:r>
              <a:rPr lang="en-US" b="1" dirty="0" smtClean="0"/>
              <a:t>From "Prediction" to</a:t>
            </a:r>
            <a:br>
              <a:rPr lang="en-US" b="1" dirty="0" smtClean="0"/>
            </a:br>
            <a:r>
              <a:rPr lang="en-US" b="1" dirty="0" smtClean="0"/>
              <a:t>"Annual Report"</a:t>
            </a:r>
            <a:endParaRPr lang="en-US" b="1" dirty="0"/>
          </a:p>
        </p:txBody>
      </p:sp>
      <p:sp>
        <p:nvSpPr>
          <p:cNvPr id="3" name="Subtitle 2"/>
          <p:cNvSpPr>
            <a:spLocks noGrp="1"/>
          </p:cNvSpPr>
          <p:nvPr>
            <p:ph type="subTitle" idx="1"/>
          </p:nvPr>
        </p:nvSpPr>
        <p:spPr>
          <a:xfrm>
            <a:off x="1524000" y="4603524"/>
            <a:ext cx="9144000" cy="1655762"/>
          </a:xfrm>
        </p:spPr>
        <p:txBody>
          <a:bodyPr/>
          <a:lstStyle/>
          <a:p>
            <a:r>
              <a:rPr lang="en-US" dirty="0" smtClean="0">
                <a:solidFill>
                  <a:schemeClr val="accent1">
                    <a:lumMod val="60000"/>
                    <a:lumOff val="40000"/>
                  </a:schemeClr>
                </a:solidFill>
              </a:rPr>
              <a:t>For StreamNet Executive Committee meeting</a:t>
            </a:r>
          </a:p>
          <a:p>
            <a:r>
              <a:rPr lang="en-US" dirty="0" smtClean="0">
                <a:solidFill>
                  <a:schemeClr val="accent1">
                    <a:lumMod val="60000"/>
                    <a:lumOff val="40000"/>
                  </a:schemeClr>
                </a:solidFill>
              </a:rPr>
              <a:t>June 20, 2019</a:t>
            </a:r>
          </a:p>
          <a:p>
            <a:r>
              <a:rPr lang="en-US" dirty="0" smtClean="0">
                <a:solidFill>
                  <a:schemeClr val="accent1">
                    <a:lumMod val="60000"/>
                    <a:lumOff val="40000"/>
                  </a:schemeClr>
                </a:solidFill>
              </a:rPr>
              <a:t>Mike Banach of PSMFC/StreamNet presenting</a:t>
            </a:r>
            <a:endParaRPr lang="en-US" dirty="0">
              <a:solidFill>
                <a:schemeClr val="accent1">
                  <a:lumMod val="60000"/>
                  <a:lumOff val="40000"/>
                </a:schemeClr>
              </a:solidFill>
            </a:endParaRPr>
          </a:p>
        </p:txBody>
      </p:sp>
      <p:sp>
        <p:nvSpPr>
          <p:cNvPr id="4" name="Slide Number Placeholder 3"/>
          <p:cNvSpPr>
            <a:spLocks noGrp="1"/>
          </p:cNvSpPr>
          <p:nvPr>
            <p:ph type="sldNum" sz="quarter" idx="12"/>
          </p:nvPr>
        </p:nvSpPr>
        <p:spPr/>
        <p:txBody>
          <a:bodyPr/>
          <a:lstStyle/>
          <a:p>
            <a:fld id="{95924DE8-6E54-44C3-BC99-337DB835C820}" type="slidenum">
              <a:rPr lang="en-US" smtClean="0"/>
              <a:t>42</a:t>
            </a:fld>
            <a:endParaRPr lang="en-US"/>
          </a:p>
        </p:txBody>
      </p:sp>
    </p:spTree>
    <p:extLst>
      <p:ext uri="{BB962C8B-B14F-4D97-AF65-F5344CB8AC3E}">
        <p14:creationId xmlns:p14="http://schemas.microsoft.com/office/powerpoint/2010/main" val="128167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t>Summary:</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For 2016-2018 we provided annual predictions of CA data delivery.</a:t>
            </a:r>
          </a:p>
          <a:p>
            <a:r>
              <a:rPr lang="en-US" dirty="0" smtClean="0"/>
              <a:t>2018 "predictions" were largely based on data already provided.</a:t>
            </a:r>
          </a:p>
          <a:p>
            <a:r>
              <a:rPr lang="en-US" dirty="0" smtClean="0"/>
              <a:t>We propose to no longer do "predictions".</a:t>
            </a:r>
          </a:p>
          <a:p>
            <a:pPr lvl="1"/>
            <a:r>
              <a:rPr lang="en-US" dirty="0" smtClean="0"/>
              <a:t>Actual data provided in the past is better predictor of future data delivery.</a:t>
            </a:r>
          </a:p>
          <a:p>
            <a:pPr lvl="1"/>
            <a:r>
              <a:rPr lang="en-US" dirty="0" smtClean="0"/>
              <a:t>Actual data provided is more efficient use of our time.</a:t>
            </a:r>
          </a:p>
          <a:p>
            <a:pPr lvl="2"/>
            <a:r>
              <a:rPr lang="en-US" dirty="0" smtClean="0"/>
              <a:t>Only 61/2086 predictions changed 2017 to 2018.  Fewer still likely to change in the future.</a:t>
            </a:r>
          </a:p>
          <a:p>
            <a:r>
              <a:rPr lang="en-US" dirty="0" smtClean="0"/>
              <a:t>Will be data already delivered, as of some specific date each year.</a:t>
            </a:r>
          </a:p>
          <a:p>
            <a:r>
              <a:rPr lang="en-US" dirty="0" smtClean="0"/>
              <a:t>Will compare 2019 to 2018; specify what data are extra / missing.</a:t>
            </a:r>
          </a:p>
          <a:p>
            <a:r>
              <a:rPr lang="en-US" dirty="0" smtClean="0"/>
              <a:t>Will not include yes/no/never designations done in previous years.</a:t>
            </a:r>
          </a:p>
          <a:p>
            <a:r>
              <a:rPr lang="en-US" dirty="0" smtClean="0"/>
              <a:t>Will include maps of 2019 populations with data.</a:t>
            </a:r>
            <a:endParaRPr lang="en-US" dirty="0"/>
          </a:p>
        </p:txBody>
      </p:sp>
      <p:sp>
        <p:nvSpPr>
          <p:cNvPr id="4" name="Slide Number Placeholder 3"/>
          <p:cNvSpPr>
            <a:spLocks noGrp="1"/>
          </p:cNvSpPr>
          <p:nvPr>
            <p:ph type="sldNum" sz="quarter" idx="12"/>
          </p:nvPr>
        </p:nvSpPr>
        <p:spPr/>
        <p:txBody>
          <a:bodyPr/>
          <a:lstStyle/>
          <a:p>
            <a:fld id="{95924DE8-6E54-44C3-BC99-337DB835C820}" type="slidenum">
              <a:rPr lang="en-US" smtClean="0"/>
              <a:t>43</a:t>
            </a:fld>
            <a:endParaRPr lang="en-US"/>
          </a:p>
        </p:txBody>
      </p:sp>
    </p:spTree>
    <p:extLst>
      <p:ext uri="{BB962C8B-B14F-4D97-AF65-F5344CB8AC3E}">
        <p14:creationId xmlns:p14="http://schemas.microsoft.com/office/powerpoint/2010/main" val="32291417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Prior years' procedure</a:t>
            </a:r>
            <a:endParaRPr lang="en-US" b="1" dirty="0"/>
          </a:p>
        </p:txBody>
      </p:sp>
      <p:sp>
        <p:nvSpPr>
          <p:cNvPr id="3" name="Content Placeholder 2"/>
          <p:cNvSpPr>
            <a:spLocks noGrp="1"/>
          </p:cNvSpPr>
          <p:nvPr>
            <p:ph idx="1"/>
          </p:nvPr>
        </p:nvSpPr>
        <p:spPr/>
        <p:txBody>
          <a:bodyPr>
            <a:normAutofit lnSpcReduction="10000"/>
          </a:bodyPr>
          <a:lstStyle/>
          <a:p>
            <a:r>
              <a:rPr lang="en-US" dirty="0"/>
              <a:t>StreamNet </a:t>
            </a:r>
            <a:r>
              <a:rPr lang="en-US" dirty="0" smtClean="0"/>
              <a:t>partners, plus NPT and YN, </a:t>
            </a:r>
            <a:r>
              <a:rPr lang="en-US" dirty="0"/>
              <a:t>asked to </a:t>
            </a:r>
            <a:r>
              <a:rPr lang="en-US" dirty="0" smtClean="0"/>
              <a:t>ID CRB populations </a:t>
            </a:r>
            <a:r>
              <a:rPr lang="en-US" dirty="0"/>
              <a:t>which they expected to add data in calendar year 2018</a:t>
            </a:r>
            <a:r>
              <a:rPr lang="en-US" dirty="0" smtClean="0"/>
              <a:t>.</a:t>
            </a:r>
          </a:p>
          <a:p>
            <a:pPr lvl="1"/>
            <a:r>
              <a:rPr lang="en-US" dirty="0" smtClean="0"/>
              <a:t>For each population X indicator, asked to specify:</a:t>
            </a:r>
          </a:p>
          <a:p>
            <a:pPr lvl="2"/>
            <a:r>
              <a:rPr lang="en-US" dirty="0" smtClean="0"/>
              <a:t>"Yes"</a:t>
            </a:r>
          </a:p>
          <a:p>
            <a:pPr lvl="2"/>
            <a:r>
              <a:rPr lang="en-US" dirty="0" smtClean="0"/>
              <a:t>"Don't have the resources"</a:t>
            </a:r>
          </a:p>
          <a:p>
            <a:pPr lvl="2"/>
            <a:r>
              <a:rPr lang="en-US" dirty="0" smtClean="0"/>
              <a:t>"Not possible"</a:t>
            </a:r>
          </a:p>
          <a:p>
            <a:r>
              <a:rPr lang="en-US" dirty="0" smtClean="0"/>
              <a:t>Doing this first year was a lot of effort</a:t>
            </a:r>
          </a:p>
          <a:p>
            <a:r>
              <a:rPr lang="en-US" dirty="0" smtClean="0"/>
              <a:t>2018 was less effort, but results not surprising</a:t>
            </a:r>
          </a:p>
          <a:p>
            <a:r>
              <a:rPr lang="en-US" dirty="0" smtClean="0"/>
              <a:t>We summarized in two ways:</a:t>
            </a:r>
          </a:p>
          <a:p>
            <a:pPr lvl="1"/>
            <a:r>
              <a:rPr lang="en-US" dirty="0" smtClean="0"/>
              <a:t>All populations</a:t>
            </a:r>
          </a:p>
          <a:p>
            <a:pPr lvl="1"/>
            <a:r>
              <a:rPr lang="en-US" dirty="0" smtClean="0"/>
              <a:t>Only the 69 Tier-I / Tier-II populations</a:t>
            </a:r>
            <a:endParaRPr lang="en-US" dirty="0"/>
          </a:p>
        </p:txBody>
      </p:sp>
      <p:sp>
        <p:nvSpPr>
          <p:cNvPr id="4" name="Slide Number Placeholder 3"/>
          <p:cNvSpPr>
            <a:spLocks noGrp="1"/>
          </p:cNvSpPr>
          <p:nvPr>
            <p:ph type="sldNum" sz="quarter" idx="12"/>
          </p:nvPr>
        </p:nvSpPr>
        <p:spPr/>
        <p:txBody>
          <a:bodyPr/>
          <a:lstStyle/>
          <a:p>
            <a:fld id="{95924DE8-6E54-44C3-BC99-337DB835C820}" type="slidenum">
              <a:rPr lang="en-US" smtClean="0"/>
              <a:t>44</a:t>
            </a:fld>
            <a:endParaRPr lang="en-US"/>
          </a:p>
        </p:txBody>
      </p:sp>
    </p:spTree>
    <p:extLst>
      <p:ext uri="{BB962C8B-B14F-4D97-AF65-F5344CB8AC3E}">
        <p14:creationId xmlns:p14="http://schemas.microsoft.com/office/powerpoint/2010/main" val="7885421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Proposed new procedure</a:t>
            </a:r>
            <a:endParaRPr lang="en-US" b="1" dirty="0"/>
          </a:p>
        </p:txBody>
      </p:sp>
      <p:sp>
        <p:nvSpPr>
          <p:cNvPr id="3" name="Content Placeholder 2"/>
          <p:cNvSpPr>
            <a:spLocks noGrp="1"/>
          </p:cNvSpPr>
          <p:nvPr>
            <p:ph idx="1"/>
          </p:nvPr>
        </p:nvSpPr>
        <p:spPr/>
        <p:txBody>
          <a:bodyPr/>
          <a:lstStyle/>
          <a:p>
            <a:r>
              <a:rPr lang="en-US" dirty="0" smtClean="0"/>
              <a:t>We will not do predictions.  Rather, we will report on what actually has been added to the database.</a:t>
            </a:r>
          </a:p>
          <a:p>
            <a:r>
              <a:rPr lang="en-US" dirty="0"/>
              <a:t>We intend to reduce work load on all the SN partners.</a:t>
            </a:r>
          </a:p>
          <a:p>
            <a:r>
              <a:rPr lang="en-US" dirty="0" smtClean="0"/>
              <a:t>Many of the people we asked for information in previous years are not funded by BPA or StreamNet.  We won't contact them.</a:t>
            </a:r>
          </a:p>
          <a:p>
            <a:r>
              <a:rPr lang="en-US" dirty="0" smtClean="0"/>
              <a:t>We will create similar tables and graphs and maps as done in 2018.</a:t>
            </a:r>
          </a:p>
          <a:p>
            <a:pPr lvl="1"/>
            <a:r>
              <a:rPr lang="en-US" dirty="0" smtClean="0"/>
              <a:t>New proposed reporting approach shown on next slides.</a:t>
            </a:r>
          </a:p>
          <a:p>
            <a:pPr lvl="1"/>
            <a:r>
              <a:rPr lang="en-US" dirty="0" smtClean="0"/>
              <a:t>We will continue to report both "all populations" and "priority populations".</a:t>
            </a:r>
          </a:p>
        </p:txBody>
      </p:sp>
      <p:sp>
        <p:nvSpPr>
          <p:cNvPr id="4" name="Slide Number Placeholder 3"/>
          <p:cNvSpPr>
            <a:spLocks noGrp="1"/>
          </p:cNvSpPr>
          <p:nvPr>
            <p:ph type="sldNum" sz="quarter" idx="12"/>
          </p:nvPr>
        </p:nvSpPr>
        <p:spPr/>
        <p:txBody>
          <a:bodyPr/>
          <a:lstStyle/>
          <a:p>
            <a:fld id="{95924DE8-6E54-44C3-BC99-337DB835C820}" type="slidenum">
              <a:rPr lang="en-US" smtClean="0"/>
              <a:t>45</a:t>
            </a:fld>
            <a:endParaRPr lang="en-US"/>
          </a:p>
        </p:txBody>
      </p:sp>
    </p:spTree>
    <p:extLst>
      <p:ext uri="{BB962C8B-B14F-4D97-AF65-F5344CB8AC3E}">
        <p14:creationId xmlns:p14="http://schemas.microsoft.com/office/powerpoint/2010/main" val="30094990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6900" y="1828800"/>
            <a:ext cx="8115300" cy="2819400"/>
          </a:xfrm>
        </p:spPr>
        <p:txBody>
          <a:bodyPr>
            <a:normAutofit fontScale="90000"/>
          </a:bodyPr>
          <a:lstStyle/>
          <a:p>
            <a:r>
              <a:rPr lang="en-US" dirty="0" smtClean="0"/>
              <a:t>Asked states and tribes to qualitatively evaluate CA data additions for all extant populations in the Columbia basin and report as follows:</a:t>
            </a:r>
            <a:br>
              <a:rPr lang="en-US" dirty="0" smtClean="0"/>
            </a:br>
            <a:endParaRPr lang="en-US" dirty="0"/>
          </a:p>
        </p:txBody>
      </p:sp>
      <p:sp>
        <p:nvSpPr>
          <p:cNvPr id="3" name="Subtitle 2"/>
          <p:cNvSpPr>
            <a:spLocks noGrp="1"/>
          </p:cNvSpPr>
          <p:nvPr>
            <p:ph type="subTitle" idx="1"/>
          </p:nvPr>
        </p:nvSpPr>
        <p:spPr>
          <a:xfrm>
            <a:off x="1866900" y="4230188"/>
            <a:ext cx="8458200" cy="2209800"/>
          </a:xfrm>
        </p:spPr>
        <p:txBody>
          <a:bodyPr>
            <a:noAutofit/>
          </a:bodyPr>
          <a:lstStyle/>
          <a:p>
            <a:pPr indent="-914400" algn="l">
              <a:spcBef>
                <a:spcPts val="0"/>
              </a:spcBef>
            </a:pPr>
            <a:r>
              <a:rPr lang="en-US" sz="2400" b="1" dirty="0">
                <a:solidFill>
                  <a:srgbClr val="00B050"/>
                </a:solidFill>
              </a:rPr>
              <a:t>Yes =</a:t>
            </a:r>
            <a:r>
              <a:rPr lang="en-US" sz="2000" b="1" dirty="0">
                <a:solidFill>
                  <a:srgbClr val="1F4E79"/>
                </a:solidFill>
              </a:rPr>
              <a:t>  We will provide data in </a:t>
            </a:r>
            <a:r>
              <a:rPr lang="en-US" sz="2000" b="1" u="sng" dirty="0">
                <a:solidFill>
                  <a:srgbClr val="1F4E79"/>
                </a:solidFill>
              </a:rPr>
              <a:t>calendar</a:t>
            </a:r>
            <a:r>
              <a:rPr lang="en-US" sz="2000" b="1" dirty="0">
                <a:solidFill>
                  <a:srgbClr val="1F4E79"/>
                </a:solidFill>
              </a:rPr>
              <a:t> year 2018.</a:t>
            </a:r>
          </a:p>
          <a:p>
            <a:pPr indent="-914400" algn="l">
              <a:spcBef>
                <a:spcPts val="0"/>
              </a:spcBef>
            </a:pPr>
            <a:r>
              <a:rPr lang="en-US" sz="2000" b="1" dirty="0"/>
              <a:t/>
            </a:r>
            <a:br>
              <a:rPr lang="en-US" sz="2000" b="1" dirty="0"/>
            </a:br>
            <a:r>
              <a:rPr lang="en-US" sz="2400" b="1" dirty="0">
                <a:solidFill>
                  <a:srgbClr val="FF0000"/>
                </a:solidFill>
              </a:rPr>
              <a:t>No =</a:t>
            </a:r>
            <a:r>
              <a:rPr lang="en-US" sz="2000" b="1" dirty="0">
                <a:solidFill>
                  <a:srgbClr val="1F4E79"/>
                </a:solidFill>
              </a:rPr>
              <a:t>  Indicator calculation for this population is at least theoretically</a:t>
            </a:r>
          </a:p>
          <a:p>
            <a:pPr indent="-914400" algn="l">
              <a:spcBef>
                <a:spcPts val="0"/>
              </a:spcBef>
            </a:pPr>
            <a:r>
              <a:rPr lang="en-US" sz="2000" b="1" dirty="0">
                <a:solidFill>
                  <a:srgbClr val="1F4E79"/>
                </a:solidFill>
              </a:rPr>
              <a:t>            possible; however, we will be unable to provide data in 2018.</a:t>
            </a:r>
          </a:p>
          <a:p>
            <a:pPr indent="-914400" algn="l">
              <a:spcBef>
                <a:spcPts val="0"/>
              </a:spcBef>
            </a:pPr>
            <a:r>
              <a:rPr lang="en-US" sz="2000" b="1" dirty="0"/>
              <a:t/>
            </a:r>
            <a:br>
              <a:rPr lang="en-US" sz="2000" b="1" dirty="0"/>
            </a:br>
            <a:r>
              <a:rPr lang="en-US" sz="2400" b="1" dirty="0">
                <a:solidFill>
                  <a:schemeClr val="tx1"/>
                </a:solidFill>
              </a:rPr>
              <a:t>X =</a:t>
            </a:r>
            <a:r>
              <a:rPr lang="en-US" sz="2000" b="1" dirty="0">
                <a:solidFill>
                  <a:srgbClr val="1F4E79"/>
                </a:solidFill>
              </a:rPr>
              <a:t>  It is not possible to calculate this indicator for this population.</a:t>
            </a:r>
          </a:p>
          <a:p>
            <a:pPr algn="l">
              <a:spcBef>
                <a:spcPts val="0"/>
              </a:spcBef>
            </a:pPr>
            <a:endParaRPr lang="en-US" sz="2000" dirty="0"/>
          </a:p>
        </p:txBody>
      </p:sp>
      <p:sp>
        <p:nvSpPr>
          <p:cNvPr id="4" name="Slide Number Placeholder 3"/>
          <p:cNvSpPr>
            <a:spLocks noGrp="1"/>
          </p:cNvSpPr>
          <p:nvPr>
            <p:ph type="sldNum" sz="quarter" idx="12"/>
          </p:nvPr>
        </p:nvSpPr>
        <p:spPr/>
        <p:txBody>
          <a:bodyPr/>
          <a:lstStyle/>
          <a:p>
            <a:fld id="{FF75B4CE-5129-41CA-A75E-F2AE589D1F47}" type="slidenum">
              <a:rPr lang="en-US">
                <a:solidFill>
                  <a:prstClr val="black">
                    <a:tint val="75000"/>
                  </a:prstClr>
                </a:solidFill>
                <a:latin typeface="Calibri"/>
              </a:rPr>
              <a:pPr/>
              <a:t>46</a:t>
            </a:fld>
            <a:endParaRPr lang="en-US" dirty="0">
              <a:solidFill>
                <a:prstClr val="black">
                  <a:tint val="75000"/>
                </a:prstClr>
              </a:solidFill>
              <a:latin typeface="Calibri"/>
            </a:endParaRPr>
          </a:p>
        </p:txBody>
      </p:sp>
      <p:sp>
        <p:nvSpPr>
          <p:cNvPr id="6" name="TextBox 5"/>
          <p:cNvSpPr txBox="1"/>
          <p:nvPr/>
        </p:nvSpPr>
        <p:spPr>
          <a:xfrm>
            <a:off x="168681" y="179119"/>
            <a:ext cx="1490830" cy="923330"/>
          </a:xfrm>
          <a:prstGeom prst="rect">
            <a:avLst/>
          </a:prstGeom>
          <a:solidFill>
            <a:srgbClr val="FFC000"/>
          </a:solidFill>
          <a:ln w="25400">
            <a:solidFill>
              <a:schemeClr val="tx1"/>
            </a:solidFill>
          </a:ln>
        </p:spPr>
        <p:txBody>
          <a:bodyPr wrap="square" rtlCol="0" anchor="ctr">
            <a:spAutoFit/>
          </a:bodyPr>
          <a:lstStyle/>
          <a:p>
            <a:pPr algn="ctr"/>
            <a:r>
              <a:rPr lang="en-US" b="1" dirty="0" smtClean="0"/>
              <a:t>WILL NOT BE DONE IN 2019</a:t>
            </a:r>
            <a:endParaRPr lang="en-US" b="1" dirty="0"/>
          </a:p>
        </p:txBody>
      </p:sp>
    </p:spTree>
    <p:extLst>
      <p:ext uri="{BB962C8B-B14F-4D97-AF65-F5344CB8AC3E}">
        <p14:creationId xmlns:p14="http://schemas.microsoft.com/office/powerpoint/2010/main" val="13710314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317005"/>
            <a:ext cx="8610600" cy="385175"/>
          </a:xfrm>
        </p:spPr>
        <p:txBody>
          <a:bodyPr>
            <a:normAutofit fontScale="90000"/>
          </a:bodyPr>
          <a:lstStyle/>
          <a:p>
            <a:pPr algn="ctr"/>
            <a:r>
              <a:rPr lang="en-US" sz="3000" b="1" dirty="0" smtClean="0"/>
              <a:t>2019 Coordinated </a:t>
            </a:r>
            <a:r>
              <a:rPr lang="en-US" sz="3000" b="1" dirty="0"/>
              <a:t>Assessments Data Additions</a:t>
            </a:r>
            <a:r>
              <a:rPr lang="en-US" sz="3000" dirty="0"/>
              <a:t> </a:t>
            </a:r>
            <a:r>
              <a:rPr lang="en-US" sz="3000" dirty="0" smtClean="0"/>
              <a:t> (template)</a:t>
            </a:r>
            <a:endParaRPr lang="en-US" sz="3000" dirty="0"/>
          </a:p>
        </p:txBody>
      </p:sp>
      <p:graphicFrame>
        <p:nvGraphicFramePr>
          <p:cNvPr id="5" name="Content Placeholder 3"/>
          <p:cNvGraphicFramePr>
            <a:graphicFrameLocks/>
          </p:cNvGraphicFramePr>
          <p:nvPr>
            <p:extLst/>
          </p:nvPr>
        </p:nvGraphicFramePr>
        <p:xfrm>
          <a:off x="2157740" y="2895600"/>
          <a:ext cx="2688065" cy="1023580"/>
        </p:xfrm>
        <a:graphic>
          <a:graphicData uri="http://schemas.openxmlformats.org/drawingml/2006/table">
            <a:tbl>
              <a:tblPr firstRow="1" firstCol="1" bandRow="1">
                <a:tableStyleId>{5C22544A-7EE6-4342-B048-85BDC9FD1C3A}</a:tableStyleId>
              </a:tblPr>
              <a:tblGrid>
                <a:gridCol w="765222">
                  <a:extLst>
                    <a:ext uri="{9D8B030D-6E8A-4147-A177-3AD203B41FA5}">
                      <a16:colId xmlns:a16="http://schemas.microsoft.com/office/drawing/2014/main" val="2428711267"/>
                    </a:ext>
                  </a:extLst>
                </a:gridCol>
                <a:gridCol w="831850">
                  <a:extLst>
                    <a:ext uri="{9D8B030D-6E8A-4147-A177-3AD203B41FA5}">
                      <a16:colId xmlns:a16="http://schemas.microsoft.com/office/drawing/2014/main" val="1374830772"/>
                    </a:ext>
                  </a:extLst>
                </a:gridCol>
                <a:gridCol w="1090993">
                  <a:extLst>
                    <a:ext uri="{9D8B030D-6E8A-4147-A177-3AD203B41FA5}">
                      <a16:colId xmlns:a16="http://schemas.microsoft.com/office/drawing/2014/main" val="1594486601"/>
                    </a:ext>
                  </a:extLst>
                </a:gridCol>
              </a:tblGrid>
              <a:tr h="244661">
                <a:tc gridSpan="3">
                  <a:txBody>
                    <a:bodyPr/>
                    <a:lstStyle/>
                    <a:p>
                      <a:pPr marL="0" marR="0" algn="ctr">
                        <a:lnSpc>
                          <a:spcPct val="107000"/>
                        </a:lnSpc>
                        <a:spcBef>
                          <a:spcPts val="0"/>
                        </a:spcBef>
                        <a:spcAft>
                          <a:spcPts val="0"/>
                        </a:spcAft>
                      </a:pPr>
                      <a:r>
                        <a:rPr lang="en-US" sz="1400" dirty="0" smtClean="0">
                          <a:effectLst/>
                        </a:rPr>
                        <a:t>Related Data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7512953"/>
                  </a:ext>
                </a:extLst>
              </a:tr>
              <a:tr h="272004">
                <a:tc>
                  <a:txBody>
                    <a:bodyPr/>
                    <a:lstStyle/>
                    <a:p>
                      <a:pPr marL="0" marR="0" algn="ctr">
                        <a:lnSpc>
                          <a:spcPct val="107000"/>
                        </a:lnSpc>
                        <a:spcBef>
                          <a:spcPts val="0"/>
                        </a:spcBef>
                        <a:spcAft>
                          <a:spcPts val="0"/>
                        </a:spcAft>
                      </a:pPr>
                      <a:r>
                        <a:rPr lang="en-US" sz="1400" b="1" u="none" dirty="0">
                          <a:solidFill>
                            <a:schemeClr val="bg1"/>
                          </a:solidFill>
                          <a:effectLst/>
                          <a:latin typeface="+mn-lt"/>
                        </a:rPr>
                        <a:t>Agency</a:t>
                      </a:r>
                      <a:endParaRPr lang="en-US" sz="1400" b="1" u="none"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rgbClr val="5B9BD5"/>
                    </a:solidFill>
                  </a:tcP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All</a:t>
                      </a:r>
                      <a:r>
                        <a:rPr lang="en-US" sz="1400" b="1" u="none" baseline="0" dirty="0" smtClean="0">
                          <a:solidFill>
                            <a:srgbClr val="00B050"/>
                          </a:solidFill>
                          <a:effectLst/>
                          <a:latin typeface="+mn-lt"/>
                        </a:rPr>
                        <a:t> 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Priority </a:t>
                      </a:r>
                      <a:r>
                        <a:rPr lang="en-US" sz="1400" b="1" u="none" baseline="0" dirty="0" smtClean="0">
                          <a:solidFill>
                            <a:srgbClr val="00B050"/>
                          </a:solidFill>
                          <a:effectLst/>
                          <a:latin typeface="+mn-lt"/>
                        </a:rPr>
                        <a:t>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22142181"/>
                  </a:ext>
                </a:extLst>
              </a:tr>
              <a:tr h="259639">
                <a:tc>
                  <a:txBody>
                    <a:bodyPr/>
                    <a:lstStyle/>
                    <a:p>
                      <a:pPr marL="0" marR="0" algn="ctr">
                        <a:lnSpc>
                          <a:spcPct val="107000"/>
                        </a:lnSpc>
                        <a:spcBef>
                          <a:spcPts val="0"/>
                        </a:spcBef>
                        <a:spcAft>
                          <a:spcPts val="0"/>
                        </a:spcAft>
                      </a:pPr>
                      <a:r>
                        <a:rPr lang="en-US" sz="1400" b="1" dirty="0" smtClean="0">
                          <a:solidFill>
                            <a:schemeClr val="bg1"/>
                          </a:solidFill>
                          <a:effectLst/>
                          <a:latin typeface="+mn-lt"/>
                        </a:rPr>
                        <a:t>All</a:t>
                      </a:r>
                      <a:endParaRPr lang="en-US" sz="1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200 of 255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65 of 69</a:t>
                      </a:r>
                      <a:endParaRPr lang="en-US" sz="14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0218427"/>
                  </a:ext>
                </a:extLst>
              </a:tr>
              <a:tr h="247276">
                <a:tc>
                  <a:txBody>
                    <a:bodyPr/>
                    <a:lstStyle/>
                    <a:p>
                      <a:pPr marL="0" marR="0" algn="ctr">
                        <a:lnSpc>
                          <a:spcPct val="107000"/>
                        </a:lnSpc>
                        <a:spcBef>
                          <a:spcPts val="0"/>
                        </a:spcBef>
                        <a:spcAft>
                          <a:spcPts val="0"/>
                        </a:spcAft>
                      </a:pPr>
                      <a:r>
                        <a:rPr lang="en-US" sz="1400" b="1" dirty="0">
                          <a:solidFill>
                            <a:schemeClr val="bg1"/>
                          </a:solidFill>
                          <a:effectLst/>
                          <a:latin typeface="+mn-lt"/>
                        </a:rPr>
                        <a:t>%</a:t>
                      </a:r>
                      <a:endParaRPr lang="en-US" sz="1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78</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94</a:t>
                      </a:r>
                      <a:endParaRPr lang="en-US" sz="14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76442413"/>
                  </a:ext>
                </a:extLst>
              </a:tr>
            </a:tbl>
          </a:graphicData>
        </a:graphic>
      </p:graphicFrame>
      <p:sp>
        <p:nvSpPr>
          <p:cNvPr id="3" name="Slide Number Placeholder 2"/>
          <p:cNvSpPr>
            <a:spLocks noGrp="1"/>
          </p:cNvSpPr>
          <p:nvPr>
            <p:ph type="sldNum" sz="quarter" idx="12"/>
          </p:nvPr>
        </p:nvSpPr>
        <p:spPr/>
        <p:txBody>
          <a:bodyPr/>
          <a:lstStyle/>
          <a:p>
            <a:fld id="{FF75B4CE-5129-41CA-A75E-F2AE589D1F47}" type="slidenum">
              <a:rPr lang="en-US" smtClean="0">
                <a:solidFill>
                  <a:prstClr val="black">
                    <a:tint val="75000"/>
                  </a:prstClr>
                </a:solidFill>
              </a:rPr>
              <a:pPr/>
              <a:t>47</a:t>
            </a:fld>
            <a:endParaRPr lang="en-US" dirty="0">
              <a:solidFill>
                <a:prstClr val="black">
                  <a:tint val="75000"/>
                </a:prstClr>
              </a:solidFill>
            </a:endParaRPr>
          </a:p>
        </p:txBody>
      </p:sp>
      <p:sp>
        <p:nvSpPr>
          <p:cNvPr id="6" name="TextBox 5"/>
          <p:cNvSpPr txBox="1"/>
          <p:nvPr/>
        </p:nvSpPr>
        <p:spPr>
          <a:xfrm>
            <a:off x="2195838" y="5750546"/>
            <a:ext cx="7748261" cy="586314"/>
          </a:xfrm>
          <a:prstGeom prst="rect">
            <a:avLst/>
          </a:prstGeom>
          <a:noFill/>
        </p:spPr>
        <p:txBody>
          <a:bodyPr wrap="square" rtlCol="0">
            <a:spAutoFit/>
          </a:bodyPr>
          <a:lstStyle/>
          <a:p>
            <a:pPr>
              <a:lnSpc>
                <a:spcPct val="107000"/>
              </a:lnSpc>
            </a:pPr>
            <a:r>
              <a:rPr lang="en-US" sz="1000" b="1" u="sng" dirty="0">
                <a:solidFill>
                  <a:srgbClr val="1F4E79"/>
                </a:solidFill>
                <a:latin typeface="Arial" panose="020B0604020202020204" pitchFamily="34" charset="0"/>
                <a:ea typeface="Calibri" panose="020F0502020204030204" pitchFamily="34" charset="0"/>
                <a:cs typeface="Times New Roman" panose="02020603050405020304" pitchFamily="18" charset="0"/>
              </a:rPr>
              <a:t>225</a:t>
            </a:r>
            <a:r>
              <a:rPr lang="en-US" sz="1000" b="1" dirty="0">
                <a:solidFill>
                  <a:srgbClr val="1F4E79"/>
                </a:solidFill>
                <a:latin typeface="Arial" panose="020B0604020202020204" pitchFamily="34" charset="0"/>
                <a:ea typeface="Calibri" panose="020F0502020204030204" pitchFamily="34" charset="0"/>
                <a:cs typeface="Times New Roman" panose="02020603050405020304" pitchFamily="18" charset="0"/>
              </a:rPr>
              <a:t> populations</a:t>
            </a:r>
            <a:r>
              <a:rPr lang="en-US" sz="1000" b="1" dirty="0">
                <a:solidFill>
                  <a:srgbClr val="1F4E79"/>
                </a:solidFill>
                <a:latin typeface="Arial" panose="020B0604020202020204" pitchFamily="34" charset="0"/>
                <a:ea typeface="Calibri" panose="020F0502020204030204" pitchFamily="34" charset="0"/>
              </a:rPr>
              <a:t> </a:t>
            </a:r>
            <a:r>
              <a:rPr lang="en-US" sz="1000" b="1" u="sng" dirty="0">
                <a:solidFill>
                  <a:srgbClr val="1F4E79"/>
                </a:solidFill>
                <a:latin typeface="Arial" panose="020B0604020202020204" pitchFamily="34" charset="0"/>
                <a:ea typeface="Calibri" panose="020F0502020204030204" pitchFamily="34" charset="0"/>
              </a:rPr>
              <a:t>including</a:t>
            </a:r>
            <a:r>
              <a:rPr lang="en-US" sz="1000" b="1" dirty="0">
                <a:solidFill>
                  <a:srgbClr val="1F4E79"/>
                </a:solidFill>
                <a:latin typeface="Arial" panose="020B0604020202020204" pitchFamily="34" charset="0"/>
                <a:ea typeface="Calibri" panose="020F0502020204030204" pitchFamily="34" charset="0"/>
              </a:rPr>
              <a:t> component populations of superpopulations</a:t>
            </a:r>
            <a:r>
              <a:rPr lang="en-US" sz="1000" b="1" dirty="0" smtClean="0">
                <a:solidFill>
                  <a:srgbClr val="1F4E79"/>
                </a:solidFill>
                <a:latin typeface="Arial" panose="020B0604020202020204" pitchFamily="34" charset="0"/>
                <a:ea typeface="Calibri" panose="020F0502020204030204" pitchFamily="34" charset="0"/>
              </a:rPr>
              <a:t>.</a:t>
            </a:r>
          </a:p>
          <a:p>
            <a:pPr>
              <a:lnSpc>
                <a:spcPct val="107000"/>
              </a:lnSpc>
            </a:pPr>
            <a:r>
              <a:rPr lang="en-US" sz="1000" b="1" u="sng"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69</a:t>
            </a:r>
            <a:r>
              <a:rPr lang="en-US" sz="1000" b="1"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 Tier I + Tier II priority populations </a:t>
            </a:r>
            <a:r>
              <a:rPr lang="en-US" sz="1000" b="1" u="sng"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including</a:t>
            </a:r>
            <a:r>
              <a:rPr lang="en-US" sz="1000" b="1"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 component populations of superpopulations.</a:t>
            </a:r>
            <a:endParaRPr lang="en-US" sz="1000" b="1" dirty="0">
              <a:solidFill>
                <a:srgbClr val="1F4E79"/>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en-US" sz="1000" b="1" u="sng" dirty="0">
                <a:solidFill>
                  <a:srgbClr val="1F4E79"/>
                </a:solidFill>
                <a:latin typeface="Arial" panose="020B0604020202020204" pitchFamily="34" charset="0"/>
                <a:ea typeface="Calibri" panose="020F0502020204030204" pitchFamily="34" charset="0"/>
                <a:cs typeface="Times New Roman" panose="02020603050405020304" pitchFamily="18" charset="0"/>
              </a:rPr>
              <a:t>E</a:t>
            </a:r>
            <a:r>
              <a:rPr lang="en-US" sz="1000" b="1" u="sng" dirty="0">
                <a:solidFill>
                  <a:srgbClr val="1F4E79"/>
                </a:solidFill>
                <a:latin typeface="Arial" panose="020B0604020202020204" pitchFamily="34" charset="0"/>
                <a:ea typeface="Calibri" panose="020F0502020204030204" pitchFamily="34" charset="0"/>
              </a:rPr>
              <a:t>xcludes</a:t>
            </a:r>
            <a:r>
              <a:rPr lang="en-US" sz="1000" b="1" dirty="0">
                <a:solidFill>
                  <a:srgbClr val="1F4E79"/>
                </a:solidFill>
                <a:latin typeface="Arial" panose="020B0604020202020204" pitchFamily="34" charset="0"/>
                <a:ea typeface="Calibri" panose="020F0502020204030204" pitchFamily="34" charset="0"/>
              </a:rPr>
              <a:t> extirpated populations and superpopulations.</a:t>
            </a:r>
            <a:endParaRPr lang="en-US" sz="1000" dirty="0">
              <a:solidFill>
                <a:srgbClr val="1F4E79"/>
              </a:solidFill>
            </a:endParaRPr>
          </a:p>
        </p:txBody>
      </p:sp>
      <p:sp>
        <p:nvSpPr>
          <p:cNvPr id="7" name="TextBox 6"/>
          <p:cNvSpPr txBox="1"/>
          <p:nvPr/>
        </p:nvSpPr>
        <p:spPr>
          <a:xfrm>
            <a:off x="2157740" y="914401"/>
            <a:ext cx="2418483" cy="646331"/>
          </a:xfrm>
          <a:prstGeom prst="rect">
            <a:avLst/>
          </a:prstGeom>
          <a:noFill/>
        </p:spPr>
        <p:txBody>
          <a:bodyPr wrap="none" rtlCol="0">
            <a:spAutoFit/>
          </a:bodyPr>
          <a:lstStyle/>
          <a:p>
            <a:r>
              <a:rPr lang="en-US" dirty="0"/>
              <a:t>Abundance estimates &amp;</a:t>
            </a:r>
          </a:p>
          <a:p>
            <a:r>
              <a:rPr lang="en-US" dirty="0"/>
              <a:t>indexes of abundance</a:t>
            </a:r>
          </a:p>
        </p:txBody>
      </p:sp>
      <p:graphicFrame>
        <p:nvGraphicFramePr>
          <p:cNvPr id="8" name="Content Placeholder 3"/>
          <p:cNvGraphicFramePr>
            <a:graphicFrameLocks/>
          </p:cNvGraphicFramePr>
          <p:nvPr>
            <p:extLst/>
          </p:nvPr>
        </p:nvGraphicFramePr>
        <p:xfrm>
          <a:off x="2157740" y="4471047"/>
          <a:ext cx="7875609" cy="1023580"/>
        </p:xfrm>
        <a:graphic>
          <a:graphicData uri="http://schemas.openxmlformats.org/drawingml/2006/table">
            <a:tbl>
              <a:tblPr firstRow="1" firstCol="1" bandRow="1">
                <a:tableStyleId>{5C22544A-7EE6-4342-B048-85BDC9FD1C3A}</a:tableStyleId>
              </a:tblPr>
              <a:tblGrid>
                <a:gridCol w="763581">
                  <a:extLst>
                    <a:ext uri="{9D8B030D-6E8A-4147-A177-3AD203B41FA5}">
                      <a16:colId xmlns:a16="http://schemas.microsoft.com/office/drawing/2014/main" val="277886862"/>
                    </a:ext>
                  </a:extLst>
                </a:gridCol>
                <a:gridCol w="831850">
                  <a:extLst>
                    <a:ext uri="{9D8B030D-6E8A-4147-A177-3AD203B41FA5}">
                      <a16:colId xmlns:a16="http://schemas.microsoft.com/office/drawing/2014/main" val="612712252"/>
                    </a:ext>
                  </a:extLst>
                </a:gridCol>
                <a:gridCol w="1090993">
                  <a:extLst>
                    <a:ext uri="{9D8B030D-6E8A-4147-A177-3AD203B41FA5}">
                      <a16:colId xmlns:a16="http://schemas.microsoft.com/office/drawing/2014/main" val="3649329790"/>
                    </a:ext>
                  </a:extLst>
                </a:gridCol>
                <a:gridCol w="765222">
                  <a:extLst>
                    <a:ext uri="{9D8B030D-6E8A-4147-A177-3AD203B41FA5}">
                      <a16:colId xmlns:a16="http://schemas.microsoft.com/office/drawing/2014/main" val="2570351065"/>
                    </a:ext>
                  </a:extLst>
                </a:gridCol>
                <a:gridCol w="741362">
                  <a:extLst>
                    <a:ext uri="{9D8B030D-6E8A-4147-A177-3AD203B41FA5}">
                      <a16:colId xmlns:a16="http://schemas.microsoft.com/office/drawing/2014/main" val="3219055246"/>
                    </a:ext>
                  </a:extLst>
                </a:gridCol>
                <a:gridCol w="1090993">
                  <a:extLst>
                    <a:ext uri="{9D8B030D-6E8A-4147-A177-3AD203B41FA5}">
                      <a16:colId xmlns:a16="http://schemas.microsoft.com/office/drawing/2014/main" val="4282483665"/>
                    </a:ext>
                  </a:extLst>
                </a:gridCol>
                <a:gridCol w="765222">
                  <a:extLst>
                    <a:ext uri="{9D8B030D-6E8A-4147-A177-3AD203B41FA5}">
                      <a16:colId xmlns:a16="http://schemas.microsoft.com/office/drawing/2014/main" val="2428711267"/>
                    </a:ext>
                  </a:extLst>
                </a:gridCol>
                <a:gridCol w="735393">
                  <a:extLst>
                    <a:ext uri="{9D8B030D-6E8A-4147-A177-3AD203B41FA5}">
                      <a16:colId xmlns:a16="http://schemas.microsoft.com/office/drawing/2014/main" val="1374830772"/>
                    </a:ext>
                  </a:extLst>
                </a:gridCol>
                <a:gridCol w="1090993">
                  <a:extLst>
                    <a:ext uri="{9D8B030D-6E8A-4147-A177-3AD203B41FA5}">
                      <a16:colId xmlns:a16="http://schemas.microsoft.com/office/drawing/2014/main" val="1594486601"/>
                    </a:ext>
                  </a:extLst>
                </a:gridCol>
              </a:tblGrid>
              <a:tr h="244661">
                <a:tc gridSpan="3">
                  <a:txBody>
                    <a:bodyPr/>
                    <a:lstStyle/>
                    <a:p>
                      <a:pPr marL="0" marR="0" algn="ctr">
                        <a:lnSpc>
                          <a:spcPct val="107000"/>
                        </a:lnSpc>
                        <a:spcBef>
                          <a:spcPts val="0"/>
                        </a:spcBef>
                        <a:spcAft>
                          <a:spcPts val="0"/>
                        </a:spcAft>
                      </a:pPr>
                      <a:r>
                        <a:rPr lang="en-US" sz="1400" dirty="0" smtClean="0">
                          <a:effectLst/>
                        </a:rPr>
                        <a:t>Smolt to Adult Return Rate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400" b="1" dirty="0" smtClean="0">
                          <a:effectLst/>
                        </a:rPr>
                        <a:t>Recruits per Spawner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400" dirty="0" smtClean="0">
                          <a:effectLst/>
                        </a:rPr>
                        <a:t>PNI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7512953"/>
                  </a:ext>
                </a:extLst>
              </a:tr>
              <a:tr h="272004">
                <a:tc>
                  <a:txBody>
                    <a:bodyPr/>
                    <a:lstStyle/>
                    <a:p>
                      <a:pPr marL="0" marR="0" algn="ctr">
                        <a:lnSpc>
                          <a:spcPct val="107000"/>
                        </a:lnSpc>
                        <a:spcBef>
                          <a:spcPts val="0"/>
                        </a:spcBef>
                        <a:spcAft>
                          <a:spcPts val="0"/>
                        </a:spcAft>
                      </a:pPr>
                      <a:r>
                        <a:rPr lang="en-US" sz="1400" u="none" dirty="0">
                          <a:effectLst/>
                        </a:rPr>
                        <a:t>Agency</a:t>
                      </a:r>
                      <a:endParaRPr lang="en-US" sz="14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All</a:t>
                      </a:r>
                      <a:r>
                        <a:rPr lang="en-US" sz="1400" b="1" u="none" baseline="0" dirty="0" smtClean="0">
                          <a:solidFill>
                            <a:srgbClr val="00B050"/>
                          </a:solidFill>
                          <a:effectLst/>
                          <a:latin typeface="+mn-lt"/>
                        </a:rPr>
                        <a:t> 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Priority </a:t>
                      </a:r>
                      <a:r>
                        <a:rPr lang="en-US" sz="1400" b="1" u="none" baseline="0" dirty="0" smtClean="0">
                          <a:solidFill>
                            <a:srgbClr val="00B050"/>
                          </a:solidFill>
                          <a:effectLst/>
                          <a:latin typeface="+mn-lt"/>
                        </a:rPr>
                        <a:t>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a:solidFill>
                            <a:schemeClr val="bg1"/>
                          </a:solidFill>
                          <a:effectLst/>
                        </a:rPr>
                        <a:t>Agency</a:t>
                      </a:r>
                      <a:endParaRPr lang="en-US" sz="1400" b="1"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5B9BD5"/>
                    </a:solidFill>
                  </a:tcP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All</a:t>
                      </a:r>
                      <a:r>
                        <a:rPr lang="en-US" sz="1400" b="1" u="none" baseline="0" dirty="0" smtClean="0">
                          <a:solidFill>
                            <a:srgbClr val="00B050"/>
                          </a:solidFill>
                          <a:effectLst/>
                          <a:latin typeface="+mn-lt"/>
                        </a:rPr>
                        <a:t> 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Priority </a:t>
                      </a:r>
                      <a:r>
                        <a:rPr lang="en-US" sz="1400" b="1" u="none" baseline="0" dirty="0" smtClean="0">
                          <a:solidFill>
                            <a:srgbClr val="00B050"/>
                          </a:solidFill>
                          <a:effectLst/>
                          <a:latin typeface="+mn-lt"/>
                        </a:rPr>
                        <a:t>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a:solidFill>
                            <a:schemeClr val="bg1"/>
                          </a:solidFill>
                          <a:effectLst/>
                          <a:latin typeface="+mn-lt"/>
                        </a:rPr>
                        <a:t>Agency</a:t>
                      </a:r>
                      <a:endParaRPr lang="en-US" sz="1400" b="1" u="none"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rgbClr val="5B9BD5"/>
                    </a:solidFill>
                  </a:tcP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All</a:t>
                      </a:r>
                      <a:r>
                        <a:rPr lang="en-US" sz="1400" b="1" u="none" baseline="0" dirty="0" smtClean="0">
                          <a:solidFill>
                            <a:srgbClr val="00B050"/>
                          </a:solidFill>
                          <a:effectLst/>
                          <a:latin typeface="+mn-lt"/>
                        </a:rPr>
                        <a:t> 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Priority </a:t>
                      </a:r>
                      <a:r>
                        <a:rPr lang="en-US" sz="1400" b="1" u="none" baseline="0" dirty="0" smtClean="0">
                          <a:solidFill>
                            <a:srgbClr val="00B050"/>
                          </a:solidFill>
                          <a:effectLst/>
                          <a:latin typeface="+mn-lt"/>
                        </a:rPr>
                        <a:t>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22142181"/>
                  </a:ext>
                </a:extLst>
              </a:tr>
              <a:tr h="259639">
                <a:tc>
                  <a:txBody>
                    <a:bodyPr/>
                    <a:lstStyle/>
                    <a:p>
                      <a:pPr marL="0" marR="0" algn="ctr">
                        <a:lnSpc>
                          <a:spcPct val="107000"/>
                        </a:lnSpc>
                        <a:spcBef>
                          <a:spcPts val="0"/>
                        </a:spcBef>
                        <a:spcAft>
                          <a:spcPts val="0"/>
                        </a:spcAft>
                      </a:pPr>
                      <a:r>
                        <a:rPr lang="en-US" sz="1400" dirty="0" smtClean="0">
                          <a:effectLst/>
                        </a:rPr>
                        <a:t>All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13 of 255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10 of 69</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marL="0" marR="0" algn="ctr">
                        <a:lnSpc>
                          <a:spcPct val="107000"/>
                        </a:lnSpc>
                        <a:spcBef>
                          <a:spcPts val="0"/>
                        </a:spcBef>
                        <a:spcAft>
                          <a:spcPts val="0"/>
                        </a:spcAft>
                      </a:pPr>
                      <a:r>
                        <a:rPr lang="en-US" sz="1400" b="1" dirty="0" smtClean="0">
                          <a:solidFill>
                            <a:schemeClr val="bg1"/>
                          </a:solidFill>
                          <a:effectLst/>
                        </a:rPr>
                        <a:t>All</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17 of 255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14 of 69</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marL="0" marR="0" algn="ctr">
                        <a:lnSpc>
                          <a:spcPct val="107000"/>
                        </a:lnSpc>
                        <a:spcBef>
                          <a:spcPts val="0"/>
                        </a:spcBef>
                        <a:spcAft>
                          <a:spcPts val="0"/>
                        </a:spcAft>
                      </a:pPr>
                      <a:r>
                        <a:rPr lang="en-US" sz="1400" b="1" dirty="0" smtClean="0">
                          <a:solidFill>
                            <a:schemeClr val="bg1"/>
                          </a:solidFill>
                          <a:effectLst/>
                          <a:latin typeface="+mn-lt"/>
                        </a:rPr>
                        <a:t>All</a:t>
                      </a:r>
                      <a:endParaRPr lang="en-US" sz="1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3 of 255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2 of 69</a:t>
                      </a:r>
                      <a:endParaRPr lang="en-US" sz="14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0218427"/>
                  </a:ext>
                </a:extLst>
              </a:tr>
              <a:tr h="247276">
                <a:tc>
                  <a:txBody>
                    <a:bodyPr/>
                    <a:lstStyle/>
                    <a:p>
                      <a:pPr marL="0" marR="0" algn="ctr">
                        <a:lnSpc>
                          <a:spcPct val="107000"/>
                        </a:lnSpc>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ctr" fontAlgn="ctr"/>
                      <a:r>
                        <a:rPr lang="en-US" sz="1400" b="1" i="0" u="none" strike="noStrike" dirty="0" smtClean="0">
                          <a:solidFill>
                            <a:srgbClr val="00B050"/>
                          </a:solidFill>
                          <a:effectLst/>
                          <a:latin typeface="Calibri" panose="020F0502020204030204" pitchFamily="34" charset="0"/>
                        </a:rPr>
                        <a:t>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14</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marL="0" marR="0" algn="ctr">
                        <a:lnSpc>
                          <a:spcPct val="107000"/>
                        </a:lnSpc>
                        <a:spcBef>
                          <a:spcPts val="0"/>
                        </a:spcBef>
                        <a:spcAft>
                          <a:spcPts val="0"/>
                        </a:spcAft>
                      </a:pPr>
                      <a:r>
                        <a:rPr lang="en-US" sz="1400" b="1" dirty="0">
                          <a:solidFill>
                            <a:schemeClr val="bg1"/>
                          </a:solidFill>
                          <a:effectLst/>
                        </a:rPr>
                        <a:t>%</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7</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20</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marL="0" marR="0" algn="ctr">
                        <a:lnSpc>
                          <a:spcPct val="107000"/>
                        </a:lnSpc>
                        <a:spcBef>
                          <a:spcPts val="0"/>
                        </a:spcBef>
                        <a:spcAft>
                          <a:spcPts val="0"/>
                        </a:spcAft>
                      </a:pPr>
                      <a:r>
                        <a:rPr lang="en-US" sz="1400" b="1" dirty="0">
                          <a:solidFill>
                            <a:schemeClr val="bg1"/>
                          </a:solidFill>
                          <a:effectLst/>
                          <a:latin typeface="+mn-lt"/>
                        </a:rPr>
                        <a:t>%</a:t>
                      </a:r>
                      <a:endParaRPr lang="en-US" sz="1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1</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3</a:t>
                      </a:r>
                      <a:endParaRPr lang="en-US" sz="14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76442413"/>
                  </a:ext>
                </a:extLst>
              </a:tr>
            </a:tbl>
          </a:graphicData>
        </a:graphic>
      </p:graphicFrame>
      <p:sp>
        <p:nvSpPr>
          <p:cNvPr id="9" name="TextBox 8"/>
          <p:cNvSpPr txBox="1"/>
          <p:nvPr/>
        </p:nvSpPr>
        <p:spPr>
          <a:xfrm>
            <a:off x="2157739" y="4038600"/>
            <a:ext cx="2067874" cy="369332"/>
          </a:xfrm>
          <a:prstGeom prst="rect">
            <a:avLst/>
          </a:prstGeom>
          <a:noFill/>
        </p:spPr>
        <p:txBody>
          <a:bodyPr wrap="none" rtlCol="0">
            <a:spAutoFit/>
          </a:bodyPr>
          <a:lstStyle/>
          <a:p>
            <a:r>
              <a:rPr lang="en-US" dirty="0"/>
              <a:t>Rates &amp; proportions</a:t>
            </a:r>
          </a:p>
        </p:txBody>
      </p:sp>
      <p:sp>
        <p:nvSpPr>
          <p:cNvPr id="10" name="TextBox 9"/>
          <p:cNvSpPr txBox="1"/>
          <p:nvPr/>
        </p:nvSpPr>
        <p:spPr>
          <a:xfrm>
            <a:off x="2157740" y="6379717"/>
            <a:ext cx="7748261" cy="256993"/>
          </a:xfrm>
          <a:prstGeom prst="rect">
            <a:avLst/>
          </a:prstGeom>
          <a:noFill/>
        </p:spPr>
        <p:txBody>
          <a:bodyPr wrap="square" rtlCol="0">
            <a:spAutoFit/>
          </a:bodyPr>
          <a:lstStyle/>
          <a:p>
            <a:pPr>
              <a:lnSpc>
                <a:spcPct val="107000"/>
              </a:lnSpc>
            </a:pPr>
            <a:r>
              <a:rPr lang="en-US" sz="1000" b="1" dirty="0">
                <a:solidFill>
                  <a:srgbClr val="1F4E79"/>
                </a:solidFill>
              </a:rPr>
              <a:t>Table 1a.</a:t>
            </a:r>
            <a:r>
              <a:rPr lang="en-US" sz="1000" dirty="0">
                <a:solidFill>
                  <a:srgbClr val="1F4E79"/>
                </a:solidFill>
              </a:rPr>
              <a:t>  </a:t>
            </a:r>
            <a:r>
              <a:rPr lang="en-US" sz="1000" dirty="0" smtClean="0">
                <a:solidFill>
                  <a:srgbClr val="1F4E79"/>
                </a:solidFill>
              </a:rPr>
              <a:t>2019 coordinated </a:t>
            </a:r>
            <a:r>
              <a:rPr lang="en-US" sz="1000" dirty="0">
                <a:solidFill>
                  <a:srgbClr val="1F4E79"/>
                </a:solidFill>
              </a:rPr>
              <a:t>assessments data additions for </a:t>
            </a:r>
            <a:r>
              <a:rPr lang="en-US" sz="1000" u="sng" dirty="0">
                <a:solidFill>
                  <a:srgbClr val="1F4E79"/>
                </a:solidFill>
              </a:rPr>
              <a:t>all</a:t>
            </a:r>
            <a:r>
              <a:rPr lang="en-US" sz="1000" dirty="0">
                <a:solidFill>
                  <a:srgbClr val="1F4E79"/>
                </a:solidFill>
              </a:rPr>
              <a:t> </a:t>
            </a:r>
            <a:r>
              <a:rPr lang="en-US" sz="1000" dirty="0" smtClean="0">
                <a:solidFill>
                  <a:srgbClr val="1F4E79"/>
                </a:solidFill>
              </a:rPr>
              <a:t>populations and </a:t>
            </a:r>
            <a:r>
              <a:rPr lang="en-US" sz="1000" u="sng" dirty="0" smtClean="0">
                <a:solidFill>
                  <a:srgbClr val="1F4E79"/>
                </a:solidFill>
              </a:rPr>
              <a:t>priority</a:t>
            </a:r>
            <a:r>
              <a:rPr lang="en-US" sz="1000" dirty="0" smtClean="0">
                <a:solidFill>
                  <a:srgbClr val="1F4E79"/>
                </a:solidFill>
              </a:rPr>
              <a:t> populations.</a:t>
            </a:r>
            <a:endParaRPr lang="en-US" sz="1000" dirty="0">
              <a:solidFill>
                <a:srgbClr val="1F4E79"/>
              </a:solidFill>
            </a:endParaRPr>
          </a:p>
        </p:txBody>
      </p:sp>
      <p:sp>
        <p:nvSpPr>
          <p:cNvPr id="14" name="TextBox 13"/>
          <p:cNvSpPr txBox="1"/>
          <p:nvPr/>
        </p:nvSpPr>
        <p:spPr>
          <a:xfrm>
            <a:off x="168681" y="179119"/>
            <a:ext cx="1490830" cy="923330"/>
          </a:xfrm>
          <a:prstGeom prst="rect">
            <a:avLst/>
          </a:prstGeom>
          <a:solidFill>
            <a:srgbClr val="FFC000"/>
          </a:solidFill>
          <a:ln w="25400">
            <a:solidFill>
              <a:schemeClr val="tx1"/>
            </a:solidFill>
          </a:ln>
        </p:spPr>
        <p:txBody>
          <a:bodyPr wrap="square" rtlCol="0" anchor="ctr">
            <a:spAutoFit/>
          </a:bodyPr>
          <a:lstStyle/>
          <a:p>
            <a:pPr algn="ctr"/>
            <a:r>
              <a:rPr lang="en-US" b="1" dirty="0" smtClean="0"/>
              <a:t>2019 PROPOSED TABLE</a:t>
            </a:r>
            <a:endParaRPr lang="en-US" b="1" dirty="0"/>
          </a:p>
        </p:txBody>
      </p:sp>
      <p:graphicFrame>
        <p:nvGraphicFramePr>
          <p:cNvPr id="4" name="Content Placeholder 3"/>
          <p:cNvGraphicFramePr>
            <a:graphicFrameLocks noGrp="1"/>
          </p:cNvGraphicFramePr>
          <p:nvPr>
            <p:ph idx="1"/>
            <p:extLst/>
          </p:nvPr>
        </p:nvGraphicFramePr>
        <p:xfrm>
          <a:off x="2157740" y="1621235"/>
          <a:ext cx="8228044" cy="984322"/>
        </p:xfrm>
        <a:graphic>
          <a:graphicData uri="http://schemas.openxmlformats.org/drawingml/2006/table">
            <a:tbl>
              <a:tblPr firstRow="1" firstCol="1" bandRow="1">
                <a:tableStyleId>{5C22544A-7EE6-4342-B048-85BDC9FD1C3A}</a:tableStyleId>
              </a:tblPr>
              <a:tblGrid>
                <a:gridCol w="756145">
                  <a:extLst>
                    <a:ext uri="{9D8B030D-6E8A-4147-A177-3AD203B41FA5}">
                      <a16:colId xmlns:a16="http://schemas.microsoft.com/office/drawing/2014/main" val="277886862"/>
                    </a:ext>
                  </a:extLst>
                </a:gridCol>
                <a:gridCol w="831850">
                  <a:extLst>
                    <a:ext uri="{9D8B030D-6E8A-4147-A177-3AD203B41FA5}">
                      <a16:colId xmlns:a16="http://schemas.microsoft.com/office/drawing/2014/main" val="612712252"/>
                    </a:ext>
                  </a:extLst>
                </a:gridCol>
                <a:gridCol w="1289106">
                  <a:extLst>
                    <a:ext uri="{9D8B030D-6E8A-4147-A177-3AD203B41FA5}">
                      <a16:colId xmlns:a16="http://schemas.microsoft.com/office/drawing/2014/main" val="3649329790"/>
                    </a:ext>
                  </a:extLst>
                </a:gridCol>
                <a:gridCol w="844731">
                  <a:extLst>
                    <a:ext uri="{9D8B030D-6E8A-4147-A177-3AD203B41FA5}">
                      <a16:colId xmlns:a16="http://schemas.microsoft.com/office/drawing/2014/main" val="2570351065"/>
                    </a:ext>
                  </a:extLst>
                </a:gridCol>
                <a:gridCol w="735393">
                  <a:extLst>
                    <a:ext uri="{9D8B030D-6E8A-4147-A177-3AD203B41FA5}">
                      <a16:colId xmlns:a16="http://schemas.microsoft.com/office/drawing/2014/main" val="3219055246"/>
                    </a:ext>
                  </a:extLst>
                </a:gridCol>
                <a:gridCol w="1090993">
                  <a:extLst>
                    <a:ext uri="{9D8B030D-6E8A-4147-A177-3AD203B41FA5}">
                      <a16:colId xmlns:a16="http://schemas.microsoft.com/office/drawing/2014/main" val="4282483665"/>
                    </a:ext>
                  </a:extLst>
                </a:gridCol>
                <a:gridCol w="853440">
                  <a:extLst>
                    <a:ext uri="{9D8B030D-6E8A-4147-A177-3AD203B41FA5}">
                      <a16:colId xmlns:a16="http://schemas.microsoft.com/office/drawing/2014/main" val="2428711267"/>
                    </a:ext>
                  </a:extLst>
                </a:gridCol>
                <a:gridCol w="735393">
                  <a:extLst>
                    <a:ext uri="{9D8B030D-6E8A-4147-A177-3AD203B41FA5}">
                      <a16:colId xmlns:a16="http://schemas.microsoft.com/office/drawing/2014/main" val="1374830772"/>
                    </a:ext>
                  </a:extLst>
                </a:gridCol>
                <a:gridCol w="1090993">
                  <a:extLst>
                    <a:ext uri="{9D8B030D-6E8A-4147-A177-3AD203B41FA5}">
                      <a16:colId xmlns:a16="http://schemas.microsoft.com/office/drawing/2014/main" val="1594486601"/>
                    </a:ext>
                  </a:extLst>
                </a:gridCol>
              </a:tblGrid>
              <a:tr h="254766">
                <a:tc gridSpan="3">
                  <a:txBody>
                    <a:bodyPr/>
                    <a:lstStyle/>
                    <a:p>
                      <a:pPr marL="0" marR="0" algn="ctr">
                        <a:lnSpc>
                          <a:spcPct val="107000"/>
                        </a:lnSpc>
                        <a:spcBef>
                          <a:spcPts val="0"/>
                        </a:spcBef>
                        <a:spcAft>
                          <a:spcPts val="0"/>
                        </a:spcAft>
                      </a:pPr>
                      <a:r>
                        <a:rPr lang="en-US" sz="1400" dirty="0" smtClean="0">
                          <a:effectLst/>
                        </a:rPr>
                        <a:t>Natural Origin Spawner Abundance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400" dirty="0" smtClean="0">
                          <a:effectLst/>
                        </a:rPr>
                        <a:t>Juvenile Outmigrants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400" dirty="0" smtClean="0">
                          <a:effectLst/>
                        </a:rPr>
                        <a:t>Presmolt Abundance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7512953"/>
                  </a:ext>
                </a:extLst>
              </a:tr>
              <a:tr h="254766">
                <a:tc>
                  <a:txBody>
                    <a:bodyPr/>
                    <a:lstStyle/>
                    <a:p>
                      <a:pPr marL="0" marR="0" algn="ctr">
                        <a:lnSpc>
                          <a:spcPct val="107000"/>
                        </a:lnSpc>
                        <a:spcBef>
                          <a:spcPts val="0"/>
                        </a:spcBef>
                        <a:spcAft>
                          <a:spcPts val="0"/>
                        </a:spcAft>
                      </a:pPr>
                      <a:r>
                        <a:rPr lang="en-US" sz="1400" u="none" dirty="0">
                          <a:effectLst/>
                        </a:rPr>
                        <a:t>Agency</a:t>
                      </a:r>
                      <a:endParaRPr lang="en-US" sz="14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All</a:t>
                      </a:r>
                      <a:r>
                        <a:rPr lang="en-US" sz="1400" b="1" u="none" baseline="0" dirty="0" smtClean="0">
                          <a:solidFill>
                            <a:srgbClr val="00B050"/>
                          </a:solidFill>
                          <a:effectLst/>
                          <a:latin typeface="+mn-lt"/>
                        </a:rPr>
                        <a:t> 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Priority </a:t>
                      </a:r>
                      <a:r>
                        <a:rPr lang="en-US" sz="1400" b="1" u="none" baseline="0" dirty="0" smtClean="0">
                          <a:solidFill>
                            <a:srgbClr val="00B050"/>
                          </a:solidFill>
                          <a:effectLst/>
                          <a:latin typeface="+mn-lt"/>
                        </a:rPr>
                        <a:t>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a:solidFill>
                            <a:schemeClr val="bg1"/>
                          </a:solidFill>
                          <a:effectLst/>
                        </a:rPr>
                        <a:t>Agency</a:t>
                      </a:r>
                      <a:endParaRPr lang="en-US" sz="1400" b="1"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5B9BD5"/>
                    </a:solidFill>
                  </a:tcP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All</a:t>
                      </a:r>
                      <a:r>
                        <a:rPr lang="en-US" sz="1400" b="1" u="none" baseline="0" dirty="0" smtClean="0">
                          <a:solidFill>
                            <a:srgbClr val="00B050"/>
                          </a:solidFill>
                          <a:effectLst/>
                          <a:latin typeface="+mn-lt"/>
                        </a:rPr>
                        <a:t> 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Priority </a:t>
                      </a:r>
                      <a:r>
                        <a:rPr lang="en-US" sz="1400" b="1" u="none" baseline="0" dirty="0" smtClean="0">
                          <a:solidFill>
                            <a:srgbClr val="00B050"/>
                          </a:solidFill>
                          <a:effectLst/>
                          <a:latin typeface="+mn-lt"/>
                        </a:rPr>
                        <a:t>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a:solidFill>
                            <a:schemeClr val="bg1"/>
                          </a:solidFill>
                          <a:effectLst/>
                        </a:rPr>
                        <a:t>Agency</a:t>
                      </a:r>
                      <a:endParaRPr lang="en-US" sz="1400" b="1"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5B9BD5"/>
                    </a:solidFill>
                  </a:tcP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All</a:t>
                      </a:r>
                      <a:r>
                        <a:rPr lang="en-US" sz="1400" b="1" u="none" baseline="0" dirty="0" smtClean="0">
                          <a:solidFill>
                            <a:srgbClr val="00B050"/>
                          </a:solidFill>
                          <a:effectLst/>
                          <a:latin typeface="+mn-lt"/>
                        </a:rPr>
                        <a:t> 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b="1" u="none" dirty="0" smtClean="0">
                          <a:solidFill>
                            <a:srgbClr val="00B050"/>
                          </a:solidFill>
                          <a:effectLst/>
                          <a:latin typeface="+mn-lt"/>
                        </a:rPr>
                        <a:t>Priority </a:t>
                      </a:r>
                      <a:r>
                        <a:rPr lang="en-US" sz="1400" b="1" u="none" baseline="0" dirty="0" smtClean="0">
                          <a:solidFill>
                            <a:srgbClr val="00B050"/>
                          </a:solidFill>
                          <a:effectLst/>
                          <a:latin typeface="+mn-lt"/>
                        </a:rPr>
                        <a:t>pops</a:t>
                      </a:r>
                      <a:endParaRPr lang="en-US" sz="1400" b="1" u="none" dirty="0">
                        <a:solidFill>
                          <a:srgbClr val="00B050"/>
                        </a:solidFill>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22142181"/>
                  </a:ext>
                </a:extLst>
              </a:tr>
              <a:tr h="243185">
                <a:tc>
                  <a:txBody>
                    <a:bodyPr/>
                    <a:lstStyle/>
                    <a:p>
                      <a:pPr marL="0" marR="0" algn="ctr">
                        <a:lnSpc>
                          <a:spcPct val="107000"/>
                        </a:lnSpc>
                        <a:spcBef>
                          <a:spcPts val="0"/>
                        </a:spcBef>
                        <a:spcAft>
                          <a:spcPts val="0"/>
                        </a:spcAft>
                      </a:pPr>
                      <a:r>
                        <a:rPr lang="en-US" sz="1400" dirty="0" smtClean="0">
                          <a:effectLst/>
                        </a:rPr>
                        <a:t>All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138 of 255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38 of 69</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marL="0" marR="0" algn="ctr">
                        <a:lnSpc>
                          <a:spcPct val="107000"/>
                        </a:lnSpc>
                        <a:spcBef>
                          <a:spcPts val="0"/>
                        </a:spcBef>
                        <a:spcAft>
                          <a:spcPts val="0"/>
                        </a:spcAft>
                      </a:pPr>
                      <a:r>
                        <a:rPr lang="en-US" sz="1400" b="1" dirty="0" smtClean="0">
                          <a:solidFill>
                            <a:schemeClr val="bg1"/>
                          </a:solidFill>
                          <a:effectLst/>
                        </a:rPr>
                        <a:t>All</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40 of 255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40 of 69</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marL="0" marR="0" algn="ctr">
                        <a:lnSpc>
                          <a:spcPct val="107000"/>
                        </a:lnSpc>
                        <a:spcBef>
                          <a:spcPts val="0"/>
                        </a:spcBef>
                        <a:spcAft>
                          <a:spcPts val="0"/>
                        </a:spcAft>
                      </a:pPr>
                      <a:r>
                        <a:rPr lang="en-US" sz="1400" b="1" dirty="0" smtClean="0">
                          <a:solidFill>
                            <a:schemeClr val="bg1"/>
                          </a:solidFill>
                          <a:effectLst/>
                        </a:rPr>
                        <a:t>All</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7 of 255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7 of 69</a:t>
                      </a:r>
                      <a:endParaRPr lang="en-US" sz="14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0218427"/>
                  </a:ext>
                </a:extLst>
              </a:tr>
              <a:tr h="231605">
                <a:tc>
                  <a:txBody>
                    <a:bodyPr/>
                    <a:lstStyle/>
                    <a:p>
                      <a:pPr marL="0" marR="0" algn="ctr">
                        <a:lnSpc>
                          <a:spcPct val="107000"/>
                        </a:lnSpc>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ctr" fontAlgn="ctr"/>
                      <a:r>
                        <a:rPr lang="en-US" sz="1400" b="1" i="0" u="none" strike="noStrike" dirty="0" smtClean="0">
                          <a:solidFill>
                            <a:srgbClr val="00B050"/>
                          </a:solidFill>
                          <a:effectLst/>
                          <a:latin typeface="Calibri" panose="020F0502020204030204" pitchFamily="34" charset="0"/>
                        </a:rPr>
                        <a:t>54</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55</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marL="0" marR="0" algn="ctr">
                        <a:lnSpc>
                          <a:spcPct val="107000"/>
                        </a:lnSpc>
                        <a:spcBef>
                          <a:spcPts val="0"/>
                        </a:spcBef>
                        <a:spcAft>
                          <a:spcPts val="0"/>
                        </a:spcAft>
                      </a:pPr>
                      <a:r>
                        <a:rPr lang="en-US" sz="1400" b="1" dirty="0">
                          <a:solidFill>
                            <a:schemeClr val="bg1"/>
                          </a:solidFill>
                          <a:effectLst/>
                        </a:rPr>
                        <a:t>%</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smtClean="0">
                          <a:solidFill>
                            <a:srgbClr val="00B050"/>
                          </a:solidFill>
                          <a:effectLst/>
                          <a:latin typeface="Calibri" panose="020F0502020204030204" pitchFamily="34" charset="0"/>
                        </a:rPr>
                        <a:t>16</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58</a:t>
                      </a:r>
                      <a:endParaRPr lang="en-US" sz="1400" b="1" i="0" u="none" strike="noStrike" dirty="0">
                        <a:solidFill>
                          <a:srgbClr val="00B050"/>
                        </a:solidFill>
                        <a:effectLst/>
                        <a:latin typeface="Calibri" panose="020F0502020204030204" pitchFamily="34" charset="0"/>
                      </a:endParaRPr>
                    </a:p>
                  </a:txBody>
                  <a:tcPr marL="9525" marR="9525" marT="9525" marB="0" anchor="ctr"/>
                </a:tc>
                <a:tc>
                  <a:txBody>
                    <a:bodyPr/>
                    <a:lstStyle/>
                    <a:p>
                      <a:pPr marL="0" marR="0" algn="ctr">
                        <a:lnSpc>
                          <a:spcPct val="107000"/>
                        </a:lnSpc>
                        <a:spcBef>
                          <a:spcPts val="0"/>
                        </a:spcBef>
                        <a:spcAft>
                          <a:spcPts val="0"/>
                        </a:spcAft>
                      </a:pPr>
                      <a:r>
                        <a:rPr lang="en-US" sz="1400" b="1" dirty="0">
                          <a:solidFill>
                            <a:schemeClr val="bg1"/>
                          </a:solidFill>
                          <a:effectLst/>
                        </a:rPr>
                        <a:t>%</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5B9BD5"/>
                    </a:solidFill>
                  </a:tcPr>
                </a:tc>
                <a:tc>
                  <a:txBody>
                    <a:bodyPr/>
                    <a:lstStyle/>
                    <a:p>
                      <a:pPr algn="ctr" fontAlgn="ctr"/>
                      <a:r>
                        <a:rPr lang="en-US" sz="1400" b="1" i="0" u="none" strike="noStrike" dirty="0">
                          <a:solidFill>
                            <a:srgbClr val="00B050"/>
                          </a:solidFill>
                          <a:effectLst/>
                          <a:latin typeface="Calibri" panose="020F0502020204030204" pitchFamily="34" charset="0"/>
                        </a:rPr>
                        <a:t>3</a:t>
                      </a:r>
                    </a:p>
                  </a:txBody>
                  <a:tcPr marL="9525" marR="9525" marT="9525" marB="0" anchor="ctr"/>
                </a:tc>
                <a:tc>
                  <a:txBody>
                    <a:bodyPr/>
                    <a:lstStyle/>
                    <a:p>
                      <a:pPr algn="ctr" fontAlgn="ctr"/>
                      <a:r>
                        <a:rPr lang="en-US" sz="1400" b="1" i="0" u="none" strike="noStrike" dirty="0" smtClean="0">
                          <a:solidFill>
                            <a:srgbClr val="00B050"/>
                          </a:solidFill>
                          <a:effectLst/>
                          <a:latin typeface="Calibri" panose="020F0502020204030204" pitchFamily="34" charset="0"/>
                        </a:rPr>
                        <a:t>10</a:t>
                      </a:r>
                      <a:endParaRPr lang="en-US" sz="14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76442413"/>
                  </a:ext>
                </a:extLst>
              </a:tr>
            </a:tbl>
          </a:graphicData>
        </a:graphic>
      </p:graphicFrame>
    </p:spTree>
    <p:extLst>
      <p:ext uri="{BB962C8B-B14F-4D97-AF65-F5344CB8AC3E}">
        <p14:creationId xmlns:p14="http://schemas.microsoft.com/office/powerpoint/2010/main" val="210158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2517648" y="838200"/>
          <a:ext cx="7170043" cy="52943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p:cNvSpPr>
            <a:spLocks noGrp="1"/>
          </p:cNvSpPr>
          <p:nvPr>
            <p:ph type="sldNum" sz="quarter" idx="12"/>
          </p:nvPr>
        </p:nvSpPr>
        <p:spPr/>
        <p:txBody>
          <a:bodyPr/>
          <a:lstStyle/>
          <a:p>
            <a:fld id="{FF75B4CE-5129-41CA-A75E-F2AE589D1F47}" type="slidenum">
              <a:rPr lang="en-US" smtClean="0">
                <a:solidFill>
                  <a:prstClr val="black">
                    <a:tint val="75000"/>
                  </a:prstClr>
                </a:solidFill>
              </a:rPr>
              <a:pPr/>
              <a:t>48</a:t>
            </a:fld>
            <a:endParaRPr lang="en-US" dirty="0">
              <a:solidFill>
                <a:prstClr val="black">
                  <a:tint val="75000"/>
                </a:prstClr>
              </a:solidFill>
            </a:endParaRPr>
          </a:p>
        </p:txBody>
      </p:sp>
      <p:sp>
        <p:nvSpPr>
          <p:cNvPr id="6" name="TextBox 5"/>
          <p:cNvSpPr txBox="1"/>
          <p:nvPr/>
        </p:nvSpPr>
        <p:spPr>
          <a:xfrm>
            <a:off x="2487526" y="304801"/>
            <a:ext cx="7216976" cy="584775"/>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3200" b="1" dirty="0" smtClean="0"/>
              <a:t>Current Year Compared To Previous Year</a:t>
            </a:r>
            <a:endParaRPr lang="en-US" sz="3200" b="1" dirty="0"/>
          </a:p>
        </p:txBody>
      </p:sp>
      <p:cxnSp>
        <p:nvCxnSpPr>
          <p:cNvPr id="11" name="Straight Connector 10"/>
          <p:cNvCxnSpPr/>
          <p:nvPr/>
        </p:nvCxnSpPr>
        <p:spPr>
          <a:xfrm flipV="1">
            <a:off x="2511880" y="3733801"/>
            <a:ext cx="7165520" cy="21771"/>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rapezoid 17"/>
          <p:cNvSpPr/>
          <p:nvPr/>
        </p:nvSpPr>
        <p:spPr>
          <a:xfrm rot="16200000">
            <a:off x="961885" y="4582582"/>
            <a:ext cx="2364015" cy="735976"/>
          </a:xfrm>
          <a:prstGeom prst="trapezoid">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Rates &amp; proportions</a:t>
            </a:r>
          </a:p>
        </p:txBody>
      </p:sp>
      <p:sp>
        <p:nvSpPr>
          <p:cNvPr id="19" name="Trapezoid 18"/>
          <p:cNvSpPr/>
          <p:nvPr/>
        </p:nvSpPr>
        <p:spPr>
          <a:xfrm rot="16200000">
            <a:off x="693964" y="1922838"/>
            <a:ext cx="2895602" cy="735976"/>
          </a:xfrm>
          <a:prstGeom prst="trapezoid">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Abundance estimates &amp;</a:t>
            </a:r>
          </a:p>
          <a:p>
            <a:pPr algn="ctr"/>
            <a:r>
              <a:rPr lang="en-US" dirty="0">
                <a:solidFill>
                  <a:schemeClr val="tx1"/>
                </a:solidFill>
              </a:rPr>
              <a:t>indexes of abundance</a:t>
            </a:r>
          </a:p>
        </p:txBody>
      </p:sp>
      <p:sp>
        <p:nvSpPr>
          <p:cNvPr id="10" name="TextBox 9"/>
          <p:cNvSpPr txBox="1"/>
          <p:nvPr/>
        </p:nvSpPr>
        <p:spPr>
          <a:xfrm>
            <a:off x="2157740" y="6379717"/>
            <a:ext cx="7748261" cy="256993"/>
          </a:xfrm>
          <a:prstGeom prst="rect">
            <a:avLst/>
          </a:prstGeom>
          <a:noFill/>
        </p:spPr>
        <p:txBody>
          <a:bodyPr wrap="square" rtlCol="0">
            <a:spAutoFit/>
          </a:bodyPr>
          <a:lstStyle/>
          <a:p>
            <a:pPr>
              <a:lnSpc>
                <a:spcPct val="107000"/>
              </a:lnSpc>
            </a:pPr>
            <a:r>
              <a:rPr lang="en-US" sz="1000" b="1" dirty="0">
                <a:solidFill>
                  <a:srgbClr val="1F4E79"/>
                </a:solidFill>
              </a:rPr>
              <a:t>Figure 1a.</a:t>
            </a:r>
            <a:r>
              <a:rPr lang="en-US" sz="1000" dirty="0">
                <a:solidFill>
                  <a:srgbClr val="1F4E79"/>
                </a:solidFill>
              </a:rPr>
              <a:t>  2018 predicted coordinated assessments data additions for </a:t>
            </a:r>
            <a:r>
              <a:rPr lang="en-US" sz="1000" u="sng" dirty="0">
                <a:solidFill>
                  <a:srgbClr val="1F4E79"/>
                </a:solidFill>
              </a:rPr>
              <a:t>all</a:t>
            </a:r>
            <a:r>
              <a:rPr lang="en-US" sz="1000" dirty="0">
                <a:solidFill>
                  <a:srgbClr val="1F4E79"/>
                </a:solidFill>
              </a:rPr>
              <a:t> populations compared to actual existing data as of 12/31/2017.</a:t>
            </a:r>
          </a:p>
        </p:txBody>
      </p:sp>
      <p:sp>
        <p:nvSpPr>
          <p:cNvPr id="12" name="TextBox 1"/>
          <p:cNvSpPr txBox="1"/>
          <p:nvPr/>
        </p:nvSpPr>
        <p:spPr>
          <a:xfrm>
            <a:off x="5867400" y="3888400"/>
            <a:ext cx="2895600" cy="2286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t>SARs from FPC and done by PSMFC not included.</a:t>
            </a:r>
          </a:p>
        </p:txBody>
      </p:sp>
      <p:sp>
        <p:nvSpPr>
          <p:cNvPr id="14" name="TextBox 13"/>
          <p:cNvSpPr txBox="1"/>
          <p:nvPr/>
        </p:nvSpPr>
        <p:spPr>
          <a:xfrm>
            <a:off x="168681" y="179119"/>
            <a:ext cx="1490830" cy="2031325"/>
          </a:xfrm>
          <a:prstGeom prst="rect">
            <a:avLst/>
          </a:prstGeom>
          <a:solidFill>
            <a:srgbClr val="FFC000"/>
          </a:solidFill>
          <a:ln w="25400">
            <a:solidFill>
              <a:schemeClr val="tx1"/>
            </a:solidFill>
          </a:ln>
        </p:spPr>
        <p:txBody>
          <a:bodyPr wrap="square" rtlCol="0" anchor="ctr">
            <a:spAutoFit/>
          </a:bodyPr>
          <a:lstStyle/>
          <a:p>
            <a:pPr algn="ctr"/>
            <a:r>
              <a:rPr lang="en-US" b="1" dirty="0" smtClean="0"/>
              <a:t>CONTINUE IN 2019, BUT MODIFY:</a:t>
            </a:r>
          </a:p>
          <a:p>
            <a:pPr algn="ctr"/>
            <a:r>
              <a:rPr lang="en-US" b="1" dirty="0" smtClean="0"/>
              <a:t>end of 2018 actual and end of 2019 actual</a:t>
            </a:r>
            <a:endParaRPr lang="en-US" b="1" dirty="0"/>
          </a:p>
        </p:txBody>
      </p:sp>
      <p:sp>
        <p:nvSpPr>
          <p:cNvPr id="16" name="TextBox 15"/>
          <p:cNvSpPr txBox="1"/>
          <p:nvPr/>
        </p:nvSpPr>
        <p:spPr>
          <a:xfrm>
            <a:off x="3740471" y="5736633"/>
            <a:ext cx="4578497" cy="338554"/>
          </a:xfrm>
          <a:prstGeom prst="rect">
            <a:avLst/>
          </a:prstGeom>
          <a:solidFill>
            <a:schemeClr val="bg1"/>
          </a:solidFill>
        </p:spPr>
        <p:txBody>
          <a:bodyPr wrap="none" rtlCol="0">
            <a:spAutoFit/>
          </a:bodyPr>
          <a:lstStyle/>
          <a:p>
            <a:r>
              <a:rPr lang="en-US" sz="1600" b="1" dirty="0" smtClean="0">
                <a:solidFill>
                  <a:schemeClr val="bg1"/>
                </a:solidFill>
              </a:rPr>
              <a:t>    End of 2019 actual        End of 2018                      x</a:t>
            </a:r>
            <a:endParaRPr lang="en-US" sz="1600" b="1" dirty="0">
              <a:solidFill>
                <a:schemeClr val="bg1"/>
              </a:solidFill>
            </a:endParaRPr>
          </a:p>
        </p:txBody>
      </p:sp>
      <p:grpSp>
        <p:nvGrpSpPr>
          <p:cNvPr id="5" name="Group 4"/>
          <p:cNvGrpSpPr/>
          <p:nvPr/>
        </p:nvGrpSpPr>
        <p:grpSpPr>
          <a:xfrm>
            <a:off x="4247039" y="5720464"/>
            <a:ext cx="3887603" cy="338554"/>
            <a:chOff x="4247039" y="5720464"/>
            <a:chExt cx="3887603" cy="338554"/>
          </a:xfrm>
        </p:grpSpPr>
        <p:sp>
          <p:nvSpPr>
            <p:cNvPr id="3" name="TextBox 2"/>
            <p:cNvSpPr txBox="1"/>
            <p:nvPr/>
          </p:nvSpPr>
          <p:spPr>
            <a:xfrm>
              <a:off x="4247039" y="5720464"/>
              <a:ext cx="3887603" cy="338554"/>
            </a:xfrm>
            <a:prstGeom prst="rect">
              <a:avLst/>
            </a:prstGeom>
            <a:noFill/>
          </p:spPr>
          <p:txBody>
            <a:bodyPr wrap="none" rtlCol="0">
              <a:spAutoFit/>
            </a:bodyPr>
            <a:lstStyle/>
            <a:p>
              <a:r>
                <a:rPr lang="en-US" sz="1600" b="1" dirty="0" smtClean="0"/>
                <a:t>    End of 2018 actual        End of 2019 actual</a:t>
              </a:r>
              <a:endParaRPr lang="en-US" sz="1600" b="1" dirty="0"/>
            </a:p>
          </p:txBody>
        </p:sp>
        <p:sp>
          <p:nvSpPr>
            <p:cNvPr id="4" name="Rectangle 3"/>
            <p:cNvSpPr/>
            <p:nvPr/>
          </p:nvSpPr>
          <p:spPr>
            <a:xfrm>
              <a:off x="4340456" y="5806492"/>
              <a:ext cx="146304" cy="148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268551" y="5812017"/>
              <a:ext cx="155448" cy="1554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5338415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33600"/>
            <a:ext cx="8229600" cy="2590800"/>
          </a:xfrm>
        </p:spPr>
        <p:txBody>
          <a:bodyPr>
            <a:normAutofit/>
          </a:bodyPr>
          <a:lstStyle/>
          <a:p>
            <a:r>
              <a:rPr lang="en-US" dirty="0" smtClean="0"/>
              <a:t>Maps of 2018 Predictions</a:t>
            </a:r>
            <a:br>
              <a:rPr lang="en-US" dirty="0" smtClean="0"/>
            </a:br>
            <a:r>
              <a:rPr lang="en-US" dirty="0" smtClean="0"/>
              <a:t>by Data Type:</a:t>
            </a:r>
            <a:br>
              <a:rPr lang="en-US" dirty="0" smtClean="0"/>
            </a:br>
            <a:r>
              <a:rPr lang="en-US" dirty="0" smtClean="0"/>
              <a:t>BPA Priority Populations</a:t>
            </a:r>
            <a:endParaRPr lang="en-US" dirty="0"/>
          </a:p>
        </p:txBody>
      </p:sp>
      <p:sp>
        <p:nvSpPr>
          <p:cNvPr id="3" name="Slide Number Placeholder 2"/>
          <p:cNvSpPr>
            <a:spLocks noGrp="1"/>
          </p:cNvSpPr>
          <p:nvPr>
            <p:ph type="sldNum" sz="quarter" idx="12"/>
          </p:nvPr>
        </p:nvSpPr>
        <p:spPr/>
        <p:txBody>
          <a:bodyPr/>
          <a:lstStyle/>
          <a:p>
            <a:fld id="{FF75B4CE-5129-41CA-A75E-F2AE589D1F47}" type="slidenum">
              <a:rPr lang="en-US" smtClean="0">
                <a:solidFill>
                  <a:prstClr val="black">
                    <a:tint val="75000"/>
                  </a:prstClr>
                </a:solidFill>
              </a:rPr>
              <a:pPr/>
              <a:t>49</a:t>
            </a:fld>
            <a:endParaRPr lang="en-US" dirty="0">
              <a:solidFill>
                <a:prstClr val="black">
                  <a:tint val="75000"/>
                </a:prstClr>
              </a:solidFill>
            </a:endParaRPr>
          </a:p>
        </p:txBody>
      </p:sp>
      <p:pic>
        <p:nvPicPr>
          <p:cNvPr id="4" name="Picture 3"/>
          <p:cNvPicPr>
            <a:picLocks noChangeAspect="1"/>
          </p:cNvPicPr>
          <p:nvPr/>
        </p:nvPicPr>
        <p:blipFill>
          <a:blip r:embed="rId2"/>
          <a:stretch>
            <a:fillRect/>
          </a:stretch>
        </p:blipFill>
        <p:spPr>
          <a:xfrm>
            <a:off x="7837713" y="3429000"/>
            <a:ext cx="3774621" cy="2830966"/>
          </a:xfrm>
          <a:prstGeom prst="rect">
            <a:avLst/>
          </a:prstGeom>
        </p:spPr>
      </p:pic>
      <p:sp>
        <p:nvSpPr>
          <p:cNvPr id="5" name="TextBox 4"/>
          <p:cNvSpPr txBox="1"/>
          <p:nvPr/>
        </p:nvSpPr>
        <p:spPr>
          <a:xfrm>
            <a:off x="6407257" y="6352143"/>
            <a:ext cx="1430456" cy="369332"/>
          </a:xfrm>
          <a:prstGeom prst="rect">
            <a:avLst/>
          </a:prstGeom>
          <a:noFill/>
        </p:spPr>
        <p:txBody>
          <a:bodyPr wrap="none" rtlCol="0">
            <a:spAutoFit/>
          </a:bodyPr>
          <a:lstStyle/>
          <a:p>
            <a:r>
              <a:rPr lang="en-US" dirty="0" err="1" smtClean="0"/>
              <a:t>Wim</a:t>
            </a:r>
            <a:r>
              <a:rPr lang="en-US" dirty="0" smtClean="0"/>
              <a:t> </a:t>
            </a:r>
            <a:r>
              <a:rPr lang="en-US" dirty="0" err="1" smtClean="0"/>
              <a:t>Delvoye</a:t>
            </a:r>
            <a:endParaRPr lang="en-US" dirty="0"/>
          </a:p>
        </p:txBody>
      </p:sp>
    </p:spTree>
    <p:extLst>
      <p:ext uri="{BB962C8B-B14F-4D97-AF65-F5344CB8AC3E}">
        <p14:creationId xmlns:p14="http://schemas.microsoft.com/office/powerpoint/2010/main" val="3109951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91" t="3247" r="10477"/>
          <a:stretch/>
        </p:blipFill>
        <p:spPr>
          <a:xfrm>
            <a:off x="888275" y="269966"/>
            <a:ext cx="10694126" cy="6426925"/>
          </a:xfrm>
          <a:prstGeom prst="rect">
            <a:avLst/>
          </a:prstGeom>
        </p:spPr>
      </p:pic>
      <p:sp>
        <p:nvSpPr>
          <p:cNvPr id="3" name="TextBox 2"/>
          <p:cNvSpPr txBox="1"/>
          <p:nvPr/>
        </p:nvSpPr>
        <p:spPr>
          <a:xfrm>
            <a:off x="461554" y="905691"/>
            <a:ext cx="1566070" cy="369332"/>
          </a:xfrm>
          <a:prstGeom prst="rect">
            <a:avLst/>
          </a:prstGeom>
          <a:noFill/>
        </p:spPr>
        <p:txBody>
          <a:bodyPr wrap="none" rtlCol="0">
            <a:spAutoFit/>
          </a:bodyPr>
          <a:lstStyle/>
          <a:p>
            <a:r>
              <a:rPr lang="en-US" b="1" dirty="0" smtClean="0">
                <a:solidFill>
                  <a:srgbClr val="FF0000"/>
                </a:solidFill>
              </a:rPr>
              <a:t>One Example -</a:t>
            </a:r>
            <a:endParaRPr lang="en-US" b="1" dirty="0">
              <a:solidFill>
                <a:srgbClr val="FF0000"/>
              </a:solidFill>
            </a:endParaRPr>
          </a:p>
        </p:txBody>
      </p:sp>
    </p:spTree>
    <p:extLst>
      <p:ext uri="{BB962C8B-B14F-4D97-AF65-F5344CB8AC3E}">
        <p14:creationId xmlns:p14="http://schemas.microsoft.com/office/powerpoint/2010/main" val="1807247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64631" y="953536"/>
            <a:ext cx="4194671" cy="49746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1" name="Picture 40"/>
          <p:cNvPicPr>
            <a:picLocks noChangeAspect="1"/>
          </p:cNvPicPr>
          <p:nvPr/>
        </p:nvPicPr>
        <p:blipFill>
          <a:blip r:embed="rId3"/>
          <a:stretch>
            <a:fillRect/>
          </a:stretch>
        </p:blipFill>
        <p:spPr>
          <a:xfrm>
            <a:off x="8630147" y="4317905"/>
            <a:ext cx="1755647" cy="1508760"/>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4"/>
          <a:stretch>
            <a:fillRect/>
          </a:stretch>
        </p:blipFill>
        <p:spPr>
          <a:xfrm>
            <a:off x="8630148" y="2714870"/>
            <a:ext cx="1755647" cy="1508760"/>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5"/>
          <a:stretch>
            <a:fillRect/>
          </a:stretch>
        </p:blipFill>
        <p:spPr>
          <a:xfrm>
            <a:off x="8630148" y="1109546"/>
            <a:ext cx="1755647" cy="150876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6"/>
          <a:stretch>
            <a:fillRect/>
          </a:stretch>
        </p:blipFill>
        <p:spPr>
          <a:xfrm>
            <a:off x="6524174" y="4316894"/>
            <a:ext cx="1755647" cy="1508760"/>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7"/>
          <a:stretch>
            <a:fillRect/>
          </a:stretch>
        </p:blipFill>
        <p:spPr>
          <a:xfrm>
            <a:off x="6520692" y="2686460"/>
            <a:ext cx="1755647" cy="1508760"/>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8"/>
          <a:stretch>
            <a:fillRect/>
          </a:stretch>
        </p:blipFill>
        <p:spPr>
          <a:xfrm>
            <a:off x="1641016" y="949172"/>
            <a:ext cx="4632346" cy="4972050"/>
          </a:xfrm>
          <a:prstGeom prst="rect">
            <a:avLst/>
          </a:prstGeom>
          <a:effectLst/>
        </p:spPr>
      </p:pic>
      <p:sp>
        <p:nvSpPr>
          <p:cNvPr id="28" name="Rectangle 27"/>
          <p:cNvSpPr/>
          <p:nvPr/>
        </p:nvSpPr>
        <p:spPr>
          <a:xfrm>
            <a:off x="4639987" y="957384"/>
            <a:ext cx="1626448" cy="2737246"/>
          </a:xfrm>
          <a:prstGeom prst="rect">
            <a:avLst/>
          </a:prstGeom>
          <a:solidFill>
            <a:schemeClr val="bg1"/>
          </a:solidFill>
          <a:ln>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7344875" y="2693410"/>
            <a:ext cx="1057746" cy="611706"/>
          </a:xfrm>
          <a:prstGeom prst="rect">
            <a:avLst/>
          </a:prstGeom>
          <a:noFill/>
        </p:spPr>
        <p:txBody>
          <a:bodyPr wrap="square" rtlCol="0">
            <a:spAutoFit/>
          </a:bodyPr>
          <a:lstStyle/>
          <a:p>
            <a:r>
              <a:rPr lang="en-US" sz="1125" b="1" dirty="0">
                <a:ln w="6350">
                  <a:noFill/>
                </a:ln>
              </a:rPr>
              <a:t>Natural Origin Spawner Abundance</a:t>
            </a:r>
          </a:p>
        </p:txBody>
      </p:sp>
      <p:sp>
        <p:nvSpPr>
          <p:cNvPr id="11" name="TextBox 10"/>
          <p:cNvSpPr txBox="1"/>
          <p:nvPr/>
        </p:nvSpPr>
        <p:spPr>
          <a:xfrm>
            <a:off x="7344876" y="4317905"/>
            <a:ext cx="1033449" cy="438582"/>
          </a:xfrm>
          <a:prstGeom prst="rect">
            <a:avLst/>
          </a:prstGeom>
          <a:noFill/>
        </p:spPr>
        <p:txBody>
          <a:bodyPr wrap="square" rtlCol="0">
            <a:spAutoFit/>
          </a:bodyPr>
          <a:lstStyle/>
          <a:p>
            <a:r>
              <a:rPr lang="en-US" sz="1125" b="1" dirty="0"/>
              <a:t>Recruits per Spawner</a:t>
            </a:r>
          </a:p>
        </p:txBody>
      </p:sp>
      <p:sp>
        <p:nvSpPr>
          <p:cNvPr id="13" name="TextBox 12"/>
          <p:cNvSpPr txBox="1"/>
          <p:nvPr/>
        </p:nvSpPr>
        <p:spPr>
          <a:xfrm>
            <a:off x="9461501" y="1122071"/>
            <a:ext cx="945917" cy="438582"/>
          </a:xfrm>
          <a:prstGeom prst="rect">
            <a:avLst/>
          </a:prstGeom>
          <a:noFill/>
        </p:spPr>
        <p:txBody>
          <a:bodyPr wrap="square" rtlCol="0">
            <a:spAutoFit/>
          </a:bodyPr>
          <a:lstStyle/>
          <a:p>
            <a:r>
              <a:rPr lang="en-US" sz="1125" b="1" dirty="0"/>
              <a:t> Smolt to Adult Ratio</a:t>
            </a:r>
          </a:p>
        </p:txBody>
      </p:sp>
      <p:sp>
        <p:nvSpPr>
          <p:cNvPr id="16" name="TextBox 15"/>
          <p:cNvSpPr txBox="1"/>
          <p:nvPr/>
        </p:nvSpPr>
        <p:spPr>
          <a:xfrm>
            <a:off x="9480924" y="2733247"/>
            <a:ext cx="907072" cy="611706"/>
          </a:xfrm>
          <a:prstGeom prst="rect">
            <a:avLst/>
          </a:prstGeom>
          <a:noFill/>
        </p:spPr>
        <p:txBody>
          <a:bodyPr wrap="square" rtlCol="0">
            <a:spAutoFit/>
          </a:bodyPr>
          <a:lstStyle/>
          <a:p>
            <a:r>
              <a:rPr lang="en-US" sz="1125" b="1" dirty="0"/>
              <a:t> Juvenile </a:t>
            </a:r>
            <a:br>
              <a:rPr lang="en-US" sz="1125" b="1" dirty="0"/>
            </a:br>
            <a:r>
              <a:rPr lang="en-US" sz="1125" b="1" dirty="0"/>
              <a:t>Outmigrants</a:t>
            </a:r>
          </a:p>
        </p:txBody>
      </p:sp>
      <p:sp>
        <p:nvSpPr>
          <p:cNvPr id="18" name="TextBox 17"/>
          <p:cNvSpPr txBox="1"/>
          <p:nvPr/>
        </p:nvSpPr>
        <p:spPr>
          <a:xfrm>
            <a:off x="9549522" y="4312219"/>
            <a:ext cx="959040" cy="473206"/>
          </a:xfrm>
          <a:prstGeom prst="rect">
            <a:avLst/>
          </a:prstGeom>
          <a:noFill/>
        </p:spPr>
        <p:txBody>
          <a:bodyPr wrap="square" rtlCol="0">
            <a:spAutoFit/>
          </a:bodyPr>
          <a:lstStyle/>
          <a:p>
            <a:r>
              <a:rPr lang="en-US" sz="1350" b="1" dirty="0"/>
              <a:t> </a:t>
            </a:r>
            <a:r>
              <a:rPr lang="en-US" sz="1125" b="1" dirty="0"/>
              <a:t>Presmolt Abundance</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7525" y="1043692"/>
            <a:ext cx="889902" cy="28060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10"/>
          <a:stretch>
            <a:fillRect/>
          </a:stretch>
        </p:blipFill>
        <p:spPr>
          <a:xfrm>
            <a:off x="4960581" y="1363338"/>
            <a:ext cx="906731" cy="408139"/>
          </a:xfrm>
          <a:prstGeom prst="rect">
            <a:avLst/>
          </a:prstGeom>
          <a:effectLst/>
        </p:spPr>
      </p:pic>
      <p:grpSp>
        <p:nvGrpSpPr>
          <p:cNvPr id="30" name="Group 29"/>
          <p:cNvGrpSpPr/>
          <p:nvPr/>
        </p:nvGrpSpPr>
        <p:grpSpPr>
          <a:xfrm>
            <a:off x="4646915" y="931385"/>
            <a:ext cx="1744317" cy="455160"/>
            <a:chOff x="2246244" y="-1365217"/>
            <a:chExt cx="3582792" cy="717576"/>
          </a:xfrm>
        </p:grpSpPr>
        <p:sp>
          <p:nvSpPr>
            <p:cNvPr id="31" name="TextBox 30"/>
            <p:cNvSpPr txBox="1"/>
            <p:nvPr/>
          </p:nvSpPr>
          <p:spPr>
            <a:xfrm>
              <a:off x="2246244" y="-1365217"/>
              <a:ext cx="3508514" cy="509481"/>
            </a:xfrm>
            <a:prstGeom prst="rect">
              <a:avLst/>
            </a:prstGeom>
            <a:noFill/>
          </p:spPr>
          <p:txBody>
            <a:bodyPr wrap="square" rtlCol="0">
              <a:spAutoFit/>
            </a:bodyPr>
            <a:lstStyle/>
            <a:p>
              <a:r>
                <a:rPr lang="en-US" sz="1500" b="1" dirty="0"/>
                <a:t>Summer Steelhead</a:t>
              </a:r>
            </a:p>
          </p:txBody>
        </p:sp>
        <p:sp>
          <p:nvSpPr>
            <p:cNvPr id="32" name="TextBox 31"/>
            <p:cNvSpPr txBox="1"/>
            <p:nvPr/>
          </p:nvSpPr>
          <p:spPr>
            <a:xfrm>
              <a:off x="2320522" y="-1084340"/>
              <a:ext cx="3508514" cy="436699"/>
            </a:xfrm>
            <a:prstGeom prst="rect">
              <a:avLst/>
            </a:prstGeom>
            <a:noFill/>
          </p:spPr>
          <p:txBody>
            <a:bodyPr wrap="square" rtlCol="0">
              <a:spAutoFit/>
            </a:bodyPr>
            <a:lstStyle/>
            <a:p>
              <a:r>
                <a:rPr lang="en-US" sz="1200" dirty="0"/>
                <a:t>Columbia River Basin</a:t>
              </a:r>
            </a:p>
          </p:txBody>
        </p:sp>
      </p:grpSp>
      <p:pic>
        <p:nvPicPr>
          <p:cNvPr id="38" name="Picture 37"/>
          <p:cNvPicPr>
            <a:picLocks noChangeAspect="1"/>
          </p:cNvPicPr>
          <p:nvPr/>
        </p:nvPicPr>
        <p:blipFill>
          <a:blip r:embed="rId11"/>
          <a:stretch>
            <a:fillRect/>
          </a:stretch>
        </p:blipFill>
        <p:spPr>
          <a:xfrm>
            <a:off x="4633903" y="1855328"/>
            <a:ext cx="1635089" cy="1843823"/>
          </a:xfrm>
          <a:prstGeom prst="rect">
            <a:avLst/>
          </a:prstGeom>
          <a:effectLst>
            <a:outerShdw blurRad="63500" sx="96000" sy="96000" algn="ctr" rotWithShape="0">
              <a:prstClr val="black">
                <a:alpha val="40000"/>
              </a:prstClr>
            </a:outerShdw>
          </a:effectLst>
        </p:spPr>
      </p:pic>
      <p:sp>
        <p:nvSpPr>
          <p:cNvPr id="8" name="TextBox 7"/>
          <p:cNvSpPr txBox="1"/>
          <p:nvPr/>
        </p:nvSpPr>
        <p:spPr>
          <a:xfrm>
            <a:off x="6391232" y="949173"/>
            <a:ext cx="2210369" cy="323165"/>
          </a:xfrm>
          <a:prstGeom prst="rect">
            <a:avLst/>
          </a:prstGeom>
          <a:noFill/>
        </p:spPr>
        <p:txBody>
          <a:bodyPr wrap="square" rtlCol="0">
            <a:spAutoFit/>
          </a:bodyPr>
          <a:lstStyle/>
          <a:p>
            <a:r>
              <a:rPr lang="en-US" sz="1500" b="1" dirty="0"/>
              <a:t>Coordinated</a:t>
            </a:r>
            <a:r>
              <a:rPr lang="en-US" sz="1350" b="1" dirty="0"/>
              <a:t> </a:t>
            </a:r>
            <a:r>
              <a:rPr lang="en-US" sz="1500" b="1" dirty="0"/>
              <a:t>Assessments</a:t>
            </a:r>
          </a:p>
        </p:txBody>
      </p:sp>
      <p:pic>
        <p:nvPicPr>
          <p:cNvPr id="5" name="Picture 4"/>
          <p:cNvPicPr>
            <a:picLocks noChangeAspect="1"/>
          </p:cNvPicPr>
          <p:nvPr/>
        </p:nvPicPr>
        <p:blipFill>
          <a:blip r:embed="rId12"/>
          <a:stretch>
            <a:fillRect/>
          </a:stretch>
        </p:blipFill>
        <p:spPr>
          <a:xfrm>
            <a:off x="6493678" y="1191888"/>
            <a:ext cx="1809673" cy="1440180"/>
          </a:xfrm>
          <a:prstGeom prst="rect">
            <a:avLst/>
          </a:prstGeom>
        </p:spPr>
      </p:pic>
      <p:sp>
        <p:nvSpPr>
          <p:cNvPr id="24" name="TextBox 23"/>
          <p:cNvSpPr txBox="1"/>
          <p:nvPr/>
        </p:nvSpPr>
        <p:spPr>
          <a:xfrm>
            <a:off x="168681" y="179119"/>
            <a:ext cx="1490830" cy="646331"/>
          </a:xfrm>
          <a:prstGeom prst="rect">
            <a:avLst/>
          </a:prstGeom>
          <a:solidFill>
            <a:srgbClr val="FFC000"/>
          </a:solidFill>
          <a:ln w="25400">
            <a:solidFill>
              <a:schemeClr val="tx1"/>
            </a:solidFill>
          </a:ln>
        </p:spPr>
        <p:txBody>
          <a:bodyPr wrap="square" rtlCol="0" anchor="ctr">
            <a:spAutoFit/>
          </a:bodyPr>
          <a:lstStyle/>
          <a:p>
            <a:pPr algn="ctr"/>
            <a:r>
              <a:rPr lang="en-US" b="1" dirty="0" smtClean="0"/>
              <a:t>CONTINUE IN 2019</a:t>
            </a:r>
            <a:endParaRPr lang="en-US" b="1" dirty="0"/>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1052982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Buy-in and direction</a:t>
            </a:r>
            <a:endParaRPr lang="en-US" b="1" dirty="0"/>
          </a:p>
        </p:txBody>
      </p:sp>
      <p:sp>
        <p:nvSpPr>
          <p:cNvPr id="3" name="Content Placeholder 2"/>
          <p:cNvSpPr>
            <a:spLocks noGrp="1"/>
          </p:cNvSpPr>
          <p:nvPr>
            <p:ph idx="1"/>
          </p:nvPr>
        </p:nvSpPr>
        <p:spPr/>
        <p:txBody>
          <a:bodyPr/>
          <a:lstStyle/>
          <a:p>
            <a:r>
              <a:rPr lang="en-US" dirty="0" smtClean="0"/>
              <a:t>We are looking for buy-in on this approach.</a:t>
            </a:r>
          </a:p>
          <a:p>
            <a:pPr lvl="1"/>
            <a:r>
              <a:rPr lang="en-US" dirty="0" smtClean="0"/>
              <a:t>Any concerns or comments?</a:t>
            </a:r>
          </a:p>
          <a:p>
            <a:r>
              <a:rPr lang="en-US" dirty="0" smtClean="0"/>
              <a:t>If approved, what date should this be done each year?</a:t>
            </a:r>
          </a:p>
          <a:p>
            <a:pPr lvl="1"/>
            <a:r>
              <a:rPr lang="en-US" dirty="0" smtClean="0"/>
              <a:t>Data submittals from StreamNet partners used to be infrequent, large data dumps would come at end of the fiscal year.</a:t>
            </a:r>
          </a:p>
          <a:p>
            <a:pPr lvl="1"/>
            <a:r>
              <a:rPr lang="en-US" dirty="0" smtClean="0"/>
              <a:t>With API, data submittal is nearly continuous.  There is no off season.</a:t>
            </a:r>
          </a:p>
          <a:p>
            <a:pPr lvl="1"/>
            <a:r>
              <a:rPr lang="en-US" dirty="0"/>
              <a:t>End of fiscal year?  End of calendar year?  Other</a:t>
            </a:r>
            <a:r>
              <a:rPr lang="en-US" dirty="0" smtClean="0"/>
              <a:t>?</a:t>
            </a:r>
          </a:p>
        </p:txBody>
      </p:sp>
      <p:sp>
        <p:nvSpPr>
          <p:cNvPr id="4" name="Slide Number Placeholder 3"/>
          <p:cNvSpPr>
            <a:spLocks noGrp="1"/>
          </p:cNvSpPr>
          <p:nvPr>
            <p:ph type="sldNum" sz="quarter" idx="12"/>
          </p:nvPr>
        </p:nvSpPr>
        <p:spPr/>
        <p:txBody>
          <a:bodyPr/>
          <a:lstStyle/>
          <a:p>
            <a:fld id="{95924DE8-6E54-44C3-BC99-337DB835C820}" type="slidenum">
              <a:rPr lang="en-US" smtClean="0"/>
              <a:t>51</a:t>
            </a:fld>
            <a:endParaRPr lang="en-US"/>
          </a:p>
        </p:txBody>
      </p:sp>
    </p:spTree>
    <p:extLst>
      <p:ext uri="{BB962C8B-B14F-4D97-AF65-F5344CB8AC3E}">
        <p14:creationId xmlns:p14="http://schemas.microsoft.com/office/powerpoint/2010/main" val="6927035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134" t="14244" r="9224" b="23934"/>
          <a:stretch/>
        </p:blipFill>
        <p:spPr>
          <a:xfrm>
            <a:off x="1998482" y="2830286"/>
            <a:ext cx="7785462" cy="3474721"/>
          </a:xfrm>
          <a:prstGeom prst="rect">
            <a:avLst/>
          </a:prstGeom>
        </p:spPr>
      </p:pic>
      <p:sp>
        <p:nvSpPr>
          <p:cNvPr id="2" name="Title 1"/>
          <p:cNvSpPr>
            <a:spLocks noGrp="1"/>
          </p:cNvSpPr>
          <p:nvPr>
            <p:ph type="title"/>
          </p:nvPr>
        </p:nvSpPr>
        <p:spPr>
          <a:xfrm>
            <a:off x="1332411" y="583474"/>
            <a:ext cx="9117604" cy="2090057"/>
          </a:xfrm>
        </p:spPr>
        <p:txBody>
          <a:bodyPr>
            <a:normAutofit/>
          </a:bodyPr>
          <a:lstStyle/>
          <a:p>
            <a:pPr algn="ctr"/>
            <a:r>
              <a:rPr lang="en-US" dirty="0" smtClean="0"/>
              <a:t>“StreamNet” Library Discussion</a:t>
            </a:r>
            <a:br>
              <a:rPr lang="en-US" dirty="0" smtClean="0"/>
            </a:br>
            <a:r>
              <a:rPr lang="en-US" dirty="0"/>
              <a:t/>
            </a:r>
            <a:br>
              <a:rPr lang="en-US" dirty="0"/>
            </a:br>
            <a:r>
              <a:rPr lang="en-US" dirty="0" smtClean="0"/>
              <a:t>Zach Penney</a:t>
            </a:r>
            <a:endParaRPr lang="en-US" dirty="0"/>
          </a:p>
        </p:txBody>
      </p:sp>
      <p:sp>
        <p:nvSpPr>
          <p:cNvPr id="5" name="TextBox 4"/>
          <p:cNvSpPr txBox="1"/>
          <p:nvPr/>
        </p:nvSpPr>
        <p:spPr>
          <a:xfrm>
            <a:off x="9596846" y="6120341"/>
            <a:ext cx="1074461" cy="369332"/>
          </a:xfrm>
          <a:prstGeom prst="rect">
            <a:avLst/>
          </a:prstGeom>
          <a:noFill/>
        </p:spPr>
        <p:txBody>
          <a:bodyPr wrap="none" rtlCol="0">
            <a:spAutoFit/>
          </a:bodyPr>
          <a:lstStyle/>
          <a:p>
            <a:r>
              <a:rPr lang="en-US" dirty="0" smtClean="0"/>
              <a:t>Flick Ford</a:t>
            </a:r>
            <a:endParaRPr lang="en-US" dirty="0"/>
          </a:p>
        </p:txBody>
      </p:sp>
    </p:spTree>
    <p:extLst>
      <p:ext uri="{BB962C8B-B14F-4D97-AF65-F5344CB8AC3E}">
        <p14:creationId xmlns:p14="http://schemas.microsoft.com/office/powerpoint/2010/main" val="16998921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348" y="225303"/>
            <a:ext cx="4134078" cy="3446176"/>
          </a:xfrm>
        </p:spPr>
        <p:txBody>
          <a:bodyPr/>
          <a:lstStyle/>
          <a:p>
            <a:pPr algn="ctr"/>
            <a:r>
              <a:rPr lang="en-US" dirty="0" smtClean="0"/>
              <a:t>Roundtable</a:t>
            </a:r>
            <a:endParaRPr lang="en-US" dirty="0"/>
          </a:p>
        </p:txBody>
      </p:sp>
      <p:pic>
        <p:nvPicPr>
          <p:cNvPr id="3" name="Picture 2"/>
          <p:cNvPicPr>
            <a:picLocks noChangeAspect="1"/>
          </p:cNvPicPr>
          <p:nvPr/>
        </p:nvPicPr>
        <p:blipFill>
          <a:blip r:embed="rId2"/>
          <a:stretch>
            <a:fillRect/>
          </a:stretch>
        </p:blipFill>
        <p:spPr>
          <a:xfrm>
            <a:off x="514350" y="34788"/>
            <a:ext cx="4823743" cy="6823211"/>
          </a:xfrm>
          <a:prstGeom prst="rect">
            <a:avLst/>
          </a:prstGeom>
        </p:spPr>
      </p:pic>
    </p:spTree>
    <p:extLst>
      <p:ext uri="{BB962C8B-B14F-4D97-AF65-F5344CB8AC3E}">
        <p14:creationId xmlns:p14="http://schemas.microsoft.com/office/powerpoint/2010/main" val="3647299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1715" y="1384663"/>
            <a:ext cx="2818400" cy="923330"/>
          </a:xfrm>
          <a:prstGeom prst="rect">
            <a:avLst/>
          </a:prstGeom>
          <a:noFill/>
        </p:spPr>
        <p:txBody>
          <a:bodyPr wrap="none" rtlCol="0">
            <a:spAutoFit/>
          </a:bodyPr>
          <a:lstStyle/>
          <a:p>
            <a:r>
              <a:rPr lang="en-US" sz="5400" dirty="0" smtClean="0"/>
              <a:t>Adjourn</a:t>
            </a:r>
            <a:endParaRPr lang="en-US" sz="5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257" y="422364"/>
            <a:ext cx="4737463" cy="5921829"/>
          </a:xfrm>
          <a:prstGeom prst="rect">
            <a:avLst/>
          </a:prstGeom>
        </p:spPr>
      </p:pic>
    </p:spTree>
    <p:extLst>
      <p:ext uri="{BB962C8B-B14F-4D97-AF65-F5344CB8AC3E}">
        <p14:creationId xmlns:p14="http://schemas.microsoft.com/office/powerpoint/2010/main" val="29611006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1715" y="1384663"/>
            <a:ext cx="3341684" cy="923330"/>
          </a:xfrm>
          <a:prstGeom prst="rect">
            <a:avLst/>
          </a:prstGeom>
          <a:noFill/>
        </p:spPr>
        <p:txBody>
          <a:bodyPr wrap="none" rtlCol="0">
            <a:spAutoFit/>
          </a:bodyPr>
          <a:lstStyle/>
          <a:p>
            <a:r>
              <a:rPr lang="en-US" sz="5400" dirty="0" smtClean="0"/>
              <a:t>Extra slides</a:t>
            </a:r>
            <a:endParaRPr lang="en-US" sz="5400" dirty="0"/>
          </a:p>
        </p:txBody>
      </p:sp>
    </p:spTree>
    <p:extLst>
      <p:ext uri="{BB962C8B-B14F-4D97-AF65-F5344CB8AC3E}">
        <p14:creationId xmlns:p14="http://schemas.microsoft.com/office/powerpoint/2010/main" val="1486309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953031"/>
            <a:ext cx="7772400" cy="4705968"/>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PSMFC Priority List for FY</a:t>
            </a:r>
            <a:r>
              <a:rPr kumimoji="0" lang="en-US" sz="2800" b="1" i="0" u="sng" strike="noStrike" kern="1200" cap="none" spc="0" normalizeH="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19</a:t>
            </a:r>
            <a:r>
              <a:rPr kumimoji="0" lang="en-US" sz="28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Tx/>
              <a:buAutoNum type="arabicPeriod"/>
              <a:tabLst/>
              <a:defRPr/>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Maintain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automated flow of data to existing indicators, including retaining focus on BPA priority populations </a:t>
            </a:r>
            <a:endPar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Tx/>
              <a:buAutoNum type="arabicPeriod"/>
              <a:tabLst/>
              <a:defRPr/>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Maintain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facilities dataset/fish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distribution</a:t>
            </a:r>
          </a:p>
          <a:p>
            <a:pPr marL="342900" marR="0" lvl="0" indent="-342900" algn="l" defTabSz="457200" rtl="0" eaLnBrk="1" fontAlgn="auto" latinLnBrk="0" hangingPunct="1">
              <a:lnSpc>
                <a:spcPct val="107000"/>
              </a:lnSpc>
              <a:spcBef>
                <a:spcPts val="0"/>
              </a:spcBef>
              <a:spcAft>
                <a:spcPts val="800"/>
              </a:spcAft>
              <a:buClrTx/>
              <a:buSzTx/>
              <a:buFontTx/>
              <a:buAutoNum type="arabicPeriod"/>
              <a:tabLst/>
              <a:defRPr/>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Convene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 team(s) to review and update DES’s for existing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indicators</a:t>
            </a:r>
          </a:p>
          <a:p>
            <a:pPr marL="342900" marR="0" lvl="0" indent="-342900" algn="l" defTabSz="457200" rtl="0" eaLnBrk="1" fontAlgn="auto" latinLnBrk="0" hangingPunct="1">
              <a:lnSpc>
                <a:spcPct val="107000"/>
              </a:lnSpc>
              <a:spcBef>
                <a:spcPts val="0"/>
              </a:spcBef>
              <a:spcAft>
                <a:spcPts val="800"/>
              </a:spcAft>
              <a:buClrTx/>
              <a:buSzTx/>
              <a:buFontTx/>
              <a:buAutoNum type="arabicPeriod"/>
              <a:tabLst/>
              <a:defRPr/>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Update a more narrow and clearly defined set of related data records </a:t>
            </a:r>
          </a:p>
          <a:p>
            <a:pPr marL="342900" marR="0" lvl="0" indent="-342900" algn="l" defTabSz="457200" rtl="0" eaLnBrk="1" fontAlgn="auto" latinLnBrk="0" hangingPunct="1">
              <a:lnSpc>
                <a:spcPct val="107000"/>
              </a:lnSpc>
              <a:spcBef>
                <a:spcPts val="0"/>
              </a:spcBef>
              <a:spcAft>
                <a:spcPts val="800"/>
              </a:spcAft>
              <a:buClrTx/>
              <a:buSzTx/>
              <a:buFontTx/>
              <a:buAutoNum type="arabicPeriod"/>
              <a:tabLst/>
              <a:defRPr/>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Retain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involvement in hatchery indicator discussions but take no action pending leadership decisions on specific indicators needed (assist NPCC in hatchery data capture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efforts)</a:t>
            </a:r>
          </a:p>
          <a:p>
            <a:pPr marL="342900" marR="0" lvl="0" indent="-342900" algn="l" defTabSz="457200" rtl="0" eaLnBrk="1" fontAlgn="auto" latinLnBrk="0" hangingPunct="1">
              <a:lnSpc>
                <a:spcPct val="107000"/>
              </a:lnSpc>
              <a:spcBef>
                <a:spcPts val="0"/>
              </a:spcBef>
              <a:spcAft>
                <a:spcPts val="800"/>
              </a:spcAft>
              <a:buClrTx/>
              <a:buSzTx/>
              <a:buFontTx/>
              <a:buAutoNum type="arabicPeriod"/>
              <a:tabLst/>
              <a:defRPr/>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Prepare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 report for BPA on Tier 1 &amp; 2 data we have in CAX, including why we don’t have all the data they would like to see for them.  Another part of the report is what would help get more data in those instances where they are available theoretically but not actually done yet.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3808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095" y="548640"/>
            <a:ext cx="7989525" cy="1271451"/>
          </a:xfrm>
        </p:spPr>
        <p:txBody>
          <a:bodyPr>
            <a:normAutofit fontScale="90000"/>
          </a:bodyPr>
          <a:lstStyle/>
          <a:p>
            <a:pPr algn="ctr"/>
            <a:r>
              <a:rPr lang="en-US" dirty="0" smtClean="0"/>
              <a:t>NPCC F&amp;W Program Addendum</a:t>
            </a:r>
            <a:br>
              <a:rPr lang="en-US" dirty="0" smtClean="0"/>
            </a:br>
            <a:r>
              <a:rPr lang="en-US" dirty="0" smtClean="0"/>
              <a:t>Tony Grover</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677" y="2960913"/>
            <a:ext cx="4850363" cy="3635829"/>
          </a:xfrm>
          <a:prstGeom prst="rect">
            <a:avLst/>
          </a:prstGeom>
        </p:spPr>
      </p:pic>
    </p:spTree>
    <p:extLst>
      <p:ext uri="{BB962C8B-B14F-4D97-AF65-F5344CB8AC3E}">
        <p14:creationId xmlns:p14="http://schemas.microsoft.com/office/powerpoint/2010/main" val="3698516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Coordinated Assessments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New 5 Year Plan Oct. 2019 – September, 2024</a:t>
            </a:r>
            <a:endParaRPr lang="en-US" dirty="0">
              <a:solidFill>
                <a:schemeClr val="tx1"/>
              </a:solidFill>
            </a:endParaRPr>
          </a:p>
        </p:txBody>
      </p:sp>
    </p:spTree>
    <p:extLst>
      <p:ext uri="{BB962C8B-B14F-4D97-AF65-F5344CB8AC3E}">
        <p14:creationId xmlns:p14="http://schemas.microsoft.com/office/powerpoint/2010/main" val="4210413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223" y="953032"/>
            <a:ext cx="11242765" cy="6028766"/>
          </a:xfrm>
          <a:prstGeom prst="rect">
            <a:avLst/>
          </a:prstGeom>
        </p:spPr>
        <p:txBody>
          <a:bodyPr wrap="square">
            <a:spAutoFit/>
          </a:bodyPr>
          <a:lstStyle/>
          <a:p>
            <a:pPr marR="0" lvl="0" algn="l" defTabSz="457200" rtl="0" eaLnBrk="1" fontAlgn="auto" latinLnBrk="0" hangingPunct="1">
              <a:lnSpc>
                <a:spcPct val="107000"/>
              </a:lnSpc>
              <a:spcBef>
                <a:spcPts val="0"/>
              </a:spcBef>
              <a:spcAft>
                <a:spcPts val="800"/>
              </a:spcAft>
              <a:buClrTx/>
              <a:buSzTx/>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Current CA Priority</a:t>
            </a:r>
          </a:p>
          <a:p>
            <a:pPr marR="0" lvl="0" algn="l" defTabSz="457200" rtl="0" eaLnBrk="1" fontAlgn="auto" latinLnBrk="0" hangingPunct="1">
              <a:lnSpc>
                <a:spcPct val="107000"/>
              </a:lnSpc>
              <a:spcBef>
                <a:spcPts val="0"/>
              </a:spcBef>
              <a:spcAft>
                <a:spcPts val="800"/>
              </a:spcAft>
              <a:buClrTx/>
              <a:buSzTx/>
              <a:tabLst/>
              <a:defRPr/>
            </a:pP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HLIs for Salmon &amp; Steelhead Populations;</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NOSA</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RperS</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SAR</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Juvenile Outmigrants</a:t>
            </a:r>
          </a:p>
          <a:p>
            <a:pPr marL="457200" marR="0" lvl="0" indent="-45720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PreSmolt</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Abundance</a:t>
            </a:r>
          </a:p>
          <a:p>
            <a:pPr marR="0" lvl="0" algn="l" defTabSz="457200" rtl="0" eaLnBrk="1" fontAlgn="auto" latinLnBrk="0" hangingPunct="1">
              <a:lnSpc>
                <a:spcPct val="107000"/>
              </a:lnSpc>
              <a:spcBef>
                <a:spcPts val="0"/>
              </a:spcBef>
              <a:spcAft>
                <a:spcPts val="800"/>
              </a:spcAft>
              <a:buClrTx/>
              <a:buSzTx/>
              <a:tabLst/>
              <a:defRPr/>
            </a:pPr>
            <a:r>
              <a:rPr lang="en-US" sz="2400" baseline="0" dirty="0" smtClean="0">
                <a:solidFill>
                  <a:prstClr val="black"/>
                </a:solidFill>
                <a:latin typeface="Arial" panose="020B0604020202020204" pitchFamily="34" charset="0"/>
                <a:ea typeface="Calibri" panose="020F0502020204030204" pitchFamily="34" charset="0"/>
                <a:cs typeface="Arial" panose="020B0604020202020204" pitchFamily="34" charset="0"/>
              </a:rPr>
              <a:t>Further Prioritized by;</a:t>
            </a:r>
          </a:p>
          <a:p>
            <a:pPr marL="457200" indent="-457200">
              <a:lnSpc>
                <a:spcPct val="107000"/>
              </a:lnSpc>
              <a:spcAft>
                <a:spcPts val="800"/>
              </a:spcAft>
              <a:buFont typeface="Arial" panose="020B0604020202020204" pitchFamily="34" charset="0"/>
              <a:buChar char="•"/>
              <a:defRPr/>
            </a:pPr>
            <a:r>
              <a:rPr lang="en-US" sz="2400" dirty="0" smtClean="0">
                <a:solidFill>
                  <a:prstClr val="black"/>
                </a:solidFill>
                <a:latin typeface="Arial" panose="020B0604020202020204" pitchFamily="34" charset="0"/>
                <a:ea typeface="Calibri" panose="020F0502020204030204" pitchFamily="34" charset="0"/>
                <a:cs typeface="Arial" panose="020B0604020202020204" pitchFamily="34" charset="0"/>
              </a:rPr>
              <a:t>HLIs </a:t>
            </a: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for 18 Tier 1 Populations</a:t>
            </a:r>
          </a:p>
          <a:p>
            <a:pPr marL="457200" indent="-457200">
              <a:lnSpc>
                <a:spcPct val="107000"/>
              </a:lnSpc>
              <a:spcAft>
                <a:spcPts val="800"/>
              </a:spcAft>
              <a:buFont typeface="Arial" panose="020B0604020202020204" pitchFamily="34" charset="0"/>
              <a:buChar char="•"/>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HLIs for 51 Tier 2 Populations </a:t>
            </a:r>
          </a:p>
          <a:p>
            <a:pPr marL="457200" indent="-457200">
              <a:lnSpc>
                <a:spcPct val="107000"/>
              </a:lnSpc>
              <a:spcAft>
                <a:spcPts val="800"/>
              </a:spcAft>
              <a:buFont typeface="Arial" panose="020B0604020202020204" pitchFamily="34" charset="0"/>
              <a:buChar char="•"/>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HLIs for other populations</a:t>
            </a:r>
          </a:p>
          <a:p>
            <a:pPr marR="0" lvl="0" algn="l" defTabSz="457200" rtl="0" eaLnBrk="1" fontAlgn="auto" latinLnBrk="0" hangingPunct="1">
              <a:lnSpc>
                <a:spcPct val="107000"/>
              </a:lnSpc>
              <a:spcBef>
                <a:spcPts val="0"/>
              </a:spcBef>
              <a:spcAft>
                <a:spcPts val="80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410751" y="180948"/>
            <a:ext cx="4228800" cy="6603448"/>
          </a:xfrm>
          <a:prstGeom prst="rect">
            <a:avLst/>
          </a:prstGeom>
        </p:spPr>
      </p:pic>
      <p:sp>
        <p:nvSpPr>
          <p:cNvPr id="5" name="TextBox 4"/>
          <p:cNvSpPr txBox="1"/>
          <p:nvPr/>
        </p:nvSpPr>
        <p:spPr>
          <a:xfrm>
            <a:off x="8915621" y="6329099"/>
            <a:ext cx="1339919" cy="369332"/>
          </a:xfrm>
          <a:prstGeom prst="rect">
            <a:avLst/>
          </a:prstGeom>
          <a:noFill/>
        </p:spPr>
        <p:txBody>
          <a:bodyPr wrap="none" rtlCol="0">
            <a:spAutoFit/>
          </a:bodyPr>
          <a:lstStyle/>
          <a:p>
            <a:r>
              <a:rPr lang="en-US" dirty="0" smtClean="0"/>
              <a:t>Walton Ford</a:t>
            </a:r>
            <a:endParaRPr lang="en-US" dirty="0"/>
          </a:p>
        </p:txBody>
      </p:sp>
    </p:spTree>
    <p:extLst>
      <p:ext uri="{BB962C8B-B14F-4D97-AF65-F5344CB8AC3E}">
        <p14:creationId xmlns:p14="http://schemas.microsoft.com/office/powerpoint/2010/main" val="987468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smtClean="0"/>
              <a:t>What do we change in new 5 year plan?</a:t>
            </a:r>
            <a:endParaRPr lang="en-US" b="1" dirty="0"/>
          </a:p>
        </p:txBody>
      </p:sp>
      <p:sp>
        <p:nvSpPr>
          <p:cNvPr id="4" name="Content Placeholder 3"/>
          <p:cNvSpPr>
            <a:spLocks noGrp="1"/>
          </p:cNvSpPr>
          <p:nvPr>
            <p:ph idx="1"/>
          </p:nvPr>
        </p:nvSpPr>
        <p:spPr/>
        <p:txBody>
          <a:bodyPr>
            <a:noAutofit/>
          </a:bodyPr>
          <a:lstStyle/>
          <a:p>
            <a:pPr marL="571500" indent="-571500"/>
            <a:r>
              <a:rPr lang="en-US" dirty="0" smtClean="0">
                <a:solidFill>
                  <a:schemeClr val="tx1"/>
                </a:solidFill>
              </a:rPr>
              <a:t>Previous 5 Year Plan was very ambitious – move on to new data categories (hatcheries, native fish, etc.) after initial effort</a:t>
            </a:r>
          </a:p>
          <a:p>
            <a:pPr marL="571500" indent="-571500"/>
            <a:r>
              <a:rPr lang="en-US" dirty="0" smtClean="0">
                <a:solidFill>
                  <a:schemeClr val="tx1"/>
                </a:solidFill>
              </a:rPr>
              <a:t>Experience – Current HLI effort not easily automatable, remains labor intensive</a:t>
            </a:r>
          </a:p>
          <a:p>
            <a:pPr marL="571500" indent="-571500"/>
            <a:r>
              <a:rPr lang="en-US" dirty="0" smtClean="0">
                <a:solidFill>
                  <a:schemeClr val="tx1"/>
                </a:solidFill>
              </a:rPr>
              <a:t>Focus has been on maximizing quantity of data for existing HLIs, particularly for priority populations</a:t>
            </a:r>
          </a:p>
          <a:p>
            <a:pPr marL="571500" indent="-571500"/>
            <a:r>
              <a:rPr lang="en-US" dirty="0" smtClean="0">
                <a:solidFill>
                  <a:schemeClr val="tx1"/>
                </a:solidFill>
              </a:rPr>
              <a:t>Level/decreased funding has limited expansion, as has lack of clear and apparent demand for data for these other species/data categories</a:t>
            </a:r>
            <a:endParaRPr lang="en-US" dirty="0">
              <a:solidFill>
                <a:schemeClr val="tx1"/>
              </a:solidFill>
            </a:endParaRPr>
          </a:p>
        </p:txBody>
      </p:sp>
    </p:spTree>
    <p:extLst>
      <p:ext uri="{BB962C8B-B14F-4D97-AF65-F5344CB8AC3E}">
        <p14:creationId xmlns:p14="http://schemas.microsoft.com/office/powerpoint/2010/main" val="1361861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3248</TotalTime>
  <Words>2727</Words>
  <Application>Microsoft Office PowerPoint</Application>
  <PresentationFormat>Widescreen</PresentationFormat>
  <Paragraphs>480</Paragraphs>
  <Slides>56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Times New Roman</vt:lpstr>
      <vt:lpstr>Wingdings</vt:lpstr>
      <vt:lpstr>Office Theme</vt:lpstr>
      <vt:lpstr>StreamNet Executive Committee</vt:lpstr>
      <vt:lpstr> </vt:lpstr>
      <vt:lpstr>NOAA Update Greg Sieglitz</vt:lpstr>
      <vt:lpstr>Columbia Basin Partnership Spreadsheets </vt:lpstr>
      <vt:lpstr>PowerPoint Presentation</vt:lpstr>
      <vt:lpstr>NPCC F&amp;W Program Addendum Tony Grover</vt:lpstr>
      <vt:lpstr>Coordinated Assessments</vt:lpstr>
      <vt:lpstr>PowerPoint Presentation</vt:lpstr>
      <vt:lpstr>What do we change in new 5 year plan?</vt:lpstr>
      <vt:lpstr>PowerPoint Presentation</vt:lpstr>
      <vt:lpstr> Long Term - level funding, can we still provide the same effort? If not, what is a lower priority - what can be dropped?   Short Term +/- $100k in additional one-time funding – How to Utilize?  New indicators (If adopted) – Does something need to be dropped to make room for new effort? And -    Does this mean new reporting of existing data? Or;  Does this mean changes in monitoring efforts?    </vt:lpstr>
      <vt:lpstr>Additional CA 5 Year Plan Discussion –  Workshops? Governance ? Other issues?</vt:lpstr>
      <vt:lpstr>PowerPoint Presentation</vt:lpstr>
      <vt:lpstr>Discussion</vt:lpstr>
      <vt:lpstr>New Budgets and Statement of Work BPA Budget Guidance  Jeff Lane and Jody Lando </vt:lpstr>
      <vt:lpstr>PowerPoint Presentation</vt:lpstr>
      <vt:lpstr>PowerPoint Presentation</vt:lpstr>
      <vt:lpstr>PowerPoint Presentation</vt:lpstr>
      <vt:lpstr>PowerPoint Presentation</vt:lpstr>
      <vt:lpstr>BPA Priorities for StreamNet ExCom</vt:lpstr>
      <vt:lpstr>2019 – a year of transitions</vt:lpstr>
      <vt:lpstr>BPA Priorities - 2020</vt:lpstr>
      <vt:lpstr>Coordinated Assessments 5-yr plan BPA recommendations</vt:lpstr>
      <vt:lpstr>Coordinated Assessments 5-yr plan BPA recommendations</vt:lpstr>
      <vt:lpstr>Coordinated Assessments 5-yr plan BPA recommendations</vt:lpstr>
      <vt:lpstr>CA Reporting website summary is good but needs improvement and replication in StreamNet Update </vt:lpstr>
      <vt:lpstr>Implementation Tracking &amp; Reporting </vt:lpstr>
      <vt:lpstr>Coordinated Assessments 5-yr plan BPA recommendations…continued</vt:lpstr>
      <vt:lpstr>Priority populations</vt:lpstr>
      <vt:lpstr>Metric / Indicator priorities</vt:lpstr>
      <vt:lpstr>Coordinated Assessments 5-year plan – recommendations…continued</vt:lpstr>
      <vt:lpstr>Recommendations for  StreamNet  ExCom</vt:lpstr>
      <vt:lpstr>Recommendations for  StreamNet  ExCom</vt:lpstr>
      <vt:lpstr>PowerPoint Presentation</vt:lpstr>
      <vt:lpstr>Budgets</vt:lpstr>
      <vt:lpstr>Small “inflation increase” in Year 2 (From savings in year 1)</vt:lpstr>
      <vt:lpstr>(Probable) PSMFC funding of $100,000 to StreamNet from NOAA IJ allocation – treat as one time</vt:lpstr>
      <vt:lpstr>PowerPoint Presentation</vt:lpstr>
      <vt:lpstr>ISRP Review Items;  1. Quantitative objectives &amp; timelines – needed to provide a measure of program performance   “if useful, the ISRP would be pleased to review these objectives…followed by a review of them in the 2019 annual report”  2. Request funds from BPA to archive habitat restoration photographs (Note: CBFish currently allow folks to upload photos at either the project or contract level.  They are stored on the Documents tab. Users can run a report to find all available photos.  158 exist today.  This is a feature designed into the system early on, but apparently not used very much) </vt:lpstr>
      <vt:lpstr>PowerPoint Presentation</vt:lpstr>
      <vt:lpstr>Reporting – Moving from “predictive” to retrospective reporting (also quantitative goals &amp; objectives in sow)</vt:lpstr>
      <vt:lpstr>Annual Data Updates: From "Prediction" to "Annual Report"</vt:lpstr>
      <vt:lpstr>Summary:</vt:lpstr>
      <vt:lpstr>Prior years' procedure</vt:lpstr>
      <vt:lpstr>Proposed new procedure</vt:lpstr>
      <vt:lpstr>Asked states and tribes to qualitatively evaluate CA data additions for all extant populations in the Columbia basin and report as follows: </vt:lpstr>
      <vt:lpstr>2019 Coordinated Assessments Data Additions  (template)</vt:lpstr>
      <vt:lpstr>PowerPoint Presentation</vt:lpstr>
      <vt:lpstr>Maps of 2018 Predictions by Data Type: BPA Priority Populations</vt:lpstr>
      <vt:lpstr>PowerPoint Presentation</vt:lpstr>
      <vt:lpstr>Buy-in and direction</vt:lpstr>
      <vt:lpstr>“StreamNet” Library Discussion  Zach Penney</vt:lpstr>
      <vt:lpstr>Roundtable</vt:lpstr>
      <vt:lpstr>PowerPoint Presentation</vt:lpstr>
      <vt:lpstr>PowerPoint Presentation</vt:lpstr>
      <vt:lpstr>PowerPoint Presentation</vt:lpstr>
    </vt:vector>
  </TitlesOfParts>
  <Company>PSMFC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StreamNet Executive Committee</dc:title>
  <dc:creator>Chris Wheaton</dc:creator>
  <cp:lastModifiedBy>Chris Wheaton</cp:lastModifiedBy>
  <cp:revision>60</cp:revision>
  <dcterms:created xsi:type="dcterms:W3CDTF">2019-04-29T20:28:53Z</dcterms:created>
  <dcterms:modified xsi:type="dcterms:W3CDTF">2019-06-20T15:06:51Z</dcterms:modified>
</cp:coreProperties>
</file>