
<file path=[Content_Types].xml><?xml version="1.0" encoding="utf-8"?>
<Types xmlns="http://schemas.openxmlformats.org/package/2006/content-types"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30"/>
  </p:notesMasterIdLst>
  <p:sldIdLst>
    <p:sldId id="259" r:id="rId3"/>
    <p:sldId id="258" r:id="rId4"/>
    <p:sldId id="302" r:id="rId5"/>
    <p:sldId id="306" r:id="rId6"/>
    <p:sldId id="307" r:id="rId7"/>
    <p:sldId id="308" r:id="rId8"/>
    <p:sldId id="270" r:id="rId9"/>
    <p:sldId id="256" r:id="rId10"/>
    <p:sldId id="257" r:id="rId11"/>
    <p:sldId id="266" r:id="rId12"/>
    <p:sldId id="262" r:id="rId13"/>
    <p:sldId id="261" r:id="rId14"/>
    <p:sldId id="260" r:id="rId15"/>
    <p:sldId id="311" r:id="rId16"/>
    <p:sldId id="265" r:id="rId17"/>
    <p:sldId id="263" r:id="rId18"/>
    <p:sldId id="268" r:id="rId19"/>
    <p:sldId id="269" r:id="rId20"/>
    <p:sldId id="312" r:id="rId21"/>
    <p:sldId id="271" r:id="rId22"/>
    <p:sldId id="264" r:id="rId23"/>
    <p:sldId id="267" r:id="rId24"/>
    <p:sldId id="313" r:id="rId25"/>
    <p:sldId id="310" r:id="rId26"/>
    <p:sldId id="309" r:id="rId27"/>
    <p:sldId id="293" r:id="rId28"/>
    <p:sldId id="288" r:id="rId2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Chris Wheaton" initials="CW" lastIdx="1" clrIdx="0">
    <p:extLst>
      <p:ext uri="{19B8F6BF-5375-455C-9EA6-DF929625EA0E}">
        <p15:presenceInfo xmlns:p15="http://schemas.microsoft.com/office/powerpoint/2012/main" userId="S-1-5-21-13193587-570974170-1031210941-5674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2" d="100"/>
          <a:sy n="82" d="100"/>
        </p:scale>
        <p:origin x="691" y="62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-1915"/>
    </p:cViewPr>
  </p:sorterViewPr>
  <p:notesViewPr>
    <p:cSldViewPr snapToGrid="0">
      <p:cViewPr varScale="1">
        <p:scale>
          <a:sx n="67" d="100"/>
          <a:sy n="67" d="100"/>
        </p:scale>
        <p:origin x="3120" y="4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commentAuthors" Target="commentAuthor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notesMaster" Target="notesMasters/notesMaster1.xml"/><Relationship Id="rId35" Type="http://schemas.openxmlformats.org/officeDocument/2006/relationships/tableStyles" Target="tableStyles.xml"/><Relationship Id="rId8" Type="http://schemas.openxmlformats.org/officeDocument/2006/relationships/slide" Target="slides/slide6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C8B44D3-E2C7-43C7-B879-0303E3CA42E2}" type="datetimeFigureOut">
              <a:rPr lang="en-US" smtClean="0"/>
              <a:t>10/28/2019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2C0A38-99C8-4465-B272-3FDEB96AC4B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65601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D115C9-E24C-4512-AA8B-319BB49F77B5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15183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4288" y="503238"/>
            <a:ext cx="4184650" cy="2354262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400" b="1" dirty="0"/>
              <a:t>Faded background picture</a:t>
            </a:r>
            <a:endParaRPr lang="en-US" sz="1400" b="1" baseline="0" dirty="0"/>
          </a:p>
          <a:p>
            <a:r>
              <a:rPr lang="en-US" sz="1400" b="0" baseline="0" dirty="0"/>
              <a:t>(Basic)</a:t>
            </a:r>
          </a:p>
          <a:p>
            <a:endParaRPr lang="en-US" sz="1200" b="1" baseline="0" dirty="0"/>
          </a:p>
          <a:p>
            <a:endParaRPr lang="en-US" sz="1200" b="1" baseline="0" dirty="0"/>
          </a:p>
          <a:p>
            <a:r>
              <a:rPr lang="en-US" sz="1200" b="0" dirty="0"/>
              <a:t>To reproduce the background effects on this slide, do the following:</a:t>
            </a: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baseline="0" dirty="0"/>
              <a:t>On the </a:t>
            </a:r>
            <a:r>
              <a:rPr lang="en-US" sz="1200" b="1" baseline="0" dirty="0"/>
              <a:t>Home</a:t>
            </a:r>
            <a:r>
              <a:rPr lang="en-US" sz="1200" baseline="0" dirty="0"/>
              <a:t> tab, in the </a:t>
            </a:r>
            <a:r>
              <a:rPr lang="en-US" sz="1200" b="1" baseline="0" dirty="0"/>
              <a:t>Slides</a:t>
            </a:r>
            <a:r>
              <a:rPr lang="en-US" sz="1200" baseline="0" dirty="0"/>
              <a:t> group, click </a:t>
            </a:r>
            <a:r>
              <a:rPr lang="en-US" sz="1200" b="1" baseline="0" dirty="0"/>
              <a:t>Layout</a:t>
            </a:r>
            <a:r>
              <a:rPr lang="en-US" sz="1200" baseline="0" dirty="0"/>
              <a:t> and then click </a:t>
            </a:r>
            <a:r>
              <a:rPr lang="en-US" sz="1200" b="1" baseline="0" dirty="0"/>
              <a:t>Blank</a:t>
            </a:r>
            <a:r>
              <a:rPr lang="en-US" sz="1200" baseline="0" dirty="0"/>
              <a:t>. </a:t>
            </a:r>
          </a:p>
          <a:p>
            <a:pPr marL="228600" indent="-228600">
              <a:buFont typeface="+mj-lt"/>
              <a:buAutoNum type="arabicPeriod"/>
            </a:pPr>
            <a:r>
              <a:rPr lang="en-US" sz="1200" b="0" dirty="0"/>
              <a:t>Right-click the slide</a:t>
            </a:r>
            <a:r>
              <a:rPr lang="en-US" sz="1200" b="0" baseline="0" dirty="0"/>
              <a:t> and click </a:t>
            </a:r>
            <a:r>
              <a:rPr lang="en-US" sz="1200" b="1" dirty="0"/>
              <a:t>Format</a:t>
            </a:r>
            <a:r>
              <a:rPr lang="en-US" sz="1200" b="0" baseline="0" dirty="0"/>
              <a:t> </a:t>
            </a:r>
            <a:r>
              <a:rPr lang="en-US" sz="1200" b="1" baseline="0" dirty="0"/>
              <a:t>Background</a:t>
            </a:r>
            <a:r>
              <a:rPr lang="en-US" sz="1200" b="0" baseline="0" dirty="0"/>
              <a:t>.</a:t>
            </a:r>
          </a:p>
          <a:p>
            <a:pPr marL="228600" indent="-228600">
              <a:buFont typeface="+mj-lt"/>
              <a:buAutoNum type="arabicPeriod"/>
            </a:pPr>
            <a:r>
              <a:rPr lang="en-US" sz="1200" b="0" baseline="0" dirty="0"/>
              <a:t>In the </a:t>
            </a:r>
            <a:r>
              <a:rPr lang="en-US" sz="1200" b="1" baseline="0" dirty="0"/>
              <a:t>Format Background</a:t>
            </a:r>
            <a:r>
              <a:rPr lang="en-US" sz="1200" b="0" baseline="0" dirty="0"/>
              <a:t> dialog box, click </a:t>
            </a:r>
            <a:r>
              <a:rPr lang="en-US" sz="1200" b="1" baseline="0" dirty="0"/>
              <a:t>Fill</a:t>
            </a:r>
            <a:r>
              <a:rPr lang="en-US" sz="1200" b="0" baseline="0" dirty="0"/>
              <a:t> in the left pane. In the </a:t>
            </a:r>
            <a:r>
              <a:rPr lang="en-US" sz="1200" b="1" baseline="0" dirty="0"/>
              <a:t>Fill</a:t>
            </a:r>
            <a:r>
              <a:rPr lang="en-US" sz="1200" b="0" baseline="0" dirty="0"/>
              <a:t> pane, select </a:t>
            </a:r>
            <a:r>
              <a:rPr lang="en-US" sz="1200" b="1" baseline="0" dirty="0"/>
              <a:t>Picture or texture fill</a:t>
            </a:r>
            <a:r>
              <a:rPr lang="en-US" sz="1200" b="0" baseline="0" dirty="0"/>
              <a:t>, and then under </a:t>
            </a:r>
            <a:r>
              <a:rPr lang="en-US" sz="1200" b="1" baseline="0" dirty="0"/>
              <a:t>Insert from</a:t>
            </a:r>
            <a:r>
              <a:rPr lang="en-US" sz="1200" b="0" baseline="0" dirty="0"/>
              <a:t>, click </a:t>
            </a:r>
            <a:r>
              <a:rPr lang="en-US" sz="1200" b="1" baseline="0" dirty="0"/>
              <a:t>File</a:t>
            </a:r>
            <a:r>
              <a:rPr lang="en-US" sz="1200" b="0" baseline="0" dirty="0"/>
              <a:t>. </a:t>
            </a:r>
          </a:p>
          <a:p>
            <a:pPr marL="228600" indent="-228600">
              <a:buFont typeface="+mj-lt"/>
              <a:buAutoNum type="arabicPeriod"/>
            </a:pPr>
            <a:r>
              <a:rPr lang="en-US" sz="1200" b="0" baseline="0" dirty="0"/>
              <a:t>In the </a:t>
            </a:r>
            <a:r>
              <a:rPr lang="en-US" sz="1200" b="1" baseline="0" dirty="0"/>
              <a:t>Insert Picture </a:t>
            </a:r>
            <a:r>
              <a:rPr lang="en-US" sz="1200" b="0" baseline="0" dirty="0"/>
              <a:t>dialog box, select a picture, and then click </a:t>
            </a:r>
            <a:r>
              <a:rPr lang="en-US" sz="1200" b="1" baseline="0" dirty="0"/>
              <a:t>Insert</a:t>
            </a:r>
            <a:r>
              <a:rPr lang="en-US" sz="1200" b="0" baseline="0" dirty="0"/>
              <a:t>.</a:t>
            </a:r>
          </a:p>
          <a:p>
            <a:pPr marL="228600" indent="-228600">
              <a:buFont typeface="+mj-lt"/>
              <a:buAutoNum type="arabicPeriod"/>
            </a:pPr>
            <a:r>
              <a:rPr lang="en-US" sz="1200" b="0" baseline="0" dirty="0"/>
              <a:t>Also  in the </a:t>
            </a:r>
            <a:r>
              <a:rPr lang="en-US" sz="1200" b="1" baseline="0" dirty="0"/>
              <a:t>Format Background </a:t>
            </a:r>
            <a:r>
              <a:rPr lang="en-US" sz="1200" b="0" baseline="0" dirty="0"/>
              <a:t>dialog box, in the </a:t>
            </a:r>
            <a:r>
              <a:rPr lang="en-US" sz="1200" b="1" baseline="0" dirty="0"/>
              <a:t>Fill</a:t>
            </a:r>
            <a:r>
              <a:rPr lang="en-US" sz="1200" b="0" baseline="0" dirty="0"/>
              <a:t> pane, in the </a:t>
            </a:r>
            <a:r>
              <a:rPr lang="en-US" sz="1200" b="1" baseline="0" dirty="0"/>
              <a:t>Transparency</a:t>
            </a:r>
            <a:r>
              <a:rPr lang="en-US" sz="1200" b="0" baseline="0" dirty="0"/>
              <a:t> box, enter </a:t>
            </a:r>
            <a:r>
              <a:rPr lang="en-US" sz="1200" b="1" baseline="0" dirty="0"/>
              <a:t>85%</a:t>
            </a:r>
            <a:r>
              <a:rPr lang="en-US" sz="1200" b="0" baseline="0" dirty="0"/>
              <a:t>.</a:t>
            </a:r>
          </a:p>
          <a:p>
            <a:pPr marL="228600" indent="-228600">
              <a:buFont typeface="+mj-lt"/>
              <a:buAutoNum type="arabicPeriod"/>
            </a:pPr>
            <a:endParaRPr lang="en-US" sz="1200" b="0" baseline="0" dirty="0"/>
          </a:p>
          <a:p>
            <a:endParaRPr lang="en-US" sz="1200" b="0" dirty="0"/>
          </a:p>
        </p:txBody>
      </p:sp>
    </p:spTree>
    <p:extLst>
      <p:ext uri="{BB962C8B-B14F-4D97-AF65-F5344CB8AC3E}">
        <p14:creationId xmlns:p14="http://schemas.microsoft.com/office/powerpoint/2010/main" val="267048332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4288" y="503238"/>
            <a:ext cx="4184650" cy="2354262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400" b="1" dirty="0"/>
              <a:t>Faded background picture</a:t>
            </a:r>
            <a:endParaRPr lang="en-US" sz="1400" b="1" baseline="0" dirty="0"/>
          </a:p>
          <a:p>
            <a:r>
              <a:rPr lang="en-US" sz="1400" b="0" baseline="0" dirty="0"/>
              <a:t>(Basic)</a:t>
            </a:r>
          </a:p>
          <a:p>
            <a:endParaRPr lang="en-US" sz="1200" b="1" baseline="0" dirty="0"/>
          </a:p>
          <a:p>
            <a:endParaRPr lang="en-US" sz="1200" b="1" baseline="0" dirty="0"/>
          </a:p>
          <a:p>
            <a:r>
              <a:rPr lang="en-US" sz="1200" b="0" dirty="0"/>
              <a:t>To reproduce the background effects on this slide, do the following:</a:t>
            </a: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baseline="0" dirty="0"/>
              <a:t>On the </a:t>
            </a:r>
            <a:r>
              <a:rPr lang="en-US" sz="1200" b="1" baseline="0" dirty="0"/>
              <a:t>Home</a:t>
            </a:r>
            <a:r>
              <a:rPr lang="en-US" sz="1200" baseline="0" dirty="0"/>
              <a:t> tab, in the </a:t>
            </a:r>
            <a:r>
              <a:rPr lang="en-US" sz="1200" b="1" baseline="0" dirty="0"/>
              <a:t>Slides</a:t>
            </a:r>
            <a:r>
              <a:rPr lang="en-US" sz="1200" baseline="0" dirty="0"/>
              <a:t> group, click </a:t>
            </a:r>
            <a:r>
              <a:rPr lang="en-US" sz="1200" b="1" baseline="0" dirty="0"/>
              <a:t>Layout</a:t>
            </a:r>
            <a:r>
              <a:rPr lang="en-US" sz="1200" baseline="0" dirty="0"/>
              <a:t> and then click </a:t>
            </a:r>
            <a:r>
              <a:rPr lang="en-US" sz="1200" b="1" baseline="0" dirty="0"/>
              <a:t>Blank</a:t>
            </a:r>
            <a:r>
              <a:rPr lang="en-US" sz="1200" baseline="0" dirty="0"/>
              <a:t>. </a:t>
            </a:r>
          </a:p>
          <a:p>
            <a:pPr marL="228600" indent="-228600">
              <a:buFont typeface="+mj-lt"/>
              <a:buAutoNum type="arabicPeriod"/>
            </a:pPr>
            <a:r>
              <a:rPr lang="en-US" sz="1200" b="0" dirty="0"/>
              <a:t>Right-click the slide</a:t>
            </a:r>
            <a:r>
              <a:rPr lang="en-US" sz="1200" b="0" baseline="0" dirty="0"/>
              <a:t> and click </a:t>
            </a:r>
            <a:r>
              <a:rPr lang="en-US" sz="1200" b="1" dirty="0"/>
              <a:t>Format</a:t>
            </a:r>
            <a:r>
              <a:rPr lang="en-US" sz="1200" b="0" baseline="0" dirty="0"/>
              <a:t> </a:t>
            </a:r>
            <a:r>
              <a:rPr lang="en-US" sz="1200" b="1" baseline="0" dirty="0"/>
              <a:t>Background</a:t>
            </a:r>
            <a:r>
              <a:rPr lang="en-US" sz="1200" b="0" baseline="0" dirty="0"/>
              <a:t>.</a:t>
            </a:r>
          </a:p>
          <a:p>
            <a:pPr marL="228600" indent="-228600">
              <a:buFont typeface="+mj-lt"/>
              <a:buAutoNum type="arabicPeriod"/>
            </a:pPr>
            <a:r>
              <a:rPr lang="en-US" sz="1200" b="0" baseline="0" dirty="0"/>
              <a:t>In the </a:t>
            </a:r>
            <a:r>
              <a:rPr lang="en-US" sz="1200" b="1" baseline="0" dirty="0"/>
              <a:t>Format Background</a:t>
            </a:r>
            <a:r>
              <a:rPr lang="en-US" sz="1200" b="0" baseline="0" dirty="0"/>
              <a:t> dialog box, click </a:t>
            </a:r>
            <a:r>
              <a:rPr lang="en-US" sz="1200" b="1" baseline="0" dirty="0"/>
              <a:t>Fill</a:t>
            </a:r>
            <a:r>
              <a:rPr lang="en-US" sz="1200" b="0" baseline="0" dirty="0"/>
              <a:t> in the left pane. In the </a:t>
            </a:r>
            <a:r>
              <a:rPr lang="en-US" sz="1200" b="1" baseline="0" dirty="0"/>
              <a:t>Fill</a:t>
            </a:r>
            <a:r>
              <a:rPr lang="en-US" sz="1200" b="0" baseline="0" dirty="0"/>
              <a:t> pane, select </a:t>
            </a:r>
            <a:r>
              <a:rPr lang="en-US" sz="1200" b="1" baseline="0" dirty="0"/>
              <a:t>Picture or texture fill</a:t>
            </a:r>
            <a:r>
              <a:rPr lang="en-US" sz="1200" b="0" baseline="0" dirty="0"/>
              <a:t>, and then under </a:t>
            </a:r>
            <a:r>
              <a:rPr lang="en-US" sz="1200" b="1" baseline="0" dirty="0"/>
              <a:t>Insert from</a:t>
            </a:r>
            <a:r>
              <a:rPr lang="en-US" sz="1200" b="0" baseline="0" dirty="0"/>
              <a:t>, click </a:t>
            </a:r>
            <a:r>
              <a:rPr lang="en-US" sz="1200" b="1" baseline="0" dirty="0"/>
              <a:t>File</a:t>
            </a:r>
            <a:r>
              <a:rPr lang="en-US" sz="1200" b="0" baseline="0" dirty="0"/>
              <a:t>. </a:t>
            </a:r>
          </a:p>
          <a:p>
            <a:pPr marL="228600" indent="-228600">
              <a:buFont typeface="+mj-lt"/>
              <a:buAutoNum type="arabicPeriod"/>
            </a:pPr>
            <a:r>
              <a:rPr lang="en-US" sz="1200" b="0" baseline="0" dirty="0"/>
              <a:t>In the </a:t>
            </a:r>
            <a:r>
              <a:rPr lang="en-US" sz="1200" b="1" baseline="0" dirty="0"/>
              <a:t>Insert Picture </a:t>
            </a:r>
            <a:r>
              <a:rPr lang="en-US" sz="1200" b="0" baseline="0" dirty="0"/>
              <a:t>dialog box, select a picture, and then click </a:t>
            </a:r>
            <a:r>
              <a:rPr lang="en-US" sz="1200" b="1" baseline="0" dirty="0"/>
              <a:t>Insert</a:t>
            </a:r>
            <a:r>
              <a:rPr lang="en-US" sz="1200" b="0" baseline="0" dirty="0"/>
              <a:t>.</a:t>
            </a:r>
          </a:p>
          <a:p>
            <a:pPr marL="228600" indent="-228600">
              <a:buFont typeface="+mj-lt"/>
              <a:buAutoNum type="arabicPeriod"/>
            </a:pPr>
            <a:r>
              <a:rPr lang="en-US" sz="1200" b="0" baseline="0" dirty="0"/>
              <a:t>Also  in the </a:t>
            </a:r>
            <a:r>
              <a:rPr lang="en-US" sz="1200" b="1" baseline="0" dirty="0"/>
              <a:t>Format Background </a:t>
            </a:r>
            <a:r>
              <a:rPr lang="en-US" sz="1200" b="0" baseline="0" dirty="0"/>
              <a:t>dialog box, in the </a:t>
            </a:r>
            <a:r>
              <a:rPr lang="en-US" sz="1200" b="1" baseline="0" dirty="0"/>
              <a:t>Fill</a:t>
            </a:r>
            <a:r>
              <a:rPr lang="en-US" sz="1200" b="0" baseline="0" dirty="0"/>
              <a:t> pane, in the </a:t>
            </a:r>
            <a:r>
              <a:rPr lang="en-US" sz="1200" b="1" baseline="0" dirty="0"/>
              <a:t>Transparency</a:t>
            </a:r>
            <a:r>
              <a:rPr lang="en-US" sz="1200" b="0" baseline="0" dirty="0"/>
              <a:t> box, enter </a:t>
            </a:r>
            <a:r>
              <a:rPr lang="en-US" sz="1200" b="1" baseline="0" dirty="0"/>
              <a:t>85%</a:t>
            </a:r>
            <a:r>
              <a:rPr lang="en-US" sz="1200" b="0" baseline="0" dirty="0"/>
              <a:t>.</a:t>
            </a:r>
          </a:p>
          <a:p>
            <a:pPr marL="228600" indent="-228600">
              <a:buFont typeface="+mj-lt"/>
              <a:buAutoNum type="arabicPeriod"/>
            </a:pPr>
            <a:endParaRPr lang="en-US" sz="1200" b="0" baseline="0" dirty="0"/>
          </a:p>
          <a:p>
            <a:endParaRPr lang="en-US" sz="1200" b="0" dirty="0"/>
          </a:p>
        </p:txBody>
      </p:sp>
    </p:spTree>
    <p:extLst>
      <p:ext uri="{BB962C8B-B14F-4D97-AF65-F5344CB8AC3E}">
        <p14:creationId xmlns:p14="http://schemas.microsoft.com/office/powerpoint/2010/main" val="16560642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4288" y="503238"/>
            <a:ext cx="4184650" cy="2354262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400" b="1" dirty="0"/>
              <a:t>Faded background picture</a:t>
            </a:r>
            <a:endParaRPr lang="en-US" sz="1400" b="1" baseline="0" dirty="0"/>
          </a:p>
          <a:p>
            <a:r>
              <a:rPr lang="en-US" sz="1400" b="0" baseline="0" dirty="0"/>
              <a:t>(Basic)</a:t>
            </a:r>
          </a:p>
          <a:p>
            <a:endParaRPr lang="en-US" sz="1200" b="1" baseline="0" dirty="0"/>
          </a:p>
          <a:p>
            <a:endParaRPr lang="en-US" sz="1200" b="1" baseline="0" dirty="0"/>
          </a:p>
          <a:p>
            <a:r>
              <a:rPr lang="en-US" sz="1200" b="0" dirty="0"/>
              <a:t>To reproduce the background effects on this slide, do the following:</a:t>
            </a: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baseline="0" dirty="0"/>
              <a:t>On the </a:t>
            </a:r>
            <a:r>
              <a:rPr lang="en-US" sz="1200" b="1" baseline="0" dirty="0"/>
              <a:t>Home</a:t>
            </a:r>
            <a:r>
              <a:rPr lang="en-US" sz="1200" baseline="0" dirty="0"/>
              <a:t> tab, in the </a:t>
            </a:r>
            <a:r>
              <a:rPr lang="en-US" sz="1200" b="1" baseline="0" dirty="0"/>
              <a:t>Slides</a:t>
            </a:r>
            <a:r>
              <a:rPr lang="en-US" sz="1200" baseline="0" dirty="0"/>
              <a:t> group, click </a:t>
            </a:r>
            <a:r>
              <a:rPr lang="en-US" sz="1200" b="1" baseline="0" dirty="0"/>
              <a:t>Layout</a:t>
            </a:r>
            <a:r>
              <a:rPr lang="en-US" sz="1200" baseline="0" dirty="0"/>
              <a:t> and then click </a:t>
            </a:r>
            <a:r>
              <a:rPr lang="en-US" sz="1200" b="1" baseline="0" dirty="0"/>
              <a:t>Blank</a:t>
            </a:r>
            <a:r>
              <a:rPr lang="en-US" sz="1200" baseline="0" dirty="0"/>
              <a:t>. </a:t>
            </a:r>
          </a:p>
          <a:p>
            <a:pPr marL="228600" indent="-228600">
              <a:buFont typeface="+mj-lt"/>
              <a:buAutoNum type="arabicPeriod"/>
            </a:pPr>
            <a:r>
              <a:rPr lang="en-US" sz="1200" b="0" dirty="0"/>
              <a:t>Right-click the slide</a:t>
            </a:r>
            <a:r>
              <a:rPr lang="en-US" sz="1200" b="0" baseline="0" dirty="0"/>
              <a:t> and click </a:t>
            </a:r>
            <a:r>
              <a:rPr lang="en-US" sz="1200" b="1" dirty="0"/>
              <a:t>Format</a:t>
            </a:r>
            <a:r>
              <a:rPr lang="en-US" sz="1200" b="0" baseline="0" dirty="0"/>
              <a:t> </a:t>
            </a:r>
            <a:r>
              <a:rPr lang="en-US" sz="1200" b="1" baseline="0" dirty="0"/>
              <a:t>Background</a:t>
            </a:r>
            <a:r>
              <a:rPr lang="en-US" sz="1200" b="0" baseline="0" dirty="0"/>
              <a:t>.</a:t>
            </a:r>
          </a:p>
          <a:p>
            <a:pPr marL="228600" indent="-228600">
              <a:buFont typeface="+mj-lt"/>
              <a:buAutoNum type="arabicPeriod"/>
            </a:pPr>
            <a:r>
              <a:rPr lang="en-US" sz="1200" b="0" baseline="0" dirty="0"/>
              <a:t>In the </a:t>
            </a:r>
            <a:r>
              <a:rPr lang="en-US" sz="1200" b="1" baseline="0" dirty="0"/>
              <a:t>Format Background</a:t>
            </a:r>
            <a:r>
              <a:rPr lang="en-US" sz="1200" b="0" baseline="0" dirty="0"/>
              <a:t> dialog box, click </a:t>
            </a:r>
            <a:r>
              <a:rPr lang="en-US" sz="1200" b="1" baseline="0" dirty="0"/>
              <a:t>Fill</a:t>
            </a:r>
            <a:r>
              <a:rPr lang="en-US" sz="1200" b="0" baseline="0" dirty="0"/>
              <a:t> in the left pane. In the </a:t>
            </a:r>
            <a:r>
              <a:rPr lang="en-US" sz="1200" b="1" baseline="0" dirty="0"/>
              <a:t>Fill</a:t>
            </a:r>
            <a:r>
              <a:rPr lang="en-US" sz="1200" b="0" baseline="0" dirty="0"/>
              <a:t> pane, select </a:t>
            </a:r>
            <a:r>
              <a:rPr lang="en-US" sz="1200" b="1" baseline="0" dirty="0"/>
              <a:t>Picture or texture fill</a:t>
            </a:r>
            <a:r>
              <a:rPr lang="en-US" sz="1200" b="0" baseline="0" dirty="0"/>
              <a:t>, and then under </a:t>
            </a:r>
            <a:r>
              <a:rPr lang="en-US" sz="1200" b="1" baseline="0" dirty="0"/>
              <a:t>Insert from</a:t>
            </a:r>
            <a:r>
              <a:rPr lang="en-US" sz="1200" b="0" baseline="0" dirty="0"/>
              <a:t>, click </a:t>
            </a:r>
            <a:r>
              <a:rPr lang="en-US" sz="1200" b="1" baseline="0" dirty="0"/>
              <a:t>File</a:t>
            </a:r>
            <a:r>
              <a:rPr lang="en-US" sz="1200" b="0" baseline="0" dirty="0"/>
              <a:t>. </a:t>
            </a:r>
          </a:p>
          <a:p>
            <a:pPr marL="228600" indent="-228600">
              <a:buFont typeface="+mj-lt"/>
              <a:buAutoNum type="arabicPeriod"/>
            </a:pPr>
            <a:r>
              <a:rPr lang="en-US" sz="1200" b="0" baseline="0" dirty="0"/>
              <a:t>In the </a:t>
            </a:r>
            <a:r>
              <a:rPr lang="en-US" sz="1200" b="1" baseline="0" dirty="0"/>
              <a:t>Insert Picture </a:t>
            </a:r>
            <a:r>
              <a:rPr lang="en-US" sz="1200" b="0" baseline="0" dirty="0"/>
              <a:t>dialog box, select a picture, and then click </a:t>
            </a:r>
            <a:r>
              <a:rPr lang="en-US" sz="1200" b="1" baseline="0" dirty="0"/>
              <a:t>Insert</a:t>
            </a:r>
            <a:r>
              <a:rPr lang="en-US" sz="1200" b="0" baseline="0" dirty="0"/>
              <a:t>.</a:t>
            </a:r>
          </a:p>
          <a:p>
            <a:pPr marL="228600" indent="-228600">
              <a:buFont typeface="+mj-lt"/>
              <a:buAutoNum type="arabicPeriod"/>
            </a:pPr>
            <a:r>
              <a:rPr lang="en-US" sz="1200" b="0" baseline="0" dirty="0"/>
              <a:t>Also  in the </a:t>
            </a:r>
            <a:r>
              <a:rPr lang="en-US" sz="1200" b="1" baseline="0" dirty="0"/>
              <a:t>Format Background </a:t>
            </a:r>
            <a:r>
              <a:rPr lang="en-US" sz="1200" b="0" baseline="0" dirty="0"/>
              <a:t>dialog box, in the </a:t>
            </a:r>
            <a:r>
              <a:rPr lang="en-US" sz="1200" b="1" baseline="0" dirty="0"/>
              <a:t>Fill</a:t>
            </a:r>
            <a:r>
              <a:rPr lang="en-US" sz="1200" b="0" baseline="0" dirty="0"/>
              <a:t> pane, in the </a:t>
            </a:r>
            <a:r>
              <a:rPr lang="en-US" sz="1200" b="1" baseline="0" dirty="0"/>
              <a:t>Transparency</a:t>
            </a:r>
            <a:r>
              <a:rPr lang="en-US" sz="1200" b="0" baseline="0" dirty="0"/>
              <a:t> box, enter </a:t>
            </a:r>
            <a:r>
              <a:rPr lang="en-US" sz="1200" b="1" baseline="0" dirty="0"/>
              <a:t>85%</a:t>
            </a:r>
            <a:r>
              <a:rPr lang="en-US" sz="1200" b="0" baseline="0" dirty="0"/>
              <a:t>.</a:t>
            </a:r>
          </a:p>
          <a:p>
            <a:pPr marL="228600" indent="-228600">
              <a:buFont typeface="+mj-lt"/>
              <a:buAutoNum type="arabicPeriod"/>
            </a:pPr>
            <a:endParaRPr lang="en-US" sz="1200" b="0" baseline="0" dirty="0"/>
          </a:p>
          <a:p>
            <a:endParaRPr lang="en-US" sz="1200" b="0" dirty="0"/>
          </a:p>
        </p:txBody>
      </p:sp>
    </p:spTree>
    <p:extLst>
      <p:ext uri="{BB962C8B-B14F-4D97-AF65-F5344CB8AC3E}">
        <p14:creationId xmlns:p14="http://schemas.microsoft.com/office/powerpoint/2010/main" val="50422623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Photo: Hux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4912AD0-ACD8-4347-942A-D4E08201877F}" type="slidenum">
              <a:rPr lang="en-US" smtClean="0"/>
              <a:t>24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814317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Photo: Hux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4912AD0-ACD8-4347-942A-D4E08201877F}" type="slidenum">
              <a:rPr lang="en-US" smtClean="0"/>
              <a:t>25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071545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4288" y="503238"/>
            <a:ext cx="4184650" cy="2354262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400" b="1" dirty="0"/>
              <a:t>Faded background picture</a:t>
            </a:r>
            <a:endParaRPr lang="en-US" sz="1400" b="1" baseline="0" dirty="0"/>
          </a:p>
          <a:p>
            <a:r>
              <a:rPr lang="en-US" sz="1400" b="0" baseline="0" dirty="0"/>
              <a:t>(Basic)</a:t>
            </a:r>
          </a:p>
          <a:p>
            <a:endParaRPr lang="en-US" sz="1200" b="1" baseline="0" dirty="0"/>
          </a:p>
          <a:p>
            <a:endParaRPr lang="en-US" sz="1200" b="1" baseline="0" dirty="0"/>
          </a:p>
          <a:p>
            <a:r>
              <a:rPr lang="en-US" sz="1200" b="0" dirty="0"/>
              <a:t>To reproduce the background effects on this slide, do the following:</a:t>
            </a: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baseline="0" dirty="0"/>
              <a:t>On the </a:t>
            </a:r>
            <a:r>
              <a:rPr lang="en-US" sz="1200" b="1" baseline="0" dirty="0"/>
              <a:t>Home</a:t>
            </a:r>
            <a:r>
              <a:rPr lang="en-US" sz="1200" baseline="0" dirty="0"/>
              <a:t> tab, in the </a:t>
            </a:r>
            <a:r>
              <a:rPr lang="en-US" sz="1200" b="1" baseline="0" dirty="0"/>
              <a:t>Slides</a:t>
            </a:r>
            <a:r>
              <a:rPr lang="en-US" sz="1200" baseline="0" dirty="0"/>
              <a:t> group, click </a:t>
            </a:r>
            <a:r>
              <a:rPr lang="en-US" sz="1200" b="1" baseline="0" dirty="0"/>
              <a:t>Layout</a:t>
            </a:r>
            <a:r>
              <a:rPr lang="en-US" sz="1200" baseline="0" dirty="0"/>
              <a:t> and then click </a:t>
            </a:r>
            <a:r>
              <a:rPr lang="en-US" sz="1200" b="1" baseline="0" dirty="0"/>
              <a:t>Blank</a:t>
            </a:r>
            <a:r>
              <a:rPr lang="en-US" sz="1200" baseline="0" dirty="0"/>
              <a:t>. </a:t>
            </a:r>
          </a:p>
          <a:p>
            <a:pPr marL="228600" indent="-228600">
              <a:buFont typeface="+mj-lt"/>
              <a:buAutoNum type="arabicPeriod"/>
            </a:pPr>
            <a:r>
              <a:rPr lang="en-US" sz="1200" b="0" dirty="0"/>
              <a:t>Right-click the slide</a:t>
            </a:r>
            <a:r>
              <a:rPr lang="en-US" sz="1200" b="0" baseline="0" dirty="0"/>
              <a:t> and click </a:t>
            </a:r>
            <a:r>
              <a:rPr lang="en-US" sz="1200" b="1" dirty="0"/>
              <a:t>Format</a:t>
            </a:r>
            <a:r>
              <a:rPr lang="en-US" sz="1200" b="0" baseline="0" dirty="0"/>
              <a:t> </a:t>
            </a:r>
            <a:r>
              <a:rPr lang="en-US" sz="1200" b="1" baseline="0" dirty="0"/>
              <a:t>Background</a:t>
            </a:r>
            <a:r>
              <a:rPr lang="en-US" sz="1200" b="0" baseline="0" dirty="0"/>
              <a:t>.</a:t>
            </a:r>
          </a:p>
          <a:p>
            <a:pPr marL="228600" indent="-228600">
              <a:buFont typeface="+mj-lt"/>
              <a:buAutoNum type="arabicPeriod"/>
            </a:pPr>
            <a:r>
              <a:rPr lang="en-US" sz="1200" b="0" baseline="0" dirty="0"/>
              <a:t>In the </a:t>
            </a:r>
            <a:r>
              <a:rPr lang="en-US" sz="1200" b="1" baseline="0" dirty="0"/>
              <a:t>Format Background</a:t>
            </a:r>
            <a:r>
              <a:rPr lang="en-US" sz="1200" b="0" baseline="0" dirty="0"/>
              <a:t> dialog box, click </a:t>
            </a:r>
            <a:r>
              <a:rPr lang="en-US" sz="1200" b="1" baseline="0" dirty="0"/>
              <a:t>Fill</a:t>
            </a:r>
            <a:r>
              <a:rPr lang="en-US" sz="1200" b="0" baseline="0" dirty="0"/>
              <a:t> in the left pane. In the </a:t>
            </a:r>
            <a:r>
              <a:rPr lang="en-US" sz="1200" b="1" baseline="0" dirty="0"/>
              <a:t>Fill</a:t>
            </a:r>
            <a:r>
              <a:rPr lang="en-US" sz="1200" b="0" baseline="0" dirty="0"/>
              <a:t> pane, select </a:t>
            </a:r>
            <a:r>
              <a:rPr lang="en-US" sz="1200" b="1" baseline="0" dirty="0"/>
              <a:t>Picture or texture fill</a:t>
            </a:r>
            <a:r>
              <a:rPr lang="en-US" sz="1200" b="0" baseline="0" dirty="0"/>
              <a:t>, and then under </a:t>
            </a:r>
            <a:r>
              <a:rPr lang="en-US" sz="1200" b="1" baseline="0" dirty="0"/>
              <a:t>Insert from</a:t>
            </a:r>
            <a:r>
              <a:rPr lang="en-US" sz="1200" b="0" baseline="0" dirty="0"/>
              <a:t>, click </a:t>
            </a:r>
            <a:r>
              <a:rPr lang="en-US" sz="1200" b="1" baseline="0" dirty="0"/>
              <a:t>File</a:t>
            </a:r>
            <a:r>
              <a:rPr lang="en-US" sz="1200" b="0" baseline="0" dirty="0"/>
              <a:t>. </a:t>
            </a:r>
          </a:p>
          <a:p>
            <a:pPr marL="228600" indent="-228600">
              <a:buFont typeface="+mj-lt"/>
              <a:buAutoNum type="arabicPeriod"/>
            </a:pPr>
            <a:r>
              <a:rPr lang="en-US" sz="1200" b="0" baseline="0" dirty="0"/>
              <a:t>In the </a:t>
            </a:r>
            <a:r>
              <a:rPr lang="en-US" sz="1200" b="1" baseline="0" dirty="0"/>
              <a:t>Insert Picture </a:t>
            </a:r>
            <a:r>
              <a:rPr lang="en-US" sz="1200" b="0" baseline="0" dirty="0"/>
              <a:t>dialog box, select a picture, and then click </a:t>
            </a:r>
            <a:r>
              <a:rPr lang="en-US" sz="1200" b="1" baseline="0" dirty="0"/>
              <a:t>Insert</a:t>
            </a:r>
            <a:r>
              <a:rPr lang="en-US" sz="1200" b="0" baseline="0" dirty="0"/>
              <a:t>.</a:t>
            </a:r>
          </a:p>
          <a:p>
            <a:pPr marL="228600" indent="-228600">
              <a:buFont typeface="+mj-lt"/>
              <a:buAutoNum type="arabicPeriod"/>
            </a:pPr>
            <a:r>
              <a:rPr lang="en-US" sz="1200" b="0" baseline="0" dirty="0"/>
              <a:t>Also  in the </a:t>
            </a:r>
            <a:r>
              <a:rPr lang="en-US" sz="1200" b="1" baseline="0" dirty="0"/>
              <a:t>Format Background </a:t>
            </a:r>
            <a:r>
              <a:rPr lang="en-US" sz="1200" b="0" baseline="0" dirty="0"/>
              <a:t>dialog box, in the </a:t>
            </a:r>
            <a:r>
              <a:rPr lang="en-US" sz="1200" b="1" baseline="0" dirty="0"/>
              <a:t>Fill</a:t>
            </a:r>
            <a:r>
              <a:rPr lang="en-US" sz="1200" b="0" baseline="0" dirty="0"/>
              <a:t> pane, in the </a:t>
            </a:r>
            <a:r>
              <a:rPr lang="en-US" sz="1200" b="1" baseline="0" dirty="0"/>
              <a:t>Transparency</a:t>
            </a:r>
            <a:r>
              <a:rPr lang="en-US" sz="1200" b="0" baseline="0" dirty="0"/>
              <a:t> box, enter </a:t>
            </a:r>
            <a:r>
              <a:rPr lang="en-US" sz="1200" b="1" baseline="0" dirty="0"/>
              <a:t>85%</a:t>
            </a:r>
            <a:r>
              <a:rPr lang="en-US" sz="1200" b="0" baseline="0" dirty="0"/>
              <a:t>.</a:t>
            </a:r>
          </a:p>
          <a:p>
            <a:pPr marL="228600" indent="-228600">
              <a:buFont typeface="+mj-lt"/>
              <a:buAutoNum type="arabicPeriod"/>
            </a:pPr>
            <a:endParaRPr lang="en-US" sz="1200" b="0" baseline="0" dirty="0"/>
          </a:p>
          <a:p>
            <a:endParaRPr lang="en-US" sz="1200" b="0" dirty="0"/>
          </a:p>
        </p:txBody>
      </p:sp>
    </p:spTree>
    <p:extLst>
      <p:ext uri="{BB962C8B-B14F-4D97-AF65-F5344CB8AC3E}">
        <p14:creationId xmlns:p14="http://schemas.microsoft.com/office/powerpoint/2010/main" val="69740106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51A83C-7ED7-4DBC-9EE9-82CC182C6103}" type="datetimeFigureOut">
              <a:rPr lang="en-US" smtClean="0"/>
              <a:t>10/28/2019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7DF66-1B21-4D91-8686-FFF9EB5CF24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53787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51A83C-7ED7-4DBC-9EE9-82CC182C6103}" type="datetimeFigureOut">
              <a:rPr lang="en-US" smtClean="0"/>
              <a:t>10/28/2019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7DF66-1B21-4D91-8686-FFF9EB5CF24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51538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51A83C-7ED7-4DBC-9EE9-82CC182C6103}" type="datetimeFigureOut">
              <a:rPr lang="en-US" smtClean="0"/>
              <a:t>10/28/2019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7DF66-1B21-4D91-8686-FFF9EB5CF24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16448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le and Content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800" y="274638"/>
            <a:ext cx="10566400" cy="1143000"/>
          </a:xfrm>
        </p:spPr>
        <p:txBody>
          <a:bodyPr/>
          <a:lstStyle>
            <a:lvl1pPr>
              <a:defRPr>
                <a:solidFill>
                  <a:schemeClr val="tx2">
                    <a:lumMod val="50000"/>
                  </a:schemeClr>
                </a:solidFill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3" hasCustomPrompt="1"/>
          </p:nvPr>
        </p:nvSpPr>
        <p:spPr>
          <a:xfrm>
            <a:off x="812800" y="1600200"/>
            <a:ext cx="10566400" cy="4114800"/>
          </a:xfrm>
        </p:spPr>
        <p:txBody>
          <a:bodyPr/>
          <a:lstStyle>
            <a:lvl1pPr>
              <a:buClr>
                <a:schemeClr val="tx2">
                  <a:lumMod val="50000"/>
                </a:schemeClr>
              </a:buClr>
              <a:defRPr>
                <a:solidFill>
                  <a:schemeClr val="tx2">
                    <a:lumMod val="50000"/>
                  </a:schemeClr>
                </a:solidFill>
              </a:defRPr>
            </a:lvl1pPr>
            <a:lvl2pPr>
              <a:buClr>
                <a:schemeClr val="tx2">
                  <a:lumMod val="50000"/>
                </a:schemeClr>
              </a:buClr>
              <a:defRPr>
                <a:solidFill>
                  <a:schemeClr val="tx2">
                    <a:lumMod val="50000"/>
                  </a:schemeClr>
                </a:solidFill>
              </a:defRPr>
            </a:lvl2pPr>
            <a:lvl3pPr>
              <a:buClr>
                <a:schemeClr val="tx2">
                  <a:lumMod val="50000"/>
                </a:schemeClr>
              </a:buClr>
              <a:defRPr>
                <a:solidFill>
                  <a:schemeClr val="tx2">
                    <a:lumMod val="50000"/>
                  </a:schemeClr>
                </a:solidFill>
              </a:defRPr>
            </a:lvl3pPr>
            <a:lvl4pPr>
              <a:buClr>
                <a:schemeClr val="tx2">
                  <a:lumMod val="50000"/>
                </a:schemeClr>
              </a:buClr>
              <a:defRPr>
                <a:solidFill>
                  <a:schemeClr val="tx2">
                    <a:lumMod val="50000"/>
                  </a:schemeClr>
                </a:solidFill>
              </a:defRPr>
            </a:lvl4pPr>
            <a:lvl5pPr>
              <a:buClr>
                <a:schemeClr val="tx2">
                  <a:lumMod val="50000"/>
                </a:schemeClr>
              </a:buClr>
              <a:defRPr>
                <a:solidFill>
                  <a:schemeClr val="tx2">
                    <a:lumMod val="50000"/>
                  </a:schemeClr>
                </a:solidFill>
              </a:defRPr>
            </a:lvl5pPr>
            <a:lvl6pPr>
              <a:buClr>
                <a:schemeClr val="tx2">
                  <a:lumMod val="50000"/>
                </a:schemeClr>
              </a:buClr>
              <a:defRPr>
                <a:solidFill>
                  <a:schemeClr val="tx2">
                    <a:lumMod val="50000"/>
                  </a:schemeClr>
                </a:solidFill>
              </a:defRPr>
            </a:lvl6pPr>
            <a:lvl7pPr>
              <a:buClr>
                <a:schemeClr val="tx2">
                  <a:lumMod val="50000"/>
                </a:schemeClr>
              </a:buClr>
              <a:defRPr>
                <a:solidFill>
                  <a:schemeClr val="tx2">
                    <a:lumMod val="50000"/>
                  </a:schemeClr>
                </a:solidFill>
              </a:defRPr>
            </a:lvl7pPr>
            <a:lvl8pPr>
              <a:buClr>
                <a:schemeClr val="tx2">
                  <a:lumMod val="50000"/>
                </a:schemeClr>
              </a:buClr>
              <a:defRPr>
                <a:solidFill>
                  <a:schemeClr val="tx2">
                    <a:lumMod val="50000"/>
                  </a:schemeClr>
                </a:solidFill>
              </a:defRPr>
            </a:lvl8pPr>
            <a:lvl9pPr>
              <a:buClr>
                <a:schemeClr val="tx2">
                  <a:lumMod val="50000"/>
                </a:schemeClr>
              </a:buClr>
              <a:defRPr>
                <a:solidFill>
                  <a:schemeClr val="tx2">
                    <a:lumMod val="50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DF2905-D7E2-4171-961B-8EB802C66F9A}" type="datetime1">
              <a:rPr lang="en-US" smtClean="0"/>
              <a:t>10/28/2019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686751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CD5785-8A43-4CC4-A705-D4AA7E8DB57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10/28/2019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75B4CE-5129-41CA-A75E-F2AE589D1F4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475959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CD5785-8A43-4CC4-A705-D4AA7E8DB57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10/28/2019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75B4CE-5129-41CA-A75E-F2AE589D1F4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828210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CD5785-8A43-4CC4-A705-D4AA7E8DB57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10/28/2019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75B4CE-5129-41CA-A75E-F2AE589D1F4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978649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CD5785-8A43-4CC4-A705-D4AA7E8DB57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10/28/2019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75B4CE-5129-41CA-A75E-F2AE589D1F4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736547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CD5785-8A43-4CC4-A705-D4AA7E8DB57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10/28/2019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75B4CE-5129-41CA-A75E-F2AE589D1F4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061015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CD5785-8A43-4CC4-A705-D4AA7E8DB57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10/28/2019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75B4CE-5129-41CA-A75E-F2AE589D1F4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293569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CD5785-8A43-4CC4-A705-D4AA7E8DB57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10/28/2019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75B4CE-5129-41CA-A75E-F2AE589D1F4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57377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51A83C-7ED7-4DBC-9EE9-82CC182C6103}" type="datetimeFigureOut">
              <a:rPr lang="en-US" smtClean="0"/>
              <a:t>10/28/2019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7DF66-1B21-4D91-8686-FFF9EB5CF24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819926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CD5785-8A43-4CC4-A705-D4AA7E8DB57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10/28/2019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75B4CE-5129-41CA-A75E-F2AE589D1F4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092097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CD5785-8A43-4CC4-A705-D4AA7E8DB57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10/28/2019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75B4CE-5129-41CA-A75E-F2AE589D1F4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266767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CD5785-8A43-4CC4-A705-D4AA7E8DB57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10/28/2019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75B4CE-5129-41CA-A75E-F2AE589D1F4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633702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CD5785-8A43-4CC4-A705-D4AA7E8DB57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10/28/2019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75B4CE-5129-41CA-A75E-F2AE589D1F4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638047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le and Content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800" y="274638"/>
            <a:ext cx="10566400" cy="1143000"/>
          </a:xfrm>
        </p:spPr>
        <p:txBody>
          <a:bodyPr/>
          <a:lstStyle>
            <a:lvl1pPr>
              <a:defRPr>
                <a:solidFill>
                  <a:schemeClr val="tx2">
                    <a:lumMod val="50000"/>
                  </a:schemeClr>
                </a:solidFill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3" hasCustomPrompt="1"/>
          </p:nvPr>
        </p:nvSpPr>
        <p:spPr>
          <a:xfrm>
            <a:off x="812800" y="1600200"/>
            <a:ext cx="10566400" cy="4114800"/>
          </a:xfrm>
        </p:spPr>
        <p:txBody>
          <a:bodyPr/>
          <a:lstStyle>
            <a:lvl1pPr>
              <a:buClr>
                <a:schemeClr val="tx2">
                  <a:lumMod val="50000"/>
                </a:schemeClr>
              </a:buClr>
              <a:defRPr>
                <a:solidFill>
                  <a:schemeClr val="tx2">
                    <a:lumMod val="50000"/>
                  </a:schemeClr>
                </a:solidFill>
              </a:defRPr>
            </a:lvl1pPr>
            <a:lvl2pPr>
              <a:buClr>
                <a:schemeClr val="tx2">
                  <a:lumMod val="50000"/>
                </a:schemeClr>
              </a:buClr>
              <a:defRPr>
                <a:solidFill>
                  <a:schemeClr val="tx2">
                    <a:lumMod val="50000"/>
                  </a:schemeClr>
                </a:solidFill>
              </a:defRPr>
            </a:lvl2pPr>
            <a:lvl3pPr>
              <a:buClr>
                <a:schemeClr val="tx2">
                  <a:lumMod val="50000"/>
                </a:schemeClr>
              </a:buClr>
              <a:defRPr>
                <a:solidFill>
                  <a:schemeClr val="tx2">
                    <a:lumMod val="50000"/>
                  </a:schemeClr>
                </a:solidFill>
              </a:defRPr>
            </a:lvl3pPr>
            <a:lvl4pPr>
              <a:buClr>
                <a:schemeClr val="tx2">
                  <a:lumMod val="50000"/>
                </a:schemeClr>
              </a:buClr>
              <a:defRPr>
                <a:solidFill>
                  <a:schemeClr val="tx2">
                    <a:lumMod val="50000"/>
                  </a:schemeClr>
                </a:solidFill>
              </a:defRPr>
            </a:lvl4pPr>
            <a:lvl5pPr>
              <a:buClr>
                <a:schemeClr val="tx2">
                  <a:lumMod val="50000"/>
                </a:schemeClr>
              </a:buClr>
              <a:defRPr>
                <a:solidFill>
                  <a:schemeClr val="tx2">
                    <a:lumMod val="50000"/>
                  </a:schemeClr>
                </a:solidFill>
              </a:defRPr>
            </a:lvl5pPr>
            <a:lvl6pPr>
              <a:buClr>
                <a:schemeClr val="tx2">
                  <a:lumMod val="50000"/>
                </a:schemeClr>
              </a:buClr>
              <a:defRPr>
                <a:solidFill>
                  <a:schemeClr val="tx2">
                    <a:lumMod val="50000"/>
                  </a:schemeClr>
                </a:solidFill>
              </a:defRPr>
            </a:lvl6pPr>
            <a:lvl7pPr>
              <a:buClr>
                <a:schemeClr val="tx2">
                  <a:lumMod val="50000"/>
                </a:schemeClr>
              </a:buClr>
              <a:defRPr>
                <a:solidFill>
                  <a:schemeClr val="tx2">
                    <a:lumMod val="50000"/>
                  </a:schemeClr>
                </a:solidFill>
              </a:defRPr>
            </a:lvl7pPr>
            <a:lvl8pPr>
              <a:buClr>
                <a:schemeClr val="tx2">
                  <a:lumMod val="50000"/>
                </a:schemeClr>
              </a:buClr>
              <a:defRPr>
                <a:solidFill>
                  <a:schemeClr val="tx2">
                    <a:lumMod val="50000"/>
                  </a:schemeClr>
                </a:solidFill>
              </a:defRPr>
            </a:lvl8pPr>
            <a:lvl9pPr>
              <a:buClr>
                <a:schemeClr val="tx2">
                  <a:lumMod val="50000"/>
                </a:schemeClr>
              </a:buClr>
              <a:defRPr>
                <a:solidFill>
                  <a:schemeClr val="tx2">
                    <a:lumMod val="50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DF2905-D7E2-4171-961B-8EB802C66F9A}" type="datetime1">
              <a:rPr lang="en-US" smtClean="0"/>
              <a:t>10/28/2019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704314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51A83C-7ED7-4DBC-9EE9-82CC182C6103}" type="datetimeFigureOut">
              <a:rPr lang="en-US" smtClean="0"/>
              <a:t>10/28/2019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7DF66-1B21-4D91-8686-FFF9EB5CF24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05578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51A83C-7ED7-4DBC-9EE9-82CC182C6103}" type="datetimeFigureOut">
              <a:rPr lang="en-US" smtClean="0"/>
              <a:t>10/28/2019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7DF66-1B21-4D91-8686-FFF9EB5CF24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13561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51A83C-7ED7-4DBC-9EE9-82CC182C6103}" type="datetimeFigureOut">
              <a:rPr lang="en-US" smtClean="0"/>
              <a:t>10/28/2019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7DF66-1B21-4D91-8686-FFF9EB5CF24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24123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51A83C-7ED7-4DBC-9EE9-82CC182C6103}" type="datetimeFigureOut">
              <a:rPr lang="en-US" smtClean="0"/>
              <a:t>10/28/2019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7DF66-1B21-4D91-8686-FFF9EB5CF24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231807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51A83C-7ED7-4DBC-9EE9-82CC182C6103}" type="datetimeFigureOut">
              <a:rPr lang="en-US" smtClean="0"/>
              <a:t>10/28/2019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7DF66-1B21-4D91-8686-FFF9EB5CF24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21593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51A83C-7ED7-4DBC-9EE9-82CC182C6103}" type="datetimeFigureOut">
              <a:rPr lang="en-US" smtClean="0"/>
              <a:t>10/28/2019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7DF66-1B21-4D91-8686-FFF9EB5CF24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14461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51A83C-7ED7-4DBC-9EE9-82CC182C6103}" type="datetimeFigureOut">
              <a:rPr lang="en-US" smtClean="0"/>
              <a:t>10/28/2019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7DF66-1B21-4D91-8686-FFF9EB5CF24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5625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51A83C-7ED7-4DBC-9EE9-82CC182C6103}" type="datetimeFigureOut">
              <a:rPr lang="en-US" smtClean="0"/>
              <a:t>10/28/2019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37DF66-1B21-4D91-8686-FFF9EB5CF24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93326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72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CD5785-8A43-4CC4-A705-D4AA7E8DB57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10/28/2019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75B4CE-5129-41CA-A75E-F2AE589D1F4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3673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3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9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4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9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9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792480"/>
            <a:ext cx="10363200" cy="2952205"/>
          </a:xfrm>
        </p:spPr>
        <p:txBody>
          <a:bodyPr/>
          <a:lstStyle/>
          <a:p>
            <a:r>
              <a:rPr lang="en-US" dirty="0"/>
              <a:t>StreamNet Steering Committee Meeting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4443549"/>
            <a:ext cx="8534400" cy="1752600"/>
          </a:xfrm>
        </p:spPr>
        <p:txBody>
          <a:bodyPr/>
          <a:lstStyle/>
          <a:p>
            <a:r>
              <a:rPr lang="en-US" dirty="0"/>
              <a:t>October 29, 2019</a:t>
            </a:r>
          </a:p>
        </p:txBody>
      </p:sp>
    </p:spTree>
    <p:extLst>
      <p:ext uri="{BB962C8B-B14F-4D97-AF65-F5344CB8AC3E}">
        <p14:creationId xmlns:p14="http://schemas.microsoft.com/office/powerpoint/2010/main" val="38664481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Two DESs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sz="4800" b="1" dirty="0">
                <a:solidFill>
                  <a:srgbClr val="0070C0"/>
                </a:solidFill>
              </a:rPr>
              <a:t>StreamNet</a:t>
            </a:r>
          </a:p>
          <a:p>
            <a:pPr lvl="1"/>
            <a:endParaRPr lang="en-US" sz="3600" b="1" dirty="0"/>
          </a:p>
          <a:p>
            <a:pPr lvl="1"/>
            <a:r>
              <a:rPr lang="en-US" sz="3600" b="1" dirty="0"/>
              <a:t>Next version not yet formally proposed for adoption.</a:t>
            </a:r>
            <a:endParaRPr lang="en-US" sz="4400" b="1" dirty="0"/>
          </a:p>
          <a:p>
            <a:endParaRPr lang="en-US" sz="4800" b="1" dirty="0"/>
          </a:p>
          <a:p>
            <a:r>
              <a:rPr lang="en-US" sz="4800" b="1" dirty="0"/>
              <a:t>Coordinated Assessments</a:t>
            </a:r>
          </a:p>
          <a:p>
            <a:pPr lvl="1"/>
            <a:endParaRPr lang="en-US" sz="3600" b="1" dirty="0"/>
          </a:p>
          <a:p>
            <a:pPr lvl="1"/>
            <a:r>
              <a:rPr lang="en-US" sz="3600" b="1" dirty="0"/>
              <a:t>Next version proposed, ODFW had objection.</a:t>
            </a:r>
          </a:p>
        </p:txBody>
      </p:sp>
    </p:spTree>
    <p:extLst>
      <p:ext uri="{BB962C8B-B14F-4D97-AF65-F5344CB8AC3E}">
        <p14:creationId xmlns:p14="http://schemas.microsoft.com/office/powerpoint/2010/main" val="312591861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3018"/>
            <a:ext cx="10972800" cy="1143000"/>
          </a:xfrm>
        </p:spPr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StreamNet</a:t>
            </a:r>
            <a:r>
              <a:rPr lang="en-US" b="1" dirty="0"/>
              <a:t> DES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4286" y="1399283"/>
            <a:ext cx="10972800" cy="4525963"/>
          </a:xfrm>
        </p:spPr>
        <p:txBody>
          <a:bodyPr>
            <a:normAutofit fontScale="77500" lnSpcReduction="20000"/>
          </a:bodyPr>
          <a:lstStyle/>
          <a:p>
            <a:r>
              <a:rPr lang="en-US" b="1" dirty="0"/>
              <a:t>Change approved for next version:</a:t>
            </a:r>
          </a:p>
          <a:p>
            <a:pPr lvl="1"/>
            <a:endParaRPr lang="en-US" b="1" dirty="0"/>
          </a:p>
          <a:p>
            <a:pPr lvl="1"/>
            <a:r>
              <a:rPr lang="en-US" b="1" dirty="0"/>
              <a:t>NEW:  For redd counts, ProdID field for redd counts was changed to</a:t>
            </a:r>
          </a:p>
          <a:p>
            <a:pPr lvl="2"/>
            <a:endParaRPr lang="en-US" b="1" dirty="0"/>
          </a:p>
          <a:p>
            <a:pPr lvl="2"/>
            <a:r>
              <a:rPr lang="en-US" sz="2800" b="1" dirty="0"/>
              <a:t>"production type(s) of the fish that created the redds".</a:t>
            </a:r>
          </a:p>
          <a:p>
            <a:pPr lvl="2"/>
            <a:endParaRPr lang="en-US" sz="2800" b="1" dirty="0"/>
          </a:p>
          <a:p>
            <a:pPr lvl="1"/>
            <a:endParaRPr lang="en-US" b="1" dirty="0"/>
          </a:p>
          <a:p>
            <a:pPr lvl="1"/>
            <a:r>
              <a:rPr lang="en-US" b="1" dirty="0"/>
              <a:t>OLD:</a:t>
            </a:r>
          </a:p>
          <a:p>
            <a:pPr lvl="2"/>
            <a:endParaRPr lang="en-US" sz="2800" b="1" dirty="0"/>
          </a:p>
          <a:p>
            <a:pPr lvl="2"/>
            <a:r>
              <a:rPr lang="en-US" sz="2800" b="1" dirty="0"/>
              <a:t>"... all redd counts are assumed to be natural stocks, even if some ... hatchery origin."</a:t>
            </a:r>
          </a:p>
          <a:p>
            <a:pPr lvl="2"/>
            <a:endParaRPr lang="en-US" sz="2800" b="1" dirty="0"/>
          </a:p>
          <a:p>
            <a:pPr lvl="2"/>
            <a:r>
              <a:rPr lang="en-US" sz="2800" b="1" dirty="0"/>
              <a:t>Existing data didn't match.  DES changed to reflect reality.</a:t>
            </a:r>
          </a:p>
        </p:txBody>
      </p:sp>
    </p:spTree>
    <p:extLst>
      <p:ext uri="{BB962C8B-B14F-4D97-AF65-F5344CB8AC3E}">
        <p14:creationId xmlns:p14="http://schemas.microsoft.com/office/powerpoint/2010/main" val="102022151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StreamNet</a:t>
            </a:r>
            <a:r>
              <a:rPr lang="en-US" b="1" dirty="0"/>
              <a:t> DES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Change approved for next version:</a:t>
            </a:r>
          </a:p>
          <a:p>
            <a:pPr lvl="1"/>
            <a:endParaRPr lang="en-US" b="1" dirty="0"/>
          </a:p>
          <a:p>
            <a:pPr lvl="1"/>
            <a:r>
              <a:rPr lang="en-US" b="1" dirty="0"/>
              <a:t>Boolean fields such as NullFlag changed to text "Yes" or "No".</a:t>
            </a:r>
          </a:p>
          <a:p>
            <a:pPr lvl="2"/>
            <a:endParaRPr lang="en-US" b="1" dirty="0"/>
          </a:p>
          <a:p>
            <a:pPr lvl="2"/>
            <a:r>
              <a:rPr lang="en-US" b="1" dirty="0"/>
              <a:t>This matches the approach used in the CA tables</a:t>
            </a:r>
          </a:p>
          <a:p>
            <a:pPr lvl="3"/>
            <a:endParaRPr lang="en-US" b="1" dirty="0"/>
          </a:p>
          <a:p>
            <a:pPr lvl="3"/>
            <a:r>
              <a:rPr lang="en-US" b="1" dirty="0"/>
              <a:t>Better consistency among all our tables.</a:t>
            </a:r>
          </a:p>
        </p:txBody>
      </p:sp>
    </p:spTree>
    <p:extLst>
      <p:ext uri="{BB962C8B-B14F-4D97-AF65-F5344CB8AC3E}">
        <p14:creationId xmlns:p14="http://schemas.microsoft.com/office/powerpoint/2010/main" val="215756082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StreamNet</a:t>
            </a:r>
            <a:r>
              <a:rPr lang="en-US" b="1" dirty="0"/>
              <a:t> DES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Change approved for next version:</a:t>
            </a:r>
          </a:p>
          <a:p>
            <a:pPr lvl="1"/>
            <a:endParaRPr lang="en-US" b="1" dirty="0"/>
          </a:p>
          <a:p>
            <a:pPr lvl="1"/>
            <a:r>
              <a:rPr lang="en-US" b="1" dirty="0"/>
              <a:t>FishDist table is being replaced by spatial data submissions.</a:t>
            </a:r>
          </a:p>
          <a:p>
            <a:pPr lvl="1"/>
            <a:endParaRPr lang="en-US" b="1" dirty="0"/>
          </a:p>
          <a:p>
            <a:pPr lvl="2"/>
            <a:r>
              <a:rPr lang="en-US" b="1" dirty="0"/>
              <a:t>SN DES will still contain the data needs and standards for the spatial data.</a:t>
            </a:r>
          </a:p>
        </p:txBody>
      </p:sp>
    </p:spTree>
    <p:extLst>
      <p:ext uri="{BB962C8B-B14F-4D97-AF65-F5344CB8AC3E}">
        <p14:creationId xmlns:p14="http://schemas.microsoft.com/office/powerpoint/2010/main" val="47407648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StreamNet</a:t>
            </a:r>
            <a:r>
              <a:rPr lang="en-US" b="1" dirty="0"/>
              <a:t> DES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Change approved for next version:</a:t>
            </a:r>
          </a:p>
          <a:p>
            <a:pPr lvl="1"/>
            <a:endParaRPr lang="en-US" b="1" dirty="0"/>
          </a:p>
          <a:p>
            <a:pPr lvl="1"/>
            <a:r>
              <a:rPr lang="en-US" b="1" dirty="0"/>
              <a:t>SourceURL field added to Reference table.</a:t>
            </a:r>
          </a:p>
          <a:p>
            <a:pPr lvl="2"/>
            <a:endParaRPr lang="en-US" b="1" dirty="0"/>
          </a:p>
          <a:p>
            <a:pPr lvl="2"/>
            <a:r>
              <a:rPr lang="en-US" b="1" dirty="0"/>
              <a:t>Tells where original electronic copy can be obtained.</a:t>
            </a:r>
          </a:p>
        </p:txBody>
      </p:sp>
    </p:spTree>
    <p:extLst>
      <p:ext uri="{BB962C8B-B14F-4D97-AF65-F5344CB8AC3E}">
        <p14:creationId xmlns:p14="http://schemas.microsoft.com/office/powerpoint/2010/main" val="321047574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Two DESs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4800" b="1" dirty="0"/>
              <a:t>StreamNet</a:t>
            </a:r>
          </a:p>
          <a:p>
            <a:endParaRPr lang="en-US" sz="4800" b="1" dirty="0"/>
          </a:p>
          <a:p>
            <a:r>
              <a:rPr lang="en-US" sz="4800" b="1" dirty="0">
                <a:solidFill>
                  <a:srgbClr val="0070C0"/>
                </a:solidFill>
              </a:rPr>
              <a:t>Coordinated Assessments</a:t>
            </a:r>
          </a:p>
        </p:txBody>
      </p:sp>
    </p:spTree>
    <p:extLst>
      <p:ext uri="{BB962C8B-B14F-4D97-AF65-F5344CB8AC3E}">
        <p14:creationId xmlns:p14="http://schemas.microsoft.com/office/powerpoint/2010/main" val="138561840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CA</a:t>
            </a:r>
            <a:r>
              <a:rPr lang="en-US" b="1" dirty="0"/>
              <a:t> DES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Changes approved for next version:</a:t>
            </a:r>
          </a:p>
          <a:p>
            <a:endParaRPr lang="en-US" b="1" dirty="0"/>
          </a:p>
          <a:p>
            <a:pPr lvl="1"/>
            <a:r>
              <a:rPr lang="en-US" b="1" dirty="0"/>
              <a:t>Fields now required:  PopFit;  BestValue</a:t>
            </a:r>
          </a:p>
          <a:p>
            <a:pPr lvl="1"/>
            <a:endParaRPr lang="en-US" b="1" dirty="0"/>
          </a:p>
          <a:p>
            <a:pPr lvl="2"/>
            <a:r>
              <a:rPr lang="en-US" b="1" dirty="0"/>
              <a:t>Already adopted in the data validation rules.</a:t>
            </a:r>
          </a:p>
        </p:txBody>
      </p:sp>
    </p:spTree>
    <p:extLst>
      <p:ext uri="{BB962C8B-B14F-4D97-AF65-F5344CB8AC3E}">
        <p14:creationId xmlns:p14="http://schemas.microsoft.com/office/powerpoint/2010/main" val="183571062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CA</a:t>
            </a:r>
            <a:r>
              <a:rPr lang="en-US" b="1" dirty="0"/>
              <a:t> DES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Changes approved for next version:</a:t>
            </a:r>
          </a:p>
          <a:p>
            <a:endParaRPr lang="en-US" b="1" dirty="0"/>
          </a:p>
          <a:p>
            <a:pPr lvl="1"/>
            <a:r>
              <a:rPr lang="en-US" b="1" dirty="0"/>
              <a:t>Values that in the real world are whole numbers should be captured as such.</a:t>
            </a:r>
          </a:p>
          <a:p>
            <a:pPr lvl="2"/>
            <a:endParaRPr lang="en-US" b="1" dirty="0"/>
          </a:p>
          <a:p>
            <a:pPr lvl="2"/>
            <a:r>
              <a:rPr lang="en-US" b="1" dirty="0"/>
              <a:t>Already adopted in the data validation rules.</a:t>
            </a:r>
          </a:p>
        </p:txBody>
      </p:sp>
    </p:spTree>
    <p:extLst>
      <p:ext uri="{BB962C8B-B14F-4D97-AF65-F5344CB8AC3E}">
        <p14:creationId xmlns:p14="http://schemas.microsoft.com/office/powerpoint/2010/main" val="241916734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CA</a:t>
            </a:r>
            <a:r>
              <a:rPr lang="en-US" b="1" dirty="0"/>
              <a:t> DES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Changes approved for next version:</a:t>
            </a:r>
          </a:p>
          <a:p>
            <a:endParaRPr lang="en-US" b="1" dirty="0"/>
          </a:p>
          <a:p>
            <a:pPr lvl="1"/>
            <a:r>
              <a:rPr lang="en-US" b="1" dirty="0"/>
              <a:t>For species without jacks, will use "IJ" fields for values, not "EJ" fields.</a:t>
            </a:r>
          </a:p>
          <a:p>
            <a:pPr lvl="2"/>
            <a:endParaRPr lang="en-US" b="1" dirty="0"/>
          </a:p>
          <a:p>
            <a:pPr lvl="2"/>
            <a:r>
              <a:rPr lang="en-US" b="1" dirty="0"/>
              <a:t>Inconsistent among tables in current DES, and causing confusion among biologists providing data.</a:t>
            </a:r>
          </a:p>
        </p:txBody>
      </p:sp>
    </p:spTree>
    <p:extLst>
      <p:ext uri="{BB962C8B-B14F-4D97-AF65-F5344CB8AC3E}">
        <p14:creationId xmlns:p14="http://schemas.microsoft.com/office/powerpoint/2010/main" val="286342994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CA</a:t>
            </a:r>
            <a:r>
              <a:rPr lang="en-US" b="1" dirty="0"/>
              <a:t> DES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Changes approved for next version:</a:t>
            </a:r>
          </a:p>
          <a:p>
            <a:endParaRPr lang="en-US" b="1" dirty="0"/>
          </a:p>
          <a:p>
            <a:pPr lvl="1"/>
            <a:r>
              <a:rPr lang="en-US" b="1" dirty="0"/>
              <a:t>"OtherDataSources" now cannot include main organization.</a:t>
            </a:r>
          </a:p>
          <a:p>
            <a:pPr lvl="2"/>
            <a:endParaRPr lang="en-US" b="1" dirty="0"/>
          </a:p>
          <a:p>
            <a:pPr lvl="2"/>
            <a:r>
              <a:rPr lang="en-US" b="1" dirty="0"/>
              <a:t>Already adopted in the data validation rules.</a:t>
            </a:r>
          </a:p>
        </p:txBody>
      </p:sp>
    </p:spTree>
    <p:extLst>
      <p:ext uri="{BB962C8B-B14F-4D97-AF65-F5344CB8AC3E}">
        <p14:creationId xmlns:p14="http://schemas.microsoft.com/office/powerpoint/2010/main" val="36064247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9000"/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3782786" y="-19178"/>
            <a:ext cx="3355132" cy="709644"/>
          </a:xfrm>
        </p:spPr>
        <p:txBody>
          <a:bodyPr>
            <a:normAutofit fontScale="90000"/>
          </a:bodyPr>
          <a:lstStyle/>
          <a:p>
            <a:r>
              <a:rPr lang="en-US" dirty="0"/>
              <a:t>		Agenda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sz="half" idx="1"/>
          </p:nvPr>
        </p:nvSpPr>
        <p:spPr>
          <a:xfrm>
            <a:off x="709127" y="821094"/>
            <a:ext cx="10515600" cy="6036906"/>
          </a:xfrm>
        </p:spPr>
        <p:txBody>
          <a:bodyPr>
            <a:normAutofit fontScale="62500" lnSpcReduction="20000"/>
          </a:bodyPr>
          <a:lstStyle/>
          <a:p>
            <a:r>
              <a:rPr lang="en-US" sz="3400" dirty="0"/>
              <a:t>9:00 AM 	New Budgets, Subcontracts, and SOW				All</a:t>
            </a:r>
          </a:p>
          <a:p>
            <a:r>
              <a:rPr lang="en-US" sz="3400" dirty="0"/>
              <a:t>10:00 AM	EPA Exchange Grant Application?					 Brodie</a:t>
            </a:r>
          </a:p>
          <a:p>
            <a:pPr marL="0" indent="0">
              <a:buNone/>
            </a:pPr>
            <a:r>
              <a:rPr lang="en-US" sz="3400" dirty="0"/>
              <a:t>			Possible CA Proposal Discussion</a:t>
            </a:r>
          </a:p>
          <a:p>
            <a:r>
              <a:rPr lang="en-US" sz="3400" dirty="0"/>
              <a:t>10:15 AM 	Break</a:t>
            </a:r>
          </a:p>
          <a:p>
            <a:r>
              <a:rPr lang="en-US" sz="3400" dirty="0"/>
              <a:t>10:30 AM 	Implementing the CA 5 Year Plan					All</a:t>
            </a:r>
          </a:p>
          <a:p>
            <a:pPr marL="0" indent="0">
              <a:buNone/>
            </a:pPr>
            <a:r>
              <a:rPr lang="en-US" sz="3400" dirty="0"/>
              <a:t>			</a:t>
            </a:r>
            <a:r>
              <a:rPr lang="en-US" sz="3200" dirty="0"/>
              <a:t>Filling in “missing data” gaps?</a:t>
            </a:r>
          </a:p>
          <a:p>
            <a:pPr marL="2743200" lvl="6" indent="0">
              <a:buNone/>
            </a:pPr>
            <a:r>
              <a:rPr lang="en-US" sz="3200" dirty="0"/>
              <a:t>Initiating the Juvenile Density – Carrying Capacity Discussion</a:t>
            </a:r>
          </a:p>
          <a:p>
            <a:r>
              <a:rPr lang="en-US" sz="3400" dirty="0"/>
              <a:t>Noon		Lunch – On our own</a:t>
            </a:r>
          </a:p>
          <a:p>
            <a:r>
              <a:rPr lang="en-US" sz="3400" dirty="0"/>
              <a:t>1:15 PM	DES Update/Discussion						Mike</a:t>
            </a:r>
          </a:p>
          <a:p>
            <a:r>
              <a:rPr lang="en-US" sz="3400" dirty="0"/>
              <a:t>1:45 PM	Priorities – Briefing Discussion with New Program Manager		All													 </a:t>
            </a:r>
          </a:p>
          <a:p>
            <a:r>
              <a:rPr lang="en-US" sz="3400" dirty="0"/>
              <a:t>2:15 PM	NPCC 2020 Program Addendum					Nancy</a:t>
            </a:r>
          </a:p>
          <a:p>
            <a:pPr marL="0" indent="0">
              <a:buNone/>
            </a:pPr>
            <a:endParaRPr lang="en-US" sz="3400" dirty="0"/>
          </a:p>
          <a:p>
            <a:r>
              <a:rPr lang="en-US" sz="3400" dirty="0"/>
              <a:t>2:45 PM	Roundtable Discussion	 					All</a:t>
            </a:r>
          </a:p>
          <a:p>
            <a:pPr marL="0" indent="0">
              <a:buNone/>
            </a:pPr>
            <a:r>
              <a:rPr lang="en-US" sz="3400" dirty="0"/>
              <a:t> </a:t>
            </a:r>
          </a:p>
          <a:p>
            <a:r>
              <a:rPr lang="en-US" sz="3400" dirty="0"/>
              <a:t>3:45 PM	Adjourn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889297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CA</a:t>
            </a:r>
            <a:r>
              <a:rPr lang="en-US" b="1" dirty="0"/>
              <a:t> DES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Changes approved for next version:</a:t>
            </a:r>
          </a:p>
          <a:p>
            <a:endParaRPr lang="en-US" b="1" dirty="0"/>
          </a:p>
          <a:p>
            <a:pPr lvl="1"/>
            <a:r>
              <a:rPr lang="en-US" b="1" dirty="0"/>
              <a:t>TRTmethod removed from R/S table.</a:t>
            </a:r>
          </a:p>
          <a:p>
            <a:pPr lvl="2"/>
            <a:endParaRPr lang="en-US" b="1" dirty="0"/>
          </a:p>
          <a:p>
            <a:pPr lvl="2"/>
            <a:r>
              <a:rPr lang="en-US" b="1" dirty="0"/>
              <a:t>Ain't no such animal.</a:t>
            </a:r>
          </a:p>
          <a:p>
            <a:pPr lvl="1"/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155207075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CA</a:t>
            </a:r>
            <a:r>
              <a:rPr lang="en-US" b="1" dirty="0"/>
              <a:t> DES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b="1" dirty="0"/>
              <a:t>Change proposed but not approved:</a:t>
            </a:r>
          </a:p>
          <a:p>
            <a:endParaRPr lang="en-US" b="1" dirty="0"/>
          </a:p>
          <a:p>
            <a:pPr lvl="1"/>
            <a:r>
              <a:rPr lang="en-US" b="1" dirty="0"/>
              <a:t>Escapement proposal:</a:t>
            </a:r>
          </a:p>
          <a:p>
            <a:pPr lvl="2"/>
            <a:endParaRPr lang="en-US" b="1" dirty="0"/>
          </a:p>
          <a:p>
            <a:pPr lvl="2"/>
            <a:r>
              <a:rPr lang="en-US" b="1" dirty="0"/>
              <a:t>NOSADefinition field added to the NOSA table.</a:t>
            </a:r>
          </a:p>
          <a:p>
            <a:pPr lvl="2"/>
            <a:endParaRPr lang="en-US" b="1" dirty="0"/>
          </a:p>
          <a:p>
            <a:pPr lvl="3"/>
            <a:r>
              <a:rPr lang="en-US" b="1" dirty="0"/>
              <a:t>Indicates whether the record is (1) actual estimate of the number of spawners or (2) escapement estimate.</a:t>
            </a:r>
          </a:p>
          <a:p>
            <a:pPr lvl="3"/>
            <a:endParaRPr lang="en-US" b="1" dirty="0"/>
          </a:p>
          <a:p>
            <a:pPr lvl="3"/>
            <a:r>
              <a:rPr lang="en-US" b="1" dirty="0"/>
              <a:t>The concept was agreed to, but ODFW did not agree to the exact implementation I chose.</a:t>
            </a:r>
          </a:p>
          <a:p>
            <a:pPr lvl="3"/>
            <a:endParaRPr lang="en-US" b="1" dirty="0"/>
          </a:p>
          <a:p>
            <a:pPr lvl="3"/>
            <a:r>
              <a:rPr lang="en-US" b="1" dirty="0"/>
              <a:t>Only ODFW and Colville Tribes have responded.</a:t>
            </a:r>
          </a:p>
        </p:txBody>
      </p:sp>
    </p:spTree>
    <p:extLst>
      <p:ext uri="{BB962C8B-B14F-4D97-AF65-F5344CB8AC3E}">
        <p14:creationId xmlns:p14="http://schemas.microsoft.com/office/powerpoint/2010/main" val="283360768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Two DESs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4800" b="1" dirty="0">
                <a:solidFill>
                  <a:srgbClr val="0070C0"/>
                </a:solidFill>
              </a:rPr>
              <a:t>StreamNet</a:t>
            </a:r>
          </a:p>
          <a:p>
            <a:endParaRPr lang="en-US" sz="4800" b="1" dirty="0">
              <a:solidFill>
                <a:srgbClr val="0070C0"/>
              </a:solidFill>
            </a:endParaRPr>
          </a:p>
          <a:p>
            <a:r>
              <a:rPr lang="en-US" sz="4800" b="1" dirty="0">
                <a:solidFill>
                  <a:srgbClr val="0070C0"/>
                </a:solidFill>
              </a:rPr>
              <a:t>Coordinated Assessments</a:t>
            </a:r>
          </a:p>
        </p:txBody>
      </p:sp>
    </p:spTree>
    <p:extLst>
      <p:ext uri="{BB962C8B-B14F-4D97-AF65-F5344CB8AC3E}">
        <p14:creationId xmlns:p14="http://schemas.microsoft.com/office/powerpoint/2010/main" val="154407425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>
                <a:solidFill>
                  <a:srgbClr val="0070C0"/>
                </a:solidFill>
              </a:rPr>
              <a:t>BOTH</a:t>
            </a:r>
            <a:r>
              <a:rPr lang="en-US" b="1" dirty="0"/>
              <a:t> DESs  --</a:t>
            </a:r>
            <a:br>
              <a:rPr lang="en-US" b="1" dirty="0"/>
            </a:br>
            <a:r>
              <a:rPr lang="en-US" b="1" dirty="0"/>
              <a:t>	A suite of standard time stamps fields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b="1" dirty="0"/>
              <a:t>Changes approved, currently being implemented in all tables:</a:t>
            </a:r>
          </a:p>
          <a:p>
            <a:pPr lvl="1"/>
            <a:endParaRPr lang="en-US" b="1" dirty="0"/>
          </a:p>
          <a:p>
            <a:pPr lvl="1"/>
            <a:r>
              <a:rPr lang="en-US" b="1" dirty="0"/>
              <a:t>DES field in all CA and SN tables.  Added as necessary.</a:t>
            </a:r>
          </a:p>
          <a:p>
            <a:pPr lvl="2"/>
            <a:r>
              <a:rPr lang="en-US" b="1" dirty="0"/>
              <a:t>UpdDate</a:t>
            </a:r>
          </a:p>
          <a:p>
            <a:pPr lvl="3"/>
            <a:r>
              <a:rPr lang="en-US" b="1" dirty="0"/>
              <a:t>Meaning changed to "date/time record was created or updated at source agency".</a:t>
            </a:r>
          </a:p>
          <a:p>
            <a:pPr lvl="1"/>
            <a:endParaRPr lang="en-US" b="1" dirty="0"/>
          </a:p>
          <a:p>
            <a:pPr lvl="1"/>
            <a:r>
              <a:rPr lang="en-US" b="1" dirty="0"/>
              <a:t>Other time stamp, </a:t>
            </a:r>
            <a:r>
              <a:rPr lang="en-US" b="1" dirty="0">
                <a:solidFill>
                  <a:srgbClr val="0070C0"/>
                </a:solidFill>
              </a:rPr>
              <a:t>non-DES</a:t>
            </a:r>
            <a:r>
              <a:rPr lang="en-US" b="1" dirty="0"/>
              <a:t> fields.  Added as necessary.  Set by triggers:</a:t>
            </a:r>
          </a:p>
          <a:p>
            <a:pPr lvl="2"/>
            <a:r>
              <a:rPr lang="en-US" b="1" dirty="0"/>
              <a:t>SNLoad – When first added to the central database.</a:t>
            </a:r>
          </a:p>
          <a:p>
            <a:pPr lvl="2"/>
            <a:r>
              <a:rPr lang="en-US" b="1" dirty="0"/>
              <a:t>ValidationDate – When last validated by the API.</a:t>
            </a:r>
          </a:p>
          <a:p>
            <a:pPr lvl="2"/>
            <a:r>
              <a:rPr lang="en-US" b="1" dirty="0"/>
              <a:t>LastUpdated – When a DATA field was last updated.</a:t>
            </a:r>
          </a:p>
          <a:p>
            <a:pPr lvl="3"/>
            <a:r>
              <a:rPr lang="en-US" b="1" dirty="0"/>
              <a:t>Taken out of DES; meaning changed.</a:t>
            </a:r>
          </a:p>
          <a:p>
            <a:pPr lvl="2"/>
            <a:r>
              <a:rPr lang="en-US" b="1" dirty="0"/>
              <a:t>LastModifiedOn – When a DATA or METADATA field was last updated.</a:t>
            </a:r>
          </a:p>
          <a:p>
            <a:pPr lvl="2"/>
            <a:r>
              <a:rPr lang="en-US" b="1" dirty="0"/>
              <a:t>Data set version:  Time stamps of downloaded data sets.</a:t>
            </a:r>
          </a:p>
        </p:txBody>
      </p:sp>
    </p:spTree>
    <p:extLst>
      <p:ext uri="{BB962C8B-B14F-4D97-AF65-F5344CB8AC3E}">
        <p14:creationId xmlns:p14="http://schemas.microsoft.com/office/powerpoint/2010/main" val="161426651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0DAE9FAF-DA60-415F-8837-60FAFA09189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7624" y="495549"/>
            <a:ext cx="11826239" cy="1174631"/>
          </a:xfrm>
          <a:solidFill>
            <a:srgbClr val="F2F2F2">
              <a:alpha val="50196"/>
            </a:srgbClr>
          </a:solidFill>
        </p:spPr>
        <p:txBody>
          <a:bodyPr>
            <a:normAutofit fontScale="90000"/>
          </a:bodyPr>
          <a:lstStyle/>
          <a:p>
            <a:br>
              <a:rPr lang="en-US" sz="3600" dirty="0"/>
            </a:br>
            <a:br>
              <a:rPr lang="en-US" sz="3600" dirty="0"/>
            </a:br>
            <a:br>
              <a:rPr lang="en-US" sz="3600" dirty="0"/>
            </a:br>
            <a:r>
              <a:rPr lang="en-US" sz="3600" dirty="0"/>
              <a:t>Priorities and Briefing with Nancy</a:t>
            </a:r>
            <a:endParaRPr lang="en-US" sz="300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389A9E0-DA7D-47C8-838B-5B083395248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556" y="1940768"/>
            <a:ext cx="11217382" cy="38815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17900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D8C4711E-9270-4873-B51A-2AA095FFCF2C}"/>
              </a:ext>
            </a:extLst>
          </p:cNvPr>
          <p:cNvGrpSpPr/>
          <p:nvPr/>
        </p:nvGrpSpPr>
        <p:grpSpPr>
          <a:xfrm>
            <a:off x="0" y="2295331"/>
            <a:ext cx="12225417" cy="4497355"/>
            <a:chOff x="-22907" y="0"/>
            <a:chExt cx="12225417" cy="3981827"/>
          </a:xfrm>
        </p:grpSpPr>
        <p:pic>
          <p:nvPicPr>
            <p:cNvPr id="7" name="Picture 6" descr="A view of the side of a mountain&#10;&#10;Description generated with very high confidence">
              <a:extLst>
                <a:ext uri="{FF2B5EF4-FFF2-40B4-BE49-F238E27FC236}">
                  <a16:creationId xmlns:a16="http://schemas.microsoft.com/office/drawing/2014/main" id="{EE9BB704-CCCA-47BD-B891-69B26D9E529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593" b="52444"/>
            <a:stretch/>
          </p:blipFill>
          <p:spPr>
            <a:xfrm>
              <a:off x="-1" y="0"/>
              <a:ext cx="12202511" cy="3931920"/>
            </a:xfrm>
            <a:prstGeom prst="rect">
              <a:avLst/>
            </a:prstGeom>
          </p:spPr>
        </p:pic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DE9241CF-A62B-4C2D-B754-9C2E658D6D1A}"/>
                </a:ext>
              </a:extLst>
            </p:cNvPr>
            <p:cNvSpPr/>
            <p:nvPr/>
          </p:nvSpPr>
          <p:spPr>
            <a:xfrm>
              <a:off x="-22907" y="3704828"/>
              <a:ext cx="2538002" cy="27699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1200" dirty="0">
                  <a:solidFill>
                    <a:schemeClr val="bg1">
                      <a:lumMod val="75000"/>
                    </a:schemeClr>
                  </a:solidFill>
                </a:rPr>
                <a:t>Photo by Hux taken from Crown Point</a:t>
              </a:r>
            </a:p>
          </p:txBody>
        </p:sp>
      </p:grpSp>
      <p:sp>
        <p:nvSpPr>
          <p:cNvPr id="3" name="Subtitle 2">
            <a:extLst>
              <a:ext uri="{FF2B5EF4-FFF2-40B4-BE49-F238E27FC236}">
                <a16:creationId xmlns:a16="http://schemas.microsoft.com/office/drawing/2014/main" id="{DD640FB8-C24B-4F95-A2B7-1F02D3952A0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823543" y="5455585"/>
            <a:ext cx="8534400" cy="1075509"/>
          </a:xfrm>
        </p:spPr>
        <p:txBody>
          <a:bodyPr>
            <a:normAutofit/>
          </a:bodyPr>
          <a:lstStyle/>
          <a:p>
            <a:r>
              <a:rPr lang="en-US" sz="2400" dirty="0"/>
              <a:t>Nancy Leonard</a:t>
            </a:r>
          </a:p>
          <a:p>
            <a:r>
              <a:rPr lang="en-US" sz="2400" i="1" dirty="0"/>
              <a:t>Program Performance Manager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0DAE9FAF-DA60-415F-8837-60FAFA09189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7624" y="495549"/>
            <a:ext cx="11826239" cy="1174631"/>
          </a:xfrm>
          <a:solidFill>
            <a:srgbClr val="F2F2F2">
              <a:alpha val="50196"/>
            </a:srgbClr>
          </a:solidFill>
        </p:spPr>
        <p:txBody>
          <a:bodyPr>
            <a:normAutofit fontScale="90000"/>
          </a:bodyPr>
          <a:lstStyle/>
          <a:p>
            <a:br>
              <a:rPr lang="en-US" sz="3600" dirty="0"/>
            </a:br>
            <a:br>
              <a:rPr lang="en-US" sz="3600" dirty="0"/>
            </a:br>
            <a:br>
              <a:rPr lang="en-US" sz="3600" dirty="0"/>
            </a:br>
            <a:r>
              <a:rPr lang="en-US" sz="3000" dirty="0"/>
              <a:t>Columbia River Basin Fish and Wildlife Program</a:t>
            </a:r>
            <a:br>
              <a:rPr lang="en-US" sz="3000" dirty="0"/>
            </a:br>
            <a:r>
              <a:rPr lang="en-US" sz="3000" dirty="0"/>
              <a:t>2020 Program Addendum</a:t>
            </a:r>
          </a:p>
        </p:txBody>
      </p:sp>
    </p:spTree>
    <p:extLst>
      <p:ext uri="{BB962C8B-B14F-4D97-AF65-F5344CB8AC3E}">
        <p14:creationId xmlns:p14="http://schemas.microsoft.com/office/powerpoint/2010/main" val="16218829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15000"/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892685" y="1232171"/>
            <a:ext cx="805497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222222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Partner Updates</a:t>
            </a:r>
            <a:endParaRPr lang="en-US" sz="4000" b="1" dirty="0">
              <a:solidFill>
                <a:prstClr val="black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35316839"/>
      </p:ext>
    </p:extLst>
  </p:cSld>
  <p:clrMapOvr>
    <a:masterClrMapping/>
  </p:clrMapOvr>
  <p:transition>
    <p:fade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2717" y="97075"/>
            <a:ext cx="9564915" cy="6617234"/>
          </a:xfrm>
          <a:prstGeom prst="rect">
            <a:avLst/>
          </a:prstGeom>
        </p:spPr>
      </p:pic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2442752" y="836023"/>
            <a:ext cx="7564846" cy="1384663"/>
          </a:xfrm>
        </p:spPr>
        <p:txBody>
          <a:bodyPr/>
          <a:lstStyle/>
          <a:p>
            <a:pPr algn="ctr"/>
            <a:r>
              <a:rPr lang="en-US" dirty="0"/>
              <a:t>Adjourn	</a:t>
            </a:r>
          </a:p>
        </p:txBody>
      </p:sp>
    </p:spTree>
    <p:extLst>
      <p:ext uri="{BB962C8B-B14F-4D97-AF65-F5344CB8AC3E}">
        <p14:creationId xmlns:p14="http://schemas.microsoft.com/office/powerpoint/2010/main" val="16348536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838925" y="0"/>
            <a:ext cx="10566400" cy="831351"/>
          </a:xfrm>
        </p:spPr>
        <p:txBody>
          <a:bodyPr/>
          <a:lstStyle/>
          <a:p>
            <a:r>
              <a:rPr lang="en-US" dirty="0"/>
              <a:t>Next Budget (10/19 – 9/21)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3"/>
          </p:nvPr>
        </p:nvSpPr>
        <p:spPr>
          <a:xfrm>
            <a:off x="717006" y="1452155"/>
            <a:ext cx="10566400" cy="4774474"/>
          </a:xfrm>
        </p:spPr>
        <p:txBody>
          <a:bodyPr>
            <a:normAutofit/>
          </a:bodyPr>
          <a:lstStyle/>
          <a:p>
            <a:pPr lvl="1"/>
            <a:endParaRPr lang="en-US" sz="3600" dirty="0"/>
          </a:p>
          <a:p>
            <a:pPr lvl="1"/>
            <a:endParaRPr lang="en-US" sz="3600" dirty="0"/>
          </a:p>
          <a:p>
            <a:pPr lvl="1"/>
            <a:endParaRPr lang="en-US" sz="3600" dirty="0"/>
          </a:p>
          <a:p>
            <a:pPr lvl="1"/>
            <a:endParaRPr lang="en-US" sz="3600" dirty="0"/>
          </a:p>
          <a:p>
            <a:pPr lvl="1"/>
            <a:r>
              <a:rPr lang="en-US" sz="3600" dirty="0"/>
              <a:t>Overview and Update</a:t>
            </a:r>
          </a:p>
          <a:p>
            <a:pPr lvl="1"/>
            <a:r>
              <a:rPr lang="en-US" sz="3600" dirty="0"/>
              <a:t>Pending Issues ?</a:t>
            </a:r>
          </a:p>
          <a:p>
            <a:pPr lvl="3"/>
            <a:r>
              <a:rPr lang="en-US" sz="3000" dirty="0"/>
              <a:t>New Subcontracts</a:t>
            </a:r>
          </a:p>
          <a:p>
            <a:pPr lvl="3"/>
            <a:r>
              <a:rPr lang="en-US" sz="3000" dirty="0"/>
              <a:t>Portfolio Management?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25" t="34722" r="3542" b="29029"/>
          <a:stretch/>
        </p:blipFill>
        <p:spPr>
          <a:xfrm>
            <a:off x="1147510" y="942975"/>
            <a:ext cx="8305800" cy="2486025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9362958" y="3090446"/>
            <a:ext cx="827471" cy="338554"/>
          </a:xfrm>
          <a:prstGeom prst="rect">
            <a:avLst/>
          </a:prstGeom>
          <a:noFill/>
          <a:ln>
            <a:solidFill>
              <a:schemeClr val="accent1">
                <a:lumMod val="20000"/>
                <a:lumOff val="80000"/>
              </a:schemeClr>
            </a:solidFill>
          </a:ln>
        </p:spPr>
        <p:txBody>
          <a:bodyPr wrap="none" rtlCol="0" anchor="ctr" anchorCtr="1">
            <a:spAutoFit/>
          </a:bodyPr>
          <a:lstStyle/>
          <a:p>
            <a:r>
              <a:rPr lang="en-US" sz="800" dirty="0"/>
              <a:t>Credit: Wall </a:t>
            </a:r>
          </a:p>
          <a:p>
            <a:r>
              <a:rPr lang="en-US" sz="800" dirty="0"/>
              <a:t>Street Journal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CC1AE15-A184-4B35-B316-67A10DC2C61C}"/>
              </a:ext>
            </a:extLst>
          </p:cNvPr>
          <p:cNvSpPr txBox="1"/>
          <p:nvPr/>
        </p:nvSpPr>
        <p:spPr>
          <a:xfrm>
            <a:off x="8066313" y="4880572"/>
            <a:ext cx="29811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Remember – Cost Share Input Needed!</a:t>
            </a:r>
          </a:p>
        </p:txBody>
      </p:sp>
    </p:spTree>
    <p:extLst>
      <p:ext uri="{BB962C8B-B14F-4D97-AF65-F5344CB8AC3E}">
        <p14:creationId xmlns:p14="http://schemas.microsoft.com/office/powerpoint/2010/main" val="1775830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15000"/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A2BBBBC-65A8-4338-BA6F-F0C9A1A0CDF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7160" y="253806"/>
            <a:ext cx="11112758" cy="64168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4018512"/>
      </p:ext>
    </p:extLst>
  </p:cSld>
  <p:clrMapOvr>
    <a:masterClrMapping/>
  </p:clrMapOvr>
  <p:transition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15000"/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441E64F-A7DC-4A62-98DD-ABEE53735E28}"/>
              </a:ext>
            </a:extLst>
          </p:cNvPr>
          <p:cNvSpPr txBox="1"/>
          <p:nvPr/>
        </p:nvSpPr>
        <p:spPr>
          <a:xfrm>
            <a:off x="672297" y="439730"/>
            <a:ext cx="9107621" cy="258532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dirty="0"/>
              <a:t>EPA Exchange Grant Application</a:t>
            </a:r>
          </a:p>
          <a:p>
            <a:endParaRPr lang="en-US" sz="5400" dirty="0"/>
          </a:p>
          <a:p>
            <a:r>
              <a:rPr lang="en-US" sz="5400" dirty="0"/>
              <a:t>		Possible CA Proposal?</a:t>
            </a:r>
          </a:p>
        </p:txBody>
      </p:sp>
    </p:spTree>
    <p:extLst>
      <p:ext uri="{BB962C8B-B14F-4D97-AF65-F5344CB8AC3E}">
        <p14:creationId xmlns:p14="http://schemas.microsoft.com/office/powerpoint/2010/main" val="1676537646"/>
      </p:ext>
    </p:extLst>
  </p:cSld>
  <p:clrMapOvr>
    <a:masterClrMapping/>
  </p:clrMapOvr>
  <p:transition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15000"/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441E64F-A7DC-4A62-98DD-ABEE53735E28}"/>
              </a:ext>
            </a:extLst>
          </p:cNvPr>
          <p:cNvSpPr txBox="1"/>
          <p:nvPr/>
        </p:nvSpPr>
        <p:spPr>
          <a:xfrm>
            <a:off x="672297" y="439730"/>
            <a:ext cx="9612119" cy="59093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dirty="0"/>
              <a:t>Implementing the CA 5 Year Plan</a:t>
            </a:r>
          </a:p>
          <a:p>
            <a:r>
              <a:rPr lang="en-US" sz="5400" dirty="0"/>
              <a:t>	Filling in “Missing Data” Gaps</a:t>
            </a:r>
          </a:p>
          <a:p>
            <a:endParaRPr lang="en-US" sz="5400" dirty="0"/>
          </a:p>
          <a:p>
            <a:r>
              <a:rPr lang="en-US" sz="5400" dirty="0"/>
              <a:t>	Initiating the Juvenile Density </a:t>
            </a:r>
          </a:p>
          <a:p>
            <a:r>
              <a:rPr lang="en-US" sz="5400" dirty="0"/>
              <a:t>	– Carrying Capacity Discussion</a:t>
            </a:r>
          </a:p>
          <a:p>
            <a:endParaRPr lang="en-US" sz="5400" dirty="0"/>
          </a:p>
          <a:p>
            <a:r>
              <a:rPr lang="en-US" sz="5400" dirty="0"/>
              <a:t>	Other Issues?</a:t>
            </a:r>
          </a:p>
        </p:txBody>
      </p:sp>
    </p:spTree>
    <p:extLst>
      <p:ext uri="{BB962C8B-B14F-4D97-AF65-F5344CB8AC3E}">
        <p14:creationId xmlns:p14="http://schemas.microsoft.com/office/powerpoint/2010/main" val="2304825150"/>
      </p:ext>
    </p:extLst>
  </p:cSld>
  <p:clrMapOvr>
    <a:masterClrMapping/>
  </p:clrMapOvr>
  <p:transition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Current CA priorities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lvl="1"/>
            <a:r>
              <a:rPr lang="en-US" sz="2400" dirty="0"/>
              <a:t>1) HLIs for 18 Tier 1 Populations; </a:t>
            </a:r>
          </a:p>
          <a:p>
            <a:pPr lvl="1"/>
            <a:r>
              <a:rPr lang="en-US" sz="2400" dirty="0"/>
              <a:t>2) HLIs for 51 Tier 2 Populations; </a:t>
            </a:r>
          </a:p>
          <a:p>
            <a:pPr lvl="1"/>
            <a:r>
              <a:rPr lang="en-US" sz="2400" dirty="0"/>
              <a:t>3) HLIs for other populations; </a:t>
            </a:r>
          </a:p>
          <a:p>
            <a:pPr lvl="1"/>
            <a:r>
              <a:rPr lang="en-US" sz="2400" dirty="0"/>
              <a:t>4) Maintain facilities dataset/fish distribution; </a:t>
            </a:r>
          </a:p>
          <a:p>
            <a:pPr lvl="1"/>
            <a:r>
              <a:rPr lang="en-US" sz="2400" dirty="0"/>
              <a:t>5) Related data for NPCC dashboard trends (and others); </a:t>
            </a:r>
          </a:p>
          <a:p>
            <a:pPr lvl="1"/>
            <a:r>
              <a:rPr lang="en-US" sz="2400" dirty="0"/>
              <a:t>6) Discuss potential “carrying capacity” indicator; </a:t>
            </a:r>
          </a:p>
          <a:p>
            <a:pPr lvl="1"/>
            <a:r>
              <a:rPr lang="en-US" sz="2400" dirty="0"/>
              <a:t>7) Align and adjust as priorities set by NOAA, BPA, NPCC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514C33C-7179-482C-BDA8-932F23DD9987}"/>
              </a:ext>
            </a:extLst>
          </p:cNvPr>
          <p:cNvSpPr txBox="1"/>
          <p:nvPr/>
        </p:nvSpPr>
        <p:spPr>
          <a:xfrm>
            <a:off x="7809722" y="6046237"/>
            <a:ext cx="26014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CA 5 Year plan (8/1/2019)</a:t>
            </a:r>
          </a:p>
        </p:txBody>
      </p:sp>
    </p:spTree>
    <p:extLst>
      <p:ext uri="{BB962C8B-B14F-4D97-AF65-F5344CB8AC3E}">
        <p14:creationId xmlns:p14="http://schemas.microsoft.com/office/powerpoint/2010/main" val="14490146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716127"/>
            <a:ext cx="9144000" cy="2387600"/>
          </a:xfrm>
        </p:spPr>
        <p:txBody>
          <a:bodyPr>
            <a:normAutofit/>
          </a:bodyPr>
          <a:lstStyle/>
          <a:p>
            <a:r>
              <a:rPr lang="en-US" b="1" dirty="0"/>
              <a:t>DES Update/Discussion</a:t>
            </a:r>
            <a:br>
              <a:rPr lang="en-US" b="1" dirty="0"/>
            </a:b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5098327"/>
            <a:ext cx="9144000" cy="768084"/>
          </a:xfrm>
        </p:spPr>
        <p:txBody>
          <a:bodyPr>
            <a:noAutofit/>
          </a:bodyPr>
          <a:lstStyle/>
          <a:p>
            <a:r>
              <a:rPr lang="en-US" sz="5400" b="1" dirty="0"/>
              <a:t>Mike</a:t>
            </a:r>
          </a:p>
        </p:txBody>
      </p:sp>
    </p:spTree>
    <p:extLst>
      <p:ext uri="{BB962C8B-B14F-4D97-AF65-F5344CB8AC3E}">
        <p14:creationId xmlns:p14="http://schemas.microsoft.com/office/powerpoint/2010/main" val="400742441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Two DESs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4800" b="1" dirty="0">
                <a:solidFill>
                  <a:srgbClr val="0070C0"/>
                </a:solidFill>
              </a:rPr>
              <a:t>StreamNet</a:t>
            </a:r>
          </a:p>
          <a:p>
            <a:endParaRPr lang="en-US" sz="4800" b="1" dirty="0">
              <a:solidFill>
                <a:srgbClr val="0070C0"/>
              </a:solidFill>
            </a:endParaRPr>
          </a:p>
          <a:p>
            <a:r>
              <a:rPr lang="en-US" sz="4800" b="1" dirty="0"/>
              <a:t>Coordinated Assessments</a:t>
            </a:r>
            <a:endParaRPr lang="en-US" sz="3600" b="1" dirty="0"/>
          </a:p>
        </p:txBody>
      </p:sp>
    </p:spTree>
    <p:extLst>
      <p:ext uri="{BB962C8B-B14F-4D97-AF65-F5344CB8AC3E}">
        <p14:creationId xmlns:p14="http://schemas.microsoft.com/office/powerpoint/2010/main" val="252178829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7429</TotalTime>
  <Words>1147</Words>
  <Application>Microsoft Office PowerPoint</Application>
  <PresentationFormat>Widescreen</PresentationFormat>
  <Paragraphs>212</Paragraphs>
  <Slides>27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27</vt:i4>
      </vt:variant>
    </vt:vector>
  </HeadingPairs>
  <TitlesOfParts>
    <vt:vector size="33" baseType="lpstr">
      <vt:lpstr>Arial</vt:lpstr>
      <vt:lpstr>Calibri</vt:lpstr>
      <vt:lpstr>Calibri Light</vt:lpstr>
      <vt:lpstr>Century Gothic</vt:lpstr>
      <vt:lpstr>Office Theme</vt:lpstr>
      <vt:lpstr>1_Office Theme</vt:lpstr>
      <vt:lpstr>StreamNet Steering Committee Meeting</vt:lpstr>
      <vt:lpstr>  Agenda</vt:lpstr>
      <vt:lpstr>Next Budget (10/19 – 9/21)</vt:lpstr>
      <vt:lpstr>PowerPoint Presentation</vt:lpstr>
      <vt:lpstr>PowerPoint Presentation</vt:lpstr>
      <vt:lpstr>PowerPoint Presentation</vt:lpstr>
      <vt:lpstr>Current CA priorities</vt:lpstr>
      <vt:lpstr>DES Update/Discussion </vt:lpstr>
      <vt:lpstr>Two DESs</vt:lpstr>
      <vt:lpstr>Two DESs</vt:lpstr>
      <vt:lpstr>StreamNet DES</vt:lpstr>
      <vt:lpstr>StreamNet DES</vt:lpstr>
      <vt:lpstr>StreamNet DES</vt:lpstr>
      <vt:lpstr>StreamNet DES</vt:lpstr>
      <vt:lpstr>Two DESs</vt:lpstr>
      <vt:lpstr>CA DES</vt:lpstr>
      <vt:lpstr>CA DES</vt:lpstr>
      <vt:lpstr>CA DES</vt:lpstr>
      <vt:lpstr>CA DES</vt:lpstr>
      <vt:lpstr>CA DES</vt:lpstr>
      <vt:lpstr>CA DES</vt:lpstr>
      <vt:lpstr>Two DESs</vt:lpstr>
      <vt:lpstr>BOTH DESs  --  A suite of standard time stamps fields</vt:lpstr>
      <vt:lpstr>   Priorities and Briefing with Nancy</vt:lpstr>
      <vt:lpstr>   Columbia River Basin Fish and Wildlife Program 2020 Program Addendum</vt:lpstr>
      <vt:lpstr>PowerPoint Presentation</vt:lpstr>
      <vt:lpstr>Adjourn </vt:lpstr>
    </vt:vector>
  </TitlesOfParts>
  <Company>PSMFC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Data Store:  Data Sets by Fiscal Year</dc:title>
  <dc:creator>Mike Banach</dc:creator>
  <cp:lastModifiedBy>Chris Wheaton</cp:lastModifiedBy>
  <cp:revision>77</cp:revision>
  <dcterms:created xsi:type="dcterms:W3CDTF">2016-10-19T22:15:54Z</dcterms:created>
  <dcterms:modified xsi:type="dcterms:W3CDTF">2019-10-28T22:38:40Z</dcterms:modified>
</cp:coreProperties>
</file>