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9" r:id="rId3"/>
    <p:sldId id="258" r:id="rId4"/>
    <p:sldId id="302" r:id="rId5"/>
    <p:sldId id="306" r:id="rId6"/>
    <p:sldId id="307" r:id="rId7"/>
    <p:sldId id="308" r:id="rId8"/>
    <p:sldId id="270" r:id="rId9"/>
    <p:sldId id="256" r:id="rId10"/>
    <p:sldId id="257" r:id="rId11"/>
    <p:sldId id="266" r:id="rId12"/>
    <p:sldId id="262" r:id="rId13"/>
    <p:sldId id="261" r:id="rId14"/>
    <p:sldId id="260" r:id="rId15"/>
    <p:sldId id="311" r:id="rId16"/>
    <p:sldId id="265" r:id="rId17"/>
    <p:sldId id="263" r:id="rId18"/>
    <p:sldId id="268" r:id="rId19"/>
    <p:sldId id="269" r:id="rId20"/>
    <p:sldId id="312" r:id="rId21"/>
    <p:sldId id="271" r:id="rId22"/>
    <p:sldId id="264" r:id="rId23"/>
    <p:sldId id="267" r:id="rId24"/>
    <p:sldId id="313" r:id="rId25"/>
    <p:sldId id="310" r:id="rId26"/>
    <p:sldId id="309" r:id="rId27"/>
    <p:sldId id="293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Wheaton" initials="CW" lastIdx="1" clrIdx="0">
    <p:extLst>
      <p:ext uri="{19B8F6BF-5375-455C-9EA6-DF929625EA0E}">
        <p15:presenceInfo xmlns:p15="http://schemas.microsoft.com/office/powerpoint/2012/main" userId="S-1-5-21-13193587-570974170-1031210941-56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15"/>
    </p:cViewPr>
  </p:sorterViewPr>
  <p:notesViewPr>
    <p:cSldViewPr snapToGrid="0">
      <p:cViewPr varScale="1">
        <p:scale>
          <a:sx n="67" d="100"/>
          <a:sy n="67" d="100"/>
        </p:scale>
        <p:origin x="31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B44D3-E2C7-43C7-B879-0303E3CA42E2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0A38-99C8-4465-B272-3FDEB96A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6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503238"/>
            <a:ext cx="418465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Faded background picture</a:t>
            </a:r>
            <a:endParaRPr lang="en-US" sz="1400" b="1" baseline="0" dirty="0"/>
          </a:p>
          <a:p>
            <a:r>
              <a:rPr lang="en-US" sz="1400" b="0" baseline="0" dirty="0"/>
              <a:t>(Basic)</a:t>
            </a:r>
          </a:p>
          <a:p>
            <a:endParaRPr lang="en-US" sz="1200" b="1" baseline="0" dirty="0"/>
          </a:p>
          <a:p>
            <a:endParaRPr lang="en-US" sz="1200" b="1" baseline="0" dirty="0"/>
          </a:p>
          <a:p>
            <a:r>
              <a:rPr lang="en-US" sz="1200" b="0" dirty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85%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/>
          </a:p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67048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503238"/>
            <a:ext cx="418465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Faded background picture</a:t>
            </a:r>
            <a:endParaRPr lang="en-US" sz="1400" b="1" baseline="0" dirty="0"/>
          </a:p>
          <a:p>
            <a:r>
              <a:rPr lang="en-US" sz="1400" b="0" baseline="0" dirty="0"/>
              <a:t>(Basic)</a:t>
            </a:r>
          </a:p>
          <a:p>
            <a:endParaRPr lang="en-US" sz="1200" b="1" baseline="0" dirty="0"/>
          </a:p>
          <a:p>
            <a:endParaRPr lang="en-US" sz="1200" b="1" baseline="0" dirty="0"/>
          </a:p>
          <a:p>
            <a:r>
              <a:rPr lang="en-US" sz="1200" b="0" dirty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85%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/>
          </a:p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6560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503238"/>
            <a:ext cx="418465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Faded background picture</a:t>
            </a:r>
            <a:endParaRPr lang="en-US" sz="1400" b="1" baseline="0" dirty="0"/>
          </a:p>
          <a:p>
            <a:r>
              <a:rPr lang="en-US" sz="1400" b="0" baseline="0" dirty="0"/>
              <a:t>(Basic)</a:t>
            </a:r>
          </a:p>
          <a:p>
            <a:endParaRPr lang="en-US" sz="1200" b="1" baseline="0" dirty="0"/>
          </a:p>
          <a:p>
            <a:endParaRPr lang="en-US" sz="1200" b="1" baseline="0" dirty="0"/>
          </a:p>
          <a:p>
            <a:r>
              <a:rPr lang="en-US" sz="1200" b="0" dirty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85%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/>
          </a:p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50422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12AD0-ACD8-4347-942A-D4E08201877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4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12AD0-ACD8-4347-942A-D4E0820187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1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503238"/>
            <a:ext cx="418465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Faded background picture</a:t>
            </a:r>
            <a:endParaRPr lang="en-US" sz="1400" b="1" baseline="0" dirty="0"/>
          </a:p>
          <a:p>
            <a:r>
              <a:rPr lang="en-US" sz="1400" b="0" baseline="0" dirty="0"/>
              <a:t>(Basic)</a:t>
            </a:r>
          </a:p>
          <a:p>
            <a:endParaRPr lang="en-US" sz="1200" b="1" baseline="0" dirty="0"/>
          </a:p>
          <a:p>
            <a:endParaRPr lang="en-US" sz="1200" b="1" baseline="0" dirty="0"/>
          </a:p>
          <a:p>
            <a:r>
              <a:rPr lang="en-US" sz="1200" b="0" dirty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85%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/>
          </a:p>
          <a:p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69740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7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5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6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5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8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86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6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10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35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99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20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7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37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0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10/28/2019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43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5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5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1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8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5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4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A83C-7ED7-4DBC-9EE9-82CC182C610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DF66-1B21-4D91-8686-FFF9EB5CF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92480"/>
            <a:ext cx="10363200" cy="2952205"/>
          </a:xfrm>
        </p:spPr>
        <p:txBody>
          <a:bodyPr/>
          <a:lstStyle/>
          <a:p>
            <a:r>
              <a:rPr lang="en-US" dirty="0"/>
              <a:t>StreamNet Steering Committee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43549"/>
            <a:ext cx="8534400" cy="1752600"/>
          </a:xfrm>
        </p:spPr>
        <p:txBody>
          <a:bodyPr/>
          <a:lstStyle/>
          <a:p>
            <a:r>
              <a:rPr lang="en-US" dirty="0"/>
              <a:t>October 29, 2019</a:t>
            </a: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DESs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StreamNet</a:t>
            </a:r>
          </a:p>
          <a:p>
            <a:pPr lvl="1"/>
            <a:endParaRPr lang="en-US" sz="3600" b="1" dirty="0"/>
          </a:p>
          <a:p>
            <a:pPr lvl="1"/>
            <a:r>
              <a:rPr lang="en-US" sz="3600" b="1" dirty="0"/>
              <a:t>Next version not yet formally proposed for adoption.</a:t>
            </a:r>
            <a:endParaRPr lang="en-US" sz="4400" b="1" dirty="0"/>
          </a:p>
          <a:p>
            <a:endParaRPr lang="en-US" sz="4800" b="1" dirty="0"/>
          </a:p>
          <a:p>
            <a:r>
              <a:rPr lang="en-US" sz="4800" b="1" dirty="0"/>
              <a:t>Coordinated Assessments</a:t>
            </a:r>
          </a:p>
          <a:p>
            <a:pPr lvl="1"/>
            <a:endParaRPr lang="en-US" sz="3600" b="1" dirty="0"/>
          </a:p>
          <a:p>
            <a:pPr lvl="1"/>
            <a:r>
              <a:rPr lang="en-US" sz="3600" b="1" dirty="0"/>
              <a:t>Next version proposed, ODFW had objection.</a:t>
            </a:r>
          </a:p>
        </p:txBody>
      </p:sp>
    </p:spTree>
    <p:extLst>
      <p:ext uri="{BB962C8B-B14F-4D97-AF65-F5344CB8AC3E}">
        <p14:creationId xmlns:p14="http://schemas.microsoft.com/office/powerpoint/2010/main" val="312591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01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StreamNet</a:t>
            </a:r>
            <a:r>
              <a:rPr lang="en-US" b="1" dirty="0"/>
              <a:t> 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399283"/>
            <a:ext cx="10972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Change approved for next version: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NEW:  For redd counts, ProdID field for redd counts was changed to</a:t>
            </a:r>
          </a:p>
          <a:p>
            <a:pPr lvl="2"/>
            <a:endParaRPr lang="en-US" b="1" dirty="0"/>
          </a:p>
          <a:p>
            <a:pPr lvl="2"/>
            <a:r>
              <a:rPr lang="en-US" sz="2800" b="1" dirty="0"/>
              <a:t>"production type(s) of the fish that created the redds".</a:t>
            </a:r>
          </a:p>
          <a:p>
            <a:pPr lvl="2"/>
            <a:endParaRPr lang="en-US" sz="2800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OLD:</a:t>
            </a:r>
          </a:p>
          <a:p>
            <a:pPr lvl="2"/>
            <a:endParaRPr lang="en-US" sz="2800" b="1" dirty="0"/>
          </a:p>
          <a:p>
            <a:pPr lvl="2"/>
            <a:r>
              <a:rPr lang="en-US" sz="2800" b="1" dirty="0"/>
              <a:t>"... all redd counts are assumed to be natural stocks, even if some ... hatchery origin."</a:t>
            </a:r>
          </a:p>
          <a:p>
            <a:pPr lvl="2"/>
            <a:endParaRPr lang="en-US" sz="2800" b="1" dirty="0"/>
          </a:p>
          <a:p>
            <a:pPr lvl="2"/>
            <a:r>
              <a:rPr lang="en-US" sz="2800" b="1" dirty="0"/>
              <a:t>Existing data didn't match.  DES changed to reflect reality.</a:t>
            </a:r>
          </a:p>
        </p:txBody>
      </p:sp>
    </p:spTree>
    <p:extLst>
      <p:ext uri="{BB962C8B-B14F-4D97-AF65-F5344CB8AC3E}">
        <p14:creationId xmlns:p14="http://schemas.microsoft.com/office/powerpoint/2010/main" val="102022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StreamNet</a:t>
            </a:r>
            <a:r>
              <a:rPr lang="en-US" b="1" dirty="0"/>
              <a:t> 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Change approved for next version: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Boolean fields such as NullFlag changed to text "Yes" or "No".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This matches the approach used in the CA tables</a:t>
            </a:r>
          </a:p>
          <a:p>
            <a:pPr lvl="3"/>
            <a:endParaRPr lang="en-US" b="1" dirty="0"/>
          </a:p>
          <a:p>
            <a:pPr lvl="3"/>
            <a:r>
              <a:rPr lang="en-US" b="1" dirty="0"/>
              <a:t>Better consistency among all our tables.</a:t>
            </a:r>
          </a:p>
        </p:txBody>
      </p:sp>
    </p:spTree>
    <p:extLst>
      <p:ext uri="{BB962C8B-B14F-4D97-AF65-F5344CB8AC3E}">
        <p14:creationId xmlns:p14="http://schemas.microsoft.com/office/powerpoint/2010/main" val="215756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StreamNet</a:t>
            </a:r>
            <a:r>
              <a:rPr lang="en-US" b="1" dirty="0"/>
              <a:t> 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Change approved for next version: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FishDist table is being replaced by spatial data submissions.</a:t>
            </a:r>
          </a:p>
          <a:p>
            <a:pPr lvl="1"/>
            <a:endParaRPr lang="en-US" b="1" dirty="0"/>
          </a:p>
          <a:p>
            <a:pPr lvl="2"/>
            <a:r>
              <a:rPr lang="en-US" b="1" dirty="0"/>
              <a:t>SN DES will still contain the data needs and standards for the spatial data.</a:t>
            </a:r>
          </a:p>
        </p:txBody>
      </p:sp>
    </p:spTree>
    <p:extLst>
      <p:ext uri="{BB962C8B-B14F-4D97-AF65-F5344CB8AC3E}">
        <p14:creationId xmlns:p14="http://schemas.microsoft.com/office/powerpoint/2010/main" val="47407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StreamNet</a:t>
            </a:r>
            <a:r>
              <a:rPr lang="en-US" b="1" dirty="0"/>
              <a:t> 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Change approved for next version: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SourceURL field added to Reference table.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Tells where original electronic copy can be obtained.</a:t>
            </a:r>
          </a:p>
        </p:txBody>
      </p:sp>
    </p:spTree>
    <p:extLst>
      <p:ext uri="{BB962C8B-B14F-4D97-AF65-F5344CB8AC3E}">
        <p14:creationId xmlns:p14="http://schemas.microsoft.com/office/powerpoint/2010/main" val="321047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DESs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StreamNet</a:t>
            </a:r>
          </a:p>
          <a:p>
            <a:endParaRPr lang="en-US" sz="4800" b="1" dirty="0"/>
          </a:p>
          <a:p>
            <a:r>
              <a:rPr lang="en-US" sz="4800" b="1" dirty="0">
                <a:solidFill>
                  <a:srgbClr val="0070C0"/>
                </a:solidFill>
              </a:rPr>
              <a:t>Coordinated Assessments</a:t>
            </a:r>
          </a:p>
        </p:txBody>
      </p:sp>
    </p:spTree>
    <p:extLst>
      <p:ext uri="{BB962C8B-B14F-4D97-AF65-F5344CB8AC3E}">
        <p14:creationId xmlns:p14="http://schemas.microsoft.com/office/powerpoint/2010/main" val="138561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</a:t>
            </a:r>
            <a:r>
              <a:rPr lang="en-US" b="1" dirty="0"/>
              <a:t> 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Changes approved for next version:</a:t>
            </a:r>
          </a:p>
          <a:p>
            <a:endParaRPr lang="en-US" b="1" dirty="0"/>
          </a:p>
          <a:p>
            <a:pPr lvl="1"/>
            <a:r>
              <a:rPr lang="en-US" b="1" dirty="0"/>
              <a:t>Fields now required:  PopFit;  BestValue</a:t>
            </a:r>
          </a:p>
          <a:p>
            <a:pPr lvl="1"/>
            <a:endParaRPr lang="en-US" b="1" dirty="0"/>
          </a:p>
          <a:p>
            <a:pPr lvl="2"/>
            <a:r>
              <a:rPr lang="en-US" b="1" dirty="0"/>
              <a:t>Already adopted in the data validation rules.</a:t>
            </a:r>
          </a:p>
        </p:txBody>
      </p:sp>
    </p:spTree>
    <p:extLst>
      <p:ext uri="{BB962C8B-B14F-4D97-AF65-F5344CB8AC3E}">
        <p14:creationId xmlns:p14="http://schemas.microsoft.com/office/powerpoint/2010/main" val="183571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</a:t>
            </a:r>
            <a:r>
              <a:rPr lang="en-US" b="1" dirty="0"/>
              <a:t> 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Changes approved for next version:</a:t>
            </a:r>
          </a:p>
          <a:p>
            <a:endParaRPr lang="en-US" b="1" dirty="0"/>
          </a:p>
          <a:p>
            <a:pPr lvl="1"/>
            <a:r>
              <a:rPr lang="en-US" b="1" dirty="0"/>
              <a:t>Values that in the real world are whole numbers should be captured as such.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Already adopted in the data validation rules.</a:t>
            </a:r>
          </a:p>
        </p:txBody>
      </p:sp>
    </p:spTree>
    <p:extLst>
      <p:ext uri="{BB962C8B-B14F-4D97-AF65-F5344CB8AC3E}">
        <p14:creationId xmlns:p14="http://schemas.microsoft.com/office/powerpoint/2010/main" val="241916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</a:t>
            </a:r>
            <a:r>
              <a:rPr lang="en-US" b="1" dirty="0"/>
              <a:t> 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Changes approved for next version:</a:t>
            </a:r>
          </a:p>
          <a:p>
            <a:endParaRPr lang="en-US" b="1" dirty="0"/>
          </a:p>
          <a:p>
            <a:pPr lvl="1"/>
            <a:r>
              <a:rPr lang="en-US" b="1" dirty="0"/>
              <a:t>For species without jacks, will use "IJ" fields for values, not "EJ" fields.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Inconsistent among tables in current DES, and causing confusion among biologists providing data.</a:t>
            </a:r>
          </a:p>
        </p:txBody>
      </p:sp>
    </p:spTree>
    <p:extLst>
      <p:ext uri="{BB962C8B-B14F-4D97-AF65-F5344CB8AC3E}">
        <p14:creationId xmlns:p14="http://schemas.microsoft.com/office/powerpoint/2010/main" val="286342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</a:t>
            </a:r>
            <a:r>
              <a:rPr lang="en-US" b="1" dirty="0"/>
              <a:t> 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Changes approved for next version:</a:t>
            </a:r>
          </a:p>
          <a:p>
            <a:endParaRPr lang="en-US" b="1" dirty="0"/>
          </a:p>
          <a:p>
            <a:pPr lvl="1"/>
            <a:r>
              <a:rPr lang="en-US" b="1" dirty="0"/>
              <a:t>"OtherDataSources" now cannot include main organization.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Already adopted in the data validation rules.</a:t>
            </a:r>
          </a:p>
        </p:txBody>
      </p:sp>
    </p:spTree>
    <p:extLst>
      <p:ext uri="{BB962C8B-B14F-4D97-AF65-F5344CB8AC3E}">
        <p14:creationId xmlns:p14="http://schemas.microsoft.com/office/powerpoint/2010/main" val="360642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2786" y="-19178"/>
            <a:ext cx="3355132" cy="709644"/>
          </a:xfrm>
        </p:spPr>
        <p:txBody>
          <a:bodyPr>
            <a:normAutofit fontScale="90000"/>
          </a:bodyPr>
          <a:lstStyle/>
          <a:p>
            <a:r>
              <a:rPr lang="en-US" dirty="0"/>
              <a:t>		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09127" y="821094"/>
            <a:ext cx="10515600" cy="6036906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9:00 AM 	New Budgets, Subcontracts, and SOW				All</a:t>
            </a:r>
          </a:p>
          <a:p>
            <a:r>
              <a:rPr lang="en-US" sz="3400" dirty="0"/>
              <a:t>10:00 AM	EPA Exchange Grant Application?					 Brodie</a:t>
            </a:r>
          </a:p>
          <a:p>
            <a:pPr marL="0" indent="0">
              <a:buNone/>
            </a:pPr>
            <a:r>
              <a:rPr lang="en-US" sz="3400" dirty="0"/>
              <a:t>			Possible CA Proposal Discussion</a:t>
            </a:r>
          </a:p>
          <a:p>
            <a:r>
              <a:rPr lang="en-US" sz="3400" dirty="0"/>
              <a:t>10:15 AM 	Break</a:t>
            </a:r>
          </a:p>
          <a:p>
            <a:r>
              <a:rPr lang="en-US" sz="3400" dirty="0"/>
              <a:t>10:30 AM 	Implementing the CA 5 Year Plan					All</a:t>
            </a:r>
          </a:p>
          <a:p>
            <a:pPr marL="0" indent="0">
              <a:buNone/>
            </a:pPr>
            <a:r>
              <a:rPr lang="en-US" sz="3400" dirty="0"/>
              <a:t>			</a:t>
            </a:r>
            <a:r>
              <a:rPr lang="en-US" sz="3200" dirty="0"/>
              <a:t>Filling in “missing data” gaps?</a:t>
            </a:r>
          </a:p>
          <a:p>
            <a:pPr marL="2743200" lvl="6" indent="0">
              <a:buNone/>
            </a:pPr>
            <a:r>
              <a:rPr lang="en-US" sz="3200" dirty="0"/>
              <a:t>Initiating the Juvenile Density – Carrying Capacity Discussion</a:t>
            </a:r>
          </a:p>
          <a:p>
            <a:r>
              <a:rPr lang="en-US" sz="3400" dirty="0"/>
              <a:t>Noon		Lunch – On our own</a:t>
            </a:r>
          </a:p>
          <a:p>
            <a:r>
              <a:rPr lang="en-US" sz="3400" dirty="0"/>
              <a:t>1:15 PM	DES Update/Discussion						Mike</a:t>
            </a:r>
          </a:p>
          <a:p>
            <a:r>
              <a:rPr lang="en-US" sz="3400" dirty="0"/>
              <a:t>1:45 PM	Priorities – Briefing Discussion with New Program Manager		All													 </a:t>
            </a:r>
          </a:p>
          <a:p>
            <a:r>
              <a:rPr lang="en-US" sz="3400" dirty="0"/>
              <a:t>2:15 PM	NPCC 2020 Program Addendum					Nancy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2:45 PM	Roundtable Discussion	 					All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r>
              <a:rPr lang="en-US" sz="3400" dirty="0"/>
              <a:t>3:45 PM	Adjourn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9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</a:t>
            </a:r>
            <a:r>
              <a:rPr lang="en-US" b="1" dirty="0"/>
              <a:t> 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Changes approved for next version:</a:t>
            </a:r>
          </a:p>
          <a:p>
            <a:endParaRPr lang="en-US" b="1" dirty="0"/>
          </a:p>
          <a:p>
            <a:pPr lvl="1"/>
            <a:r>
              <a:rPr lang="en-US" b="1" dirty="0"/>
              <a:t>TRTmethod removed from R/S table.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Ain't no such animal.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207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</a:t>
            </a:r>
            <a:r>
              <a:rPr lang="en-US" b="1" dirty="0"/>
              <a:t> 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Change proposed but not approved:</a:t>
            </a:r>
          </a:p>
          <a:p>
            <a:endParaRPr lang="en-US" b="1" dirty="0"/>
          </a:p>
          <a:p>
            <a:pPr lvl="1"/>
            <a:r>
              <a:rPr lang="en-US" b="1" dirty="0"/>
              <a:t>Escapement proposal: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NOSADefinition field added to the NOSA table.</a:t>
            </a:r>
          </a:p>
          <a:p>
            <a:pPr lvl="2"/>
            <a:endParaRPr lang="en-US" b="1" dirty="0"/>
          </a:p>
          <a:p>
            <a:pPr lvl="3"/>
            <a:r>
              <a:rPr lang="en-US" b="1" dirty="0"/>
              <a:t>Indicates whether the record is (1) actual estimate of the number of spawners or (2) escapement estimate.</a:t>
            </a:r>
          </a:p>
          <a:p>
            <a:pPr lvl="3"/>
            <a:endParaRPr lang="en-US" b="1" dirty="0"/>
          </a:p>
          <a:p>
            <a:pPr lvl="3"/>
            <a:r>
              <a:rPr lang="en-US" b="1" dirty="0"/>
              <a:t>The concept was agreed to, but ODFW did not agree to the exact implementation I chose.</a:t>
            </a:r>
          </a:p>
          <a:p>
            <a:pPr lvl="3"/>
            <a:endParaRPr lang="en-US" b="1" dirty="0"/>
          </a:p>
          <a:p>
            <a:pPr lvl="3"/>
            <a:r>
              <a:rPr lang="en-US" b="1" dirty="0"/>
              <a:t>Only ODFW and Colville Tribes have responded.</a:t>
            </a:r>
          </a:p>
        </p:txBody>
      </p:sp>
    </p:spTree>
    <p:extLst>
      <p:ext uri="{BB962C8B-B14F-4D97-AF65-F5344CB8AC3E}">
        <p14:creationId xmlns:p14="http://schemas.microsoft.com/office/powerpoint/2010/main" val="283360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DESs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StreamNet</a:t>
            </a:r>
          </a:p>
          <a:p>
            <a:endParaRPr lang="en-US" sz="4800" b="1" dirty="0">
              <a:solidFill>
                <a:srgbClr val="0070C0"/>
              </a:solidFill>
            </a:endParaRPr>
          </a:p>
          <a:p>
            <a:r>
              <a:rPr lang="en-US" sz="4800" b="1" dirty="0">
                <a:solidFill>
                  <a:srgbClr val="0070C0"/>
                </a:solidFill>
              </a:rPr>
              <a:t>Coordinated Assessments</a:t>
            </a:r>
          </a:p>
        </p:txBody>
      </p:sp>
    </p:spTree>
    <p:extLst>
      <p:ext uri="{BB962C8B-B14F-4D97-AF65-F5344CB8AC3E}">
        <p14:creationId xmlns:p14="http://schemas.microsoft.com/office/powerpoint/2010/main" val="154407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BOTH</a:t>
            </a:r>
            <a:r>
              <a:rPr lang="en-US" b="1" dirty="0"/>
              <a:t> DESs  --</a:t>
            </a:r>
            <a:br>
              <a:rPr lang="en-US" b="1" dirty="0"/>
            </a:br>
            <a:r>
              <a:rPr lang="en-US" b="1" dirty="0"/>
              <a:t>	A suite of standard time stamps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Changes approved, currently being implemented in all tables: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DES field in all CA and SN tables.  Added as necessary.</a:t>
            </a:r>
          </a:p>
          <a:p>
            <a:pPr lvl="2"/>
            <a:r>
              <a:rPr lang="en-US" b="1" dirty="0"/>
              <a:t>UpdDate</a:t>
            </a:r>
          </a:p>
          <a:p>
            <a:pPr lvl="3"/>
            <a:r>
              <a:rPr lang="en-US" b="1" dirty="0"/>
              <a:t>Meaning changed to "date/time record was created or updated at source agency".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Other time stamp, </a:t>
            </a:r>
            <a:r>
              <a:rPr lang="en-US" b="1" dirty="0">
                <a:solidFill>
                  <a:srgbClr val="0070C0"/>
                </a:solidFill>
              </a:rPr>
              <a:t>non-DES</a:t>
            </a:r>
            <a:r>
              <a:rPr lang="en-US" b="1" dirty="0"/>
              <a:t> fields.  Added as necessary.  Set by triggers:</a:t>
            </a:r>
          </a:p>
          <a:p>
            <a:pPr lvl="2"/>
            <a:r>
              <a:rPr lang="en-US" b="1" dirty="0"/>
              <a:t>SNLoad – When first added to the central database.</a:t>
            </a:r>
          </a:p>
          <a:p>
            <a:pPr lvl="2"/>
            <a:r>
              <a:rPr lang="en-US" b="1" dirty="0"/>
              <a:t>ValidationDate – When last validated by the API.</a:t>
            </a:r>
          </a:p>
          <a:p>
            <a:pPr lvl="2"/>
            <a:r>
              <a:rPr lang="en-US" b="1" dirty="0"/>
              <a:t>LastUpdated – When a DATA field was last updated.</a:t>
            </a:r>
          </a:p>
          <a:p>
            <a:pPr lvl="3"/>
            <a:r>
              <a:rPr lang="en-US" b="1" dirty="0"/>
              <a:t>Taken out of DES; meaning changed.</a:t>
            </a:r>
          </a:p>
          <a:p>
            <a:pPr lvl="2"/>
            <a:r>
              <a:rPr lang="en-US" b="1" dirty="0"/>
              <a:t>LastModifiedOn – When a DATA or METADATA field was last updated.</a:t>
            </a:r>
          </a:p>
          <a:p>
            <a:pPr lvl="2"/>
            <a:r>
              <a:rPr lang="en-US" b="1" dirty="0"/>
              <a:t>Data set version:  Time stamps of downloaded data sets.</a:t>
            </a:r>
          </a:p>
        </p:txBody>
      </p:sp>
    </p:spTree>
    <p:extLst>
      <p:ext uri="{BB962C8B-B14F-4D97-AF65-F5344CB8AC3E}">
        <p14:creationId xmlns:p14="http://schemas.microsoft.com/office/powerpoint/2010/main" val="1614266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AE9FAF-DA60-415F-8837-60FAFA091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24" y="495549"/>
            <a:ext cx="11826239" cy="1174631"/>
          </a:xfrm>
          <a:solidFill>
            <a:srgbClr val="F2F2F2">
              <a:alpha val="50196"/>
            </a:srgbClr>
          </a:solidFill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Priorities and Briefing with Nancy</a:t>
            </a: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9A9E0-DA7D-47C8-838B-5B0833952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6" y="1940768"/>
            <a:ext cx="11217382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8C4711E-9270-4873-B51A-2AA095FFCF2C}"/>
              </a:ext>
            </a:extLst>
          </p:cNvPr>
          <p:cNvGrpSpPr/>
          <p:nvPr/>
        </p:nvGrpSpPr>
        <p:grpSpPr>
          <a:xfrm>
            <a:off x="0" y="2295331"/>
            <a:ext cx="12225417" cy="4497355"/>
            <a:chOff x="-22907" y="0"/>
            <a:chExt cx="12225417" cy="3981827"/>
          </a:xfrm>
        </p:grpSpPr>
        <p:pic>
          <p:nvPicPr>
            <p:cNvPr id="7" name="Picture 6" descr="A view of the side of a mountain&#10;&#10;Description generated with very high confidence">
              <a:extLst>
                <a:ext uri="{FF2B5EF4-FFF2-40B4-BE49-F238E27FC236}">
                  <a16:creationId xmlns:a16="http://schemas.microsoft.com/office/drawing/2014/main" id="{EE9BB704-CCCA-47BD-B891-69B26D9E5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3" b="52444"/>
            <a:stretch/>
          </p:blipFill>
          <p:spPr>
            <a:xfrm>
              <a:off x="-1" y="0"/>
              <a:ext cx="12202511" cy="393192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9241CF-A62B-4C2D-B754-9C2E658D6D1A}"/>
                </a:ext>
              </a:extLst>
            </p:cNvPr>
            <p:cNvSpPr/>
            <p:nvPr/>
          </p:nvSpPr>
          <p:spPr>
            <a:xfrm>
              <a:off x="-22907" y="3704828"/>
              <a:ext cx="25380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Photo by Hux taken from Crown Point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D640FB8-C24B-4F95-A2B7-1F02D3952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3543" y="5455585"/>
            <a:ext cx="8534400" cy="1075509"/>
          </a:xfrm>
        </p:spPr>
        <p:txBody>
          <a:bodyPr>
            <a:normAutofit/>
          </a:bodyPr>
          <a:lstStyle/>
          <a:p>
            <a:r>
              <a:rPr lang="en-US" sz="2400" dirty="0"/>
              <a:t>Nancy Leonard</a:t>
            </a:r>
          </a:p>
          <a:p>
            <a:r>
              <a:rPr lang="en-US" sz="2400" i="1" dirty="0"/>
              <a:t>Program Performance Manager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AE9FAF-DA60-415F-8837-60FAFA091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24" y="495549"/>
            <a:ext cx="11826239" cy="1174631"/>
          </a:xfrm>
          <a:solidFill>
            <a:srgbClr val="F2F2F2">
              <a:alpha val="50196"/>
            </a:srgbClr>
          </a:solidFill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Columbia River Basin Fish and Wildlife Program</a:t>
            </a:r>
            <a:br>
              <a:rPr lang="en-US" sz="3000" dirty="0"/>
            </a:br>
            <a:r>
              <a:rPr lang="en-US" sz="3000" dirty="0"/>
              <a:t>2020 Program Addendum</a:t>
            </a:r>
          </a:p>
        </p:txBody>
      </p:sp>
    </p:spTree>
    <p:extLst>
      <p:ext uri="{BB962C8B-B14F-4D97-AF65-F5344CB8AC3E}">
        <p14:creationId xmlns:p14="http://schemas.microsoft.com/office/powerpoint/2010/main" val="16218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2685" y="1232171"/>
            <a:ext cx="805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2222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 Updates</a:t>
            </a:r>
            <a:endParaRPr lang="en-US" sz="4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1683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17" y="97075"/>
            <a:ext cx="9564915" cy="6617234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42752" y="836023"/>
            <a:ext cx="7564846" cy="1384663"/>
          </a:xfrm>
        </p:spPr>
        <p:txBody>
          <a:bodyPr/>
          <a:lstStyle/>
          <a:p>
            <a:pPr algn="ctr"/>
            <a:r>
              <a:rPr lang="en-US" dirty="0"/>
              <a:t>Adjourn	</a:t>
            </a:r>
          </a:p>
        </p:txBody>
      </p:sp>
    </p:spTree>
    <p:extLst>
      <p:ext uri="{BB962C8B-B14F-4D97-AF65-F5344CB8AC3E}">
        <p14:creationId xmlns:p14="http://schemas.microsoft.com/office/powerpoint/2010/main" val="16348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925" y="0"/>
            <a:ext cx="10566400" cy="831351"/>
          </a:xfrm>
        </p:spPr>
        <p:txBody>
          <a:bodyPr/>
          <a:lstStyle/>
          <a:p>
            <a:r>
              <a:rPr lang="en-US" dirty="0"/>
              <a:t>Next Budget (10/19 – 9/21)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17006" y="1452155"/>
            <a:ext cx="10566400" cy="4774474"/>
          </a:xfrm>
        </p:spPr>
        <p:txBody>
          <a:bodyPr>
            <a:normAutofit/>
          </a:bodyPr>
          <a:lstStyle/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Overview and Update</a:t>
            </a:r>
          </a:p>
          <a:p>
            <a:pPr lvl="1"/>
            <a:r>
              <a:rPr lang="en-US" sz="3600" dirty="0"/>
              <a:t>Pending Issues ?</a:t>
            </a:r>
          </a:p>
          <a:p>
            <a:pPr lvl="3"/>
            <a:r>
              <a:rPr lang="en-US" sz="3000" dirty="0"/>
              <a:t>New Subcontracts</a:t>
            </a:r>
          </a:p>
          <a:p>
            <a:pPr lvl="3"/>
            <a:r>
              <a:rPr lang="en-US" sz="3000" dirty="0"/>
              <a:t>Portfolio Management?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34722" r="3542" b="29029"/>
          <a:stretch/>
        </p:blipFill>
        <p:spPr>
          <a:xfrm>
            <a:off x="1147510" y="942975"/>
            <a:ext cx="8305800" cy="2486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62958" y="3090446"/>
            <a:ext cx="827471" cy="33855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800" dirty="0"/>
              <a:t>Credit: Wall </a:t>
            </a:r>
          </a:p>
          <a:p>
            <a:r>
              <a:rPr lang="en-US" sz="800" dirty="0"/>
              <a:t>Street Journal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1AE15-A184-4B35-B316-67A10DC2C61C}"/>
              </a:ext>
            </a:extLst>
          </p:cNvPr>
          <p:cNvSpPr txBox="1"/>
          <p:nvPr/>
        </p:nvSpPr>
        <p:spPr>
          <a:xfrm>
            <a:off x="8066313" y="4880572"/>
            <a:ext cx="298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– Cost Share Input Needed!</a:t>
            </a:r>
          </a:p>
        </p:txBody>
      </p:sp>
    </p:spTree>
    <p:extLst>
      <p:ext uri="{BB962C8B-B14F-4D97-AF65-F5344CB8AC3E}">
        <p14:creationId xmlns:p14="http://schemas.microsoft.com/office/powerpoint/2010/main" val="1775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BBBBC-65A8-4338-BA6F-F0C9A1A0C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60" y="253806"/>
            <a:ext cx="11112758" cy="64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185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41E64F-A7DC-4A62-98DD-ABEE53735E28}"/>
              </a:ext>
            </a:extLst>
          </p:cNvPr>
          <p:cNvSpPr txBox="1"/>
          <p:nvPr/>
        </p:nvSpPr>
        <p:spPr>
          <a:xfrm>
            <a:off x="672297" y="439730"/>
            <a:ext cx="91076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EPA Exchange Grant Application</a:t>
            </a:r>
          </a:p>
          <a:p>
            <a:endParaRPr lang="en-US" sz="5400" dirty="0"/>
          </a:p>
          <a:p>
            <a:r>
              <a:rPr lang="en-US" sz="5400" dirty="0"/>
              <a:t>		Possible CA Proposal?</a:t>
            </a:r>
          </a:p>
        </p:txBody>
      </p:sp>
    </p:spTree>
    <p:extLst>
      <p:ext uri="{BB962C8B-B14F-4D97-AF65-F5344CB8AC3E}">
        <p14:creationId xmlns:p14="http://schemas.microsoft.com/office/powerpoint/2010/main" val="16765376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41E64F-A7DC-4A62-98DD-ABEE53735E28}"/>
              </a:ext>
            </a:extLst>
          </p:cNvPr>
          <p:cNvSpPr txBox="1"/>
          <p:nvPr/>
        </p:nvSpPr>
        <p:spPr>
          <a:xfrm>
            <a:off x="672297" y="439730"/>
            <a:ext cx="961211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Implementing the CA 5 Year Plan</a:t>
            </a:r>
          </a:p>
          <a:p>
            <a:r>
              <a:rPr lang="en-US" sz="5400" dirty="0"/>
              <a:t>	Filling in “Missing Data” Gaps</a:t>
            </a:r>
          </a:p>
          <a:p>
            <a:endParaRPr lang="en-US" sz="5400" dirty="0"/>
          </a:p>
          <a:p>
            <a:r>
              <a:rPr lang="en-US" sz="5400" dirty="0"/>
              <a:t>	Initiating the Juvenile Density </a:t>
            </a:r>
          </a:p>
          <a:p>
            <a:r>
              <a:rPr lang="en-US" sz="5400" dirty="0"/>
              <a:t>	– Carrying Capacity Discussion</a:t>
            </a:r>
          </a:p>
          <a:p>
            <a:endParaRPr lang="en-US" sz="5400" dirty="0"/>
          </a:p>
          <a:p>
            <a:r>
              <a:rPr lang="en-US" sz="5400" dirty="0"/>
              <a:t>	Other Issues?</a:t>
            </a:r>
          </a:p>
        </p:txBody>
      </p:sp>
    </p:spTree>
    <p:extLst>
      <p:ext uri="{BB962C8B-B14F-4D97-AF65-F5344CB8AC3E}">
        <p14:creationId xmlns:p14="http://schemas.microsoft.com/office/powerpoint/2010/main" val="23048251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CA priorities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1) HLIs for 18 Tier 1 Populations; </a:t>
            </a:r>
          </a:p>
          <a:p>
            <a:pPr lvl="1"/>
            <a:r>
              <a:rPr lang="en-US" sz="2400" dirty="0"/>
              <a:t>2) HLIs for 51 Tier 2 Populations; </a:t>
            </a:r>
          </a:p>
          <a:p>
            <a:pPr lvl="1"/>
            <a:r>
              <a:rPr lang="en-US" sz="2400" dirty="0"/>
              <a:t>3) HLIs for other populations; </a:t>
            </a:r>
          </a:p>
          <a:p>
            <a:pPr lvl="1"/>
            <a:r>
              <a:rPr lang="en-US" sz="2400" dirty="0"/>
              <a:t>4) Maintain facilities dataset/fish distribution; </a:t>
            </a:r>
          </a:p>
          <a:p>
            <a:pPr lvl="1"/>
            <a:r>
              <a:rPr lang="en-US" sz="2400" dirty="0"/>
              <a:t>5) Related data for NPCC dashboard trends (and others); </a:t>
            </a:r>
          </a:p>
          <a:p>
            <a:pPr lvl="1"/>
            <a:r>
              <a:rPr lang="en-US" sz="2400" dirty="0"/>
              <a:t>6) Discuss potential “carrying capacity” indicator; </a:t>
            </a:r>
          </a:p>
          <a:p>
            <a:pPr lvl="1"/>
            <a:r>
              <a:rPr lang="en-US" sz="2400" dirty="0"/>
              <a:t>7) Align and adjust as priorities set by NOAA, BPA, NPCC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4C33C-7179-482C-BDA8-932F23DD9987}"/>
              </a:ext>
            </a:extLst>
          </p:cNvPr>
          <p:cNvSpPr txBox="1"/>
          <p:nvPr/>
        </p:nvSpPr>
        <p:spPr>
          <a:xfrm>
            <a:off x="7809722" y="6046237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 5 Year plan (8/1/2019)</a:t>
            </a:r>
          </a:p>
        </p:txBody>
      </p:sp>
    </p:spTree>
    <p:extLst>
      <p:ext uri="{BB962C8B-B14F-4D97-AF65-F5344CB8AC3E}">
        <p14:creationId xmlns:p14="http://schemas.microsoft.com/office/powerpoint/2010/main" val="14490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6127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DES Update/Discussion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98327"/>
            <a:ext cx="9144000" cy="768084"/>
          </a:xfrm>
        </p:spPr>
        <p:txBody>
          <a:bodyPr>
            <a:noAutofit/>
          </a:bodyPr>
          <a:lstStyle/>
          <a:p>
            <a:r>
              <a:rPr lang="en-US" sz="5400" b="1" dirty="0"/>
              <a:t>Mike</a:t>
            </a:r>
          </a:p>
        </p:txBody>
      </p:sp>
    </p:spTree>
    <p:extLst>
      <p:ext uri="{BB962C8B-B14F-4D97-AF65-F5344CB8AC3E}">
        <p14:creationId xmlns:p14="http://schemas.microsoft.com/office/powerpoint/2010/main" val="400742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DESs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StreamNet</a:t>
            </a:r>
          </a:p>
          <a:p>
            <a:endParaRPr lang="en-US" sz="4800" b="1" dirty="0">
              <a:solidFill>
                <a:srgbClr val="0070C0"/>
              </a:solidFill>
            </a:endParaRPr>
          </a:p>
          <a:p>
            <a:r>
              <a:rPr lang="en-US" sz="4800" b="1" dirty="0"/>
              <a:t>Coordinated Assessments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178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7429</TotalTime>
  <Words>1147</Words>
  <Application>Microsoft Office PowerPoint</Application>
  <PresentationFormat>Widescreen</PresentationFormat>
  <Paragraphs>212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Office Theme</vt:lpstr>
      <vt:lpstr>1_Office Theme</vt:lpstr>
      <vt:lpstr>StreamNet Steering Committee Meeting</vt:lpstr>
      <vt:lpstr>  Agenda</vt:lpstr>
      <vt:lpstr>Next Budget (10/19 – 9/21)</vt:lpstr>
      <vt:lpstr>PowerPoint Presentation</vt:lpstr>
      <vt:lpstr>PowerPoint Presentation</vt:lpstr>
      <vt:lpstr>PowerPoint Presentation</vt:lpstr>
      <vt:lpstr>Current CA priorities</vt:lpstr>
      <vt:lpstr>DES Update/Discussion </vt:lpstr>
      <vt:lpstr>Two DESs</vt:lpstr>
      <vt:lpstr>Two DESs</vt:lpstr>
      <vt:lpstr>StreamNet DES</vt:lpstr>
      <vt:lpstr>StreamNet DES</vt:lpstr>
      <vt:lpstr>StreamNet DES</vt:lpstr>
      <vt:lpstr>StreamNet DES</vt:lpstr>
      <vt:lpstr>Two DESs</vt:lpstr>
      <vt:lpstr>CA DES</vt:lpstr>
      <vt:lpstr>CA DES</vt:lpstr>
      <vt:lpstr>CA DES</vt:lpstr>
      <vt:lpstr>CA DES</vt:lpstr>
      <vt:lpstr>CA DES</vt:lpstr>
      <vt:lpstr>CA DES</vt:lpstr>
      <vt:lpstr>Two DESs</vt:lpstr>
      <vt:lpstr>BOTH DESs  --  A suite of standard time stamps fields</vt:lpstr>
      <vt:lpstr>   Priorities and Briefing with Nancy</vt:lpstr>
      <vt:lpstr>   Columbia River Basin Fish and Wildlife Program 2020 Program Addendum</vt:lpstr>
      <vt:lpstr>PowerPoint Presentation</vt:lpstr>
      <vt:lpstr>Adjourn </vt:lpstr>
    </vt:vector>
  </TitlesOfParts>
  <Company>PSMFC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Store:  Data Sets by Fiscal Year</dc:title>
  <dc:creator>Mike Banach</dc:creator>
  <cp:lastModifiedBy>Chris Wheaton</cp:lastModifiedBy>
  <cp:revision>77</cp:revision>
  <dcterms:created xsi:type="dcterms:W3CDTF">2016-10-19T22:15:54Z</dcterms:created>
  <dcterms:modified xsi:type="dcterms:W3CDTF">2019-10-28T22:38:40Z</dcterms:modified>
</cp:coreProperties>
</file>