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74" r:id="rId2"/>
    <p:sldId id="275" r:id="rId3"/>
    <p:sldId id="1207" r:id="rId4"/>
    <p:sldId id="276" r:id="rId5"/>
    <p:sldId id="256" r:id="rId6"/>
    <p:sldId id="264" r:id="rId7"/>
    <p:sldId id="259" r:id="rId8"/>
    <p:sldId id="260" r:id="rId9"/>
    <p:sldId id="261" r:id="rId10"/>
    <p:sldId id="263" r:id="rId11"/>
    <p:sldId id="1210" r:id="rId12"/>
    <p:sldId id="277" r:id="rId13"/>
    <p:sldId id="278" r:id="rId14"/>
    <p:sldId id="279" r:id="rId15"/>
    <p:sldId id="280" r:id="rId16"/>
    <p:sldId id="316" r:id="rId17"/>
    <p:sldId id="313" r:id="rId18"/>
    <p:sldId id="322" r:id="rId19"/>
    <p:sldId id="1206" r:id="rId20"/>
    <p:sldId id="1188" r:id="rId21"/>
    <p:sldId id="295" r:id="rId22"/>
    <p:sldId id="339" r:id="rId23"/>
    <p:sldId id="1208" r:id="rId24"/>
    <p:sldId id="1197" r:id="rId25"/>
    <p:sldId id="284" r:id="rId26"/>
    <p:sldId id="1209" r:id="rId27"/>
    <p:sldId id="1200" r:id="rId28"/>
    <p:sldId id="310" r:id="rId29"/>
    <p:sldId id="1199" r:id="rId30"/>
    <p:sldId id="1204" r:id="rId31"/>
    <p:sldId id="1186" r:id="rId32"/>
    <p:sldId id="1187" r:id="rId33"/>
    <p:sldId id="285" r:id="rId34"/>
    <p:sldId id="306" r:id="rId35"/>
    <p:sldId id="312" r:id="rId36"/>
    <p:sldId id="1201" r:id="rId37"/>
    <p:sldId id="1202" r:id="rId38"/>
    <p:sldId id="1198" r:id="rId39"/>
    <p:sldId id="289" r:id="rId40"/>
    <p:sldId id="1195" r:id="rId41"/>
    <p:sldId id="258" r:id="rId42"/>
    <p:sldId id="1196" r:id="rId43"/>
    <p:sldId id="321" r:id="rId44"/>
    <p:sldId id="1203" r:id="rId45"/>
    <p:sldId id="324" r:id="rId46"/>
    <p:sldId id="290" r:id="rId47"/>
    <p:sldId id="291" r:id="rId48"/>
    <p:sldId id="319" r:id="rId49"/>
    <p:sldId id="320" r:id="rId50"/>
    <p:sldId id="1189" r:id="rId51"/>
    <p:sldId id="1190" r:id="rId52"/>
    <p:sldId id="292" r:id="rId53"/>
    <p:sldId id="293" r:id="rId54"/>
    <p:sldId id="335" r:id="rId55"/>
    <p:sldId id="294" r:id="rId56"/>
    <p:sldId id="296" r:id="rId57"/>
    <p:sldId id="29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BEC"/>
    <a:srgbClr val="53AEB3"/>
    <a:srgbClr val="A8D6D8"/>
    <a:srgbClr val="EAF2FA"/>
    <a:srgbClr val="FFFFFF"/>
    <a:srgbClr val="2F5597"/>
    <a:srgbClr val="C55A11"/>
    <a:srgbClr val="D9D9D9"/>
    <a:srgbClr val="1579A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97" autoAdjust="0"/>
    <p:restoredTop sz="75218" autoAdjust="0"/>
  </p:normalViewPr>
  <p:slideViewPr>
    <p:cSldViewPr snapToGrid="0">
      <p:cViewPr varScale="1">
        <p:scale>
          <a:sx n="52" d="100"/>
          <a:sy n="52" d="100"/>
        </p:scale>
        <p:origin x="67" y="274"/>
      </p:cViewPr>
      <p:guideLst/>
    </p:cSldViewPr>
  </p:slideViewPr>
  <p:notesTextViewPr>
    <p:cViewPr>
      <p:scale>
        <a:sx n="1" d="1"/>
        <a:sy n="1" d="1"/>
      </p:scale>
      <p:origin x="0" y="0"/>
    </p:cViewPr>
  </p:notesTextViewPr>
  <p:sorterViewPr>
    <p:cViewPr>
      <p:scale>
        <a:sx n="68" d="100"/>
        <a:sy n="68" d="100"/>
      </p:scale>
      <p:origin x="0" y="-32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psmfc.org\shares\Users\nleonard\Documents\StreamNet%202020%20SOW,%20Budget,%20etc\PISCES%20REPORTING\streamnet_stats_2019-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psmfc.org\shares\Users\nleonard\Documents\StreamNet%202020%20SOW,%20Budget,%20etc\PISCES%20REPORTING\StreamNet_GISWebAnalytics_2015-2019_AndDownloadsByUserType_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smfc.org\shares\Users\nleonard\Documents\StreamNet%202020_present_SOW,%20Budget,%20etc\Summary%20table%2010%20Years%20Budgets%202020170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1800" b="1" dirty="0"/>
              <a:t>9,401 </a:t>
            </a:r>
            <a:endParaRPr lang="en-US" sz="1600" b="1" dirty="0"/>
          </a:p>
          <a:p>
            <a:pPr>
              <a:defRPr/>
            </a:pPr>
            <a:r>
              <a:rPr lang="en-US" sz="1600" dirty="0"/>
              <a:t>unique website visits in</a:t>
            </a:r>
          </a:p>
          <a:p>
            <a:pPr>
              <a:defRPr/>
            </a:pPr>
            <a:r>
              <a:rPr lang="en-US" sz="1600" dirty="0"/>
              <a:t>Calendar Year 2019</a:t>
            </a:r>
          </a:p>
          <a:p>
            <a:pPr>
              <a:defRPr/>
            </a:pPr>
            <a:r>
              <a:rPr lang="en-US" sz="1600" dirty="0"/>
              <a:t>(actual total visits higher)</a:t>
            </a:r>
          </a:p>
        </c:rich>
      </c:tx>
      <c:layout>
        <c:manualLayout>
          <c:xMode val="edge"/>
          <c:yMode val="edge"/>
          <c:x val="0.43782344700665293"/>
          <c:y val="0.53620474654175487"/>
        </c:manualLayout>
      </c:layout>
      <c:overlay val="0"/>
      <c:spPr>
        <a:solidFill>
          <a:srgbClr val="53AEB3">
            <a:alpha val="47843"/>
          </a:srgbClr>
        </a:solid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671328598261613"/>
          <c:y val="0.25272380648364901"/>
          <c:w val="0.5356440746693415"/>
          <c:h val="0.66367400865432358"/>
        </c:manualLayout>
      </c:layout>
      <c:pieChart>
        <c:varyColors val="1"/>
        <c:ser>
          <c:idx val="0"/>
          <c:order val="0"/>
          <c:tx>
            <c:strRef>
              <c:f>Summary!$B$13</c:f>
              <c:strCache>
                <c:ptCount val="1"/>
                <c:pt idx="0">
                  <c:v>2019</c:v>
                </c:pt>
              </c:strCache>
            </c:strRef>
          </c:tx>
          <c:dPt>
            <c:idx val="0"/>
            <c:bubble3D val="0"/>
            <c:explosion val="11"/>
            <c:spPr>
              <a:solidFill>
                <a:schemeClr val="accent5">
                  <a:tint val="38000"/>
                </a:schemeClr>
              </a:solidFill>
              <a:ln w="19050">
                <a:solidFill>
                  <a:schemeClr val="lt1"/>
                </a:solidFill>
              </a:ln>
              <a:effectLst/>
            </c:spPr>
            <c:extLst>
              <c:ext xmlns:c16="http://schemas.microsoft.com/office/drawing/2014/chart" uri="{C3380CC4-5D6E-409C-BE32-E72D297353CC}">
                <c16:uniqueId val="{00000001-DB8F-42C0-A302-911B43102869}"/>
              </c:ext>
            </c:extLst>
          </c:dPt>
          <c:dPt>
            <c:idx val="1"/>
            <c:bubble3D val="0"/>
            <c:spPr>
              <a:solidFill>
                <a:schemeClr val="accent5">
                  <a:tint val="46000"/>
                </a:schemeClr>
              </a:solidFill>
              <a:ln w="19050">
                <a:solidFill>
                  <a:schemeClr val="lt1"/>
                </a:solidFill>
              </a:ln>
              <a:effectLst/>
            </c:spPr>
            <c:extLst>
              <c:ext xmlns:c16="http://schemas.microsoft.com/office/drawing/2014/chart" uri="{C3380CC4-5D6E-409C-BE32-E72D297353CC}">
                <c16:uniqueId val="{00000003-DB8F-42C0-A302-911B43102869}"/>
              </c:ext>
            </c:extLst>
          </c:dPt>
          <c:dPt>
            <c:idx val="2"/>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5-DB8F-42C0-A302-911B43102869}"/>
              </c:ext>
            </c:extLst>
          </c:dPt>
          <c:dPt>
            <c:idx val="3"/>
            <c:bubble3D val="0"/>
            <c:spPr>
              <a:solidFill>
                <a:schemeClr val="accent5">
                  <a:tint val="62000"/>
                </a:schemeClr>
              </a:solidFill>
              <a:ln w="19050">
                <a:solidFill>
                  <a:schemeClr val="lt1"/>
                </a:solidFill>
              </a:ln>
              <a:effectLst/>
            </c:spPr>
            <c:extLst>
              <c:ext xmlns:c16="http://schemas.microsoft.com/office/drawing/2014/chart" uri="{C3380CC4-5D6E-409C-BE32-E72D297353CC}">
                <c16:uniqueId val="{00000007-DB8F-42C0-A302-911B43102869}"/>
              </c:ext>
            </c:extLst>
          </c:dPt>
          <c:dPt>
            <c:idx val="4"/>
            <c:bubble3D val="0"/>
            <c:spPr>
              <a:solidFill>
                <a:schemeClr val="accent5">
                  <a:tint val="69000"/>
                </a:schemeClr>
              </a:solidFill>
              <a:ln w="19050">
                <a:solidFill>
                  <a:schemeClr val="lt1"/>
                </a:solidFill>
              </a:ln>
              <a:effectLst/>
            </c:spPr>
            <c:extLst>
              <c:ext xmlns:c16="http://schemas.microsoft.com/office/drawing/2014/chart" uri="{C3380CC4-5D6E-409C-BE32-E72D297353CC}">
                <c16:uniqueId val="{00000009-DB8F-42C0-A302-911B43102869}"/>
              </c:ext>
            </c:extLst>
          </c:dPt>
          <c:dPt>
            <c:idx val="5"/>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B-DB8F-42C0-A302-911B43102869}"/>
              </c:ext>
            </c:extLst>
          </c:dPt>
          <c:dPt>
            <c:idx val="6"/>
            <c:bubble3D val="0"/>
            <c:spPr>
              <a:solidFill>
                <a:schemeClr val="accent5">
                  <a:tint val="85000"/>
                </a:schemeClr>
              </a:solidFill>
              <a:ln w="19050">
                <a:solidFill>
                  <a:schemeClr val="lt1"/>
                </a:solidFill>
              </a:ln>
              <a:effectLst/>
            </c:spPr>
            <c:extLst>
              <c:ext xmlns:c16="http://schemas.microsoft.com/office/drawing/2014/chart" uri="{C3380CC4-5D6E-409C-BE32-E72D297353CC}">
                <c16:uniqueId val="{0000000D-DB8F-42C0-A302-911B43102869}"/>
              </c:ext>
            </c:extLst>
          </c:dPt>
          <c:dPt>
            <c:idx val="7"/>
            <c:bubble3D val="0"/>
            <c:spPr>
              <a:solidFill>
                <a:schemeClr val="accent5">
                  <a:tint val="93000"/>
                </a:schemeClr>
              </a:solidFill>
              <a:ln w="19050">
                <a:solidFill>
                  <a:schemeClr val="lt1"/>
                </a:solidFill>
              </a:ln>
              <a:effectLst/>
            </c:spPr>
            <c:extLst>
              <c:ext xmlns:c16="http://schemas.microsoft.com/office/drawing/2014/chart" uri="{C3380CC4-5D6E-409C-BE32-E72D297353CC}">
                <c16:uniqueId val="{0000000F-DB8F-42C0-A302-911B43102869}"/>
              </c:ext>
            </c:extLst>
          </c:dPt>
          <c:dPt>
            <c:idx val="8"/>
            <c:bubble3D val="0"/>
            <c:spPr>
              <a:solidFill>
                <a:schemeClr val="accent5"/>
              </a:solidFill>
              <a:ln w="19050">
                <a:solidFill>
                  <a:schemeClr val="lt1"/>
                </a:solidFill>
              </a:ln>
              <a:effectLst/>
            </c:spPr>
            <c:extLst>
              <c:ext xmlns:c16="http://schemas.microsoft.com/office/drawing/2014/chart" uri="{C3380CC4-5D6E-409C-BE32-E72D297353CC}">
                <c16:uniqueId val="{00000011-DB8F-42C0-A302-911B43102869}"/>
              </c:ext>
            </c:extLst>
          </c:dPt>
          <c:dPt>
            <c:idx val="9"/>
            <c:bubble3D val="0"/>
            <c:spPr>
              <a:solidFill>
                <a:schemeClr val="accent5">
                  <a:shade val="92000"/>
                </a:schemeClr>
              </a:solidFill>
              <a:ln w="19050">
                <a:solidFill>
                  <a:schemeClr val="lt1"/>
                </a:solidFill>
              </a:ln>
              <a:effectLst/>
            </c:spPr>
            <c:extLst>
              <c:ext xmlns:c16="http://schemas.microsoft.com/office/drawing/2014/chart" uri="{C3380CC4-5D6E-409C-BE32-E72D297353CC}">
                <c16:uniqueId val="{00000013-DB8F-42C0-A302-911B43102869}"/>
              </c:ext>
            </c:extLst>
          </c:dPt>
          <c:dPt>
            <c:idx val="10"/>
            <c:bubble3D val="0"/>
            <c:spPr>
              <a:solidFill>
                <a:schemeClr val="accent5">
                  <a:shade val="84000"/>
                </a:schemeClr>
              </a:solidFill>
              <a:ln w="19050">
                <a:solidFill>
                  <a:schemeClr val="lt1"/>
                </a:solidFill>
              </a:ln>
              <a:effectLst/>
            </c:spPr>
            <c:extLst>
              <c:ext xmlns:c16="http://schemas.microsoft.com/office/drawing/2014/chart" uri="{C3380CC4-5D6E-409C-BE32-E72D297353CC}">
                <c16:uniqueId val="{00000015-DB8F-42C0-A302-911B43102869}"/>
              </c:ext>
            </c:extLst>
          </c:dPt>
          <c:dPt>
            <c:idx val="1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17-DB8F-42C0-A302-911B43102869}"/>
              </c:ext>
            </c:extLst>
          </c:dPt>
          <c:dPt>
            <c:idx val="12"/>
            <c:bubble3D val="0"/>
            <c:spPr>
              <a:solidFill>
                <a:schemeClr val="accent5">
                  <a:shade val="68000"/>
                </a:schemeClr>
              </a:solidFill>
              <a:ln w="19050">
                <a:solidFill>
                  <a:schemeClr val="lt1"/>
                </a:solidFill>
              </a:ln>
              <a:effectLst/>
            </c:spPr>
            <c:extLst>
              <c:ext xmlns:c16="http://schemas.microsoft.com/office/drawing/2014/chart" uri="{C3380CC4-5D6E-409C-BE32-E72D297353CC}">
                <c16:uniqueId val="{00000019-DB8F-42C0-A302-911B43102869}"/>
              </c:ext>
            </c:extLst>
          </c:dPt>
          <c:dPt>
            <c:idx val="13"/>
            <c:bubble3D val="0"/>
            <c:spPr>
              <a:solidFill>
                <a:schemeClr val="accent5">
                  <a:shade val="61000"/>
                </a:schemeClr>
              </a:solidFill>
              <a:ln w="19050">
                <a:solidFill>
                  <a:schemeClr val="lt1"/>
                </a:solidFill>
              </a:ln>
              <a:effectLst/>
            </c:spPr>
            <c:extLst>
              <c:ext xmlns:c16="http://schemas.microsoft.com/office/drawing/2014/chart" uri="{C3380CC4-5D6E-409C-BE32-E72D297353CC}">
                <c16:uniqueId val="{0000001B-DB8F-42C0-A302-911B43102869}"/>
              </c:ext>
            </c:extLst>
          </c:dPt>
          <c:dPt>
            <c:idx val="14"/>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1D-DB8F-42C0-A302-911B43102869}"/>
              </c:ext>
            </c:extLst>
          </c:dPt>
          <c:dPt>
            <c:idx val="15"/>
            <c:bubble3D val="0"/>
            <c:spPr>
              <a:solidFill>
                <a:schemeClr val="accent5">
                  <a:shade val="45000"/>
                </a:schemeClr>
              </a:solidFill>
              <a:ln w="19050">
                <a:solidFill>
                  <a:schemeClr val="lt1"/>
                </a:solidFill>
              </a:ln>
              <a:effectLst/>
            </c:spPr>
            <c:extLst>
              <c:ext xmlns:c16="http://schemas.microsoft.com/office/drawing/2014/chart" uri="{C3380CC4-5D6E-409C-BE32-E72D297353CC}">
                <c16:uniqueId val="{0000001F-DB8F-42C0-A302-911B43102869}"/>
              </c:ext>
            </c:extLst>
          </c:dPt>
          <c:dPt>
            <c:idx val="16"/>
            <c:bubble3D val="0"/>
            <c:spPr>
              <a:solidFill>
                <a:schemeClr val="accent5">
                  <a:shade val="37000"/>
                </a:schemeClr>
              </a:solidFill>
              <a:ln w="19050">
                <a:solidFill>
                  <a:schemeClr val="lt1"/>
                </a:solidFill>
              </a:ln>
              <a:effectLst/>
            </c:spPr>
            <c:extLst>
              <c:ext xmlns:c16="http://schemas.microsoft.com/office/drawing/2014/chart" uri="{C3380CC4-5D6E-409C-BE32-E72D297353CC}">
                <c16:uniqueId val="{00000021-DB8F-42C0-A302-911B43102869}"/>
              </c:ext>
            </c:extLst>
          </c:dPt>
          <c:dLbls>
            <c:dLbl>
              <c:idx val="0"/>
              <c:layout>
                <c:manualLayout>
                  <c:x val="0.11739425702578904"/>
                  <c:y val="-0.10278635954229434"/>
                </c:manualLayout>
              </c:layout>
              <c:spPr>
                <a:noFill/>
                <a:ln>
                  <a:noFill/>
                </a:ln>
                <a:effectLst/>
              </c:spPr>
              <c:txPr>
                <a:bodyPr rot="0" spcFirstLastPara="1" vertOverflow="ellipsis" vert="horz" wrap="square" anchor="ctr" anchorCtr="1"/>
                <a:lstStyle/>
                <a:p>
                  <a:pPr>
                    <a:lnSpc>
                      <a:spcPts val="1800"/>
                    </a:lnSpc>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21169086625432015"/>
                      <c:h val="0.1446312513184638"/>
                    </c:manualLayout>
                  </c15:layout>
                </c:ext>
                <c:ext xmlns:c16="http://schemas.microsoft.com/office/drawing/2014/chart" uri="{C3380CC4-5D6E-409C-BE32-E72D297353CC}">
                  <c16:uniqueId val="{00000001-DB8F-42C0-A302-911B43102869}"/>
                </c:ext>
              </c:extLst>
            </c:dLbl>
            <c:dLbl>
              <c:idx val="1"/>
              <c:layout>
                <c:manualLayout>
                  <c:x val="-0.12299161801405749"/>
                  <c:y val="0.3338368395171236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8F-42C0-A302-911B43102869}"/>
                </c:ext>
              </c:extLst>
            </c:dLbl>
            <c:dLbl>
              <c:idx val="2"/>
              <c:layout>
                <c:manualLayout>
                  <c:x val="-4.6155733862530739E-2"/>
                  <c:y val="0.30796452945331171"/>
                </c:manualLayout>
              </c:layout>
              <c:showLegendKey val="0"/>
              <c:showVal val="0"/>
              <c:showCatName val="1"/>
              <c:showSerName val="0"/>
              <c:showPercent val="0"/>
              <c:showBubbleSize val="0"/>
              <c:extLst>
                <c:ext xmlns:c15="http://schemas.microsoft.com/office/drawing/2012/chart" uri="{CE6537A1-D6FC-4f65-9D91-7224C49458BB}">
                  <c15:layout>
                    <c:manualLayout>
                      <c:w val="0.32353584417735415"/>
                      <c:h val="0.10785052058171524"/>
                    </c:manualLayout>
                  </c15:layout>
                </c:ext>
                <c:ext xmlns:c16="http://schemas.microsoft.com/office/drawing/2014/chart" uri="{C3380CC4-5D6E-409C-BE32-E72D297353CC}">
                  <c16:uniqueId val="{00000005-DB8F-42C0-A302-911B43102869}"/>
                </c:ext>
              </c:extLst>
            </c:dLbl>
            <c:dLbl>
              <c:idx val="3"/>
              <c:layout>
                <c:manualLayout>
                  <c:x val="-6.4177866507971124E-2"/>
                  <c:y val="0.22845558117885237"/>
                </c:manualLayout>
              </c:layout>
              <c:showLegendKey val="0"/>
              <c:showVal val="0"/>
              <c:showCatName val="1"/>
              <c:showSerName val="0"/>
              <c:showPercent val="0"/>
              <c:showBubbleSize val="0"/>
              <c:extLst>
                <c:ext xmlns:c15="http://schemas.microsoft.com/office/drawing/2012/chart" uri="{CE6537A1-D6FC-4f65-9D91-7224C49458BB}">
                  <c15:layout>
                    <c:manualLayout>
                      <c:w val="0.32567923260876569"/>
                      <c:h val="0.12405781585353295"/>
                    </c:manualLayout>
                  </c15:layout>
                </c:ext>
                <c:ext xmlns:c16="http://schemas.microsoft.com/office/drawing/2014/chart" uri="{C3380CC4-5D6E-409C-BE32-E72D297353CC}">
                  <c16:uniqueId val="{00000007-DB8F-42C0-A302-911B43102869}"/>
                </c:ext>
              </c:extLst>
            </c:dLbl>
            <c:dLbl>
              <c:idx val="4"/>
              <c:layout>
                <c:manualLayout>
                  <c:x val="-0.13430030382758942"/>
                  <c:y val="0.13145138297405118"/>
                </c:manualLayout>
              </c:layout>
              <c:showLegendKey val="0"/>
              <c:showVal val="0"/>
              <c:showCatName val="1"/>
              <c:showSerName val="0"/>
              <c:showPercent val="0"/>
              <c:showBubbleSize val="0"/>
              <c:extLst>
                <c:ext xmlns:c15="http://schemas.microsoft.com/office/drawing/2012/chart" uri="{CE6537A1-D6FC-4f65-9D91-7224C49458BB}">
                  <c15:layout>
                    <c:manualLayout>
                      <c:w val="0.26333330764624624"/>
                      <c:h val="0.15755831659979247"/>
                    </c:manualLayout>
                  </c15:layout>
                </c:ext>
                <c:ext xmlns:c16="http://schemas.microsoft.com/office/drawing/2014/chart" uri="{C3380CC4-5D6E-409C-BE32-E72D297353CC}">
                  <c16:uniqueId val="{00000009-DB8F-42C0-A302-911B43102869}"/>
                </c:ext>
              </c:extLst>
            </c:dLbl>
            <c:dLbl>
              <c:idx val="5"/>
              <c:layout>
                <c:manualLayout>
                  <c:x val="-0.2302561179857836"/>
                  <c:y val="1.198749106324522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B8F-42C0-A302-911B43102869}"/>
                </c:ext>
              </c:extLst>
            </c:dLbl>
            <c:dLbl>
              <c:idx val="6"/>
              <c:layout>
                <c:manualLayout>
                  <c:x val="-5.6955435472644395E-2"/>
                  <c:y val="-1.9214472754867607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B8F-42C0-A302-911B43102869}"/>
                </c:ext>
              </c:extLst>
            </c:dLbl>
            <c:dLbl>
              <c:idx val="7"/>
              <c:layout>
                <c:manualLayout>
                  <c:x val="-0.21599614867353148"/>
                  <c:y val="-5.1375270262584018E-2"/>
                </c:manualLayout>
              </c:layout>
              <c:showLegendKey val="0"/>
              <c:showVal val="0"/>
              <c:showCatName val="1"/>
              <c:showSerName val="0"/>
              <c:showPercent val="0"/>
              <c:showBubbleSize val="0"/>
              <c:extLst>
                <c:ext xmlns:c15="http://schemas.microsoft.com/office/drawing/2012/chart" uri="{CE6537A1-D6FC-4f65-9D91-7224C49458BB}">
                  <c15:layout>
                    <c:manualLayout>
                      <c:w val="0.24351846957637682"/>
                      <c:h val="0.10327864603395283"/>
                    </c:manualLayout>
                  </c15:layout>
                </c:ext>
                <c:ext xmlns:c16="http://schemas.microsoft.com/office/drawing/2014/chart" uri="{C3380CC4-5D6E-409C-BE32-E72D297353CC}">
                  <c16:uniqueId val="{0000000F-DB8F-42C0-A302-911B43102869}"/>
                </c:ext>
              </c:extLst>
            </c:dLbl>
            <c:dLbl>
              <c:idx val="8"/>
              <c:layout>
                <c:manualLayout>
                  <c:x val="-9.5411501165307389E-2"/>
                  <c:y val="-9.00094101417857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B8F-42C0-A302-911B43102869}"/>
                </c:ext>
              </c:extLst>
            </c:dLbl>
            <c:dLbl>
              <c:idx val="9"/>
              <c:layout>
                <c:manualLayout>
                  <c:x val="-0.34143359343498836"/>
                  <c:y val="-0.156525324945083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B8F-42C0-A302-911B43102869}"/>
                </c:ext>
              </c:extLst>
            </c:dLbl>
            <c:dLbl>
              <c:idx val="10"/>
              <c:layout>
                <c:manualLayout>
                  <c:x val="-0.1247626160409636"/>
                  <c:y val="-0.17788371887075419"/>
                </c:manualLayout>
              </c:layout>
              <c:showLegendKey val="0"/>
              <c:showVal val="0"/>
              <c:showCatName val="1"/>
              <c:showSerName val="0"/>
              <c:showPercent val="0"/>
              <c:showBubbleSize val="0"/>
              <c:extLst>
                <c:ext xmlns:c15="http://schemas.microsoft.com/office/drawing/2012/chart" uri="{CE6537A1-D6FC-4f65-9D91-7224C49458BB}">
                  <c15:layout>
                    <c:manualLayout>
                      <c:w val="0.24354603797123098"/>
                      <c:h val="6.2131775104091146E-2"/>
                    </c:manualLayout>
                  </c15:layout>
                </c:ext>
                <c:ext xmlns:c16="http://schemas.microsoft.com/office/drawing/2014/chart" uri="{C3380CC4-5D6E-409C-BE32-E72D297353CC}">
                  <c16:uniqueId val="{00000015-DB8F-42C0-A302-911B43102869}"/>
                </c:ext>
              </c:extLst>
            </c:dLbl>
            <c:dLbl>
              <c:idx val="11"/>
              <c:layout>
                <c:manualLayout>
                  <c:x val="4.1789128045317182E-2"/>
                  <c:y val="-0.1397494252757704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B8F-42C0-A302-911B43102869}"/>
                </c:ext>
              </c:extLst>
            </c:dLbl>
            <c:dLbl>
              <c:idx val="13"/>
              <c:layout>
                <c:manualLayout>
                  <c:x val="0.17651533101230604"/>
                  <c:y val="-0.1199089296989690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B8F-42C0-A302-911B43102869}"/>
                </c:ext>
              </c:extLst>
            </c:dLbl>
            <c:dLbl>
              <c:idx val="14"/>
              <c:layout>
                <c:manualLayout>
                  <c:x val="0.34338812750795072"/>
                  <c:y val="-7.792238180984313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B8F-42C0-A302-911B43102869}"/>
                </c:ext>
              </c:extLst>
            </c:dLbl>
            <c:dLbl>
              <c:idx val="15"/>
              <c:layout>
                <c:manualLayout>
                  <c:x val="0.35298637893366525"/>
                  <c:y val="4.928786754091468E-2"/>
                </c:manualLayout>
              </c:layout>
              <c:spPr>
                <a:solidFill>
                  <a:prstClr val="white"/>
                </a:solid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borderCallout1">
                      <a:avLst/>
                    </a:prstGeom>
                    <a:noFill/>
                    <a:ln>
                      <a:noFill/>
                    </a:ln>
                  </c15:spPr>
                </c:ext>
                <c:ext xmlns:c16="http://schemas.microsoft.com/office/drawing/2014/chart" uri="{C3380CC4-5D6E-409C-BE32-E72D297353CC}">
                  <c16:uniqueId val="{0000001F-DB8F-42C0-A302-911B43102869}"/>
                </c:ext>
              </c:extLst>
            </c:dLbl>
            <c:dLbl>
              <c:idx val="16"/>
              <c:layout>
                <c:manualLayout>
                  <c:x val="0.28815767037946366"/>
                  <c:y val="0.20582795208099486"/>
                </c:manualLayout>
              </c:layout>
              <c:spPr>
                <a:solidFill>
                  <a:prstClr val="white"/>
                </a:solidFill>
                <a:ln>
                  <a:solidFill>
                    <a:prstClr val="white">
                      <a:lumMod val="65000"/>
                    </a:prst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borderCallout1">
                      <a:avLst/>
                    </a:prstGeom>
                    <a:noFill/>
                    <a:ln>
                      <a:noFill/>
                    </a:ln>
                  </c15:spPr>
                </c:ext>
                <c:ext xmlns:c16="http://schemas.microsoft.com/office/drawing/2014/chart" uri="{C3380CC4-5D6E-409C-BE32-E72D297353CC}">
                  <c16:uniqueId val="{00000021-DB8F-42C0-A302-911B43102869}"/>
                </c:ext>
              </c:extLst>
            </c:dLbl>
            <c:spPr>
              <a:noFill/>
              <a:ln>
                <a:noFill/>
              </a:ln>
              <a:effectLst/>
            </c:spPr>
            <c:txPr>
              <a:bodyPr rot="0" spcFirstLastPara="1" vertOverflow="ellipsis" vert="horz" wrap="square" anchor="ctr" anchorCtr="1"/>
              <a:lstStyle/>
              <a:p>
                <a:pPr>
                  <a:lnSpc>
                    <a:spcPts val="1800"/>
                  </a:lnSpc>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Summary!$A$14:$A$30</c:f>
              <c:strCache>
                <c:ptCount val="17"/>
                <c:pt idx="0">
                  <c:v>General public/rate-payers (Comcast, Verizon, etc.)</c:v>
                </c:pt>
                <c:pt idx="1">
                  <c:v>State of Oregon</c:v>
                </c:pt>
                <c:pt idx="2">
                  <c:v>Bonneville Power Administration</c:v>
                </c:pt>
                <c:pt idx="3">
                  <c:v>National Oceanic and Atmospheric Administration</c:v>
                </c:pt>
                <c:pt idx="4">
                  <c:v>U.S. Fish and Wildlife Service, IRM/BFO HQ</c:v>
                </c:pt>
                <c:pt idx="5">
                  <c:v>WA Department of Fish and Wildlife</c:v>
                </c:pt>
                <c:pt idx="6">
                  <c:v>State of Idaho</c:v>
                </c:pt>
                <c:pt idx="7">
                  <c:v>Headquarters USAISC (US Army COE)</c:v>
                </c:pt>
                <c:pt idx="8">
                  <c:v>U.S.D.A. Forest Service</c:v>
                </c:pt>
                <c:pt idx="9">
                  <c:v>Oregon State University</c:v>
                </c:pt>
                <c:pt idx="10">
                  <c:v>USDA Office of Operations</c:v>
                </c:pt>
                <c:pt idx="11">
                  <c:v>University of Washington</c:v>
                </c:pt>
                <c:pt idx="12">
                  <c:v>Nez Perce Tribe</c:v>
                </c:pt>
                <c:pt idx="13">
                  <c:v>Portland State University</c:v>
                </c:pt>
                <c:pt idx="14">
                  <c:v>U.S. Bureau of Land Management</c:v>
                </c:pt>
                <c:pt idx="15">
                  <c:v>State of Washington</c:v>
                </c:pt>
                <c:pt idx="16">
                  <c:v>USGS National Wetlands Research Center </c:v>
                </c:pt>
              </c:strCache>
            </c:strRef>
          </c:cat>
          <c:val>
            <c:numRef>
              <c:f>Summary!$B$14:$B$30</c:f>
              <c:numCache>
                <c:formatCode>#,##0</c:formatCode>
                <c:ptCount val="17"/>
                <c:pt idx="0">
                  <c:v>7417</c:v>
                </c:pt>
                <c:pt idx="1">
                  <c:v>438</c:v>
                </c:pt>
                <c:pt idx="2">
                  <c:v>235</c:v>
                </c:pt>
                <c:pt idx="3">
                  <c:v>216</c:v>
                </c:pt>
                <c:pt idx="4">
                  <c:v>160</c:v>
                </c:pt>
                <c:pt idx="5">
                  <c:v>154</c:v>
                </c:pt>
                <c:pt idx="6">
                  <c:v>142</c:v>
                </c:pt>
                <c:pt idx="7">
                  <c:v>98</c:v>
                </c:pt>
                <c:pt idx="8">
                  <c:v>90</c:v>
                </c:pt>
                <c:pt idx="9">
                  <c:v>79</c:v>
                </c:pt>
                <c:pt idx="10">
                  <c:v>74</c:v>
                </c:pt>
                <c:pt idx="11">
                  <c:v>69</c:v>
                </c:pt>
                <c:pt idx="12">
                  <c:v>66</c:v>
                </c:pt>
                <c:pt idx="13">
                  <c:v>47</c:v>
                </c:pt>
                <c:pt idx="14">
                  <c:v>47</c:v>
                </c:pt>
                <c:pt idx="15">
                  <c:v>35</c:v>
                </c:pt>
                <c:pt idx="16">
                  <c:v>34</c:v>
                </c:pt>
              </c:numCache>
            </c:numRef>
          </c:val>
          <c:extLst>
            <c:ext xmlns:c16="http://schemas.microsoft.com/office/drawing/2014/chart" uri="{C3380CC4-5D6E-409C-BE32-E72D297353CC}">
              <c16:uniqueId val="{00000022-DB8F-42C0-A302-911B431028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4937869131444137"/>
          <c:y val="0.13507327114740511"/>
          <c:w val="0.70124261737111726"/>
          <c:h val="0.76446950602270491"/>
        </c:manualLayout>
      </c:layout>
      <c:pieChart>
        <c:varyColors val="1"/>
        <c:ser>
          <c:idx val="0"/>
          <c:order val="0"/>
          <c:dPt>
            <c:idx val="0"/>
            <c:bubble3D val="0"/>
            <c:spPr>
              <a:solidFill>
                <a:schemeClr val="accent5">
                  <a:shade val="45000"/>
                </a:schemeClr>
              </a:solidFill>
              <a:ln w="19050">
                <a:solidFill>
                  <a:schemeClr val="lt1"/>
                </a:solidFill>
              </a:ln>
              <a:effectLst/>
            </c:spPr>
            <c:extLst>
              <c:ext xmlns:c16="http://schemas.microsoft.com/office/drawing/2014/chart" uri="{C3380CC4-5D6E-409C-BE32-E72D297353CC}">
                <c16:uniqueId val="{00000001-AD92-477E-98B8-1EA1DCD469F6}"/>
              </c:ext>
            </c:extLst>
          </c:dPt>
          <c:dPt>
            <c:idx val="1"/>
            <c:bubble3D val="0"/>
            <c:spPr>
              <a:solidFill>
                <a:schemeClr val="accent5">
                  <a:shade val="61000"/>
                </a:schemeClr>
              </a:solidFill>
              <a:ln w="19050">
                <a:solidFill>
                  <a:schemeClr val="lt1"/>
                </a:solidFill>
              </a:ln>
              <a:effectLst/>
            </c:spPr>
            <c:extLst>
              <c:ext xmlns:c16="http://schemas.microsoft.com/office/drawing/2014/chart" uri="{C3380CC4-5D6E-409C-BE32-E72D297353CC}">
                <c16:uniqueId val="{00000003-AD92-477E-98B8-1EA1DCD469F6}"/>
              </c:ext>
            </c:extLst>
          </c:dPt>
          <c:dPt>
            <c:idx val="2"/>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5-AD92-477E-98B8-1EA1DCD469F6}"/>
              </c:ext>
            </c:extLst>
          </c:dPt>
          <c:dPt>
            <c:idx val="3"/>
            <c:bubble3D val="0"/>
            <c:spPr>
              <a:solidFill>
                <a:schemeClr val="accent5">
                  <a:shade val="92000"/>
                </a:schemeClr>
              </a:solidFill>
              <a:ln w="19050">
                <a:solidFill>
                  <a:schemeClr val="lt1"/>
                </a:solidFill>
              </a:ln>
              <a:effectLst/>
            </c:spPr>
            <c:extLst>
              <c:ext xmlns:c16="http://schemas.microsoft.com/office/drawing/2014/chart" uri="{C3380CC4-5D6E-409C-BE32-E72D297353CC}">
                <c16:uniqueId val="{00000007-AD92-477E-98B8-1EA1DCD469F6}"/>
              </c:ext>
            </c:extLst>
          </c:dPt>
          <c:dPt>
            <c:idx val="4"/>
            <c:bubble3D val="0"/>
            <c:spPr>
              <a:solidFill>
                <a:schemeClr val="accent5">
                  <a:tint val="93000"/>
                </a:schemeClr>
              </a:solidFill>
              <a:ln w="19050">
                <a:solidFill>
                  <a:schemeClr val="lt1"/>
                </a:solidFill>
              </a:ln>
              <a:effectLst/>
            </c:spPr>
            <c:extLst>
              <c:ext xmlns:c16="http://schemas.microsoft.com/office/drawing/2014/chart" uri="{C3380CC4-5D6E-409C-BE32-E72D297353CC}">
                <c16:uniqueId val="{00000009-AD92-477E-98B8-1EA1DCD469F6}"/>
              </c:ext>
            </c:extLst>
          </c:dPt>
          <c:dPt>
            <c:idx val="5"/>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B-AD92-477E-98B8-1EA1DCD469F6}"/>
              </c:ext>
            </c:extLst>
          </c:dPt>
          <c:dPt>
            <c:idx val="6"/>
            <c:bubble3D val="0"/>
            <c:spPr>
              <a:solidFill>
                <a:schemeClr val="accent5">
                  <a:tint val="62000"/>
                </a:schemeClr>
              </a:solidFill>
              <a:ln w="19050">
                <a:solidFill>
                  <a:schemeClr val="lt1"/>
                </a:solidFill>
              </a:ln>
              <a:effectLst/>
            </c:spPr>
            <c:extLst>
              <c:ext xmlns:c16="http://schemas.microsoft.com/office/drawing/2014/chart" uri="{C3380CC4-5D6E-409C-BE32-E72D297353CC}">
                <c16:uniqueId val="{0000000D-AD92-477E-98B8-1EA1DCD469F6}"/>
              </c:ext>
            </c:extLst>
          </c:dPt>
          <c:dPt>
            <c:idx val="7"/>
            <c:bubble3D val="0"/>
            <c:spPr>
              <a:solidFill>
                <a:schemeClr val="accent5">
                  <a:tint val="46000"/>
                </a:schemeClr>
              </a:solidFill>
              <a:ln w="19050">
                <a:solidFill>
                  <a:schemeClr val="lt1"/>
                </a:solidFill>
              </a:ln>
              <a:effectLst/>
            </c:spPr>
            <c:extLst>
              <c:ext xmlns:c16="http://schemas.microsoft.com/office/drawing/2014/chart" uri="{C3380CC4-5D6E-409C-BE32-E72D297353CC}">
                <c16:uniqueId val="{0000000F-AD92-477E-98B8-1EA1DCD469F6}"/>
              </c:ext>
            </c:extLst>
          </c:dPt>
          <c:dLbls>
            <c:dLbl>
              <c:idx val="0"/>
              <c:layout>
                <c:manualLayout>
                  <c:x val="-3.3542976939204584E-3"/>
                  <c:y val="2.0790024193367523E-3"/>
                </c:manualLayout>
              </c:layout>
              <c:tx>
                <c:rich>
                  <a:bodyPr/>
                  <a:lstStyle/>
                  <a:p>
                    <a:fld id="{CB7C76FD-CEFC-4446-B21B-94A9A1FAE635}" type="CATEGORYNAME">
                      <a:rPr lang="en-US"/>
                      <a:pPr/>
                      <a:t>[CATEGORY NAME]</a:t>
                    </a:fld>
                    <a:r>
                      <a:rPr lang="en-US"/>
                      <a:t>
</a:t>
                    </a:r>
                    <a:fld id="{D848AB1B-F781-4A75-971B-24CB6E7CCD9E}"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D92-477E-98B8-1EA1DCD469F6}"/>
                </c:ext>
              </c:extLst>
            </c:dLbl>
            <c:dLbl>
              <c:idx val="1"/>
              <c:layout>
                <c:manualLayout>
                  <c:x val="-1.89967255901352E-2"/>
                  <c:y val="-2.9106079956113761E-2"/>
                </c:manualLayout>
              </c:layout>
              <c:tx>
                <c:rich>
                  <a:bodyPr/>
                  <a:lstStyle/>
                  <a:p>
                    <a:fld id="{30C86CD6-F9F4-4F89-B2CC-F0AB0CBC3CB5}" type="CATEGORYNAME">
                      <a:rPr lang="en-US"/>
                      <a:pPr/>
                      <a:t>[CATEGORY NAME]</a:t>
                    </a:fld>
                    <a:r>
                      <a:rPr lang="en-US"/>
                      <a:t>
</a:t>
                    </a:r>
                    <a:fld id="{D1C3151C-A0CC-4110-BDE7-96617DE8FEE2}"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92-477E-98B8-1EA1DCD469F6}"/>
                </c:ext>
              </c:extLst>
            </c:dLbl>
            <c:dLbl>
              <c:idx val="2"/>
              <c:layout>
                <c:manualLayout>
                  <c:x val="7.1738499737388745E-2"/>
                  <c:y val="-5.7071764132434491E-2"/>
                </c:manualLayout>
              </c:layout>
              <c:tx>
                <c:rich>
                  <a:bodyPr/>
                  <a:lstStyle/>
                  <a:p>
                    <a:fld id="{3F81334D-B955-4108-AD4E-1630FE83961A}" type="CATEGORYNAME">
                      <a:rPr lang="en-US"/>
                      <a:pPr/>
                      <a:t>[CATEGORY NAME]</a:t>
                    </a:fld>
                    <a:r>
                      <a:rPr lang="en-US"/>
                      <a:t>
</a:t>
                    </a:r>
                    <a:fld id="{2EC241C5-DE75-4F20-BBDE-618C7A04ECC1}"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18118806346243377"/>
                      <c:h val="0.11807756613072576"/>
                    </c:manualLayout>
                  </c15:layout>
                  <c15:dlblFieldTable/>
                  <c15:showDataLabelsRange val="0"/>
                </c:ext>
                <c:ext xmlns:c16="http://schemas.microsoft.com/office/drawing/2014/chart" uri="{C3380CC4-5D6E-409C-BE32-E72D297353CC}">
                  <c16:uniqueId val="{00000005-AD92-477E-98B8-1EA1DCD469F6}"/>
                </c:ext>
              </c:extLst>
            </c:dLbl>
            <c:dLbl>
              <c:idx val="3"/>
              <c:layout>
                <c:manualLayout>
                  <c:x val="2.6658853512417192E-2"/>
                  <c:y val="-4.2156645218549005E-2"/>
                </c:manualLayout>
              </c:layout>
              <c:tx>
                <c:rich>
                  <a:bodyPr/>
                  <a:lstStyle/>
                  <a:p>
                    <a:fld id="{5D30A83E-1C02-457A-AE63-25395D9B8A55}" type="CATEGORYNAME">
                      <a:rPr lang="en-US"/>
                      <a:pPr/>
                      <a:t>[CATEGORY NAME]</a:t>
                    </a:fld>
                    <a:r>
                      <a:rPr lang="en-US"/>
                      <a:t> </a:t>
                    </a:r>
                    <a:fld id="{F9047EF8-1451-4B36-B4E8-C806B0E36B78}"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D92-477E-98B8-1EA1DCD469F6}"/>
                </c:ext>
              </c:extLst>
            </c:dLbl>
            <c:dLbl>
              <c:idx val="4"/>
              <c:layout>
                <c:manualLayout>
                  <c:x val="-1.4030975532851155E-3"/>
                  <c:y val="2.9953405813179491E-2"/>
                </c:manualLayout>
              </c:layout>
              <c:tx>
                <c:rich>
                  <a:bodyPr/>
                  <a:lstStyle/>
                  <a:p>
                    <a:fld id="{8BA7BEE4-376C-48BA-89DC-E7BD57B844B3}" type="CATEGORYNAME">
                      <a:rPr lang="en-US"/>
                      <a:pPr/>
                      <a:t>[CATEGORY NAME]</a:t>
                    </a:fld>
                    <a:r>
                      <a:rPr lang="en-US"/>
                      <a:t>
</a:t>
                    </a:r>
                    <a:fld id="{A22948D6-3374-4184-9B25-C36BAED40FDD}"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30138248196246281"/>
                      <c:h val="0.15015208188836612"/>
                    </c:manualLayout>
                  </c15:layout>
                  <c15:dlblFieldTable/>
                  <c15:showDataLabelsRange val="0"/>
                </c:ext>
                <c:ext xmlns:c16="http://schemas.microsoft.com/office/drawing/2014/chart" uri="{C3380CC4-5D6E-409C-BE32-E72D297353CC}">
                  <c16:uniqueId val="{00000009-AD92-477E-98B8-1EA1DCD469F6}"/>
                </c:ext>
              </c:extLst>
            </c:dLbl>
            <c:dLbl>
              <c:idx val="5"/>
              <c:layout>
                <c:manualLayout>
                  <c:x val="-2.9158134839221694E-2"/>
                  <c:y val="4.7170717816030702E-3"/>
                </c:manualLayout>
              </c:layout>
              <c:tx>
                <c:rich>
                  <a:bodyPr/>
                  <a:lstStyle/>
                  <a:p>
                    <a:fld id="{2313A165-6ECF-44D0-824E-985ADFF0442D}" type="CATEGORYNAME">
                      <a:rPr lang="en-US"/>
                      <a:pPr/>
                      <a:t>[CATEGORY NAME]</a:t>
                    </a:fld>
                    <a:r>
                      <a:rPr lang="en-US"/>
                      <a:t>
</a:t>
                    </a:r>
                    <a:fld id="{355E0C1F-F837-4A23-9CF0-B2EE13401821}"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D92-477E-98B8-1EA1DCD469F6}"/>
                </c:ext>
              </c:extLst>
            </c:dLbl>
            <c:dLbl>
              <c:idx val="6"/>
              <c:layout>
                <c:manualLayout>
                  <c:x val="-7.7119976428434142E-2"/>
                  <c:y val="-4.349405202693063E-2"/>
                </c:manualLayout>
              </c:layout>
              <c:tx>
                <c:rich>
                  <a:bodyPr/>
                  <a:lstStyle/>
                  <a:p>
                    <a:fld id="{9C3143A5-7B0C-4BFD-9B43-48CA6FF1F1D5}" type="CATEGORYNAME">
                      <a:rPr lang="en-US"/>
                      <a:pPr/>
                      <a:t>[CATEGORY NAME]</a:t>
                    </a:fld>
                    <a:r>
                      <a:rPr lang="en-US"/>
                      <a:t>
</a:t>
                    </a:r>
                    <a:fld id="{27B6E898-F507-4ABA-972E-4C82C9884B89}"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27992459433136896"/>
                      <c:h val="8.6195440305701754E-2"/>
                    </c:manualLayout>
                  </c15:layout>
                  <c15:dlblFieldTable/>
                  <c15:showDataLabelsRange val="0"/>
                </c:ext>
                <c:ext xmlns:c16="http://schemas.microsoft.com/office/drawing/2014/chart" uri="{C3380CC4-5D6E-409C-BE32-E72D297353CC}">
                  <c16:uniqueId val="{0000000D-AD92-477E-98B8-1EA1DCD469F6}"/>
                </c:ext>
              </c:extLst>
            </c:dLbl>
            <c:dLbl>
              <c:idx val="7"/>
              <c:layout>
                <c:manualLayout>
                  <c:x val="4.8808460832918482E-2"/>
                  <c:y val="-0.20241915899851326"/>
                </c:manualLayout>
              </c:layout>
              <c:tx>
                <c:rich>
                  <a:bodyPr/>
                  <a:lstStyle/>
                  <a:p>
                    <a:fld id="{7380E76C-9BB5-452B-A66F-4FC4FF4FCD60}" type="CATEGORYNAME">
                      <a:rPr lang="en-US"/>
                      <a:pPr/>
                      <a:t>[CATEGORY NAME]</a:t>
                    </a:fld>
                    <a:r>
                      <a:rPr lang="en-US"/>
                      <a:t>
</a:t>
                    </a:r>
                    <a:fld id="{057BF2DE-92A5-46B9-AAFC-3E1A42FBA810}"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26523420149404403"/>
                      <c:h val="0.12044903029233615"/>
                    </c:manualLayout>
                  </c15:layout>
                  <c15:dlblFieldTable/>
                  <c15:showDataLabelsRange val="0"/>
                </c:ext>
                <c:ext xmlns:c16="http://schemas.microsoft.com/office/drawing/2014/chart" uri="{C3380CC4-5D6E-409C-BE32-E72D297353CC}">
                  <c16:uniqueId val="{0000000F-AD92-477E-98B8-1EA1DCD469F6}"/>
                </c:ext>
              </c:extLst>
            </c:dLbl>
            <c:spPr>
              <a:solidFill>
                <a:sysClr val="window" lastClr="FFFFFF"/>
              </a:solidFill>
              <a:ln>
                <a:solidFill>
                  <a:schemeClr val="bg1">
                    <a:lumMod val="65000"/>
                  </a:scheme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'SN 2019 Downloads by User Type'!$F$3:$F$10</c:f>
              <c:strCache>
                <c:ptCount val="8"/>
                <c:pt idx="0">
                  <c:v>Federal Agency</c:v>
                </c:pt>
                <c:pt idx="1">
                  <c:v>State Agency</c:v>
                </c:pt>
                <c:pt idx="2">
                  <c:v>Tribal Agency</c:v>
                </c:pt>
                <c:pt idx="3">
                  <c:v>Regional Agency</c:v>
                </c:pt>
                <c:pt idx="4">
                  <c:v>County/Municpal agency</c:v>
                </c:pt>
                <c:pt idx="5">
                  <c:v>Non-profit</c:v>
                </c:pt>
                <c:pt idx="6">
                  <c:v>Private consultant/Industry</c:v>
                </c:pt>
                <c:pt idx="7">
                  <c:v>University/Academic Institution</c:v>
                </c:pt>
              </c:strCache>
            </c:strRef>
          </c:cat>
          <c:val>
            <c:numRef>
              <c:f>'SN 2019 Downloads by User Type'!$G$3:$G$10</c:f>
              <c:numCache>
                <c:formatCode>General</c:formatCode>
                <c:ptCount val="8"/>
                <c:pt idx="0">
                  <c:v>124</c:v>
                </c:pt>
                <c:pt idx="1">
                  <c:v>45</c:v>
                </c:pt>
                <c:pt idx="2">
                  <c:v>42</c:v>
                </c:pt>
                <c:pt idx="3">
                  <c:v>22</c:v>
                </c:pt>
                <c:pt idx="4">
                  <c:v>18</c:v>
                </c:pt>
                <c:pt idx="5">
                  <c:v>58</c:v>
                </c:pt>
                <c:pt idx="6">
                  <c:v>99</c:v>
                </c:pt>
                <c:pt idx="7">
                  <c:v>243</c:v>
                </c:pt>
              </c:numCache>
            </c:numRef>
          </c:val>
          <c:extLst>
            <c:ext xmlns:c16="http://schemas.microsoft.com/office/drawing/2014/chart" uri="{C3380CC4-5D6E-409C-BE32-E72D297353CC}">
              <c16:uniqueId val="{00000010-AD92-477E-98B8-1EA1DCD469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t>StreamNet Program </a:t>
            </a:r>
          </a:p>
          <a:p>
            <a:pPr>
              <a:defRPr/>
            </a:pPr>
            <a:r>
              <a:rPr lang="en-US" dirty="0"/>
              <a:t>BPA Baseline Fiscal Year Funding </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'adjusted for inflation'!$D$4</c:f>
              <c:strCache>
                <c:ptCount val="1"/>
                <c:pt idx="0">
                  <c:v>Nominal Value</c:v>
                </c:pt>
              </c:strCache>
            </c:strRef>
          </c:tx>
          <c:spPr>
            <a:ln w="38100" cap="flat" cmpd="dbl" algn="ctr">
              <a:solidFill>
                <a:schemeClr val="accent1"/>
              </a:solidFill>
              <a:miter lim="800000"/>
            </a:ln>
            <a:effectLst/>
          </c:spPr>
          <c:marker>
            <c:symbol val="none"/>
          </c:marker>
          <c:dLbls>
            <c:dLbl>
              <c:idx val="9"/>
              <c:layout>
                <c:manualLayout>
                  <c:x val="-2.0139501043147597E-2"/>
                  <c:y val="0.1406667827022579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96-4BAE-84CA-84B95FE15DA6}"/>
                </c:ext>
              </c:extLst>
            </c:dLbl>
            <c:spPr>
              <a:solidFill>
                <a:schemeClr val="lt1"/>
              </a:solidFill>
              <a:ln>
                <a:solidFill>
                  <a:schemeClr val="dk1">
                    <a:lumMod val="25000"/>
                    <a:lumOff val="75000"/>
                  </a:schemeClr>
                </a:solidFill>
              </a:ln>
              <a:effectLst/>
            </c:spPr>
            <c:txPr>
              <a:bodyPr rot="-540000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cat>
            <c:numRef>
              <c:f>'adjusted for inflation'!$E$3:$V$3</c:f>
              <c:numCache>
                <c:formatCode>General</c:formatCode>
                <c:ptCount val="18"/>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numCache>
            </c:numRef>
          </c:cat>
          <c:val>
            <c:numRef>
              <c:f>'adjusted for inflation'!$E$4:$V$4</c:f>
              <c:numCache>
                <c:formatCode>\$#,##0</c:formatCode>
                <c:ptCount val="18"/>
                <c:pt idx="0">
                  <c:v>2395802</c:v>
                </c:pt>
                <c:pt idx="1">
                  <c:v>2315033</c:v>
                </c:pt>
                <c:pt idx="2">
                  <c:v>2315033</c:v>
                </c:pt>
                <c:pt idx="3">
                  <c:v>2326033</c:v>
                </c:pt>
                <c:pt idx="4">
                  <c:v>2157725</c:v>
                </c:pt>
                <c:pt idx="5">
                  <c:v>1965766</c:v>
                </c:pt>
                <c:pt idx="6">
                  <c:v>1967247</c:v>
                </c:pt>
                <c:pt idx="7">
                  <c:v>2313145</c:v>
                </c:pt>
                <c:pt idx="8">
                  <c:v>2034576</c:v>
                </c:pt>
                <c:pt idx="9">
                  <c:v>1355606</c:v>
                </c:pt>
                <c:pt idx="10">
                  <c:v>2084576</c:v>
                </c:pt>
                <c:pt idx="11">
                  <c:v>2084576</c:v>
                </c:pt>
                <c:pt idx="12">
                  <c:v>2084576</c:v>
                </c:pt>
                <c:pt idx="13">
                  <c:v>2145483</c:v>
                </c:pt>
                <c:pt idx="14">
                  <c:v>2145483</c:v>
                </c:pt>
                <c:pt idx="15">
                  <c:v>2002970</c:v>
                </c:pt>
                <c:pt idx="16">
                  <c:v>1988689</c:v>
                </c:pt>
                <c:pt idx="17">
                  <c:v>2159989</c:v>
                </c:pt>
              </c:numCache>
            </c:numRef>
          </c:val>
          <c:smooth val="0"/>
          <c:extLst>
            <c:ext xmlns:c16="http://schemas.microsoft.com/office/drawing/2014/chart" uri="{C3380CC4-5D6E-409C-BE32-E72D297353CC}">
              <c16:uniqueId val="{00000001-4296-4BAE-84CA-84B95FE15DA6}"/>
            </c:ext>
          </c:extLst>
        </c:ser>
        <c:dLbls>
          <c:dLblPos val="ctr"/>
          <c:showLegendKey val="0"/>
          <c:showVal val="1"/>
          <c:showCatName val="0"/>
          <c:showSerName val="0"/>
          <c:showPercent val="0"/>
          <c:showBubbleSize val="0"/>
        </c:dLbls>
        <c:smooth val="0"/>
        <c:axId val="581525200"/>
        <c:axId val="580330416"/>
        <c:extLst>
          <c:ext xmlns:c15="http://schemas.microsoft.com/office/drawing/2012/chart" uri="{02D57815-91ED-43cb-92C2-25804820EDAC}">
            <c15:filteredLineSeries>
              <c15:ser>
                <c:idx val="1"/>
                <c:order val="1"/>
                <c:tx>
                  <c:strRef>
                    <c:extLst>
                      <c:ext uri="{02D57815-91ED-43cb-92C2-25804820EDAC}">
                        <c15:formulaRef>
                          <c15:sqref>'adjusted for inflation'!$D$5</c15:sqref>
                        </c15:formulaRef>
                      </c:ext>
                    </c:extLst>
                    <c:strCache>
                      <c:ptCount val="1"/>
                      <c:pt idx="0">
                        <c:v>Real Value (adjusted to 2004 dollar)</c:v>
                      </c:pt>
                    </c:strCache>
                  </c:strRef>
                </c:tx>
                <c:spPr>
                  <a:ln w="38100" cap="flat" cmpd="dbl" algn="ctr">
                    <a:solidFill>
                      <a:schemeClr val="accent2"/>
                    </a:solidFill>
                    <a:miter lim="800000"/>
                  </a:ln>
                  <a:effectLst/>
                </c:spPr>
                <c:marker>
                  <c:symbol val="none"/>
                </c:marker>
                <c:dLbls>
                  <c:numFmt formatCode="&quot;$&quot;#,##0" sourceLinked="0"/>
                  <c:spPr>
                    <a:solidFill>
                      <a:schemeClr val="lt1"/>
                    </a:solidFill>
                    <a:ln>
                      <a:solidFill>
                        <a:schemeClr val="dk1">
                          <a:lumMod val="25000"/>
                          <a:lumOff val="75000"/>
                        </a:schemeClr>
                      </a:solidFill>
                    </a:ln>
                    <a:effectLst/>
                  </c:spPr>
                  <c:txPr>
                    <a:bodyPr rot="-540000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cat>
                  <c:numRef>
                    <c:extLst>
                      <c:ext uri="{02D57815-91ED-43cb-92C2-25804820EDAC}">
                        <c15:formulaRef>
                          <c15:sqref>'adjusted for inflation'!$E$3:$V$3</c15:sqref>
                        </c15:formulaRef>
                      </c:ext>
                    </c:extLst>
                    <c:numCache>
                      <c:formatCode>General</c:formatCode>
                      <c:ptCount val="18"/>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numCache>
                  </c:numRef>
                </c:cat>
                <c:val>
                  <c:numRef>
                    <c:extLst>
                      <c:ext uri="{02D57815-91ED-43cb-92C2-25804820EDAC}">
                        <c15:formulaRef>
                          <c15:sqref>'adjusted for inflation'!$E$5:$V$5</c15:sqref>
                        </c15:formulaRef>
                      </c:ext>
                    </c:extLst>
                    <c:numCache>
                      <c:formatCode>General</c:formatCode>
                      <c:ptCount val="18"/>
                      <c:pt idx="0" formatCode="\$#,##0">
                        <c:v>2395802</c:v>
                      </c:pt>
                      <c:pt idx="1">
                        <c:v>2239169.14</c:v>
                      </c:pt>
                      <c:pt idx="2">
                        <c:v>2169195.11</c:v>
                      </c:pt>
                      <c:pt idx="3">
                        <c:v>2119144.38</c:v>
                      </c:pt>
                      <c:pt idx="4">
                        <c:v>1893118.24</c:v>
                      </c:pt>
                      <c:pt idx="5">
                        <c:v>1730858.53</c:v>
                      </c:pt>
                      <c:pt idx="6">
                        <c:v>1704208.82</c:v>
                      </c:pt>
                      <c:pt idx="7">
                        <c:v>1942540.38</c:v>
                      </c:pt>
                      <c:pt idx="8">
                        <c:v>1673961.02</c:v>
                      </c:pt>
                      <c:pt idx="9">
                        <c:v>1099232.79</c:v>
                      </c:pt>
                      <c:pt idx="10">
                        <c:v>1663356.68</c:v>
                      </c:pt>
                      <c:pt idx="11">
                        <c:v>1661384.65</c:v>
                      </c:pt>
                      <c:pt idx="12">
                        <c:v>1640687.17</c:v>
                      </c:pt>
                      <c:pt idx="13">
                        <c:v>1653401.35</c:v>
                      </c:pt>
                      <c:pt idx="14">
                        <c:v>1613980.25</c:v>
                      </c:pt>
                      <c:pt idx="15">
                        <c:v>1479955.69</c:v>
                      </c:pt>
                      <c:pt idx="16">
                        <c:v>1462671.87</c:v>
                      </c:pt>
                      <c:pt idx="17">
                        <c:v>1572096.41</c:v>
                      </c:pt>
                    </c:numCache>
                  </c:numRef>
                </c:val>
                <c:smooth val="0"/>
                <c:extLst>
                  <c:ext xmlns:c16="http://schemas.microsoft.com/office/drawing/2014/chart" uri="{C3380CC4-5D6E-409C-BE32-E72D297353CC}">
                    <c16:uniqueId val="{00000002-4296-4BAE-84CA-84B95FE15DA6}"/>
                  </c:ext>
                </c:extLst>
              </c15:ser>
            </c15:filteredLineSeries>
          </c:ext>
        </c:extLst>
      </c:lineChart>
      <c:catAx>
        <c:axId val="581525200"/>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0330416"/>
        <c:crosses val="autoZero"/>
        <c:auto val="1"/>
        <c:lblAlgn val="ctr"/>
        <c:lblOffset val="45"/>
        <c:noMultiLvlLbl val="0"/>
      </c:catAx>
      <c:valAx>
        <c:axId val="580330416"/>
        <c:scaling>
          <c:orientation val="minMax"/>
          <c:min val="800000"/>
        </c:scaling>
        <c:delete val="0"/>
        <c:axPos val="l"/>
        <c:majorGridlines>
          <c:spPr>
            <a:ln w="9525" cap="flat" cmpd="sng" algn="ctr">
              <a:solidFill>
                <a:schemeClr val="tx1">
                  <a:lumMod val="15000"/>
                  <a:lumOff val="85000"/>
                  <a:alpha val="32000"/>
                </a:schemeClr>
              </a:solidFill>
              <a:round/>
            </a:ln>
            <a:effectLst/>
          </c:spPr>
        </c:majorGridlines>
        <c:numFmt formatCode="\$#,##0"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1525200"/>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3C43F7-64E3-44BF-9A23-6BA7664F4CC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CAD02CD-CDBD-4F9D-AACB-62DB0AC407AB}">
      <dgm:prSet phldrT="[Text]" custT="1"/>
      <dgm:spPr/>
      <dgm:t>
        <a:bodyPr/>
        <a:lstStyle/>
        <a:p>
          <a:r>
            <a:rPr lang="en-US" sz="2000" dirty="0"/>
            <a:t>StreamNet Executive Committee</a:t>
          </a:r>
        </a:p>
      </dgm:t>
    </dgm:pt>
    <dgm:pt modelId="{E41D5786-7460-40DF-896B-FB6B30237091}" type="parTrans" cxnId="{A351A02A-0A84-4E67-8EA2-E2C2FA0E1763}">
      <dgm:prSet/>
      <dgm:spPr/>
      <dgm:t>
        <a:bodyPr/>
        <a:lstStyle/>
        <a:p>
          <a:endParaRPr lang="en-US" sz="2000"/>
        </a:p>
      </dgm:t>
    </dgm:pt>
    <dgm:pt modelId="{ED1B5486-745E-4450-B56D-427137D54C87}" type="sibTrans" cxnId="{A351A02A-0A84-4E67-8EA2-E2C2FA0E1763}">
      <dgm:prSet/>
      <dgm:spPr/>
      <dgm:t>
        <a:bodyPr/>
        <a:lstStyle/>
        <a:p>
          <a:endParaRPr lang="en-US" sz="2000"/>
        </a:p>
      </dgm:t>
    </dgm:pt>
    <dgm:pt modelId="{F6867927-1D54-455E-8BF9-23363BDA3B5D}">
      <dgm:prSet phldrT="[Text]" custT="1"/>
      <dgm:spPr/>
      <dgm:t>
        <a:bodyPr/>
        <a:lstStyle/>
        <a:p>
          <a:r>
            <a:rPr lang="en-US" sz="2000" dirty="0"/>
            <a:t>StreamNet Steering Committee</a:t>
          </a:r>
        </a:p>
      </dgm:t>
    </dgm:pt>
    <dgm:pt modelId="{0B0771C7-8C75-41E6-844F-8D4B56F06B39}" type="parTrans" cxnId="{2FDAE00E-477B-4F75-A4EF-42303555498F}">
      <dgm:prSet/>
      <dgm:spPr/>
      <dgm:t>
        <a:bodyPr/>
        <a:lstStyle/>
        <a:p>
          <a:endParaRPr lang="en-US" sz="2000"/>
        </a:p>
      </dgm:t>
    </dgm:pt>
    <dgm:pt modelId="{A00AB233-660B-47DE-BD7D-395708702CCB}" type="sibTrans" cxnId="{2FDAE00E-477B-4F75-A4EF-42303555498F}">
      <dgm:prSet/>
      <dgm:spPr/>
      <dgm:t>
        <a:bodyPr/>
        <a:lstStyle/>
        <a:p>
          <a:endParaRPr lang="en-US" sz="2000"/>
        </a:p>
      </dgm:t>
    </dgm:pt>
    <dgm:pt modelId="{FDEB0B30-3332-4642-A50C-694A048986E2}">
      <dgm:prSet phldrT="[Text]" custT="1"/>
      <dgm:spPr/>
      <dgm:t>
        <a:bodyPr/>
        <a:lstStyle/>
        <a:p>
          <a:r>
            <a:rPr lang="en-US" sz="2000" dirty="0"/>
            <a:t>Teams 				</a:t>
          </a:r>
          <a:r>
            <a:rPr lang="en-US" sz="1400" dirty="0"/>
            <a:t> (DES Team and StreamNet Technical Team)</a:t>
          </a:r>
        </a:p>
      </dgm:t>
    </dgm:pt>
    <dgm:pt modelId="{95E73A11-BC25-480F-B1BD-930518074DDA}" type="parTrans" cxnId="{79492B19-A85E-4909-8128-252B431E8025}">
      <dgm:prSet/>
      <dgm:spPr/>
      <dgm:t>
        <a:bodyPr/>
        <a:lstStyle/>
        <a:p>
          <a:endParaRPr lang="en-US" sz="2000"/>
        </a:p>
      </dgm:t>
    </dgm:pt>
    <dgm:pt modelId="{7FDA9E22-BEC1-4E03-A107-5F466587161C}" type="sibTrans" cxnId="{79492B19-A85E-4909-8128-252B431E8025}">
      <dgm:prSet/>
      <dgm:spPr/>
      <dgm:t>
        <a:bodyPr/>
        <a:lstStyle/>
        <a:p>
          <a:endParaRPr lang="en-US" sz="2000"/>
        </a:p>
      </dgm:t>
    </dgm:pt>
    <dgm:pt modelId="{64F638B2-B946-4071-B73F-496896546DD3}">
      <dgm:prSet phldrT="[Text]" custT="1"/>
      <dgm:spPr/>
      <dgm:t>
        <a:bodyPr/>
        <a:lstStyle/>
        <a:p>
          <a:r>
            <a:rPr lang="en-US" sz="2000" dirty="0"/>
            <a:t>Decisions on data flow priorities for 5-year </a:t>
          </a:r>
          <a:r>
            <a:rPr lang="en-US" sz="2000" b="0" dirty="0"/>
            <a:t>Coordinated Assessments Partnership (CAP)</a:t>
          </a:r>
          <a:r>
            <a:rPr lang="en-US" sz="2000" dirty="0"/>
            <a:t> workplan</a:t>
          </a:r>
        </a:p>
      </dgm:t>
    </dgm:pt>
    <dgm:pt modelId="{59C1B694-A004-4D32-B8BD-89919C3A23B9}" type="parTrans" cxnId="{9E5C91B5-A491-4F16-A405-45608CDF0F35}">
      <dgm:prSet/>
      <dgm:spPr/>
      <dgm:t>
        <a:bodyPr/>
        <a:lstStyle/>
        <a:p>
          <a:endParaRPr lang="en-US" sz="2000"/>
        </a:p>
      </dgm:t>
    </dgm:pt>
    <dgm:pt modelId="{723F5F08-A6AF-4E2F-AFA9-70B214218CDB}" type="sibTrans" cxnId="{9E5C91B5-A491-4F16-A405-45608CDF0F35}">
      <dgm:prSet/>
      <dgm:spPr/>
      <dgm:t>
        <a:bodyPr/>
        <a:lstStyle/>
        <a:p>
          <a:endParaRPr lang="en-US" sz="2000"/>
        </a:p>
      </dgm:t>
    </dgm:pt>
    <dgm:pt modelId="{21B131F4-939C-4816-ABBB-D7550A598020}">
      <dgm:prSet phldrT="[Text]" custT="1"/>
      <dgm:spPr/>
      <dgm:t>
        <a:bodyPr/>
        <a:lstStyle/>
        <a:p>
          <a:r>
            <a:rPr lang="en-US" sz="2000" dirty="0"/>
            <a:t>Implements data flow from state and tribal data systems to the regional CAX data system by PSMFC, state, and tribal data managers</a:t>
          </a:r>
        </a:p>
      </dgm:t>
    </dgm:pt>
    <dgm:pt modelId="{E58A04EC-0628-4AB1-93EA-ABD348DBAA54}" type="parTrans" cxnId="{E648B78E-83C9-4CD4-8EB3-AD9D0D0DBE11}">
      <dgm:prSet/>
      <dgm:spPr/>
      <dgm:t>
        <a:bodyPr/>
        <a:lstStyle/>
        <a:p>
          <a:endParaRPr lang="en-US" sz="2000"/>
        </a:p>
      </dgm:t>
    </dgm:pt>
    <dgm:pt modelId="{A5A8E2B9-6389-4A6A-9250-5D17E079BF6F}" type="sibTrans" cxnId="{E648B78E-83C9-4CD4-8EB3-AD9D0D0DBE11}">
      <dgm:prSet/>
      <dgm:spPr/>
      <dgm:t>
        <a:bodyPr/>
        <a:lstStyle/>
        <a:p>
          <a:endParaRPr lang="en-US" sz="2000"/>
        </a:p>
      </dgm:t>
    </dgm:pt>
    <dgm:pt modelId="{70FBE745-D1C1-4D6B-A464-CBEC0A4A390C}">
      <dgm:prSet phldrT="[Text]" custT="1"/>
      <dgm:spPr/>
      <dgm:t>
        <a:bodyPr/>
        <a:lstStyle/>
        <a:p>
          <a:r>
            <a:rPr lang="en-US" sz="2000" dirty="0"/>
            <a:t>Data stewards and programmers coordinate development and implementation of the data exchange standards to flow data to the regional CAX data system</a:t>
          </a:r>
        </a:p>
      </dgm:t>
    </dgm:pt>
    <dgm:pt modelId="{3BC44CCF-8C71-4D45-ADEB-75C91A136491}" type="parTrans" cxnId="{780A415C-A5D7-4FB4-AA2B-8097281EFA4D}">
      <dgm:prSet/>
      <dgm:spPr/>
      <dgm:t>
        <a:bodyPr/>
        <a:lstStyle/>
        <a:p>
          <a:endParaRPr lang="en-US" sz="2000"/>
        </a:p>
      </dgm:t>
    </dgm:pt>
    <dgm:pt modelId="{DC37D30A-1221-430F-A859-825B1E6A9A1B}" type="sibTrans" cxnId="{780A415C-A5D7-4FB4-AA2B-8097281EFA4D}">
      <dgm:prSet/>
      <dgm:spPr/>
      <dgm:t>
        <a:bodyPr/>
        <a:lstStyle/>
        <a:p>
          <a:endParaRPr lang="en-US" sz="2000"/>
        </a:p>
      </dgm:t>
    </dgm:pt>
    <dgm:pt modelId="{405E78AB-96CD-4B56-B863-9B632034D17C}" type="pres">
      <dgm:prSet presAssocID="{793C43F7-64E3-44BF-9A23-6BA7664F4CC8}" presName="linear" presStyleCnt="0">
        <dgm:presLayoutVars>
          <dgm:dir/>
          <dgm:animLvl val="lvl"/>
          <dgm:resizeHandles val="exact"/>
        </dgm:presLayoutVars>
      </dgm:prSet>
      <dgm:spPr/>
    </dgm:pt>
    <dgm:pt modelId="{2778420E-27C8-46AE-A1D1-94A7488772DA}" type="pres">
      <dgm:prSet presAssocID="{9CAD02CD-CDBD-4F9D-AACB-62DB0AC407AB}" presName="parentLin" presStyleCnt="0"/>
      <dgm:spPr/>
    </dgm:pt>
    <dgm:pt modelId="{769B87B3-324B-42CF-91D3-FFC5EAC37B96}" type="pres">
      <dgm:prSet presAssocID="{9CAD02CD-CDBD-4F9D-AACB-62DB0AC407AB}" presName="parentLeftMargin" presStyleLbl="node1" presStyleIdx="0" presStyleCnt="3"/>
      <dgm:spPr/>
    </dgm:pt>
    <dgm:pt modelId="{8F405AD0-4F31-464D-8B53-C399D2083218}" type="pres">
      <dgm:prSet presAssocID="{9CAD02CD-CDBD-4F9D-AACB-62DB0AC407AB}" presName="parentText" presStyleLbl="node1" presStyleIdx="0" presStyleCnt="3" custLinFactNeighborX="-5970" custLinFactNeighborY="-6072">
        <dgm:presLayoutVars>
          <dgm:chMax val="0"/>
          <dgm:bulletEnabled val="1"/>
        </dgm:presLayoutVars>
      </dgm:prSet>
      <dgm:spPr/>
    </dgm:pt>
    <dgm:pt modelId="{711AE2FF-407A-4371-8DC0-DC90803F6069}" type="pres">
      <dgm:prSet presAssocID="{9CAD02CD-CDBD-4F9D-AACB-62DB0AC407AB}" presName="negativeSpace" presStyleCnt="0"/>
      <dgm:spPr/>
    </dgm:pt>
    <dgm:pt modelId="{1DAF69FE-E5D6-4809-A5BB-970868BB5FD9}" type="pres">
      <dgm:prSet presAssocID="{9CAD02CD-CDBD-4F9D-AACB-62DB0AC407AB}" presName="childText" presStyleLbl="conFgAcc1" presStyleIdx="0" presStyleCnt="3" custLinFactNeighborX="-1343">
        <dgm:presLayoutVars>
          <dgm:bulletEnabled val="1"/>
        </dgm:presLayoutVars>
      </dgm:prSet>
      <dgm:spPr/>
    </dgm:pt>
    <dgm:pt modelId="{612D695A-0B96-47A6-914A-50FEB5BE8016}" type="pres">
      <dgm:prSet presAssocID="{ED1B5486-745E-4450-B56D-427137D54C87}" presName="spaceBetweenRectangles" presStyleCnt="0"/>
      <dgm:spPr/>
    </dgm:pt>
    <dgm:pt modelId="{A57E142E-7894-4788-A047-C1124DEF2A67}" type="pres">
      <dgm:prSet presAssocID="{F6867927-1D54-455E-8BF9-23363BDA3B5D}" presName="parentLin" presStyleCnt="0"/>
      <dgm:spPr/>
    </dgm:pt>
    <dgm:pt modelId="{3A9E7365-9113-45CE-A85F-6BF78B282BF6}" type="pres">
      <dgm:prSet presAssocID="{F6867927-1D54-455E-8BF9-23363BDA3B5D}" presName="parentLeftMargin" presStyleLbl="node1" presStyleIdx="0" presStyleCnt="3"/>
      <dgm:spPr/>
    </dgm:pt>
    <dgm:pt modelId="{60C6F379-0C57-45F1-AED2-8522C7C79136}" type="pres">
      <dgm:prSet presAssocID="{F6867927-1D54-455E-8BF9-23363BDA3B5D}" presName="parentText" presStyleLbl="node1" presStyleIdx="1" presStyleCnt="3">
        <dgm:presLayoutVars>
          <dgm:chMax val="0"/>
          <dgm:bulletEnabled val="1"/>
        </dgm:presLayoutVars>
      </dgm:prSet>
      <dgm:spPr/>
    </dgm:pt>
    <dgm:pt modelId="{6CCD448A-2855-4CC0-98D8-D611B20D30F5}" type="pres">
      <dgm:prSet presAssocID="{F6867927-1D54-455E-8BF9-23363BDA3B5D}" presName="negativeSpace" presStyleCnt="0"/>
      <dgm:spPr/>
    </dgm:pt>
    <dgm:pt modelId="{386AC022-67CB-4F17-BE1F-EC32A6E60A27}" type="pres">
      <dgm:prSet presAssocID="{F6867927-1D54-455E-8BF9-23363BDA3B5D}" presName="childText" presStyleLbl="conFgAcc1" presStyleIdx="1" presStyleCnt="3">
        <dgm:presLayoutVars>
          <dgm:bulletEnabled val="1"/>
        </dgm:presLayoutVars>
      </dgm:prSet>
      <dgm:spPr/>
    </dgm:pt>
    <dgm:pt modelId="{CC472B86-D44C-450E-AF08-102D111DC84C}" type="pres">
      <dgm:prSet presAssocID="{A00AB233-660B-47DE-BD7D-395708702CCB}" presName="spaceBetweenRectangles" presStyleCnt="0"/>
      <dgm:spPr/>
    </dgm:pt>
    <dgm:pt modelId="{A96511FD-0F59-4810-A796-DAECD9B36E05}" type="pres">
      <dgm:prSet presAssocID="{FDEB0B30-3332-4642-A50C-694A048986E2}" presName="parentLin" presStyleCnt="0"/>
      <dgm:spPr/>
    </dgm:pt>
    <dgm:pt modelId="{60FF06BE-ABD2-4619-879A-A693A95972F3}" type="pres">
      <dgm:prSet presAssocID="{FDEB0B30-3332-4642-A50C-694A048986E2}" presName="parentLeftMargin" presStyleLbl="node1" presStyleIdx="1" presStyleCnt="3"/>
      <dgm:spPr/>
    </dgm:pt>
    <dgm:pt modelId="{C2127340-49C7-4814-B6C5-2E82770FD449}" type="pres">
      <dgm:prSet presAssocID="{FDEB0B30-3332-4642-A50C-694A048986E2}" presName="parentText" presStyleLbl="node1" presStyleIdx="2" presStyleCnt="3" custScaleY="126860">
        <dgm:presLayoutVars>
          <dgm:chMax val="0"/>
          <dgm:bulletEnabled val="1"/>
        </dgm:presLayoutVars>
      </dgm:prSet>
      <dgm:spPr/>
    </dgm:pt>
    <dgm:pt modelId="{4EB328C6-D8EA-4FB9-9106-C18C018926AB}" type="pres">
      <dgm:prSet presAssocID="{FDEB0B30-3332-4642-A50C-694A048986E2}" presName="negativeSpace" presStyleCnt="0"/>
      <dgm:spPr/>
    </dgm:pt>
    <dgm:pt modelId="{965405C6-F356-466D-A0D4-60779832139C}" type="pres">
      <dgm:prSet presAssocID="{FDEB0B30-3332-4642-A50C-694A048986E2}" presName="childText" presStyleLbl="conFgAcc1" presStyleIdx="2" presStyleCnt="3">
        <dgm:presLayoutVars>
          <dgm:bulletEnabled val="1"/>
        </dgm:presLayoutVars>
      </dgm:prSet>
      <dgm:spPr/>
    </dgm:pt>
  </dgm:ptLst>
  <dgm:cxnLst>
    <dgm:cxn modelId="{2FDAE00E-477B-4F75-A4EF-42303555498F}" srcId="{793C43F7-64E3-44BF-9A23-6BA7664F4CC8}" destId="{F6867927-1D54-455E-8BF9-23363BDA3B5D}" srcOrd="1" destOrd="0" parTransId="{0B0771C7-8C75-41E6-844F-8D4B56F06B39}" sibTransId="{A00AB233-660B-47DE-BD7D-395708702CCB}"/>
    <dgm:cxn modelId="{79492B19-A85E-4909-8128-252B431E8025}" srcId="{793C43F7-64E3-44BF-9A23-6BA7664F4CC8}" destId="{FDEB0B30-3332-4642-A50C-694A048986E2}" srcOrd="2" destOrd="0" parTransId="{95E73A11-BC25-480F-B1BD-930518074DDA}" sibTransId="{7FDA9E22-BEC1-4E03-A107-5F466587161C}"/>
    <dgm:cxn modelId="{A351A02A-0A84-4E67-8EA2-E2C2FA0E1763}" srcId="{793C43F7-64E3-44BF-9A23-6BA7664F4CC8}" destId="{9CAD02CD-CDBD-4F9D-AACB-62DB0AC407AB}" srcOrd="0" destOrd="0" parTransId="{E41D5786-7460-40DF-896B-FB6B30237091}" sibTransId="{ED1B5486-745E-4450-B56D-427137D54C87}"/>
    <dgm:cxn modelId="{202EAB40-7C11-411E-ACC5-A2AADABD4030}" type="presOf" srcId="{793C43F7-64E3-44BF-9A23-6BA7664F4CC8}" destId="{405E78AB-96CD-4B56-B863-9B632034D17C}" srcOrd="0" destOrd="0" presId="urn:microsoft.com/office/officeart/2005/8/layout/list1"/>
    <dgm:cxn modelId="{780A415C-A5D7-4FB4-AA2B-8097281EFA4D}" srcId="{FDEB0B30-3332-4642-A50C-694A048986E2}" destId="{70FBE745-D1C1-4D6B-A464-CBEC0A4A390C}" srcOrd="0" destOrd="0" parTransId="{3BC44CCF-8C71-4D45-ADEB-75C91A136491}" sibTransId="{DC37D30A-1221-430F-A859-825B1E6A9A1B}"/>
    <dgm:cxn modelId="{B276BA5D-575F-4F67-9048-195BC772E019}" type="presOf" srcId="{70FBE745-D1C1-4D6B-A464-CBEC0A4A390C}" destId="{965405C6-F356-466D-A0D4-60779832139C}" srcOrd="0" destOrd="0" presId="urn:microsoft.com/office/officeart/2005/8/layout/list1"/>
    <dgm:cxn modelId="{04A35764-AA5E-4137-A2CD-B3719A8E9773}" type="presOf" srcId="{FDEB0B30-3332-4642-A50C-694A048986E2}" destId="{60FF06BE-ABD2-4619-879A-A693A95972F3}" srcOrd="0" destOrd="0" presId="urn:microsoft.com/office/officeart/2005/8/layout/list1"/>
    <dgm:cxn modelId="{B3D1EF6D-5CCF-494F-8BDE-407C94A79F12}" type="presOf" srcId="{64F638B2-B946-4071-B73F-496896546DD3}" destId="{1DAF69FE-E5D6-4809-A5BB-970868BB5FD9}" srcOrd="0" destOrd="0" presId="urn:microsoft.com/office/officeart/2005/8/layout/list1"/>
    <dgm:cxn modelId="{D7844E89-B85D-4872-A5C3-9775AA38C494}" type="presOf" srcId="{F6867927-1D54-455E-8BF9-23363BDA3B5D}" destId="{60C6F379-0C57-45F1-AED2-8522C7C79136}" srcOrd="1" destOrd="0" presId="urn:microsoft.com/office/officeart/2005/8/layout/list1"/>
    <dgm:cxn modelId="{E648B78E-83C9-4CD4-8EB3-AD9D0D0DBE11}" srcId="{F6867927-1D54-455E-8BF9-23363BDA3B5D}" destId="{21B131F4-939C-4816-ABBB-D7550A598020}" srcOrd="0" destOrd="0" parTransId="{E58A04EC-0628-4AB1-93EA-ABD348DBAA54}" sibTransId="{A5A8E2B9-6389-4A6A-9250-5D17E079BF6F}"/>
    <dgm:cxn modelId="{10AACC95-A88A-4D8E-94E4-00BABDF86D85}" type="presOf" srcId="{9CAD02CD-CDBD-4F9D-AACB-62DB0AC407AB}" destId="{8F405AD0-4F31-464D-8B53-C399D2083218}" srcOrd="1" destOrd="0" presId="urn:microsoft.com/office/officeart/2005/8/layout/list1"/>
    <dgm:cxn modelId="{9E5C91B5-A491-4F16-A405-45608CDF0F35}" srcId="{9CAD02CD-CDBD-4F9D-AACB-62DB0AC407AB}" destId="{64F638B2-B946-4071-B73F-496896546DD3}" srcOrd="0" destOrd="0" parTransId="{59C1B694-A004-4D32-B8BD-89919C3A23B9}" sibTransId="{723F5F08-A6AF-4E2F-AFA9-70B214218CDB}"/>
    <dgm:cxn modelId="{3B3E23CA-4FE1-4472-8011-2ABDEEA136A0}" type="presOf" srcId="{FDEB0B30-3332-4642-A50C-694A048986E2}" destId="{C2127340-49C7-4814-B6C5-2E82770FD449}" srcOrd="1" destOrd="0" presId="urn:microsoft.com/office/officeart/2005/8/layout/list1"/>
    <dgm:cxn modelId="{166395CC-C396-4836-A731-6751809EC847}" type="presOf" srcId="{21B131F4-939C-4816-ABBB-D7550A598020}" destId="{386AC022-67CB-4F17-BE1F-EC32A6E60A27}" srcOrd="0" destOrd="0" presId="urn:microsoft.com/office/officeart/2005/8/layout/list1"/>
    <dgm:cxn modelId="{E25025E2-E4B0-4051-8CEA-41B5B394CC34}" type="presOf" srcId="{F6867927-1D54-455E-8BF9-23363BDA3B5D}" destId="{3A9E7365-9113-45CE-A85F-6BF78B282BF6}" srcOrd="0" destOrd="0" presId="urn:microsoft.com/office/officeart/2005/8/layout/list1"/>
    <dgm:cxn modelId="{C1AE55F3-E6C9-4117-9103-48436A52EA87}" type="presOf" srcId="{9CAD02CD-CDBD-4F9D-AACB-62DB0AC407AB}" destId="{769B87B3-324B-42CF-91D3-FFC5EAC37B96}" srcOrd="0" destOrd="0" presId="urn:microsoft.com/office/officeart/2005/8/layout/list1"/>
    <dgm:cxn modelId="{A4C3BCC1-0B97-46DA-B704-447602D8EC68}" type="presParOf" srcId="{405E78AB-96CD-4B56-B863-9B632034D17C}" destId="{2778420E-27C8-46AE-A1D1-94A7488772DA}" srcOrd="0" destOrd="0" presId="urn:microsoft.com/office/officeart/2005/8/layout/list1"/>
    <dgm:cxn modelId="{F9CDC78A-6900-413C-86B8-F3FD03D2FBFA}" type="presParOf" srcId="{2778420E-27C8-46AE-A1D1-94A7488772DA}" destId="{769B87B3-324B-42CF-91D3-FFC5EAC37B96}" srcOrd="0" destOrd="0" presId="urn:microsoft.com/office/officeart/2005/8/layout/list1"/>
    <dgm:cxn modelId="{191B8CB0-9AF6-464B-9A88-B2F4981509F5}" type="presParOf" srcId="{2778420E-27C8-46AE-A1D1-94A7488772DA}" destId="{8F405AD0-4F31-464D-8B53-C399D2083218}" srcOrd="1" destOrd="0" presId="urn:microsoft.com/office/officeart/2005/8/layout/list1"/>
    <dgm:cxn modelId="{05CEFC66-719B-4260-A3EA-0EE9BAC943A9}" type="presParOf" srcId="{405E78AB-96CD-4B56-B863-9B632034D17C}" destId="{711AE2FF-407A-4371-8DC0-DC90803F6069}" srcOrd="1" destOrd="0" presId="urn:microsoft.com/office/officeart/2005/8/layout/list1"/>
    <dgm:cxn modelId="{E0B0C9D4-ED14-4604-9643-2D3D275A56A3}" type="presParOf" srcId="{405E78AB-96CD-4B56-B863-9B632034D17C}" destId="{1DAF69FE-E5D6-4809-A5BB-970868BB5FD9}" srcOrd="2" destOrd="0" presId="urn:microsoft.com/office/officeart/2005/8/layout/list1"/>
    <dgm:cxn modelId="{738FCAB3-A4EE-47AC-BD9C-3EDB2E513879}" type="presParOf" srcId="{405E78AB-96CD-4B56-B863-9B632034D17C}" destId="{612D695A-0B96-47A6-914A-50FEB5BE8016}" srcOrd="3" destOrd="0" presId="urn:microsoft.com/office/officeart/2005/8/layout/list1"/>
    <dgm:cxn modelId="{7288CDCB-78AC-4710-ACA6-6B4C27DEC64B}" type="presParOf" srcId="{405E78AB-96CD-4B56-B863-9B632034D17C}" destId="{A57E142E-7894-4788-A047-C1124DEF2A67}" srcOrd="4" destOrd="0" presId="urn:microsoft.com/office/officeart/2005/8/layout/list1"/>
    <dgm:cxn modelId="{8A43D943-D9CD-48B8-B9D4-78D29DB40560}" type="presParOf" srcId="{A57E142E-7894-4788-A047-C1124DEF2A67}" destId="{3A9E7365-9113-45CE-A85F-6BF78B282BF6}" srcOrd="0" destOrd="0" presId="urn:microsoft.com/office/officeart/2005/8/layout/list1"/>
    <dgm:cxn modelId="{A85BE17C-59E6-461D-B1D2-D69834129244}" type="presParOf" srcId="{A57E142E-7894-4788-A047-C1124DEF2A67}" destId="{60C6F379-0C57-45F1-AED2-8522C7C79136}" srcOrd="1" destOrd="0" presId="urn:microsoft.com/office/officeart/2005/8/layout/list1"/>
    <dgm:cxn modelId="{AB0E7034-A029-4E1C-BA7F-D70838B227AF}" type="presParOf" srcId="{405E78AB-96CD-4B56-B863-9B632034D17C}" destId="{6CCD448A-2855-4CC0-98D8-D611B20D30F5}" srcOrd="5" destOrd="0" presId="urn:microsoft.com/office/officeart/2005/8/layout/list1"/>
    <dgm:cxn modelId="{6A01E931-50B6-4ECC-AEBF-1E7F0D3FF9B3}" type="presParOf" srcId="{405E78AB-96CD-4B56-B863-9B632034D17C}" destId="{386AC022-67CB-4F17-BE1F-EC32A6E60A27}" srcOrd="6" destOrd="0" presId="urn:microsoft.com/office/officeart/2005/8/layout/list1"/>
    <dgm:cxn modelId="{D1716831-2156-4C6F-9662-8974E0C96AE1}" type="presParOf" srcId="{405E78AB-96CD-4B56-B863-9B632034D17C}" destId="{CC472B86-D44C-450E-AF08-102D111DC84C}" srcOrd="7" destOrd="0" presId="urn:microsoft.com/office/officeart/2005/8/layout/list1"/>
    <dgm:cxn modelId="{AD917841-10EC-4E11-9B21-E77CD62F2D74}" type="presParOf" srcId="{405E78AB-96CD-4B56-B863-9B632034D17C}" destId="{A96511FD-0F59-4810-A796-DAECD9B36E05}" srcOrd="8" destOrd="0" presId="urn:microsoft.com/office/officeart/2005/8/layout/list1"/>
    <dgm:cxn modelId="{1E9383AE-4547-4452-A147-A24E6E6F8448}" type="presParOf" srcId="{A96511FD-0F59-4810-A796-DAECD9B36E05}" destId="{60FF06BE-ABD2-4619-879A-A693A95972F3}" srcOrd="0" destOrd="0" presId="urn:microsoft.com/office/officeart/2005/8/layout/list1"/>
    <dgm:cxn modelId="{A6BFDAEB-EFD7-459C-A965-AB42BC837886}" type="presParOf" srcId="{A96511FD-0F59-4810-A796-DAECD9B36E05}" destId="{C2127340-49C7-4814-B6C5-2E82770FD449}" srcOrd="1" destOrd="0" presId="urn:microsoft.com/office/officeart/2005/8/layout/list1"/>
    <dgm:cxn modelId="{15C6F336-F453-40A6-9187-85072A5BE577}" type="presParOf" srcId="{405E78AB-96CD-4B56-B863-9B632034D17C}" destId="{4EB328C6-D8EA-4FB9-9106-C18C018926AB}" srcOrd="9" destOrd="0" presId="urn:microsoft.com/office/officeart/2005/8/layout/list1"/>
    <dgm:cxn modelId="{206BC19C-85C3-46BA-878A-0854F474EFED}" type="presParOf" srcId="{405E78AB-96CD-4B56-B863-9B632034D17C}" destId="{965405C6-F356-466D-A0D4-60779832139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847E8B-4B55-4EE3-A2E1-11FC7B4718E7}" type="doc">
      <dgm:prSet loTypeId="urn:microsoft.com/office/officeart/2005/8/layout/process1" loCatId="process" qsTypeId="urn:microsoft.com/office/officeart/2005/8/quickstyle/simple1" qsCatId="simple" csTypeId="urn:microsoft.com/office/officeart/2005/8/colors/accent1_2" csCatId="accent1" phldr="1"/>
      <dgm:spPr/>
    </dgm:pt>
    <dgm:pt modelId="{1FFB19AD-D3E1-4AFF-95EB-292D906BDCB1}">
      <dgm:prSet phldrT="[Text]" custT="1"/>
      <dgm:spPr>
        <a:noFill/>
        <a:ln w="38100">
          <a:solidFill>
            <a:srgbClr val="1579A8"/>
          </a:solidFill>
        </a:ln>
      </dgm:spPr>
      <dgm:t>
        <a:bodyPr/>
        <a:lstStyle/>
        <a:p>
          <a:r>
            <a:rPr lang="en-US" sz="1600" b="1" dirty="0">
              <a:solidFill>
                <a:sysClr val="windowText" lastClr="000000"/>
              </a:solidFill>
            </a:rPr>
            <a:t>Regional Information  Needs</a:t>
          </a:r>
        </a:p>
      </dgm:t>
    </dgm:pt>
    <dgm:pt modelId="{DC30158C-2430-4DF0-A65E-78D08F1F551F}" type="parTrans" cxnId="{C535D77C-FC98-4A6D-A3B4-BF28013471AC}">
      <dgm:prSet/>
      <dgm:spPr/>
      <dgm:t>
        <a:bodyPr/>
        <a:lstStyle/>
        <a:p>
          <a:endParaRPr lang="en-US" sz="1600"/>
        </a:p>
      </dgm:t>
    </dgm:pt>
    <dgm:pt modelId="{D55A5E44-292E-4A66-8F37-FC3B17D1C56A}" type="sibTrans" cxnId="{C535D77C-FC98-4A6D-A3B4-BF28013471AC}">
      <dgm:prSet custT="1"/>
      <dgm:spPr>
        <a:solidFill>
          <a:srgbClr val="1579A8"/>
        </a:solidFill>
      </dgm:spPr>
      <dgm:t>
        <a:bodyPr/>
        <a:lstStyle/>
        <a:p>
          <a:endParaRPr lang="en-US" sz="1600"/>
        </a:p>
      </dgm:t>
    </dgm:pt>
    <dgm:pt modelId="{962C41EF-1BA0-49A6-838B-09F98BCC322B}">
      <dgm:prSet phldrT="[Text]" custT="1"/>
      <dgm:spPr>
        <a:noFill/>
        <a:ln w="38100">
          <a:solidFill>
            <a:srgbClr val="1579A8"/>
          </a:solidFill>
        </a:ln>
      </dgm:spPr>
      <dgm:t>
        <a:bodyPr/>
        <a:lstStyle/>
        <a:p>
          <a:r>
            <a:rPr lang="en-US" sz="1600" b="1" dirty="0">
              <a:solidFill>
                <a:sysClr val="windowText" lastClr="000000"/>
              </a:solidFill>
            </a:rPr>
            <a:t>CAP 5-year Workplan</a:t>
          </a:r>
        </a:p>
      </dgm:t>
    </dgm:pt>
    <dgm:pt modelId="{EB41BC3F-1487-4FD1-A927-2DAEC43548D5}" type="parTrans" cxnId="{1EF7DC55-9D8E-42F6-A5C9-DA83FCA36119}">
      <dgm:prSet/>
      <dgm:spPr/>
      <dgm:t>
        <a:bodyPr/>
        <a:lstStyle/>
        <a:p>
          <a:endParaRPr lang="en-US" sz="1600"/>
        </a:p>
      </dgm:t>
    </dgm:pt>
    <dgm:pt modelId="{B686223E-3DE1-496E-8ED4-1C22F743D9A1}" type="sibTrans" cxnId="{1EF7DC55-9D8E-42F6-A5C9-DA83FCA36119}">
      <dgm:prSet custT="1"/>
      <dgm:spPr>
        <a:solidFill>
          <a:srgbClr val="1579A8"/>
        </a:solidFill>
      </dgm:spPr>
      <dgm:t>
        <a:bodyPr/>
        <a:lstStyle/>
        <a:p>
          <a:endParaRPr lang="en-US" sz="1600"/>
        </a:p>
      </dgm:t>
    </dgm:pt>
    <dgm:pt modelId="{FAFDCD1F-6C8E-43B2-BB1E-C81CEF084DC8}">
      <dgm:prSet phldrT="[Text]" custT="1"/>
      <dgm:spPr>
        <a:noFill/>
        <a:ln w="38100">
          <a:solidFill>
            <a:srgbClr val="1579A8"/>
          </a:solidFill>
        </a:ln>
      </dgm:spPr>
      <dgm:t>
        <a:bodyPr/>
        <a:lstStyle/>
        <a:p>
          <a:r>
            <a:rPr lang="en-US" sz="1600" b="1" dirty="0">
              <a:solidFill>
                <a:sysClr val="windowText" lastClr="000000"/>
              </a:solidFill>
            </a:rPr>
            <a:t>CAX Regional Data System</a:t>
          </a:r>
        </a:p>
      </dgm:t>
    </dgm:pt>
    <dgm:pt modelId="{B8B3C6D0-DE96-4ECC-8767-9C01D653CDEA}" type="parTrans" cxnId="{D3BD23B2-4BC6-49BB-8CBF-9A3111B8E35E}">
      <dgm:prSet/>
      <dgm:spPr/>
      <dgm:t>
        <a:bodyPr/>
        <a:lstStyle/>
        <a:p>
          <a:endParaRPr lang="en-US" sz="1600"/>
        </a:p>
      </dgm:t>
    </dgm:pt>
    <dgm:pt modelId="{429252A2-D429-4168-A883-8FF2B3C2608B}" type="sibTrans" cxnId="{D3BD23B2-4BC6-49BB-8CBF-9A3111B8E35E}">
      <dgm:prSet custT="1"/>
      <dgm:spPr>
        <a:solidFill>
          <a:srgbClr val="1579A8"/>
        </a:solidFill>
      </dgm:spPr>
      <dgm:t>
        <a:bodyPr/>
        <a:lstStyle/>
        <a:p>
          <a:endParaRPr lang="en-US" sz="1600"/>
        </a:p>
      </dgm:t>
    </dgm:pt>
    <dgm:pt modelId="{6DA9D7EE-9AD3-41D5-9371-9CDD312F5612}">
      <dgm:prSet phldrT="[Text]" custT="1"/>
      <dgm:spPr>
        <a:noFill/>
        <a:ln w="38100">
          <a:solidFill>
            <a:srgbClr val="1579A8"/>
          </a:solidFill>
        </a:ln>
      </dgm:spPr>
      <dgm:t>
        <a:bodyPr/>
        <a:lstStyle/>
        <a:p>
          <a:r>
            <a:rPr lang="en-US" sz="1600" b="1" dirty="0">
              <a:solidFill>
                <a:sysClr val="windowText" lastClr="000000"/>
              </a:solidFill>
            </a:rPr>
            <a:t>Regional partners consume data from CAX</a:t>
          </a:r>
        </a:p>
      </dgm:t>
    </dgm:pt>
    <dgm:pt modelId="{99B3875A-8822-4A67-BB43-954427BF9E52}" type="parTrans" cxnId="{DD0774DF-19F9-4966-B08E-2CDDC3341ED3}">
      <dgm:prSet/>
      <dgm:spPr/>
      <dgm:t>
        <a:bodyPr/>
        <a:lstStyle/>
        <a:p>
          <a:endParaRPr lang="en-US" sz="1600"/>
        </a:p>
      </dgm:t>
    </dgm:pt>
    <dgm:pt modelId="{DFDB3DE9-257D-472B-B717-B2F2C1F0A11C}" type="sibTrans" cxnId="{DD0774DF-19F9-4966-B08E-2CDDC3341ED3}">
      <dgm:prSet custT="1"/>
      <dgm:spPr>
        <a:solidFill>
          <a:srgbClr val="1579A8"/>
        </a:solidFill>
      </dgm:spPr>
      <dgm:t>
        <a:bodyPr/>
        <a:lstStyle/>
        <a:p>
          <a:endParaRPr lang="en-US" sz="1600"/>
        </a:p>
      </dgm:t>
    </dgm:pt>
    <dgm:pt modelId="{6D901514-F71C-4A86-8B6C-771AD12486B4}">
      <dgm:prSet phldrT="[Text]" custT="1"/>
      <dgm:spPr>
        <a:noFill/>
        <a:ln w="38100">
          <a:solidFill>
            <a:srgbClr val="1579A8"/>
          </a:solidFill>
        </a:ln>
      </dgm:spPr>
      <dgm:t>
        <a:bodyPr/>
        <a:lstStyle/>
        <a:p>
          <a:r>
            <a:rPr lang="en-US" sz="1600" b="1" dirty="0">
              <a:solidFill>
                <a:schemeClr val="tx1"/>
              </a:solidFill>
            </a:rPr>
            <a:t>Regional decision-making and reporting processes informed</a:t>
          </a:r>
        </a:p>
      </dgm:t>
    </dgm:pt>
    <dgm:pt modelId="{7BC29E54-2913-488B-9ED6-E4430C1051FE}" type="parTrans" cxnId="{EE480E2A-16C7-4E4C-A402-F05E73B2F2B7}">
      <dgm:prSet/>
      <dgm:spPr/>
      <dgm:t>
        <a:bodyPr/>
        <a:lstStyle/>
        <a:p>
          <a:endParaRPr lang="en-US" sz="1600"/>
        </a:p>
      </dgm:t>
    </dgm:pt>
    <dgm:pt modelId="{09FF13E6-DDAD-4EB9-8ADA-123D1B74C8BB}" type="sibTrans" cxnId="{EE480E2A-16C7-4E4C-A402-F05E73B2F2B7}">
      <dgm:prSet/>
      <dgm:spPr/>
      <dgm:t>
        <a:bodyPr/>
        <a:lstStyle/>
        <a:p>
          <a:endParaRPr lang="en-US" sz="1600"/>
        </a:p>
      </dgm:t>
    </dgm:pt>
    <dgm:pt modelId="{7498AE3E-1AE4-489B-8DE4-80B86FDF2377}">
      <dgm:prSet phldrT="[Text]" custT="1"/>
      <dgm:spPr>
        <a:noFill/>
        <a:ln w="38100">
          <a:solidFill>
            <a:srgbClr val="1579A8"/>
          </a:solidFill>
        </a:ln>
      </dgm:spPr>
      <dgm:t>
        <a:bodyPr/>
        <a:lstStyle/>
        <a:p>
          <a:r>
            <a:rPr lang="en-US" sz="1600" b="1" dirty="0">
              <a:solidFill>
                <a:sysClr val="windowText" lastClr="000000"/>
              </a:solidFill>
            </a:rPr>
            <a:t>StreamNet Executive Committee</a:t>
          </a:r>
        </a:p>
      </dgm:t>
    </dgm:pt>
    <dgm:pt modelId="{D2D39C9D-3CD0-480F-A681-BBB5D6C5018D}" type="parTrans" cxnId="{47EAAC92-2B9F-482E-838B-9239A55F1CA3}">
      <dgm:prSet/>
      <dgm:spPr/>
      <dgm:t>
        <a:bodyPr/>
        <a:lstStyle/>
        <a:p>
          <a:endParaRPr lang="en-US"/>
        </a:p>
      </dgm:t>
    </dgm:pt>
    <dgm:pt modelId="{EBB74841-948D-4823-B9D8-9D6CCEFDEC54}" type="sibTrans" cxnId="{47EAAC92-2B9F-482E-838B-9239A55F1CA3}">
      <dgm:prSet/>
      <dgm:spPr>
        <a:solidFill>
          <a:srgbClr val="1579A8"/>
        </a:solidFill>
      </dgm:spPr>
      <dgm:t>
        <a:bodyPr/>
        <a:lstStyle/>
        <a:p>
          <a:endParaRPr lang="en-US"/>
        </a:p>
      </dgm:t>
    </dgm:pt>
    <dgm:pt modelId="{FAAE2ABA-7C95-49F1-867D-6E9F977A0459}" type="pres">
      <dgm:prSet presAssocID="{16847E8B-4B55-4EE3-A2E1-11FC7B4718E7}" presName="Name0" presStyleCnt="0">
        <dgm:presLayoutVars>
          <dgm:dir/>
          <dgm:resizeHandles val="exact"/>
        </dgm:presLayoutVars>
      </dgm:prSet>
      <dgm:spPr/>
    </dgm:pt>
    <dgm:pt modelId="{C60E84F1-9E35-440B-9633-B47615A9355C}" type="pres">
      <dgm:prSet presAssocID="{1FFB19AD-D3E1-4AFF-95EB-292D906BDCB1}" presName="node" presStyleLbl="node1" presStyleIdx="0" presStyleCnt="6" custScaleX="130803">
        <dgm:presLayoutVars>
          <dgm:bulletEnabled val="1"/>
        </dgm:presLayoutVars>
      </dgm:prSet>
      <dgm:spPr/>
    </dgm:pt>
    <dgm:pt modelId="{C39C0897-AB81-4383-AEF7-F34DA455BC11}" type="pres">
      <dgm:prSet presAssocID="{D55A5E44-292E-4A66-8F37-FC3B17D1C56A}" presName="sibTrans" presStyleLbl="sibTrans2D1" presStyleIdx="0" presStyleCnt="5"/>
      <dgm:spPr/>
    </dgm:pt>
    <dgm:pt modelId="{90177076-0D5E-4EE3-9AA4-BC352F74FF8E}" type="pres">
      <dgm:prSet presAssocID="{D55A5E44-292E-4A66-8F37-FC3B17D1C56A}" presName="connectorText" presStyleLbl="sibTrans2D1" presStyleIdx="0" presStyleCnt="5"/>
      <dgm:spPr/>
    </dgm:pt>
    <dgm:pt modelId="{62384009-22D8-43FB-85B9-DC2DEE7D1FB2}" type="pres">
      <dgm:prSet presAssocID="{7498AE3E-1AE4-489B-8DE4-80B86FDF2377}" presName="node" presStyleLbl="node1" presStyleIdx="1" presStyleCnt="6">
        <dgm:presLayoutVars>
          <dgm:bulletEnabled val="1"/>
        </dgm:presLayoutVars>
      </dgm:prSet>
      <dgm:spPr/>
    </dgm:pt>
    <dgm:pt modelId="{20C09834-3DCC-4248-B286-A57BFC43B701}" type="pres">
      <dgm:prSet presAssocID="{EBB74841-948D-4823-B9D8-9D6CCEFDEC54}" presName="sibTrans" presStyleLbl="sibTrans2D1" presStyleIdx="1" presStyleCnt="5"/>
      <dgm:spPr/>
    </dgm:pt>
    <dgm:pt modelId="{61BAEA35-B77E-4883-97AA-3A141832CFD3}" type="pres">
      <dgm:prSet presAssocID="{EBB74841-948D-4823-B9D8-9D6CCEFDEC54}" presName="connectorText" presStyleLbl="sibTrans2D1" presStyleIdx="1" presStyleCnt="5"/>
      <dgm:spPr/>
    </dgm:pt>
    <dgm:pt modelId="{6EE57B45-A0F5-41F2-A845-DB0EE9E2E890}" type="pres">
      <dgm:prSet presAssocID="{962C41EF-1BA0-49A6-838B-09F98BCC322B}" presName="node" presStyleLbl="node1" presStyleIdx="2" presStyleCnt="6" custScaleX="105000">
        <dgm:presLayoutVars>
          <dgm:bulletEnabled val="1"/>
        </dgm:presLayoutVars>
      </dgm:prSet>
      <dgm:spPr/>
    </dgm:pt>
    <dgm:pt modelId="{37F4E7B8-B971-4C34-A04E-37CC4A587CB2}" type="pres">
      <dgm:prSet presAssocID="{B686223E-3DE1-496E-8ED4-1C22F743D9A1}" presName="sibTrans" presStyleLbl="sibTrans2D1" presStyleIdx="2" presStyleCnt="5" custAng="5400000" custLinFactX="-100000" custLinFactY="100000" custLinFactNeighborX="-190050" custLinFactNeighborY="137558"/>
      <dgm:spPr/>
    </dgm:pt>
    <dgm:pt modelId="{D4809D27-5711-446B-90DB-C1EAB180B5A9}" type="pres">
      <dgm:prSet presAssocID="{B686223E-3DE1-496E-8ED4-1C22F743D9A1}" presName="connectorText" presStyleLbl="sibTrans2D1" presStyleIdx="2" presStyleCnt="5"/>
      <dgm:spPr/>
    </dgm:pt>
    <dgm:pt modelId="{870047A5-D4A8-4148-937A-F04D276F610F}" type="pres">
      <dgm:prSet presAssocID="{FAFDCD1F-6C8E-43B2-BB1E-C81CEF084DC8}" presName="node" presStyleLbl="node1" presStyleIdx="3" presStyleCnt="6">
        <dgm:presLayoutVars>
          <dgm:bulletEnabled val="1"/>
        </dgm:presLayoutVars>
      </dgm:prSet>
      <dgm:spPr/>
    </dgm:pt>
    <dgm:pt modelId="{62B71553-C566-426F-A01B-D7F081B6178E}" type="pres">
      <dgm:prSet presAssocID="{429252A2-D429-4168-A883-8FF2B3C2608B}" presName="sibTrans" presStyleLbl="sibTrans2D1" presStyleIdx="3" presStyleCnt="5"/>
      <dgm:spPr/>
    </dgm:pt>
    <dgm:pt modelId="{6B5DE6C3-0C65-49A4-9617-36F19796A06C}" type="pres">
      <dgm:prSet presAssocID="{429252A2-D429-4168-A883-8FF2B3C2608B}" presName="connectorText" presStyleLbl="sibTrans2D1" presStyleIdx="3" presStyleCnt="5"/>
      <dgm:spPr/>
    </dgm:pt>
    <dgm:pt modelId="{01A92754-C391-4E7B-89F7-862DDDAF359E}" type="pres">
      <dgm:prSet presAssocID="{6DA9D7EE-9AD3-41D5-9371-9CDD312F5612}" presName="node" presStyleLbl="node1" presStyleIdx="4" presStyleCnt="6" custScaleX="126723">
        <dgm:presLayoutVars>
          <dgm:bulletEnabled val="1"/>
        </dgm:presLayoutVars>
      </dgm:prSet>
      <dgm:spPr/>
    </dgm:pt>
    <dgm:pt modelId="{2FF91AA6-5612-4911-A48D-AE7B20FFE06C}" type="pres">
      <dgm:prSet presAssocID="{DFDB3DE9-257D-472B-B717-B2F2C1F0A11C}" presName="sibTrans" presStyleLbl="sibTrans2D1" presStyleIdx="4" presStyleCnt="5"/>
      <dgm:spPr/>
    </dgm:pt>
    <dgm:pt modelId="{341D04F2-42C1-41B1-8D18-C7497A9B6577}" type="pres">
      <dgm:prSet presAssocID="{DFDB3DE9-257D-472B-B717-B2F2C1F0A11C}" presName="connectorText" presStyleLbl="sibTrans2D1" presStyleIdx="4" presStyleCnt="5"/>
      <dgm:spPr/>
    </dgm:pt>
    <dgm:pt modelId="{F649290F-42C7-4927-A3F4-AAD5A6FF975B}" type="pres">
      <dgm:prSet presAssocID="{6D901514-F71C-4A86-8B6C-771AD12486B4}" presName="node" presStyleLbl="node1" presStyleIdx="5" presStyleCnt="6" custScaleX="135753">
        <dgm:presLayoutVars>
          <dgm:bulletEnabled val="1"/>
        </dgm:presLayoutVars>
      </dgm:prSet>
      <dgm:spPr/>
    </dgm:pt>
  </dgm:ptLst>
  <dgm:cxnLst>
    <dgm:cxn modelId="{F753DB01-0E58-4CC4-9A7F-30DA6D4BE216}" type="presOf" srcId="{B686223E-3DE1-496E-8ED4-1C22F743D9A1}" destId="{D4809D27-5711-446B-90DB-C1EAB180B5A9}" srcOrd="1" destOrd="0" presId="urn:microsoft.com/office/officeart/2005/8/layout/process1"/>
    <dgm:cxn modelId="{D376250E-E67E-4B4F-A7A6-DE186CA7441F}" type="presOf" srcId="{EBB74841-948D-4823-B9D8-9D6CCEFDEC54}" destId="{20C09834-3DCC-4248-B286-A57BFC43B701}" srcOrd="0" destOrd="0" presId="urn:microsoft.com/office/officeart/2005/8/layout/process1"/>
    <dgm:cxn modelId="{AB0AE511-0FC5-42E0-B804-D3CFD0519AB4}" type="presOf" srcId="{DFDB3DE9-257D-472B-B717-B2F2C1F0A11C}" destId="{2FF91AA6-5612-4911-A48D-AE7B20FFE06C}" srcOrd="0" destOrd="0" presId="urn:microsoft.com/office/officeart/2005/8/layout/process1"/>
    <dgm:cxn modelId="{332D3A27-19C6-411D-AAE6-F43251038112}" type="presOf" srcId="{FAFDCD1F-6C8E-43B2-BB1E-C81CEF084DC8}" destId="{870047A5-D4A8-4148-937A-F04D276F610F}" srcOrd="0" destOrd="0" presId="urn:microsoft.com/office/officeart/2005/8/layout/process1"/>
    <dgm:cxn modelId="{EE480E2A-16C7-4E4C-A402-F05E73B2F2B7}" srcId="{16847E8B-4B55-4EE3-A2E1-11FC7B4718E7}" destId="{6D901514-F71C-4A86-8B6C-771AD12486B4}" srcOrd="5" destOrd="0" parTransId="{7BC29E54-2913-488B-9ED6-E4430C1051FE}" sibTransId="{09FF13E6-DDAD-4EB9-8ADA-123D1B74C8BB}"/>
    <dgm:cxn modelId="{D51A3C60-A3E3-4434-9E52-D73616C57785}" type="presOf" srcId="{16847E8B-4B55-4EE3-A2E1-11FC7B4718E7}" destId="{FAAE2ABA-7C95-49F1-867D-6E9F977A0459}" srcOrd="0" destOrd="0" presId="urn:microsoft.com/office/officeart/2005/8/layout/process1"/>
    <dgm:cxn modelId="{80BBE841-F7D1-4C5D-BD2A-64EDBBF055D0}" type="presOf" srcId="{429252A2-D429-4168-A883-8FF2B3C2608B}" destId="{6B5DE6C3-0C65-49A4-9617-36F19796A06C}" srcOrd="1" destOrd="0" presId="urn:microsoft.com/office/officeart/2005/8/layout/process1"/>
    <dgm:cxn modelId="{4596D862-B225-4975-9632-0DD5A921E619}" type="presOf" srcId="{429252A2-D429-4168-A883-8FF2B3C2608B}" destId="{62B71553-C566-426F-A01B-D7F081B6178E}" srcOrd="0" destOrd="0" presId="urn:microsoft.com/office/officeart/2005/8/layout/process1"/>
    <dgm:cxn modelId="{E0832664-95B6-4150-8C54-2B5A963B6858}" type="presOf" srcId="{EBB74841-948D-4823-B9D8-9D6CCEFDEC54}" destId="{61BAEA35-B77E-4883-97AA-3A141832CFD3}" srcOrd="1" destOrd="0" presId="urn:microsoft.com/office/officeart/2005/8/layout/process1"/>
    <dgm:cxn modelId="{834C1772-30DD-4216-8EC9-FEE68D6567C2}" type="presOf" srcId="{962C41EF-1BA0-49A6-838B-09F98BCC322B}" destId="{6EE57B45-A0F5-41F2-A845-DB0EE9E2E890}" srcOrd="0" destOrd="0" presId="urn:microsoft.com/office/officeart/2005/8/layout/process1"/>
    <dgm:cxn modelId="{1EF7DC55-9D8E-42F6-A5C9-DA83FCA36119}" srcId="{16847E8B-4B55-4EE3-A2E1-11FC7B4718E7}" destId="{962C41EF-1BA0-49A6-838B-09F98BCC322B}" srcOrd="2" destOrd="0" parTransId="{EB41BC3F-1487-4FD1-A927-2DAEC43548D5}" sibTransId="{B686223E-3DE1-496E-8ED4-1C22F743D9A1}"/>
    <dgm:cxn modelId="{C535D77C-FC98-4A6D-A3B4-BF28013471AC}" srcId="{16847E8B-4B55-4EE3-A2E1-11FC7B4718E7}" destId="{1FFB19AD-D3E1-4AFF-95EB-292D906BDCB1}" srcOrd="0" destOrd="0" parTransId="{DC30158C-2430-4DF0-A65E-78D08F1F551F}" sibTransId="{D55A5E44-292E-4A66-8F37-FC3B17D1C56A}"/>
    <dgm:cxn modelId="{0C17F191-B70D-41CF-B256-EB866437FF4D}" type="presOf" srcId="{D55A5E44-292E-4A66-8F37-FC3B17D1C56A}" destId="{C39C0897-AB81-4383-AEF7-F34DA455BC11}" srcOrd="0" destOrd="0" presId="urn:microsoft.com/office/officeart/2005/8/layout/process1"/>
    <dgm:cxn modelId="{47EAAC92-2B9F-482E-838B-9239A55F1CA3}" srcId="{16847E8B-4B55-4EE3-A2E1-11FC7B4718E7}" destId="{7498AE3E-1AE4-489B-8DE4-80B86FDF2377}" srcOrd="1" destOrd="0" parTransId="{D2D39C9D-3CD0-480F-A681-BBB5D6C5018D}" sibTransId="{EBB74841-948D-4823-B9D8-9D6CCEFDEC54}"/>
    <dgm:cxn modelId="{468936A8-BE7B-4234-B583-48B25A92F015}" type="presOf" srcId="{DFDB3DE9-257D-472B-B717-B2F2C1F0A11C}" destId="{341D04F2-42C1-41B1-8D18-C7497A9B6577}" srcOrd="1" destOrd="0" presId="urn:microsoft.com/office/officeart/2005/8/layout/process1"/>
    <dgm:cxn modelId="{31F92AAA-12CB-45A6-8EEC-B3DA7929B52F}" type="presOf" srcId="{1FFB19AD-D3E1-4AFF-95EB-292D906BDCB1}" destId="{C60E84F1-9E35-440B-9633-B47615A9355C}" srcOrd="0" destOrd="0" presId="urn:microsoft.com/office/officeart/2005/8/layout/process1"/>
    <dgm:cxn modelId="{D3BD23B2-4BC6-49BB-8CBF-9A3111B8E35E}" srcId="{16847E8B-4B55-4EE3-A2E1-11FC7B4718E7}" destId="{FAFDCD1F-6C8E-43B2-BB1E-C81CEF084DC8}" srcOrd="3" destOrd="0" parTransId="{B8B3C6D0-DE96-4ECC-8767-9C01D653CDEA}" sibTransId="{429252A2-D429-4168-A883-8FF2B3C2608B}"/>
    <dgm:cxn modelId="{B0D626B5-0EA7-4F5F-B707-C38FDF229FFE}" type="presOf" srcId="{B686223E-3DE1-496E-8ED4-1C22F743D9A1}" destId="{37F4E7B8-B971-4C34-A04E-37CC4A587CB2}" srcOrd="0" destOrd="0" presId="urn:microsoft.com/office/officeart/2005/8/layout/process1"/>
    <dgm:cxn modelId="{03BECEBC-317E-46EB-BC9B-C9767835982F}" type="presOf" srcId="{6DA9D7EE-9AD3-41D5-9371-9CDD312F5612}" destId="{01A92754-C391-4E7B-89F7-862DDDAF359E}" srcOrd="0" destOrd="0" presId="urn:microsoft.com/office/officeart/2005/8/layout/process1"/>
    <dgm:cxn modelId="{F870AADA-7078-46AD-8329-D491F59CF6DA}" type="presOf" srcId="{6D901514-F71C-4A86-8B6C-771AD12486B4}" destId="{F649290F-42C7-4927-A3F4-AAD5A6FF975B}" srcOrd="0" destOrd="0" presId="urn:microsoft.com/office/officeart/2005/8/layout/process1"/>
    <dgm:cxn modelId="{DD0774DF-19F9-4966-B08E-2CDDC3341ED3}" srcId="{16847E8B-4B55-4EE3-A2E1-11FC7B4718E7}" destId="{6DA9D7EE-9AD3-41D5-9371-9CDD312F5612}" srcOrd="4" destOrd="0" parTransId="{99B3875A-8822-4A67-BB43-954427BF9E52}" sibTransId="{DFDB3DE9-257D-472B-B717-B2F2C1F0A11C}"/>
    <dgm:cxn modelId="{0CC400E0-52C8-4098-8403-2A5895BB9400}" type="presOf" srcId="{7498AE3E-1AE4-489B-8DE4-80B86FDF2377}" destId="{62384009-22D8-43FB-85B9-DC2DEE7D1FB2}" srcOrd="0" destOrd="0" presId="urn:microsoft.com/office/officeart/2005/8/layout/process1"/>
    <dgm:cxn modelId="{074511E6-03E6-42A4-9867-34CE34A938B5}" type="presOf" srcId="{D55A5E44-292E-4A66-8F37-FC3B17D1C56A}" destId="{90177076-0D5E-4EE3-9AA4-BC352F74FF8E}" srcOrd="1" destOrd="0" presId="urn:microsoft.com/office/officeart/2005/8/layout/process1"/>
    <dgm:cxn modelId="{17301C65-0AB9-4708-94FE-559D2FEF73F1}" type="presParOf" srcId="{FAAE2ABA-7C95-49F1-867D-6E9F977A0459}" destId="{C60E84F1-9E35-440B-9633-B47615A9355C}" srcOrd="0" destOrd="0" presId="urn:microsoft.com/office/officeart/2005/8/layout/process1"/>
    <dgm:cxn modelId="{B240FB4A-3C38-473A-97CE-FD9663AD024D}" type="presParOf" srcId="{FAAE2ABA-7C95-49F1-867D-6E9F977A0459}" destId="{C39C0897-AB81-4383-AEF7-F34DA455BC11}" srcOrd="1" destOrd="0" presId="urn:microsoft.com/office/officeart/2005/8/layout/process1"/>
    <dgm:cxn modelId="{3CB9A2B4-A192-4102-82C0-8607857D91B0}" type="presParOf" srcId="{C39C0897-AB81-4383-AEF7-F34DA455BC11}" destId="{90177076-0D5E-4EE3-9AA4-BC352F74FF8E}" srcOrd="0" destOrd="0" presId="urn:microsoft.com/office/officeart/2005/8/layout/process1"/>
    <dgm:cxn modelId="{A7325E30-24F1-4A3B-B3F9-EC24FA063391}" type="presParOf" srcId="{FAAE2ABA-7C95-49F1-867D-6E9F977A0459}" destId="{62384009-22D8-43FB-85B9-DC2DEE7D1FB2}" srcOrd="2" destOrd="0" presId="urn:microsoft.com/office/officeart/2005/8/layout/process1"/>
    <dgm:cxn modelId="{4416EE09-E315-404C-9313-00A3F739AEF0}" type="presParOf" srcId="{FAAE2ABA-7C95-49F1-867D-6E9F977A0459}" destId="{20C09834-3DCC-4248-B286-A57BFC43B701}" srcOrd="3" destOrd="0" presId="urn:microsoft.com/office/officeart/2005/8/layout/process1"/>
    <dgm:cxn modelId="{F6E7D606-BD69-4603-A7ED-51247F7B09D2}" type="presParOf" srcId="{20C09834-3DCC-4248-B286-A57BFC43B701}" destId="{61BAEA35-B77E-4883-97AA-3A141832CFD3}" srcOrd="0" destOrd="0" presId="urn:microsoft.com/office/officeart/2005/8/layout/process1"/>
    <dgm:cxn modelId="{9B753536-5F86-43BA-A25A-084A64BD8BD7}" type="presParOf" srcId="{FAAE2ABA-7C95-49F1-867D-6E9F977A0459}" destId="{6EE57B45-A0F5-41F2-A845-DB0EE9E2E890}" srcOrd="4" destOrd="0" presId="urn:microsoft.com/office/officeart/2005/8/layout/process1"/>
    <dgm:cxn modelId="{FECF071D-F4A4-43BE-AEFB-369E49B9CF91}" type="presParOf" srcId="{FAAE2ABA-7C95-49F1-867D-6E9F977A0459}" destId="{37F4E7B8-B971-4C34-A04E-37CC4A587CB2}" srcOrd="5" destOrd="0" presId="urn:microsoft.com/office/officeart/2005/8/layout/process1"/>
    <dgm:cxn modelId="{41AF830E-04E1-489C-B656-D5CEC6F82CC8}" type="presParOf" srcId="{37F4E7B8-B971-4C34-A04E-37CC4A587CB2}" destId="{D4809D27-5711-446B-90DB-C1EAB180B5A9}" srcOrd="0" destOrd="0" presId="urn:microsoft.com/office/officeart/2005/8/layout/process1"/>
    <dgm:cxn modelId="{6F0599FC-494D-4B82-A12B-15D084FDEBAA}" type="presParOf" srcId="{FAAE2ABA-7C95-49F1-867D-6E9F977A0459}" destId="{870047A5-D4A8-4148-937A-F04D276F610F}" srcOrd="6" destOrd="0" presId="urn:microsoft.com/office/officeart/2005/8/layout/process1"/>
    <dgm:cxn modelId="{7381097E-3A70-488B-97A1-73E364206BC8}" type="presParOf" srcId="{FAAE2ABA-7C95-49F1-867D-6E9F977A0459}" destId="{62B71553-C566-426F-A01B-D7F081B6178E}" srcOrd="7" destOrd="0" presId="urn:microsoft.com/office/officeart/2005/8/layout/process1"/>
    <dgm:cxn modelId="{E9282D12-278F-49FE-B2F5-1B1AFB35F168}" type="presParOf" srcId="{62B71553-C566-426F-A01B-D7F081B6178E}" destId="{6B5DE6C3-0C65-49A4-9617-36F19796A06C}" srcOrd="0" destOrd="0" presId="urn:microsoft.com/office/officeart/2005/8/layout/process1"/>
    <dgm:cxn modelId="{31E41D6D-CB03-49C1-B448-62C2E881EE04}" type="presParOf" srcId="{FAAE2ABA-7C95-49F1-867D-6E9F977A0459}" destId="{01A92754-C391-4E7B-89F7-862DDDAF359E}" srcOrd="8" destOrd="0" presId="urn:microsoft.com/office/officeart/2005/8/layout/process1"/>
    <dgm:cxn modelId="{F0077841-AAB8-4995-8778-056400AF19E8}" type="presParOf" srcId="{FAAE2ABA-7C95-49F1-867D-6E9F977A0459}" destId="{2FF91AA6-5612-4911-A48D-AE7B20FFE06C}" srcOrd="9" destOrd="0" presId="urn:microsoft.com/office/officeart/2005/8/layout/process1"/>
    <dgm:cxn modelId="{96EBEC4E-A2EF-4651-8E34-B54BB190A173}" type="presParOf" srcId="{2FF91AA6-5612-4911-A48D-AE7B20FFE06C}" destId="{341D04F2-42C1-41B1-8D18-C7497A9B6577}" srcOrd="0" destOrd="0" presId="urn:microsoft.com/office/officeart/2005/8/layout/process1"/>
    <dgm:cxn modelId="{312665E2-B4BC-4273-A2FC-6E36E08B1BA0}" type="presParOf" srcId="{FAAE2ABA-7C95-49F1-867D-6E9F977A0459}" destId="{F649290F-42C7-4927-A3F4-AAD5A6FF975B}"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847E8B-4B55-4EE3-A2E1-11FC7B4718E7}" type="doc">
      <dgm:prSet loTypeId="urn:microsoft.com/office/officeart/2005/8/layout/process1" loCatId="process" qsTypeId="urn:microsoft.com/office/officeart/2005/8/quickstyle/simple1" qsCatId="simple" csTypeId="urn:microsoft.com/office/officeart/2005/8/colors/accent1_2" csCatId="accent1" phldr="1"/>
      <dgm:spPr/>
    </dgm:pt>
    <dgm:pt modelId="{1FFB19AD-D3E1-4AFF-95EB-292D906BDCB1}">
      <dgm:prSet phldrT="[Text]" custT="1"/>
      <dgm:spPr>
        <a:noFill/>
        <a:ln w="38100">
          <a:solidFill>
            <a:srgbClr val="1579A8"/>
          </a:solidFill>
        </a:ln>
      </dgm:spPr>
      <dgm:t>
        <a:bodyPr/>
        <a:lstStyle/>
        <a:p>
          <a:r>
            <a:rPr lang="en-US" sz="1600" b="1" dirty="0">
              <a:solidFill>
                <a:sysClr val="windowText" lastClr="000000"/>
              </a:solidFill>
            </a:rPr>
            <a:t>Regional Information  Needs</a:t>
          </a:r>
        </a:p>
      </dgm:t>
    </dgm:pt>
    <dgm:pt modelId="{DC30158C-2430-4DF0-A65E-78D08F1F551F}" type="parTrans" cxnId="{C535D77C-FC98-4A6D-A3B4-BF28013471AC}">
      <dgm:prSet/>
      <dgm:spPr/>
      <dgm:t>
        <a:bodyPr/>
        <a:lstStyle/>
        <a:p>
          <a:endParaRPr lang="en-US" sz="1600"/>
        </a:p>
      </dgm:t>
    </dgm:pt>
    <dgm:pt modelId="{D55A5E44-292E-4A66-8F37-FC3B17D1C56A}" type="sibTrans" cxnId="{C535D77C-FC98-4A6D-A3B4-BF28013471AC}">
      <dgm:prSet custT="1"/>
      <dgm:spPr>
        <a:solidFill>
          <a:srgbClr val="1579A8"/>
        </a:solidFill>
      </dgm:spPr>
      <dgm:t>
        <a:bodyPr/>
        <a:lstStyle/>
        <a:p>
          <a:endParaRPr lang="en-US" sz="1600"/>
        </a:p>
      </dgm:t>
    </dgm:pt>
    <dgm:pt modelId="{962C41EF-1BA0-49A6-838B-09F98BCC322B}">
      <dgm:prSet phldrT="[Text]" custT="1"/>
      <dgm:spPr>
        <a:noFill/>
        <a:ln w="38100">
          <a:solidFill>
            <a:srgbClr val="1579A8"/>
          </a:solidFill>
        </a:ln>
      </dgm:spPr>
      <dgm:t>
        <a:bodyPr/>
        <a:lstStyle/>
        <a:p>
          <a:r>
            <a:rPr lang="en-US" sz="1600" b="1" dirty="0">
              <a:solidFill>
                <a:sysClr val="windowText" lastClr="000000"/>
              </a:solidFill>
            </a:rPr>
            <a:t>CAP 5-year Workplan</a:t>
          </a:r>
        </a:p>
      </dgm:t>
    </dgm:pt>
    <dgm:pt modelId="{EB41BC3F-1487-4FD1-A927-2DAEC43548D5}" type="parTrans" cxnId="{1EF7DC55-9D8E-42F6-A5C9-DA83FCA36119}">
      <dgm:prSet/>
      <dgm:spPr/>
      <dgm:t>
        <a:bodyPr/>
        <a:lstStyle/>
        <a:p>
          <a:endParaRPr lang="en-US" sz="1600"/>
        </a:p>
      </dgm:t>
    </dgm:pt>
    <dgm:pt modelId="{B686223E-3DE1-496E-8ED4-1C22F743D9A1}" type="sibTrans" cxnId="{1EF7DC55-9D8E-42F6-A5C9-DA83FCA36119}">
      <dgm:prSet custT="1"/>
      <dgm:spPr>
        <a:solidFill>
          <a:srgbClr val="1579A8"/>
        </a:solidFill>
      </dgm:spPr>
      <dgm:t>
        <a:bodyPr/>
        <a:lstStyle/>
        <a:p>
          <a:endParaRPr lang="en-US" sz="1600"/>
        </a:p>
      </dgm:t>
    </dgm:pt>
    <dgm:pt modelId="{FAFDCD1F-6C8E-43B2-BB1E-C81CEF084DC8}">
      <dgm:prSet phldrT="[Text]" custT="1"/>
      <dgm:spPr>
        <a:noFill/>
        <a:ln w="38100">
          <a:solidFill>
            <a:srgbClr val="1579A8"/>
          </a:solidFill>
        </a:ln>
      </dgm:spPr>
      <dgm:t>
        <a:bodyPr/>
        <a:lstStyle/>
        <a:p>
          <a:r>
            <a:rPr lang="en-US" sz="1600" b="1" dirty="0">
              <a:solidFill>
                <a:sysClr val="windowText" lastClr="000000"/>
              </a:solidFill>
            </a:rPr>
            <a:t>CAX Regional Data System</a:t>
          </a:r>
        </a:p>
      </dgm:t>
    </dgm:pt>
    <dgm:pt modelId="{B8B3C6D0-DE96-4ECC-8767-9C01D653CDEA}" type="parTrans" cxnId="{D3BD23B2-4BC6-49BB-8CBF-9A3111B8E35E}">
      <dgm:prSet/>
      <dgm:spPr/>
      <dgm:t>
        <a:bodyPr/>
        <a:lstStyle/>
        <a:p>
          <a:endParaRPr lang="en-US" sz="1600"/>
        </a:p>
      </dgm:t>
    </dgm:pt>
    <dgm:pt modelId="{429252A2-D429-4168-A883-8FF2B3C2608B}" type="sibTrans" cxnId="{D3BD23B2-4BC6-49BB-8CBF-9A3111B8E35E}">
      <dgm:prSet custT="1"/>
      <dgm:spPr>
        <a:solidFill>
          <a:srgbClr val="1579A8"/>
        </a:solidFill>
      </dgm:spPr>
      <dgm:t>
        <a:bodyPr/>
        <a:lstStyle/>
        <a:p>
          <a:endParaRPr lang="en-US" sz="1600"/>
        </a:p>
      </dgm:t>
    </dgm:pt>
    <dgm:pt modelId="{6DA9D7EE-9AD3-41D5-9371-9CDD312F5612}">
      <dgm:prSet phldrT="[Text]" custT="1"/>
      <dgm:spPr>
        <a:noFill/>
        <a:ln w="38100">
          <a:solidFill>
            <a:srgbClr val="1579A8"/>
          </a:solidFill>
        </a:ln>
      </dgm:spPr>
      <dgm:t>
        <a:bodyPr/>
        <a:lstStyle/>
        <a:p>
          <a:r>
            <a:rPr lang="en-US" sz="1600" b="1" dirty="0">
              <a:solidFill>
                <a:sysClr val="windowText" lastClr="000000"/>
              </a:solidFill>
            </a:rPr>
            <a:t>Regional partners consume data from CAX</a:t>
          </a:r>
        </a:p>
      </dgm:t>
    </dgm:pt>
    <dgm:pt modelId="{99B3875A-8822-4A67-BB43-954427BF9E52}" type="parTrans" cxnId="{DD0774DF-19F9-4966-B08E-2CDDC3341ED3}">
      <dgm:prSet/>
      <dgm:spPr/>
      <dgm:t>
        <a:bodyPr/>
        <a:lstStyle/>
        <a:p>
          <a:endParaRPr lang="en-US" sz="1600"/>
        </a:p>
      </dgm:t>
    </dgm:pt>
    <dgm:pt modelId="{DFDB3DE9-257D-472B-B717-B2F2C1F0A11C}" type="sibTrans" cxnId="{DD0774DF-19F9-4966-B08E-2CDDC3341ED3}">
      <dgm:prSet custT="1"/>
      <dgm:spPr>
        <a:solidFill>
          <a:srgbClr val="1579A8"/>
        </a:solidFill>
      </dgm:spPr>
      <dgm:t>
        <a:bodyPr/>
        <a:lstStyle/>
        <a:p>
          <a:endParaRPr lang="en-US" sz="1600"/>
        </a:p>
      </dgm:t>
    </dgm:pt>
    <dgm:pt modelId="{6D901514-F71C-4A86-8B6C-771AD12486B4}">
      <dgm:prSet phldrT="[Text]" custT="1"/>
      <dgm:spPr>
        <a:noFill/>
        <a:ln w="38100">
          <a:solidFill>
            <a:srgbClr val="1579A8"/>
          </a:solidFill>
        </a:ln>
      </dgm:spPr>
      <dgm:t>
        <a:bodyPr/>
        <a:lstStyle/>
        <a:p>
          <a:r>
            <a:rPr lang="en-US" sz="1600" b="1" dirty="0">
              <a:solidFill>
                <a:schemeClr val="tx1"/>
              </a:solidFill>
            </a:rPr>
            <a:t>Regional decision-making and reporting processes informed</a:t>
          </a:r>
        </a:p>
      </dgm:t>
    </dgm:pt>
    <dgm:pt modelId="{7BC29E54-2913-488B-9ED6-E4430C1051FE}" type="parTrans" cxnId="{EE480E2A-16C7-4E4C-A402-F05E73B2F2B7}">
      <dgm:prSet/>
      <dgm:spPr/>
      <dgm:t>
        <a:bodyPr/>
        <a:lstStyle/>
        <a:p>
          <a:endParaRPr lang="en-US" sz="1600"/>
        </a:p>
      </dgm:t>
    </dgm:pt>
    <dgm:pt modelId="{09FF13E6-DDAD-4EB9-8ADA-123D1B74C8BB}" type="sibTrans" cxnId="{EE480E2A-16C7-4E4C-A402-F05E73B2F2B7}">
      <dgm:prSet/>
      <dgm:spPr/>
      <dgm:t>
        <a:bodyPr/>
        <a:lstStyle/>
        <a:p>
          <a:endParaRPr lang="en-US" sz="1600"/>
        </a:p>
      </dgm:t>
    </dgm:pt>
    <dgm:pt modelId="{7498AE3E-1AE4-489B-8DE4-80B86FDF2377}">
      <dgm:prSet phldrT="[Text]" custT="1"/>
      <dgm:spPr>
        <a:noFill/>
        <a:ln w="38100">
          <a:solidFill>
            <a:srgbClr val="1579A8"/>
          </a:solidFill>
        </a:ln>
      </dgm:spPr>
      <dgm:t>
        <a:bodyPr/>
        <a:lstStyle/>
        <a:p>
          <a:r>
            <a:rPr lang="en-US" sz="1600" b="1" dirty="0">
              <a:solidFill>
                <a:sysClr val="windowText" lastClr="000000"/>
              </a:solidFill>
            </a:rPr>
            <a:t>StreamNet Executive Committee</a:t>
          </a:r>
        </a:p>
      </dgm:t>
    </dgm:pt>
    <dgm:pt modelId="{D2D39C9D-3CD0-480F-A681-BBB5D6C5018D}" type="parTrans" cxnId="{47EAAC92-2B9F-482E-838B-9239A55F1CA3}">
      <dgm:prSet/>
      <dgm:spPr/>
      <dgm:t>
        <a:bodyPr/>
        <a:lstStyle/>
        <a:p>
          <a:endParaRPr lang="en-US"/>
        </a:p>
      </dgm:t>
    </dgm:pt>
    <dgm:pt modelId="{EBB74841-948D-4823-B9D8-9D6CCEFDEC54}" type="sibTrans" cxnId="{47EAAC92-2B9F-482E-838B-9239A55F1CA3}">
      <dgm:prSet/>
      <dgm:spPr>
        <a:solidFill>
          <a:srgbClr val="1579A8"/>
        </a:solidFill>
      </dgm:spPr>
      <dgm:t>
        <a:bodyPr/>
        <a:lstStyle/>
        <a:p>
          <a:endParaRPr lang="en-US"/>
        </a:p>
      </dgm:t>
    </dgm:pt>
    <dgm:pt modelId="{FAAE2ABA-7C95-49F1-867D-6E9F977A0459}" type="pres">
      <dgm:prSet presAssocID="{16847E8B-4B55-4EE3-A2E1-11FC7B4718E7}" presName="Name0" presStyleCnt="0">
        <dgm:presLayoutVars>
          <dgm:dir/>
          <dgm:resizeHandles val="exact"/>
        </dgm:presLayoutVars>
      </dgm:prSet>
      <dgm:spPr/>
    </dgm:pt>
    <dgm:pt modelId="{C60E84F1-9E35-440B-9633-B47615A9355C}" type="pres">
      <dgm:prSet presAssocID="{1FFB19AD-D3E1-4AFF-95EB-292D906BDCB1}" presName="node" presStyleLbl="node1" presStyleIdx="0" presStyleCnt="6" custScaleX="130803">
        <dgm:presLayoutVars>
          <dgm:bulletEnabled val="1"/>
        </dgm:presLayoutVars>
      </dgm:prSet>
      <dgm:spPr/>
    </dgm:pt>
    <dgm:pt modelId="{C39C0897-AB81-4383-AEF7-F34DA455BC11}" type="pres">
      <dgm:prSet presAssocID="{D55A5E44-292E-4A66-8F37-FC3B17D1C56A}" presName="sibTrans" presStyleLbl="sibTrans2D1" presStyleIdx="0" presStyleCnt="5"/>
      <dgm:spPr/>
    </dgm:pt>
    <dgm:pt modelId="{90177076-0D5E-4EE3-9AA4-BC352F74FF8E}" type="pres">
      <dgm:prSet presAssocID="{D55A5E44-292E-4A66-8F37-FC3B17D1C56A}" presName="connectorText" presStyleLbl="sibTrans2D1" presStyleIdx="0" presStyleCnt="5"/>
      <dgm:spPr/>
    </dgm:pt>
    <dgm:pt modelId="{62384009-22D8-43FB-85B9-DC2DEE7D1FB2}" type="pres">
      <dgm:prSet presAssocID="{7498AE3E-1AE4-489B-8DE4-80B86FDF2377}" presName="node" presStyleLbl="node1" presStyleIdx="1" presStyleCnt="6">
        <dgm:presLayoutVars>
          <dgm:bulletEnabled val="1"/>
        </dgm:presLayoutVars>
      </dgm:prSet>
      <dgm:spPr/>
    </dgm:pt>
    <dgm:pt modelId="{20C09834-3DCC-4248-B286-A57BFC43B701}" type="pres">
      <dgm:prSet presAssocID="{EBB74841-948D-4823-B9D8-9D6CCEFDEC54}" presName="sibTrans" presStyleLbl="sibTrans2D1" presStyleIdx="1" presStyleCnt="5"/>
      <dgm:spPr/>
    </dgm:pt>
    <dgm:pt modelId="{61BAEA35-B77E-4883-97AA-3A141832CFD3}" type="pres">
      <dgm:prSet presAssocID="{EBB74841-948D-4823-B9D8-9D6CCEFDEC54}" presName="connectorText" presStyleLbl="sibTrans2D1" presStyleIdx="1" presStyleCnt="5"/>
      <dgm:spPr/>
    </dgm:pt>
    <dgm:pt modelId="{6EE57B45-A0F5-41F2-A845-DB0EE9E2E890}" type="pres">
      <dgm:prSet presAssocID="{962C41EF-1BA0-49A6-838B-09F98BCC322B}" presName="node" presStyleLbl="node1" presStyleIdx="2" presStyleCnt="6" custScaleX="105000">
        <dgm:presLayoutVars>
          <dgm:bulletEnabled val="1"/>
        </dgm:presLayoutVars>
      </dgm:prSet>
      <dgm:spPr/>
    </dgm:pt>
    <dgm:pt modelId="{37F4E7B8-B971-4C34-A04E-37CC4A587CB2}" type="pres">
      <dgm:prSet presAssocID="{B686223E-3DE1-496E-8ED4-1C22F743D9A1}" presName="sibTrans" presStyleLbl="sibTrans2D1" presStyleIdx="2" presStyleCnt="5" custAng="5400000" custLinFactX="-100000" custLinFactY="100000" custLinFactNeighborX="-190050" custLinFactNeighborY="137558"/>
      <dgm:spPr/>
    </dgm:pt>
    <dgm:pt modelId="{D4809D27-5711-446B-90DB-C1EAB180B5A9}" type="pres">
      <dgm:prSet presAssocID="{B686223E-3DE1-496E-8ED4-1C22F743D9A1}" presName="connectorText" presStyleLbl="sibTrans2D1" presStyleIdx="2" presStyleCnt="5"/>
      <dgm:spPr/>
    </dgm:pt>
    <dgm:pt modelId="{870047A5-D4A8-4148-937A-F04D276F610F}" type="pres">
      <dgm:prSet presAssocID="{FAFDCD1F-6C8E-43B2-BB1E-C81CEF084DC8}" presName="node" presStyleLbl="node1" presStyleIdx="3" presStyleCnt="6">
        <dgm:presLayoutVars>
          <dgm:bulletEnabled val="1"/>
        </dgm:presLayoutVars>
      </dgm:prSet>
      <dgm:spPr/>
    </dgm:pt>
    <dgm:pt modelId="{62B71553-C566-426F-A01B-D7F081B6178E}" type="pres">
      <dgm:prSet presAssocID="{429252A2-D429-4168-A883-8FF2B3C2608B}" presName="sibTrans" presStyleLbl="sibTrans2D1" presStyleIdx="3" presStyleCnt="5"/>
      <dgm:spPr/>
    </dgm:pt>
    <dgm:pt modelId="{6B5DE6C3-0C65-49A4-9617-36F19796A06C}" type="pres">
      <dgm:prSet presAssocID="{429252A2-D429-4168-A883-8FF2B3C2608B}" presName="connectorText" presStyleLbl="sibTrans2D1" presStyleIdx="3" presStyleCnt="5"/>
      <dgm:spPr/>
    </dgm:pt>
    <dgm:pt modelId="{01A92754-C391-4E7B-89F7-862DDDAF359E}" type="pres">
      <dgm:prSet presAssocID="{6DA9D7EE-9AD3-41D5-9371-9CDD312F5612}" presName="node" presStyleLbl="node1" presStyleIdx="4" presStyleCnt="6" custScaleX="126723">
        <dgm:presLayoutVars>
          <dgm:bulletEnabled val="1"/>
        </dgm:presLayoutVars>
      </dgm:prSet>
      <dgm:spPr/>
    </dgm:pt>
    <dgm:pt modelId="{2FF91AA6-5612-4911-A48D-AE7B20FFE06C}" type="pres">
      <dgm:prSet presAssocID="{DFDB3DE9-257D-472B-B717-B2F2C1F0A11C}" presName="sibTrans" presStyleLbl="sibTrans2D1" presStyleIdx="4" presStyleCnt="5"/>
      <dgm:spPr/>
    </dgm:pt>
    <dgm:pt modelId="{341D04F2-42C1-41B1-8D18-C7497A9B6577}" type="pres">
      <dgm:prSet presAssocID="{DFDB3DE9-257D-472B-B717-B2F2C1F0A11C}" presName="connectorText" presStyleLbl="sibTrans2D1" presStyleIdx="4" presStyleCnt="5"/>
      <dgm:spPr/>
    </dgm:pt>
    <dgm:pt modelId="{F649290F-42C7-4927-A3F4-AAD5A6FF975B}" type="pres">
      <dgm:prSet presAssocID="{6D901514-F71C-4A86-8B6C-771AD12486B4}" presName="node" presStyleLbl="node1" presStyleIdx="5" presStyleCnt="6" custScaleX="135753">
        <dgm:presLayoutVars>
          <dgm:bulletEnabled val="1"/>
        </dgm:presLayoutVars>
      </dgm:prSet>
      <dgm:spPr/>
    </dgm:pt>
  </dgm:ptLst>
  <dgm:cxnLst>
    <dgm:cxn modelId="{F753DB01-0E58-4CC4-9A7F-30DA6D4BE216}" type="presOf" srcId="{B686223E-3DE1-496E-8ED4-1C22F743D9A1}" destId="{D4809D27-5711-446B-90DB-C1EAB180B5A9}" srcOrd="1" destOrd="0" presId="urn:microsoft.com/office/officeart/2005/8/layout/process1"/>
    <dgm:cxn modelId="{D376250E-E67E-4B4F-A7A6-DE186CA7441F}" type="presOf" srcId="{EBB74841-948D-4823-B9D8-9D6CCEFDEC54}" destId="{20C09834-3DCC-4248-B286-A57BFC43B701}" srcOrd="0" destOrd="0" presId="urn:microsoft.com/office/officeart/2005/8/layout/process1"/>
    <dgm:cxn modelId="{AB0AE511-0FC5-42E0-B804-D3CFD0519AB4}" type="presOf" srcId="{DFDB3DE9-257D-472B-B717-B2F2C1F0A11C}" destId="{2FF91AA6-5612-4911-A48D-AE7B20FFE06C}" srcOrd="0" destOrd="0" presId="urn:microsoft.com/office/officeart/2005/8/layout/process1"/>
    <dgm:cxn modelId="{332D3A27-19C6-411D-AAE6-F43251038112}" type="presOf" srcId="{FAFDCD1F-6C8E-43B2-BB1E-C81CEF084DC8}" destId="{870047A5-D4A8-4148-937A-F04D276F610F}" srcOrd="0" destOrd="0" presId="urn:microsoft.com/office/officeart/2005/8/layout/process1"/>
    <dgm:cxn modelId="{EE480E2A-16C7-4E4C-A402-F05E73B2F2B7}" srcId="{16847E8B-4B55-4EE3-A2E1-11FC7B4718E7}" destId="{6D901514-F71C-4A86-8B6C-771AD12486B4}" srcOrd="5" destOrd="0" parTransId="{7BC29E54-2913-488B-9ED6-E4430C1051FE}" sibTransId="{09FF13E6-DDAD-4EB9-8ADA-123D1B74C8BB}"/>
    <dgm:cxn modelId="{D51A3C60-A3E3-4434-9E52-D73616C57785}" type="presOf" srcId="{16847E8B-4B55-4EE3-A2E1-11FC7B4718E7}" destId="{FAAE2ABA-7C95-49F1-867D-6E9F977A0459}" srcOrd="0" destOrd="0" presId="urn:microsoft.com/office/officeart/2005/8/layout/process1"/>
    <dgm:cxn modelId="{80BBE841-F7D1-4C5D-BD2A-64EDBBF055D0}" type="presOf" srcId="{429252A2-D429-4168-A883-8FF2B3C2608B}" destId="{6B5DE6C3-0C65-49A4-9617-36F19796A06C}" srcOrd="1" destOrd="0" presId="urn:microsoft.com/office/officeart/2005/8/layout/process1"/>
    <dgm:cxn modelId="{4596D862-B225-4975-9632-0DD5A921E619}" type="presOf" srcId="{429252A2-D429-4168-A883-8FF2B3C2608B}" destId="{62B71553-C566-426F-A01B-D7F081B6178E}" srcOrd="0" destOrd="0" presId="urn:microsoft.com/office/officeart/2005/8/layout/process1"/>
    <dgm:cxn modelId="{E0832664-95B6-4150-8C54-2B5A963B6858}" type="presOf" srcId="{EBB74841-948D-4823-B9D8-9D6CCEFDEC54}" destId="{61BAEA35-B77E-4883-97AA-3A141832CFD3}" srcOrd="1" destOrd="0" presId="urn:microsoft.com/office/officeart/2005/8/layout/process1"/>
    <dgm:cxn modelId="{834C1772-30DD-4216-8EC9-FEE68D6567C2}" type="presOf" srcId="{962C41EF-1BA0-49A6-838B-09F98BCC322B}" destId="{6EE57B45-A0F5-41F2-A845-DB0EE9E2E890}" srcOrd="0" destOrd="0" presId="urn:microsoft.com/office/officeart/2005/8/layout/process1"/>
    <dgm:cxn modelId="{1EF7DC55-9D8E-42F6-A5C9-DA83FCA36119}" srcId="{16847E8B-4B55-4EE3-A2E1-11FC7B4718E7}" destId="{962C41EF-1BA0-49A6-838B-09F98BCC322B}" srcOrd="2" destOrd="0" parTransId="{EB41BC3F-1487-4FD1-A927-2DAEC43548D5}" sibTransId="{B686223E-3DE1-496E-8ED4-1C22F743D9A1}"/>
    <dgm:cxn modelId="{C535D77C-FC98-4A6D-A3B4-BF28013471AC}" srcId="{16847E8B-4B55-4EE3-A2E1-11FC7B4718E7}" destId="{1FFB19AD-D3E1-4AFF-95EB-292D906BDCB1}" srcOrd="0" destOrd="0" parTransId="{DC30158C-2430-4DF0-A65E-78D08F1F551F}" sibTransId="{D55A5E44-292E-4A66-8F37-FC3B17D1C56A}"/>
    <dgm:cxn modelId="{0C17F191-B70D-41CF-B256-EB866437FF4D}" type="presOf" srcId="{D55A5E44-292E-4A66-8F37-FC3B17D1C56A}" destId="{C39C0897-AB81-4383-AEF7-F34DA455BC11}" srcOrd="0" destOrd="0" presId="urn:microsoft.com/office/officeart/2005/8/layout/process1"/>
    <dgm:cxn modelId="{47EAAC92-2B9F-482E-838B-9239A55F1CA3}" srcId="{16847E8B-4B55-4EE3-A2E1-11FC7B4718E7}" destId="{7498AE3E-1AE4-489B-8DE4-80B86FDF2377}" srcOrd="1" destOrd="0" parTransId="{D2D39C9D-3CD0-480F-A681-BBB5D6C5018D}" sibTransId="{EBB74841-948D-4823-B9D8-9D6CCEFDEC54}"/>
    <dgm:cxn modelId="{468936A8-BE7B-4234-B583-48B25A92F015}" type="presOf" srcId="{DFDB3DE9-257D-472B-B717-B2F2C1F0A11C}" destId="{341D04F2-42C1-41B1-8D18-C7497A9B6577}" srcOrd="1" destOrd="0" presId="urn:microsoft.com/office/officeart/2005/8/layout/process1"/>
    <dgm:cxn modelId="{31F92AAA-12CB-45A6-8EEC-B3DA7929B52F}" type="presOf" srcId="{1FFB19AD-D3E1-4AFF-95EB-292D906BDCB1}" destId="{C60E84F1-9E35-440B-9633-B47615A9355C}" srcOrd="0" destOrd="0" presId="urn:microsoft.com/office/officeart/2005/8/layout/process1"/>
    <dgm:cxn modelId="{D3BD23B2-4BC6-49BB-8CBF-9A3111B8E35E}" srcId="{16847E8B-4B55-4EE3-A2E1-11FC7B4718E7}" destId="{FAFDCD1F-6C8E-43B2-BB1E-C81CEF084DC8}" srcOrd="3" destOrd="0" parTransId="{B8B3C6D0-DE96-4ECC-8767-9C01D653CDEA}" sibTransId="{429252A2-D429-4168-A883-8FF2B3C2608B}"/>
    <dgm:cxn modelId="{B0D626B5-0EA7-4F5F-B707-C38FDF229FFE}" type="presOf" srcId="{B686223E-3DE1-496E-8ED4-1C22F743D9A1}" destId="{37F4E7B8-B971-4C34-A04E-37CC4A587CB2}" srcOrd="0" destOrd="0" presId="urn:microsoft.com/office/officeart/2005/8/layout/process1"/>
    <dgm:cxn modelId="{03BECEBC-317E-46EB-BC9B-C9767835982F}" type="presOf" srcId="{6DA9D7EE-9AD3-41D5-9371-9CDD312F5612}" destId="{01A92754-C391-4E7B-89F7-862DDDAF359E}" srcOrd="0" destOrd="0" presId="urn:microsoft.com/office/officeart/2005/8/layout/process1"/>
    <dgm:cxn modelId="{F870AADA-7078-46AD-8329-D491F59CF6DA}" type="presOf" srcId="{6D901514-F71C-4A86-8B6C-771AD12486B4}" destId="{F649290F-42C7-4927-A3F4-AAD5A6FF975B}" srcOrd="0" destOrd="0" presId="urn:microsoft.com/office/officeart/2005/8/layout/process1"/>
    <dgm:cxn modelId="{DD0774DF-19F9-4966-B08E-2CDDC3341ED3}" srcId="{16847E8B-4B55-4EE3-A2E1-11FC7B4718E7}" destId="{6DA9D7EE-9AD3-41D5-9371-9CDD312F5612}" srcOrd="4" destOrd="0" parTransId="{99B3875A-8822-4A67-BB43-954427BF9E52}" sibTransId="{DFDB3DE9-257D-472B-B717-B2F2C1F0A11C}"/>
    <dgm:cxn modelId="{0CC400E0-52C8-4098-8403-2A5895BB9400}" type="presOf" srcId="{7498AE3E-1AE4-489B-8DE4-80B86FDF2377}" destId="{62384009-22D8-43FB-85B9-DC2DEE7D1FB2}" srcOrd="0" destOrd="0" presId="urn:microsoft.com/office/officeart/2005/8/layout/process1"/>
    <dgm:cxn modelId="{074511E6-03E6-42A4-9867-34CE34A938B5}" type="presOf" srcId="{D55A5E44-292E-4A66-8F37-FC3B17D1C56A}" destId="{90177076-0D5E-4EE3-9AA4-BC352F74FF8E}" srcOrd="1" destOrd="0" presId="urn:microsoft.com/office/officeart/2005/8/layout/process1"/>
    <dgm:cxn modelId="{17301C65-0AB9-4708-94FE-559D2FEF73F1}" type="presParOf" srcId="{FAAE2ABA-7C95-49F1-867D-6E9F977A0459}" destId="{C60E84F1-9E35-440B-9633-B47615A9355C}" srcOrd="0" destOrd="0" presId="urn:microsoft.com/office/officeart/2005/8/layout/process1"/>
    <dgm:cxn modelId="{B240FB4A-3C38-473A-97CE-FD9663AD024D}" type="presParOf" srcId="{FAAE2ABA-7C95-49F1-867D-6E9F977A0459}" destId="{C39C0897-AB81-4383-AEF7-F34DA455BC11}" srcOrd="1" destOrd="0" presId="urn:microsoft.com/office/officeart/2005/8/layout/process1"/>
    <dgm:cxn modelId="{3CB9A2B4-A192-4102-82C0-8607857D91B0}" type="presParOf" srcId="{C39C0897-AB81-4383-AEF7-F34DA455BC11}" destId="{90177076-0D5E-4EE3-9AA4-BC352F74FF8E}" srcOrd="0" destOrd="0" presId="urn:microsoft.com/office/officeart/2005/8/layout/process1"/>
    <dgm:cxn modelId="{A7325E30-24F1-4A3B-B3F9-EC24FA063391}" type="presParOf" srcId="{FAAE2ABA-7C95-49F1-867D-6E9F977A0459}" destId="{62384009-22D8-43FB-85B9-DC2DEE7D1FB2}" srcOrd="2" destOrd="0" presId="urn:microsoft.com/office/officeart/2005/8/layout/process1"/>
    <dgm:cxn modelId="{4416EE09-E315-404C-9313-00A3F739AEF0}" type="presParOf" srcId="{FAAE2ABA-7C95-49F1-867D-6E9F977A0459}" destId="{20C09834-3DCC-4248-B286-A57BFC43B701}" srcOrd="3" destOrd="0" presId="urn:microsoft.com/office/officeart/2005/8/layout/process1"/>
    <dgm:cxn modelId="{F6E7D606-BD69-4603-A7ED-51247F7B09D2}" type="presParOf" srcId="{20C09834-3DCC-4248-B286-A57BFC43B701}" destId="{61BAEA35-B77E-4883-97AA-3A141832CFD3}" srcOrd="0" destOrd="0" presId="urn:microsoft.com/office/officeart/2005/8/layout/process1"/>
    <dgm:cxn modelId="{9B753536-5F86-43BA-A25A-084A64BD8BD7}" type="presParOf" srcId="{FAAE2ABA-7C95-49F1-867D-6E9F977A0459}" destId="{6EE57B45-A0F5-41F2-A845-DB0EE9E2E890}" srcOrd="4" destOrd="0" presId="urn:microsoft.com/office/officeart/2005/8/layout/process1"/>
    <dgm:cxn modelId="{FECF071D-F4A4-43BE-AEFB-369E49B9CF91}" type="presParOf" srcId="{FAAE2ABA-7C95-49F1-867D-6E9F977A0459}" destId="{37F4E7B8-B971-4C34-A04E-37CC4A587CB2}" srcOrd="5" destOrd="0" presId="urn:microsoft.com/office/officeart/2005/8/layout/process1"/>
    <dgm:cxn modelId="{41AF830E-04E1-489C-B656-D5CEC6F82CC8}" type="presParOf" srcId="{37F4E7B8-B971-4C34-A04E-37CC4A587CB2}" destId="{D4809D27-5711-446B-90DB-C1EAB180B5A9}" srcOrd="0" destOrd="0" presId="urn:microsoft.com/office/officeart/2005/8/layout/process1"/>
    <dgm:cxn modelId="{6F0599FC-494D-4B82-A12B-15D084FDEBAA}" type="presParOf" srcId="{FAAE2ABA-7C95-49F1-867D-6E9F977A0459}" destId="{870047A5-D4A8-4148-937A-F04D276F610F}" srcOrd="6" destOrd="0" presId="urn:microsoft.com/office/officeart/2005/8/layout/process1"/>
    <dgm:cxn modelId="{7381097E-3A70-488B-97A1-73E364206BC8}" type="presParOf" srcId="{FAAE2ABA-7C95-49F1-867D-6E9F977A0459}" destId="{62B71553-C566-426F-A01B-D7F081B6178E}" srcOrd="7" destOrd="0" presId="urn:microsoft.com/office/officeart/2005/8/layout/process1"/>
    <dgm:cxn modelId="{E9282D12-278F-49FE-B2F5-1B1AFB35F168}" type="presParOf" srcId="{62B71553-C566-426F-A01B-D7F081B6178E}" destId="{6B5DE6C3-0C65-49A4-9617-36F19796A06C}" srcOrd="0" destOrd="0" presId="urn:microsoft.com/office/officeart/2005/8/layout/process1"/>
    <dgm:cxn modelId="{31E41D6D-CB03-49C1-B448-62C2E881EE04}" type="presParOf" srcId="{FAAE2ABA-7C95-49F1-867D-6E9F977A0459}" destId="{01A92754-C391-4E7B-89F7-862DDDAF359E}" srcOrd="8" destOrd="0" presId="urn:microsoft.com/office/officeart/2005/8/layout/process1"/>
    <dgm:cxn modelId="{F0077841-AAB8-4995-8778-056400AF19E8}" type="presParOf" srcId="{FAAE2ABA-7C95-49F1-867D-6E9F977A0459}" destId="{2FF91AA6-5612-4911-A48D-AE7B20FFE06C}" srcOrd="9" destOrd="0" presId="urn:microsoft.com/office/officeart/2005/8/layout/process1"/>
    <dgm:cxn modelId="{96EBEC4E-A2EF-4651-8E34-B54BB190A173}" type="presParOf" srcId="{2FF91AA6-5612-4911-A48D-AE7B20FFE06C}" destId="{341D04F2-42C1-41B1-8D18-C7497A9B6577}" srcOrd="0" destOrd="0" presId="urn:microsoft.com/office/officeart/2005/8/layout/process1"/>
    <dgm:cxn modelId="{312665E2-B4BC-4273-A2FC-6E36E08B1BA0}" type="presParOf" srcId="{FAAE2ABA-7C95-49F1-867D-6E9F977A0459}" destId="{F649290F-42C7-4927-A3F4-AAD5A6FF975B}"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847E8B-4B55-4EE3-A2E1-11FC7B4718E7}" type="doc">
      <dgm:prSet loTypeId="urn:microsoft.com/office/officeart/2005/8/layout/hProcess9" loCatId="process" qsTypeId="urn:microsoft.com/office/officeart/2005/8/quickstyle/simple1" qsCatId="simple" csTypeId="urn:microsoft.com/office/officeart/2005/8/colors/accent3_4" csCatId="accent3" phldr="1"/>
      <dgm:spPr/>
    </dgm:pt>
    <dgm:pt modelId="{1FFB19AD-D3E1-4AFF-95EB-292D906BDCB1}">
      <dgm:prSet phldrT="[Text]" custT="1"/>
      <dgm:spPr/>
      <dgm:t>
        <a:bodyPr/>
        <a:lstStyle/>
        <a:p>
          <a:r>
            <a:rPr lang="en-US" sz="1600" b="1" dirty="0"/>
            <a:t>FW Manager expertise </a:t>
          </a:r>
          <a:r>
            <a:rPr lang="en-US" sz="1600" b="0" dirty="0"/>
            <a:t>to identify best data and indicators to share</a:t>
          </a:r>
          <a:endParaRPr lang="en-US" sz="1600" b="1" dirty="0"/>
        </a:p>
      </dgm:t>
    </dgm:pt>
    <dgm:pt modelId="{DC30158C-2430-4DF0-A65E-78D08F1F551F}" type="parTrans" cxnId="{C535D77C-FC98-4A6D-A3B4-BF28013471AC}">
      <dgm:prSet/>
      <dgm:spPr/>
      <dgm:t>
        <a:bodyPr/>
        <a:lstStyle/>
        <a:p>
          <a:endParaRPr lang="en-US" sz="1600"/>
        </a:p>
      </dgm:t>
    </dgm:pt>
    <dgm:pt modelId="{D55A5E44-292E-4A66-8F37-FC3B17D1C56A}" type="sibTrans" cxnId="{C535D77C-FC98-4A6D-A3B4-BF28013471AC}">
      <dgm:prSet custT="1"/>
      <dgm:spPr/>
      <dgm:t>
        <a:bodyPr/>
        <a:lstStyle/>
        <a:p>
          <a:endParaRPr lang="en-US" sz="1600"/>
        </a:p>
      </dgm:t>
    </dgm:pt>
    <dgm:pt modelId="{566D6B33-3160-4F05-9E3B-E0C51CC55B0C}">
      <dgm:prSet phldrT="[Text]" custT="1"/>
      <dgm:spPr/>
      <dgm:t>
        <a:bodyPr/>
        <a:lstStyle/>
        <a:p>
          <a:r>
            <a:rPr lang="en-US" sz="1600" b="1" dirty="0"/>
            <a:t>Data Managers and Stewards</a:t>
          </a:r>
        </a:p>
        <a:p>
          <a:r>
            <a:rPr lang="en-US" sz="1600" b="0" dirty="0"/>
            <a:t> develop efficient data sharing  approach</a:t>
          </a:r>
          <a:endParaRPr lang="en-US" sz="1600" dirty="0"/>
        </a:p>
      </dgm:t>
    </dgm:pt>
    <dgm:pt modelId="{C1BB84B7-2A12-4E4B-9853-03D58503011A}" type="sibTrans" cxnId="{A5EAE23B-ABB7-4E15-A247-5857982D6852}">
      <dgm:prSet custT="1"/>
      <dgm:spPr/>
      <dgm:t>
        <a:bodyPr/>
        <a:lstStyle/>
        <a:p>
          <a:endParaRPr lang="en-US" sz="1600"/>
        </a:p>
      </dgm:t>
    </dgm:pt>
    <dgm:pt modelId="{9351FA93-0118-4ABC-9467-9E6F5D0BC68B}" type="parTrans" cxnId="{A5EAE23B-ABB7-4E15-A247-5857982D6852}">
      <dgm:prSet/>
      <dgm:spPr/>
      <dgm:t>
        <a:bodyPr/>
        <a:lstStyle/>
        <a:p>
          <a:endParaRPr lang="en-US" sz="1600"/>
        </a:p>
      </dgm:t>
    </dgm:pt>
    <dgm:pt modelId="{A6710C2E-F49D-4BAE-834B-DB68A4803ABE}">
      <dgm:prSet phldrT="[Text]" custT="1"/>
      <dgm:spPr/>
      <dgm:t>
        <a:bodyPr/>
        <a:lstStyle/>
        <a:p>
          <a:r>
            <a:rPr lang="en-US" sz="1600" b="1" dirty="0"/>
            <a:t>Documentation of data details (metadata) </a:t>
          </a:r>
        </a:p>
        <a:p>
          <a:r>
            <a:rPr lang="en-US" sz="1600" b="0" dirty="0"/>
            <a:t>for proper use of data</a:t>
          </a:r>
          <a:endParaRPr lang="en-US" sz="1600" b="1" dirty="0"/>
        </a:p>
      </dgm:t>
    </dgm:pt>
    <dgm:pt modelId="{2299A5C3-64B4-4536-998F-547699537FCB}" type="parTrans" cxnId="{E88F7CB4-8591-47E2-A0F3-BF42A4ECFB43}">
      <dgm:prSet/>
      <dgm:spPr/>
      <dgm:t>
        <a:bodyPr/>
        <a:lstStyle/>
        <a:p>
          <a:endParaRPr lang="en-US"/>
        </a:p>
      </dgm:t>
    </dgm:pt>
    <dgm:pt modelId="{01F5C533-8EFB-4F66-8D1C-88DDE143560A}" type="sibTrans" cxnId="{E88F7CB4-8591-47E2-A0F3-BF42A4ECFB43}">
      <dgm:prSet/>
      <dgm:spPr/>
      <dgm:t>
        <a:bodyPr/>
        <a:lstStyle/>
        <a:p>
          <a:endParaRPr lang="en-US"/>
        </a:p>
      </dgm:t>
    </dgm:pt>
    <dgm:pt modelId="{9487DDFA-D1CB-4FC8-A4F5-54C7FFADC4C0}">
      <dgm:prSet phldrT="[Text]" custT="1"/>
      <dgm:spPr/>
      <dgm:t>
        <a:bodyPr/>
        <a:lstStyle/>
        <a:p>
          <a:r>
            <a:rPr lang="en-US" sz="1600" b="1" dirty="0"/>
            <a:t>Data Sharing Capacity</a:t>
          </a:r>
        </a:p>
        <a:p>
          <a:r>
            <a:rPr lang="en-US" sz="1600" b="1" dirty="0"/>
            <a:t> </a:t>
          </a:r>
          <a:r>
            <a:rPr lang="en-US" sz="1600" b="0" dirty="0"/>
            <a:t>is built and maintained within FW agencies and tribes</a:t>
          </a:r>
          <a:endParaRPr lang="en-US" sz="1600" b="1" dirty="0"/>
        </a:p>
      </dgm:t>
    </dgm:pt>
    <dgm:pt modelId="{64A59990-373D-4C83-98D2-D7AD62BD1519}" type="parTrans" cxnId="{5FEB6D30-214F-43DE-9982-83EE3B3D95F6}">
      <dgm:prSet/>
      <dgm:spPr/>
      <dgm:t>
        <a:bodyPr/>
        <a:lstStyle/>
        <a:p>
          <a:endParaRPr lang="en-US"/>
        </a:p>
      </dgm:t>
    </dgm:pt>
    <dgm:pt modelId="{DB38B044-063D-4110-BA9A-15067FA0F321}" type="sibTrans" cxnId="{5FEB6D30-214F-43DE-9982-83EE3B3D95F6}">
      <dgm:prSet/>
      <dgm:spPr/>
      <dgm:t>
        <a:bodyPr/>
        <a:lstStyle/>
        <a:p>
          <a:endParaRPr lang="en-US"/>
        </a:p>
      </dgm:t>
    </dgm:pt>
    <dgm:pt modelId="{9938114E-009B-4212-9369-7FC4AB638767}">
      <dgm:prSet phldrT="[Text]" custT="1"/>
      <dgm:spPr/>
      <dgm:t>
        <a:bodyPr/>
        <a:lstStyle/>
        <a:p>
          <a:r>
            <a:rPr lang="en-US" sz="1600" b="1" dirty="0"/>
            <a:t>Data access tools and support</a:t>
          </a:r>
        </a:p>
        <a:p>
          <a:r>
            <a:rPr lang="en-US" sz="1600" b="0" dirty="0"/>
            <a:t> public understanding and wise decision making</a:t>
          </a:r>
          <a:endParaRPr lang="en-US" sz="1600" dirty="0"/>
        </a:p>
      </dgm:t>
    </dgm:pt>
    <dgm:pt modelId="{F005DFFD-B1A8-41B9-9A1E-8E6F980F2479}" type="parTrans" cxnId="{E45C081E-325D-4E88-9E57-D7CF8F806CE8}">
      <dgm:prSet/>
      <dgm:spPr/>
      <dgm:t>
        <a:bodyPr/>
        <a:lstStyle/>
        <a:p>
          <a:endParaRPr lang="en-US"/>
        </a:p>
      </dgm:t>
    </dgm:pt>
    <dgm:pt modelId="{F6E662D0-46D6-4C10-9922-A8E3031717D2}" type="sibTrans" cxnId="{E45C081E-325D-4E88-9E57-D7CF8F806CE8}">
      <dgm:prSet/>
      <dgm:spPr/>
      <dgm:t>
        <a:bodyPr/>
        <a:lstStyle/>
        <a:p>
          <a:endParaRPr lang="en-US"/>
        </a:p>
      </dgm:t>
    </dgm:pt>
    <dgm:pt modelId="{1898B677-FC29-4FB7-B776-ABA17BFF69FF}">
      <dgm:prSet phldrT="[Text]" custT="1"/>
      <dgm:spPr/>
      <dgm:t>
        <a:bodyPr/>
        <a:lstStyle/>
        <a:p>
          <a:r>
            <a:rPr lang="en-US" sz="1600" b="1" dirty="0"/>
            <a:t>Public access to documents and reports </a:t>
          </a:r>
        </a:p>
        <a:p>
          <a:r>
            <a:rPr lang="en-US" sz="1600" dirty="0"/>
            <a:t>that contain contextual supporting information for data </a:t>
          </a:r>
        </a:p>
      </dgm:t>
    </dgm:pt>
    <dgm:pt modelId="{4C058354-B930-4CE5-B578-6E55C380BF42}" type="parTrans" cxnId="{5B8754BD-AD4A-4D56-8723-5B3968A8AD10}">
      <dgm:prSet/>
      <dgm:spPr/>
      <dgm:t>
        <a:bodyPr/>
        <a:lstStyle/>
        <a:p>
          <a:endParaRPr lang="en-US"/>
        </a:p>
      </dgm:t>
    </dgm:pt>
    <dgm:pt modelId="{87743D1F-1285-4716-AC93-506977F35D98}" type="sibTrans" cxnId="{5B8754BD-AD4A-4D56-8723-5B3968A8AD10}">
      <dgm:prSet/>
      <dgm:spPr/>
      <dgm:t>
        <a:bodyPr/>
        <a:lstStyle/>
        <a:p>
          <a:endParaRPr lang="en-US"/>
        </a:p>
      </dgm:t>
    </dgm:pt>
    <dgm:pt modelId="{A96373E8-8397-4569-93DB-14C8EDC8E72B}" type="pres">
      <dgm:prSet presAssocID="{16847E8B-4B55-4EE3-A2E1-11FC7B4718E7}" presName="CompostProcess" presStyleCnt="0">
        <dgm:presLayoutVars>
          <dgm:dir/>
          <dgm:resizeHandles val="exact"/>
        </dgm:presLayoutVars>
      </dgm:prSet>
      <dgm:spPr/>
    </dgm:pt>
    <dgm:pt modelId="{E2455037-BEA7-4562-9ECC-ED696F77DA47}" type="pres">
      <dgm:prSet presAssocID="{16847E8B-4B55-4EE3-A2E1-11FC7B4718E7}" presName="arrow" presStyleLbl="bgShp" presStyleIdx="0" presStyleCnt="1"/>
      <dgm:spPr/>
    </dgm:pt>
    <dgm:pt modelId="{595CD4E9-4D89-42A3-A173-984653B5128F}" type="pres">
      <dgm:prSet presAssocID="{16847E8B-4B55-4EE3-A2E1-11FC7B4718E7}" presName="linearProcess" presStyleCnt="0"/>
      <dgm:spPr/>
    </dgm:pt>
    <dgm:pt modelId="{1227379F-43F4-4732-A89A-798A765F1A97}" type="pres">
      <dgm:prSet presAssocID="{1FFB19AD-D3E1-4AFF-95EB-292D906BDCB1}" presName="textNode" presStyleLbl="node1" presStyleIdx="0" presStyleCnt="6" custLinFactNeighborX="-1838" custLinFactNeighborY="27818">
        <dgm:presLayoutVars>
          <dgm:bulletEnabled val="1"/>
        </dgm:presLayoutVars>
      </dgm:prSet>
      <dgm:spPr/>
    </dgm:pt>
    <dgm:pt modelId="{CFA67301-F919-4E6A-9A4D-0082E298A14C}" type="pres">
      <dgm:prSet presAssocID="{D55A5E44-292E-4A66-8F37-FC3B17D1C56A}" presName="sibTrans" presStyleCnt="0"/>
      <dgm:spPr/>
    </dgm:pt>
    <dgm:pt modelId="{02F1CFEF-EA02-4A1D-A3D6-1EFFB7BC1E13}" type="pres">
      <dgm:prSet presAssocID="{A6710C2E-F49D-4BAE-834B-DB68A4803ABE}" presName="textNode" presStyleLbl="node1" presStyleIdx="1" presStyleCnt="6" custLinFactNeighborX="-3626" custLinFactNeighborY="27818">
        <dgm:presLayoutVars>
          <dgm:bulletEnabled val="1"/>
        </dgm:presLayoutVars>
      </dgm:prSet>
      <dgm:spPr/>
    </dgm:pt>
    <dgm:pt modelId="{FC016BE5-4778-4D5B-BD15-35E6F905E3FC}" type="pres">
      <dgm:prSet presAssocID="{01F5C533-8EFB-4F66-8D1C-88DDE143560A}" presName="sibTrans" presStyleCnt="0"/>
      <dgm:spPr/>
    </dgm:pt>
    <dgm:pt modelId="{36EFA644-35E5-40A7-BB8A-03A35F70229D}" type="pres">
      <dgm:prSet presAssocID="{9487DDFA-D1CB-4FC8-A4F5-54C7FFADC4C0}" presName="textNode" presStyleLbl="node1" presStyleIdx="2" presStyleCnt="6" custLinFactNeighborX="-3626" custLinFactNeighborY="27818">
        <dgm:presLayoutVars>
          <dgm:bulletEnabled val="1"/>
        </dgm:presLayoutVars>
      </dgm:prSet>
      <dgm:spPr/>
    </dgm:pt>
    <dgm:pt modelId="{800DA721-8D7C-4929-B315-253D7F4DFBA4}" type="pres">
      <dgm:prSet presAssocID="{DB38B044-063D-4110-BA9A-15067FA0F321}" presName="sibTrans" presStyleCnt="0"/>
      <dgm:spPr/>
    </dgm:pt>
    <dgm:pt modelId="{D3A3C233-1244-4A31-B7C3-EDFB68C7C169}" type="pres">
      <dgm:prSet presAssocID="{566D6B33-3160-4F05-9E3B-E0C51CC55B0C}" presName="textNode" presStyleLbl="node1" presStyleIdx="3" presStyleCnt="6" custLinFactNeighborX="-3626" custLinFactNeighborY="27818">
        <dgm:presLayoutVars>
          <dgm:bulletEnabled val="1"/>
        </dgm:presLayoutVars>
      </dgm:prSet>
      <dgm:spPr/>
    </dgm:pt>
    <dgm:pt modelId="{DD6AC460-C7AD-4353-BEF3-E4ED28FB4CB0}" type="pres">
      <dgm:prSet presAssocID="{C1BB84B7-2A12-4E4B-9853-03D58503011A}" presName="sibTrans" presStyleCnt="0"/>
      <dgm:spPr/>
    </dgm:pt>
    <dgm:pt modelId="{79F9011B-9426-4FCD-8A1F-E6334063F36D}" type="pres">
      <dgm:prSet presAssocID="{9938114E-009B-4212-9369-7FC4AB638767}" presName="textNode" presStyleLbl="node1" presStyleIdx="4" presStyleCnt="6" custLinFactNeighborX="-3626" custLinFactNeighborY="27818">
        <dgm:presLayoutVars>
          <dgm:bulletEnabled val="1"/>
        </dgm:presLayoutVars>
      </dgm:prSet>
      <dgm:spPr/>
    </dgm:pt>
    <dgm:pt modelId="{AD267A88-40E4-4FBB-BA1F-812F578BE53E}" type="pres">
      <dgm:prSet presAssocID="{F6E662D0-46D6-4C10-9922-A8E3031717D2}" presName="sibTrans" presStyleCnt="0"/>
      <dgm:spPr/>
    </dgm:pt>
    <dgm:pt modelId="{F96B780F-705D-45DF-BA38-ED37F9F1DB77}" type="pres">
      <dgm:prSet presAssocID="{1898B677-FC29-4FB7-B776-ABA17BFF69FF}" presName="textNode" presStyleLbl="node1" presStyleIdx="5" presStyleCnt="6" custLinFactNeighborX="-3626" custLinFactNeighborY="27818">
        <dgm:presLayoutVars>
          <dgm:bulletEnabled val="1"/>
        </dgm:presLayoutVars>
      </dgm:prSet>
      <dgm:spPr/>
    </dgm:pt>
  </dgm:ptLst>
  <dgm:cxnLst>
    <dgm:cxn modelId="{E45C081E-325D-4E88-9E57-D7CF8F806CE8}" srcId="{16847E8B-4B55-4EE3-A2E1-11FC7B4718E7}" destId="{9938114E-009B-4212-9369-7FC4AB638767}" srcOrd="4" destOrd="0" parTransId="{F005DFFD-B1A8-41B9-9A1E-8E6F980F2479}" sibTransId="{F6E662D0-46D6-4C10-9922-A8E3031717D2}"/>
    <dgm:cxn modelId="{C411742C-3232-402F-AD5D-93983AA1087E}" type="presOf" srcId="{16847E8B-4B55-4EE3-A2E1-11FC7B4718E7}" destId="{A96373E8-8397-4569-93DB-14C8EDC8E72B}" srcOrd="0" destOrd="0" presId="urn:microsoft.com/office/officeart/2005/8/layout/hProcess9"/>
    <dgm:cxn modelId="{5FEB6D30-214F-43DE-9982-83EE3B3D95F6}" srcId="{16847E8B-4B55-4EE3-A2E1-11FC7B4718E7}" destId="{9487DDFA-D1CB-4FC8-A4F5-54C7FFADC4C0}" srcOrd="2" destOrd="0" parTransId="{64A59990-373D-4C83-98D2-D7AD62BD1519}" sibTransId="{DB38B044-063D-4110-BA9A-15067FA0F321}"/>
    <dgm:cxn modelId="{A5EAE23B-ABB7-4E15-A247-5857982D6852}" srcId="{16847E8B-4B55-4EE3-A2E1-11FC7B4718E7}" destId="{566D6B33-3160-4F05-9E3B-E0C51CC55B0C}" srcOrd="3" destOrd="0" parTransId="{9351FA93-0118-4ABC-9467-9E6F5D0BC68B}" sibTransId="{C1BB84B7-2A12-4E4B-9853-03D58503011A}"/>
    <dgm:cxn modelId="{6520CA50-70D3-4969-860B-26880DDF4B7D}" type="presOf" srcId="{9487DDFA-D1CB-4FC8-A4F5-54C7FFADC4C0}" destId="{36EFA644-35E5-40A7-BB8A-03A35F70229D}" srcOrd="0" destOrd="0" presId="urn:microsoft.com/office/officeart/2005/8/layout/hProcess9"/>
    <dgm:cxn modelId="{D34C4B78-9680-4315-A343-8C393E7DB4A0}" type="presOf" srcId="{566D6B33-3160-4F05-9E3B-E0C51CC55B0C}" destId="{D3A3C233-1244-4A31-B7C3-EDFB68C7C169}" srcOrd="0" destOrd="0" presId="urn:microsoft.com/office/officeart/2005/8/layout/hProcess9"/>
    <dgm:cxn modelId="{C535D77C-FC98-4A6D-A3B4-BF28013471AC}" srcId="{16847E8B-4B55-4EE3-A2E1-11FC7B4718E7}" destId="{1FFB19AD-D3E1-4AFF-95EB-292D906BDCB1}" srcOrd="0" destOrd="0" parTransId="{DC30158C-2430-4DF0-A65E-78D08F1F551F}" sibTransId="{D55A5E44-292E-4A66-8F37-FC3B17D1C56A}"/>
    <dgm:cxn modelId="{76EEC686-70DD-4FF2-8434-B4BBCC2C4597}" type="presOf" srcId="{9938114E-009B-4212-9369-7FC4AB638767}" destId="{79F9011B-9426-4FCD-8A1F-E6334063F36D}" srcOrd="0" destOrd="0" presId="urn:microsoft.com/office/officeart/2005/8/layout/hProcess9"/>
    <dgm:cxn modelId="{DBC27C93-A0E5-45CF-90A6-8A2CEE20FB9B}" type="presOf" srcId="{1898B677-FC29-4FB7-B776-ABA17BFF69FF}" destId="{F96B780F-705D-45DF-BA38-ED37F9F1DB77}" srcOrd="0" destOrd="0" presId="urn:microsoft.com/office/officeart/2005/8/layout/hProcess9"/>
    <dgm:cxn modelId="{14DFC193-820F-4A94-BDA7-D9D322920CFB}" type="presOf" srcId="{A6710C2E-F49D-4BAE-834B-DB68A4803ABE}" destId="{02F1CFEF-EA02-4A1D-A3D6-1EFFB7BC1E13}" srcOrd="0" destOrd="0" presId="urn:microsoft.com/office/officeart/2005/8/layout/hProcess9"/>
    <dgm:cxn modelId="{2DFBC9AA-E7C2-4CDC-8416-8156A0685F97}" type="presOf" srcId="{1FFB19AD-D3E1-4AFF-95EB-292D906BDCB1}" destId="{1227379F-43F4-4732-A89A-798A765F1A97}" srcOrd="0" destOrd="0" presId="urn:microsoft.com/office/officeart/2005/8/layout/hProcess9"/>
    <dgm:cxn modelId="{E88F7CB4-8591-47E2-A0F3-BF42A4ECFB43}" srcId="{16847E8B-4B55-4EE3-A2E1-11FC7B4718E7}" destId="{A6710C2E-F49D-4BAE-834B-DB68A4803ABE}" srcOrd="1" destOrd="0" parTransId="{2299A5C3-64B4-4536-998F-547699537FCB}" sibTransId="{01F5C533-8EFB-4F66-8D1C-88DDE143560A}"/>
    <dgm:cxn modelId="{5B8754BD-AD4A-4D56-8723-5B3968A8AD10}" srcId="{16847E8B-4B55-4EE3-A2E1-11FC7B4718E7}" destId="{1898B677-FC29-4FB7-B776-ABA17BFF69FF}" srcOrd="5" destOrd="0" parTransId="{4C058354-B930-4CE5-B578-6E55C380BF42}" sibTransId="{87743D1F-1285-4716-AC93-506977F35D98}"/>
    <dgm:cxn modelId="{D4E34417-CD82-40DC-9467-4361372509D7}" type="presParOf" srcId="{A96373E8-8397-4569-93DB-14C8EDC8E72B}" destId="{E2455037-BEA7-4562-9ECC-ED696F77DA47}" srcOrd="0" destOrd="0" presId="urn:microsoft.com/office/officeart/2005/8/layout/hProcess9"/>
    <dgm:cxn modelId="{516AC862-20E9-46A0-A0DC-05EE159BD544}" type="presParOf" srcId="{A96373E8-8397-4569-93DB-14C8EDC8E72B}" destId="{595CD4E9-4D89-42A3-A173-984653B5128F}" srcOrd="1" destOrd="0" presId="urn:microsoft.com/office/officeart/2005/8/layout/hProcess9"/>
    <dgm:cxn modelId="{2F65C6B4-A8F7-48E3-AA73-5B2831907100}" type="presParOf" srcId="{595CD4E9-4D89-42A3-A173-984653B5128F}" destId="{1227379F-43F4-4732-A89A-798A765F1A97}" srcOrd="0" destOrd="0" presId="urn:microsoft.com/office/officeart/2005/8/layout/hProcess9"/>
    <dgm:cxn modelId="{128CE384-6477-499A-8B39-8F4363355CE4}" type="presParOf" srcId="{595CD4E9-4D89-42A3-A173-984653B5128F}" destId="{CFA67301-F919-4E6A-9A4D-0082E298A14C}" srcOrd="1" destOrd="0" presId="urn:microsoft.com/office/officeart/2005/8/layout/hProcess9"/>
    <dgm:cxn modelId="{F7B27A0E-F178-4FDE-A6BB-75A6F43576DF}" type="presParOf" srcId="{595CD4E9-4D89-42A3-A173-984653B5128F}" destId="{02F1CFEF-EA02-4A1D-A3D6-1EFFB7BC1E13}" srcOrd="2" destOrd="0" presId="urn:microsoft.com/office/officeart/2005/8/layout/hProcess9"/>
    <dgm:cxn modelId="{CCECA01C-181C-48C8-8A9C-EA3A232F2F3D}" type="presParOf" srcId="{595CD4E9-4D89-42A3-A173-984653B5128F}" destId="{FC016BE5-4778-4D5B-BD15-35E6F905E3FC}" srcOrd="3" destOrd="0" presId="urn:microsoft.com/office/officeart/2005/8/layout/hProcess9"/>
    <dgm:cxn modelId="{E93ECD15-3182-46C9-AB8A-71FE20EFCBAA}" type="presParOf" srcId="{595CD4E9-4D89-42A3-A173-984653B5128F}" destId="{36EFA644-35E5-40A7-BB8A-03A35F70229D}" srcOrd="4" destOrd="0" presId="urn:microsoft.com/office/officeart/2005/8/layout/hProcess9"/>
    <dgm:cxn modelId="{C08B3BC0-6CBC-42FC-A001-17194298C144}" type="presParOf" srcId="{595CD4E9-4D89-42A3-A173-984653B5128F}" destId="{800DA721-8D7C-4929-B315-253D7F4DFBA4}" srcOrd="5" destOrd="0" presId="urn:microsoft.com/office/officeart/2005/8/layout/hProcess9"/>
    <dgm:cxn modelId="{3D5D4996-A27D-4F2A-BE58-5125B3C78C05}" type="presParOf" srcId="{595CD4E9-4D89-42A3-A173-984653B5128F}" destId="{D3A3C233-1244-4A31-B7C3-EDFB68C7C169}" srcOrd="6" destOrd="0" presId="urn:microsoft.com/office/officeart/2005/8/layout/hProcess9"/>
    <dgm:cxn modelId="{CCDD7D02-75AD-4B25-8A05-E3E104CED8E6}" type="presParOf" srcId="{595CD4E9-4D89-42A3-A173-984653B5128F}" destId="{DD6AC460-C7AD-4353-BEF3-E4ED28FB4CB0}" srcOrd="7" destOrd="0" presId="urn:microsoft.com/office/officeart/2005/8/layout/hProcess9"/>
    <dgm:cxn modelId="{78D067D6-56D2-4ED2-A9EC-E4EB235FD754}" type="presParOf" srcId="{595CD4E9-4D89-42A3-A173-984653B5128F}" destId="{79F9011B-9426-4FCD-8A1F-E6334063F36D}" srcOrd="8" destOrd="0" presId="urn:microsoft.com/office/officeart/2005/8/layout/hProcess9"/>
    <dgm:cxn modelId="{13D4033F-B755-4DD3-9806-41B6F675DBDC}" type="presParOf" srcId="{595CD4E9-4D89-42A3-A173-984653B5128F}" destId="{AD267A88-40E4-4FBB-BA1F-812F578BE53E}" srcOrd="9" destOrd="0" presId="urn:microsoft.com/office/officeart/2005/8/layout/hProcess9"/>
    <dgm:cxn modelId="{7C36A6FB-8492-41A5-A339-D521473F5E9C}" type="presParOf" srcId="{595CD4E9-4D89-42A3-A173-984653B5128F}" destId="{F96B780F-705D-45DF-BA38-ED37F9F1DB77}"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847E8B-4B55-4EE3-A2E1-11FC7B4718E7}" type="doc">
      <dgm:prSet loTypeId="urn:microsoft.com/office/officeart/2005/8/layout/hProcess9" loCatId="process" qsTypeId="urn:microsoft.com/office/officeart/2005/8/quickstyle/simple1" qsCatId="simple" csTypeId="urn:microsoft.com/office/officeart/2005/8/colors/accent3_4" csCatId="accent3" phldr="1"/>
      <dgm:spPr/>
    </dgm:pt>
    <dgm:pt modelId="{1FFB19AD-D3E1-4AFF-95EB-292D906BDCB1}">
      <dgm:prSet phldrT="[Text]" custT="1"/>
      <dgm:spPr/>
      <dgm:t>
        <a:bodyPr/>
        <a:lstStyle/>
        <a:p>
          <a:r>
            <a:rPr lang="en-US" sz="1600" b="1" dirty="0"/>
            <a:t>FW Manager expertise</a:t>
          </a:r>
        </a:p>
      </dgm:t>
    </dgm:pt>
    <dgm:pt modelId="{DC30158C-2430-4DF0-A65E-78D08F1F551F}" type="parTrans" cxnId="{C535D77C-FC98-4A6D-A3B4-BF28013471AC}">
      <dgm:prSet/>
      <dgm:spPr/>
      <dgm:t>
        <a:bodyPr/>
        <a:lstStyle/>
        <a:p>
          <a:endParaRPr lang="en-US" sz="1600"/>
        </a:p>
      </dgm:t>
    </dgm:pt>
    <dgm:pt modelId="{D55A5E44-292E-4A66-8F37-FC3B17D1C56A}" type="sibTrans" cxnId="{C535D77C-FC98-4A6D-A3B4-BF28013471AC}">
      <dgm:prSet custT="1"/>
      <dgm:spPr/>
      <dgm:t>
        <a:bodyPr/>
        <a:lstStyle/>
        <a:p>
          <a:endParaRPr lang="en-US" sz="1600"/>
        </a:p>
      </dgm:t>
    </dgm:pt>
    <dgm:pt modelId="{566D6B33-3160-4F05-9E3B-E0C51CC55B0C}">
      <dgm:prSet phldrT="[Text]" custT="1"/>
      <dgm:spPr/>
      <dgm:t>
        <a:bodyPr/>
        <a:lstStyle/>
        <a:p>
          <a:r>
            <a:rPr lang="en-US" sz="1600" b="1" dirty="0"/>
            <a:t>Data Managers and Stewards</a:t>
          </a:r>
          <a:endParaRPr lang="en-US" sz="1600" dirty="0"/>
        </a:p>
      </dgm:t>
    </dgm:pt>
    <dgm:pt modelId="{C1BB84B7-2A12-4E4B-9853-03D58503011A}" type="sibTrans" cxnId="{A5EAE23B-ABB7-4E15-A247-5857982D6852}">
      <dgm:prSet custT="1"/>
      <dgm:spPr/>
      <dgm:t>
        <a:bodyPr/>
        <a:lstStyle/>
        <a:p>
          <a:endParaRPr lang="en-US" sz="1600"/>
        </a:p>
      </dgm:t>
    </dgm:pt>
    <dgm:pt modelId="{9351FA93-0118-4ABC-9467-9E6F5D0BC68B}" type="parTrans" cxnId="{A5EAE23B-ABB7-4E15-A247-5857982D6852}">
      <dgm:prSet/>
      <dgm:spPr/>
      <dgm:t>
        <a:bodyPr/>
        <a:lstStyle/>
        <a:p>
          <a:endParaRPr lang="en-US" sz="1600"/>
        </a:p>
      </dgm:t>
    </dgm:pt>
    <dgm:pt modelId="{A6710C2E-F49D-4BAE-834B-DB68A4803ABE}">
      <dgm:prSet phldrT="[Text]" custT="1"/>
      <dgm:spPr/>
      <dgm:t>
        <a:bodyPr/>
        <a:lstStyle/>
        <a:p>
          <a:r>
            <a:rPr lang="en-US" sz="1600" b="1" dirty="0"/>
            <a:t>Documentation of data details (metadata)</a:t>
          </a:r>
        </a:p>
      </dgm:t>
    </dgm:pt>
    <dgm:pt modelId="{2299A5C3-64B4-4536-998F-547699537FCB}" type="parTrans" cxnId="{E88F7CB4-8591-47E2-A0F3-BF42A4ECFB43}">
      <dgm:prSet/>
      <dgm:spPr/>
      <dgm:t>
        <a:bodyPr/>
        <a:lstStyle/>
        <a:p>
          <a:endParaRPr lang="en-US"/>
        </a:p>
      </dgm:t>
    </dgm:pt>
    <dgm:pt modelId="{01F5C533-8EFB-4F66-8D1C-88DDE143560A}" type="sibTrans" cxnId="{E88F7CB4-8591-47E2-A0F3-BF42A4ECFB43}">
      <dgm:prSet/>
      <dgm:spPr/>
      <dgm:t>
        <a:bodyPr/>
        <a:lstStyle/>
        <a:p>
          <a:endParaRPr lang="en-US"/>
        </a:p>
      </dgm:t>
    </dgm:pt>
    <dgm:pt modelId="{9487DDFA-D1CB-4FC8-A4F5-54C7FFADC4C0}">
      <dgm:prSet phldrT="[Text]" custT="1"/>
      <dgm:spPr/>
      <dgm:t>
        <a:bodyPr/>
        <a:lstStyle/>
        <a:p>
          <a:r>
            <a:rPr lang="en-US" sz="1600" b="1" dirty="0"/>
            <a:t>Data Sharing Capacity</a:t>
          </a:r>
        </a:p>
      </dgm:t>
    </dgm:pt>
    <dgm:pt modelId="{64A59990-373D-4C83-98D2-D7AD62BD1519}" type="parTrans" cxnId="{5FEB6D30-214F-43DE-9982-83EE3B3D95F6}">
      <dgm:prSet/>
      <dgm:spPr/>
      <dgm:t>
        <a:bodyPr/>
        <a:lstStyle/>
        <a:p>
          <a:endParaRPr lang="en-US"/>
        </a:p>
      </dgm:t>
    </dgm:pt>
    <dgm:pt modelId="{DB38B044-063D-4110-BA9A-15067FA0F321}" type="sibTrans" cxnId="{5FEB6D30-214F-43DE-9982-83EE3B3D95F6}">
      <dgm:prSet/>
      <dgm:spPr/>
      <dgm:t>
        <a:bodyPr/>
        <a:lstStyle/>
        <a:p>
          <a:endParaRPr lang="en-US"/>
        </a:p>
      </dgm:t>
    </dgm:pt>
    <dgm:pt modelId="{9938114E-009B-4212-9369-7FC4AB638767}">
      <dgm:prSet phldrT="[Text]" custT="1"/>
      <dgm:spPr/>
      <dgm:t>
        <a:bodyPr/>
        <a:lstStyle/>
        <a:p>
          <a:r>
            <a:rPr lang="en-US" sz="1600" b="1" dirty="0"/>
            <a:t>Data access tools and support</a:t>
          </a:r>
          <a:endParaRPr lang="en-US" sz="1600" dirty="0"/>
        </a:p>
      </dgm:t>
    </dgm:pt>
    <dgm:pt modelId="{F005DFFD-B1A8-41B9-9A1E-8E6F980F2479}" type="parTrans" cxnId="{E45C081E-325D-4E88-9E57-D7CF8F806CE8}">
      <dgm:prSet/>
      <dgm:spPr/>
      <dgm:t>
        <a:bodyPr/>
        <a:lstStyle/>
        <a:p>
          <a:endParaRPr lang="en-US"/>
        </a:p>
      </dgm:t>
    </dgm:pt>
    <dgm:pt modelId="{F6E662D0-46D6-4C10-9922-A8E3031717D2}" type="sibTrans" cxnId="{E45C081E-325D-4E88-9E57-D7CF8F806CE8}">
      <dgm:prSet/>
      <dgm:spPr/>
      <dgm:t>
        <a:bodyPr/>
        <a:lstStyle/>
        <a:p>
          <a:endParaRPr lang="en-US"/>
        </a:p>
      </dgm:t>
    </dgm:pt>
    <dgm:pt modelId="{1898B677-FC29-4FB7-B776-ABA17BFF69FF}">
      <dgm:prSet phldrT="[Text]" custT="1"/>
      <dgm:spPr/>
      <dgm:t>
        <a:bodyPr/>
        <a:lstStyle/>
        <a:p>
          <a:r>
            <a:rPr lang="en-US" sz="1600" b="1" dirty="0"/>
            <a:t>Public access to documents and reports</a:t>
          </a:r>
          <a:endParaRPr lang="en-US" sz="1600" dirty="0"/>
        </a:p>
      </dgm:t>
    </dgm:pt>
    <dgm:pt modelId="{4C058354-B930-4CE5-B578-6E55C380BF42}" type="parTrans" cxnId="{5B8754BD-AD4A-4D56-8723-5B3968A8AD10}">
      <dgm:prSet/>
      <dgm:spPr/>
      <dgm:t>
        <a:bodyPr/>
        <a:lstStyle/>
        <a:p>
          <a:endParaRPr lang="en-US"/>
        </a:p>
      </dgm:t>
    </dgm:pt>
    <dgm:pt modelId="{87743D1F-1285-4716-AC93-506977F35D98}" type="sibTrans" cxnId="{5B8754BD-AD4A-4D56-8723-5B3968A8AD10}">
      <dgm:prSet/>
      <dgm:spPr/>
      <dgm:t>
        <a:bodyPr/>
        <a:lstStyle/>
        <a:p>
          <a:endParaRPr lang="en-US"/>
        </a:p>
      </dgm:t>
    </dgm:pt>
    <dgm:pt modelId="{A96373E8-8397-4569-93DB-14C8EDC8E72B}" type="pres">
      <dgm:prSet presAssocID="{16847E8B-4B55-4EE3-A2E1-11FC7B4718E7}" presName="CompostProcess" presStyleCnt="0">
        <dgm:presLayoutVars>
          <dgm:dir/>
          <dgm:resizeHandles val="exact"/>
        </dgm:presLayoutVars>
      </dgm:prSet>
      <dgm:spPr/>
    </dgm:pt>
    <dgm:pt modelId="{E2455037-BEA7-4562-9ECC-ED696F77DA47}" type="pres">
      <dgm:prSet presAssocID="{16847E8B-4B55-4EE3-A2E1-11FC7B4718E7}" presName="arrow" presStyleLbl="bgShp" presStyleIdx="0" presStyleCnt="1" custLinFactNeighborX="-566" custLinFactNeighborY="-2333"/>
      <dgm:spPr/>
    </dgm:pt>
    <dgm:pt modelId="{595CD4E9-4D89-42A3-A173-984653B5128F}" type="pres">
      <dgm:prSet presAssocID="{16847E8B-4B55-4EE3-A2E1-11FC7B4718E7}" presName="linearProcess" presStyleCnt="0"/>
      <dgm:spPr/>
    </dgm:pt>
    <dgm:pt modelId="{1227379F-43F4-4732-A89A-798A765F1A97}" type="pres">
      <dgm:prSet presAssocID="{1FFB19AD-D3E1-4AFF-95EB-292D906BDCB1}" presName="textNode" presStyleLbl="node1" presStyleIdx="0" presStyleCnt="6" custLinFactNeighborX="6014" custLinFactNeighborY="-113">
        <dgm:presLayoutVars>
          <dgm:bulletEnabled val="1"/>
        </dgm:presLayoutVars>
      </dgm:prSet>
      <dgm:spPr/>
    </dgm:pt>
    <dgm:pt modelId="{CFA67301-F919-4E6A-9A4D-0082E298A14C}" type="pres">
      <dgm:prSet presAssocID="{D55A5E44-292E-4A66-8F37-FC3B17D1C56A}" presName="sibTrans" presStyleCnt="0"/>
      <dgm:spPr/>
    </dgm:pt>
    <dgm:pt modelId="{02F1CFEF-EA02-4A1D-A3D6-1EFFB7BC1E13}" type="pres">
      <dgm:prSet presAssocID="{A6710C2E-F49D-4BAE-834B-DB68A4803ABE}" presName="textNode" presStyleLbl="node1" presStyleIdx="1" presStyleCnt="6" custLinFactNeighborX="4012" custLinFactNeighborY="-113">
        <dgm:presLayoutVars>
          <dgm:bulletEnabled val="1"/>
        </dgm:presLayoutVars>
      </dgm:prSet>
      <dgm:spPr/>
    </dgm:pt>
    <dgm:pt modelId="{FC016BE5-4778-4D5B-BD15-35E6F905E3FC}" type="pres">
      <dgm:prSet presAssocID="{01F5C533-8EFB-4F66-8D1C-88DDE143560A}" presName="sibTrans" presStyleCnt="0"/>
      <dgm:spPr/>
    </dgm:pt>
    <dgm:pt modelId="{36EFA644-35E5-40A7-BB8A-03A35F70229D}" type="pres">
      <dgm:prSet presAssocID="{9487DDFA-D1CB-4FC8-A4F5-54C7FFADC4C0}" presName="textNode" presStyleLbl="node1" presStyleIdx="2" presStyleCnt="6" custLinFactNeighborX="4012" custLinFactNeighborY="-113">
        <dgm:presLayoutVars>
          <dgm:bulletEnabled val="1"/>
        </dgm:presLayoutVars>
      </dgm:prSet>
      <dgm:spPr/>
    </dgm:pt>
    <dgm:pt modelId="{800DA721-8D7C-4929-B315-253D7F4DFBA4}" type="pres">
      <dgm:prSet presAssocID="{DB38B044-063D-4110-BA9A-15067FA0F321}" presName="sibTrans" presStyleCnt="0"/>
      <dgm:spPr/>
    </dgm:pt>
    <dgm:pt modelId="{D3A3C233-1244-4A31-B7C3-EDFB68C7C169}" type="pres">
      <dgm:prSet presAssocID="{566D6B33-3160-4F05-9E3B-E0C51CC55B0C}" presName="textNode" presStyleLbl="node1" presStyleIdx="3" presStyleCnt="6" custLinFactNeighborX="4012" custLinFactNeighborY="-113">
        <dgm:presLayoutVars>
          <dgm:bulletEnabled val="1"/>
        </dgm:presLayoutVars>
      </dgm:prSet>
      <dgm:spPr/>
    </dgm:pt>
    <dgm:pt modelId="{DD6AC460-C7AD-4353-BEF3-E4ED28FB4CB0}" type="pres">
      <dgm:prSet presAssocID="{C1BB84B7-2A12-4E4B-9853-03D58503011A}" presName="sibTrans" presStyleCnt="0"/>
      <dgm:spPr/>
    </dgm:pt>
    <dgm:pt modelId="{79F9011B-9426-4FCD-8A1F-E6334063F36D}" type="pres">
      <dgm:prSet presAssocID="{9938114E-009B-4212-9369-7FC4AB638767}" presName="textNode" presStyleLbl="node1" presStyleIdx="4" presStyleCnt="6" custLinFactNeighborX="4012" custLinFactNeighborY="-113">
        <dgm:presLayoutVars>
          <dgm:bulletEnabled val="1"/>
        </dgm:presLayoutVars>
      </dgm:prSet>
      <dgm:spPr/>
    </dgm:pt>
    <dgm:pt modelId="{AD267A88-40E4-4FBB-BA1F-812F578BE53E}" type="pres">
      <dgm:prSet presAssocID="{F6E662D0-46D6-4C10-9922-A8E3031717D2}" presName="sibTrans" presStyleCnt="0"/>
      <dgm:spPr/>
    </dgm:pt>
    <dgm:pt modelId="{F96B780F-705D-45DF-BA38-ED37F9F1DB77}" type="pres">
      <dgm:prSet presAssocID="{1898B677-FC29-4FB7-B776-ABA17BFF69FF}" presName="textNode" presStyleLbl="node1" presStyleIdx="5" presStyleCnt="6" custLinFactNeighborX="4012" custLinFactNeighborY="-113">
        <dgm:presLayoutVars>
          <dgm:bulletEnabled val="1"/>
        </dgm:presLayoutVars>
      </dgm:prSet>
      <dgm:spPr/>
    </dgm:pt>
  </dgm:ptLst>
  <dgm:cxnLst>
    <dgm:cxn modelId="{E45C081E-325D-4E88-9E57-D7CF8F806CE8}" srcId="{16847E8B-4B55-4EE3-A2E1-11FC7B4718E7}" destId="{9938114E-009B-4212-9369-7FC4AB638767}" srcOrd="4" destOrd="0" parTransId="{F005DFFD-B1A8-41B9-9A1E-8E6F980F2479}" sibTransId="{F6E662D0-46D6-4C10-9922-A8E3031717D2}"/>
    <dgm:cxn modelId="{C411742C-3232-402F-AD5D-93983AA1087E}" type="presOf" srcId="{16847E8B-4B55-4EE3-A2E1-11FC7B4718E7}" destId="{A96373E8-8397-4569-93DB-14C8EDC8E72B}" srcOrd="0" destOrd="0" presId="urn:microsoft.com/office/officeart/2005/8/layout/hProcess9"/>
    <dgm:cxn modelId="{5FEB6D30-214F-43DE-9982-83EE3B3D95F6}" srcId="{16847E8B-4B55-4EE3-A2E1-11FC7B4718E7}" destId="{9487DDFA-D1CB-4FC8-A4F5-54C7FFADC4C0}" srcOrd="2" destOrd="0" parTransId="{64A59990-373D-4C83-98D2-D7AD62BD1519}" sibTransId="{DB38B044-063D-4110-BA9A-15067FA0F321}"/>
    <dgm:cxn modelId="{A5EAE23B-ABB7-4E15-A247-5857982D6852}" srcId="{16847E8B-4B55-4EE3-A2E1-11FC7B4718E7}" destId="{566D6B33-3160-4F05-9E3B-E0C51CC55B0C}" srcOrd="3" destOrd="0" parTransId="{9351FA93-0118-4ABC-9467-9E6F5D0BC68B}" sibTransId="{C1BB84B7-2A12-4E4B-9853-03D58503011A}"/>
    <dgm:cxn modelId="{6520CA50-70D3-4969-860B-26880DDF4B7D}" type="presOf" srcId="{9487DDFA-D1CB-4FC8-A4F5-54C7FFADC4C0}" destId="{36EFA644-35E5-40A7-BB8A-03A35F70229D}" srcOrd="0" destOrd="0" presId="urn:microsoft.com/office/officeart/2005/8/layout/hProcess9"/>
    <dgm:cxn modelId="{D34C4B78-9680-4315-A343-8C393E7DB4A0}" type="presOf" srcId="{566D6B33-3160-4F05-9E3B-E0C51CC55B0C}" destId="{D3A3C233-1244-4A31-B7C3-EDFB68C7C169}" srcOrd="0" destOrd="0" presId="urn:microsoft.com/office/officeart/2005/8/layout/hProcess9"/>
    <dgm:cxn modelId="{C535D77C-FC98-4A6D-A3B4-BF28013471AC}" srcId="{16847E8B-4B55-4EE3-A2E1-11FC7B4718E7}" destId="{1FFB19AD-D3E1-4AFF-95EB-292D906BDCB1}" srcOrd="0" destOrd="0" parTransId="{DC30158C-2430-4DF0-A65E-78D08F1F551F}" sibTransId="{D55A5E44-292E-4A66-8F37-FC3B17D1C56A}"/>
    <dgm:cxn modelId="{76EEC686-70DD-4FF2-8434-B4BBCC2C4597}" type="presOf" srcId="{9938114E-009B-4212-9369-7FC4AB638767}" destId="{79F9011B-9426-4FCD-8A1F-E6334063F36D}" srcOrd="0" destOrd="0" presId="urn:microsoft.com/office/officeart/2005/8/layout/hProcess9"/>
    <dgm:cxn modelId="{DBC27C93-A0E5-45CF-90A6-8A2CEE20FB9B}" type="presOf" srcId="{1898B677-FC29-4FB7-B776-ABA17BFF69FF}" destId="{F96B780F-705D-45DF-BA38-ED37F9F1DB77}" srcOrd="0" destOrd="0" presId="urn:microsoft.com/office/officeart/2005/8/layout/hProcess9"/>
    <dgm:cxn modelId="{14DFC193-820F-4A94-BDA7-D9D322920CFB}" type="presOf" srcId="{A6710C2E-F49D-4BAE-834B-DB68A4803ABE}" destId="{02F1CFEF-EA02-4A1D-A3D6-1EFFB7BC1E13}" srcOrd="0" destOrd="0" presId="urn:microsoft.com/office/officeart/2005/8/layout/hProcess9"/>
    <dgm:cxn modelId="{2DFBC9AA-E7C2-4CDC-8416-8156A0685F97}" type="presOf" srcId="{1FFB19AD-D3E1-4AFF-95EB-292D906BDCB1}" destId="{1227379F-43F4-4732-A89A-798A765F1A97}" srcOrd="0" destOrd="0" presId="urn:microsoft.com/office/officeart/2005/8/layout/hProcess9"/>
    <dgm:cxn modelId="{E88F7CB4-8591-47E2-A0F3-BF42A4ECFB43}" srcId="{16847E8B-4B55-4EE3-A2E1-11FC7B4718E7}" destId="{A6710C2E-F49D-4BAE-834B-DB68A4803ABE}" srcOrd="1" destOrd="0" parTransId="{2299A5C3-64B4-4536-998F-547699537FCB}" sibTransId="{01F5C533-8EFB-4F66-8D1C-88DDE143560A}"/>
    <dgm:cxn modelId="{5B8754BD-AD4A-4D56-8723-5B3968A8AD10}" srcId="{16847E8B-4B55-4EE3-A2E1-11FC7B4718E7}" destId="{1898B677-FC29-4FB7-B776-ABA17BFF69FF}" srcOrd="5" destOrd="0" parTransId="{4C058354-B930-4CE5-B578-6E55C380BF42}" sibTransId="{87743D1F-1285-4716-AC93-506977F35D98}"/>
    <dgm:cxn modelId="{D4E34417-CD82-40DC-9467-4361372509D7}" type="presParOf" srcId="{A96373E8-8397-4569-93DB-14C8EDC8E72B}" destId="{E2455037-BEA7-4562-9ECC-ED696F77DA47}" srcOrd="0" destOrd="0" presId="urn:microsoft.com/office/officeart/2005/8/layout/hProcess9"/>
    <dgm:cxn modelId="{516AC862-20E9-46A0-A0DC-05EE159BD544}" type="presParOf" srcId="{A96373E8-8397-4569-93DB-14C8EDC8E72B}" destId="{595CD4E9-4D89-42A3-A173-984653B5128F}" srcOrd="1" destOrd="0" presId="urn:microsoft.com/office/officeart/2005/8/layout/hProcess9"/>
    <dgm:cxn modelId="{2F65C6B4-A8F7-48E3-AA73-5B2831907100}" type="presParOf" srcId="{595CD4E9-4D89-42A3-A173-984653B5128F}" destId="{1227379F-43F4-4732-A89A-798A765F1A97}" srcOrd="0" destOrd="0" presId="urn:microsoft.com/office/officeart/2005/8/layout/hProcess9"/>
    <dgm:cxn modelId="{128CE384-6477-499A-8B39-8F4363355CE4}" type="presParOf" srcId="{595CD4E9-4D89-42A3-A173-984653B5128F}" destId="{CFA67301-F919-4E6A-9A4D-0082E298A14C}" srcOrd="1" destOrd="0" presId="urn:microsoft.com/office/officeart/2005/8/layout/hProcess9"/>
    <dgm:cxn modelId="{F7B27A0E-F178-4FDE-A6BB-75A6F43576DF}" type="presParOf" srcId="{595CD4E9-4D89-42A3-A173-984653B5128F}" destId="{02F1CFEF-EA02-4A1D-A3D6-1EFFB7BC1E13}" srcOrd="2" destOrd="0" presId="urn:microsoft.com/office/officeart/2005/8/layout/hProcess9"/>
    <dgm:cxn modelId="{CCECA01C-181C-48C8-8A9C-EA3A232F2F3D}" type="presParOf" srcId="{595CD4E9-4D89-42A3-A173-984653B5128F}" destId="{FC016BE5-4778-4D5B-BD15-35E6F905E3FC}" srcOrd="3" destOrd="0" presId="urn:microsoft.com/office/officeart/2005/8/layout/hProcess9"/>
    <dgm:cxn modelId="{E93ECD15-3182-46C9-AB8A-71FE20EFCBAA}" type="presParOf" srcId="{595CD4E9-4D89-42A3-A173-984653B5128F}" destId="{36EFA644-35E5-40A7-BB8A-03A35F70229D}" srcOrd="4" destOrd="0" presId="urn:microsoft.com/office/officeart/2005/8/layout/hProcess9"/>
    <dgm:cxn modelId="{C08B3BC0-6CBC-42FC-A001-17194298C144}" type="presParOf" srcId="{595CD4E9-4D89-42A3-A173-984653B5128F}" destId="{800DA721-8D7C-4929-B315-253D7F4DFBA4}" srcOrd="5" destOrd="0" presId="urn:microsoft.com/office/officeart/2005/8/layout/hProcess9"/>
    <dgm:cxn modelId="{3D5D4996-A27D-4F2A-BE58-5125B3C78C05}" type="presParOf" srcId="{595CD4E9-4D89-42A3-A173-984653B5128F}" destId="{D3A3C233-1244-4A31-B7C3-EDFB68C7C169}" srcOrd="6" destOrd="0" presId="urn:microsoft.com/office/officeart/2005/8/layout/hProcess9"/>
    <dgm:cxn modelId="{CCDD7D02-75AD-4B25-8A05-E3E104CED8E6}" type="presParOf" srcId="{595CD4E9-4D89-42A3-A173-984653B5128F}" destId="{DD6AC460-C7AD-4353-BEF3-E4ED28FB4CB0}" srcOrd="7" destOrd="0" presId="urn:microsoft.com/office/officeart/2005/8/layout/hProcess9"/>
    <dgm:cxn modelId="{78D067D6-56D2-4ED2-A9EC-E4EB235FD754}" type="presParOf" srcId="{595CD4E9-4D89-42A3-A173-984653B5128F}" destId="{79F9011B-9426-4FCD-8A1F-E6334063F36D}" srcOrd="8" destOrd="0" presId="urn:microsoft.com/office/officeart/2005/8/layout/hProcess9"/>
    <dgm:cxn modelId="{13D4033F-B755-4DD3-9806-41B6F675DBDC}" type="presParOf" srcId="{595CD4E9-4D89-42A3-A173-984653B5128F}" destId="{AD267A88-40E4-4FBB-BA1F-812F578BE53E}" srcOrd="9" destOrd="0" presId="urn:microsoft.com/office/officeart/2005/8/layout/hProcess9"/>
    <dgm:cxn modelId="{7C36A6FB-8492-41A5-A339-D521473F5E9C}" type="presParOf" srcId="{595CD4E9-4D89-42A3-A173-984653B5128F}" destId="{F96B780F-705D-45DF-BA38-ED37F9F1DB77}" srcOrd="10"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3C43F7-64E3-44BF-9A23-6BA7664F4CC8}" type="doc">
      <dgm:prSet loTypeId="urn:microsoft.com/office/officeart/2005/8/layout/list1" loCatId="list" qsTypeId="urn:microsoft.com/office/officeart/2005/8/quickstyle/simple1" qsCatId="simple" csTypeId="urn:microsoft.com/office/officeart/2005/8/colors/accent3_3" csCatId="accent3" phldr="1"/>
      <dgm:spPr/>
      <dgm:t>
        <a:bodyPr/>
        <a:lstStyle/>
        <a:p>
          <a:endParaRPr lang="en-US"/>
        </a:p>
      </dgm:t>
    </dgm:pt>
    <dgm:pt modelId="{9CAD02CD-CDBD-4F9D-AACB-62DB0AC407AB}">
      <dgm:prSet phldrT="[Text]" custT="1"/>
      <dgm:spPr>
        <a:solidFill>
          <a:srgbClr val="53AEB3"/>
        </a:solidFill>
      </dgm:spPr>
      <dgm:t>
        <a:bodyPr/>
        <a:lstStyle/>
        <a:p>
          <a:r>
            <a:rPr lang="en-US" sz="1800" dirty="0"/>
            <a:t>StreamNet Executive Committee</a:t>
          </a:r>
        </a:p>
      </dgm:t>
    </dgm:pt>
    <dgm:pt modelId="{E41D5786-7460-40DF-896B-FB6B30237091}" type="parTrans" cxnId="{A351A02A-0A84-4E67-8EA2-E2C2FA0E1763}">
      <dgm:prSet/>
      <dgm:spPr/>
      <dgm:t>
        <a:bodyPr/>
        <a:lstStyle/>
        <a:p>
          <a:endParaRPr lang="en-US" sz="1800"/>
        </a:p>
      </dgm:t>
    </dgm:pt>
    <dgm:pt modelId="{ED1B5486-745E-4450-B56D-427137D54C87}" type="sibTrans" cxnId="{A351A02A-0A84-4E67-8EA2-E2C2FA0E1763}">
      <dgm:prSet/>
      <dgm:spPr/>
      <dgm:t>
        <a:bodyPr/>
        <a:lstStyle/>
        <a:p>
          <a:endParaRPr lang="en-US" sz="1800"/>
        </a:p>
      </dgm:t>
    </dgm:pt>
    <dgm:pt modelId="{F6867927-1D54-455E-8BF9-23363BDA3B5D}">
      <dgm:prSet phldrT="[Text]" custT="1"/>
      <dgm:spPr>
        <a:solidFill>
          <a:srgbClr val="53AEB3"/>
        </a:solidFill>
      </dgm:spPr>
      <dgm:t>
        <a:bodyPr/>
        <a:lstStyle/>
        <a:p>
          <a:r>
            <a:rPr lang="en-US" sz="1800" dirty="0"/>
            <a:t>StreamNet Steering Committee</a:t>
          </a:r>
        </a:p>
      </dgm:t>
    </dgm:pt>
    <dgm:pt modelId="{0B0771C7-8C75-41E6-844F-8D4B56F06B39}" type="parTrans" cxnId="{2FDAE00E-477B-4F75-A4EF-42303555498F}">
      <dgm:prSet/>
      <dgm:spPr/>
      <dgm:t>
        <a:bodyPr/>
        <a:lstStyle/>
        <a:p>
          <a:endParaRPr lang="en-US" sz="1800"/>
        </a:p>
      </dgm:t>
    </dgm:pt>
    <dgm:pt modelId="{A00AB233-660B-47DE-BD7D-395708702CCB}" type="sibTrans" cxnId="{2FDAE00E-477B-4F75-A4EF-42303555498F}">
      <dgm:prSet/>
      <dgm:spPr/>
      <dgm:t>
        <a:bodyPr/>
        <a:lstStyle/>
        <a:p>
          <a:endParaRPr lang="en-US" sz="1800"/>
        </a:p>
      </dgm:t>
    </dgm:pt>
    <dgm:pt modelId="{FDEB0B30-3332-4642-A50C-694A048986E2}">
      <dgm:prSet phldrT="[Text]" custT="1"/>
      <dgm:spPr>
        <a:solidFill>
          <a:srgbClr val="53AEB3"/>
        </a:solidFill>
      </dgm:spPr>
      <dgm:t>
        <a:bodyPr/>
        <a:lstStyle/>
        <a:p>
          <a:pPr>
            <a:spcAft>
              <a:spcPts val="0"/>
            </a:spcAft>
          </a:pPr>
          <a:r>
            <a:rPr lang="en-US" sz="1800" dirty="0"/>
            <a:t>Teams </a:t>
          </a:r>
        </a:p>
        <a:p>
          <a:pPr>
            <a:spcAft>
              <a:spcPct val="35000"/>
            </a:spcAft>
          </a:pPr>
          <a:r>
            <a:rPr lang="en-US" sz="1800" dirty="0"/>
            <a:t>(DES Development Team &amp; StreamNet Technical Team)</a:t>
          </a:r>
        </a:p>
      </dgm:t>
    </dgm:pt>
    <dgm:pt modelId="{95E73A11-BC25-480F-B1BD-930518074DDA}" type="parTrans" cxnId="{79492B19-A85E-4909-8128-252B431E8025}">
      <dgm:prSet/>
      <dgm:spPr/>
      <dgm:t>
        <a:bodyPr/>
        <a:lstStyle/>
        <a:p>
          <a:endParaRPr lang="en-US" sz="1800"/>
        </a:p>
      </dgm:t>
    </dgm:pt>
    <dgm:pt modelId="{7FDA9E22-BEC1-4E03-A107-5F466587161C}" type="sibTrans" cxnId="{79492B19-A85E-4909-8128-252B431E8025}">
      <dgm:prSet/>
      <dgm:spPr/>
      <dgm:t>
        <a:bodyPr/>
        <a:lstStyle/>
        <a:p>
          <a:endParaRPr lang="en-US" sz="1800"/>
        </a:p>
      </dgm:t>
    </dgm:pt>
    <dgm:pt modelId="{21B131F4-939C-4816-ABBB-D7550A598020}">
      <dgm:prSet phldrT="[Text]" custT="1"/>
      <dgm:spPr/>
      <dgm:t>
        <a:bodyPr/>
        <a:lstStyle/>
        <a:p>
          <a:r>
            <a:rPr lang="en-US" sz="1800" dirty="0"/>
            <a:t>Submit to BPA annual work elements for tasks related to communication, support, tools and data flow to data systems, including StreamNet Local Fish (trends) data system, CAX, Data Store, and other needs of committee members and partners</a:t>
          </a:r>
        </a:p>
      </dgm:t>
    </dgm:pt>
    <dgm:pt modelId="{E58A04EC-0628-4AB1-93EA-ABD348DBAA54}" type="parTrans" cxnId="{E648B78E-83C9-4CD4-8EB3-AD9D0D0DBE11}">
      <dgm:prSet/>
      <dgm:spPr/>
      <dgm:t>
        <a:bodyPr/>
        <a:lstStyle/>
        <a:p>
          <a:endParaRPr lang="en-US" sz="1800"/>
        </a:p>
      </dgm:t>
    </dgm:pt>
    <dgm:pt modelId="{A5A8E2B9-6389-4A6A-9250-5D17E079BF6F}" type="sibTrans" cxnId="{E648B78E-83C9-4CD4-8EB3-AD9D0D0DBE11}">
      <dgm:prSet/>
      <dgm:spPr/>
      <dgm:t>
        <a:bodyPr/>
        <a:lstStyle/>
        <a:p>
          <a:endParaRPr lang="en-US" sz="1800"/>
        </a:p>
      </dgm:t>
    </dgm:pt>
    <dgm:pt modelId="{70FBE745-D1C1-4D6B-A464-CBEC0A4A390C}">
      <dgm:prSet phldrT="[Text]" custT="1"/>
      <dgm:spPr/>
      <dgm:t>
        <a:bodyPr/>
        <a:lstStyle/>
        <a:p>
          <a:r>
            <a:rPr lang="en-US" sz="1800" dirty="0"/>
            <a:t>Data stewards and programmers develop and implement the data exchange standards to flow data to the StreamNet data systems</a:t>
          </a:r>
        </a:p>
      </dgm:t>
    </dgm:pt>
    <dgm:pt modelId="{3BC44CCF-8C71-4D45-ADEB-75C91A136491}" type="parTrans" cxnId="{780A415C-A5D7-4FB4-AA2B-8097281EFA4D}">
      <dgm:prSet/>
      <dgm:spPr/>
      <dgm:t>
        <a:bodyPr/>
        <a:lstStyle/>
        <a:p>
          <a:endParaRPr lang="en-US" sz="1800"/>
        </a:p>
      </dgm:t>
    </dgm:pt>
    <dgm:pt modelId="{DC37D30A-1221-430F-A859-825B1E6A9A1B}" type="sibTrans" cxnId="{780A415C-A5D7-4FB4-AA2B-8097281EFA4D}">
      <dgm:prSet/>
      <dgm:spPr/>
      <dgm:t>
        <a:bodyPr/>
        <a:lstStyle/>
        <a:p>
          <a:endParaRPr lang="en-US" sz="1800"/>
        </a:p>
      </dgm:t>
    </dgm:pt>
    <dgm:pt modelId="{64F638B2-B946-4071-B73F-496896546DD3}">
      <dgm:prSet phldrT="[Text]" custT="1"/>
      <dgm:spPr/>
      <dgm:t>
        <a:bodyPr/>
        <a:lstStyle/>
        <a:p>
          <a:r>
            <a:rPr lang="en-US" sz="1800" dirty="0"/>
            <a:t>Informs and approves the StreamNet Strategic Plan and  the 5-year </a:t>
          </a:r>
          <a:r>
            <a:rPr lang="en-US" sz="1800" b="0" dirty="0"/>
            <a:t>Coordinated Assessments Partnership</a:t>
          </a:r>
          <a:r>
            <a:rPr lang="en-US" sz="1800" dirty="0"/>
            <a:t> workplan</a:t>
          </a:r>
        </a:p>
      </dgm:t>
    </dgm:pt>
    <dgm:pt modelId="{723F5F08-A6AF-4E2F-AFA9-70B214218CDB}" type="sibTrans" cxnId="{9E5C91B5-A491-4F16-A405-45608CDF0F35}">
      <dgm:prSet/>
      <dgm:spPr/>
      <dgm:t>
        <a:bodyPr/>
        <a:lstStyle/>
        <a:p>
          <a:endParaRPr lang="en-US" sz="1800"/>
        </a:p>
      </dgm:t>
    </dgm:pt>
    <dgm:pt modelId="{59C1B694-A004-4D32-B8BD-89919C3A23B9}" type="parTrans" cxnId="{9E5C91B5-A491-4F16-A405-45608CDF0F35}">
      <dgm:prSet/>
      <dgm:spPr/>
      <dgm:t>
        <a:bodyPr/>
        <a:lstStyle/>
        <a:p>
          <a:endParaRPr lang="en-US" sz="1800"/>
        </a:p>
      </dgm:t>
    </dgm:pt>
    <dgm:pt modelId="{405E78AB-96CD-4B56-B863-9B632034D17C}" type="pres">
      <dgm:prSet presAssocID="{793C43F7-64E3-44BF-9A23-6BA7664F4CC8}" presName="linear" presStyleCnt="0">
        <dgm:presLayoutVars>
          <dgm:dir/>
          <dgm:animLvl val="lvl"/>
          <dgm:resizeHandles val="exact"/>
        </dgm:presLayoutVars>
      </dgm:prSet>
      <dgm:spPr/>
    </dgm:pt>
    <dgm:pt modelId="{2778420E-27C8-46AE-A1D1-94A7488772DA}" type="pres">
      <dgm:prSet presAssocID="{9CAD02CD-CDBD-4F9D-AACB-62DB0AC407AB}" presName="parentLin" presStyleCnt="0"/>
      <dgm:spPr/>
    </dgm:pt>
    <dgm:pt modelId="{769B87B3-324B-42CF-91D3-FFC5EAC37B96}" type="pres">
      <dgm:prSet presAssocID="{9CAD02CD-CDBD-4F9D-AACB-62DB0AC407AB}" presName="parentLeftMargin" presStyleLbl="node1" presStyleIdx="0" presStyleCnt="3"/>
      <dgm:spPr/>
    </dgm:pt>
    <dgm:pt modelId="{8F405AD0-4F31-464D-8B53-C399D2083218}" type="pres">
      <dgm:prSet presAssocID="{9CAD02CD-CDBD-4F9D-AACB-62DB0AC407AB}" presName="parentText" presStyleLbl="node1" presStyleIdx="0" presStyleCnt="3" custScaleX="131845" custLinFactNeighborX="-5970" custLinFactNeighborY="-6072">
        <dgm:presLayoutVars>
          <dgm:chMax val="0"/>
          <dgm:bulletEnabled val="1"/>
        </dgm:presLayoutVars>
      </dgm:prSet>
      <dgm:spPr/>
    </dgm:pt>
    <dgm:pt modelId="{711AE2FF-407A-4371-8DC0-DC90803F6069}" type="pres">
      <dgm:prSet presAssocID="{9CAD02CD-CDBD-4F9D-AACB-62DB0AC407AB}" presName="negativeSpace" presStyleCnt="0"/>
      <dgm:spPr/>
    </dgm:pt>
    <dgm:pt modelId="{1DAF69FE-E5D6-4809-A5BB-970868BB5FD9}" type="pres">
      <dgm:prSet presAssocID="{9CAD02CD-CDBD-4F9D-AACB-62DB0AC407AB}" presName="childText" presStyleLbl="conFgAcc1" presStyleIdx="0" presStyleCnt="3" custLinFactNeighborX="-1343">
        <dgm:presLayoutVars>
          <dgm:bulletEnabled val="1"/>
        </dgm:presLayoutVars>
      </dgm:prSet>
      <dgm:spPr/>
    </dgm:pt>
    <dgm:pt modelId="{612D695A-0B96-47A6-914A-50FEB5BE8016}" type="pres">
      <dgm:prSet presAssocID="{ED1B5486-745E-4450-B56D-427137D54C87}" presName="spaceBetweenRectangles" presStyleCnt="0"/>
      <dgm:spPr/>
    </dgm:pt>
    <dgm:pt modelId="{A57E142E-7894-4788-A047-C1124DEF2A67}" type="pres">
      <dgm:prSet presAssocID="{F6867927-1D54-455E-8BF9-23363BDA3B5D}" presName="parentLin" presStyleCnt="0"/>
      <dgm:spPr/>
    </dgm:pt>
    <dgm:pt modelId="{3A9E7365-9113-45CE-A85F-6BF78B282BF6}" type="pres">
      <dgm:prSet presAssocID="{F6867927-1D54-455E-8BF9-23363BDA3B5D}" presName="parentLeftMargin" presStyleLbl="node1" presStyleIdx="0" presStyleCnt="3"/>
      <dgm:spPr/>
    </dgm:pt>
    <dgm:pt modelId="{60C6F379-0C57-45F1-AED2-8522C7C79136}" type="pres">
      <dgm:prSet presAssocID="{F6867927-1D54-455E-8BF9-23363BDA3B5D}" presName="parentText" presStyleLbl="node1" presStyleIdx="1" presStyleCnt="3" custScaleX="132009">
        <dgm:presLayoutVars>
          <dgm:chMax val="0"/>
          <dgm:bulletEnabled val="1"/>
        </dgm:presLayoutVars>
      </dgm:prSet>
      <dgm:spPr/>
    </dgm:pt>
    <dgm:pt modelId="{6CCD448A-2855-4CC0-98D8-D611B20D30F5}" type="pres">
      <dgm:prSet presAssocID="{F6867927-1D54-455E-8BF9-23363BDA3B5D}" presName="negativeSpace" presStyleCnt="0"/>
      <dgm:spPr/>
    </dgm:pt>
    <dgm:pt modelId="{386AC022-67CB-4F17-BE1F-EC32A6E60A27}" type="pres">
      <dgm:prSet presAssocID="{F6867927-1D54-455E-8BF9-23363BDA3B5D}" presName="childText" presStyleLbl="conFgAcc1" presStyleIdx="1" presStyleCnt="3">
        <dgm:presLayoutVars>
          <dgm:bulletEnabled val="1"/>
        </dgm:presLayoutVars>
      </dgm:prSet>
      <dgm:spPr/>
    </dgm:pt>
    <dgm:pt modelId="{CC472B86-D44C-450E-AF08-102D111DC84C}" type="pres">
      <dgm:prSet presAssocID="{A00AB233-660B-47DE-BD7D-395708702CCB}" presName="spaceBetweenRectangles" presStyleCnt="0"/>
      <dgm:spPr/>
    </dgm:pt>
    <dgm:pt modelId="{A96511FD-0F59-4810-A796-DAECD9B36E05}" type="pres">
      <dgm:prSet presAssocID="{FDEB0B30-3332-4642-A50C-694A048986E2}" presName="parentLin" presStyleCnt="0"/>
      <dgm:spPr/>
    </dgm:pt>
    <dgm:pt modelId="{60FF06BE-ABD2-4619-879A-A693A95972F3}" type="pres">
      <dgm:prSet presAssocID="{FDEB0B30-3332-4642-A50C-694A048986E2}" presName="parentLeftMargin" presStyleLbl="node1" presStyleIdx="1" presStyleCnt="3"/>
      <dgm:spPr/>
    </dgm:pt>
    <dgm:pt modelId="{C2127340-49C7-4814-B6C5-2E82770FD449}" type="pres">
      <dgm:prSet presAssocID="{FDEB0B30-3332-4642-A50C-694A048986E2}" presName="parentText" presStyleLbl="node1" presStyleIdx="2" presStyleCnt="3" custScaleX="132741">
        <dgm:presLayoutVars>
          <dgm:chMax val="0"/>
          <dgm:bulletEnabled val="1"/>
        </dgm:presLayoutVars>
      </dgm:prSet>
      <dgm:spPr/>
    </dgm:pt>
    <dgm:pt modelId="{4EB328C6-D8EA-4FB9-9106-C18C018926AB}" type="pres">
      <dgm:prSet presAssocID="{FDEB0B30-3332-4642-A50C-694A048986E2}" presName="negativeSpace" presStyleCnt="0"/>
      <dgm:spPr/>
    </dgm:pt>
    <dgm:pt modelId="{965405C6-F356-466D-A0D4-60779832139C}" type="pres">
      <dgm:prSet presAssocID="{FDEB0B30-3332-4642-A50C-694A048986E2}" presName="childText" presStyleLbl="conFgAcc1" presStyleIdx="2" presStyleCnt="3">
        <dgm:presLayoutVars>
          <dgm:bulletEnabled val="1"/>
        </dgm:presLayoutVars>
      </dgm:prSet>
      <dgm:spPr/>
    </dgm:pt>
  </dgm:ptLst>
  <dgm:cxnLst>
    <dgm:cxn modelId="{2FDAE00E-477B-4F75-A4EF-42303555498F}" srcId="{793C43F7-64E3-44BF-9A23-6BA7664F4CC8}" destId="{F6867927-1D54-455E-8BF9-23363BDA3B5D}" srcOrd="1" destOrd="0" parTransId="{0B0771C7-8C75-41E6-844F-8D4B56F06B39}" sibTransId="{A00AB233-660B-47DE-BD7D-395708702CCB}"/>
    <dgm:cxn modelId="{79492B19-A85E-4909-8128-252B431E8025}" srcId="{793C43F7-64E3-44BF-9A23-6BA7664F4CC8}" destId="{FDEB0B30-3332-4642-A50C-694A048986E2}" srcOrd="2" destOrd="0" parTransId="{95E73A11-BC25-480F-B1BD-930518074DDA}" sibTransId="{7FDA9E22-BEC1-4E03-A107-5F466587161C}"/>
    <dgm:cxn modelId="{A351A02A-0A84-4E67-8EA2-E2C2FA0E1763}" srcId="{793C43F7-64E3-44BF-9A23-6BA7664F4CC8}" destId="{9CAD02CD-CDBD-4F9D-AACB-62DB0AC407AB}" srcOrd="0" destOrd="0" parTransId="{E41D5786-7460-40DF-896B-FB6B30237091}" sibTransId="{ED1B5486-745E-4450-B56D-427137D54C87}"/>
    <dgm:cxn modelId="{202EAB40-7C11-411E-ACC5-A2AADABD4030}" type="presOf" srcId="{793C43F7-64E3-44BF-9A23-6BA7664F4CC8}" destId="{405E78AB-96CD-4B56-B863-9B632034D17C}" srcOrd="0" destOrd="0" presId="urn:microsoft.com/office/officeart/2005/8/layout/list1"/>
    <dgm:cxn modelId="{780A415C-A5D7-4FB4-AA2B-8097281EFA4D}" srcId="{FDEB0B30-3332-4642-A50C-694A048986E2}" destId="{70FBE745-D1C1-4D6B-A464-CBEC0A4A390C}" srcOrd="0" destOrd="0" parTransId="{3BC44CCF-8C71-4D45-ADEB-75C91A136491}" sibTransId="{DC37D30A-1221-430F-A859-825B1E6A9A1B}"/>
    <dgm:cxn modelId="{B276BA5D-575F-4F67-9048-195BC772E019}" type="presOf" srcId="{70FBE745-D1C1-4D6B-A464-CBEC0A4A390C}" destId="{965405C6-F356-466D-A0D4-60779832139C}" srcOrd="0" destOrd="0" presId="urn:microsoft.com/office/officeart/2005/8/layout/list1"/>
    <dgm:cxn modelId="{04A35764-AA5E-4137-A2CD-B3719A8E9773}" type="presOf" srcId="{FDEB0B30-3332-4642-A50C-694A048986E2}" destId="{60FF06BE-ABD2-4619-879A-A693A95972F3}" srcOrd="0" destOrd="0" presId="urn:microsoft.com/office/officeart/2005/8/layout/list1"/>
    <dgm:cxn modelId="{B3D1EF6D-5CCF-494F-8BDE-407C94A79F12}" type="presOf" srcId="{64F638B2-B946-4071-B73F-496896546DD3}" destId="{1DAF69FE-E5D6-4809-A5BB-970868BB5FD9}" srcOrd="0" destOrd="0" presId="urn:microsoft.com/office/officeart/2005/8/layout/list1"/>
    <dgm:cxn modelId="{D7844E89-B85D-4872-A5C3-9775AA38C494}" type="presOf" srcId="{F6867927-1D54-455E-8BF9-23363BDA3B5D}" destId="{60C6F379-0C57-45F1-AED2-8522C7C79136}" srcOrd="1" destOrd="0" presId="urn:microsoft.com/office/officeart/2005/8/layout/list1"/>
    <dgm:cxn modelId="{E648B78E-83C9-4CD4-8EB3-AD9D0D0DBE11}" srcId="{F6867927-1D54-455E-8BF9-23363BDA3B5D}" destId="{21B131F4-939C-4816-ABBB-D7550A598020}" srcOrd="0" destOrd="0" parTransId="{E58A04EC-0628-4AB1-93EA-ABD348DBAA54}" sibTransId="{A5A8E2B9-6389-4A6A-9250-5D17E079BF6F}"/>
    <dgm:cxn modelId="{10AACC95-A88A-4D8E-94E4-00BABDF86D85}" type="presOf" srcId="{9CAD02CD-CDBD-4F9D-AACB-62DB0AC407AB}" destId="{8F405AD0-4F31-464D-8B53-C399D2083218}" srcOrd="1" destOrd="0" presId="urn:microsoft.com/office/officeart/2005/8/layout/list1"/>
    <dgm:cxn modelId="{9E5C91B5-A491-4F16-A405-45608CDF0F35}" srcId="{9CAD02CD-CDBD-4F9D-AACB-62DB0AC407AB}" destId="{64F638B2-B946-4071-B73F-496896546DD3}" srcOrd="0" destOrd="0" parTransId="{59C1B694-A004-4D32-B8BD-89919C3A23B9}" sibTransId="{723F5F08-A6AF-4E2F-AFA9-70B214218CDB}"/>
    <dgm:cxn modelId="{3B3E23CA-4FE1-4472-8011-2ABDEEA136A0}" type="presOf" srcId="{FDEB0B30-3332-4642-A50C-694A048986E2}" destId="{C2127340-49C7-4814-B6C5-2E82770FD449}" srcOrd="1" destOrd="0" presId="urn:microsoft.com/office/officeart/2005/8/layout/list1"/>
    <dgm:cxn modelId="{166395CC-C396-4836-A731-6751809EC847}" type="presOf" srcId="{21B131F4-939C-4816-ABBB-D7550A598020}" destId="{386AC022-67CB-4F17-BE1F-EC32A6E60A27}" srcOrd="0" destOrd="0" presId="urn:microsoft.com/office/officeart/2005/8/layout/list1"/>
    <dgm:cxn modelId="{E25025E2-E4B0-4051-8CEA-41B5B394CC34}" type="presOf" srcId="{F6867927-1D54-455E-8BF9-23363BDA3B5D}" destId="{3A9E7365-9113-45CE-A85F-6BF78B282BF6}" srcOrd="0" destOrd="0" presId="urn:microsoft.com/office/officeart/2005/8/layout/list1"/>
    <dgm:cxn modelId="{C1AE55F3-E6C9-4117-9103-48436A52EA87}" type="presOf" srcId="{9CAD02CD-CDBD-4F9D-AACB-62DB0AC407AB}" destId="{769B87B3-324B-42CF-91D3-FFC5EAC37B96}" srcOrd="0" destOrd="0" presId="urn:microsoft.com/office/officeart/2005/8/layout/list1"/>
    <dgm:cxn modelId="{A4C3BCC1-0B97-46DA-B704-447602D8EC68}" type="presParOf" srcId="{405E78AB-96CD-4B56-B863-9B632034D17C}" destId="{2778420E-27C8-46AE-A1D1-94A7488772DA}" srcOrd="0" destOrd="0" presId="urn:microsoft.com/office/officeart/2005/8/layout/list1"/>
    <dgm:cxn modelId="{F9CDC78A-6900-413C-86B8-F3FD03D2FBFA}" type="presParOf" srcId="{2778420E-27C8-46AE-A1D1-94A7488772DA}" destId="{769B87B3-324B-42CF-91D3-FFC5EAC37B96}" srcOrd="0" destOrd="0" presId="urn:microsoft.com/office/officeart/2005/8/layout/list1"/>
    <dgm:cxn modelId="{191B8CB0-9AF6-464B-9A88-B2F4981509F5}" type="presParOf" srcId="{2778420E-27C8-46AE-A1D1-94A7488772DA}" destId="{8F405AD0-4F31-464D-8B53-C399D2083218}" srcOrd="1" destOrd="0" presId="urn:microsoft.com/office/officeart/2005/8/layout/list1"/>
    <dgm:cxn modelId="{05CEFC66-719B-4260-A3EA-0EE9BAC943A9}" type="presParOf" srcId="{405E78AB-96CD-4B56-B863-9B632034D17C}" destId="{711AE2FF-407A-4371-8DC0-DC90803F6069}" srcOrd="1" destOrd="0" presId="urn:microsoft.com/office/officeart/2005/8/layout/list1"/>
    <dgm:cxn modelId="{E0B0C9D4-ED14-4604-9643-2D3D275A56A3}" type="presParOf" srcId="{405E78AB-96CD-4B56-B863-9B632034D17C}" destId="{1DAF69FE-E5D6-4809-A5BB-970868BB5FD9}" srcOrd="2" destOrd="0" presId="urn:microsoft.com/office/officeart/2005/8/layout/list1"/>
    <dgm:cxn modelId="{738FCAB3-A4EE-47AC-BD9C-3EDB2E513879}" type="presParOf" srcId="{405E78AB-96CD-4B56-B863-9B632034D17C}" destId="{612D695A-0B96-47A6-914A-50FEB5BE8016}" srcOrd="3" destOrd="0" presId="urn:microsoft.com/office/officeart/2005/8/layout/list1"/>
    <dgm:cxn modelId="{7288CDCB-78AC-4710-ACA6-6B4C27DEC64B}" type="presParOf" srcId="{405E78AB-96CD-4B56-B863-9B632034D17C}" destId="{A57E142E-7894-4788-A047-C1124DEF2A67}" srcOrd="4" destOrd="0" presId="urn:microsoft.com/office/officeart/2005/8/layout/list1"/>
    <dgm:cxn modelId="{8A43D943-D9CD-48B8-B9D4-78D29DB40560}" type="presParOf" srcId="{A57E142E-7894-4788-A047-C1124DEF2A67}" destId="{3A9E7365-9113-45CE-A85F-6BF78B282BF6}" srcOrd="0" destOrd="0" presId="urn:microsoft.com/office/officeart/2005/8/layout/list1"/>
    <dgm:cxn modelId="{A85BE17C-59E6-461D-B1D2-D69834129244}" type="presParOf" srcId="{A57E142E-7894-4788-A047-C1124DEF2A67}" destId="{60C6F379-0C57-45F1-AED2-8522C7C79136}" srcOrd="1" destOrd="0" presId="urn:microsoft.com/office/officeart/2005/8/layout/list1"/>
    <dgm:cxn modelId="{AB0E7034-A029-4E1C-BA7F-D70838B227AF}" type="presParOf" srcId="{405E78AB-96CD-4B56-B863-9B632034D17C}" destId="{6CCD448A-2855-4CC0-98D8-D611B20D30F5}" srcOrd="5" destOrd="0" presId="urn:microsoft.com/office/officeart/2005/8/layout/list1"/>
    <dgm:cxn modelId="{6A01E931-50B6-4ECC-AEBF-1E7F0D3FF9B3}" type="presParOf" srcId="{405E78AB-96CD-4B56-B863-9B632034D17C}" destId="{386AC022-67CB-4F17-BE1F-EC32A6E60A27}" srcOrd="6" destOrd="0" presId="urn:microsoft.com/office/officeart/2005/8/layout/list1"/>
    <dgm:cxn modelId="{D1716831-2156-4C6F-9662-8974E0C96AE1}" type="presParOf" srcId="{405E78AB-96CD-4B56-B863-9B632034D17C}" destId="{CC472B86-D44C-450E-AF08-102D111DC84C}" srcOrd="7" destOrd="0" presId="urn:microsoft.com/office/officeart/2005/8/layout/list1"/>
    <dgm:cxn modelId="{AD917841-10EC-4E11-9B21-E77CD62F2D74}" type="presParOf" srcId="{405E78AB-96CD-4B56-B863-9B632034D17C}" destId="{A96511FD-0F59-4810-A796-DAECD9B36E05}" srcOrd="8" destOrd="0" presId="urn:microsoft.com/office/officeart/2005/8/layout/list1"/>
    <dgm:cxn modelId="{1E9383AE-4547-4452-A147-A24E6E6F8448}" type="presParOf" srcId="{A96511FD-0F59-4810-A796-DAECD9B36E05}" destId="{60FF06BE-ABD2-4619-879A-A693A95972F3}" srcOrd="0" destOrd="0" presId="urn:microsoft.com/office/officeart/2005/8/layout/list1"/>
    <dgm:cxn modelId="{A6BFDAEB-EFD7-459C-A965-AB42BC837886}" type="presParOf" srcId="{A96511FD-0F59-4810-A796-DAECD9B36E05}" destId="{C2127340-49C7-4814-B6C5-2E82770FD449}" srcOrd="1" destOrd="0" presId="urn:microsoft.com/office/officeart/2005/8/layout/list1"/>
    <dgm:cxn modelId="{15C6F336-F453-40A6-9187-85072A5BE577}" type="presParOf" srcId="{405E78AB-96CD-4B56-B863-9B632034D17C}" destId="{4EB328C6-D8EA-4FB9-9106-C18C018926AB}" srcOrd="9" destOrd="0" presId="urn:microsoft.com/office/officeart/2005/8/layout/list1"/>
    <dgm:cxn modelId="{206BC19C-85C3-46BA-878A-0854F474EFED}" type="presParOf" srcId="{405E78AB-96CD-4B56-B863-9B632034D17C}" destId="{965405C6-F356-466D-A0D4-60779832139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F69FE-E5D6-4809-A5BB-970868BB5FD9}">
      <dsp:nvSpPr>
        <dsp:cNvPr id="0" name=""/>
        <dsp:cNvSpPr/>
      </dsp:nvSpPr>
      <dsp:spPr>
        <a:xfrm>
          <a:off x="0" y="239917"/>
          <a:ext cx="6083952" cy="1299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2182" tIns="312420" rIns="47218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Decisions on data flow priorities for 5-year </a:t>
          </a:r>
          <a:r>
            <a:rPr lang="en-US" sz="2000" b="0" kern="1200" dirty="0"/>
            <a:t>Coordinated Assessments Partnership (CAP)</a:t>
          </a:r>
          <a:r>
            <a:rPr lang="en-US" sz="2000" kern="1200" dirty="0"/>
            <a:t> workplan</a:t>
          </a:r>
        </a:p>
      </dsp:txBody>
      <dsp:txXfrm>
        <a:off x="0" y="239917"/>
        <a:ext cx="6083952" cy="1299375"/>
      </dsp:txXfrm>
    </dsp:sp>
    <dsp:sp modelId="{8F405AD0-4F31-464D-8B53-C399D2083218}">
      <dsp:nvSpPr>
        <dsp:cNvPr id="0" name=""/>
        <dsp:cNvSpPr/>
      </dsp:nvSpPr>
      <dsp:spPr>
        <a:xfrm>
          <a:off x="286037" y="0"/>
          <a:ext cx="4258766"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971" tIns="0" rIns="160971" bIns="0" numCol="1" spcCol="1270" anchor="ctr" anchorCtr="0">
          <a:noAutofit/>
        </a:bodyPr>
        <a:lstStyle/>
        <a:p>
          <a:pPr marL="0" lvl="0" indent="0" algn="l" defTabSz="889000">
            <a:lnSpc>
              <a:spcPct val="90000"/>
            </a:lnSpc>
            <a:spcBef>
              <a:spcPct val="0"/>
            </a:spcBef>
            <a:spcAft>
              <a:spcPct val="35000"/>
            </a:spcAft>
            <a:buNone/>
          </a:pPr>
          <a:r>
            <a:rPr lang="en-US" sz="2000" kern="1200" dirty="0"/>
            <a:t>StreamNet Executive Committee</a:t>
          </a:r>
        </a:p>
      </dsp:txBody>
      <dsp:txXfrm>
        <a:off x="307653" y="21616"/>
        <a:ext cx="4215534" cy="399568"/>
      </dsp:txXfrm>
    </dsp:sp>
    <dsp:sp modelId="{386AC022-67CB-4F17-BE1F-EC32A6E60A27}">
      <dsp:nvSpPr>
        <dsp:cNvPr id="0" name=""/>
        <dsp:cNvSpPr/>
      </dsp:nvSpPr>
      <dsp:spPr>
        <a:xfrm>
          <a:off x="0" y="1841692"/>
          <a:ext cx="6083952" cy="1299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2182" tIns="312420" rIns="47218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Implements data flow from state and tribal data systems to the regional CAX data system by PSMFC, state, and tribal data managers</a:t>
          </a:r>
        </a:p>
      </dsp:txBody>
      <dsp:txXfrm>
        <a:off x="0" y="1841692"/>
        <a:ext cx="6083952" cy="1299375"/>
      </dsp:txXfrm>
    </dsp:sp>
    <dsp:sp modelId="{60C6F379-0C57-45F1-AED2-8522C7C79136}">
      <dsp:nvSpPr>
        <dsp:cNvPr id="0" name=""/>
        <dsp:cNvSpPr/>
      </dsp:nvSpPr>
      <dsp:spPr>
        <a:xfrm>
          <a:off x="304197" y="1620292"/>
          <a:ext cx="4258766"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971" tIns="0" rIns="160971" bIns="0" numCol="1" spcCol="1270" anchor="ctr" anchorCtr="0">
          <a:noAutofit/>
        </a:bodyPr>
        <a:lstStyle/>
        <a:p>
          <a:pPr marL="0" lvl="0" indent="0" algn="l" defTabSz="889000">
            <a:lnSpc>
              <a:spcPct val="90000"/>
            </a:lnSpc>
            <a:spcBef>
              <a:spcPct val="0"/>
            </a:spcBef>
            <a:spcAft>
              <a:spcPct val="35000"/>
            </a:spcAft>
            <a:buNone/>
          </a:pPr>
          <a:r>
            <a:rPr lang="en-US" sz="2000" kern="1200" dirty="0"/>
            <a:t>StreamNet Steering Committee</a:t>
          </a:r>
        </a:p>
      </dsp:txBody>
      <dsp:txXfrm>
        <a:off x="325813" y="1641908"/>
        <a:ext cx="4215534" cy="399568"/>
      </dsp:txXfrm>
    </dsp:sp>
    <dsp:sp modelId="{965405C6-F356-466D-A0D4-60779832139C}">
      <dsp:nvSpPr>
        <dsp:cNvPr id="0" name=""/>
        <dsp:cNvSpPr/>
      </dsp:nvSpPr>
      <dsp:spPr>
        <a:xfrm>
          <a:off x="0" y="3562404"/>
          <a:ext cx="6083952" cy="1606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2182" tIns="312420" rIns="47218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Data stewards and programmers coordinate development and implementation of the data exchange standards to flow data to the regional CAX data system</a:t>
          </a:r>
        </a:p>
      </dsp:txBody>
      <dsp:txXfrm>
        <a:off x="0" y="3562404"/>
        <a:ext cx="6083952" cy="1606500"/>
      </dsp:txXfrm>
    </dsp:sp>
    <dsp:sp modelId="{C2127340-49C7-4814-B6C5-2E82770FD449}">
      <dsp:nvSpPr>
        <dsp:cNvPr id="0" name=""/>
        <dsp:cNvSpPr/>
      </dsp:nvSpPr>
      <dsp:spPr>
        <a:xfrm>
          <a:off x="304197" y="3222067"/>
          <a:ext cx="4258766" cy="5617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971" tIns="0" rIns="160971" bIns="0" numCol="1" spcCol="1270" anchor="ctr" anchorCtr="0">
          <a:noAutofit/>
        </a:bodyPr>
        <a:lstStyle/>
        <a:p>
          <a:pPr marL="0" lvl="0" indent="0" algn="l" defTabSz="889000">
            <a:lnSpc>
              <a:spcPct val="90000"/>
            </a:lnSpc>
            <a:spcBef>
              <a:spcPct val="0"/>
            </a:spcBef>
            <a:spcAft>
              <a:spcPct val="35000"/>
            </a:spcAft>
            <a:buNone/>
          </a:pPr>
          <a:r>
            <a:rPr lang="en-US" sz="2000" kern="1200" dirty="0"/>
            <a:t>Teams 				</a:t>
          </a:r>
          <a:r>
            <a:rPr lang="en-US" sz="1400" kern="1200" dirty="0"/>
            <a:t> (DES Team and StreamNet Technical Team)</a:t>
          </a:r>
        </a:p>
      </dsp:txBody>
      <dsp:txXfrm>
        <a:off x="331619" y="3249489"/>
        <a:ext cx="4203922" cy="506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E84F1-9E35-440B-9633-B47615A9355C}">
      <dsp:nvSpPr>
        <dsp:cNvPr id="0" name=""/>
        <dsp:cNvSpPr/>
      </dsp:nvSpPr>
      <dsp:spPr>
        <a:xfrm>
          <a:off x="12404" y="437493"/>
          <a:ext cx="1771726"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Regional Information  Needs</a:t>
          </a:r>
        </a:p>
      </dsp:txBody>
      <dsp:txXfrm>
        <a:off x="44343" y="469432"/>
        <a:ext cx="1707848" cy="1026610"/>
      </dsp:txXfrm>
    </dsp:sp>
    <dsp:sp modelId="{C39C0897-AB81-4383-AEF7-F34DA455BC11}">
      <dsp:nvSpPr>
        <dsp:cNvPr id="0" name=""/>
        <dsp:cNvSpPr/>
      </dsp:nvSpPr>
      <dsp:spPr>
        <a:xfrm>
          <a:off x="1919581" y="814779"/>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919581" y="881962"/>
        <a:ext cx="201008" cy="201550"/>
      </dsp:txXfrm>
    </dsp:sp>
    <dsp:sp modelId="{62384009-22D8-43FB-85B9-DC2DEE7D1FB2}">
      <dsp:nvSpPr>
        <dsp:cNvPr id="0" name=""/>
        <dsp:cNvSpPr/>
      </dsp:nvSpPr>
      <dsp:spPr>
        <a:xfrm>
          <a:off x="2325931" y="437493"/>
          <a:ext cx="1354500"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StreamNet Executive Committee</a:t>
          </a:r>
        </a:p>
      </dsp:txBody>
      <dsp:txXfrm>
        <a:off x="2357870" y="469432"/>
        <a:ext cx="1290622" cy="1026610"/>
      </dsp:txXfrm>
    </dsp:sp>
    <dsp:sp modelId="{20C09834-3DCC-4248-B286-A57BFC43B701}">
      <dsp:nvSpPr>
        <dsp:cNvPr id="0" name=""/>
        <dsp:cNvSpPr/>
      </dsp:nvSpPr>
      <dsp:spPr>
        <a:xfrm>
          <a:off x="3815881" y="814779"/>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815881" y="881962"/>
        <a:ext cx="201008" cy="201550"/>
      </dsp:txXfrm>
    </dsp:sp>
    <dsp:sp modelId="{6EE57B45-A0F5-41F2-A845-DB0EE9E2E890}">
      <dsp:nvSpPr>
        <dsp:cNvPr id="0" name=""/>
        <dsp:cNvSpPr/>
      </dsp:nvSpPr>
      <dsp:spPr>
        <a:xfrm>
          <a:off x="4222231" y="437493"/>
          <a:ext cx="1422225"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CAP 5-year Workplan</a:t>
          </a:r>
        </a:p>
      </dsp:txBody>
      <dsp:txXfrm>
        <a:off x="4254170" y="469432"/>
        <a:ext cx="1358347" cy="1026610"/>
      </dsp:txXfrm>
    </dsp:sp>
    <dsp:sp modelId="{37F4E7B8-B971-4C34-A04E-37CC4A587CB2}">
      <dsp:nvSpPr>
        <dsp:cNvPr id="0" name=""/>
        <dsp:cNvSpPr/>
      </dsp:nvSpPr>
      <dsp:spPr>
        <a:xfrm rot="5400000">
          <a:off x="4947016" y="1612775"/>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990089" y="1636885"/>
        <a:ext cx="201008" cy="201550"/>
      </dsp:txXfrm>
    </dsp:sp>
    <dsp:sp modelId="{870047A5-D4A8-4148-937A-F04D276F610F}">
      <dsp:nvSpPr>
        <dsp:cNvPr id="0" name=""/>
        <dsp:cNvSpPr/>
      </dsp:nvSpPr>
      <dsp:spPr>
        <a:xfrm>
          <a:off x="6186257" y="437493"/>
          <a:ext cx="1354500"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CAX Regional Data System</a:t>
          </a:r>
        </a:p>
      </dsp:txBody>
      <dsp:txXfrm>
        <a:off x="6218196" y="469432"/>
        <a:ext cx="1290622" cy="1026610"/>
      </dsp:txXfrm>
    </dsp:sp>
    <dsp:sp modelId="{62B71553-C566-426F-A01B-D7F081B6178E}">
      <dsp:nvSpPr>
        <dsp:cNvPr id="0" name=""/>
        <dsp:cNvSpPr/>
      </dsp:nvSpPr>
      <dsp:spPr>
        <a:xfrm>
          <a:off x="7676207" y="814779"/>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676207" y="881962"/>
        <a:ext cx="201008" cy="201550"/>
      </dsp:txXfrm>
    </dsp:sp>
    <dsp:sp modelId="{01A92754-C391-4E7B-89F7-862DDDAF359E}">
      <dsp:nvSpPr>
        <dsp:cNvPr id="0" name=""/>
        <dsp:cNvSpPr/>
      </dsp:nvSpPr>
      <dsp:spPr>
        <a:xfrm>
          <a:off x="8082557" y="437493"/>
          <a:ext cx="1716463"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Regional partners consume data from CAX</a:t>
          </a:r>
        </a:p>
      </dsp:txBody>
      <dsp:txXfrm>
        <a:off x="8114496" y="469432"/>
        <a:ext cx="1652585" cy="1026610"/>
      </dsp:txXfrm>
    </dsp:sp>
    <dsp:sp modelId="{2FF91AA6-5612-4911-A48D-AE7B20FFE06C}">
      <dsp:nvSpPr>
        <dsp:cNvPr id="0" name=""/>
        <dsp:cNvSpPr/>
      </dsp:nvSpPr>
      <dsp:spPr>
        <a:xfrm>
          <a:off x="9934470" y="814779"/>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934470" y="881962"/>
        <a:ext cx="201008" cy="201550"/>
      </dsp:txXfrm>
    </dsp:sp>
    <dsp:sp modelId="{F649290F-42C7-4927-A3F4-AAD5A6FF975B}">
      <dsp:nvSpPr>
        <dsp:cNvPr id="0" name=""/>
        <dsp:cNvSpPr/>
      </dsp:nvSpPr>
      <dsp:spPr>
        <a:xfrm>
          <a:off x="10340820" y="437493"/>
          <a:ext cx="1838774"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Regional decision-making and reporting processes informed</a:t>
          </a:r>
        </a:p>
      </dsp:txBody>
      <dsp:txXfrm>
        <a:off x="10372759" y="469432"/>
        <a:ext cx="1774896" cy="1026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E84F1-9E35-440B-9633-B47615A9355C}">
      <dsp:nvSpPr>
        <dsp:cNvPr id="0" name=""/>
        <dsp:cNvSpPr/>
      </dsp:nvSpPr>
      <dsp:spPr>
        <a:xfrm>
          <a:off x="12404" y="437493"/>
          <a:ext cx="1771726"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Regional Information  Needs</a:t>
          </a:r>
        </a:p>
      </dsp:txBody>
      <dsp:txXfrm>
        <a:off x="44343" y="469432"/>
        <a:ext cx="1707848" cy="1026610"/>
      </dsp:txXfrm>
    </dsp:sp>
    <dsp:sp modelId="{C39C0897-AB81-4383-AEF7-F34DA455BC11}">
      <dsp:nvSpPr>
        <dsp:cNvPr id="0" name=""/>
        <dsp:cNvSpPr/>
      </dsp:nvSpPr>
      <dsp:spPr>
        <a:xfrm>
          <a:off x="1919581" y="814779"/>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919581" y="881962"/>
        <a:ext cx="201008" cy="201550"/>
      </dsp:txXfrm>
    </dsp:sp>
    <dsp:sp modelId="{62384009-22D8-43FB-85B9-DC2DEE7D1FB2}">
      <dsp:nvSpPr>
        <dsp:cNvPr id="0" name=""/>
        <dsp:cNvSpPr/>
      </dsp:nvSpPr>
      <dsp:spPr>
        <a:xfrm>
          <a:off x="2325931" y="437493"/>
          <a:ext cx="1354500"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StreamNet Executive Committee</a:t>
          </a:r>
        </a:p>
      </dsp:txBody>
      <dsp:txXfrm>
        <a:off x="2357870" y="469432"/>
        <a:ext cx="1290622" cy="1026610"/>
      </dsp:txXfrm>
    </dsp:sp>
    <dsp:sp modelId="{20C09834-3DCC-4248-B286-A57BFC43B701}">
      <dsp:nvSpPr>
        <dsp:cNvPr id="0" name=""/>
        <dsp:cNvSpPr/>
      </dsp:nvSpPr>
      <dsp:spPr>
        <a:xfrm>
          <a:off x="3815881" y="814779"/>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815881" y="881962"/>
        <a:ext cx="201008" cy="201550"/>
      </dsp:txXfrm>
    </dsp:sp>
    <dsp:sp modelId="{6EE57B45-A0F5-41F2-A845-DB0EE9E2E890}">
      <dsp:nvSpPr>
        <dsp:cNvPr id="0" name=""/>
        <dsp:cNvSpPr/>
      </dsp:nvSpPr>
      <dsp:spPr>
        <a:xfrm>
          <a:off x="4222231" y="437493"/>
          <a:ext cx="1422225"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CAP 5-year Workplan</a:t>
          </a:r>
        </a:p>
      </dsp:txBody>
      <dsp:txXfrm>
        <a:off x="4254170" y="469432"/>
        <a:ext cx="1358347" cy="1026610"/>
      </dsp:txXfrm>
    </dsp:sp>
    <dsp:sp modelId="{37F4E7B8-B971-4C34-A04E-37CC4A587CB2}">
      <dsp:nvSpPr>
        <dsp:cNvPr id="0" name=""/>
        <dsp:cNvSpPr/>
      </dsp:nvSpPr>
      <dsp:spPr>
        <a:xfrm rot="5400000">
          <a:off x="4947016" y="1612775"/>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990089" y="1636885"/>
        <a:ext cx="201008" cy="201550"/>
      </dsp:txXfrm>
    </dsp:sp>
    <dsp:sp modelId="{870047A5-D4A8-4148-937A-F04D276F610F}">
      <dsp:nvSpPr>
        <dsp:cNvPr id="0" name=""/>
        <dsp:cNvSpPr/>
      </dsp:nvSpPr>
      <dsp:spPr>
        <a:xfrm>
          <a:off x="6186257" y="437493"/>
          <a:ext cx="1354500"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CAX Regional Data System</a:t>
          </a:r>
        </a:p>
      </dsp:txBody>
      <dsp:txXfrm>
        <a:off x="6218196" y="469432"/>
        <a:ext cx="1290622" cy="1026610"/>
      </dsp:txXfrm>
    </dsp:sp>
    <dsp:sp modelId="{62B71553-C566-426F-A01B-D7F081B6178E}">
      <dsp:nvSpPr>
        <dsp:cNvPr id="0" name=""/>
        <dsp:cNvSpPr/>
      </dsp:nvSpPr>
      <dsp:spPr>
        <a:xfrm>
          <a:off x="7676207" y="814779"/>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676207" y="881962"/>
        <a:ext cx="201008" cy="201550"/>
      </dsp:txXfrm>
    </dsp:sp>
    <dsp:sp modelId="{01A92754-C391-4E7B-89F7-862DDDAF359E}">
      <dsp:nvSpPr>
        <dsp:cNvPr id="0" name=""/>
        <dsp:cNvSpPr/>
      </dsp:nvSpPr>
      <dsp:spPr>
        <a:xfrm>
          <a:off x="8082557" y="437493"/>
          <a:ext cx="1716463"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rPr>
            <a:t>Regional partners consume data from CAX</a:t>
          </a:r>
        </a:p>
      </dsp:txBody>
      <dsp:txXfrm>
        <a:off x="8114496" y="469432"/>
        <a:ext cx="1652585" cy="1026610"/>
      </dsp:txXfrm>
    </dsp:sp>
    <dsp:sp modelId="{2FF91AA6-5612-4911-A48D-AE7B20FFE06C}">
      <dsp:nvSpPr>
        <dsp:cNvPr id="0" name=""/>
        <dsp:cNvSpPr/>
      </dsp:nvSpPr>
      <dsp:spPr>
        <a:xfrm>
          <a:off x="9934470" y="814779"/>
          <a:ext cx="287154" cy="335916"/>
        </a:xfrm>
        <a:prstGeom prst="rightArrow">
          <a:avLst>
            <a:gd name="adj1" fmla="val 60000"/>
            <a:gd name="adj2" fmla="val 50000"/>
          </a:avLst>
        </a:prstGeom>
        <a:solidFill>
          <a:srgbClr val="1579A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934470" y="881962"/>
        <a:ext cx="201008" cy="201550"/>
      </dsp:txXfrm>
    </dsp:sp>
    <dsp:sp modelId="{F649290F-42C7-4927-A3F4-AAD5A6FF975B}">
      <dsp:nvSpPr>
        <dsp:cNvPr id="0" name=""/>
        <dsp:cNvSpPr/>
      </dsp:nvSpPr>
      <dsp:spPr>
        <a:xfrm>
          <a:off x="10340820" y="437493"/>
          <a:ext cx="1838774" cy="1090488"/>
        </a:xfrm>
        <a:prstGeom prst="roundRect">
          <a:avLst>
            <a:gd name="adj" fmla="val 10000"/>
          </a:avLst>
        </a:prstGeom>
        <a:noFill/>
        <a:ln w="38100" cap="flat" cmpd="sng" algn="ctr">
          <a:solidFill>
            <a:srgbClr val="1579A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Regional decision-making and reporting processes informed</a:t>
          </a:r>
        </a:p>
      </dsp:txBody>
      <dsp:txXfrm>
        <a:off x="10372759" y="469432"/>
        <a:ext cx="1774896" cy="1026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55037-BEA7-4562-9ECC-ED696F77DA47}">
      <dsp:nvSpPr>
        <dsp:cNvPr id="0" name=""/>
        <dsp:cNvSpPr/>
      </dsp:nvSpPr>
      <dsp:spPr>
        <a:xfrm>
          <a:off x="914399" y="0"/>
          <a:ext cx="10363200" cy="5566676"/>
        </a:xfrm>
        <a:prstGeom prst="rightArrow">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27379F-43F4-4732-A89A-798A765F1A97}">
      <dsp:nvSpPr>
        <dsp:cNvPr id="0" name=""/>
        <dsp:cNvSpPr/>
      </dsp:nvSpPr>
      <dsp:spPr>
        <a:xfrm>
          <a:off x="0" y="2289417"/>
          <a:ext cx="1784151" cy="222667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FW Manager expertise </a:t>
          </a:r>
          <a:r>
            <a:rPr lang="en-US" sz="1600" b="0" kern="1200" dirty="0"/>
            <a:t>to identify best data and indicators to share</a:t>
          </a:r>
          <a:endParaRPr lang="en-US" sz="1600" b="1" kern="1200" dirty="0"/>
        </a:p>
      </dsp:txBody>
      <dsp:txXfrm>
        <a:off x="87095" y="2376512"/>
        <a:ext cx="1609961" cy="2052480"/>
      </dsp:txXfrm>
    </dsp:sp>
    <dsp:sp modelId="{02F1CFEF-EA02-4A1D-A3D6-1EFFB7BC1E13}">
      <dsp:nvSpPr>
        <dsp:cNvPr id="0" name=""/>
        <dsp:cNvSpPr/>
      </dsp:nvSpPr>
      <dsp:spPr>
        <a:xfrm>
          <a:off x="2070876" y="2289417"/>
          <a:ext cx="1784151" cy="2226670"/>
        </a:xfrm>
        <a:prstGeom prst="roundRect">
          <a:avLst/>
        </a:prstGeom>
        <a:solidFill>
          <a:schemeClr val="accent3">
            <a:shade val="50000"/>
            <a:hueOff val="0"/>
            <a:satOff val="0"/>
            <a:lumOff val="11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Documentation of data details (metadata) </a:t>
          </a:r>
        </a:p>
        <a:p>
          <a:pPr marL="0" lvl="0" indent="0" algn="ctr" defTabSz="711200">
            <a:lnSpc>
              <a:spcPct val="90000"/>
            </a:lnSpc>
            <a:spcBef>
              <a:spcPct val="0"/>
            </a:spcBef>
            <a:spcAft>
              <a:spcPct val="35000"/>
            </a:spcAft>
            <a:buNone/>
          </a:pPr>
          <a:r>
            <a:rPr lang="en-US" sz="1600" b="0" kern="1200" dirty="0"/>
            <a:t>for proper use of data</a:t>
          </a:r>
          <a:endParaRPr lang="en-US" sz="1600" b="1" kern="1200" dirty="0"/>
        </a:p>
      </dsp:txBody>
      <dsp:txXfrm>
        <a:off x="2157971" y="2376512"/>
        <a:ext cx="1609961" cy="2052480"/>
      </dsp:txXfrm>
    </dsp:sp>
    <dsp:sp modelId="{36EFA644-35E5-40A7-BB8A-03A35F70229D}">
      <dsp:nvSpPr>
        <dsp:cNvPr id="0" name=""/>
        <dsp:cNvSpPr/>
      </dsp:nvSpPr>
      <dsp:spPr>
        <a:xfrm>
          <a:off x="4152386" y="2289417"/>
          <a:ext cx="1784151" cy="2226670"/>
        </a:xfrm>
        <a:prstGeom prst="roundRect">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Data Sharing Capacity</a:t>
          </a:r>
        </a:p>
        <a:p>
          <a:pPr marL="0" lvl="0" indent="0" algn="ctr" defTabSz="711200">
            <a:lnSpc>
              <a:spcPct val="90000"/>
            </a:lnSpc>
            <a:spcBef>
              <a:spcPct val="0"/>
            </a:spcBef>
            <a:spcAft>
              <a:spcPct val="35000"/>
            </a:spcAft>
            <a:buNone/>
          </a:pPr>
          <a:r>
            <a:rPr lang="en-US" sz="1600" b="1" kern="1200" dirty="0"/>
            <a:t> </a:t>
          </a:r>
          <a:r>
            <a:rPr lang="en-US" sz="1600" b="0" kern="1200" dirty="0"/>
            <a:t>is built and maintained within FW agencies and tribes</a:t>
          </a:r>
          <a:endParaRPr lang="en-US" sz="1600" b="1" kern="1200" dirty="0"/>
        </a:p>
      </dsp:txBody>
      <dsp:txXfrm>
        <a:off x="4239481" y="2376512"/>
        <a:ext cx="1609961" cy="2052480"/>
      </dsp:txXfrm>
    </dsp:sp>
    <dsp:sp modelId="{D3A3C233-1244-4A31-B7C3-EDFB68C7C169}">
      <dsp:nvSpPr>
        <dsp:cNvPr id="0" name=""/>
        <dsp:cNvSpPr/>
      </dsp:nvSpPr>
      <dsp:spPr>
        <a:xfrm>
          <a:off x="6233897" y="2289417"/>
          <a:ext cx="1784151" cy="2226670"/>
        </a:xfrm>
        <a:prstGeom prst="roundRect">
          <a:avLst/>
        </a:prstGeom>
        <a:solidFill>
          <a:schemeClr val="accent3">
            <a:shade val="50000"/>
            <a:hueOff val="0"/>
            <a:satOff val="0"/>
            <a:lumOff val="3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Data Managers and Stewards</a:t>
          </a:r>
        </a:p>
        <a:p>
          <a:pPr marL="0" lvl="0" indent="0" algn="ctr" defTabSz="711200">
            <a:lnSpc>
              <a:spcPct val="90000"/>
            </a:lnSpc>
            <a:spcBef>
              <a:spcPct val="0"/>
            </a:spcBef>
            <a:spcAft>
              <a:spcPct val="35000"/>
            </a:spcAft>
            <a:buNone/>
          </a:pPr>
          <a:r>
            <a:rPr lang="en-US" sz="1600" b="0" kern="1200" dirty="0"/>
            <a:t> develop efficient data sharing  approach</a:t>
          </a:r>
          <a:endParaRPr lang="en-US" sz="1600" kern="1200" dirty="0"/>
        </a:p>
      </dsp:txBody>
      <dsp:txXfrm>
        <a:off x="6320992" y="2376512"/>
        <a:ext cx="1609961" cy="2052480"/>
      </dsp:txXfrm>
    </dsp:sp>
    <dsp:sp modelId="{79F9011B-9426-4FCD-8A1F-E6334063F36D}">
      <dsp:nvSpPr>
        <dsp:cNvPr id="0" name=""/>
        <dsp:cNvSpPr/>
      </dsp:nvSpPr>
      <dsp:spPr>
        <a:xfrm>
          <a:off x="8315407" y="2289417"/>
          <a:ext cx="1784151" cy="2226670"/>
        </a:xfrm>
        <a:prstGeom prst="roundRect">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Data access tools and support</a:t>
          </a:r>
        </a:p>
        <a:p>
          <a:pPr marL="0" lvl="0" indent="0" algn="ctr" defTabSz="711200">
            <a:lnSpc>
              <a:spcPct val="90000"/>
            </a:lnSpc>
            <a:spcBef>
              <a:spcPct val="0"/>
            </a:spcBef>
            <a:spcAft>
              <a:spcPct val="35000"/>
            </a:spcAft>
            <a:buNone/>
          </a:pPr>
          <a:r>
            <a:rPr lang="en-US" sz="1600" b="0" kern="1200" dirty="0"/>
            <a:t> public understanding and wise decision making</a:t>
          </a:r>
          <a:endParaRPr lang="en-US" sz="1600" kern="1200" dirty="0"/>
        </a:p>
      </dsp:txBody>
      <dsp:txXfrm>
        <a:off x="8402502" y="2376512"/>
        <a:ext cx="1609961" cy="2052480"/>
      </dsp:txXfrm>
    </dsp:sp>
    <dsp:sp modelId="{F96B780F-705D-45DF-BA38-ED37F9F1DB77}">
      <dsp:nvSpPr>
        <dsp:cNvPr id="0" name=""/>
        <dsp:cNvSpPr/>
      </dsp:nvSpPr>
      <dsp:spPr>
        <a:xfrm>
          <a:off x="10396917" y="2289417"/>
          <a:ext cx="1784151" cy="2226670"/>
        </a:xfrm>
        <a:prstGeom prst="roundRect">
          <a:avLst/>
        </a:prstGeom>
        <a:solidFill>
          <a:schemeClr val="accent3">
            <a:shade val="50000"/>
            <a:hueOff val="0"/>
            <a:satOff val="0"/>
            <a:lumOff val="11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Public access to documents and reports </a:t>
          </a:r>
        </a:p>
        <a:p>
          <a:pPr marL="0" lvl="0" indent="0" algn="ctr" defTabSz="711200">
            <a:lnSpc>
              <a:spcPct val="90000"/>
            </a:lnSpc>
            <a:spcBef>
              <a:spcPct val="0"/>
            </a:spcBef>
            <a:spcAft>
              <a:spcPct val="35000"/>
            </a:spcAft>
            <a:buNone/>
          </a:pPr>
          <a:r>
            <a:rPr lang="en-US" sz="1600" kern="1200" dirty="0"/>
            <a:t>that contain contextual supporting information for data </a:t>
          </a:r>
        </a:p>
      </dsp:txBody>
      <dsp:txXfrm>
        <a:off x="10484012" y="2376512"/>
        <a:ext cx="1609961" cy="20524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55037-BEA7-4562-9ECC-ED696F77DA47}">
      <dsp:nvSpPr>
        <dsp:cNvPr id="0" name=""/>
        <dsp:cNvSpPr/>
      </dsp:nvSpPr>
      <dsp:spPr>
        <a:xfrm>
          <a:off x="824769" y="0"/>
          <a:ext cx="9988090" cy="1640373"/>
        </a:xfrm>
        <a:prstGeom prst="rightArrow">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27379F-43F4-4732-A89A-798A765F1A97}">
      <dsp:nvSpPr>
        <dsp:cNvPr id="0" name=""/>
        <dsp:cNvSpPr/>
      </dsp:nvSpPr>
      <dsp:spPr>
        <a:xfrm>
          <a:off x="17379" y="491370"/>
          <a:ext cx="1719571" cy="656149"/>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FW Manager expertise</a:t>
          </a:r>
        </a:p>
      </dsp:txBody>
      <dsp:txXfrm>
        <a:off x="49410" y="523401"/>
        <a:ext cx="1655509" cy="592087"/>
      </dsp:txXfrm>
    </dsp:sp>
    <dsp:sp modelId="{02F1CFEF-EA02-4A1D-A3D6-1EFFB7BC1E13}">
      <dsp:nvSpPr>
        <dsp:cNvPr id="0" name=""/>
        <dsp:cNvSpPr/>
      </dsp:nvSpPr>
      <dsp:spPr>
        <a:xfrm>
          <a:off x="2017808" y="491370"/>
          <a:ext cx="1719571" cy="656149"/>
        </a:xfrm>
        <a:prstGeom prst="roundRect">
          <a:avLst/>
        </a:prstGeom>
        <a:solidFill>
          <a:schemeClr val="accent3">
            <a:shade val="50000"/>
            <a:hueOff val="0"/>
            <a:satOff val="0"/>
            <a:lumOff val="11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Documentation of data details (metadata)</a:t>
          </a:r>
        </a:p>
      </dsp:txBody>
      <dsp:txXfrm>
        <a:off x="2049839" y="523401"/>
        <a:ext cx="1655509" cy="592087"/>
      </dsp:txXfrm>
    </dsp:sp>
    <dsp:sp modelId="{36EFA644-35E5-40A7-BB8A-03A35F70229D}">
      <dsp:nvSpPr>
        <dsp:cNvPr id="0" name=""/>
        <dsp:cNvSpPr/>
      </dsp:nvSpPr>
      <dsp:spPr>
        <a:xfrm>
          <a:off x="4023976" y="491370"/>
          <a:ext cx="1719571" cy="656149"/>
        </a:xfrm>
        <a:prstGeom prst="roundRect">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Data Sharing Capacity</a:t>
          </a:r>
        </a:p>
      </dsp:txBody>
      <dsp:txXfrm>
        <a:off x="4056007" y="523401"/>
        <a:ext cx="1655509" cy="592087"/>
      </dsp:txXfrm>
    </dsp:sp>
    <dsp:sp modelId="{D3A3C233-1244-4A31-B7C3-EDFB68C7C169}">
      <dsp:nvSpPr>
        <dsp:cNvPr id="0" name=""/>
        <dsp:cNvSpPr/>
      </dsp:nvSpPr>
      <dsp:spPr>
        <a:xfrm>
          <a:off x="6030143" y="491370"/>
          <a:ext cx="1719571" cy="656149"/>
        </a:xfrm>
        <a:prstGeom prst="roundRect">
          <a:avLst/>
        </a:prstGeom>
        <a:solidFill>
          <a:schemeClr val="accent3">
            <a:shade val="50000"/>
            <a:hueOff val="0"/>
            <a:satOff val="0"/>
            <a:lumOff val="3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Data Managers and Stewards</a:t>
          </a:r>
          <a:endParaRPr lang="en-US" sz="1600" kern="1200" dirty="0"/>
        </a:p>
      </dsp:txBody>
      <dsp:txXfrm>
        <a:off x="6062174" y="523401"/>
        <a:ext cx="1655509" cy="592087"/>
      </dsp:txXfrm>
    </dsp:sp>
    <dsp:sp modelId="{79F9011B-9426-4FCD-8A1F-E6334063F36D}">
      <dsp:nvSpPr>
        <dsp:cNvPr id="0" name=""/>
        <dsp:cNvSpPr/>
      </dsp:nvSpPr>
      <dsp:spPr>
        <a:xfrm>
          <a:off x="8036310" y="491370"/>
          <a:ext cx="1719571" cy="656149"/>
        </a:xfrm>
        <a:prstGeom prst="roundRect">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Data access tools and support</a:t>
          </a:r>
          <a:endParaRPr lang="en-US" sz="1600" kern="1200" dirty="0"/>
        </a:p>
      </dsp:txBody>
      <dsp:txXfrm>
        <a:off x="8068341" y="523401"/>
        <a:ext cx="1655509" cy="592087"/>
      </dsp:txXfrm>
    </dsp:sp>
    <dsp:sp modelId="{F96B780F-705D-45DF-BA38-ED37F9F1DB77}">
      <dsp:nvSpPr>
        <dsp:cNvPr id="0" name=""/>
        <dsp:cNvSpPr/>
      </dsp:nvSpPr>
      <dsp:spPr>
        <a:xfrm>
          <a:off x="10031123" y="491370"/>
          <a:ext cx="1719571" cy="656149"/>
        </a:xfrm>
        <a:prstGeom prst="roundRect">
          <a:avLst/>
        </a:prstGeom>
        <a:solidFill>
          <a:schemeClr val="accent3">
            <a:shade val="50000"/>
            <a:hueOff val="0"/>
            <a:satOff val="0"/>
            <a:lumOff val="11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Public access to documents and reports</a:t>
          </a:r>
          <a:endParaRPr lang="en-US" sz="1600" kern="1200" dirty="0"/>
        </a:p>
      </dsp:txBody>
      <dsp:txXfrm>
        <a:off x="10063154" y="523401"/>
        <a:ext cx="1655509" cy="5920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F69FE-E5D6-4809-A5BB-970868BB5FD9}">
      <dsp:nvSpPr>
        <dsp:cNvPr id="0" name=""/>
        <dsp:cNvSpPr/>
      </dsp:nvSpPr>
      <dsp:spPr>
        <a:xfrm>
          <a:off x="0" y="281988"/>
          <a:ext cx="6244994" cy="1286775"/>
        </a:xfrm>
        <a:prstGeom prst="rect">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681" tIns="395732" rIns="48468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Informs and approves the StreamNet Strategic Plan and  the 5-year </a:t>
          </a:r>
          <a:r>
            <a:rPr lang="en-US" sz="1800" b="0" kern="1200" dirty="0"/>
            <a:t>Coordinated Assessments Partnership</a:t>
          </a:r>
          <a:r>
            <a:rPr lang="en-US" sz="1800" kern="1200" dirty="0"/>
            <a:t> workplan</a:t>
          </a:r>
        </a:p>
      </dsp:txBody>
      <dsp:txXfrm>
        <a:off x="0" y="281988"/>
        <a:ext cx="6244994" cy="1286775"/>
      </dsp:txXfrm>
    </dsp:sp>
    <dsp:sp modelId="{8F405AD0-4F31-464D-8B53-C399D2083218}">
      <dsp:nvSpPr>
        <dsp:cNvPr id="0" name=""/>
        <dsp:cNvSpPr/>
      </dsp:nvSpPr>
      <dsp:spPr>
        <a:xfrm>
          <a:off x="293608" y="0"/>
          <a:ext cx="5763598" cy="560880"/>
        </a:xfrm>
        <a:prstGeom prst="roundRect">
          <a:avLst/>
        </a:prstGeom>
        <a:solidFill>
          <a:srgbClr val="53AE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232" tIns="0" rIns="165232" bIns="0" numCol="1" spcCol="1270" anchor="ctr" anchorCtr="0">
          <a:noAutofit/>
        </a:bodyPr>
        <a:lstStyle/>
        <a:p>
          <a:pPr marL="0" lvl="0" indent="0" algn="l" defTabSz="800100">
            <a:lnSpc>
              <a:spcPct val="90000"/>
            </a:lnSpc>
            <a:spcBef>
              <a:spcPct val="0"/>
            </a:spcBef>
            <a:spcAft>
              <a:spcPct val="35000"/>
            </a:spcAft>
            <a:buNone/>
          </a:pPr>
          <a:r>
            <a:rPr lang="en-US" sz="1800" kern="1200" dirty="0"/>
            <a:t>StreamNet Executive Committee</a:t>
          </a:r>
        </a:p>
      </dsp:txBody>
      <dsp:txXfrm>
        <a:off x="320988" y="27380"/>
        <a:ext cx="5708838" cy="506120"/>
      </dsp:txXfrm>
    </dsp:sp>
    <dsp:sp modelId="{386AC022-67CB-4F17-BE1F-EC32A6E60A27}">
      <dsp:nvSpPr>
        <dsp:cNvPr id="0" name=""/>
        <dsp:cNvSpPr/>
      </dsp:nvSpPr>
      <dsp:spPr>
        <a:xfrm>
          <a:off x="0" y="1951803"/>
          <a:ext cx="6244994" cy="1795500"/>
        </a:xfrm>
        <a:prstGeom prst="rect">
          <a:avLst/>
        </a:prstGeom>
        <a:solidFill>
          <a:schemeClr val="lt1">
            <a:alpha val="90000"/>
            <a:hueOff val="0"/>
            <a:satOff val="0"/>
            <a:lumOff val="0"/>
            <a:alphaOff val="0"/>
          </a:schemeClr>
        </a:solidFill>
        <a:ln w="12700" cap="flat" cmpd="sng" algn="ctr">
          <a:solidFill>
            <a:schemeClr val="accent3">
              <a:shade val="80000"/>
              <a:hueOff val="0"/>
              <a:satOff val="0"/>
              <a:lumOff val="95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681" tIns="395732" rIns="48468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Submit to BPA annual work elements for tasks related to communication, support, tools and data flow to data systems, including StreamNet Local Fish (trends) data system, CAX, Data Store, and other needs of committee members and partners</a:t>
          </a:r>
        </a:p>
      </dsp:txBody>
      <dsp:txXfrm>
        <a:off x="0" y="1951803"/>
        <a:ext cx="6244994" cy="1795500"/>
      </dsp:txXfrm>
    </dsp:sp>
    <dsp:sp modelId="{60C6F379-0C57-45F1-AED2-8522C7C79136}">
      <dsp:nvSpPr>
        <dsp:cNvPr id="0" name=""/>
        <dsp:cNvSpPr/>
      </dsp:nvSpPr>
      <dsp:spPr>
        <a:xfrm>
          <a:off x="312249" y="1671363"/>
          <a:ext cx="5770767" cy="560880"/>
        </a:xfrm>
        <a:prstGeom prst="roundRect">
          <a:avLst/>
        </a:prstGeom>
        <a:solidFill>
          <a:srgbClr val="53AE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232" tIns="0" rIns="165232" bIns="0" numCol="1" spcCol="1270" anchor="ctr" anchorCtr="0">
          <a:noAutofit/>
        </a:bodyPr>
        <a:lstStyle/>
        <a:p>
          <a:pPr marL="0" lvl="0" indent="0" algn="l" defTabSz="800100">
            <a:lnSpc>
              <a:spcPct val="90000"/>
            </a:lnSpc>
            <a:spcBef>
              <a:spcPct val="0"/>
            </a:spcBef>
            <a:spcAft>
              <a:spcPct val="35000"/>
            </a:spcAft>
            <a:buNone/>
          </a:pPr>
          <a:r>
            <a:rPr lang="en-US" sz="1800" kern="1200" dirty="0"/>
            <a:t>StreamNet Steering Committee</a:t>
          </a:r>
        </a:p>
      </dsp:txBody>
      <dsp:txXfrm>
        <a:off x="339629" y="1698743"/>
        <a:ext cx="5716007" cy="506120"/>
      </dsp:txXfrm>
    </dsp:sp>
    <dsp:sp modelId="{965405C6-F356-466D-A0D4-60779832139C}">
      <dsp:nvSpPr>
        <dsp:cNvPr id="0" name=""/>
        <dsp:cNvSpPr/>
      </dsp:nvSpPr>
      <dsp:spPr>
        <a:xfrm>
          <a:off x="0" y="4130343"/>
          <a:ext cx="6244994" cy="1286775"/>
        </a:xfrm>
        <a:prstGeom prst="rect">
          <a:avLst/>
        </a:prstGeom>
        <a:solidFill>
          <a:schemeClr val="lt1">
            <a:alpha val="90000"/>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681" tIns="395732" rIns="48468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Data stewards and programmers develop and implement the data exchange standards to flow data to the StreamNet data systems</a:t>
          </a:r>
        </a:p>
      </dsp:txBody>
      <dsp:txXfrm>
        <a:off x="0" y="4130343"/>
        <a:ext cx="6244994" cy="1286775"/>
      </dsp:txXfrm>
    </dsp:sp>
    <dsp:sp modelId="{C2127340-49C7-4814-B6C5-2E82770FD449}">
      <dsp:nvSpPr>
        <dsp:cNvPr id="0" name=""/>
        <dsp:cNvSpPr/>
      </dsp:nvSpPr>
      <dsp:spPr>
        <a:xfrm>
          <a:off x="312249" y="3849903"/>
          <a:ext cx="5802767" cy="560880"/>
        </a:xfrm>
        <a:prstGeom prst="roundRect">
          <a:avLst/>
        </a:prstGeom>
        <a:solidFill>
          <a:srgbClr val="53AE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232" tIns="0" rIns="165232" bIns="0" numCol="1" spcCol="1270" anchor="ctr" anchorCtr="0">
          <a:noAutofit/>
        </a:bodyPr>
        <a:lstStyle/>
        <a:p>
          <a:pPr marL="0" lvl="0" indent="0" algn="l" defTabSz="800100">
            <a:lnSpc>
              <a:spcPct val="90000"/>
            </a:lnSpc>
            <a:spcBef>
              <a:spcPct val="0"/>
            </a:spcBef>
            <a:spcAft>
              <a:spcPts val="0"/>
            </a:spcAft>
            <a:buNone/>
          </a:pPr>
          <a:r>
            <a:rPr lang="en-US" sz="1800" kern="1200" dirty="0"/>
            <a:t>Teams </a:t>
          </a:r>
        </a:p>
        <a:p>
          <a:pPr marL="0" lvl="0" indent="0" algn="l" defTabSz="800100">
            <a:lnSpc>
              <a:spcPct val="90000"/>
            </a:lnSpc>
            <a:spcBef>
              <a:spcPct val="0"/>
            </a:spcBef>
            <a:spcAft>
              <a:spcPct val="35000"/>
            </a:spcAft>
            <a:buNone/>
          </a:pPr>
          <a:r>
            <a:rPr lang="en-US" sz="1800" kern="1200" dirty="0"/>
            <a:t>(DES Development Team &amp; StreamNet Technical Team)</a:t>
          </a:r>
        </a:p>
      </dsp:txBody>
      <dsp:txXfrm>
        <a:off x="339629" y="3877283"/>
        <a:ext cx="5748007"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B3FE2-80A8-457B-B35E-604758A5B0F1}" type="datetimeFigureOut">
              <a:rPr lang="en-US" smtClean="0"/>
              <a:t>10/4/2020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F64E5-31E7-438A-94B0-9A030BFF3006}" type="slidenum">
              <a:rPr lang="en-US" smtClean="0"/>
              <a:t>‹#›</a:t>
            </a:fld>
            <a:endParaRPr lang="en-US"/>
          </a:p>
        </p:txBody>
      </p:sp>
    </p:spTree>
    <p:extLst>
      <p:ext uri="{BB962C8B-B14F-4D97-AF65-F5344CB8AC3E}">
        <p14:creationId xmlns:p14="http://schemas.microsoft.com/office/powerpoint/2010/main" val="2318906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150461980@N0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150461980@N0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150461980@N05/"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 Coordinated Assessments Partnership</a:t>
            </a:r>
          </a:p>
        </p:txBody>
      </p:sp>
      <p:sp>
        <p:nvSpPr>
          <p:cNvPr id="4" name="Slide Number Placeholder 3"/>
          <p:cNvSpPr>
            <a:spLocks noGrp="1"/>
          </p:cNvSpPr>
          <p:nvPr>
            <p:ph type="sldNum" sz="quarter" idx="5"/>
          </p:nvPr>
        </p:nvSpPr>
        <p:spPr/>
        <p:txBody>
          <a:bodyPr/>
          <a:lstStyle/>
          <a:p>
            <a:fld id="{F7FF64E5-31E7-438A-94B0-9A030BFF3006}" type="slidenum">
              <a:rPr lang="en-US" smtClean="0"/>
              <a:t>16</a:t>
            </a:fld>
            <a:endParaRPr lang="en-US"/>
          </a:p>
        </p:txBody>
      </p:sp>
    </p:spTree>
    <p:extLst>
      <p:ext uri="{BB962C8B-B14F-4D97-AF65-F5344CB8AC3E}">
        <p14:creationId xmlns:p14="http://schemas.microsoft.com/office/powerpoint/2010/main" val="1112882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27</a:t>
            </a:fld>
            <a:endParaRPr lang="en-US"/>
          </a:p>
        </p:txBody>
      </p:sp>
    </p:spTree>
    <p:extLst>
      <p:ext uri="{BB962C8B-B14F-4D97-AF65-F5344CB8AC3E}">
        <p14:creationId xmlns:p14="http://schemas.microsoft.com/office/powerpoint/2010/main" val="7049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29</a:t>
            </a:fld>
            <a:endParaRPr lang="en-US"/>
          </a:p>
        </p:txBody>
      </p:sp>
    </p:spTree>
    <p:extLst>
      <p:ext uri="{BB962C8B-B14F-4D97-AF65-F5344CB8AC3E}">
        <p14:creationId xmlns:p14="http://schemas.microsoft.com/office/powerpoint/2010/main" val="189777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Collaboratively Discuss and Address New Fish Data Needs In the Pacific Northwest Leveraging Existing Data Management Process and Projects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accent1">
                    <a:lumMod val="75000"/>
                  </a:schemeClr>
                </a:solidFill>
              </a:rPr>
              <a:t>Note</a:t>
            </a:r>
            <a:r>
              <a:rPr lang="en-US" sz="1200" dirty="0">
                <a:solidFill>
                  <a:schemeClr val="accent1">
                    <a:lumMod val="75000"/>
                  </a:schemeClr>
                </a:solidFill>
              </a:rPr>
              <a:t>:  These steps are not strictly sequential; interactions/discussions/feedback from previous steps are likely.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30</a:t>
            </a:fld>
            <a:endParaRPr lang="en-US"/>
          </a:p>
        </p:txBody>
      </p:sp>
    </p:spTree>
    <p:extLst>
      <p:ext uri="{BB962C8B-B14F-4D97-AF65-F5344CB8AC3E}">
        <p14:creationId xmlns:p14="http://schemas.microsoft.com/office/powerpoint/2010/main" val="145713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CAP address regional needs and may address needs from different partners with reporting and decision-needs involving more than one jurisdiction/entity, such as NPCC, BPA, NOAA, and USFWS</a:t>
            </a:r>
          </a:p>
        </p:txBody>
      </p:sp>
      <p:sp>
        <p:nvSpPr>
          <p:cNvPr id="4" name="Slide Number Placeholder 3"/>
          <p:cNvSpPr>
            <a:spLocks noGrp="1"/>
          </p:cNvSpPr>
          <p:nvPr>
            <p:ph type="sldNum" sz="quarter" idx="5"/>
          </p:nvPr>
        </p:nvSpPr>
        <p:spPr/>
        <p:txBody>
          <a:bodyPr/>
          <a:lstStyle/>
          <a:p>
            <a:fld id="{6D030C3A-9E51-4B23-BE55-E399CAC8A2DC}" type="slidenum">
              <a:rPr lang="en-US" smtClean="0"/>
              <a:t>31</a:t>
            </a:fld>
            <a:endParaRPr lang="en-US"/>
          </a:p>
        </p:txBody>
      </p:sp>
    </p:spTree>
    <p:extLst>
      <p:ext uri="{BB962C8B-B14F-4D97-AF65-F5344CB8AC3E}">
        <p14:creationId xmlns:p14="http://schemas.microsoft.com/office/powerpoint/2010/main" val="30206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we plan to address a specific data need.</a:t>
            </a:r>
          </a:p>
          <a:p>
            <a:pPr marL="171450" indent="-171450">
              <a:buFont typeface="Arial" panose="020B0604020202020204" pitchFamily="34" charset="0"/>
              <a:buChar char="•"/>
            </a:pPr>
            <a:r>
              <a:rPr lang="en-US" dirty="0"/>
              <a:t>Biologists are asked to clarify what data are needed to answer the more general “information request” and if this is a one time ask or something that will be repeated</a:t>
            </a:r>
          </a:p>
          <a:p>
            <a:pPr marL="171450" indent="-171450">
              <a:buFont typeface="Arial" panose="020B0604020202020204" pitchFamily="34" charset="0"/>
              <a:buChar char="•"/>
            </a:pPr>
            <a:r>
              <a:rPr lang="en-US" dirty="0"/>
              <a:t>Consult SN SC – is there a data system that holds these data? A system that COULD hold these data?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Follow processes for </a:t>
            </a:r>
          </a:p>
          <a:p>
            <a:pPr marL="628650" lvl="1" indent="-171450">
              <a:buFont typeface="Arial" panose="020B0604020202020204" pitchFamily="34" charset="0"/>
              <a:buChar char="•"/>
            </a:pPr>
            <a:r>
              <a:rPr lang="en-US" dirty="0"/>
              <a:t>1 time ask</a:t>
            </a:r>
          </a:p>
          <a:p>
            <a:pPr marL="628650" lvl="1" indent="-171450">
              <a:buFont typeface="Arial" panose="020B0604020202020204" pitchFamily="34" charset="0"/>
              <a:buChar char="•"/>
            </a:pPr>
            <a:r>
              <a:rPr lang="en-US" dirty="0"/>
              <a:t>Repeated ask means we should consider how to institutionalize processes to make this efficient</a:t>
            </a:r>
          </a:p>
          <a:p>
            <a:pPr marL="457200" lvl="1" indent="0">
              <a:buFont typeface="Arial" panose="020B0604020202020204" pitchFamily="34" charset="0"/>
              <a:buNone/>
            </a:pPr>
            <a:endParaRPr lang="en-US" dirty="0"/>
          </a:p>
          <a:p>
            <a:r>
              <a:rPr lang="en-US" dirty="0"/>
              <a:t>NEXT STEPS for FMWG</a:t>
            </a:r>
          </a:p>
          <a:p>
            <a:pPr marL="171450" indent="-171450">
              <a:buFont typeface="Arial" panose="020B0604020202020204" pitchFamily="34" charset="0"/>
              <a:buChar char="•"/>
            </a:pPr>
            <a:r>
              <a:rPr lang="en-US" dirty="0"/>
              <a:t>Work group kickoff October 2020</a:t>
            </a:r>
          </a:p>
          <a:p>
            <a:pPr marL="171450" indent="-171450">
              <a:buFont typeface="Arial" panose="020B0604020202020204" pitchFamily="34" charset="0"/>
              <a:buChar char="•"/>
            </a:pPr>
            <a:r>
              <a:rPr lang="en-US" dirty="0"/>
              <a:t>Seeking 2-3 work group leaders</a:t>
            </a:r>
          </a:p>
        </p:txBody>
      </p:sp>
      <p:sp>
        <p:nvSpPr>
          <p:cNvPr id="4" name="Slide Number Placeholder 3"/>
          <p:cNvSpPr>
            <a:spLocks noGrp="1"/>
          </p:cNvSpPr>
          <p:nvPr>
            <p:ph type="sldNum" sz="quarter" idx="5"/>
          </p:nvPr>
        </p:nvSpPr>
        <p:spPr/>
        <p:txBody>
          <a:bodyPr/>
          <a:lstStyle/>
          <a:p>
            <a:fld id="{6D030C3A-9E51-4B23-BE55-E399CAC8A2DC}" type="slidenum">
              <a:rPr lang="en-US" smtClean="0"/>
              <a:t>32</a:t>
            </a:fld>
            <a:endParaRPr lang="en-US"/>
          </a:p>
        </p:txBody>
      </p:sp>
    </p:spTree>
    <p:extLst>
      <p:ext uri="{BB962C8B-B14F-4D97-AF65-F5344CB8AC3E}">
        <p14:creationId xmlns:p14="http://schemas.microsoft.com/office/powerpoint/2010/main" val="3321993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270feca7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50" dirty="0">
              <a:solidFill>
                <a:schemeClr val="dk1"/>
              </a:solidFill>
              <a:highlight>
                <a:schemeClr val="lt1"/>
              </a:highlight>
            </a:endParaRPr>
          </a:p>
          <a:p>
            <a:pPr marL="457200" lvl="0" indent="0" algn="l" rtl="0">
              <a:spcBef>
                <a:spcPts val="0"/>
              </a:spcBef>
              <a:spcAft>
                <a:spcPts val="0"/>
              </a:spcAft>
              <a:buNone/>
            </a:pPr>
            <a:endParaRPr sz="1150" dirty="0">
              <a:highlight>
                <a:srgbClr val="FFFFFF"/>
              </a:highlight>
            </a:endParaRPr>
          </a:p>
        </p:txBody>
      </p:sp>
      <p:sp>
        <p:nvSpPr>
          <p:cNvPr id="208" name="Google Shape;208;g6270feca7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6311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270feca74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270feca74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50" dirty="0">
              <a:highlight>
                <a:srgbClr val="FFFFFF"/>
              </a:highlight>
            </a:endParaRPr>
          </a:p>
        </p:txBody>
      </p:sp>
      <p:sp>
        <p:nvSpPr>
          <p:cNvPr id="216" name="Google Shape;216;g6270feca74_0_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42</a:t>
            </a:fld>
            <a:endParaRPr lang="en-US"/>
          </a:p>
        </p:txBody>
      </p:sp>
    </p:spTree>
    <p:extLst>
      <p:ext uri="{BB962C8B-B14F-4D97-AF65-F5344CB8AC3E}">
        <p14:creationId xmlns:p14="http://schemas.microsoft.com/office/powerpoint/2010/main" val="985630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43</a:t>
            </a:fld>
            <a:endParaRPr lang="en-US"/>
          </a:p>
        </p:txBody>
      </p:sp>
    </p:spTree>
    <p:extLst>
      <p:ext uri="{BB962C8B-B14F-4D97-AF65-F5344CB8AC3E}">
        <p14:creationId xmlns:p14="http://schemas.microsoft.com/office/powerpoint/2010/main" val="43702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a:defRPr/>
            </a:pPr>
            <a:fld id="{22D094C6-8010-4920-A29D-ABE5BF0CFAD8}" type="slidenum">
              <a:rPr lang="en-US" smtClean="0"/>
              <a:pPr>
                <a:defRPr/>
              </a:pPr>
              <a:t>44</a:t>
            </a:fld>
            <a:endParaRPr lang="en-US"/>
          </a:p>
        </p:txBody>
      </p:sp>
    </p:spTree>
    <p:extLst>
      <p:ext uri="{BB962C8B-B14F-4D97-AF65-F5344CB8AC3E}">
        <p14:creationId xmlns:p14="http://schemas.microsoft.com/office/powerpoint/2010/main" val="2410834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17</a:t>
            </a:fld>
            <a:endParaRPr lang="en-US"/>
          </a:p>
        </p:txBody>
      </p:sp>
    </p:spTree>
    <p:extLst>
      <p:ext uri="{BB962C8B-B14F-4D97-AF65-F5344CB8AC3E}">
        <p14:creationId xmlns:p14="http://schemas.microsoft.com/office/powerpoint/2010/main" val="2731245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7F8FC-045A-42A4-9638-871715BCE1F3}" type="slidenum">
              <a:rPr lang="en-US" smtClean="0"/>
              <a:t>45</a:t>
            </a:fld>
            <a:endParaRPr lang="en-US"/>
          </a:p>
        </p:txBody>
      </p:sp>
    </p:spTree>
    <p:extLst>
      <p:ext uri="{BB962C8B-B14F-4D97-AF65-F5344CB8AC3E}">
        <p14:creationId xmlns:p14="http://schemas.microsoft.com/office/powerpoint/2010/main" val="2538052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48</a:t>
            </a:fld>
            <a:endParaRPr lang="en-US"/>
          </a:p>
        </p:txBody>
      </p:sp>
    </p:spTree>
    <p:extLst>
      <p:ext uri="{BB962C8B-B14F-4D97-AF65-F5344CB8AC3E}">
        <p14:creationId xmlns:p14="http://schemas.microsoft.com/office/powerpoint/2010/main" val="2770928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49</a:t>
            </a:fld>
            <a:endParaRPr lang="en-US"/>
          </a:p>
        </p:txBody>
      </p:sp>
    </p:spTree>
    <p:extLst>
      <p:ext uri="{BB962C8B-B14F-4D97-AF65-F5344CB8AC3E}">
        <p14:creationId xmlns:p14="http://schemas.microsoft.com/office/powerpoint/2010/main" val="206439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group</a:t>
            </a:r>
          </a:p>
        </p:txBody>
      </p:sp>
      <p:sp>
        <p:nvSpPr>
          <p:cNvPr id="4" name="Slide Number Placeholder 3"/>
          <p:cNvSpPr>
            <a:spLocks noGrp="1"/>
          </p:cNvSpPr>
          <p:nvPr>
            <p:ph type="sldNum" sz="quarter" idx="5"/>
          </p:nvPr>
        </p:nvSpPr>
        <p:spPr/>
        <p:txBody>
          <a:bodyPr/>
          <a:lstStyle/>
          <a:p>
            <a:fld id="{F7FF64E5-31E7-438A-94B0-9A030BFF3006}" type="slidenum">
              <a:rPr lang="en-US" smtClean="0"/>
              <a:t>50</a:t>
            </a:fld>
            <a:endParaRPr lang="en-US"/>
          </a:p>
        </p:txBody>
      </p:sp>
    </p:spTree>
    <p:extLst>
      <p:ext uri="{BB962C8B-B14F-4D97-AF65-F5344CB8AC3E}">
        <p14:creationId xmlns:p14="http://schemas.microsoft.com/office/powerpoint/2010/main" val="2332812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groups </a:t>
            </a:r>
          </a:p>
        </p:txBody>
      </p:sp>
      <p:sp>
        <p:nvSpPr>
          <p:cNvPr id="4" name="Slide Number Placeholder 3"/>
          <p:cNvSpPr>
            <a:spLocks noGrp="1"/>
          </p:cNvSpPr>
          <p:nvPr>
            <p:ph type="sldNum" sz="quarter" idx="5"/>
          </p:nvPr>
        </p:nvSpPr>
        <p:spPr/>
        <p:txBody>
          <a:bodyPr/>
          <a:lstStyle/>
          <a:p>
            <a:fld id="{F7FF64E5-31E7-438A-94B0-9A030BFF3006}" type="slidenum">
              <a:rPr lang="en-US" smtClean="0"/>
              <a:t>51</a:t>
            </a:fld>
            <a:endParaRPr lang="en-US"/>
          </a:p>
        </p:txBody>
      </p:sp>
    </p:spTree>
    <p:extLst>
      <p:ext uri="{BB962C8B-B14F-4D97-AF65-F5344CB8AC3E}">
        <p14:creationId xmlns:p14="http://schemas.microsoft.com/office/powerpoint/2010/main" val="703572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2019 Annual Project Report to BPA: https://www.cbfish.org/Document.mvc/Viewer/P172069</a:t>
            </a:r>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54</a:t>
            </a:fld>
            <a:endParaRPr lang="en-US"/>
          </a:p>
        </p:txBody>
      </p:sp>
    </p:spTree>
    <p:extLst>
      <p:ext uri="{BB962C8B-B14F-4D97-AF65-F5344CB8AC3E}">
        <p14:creationId xmlns:p14="http://schemas.microsoft.com/office/powerpoint/2010/main" val="278462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18</a:t>
            </a:fld>
            <a:endParaRPr lang="en-US"/>
          </a:p>
        </p:txBody>
      </p:sp>
    </p:spTree>
    <p:extLst>
      <p:ext uri="{BB962C8B-B14F-4D97-AF65-F5344CB8AC3E}">
        <p14:creationId xmlns:p14="http://schemas.microsoft.com/office/powerpoint/2010/main" val="3997700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https://www.flickr.com/photos/150461980@N05/</a:t>
            </a:r>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19</a:t>
            </a:fld>
            <a:endParaRPr lang="en-US"/>
          </a:p>
        </p:txBody>
      </p:sp>
    </p:spTree>
    <p:extLst>
      <p:ext uri="{BB962C8B-B14F-4D97-AF65-F5344CB8AC3E}">
        <p14:creationId xmlns:p14="http://schemas.microsoft.com/office/powerpoint/2010/main" val="2275337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227 CRB populations, not 225.</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33 is the number reported for CRB populations with no HLI data.</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Subtracting 33 from 227, we should have 194 populations with at least one HLI.  But I see only 193.</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Exploring the data, what I found is, for some reason, </a:t>
            </a:r>
            <a:r>
              <a:rPr lang="en-US" sz="1200" kern="1200" dirty="0" err="1">
                <a:solidFill>
                  <a:schemeClr val="tx1"/>
                </a:solidFill>
                <a:effectLst/>
                <a:latin typeface="+mn-lt"/>
                <a:ea typeface="+mn-ea"/>
                <a:cs typeface="+mn-cs"/>
              </a:rPr>
              <a:t>PopID</a:t>
            </a:r>
            <a:r>
              <a:rPr lang="en-US" sz="1200" kern="1200" dirty="0">
                <a:solidFill>
                  <a:schemeClr val="tx1"/>
                </a:solidFill>
                <a:effectLst/>
                <a:latin typeface="+mn-lt"/>
                <a:ea typeface="+mn-ea"/>
                <a:cs typeface="+mn-cs"/>
              </a:rPr>
              <a:t>=398 (reintroduced Okanogan spring Chinook) are not reported for the "all CRB populations" group.  That population has no data of any kind -- not even trends.  It did show up as "no data" in the priority populations group, so something is inconsistent in my query logic.  I will have to review my queries so it runs correctly next time.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Bottom line:  this means 227 CRB populations, 34 of them with no HLI data.</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193 CRB populations with HLI data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- 34 CRB populations with no HLI data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227 Total CRB populations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20</a:t>
            </a:fld>
            <a:endParaRPr lang="en-US"/>
          </a:p>
        </p:txBody>
      </p:sp>
    </p:spTree>
    <p:extLst>
      <p:ext uri="{BB962C8B-B14F-4D97-AF65-F5344CB8AC3E}">
        <p14:creationId xmlns:p14="http://schemas.microsoft.com/office/powerpoint/2010/main" val="179594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21</a:t>
            </a:fld>
            <a:endParaRPr lang="en-US"/>
          </a:p>
        </p:txBody>
      </p:sp>
    </p:spTree>
    <p:extLst>
      <p:ext uri="{BB962C8B-B14F-4D97-AF65-F5344CB8AC3E}">
        <p14:creationId xmlns:p14="http://schemas.microsoft.com/office/powerpoint/2010/main" val="1305659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
              <a:buFontTx/>
              <a:buNone/>
            </a:pPr>
            <a:r>
              <a:rPr lang="en-US" sz="1200" dirty="0"/>
              <a:t>35 populations have an HLI category with more than 1 entity their own data record.</a:t>
            </a:r>
          </a:p>
          <a:p>
            <a:pPr marL="0" indent="0" fontAlgn="b">
              <a:buFontTx/>
              <a:buNone/>
            </a:pPr>
            <a:endParaRPr lang="en-US" sz="1200" dirty="0"/>
          </a:p>
          <a:p>
            <a:pPr fontAlgn="b"/>
            <a:r>
              <a:rPr lang="en-US" sz="1200" dirty="0"/>
              <a:t>Total data records consist of individual lines of data within the CAX </a:t>
            </a:r>
            <a:r>
              <a:rPr lang="en-US" sz="1200" dirty="0" err="1"/>
              <a:t>datasystem</a:t>
            </a:r>
            <a:endParaRPr lang="en-US" sz="1200" dirty="0"/>
          </a:p>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22</a:t>
            </a:fld>
            <a:endParaRPr lang="en-US"/>
          </a:p>
        </p:txBody>
      </p:sp>
    </p:spTree>
    <p:extLst>
      <p:ext uri="{BB962C8B-B14F-4D97-AF65-F5344CB8AC3E}">
        <p14:creationId xmlns:p14="http://schemas.microsoft.com/office/powerpoint/2010/main" val="1046654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https://www.flickr.com/photos/150461980@N05/</a:t>
            </a:r>
            <a:endParaRPr lang="en-US" dirty="0"/>
          </a:p>
          <a:p>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23</a:t>
            </a:fld>
            <a:endParaRPr lang="en-US"/>
          </a:p>
        </p:txBody>
      </p:sp>
    </p:spTree>
    <p:extLst>
      <p:ext uri="{BB962C8B-B14F-4D97-AF65-F5344CB8AC3E}">
        <p14:creationId xmlns:p14="http://schemas.microsoft.com/office/powerpoint/2010/main" val="4057782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https://www.flickr.com/photos/150461980@N05/</a:t>
            </a:r>
            <a:endParaRPr lang="en-US" dirty="0"/>
          </a:p>
        </p:txBody>
      </p:sp>
      <p:sp>
        <p:nvSpPr>
          <p:cNvPr id="4" name="Slide Number Placeholder 3"/>
          <p:cNvSpPr>
            <a:spLocks noGrp="1"/>
          </p:cNvSpPr>
          <p:nvPr>
            <p:ph type="sldNum" sz="quarter" idx="5"/>
          </p:nvPr>
        </p:nvSpPr>
        <p:spPr/>
        <p:txBody>
          <a:bodyPr/>
          <a:lstStyle/>
          <a:p>
            <a:fld id="{F7FF64E5-31E7-438A-94B0-9A030BFF3006}" type="slidenum">
              <a:rPr lang="en-US" smtClean="0"/>
              <a:t>26</a:t>
            </a:fld>
            <a:endParaRPr lang="en-US"/>
          </a:p>
        </p:txBody>
      </p:sp>
    </p:spTree>
    <p:extLst>
      <p:ext uri="{BB962C8B-B14F-4D97-AF65-F5344CB8AC3E}">
        <p14:creationId xmlns:p14="http://schemas.microsoft.com/office/powerpoint/2010/main" val="974626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11CBD-4F09-4315-9561-9971CB4598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13D5F8-AA26-4ACC-B812-A59DB00CDC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70EE8-4EF1-4C64-B5D2-32FB940B1861}"/>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5" name="Footer Placeholder 4">
            <a:extLst>
              <a:ext uri="{FF2B5EF4-FFF2-40B4-BE49-F238E27FC236}">
                <a16:creationId xmlns:a16="http://schemas.microsoft.com/office/drawing/2014/main" id="{156647D2-55D3-4FB3-8072-5CF8C9AFF34E}"/>
              </a:ext>
            </a:extLst>
          </p:cNvPr>
          <p:cNvSpPr>
            <a:spLocks noGrp="1"/>
          </p:cNvSpPr>
          <p:nvPr>
            <p:ph type="ftr" sz="quarter" idx="11"/>
          </p:nvPr>
        </p:nvSpPr>
        <p:spPr/>
        <p:txBody>
          <a:bodyPr/>
          <a:lstStyle/>
          <a:p>
            <a:endParaRPr lang="en-US"/>
          </a:p>
        </p:txBody>
      </p:sp>
      <p:pic>
        <p:nvPicPr>
          <p:cNvPr id="7" name="Content Placeholder 4">
            <a:extLst>
              <a:ext uri="{FF2B5EF4-FFF2-40B4-BE49-F238E27FC236}">
                <a16:creationId xmlns:a16="http://schemas.microsoft.com/office/drawing/2014/main" id="{73AC98B8-C724-4047-9AF7-F3D3D0ADEC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9071" y="6117829"/>
            <a:ext cx="1825715" cy="711533"/>
          </a:xfrm>
          <a:prstGeom prst="rect">
            <a:avLst/>
          </a:prstGeom>
        </p:spPr>
      </p:pic>
    </p:spTree>
    <p:extLst>
      <p:ext uri="{BB962C8B-B14F-4D97-AF65-F5344CB8AC3E}">
        <p14:creationId xmlns:p14="http://schemas.microsoft.com/office/powerpoint/2010/main" val="46348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986D-D28B-4FC6-833D-BD53A85D31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25F7E3-F878-43AF-8E2B-F3B676CED6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E57E9-9FA9-401F-9BFB-3999D89A3183}"/>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5" name="Footer Placeholder 4">
            <a:extLst>
              <a:ext uri="{FF2B5EF4-FFF2-40B4-BE49-F238E27FC236}">
                <a16:creationId xmlns:a16="http://schemas.microsoft.com/office/drawing/2014/main" id="{918B4498-1D39-4B21-B985-868CA4B41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3D507-9DB7-42BC-90EB-1A9761FEB283}"/>
              </a:ext>
            </a:extLst>
          </p:cNvPr>
          <p:cNvSpPr>
            <a:spLocks noGrp="1"/>
          </p:cNvSpPr>
          <p:nvPr>
            <p:ph type="sldNum" sz="quarter" idx="12"/>
          </p:nvPr>
        </p:nvSpPr>
        <p:spPr/>
        <p:txBody>
          <a:bodyPr/>
          <a:lstStyle/>
          <a:p>
            <a:fld id="{CD374020-EA53-4B9A-BAB2-241C5C85DC6C}" type="slidenum">
              <a:rPr lang="en-US" smtClean="0"/>
              <a:t>‹#›</a:t>
            </a:fld>
            <a:endParaRPr lang="en-US"/>
          </a:p>
        </p:txBody>
      </p:sp>
    </p:spTree>
    <p:extLst>
      <p:ext uri="{BB962C8B-B14F-4D97-AF65-F5344CB8AC3E}">
        <p14:creationId xmlns:p14="http://schemas.microsoft.com/office/powerpoint/2010/main" val="3991141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2ACC29-54E3-40DA-B72F-99D5D5CA8B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898A0-9319-48C7-B705-C21BA3A7F2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2E5E1-1EA9-476B-82E2-E26A5F087059}"/>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5" name="Footer Placeholder 4">
            <a:extLst>
              <a:ext uri="{FF2B5EF4-FFF2-40B4-BE49-F238E27FC236}">
                <a16:creationId xmlns:a16="http://schemas.microsoft.com/office/drawing/2014/main" id="{4C8937F3-60E2-4D8B-A695-389A2F2B9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C1414-B0DD-4B82-A4D7-87215EC1AB4A}"/>
              </a:ext>
            </a:extLst>
          </p:cNvPr>
          <p:cNvSpPr>
            <a:spLocks noGrp="1"/>
          </p:cNvSpPr>
          <p:nvPr>
            <p:ph type="sldNum" sz="quarter" idx="12"/>
          </p:nvPr>
        </p:nvSpPr>
        <p:spPr/>
        <p:txBody>
          <a:bodyPr/>
          <a:lstStyle/>
          <a:p>
            <a:fld id="{CD374020-EA53-4B9A-BAB2-241C5C85DC6C}" type="slidenum">
              <a:rPr lang="en-US" smtClean="0"/>
              <a:t>‹#›</a:t>
            </a:fld>
            <a:endParaRPr lang="en-US"/>
          </a:p>
        </p:txBody>
      </p:sp>
    </p:spTree>
    <p:extLst>
      <p:ext uri="{BB962C8B-B14F-4D97-AF65-F5344CB8AC3E}">
        <p14:creationId xmlns:p14="http://schemas.microsoft.com/office/powerpoint/2010/main" val="380117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9003-0107-460D-93E1-9DA25A359F71}"/>
              </a:ext>
            </a:extLst>
          </p:cNvPr>
          <p:cNvSpPr>
            <a:spLocks noGrp="1"/>
          </p:cNvSpPr>
          <p:nvPr>
            <p:ph type="title"/>
          </p:nvPr>
        </p:nvSpPr>
        <p:spPr>
          <a:xfrm>
            <a:off x="522513" y="365125"/>
            <a:ext cx="11205029" cy="1325563"/>
          </a:xfr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D462EF2-E4B5-4FF3-829D-1A4C49CB2C2D}"/>
              </a:ext>
            </a:extLst>
          </p:cNvPr>
          <p:cNvSpPr>
            <a:spLocks noGrp="1"/>
          </p:cNvSpPr>
          <p:nvPr>
            <p:ph idx="1"/>
          </p:nvPr>
        </p:nvSpPr>
        <p:spPr>
          <a:xfrm>
            <a:off x="522513" y="1825625"/>
            <a:ext cx="11205029" cy="4351338"/>
          </a:xfrm>
        </p:spPr>
        <p:txBody>
          <a:bodyPr>
            <a:normAutofit/>
          </a:bodyPr>
          <a:lstStyle>
            <a:lvl1pPr>
              <a:defRPr sz="2200"/>
            </a:lvl1pPr>
            <a:lvl2pPr>
              <a:defRPr sz="2200"/>
            </a:lvl2pPr>
            <a:lvl3pPr>
              <a:defRPr sz="2200"/>
            </a:lvl3pPr>
            <a:lvl4pPr>
              <a:defRPr sz="2200"/>
            </a:lvl4pPr>
            <a:lvl5pPr>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14BCD-C869-4E01-8401-03D82BC6215B}"/>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5" name="Footer Placeholder 4">
            <a:extLst>
              <a:ext uri="{FF2B5EF4-FFF2-40B4-BE49-F238E27FC236}">
                <a16:creationId xmlns:a16="http://schemas.microsoft.com/office/drawing/2014/main" id="{F0789A22-1D38-48C8-87CD-DE3F0DE9F92B}"/>
              </a:ext>
            </a:extLst>
          </p:cNvPr>
          <p:cNvSpPr>
            <a:spLocks noGrp="1"/>
          </p:cNvSpPr>
          <p:nvPr>
            <p:ph type="ftr" sz="quarter" idx="11"/>
          </p:nvPr>
        </p:nvSpPr>
        <p:spPr/>
        <p:txBody>
          <a:bodyPr/>
          <a:lstStyle/>
          <a:p>
            <a:endParaRPr lang="en-US"/>
          </a:p>
        </p:txBody>
      </p:sp>
      <p:pic>
        <p:nvPicPr>
          <p:cNvPr id="8" name="Content Placeholder 4">
            <a:extLst>
              <a:ext uri="{FF2B5EF4-FFF2-40B4-BE49-F238E27FC236}">
                <a16:creationId xmlns:a16="http://schemas.microsoft.com/office/drawing/2014/main" id="{0C4649D3-8FC6-4D43-A7B5-E717A5E7F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9071" y="6117829"/>
            <a:ext cx="1825715" cy="711533"/>
          </a:xfrm>
          <a:prstGeom prst="rect">
            <a:avLst/>
          </a:prstGeom>
        </p:spPr>
      </p:pic>
    </p:spTree>
    <p:extLst>
      <p:ext uri="{BB962C8B-B14F-4D97-AF65-F5344CB8AC3E}">
        <p14:creationId xmlns:p14="http://schemas.microsoft.com/office/powerpoint/2010/main" val="70184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A41B-6E8F-47A1-B35F-BC6D7BD004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B74D9B-80B8-4AD1-9027-25352D9D9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2D8932-115A-4E4E-B34D-03C0B1999DDC}"/>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5" name="Footer Placeholder 4">
            <a:extLst>
              <a:ext uri="{FF2B5EF4-FFF2-40B4-BE49-F238E27FC236}">
                <a16:creationId xmlns:a16="http://schemas.microsoft.com/office/drawing/2014/main" id="{528E6662-9789-4729-B46B-C4D4F568C11E}"/>
              </a:ext>
            </a:extLst>
          </p:cNvPr>
          <p:cNvSpPr>
            <a:spLocks noGrp="1"/>
          </p:cNvSpPr>
          <p:nvPr>
            <p:ph type="ftr" sz="quarter" idx="11"/>
          </p:nvPr>
        </p:nvSpPr>
        <p:spPr/>
        <p:txBody>
          <a:bodyPr/>
          <a:lstStyle/>
          <a:p>
            <a:endParaRPr lang="en-US"/>
          </a:p>
        </p:txBody>
      </p:sp>
      <p:pic>
        <p:nvPicPr>
          <p:cNvPr id="7" name="Content Placeholder 4">
            <a:extLst>
              <a:ext uri="{FF2B5EF4-FFF2-40B4-BE49-F238E27FC236}">
                <a16:creationId xmlns:a16="http://schemas.microsoft.com/office/drawing/2014/main" id="{37EE5F84-AADE-42C0-BB43-5347C999AE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9071" y="6117829"/>
            <a:ext cx="1825715" cy="711533"/>
          </a:xfrm>
          <a:prstGeom prst="rect">
            <a:avLst/>
          </a:prstGeom>
        </p:spPr>
      </p:pic>
    </p:spTree>
    <p:extLst>
      <p:ext uri="{BB962C8B-B14F-4D97-AF65-F5344CB8AC3E}">
        <p14:creationId xmlns:p14="http://schemas.microsoft.com/office/powerpoint/2010/main" val="307188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50C1-D35F-4A28-A0C2-31551732CC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5D7C6-09AD-41AC-A5B6-D428F5D3F1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DA013-2AD8-4077-AE83-67E3B495A8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7C61F8-881C-4CF9-8236-880AB5BE3C08}"/>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6" name="Footer Placeholder 5">
            <a:extLst>
              <a:ext uri="{FF2B5EF4-FFF2-40B4-BE49-F238E27FC236}">
                <a16:creationId xmlns:a16="http://schemas.microsoft.com/office/drawing/2014/main" id="{E98E956C-61C0-4C11-ACEC-C74468007FEE}"/>
              </a:ext>
            </a:extLst>
          </p:cNvPr>
          <p:cNvSpPr>
            <a:spLocks noGrp="1"/>
          </p:cNvSpPr>
          <p:nvPr>
            <p:ph type="ftr" sz="quarter" idx="11"/>
          </p:nvPr>
        </p:nvSpPr>
        <p:spPr/>
        <p:txBody>
          <a:bodyPr/>
          <a:lstStyle/>
          <a:p>
            <a:endParaRPr lang="en-US"/>
          </a:p>
        </p:txBody>
      </p:sp>
      <p:pic>
        <p:nvPicPr>
          <p:cNvPr id="8" name="Content Placeholder 4">
            <a:extLst>
              <a:ext uri="{FF2B5EF4-FFF2-40B4-BE49-F238E27FC236}">
                <a16:creationId xmlns:a16="http://schemas.microsoft.com/office/drawing/2014/main" id="{B72B6193-53ED-4BFE-8250-77111562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9071" y="6117829"/>
            <a:ext cx="1825715" cy="711533"/>
          </a:xfrm>
          <a:prstGeom prst="rect">
            <a:avLst/>
          </a:prstGeom>
        </p:spPr>
      </p:pic>
    </p:spTree>
    <p:extLst>
      <p:ext uri="{BB962C8B-B14F-4D97-AF65-F5344CB8AC3E}">
        <p14:creationId xmlns:p14="http://schemas.microsoft.com/office/powerpoint/2010/main" val="284002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1481-DBEB-49E8-AC67-77A56334F4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80B53-C842-43FA-AF3B-B1DBA020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1DB406-8ED3-495E-A9B1-40CBAD0F64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2C78F0-FEB4-4FD3-A7B1-7507EA55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926644-9BA1-4BCD-8E88-F9456E1D9BA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6482FA-C4EC-4219-A8DE-602376A74490}"/>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8" name="Footer Placeholder 7">
            <a:extLst>
              <a:ext uri="{FF2B5EF4-FFF2-40B4-BE49-F238E27FC236}">
                <a16:creationId xmlns:a16="http://schemas.microsoft.com/office/drawing/2014/main" id="{E8848CA6-6A32-418E-AA67-2D44C59021DA}"/>
              </a:ext>
            </a:extLst>
          </p:cNvPr>
          <p:cNvSpPr>
            <a:spLocks noGrp="1"/>
          </p:cNvSpPr>
          <p:nvPr>
            <p:ph type="ftr" sz="quarter" idx="11"/>
          </p:nvPr>
        </p:nvSpPr>
        <p:spPr/>
        <p:txBody>
          <a:bodyPr/>
          <a:lstStyle/>
          <a:p>
            <a:endParaRPr lang="en-US"/>
          </a:p>
        </p:txBody>
      </p:sp>
      <p:pic>
        <p:nvPicPr>
          <p:cNvPr id="10" name="Content Placeholder 4">
            <a:extLst>
              <a:ext uri="{FF2B5EF4-FFF2-40B4-BE49-F238E27FC236}">
                <a16:creationId xmlns:a16="http://schemas.microsoft.com/office/drawing/2014/main" id="{CAEA8D3D-1F49-4E34-B151-18CDD9BB92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9071" y="6117829"/>
            <a:ext cx="1825715" cy="711533"/>
          </a:xfrm>
          <a:prstGeom prst="rect">
            <a:avLst/>
          </a:prstGeom>
        </p:spPr>
      </p:pic>
    </p:spTree>
    <p:extLst>
      <p:ext uri="{BB962C8B-B14F-4D97-AF65-F5344CB8AC3E}">
        <p14:creationId xmlns:p14="http://schemas.microsoft.com/office/powerpoint/2010/main" val="128791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BEA64-41A6-4691-BAF9-E9DBD76242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4D38C7-8381-48C4-A20D-1EFE59C9FB34}"/>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4" name="Footer Placeholder 3">
            <a:extLst>
              <a:ext uri="{FF2B5EF4-FFF2-40B4-BE49-F238E27FC236}">
                <a16:creationId xmlns:a16="http://schemas.microsoft.com/office/drawing/2014/main" id="{9E33A384-962A-4711-8AF6-B516A50BDEDB}"/>
              </a:ext>
            </a:extLst>
          </p:cNvPr>
          <p:cNvSpPr>
            <a:spLocks noGrp="1"/>
          </p:cNvSpPr>
          <p:nvPr>
            <p:ph type="ftr" sz="quarter" idx="11"/>
          </p:nvPr>
        </p:nvSpPr>
        <p:spPr/>
        <p:txBody>
          <a:bodyPr/>
          <a:lstStyle/>
          <a:p>
            <a:endParaRPr lang="en-US"/>
          </a:p>
        </p:txBody>
      </p:sp>
      <p:pic>
        <p:nvPicPr>
          <p:cNvPr id="6" name="Content Placeholder 4">
            <a:extLst>
              <a:ext uri="{FF2B5EF4-FFF2-40B4-BE49-F238E27FC236}">
                <a16:creationId xmlns:a16="http://schemas.microsoft.com/office/drawing/2014/main" id="{81135BA4-9FA0-4873-B1EC-8828C0C98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9071" y="6117829"/>
            <a:ext cx="1825715" cy="711533"/>
          </a:xfrm>
          <a:prstGeom prst="rect">
            <a:avLst/>
          </a:prstGeom>
        </p:spPr>
      </p:pic>
    </p:spTree>
    <p:extLst>
      <p:ext uri="{BB962C8B-B14F-4D97-AF65-F5344CB8AC3E}">
        <p14:creationId xmlns:p14="http://schemas.microsoft.com/office/powerpoint/2010/main" val="382477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18BE8-456A-46A6-B629-1F5EB32260AD}"/>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3" name="Footer Placeholder 2">
            <a:extLst>
              <a:ext uri="{FF2B5EF4-FFF2-40B4-BE49-F238E27FC236}">
                <a16:creationId xmlns:a16="http://schemas.microsoft.com/office/drawing/2014/main" id="{F50F8636-A3B1-4FE3-A731-C77354AB1B42}"/>
              </a:ext>
            </a:extLst>
          </p:cNvPr>
          <p:cNvSpPr>
            <a:spLocks noGrp="1"/>
          </p:cNvSpPr>
          <p:nvPr>
            <p:ph type="ftr" sz="quarter" idx="11"/>
          </p:nvPr>
        </p:nvSpPr>
        <p:spPr/>
        <p:txBody>
          <a:bodyPr/>
          <a:lstStyle/>
          <a:p>
            <a:endParaRPr lang="en-US"/>
          </a:p>
        </p:txBody>
      </p:sp>
      <p:pic>
        <p:nvPicPr>
          <p:cNvPr id="5" name="Content Placeholder 4">
            <a:extLst>
              <a:ext uri="{FF2B5EF4-FFF2-40B4-BE49-F238E27FC236}">
                <a16:creationId xmlns:a16="http://schemas.microsoft.com/office/drawing/2014/main" id="{9ECC0339-8591-41A0-A812-66C515152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9071" y="6117829"/>
            <a:ext cx="1825715" cy="711533"/>
          </a:xfrm>
          <a:prstGeom prst="rect">
            <a:avLst/>
          </a:prstGeom>
        </p:spPr>
      </p:pic>
    </p:spTree>
    <p:extLst>
      <p:ext uri="{BB962C8B-B14F-4D97-AF65-F5344CB8AC3E}">
        <p14:creationId xmlns:p14="http://schemas.microsoft.com/office/powerpoint/2010/main" val="82898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1361-28AE-4BBE-9395-D8CC38D6E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05FD7-49C1-446B-A953-B4DEE9857A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3B5B06-F1C4-41D7-BD94-52F484E43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DF1E44-E50A-49B5-9E04-933D38E3373F}"/>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6" name="Footer Placeholder 5">
            <a:extLst>
              <a:ext uri="{FF2B5EF4-FFF2-40B4-BE49-F238E27FC236}">
                <a16:creationId xmlns:a16="http://schemas.microsoft.com/office/drawing/2014/main" id="{02DBDAF8-F7A5-420C-A3DF-D5857A310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D14B7-43A9-453F-8E49-69CF70E0AC73}"/>
              </a:ext>
            </a:extLst>
          </p:cNvPr>
          <p:cNvSpPr>
            <a:spLocks noGrp="1"/>
          </p:cNvSpPr>
          <p:nvPr>
            <p:ph type="sldNum" sz="quarter" idx="12"/>
          </p:nvPr>
        </p:nvSpPr>
        <p:spPr/>
        <p:txBody>
          <a:bodyPr/>
          <a:lstStyle/>
          <a:p>
            <a:fld id="{CD374020-EA53-4B9A-BAB2-241C5C85DC6C}" type="slidenum">
              <a:rPr lang="en-US" smtClean="0"/>
              <a:t>‹#›</a:t>
            </a:fld>
            <a:endParaRPr lang="en-US"/>
          </a:p>
        </p:txBody>
      </p:sp>
    </p:spTree>
    <p:extLst>
      <p:ext uri="{BB962C8B-B14F-4D97-AF65-F5344CB8AC3E}">
        <p14:creationId xmlns:p14="http://schemas.microsoft.com/office/powerpoint/2010/main" val="2465720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D4E9-121D-47C7-9587-9CDA8F6D8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03088C-5C2F-4751-80E0-7F08609D9D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08523D-0EDF-4C3C-BE11-C3514D325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52C1A8-C875-422E-8F7A-CA615907656C}"/>
              </a:ext>
            </a:extLst>
          </p:cNvPr>
          <p:cNvSpPr>
            <a:spLocks noGrp="1"/>
          </p:cNvSpPr>
          <p:nvPr>
            <p:ph type="dt" sz="half" idx="10"/>
          </p:nvPr>
        </p:nvSpPr>
        <p:spPr/>
        <p:txBody>
          <a:bodyPr/>
          <a:lstStyle/>
          <a:p>
            <a:fld id="{A53A141E-3F8B-4147-9434-27F529B65612}" type="datetimeFigureOut">
              <a:rPr lang="en-US" smtClean="0"/>
              <a:t>10/4/2020</a:t>
            </a:fld>
            <a:endParaRPr lang="en-US"/>
          </a:p>
        </p:txBody>
      </p:sp>
      <p:sp>
        <p:nvSpPr>
          <p:cNvPr id="6" name="Footer Placeholder 5">
            <a:extLst>
              <a:ext uri="{FF2B5EF4-FFF2-40B4-BE49-F238E27FC236}">
                <a16:creationId xmlns:a16="http://schemas.microsoft.com/office/drawing/2014/main" id="{23DD78C1-4123-4094-A09C-852A65B6E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5D208-9470-4ADB-A928-80FF879A388A}"/>
              </a:ext>
            </a:extLst>
          </p:cNvPr>
          <p:cNvSpPr>
            <a:spLocks noGrp="1"/>
          </p:cNvSpPr>
          <p:nvPr>
            <p:ph type="sldNum" sz="quarter" idx="12"/>
          </p:nvPr>
        </p:nvSpPr>
        <p:spPr/>
        <p:txBody>
          <a:bodyPr/>
          <a:lstStyle/>
          <a:p>
            <a:fld id="{CD374020-EA53-4B9A-BAB2-241C5C85DC6C}" type="slidenum">
              <a:rPr lang="en-US" smtClean="0"/>
              <a:t>‹#›</a:t>
            </a:fld>
            <a:endParaRPr lang="en-US"/>
          </a:p>
        </p:txBody>
      </p:sp>
    </p:spTree>
    <p:extLst>
      <p:ext uri="{BB962C8B-B14F-4D97-AF65-F5344CB8AC3E}">
        <p14:creationId xmlns:p14="http://schemas.microsoft.com/office/powerpoint/2010/main" val="7260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D6EDCA-8DED-4E69-A899-C1AF213178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79C64B-EF0C-4009-B456-993D6D5402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B66A8-8310-47B3-8A93-429F16761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A141E-3F8B-4147-9434-27F529B65612}" type="datetimeFigureOut">
              <a:rPr lang="en-US" smtClean="0"/>
              <a:t>10/4/2020</a:t>
            </a:fld>
            <a:endParaRPr lang="en-US"/>
          </a:p>
        </p:txBody>
      </p:sp>
      <p:sp>
        <p:nvSpPr>
          <p:cNvPr id="5" name="Footer Placeholder 4">
            <a:extLst>
              <a:ext uri="{FF2B5EF4-FFF2-40B4-BE49-F238E27FC236}">
                <a16:creationId xmlns:a16="http://schemas.microsoft.com/office/drawing/2014/main" id="{FDFD47BC-D649-429C-A574-CC033EFE32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3D989A-7F86-442B-B6B3-E636DEFA6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74020-EA53-4B9A-BAB2-241C5C85DC6C}" type="slidenum">
              <a:rPr lang="en-US" smtClean="0"/>
              <a:t>‹#›</a:t>
            </a:fld>
            <a:endParaRPr lang="en-US"/>
          </a:p>
        </p:txBody>
      </p:sp>
    </p:spTree>
    <p:extLst>
      <p:ext uri="{BB962C8B-B14F-4D97-AF65-F5344CB8AC3E}">
        <p14:creationId xmlns:p14="http://schemas.microsoft.com/office/powerpoint/2010/main" val="305980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fif"/><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g"/><Relationship Id="rId5" Type="http://schemas.openxmlformats.org/officeDocument/2006/relationships/image" Target="../media/image5.png"/><Relationship Id="rId10" Type="http://schemas.openxmlformats.org/officeDocument/2006/relationships/image" Target="../media/image9.gif"/><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namp.org/project/fish-monitoring-work-grou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diagramDrawing" Target="../diagrams/drawing5.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diagramColors" Target="../diagrams/colors5.xml"/><Relationship Id="rId5" Type="http://schemas.openxmlformats.org/officeDocument/2006/relationships/image" Target="../media/image4.png"/><Relationship Id="rId10" Type="http://schemas.openxmlformats.org/officeDocument/2006/relationships/diagramQuickStyle" Target="../diagrams/quickStyle5.xml"/><Relationship Id="rId4" Type="http://schemas.openxmlformats.org/officeDocument/2006/relationships/image" Target="../media/image2.png"/><Relationship Id="rId9"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critfc.org/tribal-data-network-workshop-document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streamnetlibrary.or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nwcouncil.org/reports/2020-6"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nwcouncil.org/reports/2020-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gif"/><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jp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6.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10" Type="http://schemas.openxmlformats.org/officeDocument/2006/relationships/image" Target="../media/image1.png"/><Relationship Id="rId4" Type="http://schemas.openxmlformats.org/officeDocument/2006/relationships/image" Target="../media/image61.jpg"/><Relationship Id="rId9" Type="http://schemas.openxmlformats.org/officeDocument/2006/relationships/image" Target="../media/image66.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64A2B183-ED7C-4407-BA57-3BDE3EA1A331}"/>
              </a:ext>
            </a:extLst>
          </p:cNvPr>
          <p:cNvGrpSpPr/>
          <p:nvPr/>
        </p:nvGrpSpPr>
        <p:grpSpPr>
          <a:xfrm>
            <a:off x="-4616" y="1"/>
            <a:ext cx="12306691" cy="6853844"/>
            <a:chOff x="-4616" y="1"/>
            <a:chExt cx="12306691" cy="6853844"/>
          </a:xfrm>
        </p:grpSpPr>
        <p:sp>
          <p:nvSpPr>
            <p:cNvPr id="38" name="Rectangle 37">
              <a:extLst>
                <a:ext uri="{FF2B5EF4-FFF2-40B4-BE49-F238E27FC236}">
                  <a16:creationId xmlns:a16="http://schemas.microsoft.com/office/drawing/2014/main" id="{923A452F-D9A7-44DA-AF82-ED7ACE6FCC4A}"/>
                </a:ext>
              </a:extLst>
            </p:cNvPr>
            <p:cNvSpPr/>
            <p:nvPr/>
          </p:nvSpPr>
          <p:spPr>
            <a:xfrm>
              <a:off x="-277" y="1"/>
              <a:ext cx="12191999" cy="68488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675307E-F4A0-421E-AE23-B89BAFF14FD6}"/>
                </a:ext>
              </a:extLst>
            </p:cNvPr>
            <p:cNvSpPr/>
            <p:nvPr/>
          </p:nvSpPr>
          <p:spPr>
            <a:xfrm>
              <a:off x="-4616" y="5211655"/>
              <a:ext cx="12190386" cy="300677"/>
            </a:xfrm>
            <a:prstGeom prst="rect">
              <a:avLst/>
            </a:prstGeom>
            <a:gradFill flip="none" rotWithShape="1">
              <a:gsLst>
                <a:gs pos="0">
                  <a:srgbClr val="287B98"/>
                </a:gs>
                <a:gs pos="31000">
                  <a:srgbClr val="47889F"/>
                </a:gs>
                <a:gs pos="98000">
                  <a:schemeClr val="accent2">
                    <a:lumMod val="5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6" name="TextBox 45">
              <a:extLst>
                <a:ext uri="{FF2B5EF4-FFF2-40B4-BE49-F238E27FC236}">
                  <a16:creationId xmlns:a16="http://schemas.microsoft.com/office/drawing/2014/main" id="{74E88F38-A844-4ECC-BD25-B5DE0523ADEB}"/>
                </a:ext>
              </a:extLst>
            </p:cNvPr>
            <p:cNvSpPr txBox="1"/>
            <p:nvPr/>
          </p:nvSpPr>
          <p:spPr>
            <a:xfrm>
              <a:off x="594200" y="5199881"/>
              <a:ext cx="2487443" cy="338554"/>
            </a:xfrm>
            <a:prstGeom prst="rect">
              <a:avLst/>
            </a:prstGeom>
            <a:noFill/>
          </p:spPr>
          <p:txBody>
            <a:bodyPr wrap="square" rtlCol="0">
              <a:spAutoFit/>
            </a:bodyPr>
            <a:lstStyle/>
            <a:p>
              <a:r>
                <a:rPr lang="en-US" sz="1600" dirty="0">
                  <a:solidFill>
                    <a:schemeClr val="bg1"/>
                  </a:solidFill>
                </a:rPr>
                <a:t>StreamNet is funded by:</a:t>
              </a:r>
            </a:p>
          </p:txBody>
        </p:sp>
        <p:sp>
          <p:nvSpPr>
            <p:cNvPr id="47" name="TextBox 46">
              <a:extLst>
                <a:ext uri="{FF2B5EF4-FFF2-40B4-BE49-F238E27FC236}">
                  <a16:creationId xmlns:a16="http://schemas.microsoft.com/office/drawing/2014/main" id="{AAD57C65-F1B2-4250-993D-ACFB058F9A6C}"/>
                </a:ext>
              </a:extLst>
            </p:cNvPr>
            <p:cNvSpPr txBox="1"/>
            <p:nvPr/>
          </p:nvSpPr>
          <p:spPr>
            <a:xfrm>
              <a:off x="5115455" y="5220396"/>
              <a:ext cx="1530330" cy="338554"/>
            </a:xfrm>
            <a:prstGeom prst="rect">
              <a:avLst/>
            </a:prstGeom>
            <a:noFill/>
          </p:spPr>
          <p:txBody>
            <a:bodyPr wrap="square" rtlCol="0">
              <a:spAutoFit/>
            </a:bodyPr>
            <a:lstStyle/>
            <a:p>
              <a:r>
                <a:rPr lang="en-US" sz="1600" dirty="0">
                  <a:solidFill>
                    <a:schemeClr val="bg1"/>
                  </a:solidFill>
                </a:rPr>
                <a:t>In support of:</a:t>
              </a:r>
            </a:p>
          </p:txBody>
        </p:sp>
        <p:sp>
          <p:nvSpPr>
            <p:cNvPr id="48" name="TextBox 47">
              <a:extLst>
                <a:ext uri="{FF2B5EF4-FFF2-40B4-BE49-F238E27FC236}">
                  <a16:creationId xmlns:a16="http://schemas.microsoft.com/office/drawing/2014/main" id="{04CC2ED5-61F4-4585-A612-1E54C336B3B2}"/>
                </a:ext>
              </a:extLst>
            </p:cNvPr>
            <p:cNvSpPr txBox="1"/>
            <p:nvPr/>
          </p:nvSpPr>
          <p:spPr>
            <a:xfrm>
              <a:off x="8725723" y="5210665"/>
              <a:ext cx="2752446" cy="338554"/>
            </a:xfrm>
            <a:prstGeom prst="rect">
              <a:avLst/>
            </a:prstGeom>
            <a:noFill/>
          </p:spPr>
          <p:txBody>
            <a:bodyPr wrap="square" rtlCol="0">
              <a:spAutoFit/>
            </a:bodyPr>
            <a:lstStyle/>
            <a:p>
              <a:r>
                <a:rPr lang="en-US" sz="1600" dirty="0">
                  <a:solidFill>
                    <a:schemeClr val="bg1"/>
                  </a:solidFill>
                </a:rPr>
                <a:t>A fisheries data project of:</a:t>
              </a:r>
            </a:p>
          </p:txBody>
        </p:sp>
        <p:sp>
          <p:nvSpPr>
            <p:cNvPr id="49" name="TextBox 48">
              <a:extLst>
                <a:ext uri="{FF2B5EF4-FFF2-40B4-BE49-F238E27FC236}">
                  <a16:creationId xmlns:a16="http://schemas.microsoft.com/office/drawing/2014/main" id="{22DF058A-5EDA-498D-BAD0-F2BFDC099F4F}"/>
                </a:ext>
              </a:extLst>
            </p:cNvPr>
            <p:cNvSpPr txBox="1"/>
            <p:nvPr/>
          </p:nvSpPr>
          <p:spPr>
            <a:xfrm>
              <a:off x="426083" y="6546068"/>
              <a:ext cx="3240670" cy="307777"/>
            </a:xfrm>
            <a:prstGeom prst="rect">
              <a:avLst/>
            </a:prstGeom>
            <a:noFill/>
          </p:spPr>
          <p:txBody>
            <a:bodyPr wrap="square" rtlCol="0">
              <a:spAutoFit/>
            </a:bodyPr>
            <a:lstStyle/>
            <a:p>
              <a:r>
                <a:rPr lang="en-US" sz="1400" dirty="0"/>
                <a:t>Bonneville Power Administration</a:t>
              </a:r>
            </a:p>
          </p:txBody>
        </p:sp>
        <p:sp>
          <p:nvSpPr>
            <p:cNvPr id="50" name="TextBox 49">
              <a:extLst>
                <a:ext uri="{FF2B5EF4-FFF2-40B4-BE49-F238E27FC236}">
                  <a16:creationId xmlns:a16="http://schemas.microsoft.com/office/drawing/2014/main" id="{FC826991-4732-41D0-9C01-3C25DA995F64}"/>
                </a:ext>
              </a:extLst>
            </p:cNvPr>
            <p:cNvSpPr txBox="1"/>
            <p:nvPr/>
          </p:nvSpPr>
          <p:spPr>
            <a:xfrm>
              <a:off x="3462442" y="6544904"/>
              <a:ext cx="4400259" cy="307777"/>
            </a:xfrm>
            <a:prstGeom prst="rect">
              <a:avLst/>
            </a:prstGeom>
            <a:noFill/>
          </p:spPr>
          <p:txBody>
            <a:bodyPr wrap="square" rtlCol="0">
              <a:spAutoFit/>
            </a:bodyPr>
            <a:lstStyle/>
            <a:p>
              <a:pPr algn="ctr"/>
              <a:r>
                <a:rPr lang="en-US" sz="1400" dirty="0"/>
                <a:t>Northwest Power and Conservation Council</a:t>
              </a:r>
            </a:p>
          </p:txBody>
        </p:sp>
        <p:sp>
          <p:nvSpPr>
            <p:cNvPr id="51" name="TextBox 50">
              <a:extLst>
                <a:ext uri="{FF2B5EF4-FFF2-40B4-BE49-F238E27FC236}">
                  <a16:creationId xmlns:a16="http://schemas.microsoft.com/office/drawing/2014/main" id="{EF721964-438A-43BB-8602-4C1BD818DE06}"/>
                </a:ext>
              </a:extLst>
            </p:cNvPr>
            <p:cNvSpPr txBox="1"/>
            <p:nvPr/>
          </p:nvSpPr>
          <p:spPr>
            <a:xfrm>
              <a:off x="7901816" y="6541101"/>
              <a:ext cx="4400259" cy="307777"/>
            </a:xfrm>
            <a:prstGeom prst="rect">
              <a:avLst/>
            </a:prstGeom>
            <a:noFill/>
          </p:spPr>
          <p:txBody>
            <a:bodyPr wrap="square" rtlCol="0">
              <a:spAutoFit/>
            </a:bodyPr>
            <a:lstStyle/>
            <a:p>
              <a:pPr algn="ctr"/>
              <a:r>
                <a:rPr lang="en-US" sz="1400" dirty="0"/>
                <a:t>Pacific States Marine Fisheries Commission</a:t>
              </a:r>
            </a:p>
          </p:txBody>
        </p:sp>
        <p:pic>
          <p:nvPicPr>
            <p:cNvPr id="52" name="Picture 51">
              <a:extLst>
                <a:ext uri="{FF2B5EF4-FFF2-40B4-BE49-F238E27FC236}">
                  <a16:creationId xmlns:a16="http://schemas.microsoft.com/office/drawing/2014/main" id="{D7C7D78C-FC89-42F6-B071-1271B364F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673" y="5564749"/>
              <a:ext cx="1322403" cy="1054616"/>
            </a:xfrm>
            <a:prstGeom prst="rect">
              <a:avLst/>
            </a:prstGeom>
          </p:spPr>
        </p:pic>
        <p:sp>
          <p:nvSpPr>
            <p:cNvPr id="53" name="TextBox 52">
              <a:extLst>
                <a:ext uri="{FF2B5EF4-FFF2-40B4-BE49-F238E27FC236}">
                  <a16:creationId xmlns:a16="http://schemas.microsoft.com/office/drawing/2014/main" id="{1FB2EB36-5774-4AF7-9BAE-3DE40DF0FDAC}"/>
                </a:ext>
              </a:extLst>
            </p:cNvPr>
            <p:cNvSpPr txBox="1"/>
            <p:nvPr/>
          </p:nvSpPr>
          <p:spPr>
            <a:xfrm>
              <a:off x="7355394" y="4444071"/>
              <a:ext cx="1693449" cy="738664"/>
            </a:xfrm>
            <a:prstGeom prst="rect">
              <a:avLst/>
            </a:prstGeom>
            <a:noFill/>
          </p:spPr>
          <p:txBody>
            <a:bodyPr wrap="square" rtlCol="0">
              <a:spAutoFit/>
            </a:bodyPr>
            <a:lstStyle/>
            <a:p>
              <a:pPr algn="ctr"/>
              <a:r>
                <a:rPr lang="en-US" sz="1400" dirty="0"/>
                <a:t>The Confederated Tribes of the Colville Reservation</a:t>
              </a:r>
            </a:p>
          </p:txBody>
        </p:sp>
        <p:pic>
          <p:nvPicPr>
            <p:cNvPr id="54" name="Picture 53">
              <a:extLst>
                <a:ext uri="{FF2B5EF4-FFF2-40B4-BE49-F238E27FC236}">
                  <a16:creationId xmlns:a16="http://schemas.microsoft.com/office/drawing/2014/main" id="{3A42CA40-0D20-47F8-9854-8C4943C99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046" y="3252352"/>
              <a:ext cx="1273064" cy="1273064"/>
            </a:xfrm>
            <a:prstGeom prst="rect">
              <a:avLst/>
            </a:prstGeom>
          </p:spPr>
        </p:pic>
        <p:sp>
          <p:nvSpPr>
            <p:cNvPr id="55" name="TextBox 54">
              <a:extLst>
                <a:ext uri="{FF2B5EF4-FFF2-40B4-BE49-F238E27FC236}">
                  <a16:creationId xmlns:a16="http://schemas.microsoft.com/office/drawing/2014/main" id="{D04401C2-6EC3-4862-8EAA-F42255560B83}"/>
                </a:ext>
              </a:extLst>
            </p:cNvPr>
            <p:cNvSpPr txBox="1"/>
            <p:nvPr/>
          </p:nvSpPr>
          <p:spPr>
            <a:xfrm>
              <a:off x="252349" y="4408883"/>
              <a:ext cx="1337500" cy="738664"/>
            </a:xfrm>
            <a:prstGeom prst="rect">
              <a:avLst/>
            </a:prstGeom>
            <a:noFill/>
          </p:spPr>
          <p:txBody>
            <a:bodyPr wrap="square" rtlCol="0">
              <a:spAutoFit/>
            </a:bodyPr>
            <a:lstStyle/>
            <a:p>
              <a:pPr algn="ctr"/>
              <a:r>
                <a:rPr lang="en-US" sz="1400" dirty="0"/>
                <a:t>Columbia River Inter-Tribal Fish Commission</a:t>
              </a:r>
            </a:p>
          </p:txBody>
        </p:sp>
        <p:pic>
          <p:nvPicPr>
            <p:cNvPr id="56" name="Picture 55">
              <a:extLst>
                <a:ext uri="{FF2B5EF4-FFF2-40B4-BE49-F238E27FC236}">
                  <a16:creationId xmlns:a16="http://schemas.microsoft.com/office/drawing/2014/main" id="{F5B060F0-C9DA-40CB-9B85-94A93770B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78" y="3179154"/>
              <a:ext cx="1284147" cy="1282010"/>
            </a:xfrm>
            <a:prstGeom prst="rect">
              <a:avLst/>
            </a:prstGeom>
          </p:spPr>
        </p:pic>
        <p:sp>
          <p:nvSpPr>
            <p:cNvPr id="57" name="TextBox 56">
              <a:extLst>
                <a:ext uri="{FF2B5EF4-FFF2-40B4-BE49-F238E27FC236}">
                  <a16:creationId xmlns:a16="http://schemas.microsoft.com/office/drawing/2014/main" id="{99BFD6EA-9E86-44A9-AB85-16AD0F75BB95}"/>
                </a:ext>
              </a:extLst>
            </p:cNvPr>
            <p:cNvSpPr txBox="1"/>
            <p:nvPr/>
          </p:nvSpPr>
          <p:spPr>
            <a:xfrm>
              <a:off x="1983362" y="4477391"/>
              <a:ext cx="1693449" cy="523220"/>
            </a:xfrm>
            <a:prstGeom prst="rect">
              <a:avLst/>
            </a:prstGeom>
            <a:noFill/>
          </p:spPr>
          <p:txBody>
            <a:bodyPr wrap="square" rtlCol="0">
              <a:spAutoFit/>
            </a:bodyPr>
            <a:lstStyle/>
            <a:p>
              <a:pPr algn="ctr"/>
              <a:r>
                <a:rPr lang="en-US" sz="1400" dirty="0"/>
                <a:t>Idaho Department of Fish and Game</a:t>
              </a:r>
            </a:p>
          </p:txBody>
        </p:sp>
        <p:pic>
          <p:nvPicPr>
            <p:cNvPr id="58" name="Picture 57">
              <a:extLst>
                <a:ext uri="{FF2B5EF4-FFF2-40B4-BE49-F238E27FC236}">
                  <a16:creationId xmlns:a16="http://schemas.microsoft.com/office/drawing/2014/main" id="{03469519-7FE9-407F-A5B1-E0F17E1DC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234" y="3268802"/>
              <a:ext cx="1233831" cy="1233831"/>
            </a:xfrm>
            <a:prstGeom prst="rect">
              <a:avLst/>
            </a:prstGeom>
          </p:spPr>
        </p:pic>
        <p:sp>
          <p:nvSpPr>
            <p:cNvPr id="59" name="TextBox 58">
              <a:extLst>
                <a:ext uri="{FF2B5EF4-FFF2-40B4-BE49-F238E27FC236}">
                  <a16:creationId xmlns:a16="http://schemas.microsoft.com/office/drawing/2014/main" id="{9ED19BD3-DD94-46E5-AB77-37B1CFFC3FFD}"/>
                </a:ext>
              </a:extLst>
            </p:cNvPr>
            <p:cNvSpPr txBox="1"/>
            <p:nvPr/>
          </p:nvSpPr>
          <p:spPr>
            <a:xfrm>
              <a:off x="3946656" y="4500483"/>
              <a:ext cx="1588855" cy="523220"/>
            </a:xfrm>
            <a:prstGeom prst="rect">
              <a:avLst/>
            </a:prstGeom>
            <a:noFill/>
          </p:spPr>
          <p:txBody>
            <a:bodyPr wrap="square" rtlCol="0">
              <a:spAutoFit/>
            </a:bodyPr>
            <a:lstStyle/>
            <a:p>
              <a:pPr algn="ctr"/>
              <a:r>
                <a:rPr lang="en-US" sz="1400" dirty="0"/>
                <a:t>Montana Fish, Wildlife &amp; Parks</a:t>
              </a:r>
            </a:p>
          </p:txBody>
        </p:sp>
        <p:pic>
          <p:nvPicPr>
            <p:cNvPr id="60" name="Picture 59">
              <a:extLst>
                <a:ext uri="{FF2B5EF4-FFF2-40B4-BE49-F238E27FC236}">
                  <a16:creationId xmlns:a16="http://schemas.microsoft.com/office/drawing/2014/main" id="{E2944A07-DA45-4E88-A27B-CECD5D723C41}"/>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115774" y="3321111"/>
              <a:ext cx="1212703" cy="1212703"/>
            </a:xfrm>
            <a:prstGeom prst="rect">
              <a:avLst/>
            </a:prstGeom>
          </p:spPr>
        </p:pic>
        <p:sp>
          <p:nvSpPr>
            <p:cNvPr id="61" name="TextBox 60">
              <a:extLst>
                <a:ext uri="{FF2B5EF4-FFF2-40B4-BE49-F238E27FC236}">
                  <a16:creationId xmlns:a16="http://schemas.microsoft.com/office/drawing/2014/main" id="{6FD430D8-C245-4B2C-B9F8-4CCADCCFC370}"/>
                </a:ext>
              </a:extLst>
            </p:cNvPr>
            <p:cNvSpPr txBox="1"/>
            <p:nvPr/>
          </p:nvSpPr>
          <p:spPr>
            <a:xfrm>
              <a:off x="5598934" y="4483931"/>
              <a:ext cx="1693449" cy="523220"/>
            </a:xfrm>
            <a:prstGeom prst="rect">
              <a:avLst/>
            </a:prstGeom>
            <a:noFill/>
          </p:spPr>
          <p:txBody>
            <a:bodyPr wrap="square" rtlCol="0">
              <a:spAutoFit/>
            </a:bodyPr>
            <a:lstStyle/>
            <a:p>
              <a:pPr algn="ctr"/>
              <a:r>
                <a:rPr lang="en-US" sz="1400" dirty="0"/>
                <a:t>Oregon Department of Fish and Wildlife</a:t>
              </a:r>
            </a:p>
          </p:txBody>
        </p:sp>
        <p:pic>
          <p:nvPicPr>
            <p:cNvPr id="62" name="Picture 61">
              <a:extLst>
                <a:ext uri="{FF2B5EF4-FFF2-40B4-BE49-F238E27FC236}">
                  <a16:creationId xmlns:a16="http://schemas.microsoft.com/office/drawing/2014/main" id="{8966B388-4110-497E-B6D6-891CA5294F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1330" y="3312844"/>
              <a:ext cx="982660" cy="1189789"/>
            </a:xfrm>
            <a:prstGeom prst="rect">
              <a:avLst/>
            </a:prstGeom>
          </p:spPr>
        </p:pic>
        <p:pic>
          <p:nvPicPr>
            <p:cNvPr id="63" name="Picture 62">
              <a:extLst>
                <a:ext uri="{FF2B5EF4-FFF2-40B4-BE49-F238E27FC236}">
                  <a16:creationId xmlns:a16="http://schemas.microsoft.com/office/drawing/2014/main" id="{9761B7BE-3EFE-45DC-AF69-1F5099CF6B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9616" y="5499409"/>
              <a:ext cx="1164661" cy="1108234"/>
            </a:xfrm>
            <a:prstGeom prst="rect">
              <a:avLst/>
            </a:prstGeom>
          </p:spPr>
        </p:pic>
        <p:sp>
          <p:nvSpPr>
            <p:cNvPr id="64" name="TextBox 63">
              <a:extLst>
                <a:ext uri="{FF2B5EF4-FFF2-40B4-BE49-F238E27FC236}">
                  <a16:creationId xmlns:a16="http://schemas.microsoft.com/office/drawing/2014/main" id="{E428E084-9325-4AB7-BC1E-294F29670690}"/>
                </a:ext>
              </a:extLst>
            </p:cNvPr>
            <p:cNvSpPr txBox="1"/>
            <p:nvPr/>
          </p:nvSpPr>
          <p:spPr>
            <a:xfrm>
              <a:off x="9194308" y="4510578"/>
              <a:ext cx="1337500" cy="523220"/>
            </a:xfrm>
            <a:prstGeom prst="rect">
              <a:avLst/>
            </a:prstGeom>
            <a:noFill/>
          </p:spPr>
          <p:txBody>
            <a:bodyPr wrap="square" rtlCol="0">
              <a:spAutoFit/>
            </a:bodyPr>
            <a:lstStyle/>
            <a:p>
              <a:pPr algn="ctr"/>
              <a:r>
                <a:rPr lang="en-US" sz="1400" dirty="0"/>
                <a:t>US Fish and Wildlife Service</a:t>
              </a:r>
            </a:p>
          </p:txBody>
        </p:sp>
        <p:pic>
          <p:nvPicPr>
            <p:cNvPr id="65" name="Picture 64">
              <a:extLst>
                <a:ext uri="{FF2B5EF4-FFF2-40B4-BE49-F238E27FC236}">
                  <a16:creationId xmlns:a16="http://schemas.microsoft.com/office/drawing/2014/main" id="{D66B5082-F171-445F-934B-AD59DB4AD7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4269" y="3345478"/>
              <a:ext cx="970945" cy="1160356"/>
            </a:xfrm>
            <a:prstGeom prst="rect">
              <a:avLst/>
            </a:prstGeom>
          </p:spPr>
        </p:pic>
        <p:sp>
          <p:nvSpPr>
            <p:cNvPr id="66" name="TextBox 65">
              <a:extLst>
                <a:ext uri="{FF2B5EF4-FFF2-40B4-BE49-F238E27FC236}">
                  <a16:creationId xmlns:a16="http://schemas.microsoft.com/office/drawing/2014/main" id="{D31A1928-370B-42BB-BB73-4C53C21718BB}"/>
                </a:ext>
              </a:extLst>
            </p:cNvPr>
            <p:cNvSpPr txBox="1"/>
            <p:nvPr/>
          </p:nvSpPr>
          <p:spPr>
            <a:xfrm>
              <a:off x="10531808" y="4496620"/>
              <a:ext cx="1635402" cy="738664"/>
            </a:xfrm>
            <a:prstGeom prst="rect">
              <a:avLst/>
            </a:prstGeom>
            <a:noFill/>
          </p:spPr>
          <p:txBody>
            <a:bodyPr wrap="square" rtlCol="0">
              <a:spAutoFit/>
            </a:bodyPr>
            <a:lstStyle/>
            <a:p>
              <a:pPr algn="ctr"/>
              <a:r>
                <a:rPr lang="en-US" sz="1400" dirty="0"/>
                <a:t>Washington Department of</a:t>
              </a:r>
            </a:p>
            <a:p>
              <a:pPr algn="ctr"/>
              <a:r>
                <a:rPr lang="en-US" sz="1400" dirty="0"/>
                <a:t>Fish and Wildlife</a:t>
              </a:r>
            </a:p>
          </p:txBody>
        </p:sp>
        <p:pic>
          <p:nvPicPr>
            <p:cNvPr id="67" name="Picture 66">
              <a:extLst>
                <a:ext uri="{FF2B5EF4-FFF2-40B4-BE49-F238E27FC236}">
                  <a16:creationId xmlns:a16="http://schemas.microsoft.com/office/drawing/2014/main" id="{91F34FBB-D39C-40AF-8659-B0A3326E2C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06086" y="3293813"/>
              <a:ext cx="1058174" cy="1296470"/>
            </a:xfrm>
            <a:prstGeom prst="ellipse">
              <a:avLst/>
            </a:prstGeom>
          </p:spPr>
        </p:pic>
        <p:pic>
          <p:nvPicPr>
            <p:cNvPr id="68" name="Picture 67">
              <a:extLst>
                <a:ext uri="{FF2B5EF4-FFF2-40B4-BE49-F238E27FC236}">
                  <a16:creationId xmlns:a16="http://schemas.microsoft.com/office/drawing/2014/main" id="{50DB5F6D-5701-4AAE-A57D-0937C288AC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4648" y="5650771"/>
              <a:ext cx="2353572" cy="617618"/>
            </a:xfrm>
            <a:prstGeom prst="rect">
              <a:avLst/>
            </a:prstGeom>
          </p:spPr>
        </p:pic>
        <p:sp>
          <p:nvSpPr>
            <p:cNvPr id="71" name="Rectangle 70">
              <a:extLst>
                <a:ext uri="{FF2B5EF4-FFF2-40B4-BE49-F238E27FC236}">
                  <a16:creationId xmlns:a16="http://schemas.microsoft.com/office/drawing/2014/main" id="{5EB49C12-0B13-4E72-AC54-5880A24B86D6}"/>
                </a:ext>
              </a:extLst>
            </p:cNvPr>
            <p:cNvSpPr/>
            <p:nvPr/>
          </p:nvSpPr>
          <p:spPr>
            <a:xfrm>
              <a:off x="1337" y="2984895"/>
              <a:ext cx="12190386" cy="296475"/>
            </a:xfrm>
            <a:prstGeom prst="rect">
              <a:avLst/>
            </a:prstGeom>
            <a:gradFill flip="none" rotWithShape="1">
              <a:gsLst>
                <a:gs pos="0">
                  <a:srgbClr val="287B98"/>
                </a:gs>
                <a:gs pos="31000">
                  <a:srgbClr val="47889F"/>
                </a:gs>
                <a:gs pos="98000">
                  <a:schemeClr val="accent2">
                    <a:lumMod val="5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StreamNet Executive Members </a:t>
              </a:r>
            </a:p>
          </p:txBody>
        </p:sp>
      </p:grpSp>
      <p:sp>
        <p:nvSpPr>
          <p:cNvPr id="44" name="Title 43">
            <a:extLst>
              <a:ext uri="{FF2B5EF4-FFF2-40B4-BE49-F238E27FC236}">
                <a16:creationId xmlns:a16="http://schemas.microsoft.com/office/drawing/2014/main" id="{D880E76D-20DF-495D-80D2-FAF3BFC711FA}"/>
              </a:ext>
            </a:extLst>
          </p:cNvPr>
          <p:cNvSpPr>
            <a:spLocks noGrp="1"/>
          </p:cNvSpPr>
          <p:nvPr>
            <p:ph type="title"/>
          </p:nvPr>
        </p:nvSpPr>
        <p:spPr>
          <a:xfrm>
            <a:off x="693530" y="124163"/>
            <a:ext cx="10515600" cy="2648698"/>
          </a:xfrm>
        </p:spPr>
        <p:txBody>
          <a:bodyPr>
            <a:noAutofit/>
          </a:bodyPr>
          <a:lstStyle/>
          <a:p>
            <a:pPr algn="ctr"/>
            <a:r>
              <a:rPr lang="en-US" sz="5000" b="1" dirty="0"/>
              <a:t>StreamNet</a:t>
            </a:r>
            <a:br>
              <a:rPr lang="en-US" sz="5000" b="1" dirty="0"/>
            </a:br>
            <a:r>
              <a:rPr lang="en-US" sz="5000" b="1" dirty="0"/>
              <a:t>Executive Committee</a:t>
            </a:r>
            <a:br>
              <a:rPr lang="en-US" sz="5000" b="1" dirty="0"/>
            </a:br>
            <a:br>
              <a:rPr lang="en-US" sz="2000" b="1" dirty="0"/>
            </a:br>
            <a:r>
              <a:rPr lang="en-US" sz="3000" b="1" dirty="0"/>
              <a:t>September 2, 2020</a:t>
            </a:r>
            <a:br>
              <a:rPr lang="en-US" sz="3000" b="1" dirty="0"/>
            </a:br>
            <a:r>
              <a:rPr lang="en-US" sz="3000" b="1" dirty="0"/>
              <a:t>9:30 am – 3:30pm (PT)</a:t>
            </a:r>
          </a:p>
        </p:txBody>
      </p:sp>
    </p:spTree>
    <p:extLst>
      <p:ext uri="{BB962C8B-B14F-4D97-AF65-F5344CB8AC3E}">
        <p14:creationId xmlns:p14="http://schemas.microsoft.com/office/powerpoint/2010/main" val="415727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27BDDD-B81E-408C-8691-2015C22C3683}"/>
              </a:ext>
            </a:extLst>
          </p:cNvPr>
          <p:cNvSpPr>
            <a:spLocks noGrp="1"/>
          </p:cNvSpPr>
          <p:nvPr>
            <p:ph type="sldNum" sz="quarter" idx="12"/>
          </p:nvPr>
        </p:nvSpPr>
        <p:spPr/>
        <p:txBody>
          <a:bodyPr/>
          <a:lstStyle/>
          <a:p>
            <a:r>
              <a:rPr lang="en-US" dirty="0"/>
              <a:t> </a:t>
            </a:r>
          </a:p>
        </p:txBody>
      </p:sp>
      <p:sp>
        <p:nvSpPr>
          <p:cNvPr id="7" name="Title 1">
            <a:extLst>
              <a:ext uri="{FF2B5EF4-FFF2-40B4-BE49-F238E27FC236}">
                <a16:creationId xmlns:a16="http://schemas.microsoft.com/office/drawing/2014/main" id="{92FEF6A1-742C-4620-B79F-9B1395DA4522}"/>
              </a:ext>
            </a:extLst>
          </p:cNvPr>
          <p:cNvSpPr>
            <a:spLocks noGrp="1"/>
          </p:cNvSpPr>
          <p:nvPr>
            <p:ph type="title"/>
          </p:nvPr>
        </p:nvSpPr>
        <p:spPr>
          <a:xfrm>
            <a:off x="619432" y="-76200"/>
            <a:ext cx="9972368" cy="1143000"/>
          </a:xfrm>
        </p:spPr>
        <p:txBody>
          <a:bodyPr>
            <a:noAutofit/>
          </a:bodyPr>
          <a:lstStyle/>
          <a:p>
            <a:r>
              <a:rPr lang="en-US" sz="3200" b="1" dirty="0">
                <a:latin typeface="Century Gothic" panose="020B0502020202020204" pitchFamily="34" charset="0"/>
              </a:rPr>
              <a:t>Part I: Assessing, Monitoring and Reporting </a:t>
            </a:r>
          </a:p>
        </p:txBody>
      </p:sp>
      <p:sp>
        <p:nvSpPr>
          <p:cNvPr id="8" name="Content Placeholder 2">
            <a:extLst>
              <a:ext uri="{FF2B5EF4-FFF2-40B4-BE49-F238E27FC236}">
                <a16:creationId xmlns:a16="http://schemas.microsoft.com/office/drawing/2014/main" id="{D007F116-B54F-4AD9-A0F7-025BDB36AD2C}"/>
              </a:ext>
            </a:extLst>
          </p:cNvPr>
          <p:cNvSpPr>
            <a:spLocks noGrp="1"/>
          </p:cNvSpPr>
          <p:nvPr>
            <p:ph idx="1"/>
          </p:nvPr>
        </p:nvSpPr>
        <p:spPr>
          <a:xfrm>
            <a:off x="619432" y="908957"/>
            <a:ext cx="10736826" cy="5040086"/>
          </a:xfrm>
        </p:spPr>
        <p:txBody>
          <a:bodyPr>
            <a:normAutofit/>
          </a:bodyPr>
          <a:lstStyle/>
          <a:p>
            <a:pPr marL="0" indent="0">
              <a:buNone/>
            </a:pPr>
            <a:r>
              <a:rPr lang="en-US" sz="3000" dirty="0">
                <a:latin typeface="Georgia" panose="02040502050405020303" pitchFamily="18" charset="0"/>
              </a:rPr>
              <a:t>Fish and Wildlife Program projects that we look to for support in assessing Program performance</a:t>
            </a:r>
            <a:r>
              <a:rPr lang="en-US" sz="3000" dirty="0">
                <a:latin typeface="Georgia" panose="02040502050405020303" pitchFamily="18" charset="0"/>
                <a:ea typeface="Calibri" panose="020F0502020204030204" pitchFamily="34" charset="0"/>
                <a:cs typeface="Arial" panose="020B0604020202020204" pitchFamily="34" charset="0"/>
              </a:rPr>
              <a:t>:</a:t>
            </a:r>
            <a:endParaRPr lang="en-US" sz="3000" dirty="0">
              <a:latin typeface="Georgia" panose="02040502050405020303" pitchFamily="18" charset="0"/>
            </a:endParaRPr>
          </a:p>
          <a:p>
            <a:pPr lvl="1">
              <a:spcBef>
                <a:spcPts val="1200"/>
              </a:spcBef>
            </a:pPr>
            <a:r>
              <a:rPr lang="en-US" sz="3000" dirty="0">
                <a:latin typeface="Georgia" panose="02040502050405020303" pitchFamily="18" charset="0"/>
              </a:rPr>
              <a:t>StreamNet</a:t>
            </a:r>
          </a:p>
          <a:p>
            <a:pPr lvl="1"/>
            <a:r>
              <a:rPr lang="en-US" sz="3000" dirty="0">
                <a:latin typeface="Georgia" panose="02040502050405020303" pitchFamily="18" charset="0"/>
              </a:rPr>
              <a:t>Pacific Northwest Aquatic Monitoring Program</a:t>
            </a:r>
          </a:p>
          <a:p>
            <a:pPr lvl="1"/>
            <a:r>
              <a:rPr lang="en-US" sz="3000" dirty="0">
                <a:latin typeface="Georgia" panose="02040502050405020303" pitchFamily="18" charset="0"/>
              </a:rPr>
              <a:t>Columbia Basin Fish and Wildlife Library</a:t>
            </a:r>
          </a:p>
          <a:p>
            <a:pPr lvl="1"/>
            <a:r>
              <a:rPr lang="en-US" sz="3000" dirty="0">
                <a:latin typeface="Georgia" panose="02040502050405020303" pitchFamily="18" charset="0"/>
              </a:rPr>
              <a:t>CRITFC Inter-Tribal Monitoring Data</a:t>
            </a:r>
          </a:p>
          <a:p>
            <a:pPr lvl="1"/>
            <a:r>
              <a:rPr lang="en-US" sz="3000" dirty="0">
                <a:latin typeface="Georgia" panose="02040502050405020303" pitchFamily="18" charset="0"/>
              </a:rPr>
              <a:t>Intermountain Province/</a:t>
            </a:r>
            <a:r>
              <a:rPr lang="en-US" sz="3000" dirty="0">
                <a:latin typeface="Georgia" panose="02040502050405020303" pitchFamily="18" charset="0"/>
                <a:cs typeface="Calibri" panose="020F0502020204030204" pitchFamily="34" charset="0"/>
              </a:rPr>
              <a:t> Pend Oreille </a:t>
            </a:r>
            <a:r>
              <a:rPr lang="en-US" sz="3000" dirty="0" err="1">
                <a:latin typeface="Georgia" panose="02040502050405020303" pitchFamily="18" charset="0"/>
                <a:cs typeface="Calibri" panose="020F0502020204030204" pitchFamily="34" charset="0"/>
              </a:rPr>
              <a:t>Subbasin</a:t>
            </a:r>
            <a:r>
              <a:rPr lang="en-US" sz="3000" dirty="0">
                <a:latin typeface="Georgia" panose="02040502050405020303" pitchFamily="18" charset="0"/>
                <a:cs typeface="Calibri" panose="020F0502020204030204" pitchFamily="34" charset="0"/>
              </a:rPr>
              <a:t> data management project</a:t>
            </a:r>
          </a:p>
          <a:p>
            <a:pPr lvl="1"/>
            <a:r>
              <a:rPr lang="en-US" sz="3000" dirty="0">
                <a:latin typeface="Georgia" panose="02040502050405020303" pitchFamily="18" charset="0"/>
              </a:rPr>
              <a:t>Data Access in Real Time</a:t>
            </a:r>
          </a:p>
          <a:p>
            <a:pPr lvl="1"/>
            <a:r>
              <a:rPr lang="en-US" sz="3000" dirty="0">
                <a:latin typeface="Georgia" panose="02040502050405020303" pitchFamily="18" charset="0"/>
              </a:rPr>
              <a:t>Fish Passage Center</a:t>
            </a:r>
          </a:p>
          <a:p>
            <a:pPr lvl="1"/>
            <a:endParaRPr lang="en-US" sz="3000" dirty="0">
              <a:latin typeface="Georgia" panose="02040502050405020303" pitchFamily="18" charset="0"/>
            </a:endParaRPr>
          </a:p>
          <a:p>
            <a:endParaRPr lang="en-US" sz="3000" dirty="0">
              <a:latin typeface="Georgia" panose="02040502050405020303" pitchFamily="18" charset="0"/>
            </a:endParaRPr>
          </a:p>
          <a:p>
            <a:pPr lvl="1"/>
            <a:endParaRPr lang="en-US" sz="3000" dirty="0">
              <a:latin typeface="Georgia" panose="02040502050405020303" pitchFamily="18" charset="0"/>
            </a:endParaRPr>
          </a:p>
        </p:txBody>
      </p:sp>
    </p:spTree>
    <p:extLst>
      <p:ext uri="{BB962C8B-B14F-4D97-AF65-F5344CB8AC3E}">
        <p14:creationId xmlns:p14="http://schemas.microsoft.com/office/powerpoint/2010/main" val="149382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A342-EC3D-4061-B21E-07F3EAA04618}"/>
              </a:ext>
            </a:extLst>
          </p:cNvPr>
          <p:cNvSpPr>
            <a:spLocks noGrp="1"/>
          </p:cNvSpPr>
          <p:nvPr>
            <p:ph type="title"/>
          </p:nvPr>
        </p:nvSpPr>
        <p:spPr/>
        <p:txBody>
          <a:bodyPr/>
          <a:lstStyle/>
          <a:p>
            <a:r>
              <a:rPr lang="en-US" dirty="0"/>
              <a:t>Back at 10:35</a:t>
            </a:r>
          </a:p>
        </p:txBody>
      </p:sp>
      <p:sp>
        <p:nvSpPr>
          <p:cNvPr id="3" name="Content Placeholder 2">
            <a:extLst>
              <a:ext uri="{FF2B5EF4-FFF2-40B4-BE49-F238E27FC236}">
                <a16:creationId xmlns:a16="http://schemas.microsoft.com/office/drawing/2014/main" id="{97E93B72-5107-4F56-9FD8-E9F69DADAC3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92074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24C6-9D3F-4FAB-8545-A7BDA3462EE3}"/>
              </a:ext>
            </a:extLst>
          </p:cNvPr>
          <p:cNvSpPr>
            <a:spLocks noGrp="1"/>
          </p:cNvSpPr>
          <p:nvPr>
            <p:ph type="title"/>
          </p:nvPr>
        </p:nvSpPr>
        <p:spPr/>
        <p:txBody>
          <a:bodyPr>
            <a:normAutofit/>
          </a:bodyPr>
          <a:lstStyle/>
          <a:p>
            <a:r>
              <a:rPr lang="en-US" sz="3200" b="1" dirty="0"/>
              <a:t>NOAA’s FCRPS </a:t>
            </a:r>
            <a:r>
              <a:rPr lang="en-US" sz="3200" b="1" dirty="0" err="1"/>
              <a:t>BiOP</a:t>
            </a:r>
            <a:r>
              <a:rPr lang="en-US" sz="3200" b="1" dirty="0"/>
              <a:t> and Willamette </a:t>
            </a:r>
            <a:r>
              <a:rPr lang="en-US" sz="3200" b="1" dirty="0" err="1"/>
              <a:t>BiOP</a:t>
            </a:r>
            <a:r>
              <a:rPr lang="en-US" sz="3200" b="1" dirty="0"/>
              <a:t> </a:t>
            </a:r>
          </a:p>
        </p:txBody>
      </p:sp>
      <p:sp>
        <p:nvSpPr>
          <p:cNvPr id="3" name="Content Placeholder 2">
            <a:extLst>
              <a:ext uri="{FF2B5EF4-FFF2-40B4-BE49-F238E27FC236}">
                <a16:creationId xmlns:a16="http://schemas.microsoft.com/office/drawing/2014/main" id="{37FC40D4-1EF9-4CC9-ABE3-D47B5F509A8C}"/>
              </a:ext>
            </a:extLst>
          </p:cNvPr>
          <p:cNvSpPr>
            <a:spLocks noGrp="1"/>
          </p:cNvSpPr>
          <p:nvPr>
            <p:ph idx="1"/>
          </p:nvPr>
        </p:nvSpPr>
        <p:spPr>
          <a:xfrm>
            <a:off x="1043151" y="1407886"/>
            <a:ext cx="10105697" cy="4634140"/>
          </a:xfrm>
        </p:spPr>
        <p:txBody>
          <a:bodyPr/>
          <a:lstStyle/>
          <a:p>
            <a:pPr marL="0" indent="0" algn="r">
              <a:buNone/>
            </a:pPr>
            <a:r>
              <a:rPr lang="en-US" b="1" i="1" dirty="0"/>
              <a:t>Greg </a:t>
            </a:r>
            <a:r>
              <a:rPr lang="en-US" b="1" i="1" dirty="0" err="1"/>
              <a:t>Sieglitz</a:t>
            </a:r>
            <a:r>
              <a:rPr lang="en-US" b="1" i="1" dirty="0"/>
              <a:t> </a:t>
            </a:r>
          </a:p>
          <a:p>
            <a:pPr marL="0" indent="0" algn="r">
              <a:buNone/>
            </a:pPr>
            <a:r>
              <a:rPr lang="en-US" i="1" dirty="0"/>
              <a:t>NOAA National Marine Fisheries Service</a:t>
            </a:r>
          </a:p>
          <a:p>
            <a:pPr algn="r"/>
            <a:endParaRPr lang="en-US" dirty="0"/>
          </a:p>
        </p:txBody>
      </p:sp>
      <p:pic>
        <p:nvPicPr>
          <p:cNvPr id="5" name="Picture 4">
            <a:extLst>
              <a:ext uri="{FF2B5EF4-FFF2-40B4-BE49-F238E27FC236}">
                <a16:creationId xmlns:a16="http://schemas.microsoft.com/office/drawing/2014/main" id="{EF3207C2-D4E1-4EC6-A990-7EEABB34300A}"/>
              </a:ext>
            </a:extLst>
          </p:cNvPr>
          <p:cNvPicPr>
            <a:picLocks noChangeAspect="1"/>
          </p:cNvPicPr>
          <p:nvPr/>
        </p:nvPicPr>
        <p:blipFill>
          <a:blip r:embed="rId2"/>
          <a:stretch>
            <a:fillRect/>
          </a:stretch>
        </p:blipFill>
        <p:spPr>
          <a:xfrm>
            <a:off x="246742" y="2551520"/>
            <a:ext cx="6675698" cy="210330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DD75907B-411E-4DD6-90C9-F31B204ADCE3}"/>
              </a:ext>
            </a:extLst>
          </p:cNvPr>
          <p:cNvPicPr>
            <a:picLocks noChangeAspect="1"/>
          </p:cNvPicPr>
          <p:nvPr/>
        </p:nvPicPr>
        <p:blipFill>
          <a:blip r:embed="rId3"/>
          <a:stretch>
            <a:fillRect/>
          </a:stretch>
        </p:blipFill>
        <p:spPr>
          <a:xfrm>
            <a:off x="4182205" y="4879329"/>
            <a:ext cx="6149873" cy="1272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9246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0765-48E5-4D02-A975-41D641184A24}"/>
              </a:ext>
            </a:extLst>
          </p:cNvPr>
          <p:cNvSpPr>
            <a:spLocks noGrp="1"/>
          </p:cNvSpPr>
          <p:nvPr>
            <p:ph type="title"/>
          </p:nvPr>
        </p:nvSpPr>
        <p:spPr>
          <a:xfrm>
            <a:off x="838200" y="365125"/>
            <a:ext cx="10515600" cy="1432144"/>
          </a:xfrm>
        </p:spPr>
        <p:txBody>
          <a:bodyPr>
            <a:normAutofit/>
          </a:bodyPr>
          <a:lstStyle/>
          <a:p>
            <a:r>
              <a:rPr lang="en-US" sz="3200" b="1" dirty="0"/>
              <a:t>Executive Committee Members’ Updates</a:t>
            </a:r>
            <a:endParaRPr lang="en-US" sz="3200" b="1" i="1" dirty="0"/>
          </a:p>
        </p:txBody>
      </p:sp>
      <p:sp>
        <p:nvSpPr>
          <p:cNvPr id="3" name="Content Placeholder 2">
            <a:extLst>
              <a:ext uri="{FF2B5EF4-FFF2-40B4-BE49-F238E27FC236}">
                <a16:creationId xmlns:a16="http://schemas.microsoft.com/office/drawing/2014/main" id="{41EBC809-61FB-414A-89E1-242A85E8F4B6}"/>
              </a:ext>
            </a:extLst>
          </p:cNvPr>
          <p:cNvSpPr>
            <a:spLocks noGrp="1"/>
          </p:cNvSpPr>
          <p:nvPr>
            <p:ph idx="1"/>
          </p:nvPr>
        </p:nvSpPr>
        <p:spPr>
          <a:xfrm>
            <a:off x="838200" y="1925782"/>
            <a:ext cx="10820400" cy="3380509"/>
          </a:xfrm>
        </p:spPr>
        <p:txBody>
          <a:bodyPr numCol="2">
            <a:normAutofit/>
          </a:bodyPr>
          <a:lstStyle/>
          <a:p>
            <a:pPr marL="457200" lvl="0" indent="-457200">
              <a:lnSpc>
                <a:spcPct val="150000"/>
              </a:lnSpc>
              <a:spcBef>
                <a:spcPts val="0"/>
              </a:spcBef>
              <a:buFont typeface="+mj-lt"/>
              <a:buAutoNum type="arabicPeriod"/>
            </a:pPr>
            <a:r>
              <a:rPr lang="en-US" b="1" dirty="0"/>
              <a:t>WDFW </a:t>
            </a:r>
            <a:r>
              <a:rPr lang="en-US" dirty="0"/>
              <a:t>(Dan Rawding) </a:t>
            </a:r>
          </a:p>
          <a:p>
            <a:pPr marL="457200" lvl="0" indent="-457200">
              <a:lnSpc>
                <a:spcPct val="150000"/>
              </a:lnSpc>
              <a:spcBef>
                <a:spcPts val="0"/>
              </a:spcBef>
              <a:buFont typeface="+mj-lt"/>
              <a:buAutoNum type="arabicPeriod"/>
            </a:pPr>
            <a:r>
              <a:rPr lang="en-US" b="1" dirty="0"/>
              <a:t>USFWS</a:t>
            </a:r>
            <a:r>
              <a:rPr lang="en-US" dirty="0"/>
              <a:t> (Doug </a:t>
            </a:r>
            <a:r>
              <a:rPr lang="en-US" dirty="0" err="1"/>
              <a:t>Threloff</a:t>
            </a:r>
            <a:r>
              <a:rPr lang="en-US" dirty="0"/>
              <a:t>, John </a:t>
            </a:r>
            <a:r>
              <a:rPr lang="en-US" dirty="0" err="1"/>
              <a:t>Netto</a:t>
            </a:r>
            <a:r>
              <a:rPr lang="en-US" dirty="0"/>
              <a:t>)</a:t>
            </a:r>
          </a:p>
          <a:p>
            <a:pPr marL="457200" lvl="0" indent="-457200">
              <a:lnSpc>
                <a:spcPct val="150000"/>
              </a:lnSpc>
              <a:spcBef>
                <a:spcPts val="0"/>
              </a:spcBef>
              <a:buFont typeface="+mj-lt"/>
              <a:buAutoNum type="arabicPeriod"/>
            </a:pPr>
            <a:r>
              <a:rPr lang="en-US" b="1" dirty="0"/>
              <a:t>ODFW</a:t>
            </a:r>
            <a:r>
              <a:rPr lang="en-US" dirty="0"/>
              <a:t> (Tom Stahl)</a:t>
            </a:r>
          </a:p>
          <a:p>
            <a:pPr marL="457200" lvl="0" indent="-457200">
              <a:lnSpc>
                <a:spcPct val="150000"/>
              </a:lnSpc>
              <a:spcBef>
                <a:spcPts val="0"/>
              </a:spcBef>
              <a:buFont typeface="+mj-lt"/>
              <a:buAutoNum type="arabicPeriod"/>
            </a:pPr>
            <a:r>
              <a:rPr lang="en-US" b="1" dirty="0"/>
              <a:t>NOAA</a:t>
            </a:r>
            <a:r>
              <a:rPr lang="en-US" dirty="0"/>
              <a:t> (Greg </a:t>
            </a:r>
            <a:r>
              <a:rPr lang="en-US" dirty="0" err="1"/>
              <a:t>Sieglitz</a:t>
            </a:r>
            <a:r>
              <a:rPr lang="en-US" dirty="0"/>
              <a:t>)</a:t>
            </a:r>
          </a:p>
          <a:p>
            <a:pPr marL="457200" lvl="0" indent="-457200">
              <a:lnSpc>
                <a:spcPct val="150000"/>
              </a:lnSpc>
              <a:spcBef>
                <a:spcPts val="0"/>
              </a:spcBef>
              <a:buFont typeface="+mj-lt"/>
              <a:buAutoNum type="arabicPeriod"/>
            </a:pPr>
            <a:r>
              <a:rPr lang="en-US" b="1" dirty="0"/>
              <a:t>MTFWP </a:t>
            </a:r>
            <a:r>
              <a:rPr lang="en-US" dirty="0"/>
              <a:t>(Don </a:t>
            </a:r>
            <a:r>
              <a:rPr lang="en-US" dirty="0" err="1"/>
              <a:t>Skarr</a:t>
            </a:r>
            <a:r>
              <a:rPr lang="en-US" dirty="0"/>
              <a:t>)</a:t>
            </a:r>
          </a:p>
          <a:p>
            <a:pPr marL="457200" lvl="0" indent="-457200">
              <a:lnSpc>
                <a:spcPct val="150000"/>
              </a:lnSpc>
              <a:spcBef>
                <a:spcPts val="0"/>
              </a:spcBef>
              <a:buFont typeface="+mj-lt"/>
              <a:buAutoNum type="arabicPeriod"/>
            </a:pPr>
            <a:r>
              <a:rPr lang="en-US" b="1" dirty="0"/>
              <a:t>IDFG</a:t>
            </a:r>
            <a:r>
              <a:rPr lang="en-US" dirty="0"/>
              <a:t> (Lance </a:t>
            </a:r>
            <a:r>
              <a:rPr lang="en-US" dirty="0" err="1"/>
              <a:t>Hebdon</a:t>
            </a:r>
            <a:r>
              <a:rPr lang="en-US" dirty="0"/>
              <a:t>)</a:t>
            </a:r>
          </a:p>
          <a:p>
            <a:pPr marL="457200" lvl="0" indent="-457200">
              <a:lnSpc>
                <a:spcPct val="150000"/>
              </a:lnSpc>
              <a:spcBef>
                <a:spcPts val="0"/>
              </a:spcBef>
              <a:buFont typeface="+mj-lt"/>
              <a:buAutoNum type="arabicPeriod"/>
            </a:pPr>
            <a:r>
              <a:rPr lang="en-US" b="1" dirty="0"/>
              <a:t>CRITFC</a:t>
            </a:r>
            <a:r>
              <a:rPr lang="en-US" dirty="0"/>
              <a:t> (Zach Penney)</a:t>
            </a:r>
          </a:p>
          <a:p>
            <a:pPr marL="457200" lvl="0" indent="-457200">
              <a:lnSpc>
                <a:spcPct val="150000"/>
              </a:lnSpc>
              <a:spcBef>
                <a:spcPts val="0"/>
              </a:spcBef>
              <a:buFont typeface="+mj-lt"/>
              <a:buAutoNum type="arabicPeriod"/>
            </a:pPr>
            <a:r>
              <a:rPr lang="en-US" b="1" dirty="0"/>
              <a:t>Colville Tribes </a:t>
            </a:r>
            <a:r>
              <a:rPr lang="en-US" dirty="0"/>
              <a:t>(John </a:t>
            </a:r>
            <a:r>
              <a:rPr lang="en-US" dirty="0" err="1"/>
              <a:t>Arterburn</a:t>
            </a:r>
            <a:r>
              <a:rPr lang="en-US" dirty="0"/>
              <a:t>)</a:t>
            </a:r>
          </a:p>
          <a:p>
            <a:pPr marL="457200" lvl="0" indent="-457200">
              <a:lnSpc>
                <a:spcPct val="150000"/>
              </a:lnSpc>
              <a:spcBef>
                <a:spcPts val="0"/>
              </a:spcBef>
              <a:buFont typeface="+mj-lt"/>
              <a:buAutoNum type="arabicPeriod"/>
            </a:pPr>
            <a:r>
              <a:rPr lang="en-US" b="1" dirty="0"/>
              <a:t>BPA</a:t>
            </a:r>
            <a:r>
              <a:rPr lang="en-US" dirty="0"/>
              <a:t> (Jody </a:t>
            </a:r>
            <a:r>
              <a:rPr lang="en-US" dirty="0" err="1"/>
              <a:t>Lando</a:t>
            </a:r>
            <a:r>
              <a:rPr lang="en-US" dirty="0"/>
              <a:t>, Rodrigo George)</a:t>
            </a:r>
          </a:p>
          <a:p>
            <a:pPr marL="457200" indent="-457200">
              <a:lnSpc>
                <a:spcPct val="150000"/>
              </a:lnSpc>
              <a:spcBef>
                <a:spcPts val="0"/>
              </a:spcBef>
              <a:buFont typeface="+mj-lt"/>
              <a:buAutoNum type="arabicPeriod"/>
            </a:pPr>
            <a:r>
              <a:rPr lang="en-US" b="1" dirty="0"/>
              <a:t>NPCC</a:t>
            </a:r>
            <a:r>
              <a:rPr lang="en-US" dirty="0"/>
              <a:t> (Patty O’Toole)</a:t>
            </a:r>
          </a:p>
        </p:txBody>
      </p:sp>
    </p:spTree>
    <p:extLst>
      <p:ext uri="{BB962C8B-B14F-4D97-AF65-F5344CB8AC3E}">
        <p14:creationId xmlns:p14="http://schemas.microsoft.com/office/powerpoint/2010/main" val="685408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2AD3-815F-4A3C-B66D-2596D749A944}"/>
              </a:ext>
            </a:extLst>
          </p:cNvPr>
          <p:cNvSpPr>
            <a:spLocks noGrp="1"/>
          </p:cNvSpPr>
          <p:nvPr>
            <p:ph type="title"/>
          </p:nvPr>
        </p:nvSpPr>
        <p:spPr/>
        <p:txBody>
          <a:bodyPr>
            <a:normAutofit/>
          </a:bodyPr>
          <a:lstStyle/>
          <a:p>
            <a:r>
              <a:rPr lang="en-US" sz="3200" b="1" dirty="0"/>
              <a:t>Lunch Break </a:t>
            </a:r>
          </a:p>
        </p:txBody>
      </p:sp>
      <p:sp>
        <p:nvSpPr>
          <p:cNvPr id="3" name="Content Placeholder 2">
            <a:extLst>
              <a:ext uri="{FF2B5EF4-FFF2-40B4-BE49-F238E27FC236}">
                <a16:creationId xmlns:a16="http://schemas.microsoft.com/office/drawing/2014/main" id="{AC689B84-A84D-41D0-B420-A9CF97ADA844}"/>
              </a:ext>
            </a:extLst>
          </p:cNvPr>
          <p:cNvSpPr>
            <a:spLocks noGrp="1"/>
          </p:cNvSpPr>
          <p:nvPr>
            <p:ph idx="1"/>
          </p:nvPr>
        </p:nvSpPr>
        <p:spPr/>
        <p:txBody>
          <a:bodyPr/>
          <a:lstStyle/>
          <a:p>
            <a:pPr marL="0" indent="0">
              <a:buNone/>
            </a:pPr>
            <a:r>
              <a:rPr lang="en-US" dirty="0"/>
              <a:t>Meeting resumes at 1pm pacific time</a:t>
            </a:r>
          </a:p>
        </p:txBody>
      </p:sp>
      <p:pic>
        <p:nvPicPr>
          <p:cNvPr id="1026" name="Picture 2" descr="Virtual - Lunch Break: How to Stay Active - Greater Medina Chamber ...">
            <a:extLst>
              <a:ext uri="{FF2B5EF4-FFF2-40B4-BE49-F238E27FC236}">
                <a16:creationId xmlns:a16="http://schemas.microsoft.com/office/drawing/2014/main" id="{1294935D-EC8F-48E3-9D12-92C1E452E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047" y="2435716"/>
            <a:ext cx="4964649" cy="41620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863C5BD-A618-490F-BCB4-8ED4703273C6}"/>
              </a:ext>
            </a:extLst>
          </p:cNvPr>
          <p:cNvSpPr/>
          <p:nvPr/>
        </p:nvSpPr>
        <p:spPr>
          <a:xfrm>
            <a:off x="2966280" y="6303916"/>
            <a:ext cx="4964649" cy="261610"/>
          </a:xfrm>
          <a:prstGeom prst="rect">
            <a:avLst/>
          </a:prstGeom>
        </p:spPr>
        <p:txBody>
          <a:bodyPr wrap="square">
            <a:spAutoFit/>
          </a:bodyPr>
          <a:lstStyle/>
          <a:p>
            <a:r>
              <a:rPr lang="en-US" sz="1100" dirty="0">
                <a:solidFill>
                  <a:schemeClr val="accent4">
                    <a:lumMod val="75000"/>
                  </a:schemeClr>
                </a:solidFill>
              </a:rPr>
              <a:t>Image from https://medinachamber.com/events/2020/4/9/virtuallunchbreak</a:t>
            </a:r>
          </a:p>
        </p:txBody>
      </p:sp>
    </p:spTree>
    <p:extLst>
      <p:ext uri="{BB962C8B-B14F-4D97-AF65-F5344CB8AC3E}">
        <p14:creationId xmlns:p14="http://schemas.microsoft.com/office/powerpoint/2010/main" val="1833836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32A6-AD0A-4551-A21C-0B7B81BD33FE}"/>
              </a:ext>
            </a:extLst>
          </p:cNvPr>
          <p:cNvSpPr>
            <a:spLocks noGrp="1"/>
          </p:cNvSpPr>
          <p:nvPr>
            <p:ph type="title"/>
          </p:nvPr>
        </p:nvSpPr>
        <p:spPr>
          <a:xfrm>
            <a:off x="1270533" y="450195"/>
            <a:ext cx="10092662" cy="1325563"/>
          </a:xfrm>
        </p:spPr>
        <p:txBody>
          <a:bodyPr>
            <a:normAutofit fontScale="90000"/>
          </a:bodyPr>
          <a:lstStyle/>
          <a:p>
            <a:r>
              <a:rPr lang="en-US" b="1" dirty="0"/>
              <a:t>Coordinated Assessments Partnership (CAP)</a:t>
            </a:r>
            <a:br>
              <a:rPr lang="en-US" dirty="0"/>
            </a:br>
            <a:r>
              <a:rPr lang="en-US" sz="2200" i="1" dirty="0">
                <a:solidFill>
                  <a:sysClr val="windowText" lastClr="000000"/>
                </a:solidFill>
              </a:rPr>
              <a:t>providing access to standardized indicators for regional assessments and policy/decision-makers</a:t>
            </a:r>
            <a:br>
              <a:rPr lang="en-US" i="1" dirty="0">
                <a:solidFill>
                  <a:sysClr val="windowText" lastClr="000000"/>
                </a:solidFill>
              </a:rPr>
            </a:br>
            <a:endParaRPr lang="en-US" dirty="0"/>
          </a:p>
        </p:txBody>
      </p:sp>
      <p:sp>
        <p:nvSpPr>
          <p:cNvPr id="3" name="Content Placeholder 2">
            <a:extLst>
              <a:ext uri="{FF2B5EF4-FFF2-40B4-BE49-F238E27FC236}">
                <a16:creationId xmlns:a16="http://schemas.microsoft.com/office/drawing/2014/main" id="{4B9D3006-92F7-44E1-BA83-327B5B00BE85}"/>
              </a:ext>
            </a:extLst>
          </p:cNvPr>
          <p:cNvSpPr>
            <a:spLocks noGrp="1"/>
          </p:cNvSpPr>
          <p:nvPr>
            <p:ph idx="1"/>
          </p:nvPr>
        </p:nvSpPr>
        <p:spPr/>
        <p:txBody>
          <a:bodyPr/>
          <a:lstStyle/>
          <a:p>
            <a:pPr marL="0" indent="0" algn="r">
              <a:buNone/>
            </a:pPr>
            <a:r>
              <a:rPr lang="en-US" b="1" i="1" dirty="0"/>
              <a:t>CAP Core Team </a:t>
            </a:r>
          </a:p>
          <a:p>
            <a:pPr marL="0" indent="0" algn="r">
              <a:buNone/>
            </a:pPr>
            <a:r>
              <a:rPr lang="en-US" i="1" dirty="0"/>
              <a:t>Nancy Leonard, StreamNet</a:t>
            </a:r>
          </a:p>
          <a:p>
            <a:pPr marL="0" indent="0" algn="r">
              <a:buNone/>
            </a:pPr>
            <a:r>
              <a:rPr lang="en-US" i="1" dirty="0"/>
              <a:t>Jen Bayer, PNAMP</a:t>
            </a:r>
          </a:p>
          <a:p>
            <a:pPr marL="0" indent="0" algn="r">
              <a:buNone/>
            </a:pPr>
            <a:r>
              <a:rPr lang="en-US" i="1" dirty="0"/>
              <a:t>Brodie Cox,  WDFW</a:t>
            </a:r>
          </a:p>
          <a:p>
            <a:pPr marL="0" indent="0" algn="r">
              <a:buNone/>
            </a:pPr>
            <a:r>
              <a:rPr lang="en-US" i="1" dirty="0"/>
              <a:t>Mari Williams, PSMFC/NOAA-F</a:t>
            </a:r>
          </a:p>
          <a:p>
            <a:pPr marL="0" indent="0" algn="r">
              <a:buNone/>
            </a:pPr>
            <a:r>
              <a:rPr lang="en-US" i="1" dirty="0"/>
              <a:t>Denise Kelsey, CRITFC </a:t>
            </a:r>
          </a:p>
          <a:p>
            <a:pPr marL="0" indent="0" algn="r">
              <a:buNone/>
            </a:pPr>
            <a:r>
              <a:rPr lang="en-US" i="1" dirty="0"/>
              <a:t>Russell Scranton, BPA</a:t>
            </a:r>
          </a:p>
          <a:p>
            <a:pPr marL="0" indent="0" algn="r">
              <a:buNone/>
            </a:pPr>
            <a:r>
              <a:rPr lang="en-US" i="1" dirty="0"/>
              <a:t>Matt Schwartz, BPA</a:t>
            </a:r>
          </a:p>
          <a:p>
            <a:pPr marL="0" indent="0" algn="r">
              <a:buNone/>
            </a:pPr>
            <a:r>
              <a:rPr lang="en-US" i="1" dirty="0"/>
              <a:t>Tom Iverson, CAP support</a:t>
            </a:r>
          </a:p>
          <a:p>
            <a:pPr marL="0" indent="0" algn="r">
              <a:buNone/>
            </a:pPr>
            <a:endParaRPr lang="en-US" i="1" dirty="0"/>
          </a:p>
          <a:p>
            <a:pPr marL="0" indent="0" algn="r">
              <a:buNone/>
            </a:pPr>
            <a:endParaRPr lang="en-US" dirty="0"/>
          </a:p>
        </p:txBody>
      </p:sp>
      <p:sp>
        <p:nvSpPr>
          <p:cNvPr id="4" name="TextBox 3">
            <a:extLst>
              <a:ext uri="{FF2B5EF4-FFF2-40B4-BE49-F238E27FC236}">
                <a16:creationId xmlns:a16="http://schemas.microsoft.com/office/drawing/2014/main" id="{3FE9F14B-FCD3-48D3-8225-C26F5526C366}"/>
              </a:ext>
            </a:extLst>
          </p:cNvPr>
          <p:cNvSpPr txBox="1"/>
          <p:nvPr/>
        </p:nvSpPr>
        <p:spPr>
          <a:xfrm>
            <a:off x="1270533" y="1822450"/>
            <a:ext cx="6381259" cy="4401205"/>
          </a:xfrm>
          <a:prstGeom prst="rect">
            <a:avLst/>
          </a:prstGeom>
          <a:solidFill>
            <a:schemeClr val="bg1"/>
          </a:solidFill>
          <a:ln w="9525">
            <a:solidFill>
              <a:schemeClr val="tx1"/>
            </a:solidFill>
          </a:ln>
          <a:effectLst>
            <a:outerShdw blurRad="50800" dist="38100" dir="8100000" algn="tr" rotWithShape="0">
              <a:prstClr val="black">
                <a:alpha val="40000"/>
              </a:prstClr>
            </a:outerShdw>
          </a:effectLst>
        </p:spPr>
        <p:txBody>
          <a:bodyPr wrap="square" rtlCol="0">
            <a:spAutoFit/>
          </a:bodyPr>
          <a:lstStyle/>
          <a:p>
            <a:r>
              <a:rPr lang="en-US" sz="2000" dirty="0"/>
              <a:t>The Coordinated Assessments Partnership (CAP) </a:t>
            </a:r>
          </a:p>
          <a:p>
            <a:pPr marL="285750" indent="-285750">
              <a:buFont typeface="Calibri" panose="020F0502020204030204" pitchFamily="34" charset="0"/>
              <a:buChar char="—"/>
            </a:pPr>
            <a:r>
              <a:rPr lang="en-US" sz="2000" dirty="0"/>
              <a:t>Is a collaborative process to share PNW fish data </a:t>
            </a:r>
          </a:p>
          <a:p>
            <a:pPr marL="285750" indent="-285750">
              <a:buFont typeface="Calibri" panose="020F0502020204030204" pitchFamily="34" charset="0"/>
              <a:buChar char="—"/>
            </a:pPr>
            <a:r>
              <a:rPr lang="en-US" sz="2000" dirty="0"/>
              <a:t>provides access to standardized data</a:t>
            </a:r>
          </a:p>
          <a:p>
            <a:pPr marL="285750" indent="-285750">
              <a:buFont typeface="Calibri" panose="020F0502020204030204" pitchFamily="34" charset="0"/>
              <a:buChar char="—"/>
            </a:pPr>
            <a:r>
              <a:rPr lang="en-US" sz="2000" dirty="0"/>
              <a:t>Informs reporting and decision-making</a:t>
            </a:r>
          </a:p>
          <a:p>
            <a:pPr marL="285750" indent="-285750">
              <a:buFont typeface="Calibri" panose="020F0502020204030204" pitchFamily="34" charset="0"/>
              <a:buChar char="—"/>
            </a:pPr>
            <a:endParaRPr lang="en-US" sz="2000" dirty="0"/>
          </a:p>
          <a:p>
            <a:r>
              <a:rPr lang="en-US" sz="2000" dirty="0"/>
              <a:t>Collaborative effort funded by: BPA, EPA Exchange Network Grants, NOAA-F, states and tribes.</a:t>
            </a:r>
          </a:p>
          <a:p>
            <a:pPr marL="285750" indent="-285750">
              <a:buFontTx/>
              <a:buChar char="-"/>
            </a:pPr>
            <a:endParaRPr lang="en-US" sz="2000" dirty="0"/>
          </a:p>
          <a:p>
            <a:r>
              <a:rPr lang="en-US" sz="2000" dirty="0"/>
              <a:t>Partners: BPA, Colville Tribes, CRITFC, IDFG, ODFW, MFWP, NPT, NOAA-F, NPCC, CTUIR, CTWSR, WDFW, Shoshone-Bannock Tribes, YN, PSMFC</a:t>
            </a:r>
          </a:p>
          <a:p>
            <a:endParaRPr lang="en-US" sz="2000" dirty="0"/>
          </a:p>
          <a:p>
            <a:r>
              <a:rPr lang="en-US" sz="2000" dirty="0"/>
              <a:t>Co-sponsored: PNAMP (#2004-002-00) and StreamNet (#1988-108-04)</a:t>
            </a:r>
          </a:p>
        </p:txBody>
      </p:sp>
      <p:pic>
        <p:nvPicPr>
          <p:cNvPr id="7" name="Picture 6">
            <a:extLst>
              <a:ext uri="{FF2B5EF4-FFF2-40B4-BE49-F238E27FC236}">
                <a16:creationId xmlns:a16="http://schemas.microsoft.com/office/drawing/2014/main" id="{C9FCBA1A-8DF6-4C13-9573-78F99D5DF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3212212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6FA1-5DD1-4835-B5DA-94C0C08216A6}"/>
              </a:ext>
            </a:extLst>
          </p:cNvPr>
          <p:cNvSpPr>
            <a:spLocks noGrp="1"/>
          </p:cNvSpPr>
          <p:nvPr>
            <p:ph type="title"/>
          </p:nvPr>
        </p:nvSpPr>
        <p:spPr>
          <a:xfrm>
            <a:off x="257878" y="635871"/>
            <a:ext cx="11552162" cy="614214"/>
          </a:xfrm>
        </p:spPr>
        <p:txBody>
          <a:bodyPr>
            <a:noAutofit/>
          </a:bodyPr>
          <a:lstStyle/>
          <a:p>
            <a:r>
              <a:rPr lang="en-US" sz="3200" b="1" dirty="0"/>
              <a:t>Decision and Implementation Process Guiding Data Flow through CAP</a:t>
            </a:r>
            <a:br>
              <a:rPr lang="en-US" sz="3200" b="1" dirty="0"/>
            </a:br>
            <a:r>
              <a:rPr lang="en-US" sz="2000" i="1" dirty="0"/>
              <a:t>prioritizing work to flow data f</a:t>
            </a:r>
            <a:r>
              <a:rPr lang="en-US" sz="2000" i="1" dirty="0">
                <a:solidFill>
                  <a:sysClr val="windowText" lastClr="000000"/>
                </a:solidFill>
              </a:rPr>
              <a:t>or regional assessments and policy/decision-makers</a:t>
            </a:r>
            <a:endParaRPr lang="en-US" sz="2000" b="1" dirty="0"/>
          </a:p>
        </p:txBody>
      </p:sp>
      <p:sp>
        <p:nvSpPr>
          <p:cNvPr id="4" name="Rectangle 2">
            <a:extLst>
              <a:ext uri="{FF2B5EF4-FFF2-40B4-BE49-F238E27FC236}">
                <a16:creationId xmlns:a16="http://schemas.microsoft.com/office/drawing/2014/main" id="{17C788FF-8128-4649-BEA6-A7CBB0D96693}"/>
              </a:ext>
            </a:extLst>
          </p:cNvPr>
          <p:cNvSpPr>
            <a:spLocks noChangeArrowheads="1"/>
          </p:cNvSpPr>
          <p:nvPr/>
        </p:nvSpPr>
        <p:spPr bwMode="auto">
          <a:xfrm>
            <a:off x="1566152" y="272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92D851AE-62E8-4209-BFC1-EF57D9129DA4}"/>
              </a:ext>
            </a:extLst>
          </p:cNvPr>
          <p:cNvSpPr/>
          <p:nvPr/>
        </p:nvSpPr>
        <p:spPr>
          <a:xfrm>
            <a:off x="416902" y="1706099"/>
            <a:ext cx="777044" cy="4393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a:t>CAP Core Team</a:t>
            </a:r>
          </a:p>
        </p:txBody>
      </p:sp>
      <p:grpSp>
        <p:nvGrpSpPr>
          <p:cNvPr id="7" name="Group 6">
            <a:extLst>
              <a:ext uri="{FF2B5EF4-FFF2-40B4-BE49-F238E27FC236}">
                <a16:creationId xmlns:a16="http://schemas.microsoft.com/office/drawing/2014/main" id="{BB32627C-CD86-4D27-955A-F71F89C0449B}"/>
              </a:ext>
            </a:extLst>
          </p:cNvPr>
          <p:cNvGrpSpPr/>
          <p:nvPr/>
        </p:nvGrpSpPr>
        <p:grpSpPr>
          <a:xfrm>
            <a:off x="1389339" y="1706099"/>
            <a:ext cx="1081646" cy="4256263"/>
            <a:chOff x="667103" y="1150206"/>
            <a:chExt cx="588089" cy="4256263"/>
          </a:xfrm>
        </p:grpSpPr>
        <p:sp>
          <p:nvSpPr>
            <p:cNvPr id="9" name="Right Brace 8">
              <a:extLst>
                <a:ext uri="{FF2B5EF4-FFF2-40B4-BE49-F238E27FC236}">
                  <a16:creationId xmlns:a16="http://schemas.microsoft.com/office/drawing/2014/main" id="{58CE3C61-2167-4312-97D8-2407DDC6E4FB}"/>
                </a:ext>
              </a:extLst>
            </p:cNvPr>
            <p:cNvSpPr/>
            <p:nvPr/>
          </p:nvSpPr>
          <p:spPr>
            <a:xfrm flipH="1">
              <a:off x="696392" y="1150206"/>
              <a:ext cx="558800" cy="425626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949AE3E-61AB-4962-8BAB-9DB8164445C4}"/>
                </a:ext>
              </a:extLst>
            </p:cNvPr>
            <p:cNvSpPr txBox="1"/>
            <p:nvPr/>
          </p:nvSpPr>
          <p:spPr>
            <a:xfrm rot="16200000">
              <a:off x="20223" y="3731588"/>
              <a:ext cx="1511300" cy="217539"/>
            </a:xfrm>
            <a:prstGeom prst="rect">
              <a:avLst/>
            </a:prstGeom>
            <a:noFill/>
          </p:spPr>
          <p:txBody>
            <a:bodyPr wrap="square" rtlCol="0">
              <a:spAutoFit/>
            </a:bodyPr>
            <a:lstStyle/>
            <a:p>
              <a:pPr algn="ctr"/>
              <a:r>
                <a:rPr lang="en-US" sz="2000" dirty="0"/>
                <a:t>Supports</a:t>
              </a:r>
            </a:p>
          </p:txBody>
        </p:sp>
      </p:grpSp>
      <p:graphicFrame>
        <p:nvGraphicFramePr>
          <p:cNvPr id="21" name="Diagram 20">
            <a:extLst>
              <a:ext uri="{FF2B5EF4-FFF2-40B4-BE49-F238E27FC236}">
                <a16:creationId xmlns:a16="http://schemas.microsoft.com/office/drawing/2014/main" id="{43AAD948-E131-4705-BDF7-0A1E7A16E09A}"/>
              </a:ext>
            </a:extLst>
          </p:cNvPr>
          <p:cNvGraphicFramePr/>
          <p:nvPr>
            <p:extLst>
              <p:ext uri="{D42A27DB-BD31-4B8C-83A1-F6EECF244321}">
                <p14:modId xmlns:p14="http://schemas.microsoft.com/office/powerpoint/2010/main" val="1042131114"/>
              </p:ext>
            </p:extLst>
          </p:nvPr>
        </p:nvGraphicFramePr>
        <p:xfrm>
          <a:off x="2690321" y="1450048"/>
          <a:ext cx="6083952" cy="5187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Rectangle: Rounded Corners 4">
            <a:extLst>
              <a:ext uri="{FF2B5EF4-FFF2-40B4-BE49-F238E27FC236}">
                <a16:creationId xmlns:a16="http://schemas.microsoft.com/office/drawing/2014/main" id="{6241FCAC-0D91-4EAE-B5F7-B489B6FC38A2}"/>
              </a:ext>
            </a:extLst>
          </p:cNvPr>
          <p:cNvSpPr txBox="1"/>
          <p:nvPr/>
        </p:nvSpPr>
        <p:spPr>
          <a:xfrm>
            <a:off x="9541054" y="1706099"/>
            <a:ext cx="2306218"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None/>
            </a:pPr>
            <a:r>
              <a:rPr lang="en-US" sz="1700" kern="1200" dirty="0"/>
              <a:t>Fish Monitoring Workgroup</a:t>
            </a:r>
          </a:p>
        </p:txBody>
      </p:sp>
      <p:sp>
        <p:nvSpPr>
          <p:cNvPr id="35" name="Rectangle 34">
            <a:extLst>
              <a:ext uri="{FF2B5EF4-FFF2-40B4-BE49-F238E27FC236}">
                <a16:creationId xmlns:a16="http://schemas.microsoft.com/office/drawing/2014/main" id="{F96BF804-8320-4B0C-B9CF-30DAC0032E45}"/>
              </a:ext>
            </a:extLst>
          </p:cNvPr>
          <p:cNvSpPr/>
          <p:nvPr/>
        </p:nvSpPr>
        <p:spPr>
          <a:xfrm>
            <a:off x="9278743" y="2158943"/>
            <a:ext cx="2690321" cy="1520172"/>
          </a:xfrm>
          <a:prstGeom prst="rect">
            <a:avLst/>
          </a:prstGeom>
          <a:solidFill>
            <a:srgbClr val="FFFF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1900"/>
              </a:lnSpc>
              <a:buFont typeface="Arial" panose="020B0604020202020204" pitchFamily="34" charset="0"/>
              <a:buChar char="•"/>
            </a:pPr>
            <a:r>
              <a:rPr lang="en-US" sz="2000" dirty="0">
                <a:solidFill>
                  <a:schemeClr val="tx1"/>
                </a:solidFill>
              </a:rPr>
              <a:t>Identification of data needs (metrics, indicators) by FW managers to address priorities set by Executive Committee</a:t>
            </a:r>
          </a:p>
        </p:txBody>
      </p:sp>
      <p:sp>
        <p:nvSpPr>
          <p:cNvPr id="31" name="Rectangle: Rounded Corners 30">
            <a:extLst>
              <a:ext uri="{FF2B5EF4-FFF2-40B4-BE49-F238E27FC236}">
                <a16:creationId xmlns:a16="http://schemas.microsoft.com/office/drawing/2014/main" id="{37643A49-7C9B-4D0E-9C7E-4236823EED07}"/>
              </a:ext>
            </a:extLst>
          </p:cNvPr>
          <p:cNvSpPr/>
          <p:nvPr/>
        </p:nvSpPr>
        <p:spPr>
          <a:xfrm>
            <a:off x="9498079" y="1544730"/>
            <a:ext cx="2251647" cy="614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sz="2000" dirty="0"/>
              <a:t>Fish Monitoring Workgroup</a:t>
            </a:r>
          </a:p>
        </p:txBody>
      </p:sp>
      <p:cxnSp>
        <p:nvCxnSpPr>
          <p:cNvPr id="37" name="Straight Arrow Connector 36">
            <a:extLst>
              <a:ext uri="{FF2B5EF4-FFF2-40B4-BE49-F238E27FC236}">
                <a16:creationId xmlns:a16="http://schemas.microsoft.com/office/drawing/2014/main" id="{E1D87994-63B5-4F5C-A90C-9632309DF01B}"/>
              </a:ext>
            </a:extLst>
          </p:cNvPr>
          <p:cNvCxnSpPr/>
          <p:nvPr/>
        </p:nvCxnSpPr>
        <p:spPr>
          <a:xfrm>
            <a:off x="8774273" y="2158943"/>
            <a:ext cx="504470" cy="5133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6294921-52C8-455C-B8C2-F88CD14D51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1515389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7844B6-E541-4D65-9329-A7CC636FC0B8}"/>
              </a:ext>
            </a:extLst>
          </p:cNvPr>
          <p:cNvSpPr/>
          <p:nvPr/>
        </p:nvSpPr>
        <p:spPr>
          <a:xfrm>
            <a:off x="4059916" y="3060525"/>
            <a:ext cx="3902983" cy="373728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Existing processes using existing projects and infrastructures to have </a:t>
            </a:r>
            <a:r>
              <a:rPr lang="en-US" b="1" dirty="0">
                <a:solidFill>
                  <a:schemeClr val="tx1"/>
                </a:solidFill>
              </a:rPr>
              <a:t>FW managers, data managers, data stewards, and programmers:</a:t>
            </a:r>
            <a:endParaRPr lang="en-US" dirty="0">
              <a:solidFill>
                <a:schemeClr val="tx1"/>
              </a:solidFill>
            </a:endParaRPr>
          </a:p>
          <a:p>
            <a:pPr marL="736600" indent="-285750">
              <a:buFont typeface="Arial" panose="020B0604020202020204" pitchFamily="34" charset="0"/>
              <a:buChar char="•"/>
            </a:pPr>
            <a:r>
              <a:rPr lang="en-US" dirty="0">
                <a:solidFill>
                  <a:schemeClr val="tx1"/>
                </a:solidFill>
              </a:rPr>
              <a:t>implement Executive Committee data flow priorities, </a:t>
            </a:r>
          </a:p>
          <a:p>
            <a:pPr marL="736600" indent="-285750">
              <a:buFont typeface="Arial" panose="020B0604020202020204" pitchFamily="34" charset="0"/>
              <a:buChar char="•"/>
            </a:pPr>
            <a:r>
              <a:rPr lang="en-US" dirty="0">
                <a:solidFill>
                  <a:schemeClr val="tx1"/>
                </a:solidFill>
              </a:rPr>
              <a:t>identify available and appropriate data, and </a:t>
            </a:r>
          </a:p>
          <a:p>
            <a:pPr marL="736600" indent="-285750">
              <a:buFont typeface="Arial" panose="020B0604020202020204" pitchFamily="34" charset="0"/>
              <a:buChar char="•"/>
            </a:pPr>
            <a:r>
              <a:rPr lang="en-US" dirty="0">
                <a:solidFill>
                  <a:schemeClr val="tx1"/>
                </a:solidFill>
              </a:rPr>
              <a:t>make accessible standardized data </a:t>
            </a:r>
          </a:p>
        </p:txBody>
      </p:sp>
      <p:sp>
        <p:nvSpPr>
          <p:cNvPr id="37" name="Rectangle 36">
            <a:extLst>
              <a:ext uri="{FF2B5EF4-FFF2-40B4-BE49-F238E27FC236}">
                <a16:creationId xmlns:a16="http://schemas.microsoft.com/office/drawing/2014/main" id="{506FA65D-9A37-42A5-85A4-51D8FD0E9AC9}"/>
              </a:ext>
            </a:extLst>
          </p:cNvPr>
          <p:cNvSpPr/>
          <p:nvPr/>
        </p:nvSpPr>
        <p:spPr>
          <a:xfrm>
            <a:off x="9671895" y="5366509"/>
            <a:ext cx="2554514" cy="1498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endParaRPr lang="en-US"/>
          </a:p>
        </p:txBody>
      </p:sp>
      <p:sp>
        <p:nvSpPr>
          <p:cNvPr id="28" name="Rectangle: Rounded Corners 27">
            <a:extLst>
              <a:ext uri="{FF2B5EF4-FFF2-40B4-BE49-F238E27FC236}">
                <a16:creationId xmlns:a16="http://schemas.microsoft.com/office/drawing/2014/main" id="{F192A06D-1265-4D45-B7D1-7DF0D0C80082}"/>
              </a:ext>
            </a:extLst>
          </p:cNvPr>
          <p:cNvSpPr/>
          <p:nvPr/>
        </p:nvSpPr>
        <p:spPr>
          <a:xfrm>
            <a:off x="0" y="2787805"/>
            <a:ext cx="1654631" cy="1244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NOAA</a:t>
            </a:r>
          </a:p>
          <a:p>
            <a:pPr algn="ctr">
              <a:lnSpc>
                <a:spcPts val="1600"/>
              </a:lnSpc>
            </a:pPr>
            <a:r>
              <a:rPr lang="en-US" sz="1600" dirty="0">
                <a:solidFill>
                  <a:schemeClr val="tx1"/>
                </a:solidFill>
              </a:rPr>
              <a:t>ESA</a:t>
            </a:r>
          </a:p>
        </p:txBody>
      </p:sp>
      <p:sp>
        <p:nvSpPr>
          <p:cNvPr id="29" name="Rectangle: Rounded Corners 28">
            <a:extLst>
              <a:ext uri="{FF2B5EF4-FFF2-40B4-BE49-F238E27FC236}">
                <a16:creationId xmlns:a16="http://schemas.microsoft.com/office/drawing/2014/main" id="{6805437D-2D1E-4CEA-9012-D3EB105EFB13}"/>
              </a:ext>
            </a:extLst>
          </p:cNvPr>
          <p:cNvSpPr/>
          <p:nvPr/>
        </p:nvSpPr>
        <p:spPr>
          <a:xfrm>
            <a:off x="0" y="4139500"/>
            <a:ext cx="1654631" cy="1244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NPCC</a:t>
            </a:r>
          </a:p>
          <a:p>
            <a:pPr algn="ctr">
              <a:lnSpc>
                <a:spcPts val="1600"/>
              </a:lnSpc>
            </a:pPr>
            <a:r>
              <a:rPr lang="en-US" sz="1600" dirty="0">
                <a:solidFill>
                  <a:schemeClr val="tx1"/>
                </a:solidFill>
              </a:rPr>
              <a:t>2014 FW Program, 2020 Addendum</a:t>
            </a:r>
          </a:p>
        </p:txBody>
      </p:sp>
      <p:sp>
        <p:nvSpPr>
          <p:cNvPr id="30" name="Rectangle: Rounded Corners 29">
            <a:extLst>
              <a:ext uri="{FF2B5EF4-FFF2-40B4-BE49-F238E27FC236}">
                <a16:creationId xmlns:a16="http://schemas.microsoft.com/office/drawing/2014/main" id="{56466D6E-5742-42DA-B64A-F37C227F4642}"/>
              </a:ext>
            </a:extLst>
          </p:cNvPr>
          <p:cNvSpPr/>
          <p:nvPr/>
        </p:nvSpPr>
        <p:spPr>
          <a:xfrm>
            <a:off x="-1" y="5520119"/>
            <a:ext cx="1654631" cy="1244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BPA F&amp;W Program/ ESA </a:t>
            </a:r>
            <a:r>
              <a:rPr lang="en-US" sz="1600" dirty="0" err="1">
                <a:solidFill>
                  <a:schemeClr val="tx1"/>
                </a:solidFill>
              </a:rPr>
              <a:t>BiOp</a:t>
            </a:r>
            <a:r>
              <a:rPr lang="en-US" sz="1600" dirty="0">
                <a:solidFill>
                  <a:schemeClr val="tx1"/>
                </a:solidFill>
              </a:rPr>
              <a:t> Mitigation</a:t>
            </a:r>
          </a:p>
        </p:txBody>
      </p:sp>
      <p:sp>
        <p:nvSpPr>
          <p:cNvPr id="31" name="Rectangle: Rounded Corners 30">
            <a:extLst>
              <a:ext uri="{FF2B5EF4-FFF2-40B4-BE49-F238E27FC236}">
                <a16:creationId xmlns:a16="http://schemas.microsoft.com/office/drawing/2014/main" id="{339BA4B4-6F62-416E-A23A-E8A5941011AE}"/>
              </a:ext>
            </a:extLst>
          </p:cNvPr>
          <p:cNvSpPr/>
          <p:nvPr/>
        </p:nvSpPr>
        <p:spPr>
          <a:xfrm>
            <a:off x="10247089" y="2767511"/>
            <a:ext cx="1944912" cy="1244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ESA 5-yr status review</a:t>
            </a:r>
          </a:p>
        </p:txBody>
      </p:sp>
      <p:sp>
        <p:nvSpPr>
          <p:cNvPr id="32" name="Rectangle: Rounded Corners 31">
            <a:extLst>
              <a:ext uri="{FF2B5EF4-FFF2-40B4-BE49-F238E27FC236}">
                <a16:creationId xmlns:a16="http://schemas.microsoft.com/office/drawing/2014/main" id="{33A3768C-0882-4319-8BDB-7B16808A61FD}"/>
              </a:ext>
            </a:extLst>
          </p:cNvPr>
          <p:cNvSpPr/>
          <p:nvPr/>
        </p:nvSpPr>
        <p:spPr>
          <a:xfrm>
            <a:off x="10247087" y="4139500"/>
            <a:ext cx="1944912" cy="1244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NPCC </a:t>
            </a:r>
          </a:p>
          <a:p>
            <a:pPr algn="ctr">
              <a:lnSpc>
                <a:spcPts val="1600"/>
              </a:lnSpc>
            </a:pPr>
            <a:r>
              <a:rPr lang="en-US" sz="1600" dirty="0">
                <a:solidFill>
                  <a:schemeClr val="tx1"/>
                </a:solidFill>
              </a:rPr>
              <a:t>FW Program objective and indicators review</a:t>
            </a:r>
          </a:p>
        </p:txBody>
      </p:sp>
      <p:sp>
        <p:nvSpPr>
          <p:cNvPr id="33" name="Rectangle: Rounded Corners 32">
            <a:extLst>
              <a:ext uri="{FF2B5EF4-FFF2-40B4-BE49-F238E27FC236}">
                <a16:creationId xmlns:a16="http://schemas.microsoft.com/office/drawing/2014/main" id="{57F17810-699D-4AAB-B38B-EFA808B6B3E0}"/>
              </a:ext>
            </a:extLst>
          </p:cNvPr>
          <p:cNvSpPr/>
          <p:nvPr/>
        </p:nvSpPr>
        <p:spPr>
          <a:xfrm>
            <a:off x="10247088" y="5486762"/>
            <a:ext cx="1944912" cy="1244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ESA: EIS, BA and CRSO </a:t>
            </a:r>
            <a:r>
              <a:rPr lang="en-US" sz="1600" dirty="0" err="1">
                <a:solidFill>
                  <a:schemeClr val="tx1"/>
                </a:solidFill>
              </a:rPr>
              <a:t>BiOp</a:t>
            </a:r>
            <a:r>
              <a:rPr lang="en-US" sz="1600" dirty="0">
                <a:solidFill>
                  <a:schemeClr val="tx1"/>
                </a:solidFill>
              </a:rPr>
              <a:t> and HGMP reports, LCM Tools</a:t>
            </a:r>
          </a:p>
        </p:txBody>
      </p:sp>
      <p:sp>
        <p:nvSpPr>
          <p:cNvPr id="34" name="Rectangle: Rounded Corners 33">
            <a:extLst>
              <a:ext uri="{FF2B5EF4-FFF2-40B4-BE49-F238E27FC236}">
                <a16:creationId xmlns:a16="http://schemas.microsoft.com/office/drawing/2014/main" id="{17859013-39C9-47E8-A583-60BD5451A965}"/>
              </a:ext>
            </a:extLst>
          </p:cNvPr>
          <p:cNvSpPr/>
          <p:nvPr/>
        </p:nvSpPr>
        <p:spPr>
          <a:xfrm>
            <a:off x="8134795" y="2745324"/>
            <a:ext cx="1790696" cy="1244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NOAA SPS Data System and staff compilation</a:t>
            </a:r>
          </a:p>
        </p:txBody>
      </p:sp>
      <p:sp>
        <p:nvSpPr>
          <p:cNvPr id="35" name="Rectangle: Rounded Corners 34">
            <a:extLst>
              <a:ext uri="{FF2B5EF4-FFF2-40B4-BE49-F238E27FC236}">
                <a16:creationId xmlns:a16="http://schemas.microsoft.com/office/drawing/2014/main" id="{2DC7E9B3-D382-499F-B0BA-8F4A5ECE34DE}"/>
              </a:ext>
            </a:extLst>
          </p:cNvPr>
          <p:cNvSpPr/>
          <p:nvPr/>
        </p:nvSpPr>
        <p:spPr>
          <a:xfrm>
            <a:off x="8134793" y="4130376"/>
            <a:ext cx="1790696" cy="1244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NPCC </a:t>
            </a:r>
          </a:p>
          <a:p>
            <a:pPr algn="ctr">
              <a:lnSpc>
                <a:spcPts val="1600"/>
              </a:lnSpc>
            </a:pPr>
            <a:r>
              <a:rPr lang="en-US" sz="1600" dirty="0">
                <a:solidFill>
                  <a:schemeClr val="tx1"/>
                </a:solidFill>
              </a:rPr>
              <a:t>Program Tracker </a:t>
            </a:r>
          </a:p>
          <a:p>
            <a:pPr algn="ctr">
              <a:lnSpc>
                <a:spcPts val="1600"/>
              </a:lnSpc>
            </a:pPr>
            <a:endParaRPr lang="en-US" sz="1200" dirty="0">
              <a:solidFill>
                <a:schemeClr val="tx1"/>
              </a:solidFill>
            </a:endParaRPr>
          </a:p>
          <a:p>
            <a:pPr algn="ctr">
              <a:lnSpc>
                <a:spcPts val="1600"/>
              </a:lnSpc>
            </a:pPr>
            <a:r>
              <a:rPr lang="en-US" sz="1600" dirty="0">
                <a:solidFill>
                  <a:schemeClr val="tx1"/>
                </a:solidFill>
              </a:rPr>
              <a:t>(NPCC and Fish Data Product Tech Services)</a:t>
            </a:r>
          </a:p>
        </p:txBody>
      </p:sp>
      <p:sp>
        <p:nvSpPr>
          <p:cNvPr id="36" name="Rectangle: Rounded Corners 35">
            <a:extLst>
              <a:ext uri="{FF2B5EF4-FFF2-40B4-BE49-F238E27FC236}">
                <a16:creationId xmlns:a16="http://schemas.microsoft.com/office/drawing/2014/main" id="{48AF51D3-F7C4-4BBD-9296-D8F6DC88AA93}"/>
              </a:ext>
            </a:extLst>
          </p:cNvPr>
          <p:cNvSpPr/>
          <p:nvPr/>
        </p:nvSpPr>
        <p:spPr>
          <a:xfrm>
            <a:off x="8134794" y="5477638"/>
            <a:ext cx="1790696" cy="1244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BPA Data Visualization and QA/QC &amp; </a:t>
            </a:r>
            <a:r>
              <a:rPr lang="en-US" sz="1600" dirty="0" err="1">
                <a:solidFill>
                  <a:schemeClr val="tx1"/>
                </a:solidFill>
              </a:rPr>
              <a:t>onefishtwofish</a:t>
            </a:r>
            <a:r>
              <a:rPr lang="en-US" sz="1600" dirty="0">
                <a:solidFill>
                  <a:schemeClr val="tx1"/>
                </a:solidFill>
              </a:rPr>
              <a:t>  tool</a:t>
            </a:r>
          </a:p>
        </p:txBody>
      </p:sp>
      <p:grpSp>
        <p:nvGrpSpPr>
          <p:cNvPr id="6" name="Group 5">
            <a:extLst>
              <a:ext uri="{FF2B5EF4-FFF2-40B4-BE49-F238E27FC236}">
                <a16:creationId xmlns:a16="http://schemas.microsoft.com/office/drawing/2014/main" id="{670BC9C2-96F1-44A7-9384-AD29486CFFC6}"/>
              </a:ext>
            </a:extLst>
          </p:cNvPr>
          <p:cNvGrpSpPr/>
          <p:nvPr/>
        </p:nvGrpSpPr>
        <p:grpSpPr>
          <a:xfrm>
            <a:off x="-55272" y="1095049"/>
            <a:ext cx="12226408" cy="1965476"/>
            <a:chOff x="-55272" y="719667"/>
            <a:chExt cx="12226408" cy="1965476"/>
          </a:xfrm>
        </p:grpSpPr>
        <p:grpSp>
          <p:nvGrpSpPr>
            <p:cNvPr id="4" name="Group 3">
              <a:extLst>
                <a:ext uri="{FF2B5EF4-FFF2-40B4-BE49-F238E27FC236}">
                  <a16:creationId xmlns:a16="http://schemas.microsoft.com/office/drawing/2014/main" id="{567E4ADE-F919-4F50-B6B7-59FF289388BF}"/>
                </a:ext>
              </a:extLst>
            </p:cNvPr>
            <p:cNvGrpSpPr/>
            <p:nvPr/>
          </p:nvGrpSpPr>
          <p:grpSpPr>
            <a:xfrm>
              <a:off x="-55272" y="719667"/>
              <a:ext cx="12192000" cy="1965476"/>
              <a:chOff x="0" y="719667"/>
              <a:chExt cx="12192000" cy="1965476"/>
            </a:xfrm>
          </p:grpSpPr>
          <p:graphicFrame>
            <p:nvGraphicFramePr>
              <p:cNvPr id="19" name="Diagram 18">
                <a:extLst>
                  <a:ext uri="{FF2B5EF4-FFF2-40B4-BE49-F238E27FC236}">
                    <a16:creationId xmlns:a16="http://schemas.microsoft.com/office/drawing/2014/main" id="{B3A578F8-305B-48EF-A320-4EE0FCB9F490}"/>
                  </a:ext>
                </a:extLst>
              </p:cNvPr>
              <p:cNvGraphicFramePr/>
              <p:nvPr>
                <p:extLst>
                  <p:ext uri="{D42A27DB-BD31-4B8C-83A1-F6EECF244321}">
                    <p14:modId xmlns:p14="http://schemas.microsoft.com/office/powerpoint/2010/main" val="1329566917"/>
                  </p:ext>
                </p:extLst>
              </p:nvPr>
            </p:nvGraphicFramePr>
            <p:xfrm>
              <a:off x="0" y="719667"/>
              <a:ext cx="12192000" cy="1965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oup 19">
                <a:extLst>
                  <a:ext uri="{FF2B5EF4-FFF2-40B4-BE49-F238E27FC236}">
                    <a16:creationId xmlns:a16="http://schemas.microsoft.com/office/drawing/2014/main" id="{AB99AC72-4509-446C-A55E-DAD992339E55}"/>
                  </a:ext>
                </a:extLst>
              </p:cNvPr>
              <p:cNvGrpSpPr/>
              <p:nvPr/>
            </p:nvGrpSpPr>
            <p:grpSpPr>
              <a:xfrm rot="10800000">
                <a:off x="6719612" y="2333162"/>
                <a:ext cx="335916" cy="287154"/>
                <a:chOff x="4922635" y="1637156"/>
                <a:chExt cx="335916" cy="287154"/>
              </a:xfrm>
            </p:grpSpPr>
            <p:sp>
              <p:nvSpPr>
                <p:cNvPr id="21" name="Arrow: Right 20">
                  <a:extLst>
                    <a:ext uri="{FF2B5EF4-FFF2-40B4-BE49-F238E27FC236}">
                      <a16:creationId xmlns:a16="http://schemas.microsoft.com/office/drawing/2014/main" id="{00F6B153-78DF-4CE7-A1FE-E1B1369A0E99}"/>
                    </a:ext>
                  </a:extLst>
                </p:cNvPr>
                <p:cNvSpPr/>
                <p:nvPr/>
              </p:nvSpPr>
              <p:spPr>
                <a:xfrm rot="5400000">
                  <a:off x="4947016" y="1612775"/>
                  <a:ext cx="287154" cy="335916"/>
                </a:xfrm>
                <a:prstGeom prst="rightArrow">
                  <a:avLst>
                    <a:gd name="adj1" fmla="val 60000"/>
                    <a:gd name="adj2" fmla="val 50000"/>
                  </a:avLst>
                </a:prstGeom>
                <a:solidFill>
                  <a:srgbClr val="1579A8"/>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2" name="Arrow: Right 4">
                  <a:extLst>
                    <a:ext uri="{FF2B5EF4-FFF2-40B4-BE49-F238E27FC236}">
                      <a16:creationId xmlns:a16="http://schemas.microsoft.com/office/drawing/2014/main" id="{B651BB61-B7C5-4999-9284-CE4347E80BEB}"/>
                    </a:ext>
                  </a:extLst>
                </p:cNvPr>
                <p:cNvSpPr txBox="1"/>
                <p:nvPr/>
              </p:nvSpPr>
              <p:spPr>
                <a:xfrm rot="5400000">
                  <a:off x="4990089" y="1636885"/>
                  <a:ext cx="201008" cy="201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p:txBody>
            </p:sp>
          </p:grpSp>
        </p:grpSp>
        <p:sp>
          <p:nvSpPr>
            <p:cNvPr id="5" name="Half Frame 4">
              <a:extLst>
                <a:ext uri="{FF2B5EF4-FFF2-40B4-BE49-F238E27FC236}">
                  <a16:creationId xmlns:a16="http://schemas.microsoft.com/office/drawing/2014/main" id="{D6B5A313-F770-45C3-AD3D-D1D9C1EECCB1}"/>
                </a:ext>
              </a:extLst>
            </p:cNvPr>
            <p:cNvSpPr/>
            <p:nvPr/>
          </p:nvSpPr>
          <p:spPr>
            <a:xfrm>
              <a:off x="-55272" y="1100969"/>
              <a:ext cx="1905000"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a:extLst>
                <a:ext uri="{FF2B5EF4-FFF2-40B4-BE49-F238E27FC236}">
                  <a16:creationId xmlns:a16="http://schemas.microsoft.com/office/drawing/2014/main" id="{AC306BB9-28CC-4588-83BD-1B3D68B7DAE5}"/>
                </a:ext>
              </a:extLst>
            </p:cNvPr>
            <p:cNvSpPr/>
            <p:nvPr/>
          </p:nvSpPr>
          <p:spPr>
            <a:xfrm>
              <a:off x="2099644" y="1134681"/>
              <a:ext cx="1616984"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Half Frame 40">
              <a:extLst>
                <a:ext uri="{FF2B5EF4-FFF2-40B4-BE49-F238E27FC236}">
                  <a16:creationId xmlns:a16="http://schemas.microsoft.com/office/drawing/2014/main" id="{8B679C44-C524-45D3-9798-79517C91CA4B}"/>
                </a:ext>
              </a:extLst>
            </p:cNvPr>
            <p:cNvSpPr/>
            <p:nvPr/>
          </p:nvSpPr>
          <p:spPr>
            <a:xfrm>
              <a:off x="4061794" y="1100969"/>
              <a:ext cx="1616984"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Half Frame 41">
              <a:extLst>
                <a:ext uri="{FF2B5EF4-FFF2-40B4-BE49-F238E27FC236}">
                  <a16:creationId xmlns:a16="http://schemas.microsoft.com/office/drawing/2014/main" id="{A6D218D2-EBB9-437B-9F47-2CC06D46D237}"/>
                </a:ext>
              </a:extLst>
            </p:cNvPr>
            <p:cNvSpPr/>
            <p:nvPr/>
          </p:nvSpPr>
          <p:spPr>
            <a:xfrm>
              <a:off x="5909644" y="1078946"/>
              <a:ext cx="1831066"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Half Frame 42">
              <a:extLst>
                <a:ext uri="{FF2B5EF4-FFF2-40B4-BE49-F238E27FC236}">
                  <a16:creationId xmlns:a16="http://schemas.microsoft.com/office/drawing/2014/main" id="{2BE6CB31-B7E4-45C7-9EA4-ED691EDBAD41}"/>
                </a:ext>
              </a:extLst>
            </p:cNvPr>
            <p:cNvSpPr/>
            <p:nvPr/>
          </p:nvSpPr>
          <p:spPr>
            <a:xfrm>
              <a:off x="7907626" y="1100969"/>
              <a:ext cx="1831067"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Half Frame 43">
              <a:extLst>
                <a:ext uri="{FF2B5EF4-FFF2-40B4-BE49-F238E27FC236}">
                  <a16:creationId xmlns:a16="http://schemas.microsoft.com/office/drawing/2014/main" id="{CC9103D0-4C8D-4020-8BC5-6CBD8CDCFD88}"/>
                </a:ext>
              </a:extLst>
            </p:cNvPr>
            <p:cNvSpPr/>
            <p:nvPr/>
          </p:nvSpPr>
          <p:spPr>
            <a:xfrm>
              <a:off x="10129217" y="1109343"/>
              <a:ext cx="2041919"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8" name="Title 1">
            <a:extLst>
              <a:ext uri="{FF2B5EF4-FFF2-40B4-BE49-F238E27FC236}">
                <a16:creationId xmlns:a16="http://schemas.microsoft.com/office/drawing/2014/main" id="{A0C93585-535D-4426-83B8-073ACA8DEED0}"/>
              </a:ext>
            </a:extLst>
          </p:cNvPr>
          <p:cNvSpPr txBox="1">
            <a:spLocks/>
          </p:cNvSpPr>
          <p:nvPr/>
        </p:nvSpPr>
        <p:spPr>
          <a:xfrm>
            <a:off x="55272" y="555061"/>
            <a:ext cx="12021301" cy="8102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00000"/>
              </a:lnSpc>
            </a:pPr>
            <a:r>
              <a:rPr lang="en-US" sz="3300" b="1" dirty="0"/>
              <a:t>From Start to Finish: Processes and Groups Informing and Using CAP Data</a:t>
            </a:r>
            <a:br>
              <a:rPr lang="en-US" sz="3300" b="1" dirty="0"/>
            </a:br>
            <a:r>
              <a:rPr lang="en-US" sz="2400" i="1" dirty="0"/>
              <a:t>for regional assessments and reporting through the Coordinated Assessments Partnership</a:t>
            </a:r>
            <a:endParaRPr lang="en-US" sz="2400" b="1" i="1" dirty="0"/>
          </a:p>
        </p:txBody>
      </p:sp>
      <p:pic>
        <p:nvPicPr>
          <p:cNvPr id="39" name="Picture 38">
            <a:extLst>
              <a:ext uri="{FF2B5EF4-FFF2-40B4-BE49-F238E27FC236}">
                <a16:creationId xmlns:a16="http://schemas.microsoft.com/office/drawing/2014/main" id="{2038CA7D-CF2B-4B2E-881F-691995227D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169379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10E1F54-56E6-45B9-B0DB-418778CE3C74}"/>
              </a:ext>
            </a:extLst>
          </p:cNvPr>
          <p:cNvSpPr/>
          <p:nvPr/>
        </p:nvSpPr>
        <p:spPr>
          <a:xfrm>
            <a:off x="4059916" y="3060834"/>
            <a:ext cx="3902983" cy="373697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endParaRPr lang="en-US" sz="1600" dirty="0">
              <a:solidFill>
                <a:sysClr val="windowText" lastClr="000000"/>
              </a:solidFill>
            </a:endParaRPr>
          </a:p>
        </p:txBody>
      </p:sp>
      <p:sp>
        <p:nvSpPr>
          <p:cNvPr id="3" name="Rectangle 2">
            <a:extLst>
              <a:ext uri="{FF2B5EF4-FFF2-40B4-BE49-F238E27FC236}">
                <a16:creationId xmlns:a16="http://schemas.microsoft.com/office/drawing/2014/main" id="{7C7844B6-E541-4D65-9329-A7CC636FC0B8}"/>
              </a:ext>
            </a:extLst>
          </p:cNvPr>
          <p:cNvSpPr/>
          <p:nvPr/>
        </p:nvSpPr>
        <p:spPr>
          <a:xfrm>
            <a:off x="4059916" y="3060834"/>
            <a:ext cx="3902983" cy="373697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sz="1600" b="1" dirty="0">
                <a:solidFill>
                  <a:schemeClr val="tx1"/>
                </a:solidFill>
              </a:rPr>
              <a:t>Tribal, federal, state fish and wildlife managers </a:t>
            </a:r>
            <a:r>
              <a:rPr lang="en-US" sz="1600" b="1" dirty="0">
                <a:solidFill>
                  <a:sysClr val="windowText" lastClr="000000"/>
                </a:solidFill>
              </a:rPr>
              <a:t>engage in </a:t>
            </a:r>
            <a:r>
              <a:rPr lang="en-US" sz="1600" b="1" dirty="0">
                <a:solidFill>
                  <a:schemeClr val="tx1"/>
                </a:solidFill>
              </a:rPr>
              <a:t>Fish Monitoring Workgroup (PNAMP) </a:t>
            </a:r>
            <a:r>
              <a:rPr lang="en-US" sz="1600" dirty="0">
                <a:solidFill>
                  <a:schemeClr val="tx1"/>
                </a:solidFill>
              </a:rPr>
              <a:t>confirm data needed; data collection and analysis.</a:t>
            </a:r>
          </a:p>
          <a:p>
            <a:pPr marL="285750" lvl="0" indent="-285750">
              <a:buFont typeface="Arial" panose="020B0604020202020204" pitchFamily="34" charset="0"/>
              <a:buChar char="•"/>
            </a:pPr>
            <a:endParaRPr lang="en-US" sz="1600" dirty="0">
              <a:solidFill>
                <a:schemeClr val="tx1"/>
              </a:solidFill>
            </a:endParaRPr>
          </a:p>
          <a:p>
            <a:pPr marL="285750" lvl="0" indent="-285750">
              <a:buFont typeface="Arial" panose="020B0604020202020204" pitchFamily="34" charset="0"/>
              <a:buChar char="•"/>
            </a:pPr>
            <a:r>
              <a:rPr lang="en-US" sz="1600" b="1" dirty="0">
                <a:solidFill>
                  <a:sysClr val="windowText" lastClr="000000"/>
                </a:solidFill>
              </a:rPr>
              <a:t>State and Tribal  Data Managers </a:t>
            </a:r>
            <a:r>
              <a:rPr lang="en-US" sz="1600" dirty="0">
                <a:solidFill>
                  <a:sysClr val="windowText" lastClr="000000"/>
                </a:solidFill>
              </a:rPr>
              <a:t>and</a:t>
            </a:r>
            <a:r>
              <a:rPr lang="en-US" sz="1600" b="1" dirty="0">
                <a:solidFill>
                  <a:sysClr val="windowText" lastClr="000000"/>
                </a:solidFill>
              </a:rPr>
              <a:t> Data Stewards </a:t>
            </a:r>
            <a:r>
              <a:rPr lang="en-US" sz="1600" dirty="0">
                <a:solidFill>
                  <a:schemeClr val="tx1"/>
                </a:solidFill>
              </a:rPr>
              <a:t>manage data identified by FW Managers</a:t>
            </a:r>
          </a:p>
          <a:p>
            <a:pPr marL="285750" lvl="0" indent="-285750">
              <a:buFont typeface="Arial" panose="020B0604020202020204" pitchFamily="34" charset="0"/>
              <a:buChar char="•"/>
            </a:pPr>
            <a:endParaRPr lang="en-US" sz="1600" dirty="0">
              <a:solidFill>
                <a:schemeClr val="tx1"/>
              </a:solidFill>
            </a:endParaRPr>
          </a:p>
          <a:p>
            <a:pPr marL="285750" lvl="0" indent="-285750">
              <a:buFont typeface="Arial" panose="020B0604020202020204" pitchFamily="34" charset="0"/>
              <a:buChar char="•"/>
            </a:pPr>
            <a:r>
              <a:rPr lang="en-US" sz="1600" b="1" dirty="0">
                <a:solidFill>
                  <a:schemeClr val="tx1"/>
                </a:solidFill>
              </a:rPr>
              <a:t>Teams of data stewards and programmers composed of federal. state and tribal staff develop standard process to share </a:t>
            </a:r>
            <a:r>
              <a:rPr lang="en-US" sz="1600" dirty="0">
                <a:solidFill>
                  <a:schemeClr val="tx1"/>
                </a:solidFill>
              </a:rPr>
              <a:t>data from agencies/tribes data system to regional CAX and StreamNet data systems</a:t>
            </a:r>
            <a:endParaRPr lang="en-US" sz="1600" dirty="0">
              <a:solidFill>
                <a:sysClr val="windowText" lastClr="000000"/>
              </a:solidFill>
            </a:endParaRPr>
          </a:p>
        </p:txBody>
      </p:sp>
      <p:sp>
        <p:nvSpPr>
          <p:cNvPr id="37" name="Rectangle 36">
            <a:extLst>
              <a:ext uri="{FF2B5EF4-FFF2-40B4-BE49-F238E27FC236}">
                <a16:creationId xmlns:a16="http://schemas.microsoft.com/office/drawing/2014/main" id="{506FA65D-9A37-42A5-85A4-51D8FD0E9AC9}"/>
              </a:ext>
            </a:extLst>
          </p:cNvPr>
          <p:cNvSpPr/>
          <p:nvPr/>
        </p:nvSpPr>
        <p:spPr>
          <a:xfrm>
            <a:off x="9671895" y="5366509"/>
            <a:ext cx="2554514" cy="1498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endParaRPr lang="en-US"/>
          </a:p>
        </p:txBody>
      </p:sp>
      <p:sp>
        <p:nvSpPr>
          <p:cNvPr id="28" name="Rectangle: Rounded Corners 27">
            <a:extLst>
              <a:ext uri="{FF2B5EF4-FFF2-40B4-BE49-F238E27FC236}">
                <a16:creationId xmlns:a16="http://schemas.microsoft.com/office/drawing/2014/main" id="{F192A06D-1265-4D45-B7D1-7DF0D0C80082}"/>
              </a:ext>
            </a:extLst>
          </p:cNvPr>
          <p:cNvSpPr/>
          <p:nvPr/>
        </p:nvSpPr>
        <p:spPr>
          <a:xfrm>
            <a:off x="0" y="2787805"/>
            <a:ext cx="1654631" cy="1244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NOAA</a:t>
            </a:r>
          </a:p>
          <a:p>
            <a:pPr algn="ctr">
              <a:lnSpc>
                <a:spcPts val="1600"/>
              </a:lnSpc>
            </a:pPr>
            <a:r>
              <a:rPr lang="en-US" sz="1600" dirty="0">
                <a:solidFill>
                  <a:schemeClr val="tx1"/>
                </a:solidFill>
              </a:rPr>
              <a:t>ESA</a:t>
            </a:r>
          </a:p>
        </p:txBody>
      </p:sp>
      <p:sp>
        <p:nvSpPr>
          <p:cNvPr id="29" name="Rectangle: Rounded Corners 28">
            <a:extLst>
              <a:ext uri="{FF2B5EF4-FFF2-40B4-BE49-F238E27FC236}">
                <a16:creationId xmlns:a16="http://schemas.microsoft.com/office/drawing/2014/main" id="{6805437D-2D1E-4CEA-9012-D3EB105EFB13}"/>
              </a:ext>
            </a:extLst>
          </p:cNvPr>
          <p:cNvSpPr/>
          <p:nvPr/>
        </p:nvSpPr>
        <p:spPr>
          <a:xfrm>
            <a:off x="0" y="4139500"/>
            <a:ext cx="1654631" cy="1244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NPCC</a:t>
            </a:r>
          </a:p>
          <a:p>
            <a:pPr algn="ctr">
              <a:lnSpc>
                <a:spcPts val="1600"/>
              </a:lnSpc>
            </a:pPr>
            <a:r>
              <a:rPr lang="en-US" sz="1600" dirty="0">
                <a:solidFill>
                  <a:schemeClr val="tx1"/>
                </a:solidFill>
              </a:rPr>
              <a:t>2014 FW Program, 2020 Addendum</a:t>
            </a:r>
          </a:p>
        </p:txBody>
      </p:sp>
      <p:sp>
        <p:nvSpPr>
          <p:cNvPr id="30" name="Rectangle: Rounded Corners 29">
            <a:extLst>
              <a:ext uri="{FF2B5EF4-FFF2-40B4-BE49-F238E27FC236}">
                <a16:creationId xmlns:a16="http://schemas.microsoft.com/office/drawing/2014/main" id="{56466D6E-5742-42DA-B64A-F37C227F4642}"/>
              </a:ext>
            </a:extLst>
          </p:cNvPr>
          <p:cNvSpPr/>
          <p:nvPr/>
        </p:nvSpPr>
        <p:spPr>
          <a:xfrm>
            <a:off x="-1" y="5520119"/>
            <a:ext cx="1654631" cy="1244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BPA F&amp;W Program/ ESA </a:t>
            </a:r>
            <a:r>
              <a:rPr lang="en-US" sz="1600" dirty="0" err="1">
                <a:solidFill>
                  <a:schemeClr val="tx1"/>
                </a:solidFill>
              </a:rPr>
              <a:t>BiOp</a:t>
            </a:r>
            <a:r>
              <a:rPr lang="en-US" sz="1600" dirty="0">
                <a:solidFill>
                  <a:schemeClr val="tx1"/>
                </a:solidFill>
              </a:rPr>
              <a:t> Mitigation</a:t>
            </a:r>
          </a:p>
        </p:txBody>
      </p:sp>
      <p:sp>
        <p:nvSpPr>
          <p:cNvPr id="31" name="Rectangle: Rounded Corners 30">
            <a:extLst>
              <a:ext uri="{FF2B5EF4-FFF2-40B4-BE49-F238E27FC236}">
                <a16:creationId xmlns:a16="http://schemas.microsoft.com/office/drawing/2014/main" id="{339BA4B4-6F62-416E-A23A-E8A5941011AE}"/>
              </a:ext>
            </a:extLst>
          </p:cNvPr>
          <p:cNvSpPr/>
          <p:nvPr/>
        </p:nvSpPr>
        <p:spPr>
          <a:xfrm>
            <a:off x="10247089" y="2767511"/>
            <a:ext cx="1944912" cy="1244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ESA 5-yr status review</a:t>
            </a:r>
          </a:p>
        </p:txBody>
      </p:sp>
      <p:sp>
        <p:nvSpPr>
          <p:cNvPr id="32" name="Rectangle: Rounded Corners 31">
            <a:extLst>
              <a:ext uri="{FF2B5EF4-FFF2-40B4-BE49-F238E27FC236}">
                <a16:creationId xmlns:a16="http://schemas.microsoft.com/office/drawing/2014/main" id="{33A3768C-0882-4319-8BDB-7B16808A61FD}"/>
              </a:ext>
            </a:extLst>
          </p:cNvPr>
          <p:cNvSpPr/>
          <p:nvPr/>
        </p:nvSpPr>
        <p:spPr>
          <a:xfrm>
            <a:off x="10247087" y="4139500"/>
            <a:ext cx="1944912" cy="1244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NPCC </a:t>
            </a:r>
          </a:p>
          <a:p>
            <a:pPr algn="ctr">
              <a:lnSpc>
                <a:spcPts val="1600"/>
              </a:lnSpc>
            </a:pPr>
            <a:r>
              <a:rPr lang="en-US" sz="1600" dirty="0">
                <a:solidFill>
                  <a:schemeClr val="tx1"/>
                </a:solidFill>
              </a:rPr>
              <a:t>FW Program objective and indicators review</a:t>
            </a:r>
          </a:p>
        </p:txBody>
      </p:sp>
      <p:sp>
        <p:nvSpPr>
          <p:cNvPr id="33" name="Rectangle: Rounded Corners 32">
            <a:extLst>
              <a:ext uri="{FF2B5EF4-FFF2-40B4-BE49-F238E27FC236}">
                <a16:creationId xmlns:a16="http://schemas.microsoft.com/office/drawing/2014/main" id="{57F17810-699D-4AAB-B38B-EFA808B6B3E0}"/>
              </a:ext>
            </a:extLst>
          </p:cNvPr>
          <p:cNvSpPr/>
          <p:nvPr/>
        </p:nvSpPr>
        <p:spPr>
          <a:xfrm>
            <a:off x="10247088" y="5486762"/>
            <a:ext cx="1944912" cy="1244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ESA: EIS, BA and CRSO </a:t>
            </a:r>
            <a:r>
              <a:rPr lang="en-US" sz="1600" dirty="0" err="1">
                <a:solidFill>
                  <a:schemeClr val="tx1"/>
                </a:solidFill>
              </a:rPr>
              <a:t>BiOp</a:t>
            </a:r>
            <a:r>
              <a:rPr lang="en-US" sz="1600" dirty="0">
                <a:solidFill>
                  <a:schemeClr val="tx1"/>
                </a:solidFill>
              </a:rPr>
              <a:t> and HGMP reports, LCM Tools</a:t>
            </a:r>
          </a:p>
        </p:txBody>
      </p:sp>
      <p:sp>
        <p:nvSpPr>
          <p:cNvPr id="34" name="Rectangle: Rounded Corners 33">
            <a:extLst>
              <a:ext uri="{FF2B5EF4-FFF2-40B4-BE49-F238E27FC236}">
                <a16:creationId xmlns:a16="http://schemas.microsoft.com/office/drawing/2014/main" id="{17859013-39C9-47E8-A583-60BD5451A965}"/>
              </a:ext>
            </a:extLst>
          </p:cNvPr>
          <p:cNvSpPr/>
          <p:nvPr/>
        </p:nvSpPr>
        <p:spPr>
          <a:xfrm>
            <a:off x="8134795" y="2745324"/>
            <a:ext cx="1790696" cy="1244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NOAA SPS Data System and staff compilation</a:t>
            </a:r>
          </a:p>
        </p:txBody>
      </p:sp>
      <p:sp>
        <p:nvSpPr>
          <p:cNvPr id="35" name="Rectangle: Rounded Corners 34">
            <a:extLst>
              <a:ext uri="{FF2B5EF4-FFF2-40B4-BE49-F238E27FC236}">
                <a16:creationId xmlns:a16="http://schemas.microsoft.com/office/drawing/2014/main" id="{2DC7E9B3-D382-499F-B0BA-8F4A5ECE34DE}"/>
              </a:ext>
            </a:extLst>
          </p:cNvPr>
          <p:cNvSpPr/>
          <p:nvPr/>
        </p:nvSpPr>
        <p:spPr>
          <a:xfrm>
            <a:off x="8134793" y="4130376"/>
            <a:ext cx="1790696" cy="1244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NPCC </a:t>
            </a:r>
          </a:p>
          <a:p>
            <a:pPr algn="ctr">
              <a:lnSpc>
                <a:spcPts val="1600"/>
              </a:lnSpc>
            </a:pPr>
            <a:r>
              <a:rPr lang="en-US" sz="1600" dirty="0">
                <a:solidFill>
                  <a:schemeClr val="tx1"/>
                </a:solidFill>
              </a:rPr>
              <a:t>Program Tracker </a:t>
            </a:r>
          </a:p>
          <a:p>
            <a:pPr algn="ctr">
              <a:lnSpc>
                <a:spcPts val="1600"/>
              </a:lnSpc>
            </a:pPr>
            <a:endParaRPr lang="en-US" sz="600" dirty="0">
              <a:solidFill>
                <a:schemeClr val="tx1"/>
              </a:solidFill>
            </a:endParaRPr>
          </a:p>
          <a:p>
            <a:pPr algn="ctr">
              <a:lnSpc>
                <a:spcPts val="1600"/>
              </a:lnSpc>
            </a:pPr>
            <a:r>
              <a:rPr lang="en-US" sz="1600" dirty="0">
                <a:solidFill>
                  <a:schemeClr val="tx1"/>
                </a:solidFill>
              </a:rPr>
              <a:t>(NPCC and Fish Data Product Tech Services)</a:t>
            </a:r>
          </a:p>
        </p:txBody>
      </p:sp>
      <p:sp>
        <p:nvSpPr>
          <p:cNvPr id="36" name="Rectangle: Rounded Corners 35">
            <a:extLst>
              <a:ext uri="{FF2B5EF4-FFF2-40B4-BE49-F238E27FC236}">
                <a16:creationId xmlns:a16="http://schemas.microsoft.com/office/drawing/2014/main" id="{48AF51D3-F7C4-4BBD-9296-D8F6DC88AA93}"/>
              </a:ext>
            </a:extLst>
          </p:cNvPr>
          <p:cNvSpPr/>
          <p:nvPr/>
        </p:nvSpPr>
        <p:spPr>
          <a:xfrm>
            <a:off x="8134794" y="5477638"/>
            <a:ext cx="1790696" cy="1244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sz="1600" dirty="0">
                <a:solidFill>
                  <a:schemeClr val="tx1"/>
                </a:solidFill>
              </a:rPr>
              <a:t>BPA Data Visualization and QA/QC &amp; </a:t>
            </a:r>
            <a:r>
              <a:rPr lang="en-US" sz="1600" dirty="0" err="1">
                <a:solidFill>
                  <a:schemeClr val="tx1"/>
                </a:solidFill>
              </a:rPr>
              <a:t>onefishtwofish</a:t>
            </a:r>
            <a:r>
              <a:rPr lang="en-US" sz="1600" dirty="0">
                <a:solidFill>
                  <a:schemeClr val="tx1"/>
                </a:solidFill>
              </a:rPr>
              <a:t>  tool</a:t>
            </a:r>
          </a:p>
        </p:txBody>
      </p:sp>
      <p:grpSp>
        <p:nvGrpSpPr>
          <p:cNvPr id="46" name="Group 45">
            <a:extLst>
              <a:ext uri="{FF2B5EF4-FFF2-40B4-BE49-F238E27FC236}">
                <a16:creationId xmlns:a16="http://schemas.microsoft.com/office/drawing/2014/main" id="{AB783E3E-9AE1-416B-9011-0585ADF0DFFF}"/>
              </a:ext>
            </a:extLst>
          </p:cNvPr>
          <p:cNvGrpSpPr/>
          <p:nvPr/>
        </p:nvGrpSpPr>
        <p:grpSpPr>
          <a:xfrm>
            <a:off x="-55272" y="1095049"/>
            <a:ext cx="12226408" cy="1965476"/>
            <a:chOff x="-55272" y="719667"/>
            <a:chExt cx="12226408" cy="1965476"/>
          </a:xfrm>
        </p:grpSpPr>
        <p:grpSp>
          <p:nvGrpSpPr>
            <p:cNvPr id="47" name="Group 46">
              <a:extLst>
                <a:ext uri="{FF2B5EF4-FFF2-40B4-BE49-F238E27FC236}">
                  <a16:creationId xmlns:a16="http://schemas.microsoft.com/office/drawing/2014/main" id="{3363E9AB-B969-4FAC-92D9-F18464B0E504}"/>
                </a:ext>
              </a:extLst>
            </p:cNvPr>
            <p:cNvGrpSpPr/>
            <p:nvPr/>
          </p:nvGrpSpPr>
          <p:grpSpPr>
            <a:xfrm>
              <a:off x="-55272" y="719667"/>
              <a:ext cx="12192000" cy="1965476"/>
              <a:chOff x="0" y="719667"/>
              <a:chExt cx="12192000" cy="1965476"/>
            </a:xfrm>
          </p:grpSpPr>
          <p:graphicFrame>
            <p:nvGraphicFramePr>
              <p:cNvPr id="54" name="Diagram 53">
                <a:extLst>
                  <a:ext uri="{FF2B5EF4-FFF2-40B4-BE49-F238E27FC236}">
                    <a16:creationId xmlns:a16="http://schemas.microsoft.com/office/drawing/2014/main" id="{4C697324-B54E-4174-A7A0-E120418B7F9C}"/>
                  </a:ext>
                </a:extLst>
              </p:cNvPr>
              <p:cNvGraphicFramePr/>
              <p:nvPr>
                <p:extLst>
                  <p:ext uri="{D42A27DB-BD31-4B8C-83A1-F6EECF244321}">
                    <p14:modId xmlns:p14="http://schemas.microsoft.com/office/powerpoint/2010/main" val="583485854"/>
                  </p:ext>
                </p:extLst>
              </p:nvPr>
            </p:nvGraphicFramePr>
            <p:xfrm>
              <a:off x="0" y="719667"/>
              <a:ext cx="12192000" cy="1965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5" name="Group 54">
                <a:extLst>
                  <a:ext uri="{FF2B5EF4-FFF2-40B4-BE49-F238E27FC236}">
                    <a16:creationId xmlns:a16="http://schemas.microsoft.com/office/drawing/2014/main" id="{8AFD5F95-6131-4781-B20A-CC06E36E9F6E}"/>
                  </a:ext>
                </a:extLst>
              </p:cNvPr>
              <p:cNvGrpSpPr/>
              <p:nvPr/>
            </p:nvGrpSpPr>
            <p:grpSpPr>
              <a:xfrm rot="10800000">
                <a:off x="6719612" y="2333162"/>
                <a:ext cx="335916" cy="287154"/>
                <a:chOff x="4922635" y="1637156"/>
                <a:chExt cx="335916" cy="287154"/>
              </a:xfrm>
            </p:grpSpPr>
            <p:sp>
              <p:nvSpPr>
                <p:cNvPr id="56" name="Arrow: Right 55">
                  <a:extLst>
                    <a:ext uri="{FF2B5EF4-FFF2-40B4-BE49-F238E27FC236}">
                      <a16:creationId xmlns:a16="http://schemas.microsoft.com/office/drawing/2014/main" id="{35EE1990-1DE9-44FA-898C-A235A4EBF121}"/>
                    </a:ext>
                  </a:extLst>
                </p:cNvPr>
                <p:cNvSpPr/>
                <p:nvPr/>
              </p:nvSpPr>
              <p:spPr>
                <a:xfrm rot="5400000">
                  <a:off x="4947016" y="1612775"/>
                  <a:ext cx="287154" cy="335916"/>
                </a:xfrm>
                <a:prstGeom prst="rightArrow">
                  <a:avLst>
                    <a:gd name="adj1" fmla="val 60000"/>
                    <a:gd name="adj2" fmla="val 50000"/>
                  </a:avLst>
                </a:prstGeom>
                <a:solidFill>
                  <a:srgbClr val="1579A8"/>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57" name="Arrow: Right 4">
                  <a:extLst>
                    <a:ext uri="{FF2B5EF4-FFF2-40B4-BE49-F238E27FC236}">
                      <a16:creationId xmlns:a16="http://schemas.microsoft.com/office/drawing/2014/main" id="{BD588439-0324-49F8-B9E5-7BFB8AA67466}"/>
                    </a:ext>
                  </a:extLst>
                </p:cNvPr>
                <p:cNvSpPr txBox="1"/>
                <p:nvPr/>
              </p:nvSpPr>
              <p:spPr>
                <a:xfrm rot="5400000">
                  <a:off x="4990089" y="1636885"/>
                  <a:ext cx="201008" cy="201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p:txBody>
            </p:sp>
          </p:grpSp>
        </p:grpSp>
        <p:sp>
          <p:nvSpPr>
            <p:cNvPr id="48" name="Half Frame 47">
              <a:extLst>
                <a:ext uri="{FF2B5EF4-FFF2-40B4-BE49-F238E27FC236}">
                  <a16:creationId xmlns:a16="http://schemas.microsoft.com/office/drawing/2014/main" id="{6D2FA9EF-2BA3-4CFC-9855-4DF9D673D9E9}"/>
                </a:ext>
              </a:extLst>
            </p:cNvPr>
            <p:cNvSpPr/>
            <p:nvPr/>
          </p:nvSpPr>
          <p:spPr>
            <a:xfrm>
              <a:off x="-55272" y="1100969"/>
              <a:ext cx="1905000"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Half Frame 48">
              <a:extLst>
                <a:ext uri="{FF2B5EF4-FFF2-40B4-BE49-F238E27FC236}">
                  <a16:creationId xmlns:a16="http://schemas.microsoft.com/office/drawing/2014/main" id="{F2861C90-2020-42D4-9928-A48A8762C97E}"/>
                </a:ext>
              </a:extLst>
            </p:cNvPr>
            <p:cNvSpPr/>
            <p:nvPr/>
          </p:nvSpPr>
          <p:spPr>
            <a:xfrm>
              <a:off x="2099644" y="1134681"/>
              <a:ext cx="1616984"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Half Frame 49">
              <a:extLst>
                <a:ext uri="{FF2B5EF4-FFF2-40B4-BE49-F238E27FC236}">
                  <a16:creationId xmlns:a16="http://schemas.microsoft.com/office/drawing/2014/main" id="{17658BFA-3032-4DB7-B4F9-9F970823A52F}"/>
                </a:ext>
              </a:extLst>
            </p:cNvPr>
            <p:cNvSpPr/>
            <p:nvPr/>
          </p:nvSpPr>
          <p:spPr>
            <a:xfrm>
              <a:off x="4061794" y="1100969"/>
              <a:ext cx="1616984"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Half Frame 50">
              <a:extLst>
                <a:ext uri="{FF2B5EF4-FFF2-40B4-BE49-F238E27FC236}">
                  <a16:creationId xmlns:a16="http://schemas.microsoft.com/office/drawing/2014/main" id="{F062AED4-3677-48AC-88D3-D4CD34B9FA1A}"/>
                </a:ext>
              </a:extLst>
            </p:cNvPr>
            <p:cNvSpPr/>
            <p:nvPr/>
          </p:nvSpPr>
          <p:spPr>
            <a:xfrm>
              <a:off x="5909644" y="1078946"/>
              <a:ext cx="1831066"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Half Frame 51">
              <a:extLst>
                <a:ext uri="{FF2B5EF4-FFF2-40B4-BE49-F238E27FC236}">
                  <a16:creationId xmlns:a16="http://schemas.microsoft.com/office/drawing/2014/main" id="{8DF91E1C-EBD2-4B14-AA88-97EDB6453EFF}"/>
                </a:ext>
              </a:extLst>
            </p:cNvPr>
            <p:cNvSpPr/>
            <p:nvPr/>
          </p:nvSpPr>
          <p:spPr>
            <a:xfrm>
              <a:off x="7907626" y="1100969"/>
              <a:ext cx="1831067"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Half Frame 52">
              <a:extLst>
                <a:ext uri="{FF2B5EF4-FFF2-40B4-BE49-F238E27FC236}">
                  <a16:creationId xmlns:a16="http://schemas.microsoft.com/office/drawing/2014/main" id="{60705BBF-0BAB-4867-A644-8D11880B5886}"/>
                </a:ext>
              </a:extLst>
            </p:cNvPr>
            <p:cNvSpPr/>
            <p:nvPr/>
          </p:nvSpPr>
          <p:spPr>
            <a:xfrm>
              <a:off x="10129217" y="1109343"/>
              <a:ext cx="2041919" cy="948057"/>
            </a:xfrm>
            <a:prstGeom prst="halfFrame">
              <a:avLst>
                <a:gd name="adj1" fmla="val 13235"/>
                <a:gd name="adj2" fmla="val 19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itle 1">
            <a:extLst>
              <a:ext uri="{FF2B5EF4-FFF2-40B4-BE49-F238E27FC236}">
                <a16:creationId xmlns:a16="http://schemas.microsoft.com/office/drawing/2014/main" id="{0C616ACF-A2C2-48DA-A38B-B8C2B19472C9}"/>
              </a:ext>
            </a:extLst>
          </p:cNvPr>
          <p:cNvSpPr txBox="1">
            <a:spLocks/>
          </p:cNvSpPr>
          <p:nvPr/>
        </p:nvSpPr>
        <p:spPr>
          <a:xfrm>
            <a:off x="55272" y="555061"/>
            <a:ext cx="12021301" cy="81023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00000"/>
              </a:lnSpc>
            </a:pPr>
            <a:r>
              <a:rPr lang="en-US" sz="3300" b="1" dirty="0"/>
              <a:t>From Start to Finish: Processes and Groups Informing and Using CAP Data</a:t>
            </a:r>
            <a:br>
              <a:rPr lang="en-US" sz="3300" b="1" dirty="0"/>
            </a:br>
            <a:r>
              <a:rPr lang="en-US" sz="2400" i="1" dirty="0"/>
              <a:t>for regional assessments and reporting through the Coordinated Assessments Partnership</a:t>
            </a:r>
            <a:endParaRPr lang="en-US" sz="2400" b="1" i="1" dirty="0"/>
          </a:p>
        </p:txBody>
      </p:sp>
      <p:pic>
        <p:nvPicPr>
          <p:cNvPr id="42" name="Picture 41">
            <a:extLst>
              <a:ext uri="{FF2B5EF4-FFF2-40B4-BE49-F238E27FC236}">
                <a16:creationId xmlns:a16="http://schemas.microsoft.com/office/drawing/2014/main" id="{9A96D018-6AF8-463F-9605-9046B7A2B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23297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66C534-7692-45E3-B8F1-B123F1108F61}"/>
              </a:ext>
            </a:extLst>
          </p:cNvPr>
          <p:cNvSpPr>
            <a:spLocks noGrp="1"/>
          </p:cNvSpPr>
          <p:nvPr>
            <p:ph type="title"/>
          </p:nvPr>
        </p:nvSpPr>
        <p:spPr>
          <a:xfrm>
            <a:off x="838200" y="1918992"/>
            <a:ext cx="10515600" cy="2852737"/>
          </a:xfrm>
        </p:spPr>
        <p:txBody>
          <a:bodyPr>
            <a:normAutofit/>
          </a:bodyPr>
          <a:lstStyle/>
          <a:p>
            <a:r>
              <a:rPr lang="en-US" sz="3200" b="1" dirty="0"/>
              <a:t>CAP HLI Data Status</a:t>
            </a:r>
          </a:p>
        </p:txBody>
      </p:sp>
      <p:sp>
        <p:nvSpPr>
          <p:cNvPr id="5" name="Text Placeholder 4">
            <a:extLst>
              <a:ext uri="{FF2B5EF4-FFF2-40B4-BE49-F238E27FC236}">
                <a16:creationId xmlns:a16="http://schemas.microsoft.com/office/drawing/2014/main" id="{4192ED3E-DC57-43BB-946C-060074A8A092}"/>
              </a:ext>
            </a:extLst>
          </p:cNvPr>
          <p:cNvSpPr>
            <a:spLocks noGrp="1"/>
          </p:cNvSpPr>
          <p:nvPr>
            <p:ph type="body" idx="1"/>
          </p:nvPr>
        </p:nvSpPr>
        <p:spPr>
          <a:xfrm>
            <a:off x="838200" y="4798717"/>
            <a:ext cx="10515600" cy="1500187"/>
          </a:xfrm>
        </p:spPr>
        <p:txBody>
          <a:bodyPr>
            <a:normAutofit/>
          </a:bodyPr>
          <a:lstStyle/>
          <a:p>
            <a:r>
              <a:rPr lang="en-US" sz="2200" dirty="0"/>
              <a:t>August 3, 2020 data snapshot from CAX data system</a:t>
            </a:r>
          </a:p>
        </p:txBody>
      </p:sp>
      <p:grpSp>
        <p:nvGrpSpPr>
          <p:cNvPr id="9" name="Group 8">
            <a:extLst>
              <a:ext uri="{FF2B5EF4-FFF2-40B4-BE49-F238E27FC236}">
                <a16:creationId xmlns:a16="http://schemas.microsoft.com/office/drawing/2014/main" id="{B3EB7493-9468-40D4-9CC9-09D15602FE0E}"/>
              </a:ext>
            </a:extLst>
          </p:cNvPr>
          <p:cNvGrpSpPr/>
          <p:nvPr/>
        </p:nvGrpSpPr>
        <p:grpSpPr>
          <a:xfrm>
            <a:off x="0" y="0"/>
            <a:ext cx="12192000" cy="3494113"/>
            <a:chOff x="0" y="0"/>
            <a:chExt cx="12192000" cy="3494113"/>
          </a:xfrm>
        </p:grpSpPr>
        <p:pic>
          <p:nvPicPr>
            <p:cNvPr id="7" name="Picture 6">
              <a:extLst>
                <a:ext uri="{FF2B5EF4-FFF2-40B4-BE49-F238E27FC236}">
                  <a16:creationId xmlns:a16="http://schemas.microsoft.com/office/drawing/2014/main" id="{4D579D1D-2705-496C-A422-20B39736C41D}"/>
                </a:ext>
              </a:extLst>
            </p:cNvPr>
            <p:cNvPicPr>
              <a:picLocks noChangeAspect="1"/>
            </p:cNvPicPr>
            <p:nvPr/>
          </p:nvPicPr>
          <p:blipFill rotWithShape="1">
            <a:blip r:embed="rId3">
              <a:extLst>
                <a:ext uri="{28A0092B-C50C-407E-A947-70E740481C1C}">
                  <a14:useLocalDpi xmlns:a14="http://schemas.microsoft.com/office/drawing/2010/main" val="0"/>
                </a:ext>
              </a:extLst>
            </a:blip>
            <a:srcRect t="17984" b="43952"/>
            <a:stretch/>
          </p:blipFill>
          <p:spPr>
            <a:xfrm>
              <a:off x="0" y="0"/>
              <a:ext cx="12192000" cy="3480619"/>
            </a:xfrm>
            <a:prstGeom prst="rect">
              <a:avLst/>
            </a:prstGeom>
          </p:spPr>
        </p:pic>
        <p:sp>
          <p:nvSpPr>
            <p:cNvPr id="8" name="Rectangle 7">
              <a:extLst>
                <a:ext uri="{FF2B5EF4-FFF2-40B4-BE49-F238E27FC236}">
                  <a16:creationId xmlns:a16="http://schemas.microsoft.com/office/drawing/2014/main" id="{2AD7F380-5DAF-4B37-8EFD-BB7B2730A120}"/>
                </a:ext>
              </a:extLst>
            </p:cNvPr>
            <p:cNvSpPr/>
            <p:nvPr/>
          </p:nvSpPr>
          <p:spPr>
            <a:xfrm>
              <a:off x="6096000" y="3124781"/>
              <a:ext cx="3982565" cy="369332"/>
            </a:xfrm>
            <a:prstGeom prst="rect">
              <a:avLst/>
            </a:prstGeom>
          </p:spPr>
          <p:txBody>
            <a:bodyPr wrap="none">
              <a:spAutoFit/>
            </a:bodyPr>
            <a:lstStyle/>
            <a:p>
              <a:r>
                <a:rPr lang="en-US" dirty="0">
                  <a:solidFill>
                    <a:srgbClr val="212124"/>
                  </a:solidFill>
                  <a:latin typeface="Proxima Nova"/>
                </a:rPr>
                <a:t>Minto Facility, North Santiam, Oregon</a:t>
              </a:r>
              <a:endParaRPr lang="en-US" dirty="0"/>
            </a:p>
          </p:txBody>
        </p:sp>
      </p:grpSp>
    </p:spTree>
    <p:extLst>
      <p:ext uri="{BB962C8B-B14F-4D97-AF65-F5344CB8AC3E}">
        <p14:creationId xmlns:p14="http://schemas.microsoft.com/office/powerpoint/2010/main" val="3276248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CB468-B3C8-4E6A-81BD-1BB117E3F755}"/>
              </a:ext>
            </a:extLst>
          </p:cNvPr>
          <p:cNvSpPr>
            <a:spLocks noGrp="1"/>
          </p:cNvSpPr>
          <p:nvPr>
            <p:ph type="title"/>
          </p:nvPr>
        </p:nvSpPr>
        <p:spPr/>
        <p:txBody>
          <a:bodyPr>
            <a:normAutofit/>
          </a:bodyPr>
          <a:lstStyle/>
          <a:p>
            <a:r>
              <a:rPr lang="en-US" sz="3200" b="1" dirty="0"/>
              <a:t>Welcome and Introductions </a:t>
            </a:r>
          </a:p>
        </p:txBody>
      </p:sp>
      <p:sp>
        <p:nvSpPr>
          <p:cNvPr id="4" name="Content Placeholder 3">
            <a:extLst>
              <a:ext uri="{FF2B5EF4-FFF2-40B4-BE49-F238E27FC236}">
                <a16:creationId xmlns:a16="http://schemas.microsoft.com/office/drawing/2014/main" id="{553E8D29-9525-47B8-BFD4-FC336631A5F7}"/>
              </a:ext>
            </a:extLst>
          </p:cNvPr>
          <p:cNvSpPr>
            <a:spLocks noGrp="1"/>
          </p:cNvSpPr>
          <p:nvPr>
            <p:ph idx="1"/>
          </p:nvPr>
        </p:nvSpPr>
        <p:spPr/>
        <p:txBody>
          <a:bodyPr/>
          <a:lstStyle/>
          <a:p>
            <a:pPr lvl="0"/>
            <a:r>
              <a:rPr lang="en-US" u="sng" dirty="0"/>
              <a:t>Executive Committee members and presenters</a:t>
            </a:r>
            <a:r>
              <a:rPr lang="en-US" dirty="0"/>
              <a:t> </a:t>
            </a:r>
          </a:p>
          <a:p>
            <a:pPr lvl="1"/>
            <a:r>
              <a:rPr lang="en-US" dirty="0"/>
              <a:t>You are invited to join using your web-camera to facilitate discussions.</a:t>
            </a:r>
          </a:p>
          <a:p>
            <a:pPr marL="0" indent="0">
              <a:buNone/>
            </a:pPr>
            <a:endParaRPr lang="en-US" dirty="0"/>
          </a:p>
          <a:p>
            <a:pPr lvl="0"/>
            <a:r>
              <a:rPr lang="en-US" u="sng" dirty="0"/>
              <a:t>Other participants</a:t>
            </a:r>
            <a:r>
              <a:rPr lang="en-US" dirty="0"/>
              <a:t> </a:t>
            </a:r>
          </a:p>
          <a:p>
            <a:pPr lvl="1"/>
            <a:r>
              <a:rPr lang="en-US" dirty="0"/>
              <a:t>After the introductions you are kindly requested to mute your audio and turn off your web-camera.</a:t>
            </a:r>
          </a:p>
          <a:p>
            <a:pPr lvl="1"/>
            <a:r>
              <a:rPr lang="en-US" dirty="0"/>
              <a:t>If you have questions please send these via the chat box. </a:t>
            </a:r>
          </a:p>
        </p:txBody>
      </p:sp>
    </p:spTree>
    <p:extLst>
      <p:ext uri="{BB962C8B-B14F-4D97-AF65-F5344CB8AC3E}">
        <p14:creationId xmlns:p14="http://schemas.microsoft.com/office/powerpoint/2010/main" val="697255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D63EF-C227-4448-8E82-369E1A099CDB}"/>
              </a:ext>
            </a:extLst>
          </p:cNvPr>
          <p:cNvSpPr>
            <a:spLocks noGrp="1"/>
          </p:cNvSpPr>
          <p:nvPr>
            <p:ph type="title"/>
          </p:nvPr>
        </p:nvSpPr>
        <p:spPr>
          <a:xfrm>
            <a:off x="1144570" y="182257"/>
            <a:ext cx="9763988" cy="867819"/>
          </a:xfrm>
        </p:spPr>
        <p:txBody>
          <a:bodyPr>
            <a:normAutofit/>
          </a:bodyPr>
          <a:lstStyle/>
          <a:p>
            <a:r>
              <a:rPr lang="en-US" sz="3200" b="1" dirty="0"/>
              <a:t>CAP – Sum of Populations per HLI Category</a:t>
            </a:r>
            <a:br>
              <a:rPr lang="en-US" sz="3200" b="1" dirty="0"/>
            </a:br>
            <a:r>
              <a:rPr lang="en-US" sz="2000" dirty="0"/>
              <a:t>(data as of August 3, 2020)</a:t>
            </a:r>
          </a:p>
        </p:txBody>
      </p:sp>
      <p:graphicFrame>
        <p:nvGraphicFramePr>
          <p:cNvPr id="18" name="Table 17">
            <a:extLst>
              <a:ext uri="{FF2B5EF4-FFF2-40B4-BE49-F238E27FC236}">
                <a16:creationId xmlns:a16="http://schemas.microsoft.com/office/drawing/2014/main" id="{966602F7-8FF5-4FAC-8C60-60FEF4511F2C}"/>
              </a:ext>
            </a:extLst>
          </p:cNvPr>
          <p:cNvGraphicFramePr>
            <a:graphicFrameLocks noGrp="1"/>
          </p:cNvGraphicFramePr>
          <p:nvPr>
            <p:extLst>
              <p:ext uri="{D42A27DB-BD31-4B8C-83A1-F6EECF244321}">
                <p14:modId xmlns:p14="http://schemas.microsoft.com/office/powerpoint/2010/main" val="2343456273"/>
              </p:ext>
            </p:extLst>
          </p:nvPr>
        </p:nvGraphicFramePr>
        <p:xfrm>
          <a:off x="1119431" y="1066139"/>
          <a:ext cx="10676733" cy="4260898"/>
        </p:xfrm>
        <a:graphic>
          <a:graphicData uri="http://schemas.openxmlformats.org/drawingml/2006/table">
            <a:tbl>
              <a:tblPr>
                <a:tableStyleId>{74C1A8A3-306A-4EB7-A6B1-4F7E0EB9C5D6}</a:tableStyleId>
              </a:tblPr>
              <a:tblGrid>
                <a:gridCol w="3222549">
                  <a:extLst>
                    <a:ext uri="{9D8B030D-6E8A-4147-A177-3AD203B41FA5}">
                      <a16:colId xmlns:a16="http://schemas.microsoft.com/office/drawing/2014/main" val="1852251537"/>
                    </a:ext>
                  </a:extLst>
                </a:gridCol>
                <a:gridCol w="1822857">
                  <a:extLst>
                    <a:ext uri="{9D8B030D-6E8A-4147-A177-3AD203B41FA5}">
                      <a16:colId xmlns:a16="http://schemas.microsoft.com/office/drawing/2014/main" val="2983307677"/>
                    </a:ext>
                  </a:extLst>
                </a:gridCol>
                <a:gridCol w="2907891">
                  <a:extLst>
                    <a:ext uri="{9D8B030D-6E8A-4147-A177-3AD203B41FA5}">
                      <a16:colId xmlns:a16="http://schemas.microsoft.com/office/drawing/2014/main" val="916788803"/>
                    </a:ext>
                  </a:extLst>
                </a:gridCol>
                <a:gridCol w="1459943">
                  <a:extLst>
                    <a:ext uri="{9D8B030D-6E8A-4147-A177-3AD203B41FA5}">
                      <a16:colId xmlns:a16="http://schemas.microsoft.com/office/drawing/2014/main" val="207577645"/>
                    </a:ext>
                  </a:extLst>
                </a:gridCol>
                <a:gridCol w="1263493">
                  <a:extLst>
                    <a:ext uri="{9D8B030D-6E8A-4147-A177-3AD203B41FA5}">
                      <a16:colId xmlns:a16="http://schemas.microsoft.com/office/drawing/2014/main" val="915457832"/>
                    </a:ext>
                  </a:extLst>
                </a:gridCol>
              </a:tblGrid>
              <a:tr h="475486">
                <a:tc>
                  <a:txBody>
                    <a:bodyPr/>
                    <a:lstStyle/>
                    <a:p>
                      <a:pPr algn="l" fontAlgn="b"/>
                      <a:r>
                        <a:rPr lang="en-US" sz="1400" u="none" strike="noStrike" dirty="0">
                          <a:effectLst/>
                        </a:rPr>
                        <a:t> </a:t>
                      </a:r>
                      <a:endParaRPr lang="en-US" sz="1400" b="0" i="0" u="none" strike="noStrike" dirty="0">
                        <a:solidFill>
                          <a:srgbClr val="006100"/>
                        </a:solidFill>
                        <a:effectLst/>
                        <a:latin typeface="Calibri" panose="020F0502020204030204" pitchFamily="34" charset="0"/>
                      </a:endParaRPr>
                    </a:p>
                  </a:txBody>
                  <a:tcPr marL="0" marR="0" marT="0" marB="0" anchor="b"/>
                </a:tc>
                <a:tc gridSpan="4">
                  <a:txBody>
                    <a:bodyPr/>
                    <a:lstStyle/>
                    <a:p>
                      <a:pPr algn="ctr" fontAlgn="b"/>
                      <a:r>
                        <a:rPr lang="en-US" sz="2000" b="1" u="none" strike="noStrike" dirty="0">
                          <a:effectLst/>
                        </a:rPr>
                        <a:t>Sum of Populations* with estimates reported in CAX by HLI category</a:t>
                      </a:r>
                      <a:r>
                        <a:rPr lang="en-US" sz="2000" b="1" u="none" strike="noStrike" baseline="30000" dirty="0">
                          <a:effectLst/>
                        </a:rPr>
                        <a:t>+</a:t>
                      </a:r>
                      <a:endParaRPr lang="en-US" sz="2000" b="1" i="0" u="none" strike="noStrike" baseline="30000" dirty="0">
                        <a:solidFill>
                          <a:srgbClr val="0061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4324067"/>
                  </a:ext>
                </a:extLst>
              </a:tr>
              <a:tr h="889603">
                <a:tc>
                  <a:txBody>
                    <a:bodyPr/>
                    <a:lstStyle/>
                    <a:p>
                      <a:pPr algn="r" fontAlgn="b"/>
                      <a:r>
                        <a:rPr lang="en-US" sz="1400" u="none" strike="noStrike" dirty="0">
                          <a:effectLst/>
                        </a:rPr>
                        <a:t> </a:t>
                      </a:r>
                      <a:r>
                        <a:rPr lang="en-US" sz="2000" b="1" u="none" strike="noStrike" dirty="0">
                          <a:effectLst/>
                        </a:rPr>
                        <a:t>HLI Category</a:t>
                      </a:r>
                      <a:endParaRPr lang="en-US" sz="2000" b="1" i="0" u="none" strike="noStrike" dirty="0">
                        <a:solidFill>
                          <a:srgbClr val="006100"/>
                        </a:solidFill>
                        <a:effectLst/>
                        <a:latin typeface="Calibri" panose="020F0502020204030204" pitchFamily="34" charset="0"/>
                      </a:endParaRP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Columbia River Basin </a:t>
                      </a:r>
                    </a:p>
                    <a:p>
                      <a:pPr algn="ctr" fontAlgn="b"/>
                      <a:r>
                        <a:rPr lang="en-US" sz="1400" i="1" u="none" strike="noStrike" dirty="0">
                          <a:effectLst/>
                        </a:rPr>
                        <a:t>(min-max </a:t>
                      </a:r>
                      <a:r>
                        <a:rPr lang="en-US" sz="1400" i="1" u="none" strike="noStrike" dirty="0" err="1">
                          <a:effectLst/>
                        </a:rPr>
                        <a:t>yr</a:t>
                      </a:r>
                      <a:r>
                        <a:rPr lang="en-US" sz="1400" i="1" u="none" strike="noStrike" dirty="0">
                          <a:effectLst/>
                        </a:rPr>
                        <a:t> range)</a:t>
                      </a: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Priority Populations </a:t>
                      </a:r>
                    </a:p>
                    <a:p>
                      <a:pPr algn="ctr" fontAlgn="b"/>
                      <a:r>
                        <a:rPr lang="en-US" sz="1400" u="none" strike="noStrike" dirty="0">
                          <a:effectLst/>
                        </a:rPr>
                        <a:t>subset of CR Basin</a:t>
                      </a:r>
                    </a:p>
                    <a:p>
                      <a:pPr algn="ctr" fontAlgn="b"/>
                      <a:r>
                        <a:rPr lang="en-US" sz="1400" u="none" strike="noStrike" dirty="0">
                          <a:effectLst/>
                        </a:rPr>
                        <a:t> </a:t>
                      </a:r>
                      <a:r>
                        <a:rPr lang="en-US" sz="1400" i="1" u="none" strike="noStrike" dirty="0">
                          <a:effectLst/>
                        </a:rPr>
                        <a:t>(min-max </a:t>
                      </a:r>
                      <a:r>
                        <a:rPr lang="en-US" sz="1400" i="1" u="none" strike="noStrike" dirty="0" err="1">
                          <a:effectLst/>
                        </a:rPr>
                        <a:t>yr</a:t>
                      </a:r>
                      <a:r>
                        <a:rPr lang="en-US" sz="1400" i="1" u="none" strike="noStrike" dirty="0">
                          <a:effectLst/>
                        </a:rPr>
                        <a:t> range)</a:t>
                      </a:r>
                      <a:endParaRPr lang="en-US" sz="1400" u="none" strike="noStrike" dirty="0">
                        <a:effectLst/>
                      </a:endParaRP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Oregon Coast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400" i="1" u="none" strike="noStrike" dirty="0">
                          <a:effectLst/>
                        </a:rPr>
                        <a:t>(min-max </a:t>
                      </a:r>
                      <a:r>
                        <a:rPr lang="en-US" sz="1400" i="1" u="none" strike="noStrike" dirty="0" err="1">
                          <a:effectLst/>
                        </a:rPr>
                        <a:t>yr</a:t>
                      </a:r>
                      <a:r>
                        <a:rPr lang="en-US" sz="1400" i="1" u="none" strike="noStrike" dirty="0">
                          <a:effectLst/>
                        </a:rPr>
                        <a:t> range)</a:t>
                      </a: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Puget Sound</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400" i="1" u="none" strike="noStrike" dirty="0">
                          <a:effectLst/>
                        </a:rPr>
                        <a:t>(min-max </a:t>
                      </a:r>
                      <a:r>
                        <a:rPr lang="en-US" sz="1400" i="1" u="none" strike="noStrike" dirty="0" err="1">
                          <a:effectLst/>
                        </a:rPr>
                        <a:t>yr</a:t>
                      </a:r>
                      <a:r>
                        <a:rPr lang="en-US" sz="1400" i="1" u="none" strike="noStrike" dirty="0">
                          <a:effectLst/>
                        </a:rPr>
                        <a:t>)</a:t>
                      </a:r>
                      <a:endParaRPr lang="en-US" sz="1400" b="0" i="0" u="none" strike="noStrike" dirty="0">
                        <a:solidFill>
                          <a:srgbClr val="006100"/>
                        </a:solidFill>
                        <a:effectLst/>
                        <a:latin typeface="Calibri" panose="020F0502020204030204" pitchFamily="34" charset="0"/>
                      </a:endParaRPr>
                    </a:p>
                  </a:txBody>
                  <a:tcPr marL="0" marR="0" marT="0" marB="0" anchor="b">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108758776"/>
                  </a:ext>
                </a:extLst>
              </a:tr>
              <a:tr h="567909">
                <a:tc>
                  <a:txBody>
                    <a:bodyPr/>
                    <a:lstStyle/>
                    <a:p>
                      <a:pPr algn="r" fontAlgn="b">
                        <a:lnSpc>
                          <a:spcPts val="1900"/>
                        </a:lnSpc>
                      </a:pPr>
                      <a:r>
                        <a:rPr lang="en-US" sz="1800" u="none" strike="noStrike" dirty="0">
                          <a:effectLst/>
                        </a:rPr>
                        <a:t>Natural Origin </a:t>
                      </a:r>
                      <a:r>
                        <a:rPr lang="en-US" sz="1800" u="none" strike="noStrike" dirty="0" err="1">
                          <a:effectLst/>
                        </a:rPr>
                        <a:t>Spawner</a:t>
                      </a:r>
                      <a:r>
                        <a:rPr lang="en-US" sz="1800" u="none" strike="noStrike" dirty="0">
                          <a:effectLst/>
                        </a:rPr>
                        <a:t> Abundance (NOSA)</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172</a:t>
                      </a:r>
                      <a:r>
                        <a:rPr lang="en-US" sz="1400" u="none" strike="noStrike" dirty="0">
                          <a:effectLst/>
                        </a:rPr>
                        <a:t> </a:t>
                      </a:r>
                      <a:r>
                        <a:rPr lang="en-US" sz="1400" i="1" u="none" strike="noStrike" dirty="0">
                          <a:effectLst/>
                        </a:rPr>
                        <a:t>(1938 – 2019</a:t>
                      </a:r>
                      <a:r>
                        <a:rPr lang="en-US" sz="1400" b="0" i="1" u="none" strike="noStrike" dirty="0">
                          <a:solidFill>
                            <a:srgbClr val="006100"/>
                          </a:solidFill>
                          <a:effectLst/>
                          <a:latin typeface="Calibri" panose="020F0502020204030204" pitchFamily="34" charset="0"/>
                        </a:rPr>
                        <a:t>)</a:t>
                      </a:r>
                      <a:endParaRPr lang="en-US" sz="1400" b="0" i="1" u="none" strike="noStrike" dirty="0">
                        <a:solidFill>
                          <a:schemeClr val="bg1"/>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EAF2FA"/>
                    </a:solidFill>
                  </a:tcPr>
                </a:tc>
                <a:tc>
                  <a:txBody>
                    <a:bodyPr/>
                    <a:lstStyle/>
                    <a:p>
                      <a:pPr algn="ctr" fontAlgn="b"/>
                      <a:r>
                        <a:rPr lang="en-US" sz="1800" u="none" strike="noStrike" dirty="0">
                          <a:effectLst/>
                        </a:rPr>
                        <a:t>66</a:t>
                      </a:r>
                      <a:r>
                        <a:rPr lang="en-US" sz="1400" u="none" strike="noStrike" dirty="0">
                          <a:effectLst/>
                        </a:rPr>
                        <a:t> </a:t>
                      </a:r>
                      <a:r>
                        <a:rPr lang="en-US" sz="1400" i="1" u="none" strike="noStrike" dirty="0">
                          <a:effectLst/>
                        </a:rPr>
                        <a:t>(1949-2019</a:t>
                      </a:r>
                      <a:r>
                        <a:rPr lang="en-US" sz="1400" b="0" i="1" u="none" strike="noStrike" dirty="0">
                          <a:solidFill>
                            <a:srgbClr val="006100"/>
                          </a:solidFill>
                          <a:effectLst/>
                          <a:latin typeface="Calibri" panose="020F0502020204030204" pitchFamily="34" charset="0"/>
                        </a:rPr>
                        <a:t>)</a:t>
                      </a:r>
                    </a:p>
                  </a:txBody>
                  <a:tcPr marL="0" marR="0" marT="0" marB="0" anchor="b">
                    <a:lnT w="12700" cap="flat" cmpd="sng" algn="ctr">
                      <a:solidFill>
                        <a:schemeClr val="bg1">
                          <a:lumMod val="85000"/>
                        </a:schemeClr>
                      </a:solidFill>
                      <a:prstDash val="solid"/>
                      <a:round/>
                      <a:headEnd type="none" w="med" len="med"/>
                      <a:tailEnd type="none" w="med" len="med"/>
                    </a:lnT>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i="1" u="none" strike="noStrike" kern="1200" dirty="0">
                          <a:solidFill>
                            <a:schemeClr val="dk1"/>
                          </a:solidFill>
                          <a:effectLst/>
                          <a:latin typeface="+mn-lt"/>
                          <a:ea typeface="+mn-ea"/>
                          <a:cs typeface="+mn-cs"/>
                        </a:rPr>
                        <a:t>56</a:t>
                      </a:r>
                      <a:r>
                        <a:rPr lang="en-US" sz="1400" i="1" u="none" strike="noStrike" kern="1200" dirty="0">
                          <a:solidFill>
                            <a:schemeClr val="dk1"/>
                          </a:solidFill>
                          <a:effectLst/>
                          <a:latin typeface="+mn-lt"/>
                          <a:ea typeface="+mn-ea"/>
                          <a:cs typeface="+mn-cs"/>
                        </a:rPr>
                        <a:t> (1994-2019)</a:t>
                      </a:r>
                    </a:p>
                  </a:txBody>
                  <a:tcPr marL="0" marR="0" marT="0" marB="0" anchor="b">
                    <a:lnT w="12700" cap="flat" cmpd="sng" algn="ctr">
                      <a:solidFill>
                        <a:schemeClr val="bg1">
                          <a:lumMod val="85000"/>
                        </a:schemeClr>
                      </a:solidFill>
                      <a:prstDash val="solid"/>
                      <a:round/>
                      <a:headEnd type="none" w="med" len="med"/>
                      <a:tailEnd type="none" w="med" len="med"/>
                    </a:lnT>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32</a:t>
                      </a:r>
                      <a:r>
                        <a:rPr lang="en-US" sz="1400" u="none" strike="noStrike" dirty="0">
                          <a:effectLst/>
                        </a:rPr>
                        <a:t> </a:t>
                      </a:r>
                      <a:r>
                        <a:rPr lang="en-US" sz="1400" i="1" u="none" strike="noStrike" dirty="0">
                          <a:effectLst/>
                        </a:rPr>
                        <a:t>(1954-2019)</a:t>
                      </a:r>
                      <a:endParaRPr lang="en-US" sz="1400" b="0" i="1" u="none" strike="noStrike" dirty="0">
                        <a:solidFill>
                          <a:schemeClr val="bg1"/>
                        </a:solidFill>
                        <a:effectLst/>
                        <a:latin typeface="Calibri" panose="020F0502020204030204" pitchFamily="34" charset="0"/>
                      </a:endParaRPr>
                    </a:p>
                  </a:txBody>
                  <a:tcPr marL="0" marR="0" marT="0" marB="0" anchor="b">
                    <a:lnT w="12700" cap="flat" cmpd="sng" algn="ctr">
                      <a:solidFill>
                        <a:schemeClr val="bg1">
                          <a:lumMod val="85000"/>
                        </a:schemeClr>
                      </a:solidFill>
                      <a:prstDash val="solid"/>
                      <a:round/>
                      <a:headEnd type="none" w="med" len="med"/>
                      <a:tailEnd type="none" w="med" len="med"/>
                    </a:lnT>
                    <a:solidFill>
                      <a:srgbClr val="EAF2FA"/>
                    </a:solidFill>
                  </a:tcPr>
                </a:tc>
                <a:extLst>
                  <a:ext uri="{0D108BD9-81ED-4DB2-BD59-A6C34878D82A}">
                    <a16:rowId xmlns:a16="http://schemas.microsoft.com/office/drawing/2014/main" val="3221201549"/>
                  </a:ext>
                </a:extLst>
              </a:tr>
              <a:tr h="369060">
                <a:tc>
                  <a:txBody>
                    <a:bodyPr/>
                    <a:lstStyle/>
                    <a:p>
                      <a:pPr algn="r" fontAlgn="b">
                        <a:lnSpc>
                          <a:spcPts val="1900"/>
                        </a:lnSpc>
                      </a:pPr>
                      <a:r>
                        <a:rPr lang="en-US" sz="1800" u="none" strike="noStrike" dirty="0" err="1">
                          <a:effectLst/>
                        </a:rPr>
                        <a:t>Presmolt</a:t>
                      </a:r>
                      <a:r>
                        <a:rPr lang="en-US" sz="1800" u="none" strike="noStrike" dirty="0">
                          <a:effectLst/>
                        </a:rPr>
                        <a:t> Abundance</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8 </a:t>
                      </a:r>
                      <a:r>
                        <a:rPr lang="en-US" sz="1400" i="1" u="none" strike="noStrike" dirty="0">
                          <a:effectLst/>
                        </a:rPr>
                        <a:t>(1993-2018</a:t>
                      </a:r>
                      <a:r>
                        <a:rPr lang="en-US" sz="1400" b="0" i="1" u="none" strike="noStrike" dirty="0">
                          <a:solidFill>
                            <a:schemeClr val="tx1"/>
                          </a:solidFill>
                          <a:effectLst/>
                          <a:latin typeface="Calibri" panose="020F0502020204030204" pitchFamily="34" charset="0"/>
                        </a:rPr>
                        <a:t>)</a:t>
                      </a:r>
                    </a:p>
                  </a:txBody>
                  <a:tcPr marL="0" marR="0" marT="0" marB="0" anchor="b">
                    <a:lnL w="12700" cap="flat" cmpd="sng" algn="ctr">
                      <a:solidFill>
                        <a:schemeClr val="bg1">
                          <a:lumMod val="85000"/>
                        </a:schemeClr>
                      </a:solid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8</a:t>
                      </a:r>
                      <a:r>
                        <a:rPr lang="en-US" sz="1400" u="none" strike="noStrike" dirty="0">
                          <a:effectLst/>
                        </a:rPr>
                        <a:t> </a:t>
                      </a:r>
                      <a:r>
                        <a:rPr lang="en-US" sz="1400" i="1" u="none" strike="noStrike" dirty="0">
                          <a:effectLst/>
                        </a:rPr>
                        <a:t>(1993-2018</a:t>
                      </a:r>
                      <a:r>
                        <a:rPr lang="en-US" sz="1400" b="0" i="1" u="none" strike="noStrike" dirty="0">
                          <a:solidFill>
                            <a:srgbClr val="006100"/>
                          </a:solidFill>
                          <a:effectLst/>
                          <a:latin typeface="Calibri" panose="020F0502020204030204" pitchFamily="34" charset="0"/>
                        </a:rPr>
                        <a:t>)</a:t>
                      </a: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extLst>
                  <a:ext uri="{0D108BD9-81ED-4DB2-BD59-A6C34878D82A}">
                    <a16:rowId xmlns:a16="http://schemas.microsoft.com/office/drawing/2014/main" val="834311661"/>
                  </a:ext>
                </a:extLst>
              </a:tr>
              <a:tr h="369060">
                <a:tc>
                  <a:txBody>
                    <a:bodyPr/>
                    <a:lstStyle/>
                    <a:p>
                      <a:pPr algn="r" fontAlgn="b">
                        <a:lnSpc>
                          <a:spcPts val="1900"/>
                        </a:lnSpc>
                      </a:pPr>
                      <a:r>
                        <a:rPr lang="en-US" sz="1800" u="none" strike="noStrike" dirty="0">
                          <a:effectLst/>
                        </a:rPr>
                        <a:t>Juvenile Outmigrants</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69</a:t>
                      </a:r>
                      <a:r>
                        <a:rPr lang="en-US" sz="1400" u="none" strike="noStrike" dirty="0">
                          <a:effectLst/>
                        </a:rPr>
                        <a:t> </a:t>
                      </a:r>
                      <a:r>
                        <a:rPr lang="en-US" sz="1400" i="1" u="none" strike="noStrike" dirty="0">
                          <a:effectLst/>
                        </a:rPr>
                        <a:t>(1978-2019</a:t>
                      </a:r>
                      <a:r>
                        <a:rPr lang="en-US" sz="1400" b="0" i="1" u="none" strike="noStrike" dirty="0">
                          <a:solidFill>
                            <a:srgbClr val="006100"/>
                          </a:solidFill>
                          <a:effectLst/>
                          <a:latin typeface="Calibri" panose="020F0502020204030204" pitchFamily="34" charset="0"/>
                        </a:rPr>
                        <a:t>)</a:t>
                      </a:r>
                      <a:endParaRPr lang="en-US" sz="1400" b="0" i="1" u="none" strike="noStrike" dirty="0">
                        <a:solidFill>
                          <a:schemeClr val="bg1"/>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solidFill>
                      <a:srgbClr val="EAF2FA"/>
                    </a:solidFill>
                  </a:tcPr>
                </a:tc>
                <a:tc>
                  <a:txBody>
                    <a:bodyPr/>
                    <a:lstStyle/>
                    <a:p>
                      <a:pPr algn="ctr" fontAlgn="b"/>
                      <a:r>
                        <a:rPr lang="en-US" sz="1800" u="none" strike="noStrike" dirty="0">
                          <a:effectLst/>
                        </a:rPr>
                        <a:t>42</a:t>
                      </a:r>
                      <a:r>
                        <a:rPr lang="en-US" sz="1400" u="none" strike="noStrike" dirty="0">
                          <a:effectLst/>
                        </a:rPr>
                        <a:t> </a:t>
                      </a:r>
                      <a:r>
                        <a:rPr lang="en-US" sz="1400" i="1" u="none" strike="noStrike" dirty="0">
                          <a:effectLst/>
                        </a:rPr>
                        <a:t>(1987-2019</a:t>
                      </a:r>
                      <a:r>
                        <a:rPr lang="en-US" sz="1400" u="none" strike="noStrike" dirty="0">
                          <a:effectLst/>
                        </a:rPr>
                        <a:t>)</a:t>
                      </a:r>
                      <a:endParaRPr lang="en-US" sz="1400" b="0" i="0" u="none" strike="noStrike" dirty="0">
                        <a:solidFill>
                          <a:srgbClr val="006100"/>
                        </a:solidFill>
                        <a:effectLst/>
                        <a:latin typeface="Calibri" panose="020F0502020204030204" pitchFamily="34" charset="0"/>
                      </a:endParaRPr>
                    </a:p>
                  </a:txBody>
                  <a:tcPr marL="0" marR="0" marT="0" marB="0" anchor="b">
                    <a:solidFill>
                      <a:srgbClr val="EAF2FA"/>
                    </a:solidFill>
                  </a:tcPr>
                </a:tc>
                <a:tc>
                  <a:txBody>
                    <a:bodyPr/>
                    <a:lstStyle/>
                    <a:p>
                      <a:pPr algn="ctr" fontAlgn="b"/>
                      <a:r>
                        <a:rPr lang="en-US" sz="1800" u="none" strike="noStrike" dirty="0">
                          <a:effectLst/>
                        </a:rPr>
                        <a:t>7</a:t>
                      </a:r>
                      <a:r>
                        <a:rPr lang="en-US" sz="1400" u="none" strike="noStrike" dirty="0">
                          <a:effectLst/>
                        </a:rPr>
                        <a:t> </a:t>
                      </a:r>
                      <a:r>
                        <a:rPr lang="en-US" sz="1400" i="1" u="none" strike="noStrike" dirty="0">
                          <a:effectLst/>
                        </a:rPr>
                        <a:t>(</a:t>
                      </a:r>
                      <a:r>
                        <a:rPr lang="en-US" sz="1400" i="1" u="none" strike="noStrike" kern="1200" dirty="0">
                          <a:effectLst/>
                        </a:rPr>
                        <a:t>1997-2017</a:t>
                      </a:r>
                      <a:r>
                        <a:rPr lang="en-US" sz="1400" b="0" i="1" u="none" strike="noStrike" dirty="0">
                          <a:solidFill>
                            <a:srgbClr val="006100"/>
                          </a:solidFill>
                          <a:effectLst/>
                          <a:latin typeface="Calibri" panose="020F0502020204030204" pitchFamily="34" charset="0"/>
                        </a:rPr>
                        <a:t>)</a:t>
                      </a:r>
                    </a:p>
                  </a:txBody>
                  <a:tcPr marL="0" marR="0" marT="0" marB="0" anchor="b">
                    <a:solidFill>
                      <a:srgbClr val="EAF2FA"/>
                    </a:solidFill>
                  </a:tcPr>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solidFill>
                      <a:srgbClr val="EAF2FA"/>
                    </a:solidFill>
                  </a:tcPr>
                </a:tc>
                <a:extLst>
                  <a:ext uri="{0D108BD9-81ED-4DB2-BD59-A6C34878D82A}">
                    <a16:rowId xmlns:a16="http://schemas.microsoft.com/office/drawing/2014/main" val="286905611"/>
                  </a:ext>
                </a:extLst>
              </a:tr>
              <a:tr h="369060">
                <a:tc>
                  <a:txBody>
                    <a:bodyPr/>
                    <a:lstStyle/>
                    <a:p>
                      <a:pPr algn="r" fontAlgn="b">
                        <a:lnSpc>
                          <a:spcPts val="1900"/>
                        </a:lnSpc>
                      </a:pPr>
                      <a:r>
                        <a:rPr lang="en-US" sz="1800" u="none" strike="noStrike" dirty="0">
                          <a:effectLst/>
                        </a:rPr>
                        <a:t>Smolt to Adult Return Rate (SAR)</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99 </a:t>
                      </a:r>
                      <a:r>
                        <a:rPr lang="en-US" sz="1400" i="1" u="none" strike="noStrike" dirty="0">
                          <a:effectLst/>
                        </a:rPr>
                        <a:t>(1985-2017</a:t>
                      </a:r>
                      <a:r>
                        <a:rPr lang="en-US" sz="1400" b="0" i="1" u="none" strike="noStrike" dirty="0">
                          <a:solidFill>
                            <a:srgbClr val="006100"/>
                          </a:solidFill>
                          <a:effectLst/>
                          <a:latin typeface="Calibri" panose="020F0502020204030204" pitchFamily="34" charset="0"/>
                        </a:rPr>
                        <a:t>)</a:t>
                      </a:r>
                    </a:p>
                  </a:txBody>
                  <a:tcPr marL="0" marR="0" marT="0" marB="0" anchor="b">
                    <a:lnL w="12700" cap="flat" cmpd="sng" algn="ctr">
                      <a:solidFill>
                        <a:schemeClr val="bg1">
                          <a:lumMod val="85000"/>
                        </a:schemeClr>
                      </a:solid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58 </a:t>
                      </a:r>
                      <a:r>
                        <a:rPr lang="en-US" sz="1400" i="1" u="none" strike="noStrike" dirty="0">
                          <a:effectLst/>
                        </a:rPr>
                        <a:t>(1985-2017</a:t>
                      </a:r>
                      <a:r>
                        <a:rPr lang="en-US" sz="1400" b="0" i="1" u="none" strike="noStrike" dirty="0">
                          <a:solidFill>
                            <a:srgbClr val="006100"/>
                          </a:solidFill>
                          <a:effectLst/>
                          <a:latin typeface="Calibri" panose="020F0502020204030204" pitchFamily="34" charset="0"/>
                        </a:rPr>
                        <a:t>)</a:t>
                      </a: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7</a:t>
                      </a:r>
                      <a:r>
                        <a:rPr lang="en-US" sz="1400" u="none" strike="noStrike" dirty="0">
                          <a:effectLst/>
                        </a:rPr>
                        <a:t> </a:t>
                      </a:r>
                      <a:r>
                        <a:rPr lang="en-US" sz="1400" i="1" u="none" strike="noStrike" dirty="0">
                          <a:effectLst/>
                        </a:rPr>
                        <a:t>(</a:t>
                      </a:r>
                      <a:r>
                        <a:rPr lang="en-US" sz="1400" i="1" u="none" strike="noStrike" kern="1200" dirty="0">
                          <a:effectLst/>
                        </a:rPr>
                        <a:t>1997-2016</a:t>
                      </a:r>
                      <a:r>
                        <a:rPr lang="en-US" sz="1400" b="0" i="1" u="none" strike="noStrike" kern="1200" dirty="0">
                          <a:solidFill>
                            <a:srgbClr val="006100"/>
                          </a:solidFill>
                          <a:effectLst/>
                          <a:latin typeface="Calibri" panose="020F0502020204030204" pitchFamily="34" charset="0"/>
                        </a:rPr>
                        <a:t>)</a:t>
                      </a:r>
                      <a:endParaRPr lang="en-US" sz="1400" b="1" i="1" u="none" strike="noStrike" kern="1200" dirty="0">
                        <a:solidFill>
                          <a:schemeClr val="bg1"/>
                        </a:solidFill>
                        <a:effectLst/>
                        <a:latin typeface="+mn-lt"/>
                        <a:ea typeface="+mn-ea"/>
                        <a:cs typeface="+mn-cs"/>
                      </a:endParaRP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extLst>
                  <a:ext uri="{0D108BD9-81ED-4DB2-BD59-A6C34878D82A}">
                    <a16:rowId xmlns:a16="http://schemas.microsoft.com/office/drawing/2014/main" val="2868977920"/>
                  </a:ext>
                </a:extLst>
              </a:tr>
              <a:tr h="369060">
                <a:tc>
                  <a:txBody>
                    <a:bodyPr/>
                    <a:lstStyle/>
                    <a:p>
                      <a:pPr algn="r" fontAlgn="b">
                        <a:lnSpc>
                          <a:spcPts val="1900"/>
                        </a:lnSpc>
                      </a:pPr>
                      <a:r>
                        <a:rPr lang="en-US" sz="1800" u="none" strike="noStrike" dirty="0">
                          <a:effectLst/>
                        </a:rPr>
                        <a:t>Recruits per </a:t>
                      </a:r>
                      <a:r>
                        <a:rPr lang="en-US" sz="1800" u="none" strike="noStrike" dirty="0" err="1">
                          <a:effectLst/>
                        </a:rPr>
                        <a:t>Spawner</a:t>
                      </a:r>
                      <a:r>
                        <a:rPr lang="en-US" sz="1800" u="none" strike="noStrike" dirty="0">
                          <a:effectLst/>
                        </a:rPr>
                        <a:t> (R/S)</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66 </a:t>
                      </a:r>
                      <a:r>
                        <a:rPr lang="en-US" sz="1400" i="1" u="none" strike="noStrike" dirty="0">
                          <a:effectLst/>
                        </a:rPr>
                        <a:t>(1949-2017</a:t>
                      </a:r>
                      <a:r>
                        <a:rPr lang="en-US" sz="1400" b="0" i="1" u="none" strike="noStrike" dirty="0">
                          <a:solidFill>
                            <a:srgbClr val="006100"/>
                          </a:solidFill>
                          <a:effectLst/>
                          <a:latin typeface="Calibri" panose="020F0502020204030204" pitchFamily="34" charset="0"/>
                        </a:rPr>
                        <a:t>)</a:t>
                      </a:r>
                      <a:endParaRPr lang="en-US" sz="1400" b="0" i="1" u="none" strike="noStrike" dirty="0">
                        <a:solidFill>
                          <a:schemeClr val="bg1"/>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39 </a:t>
                      </a:r>
                      <a:r>
                        <a:rPr lang="en-US" sz="1400" i="1" u="none" strike="noStrike" dirty="0">
                          <a:effectLst/>
                        </a:rPr>
                        <a:t>(1949-2017</a:t>
                      </a:r>
                      <a:r>
                        <a:rPr lang="en-US" sz="1400" b="0" i="1" u="none" strike="noStrike" dirty="0">
                          <a:solidFill>
                            <a:srgbClr val="006100"/>
                          </a:solidFill>
                          <a:effectLst/>
                          <a:latin typeface="Calibri" panose="020F0502020204030204" pitchFamily="34" charset="0"/>
                        </a:rPr>
                        <a:t>)</a:t>
                      </a:r>
                      <a:endParaRPr lang="en-US" sz="1400" b="0" i="1" u="none" strike="noStrike" dirty="0">
                        <a:solidFill>
                          <a:schemeClr val="bg1"/>
                        </a:solidFill>
                        <a:effectLst/>
                        <a:latin typeface="Calibri" panose="020F0502020204030204" pitchFamily="34" charset="0"/>
                      </a:endParaRPr>
                    </a:p>
                  </a:txBody>
                  <a:tcPr marL="0" marR="0" marT="0" marB="0" anchor="b">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21</a:t>
                      </a:r>
                      <a:r>
                        <a:rPr lang="en-US" sz="1400" u="none" strike="noStrike" dirty="0">
                          <a:effectLst/>
                        </a:rPr>
                        <a:t> </a:t>
                      </a:r>
                      <a:r>
                        <a:rPr lang="en-US" sz="1400" i="1" u="none" strike="noStrike" dirty="0">
                          <a:effectLst/>
                        </a:rPr>
                        <a:t>(</a:t>
                      </a:r>
                      <a:r>
                        <a:rPr lang="en-US" sz="1400" i="1" u="none" strike="noStrike" kern="1200" dirty="0">
                          <a:effectLst/>
                        </a:rPr>
                        <a:t>1994-2015</a:t>
                      </a:r>
                      <a:r>
                        <a:rPr lang="en-US" sz="1400" b="0" i="1" u="none" strike="noStrike" kern="1200" dirty="0">
                          <a:solidFill>
                            <a:srgbClr val="006100"/>
                          </a:solidFill>
                          <a:effectLst/>
                          <a:latin typeface="Calibri" panose="020F0502020204030204" pitchFamily="34" charset="0"/>
                        </a:rPr>
                        <a:t>)</a:t>
                      </a:r>
                      <a:endParaRPr lang="en-US" sz="1400" b="1" i="1" u="none" strike="noStrike" kern="1200" dirty="0">
                        <a:solidFill>
                          <a:schemeClr val="bg1"/>
                        </a:solidFill>
                        <a:effectLst/>
                        <a:latin typeface="+mn-lt"/>
                        <a:ea typeface="+mn-ea"/>
                        <a:cs typeface="+mn-cs"/>
                      </a:endParaRPr>
                    </a:p>
                  </a:txBody>
                  <a:tcPr marL="0" marR="0" marT="0" marB="0" anchor="b">
                    <a:solidFill>
                      <a:srgbClr val="EAF2FA"/>
                    </a:solidFill>
                  </a:tcPr>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solidFill>
                      <a:srgbClr val="EAF2FA"/>
                    </a:solidFill>
                  </a:tcPr>
                </a:tc>
                <a:extLst>
                  <a:ext uri="{0D108BD9-81ED-4DB2-BD59-A6C34878D82A}">
                    <a16:rowId xmlns:a16="http://schemas.microsoft.com/office/drawing/2014/main" val="3148685071"/>
                  </a:ext>
                </a:extLst>
              </a:tr>
              <a:tr h="369060">
                <a:tc>
                  <a:txBody>
                    <a:bodyPr/>
                    <a:lstStyle/>
                    <a:p>
                      <a:pPr algn="r" fontAlgn="b">
                        <a:lnSpc>
                          <a:spcPts val="1900"/>
                        </a:lnSpc>
                      </a:pPr>
                      <a:r>
                        <a:rPr lang="en-US" sz="1800" u="none" strike="noStrike" dirty="0">
                          <a:effectLst/>
                        </a:rPr>
                        <a:t>Proportionate Natural Influence (PNI)</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5 </a:t>
                      </a:r>
                      <a:r>
                        <a:rPr lang="en-US" sz="1400" i="1" u="none" strike="noStrike" dirty="0">
                          <a:effectLst/>
                        </a:rPr>
                        <a:t>(1985-2019</a:t>
                      </a:r>
                      <a:r>
                        <a:rPr lang="en-US" sz="1400" b="0" i="1" u="none" strike="noStrike" dirty="0">
                          <a:solidFill>
                            <a:srgbClr val="006100"/>
                          </a:solidFill>
                          <a:effectLst/>
                          <a:latin typeface="Calibri" panose="020F0502020204030204" pitchFamily="34" charset="0"/>
                        </a:rPr>
                        <a:t>)</a:t>
                      </a:r>
                      <a:endParaRPr lang="en-US" sz="1400" b="0" i="1" u="none" strike="noStrike" dirty="0">
                        <a:solidFill>
                          <a:schemeClr val="bg1"/>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900" u="none" strike="noStrike" dirty="0">
                          <a:effectLst/>
                        </a:rPr>
                        <a:t>4</a:t>
                      </a:r>
                      <a:r>
                        <a:rPr lang="en-US" sz="1400" u="none" strike="noStrike" dirty="0">
                          <a:effectLst/>
                        </a:rPr>
                        <a:t> </a:t>
                      </a:r>
                      <a:r>
                        <a:rPr lang="en-US" sz="1400" i="1" u="none" strike="noStrike" dirty="0">
                          <a:effectLst/>
                        </a:rPr>
                        <a:t>(1985-2019</a:t>
                      </a:r>
                      <a:r>
                        <a:rPr lang="en-US" sz="1400" b="0" i="1" u="none" strike="noStrike" dirty="0">
                          <a:solidFill>
                            <a:srgbClr val="006100"/>
                          </a:solidFill>
                          <a:effectLst/>
                          <a:latin typeface="Calibri" panose="020F0502020204030204" pitchFamily="34" charset="0"/>
                        </a:rPr>
                        <a:t>)</a:t>
                      </a: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extLst>
                  <a:ext uri="{0D108BD9-81ED-4DB2-BD59-A6C34878D82A}">
                    <a16:rowId xmlns:a16="http://schemas.microsoft.com/office/drawing/2014/main" val="175143578"/>
                  </a:ext>
                </a:extLst>
              </a:tr>
              <a:tr h="369060">
                <a:tc>
                  <a:txBody>
                    <a:bodyPr/>
                    <a:lstStyle/>
                    <a:p>
                      <a:pPr algn="r" fontAlgn="b">
                        <a:lnSpc>
                          <a:spcPts val="1900"/>
                        </a:lnSpc>
                      </a:pPr>
                      <a:r>
                        <a:rPr lang="en-US" sz="1800" u="none" strike="noStrike" dirty="0">
                          <a:effectLst/>
                        </a:rPr>
                        <a:t>No HLIs currently reported in CAX</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solidFill>
                      <a:srgbClr val="EAF2FA"/>
                    </a:solidFill>
                  </a:tcPr>
                </a:tc>
                <a:tc>
                  <a:txBody>
                    <a:bodyPr/>
                    <a:lstStyle/>
                    <a:p>
                      <a:pPr algn="ctr" fontAlgn="b"/>
                      <a:r>
                        <a:rPr lang="en-US" sz="1800" u="none" strike="noStrike" dirty="0">
                          <a:effectLst/>
                        </a:rPr>
                        <a:t>34</a:t>
                      </a:r>
                      <a:endParaRPr lang="en-US" sz="1800" b="0" i="0" u="none" strike="noStrike" dirty="0">
                        <a:solidFill>
                          <a:srgbClr val="0061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solidFill>
                      <a:srgbClr val="EAF2FA"/>
                    </a:solidFill>
                  </a:tcPr>
                </a:tc>
                <a:tc>
                  <a:txBody>
                    <a:bodyPr/>
                    <a:lstStyle/>
                    <a:p>
                      <a:pPr algn="ctr" fontAlgn="b"/>
                      <a:r>
                        <a:rPr lang="en-US" sz="1800" u="none" strike="noStrike" dirty="0">
                          <a:effectLst/>
                        </a:rPr>
                        <a:t>1</a:t>
                      </a:r>
                      <a:endParaRPr lang="en-US" sz="1800" b="0" i="0" u="none" strike="noStrike" dirty="0">
                        <a:solidFill>
                          <a:srgbClr val="006100"/>
                        </a:solidFill>
                        <a:effectLst/>
                        <a:latin typeface="Calibri" panose="020F0502020204030204" pitchFamily="34" charset="0"/>
                      </a:endParaRPr>
                    </a:p>
                  </a:txBody>
                  <a:tcPr marL="0" marR="0" marT="0" marB="0" anchor="b">
                    <a:solidFill>
                      <a:srgbClr val="EAF2FA"/>
                    </a:solidFill>
                  </a:tcPr>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solidFill>
                      <a:srgbClr val="EAF2FA"/>
                    </a:solidFill>
                  </a:tcPr>
                </a:tc>
                <a:tc>
                  <a:txBody>
                    <a:bodyPr/>
                    <a:lstStyle/>
                    <a:p>
                      <a:pPr algn="ctr" fontAlgn="b"/>
                      <a:r>
                        <a:rPr lang="en-US" sz="1800" u="none" strike="noStrike" dirty="0">
                          <a:effectLst/>
                        </a:rPr>
                        <a:t>25</a:t>
                      </a:r>
                      <a:endParaRPr lang="en-US" sz="1800" b="0" i="0" u="none" strike="noStrike" dirty="0">
                        <a:solidFill>
                          <a:srgbClr val="006100"/>
                        </a:solidFill>
                        <a:effectLst/>
                        <a:latin typeface="Calibri" panose="020F0502020204030204" pitchFamily="34" charset="0"/>
                      </a:endParaRPr>
                    </a:p>
                  </a:txBody>
                  <a:tcPr marL="0" marR="0" marT="0" marB="0" anchor="b">
                    <a:solidFill>
                      <a:srgbClr val="EAF2FA"/>
                    </a:solidFill>
                  </a:tcPr>
                </a:tc>
                <a:extLst>
                  <a:ext uri="{0D108BD9-81ED-4DB2-BD59-A6C34878D82A}">
                    <a16:rowId xmlns:a16="http://schemas.microsoft.com/office/drawing/2014/main" val="1962770033"/>
                  </a:ext>
                </a:extLst>
              </a:tr>
            </a:tbl>
          </a:graphicData>
        </a:graphic>
      </p:graphicFrame>
      <p:grpSp>
        <p:nvGrpSpPr>
          <p:cNvPr id="10" name="Group 9">
            <a:extLst>
              <a:ext uri="{FF2B5EF4-FFF2-40B4-BE49-F238E27FC236}">
                <a16:creationId xmlns:a16="http://schemas.microsoft.com/office/drawing/2014/main" id="{5F7B855C-79A1-4B43-A79B-7AD2A4547C2B}"/>
              </a:ext>
            </a:extLst>
          </p:cNvPr>
          <p:cNvGrpSpPr/>
          <p:nvPr/>
        </p:nvGrpSpPr>
        <p:grpSpPr>
          <a:xfrm>
            <a:off x="395836" y="2097743"/>
            <a:ext cx="735976" cy="1715281"/>
            <a:chOff x="395837" y="2184427"/>
            <a:chExt cx="735976" cy="1347753"/>
          </a:xfrm>
        </p:grpSpPr>
        <p:sp>
          <p:nvSpPr>
            <p:cNvPr id="9" name="Trapezoid 8">
              <a:extLst>
                <a:ext uri="{FF2B5EF4-FFF2-40B4-BE49-F238E27FC236}">
                  <a16:creationId xmlns:a16="http://schemas.microsoft.com/office/drawing/2014/main" id="{773E525A-6338-432B-BEE0-3A4D93028528}"/>
                </a:ext>
              </a:extLst>
            </p:cNvPr>
            <p:cNvSpPr/>
            <p:nvPr/>
          </p:nvSpPr>
          <p:spPr>
            <a:xfrm rot="16200000">
              <a:off x="193581" y="2443755"/>
              <a:ext cx="1140487" cy="735976"/>
            </a:xfrm>
            <a:prstGeom prst="trapezoid">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 name="Rectangle 4">
              <a:extLst>
                <a:ext uri="{FF2B5EF4-FFF2-40B4-BE49-F238E27FC236}">
                  <a16:creationId xmlns:a16="http://schemas.microsoft.com/office/drawing/2014/main" id="{EF13C6A8-485B-4B86-8197-251F2ADEEB59}"/>
                </a:ext>
              </a:extLst>
            </p:cNvPr>
            <p:cNvSpPr/>
            <p:nvPr/>
          </p:nvSpPr>
          <p:spPr>
            <a:xfrm rot="16200000">
              <a:off x="65707" y="2520583"/>
              <a:ext cx="1347753" cy="675441"/>
            </a:xfrm>
            <a:prstGeom prst="rect">
              <a:avLst/>
            </a:prstGeom>
          </p:spPr>
          <p:txBody>
            <a:bodyPr wrap="square">
              <a:spAutoFit/>
            </a:bodyPr>
            <a:lstStyle/>
            <a:p>
              <a:pPr algn="ctr">
                <a:lnSpc>
                  <a:spcPts val="1100"/>
                </a:lnSpc>
              </a:pPr>
              <a:r>
                <a:rPr lang="en-US" sz="1600" dirty="0"/>
                <a:t>Abundance estimates &amp;</a:t>
              </a:r>
            </a:p>
            <a:p>
              <a:pPr algn="ctr">
                <a:lnSpc>
                  <a:spcPts val="1100"/>
                </a:lnSpc>
              </a:pPr>
              <a:r>
                <a:rPr lang="en-US" sz="1600" dirty="0"/>
                <a:t>indexes of abundance</a:t>
              </a:r>
            </a:p>
          </p:txBody>
        </p:sp>
      </p:grpSp>
      <p:grpSp>
        <p:nvGrpSpPr>
          <p:cNvPr id="12" name="Group 11">
            <a:extLst>
              <a:ext uri="{FF2B5EF4-FFF2-40B4-BE49-F238E27FC236}">
                <a16:creationId xmlns:a16="http://schemas.microsoft.com/office/drawing/2014/main" id="{DE00281C-1F4C-4AA9-8FDD-1A22F3D18E1D}"/>
              </a:ext>
            </a:extLst>
          </p:cNvPr>
          <p:cNvGrpSpPr/>
          <p:nvPr/>
        </p:nvGrpSpPr>
        <p:grpSpPr>
          <a:xfrm>
            <a:off x="408594" y="3791950"/>
            <a:ext cx="735976" cy="1221114"/>
            <a:chOff x="395837" y="3472872"/>
            <a:chExt cx="735976" cy="975851"/>
          </a:xfrm>
        </p:grpSpPr>
        <p:sp>
          <p:nvSpPr>
            <p:cNvPr id="14" name="Trapezoid 13">
              <a:extLst>
                <a:ext uri="{FF2B5EF4-FFF2-40B4-BE49-F238E27FC236}">
                  <a16:creationId xmlns:a16="http://schemas.microsoft.com/office/drawing/2014/main" id="{20F72408-21BA-4E2C-864B-37CF724E7E99}"/>
                </a:ext>
              </a:extLst>
            </p:cNvPr>
            <p:cNvSpPr/>
            <p:nvPr/>
          </p:nvSpPr>
          <p:spPr>
            <a:xfrm rot="16200000">
              <a:off x="275900" y="3592809"/>
              <a:ext cx="975850" cy="735976"/>
            </a:xfrm>
            <a:prstGeom prst="trapezoid">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 name="Rectangle 6">
              <a:extLst>
                <a:ext uri="{FF2B5EF4-FFF2-40B4-BE49-F238E27FC236}">
                  <a16:creationId xmlns:a16="http://schemas.microsoft.com/office/drawing/2014/main" id="{3AD7C9A0-FA4E-4591-A6F4-13EDAE17D306}"/>
                </a:ext>
              </a:extLst>
            </p:cNvPr>
            <p:cNvSpPr/>
            <p:nvPr/>
          </p:nvSpPr>
          <p:spPr>
            <a:xfrm rot="16200000">
              <a:off x="301249" y="3693609"/>
              <a:ext cx="975850" cy="534377"/>
            </a:xfrm>
            <a:prstGeom prst="rect">
              <a:avLst/>
            </a:prstGeom>
          </p:spPr>
          <p:txBody>
            <a:bodyPr wrap="square">
              <a:spAutoFit/>
            </a:bodyPr>
            <a:lstStyle/>
            <a:p>
              <a:pPr algn="ctr">
                <a:lnSpc>
                  <a:spcPts val="1100"/>
                </a:lnSpc>
              </a:pPr>
              <a:r>
                <a:rPr lang="en-US" sz="1600" dirty="0"/>
                <a:t>Rates &amp; proportions</a:t>
              </a:r>
            </a:p>
          </p:txBody>
        </p:sp>
      </p:grpSp>
      <p:pic>
        <p:nvPicPr>
          <p:cNvPr id="13" name="Picture 12">
            <a:extLst>
              <a:ext uri="{FF2B5EF4-FFF2-40B4-BE49-F238E27FC236}">
                <a16:creationId xmlns:a16="http://schemas.microsoft.com/office/drawing/2014/main" id="{3B2E4A8B-6761-4C05-AC11-6826414CA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grpSp>
        <p:nvGrpSpPr>
          <p:cNvPr id="16" name="Group 15">
            <a:extLst>
              <a:ext uri="{FF2B5EF4-FFF2-40B4-BE49-F238E27FC236}">
                <a16:creationId xmlns:a16="http://schemas.microsoft.com/office/drawing/2014/main" id="{23E799BC-93E4-4E29-A109-13F435DD7235}"/>
              </a:ext>
            </a:extLst>
          </p:cNvPr>
          <p:cNvGrpSpPr/>
          <p:nvPr/>
        </p:nvGrpSpPr>
        <p:grpSpPr>
          <a:xfrm>
            <a:off x="395834" y="5323654"/>
            <a:ext cx="11704320" cy="1569660"/>
            <a:chOff x="395834" y="5323654"/>
            <a:chExt cx="11704320" cy="1569660"/>
          </a:xfrm>
        </p:grpSpPr>
        <p:sp>
          <p:nvSpPr>
            <p:cNvPr id="19" name="Rectangle 18">
              <a:extLst>
                <a:ext uri="{FF2B5EF4-FFF2-40B4-BE49-F238E27FC236}">
                  <a16:creationId xmlns:a16="http://schemas.microsoft.com/office/drawing/2014/main" id="{CB818C35-213D-437E-99B9-8749DBECE73B}"/>
                </a:ext>
              </a:extLst>
            </p:cNvPr>
            <p:cNvSpPr/>
            <p:nvPr/>
          </p:nvSpPr>
          <p:spPr>
            <a:xfrm>
              <a:off x="395834" y="5323654"/>
              <a:ext cx="11704320" cy="1569660"/>
            </a:xfrm>
            <a:prstGeom prst="rect">
              <a:avLst/>
            </a:prstGeom>
          </p:spPr>
          <p:txBody>
            <a:bodyPr wrap="square" numCol="2">
              <a:spAutoFit/>
            </a:bodyPr>
            <a:lstStyle/>
            <a:p>
              <a:pPr fontAlgn="b"/>
              <a:r>
                <a:rPr lang="en-US" sz="1600" dirty="0"/>
                <a:t>The number of populations (pops) that have at least 1 HLIs reported in the CAX (includes component populations of superpopulations)</a:t>
              </a:r>
            </a:p>
            <a:p>
              <a:pPr marL="285750" indent="-285750" fontAlgn="b">
                <a:buFont typeface="Arial" panose="020B0604020202020204" pitchFamily="34" charset="0"/>
                <a:buChar char="•"/>
              </a:pPr>
              <a:r>
                <a:rPr lang="en-US" sz="1600" dirty="0"/>
                <a:t>Columbia River Basin: 193 of 227 pops (includes 69 priority pops)</a:t>
              </a:r>
            </a:p>
            <a:p>
              <a:pPr marL="285750" indent="-285750" fontAlgn="b">
                <a:buFont typeface="Arial" panose="020B0604020202020204" pitchFamily="34" charset="0"/>
                <a:buChar char="•"/>
              </a:pPr>
              <a:r>
                <a:rPr lang="en-US" sz="1600" dirty="0"/>
                <a:t>Oregon Coast: 56 of 56 populations</a:t>
              </a:r>
            </a:p>
            <a:p>
              <a:pPr marL="285750" indent="-285750" fontAlgn="b">
                <a:buFont typeface="Arial" panose="020B0604020202020204" pitchFamily="34" charset="0"/>
                <a:buChar char="•"/>
              </a:pPr>
              <a:r>
                <a:rPr lang="en-US" sz="1600" dirty="0"/>
                <a:t>Puget Sound: 32 of 57 populations</a:t>
              </a:r>
            </a:p>
            <a:p>
              <a:pPr marL="285750" indent="-285750" fontAlgn="b">
                <a:buFont typeface="Arial" panose="020B0604020202020204" pitchFamily="34" charset="0"/>
                <a:buChar char="•"/>
              </a:pPr>
              <a:r>
                <a:rPr lang="en-US" sz="1600" dirty="0"/>
                <a:t>Excludes extirpated populations and superpopulations</a:t>
              </a:r>
            </a:p>
            <a:p>
              <a:pPr fontAlgn="b"/>
              <a:r>
                <a:rPr lang="en-US" sz="1600" dirty="0"/>
                <a:t>*Components of superpopulations are included within the pops</a:t>
              </a:r>
            </a:p>
            <a:p>
              <a:pPr fontAlgn="b"/>
              <a:r>
                <a:rPr lang="en-US" sz="1600" dirty="0"/>
                <a:t>+ A population can be associated with more than one HLI</a:t>
              </a:r>
            </a:p>
          </p:txBody>
        </p:sp>
        <p:cxnSp>
          <p:nvCxnSpPr>
            <p:cNvPr id="8" name="Straight Connector 7">
              <a:extLst>
                <a:ext uri="{FF2B5EF4-FFF2-40B4-BE49-F238E27FC236}">
                  <a16:creationId xmlns:a16="http://schemas.microsoft.com/office/drawing/2014/main" id="{11DE9F8C-17F2-4ED3-B95C-3C162EC09AEA}"/>
                </a:ext>
              </a:extLst>
            </p:cNvPr>
            <p:cNvCxnSpPr>
              <a:cxnSpLocks/>
            </p:cNvCxnSpPr>
            <p:nvPr/>
          </p:nvCxnSpPr>
          <p:spPr>
            <a:xfrm>
              <a:off x="6189002" y="5323654"/>
              <a:ext cx="0" cy="156966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256745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D63EF-C227-4448-8E82-369E1A099CDB}"/>
              </a:ext>
            </a:extLst>
          </p:cNvPr>
          <p:cNvSpPr>
            <a:spLocks noGrp="1"/>
          </p:cNvSpPr>
          <p:nvPr>
            <p:ph type="title"/>
          </p:nvPr>
        </p:nvSpPr>
        <p:spPr>
          <a:xfrm>
            <a:off x="910422" y="235513"/>
            <a:ext cx="10228446" cy="867819"/>
          </a:xfrm>
        </p:spPr>
        <p:txBody>
          <a:bodyPr>
            <a:normAutofit/>
          </a:bodyPr>
          <a:lstStyle/>
          <a:p>
            <a:r>
              <a:rPr lang="en-US" b="1" dirty="0"/>
              <a:t>CAP – Details for Superpopulations*</a:t>
            </a:r>
            <a:br>
              <a:rPr lang="en-US" dirty="0"/>
            </a:br>
            <a:r>
              <a:rPr lang="en-US" sz="2000" dirty="0"/>
              <a:t>(data as of August 3, 2020)</a:t>
            </a:r>
          </a:p>
        </p:txBody>
      </p:sp>
      <p:graphicFrame>
        <p:nvGraphicFramePr>
          <p:cNvPr id="18" name="Table 17">
            <a:extLst>
              <a:ext uri="{FF2B5EF4-FFF2-40B4-BE49-F238E27FC236}">
                <a16:creationId xmlns:a16="http://schemas.microsoft.com/office/drawing/2014/main" id="{966602F7-8FF5-4FAC-8C60-60FEF4511F2C}"/>
              </a:ext>
            </a:extLst>
          </p:cNvPr>
          <p:cNvGraphicFramePr>
            <a:graphicFrameLocks noGrp="1"/>
          </p:cNvGraphicFramePr>
          <p:nvPr>
            <p:extLst>
              <p:ext uri="{D42A27DB-BD31-4B8C-83A1-F6EECF244321}">
                <p14:modId xmlns:p14="http://schemas.microsoft.com/office/powerpoint/2010/main" val="946334474"/>
              </p:ext>
            </p:extLst>
          </p:nvPr>
        </p:nvGraphicFramePr>
        <p:xfrm>
          <a:off x="935769" y="1612457"/>
          <a:ext cx="10883127" cy="3823273"/>
        </p:xfrm>
        <a:graphic>
          <a:graphicData uri="http://schemas.openxmlformats.org/drawingml/2006/table">
            <a:tbl>
              <a:tblPr>
                <a:tableStyleId>{74C1A8A3-306A-4EB7-A6B1-4F7E0EB9C5D6}</a:tableStyleId>
              </a:tblPr>
              <a:tblGrid>
                <a:gridCol w="3388805">
                  <a:extLst>
                    <a:ext uri="{9D8B030D-6E8A-4147-A177-3AD203B41FA5}">
                      <a16:colId xmlns:a16="http://schemas.microsoft.com/office/drawing/2014/main" val="1852251537"/>
                    </a:ext>
                  </a:extLst>
                </a:gridCol>
                <a:gridCol w="1754135">
                  <a:extLst>
                    <a:ext uri="{9D8B030D-6E8A-4147-A177-3AD203B41FA5}">
                      <a16:colId xmlns:a16="http://schemas.microsoft.com/office/drawing/2014/main" val="2983307677"/>
                    </a:ext>
                  </a:extLst>
                </a:gridCol>
                <a:gridCol w="2964104">
                  <a:extLst>
                    <a:ext uri="{9D8B030D-6E8A-4147-A177-3AD203B41FA5}">
                      <a16:colId xmlns:a16="http://schemas.microsoft.com/office/drawing/2014/main" val="916788803"/>
                    </a:ext>
                  </a:extLst>
                </a:gridCol>
                <a:gridCol w="1488165">
                  <a:extLst>
                    <a:ext uri="{9D8B030D-6E8A-4147-A177-3AD203B41FA5}">
                      <a16:colId xmlns:a16="http://schemas.microsoft.com/office/drawing/2014/main" val="207577645"/>
                    </a:ext>
                  </a:extLst>
                </a:gridCol>
                <a:gridCol w="1287918">
                  <a:extLst>
                    <a:ext uri="{9D8B030D-6E8A-4147-A177-3AD203B41FA5}">
                      <a16:colId xmlns:a16="http://schemas.microsoft.com/office/drawing/2014/main" val="915457832"/>
                    </a:ext>
                  </a:extLst>
                </a:gridCol>
              </a:tblGrid>
              <a:tr h="355556">
                <a:tc>
                  <a:txBody>
                    <a:bodyPr/>
                    <a:lstStyle/>
                    <a:p>
                      <a:pPr algn="l" fontAlgn="b"/>
                      <a:r>
                        <a:rPr lang="en-US" sz="1400" u="none" strike="noStrike" dirty="0">
                          <a:effectLst/>
                        </a:rPr>
                        <a:t> </a:t>
                      </a:r>
                      <a:endParaRPr lang="en-US" sz="1400" b="0" i="0" u="none" strike="noStrike" dirty="0">
                        <a:solidFill>
                          <a:srgbClr val="006100"/>
                        </a:solidFill>
                        <a:effectLst/>
                        <a:latin typeface="Calibri" panose="020F0502020204030204" pitchFamily="34" charset="0"/>
                      </a:endParaRPr>
                    </a:p>
                  </a:txBody>
                  <a:tcPr marL="0" marR="0" marT="0" marB="0" anchor="b"/>
                </a:tc>
                <a:tc gridSpan="4">
                  <a:txBody>
                    <a:bodyPr/>
                    <a:lstStyle/>
                    <a:p>
                      <a:pPr algn="ctr" fontAlgn="b"/>
                      <a:r>
                        <a:rPr lang="en-US" sz="2000" b="1" u="none" strike="noStrike" dirty="0">
                          <a:effectLst/>
                        </a:rPr>
                        <a:t>Count of Populations with HLI data only submitted in CAX </a:t>
                      </a:r>
                    </a:p>
                    <a:p>
                      <a:pPr algn="ctr" fontAlgn="b"/>
                      <a:r>
                        <a:rPr lang="en-US" sz="2000" b="1" u="none" strike="noStrike" dirty="0">
                          <a:effectLst/>
                        </a:rPr>
                        <a:t>as part of a Superpopulation</a:t>
                      </a:r>
                      <a:endParaRPr lang="en-US" sz="2000" b="1" i="0" u="none" strike="noStrike" dirty="0">
                        <a:solidFill>
                          <a:srgbClr val="0061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4324067"/>
                  </a:ext>
                </a:extLst>
              </a:tr>
              <a:tr h="694169">
                <a:tc>
                  <a:txBody>
                    <a:bodyPr/>
                    <a:lstStyle/>
                    <a:p>
                      <a:pPr algn="r" fontAlgn="b"/>
                      <a:r>
                        <a:rPr lang="en-US" sz="2000" u="none" strike="noStrike" dirty="0">
                          <a:effectLst/>
                        </a:rPr>
                        <a:t> </a:t>
                      </a:r>
                      <a:r>
                        <a:rPr lang="en-US" sz="2000" b="1" u="none" strike="noStrike" dirty="0">
                          <a:effectLst/>
                        </a:rPr>
                        <a:t>HLI Category</a:t>
                      </a:r>
                      <a:endParaRPr lang="en-US" sz="2000" b="1" i="0" u="none" strike="noStrike" dirty="0">
                        <a:solidFill>
                          <a:srgbClr val="006100"/>
                        </a:solidFill>
                        <a:effectLst/>
                        <a:latin typeface="Calibri" panose="020F0502020204030204" pitchFamily="34" charset="0"/>
                      </a:endParaRP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Columbia River Basin </a:t>
                      </a: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Priority Populations</a:t>
                      </a:r>
                    </a:p>
                    <a:p>
                      <a:pPr algn="ctr" fontAlgn="b"/>
                      <a:r>
                        <a:rPr lang="en-US" sz="1400" i="1" u="none" strike="noStrike" dirty="0">
                          <a:effectLst/>
                        </a:rPr>
                        <a:t>subset of Columbia River Basin</a:t>
                      </a: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Oregon Coast</a:t>
                      </a: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Puget Sound</a:t>
                      </a:r>
                    </a:p>
                  </a:txBody>
                  <a:tcPr marL="0" marR="0" marT="0" marB="0" anchor="b">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108758776"/>
                  </a:ext>
                </a:extLst>
              </a:tr>
              <a:tr h="355556">
                <a:tc>
                  <a:txBody>
                    <a:bodyPr/>
                    <a:lstStyle/>
                    <a:p>
                      <a:pPr algn="r" fontAlgn="b"/>
                      <a:r>
                        <a:rPr lang="en-US" sz="1800" u="none" strike="noStrike" dirty="0">
                          <a:effectLst/>
                        </a:rPr>
                        <a:t>Natural Origin </a:t>
                      </a:r>
                      <a:r>
                        <a:rPr lang="en-US" sz="1800" u="none" strike="noStrike" dirty="0" err="1">
                          <a:effectLst/>
                        </a:rPr>
                        <a:t>Spawner</a:t>
                      </a:r>
                      <a:r>
                        <a:rPr lang="en-US" sz="1800" u="none" strike="noStrike" dirty="0">
                          <a:effectLst/>
                        </a:rPr>
                        <a:t> Abundance (NOSA)</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1</a:t>
                      </a:r>
                      <a:endParaRPr lang="en-US" sz="1200" b="0" i="1" u="none" strike="noStrike" dirty="0">
                        <a:solidFill>
                          <a:schemeClr val="bg1"/>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EAF2FA"/>
                    </a:solidFill>
                  </a:tcPr>
                </a:tc>
                <a:tc>
                  <a:txBody>
                    <a:bodyPr/>
                    <a:lstStyle/>
                    <a:p>
                      <a:pPr algn="ctr" fontAlgn="b"/>
                      <a:r>
                        <a:rPr lang="en-US" sz="1800" i="1" u="none" strike="noStrike" dirty="0">
                          <a:effectLst/>
                        </a:rPr>
                        <a:t>1</a:t>
                      </a:r>
                      <a:endParaRPr lang="en-US" sz="1200" b="0" i="1" u="none" strike="noStrike" dirty="0">
                        <a:solidFill>
                          <a:srgbClr val="006100"/>
                        </a:solidFill>
                        <a:effectLst/>
                        <a:latin typeface="Calibri" panose="020F0502020204030204" pitchFamily="34" charset="0"/>
                      </a:endParaRPr>
                    </a:p>
                  </a:txBody>
                  <a:tcPr marL="0" marR="0" marT="0" marB="0" anchor="b">
                    <a:lnT w="12700" cap="flat" cmpd="sng" algn="ctr">
                      <a:solidFill>
                        <a:schemeClr val="bg1">
                          <a:lumMod val="85000"/>
                        </a:schemeClr>
                      </a:solidFill>
                      <a:prstDash val="solid"/>
                      <a:round/>
                      <a:headEnd type="none" w="med" len="med"/>
                      <a:tailEnd type="none" w="med" len="med"/>
                    </a:lnT>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i="1" u="none" strike="noStrike" kern="1200" dirty="0">
                          <a:solidFill>
                            <a:schemeClr val="dk1"/>
                          </a:solidFill>
                          <a:effectLst/>
                          <a:latin typeface="+mn-lt"/>
                          <a:ea typeface="+mn-ea"/>
                          <a:cs typeface="+mn-cs"/>
                        </a:rPr>
                        <a:t>35</a:t>
                      </a:r>
                      <a:endParaRPr lang="en-US" sz="1200" i="1" u="none" strike="noStrike" kern="1200" dirty="0">
                        <a:solidFill>
                          <a:schemeClr val="dk1"/>
                        </a:solidFill>
                        <a:effectLst/>
                        <a:latin typeface="+mn-lt"/>
                        <a:ea typeface="+mn-ea"/>
                        <a:cs typeface="+mn-cs"/>
                      </a:endParaRPr>
                    </a:p>
                  </a:txBody>
                  <a:tcPr marL="0" marR="0" marT="0" marB="0" anchor="b">
                    <a:lnT w="12700" cap="flat" cmpd="sng" algn="ctr">
                      <a:solidFill>
                        <a:schemeClr val="bg1">
                          <a:lumMod val="85000"/>
                        </a:schemeClr>
                      </a:solidFill>
                      <a:prstDash val="solid"/>
                      <a:round/>
                      <a:headEnd type="none" w="med" len="med"/>
                      <a:tailEnd type="none" w="med" len="med"/>
                    </a:lnT>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0</a:t>
                      </a:r>
                      <a:endParaRPr lang="en-US" sz="1800" b="0" i="1" u="none" strike="noStrike" dirty="0">
                        <a:solidFill>
                          <a:schemeClr val="bg1"/>
                        </a:solidFill>
                        <a:effectLst/>
                        <a:latin typeface="Calibri" panose="020F0502020204030204" pitchFamily="34" charset="0"/>
                      </a:endParaRPr>
                    </a:p>
                  </a:txBody>
                  <a:tcPr marL="0" marR="0" marT="0" marB="0" anchor="b">
                    <a:lnT w="12700" cap="flat" cmpd="sng" algn="ctr">
                      <a:solidFill>
                        <a:schemeClr val="bg1">
                          <a:lumMod val="85000"/>
                        </a:schemeClr>
                      </a:solidFill>
                      <a:prstDash val="solid"/>
                      <a:round/>
                      <a:headEnd type="none" w="med" len="med"/>
                      <a:tailEnd type="none" w="med" len="med"/>
                    </a:lnT>
                    <a:solidFill>
                      <a:srgbClr val="EAF2FA"/>
                    </a:solidFill>
                  </a:tcPr>
                </a:tc>
                <a:extLst>
                  <a:ext uri="{0D108BD9-81ED-4DB2-BD59-A6C34878D82A}">
                    <a16:rowId xmlns:a16="http://schemas.microsoft.com/office/drawing/2014/main" val="3221201549"/>
                  </a:ext>
                </a:extLst>
              </a:tr>
              <a:tr h="355556">
                <a:tc>
                  <a:txBody>
                    <a:bodyPr/>
                    <a:lstStyle/>
                    <a:p>
                      <a:pPr algn="r" fontAlgn="b"/>
                      <a:r>
                        <a:rPr lang="en-US" sz="1800" u="none" strike="noStrike" dirty="0" err="1">
                          <a:effectLst/>
                        </a:rPr>
                        <a:t>Presmolt</a:t>
                      </a:r>
                      <a:r>
                        <a:rPr lang="en-US" sz="1800" u="none" strike="noStrike" dirty="0">
                          <a:effectLst/>
                        </a:rPr>
                        <a:t> Abundance</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0 </a:t>
                      </a:r>
                      <a:endParaRPr lang="en-US" sz="1800" b="0" i="1" u="none" strike="noStrike" dirty="0">
                        <a:solidFill>
                          <a:schemeClr val="tx1"/>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i="1" u="none" strike="noStrike" dirty="0">
                          <a:effectLst/>
                        </a:rPr>
                        <a:t>0 </a:t>
                      </a:r>
                      <a:endParaRPr lang="en-US" sz="1800" b="0" i="1" u="none" strike="noStrike" dirty="0">
                        <a:solidFill>
                          <a:srgbClr val="0061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extLst>
                  <a:ext uri="{0D108BD9-81ED-4DB2-BD59-A6C34878D82A}">
                    <a16:rowId xmlns:a16="http://schemas.microsoft.com/office/drawing/2014/main" val="834311661"/>
                  </a:ext>
                </a:extLst>
              </a:tr>
              <a:tr h="355556">
                <a:tc>
                  <a:txBody>
                    <a:bodyPr/>
                    <a:lstStyle/>
                    <a:p>
                      <a:pPr algn="r" fontAlgn="b"/>
                      <a:r>
                        <a:rPr lang="en-US" sz="1800" u="none" strike="noStrike" dirty="0">
                          <a:effectLst/>
                        </a:rPr>
                        <a:t>Juvenile Outmigrants</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4</a:t>
                      </a:r>
                      <a:endParaRPr lang="en-US" sz="1200" b="0" i="1" u="none" strike="noStrike" dirty="0">
                        <a:solidFill>
                          <a:schemeClr val="bg1"/>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solidFill>
                      <a:srgbClr val="EAF2FA"/>
                    </a:solidFill>
                  </a:tcPr>
                </a:tc>
                <a:tc>
                  <a:txBody>
                    <a:bodyPr/>
                    <a:lstStyle/>
                    <a:p>
                      <a:pPr algn="ctr" fontAlgn="b"/>
                      <a:r>
                        <a:rPr lang="en-US" sz="1800" u="none" strike="noStrike" dirty="0">
                          <a:effectLst/>
                        </a:rPr>
                        <a:t>0 </a:t>
                      </a:r>
                      <a:endParaRPr lang="en-US" sz="1800" b="0" i="0" u="none" strike="noStrike" dirty="0">
                        <a:solidFill>
                          <a:srgbClr val="006100"/>
                        </a:solidFill>
                        <a:effectLst/>
                        <a:latin typeface="Calibri" panose="020F0502020204030204" pitchFamily="34" charset="0"/>
                      </a:endParaRPr>
                    </a:p>
                  </a:txBody>
                  <a:tcPr marL="0" marR="0" marT="0" marB="0" anchor="b">
                    <a:solidFill>
                      <a:srgbClr val="EAF2FA"/>
                    </a:solidFill>
                  </a:tcPr>
                </a:tc>
                <a:tc>
                  <a:txBody>
                    <a:bodyPr/>
                    <a:lstStyle/>
                    <a:p>
                      <a:pPr algn="ctr" fontAlgn="b"/>
                      <a:r>
                        <a:rPr lang="en-US" sz="1800" b="0" i="1" u="none" strike="noStrike" dirty="0">
                          <a:solidFill>
                            <a:srgbClr val="006100"/>
                          </a:solidFill>
                          <a:effectLst/>
                          <a:latin typeface="Calibri" panose="020F0502020204030204" pitchFamily="34" charset="0"/>
                        </a:rPr>
                        <a:t>0</a:t>
                      </a:r>
                    </a:p>
                  </a:txBody>
                  <a:tcPr marL="0" marR="0" marT="0" marB="0" anchor="b">
                    <a:solidFill>
                      <a:srgbClr val="EAF2FA"/>
                    </a:solidFill>
                  </a:tcPr>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solidFill>
                      <a:srgbClr val="EAF2FA"/>
                    </a:solidFill>
                  </a:tcPr>
                </a:tc>
                <a:extLst>
                  <a:ext uri="{0D108BD9-81ED-4DB2-BD59-A6C34878D82A}">
                    <a16:rowId xmlns:a16="http://schemas.microsoft.com/office/drawing/2014/main" val="286905611"/>
                  </a:ext>
                </a:extLst>
              </a:tr>
              <a:tr h="355556">
                <a:tc>
                  <a:txBody>
                    <a:bodyPr/>
                    <a:lstStyle/>
                    <a:p>
                      <a:pPr algn="r" fontAlgn="b"/>
                      <a:r>
                        <a:rPr lang="en-US" sz="1800" u="none" strike="noStrike" dirty="0">
                          <a:effectLst/>
                        </a:rPr>
                        <a:t>Smolt to Adult Return Rate (SAR)</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75</a:t>
                      </a:r>
                      <a:endParaRPr lang="en-US" sz="1200" b="0" i="1" u="none" strike="noStrike" dirty="0">
                        <a:solidFill>
                          <a:srgbClr val="0061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41</a:t>
                      </a:r>
                      <a:endParaRPr lang="en-US" sz="1200" b="0" i="1" u="none" strike="noStrike" dirty="0">
                        <a:solidFill>
                          <a:srgbClr val="006100"/>
                        </a:solidFill>
                        <a:effectLst/>
                        <a:latin typeface="Calibri" panose="020F0502020204030204" pitchFamily="34" charset="0"/>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0</a:t>
                      </a:r>
                      <a:endParaRPr lang="en-US" sz="1800" b="1" i="1" u="none" strike="noStrike" kern="1200" dirty="0">
                        <a:solidFill>
                          <a:schemeClr val="bg1"/>
                        </a:solidFill>
                        <a:effectLst/>
                        <a:latin typeface="+mn-lt"/>
                        <a:ea typeface="+mn-ea"/>
                        <a:cs typeface="+mn-cs"/>
                      </a:endParaRP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extLst>
                  <a:ext uri="{0D108BD9-81ED-4DB2-BD59-A6C34878D82A}">
                    <a16:rowId xmlns:a16="http://schemas.microsoft.com/office/drawing/2014/main" val="2868977920"/>
                  </a:ext>
                </a:extLst>
              </a:tr>
              <a:tr h="355556">
                <a:tc>
                  <a:txBody>
                    <a:bodyPr/>
                    <a:lstStyle/>
                    <a:p>
                      <a:pPr algn="r" fontAlgn="b"/>
                      <a:r>
                        <a:rPr lang="en-US" sz="1800" u="none" strike="noStrike" dirty="0">
                          <a:effectLst/>
                        </a:rPr>
                        <a:t>Recruits per </a:t>
                      </a:r>
                      <a:r>
                        <a:rPr lang="en-US" sz="1800" u="none" strike="noStrike" dirty="0" err="1">
                          <a:effectLst/>
                        </a:rPr>
                        <a:t>Spawner</a:t>
                      </a:r>
                      <a:r>
                        <a:rPr lang="en-US" sz="1800" u="none" strike="noStrike" dirty="0">
                          <a:effectLst/>
                        </a:rPr>
                        <a:t> (R/S)</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0</a:t>
                      </a:r>
                      <a:endParaRPr lang="en-US" sz="1800" b="0" i="1" u="none" strike="noStrike" dirty="0">
                        <a:solidFill>
                          <a:schemeClr val="bg1"/>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0 </a:t>
                      </a:r>
                      <a:endParaRPr lang="en-US" sz="1800" b="0" i="1" u="none" strike="noStrike" dirty="0">
                        <a:solidFill>
                          <a:schemeClr val="bg1"/>
                        </a:solidFill>
                        <a:effectLst/>
                        <a:latin typeface="Calibri" panose="020F0502020204030204" pitchFamily="34" charset="0"/>
                      </a:endParaRPr>
                    </a:p>
                  </a:txBody>
                  <a:tcPr marL="0" marR="0" marT="0" marB="0" anchor="b">
                    <a:solidFill>
                      <a:srgbClr val="EAF2F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0</a:t>
                      </a:r>
                      <a:endParaRPr lang="en-US" sz="1800" b="1" i="1" u="none" strike="noStrike" kern="1200" dirty="0">
                        <a:solidFill>
                          <a:schemeClr val="bg1"/>
                        </a:solidFill>
                        <a:effectLst/>
                        <a:latin typeface="+mn-lt"/>
                        <a:ea typeface="+mn-ea"/>
                        <a:cs typeface="+mn-cs"/>
                      </a:endParaRPr>
                    </a:p>
                  </a:txBody>
                  <a:tcPr marL="0" marR="0" marT="0" marB="0" anchor="b">
                    <a:solidFill>
                      <a:srgbClr val="EAF2FA"/>
                    </a:solidFill>
                  </a:tcPr>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solidFill>
                      <a:srgbClr val="EAF2FA"/>
                    </a:solidFill>
                  </a:tcPr>
                </a:tc>
                <a:extLst>
                  <a:ext uri="{0D108BD9-81ED-4DB2-BD59-A6C34878D82A}">
                    <a16:rowId xmlns:a16="http://schemas.microsoft.com/office/drawing/2014/main" val="3148685071"/>
                  </a:ext>
                </a:extLst>
              </a:tr>
              <a:tr h="355556">
                <a:tc>
                  <a:txBody>
                    <a:bodyPr/>
                    <a:lstStyle/>
                    <a:p>
                      <a:pPr algn="r" fontAlgn="b"/>
                      <a:r>
                        <a:rPr lang="en-US" sz="1800" u="none" strike="noStrike" dirty="0">
                          <a:effectLst/>
                        </a:rPr>
                        <a:t>Proportionate Natural Influence (PNI)</a:t>
                      </a:r>
                      <a:endParaRPr lang="en-US" sz="1800" b="0" i="0" u="none" strike="noStrike" dirty="0">
                        <a:solidFill>
                          <a:srgbClr val="006100"/>
                        </a:solidFill>
                        <a:effectLst/>
                        <a:latin typeface="Calibri" panose="020F0502020204030204" pitchFamily="34" charset="0"/>
                      </a:endParaRPr>
                    </a:p>
                  </a:txBody>
                  <a:tcPr marL="0" marR="0" marT="0" marB="0" anchor="b">
                    <a:lnR w="12700" cap="flat" cmpd="sng" algn="ctr">
                      <a:solidFill>
                        <a:schemeClr val="bg1">
                          <a:lumMod val="85000"/>
                        </a:schemeClr>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0 </a:t>
                      </a:r>
                      <a:endParaRPr lang="en-US" sz="1800" b="0" i="1" u="none" strike="noStrike" dirty="0">
                        <a:solidFill>
                          <a:schemeClr val="bg1"/>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0</a:t>
                      </a:r>
                      <a:endParaRPr lang="en-US" sz="1800" b="0" i="1" u="none" strike="noStrike" dirty="0">
                        <a:solidFill>
                          <a:srgbClr val="0061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0</a:t>
                      </a:r>
                      <a:endParaRPr lang="en-US" sz="1800" b="0" i="0" u="none" strike="noStrike" dirty="0">
                        <a:solidFill>
                          <a:srgbClr val="006100"/>
                        </a:solidFill>
                        <a:effectLst/>
                        <a:latin typeface="Calibri" panose="020F0502020204030204" pitchFamily="34" charset="0"/>
                      </a:endParaRPr>
                    </a:p>
                  </a:txBody>
                  <a:tcPr marL="0" marR="0" marT="0" marB="0" anchor="b"/>
                </a:tc>
                <a:extLst>
                  <a:ext uri="{0D108BD9-81ED-4DB2-BD59-A6C34878D82A}">
                    <a16:rowId xmlns:a16="http://schemas.microsoft.com/office/drawing/2014/main" val="175143578"/>
                  </a:ext>
                </a:extLst>
              </a:tr>
            </a:tbl>
          </a:graphicData>
        </a:graphic>
      </p:graphicFrame>
      <p:sp>
        <p:nvSpPr>
          <p:cNvPr id="3" name="Rectangle 2">
            <a:extLst>
              <a:ext uri="{FF2B5EF4-FFF2-40B4-BE49-F238E27FC236}">
                <a16:creationId xmlns:a16="http://schemas.microsoft.com/office/drawing/2014/main" id="{5FB4F965-8763-4D29-9648-C466540BE58C}"/>
              </a:ext>
            </a:extLst>
          </p:cNvPr>
          <p:cNvSpPr/>
          <p:nvPr/>
        </p:nvSpPr>
        <p:spPr>
          <a:xfrm>
            <a:off x="796808" y="5622981"/>
            <a:ext cx="9121744" cy="1077218"/>
          </a:xfrm>
          <a:prstGeom prst="rect">
            <a:avLst/>
          </a:prstGeom>
        </p:spPr>
        <p:txBody>
          <a:bodyPr wrap="square">
            <a:spAutoFit/>
          </a:bodyPr>
          <a:lstStyle/>
          <a:p>
            <a:pPr fontAlgn="b"/>
            <a:r>
              <a:rPr lang="en-US" sz="1600" dirty="0"/>
              <a:t>*Superpopulations or composed of more than one population.</a:t>
            </a:r>
          </a:p>
          <a:p>
            <a:pPr fontAlgn="b"/>
            <a:endParaRPr lang="en-US" sz="1600" dirty="0"/>
          </a:p>
          <a:p>
            <a:pPr fontAlgn="b"/>
            <a:r>
              <a:rPr lang="en-US" sz="1600" dirty="0"/>
              <a:t> The table shows the count of populations for which HLI data are only provided as part of a superpopulation (no separate population scale HLI is provided).</a:t>
            </a:r>
          </a:p>
        </p:txBody>
      </p:sp>
      <p:pic>
        <p:nvPicPr>
          <p:cNvPr id="13" name="Picture 12">
            <a:extLst>
              <a:ext uri="{FF2B5EF4-FFF2-40B4-BE49-F238E27FC236}">
                <a16:creationId xmlns:a16="http://schemas.microsoft.com/office/drawing/2014/main" id="{2FC5E4B4-8F23-4DE0-B8B0-539423709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grpSp>
        <p:nvGrpSpPr>
          <p:cNvPr id="12" name="Group 11">
            <a:extLst>
              <a:ext uri="{FF2B5EF4-FFF2-40B4-BE49-F238E27FC236}">
                <a16:creationId xmlns:a16="http://schemas.microsoft.com/office/drawing/2014/main" id="{9690DEE5-8844-4E1D-9497-655B1F3E67CD}"/>
              </a:ext>
            </a:extLst>
          </p:cNvPr>
          <p:cNvGrpSpPr/>
          <p:nvPr/>
        </p:nvGrpSpPr>
        <p:grpSpPr>
          <a:xfrm>
            <a:off x="363562" y="2646387"/>
            <a:ext cx="673284" cy="1715281"/>
            <a:chOff x="395837" y="2184427"/>
            <a:chExt cx="735976" cy="1347753"/>
          </a:xfrm>
        </p:grpSpPr>
        <p:sp>
          <p:nvSpPr>
            <p:cNvPr id="14" name="Trapezoid 13">
              <a:extLst>
                <a:ext uri="{FF2B5EF4-FFF2-40B4-BE49-F238E27FC236}">
                  <a16:creationId xmlns:a16="http://schemas.microsoft.com/office/drawing/2014/main" id="{8077462C-61F3-44EB-94B7-3F557D84B521}"/>
                </a:ext>
              </a:extLst>
            </p:cNvPr>
            <p:cNvSpPr/>
            <p:nvPr/>
          </p:nvSpPr>
          <p:spPr>
            <a:xfrm rot="16200000">
              <a:off x="193581" y="2443755"/>
              <a:ext cx="1140487" cy="735976"/>
            </a:xfrm>
            <a:prstGeom prst="trapezoid">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5" name="Rectangle 14">
              <a:extLst>
                <a:ext uri="{FF2B5EF4-FFF2-40B4-BE49-F238E27FC236}">
                  <a16:creationId xmlns:a16="http://schemas.microsoft.com/office/drawing/2014/main" id="{0DF1CA5B-7392-4D17-A7A9-04EB3BACA3EE}"/>
                </a:ext>
              </a:extLst>
            </p:cNvPr>
            <p:cNvSpPr/>
            <p:nvPr/>
          </p:nvSpPr>
          <p:spPr>
            <a:xfrm rot="16200000">
              <a:off x="65707" y="2520583"/>
              <a:ext cx="1347753" cy="675441"/>
            </a:xfrm>
            <a:prstGeom prst="rect">
              <a:avLst/>
            </a:prstGeom>
          </p:spPr>
          <p:txBody>
            <a:bodyPr wrap="square">
              <a:spAutoFit/>
            </a:bodyPr>
            <a:lstStyle/>
            <a:p>
              <a:pPr algn="ctr">
                <a:lnSpc>
                  <a:spcPts val="1100"/>
                </a:lnSpc>
              </a:pPr>
              <a:r>
                <a:rPr lang="en-US" sz="1600" dirty="0"/>
                <a:t>Abundance estimates &amp;</a:t>
              </a:r>
            </a:p>
            <a:p>
              <a:pPr algn="ctr">
                <a:lnSpc>
                  <a:spcPts val="1100"/>
                </a:lnSpc>
              </a:pPr>
              <a:r>
                <a:rPr lang="en-US" sz="1600" dirty="0"/>
                <a:t>indexes of abundance</a:t>
              </a:r>
            </a:p>
          </p:txBody>
        </p:sp>
      </p:grpSp>
      <p:grpSp>
        <p:nvGrpSpPr>
          <p:cNvPr id="16" name="Group 15">
            <a:extLst>
              <a:ext uri="{FF2B5EF4-FFF2-40B4-BE49-F238E27FC236}">
                <a16:creationId xmlns:a16="http://schemas.microsoft.com/office/drawing/2014/main" id="{E114151A-7EBF-4D13-9E8F-9042A659A019}"/>
              </a:ext>
            </a:extLst>
          </p:cNvPr>
          <p:cNvGrpSpPr/>
          <p:nvPr/>
        </p:nvGrpSpPr>
        <p:grpSpPr>
          <a:xfrm>
            <a:off x="376320" y="4157716"/>
            <a:ext cx="673285" cy="1221114"/>
            <a:chOff x="395837" y="3472872"/>
            <a:chExt cx="735976" cy="975851"/>
          </a:xfrm>
        </p:grpSpPr>
        <p:sp>
          <p:nvSpPr>
            <p:cNvPr id="17" name="Trapezoid 16">
              <a:extLst>
                <a:ext uri="{FF2B5EF4-FFF2-40B4-BE49-F238E27FC236}">
                  <a16:creationId xmlns:a16="http://schemas.microsoft.com/office/drawing/2014/main" id="{5D4EE77A-45C1-4822-B088-30D4FD9BE0A1}"/>
                </a:ext>
              </a:extLst>
            </p:cNvPr>
            <p:cNvSpPr/>
            <p:nvPr/>
          </p:nvSpPr>
          <p:spPr>
            <a:xfrm rot="16200000">
              <a:off x="275900" y="3592809"/>
              <a:ext cx="975850" cy="735976"/>
            </a:xfrm>
            <a:prstGeom prst="trapezoid">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9" name="Rectangle 18">
              <a:extLst>
                <a:ext uri="{FF2B5EF4-FFF2-40B4-BE49-F238E27FC236}">
                  <a16:creationId xmlns:a16="http://schemas.microsoft.com/office/drawing/2014/main" id="{E5009F80-08D7-44FC-9DA0-E5B89BC5899C}"/>
                </a:ext>
              </a:extLst>
            </p:cNvPr>
            <p:cNvSpPr/>
            <p:nvPr/>
          </p:nvSpPr>
          <p:spPr>
            <a:xfrm rot="16200000">
              <a:off x="301249" y="3693609"/>
              <a:ext cx="975850" cy="534377"/>
            </a:xfrm>
            <a:prstGeom prst="rect">
              <a:avLst/>
            </a:prstGeom>
          </p:spPr>
          <p:txBody>
            <a:bodyPr wrap="square">
              <a:spAutoFit/>
            </a:bodyPr>
            <a:lstStyle/>
            <a:p>
              <a:pPr algn="ctr">
                <a:lnSpc>
                  <a:spcPts val="1100"/>
                </a:lnSpc>
              </a:pPr>
              <a:r>
                <a:rPr lang="en-US" sz="1600" dirty="0"/>
                <a:t>Rates &amp; proportions</a:t>
              </a:r>
            </a:p>
          </p:txBody>
        </p:sp>
      </p:grpSp>
    </p:spTree>
    <p:extLst>
      <p:ext uri="{BB962C8B-B14F-4D97-AF65-F5344CB8AC3E}">
        <p14:creationId xmlns:p14="http://schemas.microsoft.com/office/powerpoint/2010/main" val="3332659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6268AF0-3D15-4831-A698-31DACE8912AE}"/>
              </a:ext>
            </a:extLst>
          </p:cNvPr>
          <p:cNvGraphicFramePr>
            <a:graphicFrameLocks noGrp="1"/>
          </p:cNvGraphicFramePr>
          <p:nvPr>
            <p:extLst>
              <p:ext uri="{D42A27DB-BD31-4B8C-83A1-F6EECF244321}">
                <p14:modId xmlns:p14="http://schemas.microsoft.com/office/powerpoint/2010/main" val="2715376453"/>
              </p:ext>
            </p:extLst>
          </p:nvPr>
        </p:nvGraphicFramePr>
        <p:xfrm>
          <a:off x="289974" y="749040"/>
          <a:ext cx="11640258" cy="5181790"/>
        </p:xfrm>
        <a:graphic>
          <a:graphicData uri="http://schemas.openxmlformats.org/drawingml/2006/table">
            <a:tbl>
              <a:tblPr>
                <a:tableStyleId>{9D7B26C5-4107-4FEC-AEDC-1716B250A1EF}</a:tableStyleId>
              </a:tblPr>
              <a:tblGrid>
                <a:gridCol w="2437356">
                  <a:extLst>
                    <a:ext uri="{9D8B030D-6E8A-4147-A177-3AD203B41FA5}">
                      <a16:colId xmlns:a16="http://schemas.microsoft.com/office/drawing/2014/main" val="1781736999"/>
                    </a:ext>
                  </a:extLst>
                </a:gridCol>
                <a:gridCol w="643568">
                  <a:extLst>
                    <a:ext uri="{9D8B030D-6E8A-4147-A177-3AD203B41FA5}">
                      <a16:colId xmlns:a16="http://schemas.microsoft.com/office/drawing/2014/main" val="3695409142"/>
                    </a:ext>
                  </a:extLst>
                </a:gridCol>
                <a:gridCol w="919384">
                  <a:extLst>
                    <a:ext uri="{9D8B030D-6E8A-4147-A177-3AD203B41FA5}">
                      <a16:colId xmlns:a16="http://schemas.microsoft.com/office/drawing/2014/main" val="3754263069"/>
                    </a:ext>
                  </a:extLst>
                </a:gridCol>
                <a:gridCol w="641823">
                  <a:extLst>
                    <a:ext uri="{9D8B030D-6E8A-4147-A177-3AD203B41FA5}">
                      <a16:colId xmlns:a16="http://schemas.microsoft.com/office/drawing/2014/main" val="2479736255"/>
                    </a:ext>
                  </a:extLst>
                </a:gridCol>
                <a:gridCol w="919383">
                  <a:extLst>
                    <a:ext uri="{9D8B030D-6E8A-4147-A177-3AD203B41FA5}">
                      <a16:colId xmlns:a16="http://schemas.microsoft.com/office/drawing/2014/main" val="886876458"/>
                    </a:ext>
                  </a:extLst>
                </a:gridCol>
                <a:gridCol w="930199">
                  <a:extLst>
                    <a:ext uri="{9D8B030D-6E8A-4147-A177-3AD203B41FA5}">
                      <a16:colId xmlns:a16="http://schemas.microsoft.com/office/drawing/2014/main" val="32193698"/>
                    </a:ext>
                  </a:extLst>
                </a:gridCol>
                <a:gridCol w="919384">
                  <a:extLst>
                    <a:ext uri="{9D8B030D-6E8A-4147-A177-3AD203B41FA5}">
                      <a16:colId xmlns:a16="http://schemas.microsoft.com/office/drawing/2014/main" val="550354840"/>
                    </a:ext>
                  </a:extLst>
                </a:gridCol>
                <a:gridCol w="643568">
                  <a:extLst>
                    <a:ext uri="{9D8B030D-6E8A-4147-A177-3AD203B41FA5}">
                      <a16:colId xmlns:a16="http://schemas.microsoft.com/office/drawing/2014/main" val="5380761"/>
                    </a:ext>
                  </a:extLst>
                </a:gridCol>
                <a:gridCol w="643568">
                  <a:extLst>
                    <a:ext uri="{9D8B030D-6E8A-4147-A177-3AD203B41FA5}">
                      <a16:colId xmlns:a16="http://schemas.microsoft.com/office/drawing/2014/main" val="2131356220"/>
                    </a:ext>
                  </a:extLst>
                </a:gridCol>
                <a:gridCol w="735506">
                  <a:extLst>
                    <a:ext uri="{9D8B030D-6E8A-4147-A177-3AD203B41FA5}">
                      <a16:colId xmlns:a16="http://schemas.microsoft.com/office/drawing/2014/main" val="1338765935"/>
                    </a:ext>
                  </a:extLst>
                </a:gridCol>
                <a:gridCol w="735507">
                  <a:extLst>
                    <a:ext uri="{9D8B030D-6E8A-4147-A177-3AD203B41FA5}">
                      <a16:colId xmlns:a16="http://schemas.microsoft.com/office/drawing/2014/main" val="2209693660"/>
                    </a:ext>
                  </a:extLst>
                </a:gridCol>
                <a:gridCol w="735506">
                  <a:extLst>
                    <a:ext uri="{9D8B030D-6E8A-4147-A177-3AD203B41FA5}">
                      <a16:colId xmlns:a16="http://schemas.microsoft.com/office/drawing/2014/main" val="1373750412"/>
                    </a:ext>
                  </a:extLst>
                </a:gridCol>
                <a:gridCol w="735506">
                  <a:extLst>
                    <a:ext uri="{9D8B030D-6E8A-4147-A177-3AD203B41FA5}">
                      <a16:colId xmlns:a16="http://schemas.microsoft.com/office/drawing/2014/main" val="1293529868"/>
                    </a:ext>
                  </a:extLst>
                </a:gridCol>
              </a:tblGrid>
              <a:tr h="579310">
                <a:tc>
                  <a:txBody>
                    <a:bodyPr/>
                    <a:lstStyle/>
                    <a:p>
                      <a:pPr algn="l" fontAlgn="b"/>
                      <a:endParaRPr lang="en-US" sz="14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600" b="1" u="none" strike="noStrike" dirty="0">
                          <a:effectLst/>
                        </a:rPr>
                        <a:t>Colville Tribes </a:t>
                      </a:r>
                      <a:endParaRPr lang="en-US" sz="16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600" b="1" u="none" strike="noStrike" dirty="0">
                          <a:effectLst/>
                        </a:rPr>
                        <a:t>IDFG</a:t>
                      </a:r>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600" b="1" u="none" strike="noStrike" dirty="0">
                          <a:effectLst/>
                        </a:rPr>
                        <a:t>NPT</a:t>
                      </a:r>
                      <a:r>
                        <a:rPr lang="en-US" sz="1200" b="1" u="none" strike="noStrike" dirty="0">
                          <a:effectLst/>
                        </a:rPr>
                        <a:t>*</a:t>
                      </a:r>
                      <a:endParaRPr lang="en-US" sz="12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600" b="1" u="none" strike="noStrike" dirty="0">
                          <a:effectLst/>
                        </a:rPr>
                        <a:t>ODFW </a:t>
                      </a:r>
                      <a:endParaRPr lang="en-US" sz="16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600" b="1" u="none" strike="noStrike" dirty="0">
                          <a:effectLst/>
                        </a:rPr>
                        <a:t>USFWS </a:t>
                      </a:r>
                      <a:endParaRPr lang="en-US" sz="16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600" b="1" u="none" strike="noStrike" dirty="0">
                          <a:effectLst/>
                        </a:rPr>
                        <a:t>WDFW </a:t>
                      </a:r>
                      <a:endParaRPr lang="en-US" sz="16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600" b="1" u="none" strike="noStrike" dirty="0">
                          <a:effectLst/>
                        </a:rPr>
                        <a:t>YN </a:t>
                      </a:r>
                      <a:endParaRPr lang="en-US" sz="16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600" b="1" u="none" strike="noStrike" dirty="0">
                          <a:effectLst/>
                        </a:rPr>
                        <a:t>FPC </a:t>
                      </a:r>
                      <a:endParaRPr lang="en-US" sz="16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600" b="1" u="none" strike="noStrike" dirty="0">
                          <a:effectLst/>
                        </a:rPr>
                        <a:t>Others* </a:t>
                      </a:r>
                      <a:endParaRPr lang="en-US" sz="16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400" b="1" u="none" strike="noStrike" dirty="0">
                          <a:effectLst/>
                        </a:rPr>
                        <a:t>SBT</a:t>
                      </a:r>
                      <a:endParaRPr lang="en-US" sz="12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400" b="1" u="none" strike="noStrike" dirty="0">
                          <a:effectLst/>
                        </a:rPr>
                        <a:t>CTWSR</a:t>
                      </a:r>
                      <a:endParaRPr lang="en-US" sz="12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400" b="1" u="none" strike="noStrike" dirty="0">
                          <a:effectLst/>
                        </a:rPr>
                        <a:t>CTUIR</a:t>
                      </a:r>
                      <a:endParaRPr lang="en-US" sz="1200" b="1" i="0" u="none" strike="noStrike" dirty="0">
                        <a:solidFill>
                          <a:srgbClr val="000000"/>
                        </a:solidFill>
                        <a:effectLst/>
                        <a:latin typeface="Calibri" panose="020F0502020204030204" pitchFamily="34" charset="0"/>
                      </a:endParaRPr>
                    </a:p>
                  </a:txBody>
                  <a:tcPr marL="0" marR="0" marT="0" marB="0" anchor="b">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969776406"/>
                  </a:ext>
                </a:extLst>
              </a:tr>
              <a:tr h="50135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Count of data records</a:t>
                      </a:r>
                    </a:p>
                    <a:p>
                      <a:pPr marL="0" marR="0" lvl="0" indent="0" algn="l"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HLI Category</a:t>
                      </a:r>
                    </a:p>
                  </a:txBody>
                  <a:tcPr marL="0" marR="0" marT="0" marB="0">
                    <a:lnL w="12700" cap="flat" cmpd="sng" algn="ctr">
                      <a:solidFill>
                        <a:schemeClr val="accent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9">
                  <a:txBody>
                    <a:bodyPr/>
                    <a:lstStyle/>
                    <a:p>
                      <a:pPr algn="ctr" fontAlgn="b"/>
                      <a:r>
                        <a:rPr lang="en-US" sz="1400" b="0" i="0" u="none" strike="noStrike" dirty="0">
                          <a:solidFill>
                            <a:srgbClr val="000000"/>
                          </a:solidFill>
                          <a:effectLst/>
                          <a:latin typeface="Calibri" panose="020F0502020204030204" pitchFamily="34" charset="0"/>
                        </a:rPr>
                        <a:t> </a:t>
                      </a: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3">
                  <a:txBody>
                    <a:bodyPr/>
                    <a:lstStyle/>
                    <a:p>
                      <a:pPr algn="ctr" fontAlgn="b"/>
                      <a:r>
                        <a:rPr lang="en-US" sz="1600" b="0" i="1" u="none" strike="noStrike" dirty="0">
                          <a:solidFill>
                            <a:srgbClr val="000000"/>
                          </a:solidFill>
                          <a:effectLst/>
                          <a:latin typeface="Calibri" panose="020F0502020204030204" pitchFamily="34" charset="0"/>
                        </a:rPr>
                        <a:t>pending</a:t>
                      </a:r>
                    </a:p>
                  </a:txBody>
                  <a:tcPr marL="0" marR="0" marT="0" marB="0" anchor="ctr">
                    <a:lnL w="12700" cap="flat" cmpd="sng" algn="ctr">
                      <a:solidFill>
                        <a:schemeClr val="bg2">
                          <a:lumMod val="90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accent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accent1"/>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397225655"/>
                  </a:ext>
                </a:extLst>
              </a:tr>
              <a:tr h="501350">
                <a:tc>
                  <a:txBody>
                    <a:bodyPr/>
                    <a:lstStyle/>
                    <a:p>
                      <a:pPr algn="l" fontAlgn="b"/>
                      <a:r>
                        <a:rPr lang="en-US" sz="1800" b="0" u="none" strike="noStrike" dirty="0">
                          <a:effectLst/>
                        </a:rPr>
                        <a:t>Natural Origin </a:t>
                      </a:r>
                      <a:r>
                        <a:rPr lang="en-US" sz="1800" b="0" u="none" strike="noStrike" dirty="0" err="1">
                          <a:effectLst/>
                        </a:rPr>
                        <a:t>Spawner</a:t>
                      </a:r>
                      <a:r>
                        <a:rPr lang="en-US" sz="1800" b="0" u="none" strike="noStrike" dirty="0">
                          <a:effectLst/>
                        </a:rPr>
                        <a:t> Abundance (NOSA)</a:t>
                      </a:r>
                      <a:endParaRPr lang="en-US" sz="18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accent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rgbClr val="EAF2FA"/>
                    </a:solidFill>
                  </a:tcPr>
                </a:tc>
                <a:tc>
                  <a:txBody>
                    <a:bodyPr/>
                    <a:lstStyle/>
                    <a:p>
                      <a:pPr algn="ctr" fontAlgn="b"/>
                      <a:r>
                        <a:rPr lang="en-US" sz="1800" u="none" strike="noStrike" dirty="0">
                          <a:effectLst/>
                        </a:rPr>
                        <a:t>14</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r>
                        <a:rPr lang="en-US" sz="1800" u="none" strike="noStrike" dirty="0">
                          <a:effectLst/>
                        </a:rPr>
                        <a:t>1196</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r>
                        <a:rPr lang="en-US" sz="1800" u="none" strike="noStrike" dirty="0">
                          <a:effectLst/>
                        </a:rPr>
                        <a:t>389</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r>
                        <a:rPr lang="en-US" sz="1800" u="none" strike="noStrike" dirty="0">
                          <a:effectLst/>
                        </a:rPr>
                        <a:t>2478</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r>
                        <a:rPr lang="en-US" sz="1800" u="none" strike="noStrike" dirty="0">
                          <a:effectLst/>
                        </a:rPr>
                        <a:t>3539</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r>
                        <a:rPr lang="en-US" sz="1800" u="none" strike="noStrike" dirty="0">
                          <a:effectLst/>
                        </a:rPr>
                        <a:t>165</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extLst>
                  <a:ext uri="{0D108BD9-81ED-4DB2-BD59-A6C34878D82A}">
                    <a16:rowId xmlns:a16="http://schemas.microsoft.com/office/drawing/2014/main" val="1870406294"/>
                  </a:ext>
                </a:extLst>
              </a:tr>
              <a:tr h="250675">
                <a:tc>
                  <a:txBody>
                    <a:bodyPr/>
                    <a:lstStyle/>
                    <a:p>
                      <a:pPr algn="l" fontAlgn="b"/>
                      <a:r>
                        <a:rPr lang="en-US" sz="1800" b="0" u="none" strike="noStrike" dirty="0" err="1">
                          <a:effectLst/>
                        </a:rPr>
                        <a:t>Presmolt</a:t>
                      </a:r>
                      <a:r>
                        <a:rPr lang="en-US" sz="1800" b="0" u="none" strike="noStrike" dirty="0">
                          <a:effectLst/>
                        </a:rPr>
                        <a:t> Abundance</a:t>
                      </a:r>
                      <a:endParaRPr lang="en-US" sz="18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accent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pPr algn="ctr" fontAlgn="b"/>
                      <a:r>
                        <a:rPr lang="en-US" sz="1800" u="none" strike="noStrike">
                          <a:effectLst/>
                        </a:rPr>
                        <a:t>49</a:t>
                      </a:r>
                      <a:endParaRPr lang="en-US" sz="1800" b="0" i="0" u="none" strike="noStrike">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89</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a:effectLst/>
                        </a:rPr>
                        <a:t>24</a:t>
                      </a:r>
                      <a:endParaRPr lang="en-US" sz="1800" b="0" i="0" u="none" strike="noStrike">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598640471"/>
                  </a:ext>
                </a:extLst>
              </a:tr>
              <a:tr h="250675">
                <a:tc>
                  <a:txBody>
                    <a:bodyPr/>
                    <a:lstStyle/>
                    <a:p>
                      <a:pPr marL="0" algn="l" defTabSz="914400" rtl="0" eaLnBrk="1" fontAlgn="b" latinLnBrk="0" hangingPunct="1"/>
                      <a:r>
                        <a:rPr lang="en-US" sz="1800" b="0" u="none" strike="noStrike" kern="1200" dirty="0">
                          <a:solidFill>
                            <a:schemeClr val="tx1"/>
                          </a:solidFill>
                          <a:effectLst/>
                          <a:latin typeface="+mn-lt"/>
                          <a:ea typeface="+mn-ea"/>
                          <a:cs typeface="+mn-cs"/>
                        </a:rPr>
                        <a:t>Juvenile Outmigrants</a:t>
                      </a:r>
                    </a:p>
                  </a:txBody>
                  <a:tcPr marL="0" marR="0" marT="0" marB="0" anchor="b">
                    <a:lnL w="12700" cap="flat" cmpd="sng" algn="ctr">
                      <a:solidFill>
                        <a:schemeClr val="accent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12</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750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157</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316</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383</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31</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6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extLst>
                  <a:ext uri="{0D108BD9-81ED-4DB2-BD59-A6C34878D82A}">
                    <a16:rowId xmlns:a16="http://schemas.microsoft.com/office/drawing/2014/main" val="622174020"/>
                  </a:ext>
                </a:extLst>
              </a:tr>
              <a:tr h="501350">
                <a:tc>
                  <a:txBody>
                    <a:bodyPr/>
                    <a:lstStyle/>
                    <a:p>
                      <a:pPr algn="l" fontAlgn="b"/>
                      <a:r>
                        <a:rPr lang="en-US" sz="1800" b="0" u="none" strike="noStrike" dirty="0">
                          <a:effectLst/>
                        </a:rPr>
                        <a:t>Smolt to Adult Return Rate (SAR)</a:t>
                      </a:r>
                      <a:endParaRPr lang="en-US" sz="18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accent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a:txBody>
                    <a:bodyPr/>
                    <a:lstStyle/>
                    <a:p>
                      <a:pPr algn="ctr" fontAlgn="b"/>
                      <a:r>
                        <a:rPr lang="en-US" sz="1800" u="none" strike="noStrike">
                          <a:effectLst/>
                        </a:rPr>
                        <a:t>10</a:t>
                      </a:r>
                      <a:endParaRPr lang="en-US" sz="1800" b="0" i="0" u="none" strike="noStrike">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264</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16</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46</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1800" u="none" strike="noStrike" dirty="0">
                          <a:effectLst/>
                        </a:rPr>
                        <a:t>955</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689441506"/>
                  </a:ext>
                </a:extLst>
              </a:tr>
              <a:tr h="501350">
                <a:tc>
                  <a:txBody>
                    <a:bodyPr/>
                    <a:lstStyle/>
                    <a:p>
                      <a:pPr marL="0" algn="l" defTabSz="914400" rtl="0" eaLnBrk="1" fontAlgn="b" latinLnBrk="0" hangingPunct="1"/>
                      <a:r>
                        <a:rPr lang="en-US" sz="1800" b="0" u="none" strike="noStrike" kern="1200" dirty="0">
                          <a:solidFill>
                            <a:schemeClr val="tx1"/>
                          </a:solidFill>
                          <a:effectLst/>
                          <a:latin typeface="+mn-lt"/>
                          <a:ea typeface="+mn-ea"/>
                          <a:cs typeface="+mn-cs"/>
                        </a:rPr>
                        <a:t>Recruits per </a:t>
                      </a:r>
                      <a:r>
                        <a:rPr lang="en-US" sz="1800" b="0" u="none" strike="noStrike" kern="1200" dirty="0" err="1">
                          <a:solidFill>
                            <a:schemeClr val="tx1"/>
                          </a:solidFill>
                          <a:effectLst/>
                          <a:latin typeface="+mn-lt"/>
                          <a:ea typeface="+mn-ea"/>
                          <a:cs typeface="+mn-cs"/>
                        </a:rPr>
                        <a:t>Spawner</a:t>
                      </a:r>
                      <a:r>
                        <a:rPr lang="en-US" sz="1800" b="0" u="none" strike="noStrike" kern="1200" dirty="0">
                          <a:solidFill>
                            <a:schemeClr val="tx1"/>
                          </a:solidFill>
                          <a:effectLst/>
                          <a:latin typeface="+mn-lt"/>
                          <a:ea typeface="+mn-ea"/>
                          <a:cs typeface="+mn-cs"/>
                        </a:rPr>
                        <a:t> (R/S)</a:t>
                      </a:r>
                    </a:p>
                  </a:txBody>
                  <a:tcPr marL="0" marR="0" marT="0" marB="0" anchor="b">
                    <a:lnL w="12700" cap="flat" cmpd="sng" algn="ctr">
                      <a:solidFill>
                        <a:schemeClr val="accent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10</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984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2258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r>
                        <a:rPr lang="en-US" sz="1800" b="0" u="none" strike="noStrike" kern="1200" dirty="0">
                          <a:solidFill>
                            <a:schemeClr val="tx1"/>
                          </a:solidFill>
                          <a:effectLst/>
                          <a:latin typeface="+mn-lt"/>
                          <a:ea typeface="+mn-ea"/>
                          <a:cs typeface="+mn-cs"/>
                        </a:rPr>
                        <a:t>309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8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tc>
                  <a:txBody>
                    <a:bodyPr/>
                    <a:lstStyle/>
                    <a:p>
                      <a:pPr marL="0" algn="ctr" defTabSz="914400" rtl="0" eaLnBrk="1" fontAlgn="b" latinLnBrk="0" hangingPunct="1"/>
                      <a:endParaRPr lang="en-US" sz="1600" b="0" u="none" strike="noStrike" kern="1200" dirty="0">
                        <a:solidFill>
                          <a:schemeClr val="tx1"/>
                        </a:solidFill>
                        <a:effectLst/>
                        <a:latin typeface="+mn-lt"/>
                        <a:ea typeface="+mn-ea"/>
                        <a:cs typeface="+mn-cs"/>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AF2FA"/>
                    </a:solidFill>
                  </a:tcPr>
                </a:tc>
                <a:extLst>
                  <a:ext uri="{0D108BD9-81ED-4DB2-BD59-A6C34878D82A}">
                    <a16:rowId xmlns:a16="http://schemas.microsoft.com/office/drawing/2014/main" val="2618449195"/>
                  </a:ext>
                </a:extLst>
              </a:tr>
              <a:tr h="501350">
                <a:tc>
                  <a:txBody>
                    <a:bodyPr/>
                    <a:lstStyle/>
                    <a:p>
                      <a:pPr algn="l" fontAlgn="b"/>
                      <a:r>
                        <a:rPr lang="en-US" sz="1800" b="0" u="none" strike="noStrike" dirty="0">
                          <a:effectLst/>
                        </a:rPr>
                        <a:t>Proportionate Natural Influence (PNI)</a:t>
                      </a:r>
                      <a:endParaRPr lang="en-US" sz="18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accent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fontAlgn="b"/>
                      <a:r>
                        <a:rPr lang="en-US" sz="1800" u="none" strike="noStrike">
                          <a:effectLst/>
                        </a:rPr>
                        <a:t>15</a:t>
                      </a:r>
                      <a:endParaRPr lang="en-US" sz="1800" b="0" i="0" u="none" strike="noStrike">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r>
                        <a:rPr lang="en-US" sz="1800" u="none" strike="noStrike" dirty="0">
                          <a:effectLst/>
                        </a:rPr>
                        <a:t>149</a:t>
                      </a:r>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71496530"/>
                  </a:ext>
                </a:extLst>
              </a:tr>
              <a:tr h="50135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Count of unique populations and superpopulations</a:t>
                      </a:r>
                    </a:p>
                    <a:p>
                      <a:pPr marL="0" marR="0" lvl="0" indent="0" algn="r" defTabSz="914400" rtl="0" eaLnBrk="1" fontAlgn="b" latinLnBrk="0" hangingPunct="1">
                        <a:lnSpc>
                          <a:spcPct val="100000"/>
                        </a:lnSpc>
                        <a:spcBef>
                          <a:spcPts val="0"/>
                        </a:spcBef>
                        <a:spcAft>
                          <a:spcPts val="0"/>
                        </a:spcAft>
                        <a:buClrTx/>
                        <a:buSzTx/>
                        <a:buFontTx/>
                        <a:buNone/>
                        <a:tabLst/>
                        <a:defRPr/>
                      </a:pPr>
                      <a:r>
                        <a:rPr lang="en-US" sz="1600" b="0" i="1" u="none" strike="noStrike" dirty="0">
                          <a:solidFill>
                            <a:srgbClr val="000000"/>
                          </a:solidFill>
                          <a:effectLst/>
                          <a:latin typeface="Calibri" panose="020F0502020204030204" pitchFamily="34" charset="0"/>
                        </a:rPr>
                        <a:t>(# of populations with HLI trend data only)</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38 </a:t>
                      </a:r>
                    </a:p>
                    <a:p>
                      <a:pPr algn="ctr" fontAlgn="b"/>
                      <a:r>
                        <a:rPr lang="en-US" sz="1600" b="0" i="1" u="none" strike="noStrike" dirty="0">
                          <a:solidFill>
                            <a:srgbClr val="000000"/>
                          </a:solidFill>
                          <a:effectLst/>
                          <a:latin typeface="Calibri" panose="020F0502020204030204" pitchFamily="34" charset="0"/>
                        </a:rPr>
                        <a:t>(7) </a:t>
                      </a: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47</a:t>
                      </a: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79</a:t>
                      </a:r>
                    </a:p>
                    <a:p>
                      <a:pPr algn="ctr" fontAlgn="b"/>
                      <a:r>
                        <a:rPr lang="en-US" sz="1600" b="0" i="1" u="none" strike="noStrike" dirty="0">
                          <a:solidFill>
                            <a:srgbClr val="000000"/>
                          </a:solidFill>
                          <a:effectLst/>
                          <a:latin typeface="Calibri" panose="020F0502020204030204" pitchFamily="34" charset="0"/>
                        </a:rPr>
                        <a:t>(7) </a:t>
                      </a: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a:t>
                      </a:r>
                    </a:p>
                    <a:p>
                      <a:pPr algn="ctr" fontAlgn="b"/>
                      <a:r>
                        <a:rPr lang="en-US" sz="1600" b="0" i="1" u="none" strike="noStrike" dirty="0">
                          <a:solidFill>
                            <a:srgbClr val="000000"/>
                          </a:solidFill>
                          <a:effectLst/>
                          <a:latin typeface="Calibri" panose="020F0502020204030204" pitchFamily="34" charset="0"/>
                        </a:rPr>
                        <a:t>(3)</a:t>
                      </a:r>
                      <a:endParaRPr lang="en-US" sz="1600" b="0" i="0" u="none" strike="noStrike" dirty="0">
                        <a:solidFill>
                          <a:srgbClr val="000000"/>
                        </a:solidFill>
                        <a:effectLst/>
                        <a:latin typeface="Calibri" panose="020F0502020204030204" pitchFamily="34" charset="0"/>
                      </a:endParaRP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102</a:t>
                      </a:r>
                    </a:p>
                    <a:p>
                      <a:pPr algn="ctr" fontAlgn="b"/>
                      <a:r>
                        <a:rPr lang="en-US" sz="1600" b="0" i="1" u="none" strike="noStrike" dirty="0">
                          <a:solidFill>
                            <a:srgbClr val="000000"/>
                          </a:solidFill>
                          <a:effectLst/>
                          <a:latin typeface="Calibri" panose="020F0502020204030204" pitchFamily="34" charset="0"/>
                        </a:rPr>
                        <a:t>(17) </a:t>
                      </a: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29</a:t>
                      </a: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0" marR="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8254294"/>
                  </a:ext>
                </a:extLst>
              </a:tr>
            </a:tbl>
          </a:graphicData>
        </a:graphic>
      </p:graphicFrame>
      <p:sp>
        <p:nvSpPr>
          <p:cNvPr id="2" name="Title 1">
            <a:extLst>
              <a:ext uri="{FF2B5EF4-FFF2-40B4-BE49-F238E27FC236}">
                <a16:creationId xmlns:a16="http://schemas.microsoft.com/office/drawing/2014/main" id="{962D63EF-C227-4448-8E82-369E1A099CDB}"/>
              </a:ext>
            </a:extLst>
          </p:cNvPr>
          <p:cNvSpPr>
            <a:spLocks noGrp="1"/>
          </p:cNvSpPr>
          <p:nvPr>
            <p:ph type="title"/>
          </p:nvPr>
        </p:nvSpPr>
        <p:spPr>
          <a:xfrm>
            <a:off x="385156" y="31833"/>
            <a:ext cx="9763988" cy="867819"/>
          </a:xfrm>
        </p:spPr>
        <p:txBody>
          <a:bodyPr>
            <a:normAutofit/>
          </a:bodyPr>
          <a:lstStyle/>
          <a:p>
            <a:r>
              <a:rPr lang="en-US" b="1" dirty="0"/>
              <a:t>CAP – Total Records by Data Source per HLI Category</a:t>
            </a:r>
            <a:br>
              <a:rPr lang="en-US" b="1" dirty="0"/>
            </a:br>
            <a:r>
              <a:rPr lang="en-US" sz="2000" dirty="0"/>
              <a:t>(data as of August 3, 2020, submitting entity may differ from source entity)</a:t>
            </a:r>
          </a:p>
        </p:txBody>
      </p:sp>
      <p:sp>
        <p:nvSpPr>
          <p:cNvPr id="8" name="Rectangle 7">
            <a:extLst>
              <a:ext uri="{FF2B5EF4-FFF2-40B4-BE49-F238E27FC236}">
                <a16:creationId xmlns:a16="http://schemas.microsoft.com/office/drawing/2014/main" id="{85C1E17B-39CB-4A4B-A42D-720ADCC6F779}"/>
              </a:ext>
            </a:extLst>
          </p:cNvPr>
          <p:cNvSpPr/>
          <p:nvPr/>
        </p:nvSpPr>
        <p:spPr>
          <a:xfrm>
            <a:off x="257700" y="5946336"/>
            <a:ext cx="11806844" cy="954107"/>
          </a:xfrm>
          <a:prstGeom prst="rect">
            <a:avLst/>
          </a:prstGeom>
        </p:spPr>
        <p:txBody>
          <a:bodyPr wrap="square">
            <a:spAutoFit/>
          </a:bodyPr>
          <a:lstStyle/>
          <a:p>
            <a:pPr fontAlgn="b"/>
            <a:r>
              <a:rPr lang="en-US" sz="1600" dirty="0"/>
              <a:t>During 2020 three new populations were added in CAX: Grays/Chinook, </a:t>
            </a:r>
            <a:r>
              <a:rPr lang="en-US" sz="1600" dirty="0" err="1"/>
              <a:t>Elochoman</a:t>
            </a:r>
            <a:r>
              <a:rPr lang="en-US" sz="1600" dirty="0"/>
              <a:t>/Skamokawa, and Mill/Abernathy/Germany populations.</a:t>
            </a:r>
          </a:p>
          <a:p>
            <a:pPr fontAlgn="b"/>
            <a:endParaRPr lang="en-US" sz="800" dirty="0"/>
          </a:p>
          <a:p>
            <a:pPr fontAlgn="b"/>
            <a:r>
              <a:rPr lang="en-US" sz="1600" dirty="0"/>
              <a:t>*NPT started submitted HLI data to CAX in 2020.</a:t>
            </a:r>
            <a:r>
              <a:rPr lang="en-US" sz="1600" baseline="30000" dirty="0"/>
              <a:t>  </a:t>
            </a:r>
            <a:r>
              <a:rPr lang="en-US" sz="1600" dirty="0"/>
              <a:t>The</a:t>
            </a:r>
            <a:r>
              <a:rPr lang="en-US" sz="1600" i="1" baseline="30000" dirty="0"/>
              <a:t> “</a:t>
            </a:r>
            <a:r>
              <a:rPr lang="en-US" sz="1600" dirty="0"/>
              <a:t>Others” entity group include </a:t>
            </a:r>
            <a:r>
              <a:rPr lang="en-US" sz="1600" dirty="0" err="1"/>
              <a:t>Biomark</a:t>
            </a:r>
            <a:r>
              <a:rPr lang="en-US" sz="1600" dirty="0"/>
              <a:t>, PSMFC, and </a:t>
            </a:r>
            <a:r>
              <a:rPr lang="en-US" sz="1600" dirty="0" err="1"/>
              <a:t>Terraqua</a:t>
            </a:r>
            <a:endParaRPr lang="en-US" sz="1600" dirty="0"/>
          </a:p>
          <a:p>
            <a:pPr fontAlgn="b"/>
            <a:endParaRPr lang="en-US" sz="1600" dirty="0"/>
          </a:p>
        </p:txBody>
      </p:sp>
      <p:cxnSp>
        <p:nvCxnSpPr>
          <p:cNvPr id="9" name="Straight Connector 8">
            <a:extLst>
              <a:ext uri="{FF2B5EF4-FFF2-40B4-BE49-F238E27FC236}">
                <a16:creationId xmlns:a16="http://schemas.microsoft.com/office/drawing/2014/main" id="{16B96518-ABCF-4C66-BF28-04E96927FBFF}"/>
              </a:ext>
            </a:extLst>
          </p:cNvPr>
          <p:cNvCxnSpPr>
            <a:cxnSpLocks/>
          </p:cNvCxnSpPr>
          <p:nvPr/>
        </p:nvCxnSpPr>
        <p:spPr>
          <a:xfrm>
            <a:off x="306798" y="1485147"/>
            <a:ext cx="2431785" cy="417167"/>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8BEA480-D2F7-454F-B4D4-BFE742B5B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1232915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66C534-7692-45E3-B8F1-B123F1108F61}"/>
              </a:ext>
            </a:extLst>
          </p:cNvPr>
          <p:cNvSpPr>
            <a:spLocks noGrp="1"/>
          </p:cNvSpPr>
          <p:nvPr>
            <p:ph type="title"/>
          </p:nvPr>
        </p:nvSpPr>
        <p:spPr>
          <a:xfrm>
            <a:off x="838200" y="2406484"/>
            <a:ext cx="10515600" cy="2852737"/>
          </a:xfrm>
        </p:spPr>
        <p:txBody>
          <a:bodyPr>
            <a:normAutofit/>
          </a:bodyPr>
          <a:lstStyle/>
          <a:p>
            <a:r>
              <a:rPr lang="en-US" sz="3200" dirty="0"/>
              <a:t>HCAX 2020 EPA Exchange Network Grant</a:t>
            </a:r>
            <a:br>
              <a:rPr lang="en-US" sz="3200" dirty="0"/>
            </a:br>
            <a:r>
              <a:rPr lang="en-US" sz="2200" dirty="0"/>
              <a:t>Status update</a:t>
            </a:r>
          </a:p>
        </p:txBody>
      </p:sp>
      <p:pic>
        <p:nvPicPr>
          <p:cNvPr id="3" name="Picture 2">
            <a:extLst>
              <a:ext uri="{FF2B5EF4-FFF2-40B4-BE49-F238E27FC236}">
                <a16:creationId xmlns:a16="http://schemas.microsoft.com/office/drawing/2014/main" id="{85FBA63F-A7A9-4FD2-BD03-8FA2CC4B342D}"/>
              </a:ext>
            </a:extLst>
          </p:cNvPr>
          <p:cNvPicPr>
            <a:picLocks noChangeAspect="1"/>
          </p:cNvPicPr>
          <p:nvPr/>
        </p:nvPicPr>
        <p:blipFill rotWithShape="1">
          <a:blip r:embed="rId3">
            <a:extLst>
              <a:ext uri="{28A0092B-C50C-407E-A947-70E740481C1C}">
                <a14:useLocalDpi xmlns:a14="http://schemas.microsoft.com/office/drawing/2010/main" val="0"/>
              </a:ext>
            </a:extLst>
          </a:blip>
          <a:srcRect l="29104" t="47439" b="22709"/>
          <a:stretch/>
        </p:blipFill>
        <p:spPr>
          <a:xfrm>
            <a:off x="0" y="5131"/>
            <a:ext cx="12121116" cy="3827722"/>
          </a:xfrm>
          <a:prstGeom prst="rect">
            <a:avLst/>
          </a:prstGeom>
        </p:spPr>
      </p:pic>
      <p:sp>
        <p:nvSpPr>
          <p:cNvPr id="6" name="Rectangle 5">
            <a:extLst>
              <a:ext uri="{FF2B5EF4-FFF2-40B4-BE49-F238E27FC236}">
                <a16:creationId xmlns:a16="http://schemas.microsoft.com/office/drawing/2014/main" id="{0F2EC0F9-E43F-4180-92D2-5A1BE37EABAD}"/>
              </a:ext>
            </a:extLst>
          </p:cNvPr>
          <p:cNvSpPr/>
          <p:nvPr/>
        </p:nvSpPr>
        <p:spPr>
          <a:xfrm>
            <a:off x="7741355" y="3463521"/>
            <a:ext cx="3175613" cy="369332"/>
          </a:xfrm>
          <a:prstGeom prst="rect">
            <a:avLst/>
          </a:prstGeom>
        </p:spPr>
        <p:txBody>
          <a:bodyPr wrap="none">
            <a:spAutoFit/>
          </a:bodyPr>
          <a:lstStyle/>
          <a:p>
            <a:r>
              <a:rPr lang="en-US" b="1" dirty="0"/>
              <a:t>White River, WA logjam project</a:t>
            </a:r>
            <a:endParaRPr lang="en-US" dirty="0"/>
          </a:p>
        </p:txBody>
      </p:sp>
    </p:spTree>
    <p:extLst>
      <p:ext uri="{BB962C8B-B14F-4D97-AF65-F5344CB8AC3E}">
        <p14:creationId xmlns:p14="http://schemas.microsoft.com/office/powerpoint/2010/main" val="2762313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C52C-15FC-42E6-820B-604D2FE6A5BB}"/>
              </a:ext>
            </a:extLst>
          </p:cNvPr>
          <p:cNvSpPr>
            <a:spLocks noGrp="1"/>
          </p:cNvSpPr>
          <p:nvPr>
            <p:ph type="title"/>
          </p:nvPr>
        </p:nvSpPr>
        <p:spPr>
          <a:xfrm>
            <a:off x="172123" y="292828"/>
            <a:ext cx="9856002" cy="1046095"/>
          </a:xfrm>
        </p:spPr>
        <p:txBody>
          <a:bodyPr>
            <a:normAutofit/>
          </a:bodyPr>
          <a:lstStyle/>
          <a:p>
            <a:pPr algn="ctr"/>
            <a:r>
              <a:rPr lang="en-US" sz="3000" b="1" dirty="0">
                <a:highlight>
                  <a:srgbClr val="FFFFFF"/>
                </a:highlight>
              </a:rPr>
              <a:t>CAP and EPA Exchange Network Grant - Pacific Northwest HCAX</a:t>
            </a:r>
            <a:endParaRPr lang="en-US" sz="2200" i="1" dirty="0"/>
          </a:p>
        </p:txBody>
      </p:sp>
      <p:sp>
        <p:nvSpPr>
          <p:cNvPr id="3" name="Content Placeholder 2">
            <a:extLst>
              <a:ext uri="{FF2B5EF4-FFF2-40B4-BE49-F238E27FC236}">
                <a16:creationId xmlns:a16="http://schemas.microsoft.com/office/drawing/2014/main" id="{8D67C7E0-5DEF-4EA9-B202-21869DA8CE99}"/>
              </a:ext>
            </a:extLst>
          </p:cNvPr>
          <p:cNvSpPr>
            <a:spLocks noGrp="1"/>
          </p:cNvSpPr>
          <p:nvPr>
            <p:ph idx="1"/>
          </p:nvPr>
        </p:nvSpPr>
        <p:spPr>
          <a:xfrm>
            <a:off x="464458" y="1282135"/>
            <a:ext cx="11263084" cy="1466578"/>
          </a:xfrm>
        </p:spPr>
        <p:txBody>
          <a:bodyPr>
            <a:normAutofit/>
          </a:bodyPr>
          <a:lstStyle/>
          <a:p>
            <a:r>
              <a:rPr lang="en-US" sz="1800" b="1" dirty="0">
                <a:highlight>
                  <a:srgbClr val="FFFFFF"/>
                </a:highlight>
              </a:rPr>
              <a:t>Project goal: </a:t>
            </a:r>
            <a:r>
              <a:rPr lang="en-US" sz="1800" dirty="0">
                <a:highlight>
                  <a:srgbClr val="FFFFFF"/>
                </a:highlight>
              </a:rPr>
              <a:t>provide access to Pacific Northwest EPA Region 10 salmonid hatchery information for regional decision-making through the Hatchery Coordinated Assessments Exchange (Pacific Northwest HCAX)</a:t>
            </a:r>
          </a:p>
          <a:p>
            <a:r>
              <a:rPr lang="en-US" sz="1800" b="1" dirty="0">
                <a:highlight>
                  <a:srgbClr val="FFFFFF"/>
                </a:highlight>
              </a:rPr>
              <a:t>Grant funding</a:t>
            </a:r>
            <a:r>
              <a:rPr lang="en-US" sz="1800" dirty="0">
                <a:highlight>
                  <a:srgbClr val="FFFFFF"/>
                </a:highlight>
              </a:rPr>
              <a:t>: $399,998</a:t>
            </a:r>
          </a:p>
          <a:p>
            <a:r>
              <a:rPr lang="en-US" sz="1800" b="1" dirty="0">
                <a:highlight>
                  <a:srgbClr val="FFFFFF"/>
                </a:highlight>
              </a:rPr>
              <a:t>Project Partners:</a:t>
            </a:r>
          </a:p>
        </p:txBody>
      </p:sp>
      <p:grpSp>
        <p:nvGrpSpPr>
          <p:cNvPr id="39" name="Group 38">
            <a:extLst>
              <a:ext uri="{FF2B5EF4-FFF2-40B4-BE49-F238E27FC236}">
                <a16:creationId xmlns:a16="http://schemas.microsoft.com/office/drawing/2014/main" id="{AE0DC355-6DE5-4CAC-B271-637B9016B5BB}"/>
              </a:ext>
            </a:extLst>
          </p:cNvPr>
          <p:cNvGrpSpPr/>
          <p:nvPr/>
        </p:nvGrpSpPr>
        <p:grpSpPr>
          <a:xfrm>
            <a:off x="786254" y="2435268"/>
            <a:ext cx="10619491" cy="4109287"/>
            <a:chOff x="-913540" y="2552257"/>
            <a:chExt cx="10619491" cy="4109287"/>
          </a:xfrm>
        </p:grpSpPr>
        <p:grpSp>
          <p:nvGrpSpPr>
            <p:cNvPr id="38" name="Group 37">
              <a:extLst>
                <a:ext uri="{FF2B5EF4-FFF2-40B4-BE49-F238E27FC236}">
                  <a16:creationId xmlns:a16="http://schemas.microsoft.com/office/drawing/2014/main" id="{9A616A0F-F2A2-49FE-8D10-29C005ECF8C6}"/>
                </a:ext>
              </a:extLst>
            </p:cNvPr>
            <p:cNvGrpSpPr/>
            <p:nvPr/>
          </p:nvGrpSpPr>
          <p:grpSpPr>
            <a:xfrm>
              <a:off x="-913540" y="2552257"/>
              <a:ext cx="10619491" cy="4109287"/>
              <a:chOff x="-913540" y="2552257"/>
              <a:chExt cx="10619491" cy="4109287"/>
            </a:xfrm>
          </p:grpSpPr>
          <p:grpSp>
            <p:nvGrpSpPr>
              <p:cNvPr id="7" name="Google Shape;103;g7db65b85a9_0_9">
                <a:extLst>
                  <a:ext uri="{FF2B5EF4-FFF2-40B4-BE49-F238E27FC236}">
                    <a16:creationId xmlns:a16="http://schemas.microsoft.com/office/drawing/2014/main" id="{2BED7F3E-8D7E-4637-BC62-866073DF8114}"/>
                  </a:ext>
                </a:extLst>
              </p:cNvPr>
              <p:cNvGrpSpPr/>
              <p:nvPr/>
            </p:nvGrpSpPr>
            <p:grpSpPr>
              <a:xfrm>
                <a:off x="-913540" y="2552257"/>
                <a:ext cx="10619491" cy="4109287"/>
                <a:chOff x="-1188342" y="904096"/>
                <a:chExt cx="15444366" cy="5744436"/>
              </a:xfrm>
            </p:grpSpPr>
            <p:sp>
              <p:nvSpPr>
                <p:cNvPr id="8" name="Google Shape;104;g7db65b85a9_0_9">
                  <a:extLst>
                    <a:ext uri="{FF2B5EF4-FFF2-40B4-BE49-F238E27FC236}">
                      <a16:creationId xmlns:a16="http://schemas.microsoft.com/office/drawing/2014/main" id="{049286CC-1689-47F4-956C-489A26F136DE}"/>
                    </a:ext>
                  </a:extLst>
                </p:cNvPr>
                <p:cNvSpPr/>
                <p:nvPr/>
              </p:nvSpPr>
              <p:spPr>
                <a:xfrm>
                  <a:off x="2676172" y="904096"/>
                  <a:ext cx="7979099" cy="1717668"/>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b="1" u="sng" dirty="0">
                      <a:solidFill>
                        <a:schemeClr val="lt1"/>
                      </a:solidFill>
                      <a:latin typeface="Arial Narrow" panose="020B0606020202030204" pitchFamily="34" charset="0"/>
                      <a:ea typeface="Calibri"/>
                      <a:cs typeface="Calibri"/>
                      <a:sym typeface="Calibri"/>
                    </a:rPr>
                    <a:t>Administration</a:t>
                  </a:r>
                  <a:endParaRPr b="1" u="sng" dirty="0">
                    <a:latin typeface="Arial Narrow" panose="020B0606020202030204" pitchFamily="34" charset="0"/>
                  </a:endParaRPr>
                </a:p>
                <a:p>
                  <a:pPr algn="ctr"/>
                  <a:r>
                    <a:rPr lang="en-US" dirty="0">
                      <a:solidFill>
                        <a:srgbClr val="FEE599"/>
                      </a:solidFill>
                      <a:latin typeface="Arial Narrow" panose="020B0606020202030204" pitchFamily="34" charset="0"/>
                      <a:ea typeface="Calibri"/>
                      <a:cs typeface="Calibri"/>
                      <a:sym typeface="Calibri"/>
                    </a:rPr>
                    <a:t>Washington State RCO &amp; GSRO</a:t>
                  </a:r>
                  <a:endParaRPr dirty="0">
                    <a:latin typeface="Arial Narrow" panose="020B0606020202030204" pitchFamily="34" charset="0"/>
                  </a:endParaRPr>
                </a:p>
                <a:p>
                  <a:pPr>
                    <a:lnSpc>
                      <a:spcPts val="1800"/>
                    </a:lnSpc>
                  </a:pPr>
                  <a:r>
                    <a:rPr lang="en-US" sz="1400" dirty="0">
                      <a:solidFill>
                        <a:schemeClr val="lt1"/>
                      </a:solidFill>
                      <a:latin typeface="Arial Narrow" panose="020B0606020202030204" pitchFamily="34" charset="0"/>
                      <a:ea typeface="Calibri"/>
                      <a:cs typeface="Calibri"/>
                      <a:sym typeface="Calibri"/>
                    </a:rPr>
                    <a:t>Goal 1 – Organize project governance and establish agreements for sub-award recipients</a:t>
                  </a:r>
                  <a:endParaRPr sz="1400" dirty="0">
                    <a:latin typeface="Arial Narrow" panose="020B0606020202030204" pitchFamily="34" charset="0"/>
                  </a:endParaRPr>
                </a:p>
              </p:txBody>
            </p:sp>
            <p:sp>
              <p:nvSpPr>
                <p:cNvPr id="9" name="Google Shape;105;g7db65b85a9_0_9">
                  <a:extLst>
                    <a:ext uri="{FF2B5EF4-FFF2-40B4-BE49-F238E27FC236}">
                      <a16:creationId xmlns:a16="http://schemas.microsoft.com/office/drawing/2014/main" id="{403BC551-9D76-408E-B1EF-679F0A74685E}"/>
                    </a:ext>
                  </a:extLst>
                </p:cNvPr>
                <p:cNvSpPr/>
                <p:nvPr/>
              </p:nvSpPr>
              <p:spPr>
                <a:xfrm>
                  <a:off x="-1188342" y="2440199"/>
                  <a:ext cx="6250294" cy="230085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dirty="0">
                    <a:solidFill>
                      <a:schemeClr val="lt1"/>
                    </a:solidFill>
                    <a:latin typeface="Arial Narrow" panose="020B0606020202030204" pitchFamily="34" charset="0"/>
                    <a:ea typeface="Calibri"/>
                    <a:cs typeface="Calibri"/>
                    <a:sym typeface="Calibri"/>
                  </a:endParaRPr>
                </a:p>
              </p:txBody>
            </p:sp>
            <p:sp>
              <p:nvSpPr>
                <p:cNvPr id="10" name="Google Shape;106;g7db65b85a9_0_9">
                  <a:extLst>
                    <a:ext uri="{FF2B5EF4-FFF2-40B4-BE49-F238E27FC236}">
                      <a16:creationId xmlns:a16="http://schemas.microsoft.com/office/drawing/2014/main" id="{D0A8F20D-FBE0-4CC5-8EDA-53DC6FAFB6AB}"/>
                    </a:ext>
                  </a:extLst>
                </p:cNvPr>
                <p:cNvSpPr/>
                <p:nvPr/>
              </p:nvSpPr>
              <p:spPr>
                <a:xfrm>
                  <a:off x="8005730" y="2440199"/>
                  <a:ext cx="6250294" cy="230085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dirty="0">
                    <a:solidFill>
                      <a:schemeClr val="lt1"/>
                    </a:solidFill>
                    <a:latin typeface="Arial Narrow" panose="020B0606020202030204" pitchFamily="34" charset="0"/>
                    <a:ea typeface="Calibri"/>
                    <a:cs typeface="Calibri"/>
                    <a:sym typeface="Calibri"/>
                  </a:endParaRPr>
                </a:p>
              </p:txBody>
            </p:sp>
            <p:sp>
              <p:nvSpPr>
                <p:cNvPr id="12" name="Google Shape;107;g7db65b85a9_0_9">
                  <a:extLst>
                    <a:ext uri="{FF2B5EF4-FFF2-40B4-BE49-F238E27FC236}">
                      <a16:creationId xmlns:a16="http://schemas.microsoft.com/office/drawing/2014/main" id="{3FAC94F9-E8FF-4152-841C-0F60B48AFE45}"/>
                    </a:ext>
                  </a:extLst>
                </p:cNvPr>
                <p:cNvSpPr/>
                <p:nvPr/>
              </p:nvSpPr>
              <p:spPr>
                <a:xfrm>
                  <a:off x="2637574" y="4347675"/>
                  <a:ext cx="7979099" cy="230085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dirty="0">
                      <a:solidFill>
                        <a:schemeClr val="lt1"/>
                      </a:solidFill>
                      <a:latin typeface="Arial Narrow" panose="020B0606020202030204" pitchFamily="34" charset="0"/>
                      <a:ea typeface="Calibri"/>
                      <a:cs typeface="Calibri"/>
                      <a:sym typeface="Calibri"/>
                    </a:rPr>
                    <a:t>Development and Participation</a:t>
                  </a:r>
                  <a:endParaRPr dirty="0">
                    <a:latin typeface="Arial Narrow" panose="020B0606020202030204" pitchFamily="34" charset="0"/>
                  </a:endParaRPr>
                </a:p>
                <a:p>
                  <a:pPr algn="ctr"/>
                  <a:r>
                    <a:rPr lang="en-US" sz="1400" b="1" u="sng" dirty="0">
                      <a:solidFill>
                        <a:schemeClr val="lt1"/>
                      </a:solidFill>
                      <a:latin typeface="Arial Narrow" panose="020B0606020202030204" pitchFamily="34" charset="0"/>
                      <a:ea typeface="Calibri"/>
                      <a:cs typeface="Calibri"/>
                      <a:sym typeface="Calibri"/>
                    </a:rPr>
                    <a:t>Goals 1-5  </a:t>
                  </a:r>
                  <a:endParaRPr sz="1400" b="1" u="sng" dirty="0">
                    <a:latin typeface="Arial Narrow" panose="020B0606020202030204" pitchFamily="34" charset="0"/>
                  </a:endParaRPr>
                </a:p>
                <a:p>
                  <a:pPr algn="ctr">
                    <a:lnSpc>
                      <a:spcPts val="1800"/>
                    </a:lnSpc>
                  </a:pPr>
                  <a:r>
                    <a:rPr lang="en-US" sz="1400" dirty="0">
                      <a:solidFill>
                        <a:srgbClr val="FEE599"/>
                      </a:solidFill>
                      <a:latin typeface="Arial Narrow" panose="020B0606020202030204" pitchFamily="34" charset="0"/>
                      <a:ea typeface="Calibri"/>
                      <a:cs typeface="Calibri"/>
                      <a:sym typeface="Calibri"/>
                    </a:rPr>
                    <a:t>Colville Tribes &amp; subcontractor Sitka Technology,</a:t>
                  </a:r>
                  <a:endParaRPr sz="1400" dirty="0">
                    <a:latin typeface="Arial Narrow" panose="020B0606020202030204" pitchFamily="34" charset="0"/>
                  </a:endParaRPr>
                </a:p>
                <a:p>
                  <a:pPr algn="ctr">
                    <a:lnSpc>
                      <a:spcPts val="1800"/>
                    </a:lnSpc>
                  </a:pPr>
                  <a:r>
                    <a:rPr lang="en-US" sz="1400" dirty="0">
                      <a:solidFill>
                        <a:srgbClr val="FEE599"/>
                      </a:solidFill>
                      <a:latin typeface="Arial Narrow" panose="020B0606020202030204" pitchFamily="34" charset="0"/>
                      <a:ea typeface="Calibri"/>
                      <a:cs typeface="Calibri"/>
                      <a:sym typeface="Calibri"/>
                    </a:rPr>
                    <a:t>Washington Fish and Wildlife,</a:t>
                  </a:r>
                  <a:endParaRPr sz="1400" dirty="0">
                    <a:latin typeface="Arial Narrow" panose="020B0606020202030204" pitchFamily="34" charset="0"/>
                  </a:endParaRPr>
                </a:p>
                <a:p>
                  <a:pPr algn="ctr">
                    <a:lnSpc>
                      <a:spcPts val="1800"/>
                    </a:lnSpc>
                  </a:pPr>
                  <a:r>
                    <a:rPr lang="en-US" sz="1400" dirty="0">
                      <a:solidFill>
                        <a:srgbClr val="FEE599"/>
                      </a:solidFill>
                      <a:latin typeface="Arial Narrow" panose="020B0606020202030204" pitchFamily="34" charset="0"/>
                      <a:ea typeface="Calibri"/>
                      <a:cs typeface="Calibri"/>
                      <a:sym typeface="Calibri"/>
                    </a:rPr>
                    <a:t>PSMFC – StreamNet &amp; subcontractors ODFW &amp; IDFG.</a:t>
                  </a:r>
                  <a:endParaRPr sz="1400" dirty="0">
                    <a:solidFill>
                      <a:schemeClr val="lt1"/>
                    </a:solidFill>
                    <a:latin typeface="Arial Narrow" panose="020B0606020202030204" pitchFamily="34" charset="0"/>
                    <a:ea typeface="Calibri"/>
                    <a:cs typeface="Calibri"/>
                    <a:sym typeface="Calibri"/>
                  </a:endParaRPr>
                </a:p>
              </p:txBody>
            </p:sp>
            <p:cxnSp>
              <p:nvCxnSpPr>
                <p:cNvPr id="13" name="Google Shape;108;g7db65b85a9_0_9">
                  <a:extLst>
                    <a:ext uri="{FF2B5EF4-FFF2-40B4-BE49-F238E27FC236}">
                      <a16:creationId xmlns:a16="http://schemas.microsoft.com/office/drawing/2014/main" id="{B7C88490-5084-4D6D-AD66-05C4C0AA664F}"/>
                    </a:ext>
                  </a:extLst>
                </p:cNvPr>
                <p:cNvCxnSpPr>
                  <a:cxnSpLocks/>
                  <a:stCxn id="8" idx="4"/>
                  <a:endCxn id="9" idx="7"/>
                </p:cNvCxnSpPr>
                <p:nvPr/>
              </p:nvCxnSpPr>
              <p:spPr>
                <a:xfrm flipH="1">
                  <a:off x="4146617" y="2621764"/>
                  <a:ext cx="2519104" cy="155388"/>
                </a:xfrm>
                <a:prstGeom prst="straightConnector1">
                  <a:avLst/>
                </a:prstGeom>
                <a:noFill/>
                <a:ln w="38100" cap="flat" cmpd="sng">
                  <a:solidFill>
                    <a:schemeClr val="accent1"/>
                  </a:solidFill>
                  <a:prstDash val="solid"/>
                  <a:miter lim="800000"/>
                  <a:headEnd type="none" w="sm" len="sm"/>
                  <a:tailEnd type="triangle" w="med" len="med"/>
                </a:ln>
              </p:spPr>
            </p:cxnSp>
            <p:cxnSp>
              <p:nvCxnSpPr>
                <p:cNvPr id="14" name="Google Shape;109;g7db65b85a9_0_9">
                  <a:extLst>
                    <a:ext uri="{FF2B5EF4-FFF2-40B4-BE49-F238E27FC236}">
                      <a16:creationId xmlns:a16="http://schemas.microsoft.com/office/drawing/2014/main" id="{B2AAFFFD-F8C7-42F0-9BB5-E001AF78F487}"/>
                    </a:ext>
                  </a:extLst>
                </p:cNvPr>
                <p:cNvCxnSpPr>
                  <a:cxnSpLocks/>
                  <a:stCxn id="8" idx="4"/>
                  <a:endCxn id="12" idx="0"/>
                </p:cNvCxnSpPr>
                <p:nvPr/>
              </p:nvCxnSpPr>
              <p:spPr>
                <a:xfrm flipH="1">
                  <a:off x="6627123" y="2621764"/>
                  <a:ext cx="38598" cy="1725911"/>
                </a:xfrm>
                <a:prstGeom prst="straightConnector1">
                  <a:avLst/>
                </a:prstGeom>
                <a:noFill/>
                <a:ln w="38100" cap="flat" cmpd="sng">
                  <a:solidFill>
                    <a:schemeClr val="accent1"/>
                  </a:solidFill>
                  <a:prstDash val="solid"/>
                  <a:miter lim="800000"/>
                  <a:headEnd type="none" w="sm" len="sm"/>
                  <a:tailEnd type="triangle" w="med" len="med"/>
                </a:ln>
              </p:spPr>
            </p:cxnSp>
            <p:cxnSp>
              <p:nvCxnSpPr>
                <p:cNvPr id="15" name="Google Shape;110;g7db65b85a9_0_9">
                  <a:extLst>
                    <a:ext uri="{FF2B5EF4-FFF2-40B4-BE49-F238E27FC236}">
                      <a16:creationId xmlns:a16="http://schemas.microsoft.com/office/drawing/2014/main" id="{49E728EB-6A31-4F94-B3E0-9C77C2AF625F}"/>
                    </a:ext>
                  </a:extLst>
                </p:cNvPr>
                <p:cNvCxnSpPr>
                  <a:cxnSpLocks/>
                  <a:stCxn id="8" idx="4"/>
                  <a:endCxn id="10" idx="1"/>
                </p:cNvCxnSpPr>
                <p:nvPr/>
              </p:nvCxnSpPr>
              <p:spPr>
                <a:xfrm>
                  <a:off x="6665721" y="2621764"/>
                  <a:ext cx="2255343" cy="155388"/>
                </a:xfrm>
                <a:prstGeom prst="straightConnector1">
                  <a:avLst/>
                </a:prstGeom>
                <a:noFill/>
                <a:ln w="38100" cap="flat" cmpd="sng">
                  <a:solidFill>
                    <a:schemeClr val="accent1"/>
                  </a:solidFill>
                  <a:prstDash val="solid"/>
                  <a:miter lim="800000"/>
                  <a:headEnd type="none" w="sm" len="sm"/>
                  <a:tailEnd type="triangle" w="med" len="med"/>
                </a:ln>
              </p:spPr>
            </p:cxnSp>
          </p:grpSp>
          <p:sp>
            <p:nvSpPr>
              <p:cNvPr id="33" name="Rectangle 32">
                <a:extLst>
                  <a:ext uri="{FF2B5EF4-FFF2-40B4-BE49-F238E27FC236}">
                    <a16:creationId xmlns:a16="http://schemas.microsoft.com/office/drawing/2014/main" id="{07399F6A-FD65-43F7-B4E4-564C0A1B2615}"/>
                  </a:ext>
                </a:extLst>
              </p:cNvPr>
              <p:cNvSpPr/>
              <p:nvPr/>
            </p:nvSpPr>
            <p:spPr>
              <a:xfrm>
                <a:off x="5674566" y="3666779"/>
                <a:ext cx="3915932" cy="1459630"/>
              </a:xfrm>
              <a:prstGeom prst="rect">
                <a:avLst/>
              </a:prstGeom>
            </p:spPr>
            <p:txBody>
              <a:bodyPr wrap="square">
                <a:spAutoFit/>
              </a:bodyPr>
              <a:lstStyle/>
              <a:p>
                <a:pPr algn="ctr">
                  <a:lnSpc>
                    <a:spcPts val="1800"/>
                  </a:lnSpc>
                </a:pPr>
                <a:r>
                  <a:rPr lang="en-US" b="1" u="sng" dirty="0">
                    <a:solidFill>
                      <a:schemeClr val="lt1"/>
                    </a:solidFill>
                    <a:latin typeface="Arial Narrow" panose="020B0606020202030204" pitchFamily="34" charset="0"/>
                    <a:ea typeface="Calibri"/>
                    <a:cs typeface="Calibri"/>
                    <a:sym typeface="Calibri"/>
                  </a:rPr>
                  <a:t>Technical Facilitation</a:t>
                </a:r>
                <a:endParaRPr lang="en-US" b="1" u="sng" dirty="0">
                  <a:latin typeface="Arial Narrow" panose="020B0606020202030204" pitchFamily="34" charset="0"/>
                </a:endParaRPr>
              </a:p>
              <a:p>
                <a:pPr algn="ctr">
                  <a:lnSpc>
                    <a:spcPts val="1800"/>
                  </a:lnSpc>
                </a:pPr>
                <a:r>
                  <a:rPr lang="en-US" dirty="0">
                    <a:solidFill>
                      <a:srgbClr val="FEE599"/>
                    </a:solidFill>
                    <a:latin typeface="Arial Narrow" panose="020B0606020202030204" pitchFamily="34" charset="0"/>
                    <a:ea typeface="Calibri"/>
                    <a:cs typeface="Calibri"/>
                    <a:sym typeface="Calibri"/>
                  </a:rPr>
                  <a:t>PSMFC-StreamNet</a:t>
                </a:r>
                <a:endParaRPr lang="en-US" dirty="0">
                  <a:latin typeface="Arial Narrow" panose="020B0606020202030204" pitchFamily="34" charset="0"/>
                </a:endParaRPr>
              </a:p>
              <a:p>
                <a:pPr marL="176213">
                  <a:lnSpc>
                    <a:spcPts val="1800"/>
                  </a:lnSpc>
                </a:pPr>
                <a:r>
                  <a:rPr lang="en-US" sz="1400" b="1" dirty="0">
                    <a:solidFill>
                      <a:schemeClr val="lt1"/>
                    </a:solidFill>
                    <a:latin typeface="Arial Narrow" panose="020B0606020202030204" pitchFamily="34" charset="0"/>
                    <a:ea typeface="Calibri"/>
                    <a:cs typeface="Calibri"/>
                    <a:sym typeface="Calibri"/>
                  </a:rPr>
                  <a:t>Goal 3 </a:t>
                </a:r>
                <a:r>
                  <a:rPr lang="en-US" sz="1400" dirty="0">
                    <a:solidFill>
                      <a:schemeClr val="lt1"/>
                    </a:solidFill>
                    <a:latin typeface="Arial Narrow" panose="020B0606020202030204" pitchFamily="34" charset="0"/>
                    <a:ea typeface="Calibri"/>
                    <a:cs typeface="Calibri"/>
                    <a:sym typeface="Calibri"/>
                  </a:rPr>
                  <a:t>– Develop new data exchange standard (DES), templates, and processes</a:t>
                </a:r>
              </a:p>
              <a:p>
                <a:pPr marL="176213">
                  <a:lnSpc>
                    <a:spcPts val="1800"/>
                  </a:lnSpc>
                </a:pPr>
                <a:r>
                  <a:rPr lang="en-US" sz="1400" dirty="0">
                    <a:latin typeface="Arial Narrow" panose="020B0606020202030204" pitchFamily="34" charset="0"/>
                  </a:rPr>
                  <a:t>.</a:t>
                </a:r>
                <a:r>
                  <a:rPr lang="en-US" sz="1400" b="1" dirty="0">
                    <a:solidFill>
                      <a:schemeClr val="lt1"/>
                    </a:solidFill>
                    <a:latin typeface="Arial Narrow" panose="020B0606020202030204" pitchFamily="34" charset="0"/>
                    <a:ea typeface="Calibri"/>
                    <a:cs typeface="Calibri"/>
                    <a:sym typeface="Calibri"/>
                  </a:rPr>
                  <a:t>Goal 4 </a:t>
                </a:r>
                <a:r>
                  <a:rPr lang="en-US" sz="1400" dirty="0">
                    <a:solidFill>
                      <a:schemeClr val="lt1"/>
                    </a:solidFill>
                    <a:latin typeface="Arial Narrow" panose="020B0606020202030204" pitchFamily="34" charset="0"/>
                    <a:ea typeface="Calibri"/>
                    <a:cs typeface="Calibri"/>
                    <a:sym typeface="Calibri"/>
                  </a:rPr>
                  <a:t>– Review and Finalize XML Schema and Publish Design</a:t>
                </a:r>
              </a:p>
            </p:txBody>
          </p:sp>
        </p:grpSp>
        <p:sp>
          <p:nvSpPr>
            <p:cNvPr id="34" name="Rectangle 33">
              <a:extLst>
                <a:ext uri="{FF2B5EF4-FFF2-40B4-BE49-F238E27FC236}">
                  <a16:creationId xmlns:a16="http://schemas.microsoft.com/office/drawing/2014/main" id="{2C7AC08C-145C-43C8-A6FA-BF71B181F10F}"/>
                </a:ext>
              </a:extLst>
            </p:cNvPr>
            <p:cNvSpPr/>
            <p:nvPr/>
          </p:nvSpPr>
          <p:spPr>
            <a:xfrm>
              <a:off x="-825052" y="3788827"/>
              <a:ext cx="4281338" cy="1228734"/>
            </a:xfrm>
            <a:prstGeom prst="rect">
              <a:avLst/>
            </a:prstGeom>
          </p:spPr>
          <p:txBody>
            <a:bodyPr wrap="square">
              <a:spAutoFit/>
            </a:bodyPr>
            <a:lstStyle/>
            <a:p>
              <a:pPr algn="ctr">
                <a:lnSpc>
                  <a:spcPts val="1800"/>
                </a:lnSpc>
              </a:pPr>
              <a:r>
                <a:rPr lang="en-US" b="1" u="sng" dirty="0">
                  <a:solidFill>
                    <a:schemeClr val="lt1"/>
                  </a:solidFill>
                  <a:latin typeface="Arial Narrow" panose="020B0606020202030204" pitchFamily="34" charset="0"/>
                  <a:ea typeface="Calibri"/>
                  <a:cs typeface="Calibri"/>
                  <a:sym typeface="Calibri"/>
                </a:rPr>
                <a:t>Policy/Process Facilitation</a:t>
              </a:r>
              <a:endParaRPr lang="en-US" b="1" u="sng" dirty="0">
                <a:latin typeface="Arial Narrow" panose="020B0606020202030204" pitchFamily="34" charset="0"/>
              </a:endParaRPr>
            </a:p>
            <a:p>
              <a:pPr algn="ctr">
                <a:lnSpc>
                  <a:spcPts val="1800"/>
                </a:lnSpc>
              </a:pPr>
              <a:r>
                <a:rPr lang="en-US" dirty="0">
                  <a:solidFill>
                    <a:srgbClr val="FEE599"/>
                  </a:solidFill>
                  <a:latin typeface="Arial Narrow" panose="020B0606020202030204" pitchFamily="34" charset="0"/>
                  <a:ea typeface="Calibri"/>
                  <a:cs typeface="Calibri"/>
                  <a:sym typeface="Calibri"/>
                </a:rPr>
                <a:t>PNAMP</a:t>
              </a:r>
              <a:endParaRPr lang="en-US" dirty="0">
                <a:latin typeface="Arial Narrow" panose="020B0606020202030204" pitchFamily="34" charset="0"/>
              </a:endParaRPr>
            </a:p>
            <a:p>
              <a:pPr marL="236538">
                <a:lnSpc>
                  <a:spcPts val="1800"/>
                </a:lnSpc>
              </a:pPr>
              <a:r>
                <a:rPr lang="en-US" sz="1400" b="1" dirty="0">
                  <a:solidFill>
                    <a:schemeClr val="lt1"/>
                  </a:solidFill>
                  <a:latin typeface="Arial Narrow" panose="020B0606020202030204" pitchFamily="34" charset="0"/>
                  <a:ea typeface="Calibri"/>
                  <a:cs typeface="Calibri"/>
                  <a:sym typeface="Calibri"/>
                </a:rPr>
                <a:t>Goal 2 </a:t>
              </a:r>
              <a:r>
                <a:rPr lang="en-US" sz="1400" dirty="0">
                  <a:solidFill>
                    <a:schemeClr val="lt1"/>
                  </a:solidFill>
                  <a:latin typeface="Arial Narrow" panose="020B0606020202030204" pitchFamily="34" charset="0"/>
                  <a:ea typeface="Calibri"/>
                  <a:cs typeface="Calibri"/>
                  <a:sym typeface="Calibri"/>
                </a:rPr>
                <a:t>–Confirm and Facilitate Participation by New Members</a:t>
              </a:r>
            </a:p>
            <a:p>
              <a:pPr marL="236538">
                <a:lnSpc>
                  <a:spcPts val="1800"/>
                </a:lnSpc>
              </a:pPr>
              <a:r>
                <a:rPr lang="en-US" sz="1400" b="1" dirty="0">
                  <a:solidFill>
                    <a:schemeClr val="lt1"/>
                  </a:solidFill>
                  <a:latin typeface="Arial Narrow" panose="020B0606020202030204" pitchFamily="34" charset="0"/>
                  <a:ea typeface="Calibri"/>
                  <a:cs typeface="Calibri"/>
                  <a:sym typeface="Calibri"/>
                </a:rPr>
                <a:t>Goal 5 </a:t>
              </a:r>
              <a:r>
                <a:rPr lang="en-US" sz="1400" dirty="0">
                  <a:solidFill>
                    <a:schemeClr val="lt1"/>
                  </a:solidFill>
                  <a:latin typeface="Arial Narrow" panose="020B0606020202030204" pitchFamily="34" charset="0"/>
                  <a:ea typeface="Calibri"/>
                  <a:cs typeface="Calibri"/>
                  <a:sym typeface="Calibri"/>
                </a:rPr>
                <a:t>– Disseminate Results of Project</a:t>
              </a:r>
            </a:p>
          </p:txBody>
        </p:sp>
      </p:grpSp>
      <p:pic>
        <p:nvPicPr>
          <p:cNvPr id="17" name="Picture 16">
            <a:extLst>
              <a:ext uri="{FF2B5EF4-FFF2-40B4-BE49-F238E27FC236}">
                <a16:creationId xmlns:a16="http://schemas.microsoft.com/office/drawing/2014/main" id="{70DC07A4-B4FB-449B-8D61-1138896E8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999655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67C7E0-5DEF-4EA9-B202-21869DA8CE99}"/>
              </a:ext>
            </a:extLst>
          </p:cNvPr>
          <p:cNvSpPr>
            <a:spLocks noGrp="1"/>
          </p:cNvSpPr>
          <p:nvPr>
            <p:ph idx="1"/>
          </p:nvPr>
        </p:nvSpPr>
        <p:spPr>
          <a:xfrm>
            <a:off x="464458" y="1077547"/>
            <a:ext cx="11263084" cy="428678"/>
          </a:xfrm>
        </p:spPr>
        <p:txBody>
          <a:bodyPr>
            <a:normAutofit/>
          </a:bodyPr>
          <a:lstStyle/>
          <a:p>
            <a:r>
              <a:rPr lang="en-US" sz="1800" b="1" dirty="0">
                <a:highlight>
                  <a:srgbClr val="FFFFFF"/>
                </a:highlight>
              </a:rPr>
              <a:t>Project Implementation:</a:t>
            </a:r>
          </a:p>
        </p:txBody>
      </p:sp>
      <p:pic>
        <p:nvPicPr>
          <p:cNvPr id="53" name="Picture 52">
            <a:extLst>
              <a:ext uri="{FF2B5EF4-FFF2-40B4-BE49-F238E27FC236}">
                <a16:creationId xmlns:a16="http://schemas.microsoft.com/office/drawing/2014/main" id="{4EE1C265-F099-4159-A7FA-CFE40AC34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56" y="1375058"/>
            <a:ext cx="9589246" cy="5272973"/>
          </a:xfrm>
          <a:prstGeom prst="rect">
            <a:avLst/>
          </a:prstGeom>
        </p:spPr>
      </p:pic>
      <p:grpSp>
        <p:nvGrpSpPr>
          <p:cNvPr id="65" name="Group 64">
            <a:extLst>
              <a:ext uri="{FF2B5EF4-FFF2-40B4-BE49-F238E27FC236}">
                <a16:creationId xmlns:a16="http://schemas.microsoft.com/office/drawing/2014/main" id="{C47B02E1-588E-4019-BCBA-BF0B5B6FEF42}"/>
              </a:ext>
            </a:extLst>
          </p:cNvPr>
          <p:cNvGrpSpPr/>
          <p:nvPr/>
        </p:nvGrpSpPr>
        <p:grpSpPr>
          <a:xfrm>
            <a:off x="10105093" y="1917933"/>
            <a:ext cx="2180140" cy="3460937"/>
            <a:chOff x="10105093" y="1917933"/>
            <a:chExt cx="2180140" cy="3460937"/>
          </a:xfrm>
        </p:grpSpPr>
        <p:grpSp>
          <p:nvGrpSpPr>
            <p:cNvPr id="63" name="Group 62">
              <a:extLst>
                <a:ext uri="{FF2B5EF4-FFF2-40B4-BE49-F238E27FC236}">
                  <a16:creationId xmlns:a16="http://schemas.microsoft.com/office/drawing/2014/main" id="{E2D719D9-A715-47B7-99A2-88FE15861730}"/>
                </a:ext>
              </a:extLst>
            </p:cNvPr>
            <p:cNvGrpSpPr/>
            <p:nvPr/>
          </p:nvGrpSpPr>
          <p:grpSpPr>
            <a:xfrm>
              <a:off x="10105093" y="1917933"/>
              <a:ext cx="2180140" cy="3460937"/>
              <a:chOff x="10105093" y="1917933"/>
              <a:chExt cx="2180140" cy="3460937"/>
            </a:xfrm>
          </p:grpSpPr>
          <p:grpSp>
            <p:nvGrpSpPr>
              <p:cNvPr id="61" name="Group 60">
                <a:extLst>
                  <a:ext uri="{FF2B5EF4-FFF2-40B4-BE49-F238E27FC236}">
                    <a16:creationId xmlns:a16="http://schemas.microsoft.com/office/drawing/2014/main" id="{214D393C-FA65-4E03-B4B1-EF2D6FE9648A}"/>
                  </a:ext>
                </a:extLst>
              </p:cNvPr>
              <p:cNvGrpSpPr/>
              <p:nvPr/>
            </p:nvGrpSpPr>
            <p:grpSpPr>
              <a:xfrm>
                <a:off x="10172223" y="2270327"/>
                <a:ext cx="2113010" cy="3108543"/>
                <a:chOff x="250722" y="1740329"/>
                <a:chExt cx="2113010" cy="3108543"/>
              </a:xfrm>
            </p:grpSpPr>
            <p:sp>
              <p:nvSpPr>
                <p:cNvPr id="54" name="TextBox 53">
                  <a:extLst>
                    <a:ext uri="{FF2B5EF4-FFF2-40B4-BE49-F238E27FC236}">
                      <a16:creationId xmlns:a16="http://schemas.microsoft.com/office/drawing/2014/main" id="{4AFABD5E-04BD-4971-9BA9-F2CEB665C328}"/>
                    </a:ext>
                  </a:extLst>
                </p:cNvPr>
                <p:cNvSpPr txBox="1"/>
                <p:nvPr/>
              </p:nvSpPr>
              <p:spPr>
                <a:xfrm>
                  <a:off x="589936" y="1740329"/>
                  <a:ext cx="1773796" cy="3108543"/>
                </a:xfrm>
                <a:prstGeom prst="rect">
                  <a:avLst/>
                </a:prstGeom>
                <a:noFill/>
              </p:spPr>
              <p:txBody>
                <a:bodyPr wrap="square" rtlCol="0">
                  <a:spAutoFit/>
                </a:bodyPr>
                <a:lstStyle/>
                <a:p>
                  <a:r>
                    <a:rPr lang="en-US" sz="1400" dirty="0"/>
                    <a:t>StreamNet Steering Committee</a:t>
                  </a:r>
                </a:p>
                <a:p>
                  <a:endParaRPr lang="en-US" sz="1400" dirty="0"/>
                </a:p>
                <a:p>
                  <a:r>
                    <a:rPr lang="en-US" sz="1400" dirty="0"/>
                    <a:t>StreamNet Executive Committee</a:t>
                  </a:r>
                </a:p>
                <a:p>
                  <a:endParaRPr lang="en-US" sz="1400" dirty="0"/>
                </a:p>
                <a:p>
                  <a:r>
                    <a:rPr lang="en-US" sz="1400" dirty="0"/>
                    <a:t>Workshop</a:t>
                  </a:r>
                </a:p>
                <a:p>
                  <a:endParaRPr lang="en-US" sz="1400" dirty="0"/>
                </a:p>
                <a:p>
                  <a:r>
                    <a:rPr lang="en-US" sz="1400" dirty="0"/>
                    <a:t>Workgroup conference calls</a:t>
                  </a:r>
                </a:p>
                <a:p>
                  <a:endParaRPr lang="en-US" sz="1400" dirty="0"/>
                </a:p>
                <a:p>
                  <a:r>
                    <a:rPr lang="en-US" sz="1400" dirty="0"/>
                    <a:t>EPA interim report</a:t>
                  </a:r>
                </a:p>
                <a:p>
                  <a:endParaRPr lang="en-US" sz="1400" dirty="0"/>
                </a:p>
                <a:p>
                  <a:r>
                    <a:rPr lang="en-US" sz="1400" dirty="0"/>
                    <a:t>EPA final report</a:t>
                  </a:r>
                </a:p>
              </p:txBody>
            </p:sp>
            <p:grpSp>
              <p:nvGrpSpPr>
                <p:cNvPr id="60" name="Group 59">
                  <a:extLst>
                    <a:ext uri="{FF2B5EF4-FFF2-40B4-BE49-F238E27FC236}">
                      <a16:creationId xmlns:a16="http://schemas.microsoft.com/office/drawing/2014/main" id="{756BA72D-8982-4D96-A569-7ABAE7EF745A}"/>
                    </a:ext>
                  </a:extLst>
                </p:cNvPr>
                <p:cNvGrpSpPr/>
                <p:nvPr/>
              </p:nvGrpSpPr>
              <p:grpSpPr>
                <a:xfrm>
                  <a:off x="250722" y="1835577"/>
                  <a:ext cx="339214" cy="2545579"/>
                  <a:chOff x="250722" y="1835577"/>
                  <a:chExt cx="339214" cy="2545579"/>
                </a:xfrm>
              </p:grpSpPr>
              <p:sp>
                <p:nvSpPr>
                  <p:cNvPr id="55" name="Rectangle 54">
                    <a:extLst>
                      <a:ext uri="{FF2B5EF4-FFF2-40B4-BE49-F238E27FC236}">
                        <a16:creationId xmlns:a16="http://schemas.microsoft.com/office/drawing/2014/main" id="{37578B9F-3519-4FAC-B930-30BAED065DB2}"/>
                      </a:ext>
                    </a:extLst>
                  </p:cNvPr>
                  <p:cNvSpPr/>
                  <p:nvPr/>
                </p:nvSpPr>
                <p:spPr>
                  <a:xfrm>
                    <a:off x="250723" y="1835577"/>
                    <a:ext cx="339213" cy="3418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56" name="Rectangle 55">
                    <a:extLst>
                      <a:ext uri="{FF2B5EF4-FFF2-40B4-BE49-F238E27FC236}">
                        <a16:creationId xmlns:a16="http://schemas.microsoft.com/office/drawing/2014/main" id="{BC3A126E-9523-4CD7-98A9-C9944743A86D}"/>
                      </a:ext>
                    </a:extLst>
                  </p:cNvPr>
                  <p:cNvSpPr/>
                  <p:nvPr/>
                </p:nvSpPr>
                <p:spPr>
                  <a:xfrm>
                    <a:off x="250723" y="2440379"/>
                    <a:ext cx="339213" cy="3418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57" name="Rectangle 56">
                    <a:extLst>
                      <a:ext uri="{FF2B5EF4-FFF2-40B4-BE49-F238E27FC236}">
                        <a16:creationId xmlns:a16="http://schemas.microsoft.com/office/drawing/2014/main" id="{913239C6-E71B-4CBE-879C-FBC8611C53C1}"/>
                      </a:ext>
                    </a:extLst>
                  </p:cNvPr>
                  <p:cNvSpPr/>
                  <p:nvPr/>
                </p:nvSpPr>
                <p:spPr>
                  <a:xfrm>
                    <a:off x="250722" y="2998873"/>
                    <a:ext cx="339213" cy="3418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
                    </a:r>
                  </a:p>
                </p:txBody>
              </p:sp>
              <p:sp>
                <p:nvSpPr>
                  <p:cNvPr id="58" name="Rectangle 57">
                    <a:extLst>
                      <a:ext uri="{FF2B5EF4-FFF2-40B4-BE49-F238E27FC236}">
                        <a16:creationId xmlns:a16="http://schemas.microsoft.com/office/drawing/2014/main" id="{994DD0CC-0E6D-4F22-9A3E-551233F0516D}"/>
                      </a:ext>
                    </a:extLst>
                  </p:cNvPr>
                  <p:cNvSpPr/>
                  <p:nvPr/>
                </p:nvSpPr>
                <p:spPr>
                  <a:xfrm>
                    <a:off x="250722" y="3518129"/>
                    <a:ext cx="339213" cy="3418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59" name="Rectangle 58">
                    <a:extLst>
                      <a:ext uri="{FF2B5EF4-FFF2-40B4-BE49-F238E27FC236}">
                        <a16:creationId xmlns:a16="http://schemas.microsoft.com/office/drawing/2014/main" id="{6036A731-5A63-44C5-81E0-F63317AD24C3}"/>
                      </a:ext>
                    </a:extLst>
                  </p:cNvPr>
                  <p:cNvSpPr/>
                  <p:nvPr/>
                </p:nvSpPr>
                <p:spPr>
                  <a:xfrm>
                    <a:off x="250722" y="4039330"/>
                    <a:ext cx="339213" cy="34182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X</a:t>
                    </a:r>
                  </a:p>
                </p:txBody>
              </p:sp>
            </p:grpSp>
          </p:grpSp>
          <p:sp>
            <p:nvSpPr>
              <p:cNvPr id="62" name="TextBox 61">
                <a:extLst>
                  <a:ext uri="{FF2B5EF4-FFF2-40B4-BE49-F238E27FC236}">
                    <a16:creationId xmlns:a16="http://schemas.microsoft.com/office/drawing/2014/main" id="{19C4A1E4-F7B2-41C5-B707-5F5F7492FFC5}"/>
                  </a:ext>
                </a:extLst>
              </p:cNvPr>
              <p:cNvSpPr txBox="1"/>
              <p:nvPr/>
            </p:nvSpPr>
            <p:spPr>
              <a:xfrm>
                <a:off x="10105093" y="1917933"/>
                <a:ext cx="864019" cy="369332"/>
              </a:xfrm>
              <a:prstGeom prst="rect">
                <a:avLst/>
              </a:prstGeom>
              <a:noFill/>
            </p:spPr>
            <p:txBody>
              <a:bodyPr wrap="none" rtlCol="0">
                <a:spAutoFit/>
              </a:bodyPr>
              <a:lstStyle/>
              <a:p>
                <a:r>
                  <a:rPr lang="en-US" dirty="0"/>
                  <a:t>Legend</a:t>
                </a:r>
              </a:p>
            </p:txBody>
          </p:sp>
        </p:grpSp>
        <p:sp>
          <p:nvSpPr>
            <p:cNvPr id="64" name="Rectangle 63">
              <a:extLst>
                <a:ext uri="{FF2B5EF4-FFF2-40B4-BE49-F238E27FC236}">
                  <a16:creationId xmlns:a16="http://schemas.microsoft.com/office/drawing/2014/main" id="{87F66BBC-6C05-4AF8-8AAC-0C538C55EA60}"/>
                </a:ext>
              </a:extLst>
            </p:cNvPr>
            <p:cNvSpPr/>
            <p:nvPr/>
          </p:nvSpPr>
          <p:spPr>
            <a:xfrm>
              <a:off x="10172223" y="5037044"/>
              <a:ext cx="339213" cy="34182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t>
              </a:r>
            </a:p>
          </p:txBody>
        </p:sp>
      </p:grpSp>
      <p:sp>
        <p:nvSpPr>
          <p:cNvPr id="20" name="Title 1">
            <a:extLst>
              <a:ext uri="{FF2B5EF4-FFF2-40B4-BE49-F238E27FC236}">
                <a16:creationId xmlns:a16="http://schemas.microsoft.com/office/drawing/2014/main" id="{14AB18B4-C21D-49F1-8A7E-76468FDC8FE8}"/>
              </a:ext>
            </a:extLst>
          </p:cNvPr>
          <p:cNvSpPr>
            <a:spLocks noGrp="1"/>
          </p:cNvSpPr>
          <p:nvPr>
            <p:ph type="title"/>
          </p:nvPr>
        </p:nvSpPr>
        <p:spPr>
          <a:xfrm>
            <a:off x="0" y="193092"/>
            <a:ext cx="10320460" cy="1325563"/>
          </a:xfrm>
        </p:spPr>
        <p:txBody>
          <a:bodyPr>
            <a:normAutofit/>
          </a:bodyPr>
          <a:lstStyle/>
          <a:p>
            <a:pPr algn="ctr"/>
            <a:r>
              <a:rPr lang="en-US" sz="3000" b="1" dirty="0">
                <a:highlight>
                  <a:srgbClr val="FFFFFF"/>
                </a:highlight>
              </a:rPr>
              <a:t>CAP and EPA Exchange Network Grant - Pacific Northwest HCAX</a:t>
            </a:r>
            <a:endParaRPr lang="en-US" sz="2200" i="1" dirty="0"/>
          </a:p>
        </p:txBody>
      </p:sp>
      <p:pic>
        <p:nvPicPr>
          <p:cNvPr id="21" name="Picture 20">
            <a:extLst>
              <a:ext uri="{FF2B5EF4-FFF2-40B4-BE49-F238E27FC236}">
                <a16:creationId xmlns:a16="http://schemas.microsoft.com/office/drawing/2014/main" id="{82D39457-78BB-4602-A5A7-522DB9577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1110411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9B2280-8322-4E1E-85DE-2F8FB295E0AB}"/>
              </a:ext>
            </a:extLst>
          </p:cNvPr>
          <p:cNvPicPr>
            <a:picLocks noChangeAspect="1"/>
          </p:cNvPicPr>
          <p:nvPr/>
        </p:nvPicPr>
        <p:blipFill rotWithShape="1">
          <a:blip r:embed="rId3">
            <a:extLst>
              <a:ext uri="{28A0092B-C50C-407E-A947-70E740481C1C}">
                <a14:useLocalDpi xmlns:a14="http://schemas.microsoft.com/office/drawing/2010/main" val="0"/>
              </a:ext>
            </a:extLst>
          </a:blip>
          <a:srcRect t="41802" b="14245"/>
          <a:stretch/>
        </p:blipFill>
        <p:spPr>
          <a:xfrm>
            <a:off x="0" y="21264"/>
            <a:ext cx="12192000" cy="4019108"/>
          </a:xfrm>
          <a:prstGeom prst="rect">
            <a:avLst/>
          </a:prstGeom>
        </p:spPr>
      </p:pic>
      <p:sp>
        <p:nvSpPr>
          <p:cNvPr id="4" name="Title 3">
            <a:extLst>
              <a:ext uri="{FF2B5EF4-FFF2-40B4-BE49-F238E27FC236}">
                <a16:creationId xmlns:a16="http://schemas.microsoft.com/office/drawing/2014/main" id="{FB66C534-7692-45E3-B8F1-B123F1108F61}"/>
              </a:ext>
            </a:extLst>
          </p:cNvPr>
          <p:cNvSpPr>
            <a:spLocks noGrp="1"/>
          </p:cNvSpPr>
          <p:nvPr>
            <p:ph type="title"/>
          </p:nvPr>
        </p:nvSpPr>
        <p:spPr>
          <a:xfrm>
            <a:off x="838200" y="4593265"/>
            <a:ext cx="10515600" cy="1084521"/>
          </a:xfrm>
        </p:spPr>
        <p:txBody>
          <a:bodyPr>
            <a:normAutofit fontScale="90000"/>
          </a:bodyPr>
          <a:lstStyle/>
          <a:p>
            <a:r>
              <a:rPr lang="en-US" sz="3200" b="1" dirty="0"/>
              <a:t>Five-Year Plan for Coordinated Assessments Partnership</a:t>
            </a:r>
            <a:br>
              <a:rPr lang="en-US" sz="3200" b="1" dirty="0"/>
            </a:br>
            <a:r>
              <a:rPr lang="en-US" sz="2400" dirty="0"/>
              <a:t>Summary of edits in  August 14 , 2020  version</a:t>
            </a:r>
            <a:br>
              <a:rPr lang="en-US" sz="2400" dirty="0"/>
            </a:br>
            <a:r>
              <a:rPr lang="en-US" sz="2400" dirty="0"/>
              <a:t>Discussion of any additional changes for 2021</a:t>
            </a:r>
          </a:p>
        </p:txBody>
      </p:sp>
      <p:sp>
        <p:nvSpPr>
          <p:cNvPr id="6" name="Rectangle 5">
            <a:extLst>
              <a:ext uri="{FF2B5EF4-FFF2-40B4-BE49-F238E27FC236}">
                <a16:creationId xmlns:a16="http://schemas.microsoft.com/office/drawing/2014/main" id="{0F2EC0F9-E43F-4180-92D2-5A1BE37EABAD}"/>
              </a:ext>
            </a:extLst>
          </p:cNvPr>
          <p:cNvSpPr/>
          <p:nvPr/>
        </p:nvSpPr>
        <p:spPr>
          <a:xfrm>
            <a:off x="6635570" y="3718886"/>
            <a:ext cx="2226507" cy="369332"/>
          </a:xfrm>
          <a:prstGeom prst="rect">
            <a:avLst/>
          </a:prstGeom>
        </p:spPr>
        <p:txBody>
          <a:bodyPr wrap="none">
            <a:spAutoFit/>
          </a:bodyPr>
          <a:lstStyle/>
          <a:p>
            <a:r>
              <a:rPr lang="en-US" b="1" dirty="0">
                <a:solidFill>
                  <a:schemeClr val="bg2">
                    <a:lumMod val="25000"/>
                  </a:schemeClr>
                </a:solidFill>
              </a:rPr>
              <a:t>Road to John Day, OR</a:t>
            </a:r>
            <a:endParaRPr lang="en-US" dirty="0">
              <a:solidFill>
                <a:schemeClr val="bg2">
                  <a:lumMod val="25000"/>
                </a:schemeClr>
              </a:solidFill>
            </a:endParaRPr>
          </a:p>
        </p:txBody>
      </p:sp>
    </p:spTree>
    <p:extLst>
      <p:ext uri="{BB962C8B-B14F-4D97-AF65-F5344CB8AC3E}">
        <p14:creationId xmlns:p14="http://schemas.microsoft.com/office/powerpoint/2010/main" val="3197762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810F-D283-4F5E-AD02-82B5CBDB1D1C}"/>
              </a:ext>
            </a:extLst>
          </p:cNvPr>
          <p:cNvSpPr>
            <a:spLocks noGrp="1"/>
          </p:cNvSpPr>
          <p:nvPr>
            <p:ph type="title"/>
          </p:nvPr>
        </p:nvSpPr>
        <p:spPr>
          <a:xfrm>
            <a:off x="290479" y="365126"/>
            <a:ext cx="9856002" cy="906114"/>
          </a:xfrm>
        </p:spPr>
        <p:txBody>
          <a:bodyPr>
            <a:normAutofit/>
          </a:bodyPr>
          <a:lstStyle/>
          <a:p>
            <a:r>
              <a:rPr lang="en-US" sz="3200" b="1" dirty="0"/>
              <a:t>CAP – revised 5-year workplan</a:t>
            </a:r>
          </a:p>
        </p:txBody>
      </p:sp>
      <p:sp>
        <p:nvSpPr>
          <p:cNvPr id="3" name="Content Placeholder 2">
            <a:extLst>
              <a:ext uri="{FF2B5EF4-FFF2-40B4-BE49-F238E27FC236}">
                <a16:creationId xmlns:a16="http://schemas.microsoft.com/office/drawing/2014/main" id="{A0F5C42D-61C1-4B0C-B6BC-A465EF2BC6A8}"/>
              </a:ext>
            </a:extLst>
          </p:cNvPr>
          <p:cNvSpPr>
            <a:spLocks noGrp="1"/>
          </p:cNvSpPr>
          <p:nvPr>
            <p:ph idx="1"/>
          </p:nvPr>
        </p:nvSpPr>
        <p:spPr>
          <a:xfrm>
            <a:off x="250723" y="1215778"/>
            <a:ext cx="11651225" cy="5125385"/>
          </a:xfrm>
        </p:spPr>
        <p:txBody>
          <a:bodyPr>
            <a:noAutofit/>
          </a:bodyPr>
          <a:lstStyle/>
          <a:p>
            <a:pPr marL="0" indent="0">
              <a:lnSpc>
                <a:spcPts val="1700"/>
              </a:lnSpc>
              <a:buNone/>
            </a:pPr>
            <a:r>
              <a:rPr lang="en-US" b="1" i="1" dirty="0"/>
              <a:t>Summary of updates</a:t>
            </a:r>
          </a:p>
          <a:p>
            <a:pPr>
              <a:lnSpc>
                <a:spcPts val="1700"/>
              </a:lnSpc>
            </a:pPr>
            <a:r>
              <a:rPr lang="en-US" sz="1800" u="sng" dirty="0"/>
              <a:t>Name Change: </a:t>
            </a:r>
            <a:r>
              <a:rPr lang="en-US" sz="1800" dirty="0"/>
              <a:t> Added ‘Partnership’ to end of Coordinated Assessments and updated abbreviation to CAP</a:t>
            </a:r>
          </a:p>
          <a:p>
            <a:pPr>
              <a:lnSpc>
                <a:spcPts val="1700"/>
              </a:lnSpc>
            </a:pPr>
            <a:r>
              <a:rPr lang="en-US" sz="1800" u="sng" dirty="0"/>
              <a:t>Section - Introduction</a:t>
            </a:r>
            <a:r>
              <a:rPr lang="en-US" sz="1800" dirty="0"/>
              <a:t>: Expanded the background text to align with the CAP Core Team updates to the 2020 CAP Workgroup Roles and Responsibilities document</a:t>
            </a:r>
          </a:p>
          <a:p>
            <a:pPr>
              <a:lnSpc>
                <a:spcPts val="1700"/>
              </a:lnSpc>
            </a:pPr>
            <a:r>
              <a:rPr lang="en-US" sz="1800" u="sng" dirty="0"/>
              <a:t>Section - Vision:</a:t>
            </a:r>
            <a:r>
              <a:rPr lang="en-US" sz="1800" dirty="0"/>
              <a:t> Tightened up the vision statement, removing the descriptive process content that is now captured in the Implementation Approach section.</a:t>
            </a:r>
          </a:p>
          <a:p>
            <a:pPr>
              <a:lnSpc>
                <a:spcPts val="1700"/>
              </a:lnSpc>
            </a:pPr>
            <a:r>
              <a:rPr lang="en-US" sz="1800" u="sng" dirty="0"/>
              <a:t>Section - Existing CAP HLIs : </a:t>
            </a:r>
            <a:r>
              <a:rPr lang="en-US" sz="1800" dirty="0"/>
              <a:t>Added PNI under the Natural Origin side of the table (new change, not in emailed version)</a:t>
            </a:r>
          </a:p>
          <a:p>
            <a:pPr>
              <a:lnSpc>
                <a:spcPts val="1700"/>
              </a:lnSpc>
            </a:pPr>
            <a:r>
              <a:rPr lang="en-US" sz="1800" u="sng" dirty="0"/>
              <a:t>Section - 5-Year Work Goals and Target</a:t>
            </a:r>
          </a:p>
          <a:p>
            <a:pPr lvl="1">
              <a:lnSpc>
                <a:spcPts val="1700"/>
              </a:lnSpc>
            </a:pPr>
            <a:r>
              <a:rPr lang="en-US" sz="1800" dirty="0"/>
              <a:t>Renamed the ‘Annual CA workflow’ section to the ‘5-year Work Goals and Target’ to better fit the reorganized content</a:t>
            </a:r>
          </a:p>
          <a:p>
            <a:pPr lvl="1">
              <a:lnSpc>
                <a:spcPts val="1700"/>
              </a:lnSpc>
            </a:pPr>
            <a:r>
              <a:rPr lang="en-US" sz="1800" dirty="0"/>
              <a:t>Reorganized to remove redundancies, now have a list for the entire 5-year period instead of repeating for each individual year</a:t>
            </a:r>
          </a:p>
          <a:p>
            <a:pPr lvl="1">
              <a:lnSpc>
                <a:spcPts val="1700"/>
              </a:lnSpc>
            </a:pPr>
            <a:r>
              <a:rPr lang="en-US" sz="1800" dirty="0"/>
              <a:t>Changed the formatting to highlight the groups tasked with various items</a:t>
            </a:r>
          </a:p>
          <a:p>
            <a:pPr lvl="1">
              <a:lnSpc>
                <a:spcPts val="1700"/>
              </a:lnSpc>
            </a:pPr>
            <a:r>
              <a:rPr lang="en-US" sz="1800" dirty="0"/>
              <a:t>CA Distribution List to be named “CAP Outreach Forum”</a:t>
            </a:r>
          </a:p>
          <a:p>
            <a:pPr lvl="1">
              <a:lnSpc>
                <a:spcPts val="1700"/>
              </a:lnSpc>
            </a:pPr>
            <a:r>
              <a:rPr lang="en-US" sz="1800" dirty="0"/>
              <a:t>Updated the ‘Carrying Capacity’ and ‘White Sturgeon’ scoping exercise steps to reflect revised status and role of Fish Monitoring Workgroup</a:t>
            </a:r>
          </a:p>
          <a:p>
            <a:pPr lvl="1">
              <a:lnSpc>
                <a:spcPts val="1700"/>
              </a:lnSpc>
            </a:pPr>
            <a:r>
              <a:rPr lang="en-US" sz="1800" dirty="0"/>
              <a:t>Added the CAP newsletter task (</a:t>
            </a:r>
            <a:r>
              <a:rPr lang="en-US" sz="1800" b="1" u="sng" dirty="0"/>
              <a:t>described for ExCom discussion in next slide)</a:t>
            </a:r>
          </a:p>
        </p:txBody>
      </p:sp>
      <p:pic>
        <p:nvPicPr>
          <p:cNvPr id="6" name="Picture 5">
            <a:extLst>
              <a:ext uri="{FF2B5EF4-FFF2-40B4-BE49-F238E27FC236}">
                <a16:creationId xmlns:a16="http://schemas.microsoft.com/office/drawing/2014/main" id="{7943FE63-00DD-4806-8066-FCEF9CA4E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10305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3" presetClass="emph" presetSubtype="2" fill="hold" nodeType="withEffect">
                                  <p:stCondLst>
                                    <p:cond delay="0"/>
                                  </p:stCondLst>
                                  <p:childTnLst>
                                    <p:animClr clrSpc="rgb" dir="cw">
                                      <p:cBhvr override="childStyle">
                                        <p:cTn id="20" dur="500" fill="hold"/>
                                        <p:tgtEl>
                                          <p:spTgt spid="3">
                                            <p:txEl>
                                              <p:pRg st="1" end="1"/>
                                            </p:txEl>
                                          </p:spTgt>
                                        </p:tgtEl>
                                        <p:attrNameLst>
                                          <p:attrName>style.color</p:attrName>
                                        </p:attrNameLst>
                                      </p:cBhvr>
                                      <p:to>
                                        <a:srgbClr val="C0C0C0"/>
                                      </p:to>
                                    </p:animClr>
                                  </p:childTnLst>
                                  <p:subTnLst>
                                    <p:animClr clrSpc="rgb" dir="cw">
                                      <p:cBhvr override="childStyle">
                                        <p:cTn dur="1" fill="hold" display="0" masterRel="nextClick" afterEffect="1"/>
                                        <p:tgtEl>
                                          <p:spTgt spid="3">
                                            <p:txEl>
                                              <p:pRg st="1" end="1"/>
                                            </p:txEl>
                                          </p:spTgt>
                                        </p:tgtEl>
                                        <p:attrNameLst>
                                          <p:attrName>ppt_c</p:attrName>
                                        </p:attrNameLst>
                                      </p:cBhvr>
                                      <p:to>
                                        <a:srgbClr val="C0C0C0"/>
                                      </p:to>
                                    </p:animClr>
                                  </p:subTnLst>
                                </p:cTn>
                              </p:par>
                              <p:par>
                                <p:cTn id="21" presetID="3" presetClass="emph" presetSubtype="2" fill="hold" nodeType="withEffect">
                                  <p:stCondLst>
                                    <p:cond delay="0"/>
                                  </p:stCondLst>
                                  <p:childTnLst>
                                    <p:animClr clrSpc="rgb" dir="cw">
                                      <p:cBhvr override="childStyle">
                                        <p:cTn id="22" dur="500" fill="hold"/>
                                        <p:tgtEl>
                                          <p:spTgt spid="3">
                                            <p:txEl>
                                              <p:pRg st="2" end="2"/>
                                            </p:txEl>
                                          </p:spTgt>
                                        </p:tgtEl>
                                        <p:attrNameLst>
                                          <p:attrName>style.color</p:attrName>
                                        </p:attrNameLst>
                                      </p:cBhvr>
                                      <p:to>
                                        <a:srgbClr val="C0C0C0"/>
                                      </p:to>
                                    </p:animClr>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par>
                                <p:cTn id="23" presetID="3" presetClass="emph" presetSubtype="2" fill="hold" nodeType="withEffect">
                                  <p:stCondLst>
                                    <p:cond delay="0"/>
                                  </p:stCondLst>
                                  <p:childTnLst>
                                    <p:animClr clrSpc="rgb" dir="cw">
                                      <p:cBhvr override="childStyle">
                                        <p:cTn id="24" dur="500" fill="hold"/>
                                        <p:tgtEl>
                                          <p:spTgt spid="3">
                                            <p:txEl>
                                              <p:pRg st="3" end="3"/>
                                            </p:txEl>
                                          </p:spTgt>
                                        </p:tgtEl>
                                        <p:attrNameLst>
                                          <p:attrName>style.color</p:attrName>
                                        </p:attrNameLst>
                                      </p:cBhvr>
                                      <p:to>
                                        <a:srgbClr val="C0C0C0"/>
                                      </p:to>
                                    </p:animClr>
                                  </p:childTnLst>
                                  <p:subTnLst>
                                    <p:animClr clrSpc="rgb" dir="cw">
                                      <p:cBhvr override="childStyle">
                                        <p:cTn dur="1" fill="hold" display="0" masterRel="nextClick" afterEffect="1"/>
                                        <p:tgtEl>
                                          <p:spTgt spid="3">
                                            <p:txEl>
                                              <p:pRg st="3" end="3"/>
                                            </p:txEl>
                                          </p:spTgt>
                                        </p:tgtEl>
                                        <p:attrNameLst>
                                          <p:attrName>ppt_c</p:attrName>
                                        </p:attrNameLst>
                                      </p:cBhvr>
                                      <p:to>
                                        <a:srgbClr val="C0C0C0"/>
                                      </p:to>
                                    </p:animClr>
                                  </p:subTnLst>
                                </p:cTn>
                              </p:par>
                              <p:par>
                                <p:cTn id="25" presetID="3" presetClass="emph" presetSubtype="2" fill="hold" nodeType="withEffect">
                                  <p:stCondLst>
                                    <p:cond delay="0"/>
                                  </p:stCondLst>
                                  <p:childTnLst>
                                    <p:animClr clrSpc="rgb" dir="cw">
                                      <p:cBhvr override="childStyle">
                                        <p:cTn id="26" dur="500" fill="hold"/>
                                        <p:tgtEl>
                                          <p:spTgt spid="3">
                                            <p:txEl>
                                              <p:pRg st="4" end="4"/>
                                            </p:txEl>
                                          </p:spTgt>
                                        </p:tgtEl>
                                        <p:attrNameLst>
                                          <p:attrName>style.color</p:attrName>
                                        </p:attrNameLst>
                                      </p:cBhvr>
                                      <p:to>
                                        <a:srgbClr val="C0C0C0"/>
                                      </p:to>
                                    </p:animClr>
                                  </p:childTnLst>
                                  <p:subTnLst>
                                    <p:animClr clrSpc="rgb" dir="cw">
                                      <p:cBhvr override="childStyle">
                                        <p:cTn dur="1" fill="hold" display="0" masterRel="nextClick" afterEffect="1"/>
                                        <p:tgtEl>
                                          <p:spTgt spid="3">
                                            <p:txEl>
                                              <p:pRg st="4" end="4"/>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C52C-15FC-42E6-820B-604D2FE6A5BB}"/>
              </a:ext>
            </a:extLst>
          </p:cNvPr>
          <p:cNvSpPr>
            <a:spLocks noGrp="1"/>
          </p:cNvSpPr>
          <p:nvPr>
            <p:ph type="title"/>
          </p:nvPr>
        </p:nvSpPr>
        <p:spPr>
          <a:xfrm>
            <a:off x="1570614" y="5609505"/>
            <a:ext cx="9617341" cy="906114"/>
          </a:xfrm>
        </p:spPr>
        <p:txBody>
          <a:bodyPr>
            <a:normAutofit/>
          </a:bodyPr>
          <a:lstStyle/>
          <a:p>
            <a:r>
              <a:rPr lang="en-US" sz="2400" b="1" u="sng" dirty="0"/>
              <a:t>Discussion - Executive Committee member input on CAP newsletter task</a:t>
            </a:r>
          </a:p>
        </p:txBody>
      </p:sp>
      <p:sp>
        <p:nvSpPr>
          <p:cNvPr id="3" name="Content Placeholder 2">
            <a:extLst>
              <a:ext uri="{FF2B5EF4-FFF2-40B4-BE49-F238E27FC236}">
                <a16:creationId xmlns:a16="http://schemas.microsoft.com/office/drawing/2014/main" id="{8D67C7E0-5DEF-4EA9-B202-21869DA8CE99}"/>
              </a:ext>
            </a:extLst>
          </p:cNvPr>
          <p:cNvSpPr>
            <a:spLocks noGrp="1"/>
          </p:cNvSpPr>
          <p:nvPr>
            <p:ph sz="half" idx="1"/>
          </p:nvPr>
        </p:nvSpPr>
        <p:spPr>
          <a:xfrm>
            <a:off x="816685" y="1259293"/>
            <a:ext cx="5562600" cy="4803269"/>
          </a:xfrm>
        </p:spPr>
        <p:txBody>
          <a:bodyPr>
            <a:noAutofit/>
          </a:bodyPr>
          <a:lstStyle/>
          <a:p>
            <a:pPr marL="0" indent="0">
              <a:lnSpc>
                <a:spcPct val="80000"/>
              </a:lnSpc>
              <a:buNone/>
            </a:pPr>
            <a:r>
              <a:rPr lang="en-US" sz="2200" i="1" dirty="0"/>
              <a:t>new </a:t>
            </a:r>
            <a:r>
              <a:rPr lang="en-US" sz="2200" b="1" dirty="0"/>
              <a:t>Electronic Newsletter </a:t>
            </a:r>
          </a:p>
          <a:p>
            <a:pPr>
              <a:lnSpc>
                <a:spcPct val="80000"/>
              </a:lnSpc>
            </a:pPr>
            <a:r>
              <a:rPr lang="en-US" sz="2000" dirty="0"/>
              <a:t>Audience: broad CAP Outreach Forum group</a:t>
            </a:r>
          </a:p>
          <a:p>
            <a:pPr>
              <a:lnSpc>
                <a:spcPct val="80000"/>
              </a:lnSpc>
            </a:pPr>
            <a:r>
              <a:rPr lang="en-US" sz="2000" dirty="0"/>
              <a:t>Frequency: twice a year</a:t>
            </a:r>
          </a:p>
          <a:p>
            <a:pPr>
              <a:lnSpc>
                <a:spcPct val="80000"/>
              </a:lnSpc>
            </a:pPr>
            <a:r>
              <a:rPr lang="en-US" sz="2000" dirty="0"/>
              <a:t>First newsletter: November 2020</a:t>
            </a:r>
          </a:p>
          <a:p>
            <a:pPr>
              <a:lnSpc>
                <a:spcPct val="80000"/>
              </a:lnSpc>
            </a:pPr>
            <a:r>
              <a:rPr lang="en-US" sz="2000" dirty="0"/>
              <a:t>Convey CAP and partner activities</a:t>
            </a:r>
          </a:p>
          <a:p>
            <a:pPr lvl="1">
              <a:lnSpc>
                <a:spcPct val="80000"/>
              </a:lnSpc>
            </a:pPr>
            <a:r>
              <a:rPr lang="en-US" sz="2000" dirty="0"/>
              <a:t>What is CAP</a:t>
            </a:r>
          </a:p>
          <a:p>
            <a:pPr lvl="1">
              <a:lnSpc>
                <a:spcPct val="80000"/>
              </a:lnSpc>
            </a:pPr>
            <a:r>
              <a:rPr lang="en-US" sz="2000" dirty="0"/>
              <a:t>Who is involved</a:t>
            </a:r>
          </a:p>
          <a:p>
            <a:pPr lvl="1">
              <a:lnSpc>
                <a:spcPct val="80000"/>
              </a:lnSpc>
            </a:pPr>
            <a:r>
              <a:rPr lang="en-US" sz="2000" dirty="0"/>
              <a:t>CAX Data updates</a:t>
            </a:r>
          </a:p>
          <a:p>
            <a:pPr lvl="1">
              <a:lnSpc>
                <a:spcPct val="80000"/>
              </a:lnSpc>
            </a:pPr>
            <a:r>
              <a:rPr lang="en-US" sz="2000" dirty="0"/>
              <a:t>Improvements to data sharing (DES) or new fields / data categories</a:t>
            </a:r>
          </a:p>
          <a:p>
            <a:pPr lvl="1">
              <a:lnSpc>
                <a:spcPct val="80000"/>
              </a:lnSpc>
            </a:pPr>
            <a:r>
              <a:rPr lang="en-US" sz="2000" dirty="0"/>
              <a:t>Partner spotlight</a:t>
            </a:r>
          </a:p>
          <a:p>
            <a:pPr lvl="1">
              <a:lnSpc>
                <a:spcPct val="80000"/>
              </a:lnSpc>
            </a:pPr>
            <a:r>
              <a:rPr lang="en-US" sz="2000" dirty="0"/>
              <a:t>Survey newsletter recipients for feedback on content in first newsletter</a:t>
            </a:r>
          </a:p>
          <a:p>
            <a:pPr>
              <a:lnSpc>
                <a:spcPct val="80000"/>
              </a:lnSpc>
            </a:pPr>
            <a:r>
              <a:rPr lang="en-US" sz="2000" b="1" i="1" dirty="0"/>
              <a:t>Other?</a:t>
            </a:r>
          </a:p>
        </p:txBody>
      </p:sp>
      <p:sp>
        <p:nvSpPr>
          <p:cNvPr id="4" name="Content Placeholder 3">
            <a:extLst>
              <a:ext uri="{FF2B5EF4-FFF2-40B4-BE49-F238E27FC236}">
                <a16:creationId xmlns:a16="http://schemas.microsoft.com/office/drawing/2014/main" id="{AA4C6418-BF1B-420A-96F8-F2DB753D6573}"/>
              </a:ext>
            </a:extLst>
          </p:cNvPr>
          <p:cNvSpPr>
            <a:spLocks noGrp="1"/>
          </p:cNvSpPr>
          <p:nvPr>
            <p:ph sz="half" idx="2"/>
          </p:nvPr>
        </p:nvSpPr>
        <p:spPr>
          <a:xfrm>
            <a:off x="6789092" y="1259293"/>
            <a:ext cx="4679795" cy="4514056"/>
          </a:xfrm>
        </p:spPr>
        <p:txBody>
          <a:bodyPr>
            <a:normAutofit/>
          </a:bodyPr>
          <a:lstStyle/>
          <a:p>
            <a:pPr marL="0" indent="0">
              <a:lnSpc>
                <a:spcPct val="80000"/>
              </a:lnSpc>
              <a:buNone/>
            </a:pPr>
            <a:r>
              <a:rPr lang="en-US" sz="2200" i="1" dirty="0"/>
              <a:t>Develop </a:t>
            </a:r>
            <a:r>
              <a:rPr lang="en-US" sz="2200" b="1" dirty="0"/>
              <a:t>Logo </a:t>
            </a:r>
          </a:p>
          <a:p>
            <a:pPr>
              <a:lnSpc>
                <a:spcPct val="80000"/>
              </a:lnSpc>
            </a:pPr>
            <a:r>
              <a:rPr lang="en-US" sz="2000" dirty="0"/>
              <a:t>Establish a consistent brand for use in newsletter, workshops, presentations, and outreach</a:t>
            </a:r>
          </a:p>
          <a:p>
            <a:pPr>
              <a:lnSpc>
                <a:spcPct val="80000"/>
              </a:lnSpc>
            </a:pPr>
            <a:r>
              <a:rPr lang="en-US" sz="2000" dirty="0"/>
              <a:t>Elements to consider including</a:t>
            </a:r>
          </a:p>
          <a:p>
            <a:pPr lvl="1">
              <a:lnSpc>
                <a:spcPct val="80000"/>
              </a:lnSpc>
            </a:pPr>
            <a:r>
              <a:rPr lang="en-US" sz="2000" dirty="0"/>
              <a:t>Geographic range </a:t>
            </a:r>
          </a:p>
          <a:p>
            <a:pPr lvl="1">
              <a:lnSpc>
                <a:spcPct val="80000"/>
              </a:lnSpc>
            </a:pPr>
            <a:r>
              <a:rPr lang="en-US" sz="2000" dirty="0"/>
              <a:t>Diversity of partners </a:t>
            </a:r>
          </a:p>
          <a:p>
            <a:pPr lvl="1">
              <a:lnSpc>
                <a:spcPct val="80000"/>
              </a:lnSpc>
            </a:pPr>
            <a:r>
              <a:rPr lang="en-US" sz="2000" dirty="0"/>
              <a:t>Scope of data types</a:t>
            </a:r>
          </a:p>
          <a:p>
            <a:pPr>
              <a:lnSpc>
                <a:spcPct val="80000"/>
              </a:lnSpc>
            </a:pPr>
            <a:r>
              <a:rPr lang="en-US" sz="2000" b="1" i="1" dirty="0"/>
              <a:t>Other?</a:t>
            </a:r>
          </a:p>
        </p:txBody>
      </p:sp>
      <p:pic>
        <p:nvPicPr>
          <p:cNvPr id="7" name="Picture 6">
            <a:extLst>
              <a:ext uri="{FF2B5EF4-FFF2-40B4-BE49-F238E27FC236}">
                <a16:creationId xmlns:a16="http://schemas.microsoft.com/office/drawing/2014/main" id="{572455F5-4988-4FE6-8C44-5B2E8C3A4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
        <p:nvSpPr>
          <p:cNvPr id="8" name="Title 1">
            <a:extLst>
              <a:ext uri="{FF2B5EF4-FFF2-40B4-BE49-F238E27FC236}">
                <a16:creationId xmlns:a16="http://schemas.microsoft.com/office/drawing/2014/main" id="{B72A8F0B-A4A5-485E-8A98-C677B2746A2D}"/>
              </a:ext>
            </a:extLst>
          </p:cNvPr>
          <p:cNvSpPr txBox="1">
            <a:spLocks/>
          </p:cNvSpPr>
          <p:nvPr/>
        </p:nvSpPr>
        <p:spPr>
          <a:xfrm>
            <a:off x="290479" y="365126"/>
            <a:ext cx="9856002" cy="906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CAP – revised 5-year workplan’s </a:t>
            </a:r>
            <a:r>
              <a:rPr lang="en-US" sz="3200" b="1" i="1" dirty="0"/>
              <a:t>Newsletter Task</a:t>
            </a:r>
          </a:p>
        </p:txBody>
      </p:sp>
    </p:spTree>
    <p:extLst>
      <p:ext uri="{BB962C8B-B14F-4D97-AF65-F5344CB8AC3E}">
        <p14:creationId xmlns:p14="http://schemas.microsoft.com/office/powerpoint/2010/main" val="3936862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810F-D283-4F5E-AD02-82B5CBDB1D1C}"/>
              </a:ext>
            </a:extLst>
          </p:cNvPr>
          <p:cNvSpPr>
            <a:spLocks noGrp="1"/>
          </p:cNvSpPr>
          <p:nvPr>
            <p:ph type="title"/>
          </p:nvPr>
        </p:nvSpPr>
        <p:spPr>
          <a:xfrm>
            <a:off x="250723" y="327805"/>
            <a:ext cx="9856002" cy="906114"/>
          </a:xfrm>
        </p:spPr>
        <p:txBody>
          <a:bodyPr>
            <a:normAutofit/>
          </a:bodyPr>
          <a:lstStyle/>
          <a:p>
            <a:r>
              <a:rPr lang="en-US" sz="3200" b="1" dirty="0"/>
              <a:t>CAP – revised 5-year workplan</a:t>
            </a:r>
          </a:p>
        </p:txBody>
      </p:sp>
      <p:sp>
        <p:nvSpPr>
          <p:cNvPr id="3" name="Content Placeholder 2">
            <a:extLst>
              <a:ext uri="{FF2B5EF4-FFF2-40B4-BE49-F238E27FC236}">
                <a16:creationId xmlns:a16="http://schemas.microsoft.com/office/drawing/2014/main" id="{A0F5C42D-61C1-4B0C-B6BC-A465EF2BC6A8}"/>
              </a:ext>
            </a:extLst>
          </p:cNvPr>
          <p:cNvSpPr>
            <a:spLocks noGrp="1"/>
          </p:cNvSpPr>
          <p:nvPr>
            <p:ph idx="1"/>
          </p:nvPr>
        </p:nvSpPr>
        <p:spPr>
          <a:xfrm>
            <a:off x="250723" y="1271240"/>
            <a:ext cx="11476819" cy="4632603"/>
          </a:xfrm>
        </p:spPr>
        <p:txBody>
          <a:bodyPr>
            <a:noAutofit/>
          </a:bodyPr>
          <a:lstStyle/>
          <a:p>
            <a:pPr>
              <a:lnSpc>
                <a:spcPts val="1600"/>
              </a:lnSpc>
            </a:pPr>
            <a:r>
              <a:rPr lang="en-US" sz="1800" u="sng" dirty="0"/>
              <a:t>Section - Implementation Approach</a:t>
            </a:r>
          </a:p>
          <a:p>
            <a:pPr lvl="1">
              <a:lnSpc>
                <a:spcPts val="1600"/>
              </a:lnSpc>
            </a:pPr>
            <a:r>
              <a:rPr lang="en-US" sz="1800" dirty="0"/>
              <a:t>Changed section name from ‘Workgroup Roles and Responsibilities’ to ‘Implementation Approach’</a:t>
            </a:r>
          </a:p>
          <a:p>
            <a:pPr lvl="1">
              <a:lnSpc>
                <a:spcPts val="1600"/>
              </a:lnSpc>
            </a:pPr>
            <a:r>
              <a:rPr lang="en-US" sz="1800" dirty="0"/>
              <a:t>Added process description at the start of the section, incorporating additional text from the 2020 CAP Workgroup Roles and Responsibilities doc.</a:t>
            </a:r>
          </a:p>
          <a:p>
            <a:pPr lvl="1">
              <a:lnSpc>
                <a:spcPts val="1600"/>
              </a:lnSpc>
            </a:pPr>
            <a:r>
              <a:rPr lang="en-US" sz="1800" dirty="0"/>
              <a:t>Updated names, added description of FMWG, and updated group descriptions to align with the 2020 CAP Workgroup Roles and Responsibilities doc.</a:t>
            </a:r>
          </a:p>
          <a:p>
            <a:pPr lvl="1">
              <a:lnSpc>
                <a:spcPts val="1600"/>
              </a:lnSpc>
            </a:pPr>
            <a:r>
              <a:rPr lang="en-US" sz="1800" dirty="0"/>
              <a:t>Name change: “CA Distribution List” to “CAP Outreach Forum”</a:t>
            </a:r>
          </a:p>
          <a:p>
            <a:pPr lvl="1">
              <a:lnSpc>
                <a:spcPts val="1600"/>
              </a:lnSpc>
            </a:pPr>
            <a:r>
              <a:rPr lang="en-US" sz="1800" dirty="0"/>
              <a:t>Added a figure to illustrate the relationship among the groups.</a:t>
            </a:r>
          </a:p>
          <a:p>
            <a:pPr marL="0" indent="0">
              <a:lnSpc>
                <a:spcPct val="100000"/>
              </a:lnSpc>
              <a:buNone/>
            </a:pPr>
            <a:endParaRPr lang="en-US" sz="1800" b="1" i="1" dirty="0"/>
          </a:p>
          <a:p>
            <a:pPr marL="0" indent="0">
              <a:lnSpc>
                <a:spcPct val="100000"/>
              </a:lnSpc>
              <a:buNone/>
            </a:pPr>
            <a:r>
              <a:rPr lang="en-US" sz="2000" b="1" i="1" dirty="0"/>
              <a:t>Additional additions/edits to consider for the CAP 5-year workplan </a:t>
            </a:r>
          </a:p>
          <a:p>
            <a:pPr marL="0" indent="0">
              <a:lnSpc>
                <a:spcPct val="100000"/>
              </a:lnSpc>
              <a:buNone/>
            </a:pPr>
            <a:r>
              <a:rPr lang="en-US" sz="1800" u="sng" dirty="0"/>
              <a:t>Section 5-Year Work Goals and Target: </a:t>
            </a:r>
          </a:p>
          <a:p>
            <a:pPr>
              <a:lnSpc>
                <a:spcPct val="100000"/>
              </a:lnSpc>
              <a:spcBef>
                <a:spcPts val="0"/>
              </a:spcBef>
            </a:pPr>
            <a:r>
              <a:rPr lang="en-US" sz="1800" dirty="0"/>
              <a:t>Should we list USFWS along with BPA, NOAA, NPCC task related communication of data priorities?</a:t>
            </a:r>
          </a:p>
          <a:p>
            <a:pPr>
              <a:lnSpc>
                <a:spcPct val="100000"/>
              </a:lnSpc>
              <a:spcBef>
                <a:spcPts val="0"/>
              </a:spcBef>
            </a:pPr>
            <a:r>
              <a:rPr lang="en-US" sz="1800" dirty="0"/>
              <a:t>Should we update the hatchery indicator item to include the HCAX project steps?</a:t>
            </a:r>
          </a:p>
          <a:p>
            <a:pPr>
              <a:lnSpc>
                <a:spcPct val="100000"/>
              </a:lnSpc>
            </a:pPr>
            <a:endParaRPr lang="en-US" sz="1800" i="1" dirty="0"/>
          </a:p>
          <a:p>
            <a:pPr>
              <a:lnSpc>
                <a:spcPct val="100000"/>
              </a:lnSpc>
            </a:pPr>
            <a:r>
              <a:rPr lang="en-US" sz="1800" i="1" dirty="0"/>
              <a:t>Other additions/deletions?</a:t>
            </a:r>
            <a:endParaRPr lang="en-US" sz="1800" dirty="0"/>
          </a:p>
        </p:txBody>
      </p:sp>
      <p:pic>
        <p:nvPicPr>
          <p:cNvPr id="6" name="Picture 5">
            <a:extLst>
              <a:ext uri="{FF2B5EF4-FFF2-40B4-BE49-F238E27FC236}">
                <a16:creationId xmlns:a16="http://schemas.microsoft.com/office/drawing/2014/main" id="{0E0BC964-64F3-44CD-B929-BDD380BEE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15023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3" presetClass="emph" presetSubtype="2" fill="hold" nodeType="withEffect">
                                  <p:stCondLst>
                                    <p:cond delay="0"/>
                                  </p:stCondLst>
                                  <p:childTnLst>
                                    <p:animClr clrSpc="rgb" dir="cw">
                                      <p:cBhvr override="childStyle">
                                        <p:cTn id="16" dur="500" fill="hold"/>
                                        <p:tgtEl>
                                          <p:spTgt spid="3">
                                            <p:txEl>
                                              <p:pRg st="0" end="0"/>
                                            </p:txEl>
                                          </p:spTgt>
                                        </p:tgtEl>
                                        <p:attrNameLst>
                                          <p:attrName>style.color</p:attrName>
                                        </p:attrNameLst>
                                      </p:cBhvr>
                                      <p:to>
                                        <a:srgbClr val="C0C0C0"/>
                                      </p:to>
                                    </p:animClr>
                                  </p:childTnLst>
                                </p:cTn>
                              </p:par>
                              <p:par>
                                <p:cTn id="17" presetID="3" presetClass="emph" presetSubtype="2" fill="hold" nodeType="withEffect">
                                  <p:stCondLst>
                                    <p:cond delay="0"/>
                                  </p:stCondLst>
                                  <p:childTnLst>
                                    <p:animClr clrSpc="rgb" dir="cw">
                                      <p:cBhvr override="childStyle">
                                        <p:cTn id="18" dur="500" fill="hold"/>
                                        <p:tgtEl>
                                          <p:spTgt spid="3">
                                            <p:txEl>
                                              <p:pRg st="1" end="1"/>
                                            </p:txEl>
                                          </p:spTgt>
                                        </p:tgtEl>
                                        <p:attrNameLst>
                                          <p:attrName>style.color</p:attrName>
                                        </p:attrNameLst>
                                      </p:cBhvr>
                                      <p:to>
                                        <a:srgbClr val="C0C0C0"/>
                                      </p:to>
                                    </p:animClr>
                                  </p:childTnLst>
                                </p:cTn>
                              </p:par>
                              <p:par>
                                <p:cTn id="19" presetID="3" presetClass="emph" presetSubtype="2" fill="hold" nodeType="withEffect">
                                  <p:stCondLst>
                                    <p:cond delay="0"/>
                                  </p:stCondLst>
                                  <p:childTnLst>
                                    <p:animClr clrSpc="rgb" dir="cw">
                                      <p:cBhvr override="childStyle">
                                        <p:cTn id="20" dur="500" fill="hold"/>
                                        <p:tgtEl>
                                          <p:spTgt spid="3">
                                            <p:txEl>
                                              <p:pRg st="2" end="2"/>
                                            </p:txEl>
                                          </p:spTgt>
                                        </p:tgtEl>
                                        <p:attrNameLst>
                                          <p:attrName>style.color</p:attrName>
                                        </p:attrNameLst>
                                      </p:cBhvr>
                                      <p:to>
                                        <a:srgbClr val="C0C0C0"/>
                                      </p:to>
                                    </p:animClr>
                                  </p:childTnLst>
                                </p:cTn>
                              </p:par>
                              <p:par>
                                <p:cTn id="21" presetID="3" presetClass="emph" presetSubtype="2" fill="hold" nodeType="withEffect">
                                  <p:stCondLst>
                                    <p:cond delay="0"/>
                                  </p:stCondLst>
                                  <p:childTnLst>
                                    <p:animClr clrSpc="rgb" dir="cw">
                                      <p:cBhvr override="childStyle">
                                        <p:cTn id="22" dur="500" fill="hold"/>
                                        <p:tgtEl>
                                          <p:spTgt spid="3">
                                            <p:txEl>
                                              <p:pRg st="3" end="3"/>
                                            </p:txEl>
                                          </p:spTgt>
                                        </p:tgtEl>
                                        <p:attrNameLst>
                                          <p:attrName>style.color</p:attrName>
                                        </p:attrNameLst>
                                      </p:cBhvr>
                                      <p:to>
                                        <a:srgbClr val="C0C0C0"/>
                                      </p:to>
                                    </p:animClr>
                                  </p:childTnLst>
                                </p:cTn>
                              </p:par>
                              <p:par>
                                <p:cTn id="23" presetID="3" presetClass="emph" presetSubtype="2" fill="hold" nodeType="withEffect">
                                  <p:stCondLst>
                                    <p:cond delay="0"/>
                                  </p:stCondLst>
                                  <p:childTnLst>
                                    <p:animClr clrSpc="rgb" dir="cw">
                                      <p:cBhvr override="childStyle">
                                        <p:cTn id="24" dur="500" fill="hold"/>
                                        <p:tgtEl>
                                          <p:spTgt spid="3">
                                            <p:txEl>
                                              <p:pRg st="4" end="4"/>
                                            </p:txEl>
                                          </p:spTgt>
                                        </p:tgtEl>
                                        <p:attrNameLst>
                                          <p:attrName>style.color</p:attrName>
                                        </p:attrNameLst>
                                      </p:cBhvr>
                                      <p:to>
                                        <a:srgbClr val="C0C0C0"/>
                                      </p:to>
                                    </p:animClr>
                                  </p:childTnLst>
                                </p:cTn>
                              </p:par>
                              <p:par>
                                <p:cTn id="25" presetID="3" presetClass="emph" presetSubtype="2" fill="hold" nodeType="withEffect">
                                  <p:stCondLst>
                                    <p:cond delay="0"/>
                                  </p:stCondLst>
                                  <p:childTnLst>
                                    <p:animClr clrSpc="rgb" dir="cw">
                                      <p:cBhvr override="childStyle">
                                        <p:cTn id="26" dur="500" fill="hold"/>
                                        <p:tgtEl>
                                          <p:spTgt spid="3">
                                            <p:txEl>
                                              <p:pRg st="5" end="5"/>
                                            </p:txEl>
                                          </p:spTgt>
                                        </p:tgtEl>
                                        <p:attrNameLst>
                                          <p:attrName>style.color</p:attrName>
                                        </p:attrNameLst>
                                      </p:cBhvr>
                                      <p:to>
                                        <a:srgbClr val="C0C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F481-B97E-4043-911F-C8833E9C4ED8}"/>
              </a:ext>
            </a:extLst>
          </p:cNvPr>
          <p:cNvSpPr>
            <a:spLocks noGrp="1"/>
          </p:cNvSpPr>
          <p:nvPr>
            <p:ph type="title"/>
          </p:nvPr>
        </p:nvSpPr>
        <p:spPr>
          <a:xfrm>
            <a:off x="250371" y="86151"/>
            <a:ext cx="11205029" cy="1325563"/>
          </a:xfrm>
        </p:spPr>
        <p:txBody>
          <a:bodyPr>
            <a:normAutofit/>
          </a:bodyPr>
          <a:lstStyle/>
          <a:p>
            <a:r>
              <a:rPr lang="en-US" sz="3200" b="1" dirty="0"/>
              <a:t>Agenda</a:t>
            </a:r>
            <a:br>
              <a:rPr lang="en-US" sz="3200" b="1" dirty="0"/>
            </a:br>
            <a:r>
              <a:rPr lang="en-US" sz="2200" dirty="0"/>
              <a:t>(times are approximate)</a:t>
            </a:r>
          </a:p>
        </p:txBody>
      </p:sp>
      <p:graphicFrame>
        <p:nvGraphicFramePr>
          <p:cNvPr id="4" name="Table 3">
            <a:extLst>
              <a:ext uri="{FF2B5EF4-FFF2-40B4-BE49-F238E27FC236}">
                <a16:creationId xmlns:a16="http://schemas.microsoft.com/office/drawing/2014/main" id="{0A04215F-FD54-40B6-9004-B9B41EB30FD7}"/>
              </a:ext>
            </a:extLst>
          </p:cNvPr>
          <p:cNvGraphicFramePr>
            <a:graphicFrameLocks noGrp="1"/>
          </p:cNvGraphicFramePr>
          <p:nvPr>
            <p:extLst>
              <p:ext uri="{D42A27DB-BD31-4B8C-83A1-F6EECF244321}">
                <p14:modId xmlns:p14="http://schemas.microsoft.com/office/powerpoint/2010/main" val="275371102"/>
              </p:ext>
            </p:extLst>
          </p:nvPr>
        </p:nvGraphicFramePr>
        <p:xfrm>
          <a:off x="3138222" y="596822"/>
          <a:ext cx="8905874" cy="6217651"/>
        </p:xfrm>
        <a:graphic>
          <a:graphicData uri="http://schemas.openxmlformats.org/drawingml/2006/table">
            <a:tbl>
              <a:tblPr firstRow="1" firstCol="1" bandRow="1">
                <a:tableStyleId>{EB344D84-9AFB-497E-A393-DC336BA19D2E}</a:tableStyleId>
              </a:tblPr>
              <a:tblGrid>
                <a:gridCol w="1480452">
                  <a:extLst>
                    <a:ext uri="{9D8B030D-6E8A-4147-A177-3AD203B41FA5}">
                      <a16:colId xmlns:a16="http://schemas.microsoft.com/office/drawing/2014/main" val="931375188"/>
                    </a:ext>
                  </a:extLst>
                </a:gridCol>
                <a:gridCol w="3739434">
                  <a:extLst>
                    <a:ext uri="{9D8B030D-6E8A-4147-A177-3AD203B41FA5}">
                      <a16:colId xmlns:a16="http://schemas.microsoft.com/office/drawing/2014/main" val="3089384913"/>
                    </a:ext>
                  </a:extLst>
                </a:gridCol>
                <a:gridCol w="3685988">
                  <a:extLst>
                    <a:ext uri="{9D8B030D-6E8A-4147-A177-3AD203B41FA5}">
                      <a16:colId xmlns:a16="http://schemas.microsoft.com/office/drawing/2014/main" val="2718068935"/>
                    </a:ext>
                  </a:extLst>
                </a:gridCol>
              </a:tblGrid>
              <a:tr h="242213">
                <a:tc>
                  <a:txBody>
                    <a:bodyPr/>
                    <a:lstStyle/>
                    <a:p>
                      <a:pPr marL="0" marR="0">
                        <a:lnSpc>
                          <a:spcPct val="107000"/>
                        </a:lnSpc>
                        <a:spcBef>
                          <a:spcPts val="0"/>
                        </a:spcBef>
                        <a:spcAft>
                          <a:spcPts val="0"/>
                        </a:spcAft>
                      </a:pPr>
                      <a:r>
                        <a:rPr lang="en-US" sz="1800" dirty="0">
                          <a:effectLst/>
                        </a:rPr>
                        <a:t>Time (PT)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Item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Lead/Presenter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987493358"/>
                  </a:ext>
                </a:extLst>
              </a:tr>
              <a:tr h="495668">
                <a:tc>
                  <a:txBody>
                    <a:bodyPr/>
                    <a:lstStyle/>
                    <a:p>
                      <a:pPr marL="0" marR="0">
                        <a:lnSpc>
                          <a:spcPct val="107000"/>
                        </a:lnSpc>
                        <a:spcBef>
                          <a:spcPts val="0"/>
                        </a:spcBef>
                        <a:spcAft>
                          <a:spcPts val="0"/>
                        </a:spcAft>
                      </a:pPr>
                      <a:r>
                        <a:rPr lang="en-US" sz="1800" dirty="0">
                          <a:effectLst/>
                        </a:rPr>
                        <a:t>9:30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Welcome and introductions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All</a:t>
                      </a:r>
                    </a:p>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825205683"/>
                  </a:ext>
                </a:extLst>
              </a:tr>
              <a:tr h="495668">
                <a:tc>
                  <a:txBody>
                    <a:bodyPr/>
                    <a:lstStyle/>
                    <a:p>
                      <a:pPr marL="0" marR="0">
                        <a:lnSpc>
                          <a:spcPct val="107000"/>
                        </a:lnSpc>
                        <a:spcBef>
                          <a:spcPts val="0"/>
                        </a:spcBef>
                        <a:spcAft>
                          <a:spcPts val="0"/>
                        </a:spcAft>
                      </a:pPr>
                      <a:r>
                        <a:rPr lang="en-US" sz="1800">
                          <a:effectLst/>
                        </a:rPr>
                        <a:t>10:00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NPCC 2020 Program Addendum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Patty O’Toole, Leslie Bach</a:t>
                      </a:r>
                    </a:p>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3854480952"/>
                  </a:ext>
                </a:extLst>
              </a:tr>
              <a:tr h="242213">
                <a:tc>
                  <a:txBody>
                    <a:bodyPr/>
                    <a:lstStyle/>
                    <a:p>
                      <a:pPr marL="0" marR="0">
                        <a:lnSpc>
                          <a:spcPct val="107000"/>
                        </a:lnSpc>
                        <a:spcBef>
                          <a:spcPts val="0"/>
                        </a:spcBef>
                        <a:spcAft>
                          <a:spcPts val="0"/>
                        </a:spcAft>
                      </a:pPr>
                      <a:r>
                        <a:rPr lang="en-US" sz="1800">
                          <a:effectLst/>
                        </a:rPr>
                        <a:t>10:30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Stretch break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547239428"/>
                  </a:ext>
                </a:extLst>
              </a:tr>
              <a:tr h="242213">
                <a:tc>
                  <a:txBody>
                    <a:bodyPr/>
                    <a:lstStyle/>
                    <a:p>
                      <a:pPr marL="0" marR="0">
                        <a:lnSpc>
                          <a:spcPct val="107000"/>
                        </a:lnSpc>
                        <a:spcBef>
                          <a:spcPts val="0"/>
                        </a:spcBef>
                        <a:spcAft>
                          <a:spcPts val="0"/>
                        </a:spcAft>
                      </a:pPr>
                      <a:r>
                        <a:rPr lang="en-US" sz="1800">
                          <a:effectLst/>
                        </a:rPr>
                        <a:t>10:40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NOAA’s FCRPS </a:t>
                      </a:r>
                      <a:r>
                        <a:rPr lang="en-US" sz="1800" dirty="0" err="1">
                          <a:effectLst/>
                        </a:rPr>
                        <a:t>BiOP</a:t>
                      </a:r>
                      <a:r>
                        <a:rPr lang="en-US" sz="1800" dirty="0">
                          <a:effectLst/>
                        </a:rPr>
                        <a:t> and Willamette </a:t>
                      </a:r>
                      <a:r>
                        <a:rPr lang="en-US" sz="1800" dirty="0" err="1">
                          <a:effectLst/>
                        </a:rPr>
                        <a:t>BiOP</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Greg Sieglitz</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3766696138"/>
                  </a:ext>
                </a:extLst>
              </a:tr>
              <a:tr h="628427">
                <a:tc>
                  <a:txBody>
                    <a:bodyPr/>
                    <a:lstStyle/>
                    <a:p>
                      <a:pPr marL="0" marR="0">
                        <a:lnSpc>
                          <a:spcPct val="107000"/>
                        </a:lnSpc>
                        <a:spcBef>
                          <a:spcPts val="0"/>
                        </a:spcBef>
                        <a:spcAft>
                          <a:spcPts val="0"/>
                        </a:spcAft>
                      </a:pPr>
                      <a:r>
                        <a:rPr lang="en-US" sz="1800">
                          <a:effectLst/>
                        </a:rPr>
                        <a:t>11:10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Member 5-min updates </a:t>
                      </a:r>
                    </a:p>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Executive Committee members or their Steering Committee rep.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2152707592"/>
                  </a:ext>
                </a:extLst>
              </a:tr>
              <a:tr h="242213">
                <a:tc>
                  <a:txBody>
                    <a:bodyPr/>
                    <a:lstStyle/>
                    <a:p>
                      <a:pPr marL="0" marR="0">
                        <a:lnSpc>
                          <a:spcPct val="107000"/>
                        </a:lnSpc>
                        <a:spcBef>
                          <a:spcPts val="0"/>
                        </a:spcBef>
                        <a:spcAft>
                          <a:spcPts val="0"/>
                        </a:spcAft>
                      </a:pPr>
                      <a:r>
                        <a:rPr lang="en-US" sz="1800">
                          <a:effectLst/>
                        </a:rPr>
                        <a:t>Noon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Break for lunch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132219496"/>
                  </a:ext>
                </a:extLst>
              </a:tr>
              <a:tr h="490349">
                <a:tc>
                  <a:txBody>
                    <a:bodyPr/>
                    <a:lstStyle/>
                    <a:p>
                      <a:pPr marL="0" marR="0">
                        <a:lnSpc>
                          <a:spcPct val="107000"/>
                        </a:lnSpc>
                        <a:spcBef>
                          <a:spcPts val="0"/>
                        </a:spcBef>
                        <a:spcAft>
                          <a:spcPts val="0"/>
                        </a:spcAft>
                      </a:pPr>
                      <a:r>
                        <a:rPr lang="en-US" sz="1800">
                          <a:effectLst/>
                        </a:rPr>
                        <a:t>1:00 pm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Coordinated Assessment Partnership </a:t>
                      </a:r>
                    </a:p>
                    <a:p>
                      <a:pPr marL="45720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Nancy, Brodie Cox, Jen Bayer, Tom Iverson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62787889"/>
                  </a:ext>
                </a:extLst>
              </a:tr>
              <a:tr h="749122">
                <a:tc>
                  <a:txBody>
                    <a:bodyPr/>
                    <a:lstStyle/>
                    <a:p>
                      <a:pPr marL="0" marR="0">
                        <a:lnSpc>
                          <a:spcPct val="107000"/>
                        </a:lnSpc>
                        <a:spcBef>
                          <a:spcPts val="0"/>
                        </a:spcBef>
                        <a:spcAft>
                          <a:spcPts val="0"/>
                        </a:spcAft>
                      </a:pPr>
                      <a:r>
                        <a:rPr lang="en-US" sz="1800">
                          <a:effectLst/>
                        </a:rPr>
                        <a:t>2:00 pm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Projects coordinating with and supporting StreamNet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Nancy, Zach Penney, Denise Kelsey, Tami Wilkerson, Jen Bayer</a:t>
                      </a:r>
                    </a:p>
                  </a:txBody>
                  <a:tcPr marL="51080" marR="51080" marT="0" marB="0"/>
                </a:tc>
                <a:extLst>
                  <a:ext uri="{0D108BD9-81ED-4DB2-BD59-A6C34878D82A}">
                    <a16:rowId xmlns:a16="http://schemas.microsoft.com/office/drawing/2014/main" val="1703706194"/>
                  </a:ext>
                </a:extLst>
              </a:tr>
              <a:tr h="242213">
                <a:tc>
                  <a:txBody>
                    <a:bodyPr/>
                    <a:lstStyle/>
                    <a:p>
                      <a:pPr marL="0" marR="0">
                        <a:lnSpc>
                          <a:spcPct val="107000"/>
                        </a:lnSpc>
                        <a:spcBef>
                          <a:spcPts val="0"/>
                        </a:spcBef>
                        <a:spcAft>
                          <a:spcPts val="0"/>
                        </a:spcAft>
                      </a:pPr>
                      <a:r>
                        <a:rPr lang="en-US" sz="1800">
                          <a:effectLst/>
                        </a:rPr>
                        <a:t>2:40pm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Stretch break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3971202792"/>
                  </a:ext>
                </a:extLst>
              </a:tr>
              <a:tr h="490349">
                <a:tc>
                  <a:txBody>
                    <a:bodyPr/>
                    <a:lstStyle/>
                    <a:p>
                      <a:pPr marL="0" marR="0">
                        <a:lnSpc>
                          <a:spcPct val="107000"/>
                        </a:lnSpc>
                        <a:spcBef>
                          <a:spcPts val="0"/>
                        </a:spcBef>
                        <a:spcAft>
                          <a:spcPts val="0"/>
                        </a:spcAft>
                      </a:pPr>
                      <a:r>
                        <a:rPr lang="en-US" sz="1800">
                          <a:effectLst/>
                        </a:rPr>
                        <a:t>2:50pm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StreamNet Program</a:t>
                      </a:r>
                    </a:p>
                    <a:p>
                      <a:pPr marL="45720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Nancy, Mike Banach, Greg Wilke</a:t>
                      </a:r>
                    </a:p>
                  </a:txBody>
                  <a:tcPr marL="51080" marR="51080" marT="0" marB="0"/>
                </a:tc>
                <a:extLst>
                  <a:ext uri="{0D108BD9-81ED-4DB2-BD59-A6C34878D82A}">
                    <a16:rowId xmlns:a16="http://schemas.microsoft.com/office/drawing/2014/main" val="4061924163"/>
                  </a:ext>
                </a:extLst>
              </a:tr>
              <a:tr h="242213">
                <a:tc>
                  <a:txBody>
                    <a:bodyPr/>
                    <a:lstStyle/>
                    <a:p>
                      <a:pPr marL="0" marR="0">
                        <a:lnSpc>
                          <a:spcPct val="107000"/>
                        </a:lnSpc>
                        <a:spcBef>
                          <a:spcPts val="0"/>
                        </a:spcBef>
                        <a:spcAft>
                          <a:spcPts val="0"/>
                        </a:spcAft>
                      </a:pPr>
                      <a:r>
                        <a:rPr lang="en-US" sz="1800">
                          <a:effectLst/>
                        </a:rPr>
                        <a:t>3:20pm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a:effectLst/>
                        </a:rPr>
                        <a:t>Next ExCom meeting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a:t>
                      </a:r>
                    </a:p>
                  </a:txBody>
                  <a:tcPr marL="51080" marR="51080" marT="0" marB="0"/>
                </a:tc>
                <a:extLst>
                  <a:ext uri="{0D108BD9-81ED-4DB2-BD59-A6C34878D82A}">
                    <a16:rowId xmlns:a16="http://schemas.microsoft.com/office/drawing/2014/main" val="4083826232"/>
                  </a:ext>
                </a:extLst>
              </a:tr>
              <a:tr h="242213">
                <a:tc>
                  <a:txBody>
                    <a:bodyPr/>
                    <a:lstStyle/>
                    <a:p>
                      <a:pPr marL="0" marR="0">
                        <a:lnSpc>
                          <a:spcPct val="107000"/>
                        </a:lnSpc>
                        <a:spcBef>
                          <a:spcPts val="0"/>
                        </a:spcBef>
                        <a:spcAft>
                          <a:spcPts val="0"/>
                        </a:spcAft>
                      </a:pPr>
                      <a:r>
                        <a:rPr lang="en-US" sz="1800">
                          <a:effectLst/>
                        </a:rPr>
                        <a:t>3:30 pm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Adjourn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80" marR="51080" marT="0" marB="0"/>
                </a:tc>
                <a:extLst>
                  <a:ext uri="{0D108BD9-81ED-4DB2-BD59-A6C34878D82A}">
                    <a16:rowId xmlns:a16="http://schemas.microsoft.com/office/drawing/2014/main" val="360214403"/>
                  </a:ext>
                </a:extLst>
              </a:tr>
            </a:tbl>
          </a:graphicData>
        </a:graphic>
      </p:graphicFrame>
    </p:spTree>
    <p:extLst>
      <p:ext uri="{BB962C8B-B14F-4D97-AF65-F5344CB8AC3E}">
        <p14:creationId xmlns:p14="http://schemas.microsoft.com/office/powerpoint/2010/main" val="2067641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A7420-8FBA-4392-A659-3AC6D16DABD8}"/>
              </a:ext>
            </a:extLst>
          </p:cNvPr>
          <p:cNvSpPr>
            <a:spLocks noGrp="1"/>
          </p:cNvSpPr>
          <p:nvPr>
            <p:ph type="title"/>
          </p:nvPr>
        </p:nvSpPr>
        <p:spPr>
          <a:xfrm>
            <a:off x="522513" y="365125"/>
            <a:ext cx="11114429" cy="1325563"/>
          </a:xfrm>
        </p:spPr>
        <p:txBody>
          <a:bodyPr/>
          <a:lstStyle/>
          <a:p>
            <a:r>
              <a:rPr lang="en-US" b="1" dirty="0"/>
              <a:t>CAP and the PNAMP Fish Monitoring Workgroup</a:t>
            </a:r>
          </a:p>
        </p:txBody>
      </p:sp>
      <p:sp>
        <p:nvSpPr>
          <p:cNvPr id="7" name="Content Placeholder 6">
            <a:extLst>
              <a:ext uri="{FF2B5EF4-FFF2-40B4-BE49-F238E27FC236}">
                <a16:creationId xmlns:a16="http://schemas.microsoft.com/office/drawing/2014/main" id="{E366D040-9EDB-46FA-BF74-173470026EB2}"/>
              </a:ext>
            </a:extLst>
          </p:cNvPr>
          <p:cNvSpPr>
            <a:spLocks noGrp="1"/>
          </p:cNvSpPr>
          <p:nvPr>
            <p:ph idx="1"/>
          </p:nvPr>
        </p:nvSpPr>
        <p:spPr>
          <a:xfrm>
            <a:off x="646657" y="1594435"/>
            <a:ext cx="5346442" cy="4351338"/>
          </a:xfrm>
        </p:spPr>
        <p:txBody>
          <a:bodyPr>
            <a:normAutofit/>
          </a:bodyPr>
          <a:lstStyle/>
          <a:p>
            <a:pPr marL="0" indent="0" algn="ctr">
              <a:buNone/>
            </a:pPr>
            <a:r>
              <a:rPr lang="en-US" sz="2400" b="1" dirty="0"/>
              <a:t>Provides a venue for discussion of topics related to CAP and StreamNet implementation</a:t>
            </a:r>
          </a:p>
          <a:p>
            <a:endParaRPr lang="en-US" sz="2000" b="1" i="1" dirty="0"/>
          </a:p>
          <a:p>
            <a:r>
              <a:rPr lang="en-US" sz="2000" b="1" i="1" dirty="0"/>
              <a:t>Members: </a:t>
            </a:r>
            <a:r>
              <a:rPr lang="en-US" sz="2000" dirty="0"/>
              <a:t>subject matter experts (e.g. fisheries biologists, program managers) to address specific tasks or topics</a:t>
            </a:r>
          </a:p>
          <a:p>
            <a:pPr lvl="0"/>
            <a:r>
              <a:rPr lang="en-US" sz="2000" b="1" i="1" dirty="0"/>
              <a:t>Facilitator: </a:t>
            </a:r>
            <a:r>
              <a:rPr lang="en-US" sz="2000" dirty="0"/>
              <a:t>USGS-PNAMP staff</a:t>
            </a:r>
          </a:p>
          <a:p>
            <a:pPr lvl="0"/>
            <a:r>
              <a:rPr lang="en-US" sz="2000" b="1" i="1" dirty="0"/>
              <a:t>Leader(s): </a:t>
            </a:r>
            <a:r>
              <a:rPr lang="en-US" sz="2000" dirty="0"/>
              <a:t>TBD</a:t>
            </a:r>
          </a:p>
          <a:p>
            <a:pPr lvl="0"/>
            <a:endParaRPr lang="en-US" sz="2000" dirty="0"/>
          </a:p>
          <a:p>
            <a:pPr marL="0" lvl="0" indent="0">
              <a:buNone/>
            </a:pPr>
            <a:r>
              <a:rPr lang="en-US" sz="1600" u="sng" dirty="0">
                <a:hlinkClick r:id="rId3"/>
              </a:rPr>
              <a:t>https://www.pnamp.org/project/fish-monitoring-work-group</a:t>
            </a:r>
            <a:endParaRPr lang="en-US" sz="1600" dirty="0"/>
          </a:p>
          <a:p>
            <a:endParaRPr lang="en-US" dirty="0"/>
          </a:p>
        </p:txBody>
      </p:sp>
      <p:sp>
        <p:nvSpPr>
          <p:cNvPr id="10" name="TextBox 9">
            <a:extLst>
              <a:ext uri="{FF2B5EF4-FFF2-40B4-BE49-F238E27FC236}">
                <a16:creationId xmlns:a16="http://schemas.microsoft.com/office/drawing/2014/main" id="{84554D53-6B5F-49CB-A429-E42D60A5A722}"/>
              </a:ext>
            </a:extLst>
          </p:cNvPr>
          <p:cNvSpPr txBox="1"/>
          <p:nvPr/>
        </p:nvSpPr>
        <p:spPr>
          <a:xfrm>
            <a:off x="6429675" y="1690688"/>
            <a:ext cx="5207267" cy="4755148"/>
          </a:xfrm>
          <a:prstGeom prst="rect">
            <a:avLst/>
          </a:prstGeom>
          <a:solidFill>
            <a:schemeClr val="accent4">
              <a:lumMod val="20000"/>
              <a:lumOff val="80000"/>
            </a:schemeClr>
          </a:solidFill>
        </p:spPr>
        <p:txBody>
          <a:bodyPr wrap="square" rtlCol="0">
            <a:spAutoFit/>
          </a:bodyPr>
          <a:lstStyle/>
          <a:p>
            <a:pPr lvl="0" algn="ctr"/>
            <a:r>
              <a:rPr lang="en-US" sz="1900" dirty="0"/>
              <a:t>Some Suggested Topics</a:t>
            </a:r>
          </a:p>
          <a:p>
            <a:pPr lvl="0" algn="ctr"/>
            <a:endParaRPr lang="en-US" sz="1900" dirty="0"/>
          </a:p>
          <a:p>
            <a:pPr marL="285750" indent="-285750">
              <a:buFont typeface="Arial" panose="020B0604020202020204" pitchFamily="34" charset="0"/>
              <a:buChar char="•"/>
            </a:pPr>
            <a:r>
              <a:rPr lang="en-US" sz="1900" dirty="0"/>
              <a:t>Recommendations from 2019 Smolt Workshop</a:t>
            </a:r>
          </a:p>
          <a:p>
            <a:pPr marL="285750" indent="-285750">
              <a:buFont typeface="Arial" panose="020B0604020202020204" pitchFamily="34" charset="0"/>
              <a:buChar char="•"/>
            </a:pPr>
            <a:r>
              <a:rPr lang="en-US" sz="1900" dirty="0"/>
              <a:t>Out-migrant observation metrics &amp; indicators</a:t>
            </a:r>
          </a:p>
          <a:p>
            <a:pPr marL="285750" indent="-285750">
              <a:buFont typeface="Arial" panose="020B0604020202020204" pitchFamily="34" charset="0"/>
              <a:buChar char="•"/>
            </a:pPr>
            <a:r>
              <a:rPr lang="en-US" sz="1900" dirty="0"/>
              <a:t>Hatchery CAP indicators</a:t>
            </a:r>
          </a:p>
          <a:p>
            <a:pPr marL="285750" indent="-285750">
              <a:buFont typeface="Arial" panose="020B0604020202020204" pitchFamily="34" charset="0"/>
              <a:buChar char="•"/>
            </a:pPr>
            <a:r>
              <a:rPr lang="en-US" sz="1900" dirty="0"/>
              <a:t>Population boundaries: shared GIS layers for StreamNet and CAP, </a:t>
            </a:r>
            <a:r>
              <a:rPr lang="en-US" sz="1900" dirty="0" err="1"/>
              <a:t>CBfish</a:t>
            </a:r>
            <a:r>
              <a:rPr lang="en-US" sz="1900" dirty="0"/>
              <a:t>, NPCC dashboards, MonitoringResources.org</a:t>
            </a:r>
          </a:p>
          <a:p>
            <a:pPr marL="285750" indent="-285750">
              <a:buFont typeface="Arial" panose="020B0604020202020204" pitchFamily="34" charset="0"/>
              <a:buChar char="•"/>
            </a:pPr>
            <a:r>
              <a:rPr lang="en-US" sz="1900" dirty="0"/>
              <a:t>Carrying capacity: population level or reach-based</a:t>
            </a:r>
          </a:p>
          <a:p>
            <a:pPr marL="285750" indent="-285750">
              <a:buFont typeface="Arial" panose="020B0604020202020204" pitchFamily="34" charset="0"/>
              <a:buChar char="•"/>
            </a:pPr>
            <a:r>
              <a:rPr lang="en-US" sz="1900" dirty="0"/>
              <a:t>Juvenile density and distribution (snorkel surveys and electro-fishing)</a:t>
            </a:r>
          </a:p>
          <a:p>
            <a:pPr marL="285750" indent="-285750">
              <a:buFont typeface="Arial" panose="020B0604020202020204" pitchFamily="34" charset="0"/>
              <a:buChar char="•"/>
            </a:pPr>
            <a:r>
              <a:rPr lang="en-US" sz="1900" dirty="0"/>
              <a:t>Updates to spawner survey data exchanges &amp; GIS for survey transects and redd sites (e.g., StreamNet “Trend” locations)</a:t>
            </a:r>
          </a:p>
          <a:p>
            <a:endParaRPr lang="en-US" dirty="0"/>
          </a:p>
        </p:txBody>
      </p:sp>
      <p:pic>
        <p:nvPicPr>
          <p:cNvPr id="6" name="Picture 5">
            <a:extLst>
              <a:ext uri="{FF2B5EF4-FFF2-40B4-BE49-F238E27FC236}">
                <a16:creationId xmlns:a16="http://schemas.microsoft.com/office/drawing/2014/main" id="{B5230491-1148-49EE-8951-D6D7E7EFB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928425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803B9D-B0C4-4528-A593-0973B158F832}"/>
              </a:ext>
            </a:extLst>
          </p:cNvPr>
          <p:cNvGrpSpPr/>
          <p:nvPr/>
        </p:nvGrpSpPr>
        <p:grpSpPr>
          <a:xfrm>
            <a:off x="1081554" y="112951"/>
            <a:ext cx="9188244" cy="6759762"/>
            <a:chOff x="0" y="112951"/>
            <a:chExt cx="9188244" cy="6759762"/>
          </a:xfrm>
        </p:grpSpPr>
        <p:sp>
          <p:nvSpPr>
            <p:cNvPr id="14" name="TextBox 13"/>
            <p:cNvSpPr txBox="1"/>
            <p:nvPr/>
          </p:nvSpPr>
          <p:spPr>
            <a:xfrm>
              <a:off x="0" y="799464"/>
              <a:ext cx="9144000" cy="276999"/>
            </a:xfrm>
            <a:prstGeom prst="rect">
              <a:avLst/>
            </a:prstGeom>
            <a:noFill/>
          </p:spPr>
          <p:txBody>
            <a:bodyPr wrap="square" rtlCol="0">
              <a:spAutoFit/>
            </a:bodyPr>
            <a:lstStyle/>
            <a:p>
              <a:pPr algn="ctr"/>
              <a:r>
                <a:rPr lang="en-US" sz="1200" b="1" i="1" dirty="0">
                  <a:solidFill>
                    <a:schemeClr val="accent1">
                      <a:lumMod val="75000"/>
                    </a:schemeClr>
                  </a:solidFill>
                </a:rPr>
                <a:t>Note</a:t>
              </a:r>
              <a:r>
                <a:rPr lang="en-US" sz="1200" dirty="0">
                  <a:solidFill>
                    <a:schemeClr val="accent1">
                      <a:lumMod val="75000"/>
                    </a:schemeClr>
                  </a:solidFill>
                </a:rPr>
                <a:t>:  These steps are not strictly sequential; interactions/discussions/feedback from previous steps are likely.</a:t>
              </a:r>
            </a:p>
          </p:txBody>
        </p:sp>
        <p:sp>
          <p:nvSpPr>
            <p:cNvPr id="22" name="Rounded Rectangle 21"/>
            <p:cNvSpPr/>
            <p:nvPr/>
          </p:nvSpPr>
          <p:spPr>
            <a:xfrm>
              <a:off x="3611880" y="3252816"/>
              <a:ext cx="1920240" cy="1231603"/>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b="1" dirty="0">
                  <a:solidFill>
                    <a:schemeClr val="tx1"/>
                  </a:solidFill>
                </a:rPr>
                <a:t>Availability of time and funding will inform what can be achieved</a:t>
              </a:r>
            </a:p>
          </p:txBody>
        </p:sp>
        <p:sp>
          <p:nvSpPr>
            <p:cNvPr id="3" name="TextBox 2">
              <a:extLst>
                <a:ext uri="{FF2B5EF4-FFF2-40B4-BE49-F238E27FC236}">
                  <a16:creationId xmlns:a16="http://schemas.microsoft.com/office/drawing/2014/main" id="{4A9FB7C1-6AF4-4E37-9BDA-773DF7EB8979}"/>
                </a:ext>
              </a:extLst>
            </p:cNvPr>
            <p:cNvSpPr txBox="1"/>
            <p:nvPr/>
          </p:nvSpPr>
          <p:spPr>
            <a:xfrm>
              <a:off x="44244" y="112951"/>
              <a:ext cx="9144000" cy="683007"/>
            </a:xfrm>
            <a:prstGeom prst="rect">
              <a:avLst/>
            </a:prstGeom>
            <a:noFill/>
          </p:spPr>
          <p:txBody>
            <a:bodyPr wrap="square" rtlCol="0">
              <a:spAutoFit/>
            </a:bodyPr>
            <a:lstStyle/>
            <a:p>
              <a:pPr algn="ctr">
                <a:lnSpc>
                  <a:spcPts val="2300"/>
                </a:lnSpc>
              </a:pPr>
              <a:r>
                <a:rPr lang="en-US" sz="2200" b="1" dirty="0"/>
                <a:t>Collaboratively Discuss and Address New Fish Data Needs In the Pacific Northwest Leveraging Existing Data Management Process and Projects</a:t>
              </a:r>
            </a:p>
          </p:txBody>
        </p:sp>
        <p:sp>
          <p:nvSpPr>
            <p:cNvPr id="4" name="Rectangle: Rounded Corners 3">
              <a:extLst>
                <a:ext uri="{FF2B5EF4-FFF2-40B4-BE49-F238E27FC236}">
                  <a16:creationId xmlns:a16="http://schemas.microsoft.com/office/drawing/2014/main" id="{C41FB353-C51F-4969-AC3E-DCF58C4D5829}"/>
                </a:ext>
              </a:extLst>
            </p:cNvPr>
            <p:cNvSpPr/>
            <p:nvPr/>
          </p:nvSpPr>
          <p:spPr>
            <a:xfrm>
              <a:off x="223173" y="5865629"/>
              <a:ext cx="2834640"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Engage appropriate data management group/forum </a:t>
              </a:r>
              <a:r>
                <a:rPr lang="en-US" sz="1600" dirty="0">
                  <a:solidFill>
                    <a:schemeClr val="tx1"/>
                  </a:solidFill>
                </a:rPr>
                <a:t>(CAP, StreamNet ExCom, LSRCP </a:t>
              </a:r>
              <a:r>
                <a:rPr lang="en-US" sz="1600" dirty="0" err="1">
                  <a:solidFill>
                    <a:schemeClr val="tx1"/>
                  </a:solidFill>
                </a:rPr>
                <a:t>etc</a:t>
              </a:r>
              <a:r>
                <a:rPr lang="en-US" sz="1600" dirty="0">
                  <a:solidFill>
                    <a:schemeClr val="tx1"/>
                  </a:solidFill>
                </a:rPr>
                <a:t>)</a:t>
              </a:r>
            </a:p>
          </p:txBody>
        </p:sp>
        <p:sp>
          <p:nvSpPr>
            <p:cNvPr id="25" name="Rectangle: Rounded Corners 24">
              <a:extLst>
                <a:ext uri="{FF2B5EF4-FFF2-40B4-BE49-F238E27FC236}">
                  <a16:creationId xmlns:a16="http://schemas.microsoft.com/office/drawing/2014/main" id="{B04003A3-92AF-437D-9FA3-5A2679CEC6DB}"/>
                </a:ext>
              </a:extLst>
            </p:cNvPr>
            <p:cNvSpPr/>
            <p:nvPr/>
          </p:nvSpPr>
          <p:spPr>
            <a:xfrm>
              <a:off x="6155978" y="1661546"/>
              <a:ext cx="2834640"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Pose topic to PNAMP</a:t>
              </a:r>
            </a:p>
            <a:p>
              <a:pPr algn="ctr">
                <a:lnSpc>
                  <a:spcPts val="1800"/>
                </a:lnSpc>
              </a:pPr>
              <a:r>
                <a:rPr lang="en-US" dirty="0">
                  <a:solidFill>
                    <a:schemeClr val="tx1"/>
                  </a:solidFill>
                </a:rPr>
                <a:t>fish monitoring workgroup (FMWG)</a:t>
              </a:r>
            </a:p>
          </p:txBody>
        </p:sp>
        <p:sp>
          <p:nvSpPr>
            <p:cNvPr id="27" name="Rectangle: Rounded Corners 26">
              <a:extLst>
                <a:ext uri="{FF2B5EF4-FFF2-40B4-BE49-F238E27FC236}">
                  <a16:creationId xmlns:a16="http://schemas.microsoft.com/office/drawing/2014/main" id="{7E75E858-DBA6-4275-A8B7-2611F6DDC80C}"/>
                </a:ext>
              </a:extLst>
            </p:cNvPr>
            <p:cNvSpPr/>
            <p:nvPr/>
          </p:nvSpPr>
          <p:spPr>
            <a:xfrm>
              <a:off x="6172015" y="3057259"/>
              <a:ext cx="2910043"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u="sng" dirty="0">
                  <a:solidFill>
                    <a:schemeClr val="tx1"/>
                  </a:solidFill>
                </a:rPr>
                <a:t>FMWG</a:t>
              </a:r>
              <a:r>
                <a:rPr lang="en-US" dirty="0">
                  <a:solidFill>
                    <a:schemeClr val="tx1"/>
                  </a:solidFill>
                </a:rPr>
                <a:t>:  1) Firm up/clarify proposed need.  2) Determine if one-time task or ongoing need.</a:t>
              </a:r>
            </a:p>
          </p:txBody>
        </p:sp>
        <p:sp>
          <p:nvSpPr>
            <p:cNvPr id="26" name="Rectangle: Rounded Corners 25">
              <a:extLst>
                <a:ext uri="{FF2B5EF4-FFF2-40B4-BE49-F238E27FC236}">
                  <a16:creationId xmlns:a16="http://schemas.microsoft.com/office/drawing/2014/main" id="{8B1371FF-3B92-40AD-9AF5-1E241CC51FF4}"/>
                </a:ext>
              </a:extLst>
            </p:cNvPr>
            <p:cNvSpPr/>
            <p:nvPr/>
          </p:nvSpPr>
          <p:spPr>
            <a:xfrm>
              <a:off x="196479" y="4484419"/>
              <a:ext cx="2834640"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dirty="0">
                  <a:solidFill>
                    <a:schemeClr val="tx1"/>
                  </a:solidFill>
                </a:rPr>
                <a:t>Solution implemented by data management project </a:t>
              </a:r>
              <a:r>
                <a:rPr lang="en-US" sz="1600" dirty="0">
                  <a:solidFill>
                    <a:schemeClr val="tx1"/>
                  </a:solidFill>
                </a:rPr>
                <a:t>(FPC, PTAGIS, StreamNet, FINS, ITMD, DART, etc.) </a:t>
              </a:r>
            </a:p>
          </p:txBody>
        </p:sp>
        <p:sp>
          <p:nvSpPr>
            <p:cNvPr id="21" name="Rectangle: Rounded Corners 20">
              <a:extLst>
                <a:ext uri="{FF2B5EF4-FFF2-40B4-BE49-F238E27FC236}">
                  <a16:creationId xmlns:a16="http://schemas.microsoft.com/office/drawing/2014/main" id="{63492FB1-3278-4BF7-A07D-414A4561AD95}"/>
                </a:ext>
              </a:extLst>
            </p:cNvPr>
            <p:cNvSpPr/>
            <p:nvPr/>
          </p:nvSpPr>
          <p:spPr>
            <a:xfrm>
              <a:off x="5658958" y="4484419"/>
              <a:ext cx="3007044"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u="sng" dirty="0">
                  <a:solidFill>
                    <a:schemeClr val="tx1"/>
                  </a:solidFill>
                </a:rPr>
                <a:t>FMWG</a:t>
              </a:r>
              <a:r>
                <a:rPr lang="en-US" dirty="0">
                  <a:solidFill>
                    <a:schemeClr val="tx1"/>
                  </a:solidFill>
                </a:rPr>
                <a:t>:  Engage data experts.  Discuss feasibility, and possible existing data project best suited </a:t>
              </a:r>
            </a:p>
          </p:txBody>
        </p:sp>
        <p:sp>
          <p:nvSpPr>
            <p:cNvPr id="24" name="Arrow: Right 23">
              <a:extLst>
                <a:ext uri="{FF2B5EF4-FFF2-40B4-BE49-F238E27FC236}">
                  <a16:creationId xmlns:a16="http://schemas.microsoft.com/office/drawing/2014/main" id="{53DCCFD9-32F7-40AA-BEB2-6EB3FEB2BDD0}"/>
                </a:ext>
              </a:extLst>
            </p:cNvPr>
            <p:cNvSpPr/>
            <p:nvPr/>
          </p:nvSpPr>
          <p:spPr>
            <a:xfrm rot="9709429">
              <a:off x="3065794" y="5711862"/>
              <a:ext cx="2563188" cy="247539"/>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20509429">
              <a:off x="3783672" y="5491397"/>
              <a:ext cx="1260666" cy="307777"/>
            </a:xfrm>
            <a:prstGeom prst="rect">
              <a:avLst/>
            </a:prstGeom>
            <a:noFill/>
          </p:spPr>
          <p:txBody>
            <a:bodyPr wrap="none" rtlCol="0">
              <a:spAutoFit/>
            </a:bodyPr>
            <a:lstStyle/>
            <a:p>
              <a:r>
                <a:rPr lang="en-US" sz="1400" dirty="0">
                  <a:solidFill>
                    <a:schemeClr val="accent1">
                      <a:lumMod val="50000"/>
                    </a:schemeClr>
                  </a:solidFill>
                </a:rPr>
                <a:t>On-going need</a:t>
              </a:r>
            </a:p>
          </p:txBody>
        </p:sp>
        <p:sp>
          <p:nvSpPr>
            <p:cNvPr id="28" name="Rectangle: Rounded Corners 27">
              <a:extLst>
                <a:ext uri="{FF2B5EF4-FFF2-40B4-BE49-F238E27FC236}">
                  <a16:creationId xmlns:a16="http://schemas.microsoft.com/office/drawing/2014/main" id="{49EBA270-1551-428A-9B02-3C3E7E6508CA}"/>
                </a:ext>
              </a:extLst>
            </p:cNvPr>
            <p:cNvSpPr/>
            <p:nvPr/>
          </p:nvSpPr>
          <p:spPr>
            <a:xfrm>
              <a:off x="3076927" y="1207573"/>
              <a:ext cx="2834640"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ysClr val="windowText" lastClr="000000"/>
                  </a:solidFill>
                </a:rPr>
                <a:t>A data need is identified</a:t>
              </a:r>
            </a:p>
            <a:p>
              <a:pPr algn="ctr">
                <a:lnSpc>
                  <a:spcPts val="1800"/>
                </a:lnSpc>
              </a:pPr>
              <a:r>
                <a:rPr lang="en-US" sz="1300" dirty="0">
                  <a:solidFill>
                    <a:sysClr val="windowText" lastClr="000000"/>
                  </a:solidFill>
                </a:rPr>
                <a:t>(e.g. BOR, BPA, NOAA, NPCC, USFWS</a:t>
              </a:r>
              <a:r>
                <a:rPr lang="en-US" sz="1400" dirty="0">
                  <a:solidFill>
                    <a:sysClr val="windowText" lastClr="000000"/>
                  </a:solidFill>
                </a:rPr>
                <a:t>)</a:t>
              </a:r>
            </a:p>
          </p:txBody>
        </p:sp>
        <p:grpSp>
          <p:nvGrpSpPr>
            <p:cNvPr id="7" name="Group 6">
              <a:extLst>
                <a:ext uri="{FF2B5EF4-FFF2-40B4-BE49-F238E27FC236}">
                  <a16:creationId xmlns:a16="http://schemas.microsoft.com/office/drawing/2014/main" id="{5D60686A-9A8E-45F4-98CE-3CFBF7D548F8}"/>
                </a:ext>
              </a:extLst>
            </p:cNvPr>
            <p:cNvGrpSpPr/>
            <p:nvPr/>
          </p:nvGrpSpPr>
          <p:grpSpPr>
            <a:xfrm>
              <a:off x="153382" y="3094967"/>
              <a:ext cx="2841789" cy="908484"/>
              <a:chOff x="241717" y="2294606"/>
              <a:chExt cx="2926661" cy="883929"/>
            </a:xfrm>
          </p:grpSpPr>
          <p:sp>
            <p:nvSpPr>
              <p:cNvPr id="30" name="Rectangle: Rounded Corners 29">
                <a:extLst>
                  <a:ext uri="{FF2B5EF4-FFF2-40B4-BE49-F238E27FC236}">
                    <a16:creationId xmlns:a16="http://schemas.microsoft.com/office/drawing/2014/main" id="{D10A5008-B9BF-4BEF-BAFE-44B0DD099476}"/>
                  </a:ext>
                </a:extLst>
              </p:cNvPr>
              <p:cNvSpPr/>
              <p:nvPr/>
            </p:nvSpPr>
            <p:spPr>
              <a:xfrm>
                <a:off x="241717" y="2294606"/>
                <a:ext cx="2919299" cy="883929"/>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Solution modified/ maintained over time</a:t>
                </a:r>
              </a:p>
            </p:txBody>
          </p:sp>
          <p:sp>
            <p:nvSpPr>
              <p:cNvPr id="41" name="TextBox 40"/>
              <p:cNvSpPr txBox="1"/>
              <p:nvPr/>
            </p:nvSpPr>
            <p:spPr>
              <a:xfrm>
                <a:off x="1734755" y="2907292"/>
                <a:ext cx="1433623" cy="269512"/>
              </a:xfrm>
              <a:prstGeom prst="rect">
                <a:avLst/>
              </a:prstGeom>
              <a:noFill/>
            </p:spPr>
            <p:txBody>
              <a:bodyPr wrap="none" rtlCol="0">
                <a:spAutoFit/>
              </a:bodyPr>
              <a:lstStyle/>
              <a:p>
                <a:r>
                  <a:rPr lang="en-US" sz="1200" i="1" dirty="0">
                    <a:solidFill>
                      <a:schemeClr val="accent1">
                        <a:lumMod val="50000"/>
                      </a:schemeClr>
                    </a:solidFill>
                  </a:rPr>
                  <a:t>Last step of process</a:t>
                </a:r>
              </a:p>
            </p:txBody>
          </p:sp>
        </p:grpSp>
        <p:grpSp>
          <p:nvGrpSpPr>
            <p:cNvPr id="9" name="Group 8">
              <a:extLst>
                <a:ext uri="{FF2B5EF4-FFF2-40B4-BE49-F238E27FC236}">
                  <a16:creationId xmlns:a16="http://schemas.microsoft.com/office/drawing/2014/main" id="{6F069F24-5999-4C31-B8FD-74887C7BD807}"/>
                </a:ext>
              </a:extLst>
            </p:cNvPr>
            <p:cNvGrpSpPr/>
            <p:nvPr/>
          </p:nvGrpSpPr>
          <p:grpSpPr>
            <a:xfrm>
              <a:off x="5175395" y="5882585"/>
              <a:ext cx="3018110" cy="990128"/>
              <a:chOff x="5247001" y="5890601"/>
              <a:chExt cx="2845071" cy="990128"/>
            </a:xfrm>
          </p:grpSpPr>
          <p:sp>
            <p:nvSpPr>
              <p:cNvPr id="38" name="Rectangle: Rounded Corners 37">
                <a:extLst>
                  <a:ext uri="{FF2B5EF4-FFF2-40B4-BE49-F238E27FC236}">
                    <a16:creationId xmlns:a16="http://schemas.microsoft.com/office/drawing/2014/main" id="{EA27A03A-F269-43DA-A99E-B3554EC9C864}"/>
                  </a:ext>
                </a:extLst>
              </p:cNvPr>
              <p:cNvSpPr/>
              <p:nvPr/>
            </p:nvSpPr>
            <p:spPr>
              <a:xfrm>
                <a:off x="5247001" y="5890601"/>
                <a:ext cx="2834640" cy="914400"/>
              </a:xfrm>
              <a:prstGeom prst="roundRect">
                <a:avLst/>
              </a:prstGeom>
              <a:solidFill>
                <a:schemeClr val="accent1">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u="sng" dirty="0">
                    <a:solidFill>
                      <a:schemeClr val="tx1"/>
                    </a:solidFill>
                  </a:rPr>
                  <a:t>FMWG </a:t>
                </a:r>
                <a:r>
                  <a:rPr lang="en-US" dirty="0">
                    <a:solidFill>
                      <a:schemeClr val="tx1"/>
                    </a:solidFill>
                  </a:rPr>
                  <a:t>recommends</a:t>
                </a:r>
                <a:r>
                  <a:rPr lang="en-US" u="sng" dirty="0">
                    <a:solidFill>
                      <a:schemeClr val="tx1"/>
                    </a:solidFill>
                  </a:rPr>
                  <a:t> </a:t>
                </a:r>
                <a:r>
                  <a:rPr lang="en-US" dirty="0">
                    <a:solidFill>
                      <a:schemeClr val="tx1"/>
                    </a:solidFill>
                  </a:rPr>
                  <a:t>an approach not involving data management projects</a:t>
                </a:r>
              </a:p>
            </p:txBody>
          </p:sp>
          <p:sp>
            <p:nvSpPr>
              <p:cNvPr id="42" name="TextBox 41"/>
              <p:cNvSpPr txBox="1"/>
              <p:nvPr/>
            </p:nvSpPr>
            <p:spPr>
              <a:xfrm>
                <a:off x="6779835" y="6603730"/>
                <a:ext cx="1312237" cy="276999"/>
              </a:xfrm>
              <a:prstGeom prst="rect">
                <a:avLst/>
              </a:prstGeom>
              <a:noFill/>
            </p:spPr>
            <p:txBody>
              <a:bodyPr wrap="none" rtlCol="0">
                <a:spAutoFit/>
              </a:bodyPr>
              <a:lstStyle/>
              <a:p>
                <a:r>
                  <a:rPr lang="en-US" sz="1200" i="1" dirty="0">
                    <a:solidFill>
                      <a:schemeClr val="accent1">
                        <a:lumMod val="50000"/>
                      </a:schemeClr>
                    </a:solidFill>
                  </a:rPr>
                  <a:t>Last step of process</a:t>
                </a:r>
              </a:p>
            </p:txBody>
          </p:sp>
        </p:grpSp>
        <p:sp>
          <p:nvSpPr>
            <p:cNvPr id="37" name="Arrow: Right 36">
              <a:extLst>
                <a:ext uri="{FF2B5EF4-FFF2-40B4-BE49-F238E27FC236}">
                  <a16:creationId xmlns:a16="http://schemas.microsoft.com/office/drawing/2014/main" id="{04E0A189-278A-44E9-98CB-B2B44A3D7994}"/>
                </a:ext>
              </a:extLst>
            </p:cNvPr>
            <p:cNvSpPr/>
            <p:nvPr/>
          </p:nvSpPr>
          <p:spPr>
            <a:xfrm rot="2315165">
              <a:off x="5949565" y="1401719"/>
              <a:ext cx="318527" cy="233354"/>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433E872-CA2A-4FB1-A93C-7C40F5DB1D3A}"/>
                </a:ext>
              </a:extLst>
            </p:cNvPr>
            <p:cNvSpPr txBox="1"/>
            <p:nvPr/>
          </p:nvSpPr>
          <p:spPr>
            <a:xfrm>
              <a:off x="6414464" y="5439838"/>
              <a:ext cx="1285929" cy="307777"/>
            </a:xfrm>
            <a:prstGeom prst="rect">
              <a:avLst/>
            </a:prstGeom>
            <a:noFill/>
          </p:spPr>
          <p:txBody>
            <a:bodyPr wrap="none" rtlCol="0">
              <a:spAutoFit/>
            </a:bodyPr>
            <a:lstStyle/>
            <a:p>
              <a:r>
                <a:rPr lang="en-US" sz="1400" dirty="0">
                  <a:solidFill>
                    <a:schemeClr val="accent1">
                      <a:lumMod val="50000"/>
                    </a:schemeClr>
                  </a:solidFill>
                </a:rPr>
                <a:t>One-time need</a:t>
              </a:r>
            </a:p>
          </p:txBody>
        </p:sp>
      </p:grpSp>
      <p:sp>
        <p:nvSpPr>
          <p:cNvPr id="32" name="Arrow: Right 31">
            <a:extLst>
              <a:ext uri="{FF2B5EF4-FFF2-40B4-BE49-F238E27FC236}">
                <a16:creationId xmlns:a16="http://schemas.microsoft.com/office/drawing/2014/main" id="{F79B1650-B090-420F-8448-388841150177}"/>
              </a:ext>
            </a:extLst>
          </p:cNvPr>
          <p:cNvSpPr/>
          <p:nvPr/>
        </p:nvSpPr>
        <p:spPr>
          <a:xfrm rot="5400000">
            <a:off x="8648531" y="5540354"/>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2A0EE042-DB3D-48FD-B041-EB38B2D18C2D}"/>
              </a:ext>
            </a:extLst>
          </p:cNvPr>
          <p:cNvSpPr/>
          <p:nvPr/>
        </p:nvSpPr>
        <p:spPr>
          <a:xfrm rot="5400000">
            <a:off x="8615732" y="2726627"/>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0B122D4F-3C13-4EA6-B844-1EFF6BBD94C7}"/>
              </a:ext>
            </a:extLst>
          </p:cNvPr>
          <p:cNvSpPr/>
          <p:nvPr/>
        </p:nvSpPr>
        <p:spPr>
          <a:xfrm rot="16200000">
            <a:off x="2812950" y="5540353"/>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41605FA1-D8BA-4C88-8007-98A4C180F1B0}"/>
              </a:ext>
            </a:extLst>
          </p:cNvPr>
          <p:cNvSpPr/>
          <p:nvPr/>
        </p:nvSpPr>
        <p:spPr>
          <a:xfrm rot="5400000">
            <a:off x="8629398" y="4128507"/>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E1280B3A-C9AF-4852-9249-24FD6163D272}"/>
              </a:ext>
            </a:extLst>
          </p:cNvPr>
          <p:cNvSpPr/>
          <p:nvPr/>
        </p:nvSpPr>
        <p:spPr>
          <a:xfrm rot="16200000">
            <a:off x="2812950" y="4154553"/>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74CBA3D7-424E-45A5-BBF8-E7C68C625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4075951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803B9D-B0C4-4528-A593-0973B158F832}"/>
              </a:ext>
            </a:extLst>
          </p:cNvPr>
          <p:cNvGrpSpPr/>
          <p:nvPr/>
        </p:nvGrpSpPr>
        <p:grpSpPr>
          <a:xfrm>
            <a:off x="1058673" y="87051"/>
            <a:ext cx="9967472" cy="6595546"/>
            <a:chOff x="0" y="201439"/>
            <a:chExt cx="9967472" cy="6595546"/>
          </a:xfrm>
        </p:grpSpPr>
        <p:sp>
          <p:nvSpPr>
            <p:cNvPr id="3" name="TextBox 2">
              <a:extLst>
                <a:ext uri="{FF2B5EF4-FFF2-40B4-BE49-F238E27FC236}">
                  <a16:creationId xmlns:a16="http://schemas.microsoft.com/office/drawing/2014/main" id="{4A9FB7C1-6AF4-4E37-9BDA-773DF7EB8979}"/>
                </a:ext>
              </a:extLst>
            </p:cNvPr>
            <p:cNvSpPr txBox="1"/>
            <p:nvPr/>
          </p:nvSpPr>
          <p:spPr>
            <a:xfrm>
              <a:off x="0" y="201439"/>
              <a:ext cx="9144000" cy="683007"/>
            </a:xfrm>
            <a:prstGeom prst="rect">
              <a:avLst/>
            </a:prstGeom>
            <a:noFill/>
          </p:spPr>
          <p:txBody>
            <a:bodyPr wrap="square" rtlCol="0">
              <a:spAutoFit/>
            </a:bodyPr>
            <a:lstStyle/>
            <a:p>
              <a:pPr algn="ctr">
                <a:lnSpc>
                  <a:spcPts val="2300"/>
                </a:lnSpc>
              </a:pPr>
              <a:r>
                <a:rPr lang="en-US" sz="2200" b="1" dirty="0"/>
                <a:t>Collaboratively Discuss and Address New Fish Data Needs In the Pacific Northwest Leveraging Existing Data Management Process and Projects</a:t>
              </a:r>
            </a:p>
          </p:txBody>
        </p:sp>
        <p:sp>
          <p:nvSpPr>
            <p:cNvPr id="4" name="Rectangle: Rounded Corners 3">
              <a:extLst>
                <a:ext uri="{FF2B5EF4-FFF2-40B4-BE49-F238E27FC236}">
                  <a16:creationId xmlns:a16="http://schemas.microsoft.com/office/drawing/2014/main" id="{C41FB353-C51F-4969-AC3E-DCF58C4D5829}"/>
                </a:ext>
              </a:extLst>
            </p:cNvPr>
            <p:cNvSpPr/>
            <p:nvPr/>
          </p:nvSpPr>
          <p:spPr>
            <a:xfrm>
              <a:off x="223173" y="5865629"/>
              <a:ext cx="2834640"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Engage appropriate data management group/forum </a:t>
              </a:r>
              <a:r>
                <a:rPr lang="en-US" sz="1600" dirty="0">
                  <a:solidFill>
                    <a:schemeClr val="tx1"/>
                  </a:solidFill>
                </a:rPr>
                <a:t>(CAP, StreamNet ExCom, LSRCP </a:t>
              </a:r>
              <a:r>
                <a:rPr lang="en-US" sz="1600" dirty="0" err="1">
                  <a:solidFill>
                    <a:schemeClr val="tx1"/>
                  </a:solidFill>
                </a:rPr>
                <a:t>etc</a:t>
              </a:r>
              <a:r>
                <a:rPr lang="en-US" sz="1600" dirty="0">
                  <a:solidFill>
                    <a:schemeClr val="tx1"/>
                  </a:solidFill>
                </a:rPr>
                <a:t>)</a:t>
              </a:r>
            </a:p>
          </p:txBody>
        </p:sp>
        <p:sp>
          <p:nvSpPr>
            <p:cNvPr id="25" name="Rectangle: Rounded Corners 24">
              <a:extLst>
                <a:ext uri="{FF2B5EF4-FFF2-40B4-BE49-F238E27FC236}">
                  <a16:creationId xmlns:a16="http://schemas.microsoft.com/office/drawing/2014/main" id="{B04003A3-92AF-437D-9FA3-5A2679CEC6DB}"/>
                </a:ext>
              </a:extLst>
            </p:cNvPr>
            <p:cNvSpPr/>
            <p:nvPr/>
          </p:nvSpPr>
          <p:spPr>
            <a:xfrm>
              <a:off x="6155978" y="1661546"/>
              <a:ext cx="2834640"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Identify and invite biologists from tribes &amp; states to clarify what information is needed</a:t>
              </a:r>
            </a:p>
          </p:txBody>
        </p:sp>
        <p:sp>
          <p:nvSpPr>
            <p:cNvPr id="27" name="Rectangle: Rounded Corners 26">
              <a:extLst>
                <a:ext uri="{FF2B5EF4-FFF2-40B4-BE49-F238E27FC236}">
                  <a16:creationId xmlns:a16="http://schemas.microsoft.com/office/drawing/2014/main" id="{7E75E858-DBA6-4275-A8B7-2611F6DDC80C}"/>
                </a:ext>
              </a:extLst>
            </p:cNvPr>
            <p:cNvSpPr/>
            <p:nvPr/>
          </p:nvSpPr>
          <p:spPr>
            <a:xfrm>
              <a:off x="6306091" y="3063269"/>
              <a:ext cx="3661381" cy="1082832"/>
            </a:xfrm>
            <a:prstGeom prst="roundRect">
              <a:avLst/>
            </a:prstGeom>
            <a:solidFill>
              <a:schemeClr val="accent4">
                <a:lumMod val="40000"/>
                <a:lumOff val="6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u="sng" dirty="0">
                  <a:solidFill>
                    <a:schemeClr val="accent5">
                      <a:lumMod val="75000"/>
                    </a:schemeClr>
                  </a:solidFill>
                </a:rPr>
                <a:t>FMWG:</a:t>
              </a:r>
              <a:r>
                <a:rPr lang="en-US" dirty="0">
                  <a:solidFill>
                    <a:schemeClr val="accent5">
                      <a:lumMod val="75000"/>
                    </a:schemeClr>
                  </a:solidFill>
                </a:rPr>
                <a:t> clarify </a:t>
              </a:r>
              <a:r>
                <a:rPr lang="en-US" b="1" dirty="0">
                  <a:solidFill>
                    <a:schemeClr val="accent5">
                      <a:lumMod val="75000"/>
                    </a:schemeClr>
                  </a:solidFill>
                </a:rPr>
                <a:t>exactly</a:t>
              </a:r>
              <a:r>
                <a:rPr lang="en-US" dirty="0">
                  <a:solidFill>
                    <a:schemeClr val="accent5">
                      <a:lumMod val="75000"/>
                    </a:schemeClr>
                  </a:solidFill>
                </a:rPr>
                <a:t> what information (e.g. condition/weight data) is needed and is this a 1-time ask or ongoing need</a:t>
              </a:r>
              <a:endParaRPr lang="en-US" dirty="0">
                <a:solidFill>
                  <a:schemeClr val="tx1"/>
                </a:solidFill>
              </a:endParaRPr>
            </a:p>
          </p:txBody>
        </p:sp>
        <p:sp>
          <p:nvSpPr>
            <p:cNvPr id="26" name="Rectangle: Rounded Corners 25">
              <a:extLst>
                <a:ext uri="{FF2B5EF4-FFF2-40B4-BE49-F238E27FC236}">
                  <a16:creationId xmlns:a16="http://schemas.microsoft.com/office/drawing/2014/main" id="{8B1371FF-3B92-40AD-9AF5-1E241CC51FF4}"/>
                </a:ext>
              </a:extLst>
            </p:cNvPr>
            <p:cNvSpPr/>
            <p:nvPr/>
          </p:nvSpPr>
          <p:spPr>
            <a:xfrm>
              <a:off x="196479" y="4484419"/>
              <a:ext cx="2834640"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dirty="0">
                  <a:solidFill>
                    <a:schemeClr val="tx1"/>
                  </a:solidFill>
                </a:rPr>
                <a:t>Solution implemented by data management project </a:t>
              </a:r>
              <a:r>
                <a:rPr lang="en-US" sz="1600" dirty="0">
                  <a:solidFill>
                    <a:schemeClr val="tx1"/>
                  </a:solidFill>
                </a:rPr>
                <a:t>(FPC, PTAGIS, StreamNet, FINS, ITMD, DART, etc.) </a:t>
              </a:r>
            </a:p>
          </p:txBody>
        </p:sp>
        <p:sp>
          <p:nvSpPr>
            <p:cNvPr id="21" name="Rectangle: Rounded Corners 20">
              <a:extLst>
                <a:ext uri="{FF2B5EF4-FFF2-40B4-BE49-F238E27FC236}">
                  <a16:creationId xmlns:a16="http://schemas.microsoft.com/office/drawing/2014/main" id="{63492FB1-3278-4BF7-A07D-414A4561AD95}"/>
                </a:ext>
              </a:extLst>
            </p:cNvPr>
            <p:cNvSpPr/>
            <p:nvPr/>
          </p:nvSpPr>
          <p:spPr>
            <a:xfrm>
              <a:off x="5658958" y="4484419"/>
              <a:ext cx="3331660" cy="914400"/>
            </a:xfrm>
            <a:prstGeom prst="roundRect">
              <a:avLst/>
            </a:prstGeom>
            <a:solidFill>
              <a:schemeClr val="accent4">
                <a:lumMod val="40000"/>
                <a:lumOff val="6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u="sng" dirty="0">
                  <a:solidFill>
                    <a:schemeClr val="accent5">
                      <a:lumMod val="75000"/>
                    </a:schemeClr>
                  </a:solidFill>
                </a:rPr>
                <a:t>FMWG </a:t>
              </a:r>
              <a:r>
                <a:rPr lang="en-US" dirty="0">
                  <a:solidFill>
                    <a:schemeClr val="accent5">
                      <a:lumMod val="75000"/>
                    </a:schemeClr>
                  </a:solidFill>
                </a:rPr>
                <a:t>asks StreamNet SC: does an existing data project work? If not, what else is feasible? </a:t>
              </a:r>
            </a:p>
          </p:txBody>
        </p:sp>
        <p:sp>
          <p:nvSpPr>
            <p:cNvPr id="24" name="Arrow: Right 23">
              <a:extLst>
                <a:ext uri="{FF2B5EF4-FFF2-40B4-BE49-F238E27FC236}">
                  <a16:creationId xmlns:a16="http://schemas.microsoft.com/office/drawing/2014/main" id="{53DCCFD9-32F7-40AA-BEB2-6EB3FEB2BDD0}"/>
                </a:ext>
              </a:extLst>
            </p:cNvPr>
            <p:cNvSpPr/>
            <p:nvPr/>
          </p:nvSpPr>
          <p:spPr>
            <a:xfrm rot="9709429">
              <a:off x="3063279" y="5696142"/>
              <a:ext cx="2663979" cy="247539"/>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20509429">
              <a:off x="3783672" y="5491397"/>
              <a:ext cx="1260666" cy="307777"/>
            </a:xfrm>
            <a:prstGeom prst="rect">
              <a:avLst/>
            </a:prstGeom>
            <a:noFill/>
          </p:spPr>
          <p:txBody>
            <a:bodyPr wrap="none" rtlCol="0">
              <a:spAutoFit/>
            </a:bodyPr>
            <a:lstStyle/>
            <a:p>
              <a:r>
                <a:rPr lang="en-US" sz="1400" dirty="0">
                  <a:solidFill>
                    <a:schemeClr val="accent1">
                      <a:lumMod val="50000"/>
                    </a:schemeClr>
                  </a:solidFill>
                </a:rPr>
                <a:t>On-going need</a:t>
              </a:r>
            </a:p>
          </p:txBody>
        </p:sp>
        <p:sp>
          <p:nvSpPr>
            <p:cNvPr id="28" name="Rectangle: Rounded Corners 27">
              <a:extLst>
                <a:ext uri="{FF2B5EF4-FFF2-40B4-BE49-F238E27FC236}">
                  <a16:creationId xmlns:a16="http://schemas.microsoft.com/office/drawing/2014/main" id="{49EBA270-1551-428A-9B02-3C3E7E6508CA}"/>
                </a:ext>
              </a:extLst>
            </p:cNvPr>
            <p:cNvSpPr/>
            <p:nvPr/>
          </p:nvSpPr>
          <p:spPr>
            <a:xfrm>
              <a:off x="3076927" y="1207573"/>
              <a:ext cx="2834640" cy="914400"/>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Additional out migrant observations are needed for population estimation</a:t>
              </a:r>
            </a:p>
          </p:txBody>
        </p:sp>
        <p:grpSp>
          <p:nvGrpSpPr>
            <p:cNvPr id="7" name="Group 6">
              <a:extLst>
                <a:ext uri="{FF2B5EF4-FFF2-40B4-BE49-F238E27FC236}">
                  <a16:creationId xmlns:a16="http://schemas.microsoft.com/office/drawing/2014/main" id="{5D60686A-9A8E-45F4-98CE-3CFBF7D548F8}"/>
                </a:ext>
              </a:extLst>
            </p:cNvPr>
            <p:cNvGrpSpPr/>
            <p:nvPr/>
          </p:nvGrpSpPr>
          <p:grpSpPr>
            <a:xfrm>
              <a:off x="153382" y="3094967"/>
              <a:ext cx="2841789" cy="908484"/>
              <a:chOff x="241717" y="2294606"/>
              <a:chExt cx="2926661" cy="883929"/>
            </a:xfrm>
          </p:grpSpPr>
          <p:sp>
            <p:nvSpPr>
              <p:cNvPr id="30" name="Rectangle: Rounded Corners 29">
                <a:extLst>
                  <a:ext uri="{FF2B5EF4-FFF2-40B4-BE49-F238E27FC236}">
                    <a16:creationId xmlns:a16="http://schemas.microsoft.com/office/drawing/2014/main" id="{D10A5008-B9BF-4BEF-BAFE-44B0DD099476}"/>
                  </a:ext>
                </a:extLst>
              </p:cNvPr>
              <p:cNvSpPr/>
              <p:nvPr/>
            </p:nvSpPr>
            <p:spPr>
              <a:xfrm>
                <a:off x="241717" y="2294606"/>
                <a:ext cx="2919299" cy="883929"/>
              </a:xfrm>
              <a:prstGeom prst="roundRect">
                <a:avLst/>
              </a:prstGeom>
              <a:solidFill>
                <a:schemeClr val="accent5">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dirty="0">
                    <a:solidFill>
                      <a:schemeClr val="tx1"/>
                    </a:solidFill>
                  </a:rPr>
                  <a:t>Solution modified/ maintained over time</a:t>
                </a:r>
              </a:p>
            </p:txBody>
          </p:sp>
          <p:sp>
            <p:nvSpPr>
              <p:cNvPr id="41" name="TextBox 40"/>
              <p:cNvSpPr txBox="1"/>
              <p:nvPr/>
            </p:nvSpPr>
            <p:spPr>
              <a:xfrm>
                <a:off x="1734755" y="2907292"/>
                <a:ext cx="1433623" cy="269512"/>
              </a:xfrm>
              <a:prstGeom prst="rect">
                <a:avLst/>
              </a:prstGeom>
              <a:noFill/>
            </p:spPr>
            <p:txBody>
              <a:bodyPr wrap="none" rtlCol="0">
                <a:spAutoFit/>
              </a:bodyPr>
              <a:lstStyle/>
              <a:p>
                <a:r>
                  <a:rPr lang="en-US" sz="1200" i="1" dirty="0">
                    <a:solidFill>
                      <a:schemeClr val="accent1">
                        <a:lumMod val="50000"/>
                      </a:schemeClr>
                    </a:solidFill>
                  </a:rPr>
                  <a:t>Last step of process</a:t>
                </a:r>
              </a:p>
            </p:txBody>
          </p:sp>
        </p:grpSp>
        <p:sp>
          <p:nvSpPr>
            <p:cNvPr id="38" name="Rectangle: Rounded Corners 37">
              <a:extLst>
                <a:ext uri="{FF2B5EF4-FFF2-40B4-BE49-F238E27FC236}">
                  <a16:creationId xmlns:a16="http://schemas.microsoft.com/office/drawing/2014/main" id="{EA27A03A-F269-43DA-A99E-B3554EC9C864}"/>
                </a:ext>
              </a:extLst>
            </p:cNvPr>
            <p:cNvSpPr/>
            <p:nvPr/>
          </p:nvSpPr>
          <p:spPr>
            <a:xfrm>
              <a:off x="5175395" y="5882585"/>
              <a:ext cx="3007045" cy="914400"/>
            </a:xfrm>
            <a:prstGeom prst="roundRect">
              <a:avLst/>
            </a:prstGeom>
            <a:solidFill>
              <a:schemeClr val="accent4">
                <a:lumMod val="40000"/>
                <a:lumOff val="6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u="sng" dirty="0">
                  <a:solidFill>
                    <a:schemeClr val="accent5">
                      <a:lumMod val="75000"/>
                    </a:schemeClr>
                  </a:solidFill>
                </a:rPr>
                <a:t>FMWG </a:t>
              </a:r>
              <a:r>
                <a:rPr lang="en-US" dirty="0">
                  <a:solidFill>
                    <a:schemeClr val="accent5">
                      <a:lumMod val="75000"/>
                    </a:schemeClr>
                  </a:solidFill>
                </a:rPr>
                <a:t>recommends</a:t>
              </a:r>
              <a:r>
                <a:rPr lang="en-US" u="sng" dirty="0">
                  <a:solidFill>
                    <a:schemeClr val="accent5">
                      <a:lumMod val="75000"/>
                    </a:schemeClr>
                  </a:solidFill>
                </a:rPr>
                <a:t> </a:t>
              </a:r>
              <a:r>
                <a:rPr lang="en-US" dirty="0">
                  <a:solidFill>
                    <a:schemeClr val="accent5">
                      <a:lumMod val="75000"/>
                    </a:schemeClr>
                  </a:solidFill>
                </a:rPr>
                <a:t>an approach not involving data management projects</a:t>
              </a:r>
            </a:p>
          </p:txBody>
        </p:sp>
        <p:sp>
          <p:nvSpPr>
            <p:cNvPr id="37" name="Arrow: Right 36">
              <a:extLst>
                <a:ext uri="{FF2B5EF4-FFF2-40B4-BE49-F238E27FC236}">
                  <a16:creationId xmlns:a16="http://schemas.microsoft.com/office/drawing/2014/main" id="{04E0A189-278A-44E9-98CB-B2B44A3D7994}"/>
                </a:ext>
              </a:extLst>
            </p:cNvPr>
            <p:cNvSpPr/>
            <p:nvPr/>
          </p:nvSpPr>
          <p:spPr>
            <a:xfrm rot="2315165">
              <a:off x="5949565" y="1401719"/>
              <a:ext cx="318527" cy="233354"/>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7A21C55-2CC5-4BE0-ABB9-E34694A8C16F}"/>
                </a:ext>
              </a:extLst>
            </p:cNvPr>
            <p:cNvGrpSpPr/>
            <p:nvPr/>
          </p:nvGrpSpPr>
          <p:grpSpPr>
            <a:xfrm>
              <a:off x="6414464" y="5439838"/>
              <a:ext cx="1399883" cy="377530"/>
              <a:chOff x="6414464" y="5439838"/>
              <a:chExt cx="1399883" cy="377530"/>
            </a:xfrm>
          </p:grpSpPr>
          <p:sp>
            <p:nvSpPr>
              <p:cNvPr id="43" name="Arrow: Right 42">
                <a:extLst>
                  <a:ext uri="{FF2B5EF4-FFF2-40B4-BE49-F238E27FC236}">
                    <a16:creationId xmlns:a16="http://schemas.microsoft.com/office/drawing/2014/main" id="{7D581902-1993-4CAE-81CD-530AD3B8F1CF}"/>
                  </a:ext>
                </a:extLst>
              </p:cNvPr>
              <p:cNvSpPr/>
              <p:nvPr/>
            </p:nvSpPr>
            <p:spPr>
              <a:xfrm rot="5400000">
                <a:off x="7547844" y="5550865"/>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433E872-CA2A-4FB1-A93C-7C40F5DB1D3A}"/>
                  </a:ext>
                </a:extLst>
              </p:cNvPr>
              <p:cNvSpPr txBox="1"/>
              <p:nvPr/>
            </p:nvSpPr>
            <p:spPr>
              <a:xfrm>
                <a:off x="6414464" y="5439838"/>
                <a:ext cx="1285929" cy="307777"/>
              </a:xfrm>
              <a:prstGeom prst="rect">
                <a:avLst/>
              </a:prstGeom>
              <a:noFill/>
            </p:spPr>
            <p:txBody>
              <a:bodyPr wrap="none" rtlCol="0">
                <a:spAutoFit/>
              </a:bodyPr>
              <a:lstStyle/>
              <a:p>
                <a:r>
                  <a:rPr lang="en-US" sz="1400" dirty="0">
                    <a:solidFill>
                      <a:schemeClr val="accent1">
                        <a:lumMod val="50000"/>
                      </a:schemeClr>
                    </a:solidFill>
                  </a:rPr>
                  <a:t>One-time need</a:t>
                </a:r>
              </a:p>
            </p:txBody>
          </p:sp>
        </p:grpSp>
      </p:grpSp>
      <p:sp>
        <p:nvSpPr>
          <p:cNvPr id="32" name="Arrow: Right 31">
            <a:extLst>
              <a:ext uri="{FF2B5EF4-FFF2-40B4-BE49-F238E27FC236}">
                <a16:creationId xmlns:a16="http://schemas.microsoft.com/office/drawing/2014/main" id="{62EEBD52-A401-46BA-ACC6-ADF233CBD9FF}"/>
              </a:ext>
            </a:extLst>
          </p:cNvPr>
          <p:cNvSpPr/>
          <p:nvPr/>
        </p:nvSpPr>
        <p:spPr>
          <a:xfrm rot="5400000">
            <a:off x="9150812" y="4055898"/>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E21297DE-66AF-438C-8E75-E9CD2309E1DC}"/>
              </a:ext>
            </a:extLst>
          </p:cNvPr>
          <p:cNvSpPr/>
          <p:nvPr/>
        </p:nvSpPr>
        <p:spPr>
          <a:xfrm rot="5400000">
            <a:off x="9150811" y="2671120"/>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A548E8ED-22AC-4594-9001-108CB44E3B97}"/>
              </a:ext>
            </a:extLst>
          </p:cNvPr>
          <p:cNvSpPr/>
          <p:nvPr/>
        </p:nvSpPr>
        <p:spPr>
          <a:xfrm rot="16200000">
            <a:off x="3746689" y="4068402"/>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608782AD-B6CF-497B-BB99-E8CC8753BC9C}"/>
              </a:ext>
            </a:extLst>
          </p:cNvPr>
          <p:cNvSpPr/>
          <p:nvPr/>
        </p:nvSpPr>
        <p:spPr>
          <a:xfrm rot="16200000">
            <a:off x="3750563" y="5465550"/>
            <a:ext cx="340083" cy="19292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08D5AC15-76E7-408D-8A3F-4AC247D5C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5675" y="98866"/>
            <a:ext cx="1651143" cy="495343"/>
          </a:xfrm>
          <a:prstGeom prst="rect">
            <a:avLst/>
          </a:prstGeom>
        </p:spPr>
      </p:pic>
    </p:spTree>
    <p:extLst>
      <p:ext uri="{BB962C8B-B14F-4D97-AF65-F5344CB8AC3E}">
        <p14:creationId xmlns:p14="http://schemas.microsoft.com/office/powerpoint/2010/main" val="4020360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18B4-7EAB-4B31-9001-983F842986E0}"/>
              </a:ext>
            </a:extLst>
          </p:cNvPr>
          <p:cNvSpPr>
            <a:spLocks noGrp="1"/>
          </p:cNvSpPr>
          <p:nvPr>
            <p:ph type="title"/>
          </p:nvPr>
        </p:nvSpPr>
        <p:spPr>
          <a:xfrm>
            <a:off x="522514" y="365125"/>
            <a:ext cx="10013458" cy="1325563"/>
          </a:xfrm>
        </p:spPr>
        <p:txBody>
          <a:bodyPr>
            <a:normAutofit/>
          </a:bodyPr>
          <a:lstStyle/>
          <a:p>
            <a:pPr algn="ctr"/>
            <a:r>
              <a:rPr lang="en-US" sz="3200" b="1" dirty="0"/>
              <a:t>Projects coordinating with and supporting StreamNet</a:t>
            </a:r>
          </a:p>
        </p:txBody>
      </p:sp>
      <p:sp>
        <p:nvSpPr>
          <p:cNvPr id="3" name="Content Placeholder 2">
            <a:extLst>
              <a:ext uri="{FF2B5EF4-FFF2-40B4-BE49-F238E27FC236}">
                <a16:creationId xmlns:a16="http://schemas.microsoft.com/office/drawing/2014/main" id="{EE43483A-DBBE-4F9A-9FFC-042A147596A0}"/>
              </a:ext>
            </a:extLst>
          </p:cNvPr>
          <p:cNvSpPr>
            <a:spLocks noGrp="1"/>
          </p:cNvSpPr>
          <p:nvPr>
            <p:ph idx="1"/>
          </p:nvPr>
        </p:nvSpPr>
        <p:spPr>
          <a:xfrm>
            <a:off x="522514" y="1825625"/>
            <a:ext cx="9337104" cy="4351338"/>
          </a:xfrm>
        </p:spPr>
        <p:txBody>
          <a:bodyPr/>
          <a:lstStyle/>
          <a:p>
            <a:pPr marL="0" indent="0" algn="r">
              <a:buNone/>
            </a:pPr>
            <a:r>
              <a:rPr lang="en-US" b="1" i="1" dirty="0"/>
              <a:t>Nancy Leonard, </a:t>
            </a:r>
            <a:r>
              <a:rPr lang="en-US" i="1" dirty="0"/>
              <a:t>StreamNet, #</a:t>
            </a:r>
            <a:r>
              <a:rPr lang="en-US" sz="1800" i="1" dirty="0"/>
              <a:t>1988-108-04</a:t>
            </a:r>
          </a:p>
          <a:p>
            <a:pPr marL="0" indent="0" algn="r">
              <a:buNone/>
            </a:pPr>
            <a:r>
              <a:rPr lang="en-US" b="1" i="1" dirty="0"/>
              <a:t>Zach Penney and Denise Kelsey</a:t>
            </a:r>
            <a:r>
              <a:rPr lang="en-US" i="1" dirty="0"/>
              <a:t>, CRITFC ITMD, #</a:t>
            </a:r>
            <a:r>
              <a:rPr lang="en-US" sz="1800" i="1" dirty="0"/>
              <a:t>2008-507-00</a:t>
            </a:r>
            <a:r>
              <a:rPr lang="en-US" i="1" dirty="0"/>
              <a:t>  </a:t>
            </a:r>
          </a:p>
          <a:p>
            <a:pPr marL="0" indent="0" algn="r">
              <a:buNone/>
            </a:pPr>
            <a:r>
              <a:rPr lang="en-US" b="1" i="1" dirty="0"/>
              <a:t>Tami Wilkerson</a:t>
            </a:r>
            <a:r>
              <a:rPr lang="en-US" i="1" dirty="0"/>
              <a:t>, Columbia Basin Fish &amp; Wildlife Library, #</a:t>
            </a:r>
            <a:r>
              <a:rPr lang="en-US" sz="1800" i="1" dirty="0"/>
              <a:t>2008-505-00</a:t>
            </a:r>
          </a:p>
          <a:p>
            <a:pPr marL="0" indent="0" algn="r">
              <a:buNone/>
            </a:pPr>
            <a:r>
              <a:rPr lang="en-US" b="1" i="1" dirty="0"/>
              <a:t>Jen Bayer,  </a:t>
            </a:r>
            <a:r>
              <a:rPr lang="en-US" i="1" dirty="0"/>
              <a:t>PNAMP #</a:t>
            </a:r>
            <a:r>
              <a:rPr lang="en-US" sz="1800" i="1" dirty="0"/>
              <a:t>2004-002-00</a:t>
            </a:r>
          </a:p>
          <a:p>
            <a:endParaRPr lang="en-US" dirty="0"/>
          </a:p>
        </p:txBody>
      </p:sp>
      <p:sp>
        <p:nvSpPr>
          <p:cNvPr id="5" name="Rectangle 4">
            <a:extLst>
              <a:ext uri="{FF2B5EF4-FFF2-40B4-BE49-F238E27FC236}">
                <a16:creationId xmlns:a16="http://schemas.microsoft.com/office/drawing/2014/main" id="{804A1C00-18AD-4E47-A976-1F3DFB621D2F}"/>
              </a:ext>
            </a:extLst>
          </p:cNvPr>
          <p:cNvSpPr/>
          <p:nvPr/>
        </p:nvSpPr>
        <p:spPr>
          <a:xfrm>
            <a:off x="10516094" y="96819"/>
            <a:ext cx="1597017" cy="97221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r">
              <a:lnSpc>
                <a:spcPts val="1700"/>
              </a:lnSpc>
            </a:pPr>
            <a:r>
              <a:rPr lang="en-US" dirty="0"/>
              <a:t>CRITFC ITMD</a:t>
            </a:r>
          </a:p>
          <a:p>
            <a:pPr algn="r">
              <a:lnSpc>
                <a:spcPts val="1700"/>
              </a:lnSpc>
            </a:pPr>
            <a:r>
              <a:rPr lang="en-US" dirty="0"/>
              <a:t>CBF&amp;W Library</a:t>
            </a:r>
          </a:p>
          <a:p>
            <a:pPr algn="r">
              <a:lnSpc>
                <a:spcPts val="1700"/>
              </a:lnSpc>
            </a:pPr>
            <a:r>
              <a:rPr lang="en-US" dirty="0"/>
              <a:t>PNAMP</a:t>
            </a:r>
          </a:p>
          <a:p>
            <a:pPr algn="r">
              <a:lnSpc>
                <a:spcPts val="1700"/>
              </a:lnSpc>
            </a:pPr>
            <a:r>
              <a:rPr lang="en-US" dirty="0"/>
              <a:t>StreamNet</a:t>
            </a:r>
          </a:p>
        </p:txBody>
      </p:sp>
    </p:spTree>
    <p:extLst>
      <p:ext uri="{BB962C8B-B14F-4D97-AF65-F5344CB8AC3E}">
        <p14:creationId xmlns:p14="http://schemas.microsoft.com/office/powerpoint/2010/main" val="3522761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8246B134-1388-49B2-86D3-CC51F8674B15}"/>
              </a:ext>
            </a:extLst>
          </p:cNvPr>
          <p:cNvSpPr>
            <a:spLocks noGrp="1"/>
          </p:cNvSpPr>
          <p:nvPr>
            <p:ph type="title"/>
          </p:nvPr>
        </p:nvSpPr>
        <p:spPr>
          <a:xfrm>
            <a:off x="204253" y="36339"/>
            <a:ext cx="10382451" cy="1022330"/>
          </a:xfrm>
        </p:spPr>
        <p:txBody>
          <a:bodyPr>
            <a:normAutofit fontScale="90000"/>
          </a:bodyPr>
          <a:lstStyle/>
          <a:p>
            <a:r>
              <a:rPr lang="en-US" sz="3100" b="1" dirty="0"/>
              <a:t>Sharing Expertise to Provide Quality Data Managed by Data Stewards</a:t>
            </a:r>
            <a:br>
              <a:rPr lang="en-US" b="1" dirty="0"/>
            </a:br>
            <a:r>
              <a:rPr lang="en-US" sz="2200" i="1" dirty="0"/>
              <a:t>to efficiently provide quality data in support of regional assessments and reporting</a:t>
            </a:r>
          </a:p>
        </p:txBody>
      </p:sp>
      <p:graphicFrame>
        <p:nvGraphicFramePr>
          <p:cNvPr id="44" name="Diagram 43">
            <a:extLst>
              <a:ext uri="{FF2B5EF4-FFF2-40B4-BE49-F238E27FC236}">
                <a16:creationId xmlns:a16="http://schemas.microsoft.com/office/drawing/2014/main" id="{00217458-3E0D-4053-9487-1494BC9C2D20}"/>
              </a:ext>
            </a:extLst>
          </p:cNvPr>
          <p:cNvGraphicFramePr/>
          <p:nvPr>
            <p:extLst>
              <p:ext uri="{D42A27DB-BD31-4B8C-83A1-F6EECF244321}">
                <p14:modId xmlns:p14="http://schemas.microsoft.com/office/powerpoint/2010/main" val="129692943"/>
              </p:ext>
            </p:extLst>
          </p:nvPr>
        </p:nvGraphicFramePr>
        <p:xfrm>
          <a:off x="91945" y="1020278"/>
          <a:ext cx="12192000" cy="5566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5" name="Arrow: Right 44">
            <a:extLst>
              <a:ext uri="{FF2B5EF4-FFF2-40B4-BE49-F238E27FC236}">
                <a16:creationId xmlns:a16="http://schemas.microsoft.com/office/drawing/2014/main" id="{BB0647B7-C639-4D9A-93CD-91A03E3441FD}"/>
              </a:ext>
            </a:extLst>
          </p:cNvPr>
          <p:cNvSpPr/>
          <p:nvPr/>
        </p:nvSpPr>
        <p:spPr>
          <a:xfrm>
            <a:off x="403687" y="2119390"/>
            <a:ext cx="11113472" cy="1309610"/>
          </a:xfrm>
          <a:prstGeom prst="rightArrow">
            <a:avLst>
              <a:gd name="adj1" fmla="val 50000"/>
              <a:gd name="adj2" fmla="val 3670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StreamNet Program, CRITFC ITMD, CBF&amp;W Library, and PNAMP</a:t>
            </a:r>
          </a:p>
          <a:p>
            <a:pPr algn="ctr"/>
            <a:r>
              <a:rPr lang="en-US" dirty="0">
                <a:solidFill>
                  <a:sysClr val="windowText" lastClr="000000"/>
                </a:solidFill>
              </a:rPr>
              <a:t>Connecting Expertise for Successful Data Collection, Management, and Sharing </a:t>
            </a:r>
          </a:p>
        </p:txBody>
      </p:sp>
      <p:sp>
        <p:nvSpPr>
          <p:cNvPr id="6" name="Rectangle 5">
            <a:extLst>
              <a:ext uri="{FF2B5EF4-FFF2-40B4-BE49-F238E27FC236}">
                <a16:creationId xmlns:a16="http://schemas.microsoft.com/office/drawing/2014/main" id="{E9C48DA1-6400-4CB6-AB6D-BC8A5E874D6E}"/>
              </a:ext>
            </a:extLst>
          </p:cNvPr>
          <p:cNvSpPr/>
          <p:nvPr/>
        </p:nvSpPr>
        <p:spPr>
          <a:xfrm>
            <a:off x="10516094" y="96819"/>
            <a:ext cx="1597017" cy="97221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r">
              <a:lnSpc>
                <a:spcPts val="1700"/>
              </a:lnSpc>
            </a:pPr>
            <a:r>
              <a:rPr lang="en-US" dirty="0"/>
              <a:t>CRITFC ITMD</a:t>
            </a:r>
          </a:p>
          <a:p>
            <a:pPr algn="r">
              <a:lnSpc>
                <a:spcPts val="1700"/>
              </a:lnSpc>
            </a:pPr>
            <a:r>
              <a:rPr lang="en-US" dirty="0"/>
              <a:t>CBF&amp;W Library</a:t>
            </a:r>
          </a:p>
          <a:p>
            <a:pPr algn="r">
              <a:lnSpc>
                <a:spcPts val="1700"/>
              </a:lnSpc>
            </a:pPr>
            <a:r>
              <a:rPr lang="en-US" dirty="0"/>
              <a:t>PNAMP</a:t>
            </a:r>
          </a:p>
          <a:p>
            <a:pPr algn="r">
              <a:lnSpc>
                <a:spcPts val="1700"/>
              </a:lnSpc>
            </a:pPr>
            <a:r>
              <a:rPr lang="en-US" dirty="0"/>
              <a:t>StreamNet</a:t>
            </a:r>
          </a:p>
        </p:txBody>
      </p:sp>
    </p:spTree>
    <p:extLst>
      <p:ext uri="{BB962C8B-B14F-4D97-AF65-F5344CB8AC3E}">
        <p14:creationId xmlns:p14="http://schemas.microsoft.com/office/powerpoint/2010/main" val="4184856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E3E046-69A6-40F8-8480-BFF23BBDE362}"/>
              </a:ext>
            </a:extLst>
          </p:cNvPr>
          <p:cNvGrpSpPr/>
          <p:nvPr/>
        </p:nvGrpSpPr>
        <p:grpSpPr>
          <a:xfrm>
            <a:off x="92539" y="4930078"/>
            <a:ext cx="11934527" cy="1833446"/>
            <a:chOff x="106556" y="845064"/>
            <a:chExt cx="11934527" cy="1691471"/>
          </a:xfrm>
        </p:grpSpPr>
        <p:sp>
          <p:nvSpPr>
            <p:cNvPr id="18" name="Rectangle 17">
              <a:extLst>
                <a:ext uri="{FF2B5EF4-FFF2-40B4-BE49-F238E27FC236}">
                  <a16:creationId xmlns:a16="http://schemas.microsoft.com/office/drawing/2014/main" id="{BC141E8C-FC8B-4B28-95E2-DCE295C96FC3}"/>
                </a:ext>
              </a:extLst>
            </p:cNvPr>
            <p:cNvSpPr/>
            <p:nvPr/>
          </p:nvSpPr>
          <p:spPr>
            <a:xfrm>
              <a:off x="124883" y="1269485"/>
              <a:ext cx="11916200" cy="1267050"/>
            </a:xfrm>
            <a:prstGeom prst="rect">
              <a:avLst/>
            </a:prstGeom>
            <a:solidFill>
              <a:srgbClr val="1579A8">
                <a:alpha val="30980"/>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endParaRPr lang="en-US" sz="1400" i="1" dirty="0">
                <a:highlight>
                  <a:srgbClr val="FFFF00"/>
                </a:highlight>
              </a:endParaRPr>
            </a:p>
          </p:txBody>
        </p:sp>
        <p:sp>
          <p:nvSpPr>
            <p:cNvPr id="21" name="Rectangle: Single Corner Snipped 20">
              <a:extLst>
                <a:ext uri="{FF2B5EF4-FFF2-40B4-BE49-F238E27FC236}">
                  <a16:creationId xmlns:a16="http://schemas.microsoft.com/office/drawing/2014/main" id="{B93D4E73-F561-491F-8D2B-BEDE4382C9A9}"/>
                </a:ext>
              </a:extLst>
            </p:cNvPr>
            <p:cNvSpPr/>
            <p:nvPr/>
          </p:nvSpPr>
          <p:spPr>
            <a:xfrm>
              <a:off x="9689619" y="1331921"/>
              <a:ext cx="2240280" cy="337437"/>
            </a:xfrm>
            <a:prstGeom prst="snip1Rect">
              <a:avLst/>
            </a:prstGeom>
            <a:solidFill>
              <a:srgbClr val="1579A8">
                <a:alpha val="6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dirty="0">
                  <a:solidFill>
                    <a:schemeClr val="bg1"/>
                  </a:solidFill>
                </a:rPr>
                <a:t>Contract Compliance</a:t>
              </a:r>
            </a:p>
          </p:txBody>
        </p:sp>
        <p:sp>
          <p:nvSpPr>
            <p:cNvPr id="22" name="Rectangle: Single Corner Snipped 21">
              <a:extLst>
                <a:ext uri="{FF2B5EF4-FFF2-40B4-BE49-F238E27FC236}">
                  <a16:creationId xmlns:a16="http://schemas.microsoft.com/office/drawing/2014/main" id="{D8EDA76A-C66F-48F0-9849-DAD07F8C98EF}"/>
                </a:ext>
              </a:extLst>
            </p:cNvPr>
            <p:cNvSpPr/>
            <p:nvPr/>
          </p:nvSpPr>
          <p:spPr>
            <a:xfrm>
              <a:off x="9714278" y="2132648"/>
              <a:ext cx="2240280" cy="348445"/>
            </a:xfrm>
            <a:prstGeom prst="snip1Rect">
              <a:avLst/>
            </a:prstGeom>
            <a:solidFill>
              <a:srgbClr val="1579A8">
                <a:alpha val="6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dirty="0">
                  <a:solidFill>
                    <a:schemeClr val="bg1"/>
                  </a:solidFill>
                </a:rPr>
                <a:t>BPA Decision Support Tools and Technical Reports</a:t>
              </a:r>
            </a:p>
          </p:txBody>
        </p:sp>
        <p:sp>
          <p:nvSpPr>
            <p:cNvPr id="24" name="Rectangle: Single Corner Snipped 23">
              <a:extLst>
                <a:ext uri="{FF2B5EF4-FFF2-40B4-BE49-F238E27FC236}">
                  <a16:creationId xmlns:a16="http://schemas.microsoft.com/office/drawing/2014/main" id="{BB6B66D2-902B-4EC0-8B4A-791E00FCF14D}"/>
                </a:ext>
              </a:extLst>
            </p:cNvPr>
            <p:cNvSpPr/>
            <p:nvPr/>
          </p:nvSpPr>
          <p:spPr>
            <a:xfrm>
              <a:off x="5413843" y="1720120"/>
              <a:ext cx="2743200" cy="337437"/>
            </a:xfrm>
            <a:prstGeom prst="snip1Rect">
              <a:avLst/>
            </a:prstGeom>
            <a:solidFill>
              <a:srgbClr val="1579A8">
                <a:alpha val="6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dirty="0">
                  <a:solidFill>
                    <a:schemeClr val="bg1"/>
                  </a:solidFill>
                </a:rPr>
                <a:t>Program Tracker Tool</a:t>
              </a:r>
            </a:p>
          </p:txBody>
        </p:sp>
        <p:sp>
          <p:nvSpPr>
            <p:cNvPr id="26" name="Rectangle: Single Corner Snipped 25">
              <a:extLst>
                <a:ext uri="{FF2B5EF4-FFF2-40B4-BE49-F238E27FC236}">
                  <a16:creationId xmlns:a16="http://schemas.microsoft.com/office/drawing/2014/main" id="{2AF59D87-2B26-4883-B2D8-37D1778048AA}"/>
                </a:ext>
              </a:extLst>
            </p:cNvPr>
            <p:cNvSpPr/>
            <p:nvPr/>
          </p:nvSpPr>
          <p:spPr>
            <a:xfrm>
              <a:off x="1181422" y="1332624"/>
              <a:ext cx="1828800" cy="337437"/>
            </a:xfrm>
            <a:prstGeom prst="snip1Rect">
              <a:avLst/>
            </a:prstGeom>
            <a:solidFill>
              <a:srgbClr val="1579A8">
                <a:alpha val="6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dirty="0">
                  <a:solidFill>
                    <a:schemeClr val="bg1"/>
                  </a:solidFill>
                </a:rPr>
                <a:t>5-year Status Review</a:t>
              </a:r>
            </a:p>
          </p:txBody>
        </p:sp>
        <p:sp>
          <p:nvSpPr>
            <p:cNvPr id="27" name="Rectangle: Single Corner Snipped 26">
              <a:extLst>
                <a:ext uri="{FF2B5EF4-FFF2-40B4-BE49-F238E27FC236}">
                  <a16:creationId xmlns:a16="http://schemas.microsoft.com/office/drawing/2014/main" id="{C182123C-AF99-4834-AC13-19E049BAFAD1}"/>
                </a:ext>
              </a:extLst>
            </p:cNvPr>
            <p:cNvSpPr/>
            <p:nvPr/>
          </p:nvSpPr>
          <p:spPr>
            <a:xfrm>
              <a:off x="5383363" y="1283011"/>
              <a:ext cx="2743200" cy="345873"/>
            </a:xfrm>
            <a:prstGeom prst="snip1Rect">
              <a:avLst/>
            </a:prstGeom>
            <a:solidFill>
              <a:srgbClr val="1579A8">
                <a:alpha val="6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dirty="0">
                  <a:solidFill>
                    <a:schemeClr val="bg1"/>
                  </a:solidFill>
                </a:rPr>
                <a:t>Reporting on Program Goals, Objectives and Indicators </a:t>
              </a:r>
            </a:p>
          </p:txBody>
        </p:sp>
        <p:sp>
          <p:nvSpPr>
            <p:cNvPr id="28" name="Rectangle: Single Corner Snipped 27">
              <a:extLst>
                <a:ext uri="{FF2B5EF4-FFF2-40B4-BE49-F238E27FC236}">
                  <a16:creationId xmlns:a16="http://schemas.microsoft.com/office/drawing/2014/main" id="{0890AA3F-DC82-4E31-9C26-28080ABC770A}"/>
                </a:ext>
              </a:extLst>
            </p:cNvPr>
            <p:cNvSpPr/>
            <p:nvPr/>
          </p:nvSpPr>
          <p:spPr>
            <a:xfrm>
              <a:off x="1154964" y="1741434"/>
              <a:ext cx="1828800" cy="337437"/>
            </a:xfrm>
            <a:prstGeom prst="snip1Rect">
              <a:avLst/>
            </a:prstGeom>
            <a:solidFill>
              <a:srgbClr val="1579A8">
                <a:alpha val="6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dirty="0">
                  <a:solidFill>
                    <a:schemeClr val="bg1"/>
                  </a:solidFill>
                </a:rPr>
                <a:t>SPS Data system</a:t>
              </a:r>
            </a:p>
          </p:txBody>
        </p:sp>
        <p:pic>
          <p:nvPicPr>
            <p:cNvPr id="19" name="Picture 18">
              <a:extLst>
                <a:ext uri="{FF2B5EF4-FFF2-40B4-BE49-F238E27FC236}">
                  <a16:creationId xmlns:a16="http://schemas.microsoft.com/office/drawing/2014/main" id="{B32F091A-0FAB-4D2F-BAFD-7A65FE5601FB}"/>
                </a:ext>
              </a:extLst>
            </p:cNvPr>
            <p:cNvPicPr>
              <a:picLocks noChangeAspect="1"/>
            </p:cNvPicPr>
            <p:nvPr/>
          </p:nvPicPr>
          <p:blipFill rotWithShape="1">
            <a:blip r:embed="rId2">
              <a:extLst>
                <a:ext uri="{28A0092B-C50C-407E-A947-70E740481C1C}">
                  <a14:useLocalDpi xmlns:a14="http://schemas.microsoft.com/office/drawing/2010/main" val="0"/>
                </a:ext>
              </a:extLst>
            </a:blip>
            <a:srcRect t="23282"/>
            <a:stretch/>
          </p:blipFill>
          <p:spPr>
            <a:xfrm>
              <a:off x="3262550" y="1294616"/>
              <a:ext cx="2325685" cy="480482"/>
            </a:xfrm>
            <a:prstGeom prst="rect">
              <a:avLst/>
            </a:prstGeom>
            <a:solidFill>
              <a:schemeClr val="bg1">
                <a:lumMod val="95000"/>
              </a:schemeClr>
            </a:solidFill>
            <a:ln>
              <a:solidFill>
                <a:srgbClr val="53AEB3"/>
              </a:solidFill>
            </a:ln>
          </p:spPr>
        </p:pic>
        <p:pic>
          <p:nvPicPr>
            <p:cNvPr id="20" name="Picture 19">
              <a:extLst>
                <a:ext uri="{FF2B5EF4-FFF2-40B4-BE49-F238E27FC236}">
                  <a16:creationId xmlns:a16="http://schemas.microsoft.com/office/drawing/2014/main" id="{F3D4FB64-EA4D-4F86-8986-F9A36299A8D5}"/>
                </a:ext>
              </a:extLst>
            </p:cNvPr>
            <p:cNvPicPr>
              <a:picLocks noChangeAspect="1"/>
            </p:cNvPicPr>
            <p:nvPr/>
          </p:nvPicPr>
          <p:blipFill rotWithShape="1">
            <a:blip r:embed="rId3">
              <a:extLst>
                <a:ext uri="{28A0092B-C50C-407E-A947-70E740481C1C}">
                  <a14:useLocalDpi xmlns:a14="http://schemas.microsoft.com/office/drawing/2010/main" val="0"/>
                </a:ext>
              </a:extLst>
            </a:blip>
            <a:srcRect l="11228" r="12627"/>
            <a:stretch/>
          </p:blipFill>
          <p:spPr>
            <a:xfrm>
              <a:off x="106556" y="1395415"/>
              <a:ext cx="1151930" cy="1133137"/>
            </a:xfrm>
            <a:prstGeom prst="flowChartConnector">
              <a:avLst/>
            </a:prstGeom>
            <a:ln>
              <a:solidFill>
                <a:srgbClr val="53AEB3"/>
              </a:solidFill>
            </a:ln>
          </p:spPr>
        </p:pic>
        <p:pic>
          <p:nvPicPr>
            <p:cNvPr id="23" name="Picture 22">
              <a:extLst>
                <a:ext uri="{FF2B5EF4-FFF2-40B4-BE49-F238E27FC236}">
                  <a16:creationId xmlns:a16="http://schemas.microsoft.com/office/drawing/2014/main" id="{8D06D495-DE93-41EA-9350-CB9A18863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7951" y="1365634"/>
              <a:ext cx="1433900" cy="1143535"/>
            </a:xfrm>
            <a:prstGeom prst="rect">
              <a:avLst/>
            </a:prstGeom>
            <a:ln>
              <a:noFill/>
            </a:ln>
          </p:spPr>
        </p:pic>
        <p:cxnSp>
          <p:nvCxnSpPr>
            <p:cNvPr id="29" name="Straight Arrow Connector 28">
              <a:extLst>
                <a:ext uri="{FF2B5EF4-FFF2-40B4-BE49-F238E27FC236}">
                  <a16:creationId xmlns:a16="http://schemas.microsoft.com/office/drawing/2014/main" id="{44AE9808-F1DB-4495-8606-EBC0E7E60C23}"/>
                </a:ext>
              </a:extLst>
            </p:cNvPr>
            <p:cNvCxnSpPr>
              <a:cxnSpLocks/>
            </p:cNvCxnSpPr>
            <p:nvPr/>
          </p:nvCxnSpPr>
          <p:spPr>
            <a:xfrm>
              <a:off x="6086191" y="845064"/>
              <a:ext cx="0" cy="486856"/>
            </a:xfrm>
            <a:prstGeom prst="straightConnector1">
              <a:avLst/>
            </a:prstGeom>
            <a:ln w="762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1" name="Rectangle: Single Corner Rounded 50">
            <a:extLst>
              <a:ext uri="{FF2B5EF4-FFF2-40B4-BE49-F238E27FC236}">
                <a16:creationId xmlns:a16="http://schemas.microsoft.com/office/drawing/2014/main" id="{3FC599BD-251B-4EF0-88EB-AD2D1F434702}"/>
              </a:ext>
            </a:extLst>
          </p:cNvPr>
          <p:cNvSpPr/>
          <p:nvPr/>
        </p:nvSpPr>
        <p:spPr>
          <a:xfrm>
            <a:off x="10321683" y="1329435"/>
            <a:ext cx="1685951" cy="2605552"/>
          </a:xfrm>
          <a:prstGeom prst="round1Rect">
            <a:avLst/>
          </a:prstGeom>
          <a:solidFill>
            <a:schemeClr val="bg1">
              <a:lumMod val="95000"/>
            </a:schemeClr>
          </a:solidFill>
          <a:ln>
            <a:solidFill>
              <a:srgbClr val="53AEB3"/>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p:txBody>
      </p:sp>
      <p:sp>
        <p:nvSpPr>
          <p:cNvPr id="47" name="Rectangle: Single Corner Rounded 46">
            <a:extLst>
              <a:ext uri="{FF2B5EF4-FFF2-40B4-BE49-F238E27FC236}">
                <a16:creationId xmlns:a16="http://schemas.microsoft.com/office/drawing/2014/main" id="{27BB42F6-DB94-49B0-A613-C55CD65618E4}"/>
              </a:ext>
            </a:extLst>
          </p:cNvPr>
          <p:cNvSpPr/>
          <p:nvPr/>
        </p:nvSpPr>
        <p:spPr>
          <a:xfrm>
            <a:off x="4181980" y="1367029"/>
            <a:ext cx="5794463" cy="2570583"/>
          </a:xfrm>
          <a:prstGeom prst="round1Rect">
            <a:avLst/>
          </a:prstGeom>
          <a:solidFill>
            <a:schemeClr val="bg1">
              <a:lumMod val="95000"/>
            </a:schemeClr>
          </a:solidFill>
          <a:ln>
            <a:solidFill>
              <a:srgbClr val="53AEB3"/>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p:txBody>
      </p:sp>
      <p:sp>
        <p:nvSpPr>
          <p:cNvPr id="5" name="Rectangle: Single Corner Rounded 4">
            <a:extLst>
              <a:ext uri="{FF2B5EF4-FFF2-40B4-BE49-F238E27FC236}">
                <a16:creationId xmlns:a16="http://schemas.microsoft.com/office/drawing/2014/main" id="{71F91F06-DBA5-4198-B807-9F3FB72451F8}"/>
              </a:ext>
            </a:extLst>
          </p:cNvPr>
          <p:cNvSpPr/>
          <p:nvPr/>
        </p:nvSpPr>
        <p:spPr>
          <a:xfrm>
            <a:off x="110866" y="4341664"/>
            <a:ext cx="11916199" cy="634475"/>
          </a:xfrm>
          <a:prstGeom prst="round1Rect">
            <a:avLst/>
          </a:prstGeom>
          <a:solidFill>
            <a:srgbClr val="53AEB3">
              <a:alpha val="50196"/>
            </a:srgbClr>
          </a:solidFill>
          <a:ln w="38100">
            <a:solidFill>
              <a:srgbClr val="53AEB3"/>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300"/>
              </a:lnSpc>
            </a:pPr>
            <a:r>
              <a:rPr lang="en-US" sz="2000" b="1" dirty="0">
                <a:solidFill>
                  <a:sysClr val="windowText" lastClr="000000"/>
                </a:solidFill>
              </a:rPr>
              <a:t>StreamNet Program</a:t>
            </a:r>
          </a:p>
          <a:p>
            <a:pPr algn="ctr">
              <a:lnSpc>
                <a:spcPts val="1300"/>
              </a:lnSpc>
            </a:pPr>
            <a:r>
              <a:rPr lang="en-US" sz="1200" dirty="0">
                <a:solidFill>
                  <a:sysClr val="windowText" lastClr="000000"/>
                </a:solidFill>
              </a:rPr>
              <a:t>1988-108-00</a:t>
            </a:r>
            <a:r>
              <a:rPr lang="en-US" sz="2000" b="1" dirty="0">
                <a:solidFill>
                  <a:sysClr val="windowText" lastClr="000000"/>
                </a:solidFill>
              </a:rPr>
              <a:t> </a:t>
            </a:r>
          </a:p>
        </p:txBody>
      </p:sp>
      <p:sp>
        <p:nvSpPr>
          <p:cNvPr id="32" name="Title 1">
            <a:extLst>
              <a:ext uri="{FF2B5EF4-FFF2-40B4-BE49-F238E27FC236}">
                <a16:creationId xmlns:a16="http://schemas.microsoft.com/office/drawing/2014/main" id="{8246B134-1388-49B2-86D3-CC51F8674B15}"/>
              </a:ext>
            </a:extLst>
          </p:cNvPr>
          <p:cNvSpPr>
            <a:spLocks noGrp="1"/>
          </p:cNvSpPr>
          <p:nvPr>
            <p:ph type="title"/>
          </p:nvPr>
        </p:nvSpPr>
        <p:spPr>
          <a:xfrm>
            <a:off x="85379" y="65914"/>
            <a:ext cx="10628894" cy="1022330"/>
          </a:xfrm>
        </p:spPr>
        <p:txBody>
          <a:bodyPr>
            <a:normAutofit fontScale="90000"/>
          </a:bodyPr>
          <a:lstStyle/>
          <a:p>
            <a:r>
              <a:rPr lang="en-US" sz="3300" b="1" dirty="0"/>
              <a:t>Collaboration among StreamNet, CRITFC, and PNAMP </a:t>
            </a:r>
            <a:r>
              <a:rPr lang="en-US" sz="2200" b="1" dirty="0"/>
              <a:t>(BPA Funded Projects)</a:t>
            </a:r>
            <a:br>
              <a:rPr lang="en-US" sz="3300" b="1" dirty="0"/>
            </a:br>
            <a:r>
              <a:rPr lang="en-US" sz="2400" i="1" dirty="0"/>
              <a:t>to efficiently provide quality data in support of regional assessments and reporting</a:t>
            </a:r>
            <a:endParaRPr lang="en-US" sz="2400" b="1" dirty="0"/>
          </a:p>
        </p:txBody>
      </p:sp>
      <p:grpSp>
        <p:nvGrpSpPr>
          <p:cNvPr id="3" name="Group 2">
            <a:extLst>
              <a:ext uri="{FF2B5EF4-FFF2-40B4-BE49-F238E27FC236}">
                <a16:creationId xmlns:a16="http://schemas.microsoft.com/office/drawing/2014/main" id="{CC74778D-6EEE-4AFC-9AC6-079E351E1FD9}"/>
              </a:ext>
            </a:extLst>
          </p:cNvPr>
          <p:cNvGrpSpPr/>
          <p:nvPr/>
        </p:nvGrpSpPr>
        <p:grpSpPr>
          <a:xfrm>
            <a:off x="4292899" y="2445290"/>
            <a:ext cx="3715387" cy="690413"/>
            <a:chOff x="7530928" y="2157160"/>
            <a:chExt cx="3715387" cy="690413"/>
          </a:xfrm>
          <a:solidFill>
            <a:schemeClr val="bg1">
              <a:lumMod val="85000"/>
              <a:alpha val="38824"/>
            </a:schemeClr>
          </a:solidFill>
        </p:grpSpPr>
        <p:sp>
          <p:nvSpPr>
            <p:cNvPr id="7" name="Rectangle: Single Corner Rounded 6">
              <a:extLst>
                <a:ext uri="{FF2B5EF4-FFF2-40B4-BE49-F238E27FC236}">
                  <a16:creationId xmlns:a16="http://schemas.microsoft.com/office/drawing/2014/main" id="{1CFDC008-617A-4EC9-B6C2-B20DD864C348}"/>
                </a:ext>
              </a:extLst>
            </p:cNvPr>
            <p:cNvSpPr/>
            <p:nvPr/>
          </p:nvSpPr>
          <p:spPr>
            <a:xfrm>
              <a:off x="7558563" y="2211563"/>
              <a:ext cx="3687752" cy="549055"/>
            </a:xfrm>
            <a:prstGeom prst="round1Rect">
              <a:avLst/>
            </a:prstGeom>
            <a:solidFill>
              <a:schemeClr val="bg1">
                <a:lumMod val="85000"/>
              </a:schemeClr>
            </a:solidFill>
            <a:ln>
              <a:solidFill>
                <a:srgbClr val="53AEB3"/>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200"/>
                </a:lnSpc>
              </a:pPr>
              <a:r>
                <a:rPr lang="en-US" sz="1400" b="1" dirty="0">
                  <a:solidFill>
                    <a:sysClr val="windowText" lastClr="000000"/>
                  </a:solidFill>
                </a:rPr>
                <a:t>CRITFC ITMD </a:t>
              </a:r>
              <a:r>
                <a:rPr lang="en-US" sz="1400" dirty="0">
                  <a:solidFill>
                    <a:sysClr val="windowText" lastClr="000000"/>
                  </a:solidFill>
                </a:rPr>
                <a:t>#</a:t>
              </a:r>
              <a:r>
                <a:rPr lang="en-US" sz="1200" dirty="0">
                  <a:solidFill>
                    <a:sysClr val="windowText" lastClr="000000"/>
                  </a:solidFill>
                </a:rPr>
                <a:t>2008-507-00</a:t>
              </a:r>
            </a:p>
            <a:p>
              <a:pPr algn="ctr">
                <a:lnSpc>
                  <a:spcPts val="1200"/>
                </a:lnSpc>
              </a:pPr>
              <a:r>
                <a:rPr lang="en-US" sz="1400" dirty="0">
                  <a:solidFill>
                    <a:sysClr val="windowText" lastClr="000000"/>
                  </a:solidFill>
                </a:rPr>
                <a:t>(member tribes) </a:t>
              </a:r>
            </a:p>
          </p:txBody>
        </p:sp>
        <p:pic>
          <p:nvPicPr>
            <p:cNvPr id="33" name="Picture 32">
              <a:extLst>
                <a:ext uri="{FF2B5EF4-FFF2-40B4-BE49-F238E27FC236}">
                  <a16:creationId xmlns:a16="http://schemas.microsoft.com/office/drawing/2014/main" id="{AE3E5162-F9E5-4694-A36E-5524EED8D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928" y="2157160"/>
              <a:ext cx="691564" cy="690413"/>
            </a:xfrm>
            <a:prstGeom prst="rect">
              <a:avLst/>
            </a:prstGeom>
            <a:grpFill/>
            <a:ln>
              <a:noFill/>
            </a:ln>
          </p:spPr>
        </p:pic>
      </p:grpSp>
      <p:sp>
        <p:nvSpPr>
          <p:cNvPr id="9" name="Rectangle: Single Corner Rounded 8">
            <a:extLst>
              <a:ext uri="{FF2B5EF4-FFF2-40B4-BE49-F238E27FC236}">
                <a16:creationId xmlns:a16="http://schemas.microsoft.com/office/drawing/2014/main" id="{CFA5815F-6377-49D6-B9CF-21290854F47F}"/>
              </a:ext>
            </a:extLst>
          </p:cNvPr>
          <p:cNvSpPr/>
          <p:nvPr/>
        </p:nvSpPr>
        <p:spPr>
          <a:xfrm>
            <a:off x="184366" y="1367029"/>
            <a:ext cx="3813548" cy="2567957"/>
          </a:xfrm>
          <a:prstGeom prst="round1Rect">
            <a:avLst/>
          </a:prstGeom>
          <a:solidFill>
            <a:schemeClr val="bg1">
              <a:lumMod val="95000"/>
            </a:schemeClr>
          </a:solidFill>
          <a:ln>
            <a:solidFill>
              <a:srgbClr val="53AEB3"/>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a:p>
            <a:pPr algn="ctr">
              <a:lnSpc>
                <a:spcPts val="1300"/>
              </a:lnSpc>
              <a:spcAft>
                <a:spcPts val="600"/>
              </a:spcAft>
            </a:pPr>
            <a:endParaRPr lang="en-US" sz="1400" b="1" dirty="0">
              <a:solidFill>
                <a:sysClr val="windowText" lastClr="000000"/>
              </a:solidFill>
            </a:endParaRPr>
          </a:p>
        </p:txBody>
      </p:sp>
      <p:grpSp>
        <p:nvGrpSpPr>
          <p:cNvPr id="44" name="Group 43">
            <a:extLst>
              <a:ext uri="{FF2B5EF4-FFF2-40B4-BE49-F238E27FC236}">
                <a16:creationId xmlns:a16="http://schemas.microsoft.com/office/drawing/2014/main" id="{D30D26A7-9AD6-477A-A7DA-C8DAB5030B06}"/>
              </a:ext>
            </a:extLst>
          </p:cNvPr>
          <p:cNvGrpSpPr/>
          <p:nvPr/>
        </p:nvGrpSpPr>
        <p:grpSpPr>
          <a:xfrm>
            <a:off x="4309723" y="3121137"/>
            <a:ext cx="5588111" cy="715962"/>
            <a:chOff x="4214472" y="3199968"/>
            <a:chExt cx="5885515" cy="549055"/>
          </a:xfrm>
          <a:solidFill>
            <a:srgbClr val="D9D9D9"/>
          </a:solidFill>
        </p:grpSpPr>
        <p:sp>
          <p:nvSpPr>
            <p:cNvPr id="38" name="Rectangle: Single Corner Rounded 37">
              <a:extLst>
                <a:ext uri="{FF2B5EF4-FFF2-40B4-BE49-F238E27FC236}">
                  <a16:creationId xmlns:a16="http://schemas.microsoft.com/office/drawing/2014/main" id="{CC5ED2B0-F136-47E0-BB22-E07CF4E8E641}"/>
                </a:ext>
              </a:extLst>
            </p:cNvPr>
            <p:cNvSpPr/>
            <p:nvPr/>
          </p:nvSpPr>
          <p:spPr>
            <a:xfrm>
              <a:off x="4214472" y="3199968"/>
              <a:ext cx="5885515" cy="549055"/>
            </a:xfrm>
            <a:prstGeom prst="round1Rect">
              <a:avLst/>
            </a:prstGeom>
            <a:grpFill/>
            <a:ln>
              <a:solidFill>
                <a:srgbClr val="53AEB3"/>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100"/>
                </a:lnSpc>
              </a:pPr>
              <a:r>
                <a:rPr lang="en-US" sz="1400" b="1" dirty="0">
                  <a:solidFill>
                    <a:sysClr val="windowText" lastClr="000000"/>
                  </a:solidFill>
                </a:rPr>
                <a:t>StreamNet </a:t>
              </a:r>
              <a:r>
                <a:rPr lang="en-US" sz="1400" dirty="0">
                  <a:solidFill>
                    <a:sysClr val="windowText" lastClr="000000"/>
                  </a:solidFill>
                </a:rPr>
                <a:t>#</a:t>
              </a:r>
              <a:r>
                <a:rPr lang="en-US" sz="1200" dirty="0">
                  <a:solidFill>
                    <a:sysClr val="windowText" lastClr="000000"/>
                  </a:solidFill>
                </a:rPr>
                <a:t>1988-108-00</a:t>
              </a:r>
            </a:p>
            <a:p>
              <a:pPr algn="ctr">
                <a:lnSpc>
                  <a:spcPts val="1100"/>
                </a:lnSpc>
              </a:pPr>
              <a:r>
                <a:rPr lang="en-US" sz="1400" dirty="0">
                  <a:solidFill>
                    <a:sysClr val="windowText" lastClr="000000"/>
                  </a:solidFill>
                </a:rPr>
                <a:t>Committee, Teams, Data Stewards</a:t>
              </a:r>
            </a:p>
            <a:p>
              <a:pPr algn="ctr">
                <a:lnSpc>
                  <a:spcPts val="1100"/>
                </a:lnSpc>
              </a:pPr>
              <a:r>
                <a:rPr lang="en-US" sz="1400" dirty="0">
                  <a:solidFill>
                    <a:sysClr val="windowText" lastClr="000000"/>
                  </a:solidFill>
                </a:rPr>
                <a:t>(4 states, Colville Tribes, and other tribes) </a:t>
              </a:r>
            </a:p>
          </p:txBody>
        </p:sp>
        <p:pic>
          <p:nvPicPr>
            <p:cNvPr id="17" name="Picture 16">
              <a:extLst>
                <a:ext uri="{FF2B5EF4-FFF2-40B4-BE49-F238E27FC236}">
                  <a16:creationId xmlns:a16="http://schemas.microsoft.com/office/drawing/2014/main" id="{9433934D-41E5-496E-B184-A71D8BB7D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5284" y="3429000"/>
              <a:ext cx="867832" cy="311192"/>
            </a:xfrm>
            <a:prstGeom prst="rect">
              <a:avLst/>
            </a:prstGeom>
            <a:grpFill/>
            <a:ln>
              <a:solidFill>
                <a:srgbClr val="53AEB3"/>
              </a:solidFill>
            </a:ln>
          </p:spPr>
        </p:pic>
      </p:grpSp>
      <p:sp>
        <p:nvSpPr>
          <p:cNvPr id="30" name="Rectangle 29">
            <a:extLst>
              <a:ext uri="{FF2B5EF4-FFF2-40B4-BE49-F238E27FC236}">
                <a16:creationId xmlns:a16="http://schemas.microsoft.com/office/drawing/2014/main" id="{0C89D4F2-9F4A-4B99-B488-6836C3EF243C}"/>
              </a:ext>
            </a:extLst>
          </p:cNvPr>
          <p:cNvSpPr/>
          <p:nvPr/>
        </p:nvSpPr>
        <p:spPr>
          <a:xfrm>
            <a:off x="92539" y="1177111"/>
            <a:ext cx="11988594" cy="2802001"/>
          </a:xfrm>
          <a:prstGeom prst="rect">
            <a:avLst/>
          </a:prstGeom>
          <a:noFill/>
          <a:ln w="38100">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Single Corner Snipped 40">
            <a:extLst>
              <a:ext uri="{FF2B5EF4-FFF2-40B4-BE49-F238E27FC236}">
                <a16:creationId xmlns:a16="http://schemas.microsoft.com/office/drawing/2014/main" id="{E0C74558-E3A4-44A8-9DE9-2B43A786EBB3}"/>
              </a:ext>
            </a:extLst>
          </p:cNvPr>
          <p:cNvSpPr/>
          <p:nvPr/>
        </p:nvSpPr>
        <p:spPr>
          <a:xfrm>
            <a:off x="5410033" y="6370518"/>
            <a:ext cx="2743200" cy="374904"/>
          </a:xfrm>
          <a:prstGeom prst="snip1Rect">
            <a:avLst/>
          </a:prstGeom>
          <a:solidFill>
            <a:srgbClr val="1579A8">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dirty="0">
                <a:solidFill>
                  <a:schemeClr val="bg1"/>
                </a:solidFill>
              </a:rPr>
              <a:t>Fish Data Products Technical Services </a:t>
            </a:r>
            <a:r>
              <a:rPr lang="en-US" sz="1200" dirty="0">
                <a:solidFill>
                  <a:schemeClr val="bg1"/>
                </a:solidFill>
              </a:rPr>
              <a:t>(#2013-001-00)</a:t>
            </a:r>
          </a:p>
        </p:txBody>
      </p:sp>
      <p:grpSp>
        <p:nvGrpSpPr>
          <p:cNvPr id="15" name="Group 14">
            <a:extLst>
              <a:ext uri="{FF2B5EF4-FFF2-40B4-BE49-F238E27FC236}">
                <a16:creationId xmlns:a16="http://schemas.microsoft.com/office/drawing/2014/main" id="{A008D0AD-2106-455E-BD52-99E1B975F348}"/>
              </a:ext>
            </a:extLst>
          </p:cNvPr>
          <p:cNvGrpSpPr/>
          <p:nvPr/>
        </p:nvGrpSpPr>
        <p:grpSpPr>
          <a:xfrm>
            <a:off x="407670" y="2594018"/>
            <a:ext cx="3293006" cy="1371745"/>
            <a:chOff x="407670" y="2547722"/>
            <a:chExt cx="3293006" cy="1371745"/>
          </a:xfrm>
        </p:grpSpPr>
        <p:sp>
          <p:nvSpPr>
            <p:cNvPr id="10" name="Rectangle: Single Corner Rounded 9">
              <a:extLst>
                <a:ext uri="{FF2B5EF4-FFF2-40B4-BE49-F238E27FC236}">
                  <a16:creationId xmlns:a16="http://schemas.microsoft.com/office/drawing/2014/main" id="{4BE84E31-EC43-4819-A082-B2D151E499FF}"/>
                </a:ext>
              </a:extLst>
            </p:cNvPr>
            <p:cNvSpPr/>
            <p:nvPr/>
          </p:nvSpPr>
          <p:spPr>
            <a:xfrm>
              <a:off x="419100" y="2563207"/>
              <a:ext cx="1241976" cy="800794"/>
            </a:xfrm>
            <a:prstGeom prst="round1Rect">
              <a:avLst/>
            </a:prstGeom>
            <a:solidFill>
              <a:schemeClr val="bg1">
                <a:lumMod val="85000"/>
              </a:schemeClr>
            </a:solidFill>
            <a:ln>
              <a:solidFill>
                <a:srgbClr val="53AEB3"/>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300"/>
                </a:lnSpc>
                <a:spcAft>
                  <a:spcPts val="600"/>
                </a:spcAft>
              </a:pPr>
              <a:r>
                <a:rPr lang="en-US" sz="1400" b="1" dirty="0">
                  <a:solidFill>
                    <a:sysClr val="windowText" lastClr="000000"/>
                  </a:solidFill>
                </a:rPr>
                <a:t>Fish Monitoring Work Group</a:t>
              </a:r>
            </a:p>
          </p:txBody>
        </p:sp>
        <p:sp>
          <p:nvSpPr>
            <p:cNvPr id="11" name="Rectangle: Single Corner Rounded 10">
              <a:extLst>
                <a:ext uri="{FF2B5EF4-FFF2-40B4-BE49-F238E27FC236}">
                  <a16:creationId xmlns:a16="http://schemas.microsoft.com/office/drawing/2014/main" id="{18E69DE5-0D27-4A6D-989E-4B8C0539311E}"/>
                </a:ext>
              </a:extLst>
            </p:cNvPr>
            <p:cNvSpPr/>
            <p:nvPr/>
          </p:nvSpPr>
          <p:spPr>
            <a:xfrm>
              <a:off x="2396232" y="2547722"/>
              <a:ext cx="1304444" cy="800794"/>
            </a:xfrm>
            <a:prstGeom prst="round1Rect">
              <a:avLst/>
            </a:prstGeom>
            <a:solidFill>
              <a:schemeClr val="bg1">
                <a:lumMod val="85000"/>
              </a:schemeClr>
            </a:solidFill>
            <a:ln>
              <a:solidFill>
                <a:srgbClr val="53AEB3"/>
              </a:solidFill>
            </a:ln>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300"/>
                </a:lnSpc>
                <a:spcAft>
                  <a:spcPts val="600"/>
                </a:spcAft>
              </a:pPr>
              <a:r>
                <a:rPr lang="en-US" sz="1400" b="1" dirty="0">
                  <a:solidFill>
                    <a:sysClr val="windowText" lastClr="000000"/>
                  </a:solidFill>
                </a:rPr>
                <a:t>Monitoring Resources.org</a:t>
              </a:r>
            </a:p>
          </p:txBody>
        </p:sp>
        <p:pic>
          <p:nvPicPr>
            <p:cNvPr id="43" name="Picture 42">
              <a:extLst>
                <a:ext uri="{FF2B5EF4-FFF2-40B4-BE49-F238E27FC236}">
                  <a16:creationId xmlns:a16="http://schemas.microsoft.com/office/drawing/2014/main" id="{1C920F42-1A3D-436E-8BDF-2D9FE0B840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670" y="3267751"/>
              <a:ext cx="885569" cy="468208"/>
            </a:xfrm>
            <a:prstGeom prst="rect">
              <a:avLst/>
            </a:prstGeom>
            <a:solidFill>
              <a:srgbClr val="53AEB3">
                <a:alpha val="38824"/>
              </a:srgbClr>
            </a:solidFill>
            <a:ln>
              <a:solidFill>
                <a:srgbClr val="53AEB3"/>
              </a:solidFill>
            </a:ln>
          </p:spPr>
        </p:pic>
        <p:sp>
          <p:nvSpPr>
            <p:cNvPr id="13" name="Rectangle 12">
              <a:extLst>
                <a:ext uri="{FF2B5EF4-FFF2-40B4-BE49-F238E27FC236}">
                  <a16:creationId xmlns:a16="http://schemas.microsoft.com/office/drawing/2014/main" id="{1FDF8D29-2629-4023-9743-754F716A5129}"/>
                </a:ext>
              </a:extLst>
            </p:cNvPr>
            <p:cNvSpPr/>
            <p:nvPr/>
          </p:nvSpPr>
          <p:spPr>
            <a:xfrm>
              <a:off x="937001" y="3396247"/>
              <a:ext cx="1613685" cy="523220"/>
            </a:xfrm>
            <a:prstGeom prst="rect">
              <a:avLst/>
            </a:prstGeom>
          </p:spPr>
          <p:txBody>
            <a:bodyPr wrap="square">
              <a:spAutoFit/>
            </a:bodyPr>
            <a:lstStyle/>
            <a:p>
              <a:pPr marL="514350" algn="ctr">
                <a:spcAft>
                  <a:spcPts val="600"/>
                </a:spcAft>
              </a:pPr>
              <a:r>
                <a:rPr lang="en-US" sz="1400" b="1" dirty="0">
                  <a:solidFill>
                    <a:sysClr val="windowText" lastClr="000000"/>
                  </a:solidFill>
                </a:rPr>
                <a:t>PNAMP   </a:t>
              </a:r>
              <a:r>
                <a:rPr lang="en-US" sz="1400" dirty="0">
                  <a:solidFill>
                    <a:sysClr val="windowText" lastClr="000000"/>
                  </a:solidFill>
                </a:rPr>
                <a:t>#</a:t>
              </a:r>
              <a:r>
                <a:rPr lang="en-US" sz="1200" dirty="0">
                  <a:solidFill>
                    <a:sysClr val="windowText" lastClr="000000"/>
                  </a:solidFill>
                </a:rPr>
                <a:t>2004-002-00</a:t>
              </a:r>
            </a:p>
          </p:txBody>
        </p:sp>
      </p:grpSp>
      <p:sp>
        <p:nvSpPr>
          <p:cNvPr id="64" name="Rectangle: Single Corner Snipped 63">
            <a:extLst>
              <a:ext uri="{FF2B5EF4-FFF2-40B4-BE49-F238E27FC236}">
                <a16:creationId xmlns:a16="http://schemas.microsoft.com/office/drawing/2014/main" id="{212567B2-5A5D-4F1F-8A0B-D6EB41FE399C}"/>
              </a:ext>
            </a:extLst>
          </p:cNvPr>
          <p:cNvSpPr/>
          <p:nvPr/>
        </p:nvSpPr>
        <p:spPr>
          <a:xfrm>
            <a:off x="1156186" y="6343646"/>
            <a:ext cx="1828800" cy="365760"/>
          </a:xfrm>
          <a:prstGeom prst="snip1Rect">
            <a:avLst/>
          </a:prstGeom>
          <a:solidFill>
            <a:srgbClr val="1579A8">
              <a:alpha val="6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dirty="0">
                <a:solidFill>
                  <a:schemeClr val="bg1"/>
                </a:solidFill>
              </a:rPr>
              <a:t>Life Cycle Models</a:t>
            </a:r>
          </a:p>
        </p:txBody>
      </p:sp>
      <p:sp>
        <p:nvSpPr>
          <p:cNvPr id="65" name="Rectangle: Single Corner Snipped 64">
            <a:extLst>
              <a:ext uri="{FF2B5EF4-FFF2-40B4-BE49-F238E27FC236}">
                <a16:creationId xmlns:a16="http://schemas.microsoft.com/office/drawing/2014/main" id="{E5C1FC1E-A644-4003-B474-2CED4017880D}"/>
              </a:ext>
            </a:extLst>
          </p:cNvPr>
          <p:cNvSpPr/>
          <p:nvPr/>
        </p:nvSpPr>
        <p:spPr>
          <a:xfrm>
            <a:off x="9702755" y="5890836"/>
            <a:ext cx="2240280" cy="365760"/>
          </a:xfrm>
          <a:prstGeom prst="snip1Rect">
            <a:avLst/>
          </a:prstGeom>
          <a:solidFill>
            <a:srgbClr val="1579A8">
              <a:alpha val="6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dirty="0">
                <a:solidFill>
                  <a:schemeClr val="bg1"/>
                </a:solidFill>
              </a:rPr>
              <a:t>BA, EIS, </a:t>
            </a:r>
            <a:r>
              <a:rPr lang="en-US" sz="1400" dirty="0" err="1">
                <a:solidFill>
                  <a:schemeClr val="bg1"/>
                </a:solidFill>
              </a:rPr>
              <a:t>BiOp</a:t>
            </a:r>
            <a:r>
              <a:rPr lang="en-US" sz="1400" dirty="0">
                <a:solidFill>
                  <a:schemeClr val="bg1"/>
                </a:solidFill>
              </a:rPr>
              <a:t> Reports</a:t>
            </a:r>
          </a:p>
        </p:txBody>
      </p:sp>
      <p:sp>
        <p:nvSpPr>
          <p:cNvPr id="66" name="Rectangle: Single Corner Snipped 65">
            <a:extLst>
              <a:ext uri="{FF2B5EF4-FFF2-40B4-BE49-F238E27FC236}">
                <a16:creationId xmlns:a16="http://schemas.microsoft.com/office/drawing/2014/main" id="{1AFD36E5-3E88-4191-B416-D6EA06111939}"/>
              </a:ext>
            </a:extLst>
          </p:cNvPr>
          <p:cNvSpPr/>
          <p:nvPr/>
        </p:nvSpPr>
        <p:spPr>
          <a:xfrm>
            <a:off x="323851" y="4450923"/>
            <a:ext cx="3931920" cy="411480"/>
          </a:xfrm>
          <a:prstGeom prst="snip1Rect">
            <a:avLst/>
          </a:prstGeom>
          <a:solidFill>
            <a:srgbClr val="53AEB3">
              <a:alpha val="8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i="1" dirty="0">
                <a:solidFill>
                  <a:sysClr val="windowText" lastClr="000000"/>
                </a:solidFill>
              </a:rPr>
              <a:t>Executive Committee, Steering Committee, Technical/DES Teams, CAP Core Team</a:t>
            </a:r>
            <a:endParaRPr lang="en-US" sz="1400" dirty="0">
              <a:solidFill>
                <a:schemeClr val="bg1"/>
              </a:solidFill>
            </a:endParaRPr>
          </a:p>
        </p:txBody>
      </p:sp>
      <p:sp>
        <p:nvSpPr>
          <p:cNvPr id="67" name="Rectangle: Single Corner Snipped 66">
            <a:extLst>
              <a:ext uri="{FF2B5EF4-FFF2-40B4-BE49-F238E27FC236}">
                <a16:creationId xmlns:a16="http://schemas.microsoft.com/office/drawing/2014/main" id="{E3357CAE-B028-4EE0-9D49-C88BD3683860}"/>
              </a:ext>
            </a:extLst>
          </p:cNvPr>
          <p:cNvSpPr/>
          <p:nvPr/>
        </p:nvSpPr>
        <p:spPr>
          <a:xfrm>
            <a:off x="7955662" y="4453447"/>
            <a:ext cx="3931920" cy="411480"/>
          </a:xfrm>
          <a:prstGeom prst="snip1Rect">
            <a:avLst/>
          </a:prstGeom>
          <a:solidFill>
            <a:srgbClr val="53AEB3">
              <a:alpha val="81961"/>
            </a:srgbClr>
          </a:solidFill>
          <a:ln>
            <a:solidFill>
              <a:srgbClr val="53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sz="1400" i="1" dirty="0">
                <a:solidFill>
                  <a:sysClr val="windowText" lastClr="000000"/>
                </a:solidFill>
              </a:rPr>
              <a:t>StreamNet Local Fish Data (trends/related data), fish distribution map, CAX, Data Store, etc. </a:t>
            </a:r>
            <a:endParaRPr lang="en-US" sz="1400" dirty="0">
              <a:solidFill>
                <a:schemeClr val="bg1"/>
              </a:solidFill>
            </a:endParaRPr>
          </a:p>
        </p:txBody>
      </p:sp>
      <p:cxnSp>
        <p:nvCxnSpPr>
          <p:cNvPr id="40" name="Straight Arrow Connector 39">
            <a:extLst>
              <a:ext uri="{FF2B5EF4-FFF2-40B4-BE49-F238E27FC236}">
                <a16:creationId xmlns:a16="http://schemas.microsoft.com/office/drawing/2014/main" id="{E7741F85-96EC-48FA-94F0-8EE70E1172EB}"/>
              </a:ext>
            </a:extLst>
          </p:cNvPr>
          <p:cNvCxnSpPr>
            <a:cxnSpLocks/>
          </p:cNvCxnSpPr>
          <p:nvPr/>
        </p:nvCxnSpPr>
        <p:spPr>
          <a:xfrm>
            <a:off x="6072174" y="3910777"/>
            <a:ext cx="0" cy="530521"/>
          </a:xfrm>
          <a:prstGeom prst="straightConnector1">
            <a:avLst/>
          </a:prstGeom>
          <a:ln w="762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52" name="Diagram 51">
            <a:extLst>
              <a:ext uri="{FF2B5EF4-FFF2-40B4-BE49-F238E27FC236}">
                <a16:creationId xmlns:a16="http://schemas.microsoft.com/office/drawing/2014/main" id="{43AB6243-927F-4D4F-914E-34360510A0FE}"/>
              </a:ext>
            </a:extLst>
          </p:cNvPr>
          <p:cNvGraphicFramePr/>
          <p:nvPr>
            <p:extLst>
              <p:ext uri="{D42A27DB-BD31-4B8C-83A1-F6EECF244321}">
                <p14:modId xmlns:p14="http://schemas.microsoft.com/office/powerpoint/2010/main" val="58797642"/>
              </p:ext>
            </p:extLst>
          </p:nvPr>
        </p:nvGraphicFramePr>
        <p:xfrm>
          <a:off x="184366" y="1166747"/>
          <a:ext cx="11750695" cy="16403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4" name="Group 3">
            <a:extLst>
              <a:ext uri="{FF2B5EF4-FFF2-40B4-BE49-F238E27FC236}">
                <a16:creationId xmlns:a16="http://schemas.microsoft.com/office/drawing/2014/main" id="{5702233D-1F15-46CB-BC1E-C13474D0D8B0}"/>
              </a:ext>
            </a:extLst>
          </p:cNvPr>
          <p:cNvGrpSpPr/>
          <p:nvPr/>
        </p:nvGrpSpPr>
        <p:grpSpPr>
          <a:xfrm>
            <a:off x="10378832" y="2460871"/>
            <a:ext cx="1535038" cy="1383111"/>
            <a:chOff x="2866359" y="3796411"/>
            <a:chExt cx="1535038" cy="1383111"/>
          </a:xfrm>
          <a:solidFill>
            <a:srgbClr val="53AEB3">
              <a:alpha val="38824"/>
            </a:srgbClr>
          </a:solidFill>
        </p:grpSpPr>
        <p:sp>
          <p:nvSpPr>
            <p:cNvPr id="8" name="Rectangle: Single Corner Rounded 7">
              <a:extLst>
                <a:ext uri="{FF2B5EF4-FFF2-40B4-BE49-F238E27FC236}">
                  <a16:creationId xmlns:a16="http://schemas.microsoft.com/office/drawing/2014/main" id="{568A1BE0-7651-4752-97B5-6C3DEDE8E74A}"/>
                </a:ext>
              </a:extLst>
            </p:cNvPr>
            <p:cNvSpPr/>
            <p:nvPr/>
          </p:nvSpPr>
          <p:spPr>
            <a:xfrm>
              <a:off x="2920577" y="4350197"/>
              <a:ext cx="1480820" cy="829325"/>
            </a:xfrm>
            <a:prstGeom prst="round1Rect">
              <a:avLst/>
            </a:prstGeom>
            <a:solidFill>
              <a:schemeClr val="bg1">
                <a:lumMod val="85000"/>
              </a:schemeClr>
            </a:solidFill>
            <a:ln>
              <a:solidFill>
                <a:srgbClr val="53AEB3"/>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a:solidFill>
                    <a:sysClr val="windowText" lastClr="000000"/>
                  </a:solidFill>
                </a:rPr>
                <a:t>Columbia Basin</a:t>
              </a:r>
            </a:p>
            <a:p>
              <a:pPr algn="ctr"/>
              <a:r>
                <a:rPr lang="en-US" sz="1400" b="1" dirty="0">
                  <a:solidFill>
                    <a:sysClr val="windowText" lastClr="000000"/>
                  </a:solidFill>
                </a:rPr>
                <a:t> Fish &amp; Wildlife Library </a:t>
              </a:r>
            </a:p>
            <a:p>
              <a:pPr algn="ctr"/>
              <a:r>
                <a:rPr lang="en-US" sz="1200" dirty="0">
                  <a:solidFill>
                    <a:sysClr val="windowText" lastClr="000000"/>
                  </a:solidFill>
                </a:rPr>
                <a:t>#2008-505-00</a:t>
              </a:r>
            </a:p>
          </p:txBody>
        </p:sp>
        <p:pic>
          <p:nvPicPr>
            <p:cNvPr id="34" name="Picture 33">
              <a:extLst>
                <a:ext uri="{FF2B5EF4-FFF2-40B4-BE49-F238E27FC236}">
                  <a16:creationId xmlns:a16="http://schemas.microsoft.com/office/drawing/2014/main" id="{11839CB2-CE75-494D-9FE0-FA06386404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66359" y="3796411"/>
              <a:ext cx="587064" cy="586645"/>
            </a:xfrm>
            <a:prstGeom prst="rect">
              <a:avLst/>
            </a:prstGeom>
            <a:noFill/>
            <a:ln>
              <a:noFill/>
            </a:ln>
          </p:spPr>
        </p:pic>
      </p:grpSp>
      <p:sp>
        <p:nvSpPr>
          <p:cNvPr id="42" name="Rectangle 41">
            <a:extLst>
              <a:ext uri="{FF2B5EF4-FFF2-40B4-BE49-F238E27FC236}">
                <a16:creationId xmlns:a16="http://schemas.microsoft.com/office/drawing/2014/main" id="{A3ED13D4-A20A-44B5-B9B5-C04AF3D6D6FA}"/>
              </a:ext>
            </a:extLst>
          </p:cNvPr>
          <p:cNvSpPr/>
          <p:nvPr/>
        </p:nvSpPr>
        <p:spPr>
          <a:xfrm>
            <a:off x="10516094" y="96819"/>
            <a:ext cx="1597017" cy="97221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r">
              <a:lnSpc>
                <a:spcPts val="1700"/>
              </a:lnSpc>
            </a:pPr>
            <a:r>
              <a:rPr lang="en-US" dirty="0"/>
              <a:t>CRITFC ITMD</a:t>
            </a:r>
          </a:p>
          <a:p>
            <a:pPr algn="r">
              <a:lnSpc>
                <a:spcPts val="1700"/>
              </a:lnSpc>
            </a:pPr>
            <a:r>
              <a:rPr lang="en-US" dirty="0"/>
              <a:t>CBF&amp;W Library</a:t>
            </a:r>
          </a:p>
          <a:p>
            <a:pPr algn="r">
              <a:lnSpc>
                <a:spcPts val="1700"/>
              </a:lnSpc>
            </a:pPr>
            <a:r>
              <a:rPr lang="en-US" dirty="0"/>
              <a:t>PNAMP</a:t>
            </a:r>
          </a:p>
          <a:p>
            <a:pPr algn="r">
              <a:lnSpc>
                <a:spcPts val="1700"/>
              </a:lnSpc>
            </a:pPr>
            <a:r>
              <a:rPr lang="en-US" dirty="0"/>
              <a:t>StreamNet</a:t>
            </a:r>
          </a:p>
        </p:txBody>
      </p:sp>
    </p:spTree>
    <p:extLst>
      <p:ext uri="{BB962C8B-B14F-4D97-AF65-F5344CB8AC3E}">
        <p14:creationId xmlns:p14="http://schemas.microsoft.com/office/powerpoint/2010/main" val="125800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4" grpId="0" animBg="1"/>
      <p:bldP spid="6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DA5E-B86C-48B0-8AB0-F1CC741ABD6B}"/>
              </a:ext>
            </a:extLst>
          </p:cNvPr>
          <p:cNvSpPr>
            <a:spLocks noGrp="1"/>
          </p:cNvSpPr>
          <p:nvPr>
            <p:ph type="title"/>
          </p:nvPr>
        </p:nvSpPr>
        <p:spPr>
          <a:xfrm>
            <a:off x="418070" y="449470"/>
            <a:ext cx="9917993" cy="1325563"/>
          </a:xfrm>
        </p:spPr>
        <p:txBody>
          <a:bodyPr>
            <a:normAutofit/>
          </a:bodyPr>
          <a:lstStyle/>
          <a:p>
            <a:r>
              <a:rPr lang="en-US" sz="3200" b="1" dirty="0"/>
              <a:t>CRITFC Inter-Tribal Monitoring Data Project (ITMD)</a:t>
            </a:r>
            <a:br>
              <a:rPr lang="en-US" sz="3200" b="1" dirty="0"/>
            </a:br>
            <a:r>
              <a:rPr lang="en-US" sz="2000" dirty="0">
                <a:solidFill>
                  <a:sysClr val="windowText" lastClr="000000"/>
                </a:solidFill>
              </a:rPr>
              <a:t>#2008-507-00</a:t>
            </a:r>
            <a:endParaRPr lang="en-US" sz="2000" dirty="0"/>
          </a:p>
        </p:txBody>
      </p:sp>
      <p:pic>
        <p:nvPicPr>
          <p:cNvPr id="5" name="Picture 4">
            <a:extLst>
              <a:ext uri="{FF2B5EF4-FFF2-40B4-BE49-F238E27FC236}">
                <a16:creationId xmlns:a16="http://schemas.microsoft.com/office/drawing/2014/main" id="{50097CB6-A1E9-4B60-A032-8E177B2C6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61" y="2299062"/>
            <a:ext cx="2407574" cy="2403568"/>
          </a:xfrm>
          <a:prstGeom prst="rect">
            <a:avLst/>
          </a:prstGeom>
        </p:spPr>
      </p:pic>
      <p:sp>
        <p:nvSpPr>
          <p:cNvPr id="6" name="TextBox 5">
            <a:extLst>
              <a:ext uri="{FF2B5EF4-FFF2-40B4-BE49-F238E27FC236}">
                <a16:creationId xmlns:a16="http://schemas.microsoft.com/office/drawing/2014/main" id="{9873ECA5-1349-4F17-9DD5-5D33A0563553}"/>
              </a:ext>
            </a:extLst>
          </p:cNvPr>
          <p:cNvSpPr txBox="1"/>
          <p:nvPr/>
        </p:nvSpPr>
        <p:spPr>
          <a:xfrm>
            <a:off x="2842990" y="1939329"/>
            <a:ext cx="8551842" cy="409342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2000" b="1" i="1" dirty="0"/>
              <a:t>Members: </a:t>
            </a:r>
            <a:r>
              <a:rPr lang="en-US" sz="2000" dirty="0"/>
              <a:t>Data managers, data stewards, systems administrators, and programmers from</a:t>
            </a:r>
            <a:r>
              <a:rPr lang="en-US" sz="2000" b="1" i="1" dirty="0"/>
              <a:t> </a:t>
            </a:r>
          </a:p>
          <a:p>
            <a:pPr marL="285750" lvl="0" indent="-285750">
              <a:buFont typeface="Arial" panose="020B0604020202020204" pitchFamily="34" charset="0"/>
              <a:buChar char="•"/>
            </a:pPr>
            <a:r>
              <a:rPr lang="en-US" sz="2000" dirty="0"/>
              <a:t>CRITFC, </a:t>
            </a:r>
          </a:p>
          <a:p>
            <a:pPr marL="285750" lvl="0" indent="-285750">
              <a:buFont typeface="Arial" panose="020B0604020202020204" pitchFamily="34" charset="0"/>
              <a:buChar char="•"/>
            </a:pPr>
            <a:r>
              <a:rPr lang="en-US" sz="2000" dirty="0"/>
              <a:t>Nez Perce Tribe,</a:t>
            </a:r>
          </a:p>
          <a:p>
            <a:pPr marL="285750" lvl="0" indent="-285750">
              <a:buFont typeface="Arial" panose="020B0604020202020204" pitchFamily="34" charset="0"/>
              <a:buChar char="•"/>
            </a:pPr>
            <a:r>
              <a:rPr lang="en-US" sz="2000" dirty="0"/>
              <a:t>Confederated Tribes of the Umatilla Indian Reservation, </a:t>
            </a:r>
          </a:p>
          <a:p>
            <a:pPr marL="285750" lvl="0" indent="-285750">
              <a:buFont typeface="Arial" panose="020B0604020202020204" pitchFamily="34" charset="0"/>
              <a:buChar char="•"/>
            </a:pPr>
            <a:r>
              <a:rPr lang="en-US" sz="2000" dirty="0"/>
              <a:t>Confederated Tribes and Bands of the Yakama Nation, and </a:t>
            </a:r>
          </a:p>
          <a:p>
            <a:pPr marL="285750" lvl="0" indent="-285750">
              <a:buFont typeface="Arial" panose="020B0604020202020204" pitchFamily="34" charset="0"/>
              <a:buChar char="•"/>
            </a:pPr>
            <a:r>
              <a:rPr lang="en-US" sz="2000" dirty="0"/>
              <a:t>Confederated Tribes of Warm Springs Reservation of Oregon.</a:t>
            </a:r>
          </a:p>
          <a:p>
            <a:pPr lvl="0"/>
            <a:endParaRPr lang="en-US" sz="2000" b="1" i="1" dirty="0"/>
          </a:p>
          <a:p>
            <a:pPr lvl="0"/>
            <a:r>
              <a:rPr lang="en-US" sz="2000" b="1" i="1" dirty="0"/>
              <a:t>Coordinator: </a:t>
            </a:r>
            <a:r>
              <a:rPr lang="en-US" sz="2000" dirty="0"/>
              <a:t>Project Lead or other Tribal or CRITFC staff assigned the role.</a:t>
            </a:r>
          </a:p>
          <a:p>
            <a:pPr lvl="0"/>
            <a:endParaRPr lang="en-US" sz="2000" b="1" i="1" dirty="0"/>
          </a:p>
          <a:p>
            <a:r>
              <a:rPr lang="en-US" sz="2000" b="1" i="1" dirty="0"/>
              <a:t>Additional Information: </a:t>
            </a:r>
            <a:r>
              <a:rPr lang="en-US" sz="2000" u="sng" dirty="0">
                <a:hlinkClick r:id="rId3"/>
              </a:rPr>
              <a:t>https://www.critfc.org/tribal-data-network-workshop-documents/</a:t>
            </a:r>
            <a:endParaRPr lang="en-US" sz="2000" dirty="0"/>
          </a:p>
          <a:p>
            <a:r>
              <a:rPr lang="en-US" sz="2000" dirty="0"/>
              <a:t> </a:t>
            </a:r>
          </a:p>
        </p:txBody>
      </p:sp>
      <p:sp>
        <p:nvSpPr>
          <p:cNvPr id="8" name="Rectangle 7">
            <a:extLst>
              <a:ext uri="{FF2B5EF4-FFF2-40B4-BE49-F238E27FC236}">
                <a16:creationId xmlns:a16="http://schemas.microsoft.com/office/drawing/2014/main" id="{ED900071-FDC1-4625-ABE7-121C9057F35F}"/>
              </a:ext>
            </a:extLst>
          </p:cNvPr>
          <p:cNvSpPr/>
          <p:nvPr/>
        </p:nvSpPr>
        <p:spPr>
          <a:xfrm>
            <a:off x="10516094" y="96819"/>
            <a:ext cx="1597017" cy="97221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r">
              <a:lnSpc>
                <a:spcPts val="1700"/>
              </a:lnSpc>
            </a:pPr>
            <a:r>
              <a:rPr lang="en-US" dirty="0"/>
              <a:t>CRITFC ITMD</a:t>
            </a:r>
          </a:p>
          <a:p>
            <a:pPr algn="r">
              <a:lnSpc>
                <a:spcPts val="1700"/>
              </a:lnSpc>
            </a:pPr>
            <a:r>
              <a:rPr lang="en-US" dirty="0"/>
              <a:t>CBF&amp;W Library</a:t>
            </a:r>
          </a:p>
          <a:p>
            <a:pPr algn="r">
              <a:lnSpc>
                <a:spcPts val="1700"/>
              </a:lnSpc>
            </a:pPr>
            <a:r>
              <a:rPr lang="en-US" dirty="0"/>
              <a:t>PNAMP</a:t>
            </a:r>
          </a:p>
          <a:p>
            <a:pPr algn="r">
              <a:lnSpc>
                <a:spcPts val="1700"/>
              </a:lnSpc>
            </a:pPr>
            <a:r>
              <a:rPr lang="en-US" dirty="0"/>
              <a:t>StreamNet</a:t>
            </a:r>
          </a:p>
        </p:txBody>
      </p:sp>
    </p:spTree>
    <p:extLst>
      <p:ext uri="{BB962C8B-B14F-4D97-AF65-F5344CB8AC3E}">
        <p14:creationId xmlns:p14="http://schemas.microsoft.com/office/powerpoint/2010/main" val="461292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DA5E-B86C-48B0-8AB0-F1CC741ABD6B}"/>
              </a:ext>
            </a:extLst>
          </p:cNvPr>
          <p:cNvSpPr>
            <a:spLocks noGrp="1"/>
          </p:cNvSpPr>
          <p:nvPr>
            <p:ph type="title"/>
          </p:nvPr>
        </p:nvSpPr>
        <p:spPr>
          <a:xfrm>
            <a:off x="477705" y="422676"/>
            <a:ext cx="9917993" cy="1325563"/>
          </a:xfrm>
        </p:spPr>
        <p:txBody>
          <a:bodyPr>
            <a:normAutofit/>
          </a:bodyPr>
          <a:lstStyle/>
          <a:p>
            <a:r>
              <a:rPr lang="en-US" sz="3200" b="1" dirty="0"/>
              <a:t>CRITFC Inter-Tribal Monitoring Data Project (ITMD)</a:t>
            </a:r>
            <a:br>
              <a:rPr lang="en-US" sz="3200" b="1" dirty="0"/>
            </a:br>
            <a:r>
              <a:rPr lang="en-US" sz="2000" dirty="0">
                <a:solidFill>
                  <a:sysClr val="windowText" lastClr="000000"/>
                </a:solidFill>
              </a:rPr>
              <a:t>#2008-507-00</a:t>
            </a:r>
            <a:endParaRPr lang="en-US" sz="2000" dirty="0"/>
          </a:p>
        </p:txBody>
      </p:sp>
      <p:pic>
        <p:nvPicPr>
          <p:cNvPr id="5" name="Picture 4">
            <a:extLst>
              <a:ext uri="{FF2B5EF4-FFF2-40B4-BE49-F238E27FC236}">
                <a16:creationId xmlns:a16="http://schemas.microsoft.com/office/drawing/2014/main" id="{50097CB6-A1E9-4B60-A032-8E177B2C6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61" y="2299062"/>
            <a:ext cx="2407574" cy="2403568"/>
          </a:xfrm>
          <a:prstGeom prst="rect">
            <a:avLst/>
          </a:prstGeom>
        </p:spPr>
      </p:pic>
      <p:sp>
        <p:nvSpPr>
          <p:cNvPr id="6" name="TextBox 5">
            <a:extLst>
              <a:ext uri="{FF2B5EF4-FFF2-40B4-BE49-F238E27FC236}">
                <a16:creationId xmlns:a16="http://schemas.microsoft.com/office/drawing/2014/main" id="{9873ECA5-1349-4F17-9DD5-5D33A0563553}"/>
              </a:ext>
            </a:extLst>
          </p:cNvPr>
          <p:cNvSpPr txBox="1"/>
          <p:nvPr/>
        </p:nvSpPr>
        <p:spPr>
          <a:xfrm>
            <a:off x="2842990" y="1999630"/>
            <a:ext cx="8551842" cy="34778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2000" b="1" i="1" dirty="0"/>
              <a:t>Coordinating with StreamNet </a:t>
            </a:r>
          </a:p>
          <a:p>
            <a:pPr lvl="0"/>
            <a:endParaRPr lang="en-US" sz="2000" b="1" i="1" dirty="0"/>
          </a:p>
          <a:p>
            <a:pPr marL="285750" lvl="0" indent="-285750">
              <a:buFont typeface="Arial" panose="020B0604020202020204" pitchFamily="34" charset="0"/>
              <a:buChar char="•"/>
            </a:pPr>
            <a:r>
              <a:rPr lang="en-US" sz="2000" dirty="0"/>
              <a:t>Initiated ITMD-SN staff Interactions and create as needed check-ins via ITMD meetings,</a:t>
            </a:r>
          </a:p>
          <a:p>
            <a:pPr lvl="0"/>
            <a:r>
              <a:rPr lang="en-US" sz="2000" dirty="0"/>
              <a:t> </a:t>
            </a:r>
          </a:p>
          <a:p>
            <a:pPr marL="285750" lvl="0" indent="-285750">
              <a:buFont typeface="Arial" panose="020B0604020202020204" pitchFamily="34" charset="0"/>
              <a:buChar char="•"/>
            </a:pPr>
            <a:r>
              <a:rPr lang="en-US" sz="2000" dirty="0"/>
              <a:t>Continue exploring tribal capacity building opportunities by coordinating between CRITFC ITMD staff and SN staff,</a:t>
            </a:r>
          </a:p>
          <a:p>
            <a:pPr lvl="0"/>
            <a:endParaRPr lang="en-US" sz="2000" dirty="0"/>
          </a:p>
          <a:p>
            <a:pPr marL="285750" lvl="0" indent="-285750">
              <a:buFont typeface="Arial" panose="020B0604020202020204" pitchFamily="34" charset="0"/>
              <a:buChar char="•"/>
            </a:pPr>
            <a:r>
              <a:rPr lang="en-US" sz="2000" dirty="0"/>
              <a:t>Looking at possible future engagement of SN SC members with ITMD Data Stewards and/or Tribal Data Managers. </a:t>
            </a:r>
          </a:p>
          <a:p>
            <a:pPr lvl="0"/>
            <a:endParaRPr lang="en-US" sz="2000" b="1" i="1" dirty="0"/>
          </a:p>
        </p:txBody>
      </p:sp>
      <p:sp>
        <p:nvSpPr>
          <p:cNvPr id="8" name="Rectangle 7">
            <a:extLst>
              <a:ext uri="{FF2B5EF4-FFF2-40B4-BE49-F238E27FC236}">
                <a16:creationId xmlns:a16="http://schemas.microsoft.com/office/drawing/2014/main" id="{900B3428-BB1C-49CB-A101-9B0110B38B16}"/>
              </a:ext>
            </a:extLst>
          </p:cNvPr>
          <p:cNvSpPr/>
          <p:nvPr/>
        </p:nvSpPr>
        <p:spPr>
          <a:xfrm>
            <a:off x="10516094" y="96819"/>
            <a:ext cx="1597017" cy="97221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r">
              <a:lnSpc>
                <a:spcPts val="1700"/>
              </a:lnSpc>
            </a:pPr>
            <a:r>
              <a:rPr lang="en-US" dirty="0"/>
              <a:t>CRITFC ITMD</a:t>
            </a:r>
          </a:p>
          <a:p>
            <a:pPr algn="r">
              <a:lnSpc>
                <a:spcPts val="1700"/>
              </a:lnSpc>
            </a:pPr>
            <a:r>
              <a:rPr lang="en-US" dirty="0"/>
              <a:t>CBF&amp;W Library</a:t>
            </a:r>
          </a:p>
          <a:p>
            <a:pPr algn="r">
              <a:lnSpc>
                <a:spcPts val="1700"/>
              </a:lnSpc>
            </a:pPr>
            <a:r>
              <a:rPr lang="en-US" dirty="0"/>
              <a:t>PNAMP</a:t>
            </a:r>
          </a:p>
          <a:p>
            <a:pPr algn="r">
              <a:lnSpc>
                <a:spcPts val="1700"/>
              </a:lnSpc>
            </a:pPr>
            <a:r>
              <a:rPr lang="en-US" dirty="0"/>
              <a:t>StreamNet</a:t>
            </a:r>
          </a:p>
        </p:txBody>
      </p:sp>
    </p:spTree>
    <p:extLst>
      <p:ext uri="{BB962C8B-B14F-4D97-AF65-F5344CB8AC3E}">
        <p14:creationId xmlns:p14="http://schemas.microsoft.com/office/powerpoint/2010/main" val="3778337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EFFC-C05A-427B-9CE6-6A0A8ED10430}"/>
              </a:ext>
            </a:extLst>
          </p:cNvPr>
          <p:cNvSpPr>
            <a:spLocks noGrp="1"/>
          </p:cNvSpPr>
          <p:nvPr>
            <p:ph type="title"/>
          </p:nvPr>
        </p:nvSpPr>
        <p:spPr>
          <a:xfrm>
            <a:off x="899291" y="357532"/>
            <a:ext cx="8442583" cy="1460500"/>
          </a:xfrm>
        </p:spPr>
        <p:txBody>
          <a:bodyPr>
            <a:normAutofit/>
          </a:bodyPr>
          <a:lstStyle/>
          <a:p>
            <a:r>
              <a:rPr lang="en-US" sz="3200" b="1" dirty="0"/>
              <a:t>Columbia Basin Fish &amp; Wildlife Library</a:t>
            </a:r>
          </a:p>
        </p:txBody>
      </p:sp>
      <p:sp>
        <p:nvSpPr>
          <p:cNvPr id="3" name="Content Placeholder 2">
            <a:extLst>
              <a:ext uri="{FF2B5EF4-FFF2-40B4-BE49-F238E27FC236}">
                <a16:creationId xmlns:a16="http://schemas.microsoft.com/office/drawing/2014/main" id="{9F8E8689-E1FB-4D6A-838A-9E0E3209989A}"/>
              </a:ext>
            </a:extLst>
          </p:cNvPr>
          <p:cNvSpPr>
            <a:spLocks noGrp="1"/>
          </p:cNvSpPr>
          <p:nvPr>
            <p:ph idx="1"/>
          </p:nvPr>
        </p:nvSpPr>
        <p:spPr/>
        <p:txBody>
          <a:bodyPr>
            <a:normAutofit/>
          </a:bodyPr>
          <a:lstStyle/>
          <a:p>
            <a:pPr marL="0" indent="0">
              <a:buNone/>
            </a:pPr>
            <a:r>
              <a:rPr lang="en-US" dirty="0">
                <a:highlight>
                  <a:srgbClr val="FFFF00"/>
                </a:highlight>
              </a:rPr>
              <a:t>			</a:t>
            </a:r>
          </a:p>
          <a:p>
            <a:endParaRPr lang="en-US" b="1" i="1" dirty="0">
              <a:highlight>
                <a:srgbClr val="FFFF00"/>
              </a:highlight>
            </a:endParaRPr>
          </a:p>
          <a:p>
            <a:endParaRPr lang="en-US" b="1" i="1" dirty="0">
              <a:highlight>
                <a:srgbClr val="FFFF00"/>
              </a:highlight>
            </a:endParaRPr>
          </a:p>
          <a:p>
            <a:endParaRPr lang="en-US" b="1" i="1" dirty="0">
              <a:highlight>
                <a:srgbClr val="FFFF00"/>
              </a:highlight>
            </a:endParaRPr>
          </a:p>
          <a:p>
            <a:pPr marL="0" indent="0">
              <a:buNone/>
            </a:pPr>
            <a:endParaRPr lang="en-US" b="1" i="1" dirty="0">
              <a:highlight>
                <a:srgbClr val="FFFF00"/>
              </a:highlight>
            </a:endParaRPr>
          </a:p>
          <a:p>
            <a:pPr marL="0" indent="0">
              <a:buNone/>
            </a:pPr>
            <a:endParaRPr lang="en-US" b="1" i="1" dirty="0">
              <a:highlight>
                <a:srgbClr val="FFFF00"/>
              </a:highlight>
            </a:endParaRPr>
          </a:p>
          <a:p>
            <a:pPr marL="0" indent="0">
              <a:buNone/>
            </a:pPr>
            <a:r>
              <a:rPr lang="en-US" b="1" i="1" dirty="0">
                <a:highlight>
                  <a:srgbClr val="FFFF00"/>
                </a:highlight>
              </a:rPr>
              <a:t>			          </a:t>
            </a:r>
          </a:p>
        </p:txBody>
      </p:sp>
      <p:pic>
        <p:nvPicPr>
          <p:cNvPr id="5" name="Picture 4">
            <a:extLst>
              <a:ext uri="{FF2B5EF4-FFF2-40B4-BE49-F238E27FC236}">
                <a16:creationId xmlns:a16="http://schemas.microsoft.com/office/drawing/2014/main" id="{DC199B5F-1D02-478A-ACAE-16868F796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291" y="2099188"/>
            <a:ext cx="2543494" cy="2541677"/>
          </a:xfrm>
          <a:prstGeom prst="rect">
            <a:avLst/>
          </a:prstGeom>
        </p:spPr>
      </p:pic>
      <p:sp>
        <p:nvSpPr>
          <p:cNvPr id="6" name="TextBox 5">
            <a:extLst>
              <a:ext uri="{FF2B5EF4-FFF2-40B4-BE49-F238E27FC236}">
                <a16:creationId xmlns:a16="http://schemas.microsoft.com/office/drawing/2014/main" id="{E763150C-D727-4385-BD95-81E7ECE03304}"/>
              </a:ext>
            </a:extLst>
          </p:cNvPr>
          <p:cNvSpPr txBox="1"/>
          <p:nvPr/>
        </p:nvSpPr>
        <p:spPr>
          <a:xfrm>
            <a:off x="4369958" y="2190758"/>
            <a:ext cx="7214181" cy="178510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200" dirty="0"/>
              <a:t>A program of the Columbia River Inter-Tribal Fish Commission</a:t>
            </a:r>
          </a:p>
          <a:p>
            <a:endParaRPr lang="en-US" sz="2200" dirty="0"/>
          </a:p>
          <a:p>
            <a:pPr lvl="0"/>
            <a:r>
              <a:rPr lang="en-US" sz="2200" b="1" i="1" dirty="0"/>
              <a:t>Library Program Lead/Librarian</a:t>
            </a:r>
            <a:r>
              <a:rPr lang="en-US" sz="2200" dirty="0"/>
              <a:t>: Tami Wilkerson</a:t>
            </a:r>
          </a:p>
          <a:p>
            <a:pPr lvl="0"/>
            <a:endParaRPr lang="en-US" sz="2200" b="1" i="1" dirty="0"/>
          </a:p>
          <a:p>
            <a:pPr lvl="0"/>
            <a:r>
              <a:rPr lang="en-US" sz="2200" b="1" i="1" dirty="0"/>
              <a:t>Additional Information: </a:t>
            </a:r>
            <a:r>
              <a:rPr lang="en-US" sz="2200" u="sng" dirty="0">
                <a:hlinkClick r:id="rId3">
                  <a:extLst>
                    <a:ext uri="{A12FA001-AC4F-418D-AE19-62706E023703}">
                      <ahyp:hlinkClr xmlns:ahyp="http://schemas.microsoft.com/office/drawing/2018/hyperlinkcolor" val="tx"/>
                    </a:ext>
                  </a:extLst>
                </a:hlinkClick>
              </a:rPr>
              <a:t>https://www.streamnetlibrary.org/</a:t>
            </a:r>
            <a:endParaRPr lang="en-US" sz="2200" dirty="0"/>
          </a:p>
        </p:txBody>
      </p:sp>
      <p:sp>
        <p:nvSpPr>
          <p:cNvPr id="7" name="TextBox 6">
            <a:extLst>
              <a:ext uri="{FF2B5EF4-FFF2-40B4-BE49-F238E27FC236}">
                <a16:creationId xmlns:a16="http://schemas.microsoft.com/office/drawing/2014/main" id="{E2D8EF9D-46B2-4ACB-9797-9B89CA9610E5}"/>
              </a:ext>
            </a:extLst>
          </p:cNvPr>
          <p:cNvSpPr txBox="1"/>
          <p:nvPr/>
        </p:nvSpPr>
        <p:spPr>
          <a:xfrm>
            <a:off x="4369958" y="4340995"/>
            <a:ext cx="7214181"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200" i="1" dirty="0"/>
              <a:t>The Columbia Basin Fish &amp; Wildlife Library provides access to current and historic information on the Columbia River Basin to inform scientific, policy, and cultural research.</a:t>
            </a:r>
            <a:endParaRPr lang="en-US" sz="2200" dirty="0"/>
          </a:p>
          <a:p>
            <a:endParaRPr lang="en-US" sz="2200" dirty="0"/>
          </a:p>
        </p:txBody>
      </p:sp>
      <p:sp>
        <p:nvSpPr>
          <p:cNvPr id="9" name="Rectangle 8">
            <a:extLst>
              <a:ext uri="{FF2B5EF4-FFF2-40B4-BE49-F238E27FC236}">
                <a16:creationId xmlns:a16="http://schemas.microsoft.com/office/drawing/2014/main" id="{B3E38979-971D-4F02-8616-AF1199FB05C1}"/>
              </a:ext>
            </a:extLst>
          </p:cNvPr>
          <p:cNvSpPr/>
          <p:nvPr/>
        </p:nvSpPr>
        <p:spPr>
          <a:xfrm>
            <a:off x="10516094" y="96819"/>
            <a:ext cx="1597017" cy="97221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r">
              <a:lnSpc>
                <a:spcPts val="1700"/>
              </a:lnSpc>
            </a:pPr>
            <a:r>
              <a:rPr lang="en-US" dirty="0"/>
              <a:t>CRITFC ITMD</a:t>
            </a:r>
          </a:p>
          <a:p>
            <a:pPr algn="r">
              <a:lnSpc>
                <a:spcPts val="1700"/>
              </a:lnSpc>
            </a:pPr>
            <a:r>
              <a:rPr lang="en-US" dirty="0"/>
              <a:t>CBF&amp;W Library</a:t>
            </a:r>
          </a:p>
          <a:p>
            <a:pPr algn="r">
              <a:lnSpc>
                <a:spcPts val="1700"/>
              </a:lnSpc>
            </a:pPr>
            <a:r>
              <a:rPr lang="en-US" dirty="0"/>
              <a:t>PNAMP</a:t>
            </a:r>
          </a:p>
          <a:p>
            <a:pPr algn="r">
              <a:lnSpc>
                <a:spcPts val="1700"/>
              </a:lnSpc>
            </a:pPr>
            <a:r>
              <a:rPr lang="en-US" dirty="0"/>
              <a:t>StreamNet</a:t>
            </a:r>
          </a:p>
        </p:txBody>
      </p:sp>
    </p:spTree>
    <p:extLst>
      <p:ext uri="{BB962C8B-B14F-4D97-AF65-F5344CB8AC3E}">
        <p14:creationId xmlns:p14="http://schemas.microsoft.com/office/powerpoint/2010/main" val="838635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5C2C-8263-4B9C-9010-6C6A03615F0E}"/>
              </a:ext>
            </a:extLst>
          </p:cNvPr>
          <p:cNvSpPr>
            <a:spLocks noGrp="1"/>
          </p:cNvSpPr>
          <p:nvPr>
            <p:ph type="title"/>
          </p:nvPr>
        </p:nvSpPr>
        <p:spPr>
          <a:xfrm>
            <a:off x="551085" y="1570190"/>
            <a:ext cx="10004620" cy="2367915"/>
          </a:xfrm>
        </p:spPr>
        <p:txBody>
          <a:bodyPr>
            <a:normAutofit/>
          </a:bodyPr>
          <a:lstStyle/>
          <a:p>
            <a:pPr algn="r"/>
            <a:r>
              <a:rPr lang="en-US" sz="3200" b="1" dirty="0"/>
              <a:t>Pacific Northwest Aquatic Monitoring Partnership (PNAMP)</a:t>
            </a:r>
            <a:br>
              <a:rPr lang="en-US" sz="3200" b="1" dirty="0"/>
            </a:br>
            <a:r>
              <a:rPr lang="en-US" sz="2000" dirty="0">
                <a:solidFill>
                  <a:sysClr val="windowText" lastClr="000000"/>
                </a:solidFill>
              </a:rPr>
              <a:t>#2004-002-00</a:t>
            </a:r>
            <a:br>
              <a:rPr lang="en-US" sz="2000" dirty="0">
                <a:solidFill>
                  <a:sysClr val="windowText" lastClr="000000"/>
                </a:solidFill>
              </a:rPr>
            </a:br>
            <a:br>
              <a:rPr lang="en-US" sz="2200" dirty="0">
                <a:solidFill>
                  <a:sysClr val="windowText" lastClr="000000"/>
                </a:solidFill>
              </a:rPr>
            </a:br>
            <a:r>
              <a:rPr lang="en-US" sz="2200" b="1" i="1" dirty="0"/>
              <a:t>Jen Bayer</a:t>
            </a:r>
            <a:br>
              <a:rPr lang="en-US" sz="2200" b="1" i="1" dirty="0"/>
            </a:br>
            <a:r>
              <a:rPr lang="en-US" sz="2200" i="1" dirty="0"/>
              <a:t>PNAMP Coordinator, USGS</a:t>
            </a:r>
            <a:br>
              <a:rPr lang="en-US" sz="2000" i="1" dirty="0"/>
            </a:br>
            <a:endParaRPr lang="en-US" sz="2000" dirty="0"/>
          </a:p>
        </p:txBody>
      </p:sp>
      <p:sp>
        <p:nvSpPr>
          <p:cNvPr id="4" name="Rectangle 3">
            <a:extLst>
              <a:ext uri="{FF2B5EF4-FFF2-40B4-BE49-F238E27FC236}">
                <a16:creationId xmlns:a16="http://schemas.microsoft.com/office/drawing/2014/main" id="{7E97B1BA-7046-48E6-8823-D03BF47FC8FE}"/>
              </a:ext>
            </a:extLst>
          </p:cNvPr>
          <p:cNvSpPr/>
          <p:nvPr/>
        </p:nvSpPr>
        <p:spPr>
          <a:xfrm>
            <a:off x="10516094" y="96819"/>
            <a:ext cx="1597017" cy="97221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r">
              <a:lnSpc>
                <a:spcPts val="1700"/>
              </a:lnSpc>
            </a:pPr>
            <a:r>
              <a:rPr lang="en-US" dirty="0"/>
              <a:t>CRITFC ITMD</a:t>
            </a:r>
          </a:p>
          <a:p>
            <a:pPr algn="r">
              <a:lnSpc>
                <a:spcPts val="1700"/>
              </a:lnSpc>
            </a:pPr>
            <a:r>
              <a:rPr lang="en-US" dirty="0"/>
              <a:t>CBF&amp;W Library</a:t>
            </a:r>
          </a:p>
          <a:p>
            <a:pPr algn="r">
              <a:lnSpc>
                <a:spcPts val="1700"/>
              </a:lnSpc>
            </a:pPr>
            <a:r>
              <a:rPr lang="en-US" dirty="0"/>
              <a:t>PNAMP</a:t>
            </a:r>
          </a:p>
          <a:p>
            <a:pPr algn="r">
              <a:lnSpc>
                <a:spcPts val="1700"/>
              </a:lnSpc>
            </a:pPr>
            <a:r>
              <a:rPr lang="en-US" dirty="0"/>
              <a:t>StreamNet</a:t>
            </a:r>
          </a:p>
        </p:txBody>
      </p:sp>
      <p:pic>
        <p:nvPicPr>
          <p:cNvPr id="5" name="Picture 4">
            <a:extLst>
              <a:ext uri="{FF2B5EF4-FFF2-40B4-BE49-F238E27FC236}">
                <a16:creationId xmlns:a16="http://schemas.microsoft.com/office/drawing/2014/main" id="{85B0EEA0-33D9-4127-9A68-42D35F4A1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215" y="2754147"/>
            <a:ext cx="2401153" cy="1159689"/>
          </a:xfrm>
          <a:prstGeom prst="rect">
            <a:avLst/>
          </a:prstGeom>
        </p:spPr>
      </p:pic>
    </p:spTree>
    <p:extLst>
      <p:ext uri="{BB962C8B-B14F-4D97-AF65-F5344CB8AC3E}">
        <p14:creationId xmlns:p14="http://schemas.microsoft.com/office/powerpoint/2010/main" val="1353934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37A6-D15F-4D3A-A0B7-4681E498FE64}"/>
              </a:ext>
            </a:extLst>
          </p:cNvPr>
          <p:cNvSpPr>
            <a:spLocks noGrp="1"/>
          </p:cNvSpPr>
          <p:nvPr>
            <p:ph type="title"/>
          </p:nvPr>
        </p:nvSpPr>
        <p:spPr/>
        <p:txBody>
          <a:bodyPr>
            <a:normAutofit/>
          </a:bodyPr>
          <a:lstStyle/>
          <a:p>
            <a:r>
              <a:rPr lang="en-US" sz="3200" b="1" dirty="0"/>
              <a:t>NPCC 2020 Program Addendum </a:t>
            </a:r>
          </a:p>
        </p:txBody>
      </p:sp>
      <p:sp>
        <p:nvSpPr>
          <p:cNvPr id="3" name="Content Placeholder 2">
            <a:extLst>
              <a:ext uri="{FF2B5EF4-FFF2-40B4-BE49-F238E27FC236}">
                <a16:creationId xmlns:a16="http://schemas.microsoft.com/office/drawing/2014/main" id="{82ED8658-2CF3-47F4-809C-88F8A404F5F0}"/>
              </a:ext>
            </a:extLst>
          </p:cNvPr>
          <p:cNvSpPr>
            <a:spLocks noGrp="1"/>
          </p:cNvSpPr>
          <p:nvPr>
            <p:ph idx="1"/>
          </p:nvPr>
        </p:nvSpPr>
        <p:spPr>
          <a:xfrm>
            <a:off x="522513" y="1393371"/>
            <a:ext cx="11205029" cy="4783592"/>
          </a:xfrm>
        </p:spPr>
        <p:txBody>
          <a:bodyPr/>
          <a:lstStyle/>
          <a:p>
            <a:pPr marL="0" indent="0" algn="r">
              <a:buNone/>
            </a:pPr>
            <a:r>
              <a:rPr lang="en-US" b="1" i="1" dirty="0"/>
              <a:t>Patty O’Toole, </a:t>
            </a:r>
            <a:r>
              <a:rPr lang="en-US" i="1" dirty="0"/>
              <a:t>Fish and Wildlife Division Director </a:t>
            </a:r>
          </a:p>
          <a:p>
            <a:pPr marL="0" indent="0" algn="r">
              <a:buNone/>
            </a:pPr>
            <a:r>
              <a:rPr lang="en-US" b="1" i="1" dirty="0"/>
              <a:t>Leslie Bach</a:t>
            </a:r>
            <a:r>
              <a:rPr lang="en-US" i="1" dirty="0"/>
              <a:t>, Senior Program Manager</a:t>
            </a:r>
          </a:p>
          <a:p>
            <a:pPr marL="0" indent="0">
              <a:buNone/>
            </a:pPr>
            <a:endParaRPr lang="en-US" dirty="0"/>
          </a:p>
        </p:txBody>
      </p:sp>
      <p:pic>
        <p:nvPicPr>
          <p:cNvPr id="4" name="Picture 3">
            <a:extLst>
              <a:ext uri="{FF2B5EF4-FFF2-40B4-BE49-F238E27FC236}">
                <a16:creationId xmlns:a16="http://schemas.microsoft.com/office/drawing/2014/main" id="{75D26AB4-5F60-481C-9A7C-D9E88F19B957}"/>
              </a:ext>
            </a:extLst>
          </p:cNvPr>
          <p:cNvPicPr>
            <a:picLocks noChangeAspect="1"/>
          </p:cNvPicPr>
          <p:nvPr/>
        </p:nvPicPr>
        <p:blipFill>
          <a:blip r:embed="rId2"/>
          <a:stretch>
            <a:fillRect/>
          </a:stretch>
        </p:blipFill>
        <p:spPr>
          <a:xfrm>
            <a:off x="971948" y="1863669"/>
            <a:ext cx="3368332" cy="4313294"/>
          </a:xfrm>
          <a:prstGeom prst="rect">
            <a:avLst/>
          </a:prstGeom>
        </p:spPr>
      </p:pic>
      <p:sp>
        <p:nvSpPr>
          <p:cNvPr id="5" name="Rectangle 4">
            <a:extLst>
              <a:ext uri="{FF2B5EF4-FFF2-40B4-BE49-F238E27FC236}">
                <a16:creationId xmlns:a16="http://schemas.microsoft.com/office/drawing/2014/main" id="{CED09B49-EAEF-439D-93DD-B6A578B31975}"/>
              </a:ext>
            </a:extLst>
          </p:cNvPr>
          <p:cNvSpPr/>
          <p:nvPr/>
        </p:nvSpPr>
        <p:spPr>
          <a:xfrm>
            <a:off x="806930" y="6161587"/>
            <a:ext cx="4287584" cy="369332"/>
          </a:xfrm>
          <a:prstGeom prst="rect">
            <a:avLst/>
          </a:prstGeom>
        </p:spPr>
        <p:txBody>
          <a:bodyPr wrap="none">
            <a:spAutoFit/>
          </a:bodyPr>
          <a:lstStyle/>
          <a:p>
            <a:r>
              <a:rPr lang="en-US" dirty="0">
                <a:hlinkClick r:id="rId3"/>
              </a:rPr>
              <a:t>https://www.nwcouncil.org/reports/2020-6</a:t>
            </a:r>
            <a:endParaRPr lang="en-US" dirty="0"/>
          </a:p>
        </p:txBody>
      </p:sp>
      <p:sp>
        <p:nvSpPr>
          <p:cNvPr id="6" name="Rectangle 5">
            <a:extLst>
              <a:ext uri="{FF2B5EF4-FFF2-40B4-BE49-F238E27FC236}">
                <a16:creationId xmlns:a16="http://schemas.microsoft.com/office/drawing/2014/main" id="{F25F8BDE-0D2A-4C28-B555-08E4C03CB6A1}"/>
              </a:ext>
            </a:extLst>
          </p:cNvPr>
          <p:cNvSpPr/>
          <p:nvPr/>
        </p:nvSpPr>
        <p:spPr>
          <a:xfrm>
            <a:off x="5543949" y="6127234"/>
            <a:ext cx="4287584" cy="369332"/>
          </a:xfrm>
          <a:prstGeom prst="rect">
            <a:avLst/>
          </a:prstGeom>
        </p:spPr>
        <p:txBody>
          <a:bodyPr wrap="none">
            <a:spAutoFit/>
          </a:bodyPr>
          <a:lstStyle/>
          <a:p>
            <a:r>
              <a:rPr lang="en-US" dirty="0">
                <a:hlinkClick r:id="rId4"/>
              </a:rPr>
              <a:t>https://www.nwcouncil.org/reports/2020-1</a:t>
            </a:r>
            <a:endParaRPr lang="en-US" dirty="0"/>
          </a:p>
        </p:txBody>
      </p:sp>
      <p:pic>
        <p:nvPicPr>
          <p:cNvPr id="7" name="Picture 6">
            <a:extLst>
              <a:ext uri="{FF2B5EF4-FFF2-40B4-BE49-F238E27FC236}">
                <a16:creationId xmlns:a16="http://schemas.microsoft.com/office/drawing/2014/main" id="{F5BDD216-2D75-4513-838B-95C37FCED199}"/>
              </a:ext>
            </a:extLst>
          </p:cNvPr>
          <p:cNvPicPr>
            <a:picLocks noChangeAspect="1"/>
          </p:cNvPicPr>
          <p:nvPr/>
        </p:nvPicPr>
        <p:blipFill>
          <a:blip r:embed="rId5"/>
          <a:stretch>
            <a:fillRect/>
          </a:stretch>
        </p:blipFill>
        <p:spPr>
          <a:xfrm>
            <a:off x="5747657" y="2352092"/>
            <a:ext cx="3019267" cy="3824871"/>
          </a:xfrm>
          <a:prstGeom prst="rect">
            <a:avLst/>
          </a:prstGeom>
        </p:spPr>
      </p:pic>
    </p:spTree>
    <p:extLst>
      <p:ext uri="{BB962C8B-B14F-4D97-AF65-F5344CB8AC3E}">
        <p14:creationId xmlns:p14="http://schemas.microsoft.com/office/powerpoint/2010/main" val="2310459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10" name="Google Shape;243;p40">
            <a:extLst>
              <a:ext uri="{FF2B5EF4-FFF2-40B4-BE49-F238E27FC236}">
                <a16:creationId xmlns:a16="http://schemas.microsoft.com/office/drawing/2014/main" id="{25727C05-DE90-4AB8-BFA7-18BAAFCADB2D}"/>
              </a:ext>
            </a:extLst>
          </p:cNvPr>
          <p:cNvPicPr preferRelativeResize="0">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12191997" cy="2403566"/>
          </a:xfrm>
          <a:prstGeom prst="rect">
            <a:avLst/>
          </a:prstGeom>
          <a:noFill/>
          <a:ln>
            <a:noFill/>
          </a:ln>
        </p:spPr>
      </p:pic>
      <p:sp>
        <p:nvSpPr>
          <p:cNvPr id="212" name="Google Shape;212;p38"/>
          <p:cNvSpPr txBox="1">
            <a:spLocks noGrp="1"/>
          </p:cNvSpPr>
          <p:nvPr>
            <p:ph type="body" idx="1"/>
          </p:nvPr>
        </p:nvSpPr>
        <p:spPr>
          <a:xfrm>
            <a:off x="304801" y="2525350"/>
            <a:ext cx="3801130" cy="3453129"/>
          </a:xfrm>
          <a:prstGeom prst="rect">
            <a:avLst/>
          </a:prstGeom>
          <a:noFill/>
          <a:ln>
            <a:noFill/>
          </a:ln>
        </p:spPr>
        <p:txBody>
          <a:bodyPr spcFirstLastPara="1" vert="horz" wrap="square" lIns="121900" tIns="60933" rIns="121900" bIns="60933" rtlCol="0" anchor="t" anchorCtr="0">
            <a:noAutofit/>
          </a:bodyPr>
          <a:lstStyle/>
          <a:p>
            <a:pPr marL="0" indent="0" algn="ctr">
              <a:spcBef>
                <a:spcPts val="0"/>
              </a:spcBef>
              <a:spcAft>
                <a:spcPts val="600"/>
              </a:spcAft>
              <a:buClr>
                <a:schemeClr val="dk1"/>
              </a:buClr>
              <a:buSzPts val="4400"/>
              <a:buNone/>
            </a:pPr>
            <a:r>
              <a:rPr lang="en-US" sz="3600" dirty="0">
                <a:solidFill>
                  <a:schemeClr val="accent5">
                    <a:lumMod val="75000"/>
                  </a:schemeClr>
                </a:solidFill>
                <a:latin typeface="+mj-lt"/>
                <a:ea typeface="Cambria"/>
                <a:cs typeface="Cambria"/>
                <a:sym typeface="Cambria"/>
              </a:rPr>
              <a:t>Mission</a:t>
            </a:r>
          </a:p>
          <a:p>
            <a:pPr marL="0" indent="0" algn="ctr">
              <a:lnSpc>
                <a:spcPct val="100000"/>
              </a:lnSpc>
              <a:spcBef>
                <a:spcPts val="0"/>
              </a:spcBef>
              <a:buClr>
                <a:schemeClr val="dk1"/>
              </a:buClr>
              <a:buSzPts val="4400"/>
              <a:buNone/>
            </a:pPr>
            <a:r>
              <a:rPr lang="en-US" sz="2000" dirty="0">
                <a:solidFill>
                  <a:srgbClr val="000000"/>
                </a:solidFill>
              </a:rPr>
              <a:t>The Pacific Northwest Aquatic Monitoring Partnership (</a:t>
            </a:r>
            <a:r>
              <a:rPr lang="en" sz="2000" dirty="0">
                <a:solidFill>
                  <a:srgbClr val="000000"/>
                </a:solidFill>
              </a:rPr>
              <a:t>PNAMP) provides a forum and functions to </a:t>
            </a:r>
            <a:r>
              <a:rPr lang="en" sz="2000" b="1" dirty="0">
                <a:solidFill>
                  <a:srgbClr val="000000"/>
                </a:solidFill>
              </a:rPr>
              <a:t>enhance the capacity of multiple entities to collaborate to produce an effective and comprehensive network of aquatic monitoring programs</a:t>
            </a:r>
            <a:r>
              <a:rPr lang="en" sz="2000" dirty="0">
                <a:solidFill>
                  <a:srgbClr val="000000"/>
                </a:solidFill>
              </a:rPr>
              <a:t> in the Pacific Northwest based on sound science designed to inform public policy and resource management decisions.</a:t>
            </a:r>
            <a:endParaRPr sz="2000" dirty="0">
              <a:solidFill>
                <a:srgbClr val="000000"/>
              </a:solidFill>
            </a:endParaRPr>
          </a:p>
        </p:txBody>
      </p:sp>
      <p:sp>
        <p:nvSpPr>
          <p:cNvPr id="8" name="Google Shape;577;p84">
            <a:extLst>
              <a:ext uri="{FF2B5EF4-FFF2-40B4-BE49-F238E27FC236}">
                <a16:creationId xmlns:a16="http://schemas.microsoft.com/office/drawing/2014/main" id="{CF9DCFBD-2BC7-49BD-A32D-E0A301A7E4A3}"/>
              </a:ext>
            </a:extLst>
          </p:cNvPr>
          <p:cNvSpPr txBox="1">
            <a:spLocks/>
          </p:cNvSpPr>
          <p:nvPr/>
        </p:nvSpPr>
        <p:spPr>
          <a:xfrm>
            <a:off x="304801" y="3738324"/>
            <a:ext cx="6033256" cy="167660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chemeClr val="dk2"/>
              </a:buClr>
              <a:buSzPts val="4000"/>
            </a:pPr>
            <a:endParaRPr lang="en-US" sz="2400" b="1" dirty="0">
              <a:sym typeface="Arial"/>
            </a:endParaRPr>
          </a:p>
        </p:txBody>
      </p:sp>
      <p:sp>
        <p:nvSpPr>
          <p:cNvPr id="9" name="Google Shape;578;p84">
            <a:extLst>
              <a:ext uri="{FF2B5EF4-FFF2-40B4-BE49-F238E27FC236}">
                <a16:creationId xmlns:a16="http://schemas.microsoft.com/office/drawing/2014/main" id="{B0D9B818-3F27-44B8-AA83-C882EA8D4DD0}"/>
              </a:ext>
            </a:extLst>
          </p:cNvPr>
          <p:cNvSpPr txBox="1">
            <a:spLocks/>
          </p:cNvSpPr>
          <p:nvPr/>
        </p:nvSpPr>
        <p:spPr>
          <a:xfrm>
            <a:off x="4468969" y="3738324"/>
            <a:ext cx="7479573" cy="1829300"/>
          </a:xfrm>
          <a:prstGeom prst="rect">
            <a:avLst/>
          </a:prstGeom>
        </p:spPr>
        <p:txBody>
          <a:bodyPr spcFirstLastPara="1" vert="horz" lIns="91440" tIns="45720" rIns="91440" bIns="45720" rtlCol="0"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Bef>
                <a:spcPts val="0"/>
              </a:spcBef>
              <a:spcAft>
                <a:spcPts val="1200"/>
              </a:spcAft>
              <a:buClr>
                <a:schemeClr val="dk1"/>
              </a:buClr>
              <a:buSzPts val="2400"/>
              <a:buNone/>
            </a:pPr>
            <a:r>
              <a:rPr lang="en-US" sz="4200" dirty="0">
                <a:solidFill>
                  <a:schemeClr val="accent5">
                    <a:lumMod val="75000"/>
                  </a:schemeClr>
                </a:solidFill>
                <a:latin typeface="+mj-lt"/>
                <a:ea typeface="Cambria" panose="02040503050406030204" pitchFamily="18" charset="0"/>
                <a:sym typeface="Arial"/>
              </a:rPr>
              <a:t>Unique Role in the Pacific Northwest </a:t>
            </a:r>
          </a:p>
          <a:p>
            <a:pPr marL="400050" indent="-285750">
              <a:spcBef>
                <a:spcPts val="0"/>
              </a:spcBef>
              <a:spcAft>
                <a:spcPts val="600"/>
              </a:spcAft>
              <a:buClr>
                <a:schemeClr val="dk1"/>
              </a:buClr>
              <a:buSzPct val="90000"/>
              <a:buFont typeface="Wingdings" panose="05000000000000000000" pitchFamily="2" charset="2"/>
              <a:buChar char="Ø"/>
            </a:pPr>
            <a:r>
              <a:rPr lang="en-US" sz="2400" dirty="0">
                <a:sym typeface="Calibri"/>
              </a:rPr>
              <a:t>Align and integrate how we monitor, collect, and analyze data</a:t>
            </a:r>
            <a:endParaRPr lang="en-US" sz="2400" dirty="0"/>
          </a:p>
          <a:p>
            <a:pPr marL="400050" lvl="1" indent="-285750">
              <a:spcBef>
                <a:spcPts val="0"/>
              </a:spcBef>
              <a:spcAft>
                <a:spcPts val="600"/>
              </a:spcAft>
              <a:buClr>
                <a:srgbClr val="000000"/>
              </a:buClr>
              <a:buSzPct val="90000"/>
              <a:buFont typeface="Wingdings" panose="05000000000000000000" pitchFamily="2" charset="2"/>
              <a:buChar char="Ø"/>
            </a:pPr>
            <a:r>
              <a:rPr lang="en-US" dirty="0">
                <a:sym typeface="Calibri"/>
              </a:rPr>
              <a:t>Facilitate collaboration and coordination on data collection efforts</a:t>
            </a:r>
            <a:endParaRPr lang="en-US" dirty="0"/>
          </a:p>
          <a:p>
            <a:pPr marL="400050" lvl="1" indent="-285750">
              <a:spcBef>
                <a:spcPts val="0"/>
              </a:spcBef>
              <a:spcAft>
                <a:spcPts val="600"/>
              </a:spcAft>
              <a:buClr>
                <a:srgbClr val="000000"/>
              </a:buClr>
              <a:buSzPct val="90000"/>
              <a:buFont typeface="Wingdings" panose="05000000000000000000" pitchFamily="2" charset="2"/>
              <a:buChar char="Ø"/>
            </a:pPr>
            <a:r>
              <a:rPr lang="en-US" dirty="0">
                <a:sym typeface="Calibri"/>
              </a:rPr>
              <a:t>Sustain support for better documentation</a:t>
            </a:r>
          </a:p>
          <a:p>
            <a:pPr marL="400050" lvl="1" indent="-285750">
              <a:spcBef>
                <a:spcPts val="0"/>
              </a:spcBef>
              <a:spcAft>
                <a:spcPts val="600"/>
              </a:spcAft>
              <a:buClr>
                <a:srgbClr val="000000"/>
              </a:buClr>
              <a:buSzPct val="90000"/>
              <a:buFont typeface="Wingdings" panose="05000000000000000000" pitchFamily="2" charset="2"/>
              <a:buChar char="Ø"/>
            </a:pPr>
            <a:r>
              <a:rPr lang="en-US" dirty="0">
                <a:sym typeface="Calibri"/>
              </a:rPr>
              <a:t>Plan and sustain data sharing infrastructure</a:t>
            </a:r>
          </a:p>
          <a:p>
            <a:pPr marL="400050" lvl="1">
              <a:spcBef>
                <a:spcPts val="480"/>
              </a:spcBef>
              <a:buClr>
                <a:schemeClr val="dk1"/>
              </a:buClr>
              <a:buSzPts val="2400"/>
            </a:pPr>
            <a:endParaRPr lang="en-US" sz="800" dirty="0">
              <a:sym typeface="Calibri"/>
            </a:endParaRPr>
          </a:p>
        </p:txBody>
      </p:sp>
      <p:sp>
        <p:nvSpPr>
          <p:cNvPr id="5" name="TextBox 4">
            <a:extLst>
              <a:ext uri="{FF2B5EF4-FFF2-40B4-BE49-F238E27FC236}">
                <a16:creationId xmlns:a16="http://schemas.microsoft.com/office/drawing/2014/main" id="{200417DE-9D93-4A8D-A10F-A12A451AD23D}"/>
              </a:ext>
            </a:extLst>
          </p:cNvPr>
          <p:cNvSpPr txBox="1"/>
          <p:nvPr/>
        </p:nvSpPr>
        <p:spPr>
          <a:xfrm>
            <a:off x="147202" y="121784"/>
            <a:ext cx="11801340" cy="769441"/>
          </a:xfrm>
          <a:prstGeom prst="rect">
            <a:avLst/>
          </a:prstGeom>
          <a:noFill/>
        </p:spPr>
        <p:txBody>
          <a:bodyPr wrap="square" rtlCol="0">
            <a:spAutoFit/>
          </a:bodyPr>
          <a:lstStyle/>
          <a:p>
            <a:r>
              <a:rPr lang="en" sz="4400" b="1" dirty="0">
                <a:solidFill>
                  <a:schemeClr val="bg1"/>
                </a:solidFill>
                <a:latin typeface="+mj-lt"/>
                <a:ea typeface="Cambria"/>
                <a:cs typeface="Cambria"/>
                <a:sym typeface="Cambria"/>
              </a:rPr>
              <a:t>P</a:t>
            </a:r>
            <a:r>
              <a:rPr lang="en-US" sz="4400" b="1" dirty="0" err="1">
                <a:solidFill>
                  <a:schemeClr val="bg1"/>
                </a:solidFill>
                <a:latin typeface="+mj-lt"/>
                <a:ea typeface="Cambria"/>
                <a:cs typeface="Cambria"/>
                <a:sym typeface="Cambria"/>
              </a:rPr>
              <a:t>acific</a:t>
            </a:r>
            <a:r>
              <a:rPr lang="en-US" sz="4400" b="1" dirty="0">
                <a:solidFill>
                  <a:schemeClr val="bg1"/>
                </a:solidFill>
                <a:latin typeface="+mj-lt"/>
                <a:ea typeface="Cambria"/>
                <a:cs typeface="Cambria"/>
                <a:sym typeface="Cambria"/>
              </a:rPr>
              <a:t> Northwest Aquatic Monitoring Partnership</a:t>
            </a:r>
            <a:endParaRPr lang="en-US" sz="4400" dirty="0">
              <a:solidFill>
                <a:schemeClr val="bg1"/>
              </a:solidFill>
              <a:latin typeface="+mj-lt"/>
            </a:endParaRPr>
          </a:p>
        </p:txBody>
      </p:sp>
      <p:sp>
        <p:nvSpPr>
          <p:cNvPr id="2" name="Rectangle 1">
            <a:extLst>
              <a:ext uri="{FF2B5EF4-FFF2-40B4-BE49-F238E27FC236}">
                <a16:creationId xmlns:a16="http://schemas.microsoft.com/office/drawing/2014/main" id="{7E7A8418-3C5D-4B56-956A-6B1647379BFF}"/>
              </a:ext>
            </a:extLst>
          </p:cNvPr>
          <p:cNvSpPr/>
          <p:nvPr/>
        </p:nvSpPr>
        <p:spPr>
          <a:xfrm>
            <a:off x="275305" y="706559"/>
            <a:ext cx="1494320" cy="369332"/>
          </a:xfrm>
          <a:prstGeom prst="rect">
            <a:avLst/>
          </a:prstGeom>
        </p:spPr>
        <p:txBody>
          <a:bodyPr wrap="none">
            <a:spAutoFit/>
          </a:bodyPr>
          <a:lstStyle/>
          <a:p>
            <a:r>
              <a:rPr lang="en-US" dirty="0">
                <a:solidFill>
                  <a:schemeClr val="accent1">
                    <a:lumMod val="75000"/>
                  </a:schemeClr>
                </a:solidFill>
              </a:rPr>
              <a:t>#2004-002-00</a:t>
            </a:r>
          </a:p>
        </p:txBody>
      </p:sp>
    </p:spTree>
    <p:extLst>
      <p:ext uri="{BB962C8B-B14F-4D97-AF65-F5344CB8AC3E}">
        <p14:creationId xmlns:p14="http://schemas.microsoft.com/office/powerpoint/2010/main" val="3257651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Rectangle 1">
            <a:extLst>
              <a:ext uri="{FF2B5EF4-FFF2-40B4-BE49-F238E27FC236}">
                <a16:creationId xmlns:a16="http://schemas.microsoft.com/office/drawing/2014/main" id="{F25A6C1F-2767-4242-A9D3-73DC778775B9}"/>
              </a:ext>
            </a:extLst>
          </p:cNvPr>
          <p:cNvSpPr/>
          <p:nvPr/>
        </p:nvSpPr>
        <p:spPr>
          <a:xfrm>
            <a:off x="9441712" y="5061098"/>
            <a:ext cx="2750288" cy="17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Google Shape;218;p39"/>
          <p:cNvSpPr txBox="1">
            <a:spLocks noGrp="1"/>
          </p:cNvSpPr>
          <p:nvPr>
            <p:ph type="title"/>
          </p:nvPr>
        </p:nvSpPr>
        <p:spPr>
          <a:xfrm>
            <a:off x="414687" y="169743"/>
            <a:ext cx="7385115" cy="1325563"/>
          </a:xfrm>
        </p:spPr>
        <p:txBody>
          <a:bodyPr>
            <a:normAutofit/>
          </a:bodyPr>
          <a:lstStyle/>
          <a:p>
            <a:r>
              <a:rPr lang="en-US" sz="4400" b="1" dirty="0">
                <a:sym typeface="Cambria"/>
              </a:rPr>
              <a:t>PNAMP Partners are State, Tribal and Federal Entities</a:t>
            </a:r>
          </a:p>
        </p:txBody>
      </p:sp>
      <p:pic>
        <p:nvPicPr>
          <p:cNvPr id="219" name="Google Shape;219;p39"/>
          <p:cNvPicPr preferRelativeResize="0"/>
          <p:nvPr/>
        </p:nvPicPr>
        <p:blipFill>
          <a:blip r:embed="rId3">
            <a:alphaModFix/>
          </a:blip>
          <a:stretch>
            <a:fillRect/>
          </a:stretch>
        </p:blipFill>
        <p:spPr>
          <a:xfrm>
            <a:off x="10243148" y="5271356"/>
            <a:ext cx="1603379" cy="1243472"/>
          </a:xfrm>
          <a:prstGeom prst="rect">
            <a:avLst/>
          </a:prstGeom>
          <a:noFill/>
          <a:ln>
            <a:noFill/>
          </a:ln>
        </p:spPr>
      </p:pic>
      <p:pic>
        <p:nvPicPr>
          <p:cNvPr id="220" name="Google Shape;220;p39"/>
          <p:cNvPicPr preferRelativeResize="0"/>
          <p:nvPr/>
        </p:nvPicPr>
        <p:blipFill>
          <a:blip r:embed="rId4">
            <a:alphaModFix/>
          </a:blip>
          <a:stretch>
            <a:fillRect/>
          </a:stretch>
        </p:blipFill>
        <p:spPr>
          <a:xfrm>
            <a:off x="377490" y="1754013"/>
            <a:ext cx="1323504" cy="1252584"/>
          </a:xfrm>
          <a:prstGeom prst="rect">
            <a:avLst/>
          </a:prstGeom>
          <a:noFill/>
          <a:ln>
            <a:noFill/>
          </a:ln>
        </p:spPr>
      </p:pic>
      <p:pic>
        <p:nvPicPr>
          <p:cNvPr id="221" name="Google Shape;221;p39"/>
          <p:cNvPicPr preferRelativeResize="0"/>
          <p:nvPr/>
        </p:nvPicPr>
        <p:blipFill>
          <a:blip r:embed="rId5">
            <a:alphaModFix/>
          </a:blip>
          <a:stretch>
            <a:fillRect/>
          </a:stretch>
        </p:blipFill>
        <p:spPr>
          <a:xfrm>
            <a:off x="3486223" y="2971997"/>
            <a:ext cx="1315151" cy="1402617"/>
          </a:xfrm>
          <a:prstGeom prst="rect">
            <a:avLst/>
          </a:prstGeom>
          <a:noFill/>
          <a:ln>
            <a:noFill/>
          </a:ln>
        </p:spPr>
      </p:pic>
      <p:pic>
        <p:nvPicPr>
          <p:cNvPr id="222" name="Google Shape;222;p39"/>
          <p:cNvPicPr preferRelativeResize="0"/>
          <p:nvPr/>
        </p:nvPicPr>
        <p:blipFill>
          <a:blip r:embed="rId6">
            <a:alphaModFix/>
          </a:blip>
          <a:stretch>
            <a:fillRect/>
          </a:stretch>
        </p:blipFill>
        <p:spPr>
          <a:xfrm>
            <a:off x="2098549" y="1762588"/>
            <a:ext cx="1038226" cy="1136188"/>
          </a:xfrm>
          <a:prstGeom prst="rect">
            <a:avLst/>
          </a:prstGeom>
          <a:noFill/>
          <a:ln>
            <a:noFill/>
          </a:ln>
        </p:spPr>
      </p:pic>
      <p:pic>
        <p:nvPicPr>
          <p:cNvPr id="223" name="Google Shape;223;p39"/>
          <p:cNvPicPr preferRelativeResize="0"/>
          <p:nvPr/>
        </p:nvPicPr>
        <p:blipFill>
          <a:blip r:embed="rId7">
            <a:alphaModFix/>
          </a:blip>
          <a:stretch>
            <a:fillRect/>
          </a:stretch>
        </p:blipFill>
        <p:spPr>
          <a:xfrm>
            <a:off x="2399365" y="4329963"/>
            <a:ext cx="1315151" cy="1315151"/>
          </a:xfrm>
          <a:prstGeom prst="rect">
            <a:avLst/>
          </a:prstGeom>
          <a:noFill/>
          <a:ln>
            <a:noFill/>
          </a:ln>
        </p:spPr>
      </p:pic>
      <p:pic>
        <p:nvPicPr>
          <p:cNvPr id="224" name="Google Shape;224;p39"/>
          <p:cNvPicPr preferRelativeResize="0"/>
          <p:nvPr/>
        </p:nvPicPr>
        <p:blipFill>
          <a:blip r:embed="rId8">
            <a:alphaModFix/>
          </a:blip>
          <a:stretch>
            <a:fillRect/>
          </a:stretch>
        </p:blipFill>
        <p:spPr>
          <a:xfrm>
            <a:off x="373447" y="5666023"/>
            <a:ext cx="2052859" cy="835306"/>
          </a:xfrm>
          <a:prstGeom prst="rect">
            <a:avLst/>
          </a:prstGeom>
          <a:noFill/>
          <a:ln>
            <a:noFill/>
          </a:ln>
        </p:spPr>
      </p:pic>
      <p:pic>
        <p:nvPicPr>
          <p:cNvPr id="225" name="Google Shape;225;p39"/>
          <p:cNvPicPr preferRelativeResize="0"/>
          <p:nvPr/>
        </p:nvPicPr>
        <p:blipFill>
          <a:blip r:embed="rId9">
            <a:alphaModFix/>
          </a:blip>
          <a:stretch>
            <a:fillRect/>
          </a:stretch>
        </p:blipFill>
        <p:spPr>
          <a:xfrm>
            <a:off x="4436735" y="5781173"/>
            <a:ext cx="1659265" cy="685030"/>
          </a:xfrm>
          <a:prstGeom prst="rect">
            <a:avLst/>
          </a:prstGeom>
          <a:noFill/>
          <a:ln>
            <a:noFill/>
          </a:ln>
        </p:spPr>
      </p:pic>
      <p:pic>
        <p:nvPicPr>
          <p:cNvPr id="226" name="Google Shape;226;p39"/>
          <p:cNvPicPr preferRelativeResize="0"/>
          <p:nvPr/>
        </p:nvPicPr>
        <p:blipFill rotWithShape="1">
          <a:blip r:embed="rId10">
            <a:alphaModFix/>
          </a:blip>
          <a:srcRect t="11721" b="11714"/>
          <a:stretch/>
        </p:blipFill>
        <p:spPr>
          <a:xfrm>
            <a:off x="3318612" y="1565438"/>
            <a:ext cx="1621820" cy="1517769"/>
          </a:xfrm>
          <a:prstGeom prst="rect">
            <a:avLst/>
          </a:prstGeom>
          <a:noFill/>
          <a:ln>
            <a:noFill/>
          </a:ln>
        </p:spPr>
      </p:pic>
      <p:pic>
        <p:nvPicPr>
          <p:cNvPr id="227" name="Google Shape;227;p39"/>
          <p:cNvPicPr preferRelativeResize="0"/>
          <p:nvPr/>
        </p:nvPicPr>
        <p:blipFill>
          <a:blip r:embed="rId11">
            <a:alphaModFix/>
          </a:blip>
          <a:stretch>
            <a:fillRect/>
          </a:stretch>
        </p:blipFill>
        <p:spPr>
          <a:xfrm>
            <a:off x="2073866" y="3083207"/>
            <a:ext cx="1038225" cy="1186543"/>
          </a:xfrm>
          <a:prstGeom prst="rect">
            <a:avLst/>
          </a:prstGeom>
          <a:noFill/>
          <a:ln>
            <a:noFill/>
          </a:ln>
        </p:spPr>
      </p:pic>
      <p:pic>
        <p:nvPicPr>
          <p:cNvPr id="228" name="Google Shape;228;p39"/>
          <p:cNvPicPr preferRelativeResize="0"/>
          <p:nvPr/>
        </p:nvPicPr>
        <p:blipFill>
          <a:blip r:embed="rId12">
            <a:alphaModFix/>
          </a:blip>
          <a:stretch>
            <a:fillRect/>
          </a:stretch>
        </p:blipFill>
        <p:spPr>
          <a:xfrm>
            <a:off x="-24663" y="4558206"/>
            <a:ext cx="2342249" cy="713150"/>
          </a:xfrm>
          <a:prstGeom prst="rect">
            <a:avLst/>
          </a:prstGeom>
          <a:noFill/>
          <a:ln>
            <a:noFill/>
          </a:ln>
        </p:spPr>
      </p:pic>
      <p:pic>
        <p:nvPicPr>
          <p:cNvPr id="229" name="Google Shape;229;p39"/>
          <p:cNvPicPr preferRelativeResize="0"/>
          <p:nvPr/>
        </p:nvPicPr>
        <p:blipFill>
          <a:blip r:embed="rId13">
            <a:alphaModFix/>
          </a:blip>
          <a:stretch>
            <a:fillRect/>
          </a:stretch>
        </p:blipFill>
        <p:spPr>
          <a:xfrm>
            <a:off x="497046" y="3120734"/>
            <a:ext cx="1084392" cy="1105142"/>
          </a:xfrm>
          <a:prstGeom prst="rect">
            <a:avLst/>
          </a:prstGeom>
          <a:noFill/>
          <a:ln>
            <a:noFill/>
          </a:ln>
        </p:spPr>
      </p:pic>
      <p:pic>
        <p:nvPicPr>
          <p:cNvPr id="230" name="Google Shape;230;p39"/>
          <p:cNvPicPr preferRelativeResize="0"/>
          <p:nvPr/>
        </p:nvPicPr>
        <p:blipFill>
          <a:blip r:embed="rId14">
            <a:alphaModFix/>
          </a:blip>
          <a:stretch>
            <a:fillRect/>
          </a:stretch>
        </p:blipFill>
        <p:spPr>
          <a:xfrm>
            <a:off x="5740434" y="4185349"/>
            <a:ext cx="1143025" cy="1406067"/>
          </a:xfrm>
          <a:prstGeom prst="rect">
            <a:avLst/>
          </a:prstGeom>
          <a:noFill/>
          <a:ln>
            <a:noFill/>
          </a:ln>
        </p:spPr>
      </p:pic>
      <p:pic>
        <p:nvPicPr>
          <p:cNvPr id="231" name="Google Shape;231;p39"/>
          <p:cNvPicPr preferRelativeResize="0"/>
          <p:nvPr/>
        </p:nvPicPr>
        <p:blipFill>
          <a:blip r:embed="rId15">
            <a:alphaModFix/>
          </a:blip>
          <a:stretch>
            <a:fillRect/>
          </a:stretch>
        </p:blipFill>
        <p:spPr>
          <a:xfrm>
            <a:off x="7212598" y="4389392"/>
            <a:ext cx="1219842" cy="1096871"/>
          </a:xfrm>
          <a:prstGeom prst="rect">
            <a:avLst/>
          </a:prstGeom>
          <a:noFill/>
          <a:ln>
            <a:noFill/>
          </a:ln>
        </p:spPr>
      </p:pic>
      <p:pic>
        <p:nvPicPr>
          <p:cNvPr id="232" name="Google Shape;232;p39"/>
          <p:cNvPicPr preferRelativeResize="0"/>
          <p:nvPr/>
        </p:nvPicPr>
        <p:blipFill>
          <a:blip r:embed="rId16">
            <a:alphaModFix/>
          </a:blip>
          <a:stretch>
            <a:fillRect/>
          </a:stretch>
        </p:blipFill>
        <p:spPr>
          <a:xfrm>
            <a:off x="4101850" y="4343298"/>
            <a:ext cx="1185025" cy="1142965"/>
          </a:xfrm>
          <a:prstGeom prst="rect">
            <a:avLst/>
          </a:prstGeom>
          <a:noFill/>
          <a:ln>
            <a:noFill/>
          </a:ln>
        </p:spPr>
      </p:pic>
      <p:pic>
        <p:nvPicPr>
          <p:cNvPr id="233" name="Google Shape;233;p39"/>
          <p:cNvPicPr preferRelativeResize="0"/>
          <p:nvPr/>
        </p:nvPicPr>
        <p:blipFill>
          <a:blip r:embed="rId17">
            <a:alphaModFix/>
          </a:blip>
          <a:stretch>
            <a:fillRect/>
          </a:stretch>
        </p:blipFill>
        <p:spPr>
          <a:xfrm>
            <a:off x="2844855" y="5666023"/>
            <a:ext cx="911124" cy="966851"/>
          </a:xfrm>
          <a:prstGeom prst="rect">
            <a:avLst/>
          </a:prstGeom>
          <a:noFill/>
          <a:ln>
            <a:noFill/>
          </a:ln>
        </p:spPr>
      </p:pic>
      <p:pic>
        <p:nvPicPr>
          <p:cNvPr id="234" name="Google Shape;234;p39"/>
          <p:cNvPicPr preferRelativeResize="0"/>
          <p:nvPr/>
        </p:nvPicPr>
        <p:blipFill>
          <a:blip r:embed="rId18">
            <a:alphaModFix/>
          </a:blip>
          <a:stretch>
            <a:fillRect/>
          </a:stretch>
        </p:blipFill>
        <p:spPr>
          <a:xfrm>
            <a:off x="5146953" y="1706131"/>
            <a:ext cx="1135331" cy="1064039"/>
          </a:xfrm>
          <a:prstGeom prst="rect">
            <a:avLst/>
          </a:prstGeom>
          <a:noFill/>
          <a:ln>
            <a:noFill/>
          </a:ln>
        </p:spPr>
      </p:pic>
      <p:pic>
        <p:nvPicPr>
          <p:cNvPr id="235" name="Google Shape;235;p39"/>
          <p:cNvPicPr preferRelativeResize="0"/>
          <p:nvPr/>
        </p:nvPicPr>
        <p:blipFill>
          <a:blip r:embed="rId19">
            <a:alphaModFix/>
          </a:blip>
          <a:stretch>
            <a:fillRect/>
          </a:stretch>
        </p:blipFill>
        <p:spPr>
          <a:xfrm>
            <a:off x="6579960" y="5504568"/>
            <a:ext cx="1219842" cy="1143053"/>
          </a:xfrm>
          <a:prstGeom prst="rect">
            <a:avLst/>
          </a:prstGeom>
          <a:noFill/>
          <a:ln>
            <a:noFill/>
          </a:ln>
        </p:spPr>
      </p:pic>
      <p:pic>
        <p:nvPicPr>
          <p:cNvPr id="236" name="Google Shape;236;p39"/>
          <p:cNvPicPr preferRelativeResize="0"/>
          <p:nvPr/>
        </p:nvPicPr>
        <p:blipFill>
          <a:blip r:embed="rId20">
            <a:alphaModFix/>
          </a:blip>
          <a:stretch>
            <a:fillRect/>
          </a:stretch>
        </p:blipFill>
        <p:spPr>
          <a:xfrm>
            <a:off x="5011466" y="3104864"/>
            <a:ext cx="1753532" cy="991173"/>
          </a:xfrm>
          <a:prstGeom prst="rect">
            <a:avLst/>
          </a:prstGeom>
          <a:noFill/>
          <a:ln>
            <a:noFill/>
          </a:ln>
        </p:spPr>
      </p:pic>
      <p:pic>
        <p:nvPicPr>
          <p:cNvPr id="237" name="Google Shape;237;p39"/>
          <p:cNvPicPr preferRelativeResize="0"/>
          <p:nvPr/>
        </p:nvPicPr>
        <p:blipFill>
          <a:blip r:embed="rId21">
            <a:alphaModFix/>
          </a:blip>
          <a:stretch>
            <a:fillRect/>
          </a:stretch>
        </p:blipFill>
        <p:spPr>
          <a:xfrm>
            <a:off x="8427304" y="5271356"/>
            <a:ext cx="1506374" cy="1243472"/>
          </a:xfrm>
          <a:prstGeom prst="rect">
            <a:avLst/>
          </a:prstGeom>
          <a:noFill/>
          <a:ln>
            <a:noFill/>
          </a:ln>
        </p:spPr>
      </p:pic>
      <p:sp>
        <p:nvSpPr>
          <p:cNvPr id="24" name="Oval 23">
            <a:extLst>
              <a:ext uri="{FF2B5EF4-FFF2-40B4-BE49-F238E27FC236}">
                <a16:creationId xmlns:a16="http://schemas.microsoft.com/office/drawing/2014/main" id="{984BCAE0-BF07-4E11-A717-0D7412D37C2A}"/>
              </a:ext>
            </a:extLst>
          </p:cNvPr>
          <p:cNvSpPr/>
          <p:nvPr/>
        </p:nvSpPr>
        <p:spPr>
          <a:xfrm>
            <a:off x="7456868" y="273103"/>
            <a:ext cx="4557337" cy="37028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dk1"/>
              </a:buClr>
              <a:buSzPts val="2800"/>
            </a:pPr>
            <a:r>
              <a:rPr lang="en-US" sz="2400" dirty="0">
                <a:solidFill>
                  <a:schemeClr val="tx1"/>
                </a:solidFill>
              </a:rPr>
              <a:t>Since 2004, </a:t>
            </a:r>
          </a:p>
          <a:p>
            <a:pPr algn="ctr">
              <a:buClr>
                <a:schemeClr val="dk1"/>
              </a:buClr>
              <a:buSzPts val="2800"/>
            </a:pPr>
            <a:r>
              <a:rPr lang="en-US" sz="2400" dirty="0">
                <a:solidFill>
                  <a:schemeClr val="tx1"/>
                </a:solidFill>
              </a:rPr>
              <a:t>PNAMP has seen </a:t>
            </a:r>
          </a:p>
          <a:p>
            <a:pPr algn="ctr">
              <a:buClr>
                <a:schemeClr val="dk1"/>
              </a:buClr>
              <a:buSzPts val="2800"/>
            </a:pPr>
            <a:r>
              <a:rPr lang="en-US" sz="2400" dirty="0">
                <a:solidFill>
                  <a:schemeClr val="tx1"/>
                </a:solidFill>
              </a:rPr>
              <a:t>in-kind participation from 1163 individuals representing more than 224 organizations and direct funding from </a:t>
            </a:r>
          </a:p>
          <a:p>
            <a:pPr algn="ctr">
              <a:buClr>
                <a:schemeClr val="dk1"/>
              </a:buClr>
              <a:buSzPts val="2800"/>
            </a:pPr>
            <a:r>
              <a:rPr lang="en-US" sz="2400" dirty="0">
                <a:solidFill>
                  <a:schemeClr val="tx1"/>
                </a:solidFill>
              </a:rPr>
              <a:t>10 entities.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5C2C-8263-4B9C-9010-6C6A03615F0E}"/>
              </a:ext>
            </a:extLst>
          </p:cNvPr>
          <p:cNvSpPr>
            <a:spLocks noGrp="1"/>
          </p:cNvSpPr>
          <p:nvPr>
            <p:ph type="title"/>
          </p:nvPr>
        </p:nvSpPr>
        <p:spPr>
          <a:xfrm>
            <a:off x="517547" y="192502"/>
            <a:ext cx="7877961" cy="1325563"/>
          </a:xfrm>
        </p:spPr>
        <p:txBody>
          <a:bodyPr>
            <a:normAutofit/>
          </a:bodyPr>
          <a:lstStyle/>
          <a:p>
            <a:r>
              <a:rPr lang="en-US" b="1" dirty="0"/>
              <a:t>PNAMP 2020-21 Focus</a:t>
            </a:r>
          </a:p>
        </p:txBody>
      </p:sp>
      <p:sp>
        <p:nvSpPr>
          <p:cNvPr id="4" name="Content Placeholder 3">
            <a:extLst>
              <a:ext uri="{FF2B5EF4-FFF2-40B4-BE49-F238E27FC236}">
                <a16:creationId xmlns:a16="http://schemas.microsoft.com/office/drawing/2014/main" id="{5D6DC43B-1E73-4A43-8C47-176B67B93B9D}"/>
              </a:ext>
            </a:extLst>
          </p:cNvPr>
          <p:cNvSpPr>
            <a:spLocks noGrp="1"/>
          </p:cNvSpPr>
          <p:nvPr>
            <p:ph sz="half" idx="2"/>
          </p:nvPr>
        </p:nvSpPr>
        <p:spPr>
          <a:xfrm>
            <a:off x="517547" y="1598133"/>
            <a:ext cx="11147738" cy="4351338"/>
          </a:xfrm>
        </p:spPr>
        <p:txBody>
          <a:bodyPr>
            <a:normAutofit/>
          </a:bodyPr>
          <a:lstStyle/>
          <a:p>
            <a:pPr>
              <a:buFont typeface="Wingdings" panose="05000000000000000000" pitchFamily="2" charset="2"/>
              <a:buChar char="ü"/>
            </a:pPr>
            <a:r>
              <a:rPr lang="en-US" sz="2400" dirty="0"/>
              <a:t>Fish Monitoring Work Group</a:t>
            </a:r>
          </a:p>
          <a:p>
            <a:pPr>
              <a:buFont typeface="Wingdings" panose="05000000000000000000" pitchFamily="2" charset="2"/>
              <a:buChar char="ü"/>
            </a:pPr>
            <a:r>
              <a:rPr lang="en-US" sz="2400" dirty="0"/>
              <a:t> CAP &amp; Hatchery CAX (HCAX)</a:t>
            </a:r>
          </a:p>
          <a:p>
            <a:r>
              <a:rPr lang="en-US" sz="2400" dirty="0"/>
              <a:t>Emerging Technology Information Sessions</a:t>
            </a:r>
          </a:p>
          <a:p>
            <a:r>
              <a:rPr lang="en-US" sz="2400" dirty="0"/>
              <a:t>MonitoringResources.org Project Sponsor Support </a:t>
            </a:r>
          </a:p>
          <a:p>
            <a:r>
              <a:rPr lang="en-US" sz="2400" dirty="0"/>
              <a:t>Instream Habitat Metric Data Integration</a:t>
            </a:r>
          </a:p>
          <a:p>
            <a:pPr marL="0" indent="0">
              <a:buNone/>
            </a:pPr>
            <a:endParaRPr lang="en-US" dirty="0"/>
          </a:p>
        </p:txBody>
      </p:sp>
      <p:pic>
        <p:nvPicPr>
          <p:cNvPr id="5" name="Picture 4">
            <a:extLst>
              <a:ext uri="{FF2B5EF4-FFF2-40B4-BE49-F238E27FC236}">
                <a16:creationId xmlns:a16="http://schemas.microsoft.com/office/drawing/2014/main" id="{FE4B9FFC-A023-485B-A1BF-28D5FE9C8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7150" y="1199019"/>
            <a:ext cx="2401153" cy="1159689"/>
          </a:xfrm>
          <a:prstGeom prst="rect">
            <a:avLst/>
          </a:prstGeom>
        </p:spPr>
      </p:pic>
      <p:sp>
        <p:nvSpPr>
          <p:cNvPr id="9" name="Rectangle 8">
            <a:extLst>
              <a:ext uri="{FF2B5EF4-FFF2-40B4-BE49-F238E27FC236}">
                <a16:creationId xmlns:a16="http://schemas.microsoft.com/office/drawing/2014/main" id="{CE8AB7F6-B707-4694-91FE-9AEE456A8CCA}"/>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10" name="Picture 2">
            <a:extLst>
              <a:ext uri="{FF2B5EF4-FFF2-40B4-BE49-F238E27FC236}">
                <a16:creationId xmlns:a16="http://schemas.microsoft.com/office/drawing/2014/main" id="{84E3FD15-29DB-48C0-8C6E-B033AA668D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 t="8424" r="855" b="16228"/>
          <a:stretch/>
        </p:blipFill>
        <p:spPr bwMode="auto">
          <a:xfrm>
            <a:off x="-9168" y="3773802"/>
            <a:ext cx="12201168" cy="3084198"/>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740A176B-0772-428D-86F6-E95B176A8602}"/>
              </a:ext>
            </a:extLst>
          </p:cNvPr>
          <p:cNvSpPr txBox="1"/>
          <p:nvPr/>
        </p:nvSpPr>
        <p:spPr>
          <a:xfrm>
            <a:off x="147622" y="6480832"/>
            <a:ext cx="1873783" cy="369332"/>
          </a:xfrm>
          <a:prstGeom prst="rect">
            <a:avLst/>
          </a:prstGeom>
          <a:noFill/>
        </p:spPr>
        <p:txBody>
          <a:bodyPr wrap="none" rtlCol="0">
            <a:spAutoFit/>
          </a:bodyPr>
          <a:lstStyle/>
          <a:p>
            <a:r>
              <a:rPr lang="en-US" dirty="0"/>
              <a:t>Photo credit: BLM</a:t>
            </a:r>
          </a:p>
        </p:txBody>
      </p:sp>
    </p:spTree>
    <p:extLst>
      <p:ext uri="{BB962C8B-B14F-4D97-AF65-F5344CB8AC3E}">
        <p14:creationId xmlns:p14="http://schemas.microsoft.com/office/powerpoint/2010/main" val="2532037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21">
            <a:extLst>
              <a:ext uri="{FF2B5EF4-FFF2-40B4-BE49-F238E27FC236}">
                <a16:creationId xmlns:a16="http://schemas.microsoft.com/office/drawing/2014/main" id="{F13B5519-A9C8-440E-A236-E98A649502B8}"/>
              </a:ext>
            </a:extLst>
          </p:cNvPr>
          <p:cNvGrpSpPr>
            <a:grpSpLocks/>
          </p:cNvGrpSpPr>
          <p:nvPr/>
        </p:nvGrpSpPr>
        <p:grpSpPr bwMode="auto">
          <a:xfrm>
            <a:off x="545972" y="547184"/>
            <a:ext cx="7772400" cy="6236131"/>
            <a:chOff x="0" y="-256"/>
            <a:chExt cx="12240" cy="10498"/>
          </a:xfrm>
        </p:grpSpPr>
        <p:sp>
          <p:nvSpPr>
            <p:cNvPr id="2053" name="Rectangle 32">
              <a:extLst>
                <a:ext uri="{FF2B5EF4-FFF2-40B4-BE49-F238E27FC236}">
                  <a16:creationId xmlns:a16="http://schemas.microsoft.com/office/drawing/2014/main" id="{130E1651-2478-442D-8A27-2EA8BB430B42}"/>
                </a:ext>
              </a:extLst>
            </p:cNvPr>
            <p:cNvSpPr>
              <a:spLocks noChangeArrowheads="1"/>
            </p:cNvSpPr>
            <p:nvPr/>
          </p:nvSpPr>
          <p:spPr bwMode="auto">
            <a:xfrm>
              <a:off x="0" y="-101"/>
              <a:ext cx="12240" cy="103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5" name="Line 31">
              <a:extLst>
                <a:ext uri="{FF2B5EF4-FFF2-40B4-BE49-F238E27FC236}">
                  <a16:creationId xmlns:a16="http://schemas.microsoft.com/office/drawing/2014/main" id="{48CB7CB4-E9BA-41B2-B2D6-885F095C2C59}"/>
                </a:ext>
              </a:extLst>
            </p:cNvPr>
            <p:cNvSpPr>
              <a:spLocks noChangeShapeType="1"/>
            </p:cNvSpPr>
            <p:nvPr/>
          </p:nvSpPr>
          <p:spPr bwMode="auto">
            <a:xfrm>
              <a:off x="1225" y="-256"/>
              <a:ext cx="0" cy="10498"/>
            </a:xfrm>
            <a:prstGeom prst="line">
              <a:avLst/>
            </a:prstGeom>
            <a:noFill/>
            <a:ln w="35052">
              <a:solidFill>
                <a:srgbClr val="1B2B3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8" name="Picture 30">
              <a:extLst>
                <a:ext uri="{FF2B5EF4-FFF2-40B4-BE49-F238E27FC236}">
                  <a16:creationId xmlns:a16="http://schemas.microsoft.com/office/drawing/2014/main" id="{D965AF9C-79EF-47C0-9B3B-63812EFBB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 y="4738"/>
              <a:ext cx="1629" cy="1889"/>
            </a:xfrm>
            <a:prstGeom prst="rect">
              <a:avLst/>
            </a:prstGeom>
            <a:noFill/>
            <a:extLst>
              <a:ext uri="{909E8E84-426E-40DD-AFC4-6F175D3DCCD1}">
                <a14:hiddenFill xmlns:a14="http://schemas.microsoft.com/office/drawing/2010/main">
                  <a:solidFill>
                    <a:srgbClr val="FFFFFF"/>
                  </a:solidFill>
                </a14:hiddenFill>
              </a:ext>
            </a:extLst>
          </p:spPr>
        </p:pic>
        <p:sp>
          <p:nvSpPr>
            <p:cNvPr id="2057" name="Freeform 29">
              <a:extLst>
                <a:ext uri="{FF2B5EF4-FFF2-40B4-BE49-F238E27FC236}">
                  <a16:creationId xmlns:a16="http://schemas.microsoft.com/office/drawing/2014/main" id="{3279DB5F-863C-4E2C-9CB0-D8D6189EDB82}"/>
                </a:ext>
              </a:extLst>
            </p:cNvPr>
            <p:cNvSpPr>
              <a:spLocks/>
            </p:cNvSpPr>
            <p:nvPr/>
          </p:nvSpPr>
          <p:spPr bwMode="auto">
            <a:xfrm>
              <a:off x="408" y="4738"/>
              <a:ext cx="1629" cy="1889"/>
            </a:xfrm>
            <a:custGeom>
              <a:avLst/>
              <a:gdLst>
                <a:gd name="T0" fmla="+- 0 1223 409"/>
                <a:gd name="T1" fmla="*/ T0 w 1629"/>
                <a:gd name="T2" fmla="+- 0 6628 4739"/>
                <a:gd name="T3" fmla="*/ 6628 h 1889"/>
                <a:gd name="T4" fmla="+- 0 409 409"/>
                <a:gd name="T5" fmla="*/ T4 w 1629"/>
                <a:gd name="T6" fmla="+- 0 6220 4739"/>
                <a:gd name="T7" fmla="*/ 6220 h 1889"/>
                <a:gd name="T8" fmla="+- 0 409 409"/>
                <a:gd name="T9" fmla="*/ T8 w 1629"/>
                <a:gd name="T10" fmla="+- 0 5146 4739"/>
                <a:gd name="T11" fmla="*/ 5146 h 1889"/>
                <a:gd name="T12" fmla="+- 0 1223 409"/>
                <a:gd name="T13" fmla="*/ T12 w 1629"/>
                <a:gd name="T14" fmla="+- 0 4739 4739"/>
                <a:gd name="T15" fmla="*/ 4739 h 1889"/>
                <a:gd name="T16" fmla="+- 0 2037 409"/>
                <a:gd name="T17" fmla="*/ T16 w 1629"/>
                <a:gd name="T18" fmla="+- 0 5146 4739"/>
                <a:gd name="T19" fmla="*/ 5146 h 1889"/>
                <a:gd name="T20" fmla="+- 0 2037 409"/>
                <a:gd name="T21" fmla="*/ T20 w 1629"/>
                <a:gd name="T22" fmla="+- 0 6220 4739"/>
                <a:gd name="T23" fmla="*/ 6220 h 1889"/>
                <a:gd name="T24" fmla="+- 0 1223 409"/>
                <a:gd name="T25" fmla="*/ T24 w 1629"/>
                <a:gd name="T26" fmla="+- 0 6628 4739"/>
                <a:gd name="T27" fmla="*/ 6628 h 1889"/>
              </a:gdLst>
              <a:ahLst/>
              <a:cxnLst>
                <a:cxn ang="0">
                  <a:pos x="T1" y="T3"/>
                </a:cxn>
                <a:cxn ang="0">
                  <a:pos x="T5" y="T7"/>
                </a:cxn>
                <a:cxn ang="0">
                  <a:pos x="T9" y="T11"/>
                </a:cxn>
                <a:cxn ang="0">
                  <a:pos x="T13" y="T15"/>
                </a:cxn>
                <a:cxn ang="0">
                  <a:pos x="T17" y="T19"/>
                </a:cxn>
                <a:cxn ang="0">
                  <a:pos x="T21" y="T23"/>
                </a:cxn>
                <a:cxn ang="0">
                  <a:pos x="T25" y="T27"/>
                </a:cxn>
              </a:cxnLst>
              <a:rect l="0" t="0" r="r" b="b"/>
              <a:pathLst>
                <a:path w="1629" h="1889">
                  <a:moveTo>
                    <a:pt x="814" y="1889"/>
                  </a:moveTo>
                  <a:lnTo>
                    <a:pt x="0" y="1481"/>
                  </a:lnTo>
                  <a:lnTo>
                    <a:pt x="0" y="407"/>
                  </a:lnTo>
                  <a:lnTo>
                    <a:pt x="814" y="0"/>
                  </a:lnTo>
                  <a:lnTo>
                    <a:pt x="1628" y="407"/>
                  </a:lnTo>
                  <a:lnTo>
                    <a:pt x="1628" y="1481"/>
                  </a:lnTo>
                  <a:lnTo>
                    <a:pt x="814" y="1889"/>
                  </a:lnTo>
                  <a:close/>
                </a:path>
              </a:pathLst>
            </a:custGeom>
            <a:noFill/>
            <a:ln w="12954">
              <a:solidFill>
                <a:srgbClr val="1B2B39"/>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6" name="Picture 28">
              <a:extLst>
                <a:ext uri="{FF2B5EF4-FFF2-40B4-BE49-F238E27FC236}">
                  <a16:creationId xmlns:a16="http://schemas.microsoft.com/office/drawing/2014/main" id="{68C570D9-5299-43AA-AA3D-F09649963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 y="8102"/>
              <a:ext cx="1629" cy="188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6D642DA0-E01C-4609-9A8A-FDCAE3A88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 y="1375"/>
              <a:ext cx="1629" cy="1889"/>
            </a:xfrm>
            <a:prstGeom prst="rect">
              <a:avLst/>
            </a:prstGeom>
            <a:noFill/>
            <a:extLst>
              <a:ext uri="{909E8E84-426E-40DD-AFC4-6F175D3DCCD1}">
                <a14:hiddenFill xmlns:a14="http://schemas.microsoft.com/office/drawing/2010/main">
                  <a:solidFill>
                    <a:srgbClr val="FFFFFF"/>
                  </a:solidFill>
                </a14:hiddenFill>
              </a:ext>
            </a:extLst>
          </p:spPr>
        </p:pic>
        <p:sp>
          <p:nvSpPr>
            <p:cNvPr id="2060" name="Freeform 25">
              <a:extLst>
                <a:ext uri="{FF2B5EF4-FFF2-40B4-BE49-F238E27FC236}">
                  <a16:creationId xmlns:a16="http://schemas.microsoft.com/office/drawing/2014/main" id="{71649075-4397-4D8A-8E93-83A323E2BCB1}"/>
                </a:ext>
              </a:extLst>
            </p:cNvPr>
            <p:cNvSpPr>
              <a:spLocks/>
            </p:cNvSpPr>
            <p:nvPr/>
          </p:nvSpPr>
          <p:spPr bwMode="auto">
            <a:xfrm>
              <a:off x="397" y="1375"/>
              <a:ext cx="1629" cy="1889"/>
            </a:xfrm>
            <a:custGeom>
              <a:avLst/>
              <a:gdLst>
                <a:gd name="T0" fmla="+- 0 1212 398"/>
                <a:gd name="T1" fmla="*/ T0 w 1629"/>
                <a:gd name="T2" fmla="+- 0 1375 1375"/>
                <a:gd name="T3" fmla="*/ 1375 h 1889"/>
                <a:gd name="T4" fmla="+- 0 2026 398"/>
                <a:gd name="T5" fmla="*/ T4 w 1629"/>
                <a:gd name="T6" fmla="+- 0 1782 1375"/>
                <a:gd name="T7" fmla="*/ 1782 h 1889"/>
                <a:gd name="T8" fmla="+- 0 2026 398"/>
                <a:gd name="T9" fmla="*/ T8 w 1629"/>
                <a:gd name="T10" fmla="+- 0 2857 1375"/>
                <a:gd name="T11" fmla="*/ 2857 h 1889"/>
                <a:gd name="T12" fmla="+- 0 1212 398"/>
                <a:gd name="T13" fmla="*/ T12 w 1629"/>
                <a:gd name="T14" fmla="+- 0 3264 1375"/>
                <a:gd name="T15" fmla="*/ 3264 h 1889"/>
                <a:gd name="T16" fmla="+- 0 398 398"/>
                <a:gd name="T17" fmla="*/ T16 w 1629"/>
                <a:gd name="T18" fmla="+- 0 2857 1375"/>
                <a:gd name="T19" fmla="*/ 2857 h 1889"/>
                <a:gd name="T20" fmla="+- 0 398 398"/>
                <a:gd name="T21" fmla="*/ T20 w 1629"/>
                <a:gd name="T22" fmla="+- 0 1782 1375"/>
                <a:gd name="T23" fmla="*/ 1782 h 1889"/>
                <a:gd name="T24" fmla="+- 0 1212 398"/>
                <a:gd name="T25" fmla="*/ T24 w 1629"/>
                <a:gd name="T26" fmla="+- 0 1375 1375"/>
                <a:gd name="T27" fmla="*/ 1375 h 1889"/>
              </a:gdLst>
              <a:ahLst/>
              <a:cxnLst>
                <a:cxn ang="0">
                  <a:pos x="T1" y="T3"/>
                </a:cxn>
                <a:cxn ang="0">
                  <a:pos x="T5" y="T7"/>
                </a:cxn>
                <a:cxn ang="0">
                  <a:pos x="T9" y="T11"/>
                </a:cxn>
                <a:cxn ang="0">
                  <a:pos x="T13" y="T15"/>
                </a:cxn>
                <a:cxn ang="0">
                  <a:pos x="T17" y="T19"/>
                </a:cxn>
                <a:cxn ang="0">
                  <a:pos x="T21" y="T23"/>
                </a:cxn>
                <a:cxn ang="0">
                  <a:pos x="T25" y="T27"/>
                </a:cxn>
              </a:cxnLst>
              <a:rect l="0" t="0" r="r" b="b"/>
              <a:pathLst>
                <a:path w="1629" h="1889">
                  <a:moveTo>
                    <a:pt x="814" y="0"/>
                  </a:moveTo>
                  <a:lnTo>
                    <a:pt x="1628" y="407"/>
                  </a:lnTo>
                  <a:lnTo>
                    <a:pt x="1628" y="1482"/>
                  </a:lnTo>
                  <a:lnTo>
                    <a:pt x="814" y="1889"/>
                  </a:lnTo>
                  <a:lnTo>
                    <a:pt x="0" y="1482"/>
                  </a:lnTo>
                  <a:lnTo>
                    <a:pt x="0" y="407"/>
                  </a:lnTo>
                  <a:lnTo>
                    <a:pt x="814" y="0"/>
                  </a:lnTo>
                  <a:close/>
                </a:path>
              </a:pathLst>
            </a:custGeom>
            <a:noFill/>
            <a:ln w="12954">
              <a:solidFill>
                <a:srgbClr val="1B2B39"/>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7">
            <a:extLst>
              <a:ext uri="{FF2B5EF4-FFF2-40B4-BE49-F238E27FC236}">
                <a16:creationId xmlns:a16="http://schemas.microsoft.com/office/drawing/2014/main" id="{4E4D92F0-CF60-48E0-BDB1-4B4D98589B9B}"/>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5" name="Rectangle 14">
            <a:extLst>
              <a:ext uri="{FF2B5EF4-FFF2-40B4-BE49-F238E27FC236}">
                <a16:creationId xmlns:a16="http://schemas.microsoft.com/office/drawing/2014/main" id="{E50577C2-3D21-47B3-A1E6-85051543CC0B}"/>
              </a:ext>
            </a:extLst>
          </p:cNvPr>
          <p:cNvSpPr/>
          <p:nvPr/>
        </p:nvSpPr>
        <p:spPr>
          <a:xfrm>
            <a:off x="2622398" y="1291472"/>
            <a:ext cx="4834204" cy="369332"/>
          </a:xfrm>
          <a:prstGeom prst="rect">
            <a:avLst/>
          </a:prstGeom>
        </p:spPr>
        <p:txBody>
          <a:bodyPr wrap="square">
            <a:spAutoFit/>
          </a:bodyPr>
          <a:lstStyle/>
          <a:p>
            <a:pPr marL="383540" marR="383540" algn="ctr">
              <a:spcBef>
                <a:spcPts val="900"/>
              </a:spcBef>
              <a:spcAft>
                <a:spcPts val="0"/>
              </a:spcAft>
            </a:pPr>
            <a:r>
              <a:rPr lang="en-US" dirty="0">
                <a:solidFill>
                  <a:srgbClr val="FFFFFF"/>
                </a:solidFill>
                <a:latin typeface="Tw Cen MT" panose="020B0602020104020603" pitchFamily="34" charset="0"/>
                <a:ea typeface="Calibri" panose="020F0502020204030204" pitchFamily="34" charset="0"/>
              </a:rPr>
              <a:t>October 2020 – February 2021</a:t>
            </a:r>
            <a:endParaRPr lang="en-US" sz="1050" dirty="0">
              <a:effectLst/>
              <a:latin typeface="Calibri" panose="020F0502020204030204" pitchFamily="34" charset="0"/>
              <a:ea typeface="Calibri" panose="020F0502020204030204" pitchFamily="34" charset="0"/>
            </a:endParaRPr>
          </a:p>
        </p:txBody>
      </p:sp>
      <p:grpSp>
        <p:nvGrpSpPr>
          <p:cNvPr id="16" name="Group 14">
            <a:extLst>
              <a:ext uri="{FF2B5EF4-FFF2-40B4-BE49-F238E27FC236}">
                <a16:creationId xmlns:a16="http://schemas.microsoft.com/office/drawing/2014/main" id="{EF05BEB2-5D3A-4973-8114-80A24BF98710}"/>
              </a:ext>
            </a:extLst>
          </p:cNvPr>
          <p:cNvGrpSpPr>
            <a:grpSpLocks/>
          </p:cNvGrpSpPr>
          <p:nvPr/>
        </p:nvGrpSpPr>
        <p:grpSpPr bwMode="auto">
          <a:xfrm>
            <a:off x="0" y="-15875"/>
            <a:ext cx="12192000" cy="1250950"/>
            <a:chOff x="0" y="0"/>
            <a:chExt cx="18960" cy="1971"/>
          </a:xfrm>
        </p:grpSpPr>
        <p:sp>
          <p:nvSpPr>
            <p:cNvPr id="17" name="Rectangle 16">
              <a:extLst>
                <a:ext uri="{FF2B5EF4-FFF2-40B4-BE49-F238E27FC236}">
                  <a16:creationId xmlns:a16="http://schemas.microsoft.com/office/drawing/2014/main" id="{4B0CDFCD-7731-43D9-A00A-AAE8353B6DA7}"/>
                </a:ext>
              </a:extLst>
            </p:cNvPr>
            <p:cNvSpPr>
              <a:spLocks noChangeArrowheads="1"/>
            </p:cNvSpPr>
            <p:nvPr/>
          </p:nvSpPr>
          <p:spPr bwMode="auto">
            <a:xfrm>
              <a:off x="0" y="0"/>
              <a:ext cx="12240" cy="1971"/>
            </a:xfrm>
            <a:prstGeom prst="rect">
              <a:avLst/>
            </a:prstGeom>
            <a:solidFill>
              <a:srgbClr val="1B2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Text Box 15">
              <a:extLst>
                <a:ext uri="{FF2B5EF4-FFF2-40B4-BE49-F238E27FC236}">
                  <a16:creationId xmlns:a16="http://schemas.microsoft.com/office/drawing/2014/main" id="{FEE9A2D8-8091-475E-8BAD-34BCF51C5C49}"/>
                </a:ext>
              </a:extLst>
            </p:cNvPr>
            <p:cNvSpPr txBox="1">
              <a:spLocks noChangeArrowheads="1"/>
            </p:cNvSpPr>
            <p:nvPr/>
          </p:nvSpPr>
          <p:spPr bwMode="auto">
            <a:xfrm>
              <a:off x="0" y="0"/>
              <a:ext cx="18960" cy="1971"/>
            </a:xfrm>
            <a:prstGeom prst="rect">
              <a:avLst/>
            </a:prstGeom>
            <a:solidFill>
              <a:srgbClr val="1B30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ts val="600"/>
                </a:spcBef>
                <a:spcAft>
                  <a:spcPct val="0"/>
                </a:spcAft>
                <a:buClrTx/>
                <a:buSzTx/>
                <a:buFontTx/>
                <a:buNone/>
                <a:tabLst/>
              </a:pPr>
              <a:endParaRPr lang="en-US" altLang="en-US" sz="1000" dirty="0">
                <a:solidFill>
                  <a:srgbClr val="B3CC51"/>
                </a:solidFill>
                <a:latin typeface="Tw Cen MT" panose="020B0602020104020603" pitchFamily="34" charset="0"/>
                <a:ea typeface="Calibri" panose="020F0502020204030204" pitchFamily="34" charset="0"/>
              </a:endParaRPr>
            </a:p>
            <a:p>
              <a:pPr marL="0" marR="0" lvl="0" indent="0" algn="ctr" defTabSz="914400" rtl="0" eaLnBrk="0" fontAlgn="base" latinLnBrk="0" hangingPunct="0">
                <a:lnSpc>
                  <a:spcPct val="100000"/>
                </a:lnSpc>
                <a:spcBef>
                  <a:spcPts val="600"/>
                </a:spcBef>
                <a:spcAft>
                  <a:spcPct val="0"/>
                </a:spcAft>
                <a:buClrTx/>
                <a:buSzTx/>
                <a:buFontTx/>
                <a:buNone/>
                <a:tabLst/>
              </a:pPr>
              <a:r>
                <a:rPr kumimoji="0" lang="en-US" altLang="en-US" sz="3200" b="0" i="0" u="none" strike="noStrike" cap="none" normalizeH="0" baseline="0" dirty="0">
                  <a:ln>
                    <a:noFill/>
                  </a:ln>
                  <a:solidFill>
                    <a:srgbClr val="B3CC51"/>
                  </a:solidFill>
                  <a:effectLst/>
                  <a:latin typeface="Tw Cen MT" panose="020B0602020104020603" pitchFamily="34" charset="0"/>
                  <a:ea typeface="Calibri" panose="020F0502020204030204" pitchFamily="34" charset="0"/>
                </a:rPr>
                <a:t>Emerging Technologies Information Sessions</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FFFF"/>
                  </a:solidFill>
                  <a:effectLst/>
                  <a:latin typeface="Tw Cen MT" panose="020B0602020104020603" pitchFamily="34" charset="0"/>
                  <a:ea typeface="Calibri" panose="020F0502020204030204" pitchFamily="34" charset="0"/>
                </a:rPr>
                <a:t>October 2020 – February 2021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9" name="Rectangle 17">
            <a:extLst>
              <a:ext uri="{FF2B5EF4-FFF2-40B4-BE49-F238E27FC236}">
                <a16:creationId xmlns:a16="http://schemas.microsoft.com/office/drawing/2014/main" id="{B4F9992F-A135-451A-8E86-A22650421157}"/>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Rectangle 19">
            <a:extLst>
              <a:ext uri="{FF2B5EF4-FFF2-40B4-BE49-F238E27FC236}">
                <a16:creationId xmlns:a16="http://schemas.microsoft.com/office/drawing/2014/main" id="{F62222AF-3D0A-41C2-976D-07D52F19BD70}"/>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36216" tIns="133308" rIns="0" bIns="0" numCol="1" anchor="ctr" anchorCtr="0" compatLnSpc="1">
            <a:prstTxWarp prst="textNoShape">
              <a:avLst/>
            </a:prstTxWarp>
            <a:spAutoFit/>
          </a:bodyPr>
          <a:lstStyle/>
          <a:p>
            <a:endParaRPr lang="en-US"/>
          </a:p>
        </p:txBody>
      </p:sp>
      <p:sp>
        <p:nvSpPr>
          <p:cNvPr id="2048" name="TextBox 2047">
            <a:extLst>
              <a:ext uri="{FF2B5EF4-FFF2-40B4-BE49-F238E27FC236}">
                <a16:creationId xmlns:a16="http://schemas.microsoft.com/office/drawing/2014/main" id="{F803A655-EB7E-4979-BB0C-52B5DE589963}"/>
              </a:ext>
            </a:extLst>
          </p:cNvPr>
          <p:cNvSpPr txBox="1"/>
          <p:nvPr/>
        </p:nvSpPr>
        <p:spPr>
          <a:xfrm>
            <a:off x="6928701" y="1660804"/>
            <a:ext cx="4703975" cy="2175905"/>
          </a:xfrm>
          <a:prstGeom prst="rect">
            <a:avLst/>
          </a:prstGeom>
          <a:noFill/>
        </p:spPr>
        <p:txBody>
          <a:bodyPr wrap="square" rtlCol="0">
            <a:spAutoFit/>
          </a:bodyPr>
          <a:lstStyle/>
          <a:p>
            <a:endParaRPr lang="en-US" dirty="0"/>
          </a:p>
        </p:txBody>
      </p:sp>
      <p:sp>
        <p:nvSpPr>
          <p:cNvPr id="2049" name="Rectangle 33">
            <a:extLst>
              <a:ext uri="{FF2B5EF4-FFF2-40B4-BE49-F238E27FC236}">
                <a16:creationId xmlns:a16="http://schemas.microsoft.com/office/drawing/2014/main" id="{37A1973B-C57C-4596-8663-0325988B40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36216" tIns="133308" rIns="0" bIns="0" numCol="1" anchor="ctr" anchorCtr="0" compatLnSpc="1">
            <a:prstTxWarp prst="textNoShape">
              <a:avLst/>
            </a:prstTxWarp>
            <a:spAutoFit/>
          </a:bodyPr>
          <a:lstStyle/>
          <a:p>
            <a:endParaRPr lang="en-US"/>
          </a:p>
        </p:txBody>
      </p:sp>
      <p:sp>
        <p:nvSpPr>
          <p:cNvPr id="2062" name="Rectangle 34">
            <a:extLst>
              <a:ext uri="{FF2B5EF4-FFF2-40B4-BE49-F238E27FC236}">
                <a16:creationId xmlns:a16="http://schemas.microsoft.com/office/drawing/2014/main" id="{4BF73668-ABE0-4090-98E8-91F8F0F72537}"/>
              </a:ext>
            </a:extLst>
          </p:cNvPr>
          <p:cNvSpPr>
            <a:spLocks noChangeArrowheads="1"/>
          </p:cNvSpPr>
          <p:nvPr/>
        </p:nvSpPr>
        <p:spPr bwMode="auto">
          <a:xfrm>
            <a:off x="709612" y="1479808"/>
            <a:ext cx="11198225"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50480" tIns="0" rIns="0" bIns="0" numCol="1" anchor="ctr" anchorCtr="0" compatLnSpc="1">
            <a:prstTxWarp prst="textNoShape">
              <a:avLst/>
            </a:prstTxWarp>
            <a:spAutoFit/>
          </a:bodyPr>
          <a:lstStyle>
            <a:lvl1pPr eaLnBrk="0" fontAlgn="base" hangingPunct="0">
              <a:spcBef>
                <a:spcPct val="0"/>
              </a:spcBef>
              <a:spcAft>
                <a:spcPct val="0"/>
              </a:spcAft>
              <a:tabLst>
                <a:tab pos="2105025" algn="l"/>
              </a:tabLst>
              <a:defRPr>
                <a:solidFill>
                  <a:schemeClr val="tx1"/>
                </a:solidFill>
                <a:latin typeface="Arial" panose="020B0604020202020204" pitchFamily="34" charset="0"/>
              </a:defRPr>
            </a:lvl1pPr>
            <a:lvl2pPr eaLnBrk="0" fontAlgn="base" hangingPunct="0">
              <a:spcBef>
                <a:spcPct val="0"/>
              </a:spcBef>
              <a:spcAft>
                <a:spcPct val="0"/>
              </a:spcAft>
              <a:tabLst>
                <a:tab pos="2105025" algn="l"/>
              </a:tabLst>
              <a:defRPr>
                <a:solidFill>
                  <a:schemeClr val="tx1"/>
                </a:solidFill>
                <a:latin typeface="Arial" panose="020B0604020202020204" pitchFamily="34" charset="0"/>
              </a:defRPr>
            </a:lvl2pPr>
            <a:lvl3pPr eaLnBrk="0" fontAlgn="base" hangingPunct="0">
              <a:spcBef>
                <a:spcPct val="0"/>
              </a:spcBef>
              <a:spcAft>
                <a:spcPct val="0"/>
              </a:spcAft>
              <a:tabLst>
                <a:tab pos="2105025" algn="l"/>
              </a:tabLst>
              <a:defRPr>
                <a:solidFill>
                  <a:schemeClr val="tx1"/>
                </a:solidFill>
                <a:latin typeface="Arial" panose="020B0604020202020204" pitchFamily="34" charset="0"/>
              </a:defRPr>
            </a:lvl3pPr>
            <a:lvl4pPr eaLnBrk="0" fontAlgn="base" hangingPunct="0">
              <a:spcBef>
                <a:spcPct val="0"/>
              </a:spcBef>
              <a:spcAft>
                <a:spcPct val="0"/>
              </a:spcAft>
              <a:tabLst>
                <a:tab pos="2105025" algn="l"/>
              </a:tabLst>
              <a:defRPr>
                <a:solidFill>
                  <a:schemeClr val="tx1"/>
                </a:solidFill>
                <a:latin typeface="Arial" panose="020B0604020202020204" pitchFamily="34" charset="0"/>
              </a:defRPr>
            </a:lvl4pPr>
            <a:lvl5pPr eaLnBrk="0" fontAlgn="base" hangingPunct="0">
              <a:spcBef>
                <a:spcPct val="0"/>
              </a:spcBef>
              <a:spcAft>
                <a:spcPct val="0"/>
              </a:spcAft>
              <a:tabLst>
                <a:tab pos="2105025" algn="l"/>
              </a:tabLst>
              <a:defRPr>
                <a:solidFill>
                  <a:schemeClr val="tx1"/>
                </a:solidFill>
                <a:latin typeface="Arial" panose="020B0604020202020204" pitchFamily="34" charset="0"/>
              </a:defRPr>
            </a:lvl5pPr>
            <a:lvl6pPr eaLnBrk="0" fontAlgn="base" hangingPunct="0">
              <a:spcBef>
                <a:spcPct val="0"/>
              </a:spcBef>
              <a:spcAft>
                <a:spcPct val="0"/>
              </a:spcAft>
              <a:tabLst>
                <a:tab pos="2105025" algn="l"/>
              </a:tabLst>
              <a:defRPr>
                <a:solidFill>
                  <a:schemeClr val="tx1"/>
                </a:solidFill>
                <a:latin typeface="Arial" panose="020B0604020202020204" pitchFamily="34" charset="0"/>
              </a:defRPr>
            </a:lvl6pPr>
            <a:lvl7pPr eaLnBrk="0" fontAlgn="base" hangingPunct="0">
              <a:spcBef>
                <a:spcPct val="0"/>
              </a:spcBef>
              <a:spcAft>
                <a:spcPct val="0"/>
              </a:spcAft>
              <a:tabLst>
                <a:tab pos="2105025" algn="l"/>
              </a:tabLst>
              <a:defRPr>
                <a:solidFill>
                  <a:schemeClr val="tx1"/>
                </a:solidFill>
                <a:latin typeface="Arial" panose="020B0604020202020204" pitchFamily="34" charset="0"/>
              </a:defRPr>
            </a:lvl7pPr>
            <a:lvl8pPr eaLnBrk="0" fontAlgn="base" hangingPunct="0">
              <a:spcBef>
                <a:spcPct val="0"/>
              </a:spcBef>
              <a:spcAft>
                <a:spcPct val="0"/>
              </a:spcAft>
              <a:tabLst>
                <a:tab pos="2105025" algn="l"/>
              </a:tabLst>
              <a:defRPr>
                <a:solidFill>
                  <a:schemeClr val="tx1"/>
                </a:solidFill>
                <a:latin typeface="Arial" panose="020B0604020202020204" pitchFamily="34" charset="0"/>
              </a:defRPr>
            </a:lvl8pPr>
            <a:lvl9pPr eaLnBrk="0" fontAlgn="base" hangingPunct="0">
              <a:spcBef>
                <a:spcPct val="0"/>
              </a:spcBef>
              <a:spcAft>
                <a:spcPct val="0"/>
              </a:spcAft>
              <a:tabLst>
                <a:tab pos="21050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105025" algn="l"/>
              </a:tabLst>
            </a:pPr>
            <a:r>
              <a:rPr kumimoji="0" lang="en-US" altLang="en-US"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Join us for the ETIS Webinar Series!</a:t>
            </a:r>
          </a:p>
          <a:p>
            <a:pPr marL="0" marR="0" lvl="0" indent="0" algn="l" defTabSz="914400" rtl="0" eaLnBrk="0" fontAlgn="base" latinLnBrk="0" hangingPunct="0">
              <a:lnSpc>
                <a:spcPct val="100000"/>
              </a:lnSpc>
              <a:spcBef>
                <a:spcPct val="0"/>
              </a:spcBef>
              <a:spcAft>
                <a:spcPct val="0"/>
              </a:spcAft>
              <a:buClrTx/>
              <a:buSzTx/>
              <a:buFontTx/>
              <a:buNone/>
              <a:tabLst>
                <a:tab pos="2105025" algn="l"/>
              </a:tabLst>
            </a:pPr>
            <a:endPar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ts val="0"/>
              </a:spcBef>
              <a:spcAft>
                <a:spcPts val="600"/>
              </a:spcAft>
              <a:buClrTx/>
              <a:buSzTx/>
              <a:buFontTx/>
              <a:buNone/>
              <a:tabLst>
                <a:tab pos="2105025" algn="l"/>
              </a:tabLst>
            </a:pP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Schedule Overview</a:t>
            </a:r>
          </a:p>
          <a:p>
            <a:pPr marL="0" marR="0" lvl="0" indent="0" algn="l" defTabSz="914400" rtl="0" eaLnBrk="0" fontAlgn="base" latinLnBrk="0" hangingPunct="0">
              <a:lnSpc>
                <a:spcPct val="100000"/>
              </a:lnSpc>
              <a:spcBef>
                <a:spcPts val="0"/>
              </a:spcBef>
              <a:spcAft>
                <a:spcPts val="600"/>
              </a:spcAft>
              <a:buClrTx/>
              <a:buSzTx/>
              <a:buFontTx/>
              <a:buNone/>
              <a:tabLst>
                <a:tab pos="2105025" algn="l"/>
              </a:tabLst>
            </a:pP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October 2020: Unmanned Aerial Vehicles (UAVs) November 2020: eDNA</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0"/>
              </a:spcBef>
              <a:spcAft>
                <a:spcPts val="600"/>
              </a:spcAft>
              <a:buClrTx/>
              <a:buSzTx/>
              <a:buFontTx/>
              <a:buNone/>
              <a:tabLst>
                <a:tab pos="2105025" algn="l"/>
              </a:tabLst>
            </a:pP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January 2021: Fish Monitoring and Assessment February 2021: Data Management</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0"/>
              </a:spcBef>
              <a:spcAft>
                <a:spcPts val="600"/>
              </a:spcAft>
              <a:buClrTx/>
              <a:buSzTx/>
              <a:buFontTx/>
              <a:buNone/>
              <a:tabLst>
                <a:tab pos="2105025" algn="l"/>
              </a:tabLst>
            </a:pPr>
            <a:endPar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lvl="0">
              <a:spcBef>
                <a:spcPts val="0"/>
              </a:spcBef>
              <a:spcAft>
                <a:spcPts val="600"/>
              </a:spcAft>
            </a:pP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October 2020: </a:t>
            </a:r>
            <a:r>
              <a:rPr lang="en-US" altLang="en-US" sz="1400" b="1" dirty="0">
                <a:ea typeface="Calibri" panose="020F0502020204030204" pitchFamily="34" charset="0"/>
              </a:rPr>
              <a:t>Aerial Monitoring of Aquatic Systems</a:t>
            </a:r>
            <a:endPar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tab pos="2105025" algn="l"/>
              </a:tabLst>
            </a:pPr>
            <a:endParaRPr lang="en-US" altLang="en-US" sz="1400" b="1" dirty="0"/>
          </a:p>
          <a:p>
            <a:pPr marL="0" marR="0" lvl="0" indent="0" algn="l" defTabSz="914400" rtl="0" eaLnBrk="0" fontAlgn="base" latinLnBrk="0" hangingPunct="0">
              <a:lnSpc>
                <a:spcPct val="100000"/>
              </a:lnSpc>
              <a:spcBef>
                <a:spcPts val="0"/>
              </a:spcBef>
              <a:spcAft>
                <a:spcPts val="0"/>
              </a:spcAft>
              <a:buClrTx/>
              <a:buSzTx/>
              <a:buFontTx/>
              <a:buNone/>
              <a:tabLst>
                <a:tab pos="2105025" algn="l"/>
              </a:tabLst>
            </a:pP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Tuesday, Oct 6, 1:00-2:30pm Pacific</a:t>
            </a:r>
          </a:p>
          <a:p>
            <a:pPr marL="0" marR="0" lvl="0" indent="0" algn="l" defTabSz="914400" rtl="0" eaLnBrk="0" fontAlgn="base" latinLnBrk="0" hangingPunct="0">
              <a:lnSpc>
                <a:spcPct val="100000"/>
              </a:lnSpc>
              <a:spcBef>
                <a:spcPts val="0"/>
              </a:spcBef>
              <a:spcAft>
                <a:spcPts val="0"/>
              </a:spcAft>
              <a:buClrTx/>
              <a:buSzTx/>
              <a:buFontTx/>
              <a:buChar char="•"/>
              <a:tabLst>
                <a:tab pos="2105025" algn="l"/>
              </a:tabLst>
            </a:pP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r>
              <a:rPr kumimoji="0" lang="en-US" altLang="en-US" sz="1400" i="0" u="none" strike="noStrike" cap="none" normalizeH="0" baseline="0" dirty="0">
                <a:ln>
                  <a:noFill/>
                </a:ln>
                <a:solidFill>
                  <a:schemeClr val="tx1"/>
                </a:solidFill>
                <a:effectLst/>
                <a:latin typeface="Arial" panose="020B0604020202020204" pitchFamily="34" charset="0"/>
                <a:ea typeface="Calibri" panose="020F0502020204030204" pitchFamily="34" charset="0"/>
              </a:rPr>
              <a:t>Richie Carmichael (</a:t>
            </a:r>
            <a:r>
              <a:rPr kumimoji="0" lang="en-US" altLang="en-US" sz="1400"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Biomark</a:t>
            </a:r>
            <a:r>
              <a:rPr kumimoji="0" lang="en-US" altLang="en-US" sz="1400" i="0" u="none" strike="noStrike" cap="none" normalizeH="0" baseline="0" dirty="0">
                <a:ln>
                  <a:noFill/>
                </a:ln>
                <a:solidFill>
                  <a:schemeClr val="tx1"/>
                </a:solidFill>
                <a:effectLst/>
                <a:latin typeface="Arial" panose="020B0604020202020204" pitchFamily="34" charset="0"/>
                <a:ea typeface="Calibri" panose="020F0502020204030204" pitchFamily="34" charset="0"/>
              </a:rPr>
              <a:t>) : Drone Assisted Stream Habitat (DASH) Protocol: Establishing consistency and compatibility between UAS monitoring programs</a:t>
            </a:r>
            <a:endParaRPr kumimoji="0" lang="en-US"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Char char="•"/>
              <a:tabLst>
                <a:tab pos="2105025" algn="l"/>
              </a:tabLst>
            </a:pPr>
            <a:r>
              <a:rPr kumimoji="0" lang="en-US" altLang="en-US" sz="1400" i="0" u="none" strike="noStrike" cap="none" normalizeH="0" baseline="0" dirty="0">
                <a:ln>
                  <a:noFill/>
                </a:ln>
                <a:solidFill>
                  <a:schemeClr val="tx1"/>
                </a:solidFill>
                <a:effectLst/>
                <a:latin typeface="Arial" panose="020B0604020202020204" pitchFamily="34" charset="0"/>
                <a:ea typeface="Calibri" panose="020F0502020204030204" pitchFamily="34" charset="0"/>
              </a:rPr>
              <a:t> Sarah Hoffmann (</a:t>
            </a:r>
            <a:r>
              <a:rPr kumimoji="0" lang="en-US" altLang="en-US" sz="1400"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Biomark</a:t>
            </a:r>
            <a:r>
              <a:rPr kumimoji="0" lang="en-US" altLang="en-US" sz="1400" i="0" u="none" strike="noStrike" cap="none" normalizeH="0" baseline="0" dirty="0">
                <a:ln>
                  <a:noFill/>
                </a:ln>
                <a:solidFill>
                  <a:schemeClr val="tx1"/>
                </a:solidFill>
                <a:effectLst/>
                <a:latin typeface="Arial" panose="020B0604020202020204" pitchFamily="34" charset="0"/>
                <a:ea typeface="Calibri" panose="020F0502020204030204" pitchFamily="34" charset="0"/>
              </a:rPr>
              <a:t>) : Machine learning applications for conservation</a:t>
            </a:r>
          </a:p>
          <a:p>
            <a:pPr marL="0" marR="0" lvl="0" indent="0" algn="l" defTabSz="914400" rtl="0" eaLnBrk="0" fontAlgn="base" latinLnBrk="0" hangingPunct="0">
              <a:lnSpc>
                <a:spcPct val="100000"/>
              </a:lnSpc>
              <a:spcBef>
                <a:spcPts val="0"/>
              </a:spcBef>
              <a:spcAft>
                <a:spcPts val="0"/>
              </a:spcAft>
              <a:buClrTx/>
              <a:buSzTx/>
              <a:buFontTx/>
              <a:buNone/>
              <a:tabLst>
                <a:tab pos="2105025" algn="l"/>
              </a:tabLst>
            </a:pPr>
            <a:endPar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tab pos="2105025" algn="l"/>
              </a:tabLst>
            </a:pP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Tuesday, Oct 13, 1:00-2:30pm Pacific</a:t>
            </a:r>
          </a:p>
          <a:p>
            <a:pPr marL="0" marR="0" lvl="0" indent="0" algn="l" defTabSz="914400" rtl="0" eaLnBrk="0" fontAlgn="base" latinLnBrk="0" hangingPunct="0">
              <a:lnSpc>
                <a:spcPct val="100000"/>
              </a:lnSpc>
              <a:spcBef>
                <a:spcPts val="0"/>
              </a:spcBef>
              <a:spcAft>
                <a:spcPts val="0"/>
              </a:spcAft>
              <a:buClrTx/>
              <a:buSzTx/>
              <a:buFontTx/>
              <a:buChar char="•"/>
              <a:tabLst>
                <a:tab pos="2105025" algn="l"/>
              </a:tabLst>
            </a:pP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r>
              <a:rPr kumimoji="0" lang="en-US" altLang="en-US" sz="1400" i="0" u="none" strike="noStrike" cap="none" normalizeH="0" baseline="0" dirty="0">
                <a:ln>
                  <a:noFill/>
                </a:ln>
                <a:solidFill>
                  <a:schemeClr val="tx1"/>
                </a:solidFill>
                <a:effectLst/>
                <a:latin typeface="Arial" panose="020B0604020202020204" pitchFamily="34" charset="0"/>
                <a:ea typeface="Calibri" panose="020F0502020204030204" pitchFamily="34" charset="0"/>
              </a:rPr>
              <a:t>Kain </a:t>
            </a:r>
            <a:r>
              <a:rPr kumimoji="0" lang="en-US" altLang="en-US" sz="1400"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Kutz</a:t>
            </a:r>
            <a:r>
              <a:rPr kumimoji="0" lang="en-US" altLang="en-US" sz="1400" i="0" u="none" strike="noStrike" cap="none" normalizeH="0" baseline="0" dirty="0">
                <a:ln>
                  <a:noFill/>
                </a:ln>
                <a:solidFill>
                  <a:schemeClr val="tx1"/>
                </a:solidFill>
                <a:effectLst/>
                <a:latin typeface="Arial" panose="020B0604020202020204" pitchFamily="34" charset="0"/>
                <a:ea typeface="Calibri" panose="020F0502020204030204" pitchFamily="34" charset="0"/>
              </a:rPr>
              <a:t> (USFS) : Mapping Riparian Habitat and Geomorphology Monitoring Applications within the United States Forest Service (USFS) using Unmanned Aerial Systems (UAS) Acquired Imagery</a:t>
            </a:r>
            <a:endParaRPr kumimoji="0" lang="en-US"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Char char="•"/>
              <a:tabLst>
                <a:tab pos="2105025" algn="l"/>
              </a:tabLst>
            </a:pPr>
            <a:r>
              <a:rPr kumimoji="0" lang="en-US" altLang="en-US" sz="1400" i="0" u="none" strike="noStrike" cap="none" normalizeH="0" baseline="0" dirty="0">
                <a:ln>
                  <a:noFill/>
                </a:ln>
                <a:solidFill>
                  <a:schemeClr val="tx1"/>
                </a:solidFill>
                <a:effectLst/>
                <a:latin typeface="Arial" panose="020B0604020202020204" pitchFamily="34" charset="0"/>
                <a:ea typeface="Calibri" panose="020F0502020204030204" pitchFamily="34" charset="0"/>
              </a:rPr>
              <a:t> Lauren Burns (CRITFC) : </a:t>
            </a: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Integrating unmanned aerial vehicles into habitat monitoring methods</a:t>
            </a:r>
            <a:endPar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tab pos="2105025" algn="l"/>
              </a:tabLst>
            </a:pPr>
            <a:endPar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tab pos="2105025" algn="l"/>
              </a:tabLst>
            </a:pP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Tuesday, Oct 20, 1:00-2:30pm Pacific</a:t>
            </a:r>
          </a:p>
          <a:p>
            <a:pPr marL="0" marR="0" lvl="0" indent="0" algn="l" defTabSz="914400" rtl="0" eaLnBrk="0" fontAlgn="base" latinLnBrk="0" hangingPunct="0">
              <a:lnSpc>
                <a:spcPct val="100000"/>
              </a:lnSpc>
              <a:spcBef>
                <a:spcPts val="0"/>
              </a:spcBef>
              <a:spcAft>
                <a:spcPts val="0"/>
              </a:spcAft>
              <a:buClrTx/>
              <a:buSzTx/>
              <a:buFontTx/>
              <a:buChar char="•"/>
              <a:tabLst>
                <a:tab pos="2105025" algn="l"/>
              </a:tabLst>
            </a:pPr>
            <a:r>
              <a:rPr kumimoji="0" lang="en-US" altLang="en-U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r>
              <a:rPr kumimoji="0" lang="en-US" altLang="en-US" sz="1400" i="0" u="none" strike="noStrike" cap="none" normalizeH="0" baseline="0" dirty="0">
                <a:ln>
                  <a:noFill/>
                </a:ln>
                <a:solidFill>
                  <a:schemeClr val="tx1"/>
                </a:solidFill>
                <a:effectLst/>
                <a:latin typeface="Arial" panose="020B0604020202020204" pitchFamily="34" charset="0"/>
                <a:ea typeface="Calibri" panose="020F0502020204030204" pitchFamily="34" charset="0"/>
              </a:rPr>
              <a:t>Mischa Hey (Quantum Spatial) : Characterizing Riverine Fish Habitat with Bathymetric LiDAR</a:t>
            </a:r>
            <a:endParaRPr kumimoji="0" lang="en-US"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Char char="•"/>
              <a:tabLst>
                <a:tab pos="2105025" algn="l"/>
              </a:tabLst>
            </a:pPr>
            <a:r>
              <a:rPr kumimoji="0" lang="en-US" altLang="en-US" sz="1400" i="0" u="none" strike="noStrike" cap="none" normalizeH="0" baseline="0" dirty="0">
                <a:ln>
                  <a:noFill/>
                </a:ln>
                <a:solidFill>
                  <a:schemeClr val="tx1"/>
                </a:solidFill>
                <a:effectLst/>
                <a:latin typeface="Arial" panose="020B0604020202020204" pitchFamily="34" charset="0"/>
                <a:ea typeface="Calibri" panose="020F0502020204030204" pitchFamily="34" charset="0"/>
              </a:rPr>
              <a:t> Phil Roni (Cramer Fish Sciences) : Review of remote sensing and emerging technologies for use in evaluating floodplain and riparian projects</a:t>
            </a:r>
            <a:endParaRPr kumimoji="0" lang="en-US" altLang="en-US" sz="1400" i="0" u="none" strike="noStrike" cap="none" normalizeH="0" baseline="0" dirty="0">
              <a:ln>
                <a:noFill/>
              </a:ln>
              <a:solidFill>
                <a:schemeClr val="tx1"/>
              </a:solidFill>
              <a:effectLst/>
              <a:latin typeface="Arial" panose="020B0604020202020204" pitchFamily="34" charset="0"/>
            </a:endParaRPr>
          </a:p>
        </p:txBody>
      </p:sp>
      <p:pic>
        <p:nvPicPr>
          <p:cNvPr id="52" name="Picture 51">
            <a:extLst>
              <a:ext uri="{FF2B5EF4-FFF2-40B4-BE49-F238E27FC236}">
                <a16:creationId xmlns:a16="http://schemas.microsoft.com/office/drawing/2014/main" id="{9859E187-A024-4F00-851A-94EBB5097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0920" y="2044110"/>
            <a:ext cx="1438800" cy="694900"/>
          </a:xfrm>
          <a:prstGeom prst="rect">
            <a:avLst/>
          </a:prstGeom>
        </p:spPr>
      </p:pic>
      <p:pic>
        <p:nvPicPr>
          <p:cNvPr id="53" name="Picture 52" descr="A picture containing drawing&#10;&#10;Description automatically generated">
            <a:extLst>
              <a:ext uri="{FF2B5EF4-FFF2-40B4-BE49-F238E27FC236}">
                <a16:creationId xmlns:a16="http://schemas.microsoft.com/office/drawing/2014/main" id="{23226626-3553-4426-92C7-167CE61E3AAC}"/>
              </a:ext>
            </a:extLst>
          </p:cNvPr>
          <p:cNvPicPr>
            <a:picLocks noChangeAspect="1"/>
          </p:cNvPicPr>
          <p:nvPr/>
        </p:nvPicPr>
        <p:blipFill>
          <a:blip r:embed="rId7"/>
          <a:stretch>
            <a:fillRect/>
          </a:stretch>
        </p:blipFill>
        <p:spPr>
          <a:xfrm>
            <a:off x="9552685" y="1344825"/>
            <a:ext cx="2365783" cy="694900"/>
          </a:xfrm>
          <a:prstGeom prst="rect">
            <a:avLst/>
          </a:prstGeom>
        </p:spPr>
      </p:pic>
    </p:spTree>
    <p:extLst>
      <p:ext uri="{BB962C8B-B14F-4D97-AF65-F5344CB8AC3E}">
        <p14:creationId xmlns:p14="http://schemas.microsoft.com/office/powerpoint/2010/main" val="232709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92BDD7-C65B-428A-A2CE-063BF96B73CC}"/>
              </a:ext>
            </a:extLst>
          </p:cNvPr>
          <p:cNvSpPr>
            <a:spLocks noGrp="1"/>
          </p:cNvSpPr>
          <p:nvPr>
            <p:ph type="title"/>
          </p:nvPr>
        </p:nvSpPr>
        <p:spPr>
          <a:xfrm>
            <a:off x="54635" y="148268"/>
            <a:ext cx="7408032" cy="809188"/>
          </a:xfrm>
        </p:spPr>
        <p:txBody>
          <a:bodyPr>
            <a:normAutofit fontScale="90000"/>
          </a:bodyPr>
          <a:lstStyle/>
          <a:p>
            <a:r>
              <a:rPr lang="en-US" sz="3200" dirty="0">
                <a:latin typeface="Gill Sans MT" panose="020B0502020104020203" pitchFamily="34" charset="0"/>
              </a:rPr>
              <a:t>Working Together </a:t>
            </a:r>
            <a:br>
              <a:rPr lang="en-US" sz="3200" dirty="0">
                <a:latin typeface="Gill Sans MT" panose="020B0502020104020203" pitchFamily="34" charset="0"/>
              </a:rPr>
            </a:br>
            <a:r>
              <a:rPr lang="en-US" sz="2200" dirty="0">
                <a:latin typeface="Gill Sans MT" panose="020B0502020104020203" pitchFamily="34" charset="0"/>
              </a:rPr>
              <a:t>to secure investments, reduce redundancies, and meet FAIR principles</a:t>
            </a:r>
            <a:endParaRPr lang="en-US" sz="2200" dirty="0">
              <a:latin typeface="Gill Sans MT" panose="020B0502020104020203" pitchFamily="34" charset="0"/>
              <a:cs typeface="Calibri Light"/>
            </a:endParaRPr>
          </a:p>
        </p:txBody>
      </p:sp>
      <p:sp>
        <p:nvSpPr>
          <p:cNvPr id="3" name="Slide Number Placeholder 2">
            <a:extLst>
              <a:ext uri="{FF2B5EF4-FFF2-40B4-BE49-F238E27FC236}">
                <a16:creationId xmlns:a16="http://schemas.microsoft.com/office/drawing/2014/main" id="{A50ED9A1-BF37-41DD-90BF-DBAE085BA697}"/>
              </a:ext>
            </a:extLst>
          </p:cNvPr>
          <p:cNvSpPr>
            <a:spLocks noGrp="1"/>
          </p:cNvSpPr>
          <p:nvPr>
            <p:ph type="sldNum" sz="quarter" idx="12"/>
          </p:nvPr>
        </p:nvSpPr>
        <p:spPr>
          <a:xfrm>
            <a:off x="8415151" y="6370556"/>
            <a:ext cx="2743200" cy="365125"/>
          </a:xfrm>
        </p:spPr>
        <p:txBody>
          <a:bodyPr/>
          <a:lstStyle/>
          <a:p>
            <a:fld id="{4BFD0B5F-0ABF-4B1B-9D79-21E6DC4DC253}" type="slidenum">
              <a:rPr lang="en-US" sz="900" smtClean="0">
                <a:solidFill>
                  <a:srgbClr val="4590B8"/>
                </a:solidFill>
                <a:latin typeface="Gill Sans MT" panose="020B0502020104020203" pitchFamily="34" charset="0"/>
              </a:rPr>
              <a:t>44</a:t>
            </a:fld>
            <a:endParaRPr lang="en-US" sz="900">
              <a:solidFill>
                <a:srgbClr val="4590B8"/>
              </a:solidFill>
              <a:latin typeface="Gill Sans MT" panose="020B0502020104020203" pitchFamily="34" charset="0"/>
            </a:endParaRPr>
          </a:p>
        </p:txBody>
      </p:sp>
      <p:grpSp>
        <p:nvGrpSpPr>
          <p:cNvPr id="6" name="Group 5">
            <a:extLst>
              <a:ext uri="{FF2B5EF4-FFF2-40B4-BE49-F238E27FC236}">
                <a16:creationId xmlns:a16="http://schemas.microsoft.com/office/drawing/2014/main" id="{653E18DB-C13B-4ACF-842E-C20DF961E3E2}"/>
              </a:ext>
            </a:extLst>
          </p:cNvPr>
          <p:cNvGrpSpPr/>
          <p:nvPr/>
        </p:nvGrpSpPr>
        <p:grpSpPr>
          <a:xfrm>
            <a:off x="7341181" y="3511611"/>
            <a:ext cx="4114800" cy="1600200"/>
            <a:chOff x="7352330" y="1783303"/>
            <a:chExt cx="4114800" cy="1600200"/>
          </a:xfrm>
        </p:grpSpPr>
        <p:sp>
          <p:nvSpPr>
            <p:cNvPr id="26" name="Rectangle 25">
              <a:extLst>
                <a:ext uri="{FF2B5EF4-FFF2-40B4-BE49-F238E27FC236}">
                  <a16:creationId xmlns:a16="http://schemas.microsoft.com/office/drawing/2014/main" id="{14495473-DC7A-452B-81A0-7A99ADFFD617}"/>
                </a:ext>
              </a:extLst>
            </p:cNvPr>
            <p:cNvSpPr/>
            <p:nvPr/>
          </p:nvSpPr>
          <p:spPr>
            <a:xfrm>
              <a:off x="7352330" y="1783303"/>
              <a:ext cx="4114800" cy="1600200"/>
            </a:xfrm>
            <a:prstGeom prst="rect">
              <a:avLst/>
            </a:prstGeom>
            <a:solidFill>
              <a:schemeClr val="bg1"/>
            </a:solidFill>
            <a:ln w="38100">
              <a:solidFill>
                <a:srgbClr val="868FC4"/>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spcAft>
                  <a:spcPts val="600"/>
                </a:spcAft>
              </a:pPr>
              <a:r>
                <a:rPr lang="en-US" sz="2400" err="1">
                  <a:solidFill>
                    <a:schemeClr val="tx1"/>
                  </a:solidFill>
                  <a:latin typeface="Gill Sans MT" panose="020B0502020104020203" pitchFamily="34" charset="0"/>
                </a:rPr>
                <a:t>StreamNet</a:t>
              </a:r>
              <a:endParaRPr lang="en-US" sz="2400">
                <a:solidFill>
                  <a:schemeClr val="tx1"/>
                </a:solidFill>
                <a:latin typeface="Gill Sans MT" panose="020B0502020104020203" pitchFamily="34" charset="0"/>
              </a:endParaRPr>
            </a:p>
            <a:p>
              <a:pPr marL="458788" indent="-231775">
                <a:buFont typeface="Arial" panose="020B0604020202020204" pitchFamily="34" charset="0"/>
                <a:buChar char="•"/>
              </a:pPr>
              <a:r>
                <a:rPr lang="en-US" sz="1400">
                  <a:solidFill>
                    <a:schemeClr val="tx1"/>
                  </a:solidFill>
                  <a:latin typeface="Gill Sans MT" panose="020B0502020104020203" pitchFamily="34" charset="0"/>
                </a:rPr>
                <a:t>local trends</a:t>
              </a:r>
            </a:p>
            <a:p>
              <a:pPr marL="458788" indent="-231775">
                <a:buFont typeface="Arial" panose="020B0604020202020204" pitchFamily="34" charset="0"/>
                <a:buChar char="•"/>
              </a:pPr>
              <a:r>
                <a:rPr lang="en-US" sz="1400">
                  <a:solidFill>
                    <a:schemeClr val="tx1"/>
                  </a:solidFill>
                  <a:latin typeface="Gill Sans MT" panose="020B0502020104020203" pitchFamily="34" charset="0"/>
                </a:rPr>
                <a:t>CAX</a:t>
              </a:r>
            </a:p>
            <a:p>
              <a:pPr marL="458788" indent="-231775">
                <a:buFont typeface="Arial" panose="020B0604020202020204" pitchFamily="34" charset="0"/>
                <a:buChar char="•"/>
              </a:pPr>
              <a:r>
                <a:rPr lang="en-US" sz="1400">
                  <a:solidFill>
                    <a:schemeClr val="tx1"/>
                  </a:solidFill>
                  <a:latin typeface="Gill Sans MT" panose="020B0502020104020203" pitchFamily="34" charset="0"/>
                </a:rPr>
                <a:t>archived data </a:t>
              </a:r>
            </a:p>
          </p:txBody>
        </p:sp>
        <p:pic>
          <p:nvPicPr>
            <p:cNvPr id="53" name="Picture 52" descr="A picture containing drawing&#10;&#10;Description automatically generated">
              <a:extLst>
                <a:ext uri="{FF2B5EF4-FFF2-40B4-BE49-F238E27FC236}">
                  <a16:creationId xmlns:a16="http://schemas.microsoft.com/office/drawing/2014/main" id="{7368D8B0-718D-4CA4-B430-09AEC040067A}"/>
                </a:ext>
              </a:extLst>
            </p:cNvPr>
            <p:cNvPicPr>
              <a:picLocks noChangeAspect="1"/>
            </p:cNvPicPr>
            <p:nvPr/>
          </p:nvPicPr>
          <p:blipFill>
            <a:blip r:embed="rId3"/>
            <a:stretch>
              <a:fillRect/>
            </a:stretch>
          </p:blipFill>
          <p:spPr>
            <a:xfrm>
              <a:off x="9043241" y="2235953"/>
              <a:ext cx="2365783" cy="694900"/>
            </a:xfrm>
            <a:prstGeom prst="rect">
              <a:avLst/>
            </a:prstGeom>
          </p:spPr>
        </p:pic>
      </p:grpSp>
      <p:grpSp>
        <p:nvGrpSpPr>
          <p:cNvPr id="4" name="Group 3">
            <a:extLst>
              <a:ext uri="{FF2B5EF4-FFF2-40B4-BE49-F238E27FC236}">
                <a16:creationId xmlns:a16="http://schemas.microsoft.com/office/drawing/2014/main" id="{F30F08E4-B8BE-4E70-8963-1FDC0F9A8EA2}"/>
              </a:ext>
            </a:extLst>
          </p:cNvPr>
          <p:cNvGrpSpPr/>
          <p:nvPr/>
        </p:nvGrpSpPr>
        <p:grpSpPr>
          <a:xfrm>
            <a:off x="7339932" y="166750"/>
            <a:ext cx="4114798" cy="1597098"/>
            <a:chOff x="2643100" y="1611363"/>
            <a:chExt cx="4114798" cy="1597098"/>
          </a:xfrm>
        </p:grpSpPr>
        <p:sp>
          <p:nvSpPr>
            <p:cNvPr id="2" name="Rectangle 1">
              <a:extLst>
                <a:ext uri="{FF2B5EF4-FFF2-40B4-BE49-F238E27FC236}">
                  <a16:creationId xmlns:a16="http://schemas.microsoft.com/office/drawing/2014/main" id="{385A82CC-FADC-4674-97B7-2A6E12D440E6}"/>
                </a:ext>
              </a:extLst>
            </p:cNvPr>
            <p:cNvSpPr/>
            <p:nvPr/>
          </p:nvSpPr>
          <p:spPr>
            <a:xfrm>
              <a:off x="2643100" y="1611363"/>
              <a:ext cx="4114798" cy="1597098"/>
            </a:xfrm>
            <a:prstGeom prst="rect">
              <a:avLst/>
            </a:prstGeom>
            <a:solidFill>
              <a:schemeClr val="bg1"/>
            </a:solidFill>
            <a:ln w="38100">
              <a:solidFill>
                <a:srgbClr val="93C0E0"/>
              </a:solid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t"/>
            <a:lstStyle/>
            <a:p>
              <a:pPr>
                <a:spcAft>
                  <a:spcPts val="600"/>
                </a:spcAft>
              </a:pPr>
              <a:r>
                <a:rPr lang="en-US" sz="2400" dirty="0" err="1">
                  <a:solidFill>
                    <a:schemeClr val="tx1"/>
                  </a:solidFill>
                  <a:latin typeface="Gill Sans MT"/>
                </a:rPr>
                <a:t>PiscesWeb</a:t>
              </a:r>
              <a:r>
                <a:rPr lang="en-US" sz="1100" dirty="0">
                  <a:solidFill>
                    <a:schemeClr val="tx1"/>
                  </a:solidFill>
                  <a:latin typeface="Gill Sans MT"/>
                </a:rPr>
                <a:t> </a:t>
              </a:r>
              <a:r>
                <a:rPr lang="en-US" sz="1400" dirty="0">
                  <a:solidFill>
                    <a:schemeClr val="tx1"/>
                  </a:solidFill>
                  <a:latin typeface="Gill Sans MT"/>
                </a:rPr>
                <a:t>(cbfish.org)</a:t>
              </a:r>
            </a:p>
            <a:p>
              <a:pPr marL="458470" indent="-231775">
                <a:buFont typeface="Arial" panose="020B0604020202020204" pitchFamily="34" charset="0"/>
                <a:buChar char="•"/>
              </a:pPr>
              <a:r>
                <a:rPr lang="en-US" sz="1400" dirty="0">
                  <a:solidFill>
                    <a:schemeClr val="tx1"/>
                  </a:solidFill>
                  <a:latin typeface="Gill Sans MT" panose="020B0502020104020203" pitchFamily="34" charset="0"/>
                </a:rPr>
                <a:t>proposals</a:t>
              </a:r>
            </a:p>
            <a:p>
              <a:pPr marL="458470" indent="-231775">
                <a:buFont typeface="Arial" panose="020B0604020202020204" pitchFamily="34" charset="0"/>
                <a:buChar char="•"/>
              </a:pPr>
              <a:r>
                <a:rPr lang="en-US" sz="1400" dirty="0">
                  <a:solidFill>
                    <a:schemeClr val="tx1"/>
                  </a:solidFill>
                  <a:latin typeface="Gill Sans MT" panose="020B0502020104020203" pitchFamily="34" charset="0"/>
                </a:rPr>
                <a:t>contracts/SOW</a:t>
              </a:r>
            </a:p>
            <a:p>
              <a:pPr marL="458470" indent="-231775">
                <a:buFont typeface="Arial" panose="020B0604020202020204" pitchFamily="34" charset="0"/>
                <a:buChar char="•"/>
              </a:pPr>
              <a:r>
                <a:rPr lang="en-US" sz="1400" dirty="0">
                  <a:solidFill>
                    <a:schemeClr val="tx1"/>
                  </a:solidFill>
                  <a:latin typeface="Gill Sans MT" panose="020B0502020104020203" pitchFamily="34" charset="0"/>
                </a:rPr>
                <a:t>annual reports</a:t>
              </a:r>
            </a:p>
          </p:txBody>
        </p:sp>
        <p:pic>
          <p:nvPicPr>
            <p:cNvPr id="1030" name="Picture 6" descr="Public Service Recognition Week — Oregon Federal Executive Board">
              <a:extLst>
                <a:ext uri="{FF2B5EF4-FFF2-40B4-BE49-F238E27FC236}">
                  <a16:creationId xmlns:a16="http://schemas.microsoft.com/office/drawing/2014/main" id="{61209B89-3DB2-4576-B13E-5A74BCAD4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827" y="1825839"/>
              <a:ext cx="1446044" cy="11532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EB2B6433-51E4-4BD1-8726-03BBA8DA2D52}"/>
              </a:ext>
            </a:extLst>
          </p:cNvPr>
          <p:cNvGrpSpPr/>
          <p:nvPr/>
        </p:nvGrpSpPr>
        <p:grpSpPr>
          <a:xfrm>
            <a:off x="7341181" y="1835988"/>
            <a:ext cx="4114800" cy="1597097"/>
            <a:chOff x="2499208" y="4241621"/>
            <a:chExt cx="4114800" cy="1597097"/>
          </a:xfrm>
        </p:grpSpPr>
        <p:sp>
          <p:nvSpPr>
            <p:cNvPr id="35" name="Rectangle 34">
              <a:extLst>
                <a:ext uri="{FF2B5EF4-FFF2-40B4-BE49-F238E27FC236}">
                  <a16:creationId xmlns:a16="http://schemas.microsoft.com/office/drawing/2014/main" id="{FB90452F-2A26-4D32-A7EC-9545779FB890}"/>
                </a:ext>
              </a:extLst>
            </p:cNvPr>
            <p:cNvSpPr/>
            <p:nvPr/>
          </p:nvSpPr>
          <p:spPr>
            <a:xfrm>
              <a:off x="2499208" y="4241621"/>
              <a:ext cx="4114800" cy="1597097"/>
            </a:xfrm>
            <a:prstGeom prst="rect">
              <a:avLst/>
            </a:prstGeom>
            <a:solidFill>
              <a:schemeClr val="bg1"/>
            </a:solidFill>
            <a:ln w="38100">
              <a:solidFill>
                <a:srgbClr val="677723"/>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spcAft>
                  <a:spcPts val="600"/>
                </a:spcAft>
              </a:pPr>
              <a:r>
                <a:rPr lang="en-US" sz="2400">
                  <a:solidFill>
                    <a:schemeClr val="tx1"/>
                  </a:solidFill>
                  <a:latin typeface="Gill Sans MT" panose="020B0502020104020203" pitchFamily="34" charset="0"/>
                </a:rPr>
                <a:t>MonitoringResources.org</a:t>
              </a:r>
            </a:p>
            <a:p>
              <a:pPr marL="458788" indent="-231775">
                <a:buFont typeface="Arial" panose="020B0604020202020204" pitchFamily="34" charset="0"/>
                <a:buChar char="•"/>
              </a:pPr>
              <a:r>
                <a:rPr lang="en-US" sz="1400">
                  <a:solidFill>
                    <a:schemeClr val="tx1"/>
                  </a:solidFill>
                  <a:latin typeface="Gill Sans MT" panose="020B0502020104020203" pitchFamily="34" charset="0"/>
                </a:rPr>
                <a:t>study plans</a:t>
              </a:r>
            </a:p>
            <a:p>
              <a:pPr marL="458788" indent="-231775">
                <a:buFont typeface="Arial" panose="020B0604020202020204" pitchFamily="34" charset="0"/>
                <a:buChar char="•"/>
              </a:pPr>
              <a:r>
                <a:rPr lang="en-US" sz="1400">
                  <a:solidFill>
                    <a:schemeClr val="tx1"/>
                  </a:solidFill>
                  <a:latin typeface="Gill Sans MT" panose="020B0502020104020203" pitchFamily="34" charset="0"/>
                </a:rPr>
                <a:t>sample designs</a:t>
              </a:r>
            </a:p>
            <a:p>
              <a:pPr marL="458788" indent="-231775">
                <a:buFont typeface="Arial" panose="020B0604020202020204" pitchFamily="34" charset="0"/>
                <a:buChar char="•"/>
              </a:pPr>
              <a:r>
                <a:rPr lang="en-US" sz="1400">
                  <a:solidFill>
                    <a:schemeClr val="tx1"/>
                  </a:solidFill>
                  <a:latin typeface="Gill Sans MT" panose="020B0502020104020203" pitchFamily="34" charset="0"/>
                </a:rPr>
                <a:t>protocols</a:t>
              </a:r>
            </a:p>
            <a:p>
              <a:pPr marL="458788" indent="-231775">
                <a:buFont typeface="Arial" panose="020B0604020202020204" pitchFamily="34" charset="0"/>
                <a:buChar char="•"/>
              </a:pPr>
              <a:r>
                <a:rPr lang="en-US" sz="1400">
                  <a:solidFill>
                    <a:schemeClr val="tx1"/>
                  </a:solidFill>
                  <a:latin typeface="Gill Sans MT" panose="020B0502020104020203" pitchFamily="34" charset="0"/>
                </a:rPr>
                <a:t>methods</a:t>
              </a:r>
            </a:p>
            <a:p>
              <a:endParaRPr lang="en-US" sz="1400">
                <a:solidFill>
                  <a:schemeClr val="tx1"/>
                </a:solidFill>
                <a:latin typeface="Gill Sans MT" panose="020B0502020104020203" pitchFamily="34" charset="0"/>
              </a:endParaRPr>
            </a:p>
          </p:txBody>
        </p:sp>
        <p:pic>
          <p:nvPicPr>
            <p:cNvPr id="51" name="Picture 50" descr="A picture containing drawing&#10;&#10;Description automatically generated">
              <a:extLst>
                <a:ext uri="{FF2B5EF4-FFF2-40B4-BE49-F238E27FC236}">
                  <a16:creationId xmlns:a16="http://schemas.microsoft.com/office/drawing/2014/main" id="{5F5EE9C4-6BCA-4F37-91A4-C0C2C80B3555}"/>
                </a:ext>
              </a:extLst>
            </p:cNvPr>
            <p:cNvPicPr>
              <a:picLocks noChangeAspect="1"/>
            </p:cNvPicPr>
            <p:nvPr/>
          </p:nvPicPr>
          <p:blipFill>
            <a:blip r:embed="rId5"/>
            <a:stretch>
              <a:fillRect/>
            </a:stretch>
          </p:blipFill>
          <p:spPr>
            <a:xfrm>
              <a:off x="4654789" y="4793958"/>
              <a:ext cx="1622223" cy="789482"/>
            </a:xfrm>
            <a:prstGeom prst="rect">
              <a:avLst/>
            </a:prstGeom>
          </p:spPr>
        </p:pic>
      </p:grpSp>
      <p:grpSp>
        <p:nvGrpSpPr>
          <p:cNvPr id="13" name="Group 12">
            <a:extLst>
              <a:ext uri="{FF2B5EF4-FFF2-40B4-BE49-F238E27FC236}">
                <a16:creationId xmlns:a16="http://schemas.microsoft.com/office/drawing/2014/main" id="{37F8DF14-4A86-4E86-A94A-4F5278E04669}"/>
              </a:ext>
            </a:extLst>
          </p:cNvPr>
          <p:cNvGrpSpPr/>
          <p:nvPr/>
        </p:nvGrpSpPr>
        <p:grpSpPr>
          <a:xfrm>
            <a:off x="7341181" y="5183951"/>
            <a:ext cx="4850819" cy="1674049"/>
            <a:chOff x="7341181" y="5183951"/>
            <a:chExt cx="4850819" cy="1674049"/>
          </a:xfrm>
        </p:grpSpPr>
        <p:sp>
          <p:nvSpPr>
            <p:cNvPr id="12" name="Rectangle 11">
              <a:extLst>
                <a:ext uri="{FF2B5EF4-FFF2-40B4-BE49-F238E27FC236}">
                  <a16:creationId xmlns:a16="http://schemas.microsoft.com/office/drawing/2014/main" id="{AEDCF476-7850-4734-99CA-287CA79A4CCC}"/>
                </a:ext>
              </a:extLst>
            </p:cNvPr>
            <p:cNvSpPr/>
            <p:nvPr/>
          </p:nvSpPr>
          <p:spPr>
            <a:xfrm>
              <a:off x="9182102" y="5726129"/>
              <a:ext cx="3009898" cy="113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799BF83-6073-4050-8749-6518A5AB29F9}"/>
                </a:ext>
              </a:extLst>
            </p:cNvPr>
            <p:cNvGrpSpPr/>
            <p:nvPr/>
          </p:nvGrpSpPr>
          <p:grpSpPr>
            <a:xfrm>
              <a:off x="7341181" y="5183951"/>
              <a:ext cx="4114800" cy="1597097"/>
              <a:chOff x="7521348" y="4522376"/>
              <a:chExt cx="4114800" cy="1597097"/>
            </a:xfrm>
          </p:grpSpPr>
          <p:sp>
            <p:nvSpPr>
              <p:cNvPr id="30" name="Rectangle 29">
                <a:extLst>
                  <a:ext uri="{FF2B5EF4-FFF2-40B4-BE49-F238E27FC236}">
                    <a16:creationId xmlns:a16="http://schemas.microsoft.com/office/drawing/2014/main" id="{6A72F2FD-AD26-4745-90D8-EA853F2EF04B}"/>
                  </a:ext>
                </a:extLst>
              </p:cNvPr>
              <p:cNvSpPr/>
              <p:nvPr/>
            </p:nvSpPr>
            <p:spPr>
              <a:xfrm>
                <a:off x="7521348" y="4522376"/>
                <a:ext cx="4114800" cy="1597097"/>
              </a:xfrm>
              <a:prstGeom prst="rect">
                <a:avLst/>
              </a:prstGeom>
              <a:solidFill>
                <a:schemeClr val="bg1"/>
              </a:solidFill>
              <a:ln w="38100">
                <a:solidFill>
                  <a:srgbClr val="E26245"/>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spcAft>
                    <a:spcPts val="600"/>
                  </a:spcAft>
                </a:pPr>
                <a:r>
                  <a:rPr lang="en-US" sz="2400" dirty="0">
                    <a:solidFill>
                      <a:schemeClr val="tx1"/>
                    </a:solidFill>
                    <a:latin typeface="Gill Sans MT" panose="020B0502020104020203" pitchFamily="34" charset="0"/>
                  </a:rPr>
                  <a:t>CBF&amp;W Library</a:t>
                </a:r>
              </a:p>
              <a:p>
                <a:pPr marL="458788" indent="-231775">
                  <a:buFont typeface="Arial" panose="020B0604020202020204" pitchFamily="34" charset="0"/>
                  <a:buChar char="•"/>
                </a:pPr>
                <a:r>
                  <a:rPr lang="en-US" sz="1400" dirty="0">
                    <a:solidFill>
                      <a:schemeClr val="tx1"/>
                    </a:solidFill>
                    <a:latin typeface="Gill Sans MT" panose="020B0502020104020203" pitchFamily="34" charset="0"/>
                  </a:rPr>
                  <a:t>reports</a:t>
                </a:r>
              </a:p>
              <a:p>
                <a:pPr marL="458788" indent="-231775">
                  <a:buFont typeface="Arial" panose="020B0604020202020204" pitchFamily="34" charset="0"/>
                  <a:buChar char="•"/>
                </a:pPr>
                <a:r>
                  <a:rPr lang="en-US" sz="1400" dirty="0">
                    <a:solidFill>
                      <a:schemeClr val="tx1"/>
                    </a:solidFill>
                    <a:latin typeface="Gill Sans MT" panose="020B0502020104020203" pitchFamily="34" charset="0"/>
                  </a:rPr>
                  <a:t>gray literature</a:t>
                </a:r>
              </a:p>
              <a:p>
                <a:pPr marL="458788" indent="-231775">
                  <a:buFont typeface="Arial" panose="020B0604020202020204" pitchFamily="34" charset="0"/>
                  <a:buChar char="•"/>
                </a:pPr>
                <a:r>
                  <a:rPr lang="en-US" sz="1400" dirty="0">
                    <a:solidFill>
                      <a:schemeClr val="tx1"/>
                    </a:solidFill>
                    <a:latin typeface="Gill Sans MT" panose="020B0502020104020203" pitchFamily="34" charset="0"/>
                  </a:rPr>
                  <a:t>books</a:t>
                </a:r>
              </a:p>
              <a:p>
                <a:pPr marL="458788" indent="-231775">
                  <a:buFont typeface="Arial" panose="020B0604020202020204" pitchFamily="34" charset="0"/>
                  <a:buChar char="•"/>
                </a:pPr>
                <a:r>
                  <a:rPr lang="en-US" sz="1400" dirty="0">
                    <a:solidFill>
                      <a:schemeClr val="tx1"/>
                    </a:solidFill>
                    <a:latin typeface="Gill Sans MT" panose="020B0502020104020203" pitchFamily="34" charset="0"/>
                  </a:rPr>
                  <a:t>access to peer journals</a:t>
                </a:r>
              </a:p>
            </p:txBody>
          </p:sp>
          <p:pic>
            <p:nvPicPr>
              <p:cNvPr id="1026" name="Picture 2" descr="         Columbia Basin Fish &amp; Wildlife Library">
                <a:extLst>
                  <a:ext uri="{FF2B5EF4-FFF2-40B4-BE49-F238E27FC236}">
                    <a16:creationId xmlns:a16="http://schemas.microsoft.com/office/drawing/2014/main" id="{683187F4-97BD-4D60-B969-5272D82C8C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1233" y="4705689"/>
                <a:ext cx="1149279" cy="114927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 name="Picture 8">
            <a:extLst>
              <a:ext uri="{FF2B5EF4-FFF2-40B4-BE49-F238E27FC236}">
                <a16:creationId xmlns:a16="http://schemas.microsoft.com/office/drawing/2014/main" id="{29A96E8F-89D2-4253-A011-62F6B1211961}"/>
              </a:ext>
            </a:extLst>
          </p:cNvPr>
          <p:cNvPicPr>
            <a:picLocks noChangeAspect="1"/>
          </p:cNvPicPr>
          <p:nvPr/>
        </p:nvPicPr>
        <p:blipFill>
          <a:blip r:embed="rId7"/>
          <a:stretch>
            <a:fillRect/>
          </a:stretch>
        </p:blipFill>
        <p:spPr>
          <a:xfrm>
            <a:off x="278785" y="1881499"/>
            <a:ext cx="3844630" cy="3844630"/>
          </a:xfrm>
          <a:prstGeom prst="rect">
            <a:avLst/>
          </a:prstGeom>
        </p:spPr>
      </p:pic>
      <p:sp>
        <p:nvSpPr>
          <p:cNvPr id="10" name="Arrow: Right 9">
            <a:extLst>
              <a:ext uri="{FF2B5EF4-FFF2-40B4-BE49-F238E27FC236}">
                <a16:creationId xmlns:a16="http://schemas.microsoft.com/office/drawing/2014/main" id="{925D125D-8486-45E6-871E-3551C7483B1B}"/>
              </a:ext>
            </a:extLst>
          </p:cNvPr>
          <p:cNvSpPr/>
          <p:nvPr/>
        </p:nvSpPr>
        <p:spPr>
          <a:xfrm rot="19906878">
            <a:off x="4031872" y="1652199"/>
            <a:ext cx="2881177" cy="881909"/>
          </a:xfrm>
          <a:prstGeom prst="rightArrow">
            <a:avLst/>
          </a:prstGeom>
          <a:solidFill>
            <a:srgbClr val="93C0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Gill Sans MT"/>
              </a:rPr>
              <a:t>project management</a:t>
            </a:r>
            <a:endParaRPr lang="en-US" dirty="0">
              <a:latin typeface="Gill Sans MT" panose="020B0502020104020203" pitchFamily="34" charset="0"/>
            </a:endParaRPr>
          </a:p>
        </p:txBody>
      </p:sp>
      <p:sp>
        <p:nvSpPr>
          <p:cNvPr id="18" name="Arrow: Right 17">
            <a:extLst>
              <a:ext uri="{FF2B5EF4-FFF2-40B4-BE49-F238E27FC236}">
                <a16:creationId xmlns:a16="http://schemas.microsoft.com/office/drawing/2014/main" id="{70C769C7-FDF7-485F-A9C3-F89A2786CE4E}"/>
              </a:ext>
            </a:extLst>
          </p:cNvPr>
          <p:cNvSpPr/>
          <p:nvPr/>
        </p:nvSpPr>
        <p:spPr>
          <a:xfrm rot="20905788">
            <a:off x="4367784" y="2721912"/>
            <a:ext cx="2881177" cy="881909"/>
          </a:xfrm>
          <a:prstGeom prst="rightArrow">
            <a:avLst/>
          </a:prstGeom>
          <a:solidFill>
            <a:srgbClr val="677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ill Sans MT" panose="020B0502020104020203" pitchFamily="34" charset="0"/>
              </a:rPr>
              <a:t>monitoring metadata</a:t>
            </a:r>
          </a:p>
        </p:txBody>
      </p:sp>
      <p:sp>
        <p:nvSpPr>
          <p:cNvPr id="19" name="Arrow: Right 18">
            <a:extLst>
              <a:ext uri="{FF2B5EF4-FFF2-40B4-BE49-F238E27FC236}">
                <a16:creationId xmlns:a16="http://schemas.microsoft.com/office/drawing/2014/main" id="{6918AF01-B662-4C9F-9AD6-A7E497B65E8A}"/>
              </a:ext>
            </a:extLst>
          </p:cNvPr>
          <p:cNvSpPr/>
          <p:nvPr/>
        </p:nvSpPr>
        <p:spPr>
          <a:xfrm rot="416933">
            <a:off x="4431092" y="3882224"/>
            <a:ext cx="2881177" cy="881909"/>
          </a:xfrm>
          <a:prstGeom prst="rightArrow">
            <a:avLst/>
          </a:prstGeom>
          <a:solidFill>
            <a:srgbClr val="86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MT" panose="020B0502020104020203" pitchFamily="34" charset="0"/>
              </a:rPr>
              <a:t>datasets, HLIs</a:t>
            </a:r>
          </a:p>
        </p:txBody>
      </p:sp>
      <p:sp>
        <p:nvSpPr>
          <p:cNvPr id="20" name="Arrow: Right 19">
            <a:extLst>
              <a:ext uri="{FF2B5EF4-FFF2-40B4-BE49-F238E27FC236}">
                <a16:creationId xmlns:a16="http://schemas.microsoft.com/office/drawing/2014/main" id="{383C986D-369B-4A4D-82EE-CAE2B8BFAF92}"/>
              </a:ext>
            </a:extLst>
          </p:cNvPr>
          <p:cNvSpPr/>
          <p:nvPr/>
        </p:nvSpPr>
        <p:spPr>
          <a:xfrm rot="1174623">
            <a:off x="4230280" y="4877607"/>
            <a:ext cx="2881177" cy="881909"/>
          </a:xfrm>
          <a:prstGeom prst="rightArrow">
            <a:avLst/>
          </a:prstGeom>
          <a:solidFill>
            <a:srgbClr val="E2624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Gill Sans MT"/>
              </a:rPr>
              <a:t>reference materials</a:t>
            </a:r>
            <a:endParaRPr lang="en-US">
              <a:latin typeface="Gill Sans MT" panose="020B0502020104020203" pitchFamily="34" charset="0"/>
            </a:endParaRPr>
          </a:p>
        </p:txBody>
      </p:sp>
      <p:sp>
        <p:nvSpPr>
          <p:cNvPr id="11" name="TextBox 10">
            <a:extLst>
              <a:ext uri="{FF2B5EF4-FFF2-40B4-BE49-F238E27FC236}">
                <a16:creationId xmlns:a16="http://schemas.microsoft.com/office/drawing/2014/main" id="{281F979F-C331-4AF0-A23A-B5C6176CC461}"/>
              </a:ext>
            </a:extLst>
          </p:cNvPr>
          <p:cNvSpPr txBox="1"/>
          <p:nvPr/>
        </p:nvSpPr>
        <p:spPr>
          <a:xfrm>
            <a:off x="2034353" y="3690680"/>
            <a:ext cx="1757854" cy="369332"/>
          </a:xfrm>
          <a:prstGeom prst="rect">
            <a:avLst/>
          </a:prstGeom>
          <a:noFill/>
        </p:spPr>
        <p:txBody>
          <a:bodyPr wrap="none" rtlCol="0">
            <a:spAutoFit/>
          </a:bodyPr>
          <a:lstStyle/>
          <a:p>
            <a:r>
              <a:rPr lang="en-US">
                <a:solidFill>
                  <a:schemeClr val="bg1"/>
                </a:solidFill>
                <a:latin typeface="Gill Sans MT" panose="020B0502020104020203" pitchFamily="34" charset="0"/>
              </a:rPr>
              <a:t>Project sponsors</a:t>
            </a:r>
          </a:p>
        </p:txBody>
      </p:sp>
      <p:cxnSp>
        <p:nvCxnSpPr>
          <p:cNvPr id="25" name="Straight Arrow Connector 24">
            <a:extLst>
              <a:ext uri="{FF2B5EF4-FFF2-40B4-BE49-F238E27FC236}">
                <a16:creationId xmlns:a16="http://schemas.microsoft.com/office/drawing/2014/main" id="{4142A1CC-4440-476A-A2C7-CD8394A99FB9}"/>
              </a:ext>
            </a:extLst>
          </p:cNvPr>
          <p:cNvCxnSpPr>
            <a:cxnSpLocks/>
          </p:cNvCxnSpPr>
          <p:nvPr/>
        </p:nvCxnSpPr>
        <p:spPr>
          <a:xfrm>
            <a:off x="11455979" y="957456"/>
            <a:ext cx="241364" cy="0"/>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6211E3-CAAC-4ADB-9027-C02954D4717F}"/>
              </a:ext>
            </a:extLst>
          </p:cNvPr>
          <p:cNvCxnSpPr>
            <a:cxnSpLocks/>
          </p:cNvCxnSpPr>
          <p:nvPr/>
        </p:nvCxnSpPr>
        <p:spPr>
          <a:xfrm>
            <a:off x="11455979" y="2581251"/>
            <a:ext cx="241364" cy="0"/>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B928AF0-9C08-4208-9E3D-46E69F4C5A9E}"/>
              </a:ext>
            </a:extLst>
          </p:cNvPr>
          <p:cNvCxnSpPr>
            <a:cxnSpLocks/>
          </p:cNvCxnSpPr>
          <p:nvPr/>
        </p:nvCxnSpPr>
        <p:spPr>
          <a:xfrm>
            <a:off x="11455979" y="4294899"/>
            <a:ext cx="241364" cy="0"/>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50C793B-9B91-479D-90B9-F8191A252C35}"/>
              </a:ext>
            </a:extLst>
          </p:cNvPr>
          <p:cNvCxnSpPr>
            <a:cxnSpLocks/>
          </p:cNvCxnSpPr>
          <p:nvPr/>
        </p:nvCxnSpPr>
        <p:spPr>
          <a:xfrm>
            <a:off x="11455979" y="5941903"/>
            <a:ext cx="241364" cy="0"/>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BFA1C99-A7EF-4C8C-A53D-B08C27B8E9E8}"/>
              </a:ext>
            </a:extLst>
          </p:cNvPr>
          <p:cNvCxnSpPr>
            <a:cxnSpLocks/>
          </p:cNvCxnSpPr>
          <p:nvPr/>
        </p:nvCxnSpPr>
        <p:spPr>
          <a:xfrm>
            <a:off x="11697343" y="957456"/>
            <a:ext cx="0" cy="4984447"/>
          </a:xfrm>
          <a:prstGeom prst="straightConnector1">
            <a:avLst/>
          </a:prstGeom>
          <a:ln w="508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Arrow: Left-Right 26">
            <a:extLst>
              <a:ext uri="{FF2B5EF4-FFF2-40B4-BE49-F238E27FC236}">
                <a16:creationId xmlns:a16="http://schemas.microsoft.com/office/drawing/2014/main" id="{EEF3E308-5500-42D4-AF54-7CE06E94CD43}"/>
              </a:ext>
            </a:extLst>
          </p:cNvPr>
          <p:cNvSpPr/>
          <p:nvPr/>
        </p:nvSpPr>
        <p:spPr>
          <a:xfrm rot="5400000">
            <a:off x="9035839" y="3148735"/>
            <a:ext cx="5809158" cy="326777"/>
          </a:xfrm>
          <a:prstGeom prst="lef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00" dirty="0">
                <a:solidFill>
                  <a:schemeClr val="tx1"/>
                </a:solidFill>
                <a:latin typeface="Gill Sans MT"/>
              </a:rPr>
              <a:t>Information exchange</a:t>
            </a:r>
            <a:endParaRPr lang="en-US" sz="17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562245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143C2F4-DA43-4673-9085-BA8211B0789A}"/>
              </a:ext>
            </a:extLst>
          </p:cNvPr>
          <p:cNvPicPr>
            <a:picLocks noChangeAspect="1"/>
          </p:cNvPicPr>
          <p:nvPr/>
        </p:nvPicPr>
        <p:blipFill>
          <a:blip r:embed="rId3"/>
          <a:stretch>
            <a:fillRect/>
          </a:stretch>
        </p:blipFill>
        <p:spPr>
          <a:xfrm>
            <a:off x="52940" y="1047542"/>
            <a:ext cx="12139060" cy="5785638"/>
          </a:xfrm>
          <a:prstGeom prst="rect">
            <a:avLst/>
          </a:prstGeom>
        </p:spPr>
      </p:pic>
      <p:sp>
        <p:nvSpPr>
          <p:cNvPr id="2" name="Title 1">
            <a:extLst>
              <a:ext uri="{FF2B5EF4-FFF2-40B4-BE49-F238E27FC236}">
                <a16:creationId xmlns:a16="http://schemas.microsoft.com/office/drawing/2014/main" id="{BC7F04C4-209F-4C05-ACE2-27CE577DE8D8}"/>
              </a:ext>
            </a:extLst>
          </p:cNvPr>
          <p:cNvSpPr>
            <a:spLocks noGrp="1"/>
          </p:cNvSpPr>
          <p:nvPr>
            <p:ph type="title"/>
          </p:nvPr>
        </p:nvSpPr>
        <p:spPr>
          <a:xfrm>
            <a:off x="239178" y="0"/>
            <a:ext cx="11205029" cy="1325563"/>
          </a:xfrm>
        </p:spPr>
        <p:txBody>
          <a:bodyPr/>
          <a:lstStyle/>
          <a:p>
            <a:r>
              <a:rPr lang="en-US" b="1" dirty="0"/>
              <a:t>Habitat Metric Integration Project </a:t>
            </a:r>
          </a:p>
        </p:txBody>
      </p:sp>
      <p:sp>
        <p:nvSpPr>
          <p:cNvPr id="13" name="TextBox 12">
            <a:extLst>
              <a:ext uri="{FF2B5EF4-FFF2-40B4-BE49-F238E27FC236}">
                <a16:creationId xmlns:a16="http://schemas.microsoft.com/office/drawing/2014/main" id="{A836C358-0224-4766-A437-A10AA23C0724}"/>
              </a:ext>
            </a:extLst>
          </p:cNvPr>
          <p:cNvSpPr txBox="1"/>
          <p:nvPr/>
        </p:nvSpPr>
        <p:spPr>
          <a:xfrm>
            <a:off x="239178" y="5078854"/>
            <a:ext cx="8246553" cy="1477328"/>
          </a:xfrm>
          <a:prstGeom prst="rect">
            <a:avLst/>
          </a:prstGeom>
          <a:solidFill>
            <a:schemeClr val="accent3">
              <a:lumMod val="20000"/>
              <a:lumOff val="80000"/>
            </a:schemeClr>
          </a:solidFill>
        </p:spPr>
        <p:txBody>
          <a:bodyPr wrap="none" rtlCol="0">
            <a:spAutoFit/>
          </a:bodyPr>
          <a:lstStyle/>
          <a:p>
            <a:pPr marL="285750" lvl="0" indent="-285750">
              <a:buFont typeface="Wingdings" panose="05000000000000000000" pitchFamily="2" charset="2"/>
              <a:buChar char="q"/>
            </a:pPr>
            <a:r>
              <a:rPr lang="en-US" dirty="0"/>
              <a:t>BLM Assessment, Inventory, and Monitoring Program (AIM)</a:t>
            </a:r>
          </a:p>
          <a:p>
            <a:pPr marL="285750" lvl="0" indent="-285750">
              <a:buFont typeface="Wingdings" panose="05000000000000000000" pitchFamily="2" charset="2"/>
              <a:buChar char="q"/>
            </a:pPr>
            <a:r>
              <a:rPr lang="en-US" dirty="0"/>
              <a:t>EPA National Aquatic Resources Survey (NARS)</a:t>
            </a:r>
          </a:p>
          <a:p>
            <a:pPr marL="285750" lvl="0" indent="-285750">
              <a:buFont typeface="Wingdings" panose="05000000000000000000" pitchFamily="2" charset="2"/>
              <a:buChar char="q"/>
            </a:pPr>
            <a:r>
              <a:rPr lang="en-US" dirty="0"/>
              <a:t>USFS Aquatic and Riparian Effectiveness Monitoring Program (AREMP)</a:t>
            </a:r>
          </a:p>
          <a:p>
            <a:pPr marL="285750" lvl="0" indent="-285750">
              <a:buFont typeface="Wingdings" panose="05000000000000000000" pitchFamily="2" charset="2"/>
              <a:buChar char="q"/>
            </a:pPr>
            <a:r>
              <a:rPr lang="en-US" dirty="0"/>
              <a:t>USFS </a:t>
            </a:r>
            <a:r>
              <a:rPr lang="en-US" dirty="0" err="1"/>
              <a:t>Pacfish</a:t>
            </a:r>
            <a:r>
              <a:rPr lang="en-US" dirty="0"/>
              <a:t>/</a:t>
            </a:r>
            <a:r>
              <a:rPr lang="en-US" dirty="0" err="1"/>
              <a:t>Infish</a:t>
            </a:r>
            <a:r>
              <a:rPr lang="en-US" dirty="0"/>
              <a:t> Biological Opinion Effectiveness Monitoring Program (PIBO-EM)</a:t>
            </a:r>
          </a:p>
          <a:p>
            <a:pPr marL="285750" indent="-285750">
              <a:buFont typeface="Wingdings" panose="05000000000000000000" pitchFamily="2" charset="2"/>
              <a:buChar char="q"/>
            </a:pPr>
            <a:r>
              <a:rPr lang="en-US" dirty="0"/>
              <a:t>U.S. Geological Survey Core Science Systems Mission Area</a:t>
            </a:r>
          </a:p>
        </p:txBody>
      </p:sp>
    </p:spTree>
    <p:extLst>
      <p:ext uri="{BB962C8B-B14F-4D97-AF65-F5344CB8AC3E}">
        <p14:creationId xmlns:p14="http://schemas.microsoft.com/office/powerpoint/2010/main" val="2708056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BA88-B2A2-404F-B628-F6E2BFD1EA38}"/>
              </a:ext>
            </a:extLst>
          </p:cNvPr>
          <p:cNvSpPr>
            <a:spLocks noGrp="1"/>
          </p:cNvSpPr>
          <p:nvPr>
            <p:ph type="title"/>
          </p:nvPr>
        </p:nvSpPr>
        <p:spPr/>
        <p:txBody>
          <a:bodyPr/>
          <a:lstStyle/>
          <a:p>
            <a:r>
              <a:rPr lang="en-US" dirty="0"/>
              <a:t>Stretch Break</a:t>
            </a:r>
          </a:p>
        </p:txBody>
      </p:sp>
      <p:sp>
        <p:nvSpPr>
          <p:cNvPr id="3" name="Content Placeholder 2">
            <a:extLst>
              <a:ext uri="{FF2B5EF4-FFF2-40B4-BE49-F238E27FC236}">
                <a16:creationId xmlns:a16="http://schemas.microsoft.com/office/drawing/2014/main" id="{45DCBC3B-C5AF-4972-9392-81B165E46AA6}"/>
              </a:ext>
            </a:extLst>
          </p:cNvPr>
          <p:cNvSpPr>
            <a:spLocks noGrp="1"/>
          </p:cNvSpPr>
          <p:nvPr>
            <p:ph idx="1"/>
          </p:nvPr>
        </p:nvSpPr>
        <p:spPr/>
        <p:txBody>
          <a:bodyPr/>
          <a:lstStyle/>
          <a:p>
            <a:r>
              <a:rPr lang="en-US" dirty="0"/>
              <a:t>Back at 2:50pm Pacific Time</a:t>
            </a:r>
          </a:p>
        </p:txBody>
      </p:sp>
      <p:pic>
        <p:nvPicPr>
          <p:cNvPr id="10" name="Picture 9">
            <a:extLst>
              <a:ext uri="{FF2B5EF4-FFF2-40B4-BE49-F238E27FC236}">
                <a16:creationId xmlns:a16="http://schemas.microsoft.com/office/drawing/2014/main" id="{BF0A8106-4A30-40CC-AB2F-237DFB24034B}"/>
              </a:ext>
            </a:extLst>
          </p:cNvPr>
          <p:cNvPicPr>
            <a:picLocks noChangeAspect="1"/>
          </p:cNvPicPr>
          <p:nvPr/>
        </p:nvPicPr>
        <p:blipFill rotWithShape="1">
          <a:blip r:embed="rId2">
            <a:extLst>
              <a:ext uri="{28A0092B-C50C-407E-A947-70E740481C1C}">
                <a14:useLocalDpi xmlns:a14="http://schemas.microsoft.com/office/drawing/2010/main" val="0"/>
              </a:ext>
            </a:extLst>
          </a:blip>
          <a:srcRect l="64" t="10285" r="3223" b="12761"/>
          <a:stretch/>
        </p:blipFill>
        <p:spPr>
          <a:xfrm>
            <a:off x="4464833" y="1565774"/>
            <a:ext cx="7727167" cy="4611189"/>
          </a:xfrm>
          <a:prstGeom prst="ellipse">
            <a:avLst/>
          </a:prstGeom>
          <a:ln>
            <a:noFill/>
          </a:ln>
          <a:effectLst>
            <a:softEdge rad="112500"/>
          </a:effectLst>
        </p:spPr>
      </p:pic>
      <p:pic>
        <p:nvPicPr>
          <p:cNvPr id="7" name="Picture 6">
            <a:extLst>
              <a:ext uri="{FF2B5EF4-FFF2-40B4-BE49-F238E27FC236}">
                <a16:creationId xmlns:a16="http://schemas.microsoft.com/office/drawing/2014/main" id="{76DD9765-8FA3-42FC-817E-AC8FE8F756AB}"/>
              </a:ext>
            </a:extLst>
          </p:cNvPr>
          <p:cNvPicPr>
            <a:picLocks noChangeAspect="1"/>
          </p:cNvPicPr>
          <p:nvPr/>
        </p:nvPicPr>
        <p:blipFill rotWithShape="1">
          <a:blip r:embed="rId3">
            <a:extLst>
              <a:ext uri="{28A0092B-C50C-407E-A947-70E740481C1C}">
                <a14:useLocalDpi xmlns:a14="http://schemas.microsoft.com/office/drawing/2010/main" val="0"/>
              </a:ext>
            </a:extLst>
          </a:blip>
          <a:srcRect l="-3459" t="33416" r="33950" b="6970"/>
          <a:stretch/>
        </p:blipFill>
        <p:spPr>
          <a:xfrm>
            <a:off x="8631164" y="4313097"/>
            <a:ext cx="2528710" cy="1626622"/>
          </a:xfrm>
          <a:prstGeom prst="ellipse">
            <a:avLst/>
          </a:prstGeom>
          <a:ln>
            <a:noFill/>
          </a:ln>
          <a:effectLst>
            <a:softEdge rad="112500"/>
          </a:effectLst>
        </p:spPr>
      </p:pic>
    </p:spTree>
    <p:extLst>
      <p:ext uri="{BB962C8B-B14F-4D97-AF65-F5344CB8AC3E}">
        <p14:creationId xmlns:p14="http://schemas.microsoft.com/office/powerpoint/2010/main" val="1623362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F00BC-81E8-4972-A8B9-47218A054178}"/>
              </a:ext>
            </a:extLst>
          </p:cNvPr>
          <p:cNvSpPr>
            <a:spLocks noGrp="1"/>
          </p:cNvSpPr>
          <p:nvPr>
            <p:ph type="title"/>
          </p:nvPr>
        </p:nvSpPr>
        <p:spPr>
          <a:xfrm>
            <a:off x="1049790" y="548382"/>
            <a:ext cx="9028488" cy="1325563"/>
          </a:xfrm>
        </p:spPr>
        <p:txBody>
          <a:bodyPr>
            <a:normAutofit/>
          </a:bodyPr>
          <a:lstStyle/>
          <a:p>
            <a:pPr algn="r"/>
            <a:r>
              <a:rPr lang="en-US" sz="3200" b="1" dirty="0"/>
              <a:t>StreamNet</a:t>
            </a:r>
            <a:br>
              <a:rPr lang="en-US" sz="3200" b="1" dirty="0"/>
            </a:br>
            <a:r>
              <a:rPr lang="en-US" sz="2000" dirty="0">
                <a:solidFill>
                  <a:sysClr val="windowText" lastClr="000000"/>
                </a:solidFill>
              </a:rPr>
              <a:t>#1988-108-00</a:t>
            </a:r>
            <a:endParaRPr lang="en-US" sz="2000" dirty="0"/>
          </a:p>
        </p:txBody>
      </p:sp>
      <p:sp>
        <p:nvSpPr>
          <p:cNvPr id="3" name="Content Placeholder 2">
            <a:extLst>
              <a:ext uri="{FF2B5EF4-FFF2-40B4-BE49-F238E27FC236}">
                <a16:creationId xmlns:a16="http://schemas.microsoft.com/office/drawing/2014/main" id="{32F78D9C-8C9F-4931-BBB0-7ECE1526A1AF}"/>
              </a:ext>
            </a:extLst>
          </p:cNvPr>
          <p:cNvSpPr>
            <a:spLocks noGrp="1"/>
          </p:cNvSpPr>
          <p:nvPr>
            <p:ph idx="1"/>
          </p:nvPr>
        </p:nvSpPr>
        <p:spPr>
          <a:xfrm>
            <a:off x="522513" y="1825625"/>
            <a:ext cx="9723375" cy="4351338"/>
          </a:xfrm>
        </p:spPr>
        <p:txBody>
          <a:bodyPr/>
          <a:lstStyle/>
          <a:p>
            <a:pPr marL="0" indent="0" algn="r">
              <a:buNone/>
            </a:pPr>
            <a:r>
              <a:rPr lang="en-US" b="1" i="1" dirty="0"/>
              <a:t>Nancy Leonard, </a:t>
            </a:r>
            <a:r>
              <a:rPr lang="en-US" i="1" dirty="0"/>
              <a:t>StreamNet Program Manager</a:t>
            </a:r>
          </a:p>
          <a:p>
            <a:pPr marL="0" indent="0" algn="r">
              <a:buNone/>
            </a:pPr>
            <a:r>
              <a:rPr lang="en-US" b="1" i="1" dirty="0"/>
              <a:t>Greg Wilke</a:t>
            </a:r>
            <a:r>
              <a:rPr lang="en-US" i="1" dirty="0"/>
              <a:t>, StreamNet Programmer</a:t>
            </a:r>
          </a:p>
          <a:p>
            <a:pPr marL="0" indent="0" algn="r">
              <a:buNone/>
            </a:pPr>
            <a:r>
              <a:rPr lang="en-US" b="1" i="1" dirty="0"/>
              <a:t>Mike Banach, </a:t>
            </a:r>
            <a:r>
              <a:rPr lang="en-US" i="1" dirty="0"/>
              <a:t>StreamNet Fishery Biologist and Database Administrator</a:t>
            </a:r>
          </a:p>
          <a:p>
            <a:pPr marL="0" indent="0" algn="r">
              <a:buNone/>
            </a:pPr>
            <a:r>
              <a:rPr lang="en-US" b="1" i="1" dirty="0"/>
              <a:t>Van Hare</a:t>
            </a:r>
            <a:r>
              <a:rPr lang="en-US" i="1" dirty="0"/>
              <a:t>, PSMFC GIS Manager</a:t>
            </a:r>
          </a:p>
          <a:p>
            <a:pPr marL="0" indent="0" algn="r">
              <a:buNone/>
            </a:pPr>
            <a:endParaRPr lang="en-US" i="1" dirty="0"/>
          </a:p>
        </p:txBody>
      </p:sp>
      <p:sp>
        <p:nvSpPr>
          <p:cNvPr id="4" name="TextBox 3">
            <a:extLst>
              <a:ext uri="{FF2B5EF4-FFF2-40B4-BE49-F238E27FC236}">
                <a16:creationId xmlns:a16="http://schemas.microsoft.com/office/drawing/2014/main" id="{E8A7E71E-E6FA-4CC8-ADB2-CD5C85E46272}"/>
              </a:ext>
            </a:extLst>
          </p:cNvPr>
          <p:cNvSpPr txBox="1"/>
          <p:nvPr/>
        </p:nvSpPr>
        <p:spPr>
          <a:xfrm>
            <a:off x="1650274" y="4001294"/>
            <a:ext cx="6035040" cy="2308324"/>
          </a:xfrm>
          <a:prstGeom prst="rect">
            <a:avLst/>
          </a:prstGeom>
          <a:solidFill>
            <a:schemeClr val="bg1"/>
          </a:solidFill>
          <a:ln>
            <a:solidFill>
              <a:srgbClr val="53AEB3"/>
            </a:solidFill>
          </a:ln>
          <a:effectLst>
            <a:outerShdw blurRad="50800" dist="38100" dir="2700000" algn="tl" rotWithShape="0">
              <a:prstClr val="black">
                <a:alpha val="40000"/>
              </a:prstClr>
            </a:outerShdw>
          </a:effectLst>
        </p:spPr>
        <p:txBody>
          <a:bodyPr wrap="square" rtlCol="0">
            <a:spAutoFit/>
          </a:bodyPr>
          <a:lstStyle/>
          <a:p>
            <a:r>
              <a:rPr lang="en-US" dirty="0"/>
              <a:t>Mission Statement</a:t>
            </a:r>
          </a:p>
          <a:p>
            <a:endParaRPr lang="en-US" dirty="0"/>
          </a:p>
          <a:p>
            <a:r>
              <a:rPr lang="en-US" dirty="0"/>
              <a:t>Coordinate and support efforts of state, tribal and federal agencies to collect, manage, and share fish and aquatic habitat information in the Pacific Northwest, with an emphasis on the Columbia River Basin (Basin), to support public understanding and wise decision making.</a:t>
            </a:r>
          </a:p>
          <a:p>
            <a:endParaRPr lang="en-US" dirty="0"/>
          </a:p>
        </p:txBody>
      </p:sp>
      <p:pic>
        <p:nvPicPr>
          <p:cNvPr id="6" name="Picture 5">
            <a:extLst>
              <a:ext uri="{FF2B5EF4-FFF2-40B4-BE49-F238E27FC236}">
                <a16:creationId xmlns:a16="http://schemas.microsoft.com/office/drawing/2014/main" id="{B17F664D-7BBF-4513-ABFD-F4FEFEF9E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8" name="Rectangle 7">
            <a:extLst>
              <a:ext uri="{FF2B5EF4-FFF2-40B4-BE49-F238E27FC236}">
                <a16:creationId xmlns:a16="http://schemas.microsoft.com/office/drawing/2014/main" id="{2A745E63-A30F-4555-80BD-08EE87821DB2}"/>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179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6FA1-5DD1-4835-B5DA-94C0C08216A6}"/>
              </a:ext>
            </a:extLst>
          </p:cNvPr>
          <p:cNvSpPr>
            <a:spLocks noGrp="1"/>
          </p:cNvSpPr>
          <p:nvPr>
            <p:ph type="title"/>
          </p:nvPr>
        </p:nvSpPr>
        <p:spPr>
          <a:xfrm>
            <a:off x="537546" y="284307"/>
            <a:ext cx="9401584" cy="614214"/>
          </a:xfrm>
        </p:spPr>
        <p:txBody>
          <a:bodyPr>
            <a:noAutofit/>
          </a:bodyPr>
          <a:lstStyle/>
          <a:p>
            <a:r>
              <a:rPr lang="en-US" sz="3200" b="1" dirty="0"/>
              <a:t>Decision and Implementation Process Guiding StreamNet</a:t>
            </a:r>
            <a:br>
              <a:rPr lang="en-US" sz="3200" b="1" dirty="0"/>
            </a:br>
            <a:r>
              <a:rPr lang="en-US" sz="2200" i="1" dirty="0"/>
              <a:t>prioritizing work to flow data f</a:t>
            </a:r>
            <a:r>
              <a:rPr lang="en-US" sz="2200" i="1" dirty="0">
                <a:solidFill>
                  <a:sysClr val="windowText" lastClr="000000"/>
                </a:solidFill>
              </a:rPr>
              <a:t>or regional assessments and policy/decision-makers</a:t>
            </a:r>
            <a:endParaRPr lang="en-US" sz="2200" b="1" dirty="0"/>
          </a:p>
        </p:txBody>
      </p:sp>
      <p:sp>
        <p:nvSpPr>
          <p:cNvPr id="4" name="Rectangle 2">
            <a:extLst>
              <a:ext uri="{FF2B5EF4-FFF2-40B4-BE49-F238E27FC236}">
                <a16:creationId xmlns:a16="http://schemas.microsoft.com/office/drawing/2014/main" id="{17C788FF-8128-4649-BEA6-A7CBB0D96693}"/>
              </a:ext>
            </a:extLst>
          </p:cNvPr>
          <p:cNvSpPr>
            <a:spLocks noChangeArrowheads="1"/>
          </p:cNvSpPr>
          <p:nvPr/>
        </p:nvSpPr>
        <p:spPr bwMode="auto">
          <a:xfrm>
            <a:off x="1566152" y="272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92D851AE-62E8-4209-BFC1-EF57D9129DA4}"/>
              </a:ext>
            </a:extLst>
          </p:cNvPr>
          <p:cNvSpPr/>
          <p:nvPr/>
        </p:nvSpPr>
        <p:spPr>
          <a:xfrm>
            <a:off x="545622" y="1678238"/>
            <a:ext cx="777044" cy="4393961"/>
          </a:xfrm>
          <a:prstGeom prst="rect">
            <a:avLst/>
          </a:prstGeom>
          <a:solidFill>
            <a:srgbClr val="53AEB3"/>
          </a:solidFill>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en-US" sz="2000" dirty="0"/>
              <a:t>CAP Core Team</a:t>
            </a:r>
          </a:p>
        </p:txBody>
      </p:sp>
      <p:grpSp>
        <p:nvGrpSpPr>
          <p:cNvPr id="7" name="Group 6">
            <a:extLst>
              <a:ext uri="{FF2B5EF4-FFF2-40B4-BE49-F238E27FC236}">
                <a16:creationId xmlns:a16="http://schemas.microsoft.com/office/drawing/2014/main" id="{BB32627C-CD86-4D27-955A-F71F89C0449B}"/>
              </a:ext>
            </a:extLst>
          </p:cNvPr>
          <p:cNvGrpSpPr/>
          <p:nvPr/>
        </p:nvGrpSpPr>
        <p:grpSpPr>
          <a:xfrm>
            <a:off x="1566152" y="1747087"/>
            <a:ext cx="1158408" cy="4256265"/>
            <a:chOff x="692212" y="988835"/>
            <a:chExt cx="629824" cy="4256265"/>
          </a:xfrm>
        </p:grpSpPr>
        <p:sp>
          <p:nvSpPr>
            <p:cNvPr id="9" name="Right Brace 8">
              <a:extLst>
                <a:ext uri="{FF2B5EF4-FFF2-40B4-BE49-F238E27FC236}">
                  <a16:creationId xmlns:a16="http://schemas.microsoft.com/office/drawing/2014/main" id="{58CE3C61-2167-4312-97D8-2407DDC6E4FB}"/>
                </a:ext>
              </a:extLst>
            </p:cNvPr>
            <p:cNvSpPr/>
            <p:nvPr/>
          </p:nvSpPr>
          <p:spPr>
            <a:xfrm>
              <a:off x="763236" y="988837"/>
              <a:ext cx="558800" cy="4256263"/>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949AE3E-61AB-4962-8BAB-9DB8164445C4}"/>
                </a:ext>
              </a:extLst>
            </p:cNvPr>
            <p:cNvSpPr txBox="1"/>
            <p:nvPr/>
          </p:nvSpPr>
          <p:spPr>
            <a:xfrm rot="16200000">
              <a:off x="-1014534" y="2695581"/>
              <a:ext cx="3798367" cy="384876"/>
            </a:xfrm>
            <a:prstGeom prst="rect">
              <a:avLst/>
            </a:prstGeom>
            <a:noFill/>
          </p:spPr>
          <p:txBody>
            <a:bodyPr wrap="square" rtlCol="0">
              <a:spAutoFit/>
            </a:bodyPr>
            <a:lstStyle/>
            <a:p>
              <a:pPr algn="ctr"/>
              <a:r>
                <a:rPr lang="en-US" sz="2000" dirty="0"/>
                <a:t>Supports coordination among partners</a:t>
              </a:r>
            </a:p>
          </p:txBody>
        </p:sp>
      </p:grpSp>
      <p:graphicFrame>
        <p:nvGraphicFramePr>
          <p:cNvPr id="21" name="Diagram 20">
            <a:extLst>
              <a:ext uri="{FF2B5EF4-FFF2-40B4-BE49-F238E27FC236}">
                <a16:creationId xmlns:a16="http://schemas.microsoft.com/office/drawing/2014/main" id="{43AAD948-E131-4705-BDF7-0A1E7A16E09A}"/>
              </a:ext>
            </a:extLst>
          </p:cNvPr>
          <p:cNvGraphicFramePr/>
          <p:nvPr>
            <p:extLst>
              <p:ext uri="{D42A27DB-BD31-4B8C-83A1-F6EECF244321}">
                <p14:modId xmlns:p14="http://schemas.microsoft.com/office/powerpoint/2010/main" val="433466778"/>
              </p:ext>
            </p:extLst>
          </p:nvPr>
        </p:nvGraphicFramePr>
        <p:xfrm>
          <a:off x="2855194" y="1195973"/>
          <a:ext cx="624499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17">
            <a:extLst>
              <a:ext uri="{FF2B5EF4-FFF2-40B4-BE49-F238E27FC236}">
                <a16:creationId xmlns:a16="http://schemas.microsoft.com/office/drawing/2014/main" id="{4F6C3BBA-EC5C-41C0-8133-C6DB4D4D82AD}"/>
              </a:ext>
            </a:extLst>
          </p:cNvPr>
          <p:cNvSpPr/>
          <p:nvPr/>
        </p:nvSpPr>
        <p:spPr>
          <a:xfrm>
            <a:off x="9280756" y="2383934"/>
            <a:ext cx="2690321" cy="1354242"/>
          </a:xfrm>
          <a:prstGeom prst="rect">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1900"/>
              </a:lnSpc>
              <a:buFont typeface="Arial" panose="020B0604020202020204" pitchFamily="34" charset="0"/>
              <a:buChar char="•"/>
            </a:pPr>
            <a:r>
              <a:rPr lang="en-US" dirty="0">
                <a:solidFill>
                  <a:schemeClr val="tx1"/>
                </a:solidFill>
              </a:rPr>
              <a:t>Identification of data (metrics, indicators) by FW managers to address priorities set by Executive Committee</a:t>
            </a:r>
          </a:p>
        </p:txBody>
      </p:sp>
      <p:sp>
        <p:nvSpPr>
          <p:cNvPr id="19" name="Rectangle: Rounded Corners 18">
            <a:extLst>
              <a:ext uri="{FF2B5EF4-FFF2-40B4-BE49-F238E27FC236}">
                <a16:creationId xmlns:a16="http://schemas.microsoft.com/office/drawing/2014/main" id="{44CD4AD6-3351-4530-9397-92D9F1E32DD9}"/>
              </a:ext>
            </a:extLst>
          </p:cNvPr>
          <p:cNvSpPr/>
          <p:nvPr/>
        </p:nvSpPr>
        <p:spPr>
          <a:xfrm>
            <a:off x="9613420" y="1769721"/>
            <a:ext cx="2251647" cy="614214"/>
          </a:xfrm>
          <a:prstGeom prst="roundRect">
            <a:avLst/>
          </a:prstGeom>
          <a:solidFill>
            <a:srgbClr val="53AEB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dirty="0"/>
              <a:t>Fish Monitoring Workgroup</a:t>
            </a:r>
          </a:p>
        </p:txBody>
      </p:sp>
      <p:cxnSp>
        <p:nvCxnSpPr>
          <p:cNvPr id="20" name="Straight Arrow Connector 19">
            <a:extLst>
              <a:ext uri="{FF2B5EF4-FFF2-40B4-BE49-F238E27FC236}">
                <a16:creationId xmlns:a16="http://schemas.microsoft.com/office/drawing/2014/main" id="{A6973C5C-2C82-41CA-BB76-7C9B170DE9E8}"/>
              </a:ext>
            </a:extLst>
          </p:cNvPr>
          <p:cNvCxnSpPr>
            <a:cxnSpLocks/>
            <a:endCxn id="19" idx="1"/>
          </p:cNvCxnSpPr>
          <p:nvPr/>
        </p:nvCxnSpPr>
        <p:spPr>
          <a:xfrm>
            <a:off x="9061235" y="1991032"/>
            <a:ext cx="552185" cy="85796"/>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B73552A-0214-46AD-AB75-31EF292544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15" name="Rectangle 14">
            <a:extLst>
              <a:ext uri="{FF2B5EF4-FFF2-40B4-BE49-F238E27FC236}">
                <a16:creationId xmlns:a16="http://schemas.microsoft.com/office/drawing/2014/main" id="{ED186515-EC04-4476-82E6-11BC8CFD6B19}"/>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361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8B7AF-2C38-4319-8CA8-68AC758525C8}"/>
              </a:ext>
            </a:extLst>
          </p:cNvPr>
          <p:cNvSpPr>
            <a:spLocks noGrp="1"/>
          </p:cNvSpPr>
          <p:nvPr>
            <p:ph type="title"/>
          </p:nvPr>
        </p:nvSpPr>
        <p:spPr>
          <a:xfrm>
            <a:off x="221226" y="96683"/>
            <a:ext cx="10412361" cy="1011503"/>
          </a:xfrm>
        </p:spPr>
        <p:txBody>
          <a:bodyPr>
            <a:normAutofit/>
          </a:bodyPr>
          <a:lstStyle/>
          <a:p>
            <a:pPr>
              <a:lnSpc>
                <a:spcPct val="100000"/>
              </a:lnSpc>
            </a:pPr>
            <a:r>
              <a:rPr lang="en-US" sz="3200" b="1" dirty="0"/>
              <a:t>StreamNet Program and PSMFC GIS Data Systems and Tools</a:t>
            </a:r>
          </a:p>
        </p:txBody>
      </p:sp>
      <p:pic>
        <p:nvPicPr>
          <p:cNvPr id="8" name="Picture 7">
            <a:extLst>
              <a:ext uri="{FF2B5EF4-FFF2-40B4-BE49-F238E27FC236}">
                <a16:creationId xmlns:a16="http://schemas.microsoft.com/office/drawing/2014/main" id="{6C0D8F4A-8BFF-43E5-AA27-7439B458E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17" y="1064990"/>
            <a:ext cx="2279351" cy="2523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46E6A4AB-29C7-400C-A1F5-2CED8F49B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659" y="1081729"/>
            <a:ext cx="2309184" cy="2267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805EB9B-2FF9-4BFB-8094-2D0E8E53C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1511" y="3823663"/>
            <a:ext cx="2285317" cy="2840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96FA9731-86DA-4AC9-8E82-393BE35CB497}"/>
              </a:ext>
            </a:extLst>
          </p:cNvPr>
          <p:cNvPicPr>
            <a:picLocks noChangeAspect="1"/>
          </p:cNvPicPr>
          <p:nvPr/>
        </p:nvPicPr>
        <p:blipFill rotWithShape="1">
          <a:blip r:embed="rId6">
            <a:extLst>
              <a:ext uri="{28A0092B-C50C-407E-A947-70E740481C1C}">
                <a14:useLocalDpi xmlns:a14="http://schemas.microsoft.com/office/drawing/2010/main" val="0"/>
              </a:ext>
            </a:extLst>
          </a:blip>
          <a:srcRect b="1798"/>
          <a:stretch/>
        </p:blipFill>
        <p:spPr>
          <a:xfrm>
            <a:off x="3414168" y="1081729"/>
            <a:ext cx="2333053" cy="2636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C23D5548-8A26-4D96-A32A-AD696A496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7138" y="1553607"/>
            <a:ext cx="2339019" cy="3383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B12BC2C5-E990-498F-A7FD-2049A1543C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360" y="3786630"/>
            <a:ext cx="2273382" cy="2941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3C93D190-0AAB-42FA-BB1A-F4E3B2748E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6819" y="3832956"/>
            <a:ext cx="2189848" cy="2625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B38E93E3-0494-4F96-A869-D0DFE63D8A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13" name="Rectangle 12">
            <a:extLst>
              <a:ext uri="{FF2B5EF4-FFF2-40B4-BE49-F238E27FC236}">
                <a16:creationId xmlns:a16="http://schemas.microsoft.com/office/drawing/2014/main" id="{52E45C73-B099-4417-A3AA-9F2D43418D35}"/>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82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E6F76-0C69-41D3-B973-516BA7CCDDDD}"/>
              </a:ext>
            </a:extLst>
          </p:cNvPr>
          <p:cNvPicPr>
            <a:picLocks noChangeAspect="1"/>
          </p:cNvPicPr>
          <p:nvPr/>
        </p:nvPicPr>
        <p:blipFill>
          <a:blip r:embed="rId2"/>
          <a:stretch>
            <a:fillRect/>
          </a:stretch>
        </p:blipFill>
        <p:spPr>
          <a:xfrm>
            <a:off x="3733799" y="2819399"/>
            <a:ext cx="2224613" cy="2880197"/>
          </a:xfrm>
          <a:prstGeom prst="rect">
            <a:avLst/>
          </a:prstGeom>
          <a:ln w="19050">
            <a:solidFill>
              <a:schemeClr val="tx1"/>
            </a:solidFill>
          </a:ln>
        </p:spPr>
      </p:pic>
      <p:sp>
        <p:nvSpPr>
          <p:cNvPr id="7" name="Title 6">
            <a:extLst>
              <a:ext uri="{FF2B5EF4-FFF2-40B4-BE49-F238E27FC236}">
                <a16:creationId xmlns:a16="http://schemas.microsoft.com/office/drawing/2014/main" id="{F4220604-5D21-46BC-8414-08EFD0EF2CAD}"/>
              </a:ext>
            </a:extLst>
          </p:cNvPr>
          <p:cNvSpPr>
            <a:spLocks noGrp="1"/>
          </p:cNvSpPr>
          <p:nvPr>
            <p:ph type="ctrTitle"/>
          </p:nvPr>
        </p:nvSpPr>
        <p:spPr>
          <a:xfrm>
            <a:off x="2190135" y="168276"/>
            <a:ext cx="8030497" cy="1470025"/>
          </a:xfrm>
        </p:spPr>
        <p:txBody>
          <a:bodyPr>
            <a:normAutofit/>
          </a:bodyPr>
          <a:lstStyle/>
          <a:p>
            <a:r>
              <a:rPr lang="en-US" sz="4400" b="1" dirty="0">
                <a:latin typeface="Century Gothic" panose="020B0502020202020204" pitchFamily="34" charset="0"/>
              </a:rPr>
              <a:t>Columbia River Basin Fish and Wildlife Program</a:t>
            </a:r>
          </a:p>
        </p:txBody>
      </p:sp>
      <p:sp>
        <p:nvSpPr>
          <p:cNvPr id="8" name="Subtitle 7">
            <a:extLst>
              <a:ext uri="{FF2B5EF4-FFF2-40B4-BE49-F238E27FC236}">
                <a16:creationId xmlns:a16="http://schemas.microsoft.com/office/drawing/2014/main" id="{0BD57136-A809-44D4-BEB7-957AB29A2F1B}"/>
              </a:ext>
            </a:extLst>
          </p:cNvPr>
          <p:cNvSpPr>
            <a:spLocks noGrp="1"/>
          </p:cNvSpPr>
          <p:nvPr>
            <p:ph type="subTitle" idx="1"/>
          </p:nvPr>
        </p:nvSpPr>
        <p:spPr>
          <a:xfrm>
            <a:off x="1866900" y="1790700"/>
            <a:ext cx="8458200" cy="723900"/>
          </a:xfrm>
        </p:spPr>
        <p:txBody>
          <a:bodyPr>
            <a:normAutofit/>
          </a:bodyPr>
          <a:lstStyle/>
          <a:p>
            <a:r>
              <a:rPr lang="en-US" sz="3200" dirty="0">
                <a:latin typeface="Georgia" panose="02040502050405020303" pitchFamily="18" charset="0"/>
              </a:rPr>
              <a:t>Northwest Power and Conservation Council</a:t>
            </a:r>
          </a:p>
        </p:txBody>
      </p:sp>
      <p:pic>
        <p:nvPicPr>
          <p:cNvPr id="9" name="Picture 8">
            <a:extLst>
              <a:ext uri="{FF2B5EF4-FFF2-40B4-BE49-F238E27FC236}">
                <a16:creationId xmlns:a16="http://schemas.microsoft.com/office/drawing/2014/main" id="{8EF2F569-E368-480B-8C28-69DF250D8B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381" y="2819400"/>
            <a:ext cx="2226432" cy="2880196"/>
          </a:xfrm>
          <a:prstGeom prst="rect">
            <a:avLst/>
          </a:prstGeom>
          <a:ln w="19050">
            <a:solidFill>
              <a:schemeClr val="tx1"/>
            </a:solidFill>
          </a:ln>
        </p:spPr>
      </p:pic>
    </p:spTree>
    <p:extLst>
      <p:ext uri="{BB962C8B-B14F-4D97-AF65-F5344CB8AC3E}">
        <p14:creationId xmlns:p14="http://schemas.microsoft.com/office/powerpoint/2010/main" val="2182498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E18808-7C57-4D51-963F-A5AADF805E17}"/>
              </a:ext>
            </a:extLst>
          </p:cNvPr>
          <p:cNvSpPr/>
          <p:nvPr/>
        </p:nvSpPr>
        <p:spPr>
          <a:xfrm>
            <a:off x="9391135" y="1457863"/>
            <a:ext cx="2800865" cy="4020050"/>
          </a:xfrm>
          <a:prstGeom prst="rect">
            <a:avLst/>
          </a:prstGeom>
          <a:solidFill>
            <a:srgbClr val="53AE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 Accessed/Submitted</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
        <p:nvSpPr>
          <p:cNvPr id="2" name="Title 1">
            <a:extLst>
              <a:ext uri="{FF2B5EF4-FFF2-40B4-BE49-F238E27FC236}">
                <a16:creationId xmlns:a16="http://schemas.microsoft.com/office/drawing/2014/main" id="{9688B7AF-2C38-4319-8CA8-68AC758525C8}"/>
              </a:ext>
            </a:extLst>
          </p:cNvPr>
          <p:cNvSpPr>
            <a:spLocks noGrp="1"/>
          </p:cNvSpPr>
          <p:nvPr>
            <p:ph type="title"/>
          </p:nvPr>
        </p:nvSpPr>
        <p:spPr>
          <a:xfrm>
            <a:off x="468805" y="132300"/>
            <a:ext cx="9561858" cy="1325563"/>
          </a:xfrm>
        </p:spPr>
        <p:txBody>
          <a:bodyPr/>
          <a:lstStyle/>
          <a:p>
            <a:r>
              <a:rPr lang="en-US" sz="3200" b="1" dirty="0"/>
              <a:t>User Groups Frequenting StreamNet Website</a:t>
            </a:r>
            <a:br>
              <a:rPr lang="en-US" b="1" dirty="0"/>
            </a:br>
            <a:r>
              <a:rPr lang="en-US" sz="2000" dirty="0"/>
              <a:t>(Jan – Dec 2019)</a:t>
            </a:r>
          </a:p>
        </p:txBody>
      </p:sp>
      <p:graphicFrame>
        <p:nvGraphicFramePr>
          <p:cNvPr id="7" name="Chart 6">
            <a:extLst>
              <a:ext uri="{FF2B5EF4-FFF2-40B4-BE49-F238E27FC236}">
                <a16:creationId xmlns:a16="http://schemas.microsoft.com/office/drawing/2014/main" id="{8980625D-1AA2-4094-ABDB-3F4D46C7DA81}"/>
              </a:ext>
            </a:extLst>
          </p:cNvPr>
          <p:cNvGraphicFramePr/>
          <p:nvPr>
            <p:extLst>
              <p:ext uri="{D42A27DB-BD31-4B8C-83A1-F6EECF244321}">
                <p14:modId xmlns:p14="http://schemas.microsoft.com/office/powerpoint/2010/main" val="981950097"/>
              </p:ext>
            </p:extLst>
          </p:nvPr>
        </p:nvGraphicFramePr>
        <p:xfrm>
          <a:off x="309343" y="1380087"/>
          <a:ext cx="9213449" cy="555570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Rounded Corners 11">
            <a:extLst>
              <a:ext uri="{FF2B5EF4-FFF2-40B4-BE49-F238E27FC236}">
                <a16:creationId xmlns:a16="http://schemas.microsoft.com/office/drawing/2014/main" id="{D7C6F6F2-851C-4527-B6B3-9C8B2980D9B8}"/>
              </a:ext>
            </a:extLst>
          </p:cNvPr>
          <p:cNvSpPr/>
          <p:nvPr/>
        </p:nvSpPr>
        <p:spPr>
          <a:xfrm>
            <a:off x="9687068" y="2074089"/>
            <a:ext cx="2242686" cy="1325563"/>
          </a:xfrm>
          <a:prstGeom prst="roundRect">
            <a:avLst/>
          </a:prstGeom>
          <a:solidFill>
            <a:srgbClr val="D4EBEC">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b="1" dirty="0">
                <a:solidFill>
                  <a:schemeClr val="tx1"/>
                </a:solidFill>
              </a:rPr>
              <a:t>6,968</a:t>
            </a:r>
          </a:p>
          <a:p>
            <a:pPr algn="ctr">
              <a:lnSpc>
                <a:spcPts val="1500"/>
              </a:lnSpc>
            </a:pPr>
            <a:r>
              <a:rPr lang="en-US" sz="1600" dirty="0">
                <a:solidFill>
                  <a:schemeClr val="tx1"/>
                </a:solidFill>
              </a:rPr>
              <a:t>times users accessed data in 2019 from StreamNet queries (local trends and CAX)</a:t>
            </a:r>
          </a:p>
        </p:txBody>
      </p:sp>
      <p:sp>
        <p:nvSpPr>
          <p:cNvPr id="13" name="Rectangle: Rounded Corners 12">
            <a:extLst>
              <a:ext uri="{FF2B5EF4-FFF2-40B4-BE49-F238E27FC236}">
                <a16:creationId xmlns:a16="http://schemas.microsoft.com/office/drawing/2014/main" id="{673EF29B-4E91-468B-8B09-8D685C03E815}"/>
              </a:ext>
            </a:extLst>
          </p:cNvPr>
          <p:cNvSpPr/>
          <p:nvPr/>
        </p:nvSpPr>
        <p:spPr>
          <a:xfrm>
            <a:off x="9687068" y="3704440"/>
            <a:ext cx="2242686" cy="1325563"/>
          </a:xfrm>
          <a:prstGeom prst="roundRect">
            <a:avLst/>
          </a:prstGeom>
          <a:solidFill>
            <a:srgbClr val="D4EBEC">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b="1" dirty="0">
                <a:solidFill>
                  <a:schemeClr val="tx1"/>
                </a:solidFill>
              </a:rPr>
              <a:t>425,710</a:t>
            </a:r>
          </a:p>
          <a:p>
            <a:pPr algn="ctr">
              <a:lnSpc>
                <a:spcPts val="1500"/>
              </a:lnSpc>
            </a:pPr>
            <a:r>
              <a:rPr lang="en-US" sz="1600" dirty="0">
                <a:solidFill>
                  <a:schemeClr val="tx1"/>
                </a:solidFill>
              </a:rPr>
              <a:t>count of when API was used to submit/use data to StreamNet in 2019</a:t>
            </a:r>
          </a:p>
        </p:txBody>
      </p:sp>
      <p:pic>
        <p:nvPicPr>
          <p:cNvPr id="9" name="Picture 8">
            <a:extLst>
              <a:ext uri="{FF2B5EF4-FFF2-40B4-BE49-F238E27FC236}">
                <a16:creationId xmlns:a16="http://schemas.microsoft.com/office/drawing/2014/main" id="{D98A6E54-BE02-4C57-ACDA-1114EB2A4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10" name="Rectangle 9">
            <a:extLst>
              <a:ext uri="{FF2B5EF4-FFF2-40B4-BE49-F238E27FC236}">
                <a16:creationId xmlns:a16="http://schemas.microsoft.com/office/drawing/2014/main" id="{F11CA0D7-2AD0-4641-9BB9-46B977A4D0BE}"/>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987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8B7AF-2C38-4319-8CA8-68AC758525C8}"/>
              </a:ext>
            </a:extLst>
          </p:cNvPr>
          <p:cNvSpPr>
            <a:spLocks noGrp="1"/>
          </p:cNvSpPr>
          <p:nvPr>
            <p:ph type="title"/>
          </p:nvPr>
        </p:nvSpPr>
        <p:spPr>
          <a:xfrm>
            <a:off x="478458" y="163598"/>
            <a:ext cx="9561858" cy="855632"/>
          </a:xfrm>
        </p:spPr>
        <p:txBody>
          <a:bodyPr>
            <a:normAutofit fontScale="90000"/>
          </a:bodyPr>
          <a:lstStyle/>
          <a:p>
            <a:r>
              <a:rPr lang="en-US" b="1" dirty="0"/>
              <a:t>User Groups Downloading </a:t>
            </a:r>
            <a:r>
              <a:rPr lang="en-US" b="1" dirty="0" err="1"/>
              <a:t>StreamNet’s</a:t>
            </a:r>
            <a:r>
              <a:rPr lang="en-US" b="1" dirty="0"/>
              <a:t> GIS Data Sets </a:t>
            </a:r>
            <a:br>
              <a:rPr lang="en-US" dirty="0"/>
            </a:br>
            <a:r>
              <a:rPr lang="en-US" sz="2400" dirty="0"/>
              <a:t>(Jan-Dec 2019)</a:t>
            </a:r>
            <a:endParaRPr lang="en-US" sz="2400" b="1" dirty="0"/>
          </a:p>
        </p:txBody>
      </p:sp>
      <p:graphicFrame>
        <p:nvGraphicFramePr>
          <p:cNvPr id="6" name="Chart 5">
            <a:extLst>
              <a:ext uri="{FF2B5EF4-FFF2-40B4-BE49-F238E27FC236}">
                <a16:creationId xmlns:a16="http://schemas.microsoft.com/office/drawing/2014/main" id="{4960DB7E-D323-4E2A-8070-E1BFD76033BE}"/>
              </a:ext>
            </a:extLst>
          </p:cNvPr>
          <p:cNvGraphicFramePr/>
          <p:nvPr>
            <p:extLst>
              <p:ext uri="{D42A27DB-BD31-4B8C-83A1-F6EECF244321}">
                <p14:modId xmlns:p14="http://schemas.microsoft.com/office/powerpoint/2010/main" val="88861474"/>
              </p:ext>
            </p:extLst>
          </p:nvPr>
        </p:nvGraphicFramePr>
        <p:xfrm>
          <a:off x="683093" y="789868"/>
          <a:ext cx="9051402" cy="572389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438D7E3B-57A0-4715-A82E-89BB009893A5}"/>
              </a:ext>
            </a:extLst>
          </p:cNvPr>
          <p:cNvSpPr/>
          <p:nvPr/>
        </p:nvSpPr>
        <p:spPr>
          <a:xfrm>
            <a:off x="4205839" y="3014634"/>
            <a:ext cx="2107095" cy="1503720"/>
          </a:xfrm>
          <a:prstGeom prst="rect">
            <a:avLst/>
          </a:prstGeom>
          <a:solidFill>
            <a:srgbClr val="53AEB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b="1" dirty="0">
                <a:solidFill>
                  <a:srgbClr val="000000"/>
                </a:solidFill>
                <a:effectLst/>
                <a:ea typeface="Times New Roman" panose="02020603050405020304" pitchFamily="18" charset="0"/>
                <a:cs typeface="Times New Roman" panose="02020603050405020304" pitchFamily="18" charset="0"/>
              </a:rPr>
              <a:t>745</a:t>
            </a:r>
          </a:p>
          <a:p>
            <a:pPr marL="0" marR="0" algn="ctr">
              <a:spcBef>
                <a:spcPts val="0"/>
              </a:spcBef>
              <a:spcAft>
                <a:spcPts val="0"/>
              </a:spcAft>
            </a:pPr>
            <a:r>
              <a:rPr lang="en-US" dirty="0">
                <a:solidFill>
                  <a:srgbClr val="000000"/>
                </a:solidFill>
                <a:effectLst/>
                <a:ea typeface="Times New Roman" panose="02020603050405020304" pitchFamily="18" charset="0"/>
                <a:cs typeface="Times New Roman" panose="02020603050405020304" pitchFamily="18" charset="0"/>
              </a:rPr>
              <a:t> StreamNet GIS data sets were downloaded by these 8 user groups</a:t>
            </a:r>
            <a:endParaRPr lang="en-US"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47992C04-A001-4482-B2F7-0277363FC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11" name="Rectangle 10">
            <a:extLst>
              <a:ext uri="{FF2B5EF4-FFF2-40B4-BE49-F238E27FC236}">
                <a16:creationId xmlns:a16="http://schemas.microsoft.com/office/drawing/2014/main" id="{272BB3F3-26A5-484E-A779-0EB81F4EB57D}"/>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116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6F8F7-25E3-494D-9A5C-6C0E0575A191}"/>
              </a:ext>
            </a:extLst>
          </p:cNvPr>
          <p:cNvSpPr>
            <a:spLocks noGrp="1"/>
          </p:cNvSpPr>
          <p:nvPr>
            <p:ph type="title"/>
          </p:nvPr>
        </p:nvSpPr>
        <p:spPr>
          <a:xfrm>
            <a:off x="1137874" y="333261"/>
            <a:ext cx="9436729" cy="1325563"/>
          </a:xfrm>
        </p:spPr>
        <p:txBody>
          <a:bodyPr/>
          <a:lstStyle/>
          <a:p>
            <a:r>
              <a:rPr lang="en-US" sz="3200" b="1" dirty="0"/>
              <a:t>StreamNet Local Fish Trend Data Status</a:t>
            </a:r>
            <a:br>
              <a:rPr lang="en-US" sz="3200" b="1" dirty="0"/>
            </a:br>
            <a:r>
              <a:rPr lang="en-US" sz="2200" dirty="0"/>
              <a:t>(August 3, 2020 snapshot)</a:t>
            </a:r>
          </a:p>
        </p:txBody>
      </p:sp>
      <p:graphicFrame>
        <p:nvGraphicFramePr>
          <p:cNvPr id="7" name="Content Placeholder 6">
            <a:extLst>
              <a:ext uri="{FF2B5EF4-FFF2-40B4-BE49-F238E27FC236}">
                <a16:creationId xmlns:a16="http://schemas.microsoft.com/office/drawing/2014/main" id="{4274E9DB-F1C8-4FA1-829B-5D5329E8CD22}"/>
              </a:ext>
            </a:extLst>
          </p:cNvPr>
          <p:cNvGraphicFramePr>
            <a:graphicFrameLocks noGrp="1"/>
          </p:cNvGraphicFramePr>
          <p:nvPr>
            <p:ph idx="1"/>
            <p:extLst>
              <p:ext uri="{D42A27DB-BD31-4B8C-83A1-F6EECF244321}">
                <p14:modId xmlns:p14="http://schemas.microsoft.com/office/powerpoint/2010/main" val="478250951"/>
              </p:ext>
            </p:extLst>
          </p:nvPr>
        </p:nvGraphicFramePr>
        <p:xfrm>
          <a:off x="1252180" y="1698580"/>
          <a:ext cx="9801946" cy="3505162"/>
        </p:xfrm>
        <a:graphic>
          <a:graphicData uri="http://schemas.openxmlformats.org/drawingml/2006/table">
            <a:tbl>
              <a:tblPr>
                <a:tableStyleId>{9D7B26C5-4107-4FEC-AEDC-1716B250A1EF}</a:tableStyleId>
              </a:tblPr>
              <a:tblGrid>
                <a:gridCol w="3388472">
                  <a:extLst>
                    <a:ext uri="{9D8B030D-6E8A-4147-A177-3AD203B41FA5}">
                      <a16:colId xmlns:a16="http://schemas.microsoft.com/office/drawing/2014/main" val="406740580"/>
                    </a:ext>
                  </a:extLst>
                </a:gridCol>
                <a:gridCol w="2427036">
                  <a:extLst>
                    <a:ext uri="{9D8B030D-6E8A-4147-A177-3AD203B41FA5}">
                      <a16:colId xmlns:a16="http://schemas.microsoft.com/office/drawing/2014/main" val="3274984364"/>
                    </a:ext>
                  </a:extLst>
                </a:gridCol>
                <a:gridCol w="2728278">
                  <a:extLst>
                    <a:ext uri="{9D8B030D-6E8A-4147-A177-3AD203B41FA5}">
                      <a16:colId xmlns:a16="http://schemas.microsoft.com/office/drawing/2014/main" val="3103104157"/>
                    </a:ext>
                  </a:extLst>
                </a:gridCol>
                <a:gridCol w="1258160">
                  <a:extLst>
                    <a:ext uri="{9D8B030D-6E8A-4147-A177-3AD203B41FA5}">
                      <a16:colId xmlns:a16="http://schemas.microsoft.com/office/drawing/2014/main" val="3837132395"/>
                    </a:ext>
                  </a:extLst>
                </a:gridCol>
              </a:tblGrid>
              <a:tr h="375037">
                <a:tc>
                  <a:txBody>
                    <a:bodyPr/>
                    <a:lstStyle/>
                    <a:p>
                      <a:pPr algn="l" fontAlgn="b"/>
                      <a:r>
                        <a:rPr lang="en-US" sz="2000" b="1" u="none" strike="noStrike" dirty="0">
                          <a:effectLst/>
                        </a:rPr>
                        <a:t>Data Category</a:t>
                      </a:r>
                      <a:endParaRPr lang="en-US" sz="20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2000" b="1" u="none" strike="noStrike" dirty="0">
                          <a:effectLst/>
                        </a:rPr>
                        <a:t>Available Data*</a:t>
                      </a:r>
                      <a:endParaRPr lang="en-US" sz="20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2000" b="1" u="none" strike="noStrike" dirty="0">
                          <a:effectLst/>
                        </a:rPr>
                        <a:t>Years</a:t>
                      </a:r>
                      <a:endParaRPr lang="en-US" sz="20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2000" b="1" u="none" strike="noStrike" dirty="0">
                          <a:effectLst/>
                        </a:rPr>
                        <a:t>Records</a:t>
                      </a:r>
                      <a:endParaRPr lang="en-US" sz="20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26697037"/>
                  </a:ext>
                </a:extLst>
              </a:tr>
              <a:tr h="346189">
                <a:tc>
                  <a:txBody>
                    <a:bodyPr/>
                    <a:lstStyle/>
                    <a:p>
                      <a:pPr algn="l" fontAlgn="b"/>
                      <a:r>
                        <a:rPr lang="en-US" sz="2000" b="1" u="none" strike="noStrike" dirty="0">
                          <a:effectLst/>
                        </a:rPr>
                        <a:t>Redd counts</a:t>
                      </a:r>
                      <a:endParaRPr lang="en-US" sz="20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bg1">
                          <a:lumMod val="85000"/>
                        </a:schemeClr>
                      </a:solidFill>
                      <a:prstDash val="solid"/>
                      <a:round/>
                      <a:headEnd type="none" w="med" len="med"/>
                      <a:tailEnd type="none" w="med" len="med"/>
                    </a:lnT>
                    <a:solidFill>
                      <a:srgbClr val="D4EBEC"/>
                    </a:solidFill>
                  </a:tcPr>
                </a:tc>
                <a:tc>
                  <a:txBody>
                    <a:bodyPr/>
                    <a:lstStyle/>
                    <a:p>
                      <a:pPr algn="ctr" fontAlgn="b"/>
                      <a:r>
                        <a:rPr lang="en-US" sz="2000" u="none" strike="noStrike" dirty="0">
                          <a:effectLst/>
                        </a:rPr>
                        <a:t>4,940 Trends</a:t>
                      </a:r>
                      <a:endParaRPr lang="en-US" sz="20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bg1">
                          <a:lumMod val="85000"/>
                        </a:schemeClr>
                      </a:solidFill>
                      <a:prstDash val="solid"/>
                      <a:round/>
                      <a:headEnd type="none" w="med" len="med"/>
                      <a:tailEnd type="none" w="med" len="med"/>
                    </a:lnT>
                    <a:solidFill>
                      <a:srgbClr val="A8D6D8">
                        <a:alpha val="60000"/>
                      </a:srgbClr>
                    </a:solidFill>
                  </a:tcPr>
                </a:tc>
                <a:tc>
                  <a:txBody>
                    <a:bodyPr/>
                    <a:lstStyle/>
                    <a:p>
                      <a:pPr algn="ctr" fontAlgn="b"/>
                      <a:r>
                        <a:rPr lang="en-US" sz="2000" u="none" strike="noStrike" dirty="0">
                          <a:effectLst/>
                        </a:rPr>
                        <a:t>1901 - 2019</a:t>
                      </a:r>
                      <a:endParaRPr lang="en-US" sz="20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bg1">
                          <a:lumMod val="85000"/>
                        </a:schemeClr>
                      </a:solidFill>
                      <a:prstDash val="solid"/>
                      <a:round/>
                      <a:headEnd type="none" w="med" len="med"/>
                      <a:tailEnd type="none" w="med" len="med"/>
                    </a:lnT>
                    <a:solidFill>
                      <a:srgbClr val="A8D6D8">
                        <a:alpha val="60000"/>
                      </a:srgbClr>
                    </a:solidFill>
                  </a:tcPr>
                </a:tc>
                <a:tc>
                  <a:txBody>
                    <a:bodyPr/>
                    <a:lstStyle/>
                    <a:p>
                      <a:pPr algn="ctr" fontAlgn="b"/>
                      <a:r>
                        <a:rPr lang="en-US" sz="2000" u="none" strike="noStrike" dirty="0">
                          <a:effectLst/>
                        </a:rPr>
                        <a:t>53,662</a:t>
                      </a:r>
                      <a:endParaRPr lang="en-US" sz="20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bg1">
                          <a:lumMod val="85000"/>
                        </a:schemeClr>
                      </a:solidFill>
                      <a:prstDash val="solid"/>
                      <a:round/>
                      <a:headEnd type="none" w="med" len="med"/>
                      <a:tailEnd type="none" w="med" len="med"/>
                    </a:lnT>
                    <a:solidFill>
                      <a:srgbClr val="A8D6D8">
                        <a:alpha val="60000"/>
                      </a:srgbClr>
                    </a:solidFill>
                  </a:tcPr>
                </a:tc>
                <a:extLst>
                  <a:ext uri="{0D108BD9-81ED-4DB2-BD59-A6C34878D82A}">
                    <a16:rowId xmlns:a16="http://schemas.microsoft.com/office/drawing/2014/main" val="691643888"/>
                  </a:ext>
                </a:extLst>
              </a:tr>
              <a:tr h="346189">
                <a:tc>
                  <a:txBody>
                    <a:bodyPr/>
                    <a:lstStyle/>
                    <a:p>
                      <a:pPr algn="l" fontAlgn="b"/>
                      <a:r>
                        <a:rPr lang="en-US" sz="2000" b="1" u="none" strike="noStrike" dirty="0">
                          <a:effectLst/>
                        </a:rPr>
                        <a:t>Fish counts</a:t>
                      </a:r>
                      <a:endParaRPr lang="en-US" sz="20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438 Trends</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1956 - 2019</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2,275</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11857379"/>
                  </a:ext>
                </a:extLst>
              </a:tr>
              <a:tr h="346189">
                <a:tc>
                  <a:txBody>
                    <a:bodyPr/>
                    <a:lstStyle/>
                    <a:p>
                      <a:pPr algn="l" fontAlgn="b"/>
                      <a:r>
                        <a:rPr lang="en-US" sz="2000" b="1" u="none" strike="noStrike" dirty="0" err="1">
                          <a:effectLst/>
                        </a:rPr>
                        <a:t>Spawner</a:t>
                      </a:r>
                      <a:r>
                        <a:rPr lang="en-US" sz="2000" b="1" u="none" strike="noStrike" dirty="0">
                          <a:effectLst/>
                        </a:rPr>
                        <a:t> counts</a:t>
                      </a:r>
                      <a:endParaRPr lang="en-US" sz="2000" b="1"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5,135 Trends</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1944 - 2019</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39,061</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extLst>
                  <a:ext uri="{0D108BD9-81ED-4DB2-BD59-A6C34878D82A}">
                    <a16:rowId xmlns:a16="http://schemas.microsoft.com/office/drawing/2014/main" val="2055385165"/>
                  </a:ext>
                </a:extLst>
              </a:tr>
              <a:tr h="346189">
                <a:tc>
                  <a:txBody>
                    <a:bodyPr/>
                    <a:lstStyle/>
                    <a:p>
                      <a:pPr algn="l" fontAlgn="b"/>
                      <a:r>
                        <a:rPr lang="en-US" sz="2000" b="1" u="none" strike="noStrike" dirty="0">
                          <a:effectLst/>
                        </a:rPr>
                        <a:t>Spawning population estimates</a:t>
                      </a:r>
                      <a:endParaRPr lang="en-US" sz="20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3,170 Trends</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1901 - 2019</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22,025</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2576310"/>
                  </a:ext>
                </a:extLst>
              </a:tr>
              <a:tr h="346189">
                <a:tc>
                  <a:txBody>
                    <a:bodyPr/>
                    <a:lstStyle/>
                    <a:p>
                      <a:pPr algn="l" fontAlgn="b"/>
                      <a:r>
                        <a:rPr lang="en-US" sz="2000" b="1" u="none" strike="noStrike" dirty="0">
                          <a:effectLst/>
                        </a:rPr>
                        <a:t>Dam / weir counts</a:t>
                      </a:r>
                      <a:endParaRPr lang="en-US" sz="2000" b="1"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506 Trends</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1926 - 2019</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14,094</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extLst>
                  <a:ext uri="{0D108BD9-81ED-4DB2-BD59-A6C34878D82A}">
                    <a16:rowId xmlns:a16="http://schemas.microsoft.com/office/drawing/2014/main" val="79558735"/>
                  </a:ext>
                </a:extLst>
              </a:tr>
              <a:tr h="346189">
                <a:tc>
                  <a:txBody>
                    <a:bodyPr/>
                    <a:lstStyle/>
                    <a:p>
                      <a:pPr algn="l" fontAlgn="b"/>
                      <a:r>
                        <a:rPr lang="en-US" sz="2000" b="1" u="none" strike="noStrike" dirty="0">
                          <a:effectLst/>
                        </a:rPr>
                        <a:t>Fish abundance estimates</a:t>
                      </a:r>
                      <a:endParaRPr lang="en-US" sz="20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128 Trends</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1976 - 2018</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530</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05464607"/>
                  </a:ext>
                </a:extLst>
              </a:tr>
              <a:tr h="346189">
                <a:tc>
                  <a:txBody>
                    <a:bodyPr/>
                    <a:lstStyle/>
                    <a:p>
                      <a:pPr algn="l" fontAlgn="b"/>
                      <a:r>
                        <a:rPr lang="en-US" sz="2000" b="1" u="none" strike="noStrike" dirty="0">
                          <a:effectLst/>
                        </a:rPr>
                        <a:t>Hatchery returns</a:t>
                      </a:r>
                      <a:endParaRPr lang="en-US" sz="2000" b="1"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1,084 Trends</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1906 - 2019</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10,361</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extLst>
                  <a:ext uri="{0D108BD9-81ED-4DB2-BD59-A6C34878D82A}">
                    <a16:rowId xmlns:a16="http://schemas.microsoft.com/office/drawing/2014/main" val="2688415893"/>
                  </a:ext>
                </a:extLst>
              </a:tr>
              <a:tr h="346189">
                <a:tc>
                  <a:txBody>
                    <a:bodyPr/>
                    <a:lstStyle/>
                    <a:p>
                      <a:pPr algn="l" fontAlgn="b"/>
                      <a:r>
                        <a:rPr lang="en-US" sz="2000" b="1" u="none" strike="noStrike" dirty="0">
                          <a:effectLst/>
                        </a:rPr>
                        <a:t>Freshwater harvest</a:t>
                      </a:r>
                      <a:endParaRPr lang="en-US" sz="20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2,708 Trends</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a:effectLst/>
                        </a:rPr>
                        <a:t>1894 - 2015</a:t>
                      </a:r>
                      <a:endParaRPr lang="en-US"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45,661</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62976690"/>
                  </a:ext>
                </a:extLst>
              </a:tr>
              <a:tr h="360613">
                <a:tc>
                  <a:txBody>
                    <a:bodyPr/>
                    <a:lstStyle/>
                    <a:p>
                      <a:pPr algn="l" fontAlgn="b"/>
                      <a:r>
                        <a:rPr lang="en-US" sz="2000" b="1" u="none" strike="noStrike" dirty="0">
                          <a:effectLst/>
                        </a:rPr>
                        <a:t>Protected areas</a:t>
                      </a:r>
                      <a:endParaRPr lang="en-US" sz="2000" b="1"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32,997 Records</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n/a</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tc>
                  <a:txBody>
                    <a:bodyPr/>
                    <a:lstStyle/>
                    <a:p>
                      <a:pPr algn="ctr" fontAlgn="b"/>
                      <a:r>
                        <a:rPr lang="en-US" sz="2000" u="none" strike="noStrike" dirty="0">
                          <a:effectLst/>
                        </a:rPr>
                        <a:t>n/a</a:t>
                      </a:r>
                      <a:endParaRPr lang="en-US" sz="2000" b="0" i="0" u="none" strike="noStrike" dirty="0">
                        <a:solidFill>
                          <a:srgbClr val="000000"/>
                        </a:solidFill>
                        <a:effectLst/>
                        <a:latin typeface="Calibri" panose="020F0502020204030204" pitchFamily="34" charset="0"/>
                      </a:endParaRPr>
                    </a:p>
                  </a:txBody>
                  <a:tcPr marL="0" marR="0" marT="0" marB="0" anchor="b">
                    <a:solidFill>
                      <a:srgbClr val="D4EBEC"/>
                    </a:solidFill>
                  </a:tcPr>
                </a:tc>
                <a:extLst>
                  <a:ext uri="{0D108BD9-81ED-4DB2-BD59-A6C34878D82A}">
                    <a16:rowId xmlns:a16="http://schemas.microsoft.com/office/drawing/2014/main" val="1202659760"/>
                  </a:ext>
                </a:extLst>
              </a:tr>
            </a:tbl>
          </a:graphicData>
        </a:graphic>
      </p:graphicFrame>
      <p:sp>
        <p:nvSpPr>
          <p:cNvPr id="8" name="Rectangle 7">
            <a:extLst>
              <a:ext uri="{FF2B5EF4-FFF2-40B4-BE49-F238E27FC236}">
                <a16:creationId xmlns:a16="http://schemas.microsoft.com/office/drawing/2014/main" id="{C9498228-D8F4-4790-B392-38C67E83B9D9}"/>
              </a:ext>
            </a:extLst>
          </p:cNvPr>
          <p:cNvSpPr/>
          <p:nvPr/>
        </p:nvSpPr>
        <p:spPr>
          <a:xfrm>
            <a:off x="1137874" y="5627637"/>
            <a:ext cx="9284849" cy="646331"/>
          </a:xfrm>
          <a:prstGeom prst="rect">
            <a:avLst/>
          </a:prstGeom>
        </p:spPr>
        <p:txBody>
          <a:bodyPr wrap="none">
            <a:spAutoFit/>
          </a:bodyPr>
          <a:lstStyle/>
          <a:p>
            <a:r>
              <a:rPr lang="en-US" dirty="0">
                <a:solidFill>
                  <a:srgbClr val="000000"/>
                </a:solidFill>
                <a:latin typeface="Calibri" panose="020F0502020204030204" pitchFamily="34" charset="0"/>
              </a:rPr>
              <a:t>*Data sets from Columbia River Basin and other areas of MT, ID, WA, and OR</a:t>
            </a:r>
          </a:p>
          <a:p>
            <a:r>
              <a:rPr lang="en-US" dirty="0">
                <a:solidFill>
                  <a:srgbClr val="000000"/>
                </a:solidFill>
                <a:latin typeface="Calibri" panose="020F0502020204030204" pitchFamily="34" charset="0"/>
              </a:rPr>
              <a:t>- Fish Species include resident and anadromous fish, including 36 NPCC FW Program focal species</a:t>
            </a:r>
            <a:endParaRPr lang="en-US" dirty="0"/>
          </a:p>
        </p:txBody>
      </p:sp>
      <p:pic>
        <p:nvPicPr>
          <p:cNvPr id="10" name="Picture 9">
            <a:extLst>
              <a:ext uri="{FF2B5EF4-FFF2-40B4-BE49-F238E27FC236}">
                <a16:creationId xmlns:a16="http://schemas.microsoft.com/office/drawing/2014/main" id="{5837A234-7CB8-437A-BB2E-BC2896B3E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11" name="Rectangle 10">
            <a:extLst>
              <a:ext uri="{FF2B5EF4-FFF2-40B4-BE49-F238E27FC236}">
                <a16:creationId xmlns:a16="http://schemas.microsoft.com/office/drawing/2014/main" id="{FD29BBDB-F77A-4A35-8844-E4B1CAE949F8}"/>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849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AFCD-1707-4059-A40C-9EB4FEAFB8AA}"/>
              </a:ext>
            </a:extLst>
          </p:cNvPr>
          <p:cNvSpPr>
            <a:spLocks noGrp="1"/>
          </p:cNvSpPr>
          <p:nvPr>
            <p:ph type="title"/>
          </p:nvPr>
        </p:nvSpPr>
        <p:spPr>
          <a:xfrm>
            <a:off x="522513" y="439538"/>
            <a:ext cx="9542607" cy="1325563"/>
          </a:xfrm>
        </p:spPr>
        <p:txBody>
          <a:bodyPr>
            <a:normAutofit/>
          </a:bodyPr>
          <a:lstStyle/>
          <a:p>
            <a:r>
              <a:rPr lang="en-US" sz="3200" b="1" dirty="0"/>
              <a:t>StreamNet revised Strategic Plan 2021-2026</a:t>
            </a:r>
          </a:p>
        </p:txBody>
      </p:sp>
      <p:sp>
        <p:nvSpPr>
          <p:cNvPr id="3" name="Content Placeholder 2">
            <a:extLst>
              <a:ext uri="{FF2B5EF4-FFF2-40B4-BE49-F238E27FC236}">
                <a16:creationId xmlns:a16="http://schemas.microsoft.com/office/drawing/2014/main" id="{5033CDB7-469D-43D1-9C7B-B9A7D3F0F46D}"/>
              </a:ext>
            </a:extLst>
          </p:cNvPr>
          <p:cNvSpPr>
            <a:spLocks noGrp="1"/>
          </p:cNvSpPr>
          <p:nvPr>
            <p:ph idx="1"/>
          </p:nvPr>
        </p:nvSpPr>
        <p:spPr>
          <a:xfrm>
            <a:off x="522514" y="1421028"/>
            <a:ext cx="6904598" cy="4755936"/>
          </a:xfrm>
        </p:spPr>
        <p:txBody>
          <a:bodyPr>
            <a:normAutofit fontScale="85000" lnSpcReduction="20000"/>
          </a:bodyPr>
          <a:lstStyle/>
          <a:p>
            <a:pPr>
              <a:lnSpc>
                <a:spcPct val="100000"/>
              </a:lnSpc>
            </a:pPr>
            <a:r>
              <a:rPr lang="en-US" b="1" i="1" dirty="0"/>
              <a:t>Summary of updates</a:t>
            </a:r>
          </a:p>
          <a:p>
            <a:pPr lvl="1">
              <a:lnSpc>
                <a:spcPct val="100000"/>
              </a:lnSpc>
            </a:pPr>
            <a:r>
              <a:rPr lang="en-US" dirty="0"/>
              <a:t>Reformatted into a standard strategic plan format, incorporated relevant content from </a:t>
            </a:r>
          </a:p>
          <a:p>
            <a:pPr lvl="2">
              <a:lnSpc>
                <a:spcPct val="100000"/>
              </a:lnSpc>
            </a:pPr>
            <a:r>
              <a:rPr lang="en-US" dirty="0"/>
              <a:t>2015 Strategic Plan</a:t>
            </a:r>
          </a:p>
          <a:p>
            <a:pPr lvl="2">
              <a:lnSpc>
                <a:spcPct val="100000"/>
              </a:lnSpc>
            </a:pPr>
            <a:r>
              <a:rPr lang="en-US" dirty="0"/>
              <a:t>Current BPA statement of work (SOW) developed with Steering Committee</a:t>
            </a:r>
          </a:p>
          <a:p>
            <a:pPr lvl="2">
              <a:lnSpc>
                <a:spcPct val="100000"/>
              </a:lnSpc>
            </a:pPr>
            <a:r>
              <a:rPr lang="en-US" dirty="0"/>
              <a:t>2019 annual project report to BPA produced with Steering Committee</a:t>
            </a:r>
          </a:p>
          <a:p>
            <a:pPr lvl="2">
              <a:lnSpc>
                <a:spcPct val="100000"/>
              </a:lnSpc>
            </a:pPr>
            <a:r>
              <a:rPr lang="en-US" dirty="0"/>
              <a:t>updated/added content as needed with input from Steering Committee members.</a:t>
            </a:r>
          </a:p>
          <a:p>
            <a:pPr lvl="1">
              <a:lnSpc>
                <a:spcPct val="100000"/>
              </a:lnSpc>
            </a:pPr>
            <a:r>
              <a:rPr lang="en-US" dirty="0"/>
              <a:t>Aligned content overlapping with CAP 5-Year Work Plan and the 2020 Roles and Responsibilities document</a:t>
            </a:r>
          </a:p>
          <a:p>
            <a:pPr lvl="1">
              <a:lnSpc>
                <a:spcPct val="100000"/>
              </a:lnSpc>
            </a:pPr>
            <a:r>
              <a:rPr lang="en-US" dirty="0"/>
              <a:t>Developed new figures to illustrate data flow and relationship among groups</a:t>
            </a:r>
          </a:p>
          <a:p>
            <a:pPr>
              <a:lnSpc>
                <a:spcPct val="100000"/>
              </a:lnSpc>
            </a:pPr>
            <a:endParaRPr lang="en-US" i="1" dirty="0"/>
          </a:p>
          <a:p>
            <a:pPr>
              <a:lnSpc>
                <a:spcPct val="100000"/>
              </a:lnSpc>
            </a:pPr>
            <a:r>
              <a:rPr lang="en-US" i="1" dirty="0"/>
              <a:t>Any additions/deletions?</a:t>
            </a:r>
          </a:p>
          <a:p>
            <a:pPr>
              <a:lnSpc>
                <a:spcPct val="100000"/>
              </a:lnSpc>
            </a:pPr>
            <a:endParaRPr lang="en-US" dirty="0"/>
          </a:p>
        </p:txBody>
      </p:sp>
      <p:pic>
        <p:nvPicPr>
          <p:cNvPr id="6" name="Picture 5">
            <a:extLst>
              <a:ext uri="{FF2B5EF4-FFF2-40B4-BE49-F238E27FC236}">
                <a16:creationId xmlns:a16="http://schemas.microsoft.com/office/drawing/2014/main" id="{1E41AD8F-6E81-44CC-8F01-EDB8DB70A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8" name="Rectangle 7">
            <a:extLst>
              <a:ext uri="{FF2B5EF4-FFF2-40B4-BE49-F238E27FC236}">
                <a16:creationId xmlns:a16="http://schemas.microsoft.com/office/drawing/2014/main" id="{65EDDF09-6480-4B1C-83B1-2E42B7CB03AD}"/>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3CF4EA-7173-4DB8-9F55-E6DF67B48520}"/>
              </a:ext>
            </a:extLst>
          </p:cNvPr>
          <p:cNvPicPr>
            <a:picLocks noChangeAspect="1"/>
          </p:cNvPicPr>
          <p:nvPr/>
        </p:nvPicPr>
        <p:blipFill>
          <a:blip r:embed="rId3"/>
          <a:stretch>
            <a:fillRect/>
          </a:stretch>
        </p:blipFill>
        <p:spPr>
          <a:xfrm>
            <a:off x="7881048" y="1394265"/>
            <a:ext cx="3857015" cy="4782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7572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AFCD-1707-4059-A40C-9EB4FEAFB8AA}"/>
              </a:ext>
            </a:extLst>
          </p:cNvPr>
          <p:cNvSpPr>
            <a:spLocks noGrp="1"/>
          </p:cNvSpPr>
          <p:nvPr>
            <p:ph type="title"/>
          </p:nvPr>
        </p:nvSpPr>
        <p:spPr>
          <a:xfrm>
            <a:off x="396523" y="307637"/>
            <a:ext cx="9542607" cy="794683"/>
          </a:xfrm>
        </p:spPr>
        <p:txBody>
          <a:bodyPr>
            <a:normAutofit/>
          </a:bodyPr>
          <a:lstStyle/>
          <a:p>
            <a:r>
              <a:rPr lang="en-US" sz="3200" b="1" dirty="0"/>
              <a:t>StreamNet FY2021 Baseline Budget</a:t>
            </a:r>
          </a:p>
        </p:txBody>
      </p:sp>
      <p:sp>
        <p:nvSpPr>
          <p:cNvPr id="3" name="Content Placeholder 2">
            <a:extLst>
              <a:ext uri="{FF2B5EF4-FFF2-40B4-BE49-F238E27FC236}">
                <a16:creationId xmlns:a16="http://schemas.microsoft.com/office/drawing/2014/main" id="{5033CDB7-469D-43D1-9C7B-B9A7D3F0F46D}"/>
              </a:ext>
            </a:extLst>
          </p:cNvPr>
          <p:cNvSpPr>
            <a:spLocks noGrp="1"/>
          </p:cNvSpPr>
          <p:nvPr>
            <p:ph idx="1"/>
          </p:nvPr>
        </p:nvSpPr>
        <p:spPr>
          <a:xfrm>
            <a:off x="211087" y="1116411"/>
            <a:ext cx="3385623" cy="4681840"/>
          </a:xfrm>
        </p:spPr>
        <p:txBody>
          <a:bodyPr>
            <a:noAutofit/>
          </a:bodyPr>
          <a:lstStyle/>
          <a:p>
            <a:pPr marL="0" indent="0">
              <a:lnSpc>
                <a:spcPts val="1600"/>
              </a:lnSpc>
              <a:buNone/>
            </a:pPr>
            <a:r>
              <a:rPr lang="en-US" sz="1800" b="1" dirty="0"/>
              <a:t>FY21 baseline budget: $2,159,766</a:t>
            </a:r>
          </a:p>
          <a:p>
            <a:pPr>
              <a:lnSpc>
                <a:spcPts val="1600"/>
              </a:lnSpc>
              <a:spcBef>
                <a:spcPts val="0"/>
              </a:spcBef>
            </a:pPr>
            <a:r>
              <a:rPr lang="en-US" sz="1600" dirty="0"/>
              <a:t>$142,513 increase</a:t>
            </a:r>
          </a:p>
          <a:p>
            <a:pPr>
              <a:lnSpc>
                <a:spcPts val="1600"/>
              </a:lnSpc>
              <a:spcBef>
                <a:spcPts val="0"/>
              </a:spcBef>
            </a:pPr>
            <a:r>
              <a:rPr lang="en-US" sz="1600" dirty="0"/>
              <a:t>Supports PSMFC staff funding 2.92 FTE StreamNet staff, 3-months PSMFC GIS staff, and subcontracts</a:t>
            </a:r>
          </a:p>
          <a:p>
            <a:pPr marL="0" indent="0">
              <a:lnSpc>
                <a:spcPts val="1600"/>
              </a:lnSpc>
              <a:spcBef>
                <a:spcPts val="0"/>
              </a:spcBef>
              <a:buNone/>
            </a:pPr>
            <a:endParaRPr lang="en-US" sz="1800" dirty="0"/>
          </a:p>
          <a:p>
            <a:pPr marL="0" indent="0">
              <a:lnSpc>
                <a:spcPts val="1600"/>
              </a:lnSpc>
              <a:spcBef>
                <a:spcPts val="0"/>
              </a:spcBef>
              <a:buNone/>
            </a:pPr>
            <a:r>
              <a:rPr lang="en-US" sz="1800" b="1" dirty="0"/>
              <a:t>FY 21 Percent baseline budget allocation                      </a:t>
            </a:r>
          </a:p>
          <a:p>
            <a:pPr marL="0" indent="0">
              <a:lnSpc>
                <a:spcPts val="1600"/>
              </a:lnSpc>
              <a:spcBef>
                <a:spcPts val="0"/>
              </a:spcBef>
              <a:buNone/>
            </a:pPr>
            <a:r>
              <a:rPr lang="en-US" sz="1400" i="1" dirty="0"/>
              <a:t>excluding indirect fees, and state specific adjustments from roll-over or portfolio mgmt. contributions:</a:t>
            </a:r>
          </a:p>
          <a:p>
            <a:pPr>
              <a:lnSpc>
                <a:spcPts val="1600"/>
              </a:lnSpc>
              <a:spcBef>
                <a:spcPts val="0"/>
              </a:spcBef>
            </a:pPr>
            <a:r>
              <a:rPr lang="en-US" sz="1600" dirty="0"/>
              <a:t>CCT 4%</a:t>
            </a:r>
          </a:p>
          <a:p>
            <a:pPr>
              <a:lnSpc>
                <a:spcPts val="1600"/>
              </a:lnSpc>
              <a:spcBef>
                <a:spcPts val="0"/>
              </a:spcBef>
            </a:pPr>
            <a:r>
              <a:rPr lang="en-US" sz="1600" dirty="0"/>
              <a:t>MFWP 8%</a:t>
            </a:r>
          </a:p>
          <a:p>
            <a:pPr>
              <a:lnSpc>
                <a:spcPts val="1600"/>
              </a:lnSpc>
              <a:spcBef>
                <a:spcPts val="0"/>
              </a:spcBef>
            </a:pPr>
            <a:r>
              <a:rPr lang="en-US" sz="1600" dirty="0"/>
              <a:t>IDFG 15%</a:t>
            </a:r>
          </a:p>
          <a:p>
            <a:pPr>
              <a:lnSpc>
                <a:spcPts val="1600"/>
              </a:lnSpc>
              <a:spcBef>
                <a:spcPts val="0"/>
              </a:spcBef>
            </a:pPr>
            <a:r>
              <a:rPr lang="en-US" sz="1600" dirty="0"/>
              <a:t>PSMFC 22%</a:t>
            </a:r>
          </a:p>
          <a:p>
            <a:pPr>
              <a:lnSpc>
                <a:spcPts val="1600"/>
              </a:lnSpc>
              <a:spcBef>
                <a:spcPts val="0"/>
              </a:spcBef>
            </a:pPr>
            <a:r>
              <a:rPr lang="en-US" sz="1600" dirty="0"/>
              <a:t>WDFW 22%</a:t>
            </a:r>
          </a:p>
          <a:p>
            <a:pPr>
              <a:lnSpc>
                <a:spcPts val="1600"/>
              </a:lnSpc>
              <a:spcBef>
                <a:spcPts val="0"/>
              </a:spcBef>
            </a:pPr>
            <a:r>
              <a:rPr lang="en-US" sz="1600" dirty="0"/>
              <a:t>ODFW 23%</a:t>
            </a:r>
          </a:p>
          <a:p>
            <a:pPr>
              <a:lnSpc>
                <a:spcPts val="1600"/>
              </a:lnSpc>
              <a:spcBef>
                <a:spcPts val="0"/>
              </a:spcBef>
            </a:pPr>
            <a:r>
              <a:rPr lang="en-US" sz="1600" dirty="0"/>
              <a:t>Other subcontracts 5%</a:t>
            </a:r>
          </a:p>
          <a:p>
            <a:pPr marL="0" indent="0">
              <a:lnSpc>
                <a:spcPts val="1600"/>
              </a:lnSpc>
              <a:spcBef>
                <a:spcPts val="0"/>
              </a:spcBef>
              <a:buNone/>
            </a:pPr>
            <a:endParaRPr lang="en-US" sz="1600" dirty="0"/>
          </a:p>
          <a:p>
            <a:pPr marL="0" indent="0">
              <a:lnSpc>
                <a:spcPts val="1600"/>
              </a:lnSpc>
              <a:spcBef>
                <a:spcPts val="0"/>
              </a:spcBef>
              <a:buNone/>
            </a:pPr>
            <a:r>
              <a:rPr lang="en-US" sz="1600" b="1" dirty="0"/>
              <a:t>FY20-21 Statement of Work</a:t>
            </a:r>
          </a:p>
          <a:p>
            <a:pPr>
              <a:lnSpc>
                <a:spcPts val="1600"/>
              </a:lnSpc>
              <a:spcBef>
                <a:spcPts val="0"/>
              </a:spcBef>
            </a:pPr>
            <a:r>
              <a:rPr lang="en-US" sz="1600" dirty="0"/>
              <a:t>details in </a:t>
            </a:r>
            <a:r>
              <a:rPr lang="en-US" sz="1600" dirty="0" err="1"/>
              <a:t>CBFish</a:t>
            </a:r>
            <a:r>
              <a:rPr lang="en-US" sz="1600" dirty="0"/>
              <a:t> for the 2018-2019 SOW and 2019 Annual Project Report to BPA</a:t>
            </a:r>
          </a:p>
        </p:txBody>
      </p:sp>
      <p:pic>
        <p:nvPicPr>
          <p:cNvPr id="8" name="Picture 7">
            <a:extLst>
              <a:ext uri="{FF2B5EF4-FFF2-40B4-BE49-F238E27FC236}">
                <a16:creationId xmlns:a16="http://schemas.microsoft.com/office/drawing/2014/main" id="{01766D4E-540F-4F5A-91B2-07FDF13AA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10" name="Rectangle 9">
            <a:extLst>
              <a:ext uri="{FF2B5EF4-FFF2-40B4-BE49-F238E27FC236}">
                <a16:creationId xmlns:a16="http://schemas.microsoft.com/office/drawing/2014/main" id="{75057185-1139-4CE3-B2FD-5B6AA17C7FE8}"/>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9127B12-841F-43B7-B254-AEB29B753605}"/>
              </a:ext>
            </a:extLst>
          </p:cNvPr>
          <p:cNvSpPr/>
          <p:nvPr/>
        </p:nvSpPr>
        <p:spPr>
          <a:xfrm>
            <a:off x="245781" y="6195592"/>
            <a:ext cx="4149801" cy="492443"/>
          </a:xfrm>
          <a:prstGeom prst="rect">
            <a:avLst/>
          </a:prstGeom>
        </p:spPr>
        <p:txBody>
          <a:bodyPr wrap="square">
            <a:spAutoFit/>
          </a:bodyPr>
          <a:lstStyle/>
          <a:p>
            <a:r>
              <a:rPr lang="en-US" sz="1300" dirty="0"/>
              <a:t>2019 Annual Project Report to BPA: https://www.cbfish.org/Document.mvc/Viewer/P172069</a:t>
            </a:r>
          </a:p>
        </p:txBody>
      </p:sp>
      <p:grpSp>
        <p:nvGrpSpPr>
          <p:cNvPr id="7" name="Group 6">
            <a:extLst>
              <a:ext uri="{FF2B5EF4-FFF2-40B4-BE49-F238E27FC236}">
                <a16:creationId xmlns:a16="http://schemas.microsoft.com/office/drawing/2014/main" id="{D7A0A5C4-838C-46CA-9F3F-DDAD6FB3F80F}"/>
              </a:ext>
            </a:extLst>
          </p:cNvPr>
          <p:cNvGrpSpPr/>
          <p:nvPr/>
        </p:nvGrpSpPr>
        <p:grpSpPr>
          <a:xfrm>
            <a:off x="3596710" y="1102320"/>
            <a:ext cx="8349509" cy="5181071"/>
            <a:chOff x="3596710" y="1102320"/>
            <a:chExt cx="8349509" cy="5181071"/>
          </a:xfrm>
        </p:grpSpPr>
        <p:graphicFrame>
          <p:nvGraphicFramePr>
            <p:cNvPr id="9" name="Chart 8">
              <a:extLst>
                <a:ext uri="{FF2B5EF4-FFF2-40B4-BE49-F238E27FC236}">
                  <a16:creationId xmlns:a16="http://schemas.microsoft.com/office/drawing/2014/main" id="{E866B2B1-15FF-44D3-9E5F-850800B060C8}"/>
                </a:ext>
              </a:extLst>
            </p:cNvPr>
            <p:cNvGraphicFramePr>
              <a:graphicFrameLocks/>
            </p:cNvGraphicFramePr>
            <p:nvPr>
              <p:extLst>
                <p:ext uri="{D42A27DB-BD31-4B8C-83A1-F6EECF244321}">
                  <p14:modId xmlns:p14="http://schemas.microsoft.com/office/powerpoint/2010/main" val="2478156668"/>
                </p:ext>
              </p:extLst>
            </p:nvPr>
          </p:nvGraphicFramePr>
          <p:xfrm>
            <a:off x="3596710" y="1102320"/>
            <a:ext cx="8349509" cy="5181071"/>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E0ED70DE-44C7-46EE-962F-B01DABBF33F5}"/>
                </a:ext>
              </a:extLst>
            </p:cNvPr>
            <p:cNvSpPr/>
            <p:nvPr/>
          </p:nvSpPr>
          <p:spPr>
            <a:xfrm>
              <a:off x="11393250" y="2001078"/>
              <a:ext cx="450573" cy="4282313"/>
            </a:xfrm>
            <a:prstGeom prst="rect">
              <a:avLst/>
            </a:prstGeom>
            <a:solidFill>
              <a:srgbClr val="D4EBEC">
                <a:alpha val="47843"/>
              </a:srgbClr>
            </a:solidFill>
            <a:ln>
              <a:solidFill>
                <a:srgbClr val="A8D6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9B6163-9355-4D22-BC0A-4D825950A433}"/>
                </a:ext>
              </a:extLst>
            </p:cNvPr>
            <p:cNvSpPr/>
            <p:nvPr/>
          </p:nvSpPr>
          <p:spPr>
            <a:xfrm rot="16200000">
              <a:off x="11041039" y="2757646"/>
              <a:ext cx="1236236" cy="369332"/>
            </a:xfrm>
            <a:prstGeom prst="rect">
              <a:avLst/>
            </a:prstGeom>
            <a:solidFill>
              <a:srgbClr val="D4EBEC"/>
            </a:solidFill>
          </p:spPr>
          <p:txBody>
            <a:bodyPr wrap="none">
              <a:spAutoFit/>
            </a:bodyPr>
            <a:lstStyle/>
            <a:p>
              <a:fld id="{931F9C14-1D32-480A-8D7E-E201C92EDE69}" type="VALUE">
                <a:rPr lang="en-US"/>
                <a:pPr/>
                <a:t>$2,159,989</a:t>
              </a:fld>
              <a:endParaRPr lang="en-US" dirty="0"/>
            </a:p>
          </p:txBody>
        </p:sp>
      </p:grpSp>
    </p:spTree>
    <p:extLst>
      <p:ext uri="{BB962C8B-B14F-4D97-AF65-F5344CB8AC3E}">
        <p14:creationId xmlns:p14="http://schemas.microsoft.com/office/powerpoint/2010/main" val="1588878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781D-BEB1-4701-B91D-0A1FC6838143}"/>
              </a:ext>
            </a:extLst>
          </p:cNvPr>
          <p:cNvSpPr>
            <a:spLocks noGrp="1"/>
          </p:cNvSpPr>
          <p:nvPr>
            <p:ph type="title"/>
          </p:nvPr>
        </p:nvSpPr>
        <p:spPr>
          <a:xfrm>
            <a:off x="383460" y="1"/>
            <a:ext cx="8849588" cy="1086678"/>
          </a:xfrm>
        </p:spPr>
        <p:txBody>
          <a:bodyPr>
            <a:normAutofit/>
          </a:bodyPr>
          <a:lstStyle/>
          <a:p>
            <a:r>
              <a:rPr lang="en-US" sz="3200" b="1" dirty="0"/>
              <a:t>Highlights of FY21 activities – PSMFC StreamNet</a:t>
            </a:r>
          </a:p>
        </p:txBody>
      </p:sp>
      <p:sp>
        <p:nvSpPr>
          <p:cNvPr id="3" name="Content Placeholder 2">
            <a:extLst>
              <a:ext uri="{FF2B5EF4-FFF2-40B4-BE49-F238E27FC236}">
                <a16:creationId xmlns:a16="http://schemas.microsoft.com/office/drawing/2014/main" id="{947CA48C-F62D-4CBC-B8BB-6EC020D3A8A4}"/>
              </a:ext>
            </a:extLst>
          </p:cNvPr>
          <p:cNvSpPr>
            <a:spLocks noGrp="1"/>
          </p:cNvSpPr>
          <p:nvPr>
            <p:ph idx="1"/>
          </p:nvPr>
        </p:nvSpPr>
        <p:spPr>
          <a:xfrm>
            <a:off x="479750" y="765610"/>
            <a:ext cx="11232500" cy="5979747"/>
          </a:xfrm>
        </p:spPr>
        <p:txBody>
          <a:bodyPr>
            <a:noAutofit/>
          </a:bodyPr>
          <a:lstStyle/>
          <a:p>
            <a:pPr marL="0" indent="0" defTabSz="457200">
              <a:lnSpc>
                <a:spcPts val="1700"/>
              </a:lnSpc>
              <a:spcBef>
                <a:spcPts val="0"/>
              </a:spcBef>
              <a:spcAft>
                <a:spcPts val="800"/>
              </a:spcAft>
              <a:buNone/>
              <a:defRPr/>
            </a:pPr>
            <a:r>
              <a:rPr lang="en-US" sz="2000" b="1" dirty="0">
                <a:solidFill>
                  <a:srgbClr val="000000"/>
                </a:solidFill>
                <a:highlight>
                  <a:srgbClr val="FFFFFF"/>
                </a:highlight>
                <a:ea typeface="Calibri" panose="020F0502020204030204" pitchFamily="34" charset="0"/>
                <a:cs typeface="Times New Roman" panose="02020603050405020304" pitchFamily="18" charset="0"/>
              </a:rPr>
              <a:t>Data</a:t>
            </a:r>
            <a:r>
              <a:rPr lang="en-US" sz="2000" dirty="0">
                <a:solidFill>
                  <a:srgbClr val="000000"/>
                </a:solidFill>
                <a:highlight>
                  <a:srgbClr val="FFFFFF"/>
                </a:highlight>
                <a:ea typeface="Calibri" panose="020F0502020204030204" pitchFamily="34" charset="0"/>
                <a:cs typeface="Times New Roman" panose="02020603050405020304" pitchFamily="18" charset="0"/>
              </a:rPr>
              <a:t> </a:t>
            </a:r>
          </a:p>
          <a:p>
            <a:pPr defTabSz="457200">
              <a:lnSpc>
                <a:spcPts val="1700"/>
              </a:lnSpc>
              <a:spcBef>
                <a:spcPts val="0"/>
              </a:spcBef>
              <a:spcAft>
                <a:spcPts val="800"/>
              </a:spcAft>
              <a:defRPr/>
            </a:pPr>
            <a:r>
              <a:rPr lang="en-US" sz="1800" dirty="0">
                <a:solidFill>
                  <a:srgbClr val="000000"/>
                </a:solidFill>
                <a:highlight>
                  <a:srgbClr val="FFFFFF"/>
                </a:highlight>
                <a:ea typeface="Calibri" panose="020F0502020204030204" pitchFamily="34" charset="0"/>
                <a:cs typeface="Times New Roman" panose="02020603050405020304" pitchFamily="18" charset="0"/>
              </a:rPr>
              <a:t>Maintain automated flow of data</a:t>
            </a:r>
          </a:p>
          <a:p>
            <a:pPr defTabSz="457200">
              <a:lnSpc>
                <a:spcPts val="1700"/>
              </a:lnSpc>
              <a:spcBef>
                <a:spcPts val="0"/>
              </a:spcBef>
              <a:spcAft>
                <a:spcPts val="800"/>
              </a:spcAft>
              <a:defRPr/>
            </a:pPr>
            <a:r>
              <a:rPr lang="en-US" sz="1800" dirty="0">
                <a:solidFill>
                  <a:srgbClr val="000000"/>
                </a:solidFill>
                <a:highlight>
                  <a:srgbClr val="FFFFFF"/>
                </a:highlight>
                <a:cs typeface="Times New Roman" panose="02020603050405020304" pitchFamily="18" charset="0"/>
              </a:rPr>
              <a:t>Maintain GIS data layers, web map services and related mapping applications: </a:t>
            </a:r>
            <a:r>
              <a:rPr lang="en-US" sz="1600" i="1" dirty="0">
                <a:solidFill>
                  <a:srgbClr val="000000"/>
                </a:solidFill>
                <a:highlight>
                  <a:srgbClr val="FFFFFF"/>
                </a:highlight>
                <a:cs typeface="Times New Roman" panose="02020603050405020304" pitchFamily="18" charset="0"/>
              </a:rPr>
              <a:t>fish population boundaries, trend survey locations, generalized fish distribution and fish facilities (weirs, hatcheries, traps, and fish data collection infrastructure)  </a:t>
            </a:r>
          </a:p>
          <a:p>
            <a:pPr defTabSz="457200">
              <a:lnSpc>
                <a:spcPts val="1700"/>
              </a:lnSpc>
              <a:spcBef>
                <a:spcPts val="0"/>
              </a:spcBef>
              <a:spcAft>
                <a:spcPts val="800"/>
              </a:spcAft>
              <a:defRPr/>
            </a:pPr>
            <a:r>
              <a:rPr lang="en-US" sz="1800" dirty="0">
                <a:solidFill>
                  <a:srgbClr val="000000"/>
                </a:solidFill>
                <a:highlight>
                  <a:srgbClr val="FFFFFF"/>
                </a:highlight>
                <a:cs typeface="Times New Roman" panose="02020603050405020304" pitchFamily="18" charset="0"/>
              </a:rPr>
              <a:t>Support use of GIS web map services by BPA funded data systems (e.g., monitoringresources.org)</a:t>
            </a:r>
          </a:p>
          <a:p>
            <a:pPr defTabSz="457200">
              <a:lnSpc>
                <a:spcPts val="1700"/>
              </a:lnSpc>
              <a:spcBef>
                <a:spcPts val="0"/>
              </a:spcBef>
              <a:spcAft>
                <a:spcPts val="800"/>
              </a:spcAft>
              <a:defRPr/>
            </a:pPr>
            <a:r>
              <a:rPr lang="en-US" sz="1800" dirty="0"/>
              <a:t>Refresh query tools, data communication tools for target audiences, and website. Currently:</a:t>
            </a:r>
          </a:p>
          <a:p>
            <a:pPr lvl="1" defTabSz="457200">
              <a:lnSpc>
                <a:spcPts val="1700"/>
              </a:lnSpc>
              <a:spcBef>
                <a:spcPts val="0"/>
              </a:spcBef>
              <a:spcAft>
                <a:spcPts val="800"/>
              </a:spcAft>
              <a:defRPr/>
            </a:pPr>
            <a:r>
              <a:rPr lang="en-US" sz="1800" b="1" i="1" dirty="0"/>
              <a:t>Seeking input on pilot</a:t>
            </a:r>
            <a:r>
              <a:rPr lang="en-US" sz="1800" dirty="0"/>
              <a:t>: refresh of Local Fish Trend (related data) query tool </a:t>
            </a:r>
          </a:p>
          <a:p>
            <a:pPr lvl="1" defTabSz="457200">
              <a:lnSpc>
                <a:spcPts val="1700"/>
              </a:lnSpc>
              <a:spcBef>
                <a:spcPts val="0"/>
              </a:spcBef>
              <a:spcAft>
                <a:spcPts val="800"/>
              </a:spcAft>
              <a:defRPr/>
            </a:pPr>
            <a:r>
              <a:rPr lang="en-US" sz="1800" b="1" i="1" dirty="0"/>
              <a:t>Initiated: </a:t>
            </a:r>
            <a:r>
              <a:rPr lang="en-US" sz="1800" dirty="0"/>
              <a:t>Data Store query and data submittal tool</a:t>
            </a:r>
          </a:p>
          <a:p>
            <a:pPr defTabSz="457200">
              <a:lnSpc>
                <a:spcPts val="1700"/>
              </a:lnSpc>
              <a:spcBef>
                <a:spcPts val="0"/>
              </a:spcBef>
              <a:spcAft>
                <a:spcPts val="800"/>
              </a:spcAft>
              <a:defRPr/>
            </a:pPr>
            <a:r>
              <a:rPr lang="en-US" sz="1800" dirty="0"/>
              <a:t>Connect and leverage relevant content from other data systems (e.g., CBFish.org, MR.org, CBF&amp;W Library) </a:t>
            </a:r>
          </a:p>
          <a:p>
            <a:pPr marL="0" indent="0" defTabSz="457200">
              <a:lnSpc>
                <a:spcPts val="1700"/>
              </a:lnSpc>
              <a:spcBef>
                <a:spcPts val="0"/>
              </a:spcBef>
              <a:spcAft>
                <a:spcPts val="800"/>
              </a:spcAft>
              <a:buNone/>
              <a:defRPr/>
            </a:pPr>
            <a:r>
              <a:rPr lang="en-US" sz="2000" b="1" dirty="0">
                <a:solidFill>
                  <a:srgbClr val="000000"/>
                </a:solidFill>
                <a:highlight>
                  <a:srgbClr val="FFFFFF"/>
                </a:highlight>
                <a:ea typeface="Calibri" panose="020F0502020204030204" pitchFamily="34" charset="0"/>
                <a:cs typeface="Times New Roman" panose="02020603050405020304" pitchFamily="18" charset="0"/>
              </a:rPr>
              <a:t>Groups </a:t>
            </a:r>
          </a:p>
          <a:p>
            <a:pPr defTabSz="457200">
              <a:lnSpc>
                <a:spcPts val="1700"/>
              </a:lnSpc>
              <a:spcBef>
                <a:spcPts val="0"/>
              </a:spcBef>
              <a:spcAft>
                <a:spcPts val="800"/>
              </a:spcAft>
              <a:defRPr/>
            </a:pPr>
            <a:r>
              <a:rPr lang="en-US" sz="1800" dirty="0">
                <a:solidFill>
                  <a:srgbClr val="000000"/>
                </a:solidFill>
                <a:highlight>
                  <a:srgbClr val="FFFFFF"/>
                </a:highlight>
                <a:cs typeface="Times New Roman" panose="02020603050405020304" pitchFamily="18" charset="0"/>
              </a:rPr>
              <a:t>Convene DES Development team and StreamNet Technical team to update DESs and improve data flow and quality</a:t>
            </a:r>
          </a:p>
          <a:p>
            <a:pPr defTabSz="457200">
              <a:lnSpc>
                <a:spcPts val="1700"/>
              </a:lnSpc>
              <a:spcBef>
                <a:spcPts val="0"/>
              </a:spcBef>
              <a:spcAft>
                <a:spcPts val="800"/>
              </a:spcAft>
              <a:defRPr/>
            </a:pPr>
            <a:r>
              <a:rPr lang="en-US" sz="1800" dirty="0">
                <a:solidFill>
                  <a:srgbClr val="000000"/>
                </a:solidFill>
                <a:highlight>
                  <a:srgbClr val="FFFFFF"/>
                </a:highlight>
                <a:cs typeface="Times New Roman" panose="02020603050405020304" pitchFamily="18" charset="0"/>
              </a:rPr>
              <a:t>Engage and support Fish Monitoring Workgroup working with FW Managers to improve/add HLIs</a:t>
            </a:r>
          </a:p>
          <a:p>
            <a:pPr defTabSz="457200">
              <a:lnSpc>
                <a:spcPts val="1700"/>
              </a:lnSpc>
              <a:spcBef>
                <a:spcPts val="0"/>
              </a:spcBef>
              <a:spcAft>
                <a:spcPts val="800"/>
              </a:spcAft>
              <a:defRPr/>
            </a:pPr>
            <a:r>
              <a:rPr lang="en-US" sz="1800" dirty="0">
                <a:solidFill>
                  <a:srgbClr val="000000"/>
                </a:solidFill>
                <a:highlight>
                  <a:srgbClr val="FFFFFF"/>
                </a:highlight>
                <a:cs typeface="Times New Roman" panose="02020603050405020304" pitchFamily="18" charset="0"/>
              </a:rPr>
              <a:t>PSMFC-StreamNet staff and PNAMP co-organizing Emerging Technology Information Session (ETIS) webinar </a:t>
            </a:r>
          </a:p>
          <a:p>
            <a:pPr defTabSz="457200">
              <a:lnSpc>
                <a:spcPts val="1700"/>
              </a:lnSpc>
              <a:spcBef>
                <a:spcPts val="0"/>
              </a:spcBef>
              <a:spcAft>
                <a:spcPts val="800"/>
              </a:spcAft>
              <a:defRPr/>
            </a:pPr>
            <a:r>
              <a:rPr lang="en-US" sz="1800" dirty="0">
                <a:solidFill>
                  <a:srgbClr val="000000"/>
                </a:solidFill>
                <a:highlight>
                  <a:srgbClr val="FFFFFF"/>
                </a:highlight>
                <a:cs typeface="Times New Roman" panose="02020603050405020304" pitchFamily="18" charset="0"/>
              </a:rPr>
              <a:t>Continue coordinating with CRITFC ITMD, PNAMP, and CBF&amp;W Library</a:t>
            </a:r>
          </a:p>
          <a:p>
            <a:pPr marL="0" indent="0" defTabSz="457200">
              <a:lnSpc>
                <a:spcPts val="1800"/>
              </a:lnSpc>
              <a:spcBef>
                <a:spcPts val="0"/>
              </a:spcBef>
              <a:spcAft>
                <a:spcPts val="600"/>
              </a:spcAft>
              <a:buNone/>
              <a:defRPr/>
            </a:pPr>
            <a:r>
              <a:rPr lang="en-US" sz="2000" b="1" dirty="0">
                <a:solidFill>
                  <a:srgbClr val="000000"/>
                </a:solidFill>
                <a:highlight>
                  <a:srgbClr val="FFFFFF"/>
                </a:highlight>
                <a:ea typeface="Calibri" panose="020F0502020204030204" pitchFamily="34" charset="0"/>
                <a:cs typeface="Times New Roman" panose="02020603050405020304" pitchFamily="18" charset="0"/>
              </a:rPr>
              <a:t>EPA Exchange Network Grant </a:t>
            </a:r>
          </a:p>
          <a:p>
            <a:pPr defTabSz="457200">
              <a:lnSpc>
                <a:spcPts val="1800"/>
              </a:lnSpc>
              <a:spcBef>
                <a:spcPts val="0"/>
              </a:spcBef>
              <a:spcAft>
                <a:spcPts val="600"/>
              </a:spcAft>
              <a:defRPr/>
            </a:pPr>
            <a:r>
              <a:rPr lang="en-US" sz="1800" dirty="0">
                <a:solidFill>
                  <a:srgbClr val="000000"/>
                </a:solidFill>
                <a:highlight>
                  <a:srgbClr val="FFFFFF"/>
                </a:highlight>
                <a:ea typeface="Calibri" panose="020F0502020204030204" pitchFamily="34" charset="0"/>
                <a:cs typeface="Times New Roman" panose="02020603050405020304" pitchFamily="18" charset="0"/>
              </a:rPr>
              <a:t>Implement tasks related to new hatchery HLIs (HCAX) funded through the EPA Exchange Network Grant </a:t>
            </a:r>
            <a:r>
              <a:rPr lang="en-US" sz="1800" i="1" dirty="0">
                <a:solidFill>
                  <a:srgbClr val="000000"/>
                </a:solidFill>
                <a:highlight>
                  <a:srgbClr val="FFFFFF"/>
                </a:highlight>
                <a:ea typeface="Calibri" panose="020F0502020204030204" pitchFamily="34" charset="0"/>
                <a:cs typeface="Times New Roman" panose="02020603050405020304" pitchFamily="18" charset="0"/>
              </a:rPr>
              <a:t>(pending)</a:t>
            </a:r>
          </a:p>
          <a:p>
            <a:pPr marL="0" indent="0" defTabSz="457200">
              <a:lnSpc>
                <a:spcPts val="1800"/>
              </a:lnSpc>
              <a:spcBef>
                <a:spcPts val="0"/>
              </a:spcBef>
              <a:spcAft>
                <a:spcPts val="800"/>
              </a:spcAft>
              <a:buNone/>
              <a:defRPr/>
            </a:pPr>
            <a:r>
              <a:rPr lang="en-US" sz="2000" b="1" dirty="0">
                <a:solidFill>
                  <a:srgbClr val="000000"/>
                </a:solidFill>
                <a:highlight>
                  <a:srgbClr val="FFFFFF"/>
                </a:highlight>
                <a:ea typeface="Calibri" panose="020F0502020204030204" pitchFamily="34" charset="0"/>
                <a:cs typeface="Times New Roman" panose="02020603050405020304" pitchFamily="18" charset="0"/>
              </a:rPr>
              <a:t>PSMFC StreamNet/GIS Staff Support</a:t>
            </a:r>
          </a:p>
          <a:p>
            <a:pPr defTabSz="457200">
              <a:lnSpc>
                <a:spcPts val="1800"/>
              </a:lnSpc>
              <a:spcBef>
                <a:spcPts val="0"/>
              </a:spcBef>
              <a:spcAft>
                <a:spcPts val="800"/>
              </a:spcAft>
              <a:defRPr/>
            </a:pPr>
            <a:r>
              <a:rPr lang="en-US" sz="1800" dirty="0">
                <a:highlight>
                  <a:srgbClr val="FFFFFF"/>
                </a:highlight>
              </a:rPr>
              <a:t>Continue to provide technical assistance to public users and partners </a:t>
            </a:r>
          </a:p>
          <a:p>
            <a:pPr defTabSz="457200">
              <a:lnSpc>
                <a:spcPts val="1800"/>
              </a:lnSpc>
              <a:spcBef>
                <a:spcPts val="0"/>
              </a:spcBef>
              <a:spcAft>
                <a:spcPts val="800"/>
              </a:spcAft>
              <a:defRPr/>
            </a:pPr>
            <a:r>
              <a:rPr lang="en-US" sz="1800" dirty="0">
                <a:highlight>
                  <a:srgbClr val="FFFFFF"/>
                </a:highlight>
              </a:rPr>
              <a:t>Support data sharing capacity of partners (e.g. SBT subcontract) </a:t>
            </a:r>
          </a:p>
          <a:p>
            <a:pPr defTabSz="457200">
              <a:lnSpc>
                <a:spcPts val="1700"/>
              </a:lnSpc>
              <a:spcBef>
                <a:spcPts val="0"/>
              </a:spcBef>
              <a:spcAft>
                <a:spcPts val="800"/>
              </a:spcAft>
              <a:defRPr/>
            </a:pPr>
            <a:endParaRPr lang="en-US" sz="2000" dirty="0">
              <a:solidFill>
                <a:srgbClr val="000000"/>
              </a:solidFill>
              <a:highlight>
                <a:srgbClr val="FFFFFF"/>
              </a:highlight>
              <a:cs typeface="Times New Roman" panose="02020603050405020304" pitchFamily="18" charset="0"/>
            </a:endParaRPr>
          </a:p>
        </p:txBody>
      </p:sp>
      <p:pic>
        <p:nvPicPr>
          <p:cNvPr id="7" name="Picture 6">
            <a:extLst>
              <a:ext uri="{FF2B5EF4-FFF2-40B4-BE49-F238E27FC236}">
                <a16:creationId xmlns:a16="http://schemas.microsoft.com/office/drawing/2014/main" id="{28B4E680-1745-4692-B5CB-CDDBBA990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8" name="Rectangle 7">
            <a:extLst>
              <a:ext uri="{FF2B5EF4-FFF2-40B4-BE49-F238E27FC236}">
                <a16:creationId xmlns:a16="http://schemas.microsoft.com/office/drawing/2014/main" id="{3F53A264-70F4-4778-84EF-C42A335A2E6B}"/>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3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D516-7E6E-48A8-9535-00CE346E4501}"/>
              </a:ext>
            </a:extLst>
          </p:cNvPr>
          <p:cNvSpPr>
            <a:spLocks noGrp="1"/>
          </p:cNvSpPr>
          <p:nvPr>
            <p:ph type="title"/>
          </p:nvPr>
        </p:nvSpPr>
        <p:spPr>
          <a:xfrm>
            <a:off x="522513" y="365126"/>
            <a:ext cx="11205029" cy="741780"/>
          </a:xfrm>
        </p:spPr>
        <p:txBody>
          <a:bodyPr/>
          <a:lstStyle/>
          <a:p>
            <a:r>
              <a:rPr lang="en-US" dirty="0"/>
              <a:t>2021 StreamNet Executive Committee Meeting</a:t>
            </a:r>
          </a:p>
        </p:txBody>
      </p:sp>
      <p:sp>
        <p:nvSpPr>
          <p:cNvPr id="3" name="Content Placeholder 2">
            <a:extLst>
              <a:ext uri="{FF2B5EF4-FFF2-40B4-BE49-F238E27FC236}">
                <a16:creationId xmlns:a16="http://schemas.microsoft.com/office/drawing/2014/main" id="{C90F1AC6-A37E-4165-99BC-E8884E174685}"/>
              </a:ext>
            </a:extLst>
          </p:cNvPr>
          <p:cNvSpPr>
            <a:spLocks noGrp="1"/>
          </p:cNvSpPr>
          <p:nvPr>
            <p:ph idx="1"/>
          </p:nvPr>
        </p:nvSpPr>
        <p:spPr>
          <a:xfrm>
            <a:off x="1015999" y="1270279"/>
            <a:ext cx="10533074" cy="485662"/>
          </a:xfrm>
          <a:solidFill>
            <a:schemeClr val="bg1"/>
          </a:solidFill>
        </p:spPr>
        <p:txBody>
          <a:bodyPr/>
          <a:lstStyle/>
          <a:p>
            <a:pPr marL="0" indent="0">
              <a:buNone/>
            </a:pPr>
            <a:r>
              <a:rPr lang="en-US" dirty="0"/>
              <a:t>August 2021</a:t>
            </a:r>
          </a:p>
        </p:txBody>
      </p:sp>
      <p:pic>
        <p:nvPicPr>
          <p:cNvPr id="13" name="Picture 12">
            <a:extLst>
              <a:ext uri="{FF2B5EF4-FFF2-40B4-BE49-F238E27FC236}">
                <a16:creationId xmlns:a16="http://schemas.microsoft.com/office/drawing/2014/main" id="{921B22EE-8F29-47D7-85DF-60BBAC4E7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556" y="-10830"/>
            <a:ext cx="2449725" cy="954727"/>
          </a:xfrm>
          <a:prstGeom prst="rect">
            <a:avLst/>
          </a:prstGeom>
        </p:spPr>
      </p:pic>
      <p:sp>
        <p:nvSpPr>
          <p:cNvPr id="14" name="Rectangle 13">
            <a:extLst>
              <a:ext uri="{FF2B5EF4-FFF2-40B4-BE49-F238E27FC236}">
                <a16:creationId xmlns:a16="http://schemas.microsoft.com/office/drawing/2014/main" id="{466E6F1C-BD71-479D-A692-E1D41566EDBC}"/>
              </a:ext>
            </a:extLst>
          </p:cNvPr>
          <p:cNvSpPr/>
          <p:nvPr/>
        </p:nvSpPr>
        <p:spPr>
          <a:xfrm>
            <a:off x="10245888" y="6176963"/>
            <a:ext cx="1946112"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16F65F4-E93B-48E0-95C5-437FDE6E8B7F}"/>
              </a:ext>
            </a:extLst>
          </p:cNvPr>
          <p:cNvGrpSpPr/>
          <p:nvPr/>
        </p:nvGrpSpPr>
        <p:grpSpPr>
          <a:xfrm>
            <a:off x="1015999" y="1232034"/>
            <a:ext cx="10543941" cy="5260841"/>
            <a:chOff x="1015999" y="1232034"/>
            <a:chExt cx="10543941" cy="5260841"/>
          </a:xfrm>
        </p:grpSpPr>
        <p:grpSp>
          <p:nvGrpSpPr>
            <p:cNvPr id="10" name="Group 9">
              <a:extLst>
                <a:ext uri="{FF2B5EF4-FFF2-40B4-BE49-F238E27FC236}">
                  <a16:creationId xmlns:a16="http://schemas.microsoft.com/office/drawing/2014/main" id="{C3476859-3722-4082-9FC1-25D670972292}"/>
                </a:ext>
              </a:extLst>
            </p:cNvPr>
            <p:cNvGrpSpPr/>
            <p:nvPr/>
          </p:nvGrpSpPr>
          <p:grpSpPr>
            <a:xfrm>
              <a:off x="1015999" y="1232034"/>
              <a:ext cx="10543941" cy="5260841"/>
              <a:chOff x="1015999" y="1232034"/>
              <a:chExt cx="10543941" cy="5260841"/>
            </a:xfrm>
          </p:grpSpPr>
          <p:grpSp>
            <p:nvGrpSpPr>
              <p:cNvPr id="7" name="Group 6">
                <a:extLst>
                  <a:ext uri="{FF2B5EF4-FFF2-40B4-BE49-F238E27FC236}">
                    <a16:creationId xmlns:a16="http://schemas.microsoft.com/office/drawing/2014/main" id="{781828D4-432B-478A-BA82-D3F38748DBBC}"/>
                  </a:ext>
                </a:extLst>
              </p:cNvPr>
              <p:cNvGrpSpPr/>
              <p:nvPr/>
            </p:nvGrpSpPr>
            <p:grpSpPr>
              <a:xfrm>
                <a:off x="1015999" y="1232034"/>
                <a:ext cx="10543941" cy="5260841"/>
                <a:chOff x="1016000" y="1528354"/>
                <a:chExt cx="9957760" cy="4964521"/>
              </a:xfrm>
            </p:grpSpPr>
            <p:pic>
              <p:nvPicPr>
                <p:cNvPr id="4" name="Picture 3">
                  <a:extLst>
                    <a:ext uri="{FF2B5EF4-FFF2-40B4-BE49-F238E27FC236}">
                      <a16:creationId xmlns:a16="http://schemas.microsoft.com/office/drawing/2014/main" id="{56E27CB7-6A2E-44A0-B75B-C76C6C8AD933}"/>
                    </a:ext>
                  </a:extLst>
                </p:cNvPr>
                <p:cNvPicPr>
                  <a:picLocks noChangeAspect="1"/>
                </p:cNvPicPr>
                <p:nvPr/>
              </p:nvPicPr>
              <p:blipFill>
                <a:blip r:embed="rId3">
                  <a:grayscl/>
                </a:blip>
                <a:stretch>
                  <a:fillRect/>
                </a:stretch>
              </p:blipFill>
              <p:spPr>
                <a:xfrm>
                  <a:off x="1016000" y="1553172"/>
                  <a:ext cx="9947497" cy="4939703"/>
                </a:xfrm>
                <a:prstGeom prst="rect">
                  <a:avLst/>
                </a:prstGeom>
              </p:spPr>
            </p:pic>
            <p:sp>
              <p:nvSpPr>
                <p:cNvPr id="5" name="Rectangle 4">
                  <a:extLst>
                    <a:ext uri="{FF2B5EF4-FFF2-40B4-BE49-F238E27FC236}">
                      <a16:creationId xmlns:a16="http://schemas.microsoft.com/office/drawing/2014/main" id="{CF0C2391-9DD4-4E28-A6EA-181060D887DE}"/>
                    </a:ext>
                  </a:extLst>
                </p:cNvPr>
                <p:cNvSpPr/>
                <p:nvPr/>
              </p:nvSpPr>
              <p:spPr>
                <a:xfrm>
                  <a:off x="4131304" y="1528354"/>
                  <a:ext cx="6842456" cy="319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B931DDB5-33A6-444B-92A1-61D7C23DBF1C}"/>
                  </a:ext>
                </a:extLst>
              </p:cNvPr>
              <p:cNvSpPr/>
              <p:nvPr/>
            </p:nvSpPr>
            <p:spPr>
              <a:xfrm>
                <a:off x="1016000" y="5085809"/>
                <a:ext cx="5980224" cy="4003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t>PSMFC 2021 annual meeting</a:t>
                </a:r>
              </a:p>
            </p:txBody>
          </p:sp>
        </p:grpSp>
        <p:sp>
          <p:nvSpPr>
            <p:cNvPr id="11" name="Rectangle 10">
              <a:extLst>
                <a:ext uri="{FF2B5EF4-FFF2-40B4-BE49-F238E27FC236}">
                  <a16:creationId xmlns:a16="http://schemas.microsoft.com/office/drawing/2014/main" id="{69F1B86B-C97F-4F84-AF40-5D19BF5E9245}"/>
                </a:ext>
              </a:extLst>
            </p:cNvPr>
            <p:cNvSpPr/>
            <p:nvPr/>
          </p:nvSpPr>
          <p:spPr>
            <a:xfrm>
              <a:off x="1087120" y="3200399"/>
              <a:ext cx="5909104" cy="4003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t>AFS 2021 annual meeting</a:t>
              </a:r>
            </a:p>
          </p:txBody>
        </p:sp>
      </p:grpSp>
    </p:spTree>
    <p:extLst>
      <p:ext uri="{BB962C8B-B14F-4D97-AF65-F5344CB8AC3E}">
        <p14:creationId xmlns:p14="http://schemas.microsoft.com/office/powerpoint/2010/main" val="16257890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14F6-D44D-4192-87D5-085D25906FE2}"/>
              </a:ext>
            </a:extLst>
          </p:cNvPr>
          <p:cNvSpPr>
            <a:spLocks noGrp="1"/>
          </p:cNvSpPr>
          <p:nvPr>
            <p:ph type="title"/>
          </p:nvPr>
        </p:nvSpPr>
        <p:spPr>
          <a:xfrm>
            <a:off x="1817913" y="1571625"/>
            <a:ext cx="9599387" cy="1325563"/>
          </a:xfrm>
        </p:spPr>
        <p:txBody>
          <a:bodyPr>
            <a:normAutofit/>
          </a:bodyPr>
          <a:lstStyle/>
          <a:p>
            <a:r>
              <a:rPr lang="en-US" sz="5000" b="1" dirty="0">
                <a:latin typeface="Bradley Hand ITC" panose="03070402050302030203" pitchFamily="66" charset="0"/>
              </a:rPr>
              <a:t>Adjourn</a:t>
            </a:r>
          </a:p>
        </p:txBody>
      </p:sp>
      <p:pic>
        <p:nvPicPr>
          <p:cNvPr id="13" name="Picture 12">
            <a:extLst>
              <a:ext uri="{FF2B5EF4-FFF2-40B4-BE49-F238E27FC236}">
                <a16:creationId xmlns:a16="http://schemas.microsoft.com/office/drawing/2014/main" id="{623AA90A-0479-4E4F-9E26-B0C961668B88}"/>
              </a:ext>
            </a:extLst>
          </p:cNvPr>
          <p:cNvPicPr>
            <a:picLocks noChangeAspect="1"/>
          </p:cNvPicPr>
          <p:nvPr/>
        </p:nvPicPr>
        <p:blipFill rotWithShape="1">
          <a:blip r:embed="rId2">
            <a:extLst>
              <a:ext uri="{28A0092B-C50C-407E-A947-70E740481C1C}">
                <a14:useLocalDpi xmlns:a14="http://schemas.microsoft.com/office/drawing/2010/main" val="0"/>
              </a:ext>
            </a:extLst>
          </a:blip>
          <a:srcRect l="1806" t="9142" r="14383" b="12762"/>
          <a:stretch/>
        </p:blipFill>
        <p:spPr>
          <a:xfrm>
            <a:off x="6415080" y="3006435"/>
            <a:ext cx="4740600" cy="3124833"/>
          </a:xfrm>
          <a:prstGeom prst="ellipse">
            <a:avLst/>
          </a:prstGeom>
          <a:ln>
            <a:noFill/>
          </a:ln>
          <a:effectLst>
            <a:softEdge rad="112500"/>
          </a:effectLst>
        </p:spPr>
      </p:pic>
    </p:spTree>
    <p:extLst>
      <p:ext uri="{BB962C8B-B14F-4D97-AF65-F5344CB8AC3E}">
        <p14:creationId xmlns:p14="http://schemas.microsoft.com/office/powerpoint/2010/main" val="3872469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04AC2-6DE3-4E78-86ED-8AE0C3B4F081}"/>
              </a:ext>
            </a:extLst>
          </p:cNvPr>
          <p:cNvSpPr>
            <a:spLocks noGrp="1"/>
          </p:cNvSpPr>
          <p:nvPr>
            <p:ph idx="1"/>
          </p:nvPr>
        </p:nvSpPr>
        <p:spPr>
          <a:xfrm>
            <a:off x="1179871" y="1851819"/>
            <a:ext cx="9925663" cy="2057400"/>
          </a:xfrm>
        </p:spPr>
        <p:txBody>
          <a:bodyPr>
            <a:normAutofit/>
          </a:bodyPr>
          <a:lstStyle/>
          <a:p>
            <a:r>
              <a:rPr lang="en-US" sz="3200" dirty="0">
                <a:latin typeface="Georgia" panose="02040502050405020303" pitchFamily="18" charset="0"/>
              </a:rPr>
              <a:t>Part I: Program Performance and Adaptive Management</a:t>
            </a:r>
          </a:p>
          <a:p>
            <a:r>
              <a:rPr lang="en-US" sz="3200" dirty="0">
                <a:latin typeface="Georgia" panose="02040502050405020303" pitchFamily="18" charset="0"/>
              </a:rPr>
              <a:t>Part II: Program Implementation</a:t>
            </a:r>
          </a:p>
        </p:txBody>
      </p:sp>
      <p:sp>
        <p:nvSpPr>
          <p:cNvPr id="4" name="Slide Number Placeholder 3">
            <a:extLst>
              <a:ext uri="{FF2B5EF4-FFF2-40B4-BE49-F238E27FC236}">
                <a16:creationId xmlns:a16="http://schemas.microsoft.com/office/drawing/2014/main" id="{FCEC076E-8BB7-46A5-BBA4-9768659981E7}"/>
              </a:ext>
            </a:extLst>
          </p:cNvPr>
          <p:cNvSpPr>
            <a:spLocks noGrp="1"/>
          </p:cNvSpPr>
          <p:nvPr>
            <p:ph type="sldNum" sz="quarter" idx="12"/>
          </p:nvPr>
        </p:nvSpPr>
        <p:spPr/>
        <p:txBody>
          <a:bodyPr/>
          <a:lstStyle/>
          <a:p>
            <a:r>
              <a:rPr lang="en-US" dirty="0"/>
              <a:t> </a:t>
            </a:r>
          </a:p>
        </p:txBody>
      </p:sp>
      <p:sp>
        <p:nvSpPr>
          <p:cNvPr id="6" name="Title 5">
            <a:extLst>
              <a:ext uri="{FF2B5EF4-FFF2-40B4-BE49-F238E27FC236}">
                <a16:creationId xmlns:a16="http://schemas.microsoft.com/office/drawing/2014/main" id="{2D610FE4-BA6D-457C-BB22-A146AB3E929F}"/>
              </a:ext>
            </a:extLst>
          </p:cNvPr>
          <p:cNvSpPr>
            <a:spLocks noGrp="1"/>
          </p:cNvSpPr>
          <p:nvPr>
            <p:ph type="title"/>
          </p:nvPr>
        </p:nvSpPr>
        <p:spPr/>
        <p:txBody>
          <a:bodyPr>
            <a:normAutofit/>
          </a:bodyPr>
          <a:lstStyle/>
          <a:p>
            <a:r>
              <a:rPr lang="en-US" b="1" dirty="0">
                <a:latin typeface="Century Gothic" panose="020B0502020202020204" pitchFamily="34" charset="0"/>
              </a:rPr>
              <a:t>2020 Fish and Wildlife Addendum</a:t>
            </a:r>
          </a:p>
        </p:txBody>
      </p:sp>
    </p:spTree>
    <p:extLst>
      <p:ext uri="{BB962C8B-B14F-4D97-AF65-F5344CB8AC3E}">
        <p14:creationId xmlns:p14="http://schemas.microsoft.com/office/powerpoint/2010/main" val="3226920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A79-0F46-4FEC-96B1-9C6A0326DC28}"/>
              </a:ext>
            </a:extLst>
          </p:cNvPr>
          <p:cNvSpPr>
            <a:spLocks noGrp="1"/>
          </p:cNvSpPr>
          <p:nvPr>
            <p:ph type="title"/>
          </p:nvPr>
        </p:nvSpPr>
        <p:spPr>
          <a:xfrm>
            <a:off x="398206" y="-76200"/>
            <a:ext cx="10193594" cy="1143000"/>
          </a:xfrm>
        </p:spPr>
        <p:txBody>
          <a:bodyPr>
            <a:noAutofit/>
          </a:bodyPr>
          <a:lstStyle/>
          <a:p>
            <a:r>
              <a:rPr lang="en-US" sz="3400" b="1" dirty="0">
                <a:latin typeface="Century Gothic" panose="020B0502020202020204" pitchFamily="34" charset="0"/>
              </a:rPr>
              <a:t>Part I: Goals, Objectives and Indicators</a:t>
            </a:r>
          </a:p>
        </p:txBody>
      </p:sp>
      <p:sp>
        <p:nvSpPr>
          <p:cNvPr id="3" name="Content Placeholder 2">
            <a:extLst>
              <a:ext uri="{FF2B5EF4-FFF2-40B4-BE49-F238E27FC236}">
                <a16:creationId xmlns:a16="http://schemas.microsoft.com/office/drawing/2014/main" id="{723F8D95-8D81-48F8-85CF-E620711BF7C6}"/>
              </a:ext>
            </a:extLst>
          </p:cNvPr>
          <p:cNvSpPr>
            <a:spLocks noGrp="1"/>
          </p:cNvSpPr>
          <p:nvPr>
            <p:ph idx="1"/>
          </p:nvPr>
        </p:nvSpPr>
        <p:spPr>
          <a:xfrm>
            <a:off x="398206" y="908956"/>
            <a:ext cx="11230810" cy="5565585"/>
          </a:xfrm>
        </p:spPr>
        <p:txBody>
          <a:bodyPr>
            <a:noAutofit/>
          </a:bodyPr>
          <a:lstStyle/>
          <a:p>
            <a:pPr marL="0" indent="0">
              <a:buNone/>
            </a:pPr>
            <a:r>
              <a:rPr lang="en-US" sz="3000" dirty="0">
                <a:latin typeface="Georgia" panose="02040502050405020303" pitchFamily="18" charset="0"/>
              </a:rPr>
              <a:t>Goals and Objectives:</a:t>
            </a:r>
          </a:p>
          <a:p>
            <a:pPr lvl="1">
              <a:spcBef>
                <a:spcPts val="1200"/>
              </a:spcBef>
            </a:pPr>
            <a:r>
              <a:rPr lang="en-US" sz="3000" dirty="0">
                <a:latin typeface="Georgia" panose="02040502050405020303" pitchFamily="18" charset="0"/>
              </a:rPr>
              <a:t>Salmon and steelhead: returns, SARs, survival standards</a:t>
            </a:r>
          </a:p>
          <a:p>
            <a:pPr lvl="1"/>
            <a:r>
              <a:rPr lang="en-US" sz="3000" dirty="0">
                <a:latin typeface="Georgia" panose="02040502050405020303" pitchFamily="18" charset="0"/>
              </a:rPr>
              <a:t>Sturgeon: abundance, distribution, diversity, productivity</a:t>
            </a:r>
          </a:p>
          <a:p>
            <a:pPr lvl="1"/>
            <a:r>
              <a:rPr lang="en-US" sz="3000" dirty="0">
                <a:latin typeface="Georgia" panose="02040502050405020303" pitchFamily="18" charset="0"/>
              </a:rPr>
              <a:t>Lamprey: abundance, passage</a:t>
            </a:r>
          </a:p>
          <a:p>
            <a:pPr lvl="1"/>
            <a:r>
              <a:rPr lang="en-US" sz="3000" dirty="0">
                <a:latin typeface="Georgia" panose="02040502050405020303" pitchFamily="18" charset="0"/>
              </a:rPr>
              <a:t>Resident salmonids: self-sustaining populations, habitat (miles and acres)</a:t>
            </a:r>
          </a:p>
          <a:p>
            <a:pPr lvl="1"/>
            <a:r>
              <a:rPr lang="en-US" sz="3000" dirty="0">
                <a:latin typeface="Georgia" panose="02040502050405020303" pitchFamily="18" charset="0"/>
              </a:rPr>
              <a:t>Wildlife: acres and HUs</a:t>
            </a:r>
          </a:p>
          <a:p>
            <a:pPr lvl="1"/>
            <a:r>
              <a:rPr lang="en-US" sz="3000" dirty="0">
                <a:latin typeface="Georgia" panose="02040502050405020303" pitchFamily="18" charset="0"/>
              </a:rPr>
              <a:t>Ecological objectives: flow, habitat, water quality</a:t>
            </a:r>
          </a:p>
          <a:p>
            <a:pPr lvl="1"/>
            <a:r>
              <a:rPr lang="en-US" sz="3000" dirty="0">
                <a:latin typeface="Georgia" panose="02040502050405020303" pitchFamily="18" charset="0"/>
              </a:rPr>
              <a:t>Communication, coordination objectives </a:t>
            </a:r>
          </a:p>
          <a:p>
            <a:pPr lvl="1"/>
            <a:endParaRPr lang="en-US" sz="3000" dirty="0">
              <a:latin typeface="Georgia" panose="02040502050405020303" pitchFamily="18" charset="0"/>
            </a:endParaRPr>
          </a:p>
        </p:txBody>
      </p:sp>
      <p:sp>
        <p:nvSpPr>
          <p:cNvPr id="4" name="Slide Number Placeholder 3">
            <a:extLst>
              <a:ext uri="{FF2B5EF4-FFF2-40B4-BE49-F238E27FC236}">
                <a16:creationId xmlns:a16="http://schemas.microsoft.com/office/drawing/2014/main" id="{92B5735B-FA8C-4C2B-9568-53823DC600DE}"/>
              </a:ext>
            </a:extLst>
          </p:cNvPr>
          <p:cNvSpPr>
            <a:spLocks noGrp="1"/>
          </p:cNvSpPr>
          <p:nvPr>
            <p:ph type="sldNum" sz="quarter" idx="12"/>
          </p:nvPr>
        </p:nvSpPr>
        <p:spPr/>
        <p:txBody>
          <a:bodyPr/>
          <a:lstStyle/>
          <a:p>
            <a:r>
              <a:rPr lang="en-US" dirty="0"/>
              <a:t> </a:t>
            </a:r>
          </a:p>
        </p:txBody>
      </p:sp>
    </p:spTree>
    <p:extLst>
      <p:ext uri="{BB962C8B-B14F-4D97-AF65-F5344CB8AC3E}">
        <p14:creationId xmlns:p14="http://schemas.microsoft.com/office/powerpoint/2010/main" val="2317042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917735-6D08-42B9-AC63-8B32EBBDB925}"/>
              </a:ext>
            </a:extLst>
          </p:cNvPr>
          <p:cNvSpPr>
            <a:spLocks noGrp="1"/>
          </p:cNvSpPr>
          <p:nvPr>
            <p:ph type="sldNum" sz="quarter" idx="12"/>
          </p:nvPr>
        </p:nvSpPr>
        <p:spPr/>
        <p:txBody>
          <a:bodyPr/>
          <a:lstStyle/>
          <a:p>
            <a:r>
              <a:rPr lang="en-US" dirty="0"/>
              <a:t> </a:t>
            </a:r>
          </a:p>
        </p:txBody>
      </p:sp>
      <p:sp>
        <p:nvSpPr>
          <p:cNvPr id="5" name="Title 1">
            <a:extLst>
              <a:ext uri="{FF2B5EF4-FFF2-40B4-BE49-F238E27FC236}">
                <a16:creationId xmlns:a16="http://schemas.microsoft.com/office/drawing/2014/main" id="{C48262B4-81B9-4A4C-A2FB-EAA906AF06D5}"/>
              </a:ext>
            </a:extLst>
          </p:cNvPr>
          <p:cNvSpPr>
            <a:spLocks noGrp="1"/>
          </p:cNvSpPr>
          <p:nvPr>
            <p:ph type="title"/>
          </p:nvPr>
        </p:nvSpPr>
        <p:spPr>
          <a:xfrm>
            <a:off x="459658" y="-76200"/>
            <a:ext cx="10132142" cy="1143000"/>
          </a:xfrm>
        </p:spPr>
        <p:txBody>
          <a:bodyPr>
            <a:noAutofit/>
          </a:bodyPr>
          <a:lstStyle/>
          <a:p>
            <a:r>
              <a:rPr lang="en-US" sz="3400" b="1" dirty="0">
                <a:latin typeface="Century Gothic" panose="020B0502020202020204" pitchFamily="34" charset="0"/>
              </a:rPr>
              <a:t>Part I: Goals, Objectives and Indicators</a:t>
            </a:r>
          </a:p>
        </p:txBody>
      </p:sp>
      <p:sp>
        <p:nvSpPr>
          <p:cNvPr id="6" name="Content Placeholder 2">
            <a:extLst>
              <a:ext uri="{FF2B5EF4-FFF2-40B4-BE49-F238E27FC236}">
                <a16:creationId xmlns:a16="http://schemas.microsoft.com/office/drawing/2014/main" id="{38C7C1CD-BE01-4B25-B505-548505710B8B}"/>
              </a:ext>
            </a:extLst>
          </p:cNvPr>
          <p:cNvSpPr>
            <a:spLocks noGrp="1"/>
          </p:cNvSpPr>
          <p:nvPr>
            <p:ph idx="1"/>
          </p:nvPr>
        </p:nvSpPr>
        <p:spPr>
          <a:xfrm>
            <a:off x="459658" y="908957"/>
            <a:ext cx="11014587" cy="5388604"/>
          </a:xfrm>
        </p:spPr>
        <p:txBody>
          <a:bodyPr>
            <a:noAutofit/>
          </a:bodyPr>
          <a:lstStyle/>
          <a:p>
            <a:pPr marL="0" indent="0">
              <a:buNone/>
            </a:pPr>
            <a:r>
              <a:rPr lang="en-US" sz="3000" dirty="0">
                <a:latin typeface="Georgia" panose="02040502050405020303" pitchFamily="18" charset="0"/>
              </a:rPr>
              <a:t>Strategy Performance Indicators:</a:t>
            </a:r>
          </a:p>
          <a:p>
            <a:pPr lvl="1">
              <a:spcBef>
                <a:spcPts val="1200"/>
              </a:spcBef>
            </a:pPr>
            <a:r>
              <a:rPr lang="en-US" sz="3000" dirty="0">
                <a:latin typeface="Georgia" panose="02040502050405020303" pitchFamily="18" charset="0"/>
              </a:rPr>
              <a:t>Habitat: acres, miles, etc.</a:t>
            </a:r>
          </a:p>
          <a:p>
            <a:pPr lvl="1"/>
            <a:r>
              <a:rPr lang="en-US" sz="3000" dirty="0">
                <a:latin typeface="Georgia" panose="02040502050405020303" pitchFamily="18" charset="0"/>
              </a:rPr>
              <a:t>Non-native, invasive species, predator management: numbers, counts, etc.</a:t>
            </a:r>
          </a:p>
          <a:p>
            <a:pPr lvl="1"/>
            <a:r>
              <a:rPr lang="en-US" sz="3000" dirty="0">
                <a:latin typeface="Georgia" panose="02040502050405020303" pitchFamily="18" charset="0"/>
              </a:rPr>
              <a:t>Water quality: temp, TDG</a:t>
            </a:r>
          </a:p>
          <a:p>
            <a:pPr lvl="1"/>
            <a:r>
              <a:rPr lang="en-US" sz="3000" dirty="0">
                <a:latin typeface="Georgia" panose="02040502050405020303" pitchFamily="18" charset="0"/>
              </a:rPr>
              <a:t>Flow and passage: seasonal flows, travel times, reservoir elevations</a:t>
            </a:r>
          </a:p>
          <a:p>
            <a:pPr lvl="1"/>
            <a:r>
              <a:rPr lang="en-US" sz="3000" dirty="0">
                <a:latin typeface="Georgia" panose="02040502050405020303" pitchFamily="18" charset="0"/>
              </a:rPr>
              <a:t>Native fish and hatchery fish indicators: production, abundance, counts</a:t>
            </a:r>
          </a:p>
          <a:p>
            <a:pPr lvl="1"/>
            <a:r>
              <a:rPr lang="en-US" sz="3000" dirty="0">
                <a:latin typeface="Georgia" panose="02040502050405020303" pitchFamily="18" charset="0"/>
              </a:rPr>
              <a:t>Blocked areas: habitat, passage</a:t>
            </a:r>
          </a:p>
          <a:p>
            <a:pPr lvl="1"/>
            <a:r>
              <a:rPr lang="en-US" sz="3000" dirty="0">
                <a:latin typeface="Georgia" panose="02040502050405020303" pitchFamily="18" charset="0"/>
              </a:rPr>
              <a:t>Resident fish: habitat, patch size, status and trend</a:t>
            </a:r>
          </a:p>
          <a:p>
            <a:pPr lvl="1"/>
            <a:r>
              <a:rPr lang="en-US" sz="3000" dirty="0">
                <a:latin typeface="Georgia" panose="02040502050405020303" pitchFamily="18" charset="0"/>
              </a:rPr>
              <a:t>Public engagement: communications, publications </a:t>
            </a:r>
          </a:p>
          <a:p>
            <a:endParaRPr lang="en-US" sz="3000" dirty="0">
              <a:latin typeface="Georgia" panose="02040502050405020303" pitchFamily="18" charset="0"/>
            </a:endParaRPr>
          </a:p>
          <a:p>
            <a:pPr lvl="1"/>
            <a:endParaRPr lang="en-US" sz="3000" dirty="0">
              <a:latin typeface="Georgia" panose="02040502050405020303" pitchFamily="18" charset="0"/>
            </a:endParaRPr>
          </a:p>
        </p:txBody>
      </p:sp>
    </p:spTree>
    <p:extLst>
      <p:ext uri="{BB962C8B-B14F-4D97-AF65-F5344CB8AC3E}">
        <p14:creationId xmlns:p14="http://schemas.microsoft.com/office/powerpoint/2010/main" val="3922862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27BDDD-B81E-408C-8691-2015C22C3683}"/>
              </a:ext>
            </a:extLst>
          </p:cNvPr>
          <p:cNvSpPr>
            <a:spLocks noGrp="1"/>
          </p:cNvSpPr>
          <p:nvPr>
            <p:ph type="sldNum" sz="quarter" idx="12"/>
          </p:nvPr>
        </p:nvSpPr>
        <p:spPr/>
        <p:txBody>
          <a:bodyPr/>
          <a:lstStyle/>
          <a:p>
            <a:r>
              <a:rPr lang="en-US" dirty="0"/>
              <a:t> </a:t>
            </a:r>
          </a:p>
        </p:txBody>
      </p:sp>
      <p:sp>
        <p:nvSpPr>
          <p:cNvPr id="7" name="Title 1">
            <a:extLst>
              <a:ext uri="{FF2B5EF4-FFF2-40B4-BE49-F238E27FC236}">
                <a16:creationId xmlns:a16="http://schemas.microsoft.com/office/drawing/2014/main" id="{92FEF6A1-742C-4620-B79F-9B1395DA4522}"/>
              </a:ext>
            </a:extLst>
          </p:cNvPr>
          <p:cNvSpPr>
            <a:spLocks noGrp="1"/>
          </p:cNvSpPr>
          <p:nvPr>
            <p:ph type="title"/>
          </p:nvPr>
        </p:nvSpPr>
        <p:spPr>
          <a:xfrm>
            <a:off x="501445" y="-76200"/>
            <a:ext cx="10090355" cy="1143000"/>
          </a:xfrm>
        </p:spPr>
        <p:txBody>
          <a:bodyPr>
            <a:noAutofit/>
          </a:bodyPr>
          <a:lstStyle/>
          <a:p>
            <a:r>
              <a:rPr lang="en-US" sz="3200" b="1" dirty="0">
                <a:latin typeface="Century Gothic" panose="020B0502020202020204" pitchFamily="34" charset="0"/>
              </a:rPr>
              <a:t>Part I: Assessing, Monitoring and Reporting </a:t>
            </a:r>
          </a:p>
        </p:txBody>
      </p:sp>
      <p:sp>
        <p:nvSpPr>
          <p:cNvPr id="8" name="Content Placeholder 2">
            <a:extLst>
              <a:ext uri="{FF2B5EF4-FFF2-40B4-BE49-F238E27FC236}">
                <a16:creationId xmlns:a16="http://schemas.microsoft.com/office/drawing/2014/main" id="{D007F116-B54F-4AD9-A0F7-025BDB36AD2C}"/>
              </a:ext>
            </a:extLst>
          </p:cNvPr>
          <p:cNvSpPr>
            <a:spLocks noGrp="1"/>
          </p:cNvSpPr>
          <p:nvPr>
            <p:ph idx="1"/>
          </p:nvPr>
        </p:nvSpPr>
        <p:spPr>
          <a:xfrm>
            <a:off x="619431" y="908957"/>
            <a:ext cx="11071123" cy="5040086"/>
          </a:xfrm>
        </p:spPr>
        <p:txBody>
          <a:bodyPr>
            <a:noAutofit/>
          </a:bodyPr>
          <a:lstStyle/>
          <a:p>
            <a:pPr marL="0" indent="0">
              <a:buNone/>
            </a:pPr>
            <a:r>
              <a:rPr lang="en-US" sz="3000" dirty="0">
                <a:latin typeface="Georgia" panose="02040502050405020303" pitchFamily="18" charset="0"/>
                <a:ea typeface="Calibri" panose="020F0502020204030204" pitchFamily="34" charset="0"/>
                <a:cs typeface="Arial" panose="020B0604020202020204" pitchFamily="34" charset="0"/>
              </a:rPr>
              <a:t>To assess the program, the following activities must continue to be adequately supported:</a:t>
            </a:r>
          </a:p>
          <a:p>
            <a:pPr lvl="1">
              <a:spcBef>
                <a:spcPts val="1200"/>
              </a:spcBef>
            </a:pPr>
            <a:r>
              <a:rPr lang="en-US" sz="3000" dirty="0">
                <a:latin typeface="Georgia" panose="02040502050405020303" pitchFamily="18" charset="0"/>
              </a:rPr>
              <a:t>Public access to project implementation information, e.g. improve the delivery of information that the Council uses to assess and report on program performance </a:t>
            </a:r>
          </a:p>
          <a:p>
            <a:pPr lvl="1"/>
            <a:r>
              <a:rPr lang="en-US" sz="3000" dirty="0">
                <a:latin typeface="Georgia" panose="02040502050405020303" pitchFamily="18" charset="0"/>
              </a:rPr>
              <a:t>Public access through centralized databases of compiled and analyzed data required for reporting on program goals, objectives, strategy performance indicators.  </a:t>
            </a:r>
          </a:p>
          <a:p>
            <a:pPr lvl="1"/>
            <a:r>
              <a:rPr lang="en-US" sz="3000" dirty="0">
                <a:latin typeface="Georgia" panose="02040502050405020303" pitchFamily="18" charset="0"/>
              </a:rPr>
              <a:t>Maintenance of historical and current program data and products in a structured manner that facilitates public access in a searchable format (e.g. through libraries and databases). </a:t>
            </a:r>
          </a:p>
          <a:p>
            <a:endParaRPr lang="en-US" sz="3000" dirty="0">
              <a:latin typeface="Georgia" panose="02040502050405020303" pitchFamily="18" charset="0"/>
            </a:endParaRPr>
          </a:p>
          <a:p>
            <a:pPr lvl="1"/>
            <a:endParaRPr lang="en-US" sz="3000" dirty="0">
              <a:latin typeface="Georgia" panose="02040502050405020303" pitchFamily="18" charset="0"/>
            </a:endParaRPr>
          </a:p>
        </p:txBody>
      </p:sp>
    </p:spTree>
    <p:extLst>
      <p:ext uri="{BB962C8B-B14F-4D97-AF65-F5344CB8AC3E}">
        <p14:creationId xmlns:p14="http://schemas.microsoft.com/office/powerpoint/2010/main" val="1479038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12162</TotalTime>
  <Words>5786</Words>
  <Application>Microsoft Office PowerPoint</Application>
  <PresentationFormat>Widescreen</PresentationFormat>
  <Paragraphs>946</Paragraphs>
  <Slides>57</Slides>
  <Notes>25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57</vt:i4>
      </vt:variant>
    </vt:vector>
  </HeadingPairs>
  <TitlesOfParts>
    <vt:vector size="72" baseType="lpstr">
      <vt:lpstr>ＭＳ Ｐゴシック</vt:lpstr>
      <vt:lpstr>Arial</vt:lpstr>
      <vt:lpstr>Arial Narrow</vt:lpstr>
      <vt:lpstr>Bradley Hand ITC</vt:lpstr>
      <vt:lpstr>Calibri</vt:lpstr>
      <vt:lpstr>Calibri Light</vt:lpstr>
      <vt:lpstr>Cambria</vt:lpstr>
      <vt:lpstr>Century Gothic</vt:lpstr>
      <vt:lpstr>Georgia</vt:lpstr>
      <vt:lpstr>Gill Sans MT</vt:lpstr>
      <vt:lpstr>Proxima Nova</vt:lpstr>
      <vt:lpstr>Times New Roman</vt:lpstr>
      <vt:lpstr>Tw Cen MT</vt:lpstr>
      <vt:lpstr>Wingdings</vt:lpstr>
      <vt:lpstr>Office Theme</vt:lpstr>
      <vt:lpstr>StreamNet Executive Committee  September 2, 2020 9:30 am – 3:30pm (PT)</vt:lpstr>
      <vt:lpstr>Welcome and Introductions </vt:lpstr>
      <vt:lpstr>Agenda (times are approximate)</vt:lpstr>
      <vt:lpstr>NPCC 2020 Program Addendum </vt:lpstr>
      <vt:lpstr>Columbia River Basin Fish and Wildlife Program</vt:lpstr>
      <vt:lpstr>2020 Fish and Wildlife Addendum</vt:lpstr>
      <vt:lpstr>Part I: Goals, Objectives and Indicators</vt:lpstr>
      <vt:lpstr>Part I: Goals, Objectives and Indicators</vt:lpstr>
      <vt:lpstr>Part I: Assessing, Monitoring and Reporting </vt:lpstr>
      <vt:lpstr>Part I: Assessing, Monitoring and Reporting </vt:lpstr>
      <vt:lpstr>Back at 10:35</vt:lpstr>
      <vt:lpstr>NOAA’s FCRPS BiOP and Willamette BiOP </vt:lpstr>
      <vt:lpstr>Executive Committee Members’ Updates</vt:lpstr>
      <vt:lpstr>Lunch Break </vt:lpstr>
      <vt:lpstr>Coordinated Assessments Partnership (CAP) providing access to standardized indicators for regional assessments and policy/decision-makers </vt:lpstr>
      <vt:lpstr>Decision and Implementation Process Guiding Data Flow through CAP prioritizing work to flow data for regional assessments and policy/decision-makers</vt:lpstr>
      <vt:lpstr>PowerPoint Presentation</vt:lpstr>
      <vt:lpstr>PowerPoint Presentation</vt:lpstr>
      <vt:lpstr>CAP HLI Data Status</vt:lpstr>
      <vt:lpstr>CAP – Sum of Populations per HLI Category (data as of August 3, 2020)</vt:lpstr>
      <vt:lpstr>CAP – Details for Superpopulations* (data as of August 3, 2020)</vt:lpstr>
      <vt:lpstr>CAP – Total Records by Data Source per HLI Category (data as of August 3, 2020, submitting entity may differ from source entity)</vt:lpstr>
      <vt:lpstr>HCAX 2020 EPA Exchange Network Grant Status update</vt:lpstr>
      <vt:lpstr>CAP and EPA Exchange Network Grant - Pacific Northwest HCAX</vt:lpstr>
      <vt:lpstr>CAP and EPA Exchange Network Grant - Pacific Northwest HCAX</vt:lpstr>
      <vt:lpstr>Five-Year Plan for Coordinated Assessments Partnership Summary of edits in  August 14 , 2020  version Discussion of any additional changes for 2021</vt:lpstr>
      <vt:lpstr>CAP – revised 5-year workplan</vt:lpstr>
      <vt:lpstr>Discussion - Executive Committee member input on CAP newsletter task</vt:lpstr>
      <vt:lpstr>CAP – revised 5-year workplan</vt:lpstr>
      <vt:lpstr>CAP and the PNAMP Fish Monitoring Workgroup</vt:lpstr>
      <vt:lpstr>PowerPoint Presentation</vt:lpstr>
      <vt:lpstr>PowerPoint Presentation</vt:lpstr>
      <vt:lpstr>Projects coordinating with and supporting StreamNet</vt:lpstr>
      <vt:lpstr>Sharing Expertise to Provide Quality Data Managed by Data Stewards to efficiently provide quality data in support of regional assessments and reporting</vt:lpstr>
      <vt:lpstr>Collaboration among StreamNet, CRITFC, and PNAMP (BPA Funded Projects) to efficiently provide quality data in support of regional assessments and reporting</vt:lpstr>
      <vt:lpstr>CRITFC Inter-Tribal Monitoring Data Project (ITMD) #2008-507-00</vt:lpstr>
      <vt:lpstr>CRITFC Inter-Tribal Monitoring Data Project (ITMD) #2008-507-00</vt:lpstr>
      <vt:lpstr>Columbia Basin Fish &amp; Wildlife Library</vt:lpstr>
      <vt:lpstr>Pacific Northwest Aquatic Monitoring Partnership (PNAMP) #2004-002-00  Jen Bayer PNAMP Coordinator, USGS </vt:lpstr>
      <vt:lpstr>PowerPoint Presentation</vt:lpstr>
      <vt:lpstr>PNAMP Partners are State, Tribal and Federal Entities</vt:lpstr>
      <vt:lpstr>PNAMP 2020-21 Focus</vt:lpstr>
      <vt:lpstr>PowerPoint Presentation</vt:lpstr>
      <vt:lpstr>Working Together  to secure investments, reduce redundancies, and meet FAIR principles</vt:lpstr>
      <vt:lpstr>Habitat Metric Integration Project </vt:lpstr>
      <vt:lpstr>Stretch Break</vt:lpstr>
      <vt:lpstr>StreamNet #1988-108-00</vt:lpstr>
      <vt:lpstr>Decision and Implementation Process Guiding StreamNet prioritizing work to flow data for regional assessments and policy/decision-makers</vt:lpstr>
      <vt:lpstr>StreamNet Program and PSMFC GIS Data Systems and Tools</vt:lpstr>
      <vt:lpstr>User Groups Frequenting StreamNet Website (Jan – Dec 2019)</vt:lpstr>
      <vt:lpstr>User Groups Downloading StreamNet’s GIS Data Sets  (Jan-Dec 2019)</vt:lpstr>
      <vt:lpstr>StreamNet Local Fish Trend Data Status (August 3, 2020 snapshot)</vt:lpstr>
      <vt:lpstr>StreamNet revised Strategic Plan 2021-2026</vt:lpstr>
      <vt:lpstr>StreamNet FY2021 Baseline Budget</vt:lpstr>
      <vt:lpstr>Highlights of FY21 activities – PSMFC StreamNet</vt:lpstr>
      <vt:lpstr>2021 StreamNet Executive Committee Meeting</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Leonard</dc:creator>
  <cp:lastModifiedBy>Nancy Leonard</cp:lastModifiedBy>
  <cp:revision>459</cp:revision>
  <dcterms:created xsi:type="dcterms:W3CDTF">2020-08-19T18:18:01Z</dcterms:created>
  <dcterms:modified xsi:type="dcterms:W3CDTF">2020-10-04T23:26:46Z</dcterms:modified>
</cp:coreProperties>
</file>