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208" r:id="rId2"/>
    <p:sldId id="275" r:id="rId3"/>
    <p:sldId id="1207" r:id="rId4"/>
    <p:sldId id="1209" r:id="rId5"/>
    <p:sldId id="1211" r:id="rId6"/>
    <p:sldId id="1218" r:id="rId7"/>
    <p:sldId id="1219" r:id="rId8"/>
    <p:sldId id="259" r:id="rId9"/>
    <p:sldId id="256" r:id="rId10"/>
    <p:sldId id="257" r:id="rId11"/>
    <p:sldId id="258" r:id="rId12"/>
    <p:sldId id="1220" r:id="rId13"/>
    <p:sldId id="1204" r:id="rId14"/>
    <p:sldId id="1212" r:id="rId15"/>
    <p:sldId id="1213" r:id="rId16"/>
    <p:sldId id="1214" r:id="rId17"/>
    <p:sldId id="1223" r:id="rId18"/>
    <p:sldId id="1224" r:id="rId19"/>
    <p:sldId id="1226" r:id="rId20"/>
    <p:sldId id="1227" r:id="rId21"/>
    <p:sldId id="1229" r:id="rId22"/>
    <p:sldId id="1228" r:id="rId23"/>
    <p:sldId id="1222" r:id="rId24"/>
    <p:sldId id="284" r:id="rId25"/>
    <p:sldId id="1215" r:id="rId26"/>
    <p:sldId id="296" r:id="rId27"/>
    <p:sldId id="12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2"/>
    <a:srgbClr val="FFFFFF"/>
    <a:srgbClr val="E7E6E6"/>
    <a:srgbClr val="B8D0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71364" autoAdjust="0"/>
  </p:normalViewPr>
  <p:slideViewPr>
    <p:cSldViewPr snapToGrid="0">
      <p:cViewPr varScale="1">
        <p:scale>
          <a:sx n="51" d="100"/>
          <a:sy n="51" d="100"/>
        </p:scale>
        <p:origin x="4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1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6465D-09B8-4934-B178-F2F47EBC39F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1A241-EF5F-44F3-A0B3-BBE2F9E5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6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0461980@N05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0461980@N05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https://www.flickr.com/photos/150461980@N05/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F64E5-31E7-438A-94B0-9A030BFF3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1A241-EF5F-44F3-A0B3-BBE2F9E51E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4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5E85D-505B-48D2-9A09-572A47949E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2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5E85D-505B-48D2-9A09-572A47949E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5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1A241-EF5F-44F3-A0B3-BBE2F9E51E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64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F64E5-31E7-438A-94B0-9A030BFF30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3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https://www.flickr.com/photos/150461980@N05/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F64E5-31E7-438A-94B0-9A030BFF30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2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1A241-EF5F-44F3-A0B3-BBE2F9E51E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6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DCB5-8023-4052-9F0F-A02E462A6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57504-EFE9-4487-8E58-BFEF9712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8FDE-B4BE-4075-A0EC-8A1703B8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627A6-D24D-42F5-8A30-956C0EB9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B306B-5D4E-47D7-BB2A-36773C31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8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1E3F-81F2-4A95-8CF4-FC608A3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AFD59-91D4-41FA-A2D2-F70E60F9C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2561B-62B6-42B8-9D6A-0116CA4D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41436-D93C-4D6C-829F-96553CA7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6E1CE-E53B-4193-BCAD-189D9914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4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041C55-A26A-4303-B443-57759CBA2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24247-3385-41C0-8F84-27959BFB6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0D5D6-682A-4BBD-9196-7CF7F890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2C04D-13D5-40FC-AEEA-136C6871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19AEA-6458-424B-9412-DB81F92D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4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4081-DAFA-4D13-9724-583DBD4D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C6AFA-CE88-4113-BF8A-199252F05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F21B-121D-4B1E-A834-D315E517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2C314-A899-4493-9966-B2D71FBC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9B30B-2C5E-4C38-BD76-F8479443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1BB9-501D-4305-828D-7DF8613C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41D64-CC3B-43CC-A921-A313C678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CF1A5-26F8-43BF-BF0E-D45703DD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3884-EFA4-4CC5-AF36-1A67C8D2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88A3-3C2B-41E5-95A2-45A289A7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BA29-876F-4DD5-9E8C-DEA54469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9B2F9-0AE6-4493-AB2B-0A19BB3E6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6CB1B-FE7B-4A8B-AF7D-E8612A5EA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839FD-518B-4842-8AE1-669D6F26C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F176A-0ECC-4D28-B64B-38F6EB67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31221-26E0-4A75-AE75-E3478924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3052-3402-44B8-924B-0980D3A9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E4F2E-3BC0-482A-B9B9-6A87DABB3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258E4-B2B2-412B-AC4E-8068EAB7B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699E2-5054-404F-BE8C-9E8F9AE69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0F6DE-D3C4-4DC5-BA77-14A878E40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5AC73-ABAC-402B-9153-C5047C12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4D024-EC0A-4123-B16C-46608CAD5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BFD03-FF19-4BFA-A066-48817136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8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B061-755F-4091-8436-BB1F7DD7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EAF84-04D2-4A51-8A6C-4C410BF4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6C4CD-7B68-4E28-B50F-DC0FD785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CEB0-56D1-4AFB-88E4-8DD98693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9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476974-ECC3-4DD3-9DAB-F7465E98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F21BE-4957-49A9-BC08-D53E4155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CEB20-8392-4F65-944B-AB06FE52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4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BF39-D15B-4590-9CB0-187807995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542A-12B4-40A0-A68A-F8E0CF1D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B61BF-544C-4EA3-AD75-9BA7A147B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17FF6-B7D9-4964-9137-4520C0D2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91A7E-340B-4611-A546-5E7B5023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EBAFF-02C1-4313-B0D4-A7DF5285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7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62D3-1B0C-4A96-A464-5AFCF44C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B9F11-0B8D-4FF1-BC3A-4887511AF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84A5B-EEE8-4C71-B55B-8C997B0DC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0EA05-2F1D-4459-BF62-F5A9E176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0B15-122D-4F93-9631-998345BE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9DCE4-2E6C-41AC-BCAE-19DFBE87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F736B-020B-4712-BCE2-9742BFA6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2F34C-2EDC-4BBB-9046-A6A1B3F6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6C310-CDCA-4477-88B7-B0F993D86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825E7-8B52-4355-8CCB-5AF3F07DB79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D6E23-3160-4ABE-A561-7F40A44A5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3539E-B1C2-4B28-8F8A-EB6645CF4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573F-1E21-4C19-B123-A4D89A072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tel:+18722403311,,822759093" TargetMode="External"/><Relationship Id="rId4" Type="http://schemas.openxmlformats.org/officeDocument/2006/relationships/hyperlink" Target="https://global.gotomeeting.com/join/82275909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mp.org/project/fish-monitoring-work-grou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BA63F-A7A9-4FD2-BD03-8FA2CC4B3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1"/>
            <a:ext cx="12121116" cy="3827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2EC0F9-E43F-4180-92D2-5A1BE37EABAD}"/>
              </a:ext>
            </a:extLst>
          </p:cNvPr>
          <p:cNvSpPr/>
          <p:nvPr/>
        </p:nvSpPr>
        <p:spPr>
          <a:xfrm>
            <a:off x="7741355" y="3463521"/>
            <a:ext cx="31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White River, WA logjam project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05325E-81B1-480E-A822-FE622E9BFDDD}"/>
              </a:ext>
            </a:extLst>
          </p:cNvPr>
          <p:cNvSpPr/>
          <p:nvPr/>
        </p:nvSpPr>
        <p:spPr>
          <a:xfrm>
            <a:off x="838200" y="2237969"/>
            <a:ext cx="6903155" cy="1594884"/>
          </a:xfrm>
          <a:prstGeom prst="rect">
            <a:avLst/>
          </a:prstGeom>
          <a:solidFill>
            <a:srgbClr val="E7E6E6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66C534-7692-45E3-B8F1-B123F110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2749"/>
            <a:ext cx="10515600" cy="382772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en-US" sz="3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StreamNet Steering Committee Meeting</a:t>
            </a:r>
            <a:b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Tuesday, October 27, 2020</a:t>
            </a:r>
            <a:b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300" b="1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9:30 AM – 2:00 PM (PDT)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join my meeting from your computer, tablet or smartphone.</a:t>
            </a:r>
            <a:b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https://global.gotomeeting.com/join/822759093</a:t>
            </a:r>
            <a:b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also dial in using your phone.</a:t>
            </a:r>
            <a:b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United States: </a:t>
            </a:r>
            <a:r>
              <a:rPr lang="en-US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+1 (872) 240-3311</a:t>
            </a:r>
            <a:r>
              <a:rPr lang="en-US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  </a:t>
            </a:r>
            <a:r>
              <a:rPr lang="en-US" sz="2400" b="1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Code:</a:t>
            </a:r>
            <a:r>
              <a:rPr lang="en-US" sz="2400" dirty="0">
                <a:solidFill>
                  <a:srgbClr val="25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822-759-093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231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709" y="1126664"/>
            <a:ext cx="111290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DES document versions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New data structures and business (validation) rules take effect on the effective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Effective date no earlier than 2 months after approval by DDT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month lead provides time for DBAs and programmers.  Also to communicate changes to participating organizations not funded by StreamNet.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Missing or incorrect validation rules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Non-critical validation rule error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Fixed quarterly, with at least 1 month notice (no surprises)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Quarterly schedule provides predictability to participating organizations not funded by StreamNet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Critical validation rule error</a:t>
            </a:r>
            <a:r>
              <a:rPr lang="en-US" sz="2000" dirty="0"/>
              <a:t> – Prevent data submission or result in useless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Communicate to all data providers immediately (no surprises)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Problem will be fixed as soon as possible / immediately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Data providers notified once issue is fixed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4166" y="277586"/>
            <a:ext cx="970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Draft DES Team Charters</a:t>
            </a:r>
          </a:p>
          <a:p>
            <a:pPr algn="ctr"/>
            <a:r>
              <a:rPr lang="en-US" sz="2400" b="1" dirty="0"/>
              <a:t>Revised Data Exchange Standards (DES) Development/Revision Procedures</a:t>
            </a:r>
          </a:p>
        </p:txBody>
      </p:sp>
    </p:spTree>
    <p:extLst>
      <p:ext uri="{BB962C8B-B14F-4D97-AF65-F5344CB8AC3E}">
        <p14:creationId xmlns:p14="http://schemas.microsoft.com/office/powerpoint/2010/main" val="61430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709" y="2136066"/>
            <a:ext cx="11029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General DES addition / revision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Still under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Updating the 2003 version to clarify relationship with Executive Committee and PNAMP FMWG and align with draft Charter operating guidelines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Adoption requires supermajority rather than consensus.  75%?  Higher?</a:t>
            </a:r>
            <a:endParaRPr lang="en-US" sz="2000" strike="sngStrike" dirty="0"/>
          </a:p>
        </p:txBody>
      </p:sp>
      <p:sp>
        <p:nvSpPr>
          <p:cNvPr id="6" name="TextBox 5"/>
          <p:cNvSpPr txBox="1"/>
          <p:nvPr/>
        </p:nvSpPr>
        <p:spPr>
          <a:xfrm>
            <a:off x="1244166" y="277586"/>
            <a:ext cx="970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Draft DES Team Charters</a:t>
            </a:r>
          </a:p>
          <a:p>
            <a:pPr algn="ctr"/>
            <a:r>
              <a:rPr lang="en-US" sz="2400" b="1" dirty="0"/>
              <a:t>Revised Data Exchange Standards (DES) Development/Revision Procedures</a:t>
            </a:r>
          </a:p>
        </p:txBody>
      </p:sp>
    </p:spTree>
    <p:extLst>
      <p:ext uri="{BB962C8B-B14F-4D97-AF65-F5344CB8AC3E}">
        <p14:creationId xmlns:p14="http://schemas.microsoft.com/office/powerpoint/2010/main" val="424464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4F546A-E954-471A-952C-D871C42009A9}"/>
              </a:ext>
            </a:extLst>
          </p:cNvPr>
          <p:cNvSpPr/>
          <p:nvPr/>
        </p:nvSpPr>
        <p:spPr>
          <a:xfrm>
            <a:off x="5774839" y="1614931"/>
            <a:ext cx="5985817" cy="47822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96062-56BC-427B-9735-C598BA52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7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Update on Fish Monitoring Work Group (FMWG) </a:t>
            </a:r>
            <a:br>
              <a:rPr lang="en-US" sz="3400" b="1" dirty="0"/>
            </a:br>
            <a:r>
              <a:rPr lang="en-US" sz="3400" b="1" dirty="0"/>
              <a:t>–  Jen Bayer, Russell Scranton, Mike Banach, Nancy Leonard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11EDB1-03EC-415B-8CA9-CDD6E6934871}"/>
              </a:ext>
            </a:extLst>
          </p:cNvPr>
          <p:cNvGrpSpPr/>
          <p:nvPr/>
        </p:nvGrpSpPr>
        <p:grpSpPr>
          <a:xfrm>
            <a:off x="5888177" y="2127126"/>
            <a:ext cx="5744994" cy="4270089"/>
            <a:chOff x="0" y="799464"/>
            <a:chExt cx="9144000" cy="64042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0F58E1-A7C3-4AFB-9BB7-F9A15D04AE1C}"/>
                </a:ext>
              </a:extLst>
            </p:cNvPr>
            <p:cNvSpPr txBox="1"/>
            <p:nvPr/>
          </p:nvSpPr>
          <p:spPr>
            <a:xfrm>
              <a:off x="0" y="799464"/>
              <a:ext cx="9144000" cy="46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8BC6B3D-BFB2-4639-861C-CEA63927EEE8}"/>
                </a:ext>
              </a:extLst>
            </p:cNvPr>
            <p:cNvSpPr/>
            <p:nvPr/>
          </p:nvSpPr>
          <p:spPr>
            <a:xfrm>
              <a:off x="223173" y="5865629"/>
              <a:ext cx="2834640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sng" dirty="0">
                  <a:solidFill>
                    <a:schemeClr val="tx1"/>
                  </a:solidFill>
                </a:rPr>
                <a:t>StreamNet</a:t>
              </a:r>
              <a:r>
                <a:rPr lang="en-US" sz="1400" dirty="0">
                  <a:solidFill>
                    <a:schemeClr val="tx1"/>
                  </a:solidFill>
                </a:rPr>
                <a:t> committees and teams engaged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2B48FD-1EA6-46A1-B839-BDAD2BFB5228}"/>
                </a:ext>
              </a:extLst>
            </p:cNvPr>
            <p:cNvSpPr/>
            <p:nvPr/>
          </p:nvSpPr>
          <p:spPr>
            <a:xfrm>
              <a:off x="6155978" y="1661546"/>
              <a:ext cx="2834640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Pose topic to PNAMP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fish monitoring workgroup (FMWG)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F5BEEA8-6E4F-4452-B62A-5DA11E91CEF5}"/>
                </a:ext>
              </a:extLst>
            </p:cNvPr>
            <p:cNvSpPr/>
            <p:nvPr/>
          </p:nvSpPr>
          <p:spPr>
            <a:xfrm>
              <a:off x="6172015" y="3057259"/>
              <a:ext cx="2910043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sng" dirty="0">
                  <a:solidFill>
                    <a:schemeClr val="tx1"/>
                  </a:solidFill>
                </a:rPr>
                <a:t>FMWG</a:t>
              </a:r>
              <a:r>
                <a:rPr lang="en-US" sz="1400" dirty="0">
                  <a:solidFill>
                    <a:schemeClr val="tx1"/>
                  </a:solidFill>
                </a:rPr>
                <a:t>:  1) Firm up/clarify proposed need.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46F4E89-F63D-4EF7-9B81-77C21E248E48}"/>
                </a:ext>
              </a:extLst>
            </p:cNvPr>
            <p:cNvSpPr/>
            <p:nvPr/>
          </p:nvSpPr>
          <p:spPr>
            <a:xfrm>
              <a:off x="196479" y="4484419"/>
              <a:ext cx="2834640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Solution implemented by StreamNet teams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751235-A9A1-4675-9564-677D2AC0F714}"/>
                </a:ext>
              </a:extLst>
            </p:cNvPr>
            <p:cNvSpPr/>
            <p:nvPr/>
          </p:nvSpPr>
          <p:spPr>
            <a:xfrm>
              <a:off x="5658958" y="4484419"/>
              <a:ext cx="3007044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sng" dirty="0">
                  <a:solidFill>
                    <a:schemeClr val="tx1"/>
                  </a:solidFill>
                </a:rPr>
                <a:t>FMWG</a:t>
              </a:r>
              <a:r>
                <a:rPr lang="en-US" sz="1400" dirty="0">
                  <a:solidFill>
                    <a:schemeClr val="tx1"/>
                  </a:solidFill>
                </a:rPr>
                <a:t>:  Engage topic/data experts.  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8E7AC07E-C9D6-42A8-9273-94BFE3AE43E0}"/>
                </a:ext>
              </a:extLst>
            </p:cNvPr>
            <p:cNvSpPr/>
            <p:nvPr/>
          </p:nvSpPr>
          <p:spPr>
            <a:xfrm rot="9709429">
              <a:off x="3067548" y="5604462"/>
              <a:ext cx="2691453" cy="347254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5F466-4309-4098-BAD0-5CBDF07F9CEB}"/>
                </a:ext>
              </a:extLst>
            </p:cNvPr>
            <p:cNvSpPr txBox="1"/>
            <p:nvPr/>
          </p:nvSpPr>
          <p:spPr>
            <a:xfrm rot="20509429">
              <a:off x="3158327" y="5352777"/>
              <a:ext cx="2006535" cy="461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On-going need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1BF91B8-8116-4CC5-B237-901DC8552B3F}"/>
                </a:ext>
              </a:extLst>
            </p:cNvPr>
            <p:cNvSpPr/>
            <p:nvPr/>
          </p:nvSpPr>
          <p:spPr>
            <a:xfrm>
              <a:off x="3031119" y="924292"/>
              <a:ext cx="2834640" cy="914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A data need is identified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5F3DCE-6646-45D3-9BAE-123DAFE81429}"/>
                </a:ext>
              </a:extLst>
            </p:cNvPr>
            <p:cNvGrpSpPr/>
            <p:nvPr/>
          </p:nvGrpSpPr>
          <p:grpSpPr>
            <a:xfrm>
              <a:off x="0" y="2592331"/>
              <a:ext cx="2988022" cy="1411121"/>
              <a:chOff x="83754" y="1805555"/>
              <a:chExt cx="3077262" cy="137298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5557FF0-97E2-4A25-805C-48F62A8B9BB3}"/>
                  </a:ext>
                </a:extLst>
              </p:cNvPr>
              <p:cNvSpPr/>
              <p:nvPr/>
            </p:nvSpPr>
            <p:spPr>
              <a:xfrm>
                <a:off x="241717" y="2294606"/>
                <a:ext cx="2919299" cy="88392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Solution modified / maintained by StreamNet teams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87AE34-9199-41C4-93B6-0881D551F6A6}"/>
                  </a:ext>
                </a:extLst>
              </p:cNvPr>
              <p:cNvSpPr txBox="1"/>
              <p:nvPr/>
            </p:nvSpPr>
            <p:spPr>
              <a:xfrm>
                <a:off x="83754" y="1805555"/>
                <a:ext cx="2621835" cy="449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accent1">
                        <a:lumMod val="50000"/>
                      </a:schemeClr>
                    </a:solidFill>
                  </a:rPr>
                  <a:t>Last step of process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0449ED-A9E8-4232-9F9F-3FFCA874AC93}"/>
                </a:ext>
              </a:extLst>
            </p:cNvPr>
            <p:cNvGrpSpPr/>
            <p:nvPr/>
          </p:nvGrpSpPr>
          <p:grpSpPr>
            <a:xfrm>
              <a:off x="5076928" y="5882585"/>
              <a:ext cx="3105512" cy="1321121"/>
              <a:chOff x="5154179" y="5890601"/>
              <a:chExt cx="2927462" cy="132112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144D91B-2C18-4C46-93F9-30C70BAA0520}"/>
                  </a:ext>
                </a:extLst>
              </p:cNvPr>
              <p:cNvSpPr/>
              <p:nvPr/>
            </p:nvSpPr>
            <p:spPr>
              <a:xfrm>
                <a:off x="5247001" y="5890601"/>
                <a:ext cx="2834640" cy="9144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u="sng" dirty="0">
                    <a:solidFill>
                      <a:schemeClr val="tx1"/>
                    </a:solidFill>
                  </a:rPr>
                  <a:t>FMWG </a:t>
                </a:r>
                <a:r>
                  <a:rPr lang="en-US" sz="1400" dirty="0">
                    <a:solidFill>
                      <a:schemeClr val="tx1"/>
                    </a:solidFill>
                  </a:rPr>
                  <a:t>recommends</a:t>
                </a:r>
                <a:r>
                  <a:rPr lang="en-US" sz="1400" u="sng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</a:rPr>
                  <a:t>an approach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963840-4E2A-4ACE-A9D3-65FAE8BD1748}"/>
                  </a:ext>
                </a:extLst>
              </p:cNvPr>
              <p:cNvSpPr txBox="1"/>
              <p:nvPr/>
            </p:nvSpPr>
            <p:spPr>
              <a:xfrm>
                <a:off x="5154179" y="6750121"/>
                <a:ext cx="2399842" cy="461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accent1">
                        <a:lumMod val="50000"/>
                      </a:schemeClr>
                    </a:solidFill>
                  </a:rPr>
                  <a:t>Last step of process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C6C656-8307-4AEB-BECE-97D2706F9EFF}"/>
                </a:ext>
              </a:extLst>
            </p:cNvPr>
            <p:cNvSpPr txBox="1"/>
            <p:nvPr/>
          </p:nvSpPr>
          <p:spPr>
            <a:xfrm>
              <a:off x="5817748" y="5422501"/>
              <a:ext cx="2046744" cy="461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One-time need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815F385-EFB6-4E51-93E8-6A993C427441}"/>
              </a:ext>
            </a:extLst>
          </p:cNvPr>
          <p:cNvSpPr/>
          <p:nvPr/>
        </p:nvSpPr>
        <p:spPr>
          <a:xfrm rot="5400000">
            <a:off x="9577198" y="5382306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4EF338D-0011-482A-BACF-3FBC71A05836}"/>
              </a:ext>
            </a:extLst>
          </p:cNvPr>
          <p:cNvSpPr/>
          <p:nvPr/>
        </p:nvSpPr>
        <p:spPr>
          <a:xfrm rot="5400000">
            <a:off x="9903811" y="3515864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03BA8E3-654B-4DD3-9AA8-AFFD46FF77CE}"/>
              </a:ext>
            </a:extLst>
          </p:cNvPr>
          <p:cNvSpPr/>
          <p:nvPr/>
        </p:nvSpPr>
        <p:spPr>
          <a:xfrm rot="5400000">
            <a:off x="9942050" y="4433704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D79F6068-8EAF-45B5-A603-A5C12137C0AE}"/>
              </a:ext>
            </a:extLst>
          </p:cNvPr>
          <p:cNvSpPr/>
          <p:nvPr/>
        </p:nvSpPr>
        <p:spPr>
          <a:xfrm rot="16200000">
            <a:off x="6217673" y="5380074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5ABCFEC-6BA3-4825-98E4-AFCA992A16D5}"/>
              </a:ext>
            </a:extLst>
          </p:cNvPr>
          <p:cNvSpPr/>
          <p:nvPr/>
        </p:nvSpPr>
        <p:spPr>
          <a:xfrm rot="16200000">
            <a:off x="6217673" y="4400682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2660A37-636F-4983-922A-759C62D1CEB5}"/>
              </a:ext>
            </a:extLst>
          </p:cNvPr>
          <p:cNvSpPr/>
          <p:nvPr/>
        </p:nvSpPr>
        <p:spPr>
          <a:xfrm rot="2278775">
            <a:off x="9698944" y="2603218"/>
            <a:ext cx="368062" cy="2434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4BF1F-83B0-4AC3-A4A1-7208C9EB3FF6}"/>
              </a:ext>
            </a:extLst>
          </p:cNvPr>
          <p:cNvSpPr txBox="1"/>
          <p:nvPr/>
        </p:nvSpPr>
        <p:spPr>
          <a:xfrm>
            <a:off x="7056847" y="1614931"/>
            <a:ext cx="3620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FMWG and CAP’s Data Needs </a:t>
            </a:r>
          </a:p>
        </p:txBody>
      </p:sp>
    </p:spTree>
    <p:extLst>
      <p:ext uri="{BB962C8B-B14F-4D97-AF65-F5344CB8AC3E}">
        <p14:creationId xmlns:p14="http://schemas.microsoft.com/office/powerpoint/2010/main" val="376021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7420-8FBA-4392-A659-3AC6D16D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25"/>
            <a:ext cx="11114429" cy="1325563"/>
          </a:xfrm>
        </p:spPr>
        <p:txBody>
          <a:bodyPr/>
          <a:lstStyle/>
          <a:p>
            <a:r>
              <a:rPr lang="en-US" b="1" dirty="0"/>
              <a:t>CAP and the PNAMP Fish Monitoring Work Group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66D040-9EDB-46FA-BF74-17347002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57" y="1594434"/>
            <a:ext cx="5346442" cy="47551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Provides a venue for discussion of topics related to CAP and StreamNet implementation</a:t>
            </a:r>
          </a:p>
          <a:p>
            <a:endParaRPr lang="en-US" sz="2000" b="1" i="1" dirty="0"/>
          </a:p>
          <a:p>
            <a:r>
              <a:rPr lang="en-US" sz="2000" b="1" i="1" dirty="0"/>
              <a:t>Members: </a:t>
            </a:r>
            <a:r>
              <a:rPr lang="en-US" sz="2000" dirty="0"/>
              <a:t>subject matter experts (e.g. fisheries biologists, program managers) to address specific tasks or topics</a:t>
            </a:r>
          </a:p>
          <a:p>
            <a:pPr lvl="0"/>
            <a:r>
              <a:rPr lang="en-US" sz="2000" b="1" i="1" dirty="0"/>
              <a:t>Facilitator: </a:t>
            </a:r>
            <a:r>
              <a:rPr lang="en-US" sz="2000" dirty="0"/>
              <a:t>USGS-PNAMP staff</a:t>
            </a:r>
          </a:p>
          <a:p>
            <a:r>
              <a:rPr lang="en-US" sz="2000" b="1" i="1" dirty="0"/>
              <a:t>Leader(s):</a:t>
            </a:r>
            <a:r>
              <a:rPr lang="en-US" sz="2000" i="1" dirty="0"/>
              <a:t> </a:t>
            </a:r>
            <a:r>
              <a:rPr lang="en-US" sz="2000" dirty="0"/>
              <a:t>Marika </a:t>
            </a:r>
            <a:r>
              <a:rPr lang="en-US" sz="2000" dirty="0" err="1"/>
              <a:t>Dobos</a:t>
            </a:r>
            <a:r>
              <a:rPr lang="en-US" sz="2000" dirty="0"/>
              <a:t> and Russell Scranton </a:t>
            </a:r>
          </a:p>
          <a:p>
            <a:r>
              <a:rPr lang="en-US" sz="2000" b="1" i="1" dirty="0"/>
              <a:t>StreamNet Staff</a:t>
            </a:r>
            <a:r>
              <a:rPr lang="en-US" sz="2000" dirty="0"/>
              <a:t>: Mike Banach, Nancy Leonard</a:t>
            </a:r>
            <a:endParaRPr lang="en-US" sz="2000" i="1" dirty="0"/>
          </a:p>
          <a:p>
            <a:pPr marL="0" indent="0">
              <a:buNone/>
            </a:pPr>
            <a:endParaRPr lang="en-US" sz="2000" i="1" u="sng" dirty="0">
              <a:hlinkClick r:id="rId3"/>
            </a:endParaRPr>
          </a:p>
          <a:p>
            <a:pPr marL="0" indent="0">
              <a:buNone/>
            </a:pPr>
            <a:r>
              <a:rPr lang="en-US" sz="1600" u="sng" dirty="0">
                <a:hlinkClick r:id="rId3"/>
              </a:rPr>
              <a:t>https://www.pnamp.org/project/fish-monitoring-work-group</a:t>
            </a:r>
            <a:endParaRPr lang="en-US" sz="16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54D53-6B5F-49CB-A429-E42D60A5A722}"/>
              </a:ext>
            </a:extLst>
          </p:cNvPr>
          <p:cNvSpPr txBox="1"/>
          <p:nvPr/>
        </p:nvSpPr>
        <p:spPr>
          <a:xfrm>
            <a:off x="6429675" y="1690688"/>
            <a:ext cx="5207267" cy="4462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900" dirty="0"/>
              <a:t>Some Suggested Topics</a:t>
            </a:r>
          </a:p>
          <a:p>
            <a:pPr lvl="0" algn="ctr"/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Out-migrant observation metrics &amp;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Hatchery CAP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Population boundaries: shared GIS layers for StreamNet and CAP, </a:t>
            </a:r>
            <a:r>
              <a:rPr lang="en-US" sz="1900" dirty="0" err="1"/>
              <a:t>CBfish</a:t>
            </a:r>
            <a:r>
              <a:rPr lang="en-US" sz="1900" dirty="0"/>
              <a:t>, NPCC dashboards, MonitoringResources.org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Carrying capacity: population level or reach-based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Juvenile density and distribution (snorkel surveys and electro-fishing)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Updates to spawner survey data exchanges &amp; GIS for survey transects and redd sites (e.g., StreamNet “Trend” locations)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25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14FD-8067-4274-943D-F11528CE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5"/>
            <a:ext cx="11043920" cy="1325563"/>
          </a:xfrm>
        </p:spPr>
        <p:txBody>
          <a:bodyPr>
            <a:noAutofit/>
          </a:bodyPr>
          <a:lstStyle/>
          <a:p>
            <a:r>
              <a:rPr lang="en-US" sz="3400" b="1" dirty="0"/>
              <a:t>Update on IJ funding to improve data access for NOAA </a:t>
            </a:r>
            <a:br>
              <a:rPr lang="en-US" sz="3400" b="1" dirty="0"/>
            </a:br>
            <a:r>
              <a:rPr lang="en-US" sz="3400" b="1" dirty="0"/>
              <a:t>- Nancy, Jen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15EEC-A042-477A-B837-61018495E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035" y="1533728"/>
            <a:ext cx="7515023" cy="4648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695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3DEA-11D4-41C7-A6E0-520F67D8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22" y="770045"/>
            <a:ext cx="10515600" cy="1325563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Lunch Break – 30 minutes</a:t>
            </a:r>
            <a:br>
              <a:rPr lang="en-US" dirty="0"/>
            </a:br>
            <a:r>
              <a:rPr lang="en-US" sz="2800" dirty="0"/>
              <a:t>(video and audio will remain on for informal discussion)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53CEB-D081-4A49-90FE-10B323BA1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8973" y="1847221"/>
            <a:ext cx="5983130" cy="468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9F0A7-1682-4D8F-AEBD-029E2C78DADE}"/>
              </a:ext>
            </a:extLst>
          </p:cNvPr>
          <p:cNvSpPr txBox="1"/>
          <p:nvPr/>
        </p:nvSpPr>
        <p:spPr>
          <a:xfrm>
            <a:off x="7499054" y="2207319"/>
            <a:ext cx="2302968" cy="400110"/>
          </a:xfrm>
          <a:prstGeom prst="rect">
            <a:avLst/>
          </a:prstGeom>
          <a:solidFill>
            <a:srgbClr val="E7E8E2"/>
          </a:solidFill>
          <a:ln cmpd="thickThin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lgerian" panose="04020705040A02060702" pitchFamily="82" charset="0"/>
              </a:rPr>
              <a:t>Feeding Station</a:t>
            </a:r>
          </a:p>
        </p:txBody>
      </p:sp>
    </p:spTree>
    <p:extLst>
      <p:ext uri="{BB962C8B-B14F-4D97-AF65-F5344CB8AC3E}">
        <p14:creationId xmlns:p14="http://schemas.microsoft.com/office/powerpoint/2010/main" val="11292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5D8884-C9A8-4E2B-B6DB-C84C862F0219}"/>
              </a:ext>
            </a:extLst>
          </p:cNvPr>
          <p:cNvSpPr/>
          <p:nvPr/>
        </p:nvSpPr>
        <p:spPr>
          <a:xfrm>
            <a:off x="0" y="0"/>
            <a:ext cx="12192000" cy="43915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1FE6E-3B1C-4E2D-A310-A86AD934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" y="5069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CAP Newsletter template and logo </a:t>
            </a:r>
            <a:br>
              <a:rPr lang="en-US" sz="3400" dirty="0"/>
            </a:br>
            <a:r>
              <a:rPr lang="en-US" sz="3400" dirty="0"/>
              <a:t>- Nancy, Jen, and CAP Core Team members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48232-504B-4D2D-AC7F-05AFF0BA8160}"/>
              </a:ext>
            </a:extLst>
          </p:cNvPr>
          <p:cNvGrpSpPr/>
          <p:nvPr/>
        </p:nvGrpSpPr>
        <p:grpSpPr>
          <a:xfrm>
            <a:off x="8321040" y="281769"/>
            <a:ext cx="2860040" cy="4099595"/>
            <a:chOff x="6876518" y="601775"/>
            <a:chExt cx="4092298" cy="47874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9B8E04-7336-4F19-A629-69FA0C6AE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063265" y="601775"/>
              <a:ext cx="2905551" cy="37848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perspectiveContrastingLeftFacing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F86EFE-CF6A-40D9-8849-5F8ADF60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657611" y="943059"/>
              <a:ext cx="2890688" cy="37848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perspectiveContrastingLeftFacing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48BC7F-49A8-4AB8-B749-4AA5F86E6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259633" y="1271588"/>
              <a:ext cx="2905551" cy="37848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perspectiveContrastingLeftFacing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877850-970D-450D-88DE-9D83D813E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876518" y="1722755"/>
              <a:ext cx="2870844" cy="36664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perspectiveContrastingLeftFacing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D4EE5-1822-4855-A642-186ABB574701}"/>
              </a:ext>
            </a:extLst>
          </p:cNvPr>
          <p:cNvSpPr/>
          <p:nvPr/>
        </p:nvSpPr>
        <p:spPr>
          <a:xfrm>
            <a:off x="1999051" y="1552533"/>
            <a:ext cx="48688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1384193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97E0-5BF8-455B-9871-555E1E91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 Newsletter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DB570-A866-4B11-8CA4-F9F84E2AC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7" y="1825625"/>
            <a:ext cx="10916238" cy="4351338"/>
          </a:xfrm>
        </p:spPr>
        <p:txBody>
          <a:bodyPr/>
          <a:lstStyle/>
          <a:p>
            <a:r>
              <a:rPr lang="en-US" dirty="0"/>
              <a:t>Confirm CAP logo</a:t>
            </a:r>
          </a:p>
          <a:p>
            <a:r>
              <a:rPr lang="en-US" dirty="0"/>
              <a:t>Confirm newsletter template and content</a:t>
            </a:r>
          </a:p>
          <a:p>
            <a:r>
              <a:rPr lang="en-US" dirty="0"/>
              <a:t>Confirm CAP participant logos to include</a:t>
            </a:r>
          </a:p>
          <a:p>
            <a:pPr lvl="1"/>
            <a:r>
              <a:rPr lang="en-US" dirty="0"/>
              <a:t>Who is who (roles/responsibilities)</a:t>
            </a:r>
          </a:p>
          <a:p>
            <a:r>
              <a:rPr lang="en-US" dirty="0"/>
              <a:t>Post Steering Committee meeting: finalize images, text, logos</a:t>
            </a:r>
          </a:p>
          <a:p>
            <a:pPr lvl="1"/>
            <a:r>
              <a:rPr lang="en-US" sz="2800" i="1" dirty="0"/>
              <a:t>Do you have rights to photos that you can share?</a:t>
            </a:r>
          </a:p>
        </p:txBody>
      </p:sp>
    </p:spTree>
    <p:extLst>
      <p:ext uri="{BB962C8B-B14F-4D97-AF65-F5344CB8AC3E}">
        <p14:creationId xmlns:p14="http://schemas.microsoft.com/office/powerpoint/2010/main" val="46772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522D83-59F7-46EF-8A23-E48D6C228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48" y="1772624"/>
            <a:ext cx="2079379" cy="2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127CC-8CB4-41D1-943A-F837FE3F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Selected New CAP 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B225F-8DD8-414B-9012-29886FCB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1" y="1690687"/>
            <a:ext cx="2319247" cy="2368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E07C7-DEDA-4381-A5AE-5717F0F48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3537108"/>
            <a:ext cx="7613334" cy="28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3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2A6FE7-C29E-4611-922E-1C3738A5561A}"/>
              </a:ext>
            </a:extLst>
          </p:cNvPr>
          <p:cNvGrpSpPr/>
          <p:nvPr/>
        </p:nvGrpSpPr>
        <p:grpSpPr>
          <a:xfrm>
            <a:off x="5971680" y="100969"/>
            <a:ext cx="4962170" cy="6413523"/>
            <a:chOff x="5971680" y="100969"/>
            <a:chExt cx="4962170" cy="64135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D02C13-7639-4471-A5C3-8D08FE6A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1680" y="100969"/>
              <a:ext cx="4962170" cy="64135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00569B-D336-4FE7-B3CA-234B9A24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066" y="543380"/>
              <a:ext cx="855970" cy="874182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D8C5727-F3F6-4A17-BF2B-3C39C950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60" y="317690"/>
            <a:ext cx="5567548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Share your Thoughts on the Newsletter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7107D-B52C-48E4-90A1-1D2758AA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60" y="1815898"/>
            <a:ext cx="5183221" cy="4351338"/>
          </a:xfrm>
        </p:spPr>
        <p:txBody>
          <a:bodyPr>
            <a:normAutofit/>
          </a:bodyPr>
          <a:lstStyle/>
          <a:p>
            <a:r>
              <a:rPr lang="en-US" sz="2200" dirty="0"/>
              <a:t>4 pages with fixed spaces for text and images</a:t>
            </a:r>
          </a:p>
          <a:p>
            <a:r>
              <a:rPr lang="en-US" sz="2200" dirty="0"/>
              <a:t>Twice a year </a:t>
            </a:r>
          </a:p>
          <a:p>
            <a:pPr lvl="1"/>
            <a:r>
              <a:rPr lang="en-US" sz="2200" dirty="0"/>
              <a:t>First issue released November 2020 </a:t>
            </a:r>
          </a:p>
          <a:p>
            <a:pPr lvl="2"/>
            <a:r>
              <a:rPr lang="en-US" sz="2200" dirty="0"/>
              <a:t>Includes link to survey for input on first issue </a:t>
            </a:r>
          </a:p>
          <a:p>
            <a:pPr lvl="1"/>
            <a:r>
              <a:rPr lang="en-US" sz="2200" dirty="0"/>
              <a:t>Second issue released prior to HCAX workshop (April / May 2020)</a:t>
            </a:r>
          </a:p>
          <a:p>
            <a:r>
              <a:rPr lang="en-US" sz="2200" dirty="0"/>
              <a:t>Emailed to CAP Outreach Forum and posted on StreamNet website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E4DB66-CE7C-4AEA-9235-B5AA6D431FD6}"/>
              </a:ext>
            </a:extLst>
          </p:cNvPr>
          <p:cNvGrpSpPr/>
          <p:nvPr/>
        </p:nvGrpSpPr>
        <p:grpSpPr>
          <a:xfrm>
            <a:off x="5990340" y="149919"/>
            <a:ext cx="5425909" cy="6607112"/>
            <a:chOff x="5970283" y="114184"/>
            <a:chExt cx="5425909" cy="66071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829DE3-E03F-4E94-B8BC-934A542072BA}"/>
                </a:ext>
              </a:extLst>
            </p:cNvPr>
            <p:cNvGrpSpPr/>
            <p:nvPr/>
          </p:nvGrpSpPr>
          <p:grpSpPr>
            <a:xfrm>
              <a:off x="5970283" y="114184"/>
              <a:ext cx="5425909" cy="6607112"/>
              <a:chOff x="441882" y="125443"/>
              <a:chExt cx="5425909" cy="660711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532F667-974C-4449-9924-276E519C40D4}"/>
                  </a:ext>
                </a:extLst>
              </p:cNvPr>
              <p:cNvSpPr/>
              <p:nvPr/>
            </p:nvSpPr>
            <p:spPr>
              <a:xfrm>
                <a:off x="4863830" y="125443"/>
                <a:ext cx="1003961" cy="66071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E528DE6-0879-4095-B4F2-23C3A8950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882" y="125443"/>
                <a:ext cx="5060242" cy="6603201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EE0D37-52E7-49B5-B065-5A494C23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0671" y="155224"/>
              <a:ext cx="517794" cy="52881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49F9B5-0BE1-444E-9BD2-EF03BE3ECF1D}"/>
              </a:ext>
            </a:extLst>
          </p:cNvPr>
          <p:cNvGrpSpPr/>
          <p:nvPr/>
        </p:nvGrpSpPr>
        <p:grpSpPr>
          <a:xfrm>
            <a:off x="5952824" y="122596"/>
            <a:ext cx="5060242" cy="6607112"/>
            <a:chOff x="5922644" y="100969"/>
            <a:chExt cx="5060242" cy="66071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752F28-BDD5-450C-872A-F96FFFEDE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2644" y="100969"/>
              <a:ext cx="5060242" cy="66071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D8D5AC-1ABE-4FAB-B688-CABB5AAD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283" y="193082"/>
              <a:ext cx="517794" cy="5288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157FDE-4F7E-4205-A2A5-69FC138C167F}"/>
              </a:ext>
            </a:extLst>
          </p:cNvPr>
          <p:cNvGrpSpPr/>
          <p:nvPr/>
        </p:nvGrpSpPr>
        <p:grpSpPr>
          <a:xfrm>
            <a:off x="5920804" y="138214"/>
            <a:ext cx="5143195" cy="6603200"/>
            <a:chOff x="9803067" y="406175"/>
            <a:chExt cx="5143195" cy="660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C5C9CE-FCE9-4E6E-AF53-471AF0F9FA93}"/>
                </a:ext>
              </a:extLst>
            </p:cNvPr>
            <p:cNvGrpSpPr/>
            <p:nvPr/>
          </p:nvGrpSpPr>
          <p:grpSpPr>
            <a:xfrm>
              <a:off x="9803067" y="406175"/>
              <a:ext cx="5143195" cy="6603200"/>
              <a:chOff x="5922644" y="127400"/>
              <a:chExt cx="5143195" cy="66032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C90378-D2EF-4E51-9AF1-B20D2ECD1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22644" y="127400"/>
                <a:ext cx="5143195" cy="66032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E8F482D-7A47-428C-A133-5D630E860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44337" y="199283"/>
                <a:ext cx="517794" cy="528811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B3258A-7D80-4D16-911D-BF960BEE1203}"/>
                </a:ext>
              </a:extLst>
            </p:cNvPr>
            <p:cNvSpPr/>
            <p:nvPr/>
          </p:nvSpPr>
          <p:spPr>
            <a:xfrm>
              <a:off x="10933850" y="3760349"/>
              <a:ext cx="1939660" cy="30593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Logos shown on next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7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81B5F44-8388-45EE-A853-07B711188CE4}"/>
              </a:ext>
            </a:extLst>
          </p:cNvPr>
          <p:cNvGrpSpPr/>
          <p:nvPr/>
        </p:nvGrpSpPr>
        <p:grpSpPr>
          <a:xfrm>
            <a:off x="0" y="0"/>
            <a:ext cx="12262104" cy="3328417"/>
            <a:chOff x="0" y="0"/>
            <a:chExt cx="12262104" cy="33284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B49F06-D812-4382-AF29-7C6CAB63E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262104" cy="33284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A705D9-7217-41BE-9B9F-C37F921EA969}"/>
                </a:ext>
              </a:extLst>
            </p:cNvPr>
            <p:cNvSpPr txBox="1"/>
            <p:nvPr/>
          </p:nvSpPr>
          <p:spPr>
            <a:xfrm>
              <a:off x="8983744" y="2582944"/>
              <a:ext cx="2780908" cy="646331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Anan Wildlife Observatory Site, USFS, Wrangell, Alaska</a:t>
              </a: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E8D29-9525-47B8-BFD4-FC336631A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3884151"/>
            <a:ext cx="10992492" cy="202721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Welcome and Introductions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Please leave your web-camera on for the meeting duration to facilitate discussions.</a:t>
            </a:r>
          </a:p>
        </p:txBody>
      </p:sp>
    </p:spTree>
    <p:extLst>
      <p:ext uri="{BB962C8B-B14F-4D97-AF65-F5344CB8AC3E}">
        <p14:creationId xmlns:p14="http://schemas.microsoft.com/office/powerpoint/2010/main" val="697255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B0678-9166-4BD2-8891-A833676E0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"/>
          <a:stretch/>
        </p:blipFill>
        <p:spPr>
          <a:xfrm>
            <a:off x="3662175" y="992222"/>
            <a:ext cx="7730535" cy="5637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6AB15-3C51-4848-A5CB-BB212FD7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10" y="228324"/>
            <a:ext cx="10515600" cy="763898"/>
          </a:xfrm>
        </p:spPr>
        <p:txBody>
          <a:bodyPr>
            <a:normAutofit/>
          </a:bodyPr>
          <a:lstStyle/>
          <a:p>
            <a:r>
              <a:rPr lang="en-US" sz="3400" b="1" dirty="0"/>
              <a:t>Share your thoughts on the Participant logos on page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85AAE-0B39-44EF-BB9E-BA0A4F89374F}"/>
              </a:ext>
            </a:extLst>
          </p:cNvPr>
          <p:cNvSpPr txBox="1"/>
          <p:nvPr/>
        </p:nvSpPr>
        <p:spPr>
          <a:xfrm>
            <a:off x="5359940" y="5807413"/>
            <a:ext cx="12743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3372691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094C-F53A-4D5D-A41B-C6071927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223724"/>
            <a:ext cx="11473206" cy="763284"/>
          </a:xfrm>
        </p:spPr>
        <p:txBody>
          <a:bodyPr>
            <a:normAutofit/>
          </a:bodyPr>
          <a:lstStyle/>
          <a:p>
            <a:r>
              <a:rPr lang="en-US" sz="3200" b="1" dirty="0"/>
              <a:t>Share your Input on Draft Survey Questions about the Newsletter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C42E-2DB6-474D-A8AE-FD1D3965F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83" y="1060365"/>
            <a:ext cx="10914434" cy="5432509"/>
          </a:xfrm>
        </p:spPr>
        <p:txBody>
          <a:bodyPr>
            <a:noAutofit/>
          </a:bodyPr>
          <a:lstStyle/>
          <a:p>
            <a:pPr marL="457200" lvl="0" indent="-457200">
              <a:lnSpc>
                <a:spcPts val="2400"/>
              </a:lnSpc>
              <a:buFont typeface="+mj-lt"/>
              <a:buAutoNum type="arabicPeriod"/>
            </a:pPr>
            <a:r>
              <a:rPr lang="en-US" sz="2200" dirty="0"/>
              <a:t>How relevant do you find the information in the newsletter?</a:t>
            </a:r>
          </a:p>
          <a:p>
            <a:pPr lvl="1">
              <a:lnSpc>
                <a:spcPts val="2400"/>
              </a:lnSpc>
            </a:pPr>
            <a:r>
              <a:rPr lang="en-US" sz="2200" i="1" dirty="0"/>
              <a:t>Select one answer ranging from ‘very relevant’ to ‘not relevant”</a:t>
            </a:r>
          </a:p>
          <a:p>
            <a:pPr marL="457200" lvl="0" indent="-457200">
              <a:lnSpc>
                <a:spcPts val="2400"/>
              </a:lnSpc>
              <a:buFont typeface="+mj-lt"/>
              <a:buAutoNum type="arabicPeriod"/>
            </a:pPr>
            <a:r>
              <a:rPr lang="en-US" sz="2200" dirty="0"/>
              <a:t>Please rate your satisfaction with the following attributes of this newsletter: </a:t>
            </a:r>
          </a:p>
          <a:p>
            <a:pPr lvl="1">
              <a:lnSpc>
                <a:spcPts val="2400"/>
              </a:lnSpc>
            </a:pPr>
            <a:r>
              <a:rPr lang="en-US" sz="2200" i="1" dirty="0"/>
              <a:t>Answer matrix allow selection of satisfaction with these 5 items: Length , Content,  Layout , Images, Color</a:t>
            </a:r>
          </a:p>
          <a:p>
            <a:pPr marL="457200" lvl="0" indent="-457200">
              <a:lnSpc>
                <a:spcPts val="2400"/>
              </a:lnSpc>
              <a:buFont typeface="+mj-lt"/>
              <a:buAutoNum type="arabicPeriod"/>
            </a:pPr>
            <a:r>
              <a:rPr lang="en-US" sz="2200" dirty="0"/>
              <a:t>How often would you like to receive a new version of this newsletter?</a:t>
            </a:r>
          </a:p>
          <a:p>
            <a:pPr lvl="1">
              <a:lnSpc>
                <a:spcPts val="2400"/>
              </a:lnSpc>
            </a:pPr>
            <a:r>
              <a:rPr lang="en-US" sz="2200" i="1" dirty="0"/>
              <a:t>Select one answer ranging “once/</a:t>
            </a:r>
            <a:r>
              <a:rPr lang="en-US" sz="2200" i="1" dirty="0" err="1"/>
              <a:t>yr</a:t>
            </a:r>
            <a:r>
              <a:rPr lang="en-US" sz="2200" i="1" dirty="0"/>
              <a:t>; twice/</a:t>
            </a:r>
            <a:r>
              <a:rPr lang="en-US" sz="2200" i="1" dirty="0" err="1"/>
              <a:t>yr</a:t>
            </a:r>
            <a:r>
              <a:rPr lang="en-US" sz="2200" i="1" dirty="0"/>
              <a:t>; quarterly; other”</a:t>
            </a:r>
          </a:p>
          <a:p>
            <a:pPr marL="457200" lvl="0" indent="-457200">
              <a:lnSpc>
                <a:spcPts val="2400"/>
              </a:lnSpc>
              <a:buFont typeface="+mj-lt"/>
              <a:buAutoNum type="arabicPeriod"/>
            </a:pPr>
            <a:r>
              <a:rPr lang="en-US" sz="2200" dirty="0"/>
              <a:t>What can we do to improve the newsletter?</a:t>
            </a:r>
          </a:p>
          <a:p>
            <a:pPr lvl="1">
              <a:lnSpc>
                <a:spcPts val="2400"/>
              </a:lnSpc>
            </a:pPr>
            <a:r>
              <a:rPr lang="en-US" sz="2200" i="1" dirty="0"/>
              <a:t>[text box]</a:t>
            </a:r>
          </a:p>
          <a:p>
            <a:pPr marL="457200" lvl="0" indent="-457200">
              <a:lnSpc>
                <a:spcPts val="2400"/>
              </a:lnSpc>
              <a:buFont typeface="+mj-lt"/>
              <a:buAutoNum type="arabicPeriod"/>
            </a:pPr>
            <a:r>
              <a:rPr lang="en-US" sz="2200" dirty="0"/>
              <a:t>If you are interested in providing content for this newsletter please include your contact information below and general topic area:</a:t>
            </a:r>
          </a:p>
          <a:p>
            <a:pPr lvl="1">
              <a:lnSpc>
                <a:spcPts val="2400"/>
              </a:lnSpc>
            </a:pPr>
            <a:r>
              <a:rPr lang="en-US" sz="2200" i="1" dirty="0"/>
              <a:t>[text box for name, email, affiliation, topic]</a:t>
            </a:r>
          </a:p>
          <a:p>
            <a:pPr>
              <a:lnSpc>
                <a:spcPts val="24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67485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9092-7666-492F-9D25-7788439F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765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Newsletter exercise revealed further need to clarify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38A51-54E4-45C7-B546-911E41C91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105"/>
            <a:ext cx="10515600" cy="4351338"/>
          </a:xfrm>
        </p:spPr>
        <p:txBody>
          <a:bodyPr>
            <a:normAutofit/>
          </a:bodyPr>
          <a:lstStyle/>
          <a:p>
            <a:r>
              <a:rPr lang="en-US" sz="2200" dirty="0"/>
              <a:t>More work needed to effectively communicate with new partners/participants such as: </a:t>
            </a:r>
          </a:p>
          <a:p>
            <a:pPr lvl="1"/>
            <a:r>
              <a:rPr lang="en-US" sz="2200" dirty="0"/>
              <a:t>CAP definitions for who are and what is expected from Partners, Contributors, Participants</a:t>
            </a:r>
          </a:p>
          <a:p>
            <a:pPr lvl="1"/>
            <a:endParaRPr lang="en-US" sz="2200" dirty="0"/>
          </a:p>
          <a:p>
            <a:r>
              <a:rPr lang="en-US" sz="2200" dirty="0"/>
              <a:t>CAP Core Team will draft and share these and other items needed for communication with new partners/participants for your input once available.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22059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66C534-7692-45E3-B8F1-B123F110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6484"/>
            <a:ext cx="10515600" cy="2852737"/>
          </a:xfrm>
        </p:spPr>
        <p:txBody>
          <a:bodyPr>
            <a:normAutofit/>
          </a:bodyPr>
          <a:lstStyle/>
          <a:p>
            <a:r>
              <a:rPr lang="en-US" sz="3200" dirty="0"/>
              <a:t>Update HCAX 2020 EPA Exchange Network Grant </a:t>
            </a:r>
            <a:br>
              <a:rPr lang="en-US" sz="3200" dirty="0"/>
            </a:br>
            <a:r>
              <a:rPr lang="en-US" sz="2200" dirty="0"/>
              <a:t>- Brodie, Jen, Nancy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BA63F-A7A9-4FD2-BD03-8FA2CC4B3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1"/>
            <a:ext cx="12121116" cy="3827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2EC0F9-E43F-4180-92D2-5A1BE37EABAD}"/>
              </a:ext>
            </a:extLst>
          </p:cNvPr>
          <p:cNvSpPr/>
          <p:nvPr/>
        </p:nvSpPr>
        <p:spPr>
          <a:xfrm>
            <a:off x="7741355" y="3463521"/>
            <a:ext cx="31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White River, WA logjam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10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571280-ECA5-4CD9-90D1-CBF791B9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" y="1269649"/>
            <a:ext cx="9589246" cy="527297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4AB18B4-C21D-49F1-8A7E-76468FDC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42"/>
            <a:ext cx="10320460" cy="884455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highlight>
                  <a:srgbClr val="FFFFFF"/>
                </a:highlight>
              </a:rPr>
              <a:t>CAP and EPA Exchange Network Grant - Pacific Northwest HCAX</a:t>
            </a:r>
            <a:endParaRPr lang="en-US" sz="2200" i="1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30BDEF0-F980-4B46-A68B-B2836E89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55" y="664151"/>
            <a:ext cx="11773467" cy="14665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highlight>
                  <a:srgbClr val="FFFFFF"/>
                </a:highlight>
              </a:rPr>
              <a:t>Project goal: </a:t>
            </a:r>
            <a:r>
              <a:rPr lang="en-US" sz="1800" dirty="0">
                <a:highlight>
                  <a:srgbClr val="FFFFFF"/>
                </a:highlight>
              </a:rPr>
              <a:t>provide access salmonid hatchery information through Coordinated Assessments Partnership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highlight>
                  <a:srgbClr val="FFFFFF"/>
                </a:highlight>
              </a:rPr>
              <a:t>Project Partners: </a:t>
            </a:r>
            <a:r>
              <a:rPr lang="en-US" sz="1800" dirty="0">
                <a:highlight>
                  <a:srgbClr val="FFFFFF"/>
                </a:highlight>
              </a:rPr>
              <a:t>WA RCO/GSRO (grant </a:t>
            </a:r>
            <a:r>
              <a:rPr lang="en-US" sz="1800" dirty="0" err="1">
                <a:highlight>
                  <a:srgbClr val="FFFFFF"/>
                </a:highlight>
              </a:rPr>
              <a:t>adm.</a:t>
            </a:r>
            <a:r>
              <a:rPr lang="en-US" sz="1800" dirty="0">
                <a:highlight>
                  <a:srgbClr val="FFFFFF"/>
                </a:highlight>
              </a:rPr>
              <a:t>), PNAMP (facilitation), StreamNet (technical), CCT/ODFW/IDFG/WDFW (development and participation)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FB17C-539D-4C4B-8BFB-0F5B1D9876B0}"/>
              </a:ext>
            </a:extLst>
          </p:cNvPr>
          <p:cNvGrpSpPr/>
          <p:nvPr/>
        </p:nvGrpSpPr>
        <p:grpSpPr>
          <a:xfrm>
            <a:off x="9860083" y="1687156"/>
            <a:ext cx="2180140" cy="3460937"/>
            <a:chOff x="10105093" y="1917933"/>
            <a:chExt cx="2180140" cy="34609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AC6C88-6635-45AE-95CC-2A09273F474A}"/>
                </a:ext>
              </a:extLst>
            </p:cNvPr>
            <p:cNvGrpSpPr/>
            <p:nvPr/>
          </p:nvGrpSpPr>
          <p:grpSpPr>
            <a:xfrm>
              <a:off x="10105093" y="1917933"/>
              <a:ext cx="2180140" cy="3460937"/>
              <a:chOff x="10105093" y="1917933"/>
              <a:chExt cx="2180140" cy="346093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E9431B4-4AB2-4300-A6E2-060692D3310A}"/>
                  </a:ext>
                </a:extLst>
              </p:cNvPr>
              <p:cNvGrpSpPr/>
              <p:nvPr/>
            </p:nvGrpSpPr>
            <p:grpSpPr>
              <a:xfrm>
                <a:off x="10172223" y="2270327"/>
                <a:ext cx="2113010" cy="3108543"/>
                <a:chOff x="250722" y="1740329"/>
                <a:chExt cx="2113010" cy="310854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C00E197-C34B-401D-96B3-8F09016A2193}"/>
                    </a:ext>
                  </a:extLst>
                </p:cNvPr>
                <p:cNvSpPr txBox="1"/>
                <p:nvPr/>
              </p:nvSpPr>
              <p:spPr>
                <a:xfrm>
                  <a:off x="589936" y="1740329"/>
                  <a:ext cx="1773796" cy="3108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StreamNet Steering Committee</a:t>
                  </a:r>
                </a:p>
                <a:p>
                  <a:endParaRPr lang="en-US" sz="1400" dirty="0"/>
                </a:p>
                <a:p>
                  <a:r>
                    <a:rPr lang="en-US" sz="1400" dirty="0"/>
                    <a:t>StreamNet Executive Committee</a:t>
                  </a:r>
                </a:p>
                <a:p>
                  <a:endParaRPr lang="en-US" sz="1400" dirty="0"/>
                </a:p>
                <a:p>
                  <a:r>
                    <a:rPr lang="en-US" sz="1400" dirty="0"/>
                    <a:t>Workshop</a:t>
                  </a:r>
                </a:p>
                <a:p>
                  <a:endParaRPr lang="en-US" sz="1400" dirty="0"/>
                </a:p>
                <a:p>
                  <a:r>
                    <a:rPr lang="en-US" sz="1400" dirty="0"/>
                    <a:t>Workgroup conference calls</a:t>
                  </a:r>
                </a:p>
                <a:p>
                  <a:endParaRPr lang="en-US" sz="1400" dirty="0"/>
                </a:p>
                <a:p>
                  <a:r>
                    <a:rPr lang="en-US" sz="1400" dirty="0"/>
                    <a:t>EPA interim report</a:t>
                  </a:r>
                </a:p>
                <a:p>
                  <a:endParaRPr lang="en-US" sz="1400" dirty="0"/>
                </a:p>
                <a:p>
                  <a:r>
                    <a:rPr lang="en-US" sz="1400" dirty="0"/>
                    <a:t>EPA final report</a:t>
                  </a: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B3C0E04-5FE5-45C3-9511-BB286ACCDD18}"/>
                    </a:ext>
                  </a:extLst>
                </p:cNvPr>
                <p:cNvGrpSpPr/>
                <p:nvPr/>
              </p:nvGrpSpPr>
              <p:grpSpPr>
                <a:xfrm>
                  <a:off x="250722" y="1835577"/>
                  <a:ext cx="339214" cy="2545579"/>
                  <a:chOff x="250722" y="1835577"/>
                  <a:chExt cx="339214" cy="2545579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7FFC1BB4-6974-480E-B1E2-3342E6D7E33A}"/>
                      </a:ext>
                    </a:extLst>
                  </p:cNvPr>
                  <p:cNvSpPr/>
                  <p:nvPr/>
                </p:nvSpPr>
                <p:spPr>
                  <a:xfrm>
                    <a:off x="250723" y="1835577"/>
                    <a:ext cx="339213" cy="341826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S</a:t>
                    </a: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C29658B4-9235-42C1-B49F-7F8D0049C401}"/>
                      </a:ext>
                    </a:extLst>
                  </p:cNvPr>
                  <p:cNvSpPr/>
                  <p:nvPr/>
                </p:nvSpPr>
                <p:spPr>
                  <a:xfrm>
                    <a:off x="250723" y="2440379"/>
                    <a:ext cx="339213" cy="341826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E</a:t>
                    </a: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F7C727EF-3DA2-464A-8507-18C41EDBE2F6}"/>
                      </a:ext>
                    </a:extLst>
                  </p:cNvPr>
                  <p:cNvSpPr/>
                  <p:nvPr/>
                </p:nvSpPr>
                <p:spPr>
                  <a:xfrm>
                    <a:off x="250722" y="2998873"/>
                    <a:ext cx="339213" cy="341826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9D5529CD-CB1E-4DF4-9AEC-678A637314CF}"/>
                      </a:ext>
                    </a:extLst>
                  </p:cNvPr>
                  <p:cNvSpPr/>
                  <p:nvPr/>
                </p:nvSpPr>
                <p:spPr>
                  <a:xfrm>
                    <a:off x="250722" y="3518129"/>
                    <a:ext cx="339213" cy="341826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C</a:t>
                    </a: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FCFDDFC-60DA-4430-B5F5-4A02662B1CF8}"/>
                      </a:ext>
                    </a:extLst>
                  </p:cNvPr>
                  <p:cNvSpPr/>
                  <p:nvPr/>
                </p:nvSpPr>
                <p:spPr>
                  <a:xfrm>
                    <a:off x="250722" y="4039330"/>
                    <a:ext cx="339213" cy="34182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X</a:t>
                    </a:r>
                  </a:p>
                </p:txBody>
              </p:sp>
            </p:grp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783319-1DF9-4D52-AB10-554188541954}"/>
                  </a:ext>
                </a:extLst>
              </p:cNvPr>
              <p:cNvSpPr txBox="1"/>
              <p:nvPr/>
            </p:nvSpPr>
            <p:spPr>
              <a:xfrm>
                <a:off x="10105093" y="1917933"/>
                <a:ext cx="8640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Legend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35E7C6-BC96-48BD-A4CB-B8BC50F2A85E}"/>
                </a:ext>
              </a:extLst>
            </p:cNvPr>
            <p:cNvSpPr/>
            <p:nvPr/>
          </p:nvSpPr>
          <p:spPr>
            <a:xfrm>
              <a:off x="10172223" y="5037044"/>
              <a:ext cx="339213" cy="3418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411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FD3A-C0F0-4957-B79D-3C61AB07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2 reports due to BPA (Nancy)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47B2-6D91-4EC9-9832-1F4D52385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03680"/>
            <a:ext cx="11319160" cy="4673283"/>
          </a:xfrm>
        </p:spPr>
        <p:txBody>
          <a:bodyPr>
            <a:noAutofit/>
          </a:bodyPr>
          <a:lstStyle/>
          <a:p>
            <a:r>
              <a:rPr lang="en-US" sz="2200" b="1" dirty="0"/>
              <a:t>Cost Share Report </a:t>
            </a:r>
            <a:r>
              <a:rPr lang="en-US" sz="2200" dirty="0"/>
              <a:t>send to Nancy by November 12</a:t>
            </a:r>
            <a:r>
              <a:rPr lang="en-US" sz="2200" baseline="30000" dirty="0"/>
              <a:t>th</a:t>
            </a:r>
            <a:endParaRPr lang="en-US" sz="2200" dirty="0"/>
          </a:p>
          <a:p>
            <a:pPr lvl="1"/>
            <a:r>
              <a:rPr lang="en-US" sz="2200" dirty="0"/>
              <a:t>Nancy will send excel file to CCT, WDFW, IDFG, ODFW today (Oct 27</a:t>
            </a:r>
            <a:r>
              <a:rPr lang="en-US" sz="2200" baseline="30000" dirty="0"/>
              <a:t>th</a:t>
            </a:r>
            <a:r>
              <a:rPr lang="en-US" sz="2200" dirty="0"/>
              <a:t>)after this meeting</a:t>
            </a:r>
          </a:p>
          <a:p>
            <a:pPr lvl="2"/>
            <a:r>
              <a:rPr lang="en-US" sz="2200" dirty="0"/>
              <a:t>3  excel tabs: instructions/definitions, 2020 cost share, and 2019 cost share reported</a:t>
            </a:r>
          </a:p>
          <a:p>
            <a:pPr lvl="1"/>
            <a:r>
              <a:rPr lang="en-US" sz="2200" dirty="0"/>
              <a:t>Nancy will submit to BPA November 15</a:t>
            </a:r>
            <a:r>
              <a:rPr lang="en-US" sz="2200" baseline="30000" dirty="0"/>
              <a:t>th</a:t>
            </a: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FF949B-F927-4DF1-B9AA-6E942D1B9FF4}"/>
              </a:ext>
            </a:extLst>
          </p:cNvPr>
          <p:cNvSpPr txBox="1">
            <a:spLocks/>
          </p:cNvSpPr>
          <p:nvPr/>
        </p:nvSpPr>
        <p:spPr>
          <a:xfrm>
            <a:off x="304800" y="1503680"/>
            <a:ext cx="11319160" cy="4673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Cost Share Report </a:t>
            </a:r>
            <a:r>
              <a:rPr lang="en-US" sz="2200" dirty="0"/>
              <a:t>send to Nancy by November 12</a:t>
            </a:r>
            <a:r>
              <a:rPr lang="en-US" sz="2200" baseline="30000" dirty="0"/>
              <a:t>th</a:t>
            </a:r>
            <a:endParaRPr lang="en-US" sz="2200" dirty="0"/>
          </a:p>
          <a:p>
            <a:pPr lvl="1"/>
            <a:r>
              <a:rPr lang="en-US" sz="2200" dirty="0"/>
              <a:t>Nancy will send excel file to CCT, WDFW, IDFG, ODFW today (Oct 27</a:t>
            </a:r>
            <a:r>
              <a:rPr lang="en-US" sz="2200" baseline="30000" dirty="0"/>
              <a:t>th</a:t>
            </a:r>
            <a:r>
              <a:rPr lang="en-US" sz="2200" dirty="0"/>
              <a:t>)after this meeting</a:t>
            </a:r>
          </a:p>
          <a:p>
            <a:pPr lvl="2"/>
            <a:r>
              <a:rPr lang="en-US" sz="2200" dirty="0"/>
              <a:t>3  excel tabs: instructions/definitions, 2020 cost share, and 2019 cost share reported</a:t>
            </a:r>
          </a:p>
          <a:p>
            <a:pPr lvl="1"/>
            <a:r>
              <a:rPr lang="en-US" sz="2200" dirty="0"/>
              <a:t>Nancy will submit to BPA November 15</a:t>
            </a:r>
            <a:r>
              <a:rPr lang="en-US" sz="2200" baseline="30000" dirty="0"/>
              <a:t>th</a:t>
            </a:r>
            <a:endParaRPr lang="en-US" sz="2200" dirty="0"/>
          </a:p>
          <a:p>
            <a:pPr lvl="1"/>
            <a:endParaRPr lang="en-US" sz="2200" dirty="0"/>
          </a:p>
          <a:p>
            <a:r>
              <a:rPr lang="en-US" sz="2200" b="1" dirty="0"/>
              <a:t>Annual Report </a:t>
            </a:r>
          </a:p>
          <a:p>
            <a:pPr lvl="1"/>
            <a:r>
              <a:rPr lang="en-US" sz="2200" dirty="0"/>
              <a:t>Nancy will </a:t>
            </a:r>
          </a:p>
          <a:p>
            <a:pPr lvl="2"/>
            <a:r>
              <a:rPr lang="en-US" sz="2200" dirty="0"/>
              <a:t>update the web-form with questions that align with report submitted last year </a:t>
            </a:r>
          </a:p>
          <a:p>
            <a:pPr lvl="2"/>
            <a:r>
              <a:rPr lang="en-US" sz="2200" dirty="0"/>
              <a:t>Send link in January for CCT, WDFW, IDFG, ODFW, MFWP to complete by early February.</a:t>
            </a:r>
          </a:p>
          <a:p>
            <a:pPr lvl="1"/>
            <a:r>
              <a:rPr lang="en-US" sz="2200" dirty="0"/>
              <a:t>Goal is to have draft report ready prior to our 2021 Steering Committee meeting</a:t>
            </a:r>
          </a:p>
          <a:p>
            <a:pPr lvl="1"/>
            <a:r>
              <a:rPr lang="en-US" sz="2200" dirty="0"/>
              <a:t>Report due to BPA on April 4</a:t>
            </a:r>
            <a:r>
              <a:rPr lang="en-US" sz="2200" baseline="30000" dirty="0"/>
              <a:t>th </a:t>
            </a:r>
            <a:endParaRPr lang="en-US" sz="2200" dirty="0"/>
          </a:p>
          <a:p>
            <a:pPr lvl="1"/>
            <a:endParaRPr lang="en-US" sz="2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3F7AB5-35F0-4ABE-AA4B-F5F78EB0EABA}"/>
              </a:ext>
            </a:extLst>
          </p:cNvPr>
          <p:cNvGrpSpPr/>
          <p:nvPr/>
        </p:nvGrpSpPr>
        <p:grpSpPr>
          <a:xfrm>
            <a:off x="1968727" y="2953932"/>
            <a:ext cx="9655233" cy="3538943"/>
            <a:chOff x="902520" y="106392"/>
            <a:chExt cx="10386960" cy="4040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BBB701-9780-4AE6-AAA1-49F3E6FF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8463"/>
            <a:stretch/>
          </p:blipFill>
          <p:spPr>
            <a:xfrm>
              <a:off x="902520" y="106392"/>
              <a:ext cx="10386960" cy="34247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D77091-C0E0-4AB7-B966-95F34E523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778"/>
            <a:stretch/>
          </p:blipFill>
          <p:spPr>
            <a:xfrm>
              <a:off x="902520" y="3533899"/>
              <a:ext cx="10386960" cy="61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5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D516-7E6E-48A8-9535-00CE346E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26"/>
            <a:ext cx="11205029" cy="741780"/>
          </a:xfrm>
        </p:spPr>
        <p:txBody>
          <a:bodyPr>
            <a:normAutofit fontScale="90000"/>
          </a:bodyPr>
          <a:lstStyle/>
          <a:p>
            <a:r>
              <a:rPr lang="en-US" dirty="0"/>
              <a:t>2021 StreamNet Steering Committee Meeting</a:t>
            </a:r>
            <a:br>
              <a:rPr lang="en-US" dirty="0"/>
            </a:br>
            <a:r>
              <a:rPr lang="en-US" sz="3300" i="1" dirty="0"/>
              <a:t>(identify dates to avoid for doodle pool)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6E6F1C-BD71-479D-A692-E1D41566EDBC}"/>
              </a:ext>
            </a:extLst>
          </p:cNvPr>
          <p:cNvSpPr/>
          <p:nvPr/>
        </p:nvSpPr>
        <p:spPr>
          <a:xfrm>
            <a:off x="10245888" y="6176963"/>
            <a:ext cx="1946112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BCB46-1EEB-4257-8908-27968550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82" y="1504379"/>
            <a:ext cx="11292080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89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E539-2F2D-44A1-948C-F55417C6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798758"/>
            <a:ext cx="10515600" cy="1325563"/>
          </a:xfrm>
        </p:spPr>
        <p:txBody>
          <a:bodyPr/>
          <a:lstStyle/>
          <a:p>
            <a:r>
              <a:rPr lang="en-US" b="1" dirty="0"/>
              <a:t>Adjourned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BB025B-1312-4FBE-92E1-61D1FD5D4EB5}"/>
              </a:ext>
            </a:extLst>
          </p:cNvPr>
          <p:cNvGrpSpPr/>
          <p:nvPr/>
        </p:nvGrpSpPr>
        <p:grpSpPr>
          <a:xfrm>
            <a:off x="0" y="3340321"/>
            <a:ext cx="12192000" cy="3517679"/>
            <a:chOff x="0" y="3340321"/>
            <a:chExt cx="12192000" cy="3517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AB879B-DEC1-40A7-B71F-7B943FEE1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3"/>
            <a:stretch/>
          </p:blipFill>
          <p:spPr>
            <a:xfrm>
              <a:off x="0" y="3340321"/>
              <a:ext cx="12192000" cy="35176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F9279D-ADFA-4BAA-B732-424C2304A41E}"/>
                </a:ext>
              </a:extLst>
            </p:cNvPr>
            <p:cNvSpPr txBox="1"/>
            <p:nvPr/>
          </p:nvSpPr>
          <p:spPr>
            <a:xfrm>
              <a:off x="6858000" y="6211669"/>
              <a:ext cx="5334000" cy="369332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Anan Wildlife Observatory Site, USFS, Wrangell, Alaska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96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F481-B97E-4043-911F-C8833E9C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86151"/>
            <a:ext cx="11205029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Agenda</a:t>
            </a:r>
            <a:br>
              <a:rPr lang="en-US" sz="3200" b="1" dirty="0"/>
            </a:br>
            <a:r>
              <a:rPr lang="en-US" sz="2200" dirty="0"/>
              <a:t>(times are approximate)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359AD6-0DEE-472F-A92B-7387C2E70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52840"/>
              </p:ext>
            </p:extLst>
          </p:nvPr>
        </p:nvGraphicFramePr>
        <p:xfrm>
          <a:off x="1630916" y="1292340"/>
          <a:ext cx="9824484" cy="501594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18356">
                  <a:extLst>
                    <a:ext uri="{9D8B030D-6E8A-4147-A177-3AD203B41FA5}">
                      <a16:colId xmlns:a16="http://schemas.microsoft.com/office/drawing/2014/main" val="3273804066"/>
                    </a:ext>
                  </a:extLst>
                </a:gridCol>
                <a:gridCol w="8506128">
                  <a:extLst>
                    <a:ext uri="{9D8B030D-6E8A-4147-A177-3AD203B41FA5}">
                      <a16:colId xmlns:a16="http://schemas.microsoft.com/office/drawing/2014/main" val="4053841227"/>
                    </a:ext>
                  </a:extLst>
                </a:gridCol>
              </a:tblGrid>
              <a:tr h="93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Time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Agenda Item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737085462"/>
                  </a:ext>
                </a:extLst>
              </a:tr>
              <a:tr h="208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9:30 am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Welcome and introductions (All)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4147549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9:45 am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Steering Committee Member Updates (All, 5-minute verbal updates)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988889039"/>
                  </a:ext>
                </a:extLst>
              </a:tr>
              <a:tr h="2224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10:30 am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PSMFC StreamNet staff updates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621600126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11:30 am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Update on IJ funding to improve access to Coordinated Assessments Partnership (CAP) Salmon and Steelhead data for NOAA (Nancy, Jen)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4024876868"/>
                  </a:ext>
                </a:extLst>
              </a:tr>
              <a:tr h="7024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Noon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Lunch Break – 30 minutes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(video and audio will remain on for informal discussion)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311553985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12:30 pm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CAP Newsletter template and logo (Nancy, Jen)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648492000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1:00 pm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EPA Exchange Network Grant for Hatchery Indicators HCAX update and next steps (Brodie Cox, Jen, Nancy)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060612706"/>
                  </a:ext>
                </a:extLst>
              </a:tr>
              <a:tr h="208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1:15 pm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BPA reports (Nancy)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1822330975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1:30 pm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Schedule 2021 late Feb/March SN Steering Committee meeting (All)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2247143368"/>
                  </a:ext>
                </a:extLst>
              </a:tr>
              <a:tr h="208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>
                          <a:effectLst/>
                        </a:rPr>
                        <a:t>2:00 PM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Adjourn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168613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64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35333F-98F3-4DAF-A466-8F554BCF0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819082"/>
              </p:ext>
            </p:extLst>
          </p:nvPr>
        </p:nvGraphicFramePr>
        <p:xfrm>
          <a:off x="838200" y="1624756"/>
          <a:ext cx="10325986" cy="46077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48765">
                  <a:extLst>
                    <a:ext uri="{9D8B030D-6E8A-4147-A177-3AD203B41FA5}">
                      <a16:colId xmlns:a16="http://schemas.microsoft.com/office/drawing/2014/main" val="381139774"/>
                    </a:ext>
                  </a:extLst>
                </a:gridCol>
                <a:gridCol w="7377221">
                  <a:extLst>
                    <a:ext uri="{9D8B030D-6E8A-4147-A177-3AD203B41FA5}">
                      <a16:colId xmlns:a16="http://schemas.microsoft.com/office/drawing/2014/main" val="489124920"/>
                    </a:ext>
                  </a:extLst>
                </a:gridCol>
              </a:tblGrid>
              <a:tr h="4547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Entity (random order)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Steering Committee member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4361899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WDFW</a:t>
                      </a:r>
                      <a:endParaRPr lang="en-US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Brodie Cox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87794708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PNAMP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Jen Bayer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50815120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MFWP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Dawn Anderson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3309002"/>
                  </a:ext>
                </a:extLst>
              </a:tr>
              <a:tr h="3620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NPCC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Mark Fritsch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2502087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Colville Tribes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George Batten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7089319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USFWS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Doug </a:t>
                      </a:r>
                      <a:r>
                        <a:rPr lang="en-US" sz="2200" u="none" strike="noStrike" dirty="0" err="1">
                          <a:effectLst/>
                        </a:rPr>
                        <a:t>Threloff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06627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ODFW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April Brenden-Locke, Mathew Oeder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8679158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BPA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200" u="none" strike="noStrike" dirty="0">
                          <a:effectLst/>
                        </a:rPr>
                        <a:t>Tom Pansky, Russell Scranton, Matt Schwartz</a:t>
                      </a:r>
                      <a:endParaRPr lang="de-D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2098518"/>
                  </a:ext>
                </a:extLst>
              </a:tr>
              <a:tr h="3620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IDFG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Angie Schmidt, Evan Brown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783370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CRITFC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Denise Kelsey (ITMD), Tami Wilkerson (CBF&amp;W Library)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5900879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NOAA-Fisheries</a:t>
                      </a:r>
                      <a:endParaRPr lang="en-US" sz="2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Mari Williams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2763934"/>
                  </a:ext>
                </a:extLst>
              </a:tr>
              <a:tr h="279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StreamNet (PSMFC)</a:t>
                      </a:r>
                      <a:endParaRPr lang="en-US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Nancy Leonard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406696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F0B02BA-F831-408A-B755-C1088A8BCC81}"/>
              </a:ext>
            </a:extLst>
          </p:cNvPr>
          <p:cNvSpPr/>
          <p:nvPr/>
        </p:nvSpPr>
        <p:spPr>
          <a:xfrm>
            <a:off x="838200" y="496542"/>
            <a:ext cx="10515598" cy="965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atin typeface="+mj-lt"/>
                <a:ea typeface="+mj-ea"/>
                <a:cs typeface="+mj-cs"/>
              </a:rPr>
              <a:t>Steering Committee Member Updates 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+mj-lt"/>
                <a:ea typeface="+mj-ea"/>
                <a:cs typeface="+mj-cs"/>
              </a:rPr>
              <a:t>(Follow random order shown below</a:t>
            </a:r>
            <a:r>
              <a:rPr lang="en-US" sz="2200" dirty="0"/>
              <a:t>, verbal updates)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2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44D20-0C4B-43DA-8676-99A69F7AE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77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D3A523-85FE-48CF-87F8-3B33991F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4165600"/>
            <a:ext cx="10515600" cy="1325563"/>
          </a:xfrm>
        </p:spPr>
        <p:txBody>
          <a:bodyPr/>
          <a:lstStyle/>
          <a:p>
            <a:r>
              <a:rPr lang="en-US" b="1" dirty="0"/>
              <a:t>PSMFC StreamNet staff updates</a:t>
            </a:r>
          </a:p>
        </p:txBody>
      </p:sp>
    </p:spTree>
    <p:extLst>
      <p:ext uri="{BB962C8B-B14F-4D97-AF65-F5344CB8AC3E}">
        <p14:creationId xmlns:p14="http://schemas.microsoft.com/office/powerpoint/2010/main" val="325811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6062-56BC-427B-9735-C598BA52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/>
              <a:t>Update on Tabular Queries – Greg Wilke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6AA4B-9949-4AA2-AECE-8F9F650EE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02" y="1482867"/>
            <a:ext cx="8119555" cy="49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6062-56BC-427B-9735-C598BA52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5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Update on Draft DES Development Team Charters </a:t>
            </a:r>
            <a:br>
              <a:rPr lang="en-US" sz="3400" b="1" dirty="0"/>
            </a:br>
            <a:r>
              <a:rPr lang="en-US" sz="3400" b="1" dirty="0"/>
              <a:t>–  Mike Banach</a:t>
            </a:r>
          </a:p>
        </p:txBody>
      </p:sp>
      <p:pic>
        <p:nvPicPr>
          <p:cNvPr id="1030" name="Picture 6" descr="File:1470-08-22; Charter by Charles the Bold as count of Holland, for The Hague.jpg">
            <a:extLst>
              <a:ext uri="{FF2B5EF4-FFF2-40B4-BE49-F238E27FC236}">
                <a16:creationId xmlns:a16="http://schemas.microsoft.com/office/drawing/2014/main" id="{A650D391-D415-4A3D-9774-48D13B01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78" y="1911933"/>
            <a:ext cx="4729360" cy="4191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561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4166" y="277586"/>
            <a:ext cx="970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Draft DES Team Charters</a:t>
            </a:r>
          </a:p>
          <a:p>
            <a:pPr algn="ctr"/>
            <a:r>
              <a:rPr lang="en-US" sz="2400" b="1" dirty="0"/>
              <a:t>Revised Data Exchange Standards (DES) Development/Revision Procedures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049" y="1217664"/>
            <a:ext cx="115955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Existing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Coordinated Assessments Partnership DES Development Team (CAP DDT)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StreamNet DES Development Team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Made of StreamNet Tech Committee &amp; Steering Committee members, as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000" b="1" dirty="0"/>
              <a:t>Current active participants.  Include StreamNet funded and non-funded organizations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CAP DDT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BPA, NMFS, PSMFC, USGS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IDFG, ODFW, WDFW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CCT,  NPT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2000" b="1" dirty="0"/>
              <a:t>Draft Charter for each team (documents under development)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Team Membership</a:t>
            </a:r>
            <a:r>
              <a:rPr lang="en-US" sz="2000" dirty="0"/>
              <a:t> – Clarify roles and responsibilities for current members and potential future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Operating Guidelines</a:t>
            </a:r>
            <a:r>
              <a:rPr lang="en-US" sz="2000" dirty="0"/>
              <a:t> – Describe functions and processes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DES versions</a:t>
            </a:r>
            <a:r>
              <a:rPr lang="en-US" sz="2000" dirty="0"/>
              <a:t> – Clarify and improve development and adoption processes for new and revised DESs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Missing / incorrect validation rules</a:t>
            </a:r>
            <a:r>
              <a:rPr lang="en-US" sz="2000" dirty="0"/>
              <a:t> – Improve notification of updates; specify schedule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73657" y="3218213"/>
            <a:ext cx="3844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>
                <a:solidFill>
                  <a:srgbClr val="0070C0"/>
                </a:solidFill>
              </a:rPr>
              <a:t>StreamNet DDT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PSMFC, USFWS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IDFG, MFWP, ODFW, WDFW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3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895" y="1255360"/>
            <a:ext cx="11430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Team Membership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Chair (PSMFC SN Biologist)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 or 2 “primary representatives” from each member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“Observers” from each member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Cochair, selected from the primary reps.  Serves for about 1 year.</a:t>
            </a:r>
            <a:endParaRPr lang="en-US" sz="2000" strike="sngStrik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Leaders of ad hoc work groups.  Work group leaders selected by the primary reps.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Operating Guidelines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Each DDT meets at least twice per year to discuss status, progress, difficulties.  Other topics as proposed.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Chair and Cochair create agenda, synthesize input via email / phone to minimize number of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reps discuss issues at meetings.  Ad hoc work groups created for specific needs.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Full DDT or a work group may request input from SN ExCom, PNAMP FMWG,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Chair and Cochair update draft DES based on DDT / work group proposals / deliberations / decisions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general, the DES Development/Revision Procedures will be followed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Decisions made by 75% vote of primary reps.  Attempt to accommodate others.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4166" y="277586"/>
            <a:ext cx="970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Draft DES Team Charters</a:t>
            </a:r>
          </a:p>
          <a:p>
            <a:pPr algn="ctr"/>
            <a:r>
              <a:rPr lang="en-US" sz="2400" b="1" dirty="0"/>
              <a:t>Revised Data Exchange Standards (DES) Development/Revision Procedures</a:t>
            </a:r>
          </a:p>
        </p:txBody>
      </p:sp>
    </p:spTree>
    <p:extLst>
      <p:ext uri="{BB962C8B-B14F-4D97-AF65-F5344CB8AC3E}">
        <p14:creationId xmlns:p14="http://schemas.microsoft.com/office/powerpoint/2010/main" val="326006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1835</Words>
  <Application>Microsoft Office PowerPoint</Application>
  <PresentationFormat>Widescreen</PresentationFormat>
  <Paragraphs>249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Times New Roman</vt:lpstr>
      <vt:lpstr>Office Theme</vt:lpstr>
      <vt:lpstr>StreamNet Steering Committee Meeting Tuesday, October 27, 2020 9:30 AM – 2:00 PM (PDT)  Please join my meeting from your computer, tablet or smartphone. https://global.gotomeeting.com/join/822759093  You can also dial in using your phone. United States: +1 (872) 240-3311 ;   Access Code: 822-759-093 </vt:lpstr>
      <vt:lpstr>PowerPoint Presentation</vt:lpstr>
      <vt:lpstr>Agenda (times are approximate)</vt:lpstr>
      <vt:lpstr>PowerPoint Presentation</vt:lpstr>
      <vt:lpstr>PSMFC StreamNet staff updates</vt:lpstr>
      <vt:lpstr>Update on Tabular Queries – Greg Wilke</vt:lpstr>
      <vt:lpstr>Update on Draft DES Development Team Charters  –  Mike Banach</vt:lpstr>
      <vt:lpstr>PowerPoint Presentation</vt:lpstr>
      <vt:lpstr>PowerPoint Presentation</vt:lpstr>
      <vt:lpstr>PowerPoint Presentation</vt:lpstr>
      <vt:lpstr>PowerPoint Presentation</vt:lpstr>
      <vt:lpstr>Update on Fish Monitoring Work Group (FMWG)  –  Jen Bayer, Russell Scranton, Mike Banach, Nancy Leonard</vt:lpstr>
      <vt:lpstr>CAP and the PNAMP Fish Monitoring Work Group</vt:lpstr>
      <vt:lpstr>Update on IJ funding to improve data access for NOAA  - Nancy, Jen</vt:lpstr>
      <vt:lpstr>Lunch Break – 30 minutes (video and audio will remain on for informal discussion) </vt:lpstr>
      <vt:lpstr>CAP Newsletter template and logo  - Nancy, Jen, and CAP Core Team members</vt:lpstr>
      <vt:lpstr>CAP Newsletter</vt:lpstr>
      <vt:lpstr>Selected New CAP Logo</vt:lpstr>
      <vt:lpstr>Share your Thoughts on the Newsletter</vt:lpstr>
      <vt:lpstr>Share your thoughts on the Participant logos on page 4</vt:lpstr>
      <vt:lpstr>Share your Input on Draft Survey Questions about the Newsletter</vt:lpstr>
      <vt:lpstr>Newsletter exercise revealed further need to clarify</vt:lpstr>
      <vt:lpstr>Update HCAX 2020 EPA Exchange Network Grant  - Brodie, Jen, Nancy</vt:lpstr>
      <vt:lpstr>CAP and EPA Exchange Network Grant - Pacific Northwest HCAX</vt:lpstr>
      <vt:lpstr>Upcoming 2 reports due to BPA (Nancy)</vt:lpstr>
      <vt:lpstr>2021 StreamNet Steering Committee Meeting (identify dates to avoid for doodle pool)</vt:lpstr>
      <vt:lpstr>Adjourned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Leonard</dc:creator>
  <cp:lastModifiedBy>Nancy Leonard</cp:lastModifiedBy>
  <cp:revision>92</cp:revision>
  <dcterms:created xsi:type="dcterms:W3CDTF">2020-10-20T21:55:32Z</dcterms:created>
  <dcterms:modified xsi:type="dcterms:W3CDTF">2020-11-17T18:09:40Z</dcterms:modified>
</cp:coreProperties>
</file>