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745" r:id="rId4"/>
    <p:sldMasterId id="2147483757" r:id="rId5"/>
  </p:sldMasterIdLst>
  <p:notesMasterIdLst>
    <p:notesMasterId r:id="rId58"/>
  </p:notesMasterIdLst>
  <p:sldIdLst>
    <p:sldId id="1208" r:id="rId6"/>
    <p:sldId id="275" r:id="rId7"/>
    <p:sldId id="1207" r:id="rId8"/>
    <p:sldId id="1328" r:id="rId9"/>
    <p:sldId id="1322" r:id="rId10"/>
    <p:sldId id="1221" r:id="rId11"/>
    <p:sldId id="1351" r:id="rId12"/>
    <p:sldId id="1352" r:id="rId13"/>
    <p:sldId id="1184" r:id="rId14"/>
    <p:sldId id="1304" r:id="rId15"/>
    <p:sldId id="1305" r:id="rId16"/>
    <p:sldId id="1353" r:id="rId17"/>
    <p:sldId id="1219" r:id="rId18"/>
    <p:sldId id="274" r:id="rId19"/>
    <p:sldId id="1254" r:id="rId20"/>
    <p:sldId id="1204" r:id="rId21"/>
    <p:sldId id="1234" r:id="rId22"/>
    <p:sldId id="1269" r:id="rId23"/>
    <p:sldId id="1354" r:id="rId24"/>
    <p:sldId id="1324" r:id="rId25"/>
    <p:sldId id="1236" r:id="rId26"/>
    <p:sldId id="1318" r:id="rId27"/>
    <p:sldId id="1227" r:id="rId28"/>
    <p:sldId id="1319" r:id="rId29"/>
    <p:sldId id="1320" r:id="rId30"/>
    <p:sldId id="1232" r:id="rId31"/>
    <p:sldId id="1326" r:id="rId32"/>
    <p:sldId id="1325" r:id="rId33"/>
    <p:sldId id="1345" r:id="rId34"/>
    <p:sldId id="1327" r:id="rId35"/>
    <p:sldId id="1343" r:id="rId36"/>
    <p:sldId id="1355" r:id="rId37"/>
    <p:sldId id="1344" r:id="rId38"/>
    <p:sldId id="1349" r:id="rId39"/>
    <p:sldId id="1350" r:id="rId40"/>
    <p:sldId id="1346" r:id="rId41"/>
    <p:sldId id="1332" r:id="rId42"/>
    <p:sldId id="1333" r:id="rId43"/>
    <p:sldId id="1331" r:id="rId44"/>
    <p:sldId id="1357" r:id="rId45"/>
    <p:sldId id="1356" r:id="rId46"/>
    <p:sldId id="1330" r:id="rId47"/>
    <p:sldId id="1334" r:id="rId48"/>
    <p:sldId id="1336" r:id="rId49"/>
    <p:sldId id="1342" r:id="rId50"/>
    <p:sldId id="1338" r:id="rId51"/>
    <p:sldId id="1339" r:id="rId52"/>
    <p:sldId id="1340" r:id="rId53"/>
    <p:sldId id="1337" r:id="rId54"/>
    <p:sldId id="1209" r:id="rId55"/>
    <p:sldId id="296" r:id="rId56"/>
    <p:sldId id="1217" r:id="rId57"/>
  </p:sldIdLst>
  <p:sldSz cx="12192000" cy="6858000"/>
  <p:notesSz cx="6858000" cy="1514475"/>
  <p:embeddedFontLst>
    <p:embeddedFont>
      <p:font typeface="Calibri" panose="020F0502020204030204" pitchFamily="34" charset="0"/>
      <p:regular r:id="rId59"/>
      <p:bold r:id="rId60"/>
      <p:italic r:id="rId61"/>
      <p:boldItalic r:id="rId62"/>
    </p:embeddedFont>
    <p:embeddedFont>
      <p:font typeface="Calibri Light" panose="020F0302020204030204" pitchFamily="34" charset="0"/>
      <p:regular r:id="rId63"/>
      <p:italic r:id="rId64"/>
    </p:embeddedFont>
    <p:embeddedFont>
      <p:font typeface="Cambria" panose="02040503050406030204" pitchFamily="18" charset="0"/>
      <p:regular r:id="rId65"/>
      <p:bold r:id="rId66"/>
      <p:italic r:id="rId67"/>
      <p:boldItalic r:id="rId68"/>
    </p:embeddedFont>
    <p:embeddedFont>
      <p:font typeface="Gill Sans MT" panose="020B0502020104020203" pitchFamily="34" charset="0"/>
      <p:regular r:id="rId69"/>
      <p:bold r:id="rId70"/>
      <p:italic r:id="rId71"/>
      <p:boldItalic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CEAE"/>
    <a:srgbClr val="DCF1DE"/>
    <a:srgbClr val="B3E5B8"/>
    <a:srgbClr val="FFFFFF"/>
    <a:srgbClr val="BFEDFC"/>
    <a:srgbClr val="5C86B9"/>
    <a:srgbClr val="203864"/>
    <a:srgbClr val="767171"/>
    <a:srgbClr val="A0C7CE"/>
    <a:srgbClr val="ABC5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1ACCFC6-3CD8-4846-860D-42FF8F16D59B}">
  <a:tblStyle styleId="{E1ACCFC6-3CD8-4846-860D-42FF8F16D59B}"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1556" autoAdjust="0"/>
  </p:normalViewPr>
  <p:slideViewPr>
    <p:cSldViewPr snapToGrid="0">
      <p:cViewPr varScale="1">
        <p:scale>
          <a:sx n="114" d="100"/>
          <a:sy n="114" d="100"/>
        </p:scale>
        <p:origin x="438" y="1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5.fntdata"/><Relationship Id="rId68" Type="http://schemas.openxmlformats.org/officeDocument/2006/relationships/font" Target="fonts/font10.fntdata"/><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font" Target="fonts/font3.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4.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font" Target="fonts/font13.fntdata"/><Relationship Id="rId2" Type="http://schemas.openxmlformats.org/officeDocument/2006/relationships/customXml" Target="../customXml/item2.xml"/><Relationship Id="rId29" Type="http://schemas.openxmlformats.org/officeDocument/2006/relationships/slide" Target="slides/slide24.xml"/></Relationships>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B644A0-374A-4E66-B2EF-E2F102E80E06}"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6E8C886-764A-4A49-AE30-0A6CCA0A731A}">
      <dgm:prSet/>
      <dgm:spPr/>
      <dgm:t>
        <a:bodyPr/>
        <a:lstStyle/>
        <a:p>
          <a:pPr>
            <a:lnSpc>
              <a:spcPct val="100000"/>
            </a:lnSpc>
            <a:defRPr b="1"/>
          </a:pPr>
          <a:endParaRPr lang="en-US" dirty="0"/>
        </a:p>
      </dgm:t>
    </dgm:pt>
    <dgm:pt modelId="{47F13B5C-2B52-46C6-9DA1-4C28E9966E33}" type="parTrans" cxnId="{C4301BCB-7E3B-4586-B38B-9FF0B23BE114}">
      <dgm:prSet/>
      <dgm:spPr/>
      <dgm:t>
        <a:bodyPr/>
        <a:lstStyle/>
        <a:p>
          <a:endParaRPr lang="en-US"/>
        </a:p>
      </dgm:t>
    </dgm:pt>
    <dgm:pt modelId="{40914FD4-761B-4EC9-B876-98C3F496A455}" type="sibTrans" cxnId="{C4301BCB-7E3B-4586-B38B-9FF0B23BE114}">
      <dgm:prSet/>
      <dgm:spPr/>
      <dgm:t>
        <a:bodyPr/>
        <a:lstStyle/>
        <a:p>
          <a:endParaRPr lang="en-US"/>
        </a:p>
      </dgm:t>
    </dgm:pt>
    <dgm:pt modelId="{A0705E92-B7F9-487F-B1BD-87938F6AB35D}">
      <dgm:prSet/>
      <dgm:spPr/>
      <dgm:t>
        <a:bodyPr/>
        <a:lstStyle/>
        <a:p>
          <a:pPr>
            <a:lnSpc>
              <a:spcPct val="100000"/>
            </a:lnSpc>
            <a:defRPr b="1"/>
          </a:pPr>
          <a:endParaRPr lang="en-US" dirty="0"/>
        </a:p>
      </dgm:t>
    </dgm:pt>
    <dgm:pt modelId="{F791C26C-BC23-4A52-97B0-71E8748DF56D}" type="parTrans" cxnId="{2797F1B6-D7F3-44DA-92A2-A43EE367C556}">
      <dgm:prSet/>
      <dgm:spPr/>
      <dgm:t>
        <a:bodyPr/>
        <a:lstStyle/>
        <a:p>
          <a:endParaRPr lang="en-US"/>
        </a:p>
      </dgm:t>
    </dgm:pt>
    <dgm:pt modelId="{C6DC4C4D-88E0-46DE-8872-D320BF40D8EC}" type="sibTrans" cxnId="{2797F1B6-D7F3-44DA-92A2-A43EE367C556}">
      <dgm:prSet/>
      <dgm:spPr/>
      <dgm:t>
        <a:bodyPr/>
        <a:lstStyle/>
        <a:p>
          <a:endParaRPr lang="en-US"/>
        </a:p>
      </dgm:t>
    </dgm:pt>
    <dgm:pt modelId="{18464D85-887C-45D0-BCF9-182819D79FE3}" type="pres">
      <dgm:prSet presAssocID="{34B644A0-374A-4E66-B2EF-E2F102E80E06}" presName="root" presStyleCnt="0">
        <dgm:presLayoutVars>
          <dgm:dir/>
          <dgm:resizeHandles val="exact"/>
        </dgm:presLayoutVars>
      </dgm:prSet>
      <dgm:spPr/>
    </dgm:pt>
    <dgm:pt modelId="{107D3910-7890-448D-8FA2-A393D77C23C6}" type="pres">
      <dgm:prSet presAssocID="{66E8C886-764A-4A49-AE30-0A6CCA0A731A}" presName="compNode" presStyleCnt="0"/>
      <dgm:spPr/>
    </dgm:pt>
    <dgm:pt modelId="{D4C93D06-4AA4-4817-ACA2-5CE70AF432ED}" type="pres">
      <dgm:prSet presAssocID="{66E8C886-764A-4A49-AE30-0A6CCA0A731A}" presName="iconRect" presStyleLbl="node1" presStyleIdx="0" presStyleCnt="2" custScaleX="161638" custScaleY="176909" custLinFactY="20675" custLinFactNeighborX="-59080" custLinFactNeighborY="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16518FFD-1169-491F-B545-4E510D19893C}" type="pres">
      <dgm:prSet presAssocID="{66E8C886-764A-4A49-AE30-0A6CCA0A731A}" presName="iconSpace" presStyleCnt="0"/>
      <dgm:spPr/>
    </dgm:pt>
    <dgm:pt modelId="{C3B7D4FE-F6FF-4587-896C-D2E286FC906F}" type="pres">
      <dgm:prSet presAssocID="{66E8C886-764A-4A49-AE30-0A6CCA0A731A}" presName="parTx" presStyleLbl="revTx" presStyleIdx="0" presStyleCnt="4" custLinFactX="-30153" custLinFactNeighborX="-100000" custLinFactNeighborY="4297">
        <dgm:presLayoutVars>
          <dgm:chMax val="0"/>
          <dgm:chPref val="0"/>
        </dgm:presLayoutVars>
      </dgm:prSet>
      <dgm:spPr/>
    </dgm:pt>
    <dgm:pt modelId="{78C21BA9-0590-4E7A-BCDB-C92D8637B36E}" type="pres">
      <dgm:prSet presAssocID="{66E8C886-764A-4A49-AE30-0A6CCA0A731A}" presName="txSpace" presStyleCnt="0"/>
      <dgm:spPr/>
    </dgm:pt>
    <dgm:pt modelId="{97FD1D55-79D4-4608-A87E-D3DF19F8A181}" type="pres">
      <dgm:prSet presAssocID="{66E8C886-764A-4A49-AE30-0A6CCA0A731A}" presName="desTx" presStyleLbl="revTx" presStyleIdx="1" presStyleCnt="4" custFlipHor="1" custScaleX="12891" custScaleY="967494">
        <dgm:presLayoutVars/>
      </dgm:prSet>
      <dgm:spPr/>
    </dgm:pt>
    <dgm:pt modelId="{A4E3BD85-3236-4721-8DCE-E629B1B7FEA9}" type="pres">
      <dgm:prSet presAssocID="{40914FD4-761B-4EC9-B876-98C3F496A455}" presName="sibTrans" presStyleCnt="0"/>
      <dgm:spPr/>
    </dgm:pt>
    <dgm:pt modelId="{022DCDF2-48A7-4D75-B3DD-BCD99D993893}" type="pres">
      <dgm:prSet presAssocID="{A0705E92-B7F9-487F-B1BD-87938F6AB35D}" presName="compNode" presStyleCnt="0"/>
      <dgm:spPr/>
    </dgm:pt>
    <dgm:pt modelId="{02D94068-06CA-494C-B6A9-BF8D8A97F6C5}" type="pres">
      <dgm:prSet presAssocID="{A0705E92-B7F9-487F-B1BD-87938F6AB35D}" presName="iconRect" presStyleLbl="node1" presStyleIdx="1" presStyleCnt="2" custScaleX="157166" custScaleY="144101" custLinFactX="-200000" custLinFactY="-9439" custLinFactNeighborX="-234242" custLinFactNeighborY="-10000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pt>
    <dgm:pt modelId="{77B31A79-E022-49A6-9FB5-1A94C515E5B9}" type="pres">
      <dgm:prSet presAssocID="{A0705E92-B7F9-487F-B1BD-87938F6AB35D}" presName="iconSpace" presStyleCnt="0"/>
      <dgm:spPr/>
    </dgm:pt>
    <dgm:pt modelId="{C2F50109-9E29-44C1-8561-0922999F2550}" type="pres">
      <dgm:prSet presAssocID="{A0705E92-B7F9-487F-B1BD-87938F6AB35D}" presName="parTx" presStyleLbl="revTx" presStyleIdx="2" presStyleCnt="4" custScaleX="133750" custScaleY="111458" custLinFactY="-28262" custLinFactNeighborX="62604" custLinFactNeighborY="-100000">
        <dgm:presLayoutVars>
          <dgm:chMax val="0"/>
          <dgm:chPref val="0"/>
        </dgm:presLayoutVars>
      </dgm:prSet>
      <dgm:spPr/>
    </dgm:pt>
    <dgm:pt modelId="{3264654F-90E6-4060-96AD-4F8F17A7DDFF}" type="pres">
      <dgm:prSet presAssocID="{A0705E92-B7F9-487F-B1BD-87938F6AB35D}" presName="txSpace" presStyleCnt="0"/>
      <dgm:spPr/>
    </dgm:pt>
    <dgm:pt modelId="{D1D339A9-E199-4082-A213-DCA59FCC3386}" type="pres">
      <dgm:prSet presAssocID="{A0705E92-B7F9-487F-B1BD-87938F6AB35D}" presName="desTx" presStyleLbl="revTx" presStyleIdx="3" presStyleCnt="4">
        <dgm:presLayoutVars/>
      </dgm:prSet>
      <dgm:spPr/>
    </dgm:pt>
  </dgm:ptLst>
  <dgm:cxnLst>
    <dgm:cxn modelId="{61ECEC25-E430-4A72-8F9F-B9C1B4502147}" type="presOf" srcId="{A0705E92-B7F9-487F-B1BD-87938F6AB35D}" destId="{C2F50109-9E29-44C1-8561-0922999F2550}" srcOrd="0" destOrd="0" presId="urn:microsoft.com/office/officeart/2018/5/layout/CenteredIconLabelDescriptionList"/>
    <dgm:cxn modelId="{7033D835-0D3F-43C5-8F86-8BB229F3B8F3}" type="presOf" srcId="{34B644A0-374A-4E66-B2EF-E2F102E80E06}" destId="{18464D85-887C-45D0-BCF9-182819D79FE3}" srcOrd="0" destOrd="0" presId="urn:microsoft.com/office/officeart/2018/5/layout/CenteredIconLabelDescriptionList"/>
    <dgm:cxn modelId="{2797F1B6-D7F3-44DA-92A2-A43EE367C556}" srcId="{34B644A0-374A-4E66-B2EF-E2F102E80E06}" destId="{A0705E92-B7F9-487F-B1BD-87938F6AB35D}" srcOrd="1" destOrd="0" parTransId="{F791C26C-BC23-4A52-97B0-71E8748DF56D}" sibTransId="{C6DC4C4D-88E0-46DE-8872-D320BF40D8EC}"/>
    <dgm:cxn modelId="{C4301BCB-7E3B-4586-B38B-9FF0B23BE114}" srcId="{34B644A0-374A-4E66-B2EF-E2F102E80E06}" destId="{66E8C886-764A-4A49-AE30-0A6CCA0A731A}" srcOrd="0" destOrd="0" parTransId="{47F13B5C-2B52-46C6-9DA1-4C28E9966E33}" sibTransId="{40914FD4-761B-4EC9-B876-98C3F496A455}"/>
    <dgm:cxn modelId="{AC465FE7-A0CD-458D-A3AB-1D29B9884C2A}" type="presOf" srcId="{66E8C886-764A-4A49-AE30-0A6CCA0A731A}" destId="{C3B7D4FE-F6FF-4587-896C-D2E286FC906F}" srcOrd="0" destOrd="0" presId="urn:microsoft.com/office/officeart/2018/5/layout/CenteredIconLabelDescriptionList"/>
    <dgm:cxn modelId="{D148DF55-89FA-4C85-8270-A3BE4E8CEDAE}" type="presParOf" srcId="{18464D85-887C-45D0-BCF9-182819D79FE3}" destId="{107D3910-7890-448D-8FA2-A393D77C23C6}" srcOrd="0" destOrd="0" presId="urn:microsoft.com/office/officeart/2018/5/layout/CenteredIconLabelDescriptionList"/>
    <dgm:cxn modelId="{9FAE146C-2506-4551-AE0E-63144666C258}" type="presParOf" srcId="{107D3910-7890-448D-8FA2-A393D77C23C6}" destId="{D4C93D06-4AA4-4817-ACA2-5CE70AF432ED}" srcOrd="0" destOrd="0" presId="urn:microsoft.com/office/officeart/2018/5/layout/CenteredIconLabelDescriptionList"/>
    <dgm:cxn modelId="{DA56C7EE-A8FA-45CA-8418-D84BA7EDFFB3}" type="presParOf" srcId="{107D3910-7890-448D-8FA2-A393D77C23C6}" destId="{16518FFD-1169-491F-B545-4E510D19893C}" srcOrd="1" destOrd="0" presId="urn:microsoft.com/office/officeart/2018/5/layout/CenteredIconLabelDescriptionList"/>
    <dgm:cxn modelId="{27686E66-360C-4B0E-BB77-2D47C79B08AD}" type="presParOf" srcId="{107D3910-7890-448D-8FA2-A393D77C23C6}" destId="{C3B7D4FE-F6FF-4587-896C-D2E286FC906F}" srcOrd="2" destOrd="0" presId="urn:microsoft.com/office/officeart/2018/5/layout/CenteredIconLabelDescriptionList"/>
    <dgm:cxn modelId="{0162040F-7C27-44EF-B47F-73C0098F9AD4}" type="presParOf" srcId="{107D3910-7890-448D-8FA2-A393D77C23C6}" destId="{78C21BA9-0590-4E7A-BCDB-C92D8637B36E}" srcOrd="3" destOrd="0" presId="urn:microsoft.com/office/officeart/2018/5/layout/CenteredIconLabelDescriptionList"/>
    <dgm:cxn modelId="{A055526A-E244-4929-93D2-4CE291591665}" type="presParOf" srcId="{107D3910-7890-448D-8FA2-A393D77C23C6}" destId="{97FD1D55-79D4-4608-A87E-D3DF19F8A181}" srcOrd="4" destOrd="0" presId="urn:microsoft.com/office/officeart/2018/5/layout/CenteredIconLabelDescriptionList"/>
    <dgm:cxn modelId="{ADB5C96C-7668-4FEB-A940-032B35D184F3}" type="presParOf" srcId="{18464D85-887C-45D0-BCF9-182819D79FE3}" destId="{A4E3BD85-3236-4721-8DCE-E629B1B7FEA9}" srcOrd="1" destOrd="0" presId="urn:microsoft.com/office/officeart/2018/5/layout/CenteredIconLabelDescriptionList"/>
    <dgm:cxn modelId="{50EC2480-FD3D-47B5-990B-A42162A9E85D}" type="presParOf" srcId="{18464D85-887C-45D0-BCF9-182819D79FE3}" destId="{022DCDF2-48A7-4D75-B3DD-BCD99D993893}" srcOrd="2" destOrd="0" presId="urn:microsoft.com/office/officeart/2018/5/layout/CenteredIconLabelDescriptionList"/>
    <dgm:cxn modelId="{BD53329D-B5F1-46F7-9368-71A878CDACE7}" type="presParOf" srcId="{022DCDF2-48A7-4D75-B3DD-BCD99D993893}" destId="{02D94068-06CA-494C-B6A9-BF8D8A97F6C5}" srcOrd="0" destOrd="0" presId="urn:microsoft.com/office/officeart/2018/5/layout/CenteredIconLabelDescriptionList"/>
    <dgm:cxn modelId="{4F2B08F2-8B8F-4A14-BB17-7176235C52B3}" type="presParOf" srcId="{022DCDF2-48A7-4D75-B3DD-BCD99D993893}" destId="{77B31A79-E022-49A6-9FB5-1A94C515E5B9}" srcOrd="1" destOrd="0" presId="urn:microsoft.com/office/officeart/2018/5/layout/CenteredIconLabelDescriptionList"/>
    <dgm:cxn modelId="{2BEFA043-9452-426A-A04B-2E30ACC800A7}" type="presParOf" srcId="{022DCDF2-48A7-4D75-B3DD-BCD99D993893}" destId="{C2F50109-9E29-44C1-8561-0922999F2550}" srcOrd="2" destOrd="0" presId="urn:microsoft.com/office/officeart/2018/5/layout/CenteredIconLabelDescriptionList"/>
    <dgm:cxn modelId="{712FC3FB-2484-461E-B2F5-803A78581121}" type="presParOf" srcId="{022DCDF2-48A7-4D75-B3DD-BCD99D993893}" destId="{3264654F-90E6-4060-96AD-4F8F17A7DDFF}" srcOrd="3" destOrd="0" presId="urn:microsoft.com/office/officeart/2018/5/layout/CenteredIconLabelDescriptionList"/>
    <dgm:cxn modelId="{76ACCA56-BF7D-4A29-B717-4BB6BAA2AC44}" type="presParOf" srcId="{022DCDF2-48A7-4D75-B3DD-BCD99D993893}" destId="{D1D339A9-E199-4082-A213-DCA59FCC3386}"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93D06-4AA4-4817-ACA2-5CE70AF432ED}">
      <dsp:nvSpPr>
        <dsp:cNvPr id="0" name=""/>
        <dsp:cNvSpPr/>
      </dsp:nvSpPr>
      <dsp:spPr>
        <a:xfrm>
          <a:off x="40796" y="1888895"/>
          <a:ext cx="1835953" cy="20094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B7D4FE-F6FF-4587-896C-D2E286FC906F}">
      <dsp:nvSpPr>
        <dsp:cNvPr id="0" name=""/>
        <dsp:cNvSpPr/>
      </dsp:nvSpPr>
      <dsp:spPr>
        <a:xfrm>
          <a:off x="0" y="2195958"/>
          <a:ext cx="3245265" cy="486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100000"/>
            </a:lnSpc>
            <a:spcBef>
              <a:spcPct val="0"/>
            </a:spcBef>
            <a:spcAft>
              <a:spcPct val="35000"/>
            </a:spcAft>
            <a:buNone/>
            <a:defRPr b="1"/>
          </a:pPr>
          <a:endParaRPr lang="en-US" sz="3300" kern="1200" dirty="0"/>
        </a:p>
      </dsp:txBody>
      <dsp:txXfrm>
        <a:off x="0" y="2195958"/>
        <a:ext cx="3245265" cy="486789"/>
      </dsp:txXfrm>
    </dsp:sp>
    <dsp:sp modelId="{97FD1D55-79D4-4608-A87E-D3DF19F8A181}">
      <dsp:nvSpPr>
        <dsp:cNvPr id="0" name=""/>
        <dsp:cNvSpPr/>
      </dsp:nvSpPr>
      <dsp:spPr>
        <a:xfrm flipH="1">
          <a:off x="1420656" y="1780974"/>
          <a:ext cx="418347" cy="2052146"/>
        </a:xfrm>
        <a:prstGeom prst="rect">
          <a:avLst/>
        </a:prstGeom>
        <a:noFill/>
        <a:ln>
          <a:noFill/>
        </a:ln>
        <a:effectLst/>
      </dsp:spPr>
      <dsp:style>
        <a:lnRef idx="0">
          <a:scrgbClr r="0" g="0" b="0"/>
        </a:lnRef>
        <a:fillRef idx="0">
          <a:scrgbClr r="0" g="0" b="0"/>
        </a:fillRef>
        <a:effectRef idx="0">
          <a:scrgbClr r="0" g="0" b="0"/>
        </a:effectRef>
        <a:fontRef idx="minor"/>
      </dsp:style>
    </dsp:sp>
    <dsp:sp modelId="{02D94068-06CA-494C-B6A9-BF8D8A97F6C5}">
      <dsp:nvSpPr>
        <dsp:cNvPr id="0" name=""/>
        <dsp:cNvSpPr/>
      </dsp:nvSpPr>
      <dsp:spPr>
        <a:xfrm>
          <a:off x="165768" y="0"/>
          <a:ext cx="1785158" cy="16367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F50109-9E29-44C1-8561-0922999F2550}">
      <dsp:nvSpPr>
        <dsp:cNvPr id="0" name=""/>
        <dsp:cNvSpPr/>
      </dsp:nvSpPr>
      <dsp:spPr>
        <a:xfrm>
          <a:off x="3827580" y="1889634"/>
          <a:ext cx="4340542" cy="542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511300">
            <a:lnSpc>
              <a:spcPct val="100000"/>
            </a:lnSpc>
            <a:spcBef>
              <a:spcPct val="0"/>
            </a:spcBef>
            <a:spcAft>
              <a:spcPct val="35000"/>
            </a:spcAft>
            <a:buNone/>
            <a:defRPr b="1"/>
          </a:pPr>
          <a:endParaRPr lang="en-US" sz="3400" kern="1200" dirty="0"/>
        </a:p>
      </dsp:txBody>
      <dsp:txXfrm>
        <a:off x="3827580" y="1889634"/>
        <a:ext cx="4340542" cy="542566"/>
      </dsp:txXfrm>
    </dsp:sp>
    <dsp:sp modelId="{D1D339A9-E199-4082-A213-DCA59FCC3386}">
      <dsp:nvSpPr>
        <dsp:cNvPr id="0" name=""/>
        <dsp:cNvSpPr/>
      </dsp:nvSpPr>
      <dsp:spPr>
        <a:xfrm>
          <a:off x="4368022" y="3067840"/>
          <a:ext cx="3245265" cy="212109"/>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lickr.com/photos/150461980@N05/"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enti.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hlinkClick r:id="rId3"/>
              </a:rPr>
              <a:t>https://www.flickr.com/photos/150461980@N05/</a:t>
            </a:r>
            <a:endParaRPr lang="en-US" dirty="0"/>
          </a:p>
          <a:p>
            <a:endParaRPr lang="en-US" dirty="0"/>
          </a:p>
        </p:txBody>
      </p:sp>
      <p:sp>
        <p:nvSpPr>
          <p:cNvPr id="4" name="Slide Number Placeholder 3"/>
          <p:cNvSpPr>
            <a:spLocks noGrp="1"/>
          </p:cNvSpPr>
          <p:nvPr>
            <p:ph type="sldNum" sz="quarter" idx="5"/>
          </p:nvPr>
        </p:nvSpPr>
        <p:spPr/>
        <p:txBody>
          <a:bodyPr/>
          <a:lstStyle/>
          <a:p>
            <a:fld id="{F7FF64E5-31E7-438A-94B0-9A030BFF3006}" type="slidenum">
              <a:rPr lang="en-US" smtClean="0"/>
              <a:t>1</a:t>
            </a:fld>
            <a:endParaRPr lang="en-US"/>
          </a:p>
        </p:txBody>
      </p:sp>
    </p:spTree>
    <p:extLst>
      <p:ext uri="{BB962C8B-B14F-4D97-AF65-F5344CB8AC3E}">
        <p14:creationId xmlns:p14="http://schemas.microsoft.com/office/powerpoint/2010/main" val="4057782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8E7378-1E3A-40FD-B566-6A40C2B0978D}" type="slidenum">
              <a:rPr lang="en-US" smtClean="0"/>
              <a:t>13</a:t>
            </a:fld>
            <a:endParaRPr lang="en-US"/>
          </a:p>
        </p:txBody>
      </p:sp>
    </p:spTree>
    <p:extLst>
      <p:ext uri="{BB962C8B-B14F-4D97-AF65-F5344CB8AC3E}">
        <p14:creationId xmlns:p14="http://schemas.microsoft.com/office/powerpoint/2010/main" val="2263087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58E7378-1E3A-40FD-B566-6A40C2B0978D}" type="slidenum">
              <a:rPr lang="en-US"/>
              <a:t>14</a:t>
            </a:fld>
            <a:endParaRPr lang="en-US"/>
          </a:p>
        </p:txBody>
      </p:sp>
    </p:spTree>
    <p:extLst>
      <p:ext uri="{BB962C8B-B14F-4D97-AF65-F5344CB8AC3E}">
        <p14:creationId xmlns:p14="http://schemas.microsoft.com/office/powerpoint/2010/main" val="859499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258E7378-1E3A-40FD-B566-6A40C2B0978D}" type="slidenum">
              <a:rPr lang="en-US" smtClean="0"/>
              <a:t>15</a:t>
            </a:fld>
            <a:endParaRPr lang="en-US"/>
          </a:p>
        </p:txBody>
      </p:sp>
    </p:spTree>
    <p:extLst>
      <p:ext uri="{BB962C8B-B14F-4D97-AF65-F5344CB8AC3E}">
        <p14:creationId xmlns:p14="http://schemas.microsoft.com/office/powerpoint/2010/main" val="2059512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58E7378-1E3A-40FD-B566-6A40C2B0978D}" type="slidenum">
              <a:rPr lang="en-US"/>
              <a:t>16</a:t>
            </a:fld>
            <a:endParaRPr lang="en-US"/>
          </a:p>
        </p:txBody>
      </p:sp>
    </p:spTree>
    <p:extLst>
      <p:ext uri="{BB962C8B-B14F-4D97-AF65-F5344CB8AC3E}">
        <p14:creationId xmlns:p14="http://schemas.microsoft.com/office/powerpoint/2010/main" val="2029210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58E7378-1E3A-40FD-B566-6A40C2B0978D}" type="slidenum">
              <a:rPr lang="en-US"/>
              <a:t>17</a:t>
            </a:fld>
            <a:endParaRPr lang="en-US"/>
          </a:p>
        </p:txBody>
      </p:sp>
    </p:spTree>
    <p:extLst>
      <p:ext uri="{BB962C8B-B14F-4D97-AF65-F5344CB8AC3E}">
        <p14:creationId xmlns:p14="http://schemas.microsoft.com/office/powerpoint/2010/main" val="3516967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8E7378-1E3A-40FD-B566-6A40C2B0978D}" type="slidenum">
              <a:rPr lang="en-US" smtClean="0"/>
              <a:t>18</a:t>
            </a:fld>
            <a:endParaRPr lang="en-US"/>
          </a:p>
        </p:txBody>
      </p:sp>
    </p:spTree>
    <p:extLst>
      <p:ext uri="{BB962C8B-B14F-4D97-AF65-F5344CB8AC3E}">
        <p14:creationId xmlns:p14="http://schemas.microsoft.com/office/powerpoint/2010/main" val="1937526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8E7378-1E3A-40FD-B566-6A40C2B0978D}" type="slidenum">
              <a:rPr lang="en-US" smtClean="0"/>
              <a:t>19</a:t>
            </a:fld>
            <a:endParaRPr lang="en-US"/>
          </a:p>
        </p:txBody>
      </p:sp>
    </p:spTree>
    <p:extLst>
      <p:ext uri="{BB962C8B-B14F-4D97-AF65-F5344CB8AC3E}">
        <p14:creationId xmlns:p14="http://schemas.microsoft.com/office/powerpoint/2010/main" val="1842120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rgbClr val="000000"/>
                </a:solidFill>
                <a:effectLst/>
                <a:latin typeface="Arial"/>
                <a:ea typeface="Arial"/>
                <a:cs typeface="Arial"/>
                <a:sym typeface="Arial"/>
              </a:rPr>
              <a:t>NANCY</a:t>
            </a:r>
          </a:p>
          <a:p>
            <a:r>
              <a:rPr lang="en-US" sz="1100" b="0" i="0" u="none" strike="noStrike" cap="none" dirty="0">
                <a:solidFill>
                  <a:srgbClr val="000000"/>
                </a:solidFill>
                <a:effectLst/>
                <a:latin typeface="Arial"/>
                <a:ea typeface="Arial"/>
                <a:cs typeface="Arial"/>
                <a:sym typeface="Arial"/>
              </a:rPr>
              <a:t>The Coordinated Assessments Partnership (CAP) is a collaboration among federal, tribal, state, tribal consortia, interstate compacts, and other organizations to improve access to standardized fish information across the Pacific Northwest, with focus on the Columbia River Basin.  The fish information accessed through the Coordinated Assessments Data Exchange (CAX) is the best available data collected and shared by the CAP partners’ fish biologists, data managers, and data stewards. These data inform regional reporting, assessments, and decisions. </a:t>
            </a:r>
          </a:p>
          <a:p>
            <a:r>
              <a:rPr lang="en-US" sz="1100" b="0" i="0" u="none" strike="noStrike" cap="none">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‘The intent to develop hatchery indicators has been of regional interest since 2015 when it was first included in the CAP Five-Year Plan. In 2017 an initial effort was started with the development of a  draft data exchange standard for five indicators: number of fish spawned, proportion natural origin broodstock, eggs taken, smolt to adult return rate (SAR), and recruits per spawner. Lack of funding prevented further work at that time. </a:t>
            </a:r>
          </a:p>
          <a:p>
            <a:r>
              <a:rPr lang="en-US" sz="1100" b="0" i="0" u="none" strike="noStrike" cap="none" dirty="0">
                <a:solidFill>
                  <a:srgbClr val="000000"/>
                </a:solidFill>
                <a:effectLst/>
                <a:latin typeface="Arial"/>
                <a:ea typeface="Arial"/>
                <a:cs typeface="Arial"/>
                <a:sym typeface="Arial"/>
              </a:rPr>
              <a:t>In 2020, the CAP Core Team developed a proposal to fund development and initiate sharing of hatchery indicators, titled "</a:t>
            </a:r>
            <a:r>
              <a:rPr lang="en-US" sz="1100" b="0" i="1" u="none" strike="noStrike" cap="none" dirty="0">
                <a:solidFill>
                  <a:srgbClr val="000000"/>
                </a:solidFill>
                <a:effectLst/>
                <a:latin typeface="Arial"/>
                <a:ea typeface="Arial"/>
                <a:cs typeface="Arial"/>
                <a:sym typeface="Arial"/>
              </a:rPr>
              <a:t>Salmonid Hatchery Information for Regional Decision-Making Through the Hatchery Coordinated Assessments Exchange (Pacific Northwest HCAX)“. </a:t>
            </a:r>
            <a:r>
              <a:rPr lang="en-US" sz="1100" b="0" i="0" u="none" strike="noStrike" cap="none" dirty="0">
                <a:solidFill>
                  <a:srgbClr val="000000"/>
                </a:solidFill>
                <a:effectLst/>
                <a:latin typeface="Arial"/>
                <a:ea typeface="Arial"/>
                <a:cs typeface="Arial"/>
                <a:sym typeface="Arial"/>
              </a:rPr>
              <a:t>The proposal submitted by WA RCO/GSRO and was selected for funding through an EPA Exchange Network Grant. </a:t>
            </a:r>
          </a:p>
          <a:p>
            <a:endParaRPr lang="en-US" sz="1100" b="0" i="0" u="none" strike="noStrike" cap="none">
              <a:solidFill>
                <a:srgbClr val="000000"/>
              </a:solidFill>
              <a:effectLst/>
              <a:latin typeface="Arial"/>
              <a:ea typeface="Arial"/>
              <a:cs typeface="Arial"/>
              <a:sym typeface="Arial"/>
            </a:endParaRPr>
          </a:p>
          <a:p>
            <a:pPr marL="158750" indent="0">
              <a:buNone/>
            </a:pPr>
            <a:endParaRPr lang="en-US" dirty="0"/>
          </a:p>
        </p:txBody>
      </p:sp>
    </p:spTree>
    <p:extLst>
      <p:ext uri="{BB962C8B-B14F-4D97-AF65-F5344CB8AC3E}">
        <p14:creationId xmlns:p14="http://schemas.microsoft.com/office/powerpoint/2010/main" val="2481561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913249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Bef>
                <a:spcPts val="0"/>
              </a:spcBef>
              <a:spcAft>
                <a:spcPts val="225"/>
              </a:spcAft>
            </a:pPr>
            <a:r>
              <a:rPr lang="en-US" sz="1100" dirty="0"/>
              <a:t>BPA</a:t>
            </a:r>
          </a:p>
          <a:p>
            <a:pPr>
              <a:spcBef>
                <a:spcPts val="0"/>
              </a:spcBef>
              <a:spcAft>
                <a:spcPts val="225"/>
              </a:spcAft>
            </a:pPr>
            <a:r>
              <a:rPr lang="en-US" sz="1100" dirty="0"/>
              <a:t>Chelan PUD</a:t>
            </a:r>
          </a:p>
          <a:p>
            <a:pPr>
              <a:spcBef>
                <a:spcPts val="0"/>
              </a:spcBef>
              <a:spcAft>
                <a:spcPts val="225"/>
              </a:spcAft>
            </a:pPr>
            <a:r>
              <a:rPr lang="en-US" sz="1100" dirty="0"/>
              <a:t>Confederated Tribes of the Colville Reservation *</a:t>
            </a:r>
          </a:p>
          <a:p>
            <a:pPr>
              <a:spcBef>
                <a:spcPts val="0"/>
              </a:spcBef>
              <a:spcAft>
                <a:spcPts val="225"/>
              </a:spcAft>
            </a:pPr>
            <a:r>
              <a:rPr lang="en-US" sz="1100" dirty="0"/>
              <a:t>Confederated Tribes of the Umatilla Indian Reservation</a:t>
            </a:r>
          </a:p>
          <a:p>
            <a:pPr>
              <a:spcBef>
                <a:spcPts val="0"/>
              </a:spcBef>
              <a:spcAft>
                <a:spcPts val="225"/>
              </a:spcAft>
            </a:pPr>
            <a:r>
              <a:rPr lang="en-US" sz="1100" dirty="0"/>
              <a:t>CRITFC</a:t>
            </a:r>
          </a:p>
          <a:p>
            <a:pPr>
              <a:spcBef>
                <a:spcPts val="0"/>
              </a:spcBef>
              <a:spcAft>
                <a:spcPts val="225"/>
              </a:spcAft>
            </a:pPr>
            <a:r>
              <a:rPr lang="en-US" sz="1100" dirty="0"/>
              <a:t>Idaho Power</a:t>
            </a:r>
          </a:p>
          <a:p>
            <a:pPr>
              <a:spcBef>
                <a:spcPts val="0"/>
              </a:spcBef>
              <a:spcAft>
                <a:spcPts val="225"/>
              </a:spcAft>
            </a:pPr>
            <a:r>
              <a:rPr lang="en-US" sz="1100" dirty="0"/>
              <a:t>IDFG</a:t>
            </a:r>
          </a:p>
          <a:p>
            <a:pPr>
              <a:spcBef>
                <a:spcPts val="0"/>
              </a:spcBef>
              <a:spcAft>
                <a:spcPts val="225"/>
              </a:spcAft>
            </a:pPr>
            <a:r>
              <a:rPr lang="en-US" sz="1100" dirty="0"/>
              <a:t>NOAA</a:t>
            </a:r>
          </a:p>
          <a:p>
            <a:pPr>
              <a:spcBef>
                <a:spcPts val="0"/>
              </a:spcBef>
              <a:spcAft>
                <a:spcPts val="225"/>
              </a:spcAft>
            </a:pPr>
            <a:r>
              <a:rPr lang="en-US" sz="1100" dirty="0"/>
              <a:t>NPCC</a:t>
            </a:r>
          </a:p>
          <a:p>
            <a:pPr>
              <a:spcBef>
                <a:spcPts val="0"/>
              </a:spcBef>
              <a:spcAft>
                <a:spcPts val="225"/>
              </a:spcAft>
            </a:pPr>
            <a:r>
              <a:rPr lang="en-US" sz="1100" dirty="0"/>
              <a:t>ODFW</a:t>
            </a:r>
          </a:p>
          <a:p>
            <a:pPr>
              <a:spcBef>
                <a:spcPts val="0"/>
              </a:spcBef>
              <a:spcAft>
                <a:spcPts val="225"/>
              </a:spcAft>
            </a:pPr>
            <a:r>
              <a:rPr lang="en-US" sz="1100" dirty="0"/>
              <a:t>PSMFC/RMIS</a:t>
            </a:r>
          </a:p>
          <a:p>
            <a:pPr marL="457200" marR="0" lvl="0" indent="-298450" algn="l" defTabSz="914400" rtl="0" eaLnBrk="1" fontAlgn="auto" latinLnBrk="0" hangingPunct="1">
              <a:lnSpc>
                <a:spcPct val="100000"/>
              </a:lnSpc>
              <a:spcBef>
                <a:spcPts val="0"/>
              </a:spcBef>
              <a:spcAft>
                <a:spcPts val="225"/>
              </a:spcAft>
              <a:buClr>
                <a:srgbClr val="000000"/>
              </a:buClr>
              <a:buSzPts val="1100"/>
              <a:buFont typeface="Arial"/>
              <a:buChar char="●"/>
              <a:tabLst/>
              <a:defRPr/>
            </a:pPr>
            <a:r>
              <a:rPr lang="en-US" sz="1100" dirty="0"/>
              <a:t>PSMFC/StreamNet *</a:t>
            </a:r>
          </a:p>
          <a:p>
            <a:pPr>
              <a:spcBef>
                <a:spcPts val="0"/>
              </a:spcBef>
              <a:spcAft>
                <a:spcPts val="225"/>
              </a:spcAft>
            </a:pPr>
            <a:r>
              <a:rPr lang="en-US" sz="1100" dirty="0"/>
              <a:t>Shoshone-Bannock Tribes</a:t>
            </a:r>
          </a:p>
          <a:p>
            <a:pPr>
              <a:spcBef>
                <a:spcPts val="0"/>
              </a:spcBef>
              <a:spcAft>
                <a:spcPts val="225"/>
              </a:spcAft>
            </a:pPr>
            <a:r>
              <a:rPr lang="en-US" sz="1100" dirty="0"/>
              <a:t>USFWS</a:t>
            </a:r>
          </a:p>
          <a:p>
            <a:pPr>
              <a:spcBef>
                <a:spcPts val="0"/>
              </a:spcBef>
              <a:spcAft>
                <a:spcPts val="225"/>
              </a:spcAft>
            </a:pPr>
            <a:r>
              <a:rPr lang="en-US" sz="1100" dirty="0"/>
              <a:t>USGS/PNAMP *</a:t>
            </a:r>
          </a:p>
          <a:p>
            <a:pPr>
              <a:spcBef>
                <a:spcPts val="0"/>
              </a:spcBef>
              <a:spcAft>
                <a:spcPts val="225"/>
              </a:spcAft>
            </a:pPr>
            <a:r>
              <a:rPr lang="en-US" sz="1100" dirty="0"/>
              <a:t>WA Governors Salmon Recovery Office *</a:t>
            </a:r>
          </a:p>
          <a:p>
            <a:pPr>
              <a:spcBef>
                <a:spcPts val="0"/>
              </a:spcBef>
              <a:spcAft>
                <a:spcPts val="225"/>
              </a:spcAft>
            </a:pPr>
            <a:r>
              <a:rPr lang="en-US" sz="1100" dirty="0"/>
              <a:t>WDFW *</a:t>
            </a:r>
          </a:p>
          <a:p>
            <a:pPr>
              <a:spcBef>
                <a:spcPts val="0"/>
              </a:spcBef>
              <a:spcAft>
                <a:spcPts val="225"/>
              </a:spcAft>
            </a:pPr>
            <a:r>
              <a:rPr lang="en-US" sz="1100" dirty="0"/>
              <a:t>Yakama Nation Fisheries</a:t>
            </a:r>
          </a:p>
          <a:p>
            <a:endParaRPr lang="en-US" sz="1100" dirty="0">
              <a:latin typeface="Cambria"/>
              <a:ea typeface="Cambria"/>
            </a:endParaRPr>
          </a:p>
        </p:txBody>
      </p:sp>
    </p:spTree>
    <p:extLst>
      <p:ext uri="{BB962C8B-B14F-4D97-AF65-F5344CB8AC3E}">
        <p14:creationId xmlns:p14="http://schemas.microsoft.com/office/powerpoint/2010/main" val="1410072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Introduce new SN SC member – Kris Homel NPCC</a:t>
            </a:r>
          </a:p>
          <a:p>
            <a:r>
              <a:rPr lang="en-US" dirty="0"/>
              <a:t>Read out the names of the attendees as these appear in the Chat</a:t>
            </a:r>
          </a:p>
        </p:txBody>
      </p:sp>
    </p:spTree>
    <p:extLst>
      <p:ext uri="{BB962C8B-B14F-4D97-AF65-F5344CB8AC3E}">
        <p14:creationId xmlns:p14="http://schemas.microsoft.com/office/powerpoint/2010/main" val="3007165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Bef>
                <a:spcPts val="0"/>
              </a:spcBef>
              <a:spcAft>
                <a:spcPts val="225"/>
              </a:spcAft>
            </a:pPr>
            <a:r>
              <a:rPr lang="en-US" sz="1100" dirty="0"/>
              <a:t>BPA</a:t>
            </a:r>
          </a:p>
          <a:p>
            <a:pPr>
              <a:spcBef>
                <a:spcPts val="0"/>
              </a:spcBef>
              <a:spcAft>
                <a:spcPts val="225"/>
              </a:spcAft>
            </a:pPr>
            <a:r>
              <a:rPr lang="en-US" sz="1100" dirty="0"/>
              <a:t>Chelan PUD</a:t>
            </a:r>
          </a:p>
          <a:p>
            <a:pPr>
              <a:spcBef>
                <a:spcPts val="0"/>
              </a:spcBef>
              <a:spcAft>
                <a:spcPts val="225"/>
              </a:spcAft>
            </a:pPr>
            <a:r>
              <a:rPr lang="en-US" sz="1100" dirty="0"/>
              <a:t>Confederated Tribes of the Colville Reservation *</a:t>
            </a:r>
          </a:p>
          <a:p>
            <a:pPr>
              <a:spcBef>
                <a:spcPts val="0"/>
              </a:spcBef>
              <a:spcAft>
                <a:spcPts val="225"/>
              </a:spcAft>
            </a:pPr>
            <a:r>
              <a:rPr lang="en-US" sz="1100" dirty="0"/>
              <a:t>Confederated Tribes of the Umatilla Indian Reservation</a:t>
            </a:r>
          </a:p>
          <a:p>
            <a:pPr>
              <a:spcBef>
                <a:spcPts val="0"/>
              </a:spcBef>
              <a:spcAft>
                <a:spcPts val="225"/>
              </a:spcAft>
            </a:pPr>
            <a:r>
              <a:rPr lang="en-US" sz="1100" dirty="0"/>
              <a:t>CRITFC</a:t>
            </a:r>
          </a:p>
          <a:p>
            <a:pPr>
              <a:spcBef>
                <a:spcPts val="0"/>
              </a:spcBef>
              <a:spcAft>
                <a:spcPts val="225"/>
              </a:spcAft>
            </a:pPr>
            <a:r>
              <a:rPr lang="en-US" sz="1100" dirty="0"/>
              <a:t>Idaho Power</a:t>
            </a:r>
          </a:p>
          <a:p>
            <a:pPr>
              <a:spcBef>
                <a:spcPts val="0"/>
              </a:spcBef>
              <a:spcAft>
                <a:spcPts val="225"/>
              </a:spcAft>
            </a:pPr>
            <a:r>
              <a:rPr lang="en-US" sz="1100" dirty="0"/>
              <a:t>IDFG</a:t>
            </a:r>
          </a:p>
          <a:p>
            <a:pPr>
              <a:spcBef>
                <a:spcPts val="0"/>
              </a:spcBef>
              <a:spcAft>
                <a:spcPts val="225"/>
              </a:spcAft>
            </a:pPr>
            <a:r>
              <a:rPr lang="en-US" sz="1100" dirty="0"/>
              <a:t>NOAA</a:t>
            </a:r>
          </a:p>
          <a:p>
            <a:pPr>
              <a:spcBef>
                <a:spcPts val="0"/>
              </a:spcBef>
              <a:spcAft>
                <a:spcPts val="225"/>
              </a:spcAft>
            </a:pPr>
            <a:r>
              <a:rPr lang="en-US" sz="1100" dirty="0"/>
              <a:t>NPCC</a:t>
            </a:r>
          </a:p>
          <a:p>
            <a:pPr>
              <a:spcBef>
                <a:spcPts val="0"/>
              </a:spcBef>
              <a:spcAft>
                <a:spcPts val="225"/>
              </a:spcAft>
            </a:pPr>
            <a:r>
              <a:rPr lang="en-US" sz="1100" dirty="0"/>
              <a:t>ODFW</a:t>
            </a:r>
          </a:p>
          <a:p>
            <a:pPr>
              <a:spcBef>
                <a:spcPts val="0"/>
              </a:spcBef>
              <a:spcAft>
                <a:spcPts val="225"/>
              </a:spcAft>
            </a:pPr>
            <a:r>
              <a:rPr lang="en-US" sz="1100" dirty="0"/>
              <a:t>PSMFC/RMIS</a:t>
            </a:r>
          </a:p>
          <a:p>
            <a:pPr marL="457200" marR="0" lvl="0" indent="-298450" algn="l" defTabSz="914400" rtl="0" eaLnBrk="1" fontAlgn="auto" latinLnBrk="0" hangingPunct="1">
              <a:lnSpc>
                <a:spcPct val="100000"/>
              </a:lnSpc>
              <a:spcBef>
                <a:spcPts val="0"/>
              </a:spcBef>
              <a:spcAft>
                <a:spcPts val="225"/>
              </a:spcAft>
              <a:buClr>
                <a:srgbClr val="000000"/>
              </a:buClr>
              <a:buSzPts val="1100"/>
              <a:buFont typeface="Arial"/>
              <a:buChar char="●"/>
              <a:tabLst/>
              <a:defRPr/>
            </a:pPr>
            <a:r>
              <a:rPr lang="en-US" sz="1100" dirty="0"/>
              <a:t>PSMFC/StreamNet *</a:t>
            </a:r>
          </a:p>
          <a:p>
            <a:pPr>
              <a:spcBef>
                <a:spcPts val="0"/>
              </a:spcBef>
              <a:spcAft>
                <a:spcPts val="225"/>
              </a:spcAft>
            </a:pPr>
            <a:r>
              <a:rPr lang="en-US" sz="1100" dirty="0"/>
              <a:t>Shoshone-Bannock Tribes</a:t>
            </a:r>
          </a:p>
          <a:p>
            <a:pPr>
              <a:spcBef>
                <a:spcPts val="0"/>
              </a:spcBef>
              <a:spcAft>
                <a:spcPts val="225"/>
              </a:spcAft>
            </a:pPr>
            <a:r>
              <a:rPr lang="en-US" sz="1100" dirty="0"/>
              <a:t>USFWS</a:t>
            </a:r>
          </a:p>
          <a:p>
            <a:pPr>
              <a:spcBef>
                <a:spcPts val="0"/>
              </a:spcBef>
              <a:spcAft>
                <a:spcPts val="225"/>
              </a:spcAft>
            </a:pPr>
            <a:r>
              <a:rPr lang="en-US" sz="1100" dirty="0"/>
              <a:t>USGS/PNAMP *</a:t>
            </a:r>
          </a:p>
          <a:p>
            <a:pPr>
              <a:spcBef>
                <a:spcPts val="0"/>
              </a:spcBef>
              <a:spcAft>
                <a:spcPts val="225"/>
              </a:spcAft>
            </a:pPr>
            <a:r>
              <a:rPr lang="en-US" sz="1100" dirty="0"/>
              <a:t>WA Governors Salmon Recovery Office *</a:t>
            </a:r>
          </a:p>
          <a:p>
            <a:pPr>
              <a:spcBef>
                <a:spcPts val="0"/>
              </a:spcBef>
              <a:spcAft>
                <a:spcPts val="225"/>
              </a:spcAft>
            </a:pPr>
            <a:r>
              <a:rPr lang="en-US" sz="1100" dirty="0"/>
              <a:t>WDFW *</a:t>
            </a:r>
          </a:p>
          <a:p>
            <a:pPr>
              <a:spcBef>
                <a:spcPts val="0"/>
              </a:spcBef>
              <a:spcAft>
                <a:spcPts val="225"/>
              </a:spcAft>
            </a:pPr>
            <a:r>
              <a:rPr lang="en-US" sz="1100" dirty="0"/>
              <a:t>Yakama Nation Fisheries</a:t>
            </a:r>
          </a:p>
          <a:p>
            <a:endParaRPr lang="en-US" sz="1100" dirty="0">
              <a:latin typeface="Cambria"/>
              <a:ea typeface="Cambria"/>
            </a:endParaRPr>
          </a:p>
        </p:txBody>
      </p:sp>
    </p:spTree>
    <p:extLst>
      <p:ext uri="{BB962C8B-B14F-4D97-AF65-F5344CB8AC3E}">
        <p14:creationId xmlns:p14="http://schemas.microsoft.com/office/powerpoint/2010/main" val="1201308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lgn="l">
              <a:buFont typeface="Arial" panose="020B0604020202020204" pitchFamily="34" charset="0"/>
              <a:buNone/>
            </a:pPr>
            <a:r>
              <a:rPr lang="en-US" sz="1100" dirty="0">
                <a:latin typeface="Calibri" panose="020F0502020204030204" pitchFamily="34" charset="0"/>
                <a:cs typeface="Calibri" panose="020F0502020204030204" pitchFamily="34" charset="0"/>
              </a:rPr>
              <a:t>Introduction to the Coordinated Assessments Partnership (CAP)</a:t>
            </a:r>
          </a:p>
          <a:p>
            <a:pPr lvl="0" algn="l">
              <a:buFont typeface="Arial" panose="020B0604020202020204" pitchFamily="34" charset="0"/>
              <a:buNone/>
            </a:pPr>
            <a:r>
              <a:rPr lang="en-US" sz="1100" dirty="0">
                <a:latin typeface="Calibri" panose="020F0502020204030204" pitchFamily="34" charset="0"/>
                <a:cs typeface="Calibri" panose="020F0502020204030204" pitchFamily="34" charset="0"/>
              </a:rPr>
              <a:t>Value of Sharing Hatchery Information</a:t>
            </a:r>
          </a:p>
          <a:p>
            <a:pPr lvl="0" algn="l">
              <a:buFont typeface="Arial" panose="020B0604020202020204" pitchFamily="34" charset="0"/>
              <a:buNone/>
            </a:pPr>
            <a:r>
              <a:rPr lang="en-US" sz="1100" dirty="0">
                <a:latin typeface="Calibri" panose="020F0502020204030204" pitchFamily="34" charset="0"/>
                <a:cs typeface="Calibri" panose="020F0502020204030204" pitchFamily="34" charset="0"/>
              </a:rPr>
              <a:t>Existing data systems and Data Exchange Standards (DES)</a:t>
            </a:r>
          </a:p>
          <a:p>
            <a:pPr lvl="0" algn="l">
              <a:buFont typeface="Arial" panose="020B0604020202020204" pitchFamily="34" charset="0"/>
              <a:buNone/>
            </a:pPr>
            <a:r>
              <a:rPr lang="en-US" sz="1100" dirty="0">
                <a:latin typeface="Calibri" panose="020F0502020204030204" pitchFamily="34" charset="0"/>
                <a:cs typeface="Calibri" panose="020F0502020204030204" pitchFamily="34" charset="0"/>
              </a:rPr>
              <a:t>Results of pre-workshop survey </a:t>
            </a:r>
          </a:p>
          <a:p>
            <a:pPr lvl="0" algn="l">
              <a:buFont typeface="Arial" panose="020B0604020202020204" pitchFamily="34" charset="0"/>
              <a:buNone/>
            </a:pPr>
            <a:r>
              <a:rPr lang="en-US" sz="1100" dirty="0">
                <a:latin typeface="Calibri" panose="020F0502020204030204" pitchFamily="34" charset="0"/>
                <a:cs typeface="Calibri" panose="020F0502020204030204" pitchFamily="34" charset="0"/>
              </a:rPr>
              <a:t>Prioritization of indicators</a:t>
            </a:r>
          </a:p>
          <a:p>
            <a:pPr lvl="0" algn="l">
              <a:buFont typeface="Arial" panose="020B0604020202020204" pitchFamily="34" charset="0"/>
              <a:buNone/>
            </a:pPr>
            <a:r>
              <a:rPr lang="en-US" sz="1100" dirty="0">
                <a:latin typeface="Calibri" panose="020F0502020204030204" pitchFamily="34" charset="0"/>
                <a:cs typeface="Calibri" panose="020F0502020204030204" pitchFamily="34" charset="0"/>
              </a:rPr>
              <a:t>Plan for moving forward building off draft DES</a:t>
            </a:r>
          </a:p>
          <a:p>
            <a:pPr marL="158750" indent="0">
              <a:buNone/>
            </a:pPr>
            <a:endParaRPr lang="en-US" dirty="0"/>
          </a:p>
          <a:p>
            <a:pPr marL="158750" indent="0">
              <a:buNone/>
            </a:pPr>
            <a:endParaRPr lang="en-US" dirty="0"/>
          </a:p>
        </p:txBody>
      </p:sp>
    </p:spTree>
    <p:extLst>
      <p:ext uri="{BB962C8B-B14F-4D97-AF65-F5344CB8AC3E}">
        <p14:creationId xmlns:p14="http://schemas.microsoft.com/office/powerpoint/2010/main" val="4212769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JEN</a:t>
            </a:r>
          </a:p>
        </p:txBody>
      </p:sp>
    </p:spTree>
    <p:extLst>
      <p:ext uri="{BB962C8B-B14F-4D97-AF65-F5344CB8AC3E}">
        <p14:creationId xmlns:p14="http://schemas.microsoft.com/office/powerpoint/2010/main" val="2856680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Indicate working on integrating the Queries so fits the website more smoothly  &amp;  improving organization/access to the GIS data sets/layers</a:t>
            </a:r>
          </a:p>
          <a:p>
            <a:r>
              <a:rPr lang="en-US" dirty="0"/>
              <a:t>Indicate hatchery Reform will be part of SN once launch in 2021 </a:t>
            </a:r>
          </a:p>
          <a:p>
            <a:endParaRPr lang="en-US" dirty="0"/>
          </a:p>
          <a:p>
            <a:r>
              <a:rPr lang="en-US" dirty="0"/>
              <a:t>ASK ABOUT PAGE NAMES FOR </a:t>
            </a:r>
          </a:p>
          <a:p>
            <a:r>
              <a:rPr lang="en-US" dirty="0"/>
              <a:t>-	RESOURCES SECTION: PARTNER RESOURCES   &amp; DATA EXCHANGE TOOLS  &amp; STATISTICS / FACTS</a:t>
            </a:r>
          </a:p>
          <a:p>
            <a:r>
              <a:rPr lang="en-US" dirty="0"/>
              <a:t>Scroll through website highlight</a:t>
            </a:r>
          </a:p>
          <a:p>
            <a:r>
              <a:rPr lang="en-US" dirty="0"/>
              <a:t>- home page simplified to focus on main elements of interest</a:t>
            </a:r>
          </a:p>
          <a:p>
            <a:r>
              <a:rPr lang="en-US" dirty="0"/>
              <a:t>- top menu focuses on content of interest by the audience groups and flattened drop down menu for ease of navigation on different devices</a:t>
            </a:r>
          </a:p>
          <a:p>
            <a:r>
              <a:rPr lang="en-US" dirty="0"/>
              <a:t>- ABOUT example for layout: page layout standardized across 1</a:t>
            </a:r>
            <a:r>
              <a:rPr lang="en-US" baseline="30000" dirty="0"/>
              <a:t>st</a:t>
            </a:r>
            <a:r>
              <a:rPr lang="en-US" dirty="0"/>
              <a:t> level (icon categories) and 2-level (content or photo icons for options)</a:t>
            </a:r>
          </a:p>
          <a:p>
            <a:r>
              <a:rPr lang="en-US" dirty="0"/>
              <a:t>Show page grouping for all sections: About / Resources ‘exchange tool’ / Committees / CAP / Data &amp; Maps</a:t>
            </a:r>
          </a:p>
          <a:p>
            <a:r>
              <a:rPr lang="en-US" dirty="0"/>
              <a:t>Point out new tool names FISH HLI and FISH MONITORING DATA</a:t>
            </a:r>
          </a:p>
          <a:p>
            <a:r>
              <a:rPr lang="en-US" dirty="0"/>
              <a:t>Bring back focus to icons needing a vote</a:t>
            </a:r>
          </a:p>
          <a:p>
            <a:pPr lvl="1"/>
            <a:r>
              <a:rPr lang="en-US" dirty="0"/>
              <a:t>Committees/ Teams page</a:t>
            </a:r>
          </a:p>
          <a:p>
            <a:pPr lvl="1"/>
            <a:r>
              <a:rPr lang="en-US" dirty="0"/>
              <a:t>Data Store</a:t>
            </a:r>
          </a:p>
          <a:p>
            <a:endParaRPr lang="en-US" dirty="0"/>
          </a:p>
        </p:txBody>
      </p:sp>
    </p:spTree>
    <p:extLst>
      <p:ext uri="{BB962C8B-B14F-4D97-AF65-F5344CB8AC3E}">
        <p14:creationId xmlns:p14="http://schemas.microsoft.com/office/powerpoint/2010/main" val="2381780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https://www.menti.com/bkqcb45syc</a:t>
            </a:r>
          </a:p>
        </p:txBody>
      </p:sp>
    </p:spTree>
    <p:extLst>
      <p:ext uri="{BB962C8B-B14F-4D97-AF65-F5344CB8AC3E}">
        <p14:creationId xmlns:p14="http://schemas.microsoft.com/office/powerpoint/2010/main" val="36949495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Pic</a:t>
            </a:r>
          </a:p>
        </p:txBody>
      </p:sp>
    </p:spTree>
    <p:extLst>
      <p:ext uri="{BB962C8B-B14F-4D97-AF65-F5344CB8AC3E}">
        <p14:creationId xmlns:p14="http://schemas.microsoft.com/office/powerpoint/2010/main" val="615526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Jan 25</a:t>
            </a:r>
            <a:r>
              <a:rPr lang="en-US" sz="1100" b="0" i="0" u="none" strike="noStrike" cap="none" baseline="30000" dirty="0">
                <a:solidFill>
                  <a:srgbClr val="000000"/>
                </a:solidFill>
                <a:effectLst/>
                <a:latin typeface="Arial"/>
                <a:ea typeface="Arial"/>
                <a:cs typeface="Arial"/>
                <a:sym typeface="Arial"/>
              </a:rPr>
              <a:t>th</a:t>
            </a:r>
            <a:r>
              <a:rPr lang="en-US" sz="1100" b="0" i="0" u="none" strike="noStrike" cap="none" dirty="0">
                <a:solidFill>
                  <a:srgbClr val="000000"/>
                </a:solidFill>
                <a:effectLst/>
                <a:latin typeface="Arial"/>
                <a:ea typeface="Arial"/>
                <a:cs typeface="Arial"/>
                <a:sym typeface="Arial"/>
              </a:rPr>
              <a:t> – webform sent out to SC and staff</a:t>
            </a:r>
          </a:p>
          <a:p>
            <a:r>
              <a:rPr lang="en-US" sz="1100" b="0" i="0" u="none" strike="noStrike" cap="none" dirty="0">
                <a:solidFill>
                  <a:srgbClr val="000000"/>
                </a:solidFill>
                <a:effectLst/>
                <a:latin typeface="Arial"/>
                <a:ea typeface="Arial"/>
                <a:cs typeface="Arial"/>
                <a:sym typeface="Arial"/>
              </a:rPr>
              <a:t> Feb 22 – webform completed</a:t>
            </a:r>
          </a:p>
          <a:p>
            <a:r>
              <a:rPr lang="en-US" sz="1100" b="0" i="0" u="none" strike="noStrike" cap="none" dirty="0">
                <a:solidFill>
                  <a:srgbClr val="000000"/>
                </a:solidFill>
                <a:effectLst/>
                <a:latin typeface="Arial"/>
                <a:ea typeface="Arial"/>
                <a:cs typeface="Arial"/>
                <a:sym typeface="Arial"/>
              </a:rPr>
              <a:t> March 1- draft report emailed out to be discussed briefly SC March 4</a:t>
            </a:r>
            <a:r>
              <a:rPr lang="en-US" sz="1100" b="0" i="0" u="none" strike="noStrike" cap="none" baseline="30000" dirty="0">
                <a:solidFill>
                  <a:srgbClr val="000000"/>
                </a:solidFill>
                <a:effectLst/>
                <a:latin typeface="Arial"/>
                <a:ea typeface="Arial"/>
                <a:cs typeface="Arial"/>
                <a:sym typeface="Arial"/>
              </a:rPr>
              <a:t>th</a:t>
            </a:r>
          </a:p>
          <a:p>
            <a:r>
              <a:rPr lang="en-US" sz="1100" b="0" i="0" u="none" strike="noStrike" cap="none" baseline="30000" dirty="0">
                <a:solidFill>
                  <a:srgbClr val="000000"/>
                </a:solidFill>
                <a:effectLst/>
                <a:latin typeface="Arial"/>
                <a:ea typeface="Arial"/>
                <a:cs typeface="Arial"/>
                <a:sym typeface="Arial"/>
              </a:rPr>
              <a:t>Additional content edit provided by March 11th</a:t>
            </a:r>
          </a:p>
          <a:p>
            <a:r>
              <a:rPr lang="en-US" sz="1100" b="0" i="0" u="none" strike="noStrike" cap="none" baseline="30000" dirty="0">
                <a:solidFill>
                  <a:srgbClr val="000000"/>
                </a:solidFill>
                <a:effectLst/>
                <a:latin typeface="Arial"/>
                <a:ea typeface="Arial"/>
                <a:cs typeface="Arial"/>
                <a:sym typeface="Arial"/>
              </a:rPr>
              <a:t>March 11-18- Draft report revised </a:t>
            </a:r>
          </a:p>
          <a:p>
            <a:r>
              <a:rPr lang="en-US" sz="1100" b="0" i="0" u="none" strike="noStrike" cap="none" baseline="30000" dirty="0">
                <a:solidFill>
                  <a:srgbClr val="000000"/>
                </a:solidFill>
                <a:effectLst/>
                <a:latin typeface="Arial"/>
                <a:ea typeface="Arial"/>
                <a:cs typeface="Arial"/>
                <a:sym typeface="Arial"/>
              </a:rPr>
              <a:t>March 19th and sent out to SN SC for final review </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 March 29</a:t>
            </a:r>
            <a:r>
              <a:rPr lang="en-US" sz="1100" b="0" i="0" u="none" strike="noStrike" cap="none" baseline="30000" dirty="0">
                <a:solidFill>
                  <a:srgbClr val="000000"/>
                </a:solidFill>
                <a:effectLst/>
                <a:latin typeface="Arial"/>
                <a:ea typeface="Arial"/>
                <a:cs typeface="Arial"/>
                <a:sym typeface="Arial"/>
              </a:rPr>
              <a:t>th</a:t>
            </a:r>
            <a:r>
              <a:rPr lang="en-US" sz="1100" b="0" i="0" u="none" strike="noStrike" cap="none" dirty="0">
                <a:solidFill>
                  <a:srgbClr val="000000"/>
                </a:solidFill>
                <a:effectLst/>
                <a:latin typeface="Arial"/>
                <a:ea typeface="Arial"/>
                <a:cs typeface="Arial"/>
                <a:sym typeface="Arial"/>
              </a:rPr>
              <a:t> -input on draft report due</a:t>
            </a:r>
          </a:p>
          <a:p>
            <a:r>
              <a:rPr lang="en-US" sz="1100" b="0" i="0" u="none" strike="noStrike" cap="none" dirty="0">
                <a:solidFill>
                  <a:srgbClr val="000000"/>
                </a:solidFill>
                <a:effectLst/>
                <a:latin typeface="Arial"/>
                <a:ea typeface="Arial"/>
                <a:cs typeface="Arial"/>
                <a:sym typeface="Arial"/>
              </a:rPr>
              <a:t>March 30-April 4 Report finalized</a:t>
            </a:r>
          </a:p>
          <a:p>
            <a:r>
              <a:rPr lang="en-US" sz="1100" b="0" i="0" u="none" strike="noStrike" cap="none" dirty="0">
                <a:solidFill>
                  <a:srgbClr val="000000"/>
                </a:solidFill>
                <a:effectLst/>
                <a:latin typeface="Arial"/>
                <a:ea typeface="Arial"/>
                <a:cs typeface="Arial"/>
                <a:sym typeface="Arial"/>
              </a:rPr>
              <a:t> April 4 / 5</a:t>
            </a:r>
            <a:r>
              <a:rPr lang="en-US" sz="1100" b="0" i="0" u="none" strike="noStrike" cap="none" baseline="30000" dirty="0">
                <a:solidFill>
                  <a:srgbClr val="000000"/>
                </a:solidFill>
                <a:effectLst/>
                <a:latin typeface="Arial"/>
                <a:ea typeface="Arial"/>
                <a:cs typeface="Arial"/>
                <a:sym typeface="Arial"/>
              </a:rPr>
              <a:t>th</a:t>
            </a:r>
            <a:r>
              <a:rPr lang="en-US" sz="1100" b="0" i="0" u="none" strike="noStrike" cap="none" dirty="0">
                <a:solidFill>
                  <a:srgbClr val="000000"/>
                </a:solidFill>
                <a:effectLst/>
                <a:latin typeface="Arial"/>
                <a:ea typeface="Arial"/>
                <a:cs typeface="Arial"/>
                <a:sym typeface="Arial"/>
              </a:rPr>
              <a:t>  - final report submitted to BPA</a:t>
            </a:r>
          </a:p>
          <a:p>
            <a:endParaRPr lang="en-US" dirty="0"/>
          </a:p>
        </p:txBody>
      </p:sp>
    </p:spTree>
    <p:extLst>
      <p:ext uri="{BB962C8B-B14F-4D97-AF65-F5344CB8AC3E}">
        <p14:creationId xmlns:p14="http://schemas.microsoft.com/office/powerpoint/2010/main" val="983691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overview of activities initiated and main points”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This work will likely require additional funding and </a:t>
            </a:r>
            <a:r>
              <a:rPr lang="en-US" sz="1100" b="0" i="0" u="none" strike="noStrike" cap="none" dirty="0" err="1">
                <a:solidFill>
                  <a:srgbClr val="000000"/>
                </a:solidFill>
                <a:effectLst/>
                <a:latin typeface="Arial"/>
                <a:ea typeface="Arial"/>
                <a:cs typeface="Arial"/>
                <a:sym typeface="Arial"/>
              </a:rPr>
              <a:t>StreamNet</a:t>
            </a:r>
            <a:r>
              <a:rPr lang="en-US" sz="1100" b="0" i="0" u="none" strike="noStrike" cap="none" dirty="0">
                <a:solidFill>
                  <a:srgbClr val="000000"/>
                </a:solidFill>
                <a:effectLst/>
                <a:latin typeface="Arial"/>
                <a:ea typeface="Arial"/>
                <a:cs typeface="Arial"/>
                <a:sym typeface="Arial"/>
              </a:rPr>
              <a:t> will be attempting to secure funding for this work once it is better defined.</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[from webform] Documenting data set progress and procedures in accessible documents or project management applications like ASANA is critical to maintain the integrity and stability of projects and workflows during periods of high personnel turnover.</a:t>
            </a:r>
          </a:p>
          <a:p>
            <a:pPr lvl="0"/>
            <a:r>
              <a:rPr lang="en-US" dirty="0"/>
              <a:t>B: idea from main report text</a:t>
            </a:r>
          </a:p>
          <a:p>
            <a:pPr lvl="1"/>
            <a:r>
              <a:rPr lang="en-US" sz="1100" b="0" i="0" u="none" strike="noStrike" cap="none" dirty="0">
                <a:solidFill>
                  <a:srgbClr val="000000"/>
                </a:solidFill>
                <a:effectLst/>
                <a:latin typeface="Arial"/>
                <a:ea typeface="Arial"/>
                <a:cs typeface="Arial"/>
                <a:sym typeface="Arial"/>
              </a:rPr>
              <a:t>These barriers data are not standardized and are not compiled regionally. The status of this information reflects that this data category has not been identified as a priority for standardized compilation and distribution at the regional level. However, if this was accomplished this would be beneficial for the fish distribution data set.</a:t>
            </a:r>
            <a:r>
              <a:rPr lang="en-US" sz="8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pPr lvl="2"/>
            <a:r>
              <a:rPr lang="en-US" sz="10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Add as a  recommendations ?</a:t>
            </a:r>
          </a:p>
          <a:p>
            <a:pPr lvl="0"/>
            <a:r>
              <a:rPr lang="en-US" sz="1100" b="0" i="0" u="none" strike="noStrike" cap="none" dirty="0">
                <a:solidFill>
                  <a:srgbClr val="000000"/>
                </a:solidFill>
                <a:effectLst/>
                <a:latin typeface="Arial"/>
                <a:ea typeface="Arial"/>
                <a:cs typeface="Arial"/>
                <a:sym typeface="Arial"/>
              </a:rPr>
              <a:t>D. we recommend that the </a:t>
            </a:r>
            <a:r>
              <a:rPr lang="en-US" sz="1100" b="0" i="0" u="none" strike="noStrike" cap="none" dirty="0" err="1">
                <a:solidFill>
                  <a:srgbClr val="000000"/>
                </a:solidFill>
                <a:effectLst/>
                <a:latin typeface="Arial"/>
                <a:ea typeface="Arial"/>
                <a:cs typeface="Arial"/>
                <a:sym typeface="Arial"/>
              </a:rPr>
              <a:t>StreamNet</a:t>
            </a:r>
            <a:r>
              <a:rPr lang="en-US" sz="1100" b="0" i="0" u="none" strike="noStrike" cap="none" dirty="0">
                <a:solidFill>
                  <a:srgbClr val="000000"/>
                </a:solidFill>
                <a:effectLst/>
                <a:latin typeface="Arial"/>
                <a:ea typeface="Arial"/>
                <a:cs typeface="Arial"/>
                <a:sym typeface="Arial"/>
              </a:rPr>
              <a:t> base funding be maintained at $2,145,483 (this doesn’t include ODFW portfolio funding), and increased as specific priority tasks are added to the project’s annual work load. Additionally, it is a reality that over-time the financial purchasing power of the budget will decline as costs increase and that needs to be considered when setting project deliverables. </a:t>
            </a:r>
            <a:r>
              <a:rPr lang="en-US" sz="1100" b="0" i="0" u="none" strike="noStrike" cap="none" dirty="0" err="1">
                <a:solidFill>
                  <a:srgbClr val="000000"/>
                </a:solidFill>
                <a:effectLst/>
                <a:latin typeface="Arial"/>
                <a:ea typeface="Arial"/>
                <a:cs typeface="Arial"/>
                <a:sym typeface="Arial"/>
              </a:rPr>
              <a:t>StreamNet</a:t>
            </a:r>
            <a:r>
              <a:rPr lang="en-US" sz="1100" b="0" i="0" u="none" strike="noStrike" cap="none" dirty="0">
                <a:solidFill>
                  <a:srgbClr val="000000"/>
                </a:solidFill>
                <a:effectLst/>
                <a:latin typeface="Arial"/>
                <a:ea typeface="Arial"/>
                <a:cs typeface="Arial"/>
                <a:sym typeface="Arial"/>
              </a:rPr>
              <a:t> PSMFC will continue to work on securing alternative sources of funding to complement BPA funding.</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E. We recommend that BPA considers funding additional data stewards, especially with Tribal partners. This funding should complement existing funding provided through individual projects and or through data management projects including CRITFC ITMD (2005-507-00) and Intermountain Province / Pend Oreille </a:t>
            </a:r>
            <a:r>
              <a:rPr lang="en-US" sz="1100" b="0" i="0" u="none" strike="noStrike" cap="none" dirty="0" err="1">
                <a:solidFill>
                  <a:srgbClr val="000000"/>
                </a:solidFill>
                <a:effectLst/>
                <a:latin typeface="Arial"/>
                <a:ea typeface="Arial"/>
                <a:cs typeface="Arial"/>
                <a:sym typeface="Arial"/>
              </a:rPr>
              <a:t>Subbasin</a:t>
            </a:r>
            <a:r>
              <a:rPr lang="en-US" sz="1100" b="0" i="0" u="none" strike="noStrike" cap="none" dirty="0">
                <a:solidFill>
                  <a:srgbClr val="000000"/>
                </a:solidFill>
                <a:effectLst/>
                <a:latin typeface="Arial"/>
                <a:ea typeface="Arial"/>
                <a:cs typeface="Arial"/>
                <a:sym typeface="Arial"/>
              </a:rPr>
              <a:t> Data Management Project (2011-020-00)</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F. It would be beneficial if the NPCC, in addition to BPA, would also officially recognize PSMFC </a:t>
            </a:r>
            <a:r>
              <a:rPr lang="en-US" sz="1100" b="0" i="0" u="none" strike="noStrike" cap="none" dirty="0" err="1">
                <a:solidFill>
                  <a:srgbClr val="000000"/>
                </a:solidFill>
                <a:effectLst/>
                <a:latin typeface="Arial"/>
                <a:ea typeface="Arial"/>
                <a:cs typeface="Arial"/>
                <a:sym typeface="Arial"/>
              </a:rPr>
              <a:t>StreamNet</a:t>
            </a:r>
            <a:r>
              <a:rPr lang="en-US" sz="1100" b="0" i="0" u="none" strike="noStrike" cap="none" dirty="0">
                <a:solidFill>
                  <a:srgbClr val="000000"/>
                </a:solidFill>
                <a:effectLst/>
                <a:latin typeface="Arial"/>
                <a:ea typeface="Arial"/>
                <a:cs typeface="Arial"/>
                <a:sym typeface="Arial"/>
              </a:rPr>
              <a:t> GIS and the </a:t>
            </a:r>
            <a:r>
              <a:rPr lang="en-US" sz="1100" b="0" i="0" u="none" strike="noStrike" cap="none" dirty="0" err="1">
                <a:solidFill>
                  <a:srgbClr val="000000"/>
                </a:solidFill>
                <a:effectLst/>
                <a:latin typeface="Arial"/>
                <a:ea typeface="Arial"/>
                <a:cs typeface="Arial"/>
                <a:sym typeface="Arial"/>
              </a:rPr>
              <a:t>StreamNet</a:t>
            </a:r>
            <a:r>
              <a:rPr lang="en-US" sz="1100" b="0" i="0" u="none" strike="noStrike" cap="none" dirty="0">
                <a:solidFill>
                  <a:srgbClr val="000000"/>
                </a:solidFill>
                <a:effectLst/>
                <a:latin typeface="Arial"/>
                <a:ea typeface="Arial"/>
                <a:cs typeface="Arial"/>
                <a:sym typeface="Arial"/>
              </a:rPr>
              <a:t> database systems (Fish HLI and Fish Monitoring Data) as the system of record for the Program. Having both BPA and NPCC supportive of </a:t>
            </a:r>
            <a:r>
              <a:rPr lang="en-US" sz="1100" b="0" i="0" u="none" strike="noStrike" cap="none" dirty="0" err="1">
                <a:solidFill>
                  <a:srgbClr val="000000"/>
                </a:solidFill>
                <a:effectLst/>
                <a:latin typeface="Arial"/>
                <a:ea typeface="Arial"/>
                <a:cs typeface="Arial"/>
                <a:sym typeface="Arial"/>
              </a:rPr>
              <a:t>StreamNet</a:t>
            </a:r>
            <a:r>
              <a:rPr lang="en-US" sz="1100" b="0" i="0" u="none" strike="noStrike" cap="none" dirty="0">
                <a:solidFill>
                  <a:srgbClr val="000000"/>
                </a:solidFill>
                <a:effectLst/>
                <a:latin typeface="Arial"/>
                <a:ea typeface="Arial"/>
                <a:cs typeface="Arial"/>
                <a:sym typeface="Arial"/>
              </a:rPr>
              <a:t> in this manner would allow </a:t>
            </a:r>
            <a:r>
              <a:rPr lang="en-US" sz="1100" b="0" i="0" u="none" strike="noStrike" cap="none" dirty="0" err="1">
                <a:solidFill>
                  <a:srgbClr val="000000"/>
                </a:solidFill>
                <a:effectLst/>
                <a:latin typeface="Arial"/>
                <a:ea typeface="Arial"/>
                <a:cs typeface="Arial"/>
                <a:sym typeface="Arial"/>
              </a:rPr>
              <a:t>StreamNet</a:t>
            </a:r>
            <a:r>
              <a:rPr lang="en-US" sz="1100" b="0" i="0" u="none" strike="noStrike" cap="none" dirty="0">
                <a:solidFill>
                  <a:srgbClr val="000000"/>
                </a:solidFill>
                <a:effectLst/>
                <a:latin typeface="Arial"/>
                <a:ea typeface="Arial"/>
                <a:cs typeface="Arial"/>
                <a:sym typeface="Arial"/>
              </a:rPr>
              <a:t> to assist the NPCC in maintaining their GIS-based program tools, and ensure consistency of information across BPA and NPCC as well as other partners. This would also provide more specific guidance and resources to improve the PSFMC-</a:t>
            </a:r>
            <a:r>
              <a:rPr lang="en-US" sz="1100" b="0" i="0" u="none" strike="noStrike" cap="none" dirty="0" err="1">
                <a:solidFill>
                  <a:srgbClr val="000000"/>
                </a:solidFill>
                <a:effectLst/>
                <a:latin typeface="Arial"/>
                <a:ea typeface="Arial"/>
                <a:cs typeface="Arial"/>
                <a:sym typeface="Arial"/>
              </a:rPr>
              <a:t>StreamNet</a:t>
            </a:r>
            <a:r>
              <a:rPr lang="en-US" sz="1100" b="0" i="0" u="none" strike="noStrike" cap="none" dirty="0">
                <a:solidFill>
                  <a:srgbClr val="000000"/>
                </a:solidFill>
                <a:effectLst/>
                <a:latin typeface="Arial"/>
                <a:ea typeface="Arial"/>
                <a:cs typeface="Arial"/>
                <a:sym typeface="Arial"/>
              </a:rPr>
              <a:t> GIS system to address BPA’s and NPCC’s growing needs, such as having a comprehensive database of BPA funded and NPCC recommended fish facilities.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G. </a:t>
            </a:r>
            <a:r>
              <a:rPr lang="en-US" sz="1100" b="0" i="0" u="none" strike="noStrike" cap="none" dirty="0" err="1">
                <a:solidFill>
                  <a:srgbClr val="000000"/>
                </a:solidFill>
                <a:effectLst/>
                <a:latin typeface="Arial"/>
                <a:ea typeface="Arial"/>
                <a:cs typeface="Arial"/>
                <a:sym typeface="Arial"/>
              </a:rPr>
              <a:t>StreamNet</a:t>
            </a:r>
            <a:r>
              <a:rPr lang="en-US" sz="1100" b="0" i="0" u="none" strike="noStrike" cap="none" dirty="0">
                <a:solidFill>
                  <a:srgbClr val="000000"/>
                </a:solidFill>
                <a:effectLst/>
                <a:latin typeface="Arial"/>
                <a:ea typeface="Arial"/>
                <a:cs typeface="Arial"/>
                <a:sym typeface="Arial"/>
              </a:rPr>
              <a:t> continues to explore expanding the data and HLIs contributed to the CAX to better address NOAA’s 5-year status review and to respond to the NPCC FW Program 2020 Addendum Part 1 information needs. Additional funding from other partners and sources would greatly facilitate advancing the CAP’s ability to inform the reporting needs of NOAA and NPCC. Alternatively, additional funds from BPA would also be viable to better address BPA’s information needs such as other VSP parameters, carrying capacity, bull trout, and sturgeon.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H. Monitoring and analytical method documentation for the CAP continued to be a priority for </a:t>
            </a:r>
            <a:r>
              <a:rPr lang="en-US" sz="1100" b="0" i="0" u="none" strike="noStrike" cap="none" dirty="0" err="1">
                <a:solidFill>
                  <a:srgbClr val="000000"/>
                </a:solidFill>
                <a:effectLst/>
                <a:latin typeface="Arial"/>
                <a:ea typeface="Arial"/>
                <a:cs typeface="Arial"/>
                <a:sym typeface="Arial"/>
              </a:rPr>
              <a:t>StreamNet</a:t>
            </a:r>
            <a:r>
              <a:rPr lang="en-US" sz="1100" b="0" i="0" u="none" strike="noStrike" cap="none" dirty="0">
                <a:solidFill>
                  <a:srgbClr val="000000"/>
                </a:solidFill>
                <a:effectLst/>
                <a:latin typeface="Arial"/>
                <a:ea typeface="Arial"/>
                <a:cs typeface="Arial"/>
                <a:sym typeface="Arial"/>
              </a:rPr>
              <a:t> in 2020 and has resulting in initiating an effort that is ongoing to inform the development of a quality control procedure that includes assessing the metadata in the Fish HLI and increasing discussions with PNAMP </a:t>
            </a:r>
            <a:r>
              <a:rPr lang="en-US" sz="1100" b="0" i="0" u="none" strike="noStrike" cap="none" dirty="0" err="1">
                <a:solidFill>
                  <a:srgbClr val="000000"/>
                </a:solidFill>
                <a:effectLst/>
                <a:latin typeface="Arial"/>
                <a:ea typeface="Arial"/>
                <a:cs typeface="Arial"/>
                <a:sym typeface="Arial"/>
              </a:rPr>
              <a:t>MonitoringResources</a:t>
            </a:r>
            <a:r>
              <a:rPr lang="en-US" sz="1100" b="0" i="0" u="none" strike="noStrike" cap="none" dirty="0">
                <a:solidFill>
                  <a:srgbClr val="000000"/>
                </a:solidFill>
                <a:effectLst/>
                <a:latin typeface="Arial"/>
                <a:ea typeface="Arial"/>
                <a:cs typeface="Arial"/>
                <a:sym typeface="Arial"/>
              </a:rPr>
              <a:t> and CBF&amp;W Library to determine what is needed to strengthen metadata while minimizing the burden on project sponsors (e.g., how to connect our data systems).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lvl="0"/>
            <a:endParaRPr lang="en-US" sz="1100" b="0" i="0" u="none" strike="noStrike" cap="none" dirty="0">
              <a:solidFill>
                <a:srgbClr val="000000"/>
              </a:solidFill>
              <a:effectLst/>
              <a:latin typeface="Arial"/>
              <a:ea typeface="Arial"/>
              <a:cs typeface="Arial"/>
              <a:sym typeface="Arial"/>
            </a:endParaRPr>
          </a:p>
          <a:p>
            <a:pPr lvl="1"/>
            <a:endParaRPr lang="en-US" dirty="0"/>
          </a:p>
        </p:txBody>
      </p:sp>
    </p:spTree>
    <p:extLst>
      <p:ext uri="{BB962C8B-B14F-4D97-AF65-F5344CB8AC3E}">
        <p14:creationId xmlns:p14="http://schemas.microsoft.com/office/powerpoint/2010/main" val="3634734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Does funding CAP DDT Co-chair provide more specific support for developing documents and engaging in FMWG?</a:t>
            </a:r>
          </a:p>
        </p:txBody>
      </p:sp>
    </p:spTree>
    <p:extLst>
      <p:ext uri="{BB962C8B-B14F-4D97-AF65-F5344CB8AC3E}">
        <p14:creationId xmlns:p14="http://schemas.microsoft.com/office/powerpoint/2010/main" val="3180847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Findable, Accessibility, Interoperability, and Reusability</a:t>
            </a:r>
          </a:p>
          <a:p>
            <a:endParaRPr lang="en-US" sz="1100" b="1" i="0" u="none" strike="noStrike" cap="none" dirty="0">
              <a:solidFill>
                <a:srgbClr val="000000"/>
              </a:solidFill>
              <a:effectLst/>
              <a:latin typeface="Arial"/>
              <a:ea typeface="Arial"/>
              <a:cs typeface="Arial"/>
              <a:sym typeface="Arial"/>
            </a:endParaRPr>
          </a:p>
          <a:p>
            <a:endParaRPr lang="en-US" sz="1100" b="1" i="0" u="none" strike="noStrike" cap="none" dirty="0">
              <a:solidFill>
                <a:srgbClr val="000000"/>
              </a:solidFill>
              <a:effectLst/>
              <a:latin typeface="Arial"/>
              <a:ea typeface="Arial"/>
              <a:cs typeface="Arial"/>
              <a:sym typeface="Arial"/>
            </a:endParaRPr>
          </a:p>
          <a:p>
            <a:r>
              <a:rPr lang="en-US" sz="1100" b="1" i="0" u="none" strike="noStrike" cap="none" dirty="0">
                <a:solidFill>
                  <a:srgbClr val="000000"/>
                </a:solidFill>
                <a:effectLst/>
                <a:latin typeface="Arial"/>
                <a:ea typeface="Arial"/>
                <a:cs typeface="Arial"/>
                <a:sym typeface="Arial"/>
              </a:rPr>
              <a:t>The FAIR Guiding Principles</a:t>
            </a:r>
          </a:p>
          <a:p>
            <a:r>
              <a:rPr lang="en-US" sz="1100" b="1" i="0" u="none" strike="noStrike" cap="none" dirty="0">
                <a:solidFill>
                  <a:srgbClr val="000000"/>
                </a:solidFill>
                <a:effectLst/>
                <a:latin typeface="Arial"/>
                <a:ea typeface="Arial"/>
                <a:cs typeface="Arial"/>
                <a:sym typeface="Arial"/>
              </a:rPr>
              <a:t>To be Findable:</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F1. (meta)data are assigned a globally unique and persistent identifier</a:t>
            </a:r>
          </a:p>
          <a:p>
            <a:r>
              <a:rPr lang="en-US" sz="1100" b="0" i="0" u="none" strike="noStrike" cap="none" dirty="0">
                <a:solidFill>
                  <a:srgbClr val="000000"/>
                </a:solidFill>
                <a:effectLst/>
                <a:latin typeface="Arial"/>
                <a:ea typeface="Arial"/>
                <a:cs typeface="Arial"/>
                <a:sym typeface="Arial"/>
              </a:rPr>
              <a:t>F2. data are described with rich metadata (defined by R1 below)</a:t>
            </a:r>
          </a:p>
          <a:p>
            <a:r>
              <a:rPr lang="en-US" sz="1100" b="0" i="0" u="none" strike="noStrike" cap="none" dirty="0">
                <a:solidFill>
                  <a:srgbClr val="000000"/>
                </a:solidFill>
                <a:effectLst/>
                <a:latin typeface="Arial"/>
                <a:ea typeface="Arial"/>
                <a:cs typeface="Arial"/>
                <a:sym typeface="Arial"/>
              </a:rPr>
              <a:t>F3. metadata clearly and explicitly include the identifier of the data it describes</a:t>
            </a:r>
          </a:p>
          <a:p>
            <a:r>
              <a:rPr lang="en-US" sz="1100" b="0" i="0" u="none" strike="noStrike" cap="none" dirty="0">
                <a:solidFill>
                  <a:srgbClr val="000000"/>
                </a:solidFill>
                <a:effectLst/>
                <a:latin typeface="Arial"/>
                <a:ea typeface="Arial"/>
                <a:cs typeface="Arial"/>
                <a:sym typeface="Arial"/>
              </a:rPr>
              <a:t>F4. (meta)data are registered or indexed in a searchable resource</a:t>
            </a:r>
          </a:p>
          <a:p>
            <a:r>
              <a:rPr lang="en-US" sz="1100" b="1" i="0" u="none" strike="noStrike" cap="none" dirty="0">
                <a:solidFill>
                  <a:srgbClr val="000000"/>
                </a:solidFill>
                <a:effectLst/>
                <a:latin typeface="Arial"/>
                <a:ea typeface="Arial"/>
                <a:cs typeface="Arial"/>
                <a:sym typeface="Arial"/>
              </a:rPr>
              <a:t>To be Accessible:</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A1. (meta)data are retrievable by their identifier using a standardized communications protocol</a:t>
            </a:r>
          </a:p>
          <a:p>
            <a:r>
              <a:rPr lang="en-US" sz="1100" b="0" i="0" u="none" strike="noStrike" cap="none" dirty="0">
                <a:solidFill>
                  <a:srgbClr val="000000"/>
                </a:solidFill>
                <a:effectLst/>
                <a:latin typeface="Arial"/>
                <a:ea typeface="Arial"/>
                <a:cs typeface="Arial"/>
                <a:sym typeface="Arial"/>
              </a:rPr>
              <a:t>A1.1 the protocol is open, free, and universally implementable</a:t>
            </a:r>
          </a:p>
          <a:p>
            <a:r>
              <a:rPr lang="en-US" sz="1100" b="0" i="0" u="none" strike="noStrike" cap="none" dirty="0">
                <a:solidFill>
                  <a:srgbClr val="000000"/>
                </a:solidFill>
                <a:effectLst/>
                <a:latin typeface="Arial"/>
                <a:ea typeface="Arial"/>
                <a:cs typeface="Arial"/>
                <a:sym typeface="Arial"/>
              </a:rPr>
              <a:t>A1.2 the protocol allows for an authentication and authorization procedure, where necessary</a:t>
            </a:r>
          </a:p>
          <a:p>
            <a:r>
              <a:rPr lang="en-US" sz="1100" b="0" i="0" u="none" strike="noStrike" cap="none" dirty="0">
                <a:solidFill>
                  <a:srgbClr val="000000"/>
                </a:solidFill>
                <a:effectLst/>
                <a:latin typeface="Arial"/>
                <a:ea typeface="Arial"/>
                <a:cs typeface="Arial"/>
                <a:sym typeface="Arial"/>
              </a:rPr>
              <a:t>A2. metadata are accessible, even when the data are no longer available</a:t>
            </a:r>
          </a:p>
          <a:p>
            <a:r>
              <a:rPr lang="en-US" sz="1100" b="1" i="0" u="none" strike="noStrike" cap="none" dirty="0">
                <a:solidFill>
                  <a:srgbClr val="000000"/>
                </a:solidFill>
                <a:effectLst/>
                <a:latin typeface="Arial"/>
                <a:ea typeface="Arial"/>
                <a:cs typeface="Arial"/>
                <a:sym typeface="Arial"/>
              </a:rPr>
              <a:t>To be Interoperable:</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I1. (meta)data use a formal, accessible, shared, and broadly applicable language for knowledge representation.</a:t>
            </a:r>
          </a:p>
          <a:p>
            <a:r>
              <a:rPr lang="en-US" sz="1100" b="0" i="0" u="none" strike="noStrike" cap="none" dirty="0">
                <a:solidFill>
                  <a:srgbClr val="000000"/>
                </a:solidFill>
                <a:effectLst/>
                <a:latin typeface="Arial"/>
                <a:ea typeface="Arial"/>
                <a:cs typeface="Arial"/>
                <a:sym typeface="Arial"/>
              </a:rPr>
              <a:t>I2. (meta)data use vocabularies that follow FAIR principles</a:t>
            </a:r>
          </a:p>
          <a:p>
            <a:r>
              <a:rPr lang="en-US" sz="1100" b="0" i="0" u="none" strike="noStrike" cap="none" dirty="0">
                <a:solidFill>
                  <a:srgbClr val="000000"/>
                </a:solidFill>
                <a:effectLst/>
                <a:latin typeface="Arial"/>
                <a:ea typeface="Arial"/>
                <a:cs typeface="Arial"/>
                <a:sym typeface="Arial"/>
              </a:rPr>
              <a:t>I3. (meta)data include qualified references to other (meta)data</a:t>
            </a:r>
          </a:p>
          <a:p>
            <a:r>
              <a:rPr lang="en-US" sz="1100" b="1" i="0" u="none" strike="noStrike" cap="none" dirty="0">
                <a:solidFill>
                  <a:srgbClr val="000000"/>
                </a:solidFill>
                <a:effectLst/>
                <a:latin typeface="Arial"/>
                <a:ea typeface="Arial"/>
                <a:cs typeface="Arial"/>
                <a:sym typeface="Arial"/>
              </a:rPr>
              <a:t>To be Reusable:</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R1. meta(data) are richly described with a plurality of accurate and relevant attributes</a:t>
            </a:r>
          </a:p>
          <a:p>
            <a:r>
              <a:rPr lang="en-US" sz="1100" b="0" i="0" u="none" strike="noStrike" cap="none" dirty="0">
                <a:solidFill>
                  <a:srgbClr val="000000"/>
                </a:solidFill>
                <a:effectLst/>
                <a:latin typeface="Arial"/>
                <a:ea typeface="Arial"/>
                <a:cs typeface="Arial"/>
                <a:sym typeface="Arial"/>
              </a:rPr>
              <a:t>R1.1. (meta)data are released with a clear and accessible data usage license</a:t>
            </a:r>
          </a:p>
          <a:p>
            <a:r>
              <a:rPr lang="en-US" sz="1100" b="0" i="0" u="none" strike="noStrike" cap="none" dirty="0">
                <a:solidFill>
                  <a:srgbClr val="000000"/>
                </a:solidFill>
                <a:effectLst/>
                <a:latin typeface="Arial"/>
                <a:ea typeface="Arial"/>
                <a:cs typeface="Arial"/>
                <a:sym typeface="Arial"/>
              </a:rPr>
              <a:t>R1.2. (meta)data are associated with detailed provenance</a:t>
            </a:r>
          </a:p>
          <a:p>
            <a:r>
              <a:rPr lang="en-US" sz="1100" b="0" i="0" u="none" strike="noStrike" cap="none" dirty="0">
                <a:solidFill>
                  <a:srgbClr val="000000"/>
                </a:solidFill>
                <a:effectLst/>
                <a:latin typeface="Arial"/>
                <a:ea typeface="Arial"/>
                <a:cs typeface="Arial"/>
                <a:sym typeface="Arial"/>
              </a:rPr>
              <a:t>R1.3. (meta)data meet domain-relevant community standards</a:t>
            </a:r>
          </a:p>
          <a:p>
            <a:endParaRPr lang="en-US" dirty="0"/>
          </a:p>
        </p:txBody>
      </p:sp>
    </p:spTree>
    <p:extLst>
      <p:ext uri="{BB962C8B-B14F-4D97-AF65-F5344CB8AC3E}">
        <p14:creationId xmlns:p14="http://schemas.microsoft.com/office/powerpoint/2010/main" val="2309494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https://www.menti.com/tr9mpm47b1</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0" indent="0">
              <a:lnSpc>
                <a:spcPct val="110000"/>
              </a:lnSpc>
              <a:buNone/>
            </a:pPr>
            <a:r>
              <a:rPr lang="en-US" sz="1100" b="1" dirty="0"/>
              <a:t>Open a web browser </a:t>
            </a:r>
            <a:endParaRPr lang="en-US" sz="1100" b="1" dirty="0">
              <a:hlinkClick r:id="rId3">
                <a:extLst>
                  <a:ext uri="{A12FA001-AC4F-418D-AE19-62706E023703}">
                    <ahyp:hlinkClr xmlns:ahyp="http://schemas.microsoft.com/office/drawing/2018/hyperlinkcolor" val="tx"/>
                  </a:ext>
                </a:extLst>
              </a:hlinkClick>
            </a:endParaRPr>
          </a:p>
          <a:p>
            <a:r>
              <a:rPr lang="en-US" sz="1100" dirty="0">
                <a:hlinkClick r:id="rId3"/>
              </a:rPr>
              <a:t>https://www.menti.com/</a:t>
            </a:r>
            <a:endParaRPr lang="en-US" sz="1100" dirty="0"/>
          </a:p>
          <a:p>
            <a:r>
              <a:rPr lang="en-US" sz="1100" dirty="0"/>
              <a:t>Enter the voting code:</a:t>
            </a:r>
          </a:p>
          <a:p>
            <a:r>
              <a:rPr lang="en-US" sz="1100" dirty="0"/>
              <a:t>The voting code </a:t>
            </a:r>
            <a:r>
              <a:rPr lang="en-US" sz="1100" b="1" dirty="0"/>
              <a:t>28 58 83 5</a:t>
            </a:r>
            <a:r>
              <a:rPr lang="en-US" sz="1100" dirty="0"/>
              <a:t> is valid now and expires </a:t>
            </a:r>
            <a:r>
              <a:rPr lang="en-US" sz="1100" b="1" dirty="0"/>
              <a:t>in 2 days</a:t>
            </a:r>
            <a:endParaRPr lang="en-US" sz="1100"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endParaRPr lang="en-US" dirty="0"/>
          </a:p>
        </p:txBody>
      </p:sp>
    </p:spTree>
    <p:extLst>
      <p:ext uri="{BB962C8B-B14F-4D97-AF65-F5344CB8AC3E}">
        <p14:creationId xmlns:p14="http://schemas.microsoft.com/office/powerpoint/2010/main" val="29223379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E1A241-EF5F-44F3-A0B3-BBE2F9E51E46}" type="slidenum">
              <a:rPr lang="en-US" smtClean="0"/>
              <a:t>50</a:t>
            </a:fld>
            <a:endParaRPr lang="en-US"/>
          </a:p>
        </p:txBody>
      </p:sp>
    </p:spTree>
    <p:extLst>
      <p:ext uri="{BB962C8B-B14F-4D97-AF65-F5344CB8AC3E}">
        <p14:creationId xmlns:p14="http://schemas.microsoft.com/office/powerpoint/2010/main" val="266662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3302b227a0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3302b227a0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8E7378-1E3A-40FD-B566-6A40C2B0978D}" type="slidenum">
              <a:rPr lang="en-US" smtClean="0"/>
              <a:t>8</a:t>
            </a:fld>
            <a:endParaRPr lang="en-US"/>
          </a:p>
        </p:txBody>
      </p:sp>
    </p:spTree>
    <p:extLst>
      <p:ext uri="{BB962C8B-B14F-4D97-AF65-F5344CB8AC3E}">
        <p14:creationId xmlns:p14="http://schemas.microsoft.com/office/powerpoint/2010/main" val="3644353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22D094C6-8010-4920-A29D-ABE5BF0CFAD8}" type="slidenum">
              <a:rPr lang="en-US" smtClean="0"/>
              <a:pPr>
                <a:defRPr/>
              </a:pPr>
              <a:t>9</a:t>
            </a:fld>
            <a:endParaRPr lang="en-US"/>
          </a:p>
        </p:txBody>
      </p:sp>
    </p:spTree>
    <p:extLst>
      <p:ext uri="{BB962C8B-B14F-4D97-AF65-F5344CB8AC3E}">
        <p14:creationId xmlns:p14="http://schemas.microsoft.com/office/powerpoint/2010/main" val="2410834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Mike</a:t>
            </a:r>
          </a:p>
        </p:txBody>
      </p:sp>
      <p:sp>
        <p:nvSpPr>
          <p:cNvPr id="4" name="Slide Number Placeholder 3"/>
          <p:cNvSpPr>
            <a:spLocks noGrp="1"/>
          </p:cNvSpPr>
          <p:nvPr>
            <p:ph type="sldNum" sz="quarter" idx="5"/>
          </p:nvPr>
        </p:nvSpPr>
        <p:spPr/>
        <p:txBody>
          <a:bodyPr/>
          <a:lstStyle/>
          <a:p>
            <a:fld id="{258E7378-1E3A-40FD-B566-6A40C2B0978D}" type="slidenum">
              <a:rPr lang="en-US"/>
              <a:t>10</a:t>
            </a:fld>
            <a:endParaRPr lang="en-US"/>
          </a:p>
        </p:txBody>
      </p:sp>
    </p:spTree>
    <p:extLst>
      <p:ext uri="{BB962C8B-B14F-4D97-AF65-F5344CB8AC3E}">
        <p14:creationId xmlns:p14="http://schemas.microsoft.com/office/powerpoint/2010/main" val="930537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Mike &amp; Nancy</a:t>
            </a:r>
          </a:p>
          <a:p>
            <a:endParaRPr lang="en-US" dirty="0"/>
          </a:p>
          <a:p>
            <a:r>
              <a:rPr lang="en-US" dirty="0"/>
              <a:t>Task 4 as appeared in survey:  For non-ESA fish species of regional interest, defining standardized names and boundaries to inform development of </a:t>
            </a:r>
            <a:r>
              <a:rPr lang="en-US" dirty="0" err="1"/>
              <a:t>StreamNet</a:t>
            </a:r>
            <a:r>
              <a:rPr lang="en-US" dirty="0"/>
              <a:t> data tools (database query and GIS).</a:t>
            </a:r>
          </a:p>
        </p:txBody>
      </p:sp>
      <p:sp>
        <p:nvSpPr>
          <p:cNvPr id="4" name="Slide Number Placeholder 3"/>
          <p:cNvSpPr>
            <a:spLocks noGrp="1"/>
          </p:cNvSpPr>
          <p:nvPr>
            <p:ph type="sldNum" sz="quarter" idx="5"/>
          </p:nvPr>
        </p:nvSpPr>
        <p:spPr/>
        <p:txBody>
          <a:bodyPr/>
          <a:lstStyle/>
          <a:p>
            <a:fld id="{258E7378-1E3A-40FD-B566-6A40C2B0978D}" type="slidenum">
              <a:rPr lang="en-US"/>
              <a:t>11</a:t>
            </a:fld>
            <a:endParaRPr lang="en-US"/>
          </a:p>
        </p:txBody>
      </p:sp>
    </p:spTree>
    <p:extLst>
      <p:ext uri="{BB962C8B-B14F-4D97-AF65-F5344CB8AC3E}">
        <p14:creationId xmlns:p14="http://schemas.microsoft.com/office/powerpoint/2010/main" val="501161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58E7378-1E3A-40FD-B566-6A40C2B0978D}" type="slidenum">
              <a:rPr lang="en-US"/>
              <a:t>12</a:t>
            </a:fld>
            <a:endParaRPr lang="en-US"/>
          </a:p>
        </p:txBody>
      </p:sp>
    </p:spTree>
    <p:extLst>
      <p:ext uri="{BB962C8B-B14F-4D97-AF65-F5344CB8AC3E}">
        <p14:creationId xmlns:p14="http://schemas.microsoft.com/office/powerpoint/2010/main" val="2066906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60861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33190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61516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5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9" name="Shape 19"/>
          <p:cNvSpPr txBox="1">
            <a:spLocks noGrp="1"/>
          </p:cNvSpPr>
          <p:nvPr>
            <p:ph type="sldNum" idx="12"/>
          </p:nvPr>
        </p:nvSpPr>
        <p:spPr>
          <a:xfrm>
            <a:off x="11296611" y="6217622"/>
            <a:ext cx="731600" cy="524700"/>
          </a:xfrm>
          <a:prstGeom prst="rect">
            <a:avLst/>
          </a:prstGeom>
        </p:spPr>
        <p:txBody>
          <a:bodyPr wrap="square" lIns="91425" tIns="91425" rIns="91425" bIns="91425" anchor="ctr" anchorCtr="0">
            <a:noAutofit/>
          </a:bodyPr>
          <a:lstStyle/>
          <a:p>
            <a:pPr>
              <a:spcBef>
                <a:spcPts val="0"/>
              </a:spcBef>
            </a:pPr>
            <a:fld id="{00000000-1234-1234-1234-123412341234}" type="slidenum">
              <a:rPr lang="en" smtClean="0">
                <a:solidFill>
                  <a:prstClr val="black">
                    <a:tint val="75000"/>
                  </a:prstClr>
                </a:solidFill>
              </a:rPr>
              <a:pPr>
                <a:spcBef>
                  <a:spcPts val="0"/>
                </a:spcBef>
              </a:pPr>
              <a:t>‹#›</a:t>
            </a:fld>
            <a:endParaRPr lang="en">
              <a:solidFill>
                <a:prstClr val="black">
                  <a:tint val="75000"/>
                </a:prstClr>
              </a:solidFill>
            </a:endParaRPr>
          </a:p>
        </p:txBody>
      </p:sp>
    </p:spTree>
    <p:extLst>
      <p:ext uri="{BB962C8B-B14F-4D97-AF65-F5344CB8AC3E}">
        <p14:creationId xmlns:p14="http://schemas.microsoft.com/office/powerpoint/2010/main" val="3159457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BFD0B5F-0ABF-4B1B-9D79-21E6DC4DC253}" type="slidenum">
              <a:rPr lang="en-US" smtClean="0"/>
              <a:t>‹#›</a:t>
            </a:fld>
            <a:endParaRPr lang="en-US"/>
          </a:p>
        </p:txBody>
      </p:sp>
      <p:sp>
        <p:nvSpPr>
          <p:cNvPr id="7" name="Footer Placeholder 4"/>
          <p:cNvSpPr>
            <a:spLocks noGrp="1"/>
          </p:cNvSpPr>
          <p:nvPr>
            <p:ph type="ftr" sz="quarter" idx="3"/>
          </p:nvPr>
        </p:nvSpPr>
        <p:spPr>
          <a:xfrm>
            <a:off x="609600" y="6356351"/>
            <a:ext cx="7416800" cy="365125"/>
          </a:xfrm>
          <a:prstGeom prst="rect">
            <a:avLst/>
          </a:prstGeom>
        </p:spPr>
        <p:txBody>
          <a:bodyPr vert="horz" lIns="91440" tIns="45720" rIns="91440" bIns="45720" rtlCol="0" anchor="ctr"/>
          <a:lstStyle>
            <a:lvl1pPr algn="ctr">
              <a:defRPr sz="1000" b="0">
                <a:solidFill>
                  <a:schemeClr val="tx1"/>
                </a:solidFill>
                <a:latin typeface="Arial" pitchFamily="34" charset="0"/>
                <a:cs typeface="Arial" pitchFamily="34" charset="0"/>
              </a:defRPr>
            </a:lvl1pPr>
          </a:lstStyle>
          <a:p>
            <a:endParaRPr lang="en-US"/>
          </a:p>
        </p:txBody>
      </p:sp>
      <p:sp>
        <p:nvSpPr>
          <p:cNvPr id="2" name="Title 1"/>
          <p:cNvSpPr>
            <a:spLocks noGrp="1"/>
          </p:cNvSpPr>
          <p:nvPr>
            <p:ph type="title"/>
          </p:nvPr>
        </p:nvSpPr>
        <p:spPr>
          <a:xfrm>
            <a:off x="609600" y="609601"/>
            <a:ext cx="10972800" cy="591431"/>
          </a:xfrm>
        </p:spPr>
        <p:txBody>
          <a:bodyPr>
            <a:noAutofit/>
          </a:bodyPr>
          <a:lstStyle>
            <a:lvl1pPr>
              <a:defRPr sz="3700">
                <a:solidFill>
                  <a:schemeClr val="bg1"/>
                </a:solidFill>
              </a:defRPr>
            </a:lvl1pPr>
          </a:lstStyle>
          <a:p>
            <a:r>
              <a:rPr lang="en-US"/>
              <a:t>Click to edit Master title style</a:t>
            </a:r>
          </a:p>
        </p:txBody>
      </p:sp>
    </p:spTree>
    <p:extLst>
      <p:ext uri="{BB962C8B-B14F-4D97-AF65-F5344CB8AC3E}">
        <p14:creationId xmlns:p14="http://schemas.microsoft.com/office/powerpoint/2010/main" val="3153501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a:solidFill>
                  <a:schemeClr val="dk1"/>
                </a:solidFill>
                <a:latin typeface="Arial"/>
                <a:ea typeface="Arial"/>
                <a:cs typeface="Arial"/>
                <a:sym typeface="Arial"/>
              </a:defRPr>
            </a:lvl1pPr>
            <a:lvl2pPr marL="0" marR="0" lvl="1" indent="0" algn="r" rtl="0">
              <a:spcBef>
                <a:spcPts val="0"/>
              </a:spcBef>
              <a:buNone/>
              <a:defRPr sz="1000" b="0">
                <a:solidFill>
                  <a:schemeClr val="dk1"/>
                </a:solidFill>
                <a:latin typeface="Arial"/>
                <a:ea typeface="Arial"/>
                <a:cs typeface="Arial"/>
                <a:sym typeface="Arial"/>
              </a:defRPr>
            </a:lvl2pPr>
            <a:lvl3pPr marL="0" marR="0" lvl="2" indent="0" algn="r" rtl="0">
              <a:spcBef>
                <a:spcPts val="0"/>
              </a:spcBef>
              <a:buNone/>
              <a:defRPr sz="1000" b="0">
                <a:solidFill>
                  <a:schemeClr val="dk1"/>
                </a:solidFill>
                <a:latin typeface="Arial"/>
                <a:ea typeface="Arial"/>
                <a:cs typeface="Arial"/>
                <a:sym typeface="Arial"/>
              </a:defRPr>
            </a:lvl3pPr>
            <a:lvl4pPr marL="0" marR="0" lvl="3" indent="0" algn="r" rtl="0">
              <a:spcBef>
                <a:spcPts val="0"/>
              </a:spcBef>
              <a:buNone/>
              <a:defRPr sz="1000" b="0">
                <a:solidFill>
                  <a:schemeClr val="dk1"/>
                </a:solidFill>
                <a:latin typeface="Arial"/>
                <a:ea typeface="Arial"/>
                <a:cs typeface="Arial"/>
                <a:sym typeface="Arial"/>
              </a:defRPr>
            </a:lvl4pPr>
            <a:lvl5pPr marL="0" marR="0" lvl="4" indent="0" algn="r" rtl="0">
              <a:spcBef>
                <a:spcPts val="0"/>
              </a:spcBef>
              <a:buNone/>
              <a:defRPr sz="1000" b="0">
                <a:solidFill>
                  <a:schemeClr val="dk1"/>
                </a:solidFill>
                <a:latin typeface="Arial"/>
                <a:ea typeface="Arial"/>
                <a:cs typeface="Arial"/>
                <a:sym typeface="Arial"/>
              </a:defRPr>
            </a:lvl5pPr>
            <a:lvl6pPr marL="0" marR="0" lvl="5" indent="0" algn="r" rtl="0">
              <a:spcBef>
                <a:spcPts val="0"/>
              </a:spcBef>
              <a:buNone/>
              <a:defRPr sz="1000" b="0">
                <a:solidFill>
                  <a:schemeClr val="dk1"/>
                </a:solidFill>
                <a:latin typeface="Arial"/>
                <a:ea typeface="Arial"/>
                <a:cs typeface="Arial"/>
                <a:sym typeface="Arial"/>
              </a:defRPr>
            </a:lvl6pPr>
            <a:lvl7pPr marL="0" marR="0" lvl="6" indent="0" algn="r" rtl="0">
              <a:spcBef>
                <a:spcPts val="0"/>
              </a:spcBef>
              <a:buNone/>
              <a:defRPr sz="1000" b="0">
                <a:solidFill>
                  <a:schemeClr val="dk1"/>
                </a:solidFill>
                <a:latin typeface="Arial"/>
                <a:ea typeface="Arial"/>
                <a:cs typeface="Arial"/>
                <a:sym typeface="Arial"/>
              </a:defRPr>
            </a:lvl7pPr>
            <a:lvl8pPr marL="0" marR="0" lvl="7" indent="0" algn="r" rtl="0">
              <a:spcBef>
                <a:spcPts val="0"/>
              </a:spcBef>
              <a:buNone/>
              <a:defRPr sz="1000" b="0">
                <a:solidFill>
                  <a:schemeClr val="dk1"/>
                </a:solidFill>
                <a:latin typeface="Arial"/>
                <a:ea typeface="Arial"/>
                <a:cs typeface="Arial"/>
                <a:sym typeface="Arial"/>
              </a:defRPr>
            </a:lvl8pPr>
            <a:lvl9pPr marL="0" marR="0" lvl="8" indent="0" algn="r" rtl="0">
              <a:spcBef>
                <a:spcPts val="0"/>
              </a:spcBef>
              <a:buNone/>
              <a:defRPr sz="10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52" name="Google Shape;52;p13"/>
          <p:cNvSpPr txBox="1">
            <a:spLocks noGrp="1"/>
          </p:cNvSpPr>
          <p:nvPr>
            <p:ph type="ftr" idx="11"/>
          </p:nvPr>
        </p:nvSpPr>
        <p:spPr>
          <a:xfrm>
            <a:off x="609600" y="6356350"/>
            <a:ext cx="74168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000" b="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title"/>
          </p:nvPr>
        </p:nvSpPr>
        <p:spPr>
          <a:xfrm>
            <a:off x="609600" y="731772"/>
            <a:ext cx="10972800" cy="9447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rgbClr val="00467F"/>
              </a:buClr>
              <a:buSzPts val="2800"/>
              <a:buFont typeface="Arial"/>
              <a:buNone/>
              <a:defRPr sz="4000" b="1" i="0" u="none" strike="noStrike" cap="none">
                <a:solidFill>
                  <a:srgbClr val="00467F"/>
                </a:solidFill>
                <a:latin typeface="Arial"/>
                <a:ea typeface="Arial"/>
                <a:cs typeface="Arial"/>
                <a:sym typeface="Arial"/>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
        <p:nvSpPr>
          <p:cNvPr id="54" name="Google Shape;54;p13"/>
          <p:cNvSpPr txBox="1">
            <a:spLocks noGrp="1"/>
          </p:cNvSpPr>
          <p:nvPr>
            <p:ph type="body" idx="1"/>
          </p:nvPr>
        </p:nvSpPr>
        <p:spPr>
          <a:xfrm>
            <a:off x="609600" y="1805925"/>
            <a:ext cx="10972800" cy="4114500"/>
          </a:xfrm>
          <a:prstGeom prst="rect">
            <a:avLst/>
          </a:prstGeom>
          <a:noFill/>
          <a:ln>
            <a:noFill/>
          </a:ln>
        </p:spPr>
        <p:txBody>
          <a:bodyPr spcFirstLastPara="1" wrap="square" lIns="91425" tIns="91425" rIns="91425" bIns="91425" anchor="t" anchorCtr="0">
            <a:noAutofit/>
          </a:bodyPr>
          <a:lstStyle>
            <a:lvl1pPr marL="457200" marR="0" lvl="0" indent="-406400" algn="l" rtl="0">
              <a:spcBef>
                <a:spcPts val="560"/>
              </a:spcBef>
              <a:spcAft>
                <a:spcPts val="0"/>
              </a:spcAft>
              <a:buClr>
                <a:srgbClr val="00467F"/>
              </a:buClr>
              <a:buSzPts val="2800"/>
              <a:buFont typeface="Arial"/>
              <a:buChar char="•"/>
              <a:defRPr sz="2800" b="0" i="0" u="none" strike="noStrike" cap="none">
                <a:solidFill>
                  <a:srgbClr val="00467F"/>
                </a:solidFill>
                <a:latin typeface="Arial"/>
                <a:ea typeface="Arial"/>
                <a:cs typeface="Arial"/>
                <a:sym typeface="Arial"/>
              </a:defRPr>
            </a:lvl1pPr>
            <a:lvl2pPr marL="914400" marR="0" lvl="1" indent="-381000" algn="l" rtl="0">
              <a:spcBef>
                <a:spcPts val="1600"/>
              </a:spcBef>
              <a:spcAft>
                <a:spcPts val="0"/>
              </a:spcAft>
              <a:buClr>
                <a:srgbClr val="00467F"/>
              </a:buClr>
              <a:buSzPts val="2400"/>
              <a:buFont typeface="Arial"/>
              <a:buChar char="–"/>
              <a:defRPr sz="2400" b="0" i="0" u="none" strike="noStrike" cap="none">
                <a:solidFill>
                  <a:srgbClr val="00467F"/>
                </a:solidFill>
                <a:latin typeface="Arial"/>
                <a:ea typeface="Arial"/>
                <a:cs typeface="Arial"/>
                <a:sym typeface="Arial"/>
              </a:defRPr>
            </a:lvl2pPr>
            <a:lvl3pPr marL="1371600" marR="0" lvl="2" indent="-355600" algn="l" rtl="0">
              <a:spcBef>
                <a:spcPts val="1600"/>
              </a:spcBef>
              <a:spcAft>
                <a:spcPts val="0"/>
              </a:spcAft>
              <a:buClr>
                <a:srgbClr val="00467F"/>
              </a:buClr>
              <a:buSzPts val="2000"/>
              <a:buFont typeface="Arial"/>
              <a:buChar char="•"/>
              <a:defRPr sz="2000" b="0" i="0" u="none" strike="noStrike" cap="none">
                <a:solidFill>
                  <a:srgbClr val="00467F"/>
                </a:solidFill>
                <a:latin typeface="Arial"/>
                <a:ea typeface="Arial"/>
                <a:cs typeface="Arial"/>
                <a:sym typeface="Arial"/>
              </a:defRPr>
            </a:lvl3pPr>
            <a:lvl4pPr marL="1828800" marR="0" lvl="3" indent="-342900" algn="l" rtl="0">
              <a:spcBef>
                <a:spcPts val="1600"/>
              </a:spcBef>
              <a:spcAft>
                <a:spcPts val="0"/>
              </a:spcAft>
              <a:buClr>
                <a:srgbClr val="00467F"/>
              </a:buClr>
              <a:buSzPts val="1800"/>
              <a:buFont typeface="Arial"/>
              <a:buChar char="–"/>
              <a:defRPr sz="1800" b="0" i="0" u="none" strike="noStrike" cap="none">
                <a:solidFill>
                  <a:srgbClr val="00467F"/>
                </a:solidFill>
                <a:latin typeface="Arial"/>
                <a:ea typeface="Arial"/>
                <a:cs typeface="Arial"/>
                <a:sym typeface="Arial"/>
              </a:defRPr>
            </a:lvl4pPr>
            <a:lvl5pPr marL="2286000" marR="0" lvl="4" indent="-330200" algn="l" rtl="0">
              <a:spcBef>
                <a:spcPts val="1600"/>
              </a:spcBef>
              <a:spcAft>
                <a:spcPts val="0"/>
              </a:spcAft>
              <a:buClr>
                <a:srgbClr val="00467F"/>
              </a:buClr>
              <a:buSzPts val="1600"/>
              <a:buFont typeface="Arial"/>
              <a:buChar char="»"/>
              <a:defRPr sz="1600" b="0" i="0" u="none" strike="noStrike" cap="none">
                <a:solidFill>
                  <a:srgbClr val="00467F"/>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175922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1"/>
        <p:cNvGrpSpPr/>
        <p:nvPr/>
      </p:nvGrpSpPr>
      <p:grpSpPr>
        <a:xfrm>
          <a:off x="0" y="0"/>
          <a:ext cx="0" cy="0"/>
          <a:chOff x="0" y="0"/>
          <a:chExt cx="0" cy="0"/>
        </a:xfrm>
      </p:grpSpPr>
      <p:sp>
        <p:nvSpPr>
          <p:cNvPr id="132" name="Google Shape;132;p26"/>
          <p:cNvSpPr txBox="1">
            <a:spLocks noGrp="1"/>
          </p:cNvSpPr>
          <p:nvPr>
            <p:ph type="dt" idx="10"/>
          </p:nvPr>
        </p:nvSpPr>
        <p:spPr>
          <a:xfrm>
            <a:off x="609600" y="6356351"/>
            <a:ext cx="2844800" cy="365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3" name="Google Shape;133;p26"/>
          <p:cNvSpPr txBox="1">
            <a:spLocks noGrp="1"/>
          </p:cNvSpPr>
          <p:nvPr>
            <p:ph type="ftr" idx="11"/>
          </p:nvPr>
        </p:nvSpPr>
        <p:spPr>
          <a:xfrm>
            <a:off x="4165600" y="6356351"/>
            <a:ext cx="3860800" cy="365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4" name="Google Shape;134;p26"/>
          <p:cNvSpPr txBox="1">
            <a:spLocks noGrp="1"/>
          </p:cNvSpPr>
          <p:nvPr>
            <p:ph type="sldNum" idx="12"/>
          </p:nvPr>
        </p:nvSpPr>
        <p:spPr>
          <a:xfrm>
            <a:off x="8737600" y="6356351"/>
            <a:ext cx="2844800" cy="365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55364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35"/>
        <p:cNvGrpSpPr/>
        <p:nvPr/>
      </p:nvGrpSpPr>
      <p:grpSpPr>
        <a:xfrm>
          <a:off x="0" y="0"/>
          <a:ext cx="0" cy="0"/>
          <a:chOff x="0" y="0"/>
          <a:chExt cx="0" cy="0"/>
        </a:xfrm>
      </p:grpSpPr>
      <p:sp>
        <p:nvSpPr>
          <p:cNvPr id="136" name="Google Shape;136;p27"/>
          <p:cNvSpPr txBox="1">
            <a:spLocks noGrp="1"/>
          </p:cNvSpPr>
          <p:nvPr>
            <p:ph type="title"/>
          </p:nvPr>
        </p:nvSpPr>
        <p:spPr>
          <a:xfrm>
            <a:off x="609600" y="274637"/>
            <a:ext cx="10972800" cy="1143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7" name="Google Shape;137;p27"/>
          <p:cNvSpPr txBox="1">
            <a:spLocks noGrp="1"/>
          </p:cNvSpPr>
          <p:nvPr>
            <p:ph type="body" idx="1"/>
          </p:nvPr>
        </p:nvSpPr>
        <p:spPr>
          <a:xfrm>
            <a:off x="609600" y="1600200"/>
            <a:ext cx="5384800" cy="4526000"/>
          </a:xfrm>
          <a:prstGeom prst="rect">
            <a:avLst/>
          </a:prstGeom>
          <a:noFill/>
          <a:ln>
            <a:noFill/>
          </a:ln>
        </p:spPr>
        <p:txBody>
          <a:bodyPr spcFirstLastPara="1" wrap="square" lIns="91425" tIns="45700" rIns="91425" bIns="45700" anchor="t" anchorCtr="0">
            <a:noAutofit/>
          </a:bodyPr>
          <a:lstStyle>
            <a:lvl1pPr marL="609585" lvl="0" indent="-541853" algn="l" rtl="0">
              <a:spcBef>
                <a:spcPts val="747"/>
              </a:spcBef>
              <a:spcAft>
                <a:spcPts val="0"/>
              </a:spcAft>
              <a:buClr>
                <a:schemeClr val="dk1"/>
              </a:buClr>
              <a:buSzPts val="2800"/>
              <a:buChar char="•"/>
              <a:defRPr sz="3733"/>
            </a:lvl1pPr>
            <a:lvl2pPr marL="1219170" lvl="1" indent="-507987" algn="l" rtl="0">
              <a:spcBef>
                <a:spcPts val="640"/>
              </a:spcBef>
              <a:spcAft>
                <a:spcPts val="0"/>
              </a:spcAft>
              <a:buClr>
                <a:schemeClr val="dk1"/>
              </a:buClr>
              <a:buSzPts val="2400"/>
              <a:buChar char="–"/>
              <a:defRPr sz="3200"/>
            </a:lvl2pPr>
            <a:lvl3pPr marL="1828754" lvl="2" indent="-474121" algn="l" rtl="0">
              <a:spcBef>
                <a:spcPts val="533"/>
              </a:spcBef>
              <a:spcAft>
                <a:spcPts val="0"/>
              </a:spcAft>
              <a:buClr>
                <a:schemeClr val="dk1"/>
              </a:buClr>
              <a:buSzPts val="2000"/>
              <a:buChar char="•"/>
              <a:defRPr sz="2667"/>
            </a:lvl3pPr>
            <a:lvl4pPr marL="2438339" lvl="3" indent="-457189" algn="l" rtl="0">
              <a:spcBef>
                <a:spcPts val="480"/>
              </a:spcBef>
              <a:spcAft>
                <a:spcPts val="0"/>
              </a:spcAft>
              <a:buClr>
                <a:schemeClr val="dk1"/>
              </a:buClr>
              <a:buSzPts val="1800"/>
              <a:buChar char="–"/>
              <a:defRPr sz="2400"/>
            </a:lvl4pPr>
            <a:lvl5pPr marL="3047924" lvl="4" indent="-457189" algn="l" rtl="0">
              <a:spcBef>
                <a:spcPts val="480"/>
              </a:spcBef>
              <a:spcAft>
                <a:spcPts val="0"/>
              </a:spcAft>
              <a:buClr>
                <a:schemeClr val="dk1"/>
              </a:buClr>
              <a:buSzPts val="1800"/>
              <a:buChar char="»"/>
              <a:defRPr sz="2400"/>
            </a:lvl5pPr>
            <a:lvl6pPr marL="3657509" lvl="5" indent="-457189" algn="l" rtl="0">
              <a:spcBef>
                <a:spcPts val="480"/>
              </a:spcBef>
              <a:spcAft>
                <a:spcPts val="0"/>
              </a:spcAft>
              <a:buClr>
                <a:schemeClr val="dk1"/>
              </a:buClr>
              <a:buSzPts val="1800"/>
              <a:buChar char="•"/>
              <a:defRPr sz="2400"/>
            </a:lvl6pPr>
            <a:lvl7pPr marL="4267093" lvl="6" indent="-457189" algn="l" rtl="0">
              <a:spcBef>
                <a:spcPts val="480"/>
              </a:spcBef>
              <a:spcAft>
                <a:spcPts val="0"/>
              </a:spcAft>
              <a:buClr>
                <a:schemeClr val="dk1"/>
              </a:buClr>
              <a:buSzPts val="1800"/>
              <a:buChar char="•"/>
              <a:defRPr sz="2400"/>
            </a:lvl7pPr>
            <a:lvl8pPr marL="4876678" lvl="7" indent="-457189" algn="l" rtl="0">
              <a:spcBef>
                <a:spcPts val="480"/>
              </a:spcBef>
              <a:spcAft>
                <a:spcPts val="0"/>
              </a:spcAft>
              <a:buClr>
                <a:schemeClr val="dk1"/>
              </a:buClr>
              <a:buSzPts val="1800"/>
              <a:buChar char="•"/>
              <a:defRPr sz="2400"/>
            </a:lvl8pPr>
            <a:lvl9pPr marL="5486263" lvl="8" indent="-457189" algn="l" rtl="0">
              <a:spcBef>
                <a:spcPts val="480"/>
              </a:spcBef>
              <a:spcAft>
                <a:spcPts val="0"/>
              </a:spcAft>
              <a:buClr>
                <a:schemeClr val="dk1"/>
              </a:buClr>
              <a:buSzPts val="1800"/>
              <a:buChar char="•"/>
              <a:defRPr sz="2400"/>
            </a:lvl9pPr>
          </a:lstStyle>
          <a:p>
            <a:endParaRPr/>
          </a:p>
        </p:txBody>
      </p:sp>
      <p:sp>
        <p:nvSpPr>
          <p:cNvPr id="138" name="Google Shape;138;p27"/>
          <p:cNvSpPr txBox="1">
            <a:spLocks noGrp="1"/>
          </p:cNvSpPr>
          <p:nvPr>
            <p:ph type="body" idx="2"/>
          </p:nvPr>
        </p:nvSpPr>
        <p:spPr>
          <a:xfrm>
            <a:off x="6197600" y="1600200"/>
            <a:ext cx="5384800" cy="4526000"/>
          </a:xfrm>
          <a:prstGeom prst="rect">
            <a:avLst/>
          </a:prstGeom>
          <a:noFill/>
          <a:ln>
            <a:noFill/>
          </a:ln>
        </p:spPr>
        <p:txBody>
          <a:bodyPr spcFirstLastPara="1" wrap="square" lIns="91425" tIns="45700" rIns="91425" bIns="45700" anchor="t" anchorCtr="0">
            <a:noAutofit/>
          </a:bodyPr>
          <a:lstStyle>
            <a:lvl1pPr marL="609585" lvl="0" indent="-541853" algn="l" rtl="0">
              <a:spcBef>
                <a:spcPts val="747"/>
              </a:spcBef>
              <a:spcAft>
                <a:spcPts val="0"/>
              </a:spcAft>
              <a:buClr>
                <a:schemeClr val="dk1"/>
              </a:buClr>
              <a:buSzPts val="2800"/>
              <a:buChar char="•"/>
              <a:defRPr sz="3733"/>
            </a:lvl1pPr>
            <a:lvl2pPr marL="1219170" lvl="1" indent="-507987" algn="l" rtl="0">
              <a:spcBef>
                <a:spcPts val="640"/>
              </a:spcBef>
              <a:spcAft>
                <a:spcPts val="0"/>
              </a:spcAft>
              <a:buClr>
                <a:schemeClr val="dk1"/>
              </a:buClr>
              <a:buSzPts val="2400"/>
              <a:buChar char="–"/>
              <a:defRPr sz="3200"/>
            </a:lvl2pPr>
            <a:lvl3pPr marL="1828754" lvl="2" indent="-474121" algn="l" rtl="0">
              <a:spcBef>
                <a:spcPts val="533"/>
              </a:spcBef>
              <a:spcAft>
                <a:spcPts val="0"/>
              </a:spcAft>
              <a:buClr>
                <a:schemeClr val="dk1"/>
              </a:buClr>
              <a:buSzPts val="2000"/>
              <a:buChar char="•"/>
              <a:defRPr sz="2667"/>
            </a:lvl3pPr>
            <a:lvl4pPr marL="2438339" lvl="3" indent="-457189" algn="l" rtl="0">
              <a:spcBef>
                <a:spcPts val="480"/>
              </a:spcBef>
              <a:spcAft>
                <a:spcPts val="0"/>
              </a:spcAft>
              <a:buClr>
                <a:schemeClr val="dk1"/>
              </a:buClr>
              <a:buSzPts val="1800"/>
              <a:buChar char="–"/>
              <a:defRPr sz="2400"/>
            </a:lvl4pPr>
            <a:lvl5pPr marL="3047924" lvl="4" indent="-457189" algn="l" rtl="0">
              <a:spcBef>
                <a:spcPts val="480"/>
              </a:spcBef>
              <a:spcAft>
                <a:spcPts val="0"/>
              </a:spcAft>
              <a:buClr>
                <a:schemeClr val="dk1"/>
              </a:buClr>
              <a:buSzPts val="1800"/>
              <a:buChar char="»"/>
              <a:defRPr sz="2400"/>
            </a:lvl5pPr>
            <a:lvl6pPr marL="3657509" lvl="5" indent="-457189" algn="l" rtl="0">
              <a:spcBef>
                <a:spcPts val="480"/>
              </a:spcBef>
              <a:spcAft>
                <a:spcPts val="0"/>
              </a:spcAft>
              <a:buClr>
                <a:schemeClr val="dk1"/>
              </a:buClr>
              <a:buSzPts val="1800"/>
              <a:buChar char="•"/>
              <a:defRPr sz="2400"/>
            </a:lvl6pPr>
            <a:lvl7pPr marL="4267093" lvl="6" indent="-457189" algn="l" rtl="0">
              <a:spcBef>
                <a:spcPts val="480"/>
              </a:spcBef>
              <a:spcAft>
                <a:spcPts val="0"/>
              </a:spcAft>
              <a:buClr>
                <a:schemeClr val="dk1"/>
              </a:buClr>
              <a:buSzPts val="1800"/>
              <a:buChar char="•"/>
              <a:defRPr sz="2400"/>
            </a:lvl7pPr>
            <a:lvl8pPr marL="4876678" lvl="7" indent="-457189" algn="l" rtl="0">
              <a:spcBef>
                <a:spcPts val="480"/>
              </a:spcBef>
              <a:spcAft>
                <a:spcPts val="0"/>
              </a:spcAft>
              <a:buClr>
                <a:schemeClr val="dk1"/>
              </a:buClr>
              <a:buSzPts val="1800"/>
              <a:buChar char="•"/>
              <a:defRPr sz="2400"/>
            </a:lvl8pPr>
            <a:lvl9pPr marL="5486263" lvl="8" indent="-457189" algn="l" rtl="0">
              <a:spcBef>
                <a:spcPts val="480"/>
              </a:spcBef>
              <a:spcAft>
                <a:spcPts val="0"/>
              </a:spcAft>
              <a:buClr>
                <a:schemeClr val="dk1"/>
              </a:buClr>
              <a:buSzPts val="1800"/>
              <a:buChar char="•"/>
              <a:defRPr sz="2400"/>
            </a:lvl9pPr>
          </a:lstStyle>
          <a:p>
            <a:endParaRPr/>
          </a:p>
        </p:txBody>
      </p:sp>
      <p:sp>
        <p:nvSpPr>
          <p:cNvPr id="139" name="Google Shape;139;p27"/>
          <p:cNvSpPr txBox="1">
            <a:spLocks noGrp="1"/>
          </p:cNvSpPr>
          <p:nvPr>
            <p:ph type="dt" idx="10"/>
          </p:nvPr>
        </p:nvSpPr>
        <p:spPr>
          <a:xfrm>
            <a:off x="609600" y="6356351"/>
            <a:ext cx="2844800" cy="365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0" name="Google Shape;140;p27"/>
          <p:cNvSpPr txBox="1">
            <a:spLocks noGrp="1"/>
          </p:cNvSpPr>
          <p:nvPr>
            <p:ph type="ftr" idx="11"/>
          </p:nvPr>
        </p:nvSpPr>
        <p:spPr>
          <a:xfrm>
            <a:off x="4165600" y="6356351"/>
            <a:ext cx="3860800" cy="365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1" name="Google Shape;141;p27"/>
          <p:cNvSpPr txBox="1">
            <a:spLocks noGrp="1"/>
          </p:cNvSpPr>
          <p:nvPr>
            <p:ph type="sldNum" idx="12"/>
          </p:nvPr>
        </p:nvSpPr>
        <p:spPr>
          <a:xfrm>
            <a:off x="8737600" y="6356351"/>
            <a:ext cx="2844800" cy="365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69643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42"/>
        <p:cNvGrpSpPr/>
        <p:nvPr/>
      </p:nvGrpSpPr>
      <p:grpSpPr>
        <a:xfrm>
          <a:off x="0" y="0"/>
          <a:ext cx="0" cy="0"/>
          <a:chOff x="0" y="0"/>
          <a:chExt cx="0" cy="0"/>
        </a:xfrm>
      </p:grpSpPr>
      <p:sp>
        <p:nvSpPr>
          <p:cNvPr id="143" name="Google Shape;143;p28"/>
          <p:cNvSpPr txBox="1">
            <a:spLocks noGrp="1"/>
          </p:cNvSpPr>
          <p:nvPr>
            <p:ph type="title"/>
          </p:nvPr>
        </p:nvSpPr>
        <p:spPr>
          <a:xfrm>
            <a:off x="609600" y="274637"/>
            <a:ext cx="10972800" cy="1143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28"/>
          <p:cNvSpPr txBox="1">
            <a:spLocks noGrp="1"/>
          </p:cNvSpPr>
          <p:nvPr>
            <p:ph type="body" idx="1"/>
          </p:nvPr>
        </p:nvSpPr>
        <p:spPr>
          <a:xfrm>
            <a:off x="609600" y="1600200"/>
            <a:ext cx="10972800" cy="4526000"/>
          </a:xfrm>
          <a:prstGeom prst="rect">
            <a:avLst/>
          </a:prstGeom>
          <a:noFill/>
          <a:ln>
            <a:noFill/>
          </a:ln>
        </p:spPr>
        <p:txBody>
          <a:bodyPr spcFirstLastPara="1" wrap="square" lIns="91425" tIns="45700" rIns="91425" bIns="45700" anchor="t" anchorCtr="0">
            <a:noAutofit/>
          </a:bodyPr>
          <a:lstStyle>
            <a:lvl1pPr marL="609585" lvl="0" indent="-457189" algn="l" rtl="0">
              <a:spcBef>
                <a:spcPts val="480"/>
              </a:spcBef>
              <a:spcAft>
                <a:spcPts val="0"/>
              </a:spcAft>
              <a:buClr>
                <a:schemeClr val="dk1"/>
              </a:buClr>
              <a:buSzPts val="1800"/>
              <a:buChar char="•"/>
              <a:defRPr/>
            </a:lvl1pPr>
            <a:lvl2pPr marL="1219170" lvl="1" indent="-457189" algn="l" rtl="0">
              <a:spcBef>
                <a:spcPts val="480"/>
              </a:spcBef>
              <a:spcAft>
                <a:spcPts val="0"/>
              </a:spcAft>
              <a:buClr>
                <a:schemeClr val="dk1"/>
              </a:buClr>
              <a:buSzPts val="1800"/>
              <a:buChar char="–"/>
              <a:defRPr/>
            </a:lvl2pPr>
            <a:lvl3pPr marL="1828754" lvl="2" indent="-457189" algn="l" rtl="0">
              <a:spcBef>
                <a:spcPts val="480"/>
              </a:spcBef>
              <a:spcAft>
                <a:spcPts val="0"/>
              </a:spcAft>
              <a:buClr>
                <a:schemeClr val="dk1"/>
              </a:buClr>
              <a:buSzPts val="1800"/>
              <a:buChar char="•"/>
              <a:defRPr/>
            </a:lvl3pPr>
            <a:lvl4pPr marL="2438339" lvl="3" indent="-457189" algn="l" rtl="0">
              <a:spcBef>
                <a:spcPts val="480"/>
              </a:spcBef>
              <a:spcAft>
                <a:spcPts val="0"/>
              </a:spcAft>
              <a:buClr>
                <a:schemeClr val="dk1"/>
              </a:buClr>
              <a:buSzPts val="1800"/>
              <a:buChar char="–"/>
              <a:defRPr/>
            </a:lvl4pPr>
            <a:lvl5pPr marL="3047924" lvl="4" indent="-457189" algn="l" rtl="0">
              <a:spcBef>
                <a:spcPts val="480"/>
              </a:spcBef>
              <a:spcAft>
                <a:spcPts val="0"/>
              </a:spcAft>
              <a:buClr>
                <a:schemeClr val="dk1"/>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45" name="Google Shape;145;p28"/>
          <p:cNvSpPr txBox="1">
            <a:spLocks noGrp="1"/>
          </p:cNvSpPr>
          <p:nvPr>
            <p:ph type="dt" idx="10"/>
          </p:nvPr>
        </p:nvSpPr>
        <p:spPr>
          <a:xfrm>
            <a:off x="609600" y="6356351"/>
            <a:ext cx="2844800" cy="365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6" name="Google Shape;146;p28"/>
          <p:cNvSpPr txBox="1">
            <a:spLocks noGrp="1"/>
          </p:cNvSpPr>
          <p:nvPr>
            <p:ph type="ftr" idx="11"/>
          </p:nvPr>
        </p:nvSpPr>
        <p:spPr>
          <a:xfrm>
            <a:off x="4165600" y="6356351"/>
            <a:ext cx="3860800" cy="365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7" name="Google Shape;147;p28"/>
          <p:cNvSpPr txBox="1">
            <a:spLocks noGrp="1"/>
          </p:cNvSpPr>
          <p:nvPr>
            <p:ph type="sldNum" idx="12"/>
          </p:nvPr>
        </p:nvSpPr>
        <p:spPr>
          <a:xfrm>
            <a:off x="8737600" y="6356351"/>
            <a:ext cx="2844800" cy="365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72060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48"/>
        <p:cNvGrpSpPr/>
        <p:nvPr/>
      </p:nvGrpSpPr>
      <p:grpSpPr>
        <a:xfrm>
          <a:off x="0" y="0"/>
          <a:ext cx="0" cy="0"/>
          <a:chOff x="0" y="0"/>
          <a:chExt cx="0" cy="0"/>
        </a:xfrm>
      </p:grpSpPr>
      <p:sp>
        <p:nvSpPr>
          <p:cNvPr id="149" name="Google Shape;149;p29"/>
          <p:cNvSpPr txBox="1">
            <a:spLocks noGrp="1"/>
          </p:cNvSpPr>
          <p:nvPr>
            <p:ph type="ctrTitle"/>
          </p:nvPr>
        </p:nvSpPr>
        <p:spPr>
          <a:xfrm>
            <a:off x="914400" y="2130425"/>
            <a:ext cx="10363200" cy="1470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0" name="Google Shape;150;p29"/>
          <p:cNvSpPr txBox="1">
            <a:spLocks noGrp="1"/>
          </p:cNvSpPr>
          <p:nvPr>
            <p:ph type="subTitle" idx="1"/>
          </p:nvPr>
        </p:nvSpPr>
        <p:spPr>
          <a:xfrm>
            <a:off x="1828800" y="3886200"/>
            <a:ext cx="8534400" cy="1752800"/>
          </a:xfrm>
          <a:prstGeom prst="rect">
            <a:avLst/>
          </a:prstGeom>
          <a:noFill/>
          <a:ln>
            <a:noFill/>
          </a:ln>
        </p:spPr>
        <p:txBody>
          <a:bodyPr spcFirstLastPara="1" wrap="square" lIns="91425" tIns="45700" rIns="91425" bIns="45700" anchor="t" anchorCtr="0">
            <a:noAutofit/>
          </a:bodyPr>
          <a:lstStyle>
            <a:lvl1pPr lvl="0" algn="ctr" rtl="0">
              <a:spcBef>
                <a:spcPts val="853"/>
              </a:spcBef>
              <a:spcAft>
                <a:spcPts val="0"/>
              </a:spcAft>
              <a:buClr>
                <a:srgbClr val="888888"/>
              </a:buClr>
              <a:buSzPts val="3200"/>
              <a:buNone/>
              <a:defRPr>
                <a:solidFill>
                  <a:srgbClr val="888888"/>
                </a:solidFill>
              </a:defRPr>
            </a:lvl1pPr>
            <a:lvl2pPr lvl="1" algn="ctr" rtl="0">
              <a:spcBef>
                <a:spcPts val="747"/>
              </a:spcBef>
              <a:spcAft>
                <a:spcPts val="0"/>
              </a:spcAft>
              <a:buClr>
                <a:srgbClr val="888888"/>
              </a:buClr>
              <a:buSzPts val="2800"/>
              <a:buNone/>
              <a:defRPr>
                <a:solidFill>
                  <a:srgbClr val="888888"/>
                </a:solidFill>
              </a:defRPr>
            </a:lvl2pPr>
            <a:lvl3pPr lvl="2" algn="ctr" rtl="0">
              <a:spcBef>
                <a:spcPts val="640"/>
              </a:spcBef>
              <a:spcAft>
                <a:spcPts val="0"/>
              </a:spcAft>
              <a:buClr>
                <a:srgbClr val="888888"/>
              </a:buClr>
              <a:buSzPts val="2400"/>
              <a:buNone/>
              <a:defRPr>
                <a:solidFill>
                  <a:srgbClr val="888888"/>
                </a:solidFill>
              </a:defRPr>
            </a:lvl3pPr>
            <a:lvl4pPr lvl="3" algn="ctr" rtl="0">
              <a:spcBef>
                <a:spcPts val="533"/>
              </a:spcBef>
              <a:spcAft>
                <a:spcPts val="0"/>
              </a:spcAft>
              <a:buClr>
                <a:srgbClr val="888888"/>
              </a:buClr>
              <a:buSzPts val="2000"/>
              <a:buNone/>
              <a:defRPr>
                <a:solidFill>
                  <a:srgbClr val="888888"/>
                </a:solidFill>
              </a:defRPr>
            </a:lvl4pPr>
            <a:lvl5pPr lvl="4" algn="ctr" rtl="0">
              <a:spcBef>
                <a:spcPts val="533"/>
              </a:spcBef>
              <a:spcAft>
                <a:spcPts val="0"/>
              </a:spcAft>
              <a:buClr>
                <a:srgbClr val="888888"/>
              </a:buClr>
              <a:buSzPts val="2000"/>
              <a:buNone/>
              <a:defRPr>
                <a:solidFill>
                  <a:srgbClr val="888888"/>
                </a:solidFill>
              </a:defRPr>
            </a:lvl5pPr>
            <a:lvl6pPr lvl="5" algn="ctr" rtl="0">
              <a:spcBef>
                <a:spcPts val="533"/>
              </a:spcBef>
              <a:spcAft>
                <a:spcPts val="0"/>
              </a:spcAft>
              <a:buClr>
                <a:srgbClr val="888888"/>
              </a:buClr>
              <a:buSzPts val="2000"/>
              <a:buNone/>
              <a:defRPr>
                <a:solidFill>
                  <a:srgbClr val="888888"/>
                </a:solidFill>
              </a:defRPr>
            </a:lvl6pPr>
            <a:lvl7pPr lvl="6" algn="ctr" rtl="0">
              <a:spcBef>
                <a:spcPts val="533"/>
              </a:spcBef>
              <a:spcAft>
                <a:spcPts val="0"/>
              </a:spcAft>
              <a:buClr>
                <a:srgbClr val="888888"/>
              </a:buClr>
              <a:buSzPts val="2000"/>
              <a:buNone/>
              <a:defRPr>
                <a:solidFill>
                  <a:srgbClr val="888888"/>
                </a:solidFill>
              </a:defRPr>
            </a:lvl7pPr>
            <a:lvl8pPr lvl="7" algn="ctr" rtl="0">
              <a:spcBef>
                <a:spcPts val="533"/>
              </a:spcBef>
              <a:spcAft>
                <a:spcPts val="0"/>
              </a:spcAft>
              <a:buClr>
                <a:srgbClr val="888888"/>
              </a:buClr>
              <a:buSzPts val="2000"/>
              <a:buNone/>
              <a:defRPr>
                <a:solidFill>
                  <a:srgbClr val="888888"/>
                </a:solidFill>
              </a:defRPr>
            </a:lvl8pPr>
            <a:lvl9pPr lvl="8" algn="ctr" rtl="0">
              <a:spcBef>
                <a:spcPts val="533"/>
              </a:spcBef>
              <a:spcAft>
                <a:spcPts val="0"/>
              </a:spcAft>
              <a:buClr>
                <a:srgbClr val="888888"/>
              </a:buClr>
              <a:buSzPts val="2000"/>
              <a:buNone/>
              <a:defRPr>
                <a:solidFill>
                  <a:srgbClr val="888888"/>
                </a:solidFill>
              </a:defRPr>
            </a:lvl9pPr>
          </a:lstStyle>
          <a:p>
            <a:endParaRPr/>
          </a:p>
        </p:txBody>
      </p:sp>
      <p:sp>
        <p:nvSpPr>
          <p:cNvPr id="151" name="Google Shape;151;p29"/>
          <p:cNvSpPr txBox="1">
            <a:spLocks noGrp="1"/>
          </p:cNvSpPr>
          <p:nvPr>
            <p:ph type="dt" idx="10"/>
          </p:nvPr>
        </p:nvSpPr>
        <p:spPr>
          <a:xfrm>
            <a:off x="609600" y="6356351"/>
            <a:ext cx="2844800" cy="365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2" name="Google Shape;152;p29"/>
          <p:cNvSpPr txBox="1">
            <a:spLocks noGrp="1"/>
          </p:cNvSpPr>
          <p:nvPr>
            <p:ph type="ftr" idx="11"/>
          </p:nvPr>
        </p:nvSpPr>
        <p:spPr>
          <a:xfrm>
            <a:off x="4165600" y="6356351"/>
            <a:ext cx="3860800" cy="365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3" name="Google Shape;153;p29"/>
          <p:cNvSpPr txBox="1">
            <a:spLocks noGrp="1"/>
          </p:cNvSpPr>
          <p:nvPr>
            <p:ph type="sldNum" idx="12"/>
          </p:nvPr>
        </p:nvSpPr>
        <p:spPr>
          <a:xfrm>
            <a:off x="8737600" y="6356351"/>
            <a:ext cx="2844800" cy="365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62107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54"/>
        <p:cNvGrpSpPr/>
        <p:nvPr/>
      </p:nvGrpSpPr>
      <p:grpSpPr>
        <a:xfrm>
          <a:off x="0" y="0"/>
          <a:ext cx="0" cy="0"/>
          <a:chOff x="0" y="0"/>
          <a:chExt cx="0" cy="0"/>
        </a:xfrm>
      </p:grpSpPr>
      <p:sp>
        <p:nvSpPr>
          <p:cNvPr id="155" name="Google Shape;155;p30"/>
          <p:cNvSpPr txBox="1">
            <a:spLocks noGrp="1"/>
          </p:cNvSpPr>
          <p:nvPr>
            <p:ph type="title"/>
          </p:nvPr>
        </p:nvSpPr>
        <p:spPr>
          <a:xfrm>
            <a:off x="609600" y="273051"/>
            <a:ext cx="4011200" cy="11620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dk1"/>
              </a:buClr>
              <a:buSzPts val="2000"/>
              <a:buFont typeface="Calibri"/>
              <a:buNone/>
              <a:defRPr sz="2667"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6" name="Google Shape;156;p30"/>
          <p:cNvSpPr txBox="1">
            <a:spLocks noGrp="1"/>
          </p:cNvSpPr>
          <p:nvPr>
            <p:ph type="body" idx="1"/>
          </p:nvPr>
        </p:nvSpPr>
        <p:spPr>
          <a:xfrm>
            <a:off x="4766733" y="273051"/>
            <a:ext cx="6815600" cy="5852800"/>
          </a:xfrm>
          <a:prstGeom prst="rect">
            <a:avLst/>
          </a:prstGeom>
          <a:noFill/>
          <a:ln>
            <a:noFill/>
          </a:ln>
        </p:spPr>
        <p:txBody>
          <a:bodyPr spcFirstLastPara="1" wrap="square" lIns="91425" tIns="45700" rIns="91425" bIns="45700" anchor="t" anchorCtr="0">
            <a:noAutofit/>
          </a:bodyPr>
          <a:lstStyle>
            <a:lvl1pPr marL="609585" lvl="0" indent="-575719" algn="l" rtl="0">
              <a:spcBef>
                <a:spcPts val="853"/>
              </a:spcBef>
              <a:spcAft>
                <a:spcPts val="0"/>
              </a:spcAft>
              <a:buClr>
                <a:schemeClr val="dk1"/>
              </a:buClr>
              <a:buSzPts val="3200"/>
              <a:buChar char="•"/>
              <a:defRPr sz="4267"/>
            </a:lvl1pPr>
            <a:lvl2pPr marL="1219170" lvl="1" indent="-541853" algn="l" rtl="0">
              <a:spcBef>
                <a:spcPts val="747"/>
              </a:spcBef>
              <a:spcAft>
                <a:spcPts val="0"/>
              </a:spcAft>
              <a:buClr>
                <a:schemeClr val="dk1"/>
              </a:buClr>
              <a:buSzPts val="2800"/>
              <a:buChar char="–"/>
              <a:defRPr sz="3733"/>
            </a:lvl2pPr>
            <a:lvl3pPr marL="1828754" lvl="2" indent="-507987" algn="l" rtl="0">
              <a:spcBef>
                <a:spcPts val="640"/>
              </a:spcBef>
              <a:spcAft>
                <a:spcPts val="0"/>
              </a:spcAft>
              <a:buClr>
                <a:schemeClr val="dk1"/>
              </a:buClr>
              <a:buSzPts val="2400"/>
              <a:buChar char="•"/>
              <a:defRPr sz="3200"/>
            </a:lvl3pPr>
            <a:lvl4pPr marL="2438339" lvl="3" indent="-474121" algn="l" rtl="0">
              <a:spcBef>
                <a:spcPts val="533"/>
              </a:spcBef>
              <a:spcAft>
                <a:spcPts val="0"/>
              </a:spcAft>
              <a:buClr>
                <a:schemeClr val="dk1"/>
              </a:buClr>
              <a:buSzPts val="2000"/>
              <a:buChar char="–"/>
              <a:defRPr sz="2667"/>
            </a:lvl4pPr>
            <a:lvl5pPr marL="3047924" lvl="4" indent="-474121" algn="l" rtl="0">
              <a:spcBef>
                <a:spcPts val="533"/>
              </a:spcBef>
              <a:spcAft>
                <a:spcPts val="0"/>
              </a:spcAft>
              <a:buClr>
                <a:schemeClr val="dk1"/>
              </a:buClr>
              <a:buSzPts val="2000"/>
              <a:buChar char="»"/>
              <a:defRPr sz="2667"/>
            </a:lvl5pPr>
            <a:lvl6pPr marL="3657509" lvl="5" indent="-474121" algn="l" rtl="0">
              <a:spcBef>
                <a:spcPts val="533"/>
              </a:spcBef>
              <a:spcAft>
                <a:spcPts val="0"/>
              </a:spcAft>
              <a:buClr>
                <a:schemeClr val="dk1"/>
              </a:buClr>
              <a:buSzPts val="2000"/>
              <a:buChar char="•"/>
              <a:defRPr sz="2667"/>
            </a:lvl6pPr>
            <a:lvl7pPr marL="4267093" lvl="6" indent="-474121" algn="l" rtl="0">
              <a:spcBef>
                <a:spcPts val="533"/>
              </a:spcBef>
              <a:spcAft>
                <a:spcPts val="0"/>
              </a:spcAft>
              <a:buClr>
                <a:schemeClr val="dk1"/>
              </a:buClr>
              <a:buSzPts val="2000"/>
              <a:buChar char="•"/>
              <a:defRPr sz="2667"/>
            </a:lvl7pPr>
            <a:lvl8pPr marL="4876678" lvl="7" indent="-474121" algn="l" rtl="0">
              <a:spcBef>
                <a:spcPts val="533"/>
              </a:spcBef>
              <a:spcAft>
                <a:spcPts val="0"/>
              </a:spcAft>
              <a:buClr>
                <a:schemeClr val="dk1"/>
              </a:buClr>
              <a:buSzPts val="2000"/>
              <a:buChar char="•"/>
              <a:defRPr sz="2667"/>
            </a:lvl8pPr>
            <a:lvl9pPr marL="5486263" lvl="8" indent="-474121" algn="l" rtl="0">
              <a:spcBef>
                <a:spcPts val="533"/>
              </a:spcBef>
              <a:spcAft>
                <a:spcPts val="0"/>
              </a:spcAft>
              <a:buClr>
                <a:schemeClr val="dk1"/>
              </a:buClr>
              <a:buSzPts val="2000"/>
              <a:buChar char="•"/>
              <a:defRPr sz="2667"/>
            </a:lvl9pPr>
          </a:lstStyle>
          <a:p>
            <a:endParaRPr/>
          </a:p>
        </p:txBody>
      </p:sp>
      <p:sp>
        <p:nvSpPr>
          <p:cNvPr id="157" name="Google Shape;157;p30"/>
          <p:cNvSpPr txBox="1">
            <a:spLocks noGrp="1"/>
          </p:cNvSpPr>
          <p:nvPr>
            <p:ph type="body" idx="2"/>
          </p:nvPr>
        </p:nvSpPr>
        <p:spPr>
          <a:xfrm>
            <a:off x="609600" y="1435100"/>
            <a:ext cx="4011200" cy="4691200"/>
          </a:xfrm>
          <a:prstGeom prst="rect">
            <a:avLst/>
          </a:prstGeom>
          <a:noFill/>
          <a:ln>
            <a:noFill/>
          </a:ln>
        </p:spPr>
        <p:txBody>
          <a:bodyPr spcFirstLastPara="1" wrap="square" lIns="91425" tIns="45700" rIns="91425" bIns="45700" anchor="t" anchorCtr="0">
            <a:noAutofit/>
          </a:bodyPr>
          <a:lstStyle>
            <a:lvl1pPr marL="609585" lvl="0" indent="-304792" algn="l" rtl="0">
              <a:spcBef>
                <a:spcPts val="373"/>
              </a:spcBef>
              <a:spcAft>
                <a:spcPts val="0"/>
              </a:spcAft>
              <a:buClr>
                <a:schemeClr val="dk1"/>
              </a:buClr>
              <a:buSzPts val="1400"/>
              <a:buNone/>
              <a:defRPr sz="1867"/>
            </a:lvl1pPr>
            <a:lvl2pPr marL="1219170" lvl="1" indent="-304792" algn="l" rtl="0">
              <a:spcBef>
                <a:spcPts val="320"/>
              </a:spcBef>
              <a:spcAft>
                <a:spcPts val="0"/>
              </a:spcAft>
              <a:buClr>
                <a:schemeClr val="dk1"/>
              </a:buClr>
              <a:buSzPts val="1200"/>
              <a:buNone/>
              <a:defRPr sz="1600"/>
            </a:lvl2pPr>
            <a:lvl3pPr marL="1828754" lvl="2" indent="-304792" algn="l" rtl="0">
              <a:spcBef>
                <a:spcPts val="267"/>
              </a:spcBef>
              <a:spcAft>
                <a:spcPts val="0"/>
              </a:spcAft>
              <a:buClr>
                <a:schemeClr val="dk1"/>
              </a:buClr>
              <a:buSzPts val="1000"/>
              <a:buNone/>
              <a:defRPr sz="1333"/>
            </a:lvl3pPr>
            <a:lvl4pPr marL="2438339" lvl="3" indent="-304792" algn="l" rtl="0">
              <a:spcBef>
                <a:spcPts val="240"/>
              </a:spcBef>
              <a:spcAft>
                <a:spcPts val="0"/>
              </a:spcAft>
              <a:buClr>
                <a:schemeClr val="dk1"/>
              </a:buClr>
              <a:buSzPts val="900"/>
              <a:buNone/>
              <a:defRPr sz="1200"/>
            </a:lvl4pPr>
            <a:lvl5pPr marL="3047924" lvl="4" indent="-304792" algn="l" rtl="0">
              <a:spcBef>
                <a:spcPts val="240"/>
              </a:spcBef>
              <a:spcAft>
                <a:spcPts val="0"/>
              </a:spcAft>
              <a:buClr>
                <a:schemeClr val="dk1"/>
              </a:buClr>
              <a:buSzPts val="900"/>
              <a:buNone/>
              <a:defRPr sz="1200"/>
            </a:lvl5pPr>
            <a:lvl6pPr marL="3657509" lvl="5" indent="-304792" algn="l" rtl="0">
              <a:spcBef>
                <a:spcPts val="240"/>
              </a:spcBef>
              <a:spcAft>
                <a:spcPts val="0"/>
              </a:spcAft>
              <a:buClr>
                <a:schemeClr val="dk1"/>
              </a:buClr>
              <a:buSzPts val="900"/>
              <a:buNone/>
              <a:defRPr sz="1200"/>
            </a:lvl6pPr>
            <a:lvl7pPr marL="4267093" lvl="6" indent="-304792" algn="l" rtl="0">
              <a:spcBef>
                <a:spcPts val="240"/>
              </a:spcBef>
              <a:spcAft>
                <a:spcPts val="0"/>
              </a:spcAft>
              <a:buClr>
                <a:schemeClr val="dk1"/>
              </a:buClr>
              <a:buSzPts val="900"/>
              <a:buNone/>
              <a:defRPr sz="1200"/>
            </a:lvl7pPr>
            <a:lvl8pPr marL="4876678" lvl="7" indent="-304792" algn="l" rtl="0">
              <a:spcBef>
                <a:spcPts val="240"/>
              </a:spcBef>
              <a:spcAft>
                <a:spcPts val="0"/>
              </a:spcAft>
              <a:buClr>
                <a:schemeClr val="dk1"/>
              </a:buClr>
              <a:buSzPts val="900"/>
              <a:buNone/>
              <a:defRPr sz="1200"/>
            </a:lvl8pPr>
            <a:lvl9pPr marL="5486263" lvl="8" indent="-304792" algn="l" rtl="0">
              <a:spcBef>
                <a:spcPts val="240"/>
              </a:spcBef>
              <a:spcAft>
                <a:spcPts val="0"/>
              </a:spcAft>
              <a:buClr>
                <a:schemeClr val="dk1"/>
              </a:buClr>
              <a:buSzPts val="900"/>
              <a:buNone/>
              <a:defRPr sz="1200"/>
            </a:lvl9pPr>
          </a:lstStyle>
          <a:p>
            <a:endParaRPr/>
          </a:p>
        </p:txBody>
      </p:sp>
      <p:sp>
        <p:nvSpPr>
          <p:cNvPr id="158" name="Google Shape;158;p30"/>
          <p:cNvSpPr txBox="1">
            <a:spLocks noGrp="1"/>
          </p:cNvSpPr>
          <p:nvPr>
            <p:ph type="dt" idx="10"/>
          </p:nvPr>
        </p:nvSpPr>
        <p:spPr>
          <a:xfrm>
            <a:off x="609600" y="6356351"/>
            <a:ext cx="2844800" cy="365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9" name="Google Shape;159;p30"/>
          <p:cNvSpPr txBox="1">
            <a:spLocks noGrp="1"/>
          </p:cNvSpPr>
          <p:nvPr>
            <p:ph type="ftr" idx="11"/>
          </p:nvPr>
        </p:nvSpPr>
        <p:spPr>
          <a:xfrm>
            <a:off x="4165600" y="6356351"/>
            <a:ext cx="3860800" cy="365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0" name="Google Shape;160;p30"/>
          <p:cNvSpPr txBox="1">
            <a:spLocks noGrp="1"/>
          </p:cNvSpPr>
          <p:nvPr>
            <p:ph type="sldNum" idx="12"/>
          </p:nvPr>
        </p:nvSpPr>
        <p:spPr>
          <a:xfrm>
            <a:off x="8737600" y="6356351"/>
            <a:ext cx="2844800" cy="365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30809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499162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1"/>
        <p:cNvGrpSpPr/>
        <p:nvPr/>
      </p:nvGrpSpPr>
      <p:grpSpPr>
        <a:xfrm>
          <a:off x="0" y="0"/>
          <a:ext cx="0" cy="0"/>
          <a:chOff x="0" y="0"/>
          <a:chExt cx="0" cy="0"/>
        </a:xfrm>
      </p:grpSpPr>
      <p:sp>
        <p:nvSpPr>
          <p:cNvPr id="162" name="Google Shape;162;p31"/>
          <p:cNvSpPr txBox="1">
            <a:spLocks noGrp="1"/>
          </p:cNvSpPr>
          <p:nvPr>
            <p:ph type="title"/>
          </p:nvPr>
        </p:nvSpPr>
        <p:spPr>
          <a:xfrm>
            <a:off x="609600" y="274637"/>
            <a:ext cx="10972800" cy="1143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3" name="Google Shape;163;p31"/>
          <p:cNvSpPr txBox="1">
            <a:spLocks noGrp="1"/>
          </p:cNvSpPr>
          <p:nvPr>
            <p:ph type="dt" idx="10"/>
          </p:nvPr>
        </p:nvSpPr>
        <p:spPr>
          <a:xfrm>
            <a:off x="609600" y="6356351"/>
            <a:ext cx="2844800" cy="365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4" name="Google Shape;164;p31"/>
          <p:cNvSpPr txBox="1">
            <a:spLocks noGrp="1"/>
          </p:cNvSpPr>
          <p:nvPr>
            <p:ph type="ftr" idx="11"/>
          </p:nvPr>
        </p:nvSpPr>
        <p:spPr>
          <a:xfrm>
            <a:off x="4165600" y="6356351"/>
            <a:ext cx="3860800" cy="365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5" name="Google Shape;165;p31"/>
          <p:cNvSpPr txBox="1">
            <a:spLocks noGrp="1"/>
          </p:cNvSpPr>
          <p:nvPr>
            <p:ph type="sldNum" idx="12"/>
          </p:nvPr>
        </p:nvSpPr>
        <p:spPr>
          <a:xfrm>
            <a:off x="8737600" y="6356351"/>
            <a:ext cx="2844800" cy="365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98216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6"/>
        <p:cNvGrpSpPr/>
        <p:nvPr/>
      </p:nvGrpSpPr>
      <p:grpSpPr>
        <a:xfrm>
          <a:off x="0" y="0"/>
          <a:ext cx="0" cy="0"/>
          <a:chOff x="0" y="0"/>
          <a:chExt cx="0" cy="0"/>
        </a:xfrm>
      </p:grpSpPr>
      <p:sp>
        <p:nvSpPr>
          <p:cNvPr id="167" name="Google Shape;167;p32"/>
          <p:cNvSpPr txBox="1">
            <a:spLocks noGrp="1"/>
          </p:cNvSpPr>
          <p:nvPr>
            <p:ph type="title"/>
          </p:nvPr>
        </p:nvSpPr>
        <p:spPr>
          <a:xfrm>
            <a:off x="963084" y="4406900"/>
            <a:ext cx="10363200" cy="1362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chemeClr val="dk1"/>
              </a:buClr>
              <a:buSzPts val="4000"/>
              <a:buFont typeface="Calibri"/>
              <a:buNone/>
              <a:defRPr sz="5333"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8" name="Google Shape;168;p32"/>
          <p:cNvSpPr txBox="1">
            <a:spLocks noGrp="1"/>
          </p:cNvSpPr>
          <p:nvPr>
            <p:ph type="body" idx="1"/>
          </p:nvPr>
        </p:nvSpPr>
        <p:spPr>
          <a:xfrm>
            <a:off x="963084" y="2906713"/>
            <a:ext cx="10363200" cy="1500400"/>
          </a:xfrm>
          <a:prstGeom prst="rect">
            <a:avLst/>
          </a:prstGeom>
          <a:noFill/>
          <a:ln>
            <a:noFill/>
          </a:ln>
        </p:spPr>
        <p:txBody>
          <a:bodyPr spcFirstLastPara="1" wrap="square" lIns="91425" tIns="45700" rIns="91425" bIns="45700" anchor="b" anchorCtr="0">
            <a:noAutofit/>
          </a:bodyPr>
          <a:lstStyle>
            <a:lvl1pPr marL="609585" lvl="0" indent="-304792" algn="l" rtl="0">
              <a:spcBef>
                <a:spcPts val="533"/>
              </a:spcBef>
              <a:spcAft>
                <a:spcPts val="0"/>
              </a:spcAft>
              <a:buClr>
                <a:srgbClr val="888888"/>
              </a:buClr>
              <a:buSzPts val="2000"/>
              <a:buNone/>
              <a:defRPr sz="2667">
                <a:solidFill>
                  <a:srgbClr val="888888"/>
                </a:solidFill>
              </a:defRPr>
            </a:lvl1pPr>
            <a:lvl2pPr marL="1219170" lvl="1" indent="-304792" algn="l" rtl="0">
              <a:spcBef>
                <a:spcPts val="480"/>
              </a:spcBef>
              <a:spcAft>
                <a:spcPts val="0"/>
              </a:spcAft>
              <a:buClr>
                <a:srgbClr val="888888"/>
              </a:buClr>
              <a:buSzPts val="1800"/>
              <a:buNone/>
              <a:defRPr sz="2400">
                <a:solidFill>
                  <a:srgbClr val="888888"/>
                </a:solidFill>
              </a:defRPr>
            </a:lvl2pPr>
            <a:lvl3pPr marL="1828754" lvl="2" indent="-304792" algn="l" rtl="0">
              <a:spcBef>
                <a:spcPts val="427"/>
              </a:spcBef>
              <a:spcAft>
                <a:spcPts val="0"/>
              </a:spcAft>
              <a:buClr>
                <a:srgbClr val="888888"/>
              </a:buClr>
              <a:buSzPts val="1600"/>
              <a:buNone/>
              <a:defRPr sz="2133">
                <a:solidFill>
                  <a:srgbClr val="888888"/>
                </a:solidFill>
              </a:defRPr>
            </a:lvl3pPr>
            <a:lvl4pPr marL="2438339" lvl="3" indent="-304792" algn="l" rtl="0">
              <a:spcBef>
                <a:spcPts val="373"/>
              </a:spcBef>
              <a:spcAft>
                <a:spcPts val="0"/>
              </a:spcAft>
              <a:buClr>
                <a:srgbClr val="888888"/>
              </a:buClr>
              <a:buSzPts val="1400"/>
              <a:buNone/>
              <a:defRPr sz="1867">
                <a:solidFill>
                  <a:srgbClr val="888888"/>
                </a:solidFill>
              </a:defRPr>
            </a:lvl4pPr>
            <a:lvl5pPr marL="3047924" lvl="4" indent="-304792" algn="l" rtl="0">
              <a:spcBef>
                <a:spcPts val="373"/>
              </a:spcBef>
              <a:spcAft>
                <a:spcPts val="0"/>
              </a:spcAft>
              <a:buClr>
                <a:srgbClr val="888888"/>
              </a:buClr>
              <a:buSzPts val="1400"/>
              <a:buNone/>
              <a:defRPr sz="1867">
                <a:solidFill>
                  <a:srgbClr val="888888"/>
                </a:solidFill>
              </a:defRPr>
            </a:lvl5pPr>
            <a:lvl6pPr marL="3657509" lvl="5" indent="-304792" algn="l" rtl="0">
              <a:spcBef>
                <a:spcPts val="373"/>
              </a:spcBef>
              <a:spcAft>
                <a:spcPts val="0"/>
              </a:spcAft>
              <a:buClr>
                <a:srgbClr val="888888"/>
              </a:buClr>
              <a:buSzPts val="1400"/>
              <a:buNone/>
              <a:defRPr sz="1867">
                <a:solidFill>
                  <a:srgbClr val="888888"/>
                </a:solidFill>
              </a:defRPr>
            </a:lvl6pPr>
            <a:lvl7pPr marL="4267093" lvl="6" indent="-304792" algn="l" rtl="0">
              <a:spcBef>
                <a:spcPts val="373"/>
              </a:spcBef>
              <a:spcAft>
                <a:spcPts val="0"/>
              </a:spcAft>
              <a:buClr>
                <a:srgbClr val="888888"/>
              </a:buClr>
              <a:buSzPts val="1400"/>
              <a:buNone/>
              <a:defRPr sz="1867">
                <a:solidFill>
                  <a:srgbClr val="888888"/>
                </a:solidFill>
              </a:defRPr>
            </a:lvl7pPr>
            <a:lvl8pPr marL="4876678" lvl="7" indent="-304792" algn="l" rtl="0">
              <a:spcBef>
                <a:spcPts val="373"/>
              </a:spcBef>
              <a:spcAft>
                <a:spcPts val="0"/>
              </a:spcAft>
              <a:buClr>
                <a:srgbClr val="888888"/>
              </a:buClr>
              <a:buSzPts val="1400"/>
              <a:buNone/>
              <a:defRPr sz="1867">
                <a:solidFill>
                  <a:srgbClr val="888888"/>
                </a:solidFill>
              </a:defRPr>
            </a:lvl8pPr>
            <a:lvl9pPr marL="5486263" lvl="8" indent="-304792" algn="l" rtl="0">
              <a:spcBef>
                <a:spcPts val="373"/>
              </a:spcBef>
              <a:spcAft>
                <a:spcPts val="0"/>
              </a:spcAft>
              <a:buClr>
                <a:srgbClr val="888888"/>
              </a:buClr>
              <a:buSzPts val="1400"/>
              <a:buNone/>
              <a:defRPr sz="1867">
                <a:solidFill>
                  <a:srgbClr val="888888"/>
                </a:solidFill>
              </a:defRPr>
            </a:lvl9pPr>
          </a:lstStyle>
          <a:p>
            <a:endParaRPr/>
          </a:p>
        </p:txBody>
      </p:sp>
      <p:sp>
        <p:nvSpPr>
          <p:cNvPr id="169" name="Google Shape;169;p32"/>
          <p:cNvSpPr txBox="1">
            <a:spLocks noGrp="1"/>
          </p:cNvSpPr>
          <p:nvPr>
            <p:ph type="dt" idx="10"/>
          </p:nvPr>
        </p:nvSpPr>
        <p:spPr>
          <a:xfrm>
            <a:off x="609600" y="6356351"/>
            <a:ext cx="2844800" cy="365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0" name="Google Shape;170;p32"/>
          <p:cNvSpPr txBox="1">
            <a:spLocks noGrp="1"/>
          </p:cNvSpPr>
          <p:nvPr>
            <p:ph type="ftr" idx="11"/>
          </p:nvPr>
        </p:nvSpPr>
        <p:spPr>
          <a:xfrm>
            <a:off x="4165600" y="6356351"/>
            <a:ext cx="3860800" cy="365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1" name="Google Shape;171;p32"/>
          <p:cNvSpPr txBox="1">
            <a:spLocks noGrp="1"/>
          </p:cNvSpPr>
          <p:nvPr>
            <p:ph type="sldNum" idx="12"/>
          </p:nvPr>
        </p:nvSpPr>
        <p:spPr>
          <a:xfrm>
            <a:off x="8737600" y="6356351"/>
            <a:ext cx="2844800" cy="365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49191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72"/>
        <p:cNvGrpSpPr/>
        <p:nvPr/>
      </p:nvGrpSpPr>
      <p:grpSpPr>
        <a:xfrm>
          <a:off x="0" y="0"/>
          <a:ext cx="0" cy="0"/>
          <a:chOff x="0" y="0"/>
          <a:chExt cx="0" cy="0"/>
        </a:xfrm>
      </p:grpSpPr>
      <p:sp>
        <p:nvSpPr>
          <p:cNvPr id="173" name="Google Shape;173;p33"/>
          <p:cNvSpPr txBox="1">
            <a:spLocks noGrp="1"/>
          </p:cNvSpPr>
          <p:nvPr>
            <p:ph type="title"/>
          </p:nvPr>
        </p:nvSpPr>
        <p:spPr>
          <a:xfrm>
            <a:off x="609600" y="274637"/>
            <a:ext cx="10972800" cy="1143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4" name="Google Shape;174;p33"/>
          <p:cNvSpPr txBox="1">
            <a:spLocks noGrp="1"/>
          </p:cNvSpPr>
          <p:nvPr>
            <p:ph type="body" idx="1"/>
          </p:nvPr>
        </p:nvSpPr>
        <p:spPr>
          <a:xfrm>
            <a:off x="609600" y="1535113"/>
            <a:ext cx="5386800" cy="640000"/>
          </a:xfrm>
          <a:prstGeom prst="rect">
            <a:avLst/>
          </a:prstGeom>
          <a:noFill/>
          <a:ln>
            <a:noFill/>
          </a:ln>
        </p:spPr>
        <p:txBody>
          <a:bodyPr spcFirstLastPara="1" wrap="square" lIns="91425" tIns="45700" rIns="91425" bIns="45700" anchor="b" anchorCtr="0">
            <a:noAutofit/>
          </a:bodyPr>
          <a:lstStyle>
            <a:lvl1pPr marL="609585" lvl="0" indent="-304792" algn="l" rtl="0">
              <a:spcBef>
                <a:spcPts val="640"/>
              </a:spcBef>
              <a:spcAft>
                <a:spcPts val="0"/>
              </a:spcAft>
              <a:buClr>
                <a:schemeClr val="dk1"/>
              </a:buClr>
              <a:buSzPts val="2400"/>
              <a:buNone/>
              <a:defRPr sz="3200" b="1"/>
            </a:lvl1pPr>
            <a:lvl2pPr marL="1219170" lvl="1" indent="-304792" algn="l" rtl="0">
              <a:spcBef>
                <a:spcPts val="533"/>
              </a:spcBef>
              <a:spcAft>
                <a:spcPts val="0"/>
              </a:spcAft>
              <a:buClr>
                <a:schemeClr val="dk1"/>
              </a:buClr>
              <a:buSzPts val="2000"/>
              <a:buNone/>
              <a:defRPr sz="2667" b="1"/>
            </a:lvl2pPr>
            <a:lvl3pPr marL="1828754" lvl="2" indent="-304792" algn="l" rtl="0">
              <a:spcBef>
                <a:spcPts val="480"/>
              </a:spcBef>
              <a:spcAft>
                <a:spcPts val="0"/>
              </a:spcAft>
              <a:buClr>
                <a:schemeClr val="dk1"/>
              </a:buClr>
              <a:buSzPts val="1800"/>
              <a:buNone/>
              <a:defRPr sz="2400" b="1"/>
            </a:lvl3pPr>
            <a:lvl4pPr marL="2438339" lvl="3" indent="-304792" algn="l" rtl="0">
              <a:spcBef>
                <a:spcPts val="427"/>
              </a:spcBef>
              <a:spcAft>
                <a:spcPts val="0"/>
              </a:spcAft>
              <a:buClr>
                <a:schemeClr val="dk1"/>
              </a:buClr>
              <a:buSzPts val="1600"/>
              <a:buNone/>
              <a:defRPr sz="2133" b="1"/>
            </a:lvl4pPr>
            <a:lvl5pPr marL="3047924" lvl="4" indent="-304792" algn="l" rtl="0">
              <a:spcBef>
                <a:spcPts val="427"/>
              </a:spcBef>
              <a:spcAft>
                <a:spcPts val="0"/>
              </a:spcAft>
              <a:buClr>
                <a:schemeClr val="dk1"/>
              </a:buClr>
              <a:buSzPts val="1600"/>
              <a:buNone/>
              <a:defRPr sz="2133" b="1"/>
            </a:lvl5pPr>
            <a:lvl6pPr marL="3657509" lvl="5" indent="-304792" algn="l" rtl="0">
              <a:spcBef>
                <a:spcPts val="427"/>
              </a:spcBef>
              <a:spcAft>
                <a:spcPts val="0"/>
              </a:spcAft>
              <a:buClr>
                <a:schemeClr val="dk1"/>
              </a:buClr>
              <a:buSzPts val="1600"/>
              <a:buNone/>
              <a:defRPr sz="2133" b="1"/>
            </a:lvl6pPr>
            <a:lvl7pPr marL="4267093" lvl="6" indent="-304792" algn="l" rtl="0">
              <a:spcBef>
                <a:spcPts val="427"/>
              </a:spcBef>
              <a:spcAft>
                <a:spcPts val="0"/>
              </a:spcAft>
              <a:buClr>
                <a:schemeClr val="dk1"/>
              </a:buClr>
              <a:buSzPts val="1600"/>
              <a:buNone/>
              <a:defRPr sz="2133" b="1"/>
            </a:lvl7pPr>
            <a:lvl8pPr marL="4876678" lvl="7" indent="-304792" algn="l" rtl="0">
              <a:spcBef>
                <a:spcPts val="427"/>
              </a:spcBef>
              <a:spcAft>
                <a:spcPts val="0"/>
              </a:spcAft>
              <a:buClr>
                <a:schemeClr val="dk1"/>
              </a:buClr>
              <a:buSzPts val="1600"/>
              <a:buNone/>
              <a:defRPr sz="2133" b="1"/>
            </a:lvl8pPr>
            <a:lvl9pPr marL="5486263" lvl="8" indent="-304792" algn="l" rtl="0">
              <a:spcBef>
                <a:spcPts val="427"/>
              </a:spcBef>
              <a:spcAft>
                <a:spcPts val="0"/>
              </a:spcAft>
              <a:buClr>
                <a:schemeClr val="dk1"/>
              </a:buClr>
              <a:buSzPts val="1600"/>
              <a:buNone/>
              <a:defRPr sz="2133" b="1"/>
            </a:lvl9pPr>
          </a:lstStyle>
          <a:p>
            <a:endParaRPr/>
          </a:p>
        </p:txBody>
      </p:sp>
      <p:sp>
        <p:nvSpPr>
          <p:cNvPr id="175" name="Google Shape;175;p33"/>
          <p:cNvSpPr txBox="1">
            <a:spLocks noGrp="1"/>
          </p:cNvSpPr>
          <p:nvPr>
            <p:ph type="body" idx="2"/>
          </p:nvPr>
        </p:nvSpPr>
        <p:spPr>
          <a:xfrm>
            <a:off x="609600" y="2174875"/>
            <a:ext cx="5386800" cy="3951200"/>
          </a:xfrm>
          <a:prstGeom prst="rect">
            <a:avLst/>
          </a:prstGeom>
          <a:noFill/>
          <a:ln>
            <a:noFill/>
          </a:ln>
        </p:spPr>
        <p:txBody>
          <a:bodyPr spcFirstLastPara="1" wrap="square" lIns="91425" tIns="45700" rIns="91425" bIns="45700" anchor="t" anchorCtr="0">
            <a:noAutofit/>
          </a:bodyPr>
          <a:lstStyle>
            <a:lvl1pPr marL="609585" lvl="0" indent="-507987" algn="l" rtl="0">
              <a:spcBef>
                <a:spcPts val="640"/>
              </a:spcBef>
              <a:spcAft>
                <a:spcPts val="0"/>
              </a:spcAft>
              <a:buClr>
                <a:schemeClr val="dk1"/>
              </a:buClr>
              <a:buSzPts val="2400"/>
              <a:buChar char="•"/>
              <a:defRPr sz="3200"/>
            </a:lvl1pPr>
            <a:lvl2pPr marL="1219170" lvl="1" indent="-474121" algn="l" rtl="0">
              <a:spcBef>
                <a:spcPts val="533"/>
              </a:spcBef>
              <a:spcAft>
                <a:spcPts val="0"/>
              </a:spcAft>
              <a:buClr>
                <a:schemeClr val="dk1"/>
              </a:buClr>
              <a:buSzPts val="2000"/>
              <a:buChar char="–"/>
              <a:defRPr sz="2667"/>
            </a:lvl2pPr>
            <a:lvl3pPr marL="1828754" lvl="2" indent="-457189" algn="l" rtl="0">
              <a:spcBef>
                <a:spcPts val="480"/>
              </a:spcBef>
              <a:spcAft>
                <a:spcPts val="0"/>
              </a:spcAft>
              <a:buClr>
                <a:schemeClr val="dk1"/>
              </a:buClr>
              <a:buSzPts val="1800"/>
              <a:buChar char="•"/>
              <a:defRPr sz="2400"/>
            </a:lvl3pPr>
            <a:lvl4pPr marL="2438339" lvl="3" indent="-440256" algn="l" rtl="0">
              <a:spcBef>
                <a:spcPts val="427"/>
              </a:spcBef>
              <a:spcAft>
                <a:spcPts val="0"/>
              </a:spcAft>
              <a:buClr>
                <a:schemeClr val="dk1"/>
              </a:buClr>
              <a:buSzPts val="1600"/>
              <a:buChar char="–"/>
              <a:defRPr sz="2133"/>
            </a:lvl4pPr>
            <a:lvl5pPr marL="3047924" lvl="4" indent="-440256" algn="l" rtl="0">
              <a:spcBef>
                <a:spcPts val="427"/>
              </a:spcBef>
              <a:spcAft>
                <a:spcPts val="0"/>
              </a:spcAft>
              <a:buClr>
                <a:schemeClr val="dk1"/>
              </a:buClr>
              <a:buSzPts val="1600"/>
              <a:buChar char="»"/>
              <a:defRPr sz="2133"/>
            </a:lvl5pPr>
            <a:lvl6pPr marL="3657509" lvl="5" indent="-440256" algn="l" rtl="0">
              <a:spcBef>
                <a:spcPts val="427"/>
              </a:spcBef>
              <a:spcAft>
                <a:spcPts val="0"/>
              </a:spcAft>
              <a:buClr>
                <a:schemeClr val="dk1"/>
              </a:buClr>
              <a:buSzPts val="1600"/>
              <a:buChar char="•"/>
              <a:defRPr sz="2133"/>
            </a:lvl6pPr>
            <a:lvl7pPr marL="4267093" lvl="6" indent="-440256" algn="l" rtl="0">
              <a:spcBef>
                <a:spcPts val="427"/>
              </a:spcBef>
              <a:spcAft>
                <a:spcPts val="0"/>
              </a:spcAft>
              <a:buClr>
                <a:schemeClr val="dk1"/>
              </a:buClr>
              <a:buSzPts val="1600"/>
              <a:buChar char="•"/>
              <a:defRPr sz="2133"/>
            </a:lvl7pPr>
            <a:lvl8pPr marL="4876678" lvl="7" indent="-440256" algn="l" rtl="0">
              <a:spcBef>
                <a:spcPts val="427"/>
              </a:spcBef>
              <a:spcAft>
                <a:spcPts val="0"/>
              </a:spcAft>
              <a:buClr>
                <a:schemeClr val="dk1"/>
              </a:buClr>
              <a:buSzPts val="1600"/>
              <a:buChar char="•"/>
              <a:defRPr sz="2133"/>
            </a:lvl8pPr>
            <a:lvl9pPr marL="5486263" lvl="8" indent="-440256" algn="l" rtl="0">
              <a:spcBef>
                <a:spcPts val="427"/>
              </a:spcBef>
              <a:spcAft>
                <a:spcPts val="0"/>
              </a:spcAft>
              <a:buClr>
                <a:schemeClr val="dk1"/>
              </a:buClr>
              <a:buSzPts val="1600"/>
              <a:buChar char="•"/>
              <a:defRPr sz="2133"/>
            </a:lvl9pPr>
          </a:lstStyle>
          <a:p>
            <a:endParaRPr/>
          </a:p>
        </p:txBody>
      </p:sp>
      <p:sp>
        <p:nvSpPr>
          <p:cNvPr id="176" name="Google Shape;176;p33"/>
          <p:cNvSpPr txBox="1">
            <a:spLocks noGrp="1"/>
          </p:cNvSpPr>
          <p:nvPr>
            <p:ph type="body" idx="3"/>
          </p:nvPr>
        </p:nvSpPr>
        <p:spPr>
          <a:xfrm>
            <a:off x="6193367" y="1535113"/>
            <a:ext cx="5389200" cy="640000"/>
          </a:xfrm>
          <a:prstGeom prst="rect">
            <a:avLst/>
          </a:prstGeom>
          <a:noFill/>
          <a:ln>
            <a:noFill/>
          </a:ln>
        </p:spPr>
        <p:txBody>
          <a:bodyPr spcFirstLastPara="1" wrap="square" lIns="91425" tIns="45700" rIns="91425" bIns="45700" anchor="b" anchorCtr="0">
            <a:noAutofit/>
          </a:bodyPr>
          <a:lstStyle>
            <a:lvl1pPr marL="609585" lvl="0" indent="-304792" algn="l" rtl="0">
              <a:spcBef>
                <a:spcPts val="640"/>
              </a:spcBef>
              <a:spcAft>
                <a:spcPts val="0"/>
              </a:spcAft>
              <a:buClr>
                <a:schemeClr val="dk1"/>
              </a:buClr>
              <a:buSzPts val="2400"/>
              <a:buNone/>
              <a:defRPr sz="3200" b="1"/>
            </a:lvl1pPr>
            <a:lvl2pPr marL="1219170" lvl="1" indent="-304792" algn="l" rtl="0">
              <a:spcBef>
                <a:spcPts val="533"/>
              </a:spcBef>
              <a:spcAft>
                <a:spcPts val="0"/>
              </a:spcAft>
              <a:buClr>
                <a:schemeClr val="dk1"/>
              </a:buClr>
              <a:buSzPts val="2000"/>
              <a:buNone/>
              <a:defRPr sz="2667" b="1"/>
            </a:lvl2pPr>
            <a:lvl3pPr marL="1828754" lvl="2" indent="-304792" algn="l" rtl="0">
              <a:spcBef>
                <a:spcPts val="480"/>
              </a:spcBef>
              <a:spcAft>
                <a:spcPts val="0"/>
              </a:spcAft>
              <a:buClr>
                <a:schemeClr val="dk1"/>
              </a:buClr>
              <a:buSzPts val="1800"/>
              <a:buNone/>
              <a:defRPr sz="2400" b="1"/>
            </a:lvl3pPr>
            <a:lvl4pPr marL="2438339" lvl="3" indent="-304792" algn="l" rtl="0">
              <a:spcBef>
                <a:spcPts val="427"/>
              </a:spcBef>
              <a:spcAft>
                <a:spcPts val="0"/>
              </a:spcAft>
              <a:buClr>
                <a:schemeClr val="dk1"/>
              </a:buClr>
              <a:buSzPts val="1600"/>
              <a:buNone/>
              <a:defRPr sz="2133" b="1"/>
            </a:lvl4pPr>
            <a:lvl5pPr marL="3047924" lvl="4" indent="-304792" algn="l" rtl="0">
              <a:spcBef>
                <a:spcPts val="427"/>
              </a:spcBef>
              <a:spcAft>
                <a:spcPts val="0"/>
              </a:spcAft>
              <a:buClr>
                <a:schemeClr val="dk1"/>
              </a:buClr>
              <a:buSzPts val="1600"/>
              <a:buNone/>
              <a:defRPr sz="2133" b="1"/>
            </a:lvl5pPr>
            <a:lvl6pPr marL="3657509" lvl="5" indent="-304792" algn="l" rtl="0">
              <a:spcBef>
                <a:spcPts val="427"/>
              </a:spcBef>
              <a:spcAft>
                <a:spcPts val="0"/>
              </a:spcAft>
              <a:buClr>
                <a:schemeClr val="dk1"/>
              </a:buClr>
              <a:buSzPts val="1600"/>
              <a:buNone/>
              <a:defRPr sz="2133" b="1"/>
            </a:lvl6pPr>
            <a:lvl7pPr marL="4267093" lvl="6" indent="-304792" algn="l" rtl="0">
              <a:spcBef>
                <a:spcPts val="427"/>
              </a:spcBef>
              <a:spcAft>
                <a:spcPts val="0"/>
              </a:spcAft>
              <a:buClr>
                <a:schemeClr val="dk1"/>
              </a:buClr>
              <a:buSzPts val="1600"/>
              <a:buNone/>
              <a:defRPr sz="2133" b="1"/>
            </a:lvl7pPr>
            <a:lvl8pPr marL="4876678" lvl="7" indent="-304792" algn="l" rtl="0">
              <a:spcBef>
                <a:spcPts val="427"/>
              </a:spcBef>
              <a:spcAft>
                <a:spcPts val="0"/>
              </a:spcAft>
              <a:buClr>
                <a:schemeClr val="dk1"/>
              </a:buClr>
              <a:buSzPts val="1600"/>
              <a:buNone/>
              <a:defRPr sz="2133" b="1"/>
            </a:lvl8pPr>
            <a:lvl9pPr marL="5486263" lvl="8" indent="-304792" algn="l" rtl="0">
              <a:spcBef>
                <a:spcPts val="427"/>
              </a:spcBef>
              <a:spcAft>
                <a:spcPts val="0"/>
              </a:spcAft>
              <a:buClr>
                <a:schemeClr val="dk1"/>
              </a:buClr>
              <a:buSzPts val="1600"/>
              <a:buNone/>
              <a:defRPr sz="2133" b="1"/>
            </a:lvl9pPr>
          </a:lstStyle>
          <a:p>
            <a:endParaRPr/>
          </a:p>
        </p:txBody>
      </p:sp>
      <p:sp>
        <p:nvSpPr>
          <p:cNvPr id="177" name="Google Shape;177;p33"/>
          <p:cNvSpPr txBox="1">
            <a:spLocks noGrp="1"/>
          </p:cNvSpPr>
          <p:nvPr>
            <p:ph type="body" idx="4"/>
          </p:nvPr>
        </p:nvSpPr>
        <p:spPr>
          <a:xfrm>
            <a:off x="6193367" y="2174875"/>
            <a:ext cx="5389200" cy="3951200"/>
          </a:xfrm>
          <a:prstGeom prst="rect">
            <a:avLst/>
          </a:prstGeom>
          <a:noFill/>
          <a:ln>
            <a:noFill/>
          </a:ln>
        </p:spPr>
        <p:txBody>
          <a:bodyPr spcFirstLastPara="1" wrap="square" lIns="91425" tIns="45700" rIns="91425" bIns="45700" anchor="t" anchorCtr="0">
            <a:noAutofit/>
          </a:bodyPr>
          <a:lstStyle>
            <a:lvl1pPr marL="609585" lvl="0" indent="-507987" algn="l" rtl="0">
              <a:spcBef>
                <a:spcPts val="640"/>
              </a:spcBef>
              <a:spcAft>
                <a:spcPts val="0"/>
              </a:spcAft>
              <a:buClr>
                <a:schemeClr val="dk1"/>
              </a:buClr>
              <a:buSzPts val="2400"/>
              <a:buChar char="•"/>
              <a:defRPr sz="3200"/>
            </a:lvl1pPr>
            <a:lvl2pPr marL="1219170" lvl="1" indent="-474121" algn="l" rtl="0">
              <a:spcBef>
                <a:spcPts val="533"/>
              </a:spcBef>
              <a:spcAft>
                <a:spcPts val="0"/>
              </a:spcAft>
              <a:buClr>
                <a:schemeClr val="dk1"/>
              </a:buClr>
              <a:buSzPts val="2000"/>
              <a:buChar char="–"/>
              <a:defRPr sz="2667"/>
            </a:lvl2pPr>
            <a:lvl3pPr marL="1828754" lvl="2" indent="-457189" algn="l" rtl="0">
              <a:spcBef>
                <a:spcPts val="480"/>
              </a:spcBef>
              <a:spcAft>
                <a:spcPts val="0"/>
              </a:spcAft>
              <a:buClr>
                <a:schemeClr val="dk1"/>
              </a:buClr>
              <a:buSzPts val="1800"/>
              <a:buChar char="•"/>
              <a:defRPr sz="2400"/>
            </a:lvl3pPr>
            <a:lvl4pPr marL="2438339" lvl="3" indent="-440256" algn="l" rtl="0">
              <a:spcBef>
                <a:spcPts val="427"/>
              </a:spcBef>
              <a:spcAft>
                <a:spcPts val="0"/>
              </a:spcAft>
              <a:buClr>
                <a:schemeClr val="dk1"/>
              </a:buClr>
              <a:buSzPts val="1600"/>
              <a:buChar char="–"/>
              <a:defRPr sz="2133"/>
            </a:lvl4pPr>
            <a:lvl5pPr marL="3047924" lvl="4" indent="-440256" algn="l" rtl="0">
              <a:spcBef>
                <a:spcPts val="427"/>
              </a:spcBef>
              <a:spcAft>
                <a:spcPts val="0"/>
              </a:spcAft>
              <a:buClr>
                <a:schemeClr val="dk1"/>
              </a:buClr>
              <a:buSzPts val="1600"/>
              <a:buChar char="»"/>
              <a:defRPr sz="2133"/>
            </a:lvl5pPr>
            <a:lvl6pPr marL="3657509" lvl="5" indent="-440256" algn="l" rtl="0">
              <a:spcBef>
                <a:spcPts val="427"/>
              </a:spcBef>
              <a:spcAft>
                <a:spcPts val="0"/>
              </a:spcAft>
              <a:buClr>
                <a:schemeClr val="dk1"/>
              </a:buClr>
              <a:buSzPts val="1600"/>
              <a:buChar char="•"/>
              <a:defRPr sz="2133"/>
            </a:lvl6pPr>
            <a:lvl7pPr marL="4267093" lvl="6" indent="-440256" algn="l" rtl="0">
              <a:spcBef>
                <a:spcPts val="427"/>
              </a:spcBef>
              <a:spcAft>
                <a:spcPts val="0"/>
              </a:spcAft>
              <a:buClr>
                <a:schemeClr val="dk1"/>
              </a:buClr>
              <a:buSzPts val="1600"/>
              <a:buChar char="•"/>
              <a:defRPr sz="2133"/>
            </a:lvl7pPr>
            <a:lvl8pPr marL="4876678" lvl="7" indent="-440256" algn="l" rtl="0">
              <a:spcBef>
                <a:spcPts val="427"/>
              </a:spcBef>
              <a:spcAft>
                <a:spcPts val="0"/>
              </a:spcAft>
              <a:buClr>
                <a:schemeClr val="dk1"/>
              </a:buClr>
              <a:buSzPts val="1600"/>
              <a:buChar char="•"/>
              <a:defRPr sz="2133"/>
            </a:lvl8pPr>
            <a:lvl9pPr marL="5486263" lvl="8" indent="-440256" algn="l" rtl="0">
              <a:spcBef>
                <a:spcPts val="427"/>
              </a:spcBef>
              <a:spcAft>
                <a:spcPts val="0"/>
              </a:spcAft>
              <a:buClr>
                <a:schemeClr val="dk1"/>
              </a:buClr>
              <a:buSzPts val="1600"/>
              <a:buChar char="•"/>
              <a:defRPr sz="2133"/>
            </a:lvl9pPr>
          </a:lstStyle>
          <a:p>
            <a:endParaRPr/>
          </a:p>
        </p:txBody>
      </p:sp>
      <p:sp>
        <p:nvSpPr>
          <p:cNvPr id="178" name="Google Shape;178;p33"/>
          <p:cNvSpPr txBox="1">
            <a:spLocks noGrp="1"/>
          </p:cNvSpPr>
          <p:nvPr>
            <p:ph type="dt" idx="10"/>
          </p:nvPr>
        </p:nvSpPr>
        <p:spPr>
          <a:xfrm>
            <a:off x="609600" y="6356351"/>
            <a:ext cx="2844800" cy="365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9" name="Google Shape;179;p33"/>
          <p:cNvSpPr txBox="1">
            <a:spLocks noGrp="1"/>
          </p:cNvSpPr>
          <p:nvPr>
            <p:ph type="ftr" idx="11"/>
          </p:nvPr>
        </p:nvSpPr>
        <p:spPr>
          <a:xfrm>
            <a:off x="4165600" y="6356351"/>
            <a:ext cx="3860800" cy="365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0" name="Google Shape;180;p33"/>
          <p:cNvSpPr txBox="1">
            <a:spLocks noGrp="1"/>
          </p:cNvSpPr>
          <p:nvPr>
            <p:ph type="sldNum" idx="12"/>
          </p:nvPr>
        </p:nvSpPr>
        <p:spPr>
          <a:xfrm>
            <a:off x="8737600" y="6356351"/>
            <a:ext cx="2844800" cy="365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498463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81"/>
        <p:cNvGrpSpPr/>
        <p:nvPr/>
      </p:nvGrpSpPr>
      <p:grpSpPr>
        <a:xfrm>
          <a:off x="0" y="0"/>
          <a:ext cx="0" cy="0"/>
          <a:chOff x="0" y="0"/>
          <a:chExt cx="0" cy="0"/>
        </a:xfrm>
      </p:grpSpPr>
      <p:sp>
        <p:nvSpPr>
          <p:cNvPr id="182" name="Google Shape;182;p34"/>
          <p:cNvSpPr txBox="1">
            <a:spLocks noGrp="1"/>
          </p:cNvSpPr>
          <p:nvPr>
            <p:ph type="title"/>
          </p:nvPr>
        </p:nvSpPr>
        <p:spPr>
          <a:xfrm>
            <a:off x="2389717" y="4800600"/>
            <a:ext cx="7315200" cy="566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dk1"/>
              </a:buClr>
              <a:buSzPts val="2000"/>
              <a:buFont typeface="Calibri"/>
              <a:buNone/>
              <a:defRPr sz="2667"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3" name="Google Shape;183;p34"/>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spcBef>
                <a:spcPts val="853"/>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2800"/>
              <a:buFont typeface="Arial"/>
              <a:buNone/>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184" name="Google Shape;184;p34"/>
          <p:cNvSpPr txBox="1">
            <a:spLocks noGrp="1"/>
          </p:cNvSpPr>
          <p:nvPr>
            <p:ph type="body" idx="1"/>
          </p:nvPr>
        </p:nvSpPr>
        <p:spPr>
          <a:xfrm>
            <a:off x="2389717" y="5367337"/>
            <a:ext cx="7315200" cy="804800"/>
          </a:xfrm>
          <a:prstGeom prst="rect">
            <a:avLst/>
          </a:prstGeom>
          <a:noFill/>
          <a:ln>
            <a:noFill/>
          </a:ln>
        </p:spPr>
        <p:txBody>
          <a:bodyPr spcFirstLastPara="1" wrap="square" lIns="91425" tIns="45700" rIns="91425" bIns="45700" anchor="t" anchorCtr="0">
            <a:noAutofit/>
          </a:bodyPr>
          <a:lstStyle>
            <a:lvl1pPr marL="609585" lvl="0" indent="-304792" algn="l" rtl="0">
              <a:spcBef>
                <a:spcPts val="373"/>
              </a:spcBef>
              <a:spcAft>
                <a:spcPts val="0"/>
              </a:spcAft>
              <a:buClr>
                <a:schemeClr val="dk1"/>
              </a:buClr>
              <a:buSzPts val="1400"/>
              <a:buNone/>
              <a:defRPr sz="1867"/>
            </a:lvl1pPr>
            <a:lvl2pPr marL="1219170" lvl="1" indent="-304792" algn="l" rtl="0">
              <a:spcBef>
                <a:spcPts val="320"/>
              </a:spcBef>
              <a:spcAft>
                <a:spcPts val="0"/>
              </a:spcAft>
              <a:buClr>
                <a:schemeClr val="dk1"/>
              </a:buClr>
              <a:buSzPts val="1200"/>
              <a:buNone/>
              <a:defRPr sz="1600"/>
            </a:lvl2pPr>
            <a:lvl3pPr marL="1828754" lvl="2" indent="-304792" algn="l" rtl="0">
              <a:spcBef>
                <a:spcPts val="267"/>
              </a:spcBef>
              <a:spcAft>
                <a:spcPts val="0"/>
              </a:spcAft>
              <a:buClr>
                <a:schemeClr val="dk1"/>
              </a:buClr>
              <a:buSzPts val="1000"/>
              <a:buNone/>
              <a:defRPr sz="1333"/>
            </a:lvl3pPr>
            <a:lvl4pPr marL="2438339" lvl="3" indent="-304792" algn="l" rtl="0">
              <a:spcBef>
                <a:spcPts val="240"/>
              </a:spcBef>
              <a:spcAft>
                <a:spcPts val="0"/>
              </a:spcAft>
              <a:buClr>
                <a:schemeClr val="dk1"/>
              </a:buClr>
              <a:buSzPts val="900"/>
              <a:buNone/>
              <a:defRPr sz="1200"/>
            </a:lvl4pPr>
            <a:lvl5pPr marL="3047924" lvl="4" indent="-304792" algn="l" rtl="0">
              <a:spcBef>
                <a:spcPts val="240"/>
              </a:spcBef>
              <a:spcAft>
                <a:spcPts val="0"/>
              </a:spcAft>
              <a:buClr>
                <a:schemeClr val="dk1"/>
              </a:buClr>
              <a:buSzPts val="900"/>
              <a:buNone/>
              <a:defRPr sz="1200"/>
            </a:lvl5pPr>
            <a:lvl6pPr marL="3657509" lvl="5" indent="-304792" algn="l" rtl="0">
              <a:spcBef>
                <a:spcPts val="240"/>
              </a:spcBef>
              <a:spcAft>
                <a:spcPts val="0"/>
              </a:spcAft>
              <a:buClr>
                <a:schemeClr val="dk1"/>
              </a:buClr>
              <a:buSzPts val="900"/>
              <a:buNone/>
              <a:defRPr sz="1200"/>
            </a:lvl6pPr>
            <a:lvl7pPr marL="4267093" lvl="6" indent="-304792" algn="l" rtl="0">
              <a:spcBef>
                <a:spcPts val="240"/>
              </a:spcBef>
              <a:spcAft>
                <a:spcPts val="0"/>
              </a:spcAft>
              <a:buClr>
                <a:schemeClr val="dk1"/>
              </a:buClr>
              <a:buSzPts val="900"/>
              <a:buNone/>
              <a:defRPr sz="1200"/>
            </a:lvl7pPr>
            <a:lvl8pPr marL="4876678" lvl="7" indent="-304792" algn="l" rtl="0">
              <a:spcBef>
                <a:spcPts val="240"/>
              </a:spcBef>
              <a:spcAft>
                <a:spcPts val="0"/>
              </a:spcAft>
              <a:buClr>
                <a:schemeClr val="dk1"/>
              </a:buClr>
              <a:buSzPts val="900"/>
              <a:buNone/>
              <a:defRPr sz="1200"/>
            </a:lvl8pPr>
            <a:lvl9pPr marL="5486263" lvl="8" indent="-304792" algn="l" rtl="0">
              <a:spcBef>
                <a:spcPts val="240"/>
              </a:spcBef>
              <a:spcAft>
                <a:spcPts val="0"/>
              </a:spcAft>
              <a:buClr>
                <a:schemeClr val="dk1"/>
              </a:buClr>
              <a:buSzPts val="900"/>
              <a:buNone/>
              <a:defRPr sz="1200"/>
            </a:lvl9pPr>
          </a:lstStyle>
          <a:p>
            <a:endParaRPr/>
          </a:p>
        </p:txBody>
      </p:sp>
      <p:sp>
        <p:nvSpPr>
          <p:cNvPr id="185" name="Google Shape;185;p34"/>
          <p:cNvSpPr txBox="1">
            <a:spLocks noGrp="1"/>
          </p:cNvSpPr>
          <p:nvPr>
            <p:ph type="dt" idx="10"/>
          </p:nvPr>
        </p:nvSpPr>
        <p:spPr>
          <a:xfrm>
            <a:off x="609600" y="6356351"/>
            <a:ext cx="2844800" cy="365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6" name="Google Shape;186;p34"/>
          <p:cNvSpPr txBox="1">
            <a:spLocks noGrp="1"/>
          </p:cNvSpPr>
          <p:nvPr>
            <p:ph type="ftr" idx="11"/>
          </p:nvPr>
        </p:nvSpPr>
        <p:spPr>
          <a:xfrm>
            <a:off x="4165600" y="6356351"/>
            <a:ext cx="3860800" cy="365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7" name="Google Shape;187;p34"/>
          <p:cNvSpPr txBox="1">
            <a:spLocks noGrp="1"/>
          </p:cNvSpPr>
          <p:nvPr>
            <p:ph type="sldNum" idx="12"/>
          </p:nvPr>
        </p:nvSpPr>
        <p:spPr>
          <a:xfrm>
            <a:off x="8737600" y="6356351"/>
            <a:ext cx="2844800" cy="365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48506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88"/>
        <p:cNvGrpSpPr/>
        <p:nvPr/>
      </p:nvGrpSpPr>
      <p:grpSpPr>
        <a:xfrm>
          <a:off x="0" y="0"/>
          <a:ext cx="0" cy="0"/>
          <a:chOff x="0" y="0"/>
          <a:chExt cx="0" cy="0"/>
        </a:xfrm>
      </p:grpSpPr>
      <p:sp>
        <p:nvSpPr>
          <p:cNvPr id="189" name="Google Shape;189;p35"/>
          <p:cNvSpPr txBox="1">
            <a:spLocks noGrp="1"/>
          </p:cNvSpPr>
          <p:nvPr>
            <p:ph type="title"/>
          </p:nvPr>
        </p:nvSpPr>
        <p:spPr>
          <a:xfrm>
            <a:off x="609600" y="274637"/>
            <a:ext cx="10972800" cy="1143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0" name="Google Shape;190;p35"/>
          <p:cNvSpPr txBox="1">
            <a:spLocks noGrp="1"/>
          </p:cNvSpPr>
          <p:nvPr>
            <p:ph type="body" idx="1"/>
          </p:nvPr>
        </p:nvSpPr>
        <p:spPr>
          <a:xfrm rot="5400000">
            <a:off x="3833000" y="-1623200"/>
            <a:ext cx="4526000" cy="10972800"/>
          </a:xfrm>
          <a:prstGeom prst="rect">
            <a:avLst/>
          </a:prstGeom>
          <a:noFill/>
          <a:ln>
            <a:noFill/>
          </a:ln>
        </p:spPr>
        <p:txBody>
          <a:bodyPr spcFirstLastPara="1" wrap="square" lIns="91425" tIns="45700" rIns="91425" bIns="45700" anchor="t" anchorCtr="0">
            <a:noAutofit/>
          </a:bodyPr>
          <a:lstStyle>
            <a:lvl1pPr marL="609585" lvl="0" indent="-457189" algn="l" rtl="0">
              <a:spcBef>
                <a:spcPts val="480"/>
              </a:spcBef>
              <a:spcAft>
                <a:spcPts val="0"/>
              </a:spcAft>
              <a:buClr>
                <a:schemeClr val="dk1"/>
              </a:buClr>
              <a:buSzPts val="1800"/>
              <a:buChar char="•"/>
              <a:defRPr/>
            </a:lvl1pPr>
            <a:lvl2pPr marL="1219170" lvl="1" indent="-457189" algn="l" rtl="0">
              <a:spcBef>
                <a:spcPts val="480"/>
              </a:spcBef>
              <a:spcAft>
                <a:spcPts val="0"/>
              </a:spcAft>
              <a:buClr>
                <a:schemeClr val="dk1"/>
              </a:buClr>
              <a:buSzPts val="1800"/>
              <a:buChar char="–"/>
              <a:defRPr/>
            </a:lvl2pPr>
            <a:lvl3pPr marL="1828754" lvl="2" indent="-457189" algn="l" rtl="0">
              <a:spcBef>
                <a:spcPts val="480"/>
              </a:spcBef>
              <a:spcAft>
                <a:spcPts val="0"/>
              </a:spcAft>
              <a:buClr>
                <a:schemeClr val="dk1"/>
              </a:buClr>
              <a:buSzPts val="1800"/>
              <a:buChar char="•"/>
              <a:defRPr/>
            </a:lvl3pPr>
            <a:lvl4pPr marL="2438339" lvl="3" indent="-457189" algn="l" rtl="0">
              <a:spcBef>
                <a:spcPts val="480"/>
              </a:spcBef>
              <a:spcAft>
                <a:spcPts val="0"/>
              </a:spcAft>
              <a:buClr>
                <a:schemeClr val="dk1"/>
              </a:buClr>
              <a:buSzPts val="1800"/>
              <a:buChar char="–"/>
              <a:defRPr/>
            </a:lvl4pPr>
            <a:lvl5pPr marL="3047924" lvl="4" indent="-457189" algn="l" rtl="0">
              <a:spcBef>
                <a:spcPts val="480"/>
              </a:spcBef>
              <a:spcAft>
                <a:spcPts val="0"/>
              </a:spcAft>
              <a:buClr>
                <a:schemeClr val="dk1"/>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91" name="Google Shape;191;p35"/>
          <p:cNvSpPr txBox="1">
            <a:spLocks noGrp="1"/>
          </p:cNvSpPr>
          <p:nvPr>
            <p:ph type="dt" idx="10"/>
          </p:nvPr>
        </p:nvSpPr>
        <p:spPr>
          <a:xfrm>
            <a:off x="609600" y="6356351"/>
            <a:ext cx="2844800" cy="365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2" name="Google Shape;192;p35"/>
          <p:cNvSpPr txBox="1">
            <a:spLocks noGrp="1"/>
          </p:cNvSpPr>
          <p:nvPr>
            <p:ph type="ftr" idx="11"/>
          </p:nvPr>
        </p:nvSpPr>
        <p:spPr>
          <a:xfrm>
            <a:off x="4165600" y="6356351"/>
            <a:ext cx="3860800" cy="365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3" name="Google Shape;193;p35"/>
          <p:cNvSpPr txBox="1">
            <a:spLocks noGrp="1"/>
          </p:cNvSpPr>
          <p:nvPr>
            <p:ph type="sldNum" idx="12"/>
          </p:nvPr>
        </p:nvSpPr>
        <p:spPr>
          <a:xfrm>
            <a:off x="8737600" y="6356351"/>
            <a:ext cx="2844800" cy="365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82972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94"/>
        <p:cNvGrpSpPr/>
        <p:nvPr/>
      </p:nvGrpSpPr>
      <p:grpSpPr>
        <a:xfrm>
          <a:off x="0" y="0"/>
          <a:ext cx="0" cy="0"/>
          <a:chOff x="0" y="0"/>
          <a:chExt cx="0" cy="0"/>
        </a:xfrm>
      </p:grpSpPr>
      <p:sp>
        <p:nvSpPr>
          <p:cNvPr id="195" name="Google Shape;195;p36"/>
          <p:cNvSpPr txBox="1">
            <a:spLocks noGrp="1"/>
          </p:cNvSpPr>
          <p:nvPr>
            <p:ph type="title"/>
          </p:nvPr>
        </p:nvSpPr>
        <p:spPr>
          <a:xfrm rot="5400000">
            <a:off x="7285000" y="1828837"/>
            <a:ext cx="5851600" cy="2743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6" name="Google Shape;196;p36"/>
          <p:cNvSpPr txBox="1">
            <a:spLocks noGrp="1"/>
          </p:cNvSpPr>
          <p:nvPr>
            <p:ph type="body" idx="1"/>
          </p:nvPr>
        </p:nvSpPr>
        <p:spPr>
          <a:xfrm rot="5400000">
            <a:off x="1697000" y="-812763"/>
            <a:ext cx="5851600" cy="8026400"/>
          </a:xfrm>
          <a:prstGeom prst="rect">
            <a:avLst/>
          </a:prstGeom>
          <a:noFill/>
          <a:ln>
            <a:noFill/>
          </a:ln>
        </p:spPr>
        <p:txBody>
          <a:bodyPr spcFirstLastPara="1" wrap="square" lIns="91425" tIns="45700" rIns="91425" bIns="45700" anchor="t" anchorCtr="0">
            <a:noAutofit/>
          </a:bodyPr>
          <a:lstStyle>
            <a:lvl1pPr marL="609585" lvl="0" indent="-457189" algn="l" rtl="0">
              <a:spcBef>
                <a:spcPts val="480"/>
              </a:spcBef>
              <a:spcAft>
                <a:spcPts val="0"/>
              </a:spcAft>
              <a:buClr>
                <a:schemeClr val="dk1"/>
              </a:buClr>
              <a:buSzPts val="1800"/>
              <a:buChar char="•"/>
              <a:defRPr/>
            </a:lvl1pPr>
            <a:lvl2pPr marL="1219170" lvl="1" indent="-457189" algn="l" rtl="0">
              <a:spcBef>
                <a:spcPts val="480"/>
              </a:spcBef>
              <a:spcAft>
                <a:spcPts val="0"/>
              </a:spcAft>
              <a:buClr>
                <a:schemeClr val="dk1"/>
              </a:buClr>
              <a:buSzPts val="1800"/>
              <a:buChar char="–"/>
              <a:defRPr/>
            </a:lvl2pPr>
            <a:lvl3pPr marL="1828754" lvl="2" indent="-457189" algn="l" rtl="0">
              <a:spcBef>
                <a:spcPts val="480"/>
              </a:spcBef>
              <a:spcAft>
                <a:spcPts val="0"/>
              </a:spcAft>
              <a:buClr>
                <a:schemeClr val="dk1"/>
              </a:buClr>
              <a:buSzPts val="1800"/>
              <a:buChar char="•"/>
              <a:defRPr/>
            </a:lvl3pPr>
            <a:lvl4pPr marL="2438339" lvl="3" indent="-457189" algn="l" rtl="0">
              <a:spcBef>
                <a:spcPts val="480"/>
              </a:spcBef>
              <a:spcAft>
                <a:spcPts val="0"/>
              </a:spcAft>
              <a:buClr>
                <a:schemeClr val="dk1"/>
              </a:buClr>
              <a:buSzPts val="1800"/>
              <a:buChar char="–"/>
              <a:defRPr/>
            </a:lvl4pPr>
            <a:lvl5pPr marL="3047924" lvl="4" indent="-457189" algn="l" rtl="0">
              <a:spcBef>
                <a:spcPts val="480"/>
              </a:spcBef>
              <a:spcAft>
                <a:spcPts val="0"/>
              </a:spcAft>
              <a:buClr>
                <a:schemeClr val="dk1"/>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97" name="Google Shape;197;p36"/>
          <p:cNvSpPr txBox="1">
            <a:spLocks noGrp="1"/>
          </p:cNvSpPr>
          <p:nvPr>
            <p:ph type="dt" idx="10"/>
          </p:nvPr>
        </p:nvSpPr>
        <p:spPr>
          <a:xfrm>
            <a:off x="609600" y="6356351"/>
            <a:ext cx="2844800" cy="365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8" name="Google Shape;198;p36"/>
          <p:cNvSpPr txBox="1">
            <a:spLocks noGrp="1"/>
          </p:cNvSpPr>
          <p:nvPr>
            <p:ph type="ftr" idx="11"/>
          </p:nvPr>
        </p:nvSpPr>
        <p:spPr>
          <a:xfrm>
            <a:off x="4165600" y="6356351"/>
            <a:ext cx="3860800" cy="365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9" name="Google Shape;199;p36"/>
          <p:cNvSpPr txBox="1">
            <a:spLocks noGrp="1"/>
          </p:cNvSpPr>
          <p:nvPr>
            <p:ph type="sldNum" idx="12"/>
          </p:nvPr>
        </p:nvSpPr>
        <p:spPr>
          <a:xfrm>
            <a:off x="8737600" y="6356351"/>
            <a:ext cx="2844800" cy="365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785193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BFD0B5F-0ABF-4B1B-9D79-21E6DC4DC253}" type="slidenum">
              <a:rPr lang="en-US" smtClean="0"/>
              <a:t>‹#›</a:t>
            </a:fld>
            <a:endParaRPr lang="en-US"/>
          </a:p>
        </p:txBody>
      </p:sp>
      <p:sp>
        <p:nvSpPr>
          <p:cNvPr id="7" name="Footer Placeholder 4"/>
          <p:cNvSpPr>
            <a:spLocks noGrp="1"/>
          </p:cNvSpPr>
          <p:nvPr>
            <p:ph type="ftr" sz="quarter" idx="3"/>
          </p:nvPr>
        </p:nvSpPr>
        <p:spPr>
          <a:xfrm>
            <a:off x="609600" y="6356352"/>
            <a:ext cx="7416800" cy="365125"/>
          </a:xfrm>
          <a:prstGeom prst="rect">
            <a:avLst/>
          </a:prstGeom>
        </p:spPr>
        <p:txBody>
          <a:bodyPr vert="horz" lIns="91440" tIns="45720" rIns="91440" bIns="45720" rtlCol="0" anchor="ctr"/>
          <a:lstStyle>
            <a:lvl1pPr algn="ctr">
              <a:defRPr sz="1000" b="0">
                <a:solidFill>
                  <a:schemeClr val="tx1"/>
                </a:solidFill>
                <a:latin typeface="Arial" pitchFamily="34" charset="0"/>
                <a:cs typeface="Arial" pitchFamily="34" charset="0"/>
              </a:defRPr>
            </a:lvl1pPr>
          </a:lstStyle>
          <a:p>
            <a:endParaRPr lang="en-US"/>
          </a:p>
        </p:txBody>
      </p:sp>
      <p:sp>
        <p:nvSpPr>
          <p:cNvPr id="2" name="Title 1"/>
          <p:cNvSpPr>
            <a:spLocks noGrp="1"/>
          </p:cNvSpPr>
          <p:nvPr>
            <p:ph type="title"/>
          </p:nvPr>
        </p:nvSpPr>
        <p:spPr>
          <a:xfrm>
            <a:off x="609600" y="609602"/>
            <a:ext cx="10972800" cy="591431"/>
          </a:xfrm>
        </p:spPr>
        <p:txBody>
          <a:bodyPr>
            <a:noAutofit/>
          </a:bodyPr>
          <a:lstStyle>
            <a:lvl1pPr>
              <a:defRPr sz="3700">
                <a:solidFill>
                  <a:schemeClr val="bg1"/>
                </a:solidFill>
              </a:defRPr>
            </a:lvl1pPr>
          </a:lstStyle>
          <a:p>
            <a:r>
              <a:rPr lang="en-US"/>
              <a:t>Click to edit Master title style</a:t>
            </a:r>
          </a:p>
        </p:txBody>
      </p:sp>
    </p:spTree>
    <p:extLst>
      <p:ext uri="{BB962C8B-B14F-4D97-AF65-F5344CB8AC3E}">
        <p14:creationId xmlns:p14="http://schemas.microsoft.com/office/powerpoint/2010/main" val="5575957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5"/>
        <p:cNvGrpSpPr/>
        <p:nvPr/>
      </p:nvGrpSpPr>
      <p:grpSpPr>
        <a:xfrm>
          <a:off x="0" y="0"/>
          <a:ext cx="0" cy="0"/>
          <a:chOff x="0" y="0"/>
          <a:chExt cx="0" cy="0"/>
        </a:xfrm>
      </p:grpSpPr>
      <p:sp>
        <p:nvSpPr>
          <p:cNvPr id="96" name="Google Shape;96;p16"/>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7" name="Google Shape;97;p16"/>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457189" lvl="0" indent="-342891" rtl="0">
              <a:spcBef>
                <a:spcPts val="0"/>
              </a:spcBef>
              <a:spcAft>
                <a:spcPts val="0"/>
              </a:spcAft>
              <a:buSzPts val="1800"/>
              <a:buChar char="●"/>
              <a:defRPr/>
            </a:lvl1pPr>
            <a:lvl2pPr marL="914377" lvl="1" indent="-317492" rtl="0">
              <a:spcBef>
                <a:spcPts val="1600"/>
              </a:spcBef>
              <a:spcAft>
                <a:spcPts val="0"/>
              </a:spcAft>
              <a:buSzPts val="1400"/>
              <a:buChar char="○"/>
              <a:defRPr/>
            </a:lvl2pPr>
            <a:lvl3pPr marL="1371566" lvl="2" indent="-317492" rtl="0">
              <a:spcBef>
                <a:spcPts val="1600"/>
              </a:spcBef>
              <a:spcAft>
                <a:spcPts val="0"/>
              </a:spcAft>
              <a:buSzPts val="1400"/>
              <a:buChar char="■"/>
              <a:defRPr/>
            </a:lvl3pPr>
            <a:lvl4pPr marL="1828754" lvl="3" indent="-317492" rtl="0">
              <a:spcBef>
                <a:spcPts val="1600"/>
              </a:spcBef>
              <a:spcAft>
                <a:spcPts val="0"/>
              </a:spcAft>
              <a:buSzPts val="1400"/>
              <a:buChar char="●"/>
              <a:defRPr/>
            </a:lvl4pPr>
            <a:lvl5pPr marL="2285943" lvl="4" indent="-317492" rtl="0">
              <a:spcBef>
                <a:spcPts val="1600"/>
              </a:spcBef>
              <a:spcAft>
                <a:spcPts val="0"/>
              </a:spcAft>
              <a:buSzPts val="1400"/>
              <a:buChar char="○"/>
              <a:defRPr/>
            </a:lvl5pPr>
            <a:lvl6pPr marL="2743131" lvl="5" indent="-317492" rtl="0">
              <a:spcBef>
                <a:spcPts val="1600"/>
              </a:spcBef>
              <a:spcAft>
                <a:spcPts val="0"/>
              </a:spcAft>
              <a:buSzPts val="1400"/>
              <a:buChar char="■"/>
              <a:defRPr/>
            </a:lvl6pPr>
            <a:lvl7pPr marL="3200320" lvl="6" indent="-317492" rtl="0">
              <a:spcBef>
                <a:spcPts val="1600"/>
              </a:spcBef>
              <a:spcAft>
                <a:spcPts val="0"/>
              </a:spcAft>
              <a:buSzPts val="1400"/>
              <a:buChar char="●"/>
              <a:defRPr/>
            </a:lvl7pPr>
            <a:lvl8pPr marL="3657509" lvl="7" indent="-317492" rtl="0">
              <a:spcBef>
                <a:spcPts val="1600"/>
              </a:spcBef>
              <a:spcAft>
                <a:spcPts val="0"/>
              </a:spcAft>
              <a:buSzPts val="1400"/>
              <a:buChar char="○"/>
              <a:defRPr/>
            </a:lvl8pPr>
            <a:lvl9pPr marL="4114697" lvl="8" indent="-317492" rtl="0">
              <a:spcBef>
                <a:spcPts val="1600"/>
              </a:spcBef>
              <a:spcAft>
                <a:spcPts val="1600"/>
              </a:spcAft>
              <a:buSzPts val="1400"/>
              <a:buChar char="■"/>
              <a:defRPr/>
            </a:lvl9pPr>
          </a:lstStyle>
          <a:p>
            <a:endParaRPr/>
          </a:p>
        </p:txBody>
      </p:sp>
      <p:sp>
        <p:nvSpPr>
          <p:cNvPr id="98" name="Google Shape;98;p16"/>
          <p:cNvSpPr txBox="1">
            <a:spLocks noGrp="1"/>
          </p:cNvSpPr>
          <p:nvPr>
            <p:ph type="sldNum" idx="12"/>
          </p:nvPr>
        </p:nvSpPr>
        <p:spPr>
          <a:xfrm>
            <a:off x="11296611" y="6217623"/>
            <a:ext cx="7316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60900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17962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71640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79619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24466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75704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09619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80815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3/9/2021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2676530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71" r:id="rId12"/>
    <p:sldLayoutId id="2147483772" r:id="rId13"/>
    <p:sldLayoutId id="214748377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609600" y="274637"/>
            <a:ext cx="10972800" cy="11432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7" name="Google Shape;127;p25"/>
          <p:cNvSpPr txBox="1">
            <a:spLocks noGrp="1"/>
          </p:cNvSpPr>
          <p:nvPr>
            <p:ph type="body" idx="1"/>
          </p:nvPr>
        </p:nvSpPr>
        <p:spPr>
          <a:xfrm>
            <a:off x="609600" y="1600200"/>
            <a:ext cx="10972800" cy="45260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8" name="Google Shape;128;p25"/>
          <p:cNvSpPr txBox="1">
            <a:spLocks noGrp="1"/>
          </p:cNvSpPr>
          <p:nvPr>
            <p:ph type="dt" idx="10"/>
          </p:nvPr>
        </p:nvSpPr>
        <p:spPr>
          <a:xfrm>
            <a:off x="609600" y="6356351"/>
            <a:ext cx="2844800" cy="365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29" name="Google Shape;129;p25"/>
          <p:cNvSpPr txBox="1">
            <a:spLocks noGrp="1"/>
          </p:cNvSpPr>
          <p:nvPr>
            <p:ph type="ftr" idx="11"/>
          </p:nvPr>
        </p:nvSpPr>
        <p:spPr>
          <a:xfrm>
            <a:off x="4165600" y="6356351"/>
            <a:ext cx="3860800" cy="3652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30" name="Google Shape;130;p25"/>
          <p:cNvSpPr txBox="1">
            <a:spLocks noGrp="1"/>
          </p:cNvSpPr>
          <p:nvPr>
            <p:ph type="sldNum" idx="12"/>
          </p:nvPr>
        </p:nvSpPr>
        <p:spPr>
          <a:xfrm>
            <a:off x="8737600" y="6356351"/>
            <a:ext cx="2844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06825124"/>
      </p:ext>
    </p:extLst>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hyperlink" Target="https://global.gotomeeting.com/join/312695157"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s://www.pnamp.org/project/fish-monitoring-work-group"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FAD6C4F-5E0F-44A3-9CA1-A75B5780CD40}"/>
              </a:ext>
            </a:extLst>
          </p:cNvPr>
          <p:cNvGrpSpPr/>
          <p:nvPr/>
        </p:nvGrpSpPr>
        <p:grpSpPr>
          <a:xfrm>
            <a:off x="-47372" y="17957"/>
            <a:ext cx="12239372" cy="4400550"/>
            <a:chOff x="-57552" y="-17297"/>
            <a:chExt cx="12239372" cy="4400550"/>
          </a:xfrm>
        </p:grpSpPr>
        <p:pic>
          <p:nvPicPr>
            <p:cNvPr id="10" name="Picture 9">
              <a:extLst>
                <a:ext uri="{FF2B5EF4-FFF2-40B4-BE49-F238E27FC236}">
                  <a16:creationId xmlns:a16="http://schemas.microsoft.com/office/drawing/2014/main" id="{7E34BBEF-6DD6-4E4B-BBF5-B30B433CB93B}"/>
                </a:ext>
              </a:extLst>
            </p:cNvPr>
            <p:cNvPicPr>
              <a:picLocks noChangeAspect="1"/>
            </p:cNvPicPr>
            <p:nvPr/>
          </p:nvPicPr>
          <p:blipFill rotWithShape="1">
            <a:blip r:embed="rId3"/>
            <a:srcRect l="-464" t="29760" r="464" b="16143"/>
            <a:stretch/>
          </p:blipFill>
          <p:spPr>
            <a:xfrm>
              <a:off x="-57552" y="-17297"/>
              <a:ext cx="12239372" cy="4400550"/>
            </a:xfrm>
            <a:prstGeom prst="rect">
              <a:avLst/>
            </a:prstGeom>
          </p:spPr>
        </p:pic>
        <p:sp>
          <p:nvSpPr>
            <p:cNvPr id="13" name="Rectangle 12">
              <a:extLst>
                <a:ext uri="{FF2B5EF4-FFF2-40B4-BE49-F238E27FC236}">
                  <a16:creationId xmlns:a16="http://schemas.microsoft.com/office/drawing/2014/main" id="{3DE5B955-3462-408D-BFC4-0F4FAB40DD22}"/>
                </a:ext>
              </a:extLst>
            </p:cNvPr>
            <p:cNvSpPr/>
            <p:nvPr/>
          </p:nvSpPr>
          <p:spPr>
            <a:xfrm>
              <a:off x="9004954" y="3628588"/>
              <a:ext cx="3021853" cy="646331"/>
            </a:xfrm>
            <a:prstGeom prst="rect">
              <a:avLst/>
            </a:prstGeom>
            <a:solidFill>
              <a:srgbClr val="767171">
                <a:alpha val="50196"/>
              </a:srgbClr>
            </a:solidFill>
          </p:spPr>
          <p:txBody>
            <a:bodyPr wrap="none">
              <a:spAutoFit/>
            </a:bodyPr>
            <a:lstStyle/>
            <a:p>
              <a:r>
                <a:rPr lang="en-US" dirty="0"/>
                <a:t>Beth </a:t>
              </a:r>
              <a:r>
                <a:rPr lang="en-US" dirty="0" err="1"/>
                <a:t>NakamuraThe</a:t>
              </a:r>
              <a:r>
                <a:rPr lang="en-US" dirty="0"/>
                <a:t> Oregonian</a:t>
              </a:r>
            </a:p>
            <a:p>
              <a:r>
                <a:rPr lang="en-US" dirty="0"/>
                <a:t>2021 Ice Storm</a:t>
              </a:r>
            </a:p>
          </p:txBody>
        </p:sp>
      </p:grpSp>
      <p:sp>
        <p:nvSpPr>
          <p:cNvPr id="2" name="Rectangle 1">
            <a:extLst>
              <a:ext uri="{FF2B5EF4-FFF2-40B4-BE49-F238E27FC236}">
                <a16:creationId xmlns:a16="http://schemas.microsoft.com/office/drawing/2014/main" id="{4C05325E-81B1-480E-A822-FE622E9BFDDD}"/>
              </a:ext>
            </a:extLst>
          </p:cNvPr>
          <p:cNvSpPr/>
          <p:nvPr/>
        </p:nvSpPr>
        <p:spPr>
          <a:xfrm>
            <a:off x="152400" y="2823623"/>
            <a:ext cx="7277100" cy="1594884"/>
          </a:xfrm>
          <a:prstGeom prst="rect">
            <a:avLst/>
          </a:prstGeom>
          <a:solidFill>
            <a:srgbClr val="E7E6E6">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B66C534-7692-45E3-B8F1-B123F1108F61}"/>
              </a:ext>
            </a:extLst>
          </p:cNvPr>
          <p:cNvSpPr>
            <a:spLocks noGrp="1"/>
          </p:cNvSpPr>
          <p:nvPr>
            <p:ph type="title"/>
          </p:nvPr>
        </p:nvSpPr>
        <p:spPr>
          <a:xfrm>
            <a:off x="152400" y="2641337"/>
            <a:ext cx="7577138" cy="3827722"/>
          </a:xfrm>
        </p:spPr>
        <p:txBody>
          <a:bodyPr>
            <a:normAutofit/>
          </a:bodyPr>
          <a:lstStyle/>
          <a:p>
            <a:r>
              <a:rPr lang="en-US" sz="3300" b="1" dirty="0">
                <a:latin typeface="Calibri" panose="020F0502020204030204" pitchFamily="34" charset="0"/>
                <a:ea typeface="Calibri" panose="020F0502020204030204" pitchFamily="34" charset="0"/>
                <a:cs typeface="Calibri" panose="020F0502020204030204" pitchFamily="34" charset="0"/>
              </a:rPr>
              <a:t>StreamNet Steering Committee Meeting</a:t>
            </a:r>
            <a:br>
              <a:rPr lang="en-US" sz="3300" dirty="0">
                <a:latin typeface="Calibri" panose="020F0502020204030204" pitchFamily="34" charset="0"/>
                <a:ea typeface="Calibri" panose="020F0502020204030204" pitchFamily="34" charset="0"/>
                <a:cs typeface="Times New Roman" panose="02020603050405020304" pitchFamily="18" charset="0"/>
              </a:rPr>
            </a:br>
            <a:r>
              <a:rPr lang="en-US" sz="3300" b="1" dirty="0">
                <a:latin typeface="Calibri" panose="020F0502020204030204" pitchFamily="34" charset="0"/>
                <a:ea typeface="Calibri" panose="020F0502020204030204" pitchFamily="34" charset="0"/>
                <a:cs typeface="Calibri" panose="020F0502020204030204" pitchFamily="34" charset="0"/>
              </a:rPr>
              <a:t>Tuesday, March 4, 2021</a:t>
            </a:r>
            <a:br>
              <a:rPr lang="en-US" sz="3300" dirty="0">
                <a:latin typeface="Calibri" panose="020F0502020204030204" pitchFamily="34" charset="0"/>
                <a:ea typeface="Calibri" panose="020F0502020204030204" pitchFamily="34" charset="0"/>
                <a:cs typeface="Times New Roman" panose="02020603050405020304" pitchFamily="18" charset="0"/>
              </a:rPr>
            </a:br>
            <a:r>
              <a:rPr lang="en-US" sz="3300" b="1" dirty="0">
                <a:solidFill>
                  <a:srgbClr val="25282D"/>
                </a:solidFill>
                <a:latin typeface="Calibri" panose="020F0502020204030204" pitchFamily="34" charset="0"/>
                <a:ea typeface="Calibri" panose="020F0502020204030204" pitchFamily="34" charset="0"/>
                <a:cs typeface="Calibri" panose="020F0502020204030204" pitchFamily="34" charset="0"/>
              </a:rPr>
              <a:t>9:00 AM – 12:30 PM (PDT)</a:t>
            </a:r>
            <a:br>
              <a:rPr lang="en-US" sz="2000" dirty="0">
                <a:latin typeface="Calibri" panose="020F0502020204030204" pitchFamily="34" charset="0"/>
                <a:ea typeface="Calibri" panose="020F0502020204030204" pitchFamily="34" charset="0"/>
                <a:cs typeface="Times New Roman" panose="02020603050405020304" pitchFamily="18" charset="0"/>
              </a:rPr>
            </a:br>
            <a:br>
              <a:rPr lang="en-US" sz="2200" dirty="0"/>
            </a:br>
            <a:r>
              <a:rPr lang="en-US" sz="2200" u="sng" dirty="0">
                <a:hlinkClick r:id="rId4"/>
              </a:rPr>
              <a:t>https://global.gotomeeting.com/join/312695157</a:t>
            </a:r>
            <a:r>
              <a:rPr lang="en-US" sz="2200" dirty="0"/>
              <a:t> </a:t>
            </a:r>
            <a:br>
              <a:rPr lang="en-US" sz="2200" dirty="0"/>
            </a:br>
            <a:br>
              <a:rPr lang="en-US" sz="2200" dirty="0"/>
            </a:br>
            <a:r>
              <a:rPr lang="en-US" sz="2200" dirty="0"/>
              <a:t>You can also dial in using your phone. </a:t>
            </a:r>
            <a:br>
              <a:rPr lang="en-US" sz="2200" dirty="0"/>
            </a:br>
            <a:r>
              <a:rPr lang="en-US" sz="2200" dirty="0"/>
              <a:t>+1 (646) 749-3122 ; Access Code: 312-695-157 </a:t>
            </a:r>
            <a:br>
              <a:rPr lang="en-US" sz="2200" dirty="0"/>
            </a:br>
            <a:br>
              <a:rPr lang="en-US" sz="2000" dirty="0">
                <a:latin typeface="Calibri" panose="020F0502020204030204" pitchFamily="34" charset="0"/>
                <a:ea typeface="Calibri" panose="020F0502020204030204" pitchFamily="34" charset="0"/>
                <a:cs typeface="Times New Roman" panose="02020603050405020304" pitchFamily="18" charset="0"/>
              </a:rPr>
            </a:br>
            <a:endParaRPr lang="en-US" sz="2200" dirty="0"/>
          </a:p>
        </p:txBody>
      </p:sp>
      <p:pic>
        <p:nvPicPr>
          <p:cNvPr id="8" name="Picture 7">
            <a:extLst>
              <a:ext uri="{FF2B5EF4-FFF2-40B4-BE49-F238E27FC236}">
                <a16:creationId xmlns:a16="http://schemas.microsoft.com/office/drawing/2014/main" id="{4A078C95-D984-475A-8FEF-E8B37478C675}"/>
              </a:ext>
            </a:extLst>
          </p:cNvPr>
          <p:cNvPicPr>
            <a:picLocks noChangeAspect="1"/>
          </p:cNvPicPr>
          <p:nvPr/>
        </p:nvPicPr>
        <p:blipFill>
          <a:blip r:embed="rId5"/>
          <a:stretch>
            <a:fillRect/>
          </a:stretch>
        </p:blipFill>
        <p:spPr>
          <a:xfrm>
            <a:off x="9623624" y="5429989"/>
            <a:ext cx="2568376" cy="1000968"/>
          </a:xfrm>
          <a:prstGeom prst="rect">
            <a:avLst/>
          </a:prstGeom>
        </p:spPr>
      </p:pic>
    </p:spTree>
    <p:extLst>
      <p:ext uri="{BB962C8B-B14F-4D97-AF65-F5344CB8AC3E}">
        <p14:creationId xmlns:p14="http://schemas.microsoft.com/office/powerpoint/2010/main" val="2762313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0445792-C242-4008-8036-071FD07BA1C3}"/>
              </a:ext>
            </a:extLst>
          </p:cNvPr>
          <p:cNvSpPr txBox="1">
            <a:spLocks/>
          </p:cNvSpPr>
          <p:nvPr/>
        </p:nvSpPr>
        <p:spPr>
          <a:xfrm>
            <a:off x="0" y="0"/>
            <a:ext cx="12192000" cy="10017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cs typeface="Calibri Light"/>
            </a:endParaRPr>
          </a:p>
        </p:txBody>
      </p:sp>
      <p:sp>
        <p:nvSpPr>
          <p:cNvPr id="4" name="Title 3"/>
          <p:cNvSpPr>
            <a:spLocks noGrp="1"/>
          </p:cNvSpPr>
          <p:nvPr>
            <p:ph type="title"/>
          </p:nvPr>
        </p:nvSpPr>
        <p:spPr>
          <a:xfrm>
            <a:off x="0" y="243533"/>
            <a:ext cx="10050408" cy="944700"/>
          </a:xfrm>
        </p:spPr>
        <p:txBody>
          <a:bodyPr/>
          <a:lstStyle/>
          <a:p>
            <a:pPr algn="ctr"/>
            <a:r>
              <a:rPr lang="en-US" sz="4400" b="0" dirty="0" err="1">
                <a:solidFill>
                  <a:schemeClr val="tx1"/>
                </a:solidFill>
                <a:latin typeface="Cambria" panose="02040503050406030204" pitchFamily="18" charset="0"/>
                <a:ea typeface="Cambria" panose="02040503050406030204" pitchFamily="18" charset="0"/>
                <a:cs typeface="+mj-lt"/>
              </a:rPr>
              <a:t>StreamNet</a:t>
            </a:r>
            <a:r>
              <a:rPr lang="en-US" sz="4400" b="0" dirty="0">
                <a:solidFill>
                  <a:schemeClr val="tx1"/>
                </a:solidFill>
                <a:latin typeface="Cambria" panose="02040503050406030204" pitchFamily="18" charset="0"/>
                <a:ea typeface="Cambria" panose="02040503050406030204" pitchFamily="18" charset="0"/>
                <a:cs typeface="+mj-lt"/>
              </a:rPr>
              <a:t> and the Need for </a:t>
            </a:r>
            <a:br>
              <a:rPr lang="en-US" sz="4400" b="0" dirty="0">
                <a:solidFill>
                  <a:schemeClr val="tx1"/>
                </a:solidFill>
                <a:latin typeface="Cambria" panose="02040503050406030204" pitchFamily="18" charset="0"/>
                <a:ea typeface="Cambria" panose="02040503050406030204" pitchFamily="18" charset="0"/>
                <a:cs typeface="+mj-lt"/>
              </a:rPr>
            </a:br>
            <a:r>
              <a:rPr lang="en-US" sz="4400" b="0" dirty="0">
                <a:solidFill>
                  <a:schemeClr val="tx1"/>
                </a:solidFill>
                <a:latin typeface="Cambria" panose="02040503050406030204" pitchFamily="18" charset="0"/>
                <a:ea typeface="Cambria" panose="02040503050406030204" pitchFamily="18" charset="0"/>
                <a:cs typeface="+mj-lt"/>
              </a:rPr>
              <a:t>FMWG Expertise </a:t>
            </a:r>
            <a:endParaRPr lang="en-US" sz="4400" b="0" dirty="0">
              <a:solidFill>
                <a:schemeClr val="tx1"/>
              </a:solidFill>
              <a:latin typeface="Cambria" panose="02040503050406030204" pitchFamily="18" charset="0"/>
              <a:ea typeface="Cambria" panose="02040503050406030204" pitchFamily="18" charset="0"/>
              <a:cs typeface="Calibri Light"/>
            </a:endParaRPr>
          </a:p>
        </p:txBody>
      </p:sp>
      <p:sp>
        <p:nvSpPr>
          <p:cNvPr id="7" name="Text Placeholder 6"/>
          <p:cNvSpPr>
            <a:spLocks noGrp="1"/>
          </p:cNvSpPr>
          <p:nvPr>
            <p:ph type="body" idx="1"/>
          </p:nvPr>
        </p:nvSpPr>
        <p:spPr>
          <a:xfrm>
            <a:off x="284019" y="1294307"/>
            <a:ext cx="9766390" cy="5270122"/>
          </a:xfrm>
        </p:spPr>
        <p:txBody>
          <a:bodyPr/>
          <a:lstStyle/>
          <a:p>
            <a:pPr>
              <a:lnSpc>
                <a:spcPct val="100000"/>
              </a:lnSpc>
              <a:buNone/>
            </a:pPr>
            <a:r>
              <a:rPr lang="en-US" sz="2400" b="1" dirty="0">
                <a:solidFill>
                  <a:schemeClr val="tx1"/>
                </a:solidFill>
                <a:latin typeface="Calibri Light"/>
                <a:cs typeface="Calibri Light"/>
              </a:rPr>
              <a:t>FMWG expertise could inform:</a:t>
            </a:r>
            <a:endParaRPr lang="en-US" sz="2400" dirty="0">
              <a:solidFill>
                <a:schemeClr val="tx1"/>
              </a:solidFill>
              <a:latin typeface="Calibri Light"/>
              <a:cs typeface="Calibri Light"/>
            </a:endParaRPr>
          </a:p>
          <a:p>
            <a:pPr>
              <a:lnSpc>
                <a:spcPct val="100000"/>
              </a:lnSpc>
              <a:buClrTx/>
              <a:buFont typeface="Arial" panose="020B0604020202020204" pitchFamily="34" charset="0"/>
              <a:buChar char="•"/>
            </a:pPr>
            <a:r>
              <a:rPr lang="en-US" sz="2400" dirty="0">
                <a:solidFill>
                  <a:srgbClr val="000000"/>
                </a:solidFill>
                <a:latin typeface="Calibri Light"/>
                <a:cs typeface="Calibri Light"/>
              </a:rPr>
              <a:t>Smolt to Adult Returns (SARs)</a:t>
            </a:r>
          </a:p>
          <a:p>
            <a:pPr lvl="1">
              <a:lnSpc>
                <a:spcPct val="100000"/>
              </a:lnSpc>
              <a:buClrTx/>
            </a:pPr>
            <a:r>
              <a:rPr lang="en-US" dirty="0">
                <a:solidFill>
                  <a:srgbClr val="000000"/>
                </a:solidFill>
                <a:latin typeface="Calibri Light"/>
                <a:cs typeface="Calibri Light"/>
              </a:rPr>
              <a:t>Are there "removals" data that should be included?</a:t>
            </a:r>
            <a:endParaRPr lang="en-US" dirty="0">
              <a:latin typeface="Calibri Light"/>
              <a:cs typeface="Calibri Light"/>
            </a:endParaRPr>
          </a:p>
          <a:p>
            <a:pPr lvl="1">
              <a:lnSpc>
                <a:spcPct val="100000"/>
              </a:lnSpc>
              <a:buClrTx/>
            </a:pPr>
            <a:r>
              <a:rPr lang="en-US" dirty="0">
                <a:solidFill>
                  <a:srgbClr val="000000"/>
                </a:solidFill>
                <a:latin typeface="Calibri Light"/>
                <a:cs typeface="Calibri Light"/>
              </a:rPr>
              <a:t>Age at return?</a:t>
            </a:r>
            <a:endParaRPr lang="en-US" dirty="0">
              <a:latin typeface="Calibri Light"/>
              <a:cs typeface="Calibri Light"/>
            </a:endParaRPr>
          </a:p>
          <a:p>
            <a:pPr>
              <a:lnSpc>
                <a:spcPct val="100000"/>
              </a:lnSpc>
              <a:buClrTx/>
              <a:buFont typeface="Arial" panose="020B0604020202020204" pitchFamily="34" charset="0"/>
              <a:buChar char="•"/>
            </a:pPr>
            <a:endParaRPr lang="en-US" sz="2400" dirty="0">
              <a:solidFill>
                <a:srgbClr val="000000"/>
              </a:solidFill>
              <a:latin typeface="Calibri Light"/>
              <a:cs typeface="Calibri Light"/>
            </a:endParaRPr>
          </a:p>
          <a:p>
            <a:pPr>
              <a:lnSpc>
                <a:spcPct val="100000"/>
              </a:lnSpc>
              <a:buClrTx/>
              <a:buFont typeface="Arial" panose="020B0604020202020204" pitchFamily="34" charset="0"/>
              <a:buChar char="•"/>
            </a:pPr>
            <a:r>
              <a:rPr lang="en-US" sz="2400" dirty="0">
                <a:solidFill>
                  <a:srgbClr val="000000"/>
                </a:solidFill>
                <a:latin typeface="Calibri Light"/>
                <a:cs typeface="Calibri Light"/>
              </a:rPr>
              <a:t>Smolt equivalents</a:t>
            </a:r>
            <a:endParaRPr lang="en-US" dirty="0"/>
          </a:p>
          <a:p>
            <a:pPr>
              <a:lnSpc>
                <a:spcPct val="100000"/>
              </a:lnSpc>
              <a:buClrTx/>
              <a:buFont typeface="Arial" panose="020B0604020202020204" pitchFamily="34" charset="0"/>
              <a:buChar char="•"/>
            </a:pPr>
            <a:r>
              <a:rPr lang="en-US" sz="2400" dirty="0">
                <a:solidFill>
                  <a:srgbClr val="000000"/>
                </a:solidFill>
                <a:latin typeface="Calibri Light"/>
                <a:cs typeface="Calibri Light"/>
              </a:rPr>
              <a:t>Juvenile outmigrants</a:t>
            </a:r>
          </a:p>
          <a:p>
            <a:pPr>
              <a:lnSpc>
                <a:spcPct val="100000"/>
              </a:lnSpc>
              <a:buClrTx/>
              <a:buFont typeface="Arial" panose="020B0604020202020204" pitchFamily="34" charset="0"/>
              <a:buChar char="•"/>
            </a:pPr>
            <a:r>
              <a:rPr lang="en-US" sz="2400" dirty="0">
                <a:solidFill>
                  <a:srgbClr val="000000"/>
                </a:solidFill>
                <a:latin typeface="Calibri Light"/>
                <a:cs typeface="Calibri Light"/>
              </a:rPr>
              <a:t>NOSA / Escapement</a:t>
            </a:r>
          </a:p>
          <a:p>
            <a:pPr>
              <a:lnSpc>
                <a:spcPct val="100000"/>
              </a:lnSpc>
              <a:buClrTx/>
              <a:buFont typeface="Arial" panose="020B0604020202020204" pitchFamily="34" charset="0"/>
              <a:buChar char="•"/>
            </a:pPr>
            <a:r>
              <a:rPr lang="en-US" sz="2400" dirty="0">
                <a:solidFill>
                  <a:srgbClr val="000000"/>
                </a:solidFill>
                <a:latin typeface="Calibri Light"/>
                <a:cs typeface="Calibri Light"/>
              </a:rPr>
              <a:t>Hatchery DES:  maintenance and additions after HCAX process is completed</a:t>
            </a:r>
            <a:endParaRPr lang="en-US" sz="2400" dirty="0">
              <a:latin typeface="Calibri Light"/>
              <a:cs typeface="Calibri Light"/>
            </a:endParaRPr>
          </a:p>
          <a:p>
            <a:pPr>
              <a:lnSpc>
                <a:spcPct val="100000"/>
              </a:lnSpc>
              <a:buClrTx/>
              <a:buFont typeface="Arial" panose="020B0604020202020204" pitchFamily="34" charset="0"/>
              <a:buChar char="•"/>
            </a:pPr>
            <a:r>
              <a:rPr lang="en-US" sz="2400" dirty="0">
                <a:solidFill>
                  <a:srgbClr val="000000"/>
                </a:solidFill>
                <a:latin typeface="Calibri Light"/>
                <a:cs typeface="Calibri Light"/>
              </a:rPr>
              <a:t>Improving data visualization and access through our queries</a:t>
            </a:r>
          </a:p>
        </p:txBody>
      </p:sp>
      <p:sp>
        <p:nvSpPr>
          <p:cNvPr id="8" name="Rectangle 7">
            <a:extLst>
              <a:ext uri="{FF2B5EF4-FFF2-40B4-BE49-F238E27FC236}">
                <a16:creationId xmlns:a16="http://schemas.microsoft.com/office/drawing/2014/main" id="{A6C2EAFB-2F10-431D-8C84-9E43DEE228B4}"/>
              </a:ext>
            </a:extLst>
          </p:cNvPr>
          <p:cNvSpPr/>
          <p:nvPr/>
        </p:nvSpPr>
        <p:spPr>
          <a:xfrm>
            <a:off x="10088694" y="0"/>
            <a:ext cx="2103120" cy="6858000"/>
          </a:xfrm>
          <a:prstGeom prst="rect">
            <a:avLst/>
          </a:prstGeom>
          <a:solidFill>
            <a:srgbClr val="A3C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761F72A-07FE-42B3-A7D5-709EB1FF9245}"/>
              </a:ext>
            </a:extLst>
          </p:cNvPr>
          <p:cNvPicPr>
            <a:picLocks noChangeAspect="1"/>
          </p:cNvPicPr>
          <p:nvPr/>
        </p:nvPicPr>
        <p:blipFill>
          <a:blip r:embed="rId3"/>
          <a:stretch>
            <a:fillRect/>
          </a:stretch>
        </p:blipFill>
        <p:spPr>
          <a:xfrm>
            <a:off x="9683570" y="2782499"/>
            <a:ext cx="2363776" cy="1244875"/>
          </a:xfrm>
          <a:prstGeom prst="rect">
            <a:avLst/>
          </a:prstGeom>
        </p:spPr>
      </p:pic>
      <p:pic>
        <p:nvPicPr>
          <p:cNvPr id="10" name="Picture 9">
            <a:extLst>
              <a:ext uri="{FF2B5EF4-FFF2-40B4-BE49-F238E27FC236}">
                <a16:creationId xmlns:a16="http://schemas.microsoft.com/office/drawing/2014/main" id="{326EF9C1-C85B-4DAB-A670-08315CD0235C}"/>
              </a:ext>
            </a:extLst>
          </p:cNvPr>
          <p:cNvPicPr>
            <a:picLocks noChangeAspect="1"/>
          </p:cNvPicPr>
          <p:nvPr/>
        </p:nvPicPr>
        <p:blipFill rotWithShape="1">
          <a:blip r:embed="rId4">
            <a:alphaModFix/>
          </a:blip>
          <a:srcRect r="4" b="454"/>
          <a:stretch/>
        </p:blipFill>
        <p:spPr>
          <a:xfrm>
            <a:off x="10206447" y="4051437"/>
            <a:ext cx="1313407" cy="1311298"/>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11" name="Picture 10">
            <a:extLst>
              <a:ext uri="{FF2B5EF4-FFF2-40B4-BE49-F238E27FC236}">
                <a16:creationId xmlns:a16="http://schemas.microsoft.com/office/drawing/2014/main" id="{F07A7BAD-5E0F-41CF-AFC7-4EE7425980EE}"/>
              </a:ext>
            </a:extLst>
          </p:cNvPr>
          <p:cNvPicPr>
            <a:picLocks noChangeAspect="1"/>
          </p:cNvPicPr>
          <p:nvPr/>
        </p:nvPicPr>
        <p:blipFill rotWithShape="1">
          <a:blip r:embed="rId5"/>
          <a:srcRect l="3578" t="7537" r="68979" b="21745"/>
          <a:stretch/>
        </p:blipFill>
        <p:spPr>
          <a:xfrm>
            <a:off x="10206447" y="1431766"/>
            <a:ext cx="1329990" cy="1335657"/>
          </a:xfrm>
          <a:prstGeom prst="flowChartConnector">
            <a:avLst/>
          </a:prstGeom>
        </p:spPr>
      </p:pic>
    </p:spTree>
    <p:extLst>
      <p:ext uri="{BB962C8B-B14F-4D97-AF65-F5344CB8AC3E}">
        <p14:creationId xmlns:p14="http://schemas.microsoft.com/office/powerpoint/2010/main" val="893647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0445792-C242-4008-8036-071FD07BA1C3}"/>
              </a:ext>
            </a:extLst>
          </p:cNvPr>
          <p:cNvSpPr txBox="1">
            <a:spLocks/>
          </p:cNvSpPr>
          <p:nvPr/>
        </p:nvSpPr>
        <p:spPr>
          <a:xfrm>
            <a:off x="0" y="0"/>
            <a:ext cx="12192000" cy="10017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cs typeface="Calibri Light"/>
            </a:endParaRPr>
          </a:p>
        </p:txBody>
      </p:sp>
      <p:sp>
        <p:nvSpPr>
          <p:cNvPr id="4" name="Title 3"/>
          <p:cNvSpPr>
            <a:spLocks noGrp="1"/>
          </p:cNvSpPr>
          <p:nvPr>
            <p:ph type="title"/>
          </p:nvPr>
        </p:nvSpPr>
        <p:spPr>
          <a:xfrm>
            <a:off x="0" y="242164"/>
            <a:ext cx="10088508" cy="944700"/>
          </a:xfrm>
        </p:spPr>
        <p:txBody>
          <a:bodyPr/>
          <a:lstStyle/>
          <a:p>
            <a:pPr algn="ctr"/>
            <a:r>
              <a:rPr lang="en-US" b="0" dirty="0" err="1">
                <a:solidFill>
                  <a:schemeClr val="tx1"/>
                </a:solidFill>
                <a:latin typeface="Cambria" panose="02040503050406030204" pitchFamily="18" charset="0"/>
                <a:ea typeface="Cambria" panose="02040503050406030204" pitchFamily="18" charset="0"/>
                <a:cs typeface="Calibri Light"/>
              </a:rPr>
              <a:t>StreamNet</a:t>
            </a:r>
            <a:r>
              <a:rPr lang="en-US" b="0" dirty="0">
                <a:solidFill>
                  <a:schemeClr val="tx1"/>
                </a:solidFill>
                <a:latin typeface="Cambria" panose="02040503050406030204" pitchFamily="18" charset="0"/>
                <a:ea typeface="Cambria" panose="02040503050406030204" pitchFamily="18" charset="0"/>
                <a:cs typeface="Calibri Light"/>
              </a:rPr>
              <a:t>/CAP focused FMWG Task Groups  Seeking Volunteers! </a:t>
            </a:r>
          </a:p>
        </p:txBody>
      </p:sp>
      <p:sp>
        <p:nvSpPr>
          <p:cNvPr id="7" name="Text Placeholder 6"/>
          <p:cNvSpPr>
            <a:spLocks noGrp="1"/>
          </p:cNvSpPr>
          <p:nvPr>
            <p:ph type="body" idx="1"/>
          </p:nvPr>
        </p:nvSpPr>
        <p:spPr>
          <a:xfrm>
            <a:off x="173759" y="1210086"/>
            <a:ext cx="10088508" cy="5243822"/>
          </a:xfrm>
        </p:spPr>
        <p:txBody>
          <a:bodyPr/>
          <a:lstStyle/>
          <a:p>
            <a:pPr marL="50800" indent="0">
              <a:lnSpc>
                <a:spcPct val="100000"/>
              </a:lnSpc>
              <a:spcBef>
                <a:spcPts val="600"/>
              </a:spcBef>
              <a:buNone/>
            </a:pPr>
            <a:r>
              <a:rPr lang="en-US" sz="2100" dirty="0">
                <a:solidFill>
                  <a:srgbClr val="000000"/>
                </a:solidFill>
                <a:latin typeface="+mj-lt"/>
                <a:cs typeface="Calibri Light"/>
              </a:rPr>
              <a:t>Task 1:  More clearly define "smolt equivalent" to improve the CA DES</a:t>
            </a:r>
          </a:p>
          <a:p>
            <a:pPr marL="1314450" lvl="1">
              <a:lnSpc>
                <a:spcPct val="100000"/>
              </a:lnSpc>
              <a:spcBef>
                <a:spcPts val="600"/>
              </a:spcBef>
              <a:buClrTx/>
              <a:buFont typeface="Arial" panose="020B0604020202020204" pitchFamily="34" charset="0"/>
              <a:buChar char="•"/>
            </a:pPr>
            <a:r>
              <a:rPr lang="en-US" sz="2100" dirty="0">
                <a:solidFill>
                  <a:srgbClr val="000000"/>
                </a:solidFill>
                <a:latin typeface="+mj-lt"/>
                <a:cs typeface="Calibri Light"/>
              </a:rPr>
              <a:t>Complete task identified during 2019 Smolt Analytics workshop</a:t>
            </a:r>
          </a:p>
          <a:p>
            <a:pPr marL="1314450" lvl="1">
              <a:lnSpc>
                <a:spcPct val="100000"/>
              </a:lnSpc>
              <a:spcBef>
                <a:spcPts val="600"/>
              </a:spcBef>
              <a:buClrTx/>
              <a:buFont typeface="Arial" panose="020B0604020202020204" pitchFamily="34" charset="0"/>
              <a:buChar char="•"/>
            </a:pPr>
            <a:r>
              <a:rPr lang="en-US" sz="2100" dirty="0">
                <a:solidFill>
                  <a:srgbClr val="000000"/>
                </a:solidFill>
                <a:latin typeface="+mj-lt"/>
                <a:cs typeface="Calibri Light"/>
              </a:rPr>
              <a:t>Task lead: Mike Banach</a:t>
            </a:r>
          </a:p>
          <a:p>
            <a:pPr marL="50800" indent="0">
              <a:lnSpc>
                <a:spcPct val="100000"/>
              </a:lnSpc>
              <a:spcBef>
                <a:spcPts val="600"/>
              </a:spcBef>
              <a:buNone/>
            </a:pPr>
            <a:r>
              <a:rPr lang="en-US" sz="2100" dirty="0">
                <a:solidFill>
                  <a:srgbClr val="000000"/>
                </a:solidFill>
                <a:latin typeface="+mj-lt"/>
                <a:cs typeface="Calibri Light"/>
              </a:rPr>
              <a:t>Task 2:  Guidance for how to display populations/stocks without HLIs on the queries </a:t>
            </a:r>
          </a:p>
          <a:p>
            <a:pPr marL="1314450" lvl="1">
              <a:lnSpc>
                <a:spcPct val="100000"/>
              </a:lnSpc>
              <a:spcBef>
                <a:spcPts val="600"/>
              </a:spcBef>
              <a:buClrTx/>
              <a:buFont typeface="Arial" panose="020B0604020202020204" pitchFamily="34" charset="0"/>
              <a:buChar char="•"/>
            </a:pPr>
            <a:r>
              <a:rPr lang="en-US" sz="2100" dirty="0">
                <a:solidFill>
                  <a:srgbClr val="000000"/>
                </a:solidFill>
                <a:latin typeface="+mj-lt"/>
                <a:cs typeface="Calibri Light"/>
              </a:rPr>
              <a:t>Develop recommendations by August 2021 to inform SN ExCom  </a:t>
            </a:r>
          </a:p>
          <a:p>
            <a:pPr marL="1314450" lvl="1">
              <a:lnSpc>
                <a:spcPct val="100000"/>
              </a:lnSpc>
              <a:spcBef>
                <a:spcPts val="600"/>
              </a:spcBef>
              <a:buClrTx/>
              <a:buFont typeface="Arial" panose="020B0604020202020204" pitchFamily="34" charset="0"/>
              <a:buChar char="•"/>
            </a:pPr>
            <a:r>
              <a:rPr lang="en-US" sz="2100" dirty="0">
                <a:solidFill>
                  <a:srgbClr val="000000"/>
                </a:solidFill>
                <a:latin typeface="+mj-lt"/>
                <a:cs typeface="Calibri Light"/>
              </a:rPr>
              <a:t>Task lead: Tom Iverson</a:t>
            </a:r>
          </a:p>
          <a:p>
            <a:pPr marL="50800" indent="0">
              <a:lnSpc>
                <a:spcPct val="100000"/>
              </a:lnSpc>
              <a:spcBef>
                <a:spcPts val="600"/>
              </a:spcBef>
              <a:buNone/>
            </a:pPr>
            <a:r>
              <a:rPr lang="en-US" sz="2100" dirty="0">
                <a:solidFill>
                  <a:srgbClr val="000000"/>
                </a:solidFill>
                <a:latin typeface="+mj-lt"/>
                <a:cs typeface="Calibri Light"/>
              </a:rPr>
              <a:t>Task 3:  Improving display and access to superpopulations / subpopulations (stocks) </a:t>
            </a:r>
          </a:p>
          <a:p>
            <a:pPr marL="857250" lvl="2" indent="0">
              <a:lnSpc>
                <a:spcPct val="100000"/>
              </a:lnSpc>
              <a:spcBef>
                <a:spcPts val="600"/>
              </a:spcBef>
              <a:buNone/>
            </a:pPr>
            <a:r>
              <a:rPr lang="en-US" sz="2100" dirty="0">
                <a:solidFill>
                  <a:srgbClr val="000000"/>
                </a:solidFill>
                <a:latin typeface="+mj-lt"/>
                <a:cs typeface="Calibri Light"/>
              </a:rPr>
              <a:t>estimates on the web-queries</a:t>
            </a:r>
            <a:endParaRPr lang="en-US" sz="2100" dirty="0">
              <a:latin typeface="+mj-lt"/>
            </a:endParaRPr>
          </a:p>
          <a:p>
            <a:pPr marL="1314450" lvl="1">
              <a:lnSpc>
                <a:spcPct val="100000"/>
              </a:lnSpc>
              <a:spcBef>
                <a:spcPts val="600"/>
              </a:spcBef>
              <a:buClrTx/>
              <a:buFont typeface="Arial" panose="020B0604020202020204" pitchFamily="34" charset="0"/>
              <a:buChar char="•"/>
            </a:pPr>
            <a:r>
              <a:rPr lang="en-US" sz="2100" dirty="0">
                <a:solidFill>
                  <a:srgbClr val="000000"/>
                </a:solidFill>
                <a:latin typeface="+mj-lt"/>
                <a:cs typeface="Calibri Light"/>
              </a:rPr>
              <a:t>Develop recommendations by August 2021 to inform SN ExCom  </a:t>
            </a:r>
          </a:p>
          <a:p>
            <a:pPr marL="1314450" lvl="1">
              <a:lnSpc>
                <a:spcPct val="100000"/>
              </a:lnSpc>
              <a:spcBef>
                <a:spcPts val="600"/>
              </a:spcBef>
              <a:buClrTx/>
              <a:buFont typeface="Arial" panose="020B0604020202020204" pitchFamily="34" charset="0"/>
              <a:buChar char="•"/>
            </a:pPr>
            <a:r>
              <a:rPr lang="en-US" sz="2100" dirty="0">
                <a:solidFill>
                  <a:srgbClr val="000000"/>
                </a:solidFill>
                <a:latin typeface="+mj-lt"/>
                <a:cs typeface="Calibri Light"/>
              </a:rPr>
              <a:t>Task lead: Tom Iverson</a:t>
            </a:r>
          </a:p>
          <a:p>
            <a:pPr marL="50800" indent="0">
              <a:lnSpc>
                <a:spcPct val="100000"/>
              </a:lnSpc>
              <a:spcBef>
                <a:spcPts val="600"/>
              </a:spcBef>
              <a:buNone/>
            </a:pPr>
            <a:r>
              <a:rPr lang="en-US" sz="2100" dirty="0">
                <a:solidFill>
                  <a:srgbClr val="000000"/>
                </a:solidFill>
                <a:latin typeface="+mj-lt"/>
                <a:cs typeface="Calibri Light"/>
              </a:rPr>
              <a:t>Task 4: </a:t>
            </a:r>
            <a:r>
              <a:rPr lang="en-US" sz="2100" dirty="0">
                <a:solidFill>
                  <a:schemeClr val="tx1"/>
                </a:solidFill>
                <a:latin typeface="+mj-lt"/>
                <a:cs typeface="Calibri Light"/>
              </a:rPr>
              <a:t>Defining standard fish species names and boundaries </a:t>
            </a:r>
            <a:r>
              <a:rPr lang="en-US" sz="2100" dirty="0">
                <a:solidFill>
                  <a:schemeClr val="tx1"/>
                </a:solidFill>
                <a:latin typeface="+mj-lt"/>
              </a:rPr>
              <a:t>for </a:t>
            </a:r>
            <a:r>
              <a:rPr lang="en-US" sz="2100" dirty="0" err="1">
                <a:solidFill>
                  <a:schemeClr val="tx1"/>
                </a:solidFill>
                <a:latin typeface="+mj-lt"/>
              </a:rPr>
              <a:t>StreamNet</a:t>
            </a:r>
            <a:r>
              <a:rPr lang="en-US" sz="2100" dirty="0">
                <a:solidFill>
                  <a:schemeClr val="tx1"/>
                </a:solidFill>
                <a:latin typeface="+mj-lt"/>
              </a:rPr>
              <a:t> tools (non-ESA)</a:t>
            </a:r>
          </a:p>
          <a:p>
            <a:pPr marL="1314450" lvl="1">
              <a:lnSpc>
                <a:spcPct val="100000"/>
              </a:lnSpc>
              <a:spcBef>
                <a:spcPts val="600"/>
              </a:spcBef>
              <a:buClrTx/>
              <a:buFont typeface="Arial" panose="020B0604020202020204" pitchFamily="34" charset="0"/>
              <a:buChar char="•"/>
            </a:pPr>
            <a:r>
              <a:rPr lang="en-US" sz="2100" dirty="0">
                <a:solidFill>
                  <a:srgbClr val="000000"/>
                </a:solidFill>
                <a:latin typeface="+mj-lt"/>
                <a:cs typeface="Calibri Light"/>
              </a:rPr>
              <a:t>Complete task identified during 2019 Smolt Analytics workshop</a:t>
            </a:r>
          </a:p>
          <a:p>
            <a:pPr marL="1314450" lvl="1">
              <a:lnSpc>
                <a:spcPct val="100000"/>
              </a:lnSpc>
              <a:spcBef>
                <a:spcPts val="600"/>
              </a:spcBef>
              <a:buClrTx/>
              <a:buFont typeface="Arial" panose="020B0604020202020204" pitchFamily="34" charset="0"/>
              <a:buChar char="•"/>
            </a:pPr>
            <a:r>
              <a:rPr lang="en-US" sz="2100" dirty="0">
                <a:solidFill>
                  <a:srgbClr val="000000"/>
                </a:solidFill>
                <a:latin typeface="+mj-lt"/>
                <a:cs typeface="Calibri Light"/>
              </a:rPr>
              <a:t>Task lead: Van Hare and Evan Brown </a:t>
            </a:r>
          </a:p>
        </p:txBody>
      </p:sp>
      <p:sp>
        <p:nvSpPr>
          <p:cNvPr id="5" name="Rectangle 4">
            <a:extLst>
              <a:ext uri="{FF2B5EF4-FFF2-40B4-BE49-F238E27FC236}">
                <a16:creationId xmlns:a16="http://schemas.microsoft.com/office/drawing/2014/main" id="{6517A022-3CF1-47FA-A881-4A2EF4D8E2DE}"/>
              </a:ext>
            </a:extLst>
          </p:cNvPr>
          <p:cNvSpPr/>
          <p:nvPr/>
        </p:nvSpPr>
        <p:spPr>
          <a:xfrm>
            <a:off x="10088694" y="0"/>
            <a:ext cx="2103120" cy="6858000"/>
          </a:xfrm>
          <a:prstGeom prst="rect">
            <a:avLst/>
          </a:prstGeom>
          <a:solidFill>
            <a:srgbClr val="A3C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72D7ACF-4645-40A5-877C-DC544A7FB1CC}"/>
              </a:ext>
            </a:extLst>
          </p:cNvPr>
          <p:cNvPicPr>
            <a:picLocks noChangeAspect="1"/>
          </p:cNvPicPr>
          <p:nvPr/>
        </p:nvPicPr>
        <p:blipFill>
          <a:blip r:embed="rId3"/>
          <a:stretch>
            <a:fillRect/>
          </a:stretch>
        </p:blipFill>
        <p:spPr>
          <a:xfrm>
            <a:off x="9681262" y="2787512"/>
            <a:ext cx="2363776" cy="1244875"/>
          </a:xfrm>
          <a:prstGeom prst="rect">
            <a:avLst/>
          </a:prstGeom>
        </p:spPr>
      </p:pic>
      <p:pic>
        <p:nvPicPr>
          <p:cNvPr id="9" name="Picture 8">
            <a:extLst>
              <a:ext uri="{FF2B5EF4-FFF2-40B4-BE49-F238E27FC236}">
                <a16:creationId xmlns:a16="http://schemas.microsoft.com/office/drawing/2014/main" id="{63236D69-6C4F-44DE-9BAB-998E6D3FCB95}"/>
              </a:ext>
            </a:extLst>
          </p:cNvPr>
          <p:cNvPicPr>
            <a:picLocks noChangeAspect="1"/>
          </p:cNvPicPr>
          <p:nvPr/>
        </p:nvPicPr>
        <p:blipFill rotWithShape="1">
          <a:blip r:embed="rId4">
            <a:alphaModFix/>
          </a:blip>
          <a:srcRect r="4" b="454"/>
          <a:stretch/>
        </p:blipFill>
        <p:spPr>
          <a:xfrm>
            <a:off x="10206447" y="4051437"/>
            <a:ext cx="1313407" cy="1311298"/>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10" name="Picture 9">
            <a:extLst>
              <a:ext uri="{FF2B5EF4-FFF2-40B4-BE49-F238E27FC236}">
                <a16:creationId xmlns:a16="http://schemas.microsoft.com/office/drawing/2014/main" id="{D4BC8B08-FA2C-4EDA-9FE7-D257DD18E87C}"/>
              </a:ext>
            </a:extLst>
          </p:cNvPr>
          <p:cNvPicPr>
            <a:picLocks noChangeAspect="1"/>
          </p:cNvPicPr>
          <p:nvPr/>
        </p:nvPicPr>
        <p:blipFill rotWithShape="1">
          <a:blip r:embed="rId5"/>
          <a:srcRect l="3578" t="7537" r="68979" b="21745"/>
          <a:stretch/>
        </p:blipFill>
        <p:spPr>
          <a:xfrm>
            <a:off x="10206447" y="1431766"/>
            <a:ext cx="1329990" cy="1335657"/>
          </a:xfrm>
          <a:prstGeom prst="flowChartConnector">
            <a:avLst/>
          </a:prstGeom>
        </p:spPr>
      </p:pic>
    </p:spTree>
    <p:extLst>
      <p:ext uri="{BB962C8B-B14F-4D97-AF65-F5344CB8AC3E}">
        <p14:creationId xmlns:p14="http://schemas.microsoft.com/office/powerpoint/2010/main" val="3920596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A1256-5E20-429F-A8B7-A2F9A75DEB44}"/>
              </a:ext>
            </a:extLst>
          </p:cNvPr>
          <p:cNvSpPr>
            <a:spLocks noGrp="1"/>
          </p:cNvSpPr>
          <p:nvPr>
            <p:ph type="title"/>
          </p:nvPr>
        </p:nvSpPr>
        <p:spPr>
          <a:xfrm>
            <a:off x="258417" y="690"/>
            <a:ext cx="10515600" cy="1325563"/>
          </a:xfrm>
        </p:spPr>
        <p:txBody>
          <a:bodyPr/>
          <a:lstStyle/>
          <a:p>
            <a:r>
              <a:rPr lang="en-US">
                <a:latin typeface="Cambria" panose="02040503050406030204" pitchFamily="18" charset="0"/>
                <a:ea typeface="Cambria" panose="02040503050406030204" pitchFamily="18" charset="0"/>
                <a:cs typeface="Calibri Light"/>
              </a:rPr>
              <a:t>FMWG Survey Responses</a:t>
            </a:r>
          </a:p>
        </p:txBody>
      </p:sp>
      <p:sp>
        <p:nvSpPr>
          <p:cNvPr id="3" name="Content Placeholder 2">
            <a:extLst>
              <a:ext uri="{FF2B5EF4-FFF2-40B4-BE49-F238E27FC236}">
                <a16:creationId xmlns:a16="http://schemas.microsoft.com/office/drawing/2014/main" id="{D48EFE88-0A42-42AF-8D03-B44DDF236EC5}"/>
              </a:ext>
            </a:extLst>
          </p:cNvPr>
          <p:cNvSpPr>
            <a:spLocks noGrp="1"/>
          </p:cNvSpPr>
          <p:nvPr>
            <p:ph idx="1"/>
          </p:nvPr>
        </p:nvSpPr>
        <p:spPr>
          <a:xfrm>
            <a:off x="262969" y="1278973"/>
            <a:ext cx="6766481" cy="4045501"/>
          </a:xfrm>
        </p:spPr>
        <p:txBody>
          <a:bodyPr vert="horz" lIns="91440" tIns="45720" rIns="91440" bIns="45720" rtlCol="0" anchor="t">
            <a:normAutofit/>
          </a:bodyPr>
          <a:lstStyle/>
          <a:p>
            <a:pPr marL="0" indent="0">
              <a:buNone/>
            </a:pPr>
            <a:r>
              <a:rPr lang="en-US" b="1" dirty="0">
                <a:cs typeface="Calibri"/>
              </a:rPr>
              <a:t>Current/Active Tasks</a:t>
            </a:r>
            <a:endParaRPr lang="en-US" b="1" i="1" dirty="0">
              <a:cs typeface="Calibri"/>
            </a:endParaRPr>
          </a:p>
          <a:p>
            <a:r>
              <a:rPr lang="en-US" dirty="0">
                <a:cs typeface="Calibri"/>
              </a:rPr>
              <a:t>Coordinated Assessments Exchange (CAX) DES Review and Refinement (Mike B.)</a:t>
            </a:r>
          </a:p>
          <a:p>
            <a:r>
              <a:rPr lang="en-US" dirty="0">
                <a:cs typeface="Calibri"/>
              </a:rPr>
              <a:t>Hatchery Data Sharing (HCAX) (Nancy L.)</a:t>
            </a:r>
          </a:p>
          <a:p>
            <a:r>
              <a:rPr lang="en-US" dirty="0">
                <a:cs typeface="Calibri"/>
              </a:rPr>
              <a:t>PSMFC Super-Pops &amp; Population Names (Tom Iverson)</a:t>
            </a:r>
          </a:p>
          <a:p>
            <a:r>
              <a:rPr lang="en-US" dirty="0">
                <a:cs typeface="Calibri"/>
              </a:rPr>
              <a:t>PSMFC Facilities (Monitoring Sites) Exchange (Van Hare)</a:t>
            </a:r>
          </a:p>
        </p:txBody>
      </p:sp>
      <p:pic>
        <p:nvPicPr>
          <p:cNvPr id="5" name="Picture 5">
            <a:extLst>
              <a:ext uri="{FF2B5EF4-FFF2-40B4-BE49-F238E27FC236}">
                <a16:creationId xmlns:a16="http://schemas.microsoft.com/office/drawing/2014/main" id="{E9312CE5-B43C-4C0B-A573-88B7DC5CB7E3}"/>
              </a:ext>
            </a:extLst>
          </p:cNvPr>
          <p:cNvPicPr>
            <a:picLocks noChangeAspect="1"/>
          </p:cNvPicPr>
          <p:nvPr/>
        </p:nvPicPr>
        <p:blipFill>
          <a:blip r:embed="rId3"/>
          <a:stretch>
            <a:fillRect/>
          </a:stretch>
        </p:blipFill>
        <p:spPr>
          <a:xfrm>
            <a:off x="6719339" y="1278973"/>
            <a:ext cx="5209692" cy="3531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Content Placeholder 2">
            <a:extLst>
              <a:ext uri="{FF2B5EF4-FFF2-40B4-BE49-F238E27FC236}">
                <a16:creationId xmlns:a16="http://schemas.microsoft.com/office/drawing/2014/main" id="{4A5D81E8-2540-498F-A5D2-DA37E813127B}"/>
              </a:ext>
            </a:extLst>
          </p:cNvPr>
          <p:cNvSpPr txBox="1">
            <a:spLocks/>
          </p:cNvSpPr>
          <p:nvPr/>
        </p:nvSpPr>
        <p:spPr>
          <a:xfrm>
            <a:off x="258417" y="5579027"/>
            <a:ext cx="6127531" cy="112460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b="1" dirty="0">
                <a:cs typeface="Calibri"/>
              </a:rPr>
              <a:t>For more specific information on these tasks see Nancy Leonard </a:t>
            </a:r>
            <a:r>
              <a:rPr lang="en-US" sz="2600" b="1" dirty="0">
                <a:ea typeface="+mn-lt"/>
                <a:cs typeface="+mn-lt"/>
              </a:rPr>
              <a:t>about task groups</a:t>
            </a:r>
          </a:p>
          <a:p>
            <a:pPr marL="0" indent="0">
              <a:buNone/>
            </a:pPr>
            <a:endParaRPr lang="en-US" b="1" dirty="0">
              <a:cs typeface="Calibri"/>
            </a:endParaRPr>
          </a:p>
        </p:txBody>
      </p:sp>
    </p:spTree>
    <p:extLst>
      <p:ext uri="{BB962C8B-B14F-4D97-AF65-F5344CB8AC3E}">
        <p14:creationId xmlns:p14="http://schemas.microsoft.com/office/powerpoint/2010/main" val="1138447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2FEA2-CBE2-48C9-B036-3AFCD63368D5}"/>
              </a:ext>
            </a:extLst>
          </p:cNvPr>
          <p:cNvSpPr>
            <a:spLocks noGrp="1"/>
          </p:cNvSpPr>
          <p:nvPr>
            <p:ph type="title"/>
          </p:nvPr>
        </p:nvSpPr>
        <p:spPr>
          <a:xfrm>
            <a:off x="838200" y="-106112"/>
            <a:ext cx="10515600" cy="1606299"/>
          </a:xfrm>
        </p:spPr>
        <p:txBody>
          <a:bodyPr/>
          <a:lstStyle/>
          <a:p>
            <a:r>
              <a:rPr lang="en-US">
                <a:latin typeface="Cambria" panose="02040503050406030204" pitchFamily="18" charset="0"/>
                <a:ea typeface="Cambria" panose="02040503050406030204" pitchFamily="18" charset="0"/>
                <a:cs typeface="Calibri Light"/>
              </a:rPr>
              <a:t>New Tasks: Data Sharing Topics </a:t>
            </a:r>
            <a:br>
              <a:rPr lang="en-US">
                <a:latin typeface="Cambria" panose="02040503050406030204" pitchFamily="18" charset="0"/>
                <a:ea typeface="Cambria" panose="02040503050406030204" pitchFamily="18" charset="0"/>
                <a:cs typeface="Calibri Light"/>
              </a:rPr>
            </a:br>
            <a:r>
              <a:rPr lang="en-US">
                <a:latin typeface="Cambria" panose="02040503050406030204" pitchFamily="18" charset="0"/>
                <a:ea typeface="Cambria" panose="02040503050406030204" pitchFamily="18" charset="0"/>
                <a:cs typeface="Calibri Light"/>
              </a:rPr>
              <a:t>Initial Survey Results</a:t>
            </a:r>
            <a:endParaRPr lang="en-US">
              <a:latin typeface="Cambria" panose="02040503050406030204" pitchFamily="18" charset="0"/>
              <a:ea typeface="Cambria" panose="02040503050406030204" pitchFamily="18" charset="0"/>
            </a:endParaRPr>
          </a:p>
        </p:txBody>
      </p:sp>
      <p:sp>
        <p:nvSpPr>
          <p:cNvPr id="4" name="Content Placeholder 3">
            <a:extLst>
              <a:ext uri="{FF2B5EF4-FFF2-40B4-BE49-F238E27FC236}">
                <a16:creationId xmlns:a16="http://schemas.microsoft.com/office/drawing/2014/main" id="{693CFB31-F676-4907-891C-EF0777775062}"/>
              </a:ext>
            </a:extLst>
          </p:cNvPr>
          <p:cNvSpPr>
            <a:spLocks noGrp="1"/>
          </p:cNvSpPr>
          <p:nvPr>
            <p:ph idx="1"/>
          </p:nvPr>
        </p:nvSpPr>
        <p:spPr>
          <a:xfrm>
            <a:off x="129266" y="1593308"/>
            <a:ext cx="11964855" cy="5181162"/>
          </a:xfrm>
        </p:spPr>
        <p:txBody>
          <a:bodyPr vert="horz" lIns="91440" tIns="45720" rIns="91440" bIns="45720" rtlCol="0" anchor="t">
            <a:normAutofit/>
          </a:bodyPr>
          <a:lstStyle/>
          <a:p>
            <a:pPr marL="514350" indent="-514350">
              <a:buAutoNum type="arabicPeriod"/>
            </a:pPr>
            <a:r>
              <a:rPr lang="en-US" dirty="0">
                <a:cs typeface="Calibri"/>
              </a:rPr>
              <a:t>Coordinate with </a:t>
            </a:r>
            <a:r>
              <a:rPr lang="en-US" dirty="0" err="1">
                <a:cs typeface="Calibri"/>
              </a:rPr>
              <a:t>StreamNet</a:t>
            </a:r>
            <a:r>
              <a:rPr lang="en-US" dirty="0">
                <a:cs typeface="Calibri"/>
              </a:rPr>
              <a:t> for related data sharing updates: Weir Counts, Redd Counts (Spawning Surveys), Juvenile Counts, etc.  </a:t>
            </a:r>
          </a:p>
          <a:p>
            <a:pPr marL="514350" indent="-514350">
              <a:buFont typeface="Arial" panose="020B0604020202020204" pitchFamily="34" charset="0"/>
              <a:buAutoNum type="arabicPeriod"/>
            </a:pPr>
            <a:r>
              <a:rPr lang="en-US" dirty="0">
                <a:cs typeface="Calibri"/>
              </a:rPr>
              <a:t>Screw Trap Operation DES</a:t>
            </a:r>
          </a:p>
          <a:p>
            <a:pPr marL="514350" indent="-514350">
              <a:buFont typeface="Arial" panose="020B0604020202020204" pitchFamily="34" charset="0"/>
              <a:buAutoNum type="arabicPeriod"/>
            </a:pPr>
            <a:r>
              <a:rPr lang="en-US" dirty="0">
                <a:cs typeface="Calibri"/>
              </a:rPr>
              <a:t>Snorkel and Electrofishing DES</a:t>
            </a:r>
          </a:p>
          <a:p>
            <a:pPr marL="514350" indent="-514350">
              <a:buAutoNum type="arabicPeriod"/>
            </a:pPr>
            <a:r>
              <a:rPr lang="en-US" dirty="0">
                <a:cs typeface="Calibri"/>
              </a:rPr>
              <a:t>Carrying Capacity DES             </a:t>
            </a:r>
            <a:r>
              <a:rPr lang="en-US" u="sng" dirty="0">
                <a:cs typeface="Calibri"/>
              </a:rPr>
              <a:t>Initial Survey Response </a:t>
            </a:r>
          </a:p>
          <a:p>
            <a:pPr marL="514350" indent="-514350">
              <a:buAutoNum type="arabicPeriod"/>
            </a:pPr>
            <a:r>
              <a:rPr lang="en-US" dirty="0">
                <a:cs typeface="Calibri"/>
              </a:rPr>
              <a:t>Fish Age DES</a:t>
            </a:r>
          </a:p>
          <a:p>
            <a:pPr marL="514350" indent="-514350">
              <a:buAutoNum type="arabicPeriod"/>
            </a:pPr>
            <a:r>
              <a:rPr lang="en-US" dirty="0">
                <a:cs typeface="Calibri"/>
              </a:rPr>
              <a:t>Sturgeon Abundance DES</a:t>
            </a:r>
          </a:p>
          <a:p>
            <a:pPr marL="514350" indent="-514350">
              <a:buAutoNum type="arabicPeriod"/>
            </a:pPr>
            <a:r>
              <a:rPr lang="en-US" dirty="0">
                <a:cs typeface="Calibri"/>
              </a:rPr>
              <a:t>Bull Trout  Abundance DES </a:t>
            </a:r>
            <a:endParaRPr lang="en-US" dirty="0"/>
          </a:p>
          <a:p>
            <a:pPr marL="514350" indent="-514350">
              <a:buAutoNum type="arabicPeriod"/>
            </a:pPr>
            <a:endParaRPr lang="en-US" dirty="0">
              <a:cs typeface="Calibri"/>
            </a:endParaRPr>
          </a:p>
        </p:txBody>
      </p:sp>
      <p:pic>
        <p:nvPicPr>
          <p:cNvPr id="3" name="Picture 2">
            <a:extLst>
              <a:ext uri="{FF2B5EF4-FFF2-40B4-BE49-F238E27FC236}">
                <a16:creationId xmlns:a16="http://schemas.microsoft.com/office/drawing/2014/main" id="{88457DDF-11F5-4F6D-A725-2A600E79D6CD}"/>
              </a:ext>
            </a:extLst>
          </p:cNvPr>
          <p:cNvPicPr>
            <a:picLocks noChangeAspect="1"/>
          </p:cNvPicPr>
          <p:nvPr/>
        </p:nvPicPr>
        <p:blipFill rotWithShape="1">
          <a:blip r:embed="rId3"/>
          <a:srcRect l="5589" t="4563" r="1948" b="1907"/>
          <a:stretch/>
        </p:blipFill>
        <p:spPr>
          <a:xfrm>
            <a:off x="4930358" y="3969576"/>
            <a:ext cx="7132376" cy="2380172"/>
          </a:xfrm>
          <a:prstGeom prst="rect">
            <a:avLst/>
          </a:prstGeom>
          <a:ln>
            <a:solidFill>
              <a:srgbClr val="4472C4"/>
            </a:solidFill>
          </a:ln>
        </p:spPr>
      </p:pic>
    </p:spTree>
    <p:extLst>
      <p:ext uri="{BB962C8B-B14F-4D97-AF65-F5344CB8AC3E}">
        <p14:creationId xmlns:p14="http://schemas.microsoft.com/office/powerpoint/2010/main" val="3391905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A1256-5E20-429F-A8B7-A2F9A75DEB44}"/>
              </a:ext>
            </a:extLst>
          </p:cNvPr>
          <p:cNvSpPr>
            <a:spLocks noGrp="1"/>
          </p:cNvSpPr>
          <p:nvPr>
            <p:ph type="title"/>
          </p:nvPr>
        </p:nvSpPr>
        <p:spPr>
          <a:xfrm>
            <a:off x="258417" y="690"/>
            <a:ext cx="10515600" cy="1325563"/>
          </a:xfrm>
        </p:spPr>
        <p:txBody>
          <a:bodyPr/>
          <a:lstStyle/>
          <a:p>
            <a:r>
              <a:rPr lang="en-US">
                <a:latin typeface="Cambria" panose="02040503050406030204" pitchFamily="18" charset="0"/>
                <a:ea typeface="Cambria" panose="02040503050406030204" pitchFamily="18" charset="0"/>
                <a:cs typeface="Calibri Light"/>
              </a:rPr>
              <a:t>FMWG Survey Responses</a:t>
            </a:r>
          </a:p>
        </p:txBody>
      </p:sp>
      <p:sp>
        <p:nvSpPr>
          <p:cNvPr id="3" name="Content Placeholder 2">
            <a:extLst>
              <a:ext uri="{FF2B5EF4-FFF2-40B4-BE49-F238E27FC236}">
                <a16:creationId xmlns:a16="http://schemas.microsoft.com/office/drawing/2014/main" id="{D48EFE88-0A42-42AF-8D03-B44DDF236EC5}"/>
              </a:ext>
            </a:extLst>
          </p:cNvPr>
          <p:cNvSpPr>
            <a:spLocks noGrp="1"/>
          </p:cNvSpPr>
          <p:nvPr>
            <p:ph idx="1"/>
          </p:nvPr>
        </p:nvSpPr>
        <p:spPr>
          <a:xfrm>
            <a:off x="262970" y="1278973"/>
            <a:ext cx="6642656" cy="5149623"/>
          </a:xfrm>
        </p:spPr>
        <p:txBody>
          <a:bodyPr vert="horz" lIns="91440" tIns="45720" rIns="91440" bIns="45720" rtlCol="0" anchor="t">
            <a:normAutofit/>
          </a:bodyPr>
          <a:lstStyle/>
          <a:p>
            <a:pPr marL="0" indent="0">
              <a:buNone/>
            </a:pPr>
            <a:r>
              <a:rPr lang="en-US" b="1" dirty="0">
                <a:cs typeface="Calibri"/>
              </a:rPr>
              <a:t>New Ideas for Training or Collaboration</a:t>
            </a:r>
          </a:p>
          <a:p>
            <a:r>
              <a:rPr lang="en-US" dirty="0">
                <a:cs typeface="Calibri"/>
              </a:rPr>
              <a:t>Smolt Analytics workshop: BMP Analytical Guidelines, Analytical Tool Training</a:t>
            </a:r>
          </a:p>
          <a:p>
            <a:r>
              <a:rPr lang="en-US" dirty="0">
                <a:cs typeface="Calibri"/>
              </a:rPr>
              <a:t>PIT Array and Tag Analysis Support </a:t>
            </a:r>
          </a:p>
          <a:p>
            <a:r>
              <a:rPr lang="en-US" dirty="0">
                <a:ea typeface="+mn-lt"/>
                <a:cs typeface="+mn-lt"/>
              </a:rPr>
              <a:t>Improve CAP HLI mapper display of population, superpopulation and subpopulation polygons and data</a:t>
            </a:r>
          </a:p>
          <a:p>
            <a:r>
              <a:rPr lang="en-US" dirty="0">
                <a:cs typeface="Calibri"/>
              </a:rPr>
              <a:t>Harvest</a:t>
            </a:r>
          </a:p>
        </p:txBody>
      </p:sp>
      <p:pic>
        <p:nvPicPr>
          <p:cNvPr id="6" name="Picture 6">
            <a:extLst>
              <a:ext uri="{FF2B5EF4-FFF2-40B4-BE49-F238E27FC236}">
                <a16:creationId xmlns:a16="http://schemas.microsoft.com/office/drawing/2014/main" id="{D9F7A60D-7BF5-467C-A6C9-28CC1E41EA9C}"/>
              </a:ext>
            </a:extLst>
          </p:cNvPr>
          <p:cNvPicPr>
            <a:picLocks noChangeAspect="1"/>
          </p:cNvPicPr>
          <p:nvPr/>
        </p:nvPicPr>
        <p:blipFill>
          <a:blip r:embed="rId3"/>
          <a:stretch>
            <a:fillRect/>
          </a:stretch>
        </p:blipFill>
        <p:spPr>
          <a:xfrm>
            <a:off x="6023341" y="2689574"/>
            <a:ext cx="5656741" cy="37390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46452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C3E45-3E04-4EF4-A58A-DF424F50F94B}"/>
              </a:ext>
            </a:extLst>
          </p:cNvPr>
          <p:cNvSpPr>
            <a:spLocks noGrp="1"/>
          </p:cNvSpPr>
          <p:nvPr>
            <p:ph type="title"/>
          </p:nvPr>
        </p:nvSpPr>
        <p:spPr>
          <a:xfrm>
            <a:off x="783771" y="71211"/>
            <a:ext cx="10515600" cy="1325563"/>
          </a:xfrm>
        </p:spPr>
        <p:txBody>
          <a:bodyPr/>
          <a:lstStyle/>
          <a:p>
            <a:r>
              <a:rPr lang="en-US">
                <a:latin typeface="Cambria" panose="02040503050406030204" pitchFamily="18" charset="0"/>
                <a:ea typeface="Cambria" panose="02040503050406030204" pitchFamily="18" charset="0"/>
                <a:cs typeface="Calibri Light" panose="020F0302020204030204"/>
              </a:rPr>
              <a:t>Task Initiation &amp; Lead Solicitation</a:t>
            </a:r>
          </a:p>
        </p:txBody>
      </p:sp>
      <p:sp>
        <p:nvSpPr>
          <p:cNvPr id="3" name="Content Placeholder 2">
            <a:extLst>
              <a:ext uri="{FF2B5EF4-FFF2-40B4-BE49-F238E27FC236}">
                <a16:creationId xmlns:a16="http://schemas.microsoft.com/office/drawing/2014/main" id="{07FCADE9-4A6A-47C2-8E40-9EB52A3CA97A}"/>
              </a:ext>
            </a:extLst>
          </p:cNvPr>
          <p:cNvSpPr>
            <a:spLocks noGrp="1"/>
          </p:cNvSpPr>
          <p:nvPr>
            <p:ph idx="1"/>
          </p:nvPr>
        </p:nvSpPr>
        <p:spPr>
          <a:xfrm>
            <a:off x="261258" y="1205140"/>
            <a:ext cx="11734799" cy="5548765"/>
          </a:xfrm>
        </p:spPr>
        <p:txBody>
          <a:bodyPr vert="horz" lIns="91440" tIns="45720" rIns="91440" bIns="45720" rtlCol="0" anchor="t">
            <a:normAutofit fontScale="85000" lnSpcReduction="20000"/>
          </a:bodyPr>
          <a:lstStyle/>
          <a:p>
            <a:pPr marL="0" indent="0">
              <a:lnSpc>
                <a:spcPct val="100000"/>
              </a:lnSpc>
              <a:spcBef>
                <a:spcPts val="0"/>
              </a:spcBef>
              <a:buNone/>
            </a:pPr>
            <a:r>
              <a:rPr lang="en-US" sz="4000" b="1" u="sng" dirty="0">
                <a:ea typeface="+mn-lt"/>
                <a:cs typeface="+mn-lt"/>
              </a:rPr>
              <a:t>Task Initiation</a:t>
            </a:r>
            <a:endParaRPr lang="en-US" sz="4000" u="sng" dirty="0">
              <a:ea typeface="+mn-lt"/>
              <a:cs typeface="+mn-lt"/>
            </a:endParaRPr>
          </a:p>
          <a:p>
            <a:pPr marL="457200" indent="-457200">
              <a:buFont typeface="Arial"/>
              <a:buChar char="•"/>
            </a:pPr>
            <a:r>
              <a:rPr lang="en-US" b="1" dirty="0">
                <a:ea typeface="+mn-lt"/>
                <a:cs typeface="+mn-lt"/>
              </a:rPr>
              <a:t>Tasks will only proceed when:</a:t>
            </a:r>
            <a:endParaRPr lang="en-US" dirty="0">
              <a:ea typeface="+mn-lt"/>
              <a:cs typeface="+mn-lt"/>
            </a:endParaRPr>
          </a:p>
          <a:p>
            <a:pPr marL="914400" lvl="1" indent="-285750">
              <a:buFont typeface="Arial"/>
              <a:buChar char="•"/>
            </a:pPr>
            <a:r>
              <a:rPr lang="en-US" dirty="0">
                <a:ea typeface="+mn-lt"/>
                <a:cs typeface="+mn-lt"/>
              </a:rPr>
              <a:t>A lead has been identified</a:t>
            </a:r>
          </a:p>
          <a:p>
            <a:pPr marL="914400" lvl="1" indent="-285750">
              <a:buFont typeface="Arial"/>
              <a:buChar char="•"/>
            </a:pPr>
            <a:r>
              <a:rPr lang="en-US" dirty="0">
                <a:ea typeface="+mn-lt"/>
                <a:cs typeface="+mn-lt"/>
              </a:rPr>
              <a:t>Supported by Core Team staff availability </a:t>
            </a:r>
          </a:p>
          <a:p>
            <a:pPr marL="0" indent="0">
              <a:buNone/>
            </a:pPr>
            <a:r>
              <a:rPr lang="en-US" b="1" dirty="0">
                <a:cs typeface="Calibri"/>
              </a:rPr>
              <a:t>Some leads have come forward in the initial survey, for </a:t>
            </a:r>
            <a:endParaRPr lang="en-US" dirty="0">
              <a:cs typeface="Calibri"/>
            </a:endParaRPr>
          </a:p>
          <a:p>
            <a:pPr lvl="1"/>
            <a:r>
              <a:rPr lang="en-US" dirty="0">
                <a:ea typeface="+mn-lt"/>
                <a:cs typeface="+mn-lt"/>
              </a:rPr>
              <a:t>Smolt Out-migrant DES (A4) CAP </a:t>
            </a:r>
            <a:endParaRPr lang="en-US" dirty="0">
              <a:cs typeface="Calibri"/>
            </a:endParaRPr>
          </a:p>
          <a:p>
            <a:pPr lvl="1"/>
            <a:r>
              <a:rPr lang="en-US" dirty="0">
                <a:cs typeface="Calibri"/>
              </a:rPr>
              <a:t>Carrying Capacity DES</a:t>
            </a:r>
          </a:p>
          <a:p>
            <a:pPr lvl="1"/>
            <a:r>
              <a:rPr lang="en-US" dirty="0">
                <a:cs typeface="Calibri"/>
              </a:rPr>
              <a:t>Snorkel Survey and Electrofishing DES</a:t>
            </a:r>
          </a:p>
          <a:p>
            <a:pPr lvl="1"/>
            <a:r>
              <a:rPr lang="en-US" dirty="0">
                <a:cs typeface="Calibri"/>
              </a:rPr>
              <a:t>Population Names</a:t>
            </a:r>
          </a:p>
          <a:p>
            <a:pPr lvl="1"/>
            <a:r>
              <a:rPr lang="en-US" dirty="0">
                <a:cs typeface="Calibri"/>
              </a:rPr>
              <a:t>Smolt Trap Operation DES </a:t>
            </a:r>
          </a:p>
          <a:p>
            <a:pPr marL="0" indent="0">
              <a:buNone/>
            </a:pPr>
            <a:r>
              <a:rPr lang="en-US" sz="4000" b="1" u="sng" dirty="0">
                <a:cs typeface="Calibri"/>
              </a:rPr>
              <a:t>Lead Solicitation:</a:t>
            </a:r>
            <a:r>
              <a:rPr lang="en-US" b="1" dirty="0">
                <a:cs typeface="Calibri"/>
              </a:rPr>
              <a:t> </a:t>
            </a:r>
            <a:r>
              <a:rPr lang="en-US" sz="3600" dirty="0">
                <a:cs typeface="Calibri"/>
              </a:rPr>
              <a:t>More "Task" leads and co-leads are still needed!</a:t>
            </a:r>
          </a:p>
          <a:p>
            <a:pPr marL="0" indent="0">
              <a:lnSpc>
                <a:spcPct val="100000"/>
              </a:lnSpc>
              <a:spcBef>
                <a:spcPts val="0"/>
              </a:spcBef>
              <a:buNone/>
            </a:pPr>
            <a:endParaRPr lang="en-US" b="1" dirty="0">
              <a:cs typeface="Calibri"/>
            </a:endParaRPr>
          </a:p>
          <a:p>
            <a:pPr marL="0" indent="0">
              <a:lnSpc>
                <a:spcPct val="100000"/>
              </a:lnSpc>
              <a:spcBef>
                <a:spcPts val="0"/>
              </a:spcBef>
              <a:buNone/>
            </a:pPr>
            <a:r>
              <a:rPr lang="en-US" b="1" dirty="0">
                <a:cs typeface="Calibri"/>
              </a:rPr>
              <a:t>Sign into "FMWG General" Team, then work with the Core Team </a:t>
            </a:r>
            <a:endParaRPr lang="en-US" b="1" dirty="0">
              <a:ea typeface="+mn-lt"/>
              <a:cs typeface="+mn-lt"/>
            </a:endParaRPr>
          </a:p>
          <a:p>
            <a:pPr marL="971550" lvl="1" indent="-285750">
              <a:lnSpc>
                <a:spcPct val="100000"/>
              </a:lnSpc>
              <a:spcBef>
                <a:spcPts val="0"/>
              </a:spcBef>
              <a:buFont typeface="Arial,Sans-Serif"/>
              <a:buChar char="•"/>
            </a:pPr>
            <a:r>
              <a:rPr lang="en-US" dirty="0">
                <a:cs typeface="Calibri"/>
              </a:rPr>
              <a:t>Sign up for a Task Team, as a Lead, a Participant, or as an Interested Party </a:t>
            </a:r>
          </a:p>
          <a:p>
            <a:pPr indent="0">
              <a:lnSpc>
                <a:spcPct val="100000"/>
              </a:lnSpc>
              <a:spcBef>
                <a:spcPts val="0"/>
              </a:spcBef>
              <a:buNone/>
            </a:pPr>
            <a:endParaRPr lang="en-US" dirty="0">
              <a:cs typeface="Calibri"/>
            </a:endParaRPr>
          </a:p>
          <a:p>
            <a:pPr indent="0">
              <a:lnSpc>
                <a:spcPct val="100000"/>
              </a:lnSpc>
              <a:spcBef>
                <a:spcPts val="0"/>
              </a:spcBef>
              <a:buNone/>
            </a:pPr>
            <a:r>
              <a:rPr lang="en-US" dirty="0">
                <a:solidFill>
                  <a:schemeClr val="accent1"/>
                </a:solidFill>
                <a:cs typeface="Calibri"/>
              </a:rPr>
              <a:t>See link in the Chat window to indicate your interests.</a:t>
            </a:r>
          </a:p>
          <a:p>
            <a:pPr marL="0" indent="0">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2522134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4DD88-8200-444C-8EE7-5DD5007C7DB3}"/>
              </a:ext>
            </a:extLst>
          </p:cNvPr>
          <p:cNvSpPr>
            <a:spLocks noGrp="1"/>
          </p:cNvSpPr>
          <p:nvPr>
            <p:ph type="title"/>
          </p:nvPr>
        </p:nvSpPr>
        <p:spPr>
          <a:xfrm>
            <a:off x="179682" y="365125"/>
            <a:ext cx="11795006" cy="1325563"/>
          </a:xfrm>
        </p:spPr>
        <p:txBody>
          <a:bodyPr/>
          <a:lstStyle/>
          <a:p>
            <a:r>
              <a:rPr lang="en-US">
                <a:latin typeface="Cambria" panose="02040503050406030204" pitchFamily="18" charset="0"/>
                <a:ea typeface="Cambria" panose="02040503050406030204" pitchFamily="18" charset="0"/>
                <a:cs typeface="Calibri Light"/>
              </a:rPr>
              <a:t>Proposed Approach for Managing Tasks &amp; Team</a:t>
            </a:r>
            <a:endParaRPr lang="en-US">
              <a:latin typeface="Cambria" panose="02040503050406030204" pitchFamily="18" charset="0"/>
              <a:ea typeface="Cambria" panose="02040503050406030204" pitchFamily="18" charset="0"/>
            </a:endParaRPr>
          </a:p>
        </p:txBody>
      </p:sp>
      <p:pic>
        <p:nvPicPr>
          <p:cNvPr id="4" name="Picture 4">
            <a:extLst>
              <a:ext uri="{FF2B5EF4-FFF2-40B4-BE49-F238E27FC236}">
                <a16:creationId xmlns:a16="http://schemas.microsoft.com/office/drawing/2014/main" id="{41DDCD25-CAD4-407D-9FF3-590EBBA30DDF}"/>
              </a:ext>
            </a:extLst>
          </p:cNvPr>
          <p:cNvPicPr>
            <a:picLocks noGrp="1" noChangeAspect="1"/>
          </p:cNvPicPr>
          <p:nvPr>
            <p:ph idx="1"/>
          </p:nvPr>
        </p:nvPicPr>
        <p:blipFill>
          <a:blip r:embed="rId3"/>
          <a:stretch>
            <a:fillRect/>
          </a:stretch>
        </p:blipFill>
        <p:spPr>
          <a:xfrm>
            <a:off x="957417" y="1542973"/>
            <a:ext cx="9367683" cy="4482383"/>
          </a:xfrm>
        </p:spPr>
      </p:pic>
    </p:spTree>
    <p:extLst>
      <p:ext uri="{BB962C8B-B14F-4D97-AF65-F5344CB8AC3E}">
        <p14:creationId xmlns:p14="http://schemas.microsoft.com/office/powerpoint/2010/main" val="3797360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FC6FD-D851-4DEB-8C22-9B10950E2F80}"/>
              </a:ext>
            </a:extLst>
          </p:cNvPr>
          <p:cNvSpPr>
            <a:spLocks noGrp="1"/>
          </p:cNvSpPr>
          <p:nvPr>
            <p:ph type="title"/>
          </p:nvPr>
        </p:nvSpPr>
        <p:spPr/>
        <p:txBody>
          <a:bodyPr>
            <a:normAutofit fontScale="90000"/>
          </a:bodyPr>
          <a:lstStyle/>
          <a:p>
            <a:r>
              <a:rPr lang="en-US" dirty="0">
                <a:latin typeface="Cambria" panose="02040503050406030204" pitchFamily="18" charset="0"/>
                <a:ea typeface="Cambria" panose="02040503050406030204" pitchFamily="18" charset="0"/>
                <a:cs typeface="Calibri Light"/>
              </a:rPr>
              <a:t>Work Group Information Sharing </a:t>
            </a:r>
            <a:br>
              <a:rPr lang="en-US" dirty="0">
                <a:latin typeface="Cambria" panose="02040503050406030204" pitchFamily="18" charset="0"/>
                <a:ea typeface="Cambria" panose="02040503050406030204" pitchFamily="18" charset="0"/>
                <a:cs typeface="Calibri Light"/>
              </a:rPr>
            </a:br>
            <a:r>
              <a:rPr lang="en-US" dirty="0">
                <a:latin typeface="Cambria" panose="02040503050406030204" pitchFamily="18" charset="0"/>
                <a:ea typeface="Cambria" panose="02040503050406030204" pitchFamily="18" charset="0"/>
                <a:cs typeface="Calibri Light"/>
              </a:rPr>
              <a:t>Continuing Emerging Technologies Information Sessions </a:t>
            </a:r>
            <a:endParaRPr lang="en-US"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6A4743AE-E243-4C2B-B134-E7BD5C7844CB}"/>
              </a:ext>
            </a:extLst>
          </p:cNvPr>
          <p:cNvSpPr>
            <a:spLocks noGrp="1"/>
          </p:cNvSpPr>
          <p:nvPr>
            <p:ph idx="1"/>
          </p:nvPr>
        </p:nvSpPr>
        <p:spPr>
          <a:xfrm>
            <a:off x="172962" y="1710255"/>
            <a:ext cx="3808326" cy="4351338"/>
          </a:xfrm>
        </p:spPr>
        <p:txBody>
          <a:bodyPr vert="horz" lIns="91440" tIns="45720" rIns="91440" bIns="45720" rtlCol="0" anchor="t">
            <a:normAutofit/>
          </a:bodyPr>
          <a:lstStyle/>
          <a:p>
            <a:endParaRPr lang="en-US" dirty="0"/>
          </a:p>
          <a:p>
            <a:pPr marL="0" indent="0">
              <a:buNone/>
            </a:pPr>
            <a:r>
              <a:rPr lang="en-US" dirty="0">
                <a:cs typeface="Calibri"/>
              </a:rPr>
              <a:t>Opportunities to share results </a:t>
            </a:r>
          </a:p>
          <a:p>
            <a:r>
              <a:rPr lang="en-US" dirty="0">
                <a:cs typeface="Calibri"/>
              </a:rPr>
              <a:t>Future Emerging Technology Topics</a:t>
            </a:r>
          </a:p>
          <a:p>
            <a:r>
              <a:rPr lang="en-US" dirty="0">
                <a:cs typeface="Calibri"/>
              </a:rPr>
              <a:t>Wiki and files folder for new publications. </a:t>
            </a:r>
            <a:endParaRPr lang="en-US" dirty="0"/>
          </a:p>
          <a:p>
            <a:r>
              <a:rPr lang="en-US" dirty="0">
                <a:cs typeface="Calibri"/>
              </a:rPr>
              <a:t>Inform </a:t>
            </a:r>
          </a:p>
          <a:p>
            <a:endParaRPr lang="en-US" dirty="0">
              <a:cs typeface="Calibri"/>
            </a:endParaRPr>
          </a:p>
        </p:txBody>
      </p:sp>
      <p:pic>
        <p:nvPicPr>
          <p:cNvPr id="5" name="Picture 5">
            <a:extLst>
              <a:ext uri="{FF2B5EF4-FFF2-40B4-BE49-F238E27FC236}">
                <a16:creationId xmlns:a16="http://schemas.microsoft.com/office/drawing/2014/main" id="{669DA50F-194E-46AA-811B-39BC3ECDBD07}"/>
              </a:ext>
            </a:extLst>
          </p:cNvPr>
          <p:cNvPicPr>
            <a:picLocks noChangeAspect="1"/>
          </p:cNvPicPr>
          <p:nvPr/>
        </p:nvPicPr>
        <p:blipFill>
          <a:blip r:embed="rId3"/>
          <a:stretch>
            <a:fillRect/>
          </a:stretch>
        </p:blipFill>
        <p:spPr>
          <a:xfrm>
            <a:off x="4468330" y="2169377"/>
            <a:ext cx="7552829" cy="40829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2" descr="         Columbia Basin Fish &amp; Wildlife Library">
            <a:extLst>
              <a:ext uri="{FF2B5EF4-FFF2-40B4-BE49-F238E27FC236}">
                <a16:creationId xmlns:a16="http://schemas.microsoft.com/office/drawing/2014/main" id="{6A152DFE-6D28-486B-9CB8-B07DE68D91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9077" y="5012030"/>
            <a:ext cx="1240344" cy="1240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397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A5D6B-3064-44DF-B771-9BAA265620E9}"/>
              </a:ext>
            </a:extLst>
          </p:cNvPr>
          <p:cNvSpPr>
            <a:spLocks noGrp="1"/>
          </p:cNvSpPr>
          <p:nvPr>
            <p:ph type="title"/>
          </p:nvPr>
        </p:nvSpPr>
        <p:spPr>
          <a:xfrm>
            <a:off x="481013" y="3752849"/>
            <a:ext cx="3290887" cy="2452687"/>
          </a:xfrm>
        </p:spPr>
        <p:txBody>
          <a:bodyPr vert="horz" lIns="91440" tIns="45720" rIns="91440" bIns="45720" rtlCol="0" anchor="ctr">
            <a:normAutofit/>
          </a:bodyPr>
          <a:lstStyle/>
          <a:p>
            <a:pPr>
              <a:spcBef>
                <a:spcPct val="0"/>
              </a:spcBef>
            </a:pPr>
            <a:r>
              <a:rPr lang="en-US" sz="4000" dirty="0">
                <a:latin typeface="Cambria" panose="02040503050406030204" pitchFamily="18" charset="0"/>
                <a:ea typeface="Cambria" panose="02040503050406030204" pitchFamily="18" charset="0"/>
              </a:rPr>
              <a:t>Fish Monitoring Work Group Meetings</a:t>
            </a:r>
          </a:p>
        </p:txBody>
      </p:sp>
      <p:pic>
        <p:nvPicPr>
          <p:cNvPr id="5" name="Picture 4">
            <a:extLst>
              <a:ext uri="{FF2B5EF4-FFF2-40B4-BE49-F238E27FC236}">
                <a16:creationId xmlns:a16="http://schemas.microsoft.com/office/drawing/2014/main" id="{22B5D8C7-9EB3-4651-8092-A67CAB54D3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603" b="2881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 Placeholder 2">
            <a:extLst>
              <a:ext uri="{FF2B5EF4-FFF2-40B4-BE49-F238E27FC236}">
                <a16:creationId xmlns:a16="http://schemas.microsoft.com/office/drawing/2014/main" id="{E88EDC56-457C-40CF-A7F3-C81F8A9632E8}"/>
              </a:ext>
            </a:extLst>
          </p:cNvPr>
          <p:cNvSpPr>
            <a:spLocks noGrp="1"/>
          </p:cNvSpPr>
          <p:nvPr>
            <p:ph type="body" idx="1"/>
          </p:nvPr>
        </p:nvSpPr>
        <p:spPr>
          <a:xfrm>
            <a:off x="3247696" y="3912177"/>
            <a:ext cx="6064469" cy="2452687"/>
          </a:xfrm>
        </p:spPr>
        <p:txBody>
          <a:bodyPr vert="horz" lIns="91440" tIns="45720" rIns="91440" bIns="45720" rtlCol="0" anchor="ctr">
            <a:normAutofit lnSpcReduction="10000"/>
          </a:bodyPr>
          <a:lstStyle/>
          <a:p>
            <a:pPr>
              <a:spcBef>
                <a:spcPts val="500"/>
              </a:spcBef>
            </a:pPr>
            <a:r>
              <a:rPr lang="en-US" sz="2400" dirty="0"/>
              <a:t>Three or four times per year</a:t>
            </a:r>
          </a:p>
          <a:p>
            <a:pPr>
              <a:spcBef>
                <a:spcPts val="500"/>
              </a:spcBef>
            </a:pPr>
            <a:r>
              <a:rPr lang="en-US" sz="2400" dirty="0"/>
              <a:t>Each meeting will include:</a:t>
            </a:r>
          </a:p>
          <a:p>
            <a:pPr lvl="1">
              <a:spcBef>
                <a:spcPts val="500"/>
              </a:spcBef>
            </a:pPr>
            <a:r>
              <a:rPr lang="en-US" dirty="0"/>
              <a:t>Information sharing: emerging technology/hot topics</a:t>
            </a:r>
          </a:p>
          <a:p>
            <a:pPr lvl="1">
              <a:spcBef>
                <a:spcPts val="500"/>
              </a:spcBef>
            </a:pPr>
            <a:r>
              <a:rPr lang="en-US" dirty="0"/>
              <a:t>Progress on Tasks</a:t>
            </a:r>
          </a:p>
          <a:p>
            <a:pPr lvl="1">
              <a:spcBef>
                <a:spcPts val="500"/>
              </a:spcBef>
            </a:pPr>
            <a:r>
              <a:rPr lang="en-US" dirty="0"/>
              <a:t>Discussion of what’s on the horizon/new ideas</a:t>
            </a:r>
          </a:p>
          <a:p>
            <a:pPr lvl="1"/>
            <a:endParaRPr lang="en-US" sz="1800" dirty="0"/>
          </a:p>
        </p:txBody>
      </p:sp>
      <p:sp>
        <p:nvSpPr>
          <p:cNvPr id="4" name="TextBox 3">
            <a:extLst>
              <a:ext uri="{FF2B5EF4-FFF2-40B4-BE49-F238E27FC236}">
                <a16:creationId xmlns:a16="http://schemas.microsoft.com/office/drawing/2014/main" id="{12A6C35B-7F65-40EE-8F5B-DAE167C1E928}"/>
              </a:ext>
            </a:extLst>
          </p:cNvPr>
          <p:cNvSpPr txBox="1"/>
          <p:nvPr/>
        </p:nvSpPr>
        <p:spPr>
          <a:xfrm>
            <a:off x="8420102" y="3912177"/>
            <a:ext cx="3290885" cy="1292662"/>
          </a:xfrm>
          <a:prstGeom prst="rect">
            <a:avLst/>
          </a:prstGeom>
          <a:solidFill>
            <a:schemeClr val="accent5">
              <a:lumMod val="20000"/>
              <a:lumOff val="80000"/>
            </a:schemeClr>
          </a:solidFill>
          <a:ln>
            <a:solidFill>
              <a:schemeClr val="accent1">
                <a:lumMod val="40000"/>
                <a:lumOff val="60000"/>
              </a:schemeClr>
            </a:solidFill>
          </a:ln>
        </p:spPr>
        <p:txBody>
          <a:bodyPr wrap="square" rtlCol="0">
            <a:spAutoFit/>
          </a:bodyPr>
          <a:lstStyle/>
          <a:p>
            <a:r>
              <a:rPr lang="en-US" b="1" dirty="0">
                <a:ea typeface="+mn-lt"/>
                <a:cs typeface="+mn-lt"/>
              </a:rPr>
              <a:t>Task Meetings</a:t>
            </a:r>
          </a:p>
          <a:p>
            <a:pPr marL="457200" indent="-457200">
              <a:buFont typeface="Arial" panose="020B0604020202020204" pitchFamily="34" charset="0"/>
              <a:buChar char="•"/>
            </a:pPr>
            <a:r>
              <a:rPr lang="en-US" sz="2000" dirty="0"/>
              <a:t>At the discretion of the Task leader </a:t>
            </a:r>
          </a:p>
          <a:p>
            <a:pPr marL="457200" indent="-457200">
              <a:buFont typeface="Arial" panose="020B0604020202020204" pitchFamily="34" charset="0"/>
              <a:buChar char="•"/>
            </a:pPr>
            <a:r>
              <a:rPr lang="en-US" sz="2000" dirty="0"/>
              <a:t>And/or online in Teams</a:t>
            </a:r>
          </a:p>
        </p:txBody>
      </p:sp>
    </p:spTree>
    <p:extLst>
      <p:ext uri="{BB962C8B-B14F-4D97-AF65-F5344CB8AC3E}">
        <p14:creationId xmlns:p14="http://schemas.microsoft.com/office/powerpoint/2010/main" val="3974304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5FB300-33D4-4F4F-B156-1E1980B6D704}"/>
              </a:ext>
            </a:extLst>
          </p:cNvPr>
          <p:cNvSpPr txBox="1"/>
          <p:nvPr/>
        </p:nvSpPr>
        <p:spPr>
          <a:xfrm>
            <a:off x="598098" y="828136"/>
            <a:ext cx="4247171"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latin typeface="Cambria" panose="02040503050406030204" pitchFamily="18" charset="0"/>
                <a:ea typeface="Cambria" panose="02040503050406030204" pitchFamily="18" charset="0"/>
                <a:cs typeface="Calibri Light"/>
              </a:rPr>
              <a:t>PNAMP FMWG </a:t>
            </a:r>
            <a:br>
              <a:rPr lang="en-US" sz="4400" dirty="0">
                <a:latin typeface="Cambria" panose="02040503050406030204" pitchFamily="18" charset="0"/>
                <a:ea typeface="Cambria" panose="02040503050406030204" pitchFamily="18" charset="0"/>
                <a:cs typeface="Calibri Light"/>
              </a:rPr>
            </a:br>
            <a:r>
              <a:rPr lang="en-US" sz="4400" dirty="0">
                <a:latin typeface="Cambria" panose="02040503050406030204" pitchFamily="18" charset="0"/>
                <a:ea typeface="Cambria" panose="02040503050406030204" pitchFamily="18" charset="0"/>
                <a:cs typeface="Calibri Light"/>
              </a:rPr>
              <a:t>Home Page </a:t>
            </a:r>
          </a:p>
          <a:p>
            <a:br>
              <a:rPr lang="en-US" sz="4400" dirty="0">
                <a:latin typeface="Calibri Light"/>
                <a:cs typeface="Calibri Light"/>
              </a:rPr>
            </a:br>
            <a:r>
              <a:rPr lang="en-US" sz="2400" dirty="0">
                <a:latin typeface="Calibri Light"/>
                <a:cs typeface="Calibri Light"/>
                <a:hlinkClick r:id="rId3"/>
              </a:rPr>
              <a:t>https://www.pnamp.org/project/fish-monitoring-work-group</a:t>
            </a:r>
            <a:endParaRPr lang="en-US" dirty="0"/>
          </a:p>
        </p:txBody>
      </p:sp>
      <p:pic>
        <p:nvPicPr>
          <p:cNvPr id="4" name="Picture 4">
            <a:extLst>
              <a:ext uri="{FF2B5EF4-FFF2-40B4-BE49-F238E27FC236}">
                <a16:creationId xmlns:a16="http://schemas.microsoft.com/office/drawing/2014/main" id="{368B4B2B-95E4-4F87-BE1F-21835C63769F}"/>
              </a:ext>
            </a:extLst>
          </p:cNvPr>
          <p:cNvPicPr>
            <a:picLocks noChangeAspect="1"/>
          </p:cNvPicPr>
          <p:nvPr/>
        </p:nvPicPr>
        <p:blipFill>
          <a:blip r:embed="rId4"/>
          <a:stretch>
            <a:fillRect/>
          </a:stretch>
        </p:blipFill>
        <p:spPr>
          <a:xfrm>
            <a:off x="5227608" y="108654"/>
            <a:ext cx="6811992" cy="6684896"/>
          </a:xfrm>
          <a:prstGeom prst="rect">
            <a:avLst/>
          </a:prstGeom>
        </p:spPr>
      </p:pic>
    </p:spTree>
    <p:extLst>
      <p:ext uri="{BB962C8B-B14F-4D97-AF65-F5344CB8AC3E}">
        <p14:creationId xmlns:p14="http://schemas.microsoft.com/office/powerpoint/2010/main" val="3019138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53E8D29-9525-47B8-BFD4-FC336631A5F7}"/>
              </a:ext>
            </a:extLst>
          </p:cNvPr>
          <p:cNvSpPr>
            <a:spLocks noGrp="1"/>
          </p:cNvSpPr>
          <p:nvPr>
            <p:ph idx="1"/>
          </p:nvPr>
        </p:nvSpPr>
        <p:spPr>
          <a:xfrm>
            <a:off x="304327" y="5156724"/>
            <a:ext cx="10992492" cy="1338531"/>
          </a:xfrm>
        </p:spPr>
        <p:txBody>
          <a:bodyPr>
            <a:normAutofit fontScale="92500" lnSpcReduction="10000"/>
          </a:bodyPr>
          <a:lstStyle/>
          <a:p>
            <a:pPr marL="0" indent="0">
              <a:buNone/>
            </a:pPr>
            <a:r>
              <a:rPr lang="en-US" b="1" dirty="0"/>
              <a:t>Welcome and Introductions</a:t>
            </a:r>
          </a:p>
          <a:p>
            <a:r>
              <a:rPr lang="en-US" sz="2400" dirty="0"/>
              <a:t>Please leave your web cameras on to facilitate discussion</a:t>
            </a:r>
          </a:p>
          <a:p>
            <a:r>
              <a:rPr lang="en-US" sz="2400" dirty="0"/>
              <a:t>Use the chat to introduce yourself (name and affiliation)</a:t>
            </a:r>
            <a:r>
              <a:rPr lang="en-US" b="1" dirty="0"/>
              <a:t> </a:t>
            </a:r>
          </a:p>
          <a:p>
            <a:pPr marL="0" indent="0">
              <a:buNone/>
            </a:pPr>
            <a:endParaRPr lang="en-US" b="1" dirty="0"/>
          </a:p>
          <a:p>
            <a:pPr marL="0" indent="0">
              <a:buNone/>
            </a:pPr>
            <a:endParaRPr lang="en-US" b="1" dirty="0"/>
          </a:p>
        </p:txBody>
      </p:sp>
      <p:grpSp>
        <p:nvGrpSpPr>
          <p:cNvPr id="54" name="Group 53">
            <a:extLst>
              <a:ext uri="{FF2B5EF4-FFF2-40B4-BE49-F238E27FC236}">
                <a16:creationId xmlns:a16="http://schemas.microsoft.com/office/drawing/2014/main" id="{56D6E10E-CEE0-4277-898A-C433D3545EAA}"/>
              </a:ext>
            </a:extLst>
          </p:cNvPr>
          <p:cNvGrpSpPr/>
          <p:nvPr/>
        </p:nvGrpSpPr>
        <p:grpSpPr>
          <a:xfrm>
            <a:off x="11520" y="-81171"/>
            <a:ext cx="12203521" cy="5075008"/>
            <a:chOff x="11520" y="-81171"/>
            <a:chExt cx="12203521" cy="5075008"/>
          </a:xfrm>
        </p:grpSpPr>
        <p:grpSp>
          <p:nvGrpSpPr>
            <p:cNvPr id="53" name="Group 52">
              <a:extLst>
                <a:ext uri="{FF2B5EF4-FFF2-40B4-BE49-F238E27FC236}">
                  <a16:creationId xmlns:a16="http://schemas.microsoft.com/office/drawing/2014/main" id="{4E2E5E55-50C4-4A74-8284-12385B00D478}"/>
                </a:ext>
              </a:extLst>
            </p:cNvPr>
            <p:cNvGrpSpPr/>
            <p:nvPr/>
          </p:nvGrpSpPr>
          <p:grpSpPr>
            <a:xfrm>
              <a:off x="11520" y="-81171"/>
              <a:ext cx="12203521" cy="5075008"/>
              <a:chOff x="11520" y="-81171"/>
              <a:chExt cx="12203521" cy="5075008"/>
            </a:xfrm>
          </p:grpSpPr>
          <p:grpSp>
            <p:nvGrpSpPr>
              <p:cNvPr id="43" name="Group 42">
                <a:extLst>
                  <a:ext uri="{FF2B5EF4-FFF2-40B4-BE49-F238E27FC236}">
                    <a16:creationId xmlns:a16="http://schemas.microsoft.com/office/drawing/2014/main" id="{070DA7C0-FABA-4C0D-981B-8F3A064020AF}"/>
                  </a:ext>
                </a:extLst>
              </p:cNvPr>
              <p:cNvGrpSpPr/>
              <p:nvPr/>
            </p:nvGrpSpPr>
            <p:grpSpPr>
              <a:xfrm>
                <a:off x="11520" y="-81171"/>
                <a:ext cx="12203521" cy="5075008"/>
                <a:chOff x="11520" y="-81171"/>
                <a:chExt cx="12203521" cy="5075008"/>
              </a:xfrm>
            </p:grpSpPr>
            <p:pic>
              <p:nvPicPr>
                <p:cNvPr id="40" name="Picture 39">
                  <a:extLst>
                    <a:ext uri="{FF2B5EF4-FFF2-40B4-BE49-F238E27FC236}">
                      <a16:creationId xmlns:a16="http://schemas.microsoft.com/office/drawing/2014/main" id="{D1B0F5DC-2B69-47CE-B7CB-FAEFB1D0D754}"/>
                    </a:ext>
                  </a:extLst>
                </p:cNvPr>
                <p:cNvPicPr>
                  <a:picLocks noChangeAspect="1"/>
                </p:cNvPicPr>
                <p:nvPr/>
              </p:nvPicPr>
              <p:blipFill rotWithShape="1">
                <a:blip r:embed="rId3"/>
                <a:srcRect t="79877"/>
                <a:stretch/>
              </p:blipFill>
              <p:spPr>
                <a:xfrm>
                  <a:off x="23040" y="3138492"/>
                  <a:ext cx="12192001" cy="1855345"/>
                </a:xfrm>
                <a:prstGeom prst="rect">
                  <a:avLst/>
                </a:prstGeom>
              </p:spPr>
            </p:pic>
            <p:grpSp>
              <p:nvGrpSpPr>
                <p:cNvPr id="42" name="Group 41">
                  <a:extLst>
                    <a:ext uri="{FF2B5EF4-FFF2-40B4-BE49-F238E27FC236}">
                      <a16:creationId xmlns:a16="http://schemas.microsoft.com/office/drawing/2014/main" id="{21F2E56E-608E-413D-8008-88DE2779B122}"/>
                    </a:ext>
                  </a:extLst>
                </p:cNvPr>
                <p:cNvGrpSpPr/>
                <p:nvPr/>
              </p:nvGrpSpPr>
              <p:grpSpPr>
                <a:xfrm>
                  <a:off x="11520" y="-81171"/>
                  <a:ext cx="12192001" cy="3262193"/>
                  <a:chOff x="11520" y="-81171"/>
                  <a:chExt cx="12192001" cy="3262193"/>
                </a:xfrm>
              </p:grpSpPr>
              <p:pic>
                <p:nvPicPr>
                  <p:cNvPr id="39" name="Picture 38">
                    <a:extLst>
                      <a:ext uri="{FF2B5EF4-FFF2-40B4-BE49-F238E27FC236}">
                        <a16:creationId xmlns:a16="http://schemas.microsoft.com/office/drawing/2014/main" id="{B59EFEDE-77E8-42AC-9387-84376AB4F52E}"/>
                      </a:ext>
                    </a:extLst>
                  </p:cNvPr>
                  <p:cNvPicPr>
                    <a:picLocks noChangeAspect="1"/>
                  </p:cNvPicPr>
                  <p:nvPr/>
                </p:nvPicPr>
                <p:blipFill rotWithShape="1">
                  <a:blip r:embed="rId3"/>
                  <a:srcRect t="1" b="64618"/>
                  <a:stretch/>
                </p:blipFill>
                <p:spPr>
                  <a:xfrm>
                    <a:off x="11520" y="-81171"/>
                    <a:ext cx="12192001" cy="3262193"/>
                  </a:xfrm>
                  <a:prstGeom prst="rect">
                    <a:avLst/>
                  </a:prstGeom>
                </p:spPr>
              </p:pic>
              <p:sp>
                <p:nvSpPr>
                  <p:cNvPr id="41" name="Rectangle 40">
                    <a:extLst>
                      <a:ext uri="{FF2B5EF4-FFF2-40B4-BE49-F238E27FC236}">
                        <a16:creationId xmlns:a16="http://schemas.microsoft.com/office/drawing/2014/main" id="{71913830-D9E3-4FFD-8541-385223B606AA}"/>
                      </a:ext>
                    </a:extLst>
                  </p:cNvPr>
                  <p:cNvSpPr/>
                  <p:nvPr/>
                </p:nvSpPr>
                <p:spPr>
                  <a:xfrm>
                    <a:off x="21265" y="744279"/>
                    <a:ext cx="3660220" cy="2274785"/>
                  </a:xfrm>
                  <a:prstGeom prst="rect">
                    <a:avLst/>
                  </a:prstGeom>
                  <a:solidFill>
                    <a:srgbClr val="3F4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2" name="Rectangle 51">
                <a:extLst>
                  <a:ext uri="{FF2B5EF4-FFF2-40B4-BE49-F238E27FC236}">
                    <a16:creationId xmlns:a16="http://schemas.microsoft.com/office/drawing/2014/main" id="{8E8A56DB-5EA4-405A-AC10-B5D842ACE4B8}"/>
                  </a:ext>
                </a:extLst>
              </p:cNvPr>
              <p:cNvSpPr/>
              <p:nvPr/>
            </p:nvSpPr>
            <p:spPr>
              <a:xfrm>
                <a:off x="10313582" y="341480"/>
                <a:ext cx="574158" cy="466240"/>
              </a:xfrm>
              <a:prstGeom prst="rect">
                <a:avLst/>
              </a:prstGeom>
              <a:noFill/>
              <a:ln w="57150">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32" name="Picture 31">
              <a:extLst>
                <a:ext uri="{FF2B5EF4-FFF2-40B4-BE49-F238E27FC236}">
                  <a16:creationId xmlns:a16="http://schemas.microsoft.com/office/drawing/2014/main" id="{D6288292-FF52-492C-B6A3-BC00C74852B8}"/>
                </a:ext>
              </a:extLst>
            </p:cNvPr>
            <p:cNvPicPr>
              <a:picLocks noChangeAspect="1"/>
            </p:cNvPicPr>
            <p:nvPr/>
          </p:nvPicPr>
          <p:blipFill rotWithShape="1">
            <a:blip r:embed="rId4"/>
            <a:srcRect l="71297" t="74054" r="4404" b="-1658"/>
            <a:stretch/>
          </p:blipFill>
          <p:spPr>
            <a:xfrm>
              <a:off x="2465286" y="2526591"/>
              <a:ext cx="2461202" cy="1559007"/>
            </a:xfrm>
            <a:prstGeom prst="rect">
              <a:avLst/>
            </a:prstGeom>
          </p:spPr>
        </p:pic>
        <p:grpSp>
          <p:nvGrpSpPr>
            <p:cNvPr id="44" name="Group 43">
              <a:extLst>
                <a:ext uri="{FF2B5EF4-FFF2-40B4-BE49-F238E27FC236}">
                  <a16:creationId xmlns:a16="http://schemas.microsoft.com/office/drawing/2014/main" id="{3DE18783-E6ED-4903-9132-1BC25B1B12E2}"/>
                </a:ext>
              </a:extLst>
            </p:cNvPr>
            <p:cNvGrpSpPr/>
            <p:nvPr/>
          </p:nvGrpSpPr>
          <p:grpSpPr>
            <a:xfrm>
              <a:off x="116733" y="901876"/>
              <a:ext cx="11899754" cy="3140162"/>
              <a:chOff x="116733" y="561636"/>
              <a:chExt cx="11899754" cy="3140162"/>
            </a:xfrm>
          </p:grpSpPr>
          <p:pic>
            <p:nvPicPr>
              <p:cNvPr id="13" name="Picture 12">
                <a:extLst>
                  <a:ext uri="{FF2B5EF4-FFF2-40B4-BE49-F238E27FC236}">
                    <a16:creationId xmlns:a16="http://schemas.microsoft.com/office/drawing/2014/main" id="{FD51C9B6-83B2-484E-B5B2-17FBBE29985E}"/>
                  </a:ext>
                </a:extLst>
              </p:cNvPr>
              <p:cNvPicPr>
                <a:picLocks noChangeAspect="1"/>
              </p:cNvPicPr>
              <p:nvPr/>
            </p:nvPicPr>
            <p:blipFill rotWithShape="1">
              <a:blip r:embed="rId5"/>
              <a:srcRect l="1364" t="9263" r="51431" b="47711"/>
              <a:stretch/>
            </p:blipFill>
            <p:spPr>
              <a:xfrm>
                <a:off x="9676585" y="2134143"/>
                <a:ext cx="2339902" cy="1499616"/>
              </a:xfrm>
              <a:prstGeom prst="rect">
                <a:avLst/>
              </a:prstGeom>
            </p:spPr>
          </p:pic>
          <p:pic>
            <p:nvPicPr>
              <p:cNvPr id="7" name="Picture 6">
                <a:extLst>
                  <a:ext uri="{FF2B5EF4-FFF2-40B4-BE49-F238E27FC236}">
                    <a16:creationId xmlns:a16="http://schemas.microsoft.com/office/drawing/2014/main" id="{58F8D7C6-D715-4E68-876E-FF77FA5255C4}"/>
                  </a:ext>
                </a:extLst>
              </p:cNvPr>
              <p:cNvPicPr>
                <a:picLocks noChangeAspect="1"/>
              </p:cNvPicPr>
              <p:nvPr/>
            </p:nvPicPr>
            <p:blipFill rotWithShape="1">
              <a:blip r:embed="rId6"/>
              <a:srcRect l="5873" t="70758" r="71324" b="2649"/>
              <a:stretch/>
            </p:blipFill>
            <p:spPr>
              <a:xfrm>
                <a:off x="4979587" y="2198443"/>
                <a:ext cx="2339903" cy="1499616"/>
              </a:xfrm>
              <a:prstGeom prst="rect">
                <a:avLst/>
              </a:prstGeom>
            </p:spPr>
          </p:pic>
          <p:pic>
            <p:nvPicPr>
              <p:cNvPr id="11" name="Picture 10">
                <a:extLst>
                  <a:ext uri="{FF2B5EF4-FFF2-40B4-BE49-F238E27FC236}">
                    <a16:creationId xmlns:a16="http://schemas.microsoft.com/office/drawing/2014/main" id="{B216CFEB-5624-4CE0-BA78-9E63FBC3FBD0}"/>
                  </a:ext>
                </a:extLst>
              </p:cNvPr>
              <p:cNvPicPr>
                <a:picLocks noChangeAspect="1"/>
              </p:cNvPicPr>
              <p:nvPr/>
            </p:nvPicPr>
            <p:blipFill rotWithShape="1">
              <a:blip r:embed="rId5"/>
              <a:srcRect l="55558" t="20520" r="5765" b="44226"/>
              <a:stretch/>
            </p:blipFill>
            <p:spPr>
              <a:xfrm>
                <a:off x="2490269" y="561636"/>
                <a:ext cx="2339903" cy="1499616"/>
              </a:xfrm>
              <a:prstGeom prst="rect">
                <a:avLst/>
              </a:prstGeom>
            </p:spPr>
          </p:pic>
          <p:pic>
            <p:nvPicPr>
              <p:cNvPr id="12" name="Picture 11">
                <a:extLst>
                  <a:ext uri="{FF2B5EF4-FFF2-40B4-BE49-F238E27FC236}">
                    <a16:creationId xmlns:a16="http://schemas.microsoft.com/office/drawing/2014/main" id="{26ECBE03-BD16-44AA-9317-FC35043EB338}"/>
                  </a:ext>
                </a:extLst>
              </p:cNvPr>
              <p:cNvPicPr>
                <a:picLocks noChangeAspect="1"/>
              </p:cNvPicPr>
              <p:nvPr/>
            </p:nvPicPr>
            <p:blipFill rotWithShape="1">
              <a:blip r:embed="rId5"/>
              <a:srcRect l="7964" t="57068" r="50041" b="3475"/>
              <a:stretch/>
            </p:blipFill>
            <p:spPr>
              <a:xfrm>
                <a:off x="136601" y="2198443"/>
                <a:ext cx="2275586" cy="1503355"/>
              </a:xfrm>
              <a:prstGeom prst="rect">
                <a:avLst/>
              </a:prstGeom>
            </p:spPr>
          </p:pic>
          <p:pic>
            <p:nvPicPr>
              <p:cNvPr id="19" name="Picture 18">
                <a:extLst>
                  <a:ext uri="{FF2B5EF4-FFF2-40B4-BE49-F238E27FC236}">
                    <a16:creationId xmlns:a16="http://schemas.microsoft.com/office/drawing/2014/main" id="{55F05DAF-295E-4DDC-B643-8C20E7D5F91A}"/>
                  </a:ext>
                </a:extLst>
              </p:cNvPr>
              <p:cNvPicPr>
                <a:picLocks noChangeAspect="1"/>
              </p:cNvPicPr>
              <p:nvPr/>
            </p:nvPicPr>
            <p:blipFill rotWithShape="1">
              <a:blip r:embed="rId6"/>
              <a:srcRect l="43086" t="12111" r="38184" b="65669"/>
              <a:stretch/>
            </p:blipFill>
            <p:spPr>
              <a:xfrm>
                <a:off x="7355353" y="569942"/>
                <a:ext cx="2300158" cy="1499616"/>
              </a:xfrm>
              <a:prstGeom prst="rect">
                <a:avLst/>
              </a:prstGeom>
            </p:spPr>
          </p:pic>
          <p:pic>
            <p:nvPicPr>
              <p:cNvPr id="28" name="Picture 27">
                <a:extLst>
                  <a:ext uri="{FF2B5EF4-FFF2-40B4-BE49-F238E27FC236}">
                    <a16:creationId xmlns:a16="http://schemas.microsoft.com/office/drawing/2014/main" id="{8000B523-39C9-4736-BAF3-62031ED2F9E1}"/>
                  </a:ext>
                </a:extLst>
              </p:cNvPr>
              <p:cNvPicPr>
                <a:picLocks noChangeAspect="1"/>
              </p:cNvPicPr>
              <p:nvPr/>
            </p:nvPicPr>
            <p:blipFill rotWithShape="1">
              <a:blip r:embed="rId7"/>
              <a:srcRect l="28254" t="60017" r="61821" b="29777"/>
              <a:stretch/>
            </p:blipFill>
            <p:spPr>
              <a:xfrm>
                <a:off x="4876920" y="561636"/>
                <a:ext cx="2461202" cy="1499616"/>
              </a:xfrm>
              <a:prstGeom prst="rect">
                <a:avLst/>
              </a:prstGeom>
            </p:spPr>
          </p:pic>
          <p:pic>
            <p:nvPicPr>
              <p:cNvPr id="31" name="Picture 30">
                <a:extLst>
                  <a:ext uri="{FF2B5EF4-FFF2-40B4-BE49-F238E27FC236}">
                    <a16:creationId xmlns:a16="http://schemas.microsoft.com/office/drawing/2014/main" id="{1CD325CE-5830-473E-8754-D8B1470E8A60}"/>
                  </a:ext>
                </a:extLst>
              </p:cNvPr>
              <p:cNvPicPr>
                <a:picLocks noChangeAspect="1"/>
              </p:cNvPicPr>
              <p:nvPr/>
            </p:nvPicPr>
            <p:blipFill rotWithShape="1">
              <a:blip r:embed="rId4"/>
              <a:srcRect l="2631" t="1447" r="69016" b="65872"/>
              <a:stretch/>
            </p:blipFill>
            <p:spPr>
              <a:xfrm>
                <a:off x="116733" y="561636"/>
                <a:ext cx="2346338" cy="1507922"/>
              </a:xfrm>
              <a:prstGeom prst="rect">
                <a:avLst/>
              </a:prstGeom>
            </p:spPr>
          </p:pic>
          <p:pic>
            <p:nvPicPr>
              <p:cNvPr id="34" name="Picture 33">
                <a:extLst>
                  <a:ext uri="{FF2B5EF4-FFF2-40B4-BE49-F238E27FC236}">
                    <a16:creationId xmlns:a16="http://schemas.microsoft.com/office/drawing/2014/main" id="{30037727-B621-4BA8-9486-4A3EFA4F18B8}"/>
                  </a:ext>
                </a:extLst>
              </p:cNvPr>
              <p:cNvPicPr>
                <a:picLocks noChangeAspect="1"/>
              </p:cNvPicPr>
              <p:nvPr/>
            </p:nvPicPr>
            <p:blipFill rotWithShape="1">
              <a:blip r:embed="rId7"/>
              <a:srcRect l="28027" t="46960" r="60626" b="40672"/>
              <a:stretch/>
            </p:blipFill>
            <p:spPr>
              <a:xfrm>
                <a:off x="9672742" y="561636"/>
                <a:ext cx="2322079" cy="1499616"/>
              </a:xfrm>
              <a:prstGeom prst="rect">
                <a:avLst/>
              </a:prstGeom>
            </p:spPr>
          </p:pic>
          <p:pic>
            <p:nvPicPr>
              <p:cNvPr id="35" name="Picture 34">
                <a:extLst>
                  <a:ext uri="{FF2B5EF4-FFF2-40B4-BE49-F238E27FC236}">
                    <a16:creationId xmlns:a16="http://schemas.microsoft.com/office/drawing/2014/main" id="{FFB318AC-46B7-48DC-B9E6-A68F88DFA317}"/>
                  </a:ext>
                </a:extLst>
              </p:cNvPr>
              <p:cNvPicPr>
                <a:picLocks noChangeAspect="1"/>
              </p:cNvPicPr>
              <p:nvPr/>
            </p:nvPicPr>
            <p:blipFill rotWithShape="1">
              <a:blip r:embed="rId7"/>
              <a:srcRect l="16402" t="46105" r="72022" b="40064"/>
              <a:stretch/>
            </p:blipFill>
            <p:spPr>
              <a:xfrm>
                <a:off x="7354241" y="2069843"/>
                <a:ext cx="2300158" cy="1628216"/>
              </a:xfrm>
              <a:prstGeom prst="rect">
                <a:avLst/>
              </a:prstGeom>
            </p:spPr>
          </p:pic>
        </p:grpSp>
      </p:grpSp>
      <p:grpSp>
        <p:nvGrpSpPr>
          <p:cNvPr id="51" name="Group 50">
            <a:extLst>
              <a:ext uri="{FF2B5EF4-FFF2-40B4-BE49-F238E27FC236}">
                <a16:creationId xmlns:a16="http://schemas.microsoft.com/office/drawing/2014/main" id="{63409B29-7677-422C-9067-397BF7303ED5}"/>
              </a:ext>
            </a:extLst>
          </p:cNvPr>
          <p:cNvGrpSpPr/>
          <p:nvPr/>
        </p:nvGrpSpPr>
        <p:grpSpPr>
          <a:xfrm>
            <a:off x="7319490" y="5738156"/>
            <a:ext cx="786809" cy="712381"/>
            <a:chOff x="7081284" y="5730837"/>
            <a:chExt cx="1318437" cy="1127163"/>
          </a:xfrm>
        </p:grpSpPr>
        <p:sp>
          <p:nvSpPr>
            <p:cNvPr id="50" name="Rectangle 49">
              <a:extLst>
                <a:ext uri="{FF2B5EF4-FFF2-40B4-BE49-F238E27FC236}">
                  <a16:creationId xmlns:a16="http://schemas.microsoft.com/office/drawing/2014/main" id="{CB329176-16AC-477D-B2AD-5FBC0672A73F}"/>
                </a:ext>
              </a:extLst>
            </p:cNvPr>
            <p:cNvSpPr/>
            <p:nvPr/>
          </p:nvSpPr>
          <p:spPr>
            <a:xfrm>
              <a:off x="7081284" y="5730837"/>
              <a:ext cx="1318437" cy="112716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49B76237-168F-4F85-A947-41B801D8F909}"/>
                </a:ext>
              </a:extLst>
            </p:cNvPr>
            <p:cNvPicPr>
              <a:picLocks noChangeAspect="1"/>
            </p:cNvPicPr>
            <p:nvPr/>
          </p:nvPicPr>
          <p:blipFill rotWithShape="1">
            <a:blip r:embed="rId3"/>
            <a:srcRect l="85522" t="5871" r="11468" b="90885"/>
            <a:stretch/>
          </p:blipFill>
          <p:spPr>
            <a:xfrm>
              <a:off x="7338122" y="5947818"/>
              <a:ext cx="871869" cy="710324"/>
            </a:xfrm>
            <a:prstGeom prst="rect">
              <a:avLst/>
            </a:prstGeom>
          </p:spPr>
        </p:pic>
      </p:grpSp>
    </p:spTree>
    <p:extLst>
      <p:ext uri="{BB962C8B-B14F-4D97-AF65-F5344CB8AC3E}">
        <p14:creationId xmlns:p14="http://schemas.microsoft.com/office/powerpoint/2010/main" val="697255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5651A9-79A6-43EE-99A6-89345C851809}"/>
              </a:ext>
            </a:extLst>
          </p:cNvPr>
          <p:cNvSpPr>
            <a:spLocks noGrp="1"/>
          </p:cNvSpPr>
          <p:nvPr>
            <p:ph type="title"/>
          </p:nvPr>
        </p:nvSpPr>
        <p:spPr>
          <a:xfrm>
            <a:off x="831850" y="1646347"/>
            <a:ext cx="7702550" cy="2852737"/>
          </a:xfrm>
        </p:spPr>
        <p:txBody>
          <a:bodyPr>
            <a:normAutofit fontScale="90000"/>
          </a:bodyPr>
          <a:lstStyle/>
          <a:p>
            <a:pPr lvl="0">
              <a:lnSpc>
                <a:spcPct val="107000"/>
              </a:lnSpc>
              <a:spcBef>
                <a:spcPts val="0"/>
              </a:spcBef>
              <a:defRPr/>
            </a:pPr>
            <a:r>
              <a:rPr lang="en-US" dirty="0"/>
              <a:t>Update on HCAX upcoming March 11</a:t>
            </a:r>
            <a:r>
              <a:rPr lang="en-US" baseline="30000" dirty="0"/>
              <a:t>th</a:t>
            </a:r>
            <a:r>
              <a:rPr lang="en-US" dirty="0"/>
              <a:t> workshop </a:t>
            </a:r>
            <a:endParaRPr lang="en-US" dirty="0">
              <a:solidFill>
                <a:schemeClr val="dk1"/>
              </a:solidFill>
            </a:endParaRPr>
          </a:p>
        </p:txBody>
      </p:sp>
      <p:sp>
        <p:nvSpPr>
          <p:cNvPr id="5" name="Text Placeholder 4">
            <a:extLst>
              <a:ext uri="{FF2B5EF4-FFF2-40B4-BE49-F238E27FC236}">
                <a16:creationId xmlns:a16="http://schemas.microsoft.com/office/drawing/2014/main" id="{4890C323-E2C7-4EF7-9862-2C1A0BDB212E}"/>
              </a:ext>
            </a:extLst>
          </p:cNvPr>
          <p:cNvSpPr>
            <a:spLocks noGrp="1"/>
          </p:cNvSpPr>
          <p:nvPr>
            <p:ph type="body" idx="1"/>
          </p:nvPr>
        </p:nvSpPr>
        <p:spPr>
          <a:xfrm>
            <a:off x="831850" y="4589463"/>
            <a:ext cx="10515600" cy="1500187"/>
          </a:xfrm>
        </p:spPr>
        <p:txBody>
          <a:bodyPr/>
          <a:lstStyle/>
          <a:p>
            <a:r>
              <a:rPr lang="en-US" dirty="0"/>
              <a:t>Brodie Cox (WDFW) and CAP Core team</a:t>
            </a:r>
          </a:p>
        </p:txBody>
      </p:sp>
      <p:sp>
        <p:nvSpPr>
          <p:cNvPr id="8" name="Rectangle 7">
            <a:extLst>
              <a:ext uri="{FF2B5EF4-FFF2-40B4-BE49-F238E27FC236}">
                <a16:creationId xmlns:a16="http://schemas.microsoft.com/office/drawing/2014/main" id="{AFD1B265-5E2A-462D-A44E-0496613147A6}"/>
              </a:ext>
            </a:extLst>
          </p:cNvPr>
          <p:cNvSpPr/>
          <p:nvPr/>
        </p:nvSpPr>
        <p:spPr>
          <a:xfrm>
            <a:off x="10069644" y="0"/>
            <a:ext cx="2103120" cy="6858000"/>
          </a:xfrm>
          <a:prstGeom prst="rect">
            <a:avLst/>
          </a:prstGeom>
          <a:solidFill>
            <a:srgbClr val="4D6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E3E5D28-207A-4488-AF05-3F000AC3C911}"/>
              </a:ext>
            </a:extLst>
          </p:cNvPr>
          <p:cNvSpPr/>
          <p:nvPr/>
        </p:nvSpPr>
        <p:spPr>
          <a:xfrm>
            <a:off x="8869451" y="2528019"/>
            <a:ext cx="2140172" cy="2140172"/>
          </a:xfrm>
          <a:prstGeom prst="ellipse">
            <a:avLst/>
          </a:prstGeom>
          <a:noFill/>
          <a:ln>
            <a:solidFill>
              <a:srgbClr val="A3CE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C78E743-D722-4410-B783-11E0936FBB7D}"/>
              </a:ext>
            </a:extLst>
          </p:cNvPr>
          <p:cNvPicPr>
            <a:picLocks noChangeAspect="1"/>
          </p:cNvPicPr>
          <p:nvPr/>
        </p:nvPicPr>
        <p:blipFill rotWithShape="1">
          <a:blip r:embed="rId2">
            <a:alphaModFix/>
          </a:blip>
          <a:srcRect r="4" b="454"/>
          <a:stretch/>
        </p:blipFill>
        <p:spPr>
          <a:xfrm>
            <a:off x="8949641" y="2570435"/>
            <a:ext cx="1979791" cy="1976613"/>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1537466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09BCCE-193D-4F98-8F1E-225A3E68C291}"/>
              </a:ext>
            </a:extLst>
          </p:cNvPr>
          <p:cNvSpPr>
            <a:spLocks noGrp="1"/>
          </p:cNvSpPr>
          <p:nvPr>
            <p:ph type="title"/>
          </p:nvPr>
        </p:nvSpPr>
        <p:spPr>
          <a:xfrm>
            <a:off x="816934" y="365125"/>
            <a:ext cx="5323698" cy="1325563"/>
          </a:xfrm>
        </p:spPr>
        <p:txBody>
          <a:bodyPr/>
          <a:lstStyle/>
          <a:p>
            <a:r>
              <a:rPr lang="en-US" dirty="0">
                <a:latin typeface="Cambria"/>
                <a:ea typeface="Cambria"/>
                <a:cs typeface="Cambria"/>
                <a:sym typeface="Cambria"/>
              </a:rPr>
              <a:t>Introduction to HCAX</a:t>
            </a:r>
            <a:endParaRPr lang="en-US" dirty="0"/>
          </a:p>
        </p:txBody>
      </p:sp>
      <p:pic>
        <p:nvPicPr>
          <p:cNvPr id="6" name="Picture 5" descr="A picture containing text&#10;&#10;Description automatically generated">
            <a:extLst>
              <a:ext uri="{FF2B5EF4-FFF2-40B4-BE49-F238E27FC236}">
                <a16:creationId xmlns:a16="http://schemas.microsoft.com/office/drawing/2014/main" id="{939A2FF7-4526-42EF-BFD5-A5200D66E2AD}"/>
              </a:ext>
            </a:extLst>
          </p:cNvPr>
          <p:cNvPicPr>
            <a:picLocks noChangeAspect="1"/>
          </p:cNvPicPr>
          <p:nvPr/>
        </p:nvPicPr>
        <p:blipFill rotWithShape="1">
          <a:blip r:embed="rId3"/>
          <a:srcRect t="5375" b="10993"/>
          <a:stretch/>
        </p:blipFill>
        <p:spPr>
          <a:xfrm>
            <a:off x="7265049" y="365125"/>
            <a:ext cx="4279503" cy="1325563"/>
          </a:xfrm>
          <a:prstGeom prst="rect">
            <a:avLst/>
          </a:prstGeom>
        </p:spPr>
      </p:pic>
      <p:sp>
        <p:nvSpPr>
          <p:cNvPr id="13" name="Content Placeholder 3">
            <a:extLst>
              <a:ext uri="{FF2B5EF4-FFF2-40B4-BE49-F238E27FC236}">
                <a16:creationId xmlns:a16="http://schemas.microsoft.com/office/drawing/2014/main" id="{BF12D12D-A4E0-4945-A82A-47C6B57E27B0}"/>
              </a:ext>
            </a:extLst>
          </p:cNvPr>
          <p:cNvSpPr txBox="1">
            <a:spLocks/>
          </p:cNvSpPr>
          <p:nvPr/>
        </p:nvSpPr>
        <p:spPr>
          <a:xfrm>
            <a:off x="736712" y="2334148"/>
            <a:ext cx="10807840" cy="37948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sz="3300" b="1" dirty="0"/>
              <a:t>H</a:t>
            </a:r>
            <a:r>
              <a:rPr lang="en-US" sz="3000" dirty="0"/>
              <a:t>atchery indicators </a:t>
            </a:r>
            <a:r>
              <a:rPr lang="en-US" sz="3300" b="1" dirty="0"/>
              <a:t>C</a:t>
            </a:r>
            <a:r>
              <a:rPr lang="en-US" sz="3000" dirty="0"/>
              <a:t>oordinated </a:t>
            </a:r>
            <a:r>
              <a:rPr lang="en-US" sz="3300" b="1" dirty="0"/>
              <a:t>A</a:t>
            </a:r>
            <a:r>
              <a:rPr lang="en-US" sz="3000" dirty="0"/>
              <a:t>ssessment </a:t>
            </a:r>
            <a:r>
              <a:rPr lang="en-US" sz="3000" dirty="0" err="1"/>
              <a:t>e</a:t>
            </a:r>
            <a:r>
              <a:rPr lang="en-US" sz="3300" b="1" dirty="0" err="1"/>
              <a:t>X</a:t>
            </a:r>
            <a:r>
              <a:rPr lang="en-US" sz="3000" dirty="0" err="1"/>
              <a:t>change</a:t>
            </a:r>
            <a:endParaRPr lang="en-US" sz="3000" dirty="0"/>
          </a:p>
          <a:p>
            <a:r>
              <a:rPr lang="en-US" dirty="0"/>
              <a:t>CAP task</a:t>
            </a:r>
          </a:p>
          <a:p>
            <a:r>
              <a:rPr lang="en-US" dirty="0"/>
              <a:t>Funded by EPA through WA GSRO</a:t>
            </a:r>
          </a:p>
          <a:p>
            <a:r>
              <a:rPr lang="en-US" dirty="0"/>
              <a:t>Facilitated by PNAMP &amp; StreamNet staff</a:t>
            </a:r>
          </a:p>
          <a:p>
            <a:r>
              <a:rPr lang="en-US" dirty="0"/>
              <a:t>All are welcome to participate</a:t>
            </a:r>
          </a:p>
          <a:p>
            <a:r>
              <a:rPr lang="en-US" dirty="0"/>
              <a:t>Builds on previous efforts</a:t>
            </a:r>
          </a:p>
          <a:p>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471052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09BCCE-193D-4F98-8F1E-225A3E68C291}"/>
              </a:ext>
            </a:extLst>
          </p:cNvPr>
          <p:cNvSpPr>
            <a:spLocks noGrp="1"/>
          </p:cNvSpPr>
          <p:nvPr>
            <p:ph type="title"/>
          </p:nvPr>
        </p:nvSpPr>
        <p:spPr>
          <a:xfrm>
            <a:off x="1136429" y="627564"/>
            <a:ext cx="7474172" cy="1325563"/>
          </a:xfrm>
        </p:spPr>
        <p:txBody>
          <a:bodyPr>
            <a:normAutofit/>
          </a:bodyPr>
          <a:lstStyle/>
          <a:p>
            <a:pPr>
              <a:lnSpc>
                <a:spcPct val="90000"/>
              </a:lnSpc>
            </a:pPr>
            <a:r>
              <a:rPr lang="en-US" sz="4133" dirty="0">
                <a:latin typeface="Cambria" panose="02040503050406030204" pitchFamily="18" charset="0"/>
                <a:ea typeface="Cambria" panose="02040503050406030204" pitchFamily="18" charset="0"/>
                <a:sym typeface="Cambria"/>
              </a:rPr>
              <a:t>HCAX Goals</a:t>
            </a:r>
            <a:endParaRPr lang="en-US" sz="4133" dirty="0">
              <a:latin typeface="Cambria" panose="02040503050406030204" pitchFamily="18" charset="0"/>
              <a:ea typeface="Cambria" panose="02040503050406030204" pitchFamily="18" charset="0"/>
            </a:endParaRPr>
          </a:p>
        </p:txBody>
      </p:sp>
      <p:sp>
        <p:nvSpPr>
          <p:cNvPr id="4" name="Content Placeholder 3">
            <a:extLst>
              <a:ext uri="{FF2B5EF4-FFF2-40B4-BE49-F238E27FC236}">
                <a16:creationId xmlns:a16="http://schemas.microsoft.com/office/drawing/2014/main" id="{109BC861-5185-415D-A054-AA3743EE3228}"/>
              </a:ext>
            </a:extLst>
          </p:cNvPr>
          <p:cNvSpPr>
            <a:spLocks noGrp="1"/>
          </p:cNvSpPr>
          <p:nvPr>
            <p:ph idx="1"/>
          </p:nvPr>
        </p:nvSpPr>
        <p:spPr>
          <a:xfrm>
            <a:off x="457200" y="1612900"/>
            <a:ext cx="8747800" cy="4617536"/>
          </a:xfrm>
        </p:spPr>
        <p:txBody>
          <a:bodyPr anchor="ctr">
            <a:normAutofit/>
          </a:bodyPr>
          <a:lstStyle/>
          <a:p>
            <a:pPr marL="0" indent="0">
              <a:lnSpc>
                <a:spcPct val="90000"/>
              </a:lnSpc>
              <a:spcAft>
                <a:spcPts val="800"/>
              </a:spcAft>
              <a:buNone/>
            </a:pPr>
            <a:r>
              <a:rPr lang="en-US" sz="2400" dirty="0"/>
              <a:t>Identify and share key salmon and steelhead hatchery indicators to:</a:t>
            </a:r>
          </a:p>
          <a:p>
            <a:pPr lvl="0">
              <a:lnSpc>
                <a:spcPct val="90000"/>
              </a:lnSpc>
            </a:pPr>
            <a:r>
              <a:rPr lang="en-US" sz="2400" dirty="0"/>
              <a:t>advance sharing of standardized metrics and HLIs for hatchery salmon and steelhead in a well-defined, transparent manner across the Pacific Northwest</a:t>
            </a:r>
          </a:p>
          <a:p>
            <a:pPr lvl="0">
              <a:lnSpc>
                <a:spcPct val="90000"/>
              </a:lnSpc>
            </a:pPr>
            <a:r>
              <a:rPr lang="en-US" sz="2400" dirty="0"/>
              <a:t>improve consistency in the information communicated with the public, and used for environmental reporting required for regional decision-making in multiple forums</a:t>
            </a:r>
          </a:p>
          <a:p>
            <a:pPr lvl="0">
              <a:lnSpc>
                <a:spcPct val="90000"/>
              </a:lnSpc>
            </a:pPr>
            <a:r>
              <a:rPr lang="en-US" sz="2400" dirty="0"/>
              <a:t>contribute to reporting on salmon and steelhead for states, tribes, tribal consortia, federal agencies and other partners</a:t>
            </a:r>
          </a:p>
          <a:p>
            <a:pPr marL="0" indent="0">
              <a:lnSpc>
                <a:spcPct val="90000"/>
              </a:lnSpc>
              <a:buNone/>
            </a:pPr>
            <a:endParaRPr lang="en-US" sz="1867" dirty="0"/>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4D6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1" y="2358913"/>
            <a:ext cx="2140172" cy="2140172"/>
          </a:xfrm>
          <a:prstGeom prst="ellipse">
            <a:avLst/>
          </a:prstGeom>
          <a:solidFill>
            <a:srgbClr val="FFFFFF"/>
          </a:solidFill>
          <a:ln w="22225">
            <a:solidFill>
              <a:srgbClr val="69B0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5" name="Picture 4">
            <a:extLst>
              <a:ext uri="{FF2B5EF4-FFF2-40B4-BE49-F238E27FC236}">
                <a16:creationId xmlns:a16="http://schemas.microsoft.com/office/drawing/2014/main" id="{8A24AB7D-526B-4CA8-A82C-2AC9AF570766}"/>
              </a:ext>
            </a:extLst>
          </p:cNvPr>
          <p:cNvPicPr>
            <a:picLocks noChangeAspect="1"/>
          </p:cNvPicPr>
          <p:nvPr/>
        </p:nvPicPr>
        <p:blipFill rotWithShape="1">
          <a:blip r:embed="rId3">
            <a:alphaModFix/>
          </a:blip>
          <a:srcRect r="4" b="454"/>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1251382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759C3-5DED-4EF6-810C-62BE03FA51C2}"/>
              </a:ext>
            </a:extLst>
          </p:cNvPr>
          <p:cNvSpPr>
            <a:spLocks noGrp="1"/>
          </p:cNvSpPr>
          <p:nvPr>
            <p:ph type="title"/>
          </p:nvPr>
        </p:nvSpPr>
        <p:spPr>
          <a:xfrm>
            <a:off x="692611" y="15944"/>
            <a:ext cx="7474172" cy="1325563"/>
          </a:xfrm>
        </p:spPr>
        <p:txBody>
          <a:bodyPr spcFirstLastPara="1" vert="horz" wrap="square" lIns="121920" tIns="60960" rIns="121920" bIns="60960" rtlCol="0" anchor="ctr" anchorCtr="0">
            <a:normAutofit/>
          </a:bodyPr>
          <a:lstStyle/>
          <a:p>
            <a:pPr algn="l">
              <a:lnSpc>
                <a:spcPct val="90000"/>
              </a:lnSpc>
              <a:spcBef>
                <a:spcPct val="0"/>
              </a:spcBef>
            </a:pPr>
            <a:r>
              <a:rPr lang="en-US" sz="4133" dirty="0">
                <a:latin typeface="Cambria" panose="02040503050406030204" pitchFamily="18" charset="0"/>
                <a:ea typeface="Cambria" panose="02040503050406030204" pitchFamily="18" charset="0"/>
              </a:rPr>
              <a:t>HCAX Project Participants</a:t>
            </a:r>
          </a:p>
        </p:txBody>
      </p:sp>
      <p:sp>
        <p:nvSpPr>
          <p:cNvPr id="7" name="Content Placeholder 3">
            <a:extLst>
              <a:ext uri="{FF2B5EF4-FFF2-40B4-BE49-F238E27FC236}">
                <a16:creationId xmlns:a16="http://schemas.microsoft.com/office/drawing/2014/main" id="{302679E3-7C90-483A-BAB6-091A701B4B19}"/>
              </a:ext>
            </a:extLst>
          </p:cNvPr>
          <p:cNvSpPr txBox="1">
            <a:spLocks/>
          </p:cNvSpPr>
          <p:nvPr/>
        </p:nvSpPr>
        <p:spPr>
          <a:xfrm>
            <a:off x="580341" y="1351199"/>
            <a:ext cx="3870896" cy="4895112"/>
          </a:xfrm>
          <a:prstGeom prst="rect">
            <a:avLst/>
          </a:prstGeom>
        </p:spPr>
        <p:txBody>
          <a:bodyPr vert="horz" lIns="121920" tIns="60960" rIns="121920" bIns="60960" rtlCol="0" anchor="ct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792" indent="-304792" defTabSz="1219170">
              <a:lnSpc>
                <a:spcPct val="120000"/>
              </a:lnSpc>
              <a:spcBef>
                <a:spcPts val="400"/>
              </a:spcBef>
              <a:spcAft>
                <a:spcPts val="400"/>
              </a:spcAft>
              <a:buClr>
                <a:srgbClr val="000000"/>
              </a:buClr>
            </a:pPr>
            <a:r>
              <a:rPr lang="en-US" sz="6000" dirty="0">
                <a:solidFill>
                  <a:srgbClr val="000000"/>
                </a:solidFill>
                <a:latin typeface="Calibri" panose="020F0502020204030204" pitchFamily="34" charset="0"/>
                <a:cs typeface="Calibri" panose="020F0502020204030204" pitchFamily="34" charset="0"/>
                <a:sym typeface="Arial"/>
              </a:rPr>
              <a:t>BPA</a:t>
            </a:r>
          </a:p>
          <a:p>
            <a:pPr marL="304792" indent="-304792" defTabSz="1219170">
              <a:lnSpc>
                <a:spcPct val="120000"/>
              </a:lnSpc>
              <a:spcBef>
                <a:spcPts val="400"/>
              </a:spcBef>
              <a:spcAft>
                <a:spcPts val="400"/>
              </a:spcAft>
              <a:buClr>
                <a:srgbClr val="000000"/>
              </a:buClr>
            </a:pPr>
            <a:r>
              <a:rPr lang="en-US" sz="6000" dirty="0">
                <a:solidFill>
                  <a:srgbClr val="000000"/>
                </a:solidFill>
                <a:latin typeface="Calibri" panose="020F0502020204030204" pitchFamily="34" charset="0"/>
                <a:cs typeface="Calibri" panose="020F0502020204030204" pitchFamily="34" charset="0"/>
                <a:sym typeface="Arial"/>
              </a:rPr>
              <a:t>Chelan PUD</a:t>
            </a:r>
          </a:p>
          <a:p>
            <a:pPr marL="304792" indent="-304792" defTabSz="1219170">
              <a:lnSpc>
                <a:spcPct val="120000"/>
              </a:lnSpc>
              <a:spcBef>
                <a:spcPts val="400"/>
              </a:spcBef>
              <a:spcAft>
                <a:spcPts val="400"/>
              </a:spcAft>
              <a:buClr>
                <a:srgbClr val="000000"/>
              </a:buClr>
            </a:pPr>
            <a:r>
              <a:rPr lang="en-US" sz="6000" dirty="0">
                <a:solidFill>
                  <a:srgbClr val="000000"/>
                </a:solidFill>
                <a:latin typeface="Calibri" panose="020F0502020204030204" pitchFamily="34" charset="0"/>
                <a:cs typeface="Calibri" panose="020F0502020204030204" pitchFamily="34" charset="0"/>
                <a:sym typeface="Arial"/>
              </a:rPr>
              <a:t>Confederated Tribes of the Colville Reservation*</a:t>
            </a:r>
          </a:p>
          <a:p>
            <a:pPr marL="304792" indent="-304792" defTabSz="1219170">
              <a:lnSpc>
                <a:spcPct val="120000"/>
              </a:lnSpc>
              <a:spcBef>
                <a:spcPts val="400"/>
              </a:spcBef>
              <a:spcAft>
                <a:spcPts val="400"/>
              </a:spcAft>
              <a:buClr>
                <a:srgbClr val="000000"/>
              </a:buClr>
            </a:pPr>
            <a:r>
              <a:rPr lang="en-US" sz="6000" dirty="0">
                <a:solidFill>
                  <a:srgbClr val="000000"/>
                </a:solidFill>
                <a:latin typeface="Calibri" panose="020F0502020204030204" pitchFamily="34" charset="0"/>
                <a:cs typeface="Calibri" panose="020F0502020204030204" pitchFamily="34" charset="0"/>
                <a:sym typeface="Arial"/>
              </a:rPr>
              <a:t>Confederated Tribes of the Umatilla Indian Reservation</a:t>
            </a:r>
          </a:p>
          <a:p>
            <a:pPr marL="304792" indent="-304792" defTabSz="1219170">
              <a:lnSpc>
                <a:spcPct val="120000"/>
              </a:lnSpc>
              <a:spcBef>
                <a:spcPts val="400"/>
              </a:spcBef>
              <a:spcAft>
                <a:spcPts val="400"/>
              </a:spcAft>
              <a:buClr>
                <a:srgbClr val="000000"/>
              </a:buClr>
            </a:pPr>
            <a:r>
              <a:rPr lang="en-US" sz="6000" dirty="0">
                <a:solidFill>
                  <a:srgbClr val="000000"/>
                </a:solidFill>
                <a:latin typeface="Calibri" panose="020F0502020204030204" pitchFamily="34" charset="0"/>
                <a:cs typeface="Calibri" panose="020F0502020204030204" pitchFamily="34" charset="0"/>
                <a:sym typeface="Arial"/>
              </a:rPr>
              <a:t>CRITFC</a:t>
            </a:r>
          </a:p>
          <a:p>
            <a:pPr marL="304792" indent="-304792" defTabSz="1219170">
              <a:lnSpc>
                <a:spcPct val="120000"/>
              </a:lnSpc>
              <a:spcBef>
                <a:spcPts val="400"/>
              </a:spcBef>
              <a:spcAft>
                <a:spcPts val="400"/>
              </a:spcAft>
              <a:buClr>
                <a:srgbClr val="000000"/>
              </a:buClr>
            </a:pPr>
            <a:r>
              <a:rPr lang="en-US" sz="6000" dirty="0">
                <a:solidFill>
                  <a:srgbClr val="000000"/>
                </a:solidFill>
                <a:latin typeface="Calibri" panose="020F0502020204030204" pitchFamily="34" charset="0"/>
                <a:cs typeface="Calibri" panose="020F0502020204030204" pitchFamily="34" charset="0"/>
                <a:sym typeface="Arial"/>
              </a:rPr>
              <a:t>Idaho Power</a:t>
            </a:r>
          </a:p>
          <a:p>
            <a:pPr marL="304792" indent="-304792" defTabSz="1219170">
              <a:lnSpc>
                <a:spcPct val="120000"/>
              </a:lnSpc>
              <a:spcBef>
                <a:spcPts val="400"/>
              </a:spcBef>
              <a:spcAft>
                <a:spcPts val="400"/>
              </a:spcAft>
              <a:buClr>
                <a:srgbClr val="000000"/>
              </a:buClr>
            </a:pPr>
            <a:r>
              <a:rPr lang="en-US" sz="6000" dirty="0">
                <a:solidFill>
                  <a:srgbClr val="000000"/>
                </a:solidFill>
                <a:latin typeface="Calibri" panose="020F0502020204030204" pitchFamily="34" charset="0"/>
                <a:cs typeface="Calibri" panose="020F0502020204030204" pitchFamily="34" charset="0"/>
                <a:sym typeface="Arial"/>
              </a:rPr>
              <a:t>IDFG</a:t>
            </a:r>
          </a:p>
          <a:p>
            <a:pPr marL="304792" indent="-304792" defTabSz="1219170">
              <a:lnSpc>
                <a:spcPct val="120000"/>
              </a:lnSpc>
              <a:spcBef>
                <a:spcPts val="400"/>
              </a:spcBef>
              <a:spcAft>
                <a:spcPts val="400"/>
              </a:spcAft>
              <a:buClr>
                <a:srgbClr val="000000"/>
              </a:buClr>
            </a:pPr>
            <a:r>
              <a:rPr lang="en-US" sz="6000" dirty="0">
                <a:solidFill>
                  <a:srgbClr val="000000"/>
                </a:solidFill>
                <a:latin typeface="Calibri" panose="020F0502020204030204" pitchFamily="34" charset="0"/>
                <a:cs typeface="Calibri" panose="020F0502020204030204" pitchFamily="34" charset="0"/>
                <a:sym typeface="Arial"/>
              </a:rPr>
              <a:t>NOAA</a:t>
            </a:r>
            <a:endParaRPr lang="en-US" sz="2400" dirty="0">
              <a:solidFill>
                <a:srgbClr val="000000"/>
              </a:solidFill>
              <a:latin typeface="Arial"/>
              <a:sym typeface="Arial"/>
            </a:endParaRPr>
          </a:p>
        </p:txBody>
      </p:sp>
      <p:sp>
        <p:nvSpPr>
          <p:cNvPr id="17" name="Rectangle 1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4D6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4" name="Oval 1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1" y="2358913"/>
            <a:ext cx="2140172" cy="2140172"/>
          </a:xfrm>
          <a:prstGeom prst="ellipse">
            <a:avLst/>
          </a:prstGeom>
          <a:solidFill>
            <a:srgbClr val="FFFFFF"/>
          </a:solidFill>
          <a:ln w="22225">
            <a:solidFill>
              <a:srgbClr val="69B0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9" name="Picture 8">
            <a:extLst>
              <a:ext uri="{FF2B5EF4-FFF2-40B4-BE49-F238E27FC236}">
                <a16:creationId xmlns:a16="http://schemas.microsoft.com/office/drawing/2014/main" id="{1B4AEC15-13C3-47D9-A598-E4C5277FC963}"/>
              </a:ext>
            </a:extLst>
          </p:cNvPr>
          <p:cNvPicPr>
            <a:picLocks noChangeAspect="1"/>
          </p:cNvPicPr>
          <p:nvPr/>
        </p:nvPicPr>
        <p:blipFill rotWithShape="1">
          <a:blip r:embed="rId3">
            <a:alphaModFix/>
          </a:blip>
          <a:srcRect r="4" b="454"/>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11" name="Title 1">
            <a:extLst>
              <a:ext uri="{FF2B5EF4-FFF2-40B4-BE49-F238E27FC236}">
                <a16:creationId xmlns:a16="http://schemas.microsoft.com/office/drawing/2014/main" id="{282C5A2C-3C45-4F40-BA8F-3B8CE3626CA2}"/>
              </a:ext>
            </a:extLst>
          </p:cNvPr>
          <p:cNvSpPr txBox="1">
            <a:spLocks/>
          </p:cNvSpPr>
          <p:nvPr/>
        </p:nvSpPr>
        <p:spPr>
          <a:xfrm>
            <a:off x="4965699" y="365125"/>
            <a:ext cx="3644900" cy="1325563"/>
          </a:xfrm>
          <a:prstGeom prst="rect">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1219170">
              <a:buClr>
                <a:srgbClr val="000000"/>
              </a:buClr>
            </a:pPr>
            <a:endParaRPr lang="en-US" sz="4267" kern="0" dirty="0">
              <a:solidFill>
                <a:srgbClr val="000000"/>
              </a:solidFill>
              <a:latin typeface="Cambria"/>
              <a:ea typeface="Cambria"/>
            </a:endParaRPr>
          </a:p>
        </p:txBody>
      </p:sp>
      <p:sp>
        <p:nvSpPr>
          <p:cNvPr id="12" name="Content Placeholder 3">
            <a:extLst>
              <a:ext uri="{FF2B5EF4-FFF2-40B4-BE49-F238E27FC236}">
                <a16:creationId xmlns:a16="http://schemas.microsoft.com/office/drawing/2014/main" id="{DAE899D8-009E-44D0-B297-EBBAE4AB2171}"/>
              </a:ext>
            </a:extLst>
          </p:cNvPr>
          <p:cNvSpPr txBox="1">
            <a:spLocks/>
          </p:cNvSpPr>
          <p:nvPr/>
        </p:nvSpPr>
        <p:spPr>
          <a:xfrm>
            <a:off x="5332294" y="1651724"/>
            <a:ext cx="6669207" cy="3761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792" indent="-304792" defTabSz="1219170">
              <a:spcBef>
                <a:spcPts val="0"/>
              </a:spcBef>
              <a:spcAft>
                <a:spcPts val="300"/>
              </a:spcAft>
              <a:buClr>
                <a:srgbClr val="000000"/>
              </a:buClr>
            </a:pPr>
            <a:endParaRPr lang="en-US" sz="2000" dirty="0">
              <a:solidFill>
                <a:srgbClr val="000000"/>
              </a:solidFill>
              <a:latin typeface="Arial"/>
              <a:sym typeface="Arial"/>
            </a:endParaRPr>
          </a:p>
        </p:txBody>
      </p:sp>
      <p:sp>
        <p:nvSpPr>
          <p:cNvPr id="15" name="Content Placeholder 3">
            <a:extLst>
              <a:ext uri="{FF2B5EF4-FFF2-40B4-BE49-F238E27FC236}">
                <a16:creationId xmlns:a16="http://schemas.microsoft.com/office/drawing/2014/main" id="{A62B8266-38A0-4967-A973-B342A1CA1FE6}"/>
              </a:ext>
            </a:extLst>
          </p:cNvPr>
          <p:cNvSpPr txBox="1">
            <a:spLocks/>
          </p:cNvSpPr>
          <p:nvPr/>
        </p:nvSpPr>
        <p:spPr>
          <a:xfrm>
            <a:off x="4641736" y="1256255"/>
            <a:ext cx="5050267" cy="5256743"/>
          </a:xfrm>
          <a:prstGeom prst="rect">
            <a:avLst/>
          </a:prstGeom>
        </p:spPr>
        <p:txBody>
          <a:bodyPr vert="horz" lIns="121920" tIns="60960" rIns="121920" bIns="60960" rtlCol="0" anchor="ct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792" indent="-304792" defTabSz="1219170">
              <a:lnSpc>
                <a:spcPct val="120000"/>
              </a:lnSpc>
              <a:spcBef>
                <a:spcPts val="400"/>
              </a:spcBef>
              <a:spcAft>
                <a:spcPts val="400"/>
              </a:spcAft>
              <a:buClr>
                <a:srgbClr val="000000"/>
              </a:buClr>
            </a:pPr>
            <a:r>
              <a:rPr lang="en-US" dirty="0">
                <a:solidFill>
                  <a:srgbClr val="000000"/>
                </a:solidFill>
                <a:latin typeface="Calibri" panose="020F0502020204030204" pitchFamily="34" charset="0"/>
                <a:cs typeface="Calibri" panose="020F0502020204030204" pitchFamily="34" charset="0"/>
                <a:sym typeface="Arial"/>
              </a:rPr>
              <a:t>NPCC</a:t>
            </a:r>
          </a:p>
          <a:p>
            <a:pPr marL="304792" indent="-304792" defTabSz="1219170">
              <a:lnSpc>
                <a:spcPct val="120000"/>
              </a:lnSpc>
              <a:spcBef>
                <a:spcPts val="400"/>
              </a:spcBef>
              <a:spcAft>
                <a:spcPts val="400"/>
              </a:spcAft>
              <a:buClr>
                <a:srgbClr val="000000"/>
              </a:buClr>
            </a:pPr>
            <a:r>
              <a:rPr lang="en-US" dirty="0">
                <a:solidFill>
                  <a:srgbClr val="000000"/>
                </a:solidFill>
                <a:latin typeface="Calibri" panose="020F0502020204030204" pitchFamily="34" charset="0"/>
                <a:cs typeface="Calibri" panose="020F0502020204030204" pitchFamily="34" charset="0"/>
                <a:sym typeface="Arial"/>
              </a:rPr>
              <a:t>ODFW</a:t>
            </a:r>
          </a:p>
          <a:p>
            <a:pPr marL="304792" indent="-304792" defTabSz="1219170">
              <a:lnSpc>
                <a:spcPct val="120000"/>
              </a:lnSpc>
              <a:spcBef>
                <a:spcPts val="400"/>
              </a:spcBef>
              <a:spcAft>
                <a:spcPts val="400"/>
              </a:spcAft>
              <a:buClr>
                <a:srgbClr val="000000"/>
              </a:buClr>
            </a:pPr>
            <a:r>
              <a:rPr lang="en-US" dirty="0">
                <a:solidFill>
                  <a:srgbClr val="000000"/>
                </a:solidFill>
                <a:latin typeface="Calibri" panose="020F0502020204030204" pitchFamily="34" charset="0"/>
                <a:cs typeface="Calibri" panose="020F0502020204030204" pitchFamily="34" charset="0"/>
                <a:sym typeface="Arial"/>
              </a:rPr>
              <a:t>PSMFC/RMIS</a:t>
            </a:r>
          </a:p>
          <a:p>
            <a:pPr marL="304792" indent="-304792" defTabSz="1219170">
              <a:lnSpc>
                <a:spcPct val="120000"/>
              </a:lnSpc>
              <a:spcBef>
                <a:spcPts val="400"/>
              </a:spcBef>
              <a:spcAft>
                <a:spcPts val="400"/>
              </a:spcAft>
              <a:buClr>
                <a:srgbClr val="000000"/>
              </a:buClr>
            </a:pPr>
            <a:r>
              <a:rPr lang="en-US" dirty="0">
                <a:solidFill>
                  <a:srgbClr val="000000"/>
                </a:solidFill>
                <a:latin typeface="Calibri" panose="020F0502020204030204" pitchFamily="34" charset="0"/>
                <a:cs typeface="Calibri" panose="020F0502020204030204" pitchFamily="34" charset="0"/>
                <a:sym typeface="Arial"/>
              </a:rPr>
              <a:t>PSMFC/StreamNet*</a:t>
            </a:r>
          </a:p>
          <a:p>
            <a:pPr marL="304792" indent="-304792" defTabSz="1219170">
              <a:lnSpc>
                <a:spcPct val="120000"/>
              </a:lnSpc>
              <a:spcBef>
                <a:spcPts val="400"/>
              </a:spcBef>
              <a:spcAft>
                <a:spcPts val="400"/>
              </a:spcAft>
              <a:buClr>
                <a:srgbClr val="000000"/>
              </a:buClr>
            </a:pPr>
            <a:r>
              <a:rPr lang="en-US" dirty="0">
                <a:solidFill>
                  <a:srgbClr val="000000"/>
                </a:solidFill>
                <a:latin typeface="Calibri" panose="020F0502020204030204" pitchFamily="34" charset="0"/>
                <a:cs typeface="Calibri" panose="020F0502020204030204" pitchFamily="34" charset="0"/>
                <a:sym typeface="Arial"/>
              </a:rPr>
              <a:t>Shoshone-Bannock Tribes</a:t>
            </a:r>
          </a:p>
          <a:p>
            <a:pPr marL="304792" indent="-304792" defTabSz="1219170">
              <a:lnSpc>
                <a:spcPct val="120000"/>
              </a:lnSpc>
              <a:spcBef>
                <a:spcPts val="400"/>
              </a:spcBef>
              <a:spcAft>
                <a:spcPts val="400"/>
              </a:spcAft>
              <a:buClr>
                <a:srgbClr val="000000"/>
              </a:buClr>
            </a:pPr>
            <a:r>
              <a:rPr lang="en-US" dirty="0">
                <a:solidFill>
                  <a:srgbClr val="000000"/>
                </a:solidFill>
                <a:latin typeface="Calibri" panose="020F0502020204030204" pitchFamily="34" charset="0"/>
                <a:cs typeface="Calibri" panose="020F0502020204030204" pitchFamily="34" charset="0"/>
                <a:sym typeface="Arial"/>
              </a:rPr>
              <a:t>USFWS</a:t>
            </a:r>
          </a:p>
          <a:p>
            <a:pPr marL="304792" indent="-304792" defTabSz="1219170">
              <a:lnSpc>
                <a:spcPct val="120000"/>
              </a:lnSpc>
              <a:spcBef>
                <a:spcPts val="400"/>
              </a:spcBef>
              <a:spcAft>
                <a:spcPts val="400"/>
              </a:spcAft>
              <a:buClr>
                <a:srgbClr val="000000"/>
              </a:buClr>
            </a:pPr>
            <a:r>
              <a:rPr lang="en-US" dirty="0">
                <a:solidFill>
                  <a:srgbClr val="000000"/>
                </a:solidFill>
                <a:latin typeface="Calibri" panose="020F0502020204030204" pitchFamily="34" charset="0"/>
                <a:cs typeface="Calibri" panose="020F0502020204030204" pitchFamily="34" charset="0"/>
                <a:sym typeface="Arial"/>
              </a:rPr>
              <a:t>USGS/PNAMP*</a:t>
            </a:r>
          </a:p>
          <a:p>
            <a:pPr marL="304792" indent="-304792" defTabSz="1219170">
              <a:lnSpc>
                <a:spcPct val="120000"/>
              </a:lnSpc>
              <a:spcBef>
                <a:spcPts val="400"/>
              </a:spcBef>
              <a:spcAft>
                <a:spcPts val="400"/>
              </a:spcAft>
              <a:buClr>
                <a:srgbClr val="000000"/>
              </a:buClr>
            </a:pPr>
            <a:r>
              <a:rPr lang="en-US" dirty="0">
                <a:solidFill>
                  <a:srgbClr val="000000"/>
                </a:solidFill>
                <a:latin typeface="Calibri" panose="020F0502020204030204" pitchFamily="34" charset="0"/>
                <a:cs typeface="Calibri" panose="020F0502020204030204" pitchFamily="34" charset="0"/>
                <a:sym typeface="Arial"/>
              </a:rPr>
              <a:t>WA Governors Salmon Recovery Office*</a:t>
            </a:r>
          </a:p>
          <a:p>
            <a:pPr marL="304792" indent="-304792" defTabSz="1219170">
              <a:lnSpc>
                <a:spcPct val="120000"/>
              </a:lnSpc>
              <a:spcBef>
                <a:spcPts val="400"/>
              </a:spcBef>
              <a:spcAft>
                <a:spcPts val="400"/>
              </a:spcAft>
              <a:buClr>
                <a:srgbClr val="000000"/>
              </a:buClr>
            </a:pPr>
            <a:r>
              <a:rPr lang="en-US" dirty="0">
                <a:solidFill>
                  <a:srgbClr val="000000"/>
                </a:solidFill>
                <a:latin typeface="Calibri" panose="020F0502020204030204" pitchFamily="34" charset="0"/>
                <a:cs typeface="Calibri" panose="020F0502020204030204" pitchFamily="34" charset="0"/>
                <a:sym typeface="Arial"/>
              </a:rPr>
              <a:t>WDFW*</a:t>
            </a:r>
          </a:p>
          <a:p>
            <a:pPr marL="304792" indent="-304792" defTabSz="1219170">
              <a:lnSpc>
                <a:spcPct val="120000"/>
              </a:lnSpc>
              <a:spcBef>
                <a:spcPts val="400"/>
              </a:spcBef>
              <a:spcAft>
                <a:spcPts val="400"/>
              </a:spcAft>
              <a:buClr>
                <a:srgbClr val="000000"/>
              </a:buClr>
            </a:pPr>
            <a:r>
              <a:rPr lang="en-US" dirty="0">
                <a:solidFill>
                  <a:srgbClr val="000000"/>
                </a:solidFill>
                <a:latin typeface="Calibri" panose="020F0502020204030204" pitchFamily="34" charset="0"/>
                <a:cs typeface="Calibri" panose="020F0502020204030204" pitchFamily="34" charset="0"/>
                <a:sym typeface="Arial"/>
              </a:rPr>
              <a:t>Yakama Nation Fisheries</a:t>
            </a:r>
            <a:endParaRPr lang="en-US" sz="2400" dirty="0">
              <a:solidFill>
                <a:srgbClr val="000000"/>
              </a:solidFill>
              <a:latin typeface="Arial"/>
              <a:sym typeface="Arial"/>
            </a:endParaRPr>
          </a:p>
        </p:txBody>
      </p:sp>
      <p:sp>
        <p:nvSpPr>
          <p:cNvPr id="6" name="TextBox 5">
            <a:extLst>
              <a:ext uri="{FF2B5EF4-FFF2-40B4-BE49-F238E27FC236}">
                <a16:creationId xmlns:a16="http://schemas.microsoft.com/office/drawing/2014/main" id="{D585B178-270B-4AEB-BE43-B2D1688C5567}"/>
              </a:ext>
            </a:extLst>
          </p:cNvPr>
          <p:cNvSpPr txBox="1"/>
          <p:nvPr/>
        </p:nvSpPr>
        <p:spPr>
          <a:xfrm>
            <a:off x="690105" y="889361"/>
            <a:ext cx="3314546" cy="369332"/>
          </a:xfrm>
          <a:prstGeom prst="rect">
            <a:avLst/>
          </a:prstGeom>
          <a:noFill/>
        </p:spPr>
        <p:txBody>
          <a:bodyPr wrap="square" rtlCol="0">
            <a:spAutoFit/>
          </a:bodyPr>
          <a:lstStyle/>
          <a:p>
            <a:pPr defTabSz="1219170">
              <a:buClr>
                <a:srgbClr val="000000"/>
              </a:buClr>
            </a:pPr>
            <a:r>
              <a:rPr lang="en-US" kern="0" dirty="0">
                <a:solidFill>
                  <a:srgbClr val="000000"/>
                </a:solidFill>
                <a:latin typeface="Calibri" panose="020F0502020204030204" pitchFamily="34" charset="0"/>
                <a:cs typeface="Calibri" panose="020F0502020204030204" pitchFamily="34" charset="0"/>
                <a:sym typeface="Arial"/>
              </a:rPr>
              <a:t>* Indicates EPA Grant Partners</a:t>
            </a:r>
          </a:p>
        </p:txBody>
      </p:sp>
    </p:spTree>
    <p:extLst>
      <p:ext uri="{BB962C8B-B14F-4D97-AF65-F5344CB8AC3E}">
        <p14:creationId xmlns:p14="http://schemas.microsoft.com/office/powerpoint/2010/main" val="2620314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759C3-5DED-4EF6-810C-62BE03FA51C2}"/>
              </a:ext>
            </a:extLst>
          </p:cNvPr>
          <p:cNvSpPr>
            <a:spLocks noGrp="1"/>
          </p:cNvSpPr>
          <p:nvPr>
            <p:ph type="title"/>
          </p:nvPr>
        </p:nvSpPr>
        <p:spPr>
          <a:xfrm>
            <a:off x="641874" y="782339"/>
            <a:ext cx="7474172" cy="1325563"/>
          </a:xfrm>
        </p:spPr>
        <p:txBody>
          <a:bodyPr spcFirstLastPara="1" vert="horz" wrap="square" lIns="121920" tIns="60960" rIns="121920" bIns="60960" rtlCol="0" anchor="ctr" anchorCtr="0">
            <a:normAutofit/>
          </a:bodyPr>
          <a:lstStyle/>
          <a:p>
            <a:pPr algn="l">
              <a:lnSpc>
                <a:spcPct val="90000"/>
              </a:lnSpc>
              <a:spcBef>
                <a:spcPct val="0"/>
              </a:spcBef>
            </a:pPr>
            <a:r>
              <a:rPr lang="en-US" sz="4267" kern="1200" dirty="0">
                <a:solidFill>
                  <a:schemeClr val="tx1"/>
                </a:solidFill>
                <a:latin typeface="Cambria" panose="02040503050406030204" pitchFamily="18" charset="0"/>
                <a:ea typeface="Cambria" panose="02040503050406030204" pitchFamily="18" charset="0"/>
                <a:cs typeface="+mj-cs"/>
              </a:rPr>
              <a:t>HCAX Schedule</a:t>
            </a:r>
          </a:p>
        </p:txBody>
      </p:sp>
      <p:sp>
        <p:nvSpPr>
          <p:cNvPr id="7" name="Content Placeholder 3">
            <a:extLst>
              <a:ext uri="{FF2B5EF4-FFF2-40B4-BE49-F238E27FC236}">
                <a16:creationId xmlns:a16="http://schemas.microsoft.com/office/drawing/2014/main" id="{302679E3-7C90-483A-BAB6-091A701B4B19}"/>
              </a:ext>
            </a:extLst>
          </p:cNvPr>
          <p:cNvSpPr txBox="1">
            <a:spLocks/>
          </p:cNvSpPr>
          <p:nvPr/>
        </p:nvSpPr>
        <p:spPr>
          <a:xfrm>
            <a:off x="647700" y="1967630"/>
            <a:ext cx="8192543" cy="3937870"/>
          </a:xfrm>
          <a:prstGeom prst="rect">
            <a:avLst/>
          </a:prstGeom>
        </p:spPr>
        <p:txBody>
          <a:bodyPr vert="horz" lIns="121920" tIns="60960" rIns="121920" bIns="6096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00000"/>
              </a:lnSpc>
              <a:spcBef>
                <a:spcPts val="1200"/>
              </a:spcBef>
              <a:spcAft>
                <a:spcPts val="600"/>
              </a:spcAft>
              <a:buClr>
                <a:srgbClr val="000000"/>
              </a:buClr>
              <a:buNone/>
            </a:pPr>
            <a:r>
              <a:rPr lang="en-US" sz="2400" dirty="0">
                <a:solidFill>
                  <a:srgbClr val="000000"/>
                </a:solidFill>
                <a:latin typeface="Calibri Light" panose="020F0302020204030204" pitchFamily="34" charset="0"/>
                <a:ea typeface="Cambria" panose="02040503050406030204" pitchFamily="18" charset="0"/>
                <a:cs typeface="Calibri Light" panose="020F0302020204030204" pitchFamily="34" charset="0"/>
                <a:sym typeface="Arial"/>
              </a:rPr>
              <a:t>March 2021: </a:t>
            </a:r>
          </a:p>
          <a:p>
            <a:pPr marL="304792" indent="-304792" defTabSz="1219170">
              <a:lnSpc>
                <a:spcPct val="100000"/>
              </a:lnSpc>
              <a:spcBef>
                <a:spcPts val="1200"/>
              </a:spcBef>
              <a:spcAft>
                <a:spcPts val="600"/>
              </a:spcAft>
              <a:buClr>
                <a:srgbClr val="000000"/>
              </a:buClr>
            </a:pPr>
            <a:r>
              <a:rPr lang="en-US" sz="2400" dirty="0">
                <a:solidFill>
                  <a:srgbClr val="000000"/>
                </a:solidFill>
                <a:latin typeface="Calibri Light" panose="020F0302020204030204" pitchFamily="34" charset="0"/>
                <a:ea typeface="Cambria" panose="02040503050406030204" pitchFamily="18" charset="0"/>
                <a:cs typeface="Calibri Light" panose="020F0302020204030204" pitchFamily="34" charset="0"/>
                <a:sym typeface="Arial"/>
              </a:rPr>
              <a:t>Workshop 1 will begin process to identify indicators</a:t>
            </a:r>
          </a:p>
          <a:p>
            <a:pPr marL="0" indent="0" defTabSz="1219170">
              <a:lnSpc>
                <a:spcPct val="100000"/>
              </a:lnSpc>
              <a:spcBef>
                <a:spcPts val="1333"/>
              </a:spcBef>
              <a:spcAft>
                <a:spcPts val="600"/>
              </a:spcAft>
              <a:buClr>
                <a:srgbClr val="000000"/>
              </a:buClr>
              <a:buNone/>
            </a:pPr>
            <a:r>
              <a:rPr lang="en-US" sz="2400" dirty="0">
                <a:solidFill>
                  <a:srgbClr val="000000"/>
                </a:solidFill>
                <a:latin typeface="Calibri Light" panose="020F0302020204030204" pitchFamily="34" charset="0"/>
                <a:ea typeface="Cambria" panose="02040503050406030204" pitchFamily="18" charset="0"/>
                <a:cs typeface="Calibri Light" panose="020F0302020204030204" pitchFamily="34" charset="0"/>
                <a:sym typeface="Arial"/>
              </a:rPr>
              <a:t>March – June 2021: </a:t>
            </a:r>
          </a:p>
          <a:p>
            <a:pPr marL="304792" indent="-304792" defTabSz="1219170">
              <a:lnSpc>
                <a:spcPct val="100000"/>
              </a:lnSpc>
              <a:spcBef>
                <a:spcPts val="1333"/>
              </a:spcBef>
              <a:spcAft>
                <a:spcPts val="600"/>
              </a:spcAft>
              <a:buClr>
                <a:srgbClr val="000000"/>
              </a:buClr>
            </a:pPr>
            <a:r>
              <a:rPr lang="en-US" sz="2400" dirty="0">
                <a:solidFill>
                  <a:srgbClr val="000000"/>
                </a:solidFill>
                <a:latin typeface="Calibri Light" panose="020F0302020204030204" pitchFamily="34" charset="0"/>
                <a:ea typeface="Cambria" panose="02040503050406030204" pitchFamily="18" charset="0"/>
                <a:cs typeface="Calibri Light" panose="020F0302020204030204" pitchFamily="34" charset="0"/>
                <a:sym typeface="Arial"/>
              </a:rPr>
              <a:t>biologist work group will refine and agree on indicators</a:t>
            </a:r>
          </a:p>
          <a:p>
            <a:pPr marL="0" indent="0" defTabSz="1219170">
              <a:lnSpc>
                <a:spcPct val="100000"/>
              </a:lnSpc>
              <a:spcBef>
                <a:spcPts val="1333"/>
              </a:spcBef>
              <a:spcAft>
                <a:spcPts val="600"/>
              </a:spcAft>
              <a:buClr>
                <a:srgbClr val="000000"/>
              </a:buClr>
              <a:buNone/>
            </a:pPr>
            <a:r>
              <a:rPr lang="en-US" sz="2400" dirty="0">
                <a:solidFill>
                  <a:srgbClr val="000000"/>
                </a:solidFill>
                <a:latin typeface="Calibri Light" panose="020F0302020204030204" pitchFamily="34" charset="0"/>
                <a:ea typeface="Cambria" panose="02040503050406030204" pitchFamily="18" charset="0"/>
                <a:cs typeface="Calibri Light" panose="020F0302020204030204" pitchFamily="34" charset="0"/>
                <a:sym typeface="Arial"/>
              </a:rPr>
              <a:t>June 2021 – May 2022: </a:t>
            </a:r>
          </a:p>
          <a:p>
            <a:pPr marL="304792" indent="-304792" defTabSz="1219170">
              <a:lnSpc>
                <a:spcPct val="100000"/>
              </a:lnSpc>
              <a:spcBef>
                <a:spcPts val="1333"/>
              </a:spcBef>
              <a:spcAft>
                <a:spcPts val="600"/>
              </a:spcAft>
              <a:buClr>
                <a:srgbClr val="000000"/>
              </a:buClr>
            </a:pPr>
            <a:r>
              <a:rPr lang="en-US" sz="2400" dirty="0">
                <a:solidFill>
                  <a:srgbClr val="000000"/>
                </a:solidFill>
                <a:latin typeface="Calibri Light" panose="020F0302020204030204" pitchFamily="34" charset="0"/>
                <a:ea typeface="Cambria" panose="02040503050406030204" pitchFamily="18" charset="0"/>
                <a:cs typeface="Calibri Light" panose="020F0302020204030204" pitchFamily="34" charset="0"/>
                <a:sym typeface="Arial"/>
              </a:rPr>
              <a:t>data managers work group will develop data sharing rules and procedures</a:t>
            </a:r>
          </a:p>
          <a:p>
            <a:pPr marL="304792" indent="-304792" defTabSz="1219170">
              <a:lnSpc>
                <a:spcPct val="100000"/>
              </a:lnSpc>
              <a:spcBef>
                <a:spcPts val="400"/>
              </a:spcBef>
              <a:spcAft>
                <a:spcPts val="600"/>
              </a:spcAft>
              <a:buClr>
                <a:srgbClr val="000000"/>
              </a:buClr>
            </a:pPr>
            <a:endParaRPr lang="en-US" sz="2400" dirty="0">
              <a:solidFill>
                <a:srgbClr val="000000"/>
              </a:solidFill>
              <a:latin typeface="Calibri Light" panose="020F0302020204030204" pitchFamily="34" charset="0"/>
              <a:ea typeface="Cambria" panose="02040503050406030204" pitchFamily="18" charset="0"/>
              <a:cs typeface="Calibri Light" panose="020F0302020204030204" pitchFamily="34" charset="0"/>
              <a:sym typeface="Arial"/>
            </a:endParaRPr>
          </a:p>
        </p:txBody>
      </p:sp>
      <p:sp>
        <p:nvSpPr>
          <p:cNvPr id="17" name="Rectangle 1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4D6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9" name="Oval 1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1" y="2358913"/>
            <a:ext cx="2140172" cy="2140172"/>
          </a:xfrm>
          <a:prstGeom prst="ellipse">
            <a:avLst/>
          </a:prstGeom>
          <a:solidFill>
            <a:srgbClr val="FFFFFF"/>
          </a:solidFill>
          <a:ln w="22225">
            <a:solidFill>
              <a:srgbClr val="69B0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9" name="Picture 8">
            <a:extLst>
              <a:ext uri="{FF2B5EF4-FFF2-40B4-BE49-F238E27FC236}">
                <a16:creationId xmlns:a16="http://schemas.microsoft.com/office/drawing/2014/main" id="{1B4AEC15-13C3-47D9-A598-E4C5277FC963}"/>
              </a:ext>
            </a:extLst>
          </p:cNvPr>
          <p:cNvPicPr>
            <a:picLocks noChangeAspect="1"/>
          </p:cNvPicPr>
          <p:nvPr/>
        </p:nvPicPr>
        <p:blipFill rotWithShape="1">
          <a:blip r:embed="rId3">
            <a:alphaModFix/>
          </a:blip>
          <a:srcRect r="4" b="454"/>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11" name="Title 1">
            <a:extLst>
              <a:ext uri="{FF2B5EF4-FFF2-40B4-BE49-F238E27FC236}">
                <a16:creationId xmlns:a16="http://schemas.microsoft.com/office/drawing/2014/main" id="{282C5A2C-3C45-4F40-BA8F-3B8CE3626CA2}"/>
              </a:ext>
            </a:extLst>
          </p:cNvPr>
          <p:cNvSpPr txBox="1">
            <a:spLocks/>
          </p:cNvSpPr>
          <p:nvPr/>
        </p:nvSpPr>
        <p:spPr>
          <a:xfrm>
            <a:off x="4965699" y="365125"/>
            <a:ext cx="3644900" cy="1325563"/>
          </a:xfrm>
          <a:prstGeom prst="rect">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1219170">
              <a:buClr>
                <a:srgbClr val="000000"/>
              </a:buClr>
            </a:pPr>
            <a:endParaRPr lang="en-US" sz="4267" kern="0" dirty="0">
              <a:solidFill>
                <a:srgbClr val="000000"/>
              </a:solidFill>
              <a:latin typeface="Cambria"/>
              <a:ea typeface="Cambria"/>
            </a:endParaRPr>
          </a:p>
        </p:txBody>
      </p:sp>
      <p:sp>
        <p:nvSpPr>
          <p:cNvPr id="12" name="Content Placeholder 3">
            <a:extLst>
              <a:ext uri="{FF2B5EF4-FFF2-40B4-BE49-F238E27FC236}">
                <a16:creationId xmlns:a16="http://schemas.microsoft.com/office/drawing/2014/main" id="{DAE899D8-009E-44D0-B297-EBBAE4AB2171}"/>
              </a:ext>
            </a:extLst>
          </p:cNvPr>
          <p:cNvSpPr txBox="1">
            <a:spLocks/>
          </p:cNvSpPr>
          <p:nvPr/>
        </p:nvSpPr>
        <p:spPr>
          <a:xfrm>
            <a:off x="5332294" y="1651724"/>
            <a:ext cx="6669207" cy="3761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792" indent="-304792" defTabSz="1219170">
              <a:spcBef>
                <a:spcPts val="0"/>
              </a:spcBef>
              <a:spcAft>
                <a:spcPts val="300"/>
              </a:spcAft>
              <a:buClr>
                <a:srgbClr val="000000"/>
              </a:buClr>
            </a:pPr>
            <a:endParaRPr lang="en-US" sz="2000" dirty="0">
              <a:solidFill>
                <a:srgbClr val="000000"/>
              </a:solidFill>
              <a:latin typeface="Arial"/>
              <a:sym typeface="Arial"/>
            </a:endParaRPr>
          </a:p>
        </p:txBody>
      </p:sp>
    </p:spTree>
    <p:extLst>
      <p:ext uri="{BB962C8B-B14F-4D97-AF65-F5344CB8AC3E}">
        <p14:creationId xmlns:p14="http://schemas.microsoft.com/office/powerpoint/2010/main" val="1029423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2" name="Title 1">
            <a:extLst>
              <a:ext uri="{FF2B5EF4-FFF2-40B4-BE49-F238E27FC236}">
                <a16:creationId xmlns:a16="http://schemas.microsoft.com/office/drawing/2014/main" id="{21129FF3-5D3E-4F80-87D5-F5D250504C74}"/>
              </a:ext>
            </a:extLst>
          </p:cNvPr>
          <p:cNvSpPr>
            <a:spLocks noGrp="1"/>
          </p:cNvSpPr>
          <p:nvPr>
            <p:ph type="title"/>
          </p:nvPr>
        </p:nvSpPr>
        <p:spPr>
          <a:xfrm>
            <a:off x="838200" y="556995"/>
            <a:ext cx="8826500" cy="1133693"/>
          </a:xfrm>
        </p:spPr>
        <p:txBody>
          <a:bodyPr>
            <a:normAutofit/>
          </a:bodyPr>
          <a:lstStyle/>
          <a:p>
            <a:r>
              <a:rPr lang="en-US" sz="4000" dirty="0">
                <a:latin typeface="Cambria"/>
                <a:ea typeface="Cambria"/>
              </a:rPr>
              <a:t>HCAX Workshop 1 - March 11, 2021</a:t>
            </a:r>
          </a:p>
        </p:txBody>
      </p:sp>
      <p:sp>
        <p:nvSpPr>
          <p:cNvPr id="4" name="Slide Number Placeholder 3">
            <a:extLst>
              <a:ext uri="{FF2B5EF4-FFF2-40B4-BE49-F238E27FC236}">
                <a16:creationId xmlns:a16="http://schemas.microsoft.com/office/drawing/2014/main" id="{5D8B0D78-E089-4369-A218-92EA03672B37}"/>
              </a:ext>
            </a:extLst>
          </p:cNvPr>
          <p:cNvSpPr>
            <a:spLocks noGrp="1"/>
          </p:cNvSpPr>
          <p:nvPr>
            <p:ph type="sldNum" sz="quarter" idx="12"/>
          </p:nvPr>
        </p:nvSpPr>
        <p:spPr>
          <a:xfrm>
            <a:off x="8610600" y="6356350"/>
            <a:ext cx="2743200" cy="365125"/>
          </a:xfrm>
        </p:spPr>
        <p:txBody>
          <a:bodyPr>
            <a:normAutofit/>
          </a:bodyPr>
          <a:lstStyle/>
          <a:p>
            <a:pPr defTabSz="1219170">
              <a:lnSpc>
                <a:spcPct val="90000"/>
              </a:lnSpc>
              <a:spcAft>
                <a:spcPts val="800"/>
              </a:spcAft>
              <a:buClr>
                <a:srgbClr val="000000"/>
              </a:buClr>
              <a:buSzPct val="25000"/>
            </a:pPr>
            <a:fld id="{00000000-1234-1234-1234-123412341234}" type="slidenum">
              <a:rPr lang="en-US" sz="933" kern="0"/>
              <a:pPr defTabSz="1219170">
                <a:lnSpc>
                  <a:spcPct val="90000"/>
                </a:lnSpc>
                <a:spcAft>
                  <a:spcPts val="800"/>
                </a:spcAft>
                <a:buClr>
                  <a:srgbClr val="000000"/>
                </a:buClr>
                <a:buSzPct val="25000"/>
              </a:pPr>
              <a:t>25</a:t>
            </a:fld>
            <a:endParaRPr lang="en-US" sz="933" kern="0"/>
          </a:p>
        </p:txBody>
      </p:sp>
      <p:graphicFrame>
        <p:nvGraphicFramePr>
          <p:cNvPr id="6" name="Content Placeholder 2">
            <a:extLst>
              <a:ext uri="{FF2B5EF4-FFF2-40B4-BE49-F238E27FC236}">
                <a16:creationId xmlns:a16="http://schemas.microsoft.com/office/drawing/2014/main" id="{D3D7EDA3-C4DC-4BFA-9B1A-4D557E3F9EE3}"/>
              </a:ext>
            </a:extLst>
          </p:cNvPr>
          <p:cNvGraphicFramePr>
            <a:graphicFrameLocks noGrp="1"/>
          </p:cNvGraphicFramePr>
          <p:nvPr>
            <p:ph idx="1"/>
            <p:extLst>
              <p:ext uri="{D42A27DB-BD31-4B8C-83A1-F6EECF244321}">
                <p14:modId xmlns:p14="http://schemas.microsoft.com/office/powerpoint/2010/main" val="1535833520"/>
              </p:ext>
            </p:extLst>
          </p:nvPr>
        </p:nvGraphicFramePr>
        <p:xfrm>
          <a:off x="152400" y="1862354"/>
          <a:ext cx="8168123" cy="4351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4AC881A0-8AE8-4CA1-A699-BB78727DA377}"/>
              </a:ext>
            </a:extLst>
          </p:cNvPr>
          <p:cNvSpPr txBox="1"/>
          <p:nvPr/>
        </p:nvSpPr>
        <p:spPr>
          <a:xfrm>
            <a:off x="152400" y="5824153"/>
            <a:ext cx="3265087" cy="379656"/>
          </a:xfrm>
          <a:prstGeom prst="rect">
            <a:avLst/>
          </a:prstGeom>
          <a:noFill/>
        </p:spPr>
        <p:txBody>
          <a:bodyPr wrap="square" rtlCol="0">
            <a:spAutoFit/>
          </a:bodyPr>
          <a:lstStyle/>
          <a:p>
            <a:pPr defTabSz="1219170">
              <a:buClr>
                <a:srgbClr val="000000"/>
              </a:buClr>
            </a:pPr>
            <a:endParaRPr lang="en-US" sz="1867" kern="0" dirty="0">
              <a:solidFill>
                <a:srgbClr val="000000"/>
              </a:solidFill>
              <a:latin typeface="Arial"/>
              <a:cs typeface="Arial"/>
              <a:sym typeface="Arial"/>
            </a:endParaRPr>
          </a:p>
        </p:txBody>
      </p:sp>
      <p:sp>
        <p:nvSpPr>
          <p:cNvPr id="8" name="Rectangle 7">
            <a:extLst>
              <a:ext uri="{FF2B5EF4-FFF2-40B4-BE49-F238E27FC236}">
                <a16:creationId xmlns:a16="http://schemas.microsoft.com/office/drawing/2014/main" id="{9ED17AC8-0B15-4F8B-99BD-C3E19702E2DF}"/>
              </a:ext>
            </a:extLst>
          </p:cNvPr>
          <p:cNvSpPr/>
          <p:nvPr/>
        </p:nvSpPr>
        <p:spPr>
          <a:xfrm>
            <a:off x="10069644" y="0"/>
            <a:ext cx="2103120" cy="6858000"/>
          </a:xfrm>
          <a:prstGeom prst="rect">
            <a:avLst/>
          </a:prstGeom>
          <a:solidFill>
            <a:srgbClr val="4D6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67D1685-C607-4249-81A1-564FB56FBC57}"/>
              </a:ext>
            </a:extLst>
          </p:cNvPr>
          <p:cNvSpPr/>
          <p:nvPr/>
        </p:nvSpPr>
        <p:spPr>
          <a:xfrm>
            <a:off x="8869451" y="2528019"/>
            <a:ext cx="2140172" cy="2140172"/>
          </a:xfrm>
          <a:prstGeom prst="ellipse">
            <a:avLst/>
          </a:prstGeom>
          <a:noFill/>
          <a:ln>
            <a:solidFill>
              <a:srgbClr val="A3CE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0E9E2A8-347A-424F-947E-5157CB24832B}"/>
              </a:ext>
            </a:extLst>
          </p:cNvPr>
          <p:cNvPicPr>
            <a:picLocks noChangeAspect="1"/>
          </p:cNvPicPr>
          <p:nvPr/>
        </p:nvPicPr>
        <p:blipFill rotWithShape="1">
          <a:blip r:embed="rId8">
            <a:alphaModFix/>
          </a:blip>
          <a:srcRect r="4" b="454"/>
          <a:stretch/>
        </p:blipFill>
        <p:spPr>
          <a:xfrm>
            <a:off x="8949641" y="2570435"/>
            <a:ext cx="1979791" cy="1976613"/>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16" name="TextBox 15">
            <a:extLst>
              <a:ext uri="{FF2B5EF4-FFF2-40B4-BE49-F238E27FC236}">
                <a16:creationId xmlns:a16="http://schemas.microsoft.com/office/drawing/2014/main" id="{5F290DAE-479E-4830-A029-9860DB3222CC}"/>
              </a:ext>
            </a:extLst>
          </p:cNvPr>
          <p:cNvSpPr txBox="1"/>
          <p:nvPr/>
        </p:nvSpPr>
        <p:spPr>
          <a:xfrm>
            <a:off x="1913388" y="3775984"/>
            <a:ext cx="7281695" cy="2462213"/>
          </a:xfrm>
          <a:prstGeom prst="rect">
            <a:avLst/>
          </a:prstGeom>
          <a:noFill/>
        </p:spPr>
        <p:txBody>
          <a:bodyPr wrap="square" rtlCol="0">
            <a:spAutoFit/>
          </a:bodyPr>
          <a:lstStyle/>
          <a:p>
            <a:pPr defTabSz="1219170">
              <a:buClr>
                <a:srgbClr val="000000"/>
              </a:buClr>
            </a:pPr>
            <a:r>
              <a:rPr lang="en-US" sz="2200" b="1" kern="0" dirty="0">
                <a:solidFill>
                  <a:srgbClr val="000000"/>
                </a:solidFill>
                <a:latin typeface="Calibri" panose="020F0502020204030204" pitchFamily="34" charset="0"/>
                <a:cs typeface="Calibri" panose="020F0502020204030204" pitchFamily="34" charset="0"/>
                <a:sym typeface="Arial"/>
              </a:rPr>
              <a:t>Agenda</a:t>
            </a:r>
          </a:p>
          <a:p>
            <a:pPr marL="380990" indent="-380990" defTabSz="1219170">
              <a:buClr>
                <a:srgbClr val="000000"/>
              </a:buClr>
              <a:buFont typeface="Arial" panose="020B0604020202020204" pitchFamily="34" charset="0"/>
              <a:buChar char="•"/>
            </a:pPr>
            <a:r>
              <a:rPr lang="en-US" sz="2200" kern="0" dirty="0">
                <a:solidFill>
                  <a:srgbClr val="000000"/>
                </a:solidFill>
                <a:latin typeface="Calibri" panose="020F0502020204030204" pitchFamily="34" charset="0"/>
                <a:cs typeface="Calibri" panose="020F0502020204030204" pitchFamily="34" charset="0"/>
                <a:sym typeface="Arial"/>
              </a:rPr>
              <a:t>Welcome and Introductions</a:t>
            </a:r>
          </a:p>
          <a:p>
            <a:pPr marL="380990" indent="-380990" defTabSz="1219170">
              <a:buClr>
                <a:srgbClr val="000000"/>
              </a:buClr>
              <a:buFont typeface="Arial" panose="020B0604020202020204" pitchFamily="34" charset="0"/>
              <a:buChar char="•"/>
            </a:pPr>
            <a:r>
              <a:rPr lang="en-US" sz="2200" kern="0" dirty="0">
                <a:solidFill>
                  <a:srgbClr val="000000"/>
                </a:solidFill>
                <a:latin typeface="Calibri" panose="020F0502020204030204" pitchFamily="34" charset="0"/>
                <a:cs typeface="Calibri" panose="020F0502020204030204" pitchFamily="34" charset="0"/>
                <a:sym typeface="Arial"/>
              </a:rPr>
              <a:t>What is the Coordinated Assessments Partnership (CAP)</a:t>
            </a:r>
          </a:p>
          <a:p>
            <a:pPr marL="380990" indent="-380990" defTabSz="1219170">
              <a:buClr>
                <a:srgbClr val="000000"/>
              </a:buClr>
              <a:buFont typeface="Arial" panose="020B0604020202020204" pitchFamily="34" charset="0"/>
              <a:buChar char="•"/>
            </a:pPr>
            <a:r>
              <a:rPr lang="en-US" sz="2200" kern="0" dirty="0">
                <a:solidFill>
                  <a:srgbClr val="000000"/>
                </a:solidFill>
                <a:latin typeface="Calibri" panose="020F0502020204030204" pitchFamily="34" charset="0"/>
                <a:cs typeface="Calibri" panose="020F0502020204030204" pitchFamily="34" charset="0"/>
                <a:sym typeface="Arial"/>
              </a:rPr>
              <a:t>Value of Sharing Hatchery Information</a:t>
            </a:r>
          </a:p>
          <a:p>
            <a:pPr marL="380990" indent="-380990" defTabSz="1219170">
              <a:buClr>
                <a:srgbClr val="000000"/>
              </a:buClr>
              <a:buFont typeface="Arial" panose="020B0604020202020204" pitchFamily="34" charset="0"/>
              <a:buChar char="•"/>
            </a:pPr>
            <a:r>
              <a:rPr lang="en-US" sz="2200" kern="0" dirty="0">
                <a:solidFill>
                  <a:srgbClr val="000000"/>
                </a:solidFill>
                <a:latin typeface="Calibri" panose="020F0502020204030204" pitchFamily="34" charset="0"/>
                <a:cs typeface="Calibri" panose="020F0502020204030204" pitchFamily="34" charset="0"/>
                <a:sym typeface="Arial"/>
              </a:rPr>
              <a:t>Regional Demands for Hatchery Data</a:t>
            </a:r>
          </a:p>
          <a:p>
            <a:pPr marL="380990" indent="-380990" defTabSz="1219170">
              <a:buClr>
                <a:srgbClr val="000000"/>
              </a:buClr>
              <a:buFont typeface="Arial" panose="020B0604020202020204" pitchFamily="34" charset="0"/>
              <a:buChar char="•"/>
            </a:pPr>
            <a:r>
              <a:rPr lang="en-US" sz="2200" kern="0" dirty="0">
                <a:solidFill>
                  <a:srgbClr val="000000"/>
                </a:solidFill>
                <a:latin typeface="Calibri" panose="020F0502020204030204" pitchFamily="34" charset="0"/>
                <a:cs typeface="Calibri" panose="020F0502020204030204" pitchFamily="34" charset="0"/>
                <a:sym typeface="Arial"/>
              </a:rPr>
              <a:t>Discussion of Hatchery Indicators to Prioritize for Phase 1</a:t>
            </a:r>
          </a:p>
          <a:p>
            <a:pPr marL="380990" indent="-380990" defTabSz="1219170">
              <a:buClr>
                <a:srgbClr val="000000"/>
              </a:buClr>
              <a:buFont typeface="Arial" panose="020B0604020202020204" pitchFamily="34" charset="0"/>
              <a:buChar char="•"/>
            </a:pPr>
            <a:r>
              <a:rPr lang="en-US" sz="2200" kern="0" dirty="0">
                <a:solidFill>
                  <a:srgbClr val="000000"/>
                </a:solidFill>
                <a:latin typeface="Calibri" panose="020F0502020204030204" pitchFamily="34" charset="0"/>
                <a:cs typeface="Calibri" panose="020F0502020204030204" pitchFamily="34" charset="0"/>
                <a:sym typeface="Arial"/>
              </a:rPr>
              <a:t>Next Steps</a:t>
            </a:r>
          </a:p>
        </p:txBody>
      </p:sp>
      <p:sp>
        <p:nvSpPr>
          <p:cNvPr id="3" name="Rectangle 2">
            <a:extLst>
              <a:ext uri="{FF2B5EF4-FFF2-40B4-BE49-F238E27FC236}">
                <a16:creationId xmlns:a16="http://schemas.microsoft.com/office/drawing/2014/main" id="{F93F5715-6085-4140-9320-7B54AC90DBD3}"/>
              </a:ext>
            </a:extLst>
          </p:cNvPr>
          <p:cNvSpPr/>
          <p:nvPr/>
        </p:nvSpPr>
        <p:spPr>
          <a:xfrm>
            <a:off x="2229638" y="2016437"/>
            <a:ext cx="6720003" cy="769441"/>
          </a:xfrm>
          <a:prstGeom prst="rect">
            <a:avLst/>
          </a:prstGeom>
        </p:spPr>
        <p:txBody>
          <a:bodyPr wrap="square">
            <a:spAutoFit/>
          </a:bodyPr>
          <a:lstStyle/>
          <a:p>
            <a:pPr lvl="0">
              <a:lnSpc>
                <a:spcPct val="100000"/>
              </a:lnSpc>
              <a:defRPr b="1"/>
            </a:pPr>
            <a:r>
              <a:rPr lang="en-US" sz="2200" dirty="0">
                <a:latin typeface="Calibri" panose="020F0502020204030204" pitchFamily="34" charset="0"/>
                <a:cs typeface="Calibri" panose="020F0502020204030204" pitchFamily="34" charset="0"/>
              </a:rPr>
              <a:t>Workshop 1 Objective: identify list of indicators that represents the first phase of sharing hatchery indicators</a:t>
            </a:r>
          </a:p>
        </p:txBody>
      </p:sp>
    </p:spTree>
    <p:extLst>
      <p:ext uri="{BB962C8B-B14F-4D97-AF65-F5344CB8AC3E}">
        <p14:creationId xmlns:p14="http://schemas.microsoft.com/office/powerpoint/2010/main" val="1274866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CBFE8-F5FB-4C66-B5DB-8D32BEC4266D}"/>
              </a:ext>
            </a:extLst>
          </p:cNvPr>
          <p:cNvSpPr>
            <a:spLocks noGrp="1"/>
          </p:cNvSpPr>
          <p:nvPr>
            <p:ph type="title"/>
          </p:nvPr>
        </p:nvSpPr>
        <p:spPr>
          <a:xfrm>
            <a:off x="355880" y="95723"/>
            <a:ext cx="10515600" cy="1325563"/>
          </a:xfrm>
        </p:spPr>
        <p:txBody>
          <a:bodyPr>
            <a:normAutofit/>
          </a:bodyPr>
          <a:lstStyle/>
          <a:p>
            <a:r>
              <a:rPr lang="en-US" dirty="0">
                <a:latin typeface="Cambria"/>
                <a:ea typeface="Cambria"/>
              </a:rPr>
              <a:t>Schedule</a:t>
            </a:r>
          </a:p>
        </p:txBody>
      </p:sp>
      <p:sp>
        <p:nvSpPr>
          <p:cNvPr id="4" name="Slide Number Placeholder 3">
            <a:extLst>
              <a:ext uri="{FF2B5EF4-FFF2-40B4-BE49-F238E27FC236}">
                <a16:creationId xmlns:a16="http://schemas.microsoft.com/office/drawing/2014/main" id="{ABEDAB3A-85E5-47AD-8F72-6CB69CD8FEE6}"/>
              </a:ext>
            </a:extLst>
          </p:cNvPr>
          <p:cNvSpPr>
            <a:spLocks noGrp="1"/>
          </p:cNvSpPr>
          <p:nvPr>
            <p:ph type="sldNum" sz="quarter" idx="12"/>
          </p:nvPr>
        </p:nvSpPr>
        <p:spPr/>
        <p:txBody>
          <a:bodyPr/>
          <a:lstStyle/>
          <a:p>
            <a:pPr algn="r">
              <a:buSzPct val="25000"/>
            </a:pPr>
            <a:fld id="{00000000-1234-1234-1234-123412341234}" type="slidenum">
              <a:rPr lang="en-US" sz="1200" smtClean="0">
                <a:solidFill>
                  <a:srgbClr val="888888"/>
                </a:solidFill>
                <a:latin typeface="Calibri"/>
                <a:ea typeface="Calibri"/>
                <a:cs typeface="Calibri"/>
                <a:sym typeface="Calibri"/>
              </a:rPr>
              <a:pPr algn="r">
                <a:buSzPct val="25000"/>
              </a:pPr>
              <a:t>26</a:t>
            </a:fld>
            <a:endParaRPr lang="en-US" sz="1200">
              <a:solidFill>
                <a:srgbClr val="888888"/>
              </a:solidFill>
              <a:latin typeface="Calibri"/>
              <a:ea typeface="Calibri"/>
              <a:cs typeface="Calibri"/>
              <a:sym typeface="Calibri"/>
            </a:endParaRPr>
          </a:p>
        </p:txBody>
      </p:sp>
      <p:pic>
        <p:nvPicPr>
          <p:cNvPr id="5" name="Content Placeholder 4" descr="Chart, bar chart&#10;&#10;Description automatically generated">
            <a:extLst>
              <a:ext uri="{FF2B5EF4-FFF2-40B4-BE49-F238E27FC236}">
                <a16:creationId xmlns:a16="http://schemas.microsoft.com/office/drawing/2014/main" id="{626BC852-9CF3-466E-A76F-971338863941}"/>
              </a:ext>
            </a:extLst>
          </p:cNvPr>
          <p:cNvPicPr>
            <a:picLocks noGrp="1" noChangeAspect="1"/>
          </p:cNvPicPr>
          <p:nvPr>
            <p:ph idx="1"/>
          </p:nvPr>
        </p:nvPicPr>
        <p:blipFill rotWithShape="1">
          <a:blip r:embed="rId3"/>
          <a:srcRect l="1994" t="7692" r="15157" b="11686"/>
          <a:stretch/>
        </p:blipFill>
        <p:spPr>
          <a:xfrm>
            <a:off x="2854036" y="0"/>
            <a:ext cx="9120469" cy="6858000"/>
          </a:xfrm>
        </p:spPr>
      </p:pic>
    </p:spTree>
    <p:extLst>
      <p:ext uri="{BB962C8B-B14F-4D97-AF65-F5344CB8AC3E}">
        <p14:creationId xmlns:p14="http://schemas.microsoft.com/office/powerpoint/2010/main" val="1376418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5651A9-79A6-43EE-99A6-89345C851809}"/>
              </a:ext>
            </a:extLst>
          </p:cNvPr>
          <p:cNvSpPr>
            <a:spLocks noGrp="1"/>
          </p:cNvSpPr>
          <p:nvPr>
            <p:ph type="title"/>
          </p:nvPr>
        </p:nvSpPr>
        <p:spPr>
          <a:xfrm>
            <a:off x="605604" y="2042954"/>
            <a:ext cx="7702550" cy="2039190"/>
          </a:xfrm>
        </p:spPr>
        <p:txBody>
          <a:bodyPr>
            <a:normAutofit/>
          </a:bodyPr>
          <a:lstStyle/>
          <a:p>
            <a:r>
              <a:rPr lang="en-US" dirty="0"/>
              <a:t>Update on SN Website refresh and next steps</a:t>
            </a:r>
            <a:endParaRPr lang="en-US" dirty="0">
              <a:solidFill>
                <a:schemeClr val="dk1"/>
              </a:solidFill>
            </a:endParaRPr>
          </a:p>
        </p:txBody>
      </p:sp>
      <p:sp>
        <p:nvSpPr>
          <p:cNvPr id="5" name="Text Placeholder 4">
            <a:extLst>
              <a:ext uri="{FF2B5EF4-FFF2-40B4-BE49-F238E27FC236}">
                <a16:creationId xmlns:a16="http://schemas.microsoft.com/office/drawing/2014/main" id="{4890C323-E2C7-4EF7-9862-2C1A0BDB212E}"/>
              </a:ext>
            </a:extLst>
          </p:cNvPr>
          <p:cNvSpPr>
            <a:spLocks noGrp="1"/>
          </p:cNvSpPr>
          <p:nvPr>
            <p:ph type="body" idx="1"/>
          </p:nvPr>
        </p:nvSpPr>
        <p:spPr>
          <a:xfrm>
            <a:off x="605604" y="4477312"/>
            <a:ext cx="10515600" cy="1500187"/>
          </a:xfrm>
        </p:spPr>
        <p:txBody>
          <a:bodyPr/>
          <a:lstStyle/>
          <a:p>
            <a:r>
              <a:rPr lang="en-US" dirty="0"/>
              <a:t>Nancy Leonard and PSMFC </a:t>
            </a:r>
            <a:r>
              <a:rPr lang="en-US" dirty="0" err="1"/>
              <a:t>SteamNet</a:t>
            </a:r>
            <a:r>
              <a:rPr lang="en-US" dirty="0"/>
              <a:t> team</a:t>
            </a:r>
          </a:p>
        </p:txBody>
      </p:sp>
      <p:sp>
        <p:nvSpPr>
          <p:cNvPr id="8" name="Rectangle 7">
            <a:extLst>
              <a:ext uri="{FF2B5EF4-FFF2-40B4-BE49-F238E27FC236}">
                <a16:creationId xmlns:a16="http://schemas.microsoft.com/office/drawing/2014/main" id="{AFD1B265-5E2A-462D-A44E-0496613147A6}"/>
              </a:ext>
            </a:extLst>
          </p:cNvPr>
          <p:cNvSpPr/>
          <p:nvPr/>
        </p:nvSpPr>
        <p:spPr>
          <a:xfrm>
            <a:off x="10088880" y="30676"/>
            <a:ext cx="2103120" cy="6858000"/>
          </a:xfrm>
          <a:prstGeom prst="rect">
            <a:avLst/>
          </a:prstGeom>
          <a:solidFill>
            <a:srgbClr val="5C8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1C0EF8B-0CF9-4893-AD0E-B01521107FE4}"/>
              </a:ext>
            </a:extLst>
          </p:cNvPr>
          <p:cNvGrpSpPr/>
          <p:nvPr/>
        </p:nvGrpSpPr>
        <p:grpSpPr>
          <a:xfrm>
            <a:off x="9231478" y="2428872"/>
            <a:ext cx="2760966" cy="1209918"/>
            <a:chOff x="9058056" y="2910131"/>
            <a:chExt cx="2760966" cy="1209918"/>
          </a:xfrm>
        </p:grpSpPr>
        <p:pic>
          <p:nvPicPr>
            <p:cNvPr id="14" name="Picture 13">
              <a:extLst>
                <a:ext uri="{FF2B5EF4-FFF2-40B4-BE49-F238E27FC236}">
                  <a16:creationId xmlns:a16="http://schemas.microsoft.com/office/drawing/2014/main" id="{D440845D-F006-4972-B1D1-3B05561532D5}"/>
                </a:ext>
              </a:extLst>
            </p:cNvPr>
            <p:cNvPicPr>
              <a:picLocks noChangeAspect="1"/>
            </p:cNvPicPr>
            <p:nvPr/>
          </p:nvPicPr>
          <p:blipFill rotWithShape="1">
            <a:blip r:embed="rId2"/>
            <a:srcRect l="4025" t="-5576" r="5805" b="5576"/>
            <a:stretch/>
          </p:blipFill>
          <p:spPr>
            <a:xfrm>
              <a:off x="9058056" y="2910131"/>
              <a:ext cx="2760966" cy="1209918"/>
            </a:xfrm>
            <a:prstGeom prst="ellipse">
              <a:avLst/>
            </a:prstGeom>
          </p:spPr>
        </p:pic>
        <p:pic>
          <p:nvPicPr>
            <p:cNvPr id="15" name="Picture 14">
              <a:extLst>
                <a:ext uri="{FF2B5EF4-FFF2-40B4-BE49-F238E27FC236}">
                  <a16:creationId xmlns:a16="http://schemas.microsoft.com/office/drawing/2014/main" id="{85201CFD-3856-496B-A6CE-C0FF9FE360EF}"/>
                </a:ext>
              </a:extLst>
            </p:cNvPr>
            <p:cNvPicPr>
              <a:picLocks noChangeAspect="1"/>
            </p:cNvPicPr>
            <p:nvPr/>
          </p:nvPicPr>
          <p:blipFill rotWithShape="1">
            <a:blip r:embed="rId3"/>
            <a:srcRect l="2278" t="12702" r="67604" b="9099"/>
            <a:stretch/>
          </p:blipFill>
          <p:spPr>
            <a:xfrm>
              <a:off x="9411705" y="3000684"/>
              <a:ext cx="489399" cy="454246"/>
            </a:xfrm>
            <a:prstGeom prst="ellipse">
              <a:avLst/>
            </a:prstGeom>
            <a:ln>
              <a:solidFill>
                <a:srgbClr val="4D644B"/>
              </a:solidFill>
            </a:ln>
          </p:spPr>
        </p:pic>
      </p:grpSp>
      <p:sp>
        <p:nvSpPr>
          <p:cNvPr id="16" name="Oval 15">
            <a:extLst>
              <a:ext uri="{FF2B5EF4-FFF2-40B4-BE49-F238E27FC236}">
                <a16:creationId xmlns:a16="http://schemas.microsoft.com/office/drawing/2014/main" id="{9D29716C-CF41-4BDC-82BE-55D08F1C669C}"/>
              </a:ext>
            </a:extLst>
          </p:cNvPr>
          <p:cNvSpPr/>
          <p:nvPr/>
        </p:nvSpPr>
        <p:spPr>
          <a:xfrm>
            <a:off x="9218372" y="2236574"/>
            <a:ext cx="2760966" cy="1500187"/>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2561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42BAF-1C75-463C-99C5-BF2822459E22}"/>
              </a:ext>
            </a:extLst>
          </p:cNvPr>
          <p:cNvSpPr>
            <a:spLocks noGrp="1"/>
          </p:cNvSpPr>
          <p:nvPr>
            <p:ph type="title"/>
          </p:nvPr>
        </p:nvSpPr>
        <p:spPr>
          <a:xfrm>
            <a:off x="838200" y="365125"/>
            <a:ext cx="9004300" cy="1325563"/>
          </a:xfrm>
        </p:spPr>
        <p:txBody>
          <a:bodyPr/>
          <a:lstStyle/>
          <a:p>
            <a:r>
              <a:rPr lang="en-US" dirty="0"/>
              <a:t>Why Website Refresh </a:t>
            </a:r>
          </a:p>
        </p:txBody>
      </p:sp>
      <p:sp>
        <p:nvSpPr>
          <p:cNvPr id="3" name="Content Placeholder 2">
            <a:extLst>
              <a:ext uri="{FF2B5EF4-FFF2-40B4-BE49-F238E27FC236}">
                <a16:creationId xmlns:a16="http://schemas.microsoft.com/office/drawing/2014/main" id="{527FB110-4A53-4C09-89D9-0645D2F50866}"/>
              </a:ext>
            </a:extLst>
          </p:cNvPr>
          <p:cNvSpPr>
            <a:spLocks noGrp="1"/>
          </p:cNvSpPr>
          <p:nvPr>
            <p:ph idx="1"/>
          </p:nvPr>
        </p:nvSpPr>
        <p:spPr>
          <a:xfrm>
            <a:off x="291825" y="1622425"/>
            <a:ext cx="9004300" cy="4351338"/>
          </a:xfrm>
        </p:spPr>
        <p:txBody>
          <a:bodyPr>
            <a:noAutofit/>
          </a:bodyPr>
          <a:lstStyle/>
          <a:p>
            <a:r>
              <a:rPr lang="en-US" sz="2400" dirty="0"/>
              <a:t>Simplify maintenance of site</a:t>
            </a:r>
          </a:p>
          <a:p>
            <a:r>
              <a:rPr lang="en-US" sz="2400" dirty="0"/>
              <a:t>Data providers need quick access to DES, API, Metadata </a:t>
            </a:r>
          </a:p>
          <a:p>
            <a:r>
              <a:rPr lang="en-US" sz="2400" dirty="0"/>
              <a:t>Data consumers benefit from one-stop for all queries and maps</a:t>
            </a:r>
          </a:p>
          <a:p>
            <a:r>
              <a:rPr lang="en-US" sz="2400" dirty="0"/>
              <a:t>New participants want info on background and processes (committees/teams)</a:t>
            </a:r>
          </a:p>
          <a:p>
            <a:r>
              <a:rPr lang="en-US" sz="2400" dirty="0"/>
              <a:t>Regional decision-makers seek easy access to Coordinated Assessments Partnership information</a:t>
            </a:r>
          </a:p>
        </p:txBody>
      </p:sp>
      <p:sp>
        <p:nvSpPr>
          <p:cNvPr id="4" name="Rectangle 3">
            <a:extLst>
              <a:ext uri="{FF2B5EF4-FFF2-40B4-BE49-F238E27FC236}">
                <a16:creationId xmlns:a16="http://schemas.microsoft.com/office/drawing/2014/main" id="{06BCF780-3FCF-40B4-87C3-F7E0BB7FA010}"/>
              </a:ext>
            </a:extLst>
          </p:cNvPr>
          <p:cNvSpPr/>
          <p:nvPr/>
        </p:nvSpPr>
        <p:spPr>
          <a:xfrm>
            <a:off x="10069644" y="0"/>
            <a:ext cx="2103120" cy="6858000"/>
          </a:xfrm>
          <a:prstGeom prst="rect">
            <a:avLst/>
          </a:prstGeom>
          <a:solidFill>
            <a:srgbClr val="5C8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5C80FF32-FAFC-4C6A-8CB5-B926EE24276E}"/>
              </a:ext>
            </a:extLst>
          </p:cNvPr>
          <p:cNvGrpSpPr/>
          <p:nvPr/>
        </p:nvGrpSpPr>
        <p:grpSpPr>
          <a:xfrm>
            <a:off x="9056048" y="2219082"/>
            <a:ext cx="2760966" cy="1209918"/>
            <a:chOff x="9058056" y="2910131"/>
            <a:chExt cx="2760966" cy="1209918"/>
          </a:xfrm>
        </p:grpSpPr>
        <p:pic>
          <p:nvPicPr>
            <p:cNvPr id="16" name="Picture 15">
              <a:extLst>
                <a:ext uri="{FF2B5EF4-FFF2-40B4-BE49-F238E27FC236}">
                  <a16:creationId xmlns:a16="http://schemas.microsoft.com/office/drawing/2014/main" id="{230673BE-DA80-47E1-B200-3405B5093ED0}"/>
                </a:ext>
              </a:extLst>
            </p:cNvPr>
            <p:cNvPicPr>
              <a:picLocks noChangeAspect="1"/>
            </p:cNvPicPr>
            <p:nvPr/>
          </p:nvPicPr>
          <p:blipFill rotWithShape="1">
            <a:blip r:embed="rId2"/>
            <a:srcRect l="4025" t="-5576" r="5805" b="5576"/>
            <a:stretch/>
          </p:blipFill>
          <p:spPr>
            <a:xfrm>
              <a:off x="9058056" y="2910131"/>
              <a:ext cx="2760966" cy="1209918"/>
            </a:xfrm>
            <a:prstGeom prst="ellipse">
              <a:avLst/>
            </a:prstGeom>
          </p:spPr>
        </p:pic>
        <p:pic>
          <p:nvPicPr>
            <p:cNvPr id="17" name="Picture 16">
              <a:extLst>
                <a:ext uri="{FF2B5EF4-FFF2-40B4-BE49-F238E27FC236}">
                  <a16:creationId xmlns:a16="http://schemas.microsoft.com/office/drawing/2014/main" id="{81CCCC08-3DF6-4DE7-AE50-EAD34317F6D2}"/>
                </a:ext>
              </a:extLst>
            </p:cNvPr>
            <p:cNvPicPr>
              <a:picLocks noChangeAspect="1"/>
            </p:cNvPicPr>
            <p:nvPr/>
          </p:nvPicPr>
          <p:blipFill rotWithShape="1">
            <a:blip r:embed="rId3"/>
            <a:srcRect l="2278" t="12702" r="67604" b="9099"/>
            <a:stretch/>
          </p:blipFill>
          <p:spPr>
            <a:xfrm>
              <a:off x="9411705" y="3000684"/>
              <a:ext cx="489399" cy="454246"/>
            </a:xfrm>
            <a:prstGeom prst="ellipse">
              <a:avLst/>
            </a:prstGeom>
            <a:ln>
              <a:solidFill>
                <a:srgbClr val="4D644B"/>
              </a:solidFill>
            </a:ln>
          </p:spPr>
        </p:pic>
      </p:grpSp>
      <p:sp>
        <p:nvSpPr>
          <p:cNvPr id="18" name="Oval 17">
            <a:extLst>
              <a:ext uri="{FF2B5EF4-FFF2-40B4-BE49-F238E27FC236}">
                <a16:creationId xmlns:a16="http://schemas.microsoft.com/office/drawing/2014/main" id="{7A63812D-43BD-458A-AACE-26D94AD16DC2}"/>
              </a:ext>
            </a:extLst>
          </p:cNvPr>
          <p:cNvSpPr/>
          <p:nvPr/>
        </p:nvSpPr>
        <p:spPr>
          <a:xfrm>
            <a:off x="9055087" y="2073289"/>
            <a:ext cx="2760966" cy="1500187"/>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5833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4B536-79D3-4B2B-8D86-1E62496F13DD}"/>
              </a:ext>
            </a:extLst>
          </p:cNvPr>
          <p:cNvSpPr>
            <a:spLocks noGrp="1"/>
          </p:cNvSpPr>
          <p:nvPr>
            <p:ph type="title"/>
          </p:nvPr>
        </p:nvSpPr>
        <p:spPr/>
        <p:txBody>
          <a:bodyPr/>
          <a:lstStyle/>
          <a:p>
            <a:r>
              <a:rPr lang="en-US" dirty="0"/>
              <a:t>Refresh Guidance </a:t>
            </a:r>
          </a:p>
        </p:txBody>
      </p:sp>
      <p:sp>
        <p:nvSpPr>
          <p:cNvPr id="3" name="Content Placeholder 2">
            <a:extLst>
              <a:ext uri="{FF2B5EF4-FFF2-40B4-BE49-F238E27FC236}">
                <a16:creationId xmlns:a16="http://schemas.microsoft.com/office/drawing/2014/main" id="{838473CE-B9C7-421B-9E88-86890FEE598B}"/>
              </a:ext>
            </a:extLst>
          </p:cNvPr>
          <p:cNvSpPr>
            <a:spLocks noGrp="1"/>
          </p:cNvSpPr>
          <p:nvPr>
            <p:ph idx="1"/>
          </p:nvPr>
        </p:nvSpPr>
        <p:spPr>
          <a:xfrm>
            <a:off x="838200" y="1520825"/>
            <a:ext cx="10515600" cy="4351338"/>
          </a:xfrm>
        </p:spPr>
        <p:txBody>
          <a:bodyPr>
            <a:normAutofit fontScale="92500" lnSpcReduction="10000"/>
          </a:bodyPr>
          <a:lstStyle/>
          <a:p>
            <a:r>
              <a:rPr lang="en-US" dirty="0"/>
              <a:t>Maintain look and feel of current website</a:t>
            </a:r>
          </a:p>
          <a:p>
            <a:pPr lvl="1"/>
            <a:r>
              <a:rPr lang="en-US" dirty="0"/>
              <a:t>Page color themes</a:t>
            </a:r>
          </a:p>
          <a:p>
            <a:pPr lvl="1"/>
            <a:r>
              <a:rPr lang="en-US" dirty="0"/>
              <a:t>Use of icons	</a:t>
            </a:r>
          </a:p>
          <a:p>
            <a:r>
              <a:rPr lang="en-US" dirty="0"/>
              <a:t>Focus on the 3 audiences</a:t>
            </a:r>
          </a:p>
          <a:p>
            <a:pPr lvl="1"/>
            <a:r>
              <a:rPr lang="en-US" dirty="0"/>
              <a:t>Reorganization of content</a:t>
            </a:r>
          </a:p>
          <a:p>
            <a:pPr lvl="1"/>
            <a:r>
              <a:rPr lang="en-US" dirty="0"/>
              <a:t>Add new content to address audiences’ need</a:t>
            </a:r>
          </a:p>
          <a:p>
            <a:pPr lvl="1"/>
            <a:r>
              <a:rPr lang="en-US" dirty="0"/>
              <a:t>Flatten website navigation</a:t>
            </a:r>
          </a:p>
          <a:p>
            <a:r>
              <a:rPr lang="en-US" dirty="0"/>
              <a:t>Site maintenance </a:t>
            </a:r>
          </a:p>
          <a:p>
            <a:pPr lvl="1"/>
            <a:r>
              <a:rPr lang="en-US" dirty="0"/>
              <a:t>Fewer plug-ins / customization</a:t>
            </a:r>
          </a:p>
          <a:p>
            <a:pPr lvl="1"/>
            <a:r>
              <a:rPr lang="en-US" dirty="0"/>
              <a:t>Central location for documents, use tags to display on pages</a:t>
            </a:r>
          </a:p>
          <a:p>
            <a:pPr lvl="1"/>
            <a:r>
              <a:rPr lang="en-US" dirty="0"/>
              <a:t>Better integration of tools</a:t>
            </a:r>
          </a:p>
          <a:p>
            <a:pPr lvl="1"/>
            <a:r>
              <a:rPr lang="en-US" dirty="0"/>
              <a:t>Improve access and simplify updates to GIS datasets/layers</a:t>
            </a:r>
          </a:p>
        </p:txBody>
      </p:sp>
      <p:sp>
        <p:nvSpPr>
          <p:cNvPr id="4" name="Rectangle 3">
            <a:extLst>
              <a:ext uri="{FF2B5EF4-FFF2-40B4-BE49-F238E27FC236}">
                <a16:creationId xmlns:a16="http://schemas.microsoft.com/office/drawing/2014/main" id="{2A15E7D3-ECE4-4891-B563-F90113F45E1A}"/>
              </a:ext>
            </a:extLst>
          </p:cNvPr>
          <p:cNvSpPr/>
          <p:nvPr/>
        </p:nvSpPr>
        <p:spPr>
          <a:xfrm>
            <a:off x="10069644" y="0"/>
            <a:ext cx="2103120" cy="6858000"/>
          </a:xfrm>
          <a:prstGeom prst="rect">
            <a:avLst/>
          </a:prstGeom>
          <a:solidFill>
            <a:srgbClr val="5C8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ED3D2F13-E574-46E5-9E20-88AA702E4BDB}"/>
              </a:ext>
            </a:extLst>
          </p:cNvPr>
          <p:cNvGrpSpPr/>
          <p:nvPr/>
        </p:nvGrpSpPr>
        <p:grpSpPr>
          <a:xfrm>
            <a:off x="9056048" y="2219082"/>
            <a:ext cx="2760966" cy="1209918"/>
            <a:chOff x="9058056" y="2910131"/>
            <a:chExt cx="2760966" cy="1209918"/>
          </a:xfrm>
        </p:grpSpPr>
        <p:pic>
          <p:nvPicPr>
            <p:cNvPr id="6" name="Picture 5">
              <a:extLst>
                <a:ext uri="{FF2B5EF4-FFF2-40B4-BE49-F238E27FC236}">
                  <a16:creationId xmlns:a16="http://schemas.microsoft.com/office/drawing/2014/main" id="{F4E8E5CA-FB27-4A1B-8359-4EECDC07096A}"/>
                </a:ext>
              </a:extLst>
            </p:cNvPr>
            <p:cNvPicPr>
              <a:picLocks noChangeAspect="1"/>
            </p:cNvPicPr>
            <p:nvPr/>
          </p:nvPicPr>
          <p:blipFill rotWithShape="1">
            <a:blip r:embed="rId2"/>
            <a:srcRect l="4025" t="-5576" r="5805" b="5576"/>
            <a:stretch/>
          </p:blipFill>
          <p:spPr>
            <a:xfrm>
              <a:off x="9058056" y="2910131"/>
              <a:ext cx="2760966" cy="1209918"/>
            </a:xfrm>
            <a:prstGeom prst="ellipse">
              <a:avLst/>
            </a:prstGeom>
          </p:spPr>
        </p:pic>
        <p:pic>
          <p:nvPicPr>
            <p:cNvPr id="7" name="Picture 6">
              <a:extLst>
                <a:ext uri="{FF2B5EF4-FFF2-40B4-BE49-F238E27FC236}">
                  <a16:creationId xmlns:a16="http://schemas.microsoft.com/office/drawing/2014/main" id="{A3B753A1-479A-4E1A-A612-285CDDB02547}"/>
                </a:ext>
              </a:extLst>
            </p:cNvPr>
            <p:cNvPicPr>
              <a:picLocks noChangeAspect="1"/>
            </p:cNvPicPr>
            <p:nvPr/>
          </p:nvPicPr>
          <p:blipFill rotWithShape="1">
            <a:blip r:embed="rId3"/>
            <a:srcRect l="2278" t="12702" r="67604" b="9099"/>
            <a:stretch/>
          </p:blipFill>
          <p:spPr>
            <a:xfrm>
              <a:off x="9411705" y="3000684"/>
              <a:ext cx="489399" cy="454246"/>
            </a:xfrm>
            <a:prstGeom prst="ellipse">
              <a:avLst/>
            </a:prstGeom>
            <a:ln>
              <a:solidFill>
                <a:srgbClr val="4D644B"/>
              </a:solidFill>
            </a:ln>
          </p:spPr>
        </p:pic>
      </p:grpSp>
      <p:sp>
        <p:nvSpPr>
          <p:cNvPr id="8" name="Oval 7">
            <a:extLst>
              <a:ext uri="{FF2B5EF4-FFF2-40B4-BE49-F238E27FC236}">
                <a16:creationId xmlns:a16="http://schemas.microsoft.com/office/drawing/2014/main" id="{FB7F67B3-459B-41E2-8C87-08B70D0C23FB}"/>
              </a:ext>
            </a:extLst>
          </p:cNvPr>
          <p:cNvSpPr/>
          <p:nvPr/>
        </p:nvSpPr>
        <p:spPr>
          <a:xfrm>
            <a:off x="9055087" y="2073289"/>
            <a:ext cx="2760966" cy="1500187"/>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7586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BF481-B97E-4043-911F-C8833E9C4ED8}"/>
              </a:ext>
            </a:extLst>
          </p:cNvPr>
          <p:cNvSpPr>
            <a:spLocks noGrp="1"/>
          </p:cNvSpPr>
          <p:nvPr>
            <p:ph type="title"/>
          </p:nvPr>
        </p:nvSpPr>
        <p:spPr>
          <a:xfrm>
            <a:off x="673100" y="302051"/>
            <a:ext cx="10528300" cy="1325563"/>
          </a:xfrm>
        </p:spPr>
        <p:txBody>
          <a:bodyPr>
            <a:normAutofit/>
          </a:bodyPr>
          <a:lstStyle/>
          <a:p>
            <a:r>
              <a:rPr lang="en-US" sz="3200" b="1" dirty="0"/>
              <a:t>Agenda</a:t>
            </a:r>
            <a:br>
              <a:rPr lang="en-US" sz="3200" b="1" dirty="0"/>
            </a:br>
            <a:r>
              <a:rPr lang="en-US" sz="2200" dirty="0"/>
              <a:t>(times are approximate)</a:t>
            </a:r>
          </a:p>
        </p:txBody>
      </p:sp>
      <p:graphicFrame>
        <p:nvGraphicFramePr>
          <p:cNvPr id="3" name="Table 2">
            <a:extLst>
              <a:ext uri="{FF2B5EF4-FFF2-40B4-BE49-F238E27FC236}">
                <a16:creationId xmlns:a16="http://schemas.microsoft.com/office/drawing/2014/main" id="{59359AD6-0DEE-472F-A92B-7387C2E70B8A}"/>
              </a:ext>
            </a:extLst>
          </p:cNvPr>
          <p:cNvGraphicFramePr>
            <a:graphicFrameLocks noGrp="1"/>
          </p:cNvGraphicFramePr>
          <p:nvPr>
            <p:extLst>
              <p:ext uri="{D42A27DB-BD31-4B8C-83A1-F6EECF244321}">
                <p14:modId xmlns:p14="http://schemas.microsoft.com/office/powerpoint/2010/main" val="2001539142"/>
              </p:ext>
            </p:extLst>
          </p:nvPr>
        </p:nvGraphicFramePr>
        <p:xfrm>
          <a:off x="990600" y="1627614"/>
          <a:ext cx="10210800" cy="4694337"/>
        </p:xfrm>
        <a:graphic>
          <a:graphicData uri="http://schemas.openxmlformats.org/drawingml/2006/table">
            <a:tbl>
              <a:tblPr firstRow="1" firstCol="1" bandRow="1">
                <a:tableStyleId>{EB344D84-9AFB-497E-A393-DC336BA19D2E}</a:tableStyleId>
              </a:tblPr>
              <a:tblGrid>
                <a:gridCol w="1012371">
                  <a:extLst>
                    <a:ext uri="{9D8B030D-6E8A-4147-A177-3AD203B41FA5}">
                      <a16:colId xmlns:a16="http://schemas.microsoft.com/office/drawing/2014/main" val="3273804066"/>
                    </a:ext>
                  </a:extLst>
                </a:gridCol>
                <a:gridCol w="9198429">
                  <a:extLst>
                    <a:ext uri="{9D8B030D-6E8A-4147-A177-3AD203B41FA5}">
                      <a16:colId xmlns:a16="http://schemas.microsoft.com/office/drawing/2014/main" val="4053841227"/>
                    </a:ext>
                  </a:extLst>
                </a:gridCol>
              </a:tblGrid>
              <a:tr h="93631">
                <a:tc>
                  <a:txBody>
                    <a:bodyPr/>
                    <a:lstStyle/>
                    <a:p>
                      <a:pPr marL="0" marR="0">
                        <a:lnSpc>
                          <a:spcPct val="107000"/>
                        </a:lnSpc>
                        <a:spcBef>
                          <a:spcPts val="0"/>
                        </a:spcBef>
                        <a:spcAft>
                          <a:spcPts val="0"/>
                        </a:spcAft>
                      </a:pPr>
                      <a:r>
                        <a:rPr lang="en-US" sz="2200" cap="all" dirty="0">
                          <a:effectLst/>
                        </a:rPr>
                        <a:t>Time</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58032" marR="58032" marT="0" marB="0">
                    <a:solidFill>
                      <a:schemeClr val="tx2"/>
                    </a:solidFill>
                  </a:tcPr>
                </a:tc>
                <a:tc>
                  <a:txBody>
                    <a:bodyPr/>
                    <a:lstStyle/>
                    <a:p>
                      <a:pPr marL="0" marR="0">
                        <a:lnSpc>
                          <a:spcPct val="107000"/>
                        </a:lnSpc>
                        <a:spcBef>
                          <a:spcPts val="0"/>
                        </a:spcBef>
                        <a:spcAft>
                          <a:spcPts val="0"/>
                        </a:spcAft>
                      </a:pPr>
                      <a:r>
                        <a:rPr lang="en-US" sz="2200" cap="all" dirty="0">
                          <a:effectLst/>
                        </a:rPr>
                        <a:t>Agenda Item</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58032" marR="58032" marT="0" marB="0">
                    <a:solidFill>
                      <a:schemeClr val="tx2"/>
                    </a:solidFill>
                  </a:tcPr>
                </a:tc>
                <a:extLst>
                  <a:ext uri="{0D108BD9-81ED-4DB2-BD59-A6C34878D82A}">
                    <a16:rowId xmlns:a16="http://schemas.microsoft.com/office/drawing/2014/main" val="3737085462"/>
                  </a:ext>
                </a:extLst>
              </a:tr>
              <a:tr h="170773">
                <a:tc>
                  <a:txBody>
                    <a:bodyPr/>
                    <a:lstStyle/>
                    <a:p>
                      <a:pPr marL="0" marR="0">
                        <a:lnSpc>
                          <a:spcPct val="107000"/>
                        </a:lnSpc>
                        <a:spcBef>
                          <a:spcPts val="0"/>
                        </a:spcBef>
                        <a:spcAft>
                          <a:spcPts val="0"/>
                        </a:spcAft>
                      </a:pPr>
                      <a:r>
                        <a:rPr lang="en-US" sz="2200" cap="all" dirty="0">
                          <a:effectLst/>
                        </a:rPr>
                        <a:t>9:00</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58032" marR="58032" marT="0" marB="0">
                    <a:solidFill>
                      <a:schemeClr val="tx2"/>
                    </a:solidFill>
                  </a:tcPr>
                </a:tc>
                <a:tc>
                  <a:txBody>
                    <a:bodyPr/>
                    <a:lstStyle/>
                    <a:p>
                      <a:r>
                        <a:rPr lang="en-US" sz="2200" kern="1200" dirty="0">
                          <a:effectLst/>
                        </a:rPr>
                        <a:t>Welcome and introductions</a:t>
                      </a:r>
                      <a:endParaRPr lang="en-US" sz="2200" kern="1200" dirty="0">
                        <a:solidFill>
                          <a:schemeClr val="dk1"/>
                        </a:solidFill>
                        <a:effectLst/>
                        <a:latin typeface="+mn-lt"/>
                        <a:ea typeface="+mn-ea"/>
                        <a:cs typeface="+mn-cs"/>
                      </a:endParaRPr>
                    </a:p>
                  </a:txBody>
                  <a:tcPr marL="58032" marR="58032" marT="0" marB="0">
                    <a:noFill/>
                  </a:tcPr>
                </a:tc>
                <a:extLst>
                  <a:ext uri="{0D108BD9-81ED-4DB2-BD59-A6C34878D82A}">
                    <a16:rowId xmlns:a16="http://schemas.microsoft.com/office/drawing/2014/main" val="4147549748"/>
                  </a:ext>
                </a:extLst>
              </a:tr>
              <a:tr h="0">
                <a:tc>
                  <a:txBody>
                    <a:bodyPr/>
                    <a:lstStyle/>
                    <a:p>
                      <a:pPr marL="0" marR="0">
                        <a:lnSpc>
                          <a:spcPct val="107000"/>
                        </a:lnSpc>
                        <a:spcBef>
                          <a:spcPts val="0"/>
                        </a:spcBef>
                        <a:spcAft>
                          <a:spcPts val="0"/>
                        </a:spcAft>
                      </a:pPr>
                      <a:r>
                        <a:rPr lang="en-US" sz="2200" cap="all" dirty="0">
                          <a:effectLst/>
                        </a:rPr>
                        <a:t>9:10</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58032" marR="58032" marT="0" marB="0">
                    <a:solidFill>
                      <a:schemeClr val="tx2"/>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200" kern="1200" dirty="0">
                          <a:effectLst/>
                        </a:rPr>
                        <a:t>Update on FMWG February 11</a:t>
                      </a:r>
                      <a:r>
                        <a:rPr lang="en-US" sz="2200" kern="1200" baseline="30000" dirty="0">
                          <a:effectLst/>
                        </a:rPr>
                        <a:t>th</a:t>
                      </a:r>
                      <a:r>
                        <a:rPr lang="en-US" sz="2200" kern="1200" dirty="0">
                          <a:effectLst/>
                        </a:rPr>
                        <a:t> meeting and next steps </a:t>
                      </a:r>
                      <a:endParaRPr lang="en-US" sz="2200" kern="1200" dirty="0">
                        <a:solidFill>
                          <a:schemeClr val="dk1"/>
                        </a:solidFill>
                        <a:effectLst/>
                        <a:latin typeface="+mn-lt"/>
                        <a:ea typeface="+mn-ea"/>
                        <a:cs typeface="+mn-cs"/>
                      </a:endParaRPr>
                    </a:p>
                  </a:txBody>
                  <a:tcPr marL="58032" marR="58032" marT="0" marB="0">
                    <a:solidFill>
                      <a:schemeClr val="tx2">
                        <a:lumMod val="20000"/>
                        <a:lumOff val="80000"/>
                      </a:schemeClr>
                    </a:solidFill>
                  </a:tcPr>
                </a:tc>
                <a:extLst>
                  <a:ext uri="{0D108BD9-81ED-4DB2-BD59-A6C34878D82A}">
                    <a16:rowId xmlns:a16="http://schemas.microsoft.com/office/drawing/2014/main" val="3988889039"/>
                  </a:ext>
                </a:extLst>
              </a:tr>
              <a:tr h="222461">
                <a:tc>
                  <a:txBody>
                    <a:bodyPr/>
                    <a:lstStyle/>
                    <a:p>
                      <a:pPr marL="0" marR="0">
                        <a:lnSpc>
                          <a:spcPct val="107000"/>
                        </a:lnSpc>
                        <a:spcBef>
                          <a:spcPts val="0"/>
                        </a:spcBef>
                        <a:spcAft>
                          <a:spcPts val="0"/>
                        </a:spcAft>
                      </a:pPr>
                      <a:r>
                        <a:rPr lang="en-US" sz="2200" cap="all" dirty="0">
                          <a:effectLst/>
                        </a:rPr>
                        <a:t>9:30</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58032" marR="58032" marT="0" marB="0">
                    <a:solidFill>
                      <a:schemeClr val="tx2"/>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200" kern="1200" dirty="0">
                          <a:effectLst/>
                        </a:rPr>
                        <a:t>Update on HCAX upcoming March 11</a:t>
                      </a:r>
                      <a:r>
                        <a:rPr lang="en-US" sz="2200" kern="1200" baseline="30000" dirty="0">
                          <a:effectLst/>
                        </a:rPr>
                        <a:t>th</a:t>
                      </a:r>
                      <a:r>
                        <a:rPr lang="en-US" sz="2200" kern="1200" dirty="0">
                          <a:effectLst/>
                        </a:rPr>
                        <a:t> workshop </a:t>
                      </a:r>
                      <a:endParaRPr lang="en-US" sz="2200" kern="1200" dirty="0">
                        <a:solidFill>
                          <a:schemeClr val="dk1"/>
                        </a:solidFill>
                        <a:effectLst/>
                        <a:latin typeface="+mn-lt"/>
                        <a:ea typeface="+mn-ea"/>
                        <a:cs typeface="+mn-cs"/>
                      </a:endParaRPr>
                    </a:p>
                  </a:txBody>
                  <a:tcPr marL="58032" marR="58032" marT="0" marB="0">
                    <a:noFill/>
                  </a:tcPr>
                </a:tc>
                <a:extLst>
                  <a:ext uri="{0D108BD9-81ED-4DB2-BD59-A6C34878D82A}">
                    <a16:rowId xmlns:a16="http://schemas.microsoft.com/office/drawing/2014/main" val="621600126"/>
                  </a:ext>
                </a:extLst>
              </a:tr>
              <a:tr h="426351">
                <a:tc>
                  <a:txBody>
                    <a:bodyPr/>
                    <a:lstStyle/>
                    <a:p>
                      <a:pPr marL="0" marR="0">
                        <a:lnSpc>
                          <a:spcPct val="107000"/>
                        </a:lnSpc>
                        <a:spcBef>
                          <a:spcPts val="0"/>
                        </a:spcBef>
                        <a:spcAft>
                          <a:spcPts val="0"/>
                        </a:spcAft>
                      </a:pPr>
                      <a:r>
                        <a:rPr lang="en-US" sz="2200" cap="all" dirty="0">
                          <a:effectLst/>
                        </a:rPr>
                        <a:t>9:40</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58032" marR="58032" marT="0" marB="0">
                    <a:solidFill>
                      <a:schemeClr val="tx2"/>
                    </a:solidFill>
                  </a:tcPr>
                </a:tc>
                <a:tc>
                  <a:txBody>
                    <a:bodyPr/>
                    <a:lstStyle/>
                    <a:p>
                      <a:r>
                        <a:rPr lang="en-US" sz="2200" kern="1200" dirty="0">
                          <a:effectLst/>
                        </a:rPr>
                        <a:t>Update on SN Website refresh and next steps</a:t>
                      </a:r>
                      <a:endParaRPr lang="en-US" sz="2200" kern="1200" dirty="0">
                        <a:solidFill>
                          <a:schemeClr val="dk1"/>
                        </a:solidFill>
                        <a:effectLst/>
                        <a:latin typeface="+mn-lt"/>
                        <a:ea typeface="+mn-ea"/>
                        <a:cs typeface="+mn-cs"/>
                      </a:endParaRPr>
                    </a:p>
                  </a:txBody>
                  <a:tcPr marL="58032" marR="58032" marT="0" marB="0">
                    <a:solidFill>
                      <a:schemeClr val="tx2">
                        <a:lumMod val="20000"/>
                        <a:lumOff val="80000"/>
                      </a:schemeClr>
                    </a:solidFill>
                  </a:tcPr>
                </a:tc>
                <a:extLst>
                  <a:ext uri="{0D108BD9-81ED-4DB2-BD59-A6C34878D82A}">
                    <a16:rowId xmlns:a16="http://schemas.microsoft.com/office/drawing/2014/main" val="4024876868"/>
                  </a:ext>
                </a:extLst>
              </a:tr>
              <a:tr h="448818">
                <a:tc>
                  <a:txBody>
                    <a:bodyPr/>
                    <a:lstStyle/>
                    <a:p>
                      <a:pPr marL="0" marR="0">
                        <a:lnSpc>
                          <a:spcPct val="107000"/>
                        </a:lnSpc>
                        <a:spcBef>
                          <a:spcPts val="0"/>
                        </a:spcBef>
                        <a:spcAft>
                          <a:spcPts val="0"/>
                        </a:spcAft>
                      </a:pPr>
                      <a:r>
                        <a:rPr lang="en-US" sz="2200" cap="all" dirty="0">
                          <a:effectLst/>
                        </a:rPr>
                        <a:t>10:10</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58032" marR="58032" marT="0" marB="0">
                    <a:solidFill>
                      <a:schemeClr val="tx2"/>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200" kern="1200" dirty="0">
                          <a:effectLst/>
                        </a:rPr>
                        <a:t>CY 2020 Annual Project Report to BPA </a:t>
                      </a:r>
                      <a:endParaRPr lang="en-US" sz="2200" kern="1200" dirty="0">
                        <a:solidFill>
                          <a:schemeClr val="dk1"/>
                        </a:solidFill>
                        <a:effectLst/>
                        <a:latin typeface="+mn-lt"/>
                        <a:ea typeface="+mn-ea"/>
                        <a:cs typeface="+mn-cs"/>
                      </a:endParaRPr>
                    </a:p>
                  </a:txBody>
                  <a:tcPr marL="58032" marR="58032" marT="0" marB="0">
                    <a:noFill/>
                  </a:tcPr>
                </a:tc>
                <a:extLst>
                  <a:ext uri="{0D108BD9-81ED-4DB2-BD59-A6C34878D82A}">
                    <a16:rowId xmlns:a16="http://schemas.microsoft.com/office/drawing/2014/main" val="3311553985"/>
                  </a:ext>
                </a:extLst>
              </a:tr>
              <a:tr h="550291">
                <a:tc>
                  <a:txBody>
                    <a:bodyPr/>
                    <a:lstStyle/>
                    <a:p>
                      <a:pPr marL="0" marR="0" algn="l">
                        <a:lnSpc>
                          <a:spcPct val="107000"/>
                        </a:lnSpc>
                        <a:spcBef>
                          <a:spcPts val="0"/>
                        </a:spcBef>
                        <a:spcAft>
                          <a:spcPts val="0"/>
                        </a:spcAft>
                      </a:pPr>
                      <a:r>
                        <a:rPr lang="en-US" sz="2200" cap="all" dirty="0">
                          <a:effectLst/>
                        </a:rPr>
                        <a:t>10:30</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58032" marR="58032" marT="0" marB="0" anchor="ctr">
                    <a:solidFill>
                      <a:schemeClr val="tx2"/>
                    </a:solidFill>
                  </a:tcPr>
                </a:tc>
                <a:tc>
                  <a:txBody>
                    <a:bodyPr/>
                    <a:lstStyle/>
                    <a:p>
                      <a:pPr marL="0" marR="0" algn="ctr">
                        <a:lnSpc>
                          <a:spcPct val="107000"/>
                        </a:lnSpc>
                        <a:spcBef>
                          <a:spcPts val="0"/>
                        </a:spcBef>
                        <a:spcAft>
                          <a:spcPts val="0"/>
                        </a:spcAft>
                      </a:pPr>
                      <a:r>
                        <a:rPr lang="en-US" sz="2200" dirty="0">
                          <a:effectLst/>
                        </a:rPr>
                        <a:t>Stretch Break</a:t>
                      </a:r>
                    </a:p>
                  </a:txBody>
                  <a:tcPr marL="58032" marR="58032" marT="0" marB="0" anchor="ctr">
                    <a:solidFill>
                      <a:schemeClr val="tx2">
                        <a:lumMod val="20000"/>
                        <a:lumOff val="80000"/>
                      </a:schemeClr>
                    </a:solidFill>
                  </a:tcPr>
                </a:tc>
                <a:extLst>
                  <a:ext uri="{0D108BD9-81ED-4DB2-BD59-A6C34878D82A}">
                    <a16:rowId xmlns:a16="http://schemas.microsoft.com/office/drawing/2014/main" val="648492000"/>
                  </a:ext>
                </a:extLst>
              </a:tr>
              <a:tr h="426351">
                <a:tc>
                  <a:txBody>
                    <a:bodyPr/>
                    <a:lstStyle/>
                    <a:p>
                      <a:pPr marL="0" marR="0">
                        <a:lnSpc>
                          <a:spcPct val="107000"/>
                        </a:lnSpc>
                        <a:spcBef>
                          <a:spcPts val="0"/>
                        </a:spcBef>
                        <a:spcAft>
                          <a:spcPts val="0"/>
                        </a:spcAft>
                      </a:pPr>
                      <a:r>
                        <a:rPr lang="en-US" sz="2200" cap="all" dirty="0">
                          <a:effectLst/>
                        </a:rPr>
                        <a:t>10:40</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58032" marR="58032" marT="0" marB="0">
                    <a:solidFill>
                      <a:schemeClr val="tx2"/>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200" kern="1200" dirty="0">
                          <a:effectLst/>
                        </a:rPr>
                        <a:t>Update and discussion on CAP DDT Charter</a:t>
                      </a:r>
                      <a:endParaRPr lang="en-US" sz="2200" kern="1200" dirty="0">
                        <a:solidFill>
                          <a:schemeClr val="dk1"/>
                        </a:solidFill>
                        <a:effectLst/>
                        <a:latin typeface="+mn-lt"/>
                        <a:ea typeface="+mn-ea"/>
                        <a:cs typeface="+mn-cs"/>
                      </a:endParaRPr>
                    </a:p>
                  </a:txBody>
                  <a:tcPr marL="58032" marR="58032" marT="0" marB="0">
                    <a:noFill/>
                  </a:tcPr>
                </a:tc>
                <a:extLst>
                  <a:ext uri="{0D108BD9-81ED-4DB2-BD59-A6C34878D82A}">
                    <a16:rowId xmlns:a16="http://schemas.microsoft.com/office/drawing/2014/main" val="3060612706"/>
                  </a:ext>
                </a:extLst>
              </a:tr>
              <a:tr h="208353">
                <a:tc>
                  <a:txBody>
                    <a:bodyPr/>
                    <a:lstStyle/>
                    <a:p>
                      <a:pPr marL="0" marR="0">
                        <a:lnSpc>
                          <a:spcPct val="107000"/>
                        </a:lnSpc>
                        <a:spcBef>
                          <a:spcPts val="0"/>
                        </a:spcBef>
                        <a:spcAft>
                          <a:spcPts val="0"/>
                        </a:spcAft>
                      </a:pPr>
                      <a:r>
                        <a:rPr lang="en-US" sz="2200" cap="all" dirty="0">
                          <a:effectLst/>
                        </a:rPr>
                        <a:t>11:10</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58032" marR="58032" marT="0" marB="0">
                    <a:solidFill>
                      <a:schemeClr val="tx2"/>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200" kern="1200" dirty="0">
                          <a:effectLst/>
                        </a:rPr>
                        <a:t>Manual quality control (QC) review of the Coordinated Assessments Partnership HLI data and next steps</a:t>
                      </a:r>
                      <a:endParaRPr lang="en-US" sz="2200" kern="1200" dirty="0">
                        <a:solidFill>
                          <a:schemeClr val="dk1"/>
                        </a:solidFill>
                        <a:effectLst/>
                        <a:latin typeface="+mn-lt"/>
                        <a:ea typeface="+mn-ea"/>
                        <a:cs typeface="+mn-cs"/>
                      </a:endParaRPr>
                    </a:p>
                  </a:txBody>
                  <a:tcPr marL="58032" marR="58032" marT="0" marB="0">
                    <a:solidFill>
                      <a:schemeClr val="tx2">
                        <a:lumMod val="20000"/>
                        <a:lumOff val="80000"/>
                      </a:schemeClr>
                    </a:solidFill>
                  </a:tcPr>
                </a:tc>
                <a:extLst>
                  <a:ext uri="{0D108BD9-81ED-4DB2-BD59-A6C34878D82A}">
                    <a16:rowId xmlns:a16="http://schemas.microsoft.com/office/drawing/2014/main" val="1822330975"/>
                  </a:ext>
                </a:extLst>
              </a:tr>
              <a:tr h="426351">
                <a:tc>
                  <a:txBody>
                    <a:bodyPr/>
                    <a:lstStyle/>
                    <a:p>
                      <a:pPr marL="0" marR="0">
                        <a:lnSpc>
                          <a:spcPct val="107000"/>
                        </a:lnSpc>
                        <a:spcBef>
                          <a:spcPts val="0"/>
                        </a:spcBef>
                        <a:spcAft>
                          <a:spcPts val="0"/>
                        </a:spcAft>
                      </a:pPr>
                      <a:r>
                        <a:rPr lang="en-US" sz="2200" cap="all" dirty="0">
                          <a:effectLst/>
                        </a:rPr>
                        <a:t>11:40</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58032" marR="58032" marT="0" marB="0">
                    <a:solidFill>
                      <a:schemeClr val="tx2"/>
                    </a:solidFill>
                  </a:tcPr>
                </a:tc>
                <a:tc>
                  <a:txBody>
                    <a:bodyPr/>
                    <a:lstStyle/>
                    <a:p>
                      <a:pPr marL="0" marR="0">
                        <a:lnSpc>
                          <a:spcPct val="107000"/>
                        </a:lnSpc>
                        <a:spcBef>
                          <a:spcPts val="0"/>
                        </a:spcBef>
                        <a:spcAft>
                          <a:spcPts val="0"/>
                        </a:spcAft>
                      </a:pPr>
                      <a:r>
                        <a:rPr lang="en-US" sz="2200" dirty="0">
                          <a:effectLst/>
                        </a:rPr>
                        <a:t>Steering Committee Member Updates (All, 5-minute verbal updates)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58032" marR="58032" marT="0" marB="0">
                    <a:noFill/>
                  </a:tcPr>
                </a:tc>
                <a:extLst>
                  <a:ext uri="{0D108BD9-81ED-4DB2-BD59-A6C34878D82A}">
                    <a16:rowId xmlns:a16="http://schemas.microsoft.com/office/drawing/2014/main" val="2247143368"/>
                  </a:ext>
                </a:extLst>
              </a:tr>
              <a:tr h="208353">
                <a:tc>
                  <a:txBody>
                    <a:bodyPr/>
                    <a:lstStyle/>
                    <a:p>
                      <a:pPr marL="0" marR="0">
                        <a:lnSpc>
                          <a:spcPct val="107000"/>
                        </a:lnSpc>
                        <a:spcBef>
                          <a:spcPts val="0"/>
                        </a:spcBef>
                        <a:spcAft>
                          <a:spcPts val="0"/>
                        </a:spcAft>
                      </a:pPr>
                      <a:r>
                        <a:rPr lang="en-US" sz="2200" cap="all" dirty="0">
                          <a:effectLst/>
                        </a:rPr>
                        <a:t>12:30</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58032" marR="58032" marT="0" marB="0">
                    <a:solidFill>
                      <a:schemeClr val="tx2"/>
                    </a:solidFill>
                  </a:tcPr>
                </a:tc>
                <a:tc>
                  <a:txBody>
                    <a:bodyPr/>
                    <a:lstStyle/>
                    <a:p>
                      <a:pPr marL="0" marR="0">
                        <a:lnSpc>
                          <a:spcPct val="107000"/>
                        </a:lnSpc>
                        <a:spcBef>
                          <a:spcPts val="0"/>
                        </a:spcBef>
                        <a:spcAft>
                          <a:spcPts val="0"/>
                        </a:spcAft>
                      </a:pPr>
                      <a:r>
                        <a:rPr lang="en-US" sz="2200" dirty="0">
                          <a:effectLst/>
                        </a:rPr>
                        <a:t>Adjourn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58032" marR="58032" marT="0" marB="0">
                    <a:solidFill>
                      <a:schemeClr val="tx2">
                        <a:lumMod val="20000"/>
                        <a:lumOff val="80000"/>
                      </a:schemeClr>
                    </a:solidFill>
                  </a:tcPr>
                </a:tc>
                <a:extLst>
                  <a:ext uri="{0D108BD9-81ED-4DB2-BD59-A6C34878D82A}">
                    <a16:rowId xmlns:a16="http://schemas.microsoft.com/office/drawing/2014/main" val="168613118"/>
                  </a:ext>
                </a:extLst>
              </a:tr>
            </a:tbl>
          </a:graphicData>
        </a:graphic>
      </p:graphicFrame>
    </p:spTree>
    <p:extLst>
      <p:ext uri="{BB962C8B-B14F-4D97-AF65-F5344CB8AC3E}">
        <p14:creationId xmlns:p14="http://schemas.microsoft.com/office/powerpoint/2010/main" val="2067641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33993EE-50C2-4D7A-AD2F-E3B556AFEF0A}"/>
              </a:ext>
            </a:extLst>
          </p:cNvPr>
          <p:cNvSpPr/>
          <p:nvPr/>
        </p:nvSpPr>
        <p:spPr>
          <a:xfrm>
            <a:off x="5825318" y="1456659"/>
            <a:ext cx="1225217" cy="106627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9">
            <a:extLst>
              <a:ext uri="{FF2B5EF4-FFF2-40B4-BE49-F238E27FC236}">
                <a16:creationId xmlns:a16="http://schemas.microsoft.com/office/drawing/2014/main" id="{ECD1FFE8-F5EA-4B26-A1A0-685C5D1B1ED9}"/>
              </a:ext>
            </a:extLst>
          </p:cNvPr>
          <p:cNvGraphicFramePr>
            <a:graphicFrameLocks noGrp="1"/>
          </p:cNvGraphicFramePr>
          <p:nvPr>
            <p:extLst>
              <p:ext uri="{D42A27DB-BD31-4B8C-83A1-F6EECF244321}">
                <p14:modId xmlns:p14="http://schemas.microsoft.com/office/powerpoint/2010/main" val="3041301037"/>
              </p:ext>
            </p:extLst>
          </p:nvPr>
        </p:nvGraphicFramePr>
        <p:xfrm>
          <a:off x="2050074" y="2549011"/>
          <a:ext cx="8811890" cy="3508656"/>
        </p:xfrm>
        <a:graphic>
          <a:graphicData uri="http://schemas.openxmlformats.org/drawingml/2006/table">
            <a:tbl>
              <a:tblPr firstRow="1" bandRow="1">
                <a:tableStyleId>{E1ACCFC6-3CD8-4846-860D-42FF8F16D59B}</a:tableStyleId>
              </a:tblPr>
              <a:tblGrid>
                <a:gridCol w="1254710">
                  <a:extLst>
                    <a:ext uri="{9D8B030D-6E8A-4147-A177-3AD203B41FA5}">
                      <a16:colId xmlns:a16="http://schemas.microsoft.com/office/drawing/2014/main" val="2570606404"/>
                    </a:ext>
                  </a:extLst>
                </a:gridCol>
                <a:gridCol w="1254710">
                  <a:extLst>
                    <a:ext uri="{9D8B030D-6E8A-4147-A177-3AD203B41FA5}">
                      <a16:colId xmlns:a16="http://schemas.microsoft.com/office/drawing/2014/main" val="1925411541"/>
                    </a:ext>
                  </a:extLst>
                </a:gridCol>
                <a:gridCol w="1254710">
                  <a:extLst>
                    <a:ext uri="{9D8B030D-6E8A-4147-A177-3AD203B41FA5}">
                      <a16:colId xmlns:a16="http://schemas.microsoft.com/office/drawing/2014/main" val="487635615"/>
                    </a:ext>
                  </a:extLst>
                </a:gridCol>
                <a:gridCol w="1254710">
                  <a:extLst>
                    <a:ext uri="{9D8B030D-6E8A-4147-A177-3AD203B41FA5}">
                      <a16:colId xmlns:a16="http://schemas.microsoft.com/office/drawing/2014/main" val="4014168103"/>
                    </a:ext>
                  </a:extLst>
                </a:gridCol>
                <a:gridCol w="1254710">
                  <a:extLst>
                    <a:ext uri="{9D8B030D-6E8A-4147-A177-3AD203B41FA5}">
                      <a16:colId xmlns:a16="http://schemas.microsoft.com/office/drawing/2014/main" val="4185535945"/>
                    </a:ext>
                  </a:extLst>
                </a:gridCol>
                <a:gridCol w="1254710">
                  <a:extLst>
                    <a:ext uri="{9D8B030D-6E8A-4147-A177-3AD203B41FA5}">
                      <a16:colId xmlns:a16="http://schemas.microsoft.com/office/drawing/2014/main" val="1846730080"/>
                    </a:ext>
                  </a:extLst>
                </a:gridCol>
                <a:gridCol w="1283630">
                  <a:extLst>
                    <a:ext uri="{9D8B030D-6E8A-4147-A177-3AD203B41FA5}">
                      <a16:colId xmlns:a16="http://schemas.microsoft.com/office/drawing/2014/main" val="4200115079"/>
                    </a:ext>
                  </a:extLst>
                </a:gridCol>
              </a:tblGrid>
              <a:tr h="584776">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548975359"/>
                  </a:ext>
                </a:extLst>
              </a:tr>
              <a:tr h="584776">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266558064"/>
                  </a:ext>
                </a:extLst>
              </a:tr>
              <a:tr h="584776">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735804161"/>
                  </a:ext>
                </a:extLst>
              </a:tr>
              <a:tr h="584776">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029570972"/>
                  </a:ext>
                </a:extLst>
              </a:tr>
              <a:tr h="584776">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732392351"/>
                  </a:ext>
                </a:extLst>
              </a:tr>
              <a:tr h="584776">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241273939"/>
                  </a:ext>
                </a:extLst>
              </a:tr>
            </a:tbl>
          </a:graphicData>
        </a:graphic>
      </p:graphicFrame>
      <p:sp>
        <p:nvSpPr>
          <p:cNvPr id="2" name="Title 1">
            <a:extLst>
              <a:ext uri="{FF2B5EF4-FFF2-40B4-BE49-F238E27FC236}">
                <a16:creationId xmlns:a16="http://schemas.microsoft.com/office/drawing/2014/main" id="{6DB42BAF-1C75-463C-99C5-BF2822459E22}"/>
              </a:ext>
            </a:extLst>
          </p:cNvPr>
          <p:cNvSpPr>
            <a:spLocks noGrp="1"/>
          </p:cNvSpPr>
          <p:nvPr>
            <p:ph type="title"/>
          </p:nvPr>
        </p:nvSpPr>
        <p:spPr>
          <a:xfrm>
            <a:off x="485668" y="326336"/>
            <a:ext cx="4813696" cy="1128392"/>
          </a:xfrm>
        </p:spPr>
        <p:txBody>
          <a:bodyPr/>
          <a:lstStyle/>
          <a:p>
            <a:r>
              <a:rPr lang="en-US" dirty="0"/>
              <a:t>Timeline</a:t>
            </a:r>
          </a:p>
        </p:txBody>
      </p:sp>
      <p:sp>
        <p:nvSpPr>
          <p:cNvPr id="7" name="TextBox 6">
            <a:extLst>
              <a:ext uri="{FF2B5EF4-FFF2-40B4-BE49-F238E27FC236}">
                <a16:creationId xmlns:a16="http://schemas.microsoft.com/office/drawing/2014/main" id="{01C578D6-1CE0-44BD-ABA7-F84107109A66}"/>
              </a:ext>
            </a:extLst>
          </p:cNvPr>
          <p:cNvSpPr txBox="1"/>
          <p:nvPr/>
        </p:nvSpPr>
        <p:spPr>
          <a:xfrm>
            <a:off x="9239" y="2358192"/>
            <a:ext cx="2124364" cy="3699474"/>
          </a:xfrm>
          <a:prstGeom prst="rect">
            <a:avLst/>
          </a:prstGeom>
          <a:noFill/>
        </p:spPr>
        <p:txBody>
          <a:bodyPr wrap="square" rtlCol="0">
            <a:spAutoFit/>
          </a:bodyPr>
          <a:lstStyle/>
          <a:p>
            <a:pPr algn="r">
              <a:lnSpc>
                <a:spcPct val="200000"/>
              </a:lnSpc>
            </a:pPr>
            <a:r>
              <a:rPr lang="en-US" sz="2000" dirty="0">
                <a:solidFill>
                  <a:srgbClr val="5C86B9"/>
                </a:solidFill>
              </a:rPr>
              <a:t>Oct ‘20-Feb ‘21</a:t>
            </a:r>
          </a:p>
          <a:p>
            <a:pPr algn="r">
              <a:lnSpc>
                <a:spcPct val="200000"/>
              </a:lnSpc>
            </a:pPr>
            <a:r>
              <a:rPr lang="en-US" sz="2000" dirty="0">
                <a:solidFill>
                  <a:srgbClr val="5C86B9"/>
                </a:solidFill>
              </a:rPr>
              <a:t>Feb 2021 </a:t>
            </a:r>
          </a:p>
          <a:p>
            <a:pPr algn="r">
              <a:lnSpc>
                <a:spcPct val="200000"/>
              </a:lnSpc>
            </a:pPr>
            <a:r>
              <a:rPr lang="en-US" sz="2000" dirty="0">
                <a:solidFill>
                  <a:srgbClr val="5C86B9"/>
                </a:solidFill>
              </a:rPr>
              <a:t>March 4</a:t>
            </a:r>
            <a:r>
              <a:rPr lang="en-US" sz="2000" baseline="30000" dirty="0">
                <a:solidFill>
                  <a:srgbClr val="5C86B9"/>
                </a:solidFill>
              </a:rPr>
              <a:t>th</a:t>
            </a:r>
            <a:endParaRPr lang="en-US" sz="2000" dirty="0">
              <a:solidFill>
                <a:srgbClr val="5C86B9"/>
              </a:solidFill>
            </a:endParaRPr>
          </a:p>
          <a:p>
            <a:pPr algn="r">
              <a:lnSpc>
                <a:spcPct val="200000"/>
              </a:lnSpc>
            </a:pPr>
            <a:r>
              <a:rPr lang="en-US" sz="2000" dirty="0">
                <a:solidFill>
                  <a:srgbClr val="5C86B9"/>
                </a:solidFill>
              </a:rPr>
              <a:t>March-May 2021</a:t>
            </a:r>
          </a:p>
          <a:p>
            <a:pPr algn="r">
              <a:lnSpc>
                <a:spcPct val="200000"/>
              </a:lnSpc>
            </a:pPr>
            <a:r>
              <a:rPr lang="en-US" sz="2000" dirty="0">
                <a:solidFill>
                  <a:srgbClr val="5C86B9"/>
                </a:solidFill>
              </a:rPr>
              <a:t>May-June 2021</a:t>
            </a:r>
          </a:p>
          <a:p>
            <a:pPr algn="r">
              <a:lnSpc>
                <a:spcPct val="200000"/>
              </a:lnSpc>
            </a:pPr>
            <a:r>
              <a:rPr lang="en-US" sz="2000" dirty="0">
                <a:solidFill>
                  <a:srgbClr val="5C86B9"/>
                </a:solidFill>
              </a:rPr>
              <a:t>July 2021</a:t>
            </a:r>
          </a:p>
        </p:txBody>
      </p:sp>
      <p:sp>
        <p:nvSpPr>
          <p:cNvPr id="8" name="Rectangle 7">
            <a:extLst>
              <a:ext uri="{FF2B5EF4-FFF2-40B4-BE49-F238E27FC236}">
                <a16:creationId xmlns:a16="http://schemas.microsoft.com/office/drawing/2014/main" id="{F72395ED-01C4-41CB-AB27-05EEC9186F7A}"/>
              </a:ext>
            </a:extLst>
          </p:cNvPr>
          <p:cNvSpPr/>
          <p:nvPr/>
        </p:nvSpPr>
        <p:spPr>
          <a:xfrm>
            <a:off x="2096743" y="1535282"/>
            <a:ext cx="1057947" cy="892242"/>
          </a:xfrm>
          <a:prstGeom prst="rect">
            <a:avLst/>
          </a:prstGeom>
          <a:solidFill>
            <a:srgbClr val="5C86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Simplify Template</a:t>
            </a:r>
          </a:p>
        </p:txBody>
      </p:sp>
      <p:sp>
        <p:nvSpPr>
          <p:cNvPr id="20" name="Rectangle 19">
            <a:extLst>
              <a:ext uri="{FF2B5EF4-FFF2-40B4-BE49-F238E27FC236}">
                <a16:creationId xmlns:a16="http://schemas.microsoft.com/office/drawing/2014/main" id="{2D0D2834-3A36-416D-B24E-BA7050AB6CBD}"/>
              </a:ext>
            </a:extLst>
          </p:cNvPr>
          <p:cNvSpPr/>
          <p:nvPr/>
        </p:nvSpPr>
        <p:spPr>
          <a:xfrm>
            <a:off x="3354518" y="1557538"/>
            <a:ext cx="1057947" cy="892242"/>
          </a:xfrm>
          <a:prstGeom prst="rect">
            <a:avLst/>
          </a:prstGeom>
          <a:solidFill>
            <a:srgbClr val="5C86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Reorg</a:t>
            </a:r>
          </a:p>
          <a:p>
            <a:pPr algn="ctr"/>
            <a:r>
              <a:rPr lang="en-US" dirty="0"/>
              <a:t>content</a:t>
            </a:r>
          </a:p>
        </p:txBody>
      </p:sp>
      <p:sp>
        <p:nvSpPr>
          <p:cNvPr id="21" name="Rectangle 20">
            <a:extLst>
              <a:ext uri="{FF2B5EF4-FFF2-40B4-BE49-F238E27FC236}">
                <a16:creationId xmlns:a16="http://schemas.microsoft.com/office/drawing/2014/main" id="{C43DD6C9-5BED-498E-B58C-3A28AA103FB0}"/>
              </a:ext>
            </a:extLst>
          </p:cNvPr>
          <p:cNvSpPr/>
          <p:nvPr/>
        </p:nvSpPr>
        <p:spPr>
          <a:xfrm>
            <a:off x="4658872" y="1557538"/>
            <a:ext cx="1057947" cy="892242"/>
          </a:xfrm>
          <a:prstGeom prst="rect">
            <a:avLst/>
          </a:prstGeom>
          <a:solidFill>
            <a:srgbClr val="5C86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Pilot Testing</a:t>
            </a:r>
          </a:p>
        </p:txBody>
      </p:sp>
      <p:sp>
        <p:nvSpPr>
          <p:cNvPr id="22" name="Rectangle 21">
            <a:extLst>
              <a:ext uri="{FF2B5EF4-FFF2-40B4-BE49-F238E27FC236}">
                <a16:creationId xmlns:a16="http://schemas.microsoft.com/office/drawing/2014/main" id="{0AB20D5F-E3B8-48C5-9984-1ECF8C629A9A}"/>
              </a:ext>
            </a:extLst>
          </p:cNvPr>
          <p:cNvSpPr/>
          <p:nvPr/>
        </p:nvSpPr>
        <p:spPr>
          <a:xfrm>
            <a:off x="5916647" y="1557538"/>
            <a:ext cx="1057947" cy="892242"/>
          </a:xfrm>
          <a:prstGeom prst="rect">
            <a:avLst/>
          </a:prstGeom>
          <a:solidFill>
            <a:srgbClr val="5C86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 Input on Issues</a:t>
            </a:r>
          </a:p>
        </p:txBody>
      </p:sp>
      <p:sp>
        <p:nvSpPr>
          <p:cNvPr id="24" name="Rectangle 23">
            <a:extLst>
              <a:ext uri="{FF2B5EF4-FFF2-40B4-BE49-F238E27FC236}">
                <a16:creationId xmlns:a16="http://schemas.microsoft.com/office/drawing/2014/main" id="{7A8754DE-CEDB-4215-B4AA-716DE4481B60}"/>
              </a:ext>
            </a:extLst>
          </p:cNvPr>
          <p:cNvSpPr/>
          <p:nvPr/>
        </p:nvSpPr>
        <p:spPr>
          <a:xfrm>
            <a:off x="8308509" y="1561360"/>
            <a:ext cx="1228693" cy="892242"/>
          </a:xfrm>
          <a:prstGeom prst="rect">
            <a:avLst/>
          </a:prstGeom>
          <a:solidFill>
            <a:srgbClr val="5C86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Volunteers review</a:t>
            </a:r>
          </a:p>
        </p:txBody>
      </p:sp>
      <p:sp>
        <p:nvSpPr>
          <p:cNvPr id="25" name="Rectangle 24">
            <a:extLst>
              <a:ext uri="{FF2B5EF4-FFF2-40B4-BE49-F238E27FC236}">
                <a16:creationId xmlns:a16="http://schemas.microsoft.com/office/drawing/2014/main" id="{0F642303-2074-4285-A907-972B51C146E6}"/>
              </a:ext>
            </a:extLst>
          </p:cNvPr>
          <p:cNvSpPr/>
          <p:nvPr/>
        </p:nvSpPr>
        <p:spPr>
          <a:xfrm>
            <a:off x="9666682" y="1561360"/>
            <a:ext cx="1057947" cy="892242"/>
          </a:xfrm>
          <a:prstGeom prst="rect">
            <a:avLst/>
          </a:prstGeom>
          <a:solidFill>
            <a:srgbClr val="5C86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Launch</a:t>
            </a:r>
          </a:p>
        </p:txBody>
      </p:sp>
      <p:sp>
        <p:nvSpPr>
          <p:cNvPr id="26" name="Rectangle 25">
            <a:extLst>
              <a:ext uri="{FF2B5EF4-FFF2-40B4-BE49-F238E27FC236}">
                <a16:creationId xmlns:a16="http://schemas.microsoft.com/office/drawing/2014/main" id="{E4EDE899-4C4C-4632-AF09-3344D2CE3D5F}"/>
              </a:ext>
            </a:extLst>
          </p:cNvPr>
          <p:cNvSpPr/>
          <p:nvPr/>
        </p:nvSpPr>
        <p:spPr>
          <a:xfrm>
            <a:off x="7105101" y="1557538"/>
            <a:ext cx="1115611" cy="892242"/>
          </a:xfrm>
          <a:prstGeom prst="rect">
            <a:avLst/>
          </a:prstGeom>
          <a:solidFill>
            <a:srgbClr val="5C86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Migrate all content</a:t>
            </a:r>
          </a:p>
        </p:txBody>
      </p:sp>
      <p:sp>
        <p:nvSpPr>
          <p:cNvPr id="9" name="Arrow: Notched Right 8">
            <a:extLst>
              <a:ext uri="{FF2B5EF4-FFF2-40B4-BE49-F238E27FC236}">
                <a16:creationId xmlns:a16="http://schemas.microsoft.com/office/drawing/2014/main" id="{603D7BAE-2161-4634-A9D3-69D3CDEE9977}"/>
              </a:ext>
            </a:extLst>
          </p:cNvPr>
          <p:cNvSpPr/>
          <p:nvPr/>
        </p:nvSpPr>
        <p:spPr>
          <a:xfrm>
            <a:off x="2096743" y="2522933"/>
            <a:ext cx="2362102" cy="585202"/>
          </a:xfrm>
          <a:prstGeom prst="notchedRightArrow">
            <a:avLst/>
          </a:prstGeom>
          <a:solidFill>
            <a:srgbClr val="5C86B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Notched Right 31">
            <a:extLst>
              <a:ext uri="{FF2B5EF4-FFF2-40B4-BE49-F238E27FC236}">
                <a16:creationId xmlns:a16="http://schemas.microsoft.com/office/drawing/2014/main" id="{61ED8410-A3FB-4E5D-A843-DE805CECADA1}"/>
              </a:ext>
            </a:extLst>
          </p:cNvPr>
          <p:cNvSpPr/>
          <p:nvPr/>
        </p:nvSpPr>
        <p:spPr>
          <a:xfrm>
            <a:off x="4658872" y="3149630"/>
            <a:ext cx="1057947" cy="457200"/>
          </a:xfrm>
          <a:prstGeom prst="notchedRightArrow">
            <a:avLst/>
          </a:prstGeom>
          <a:solidFill>
            <a:srgbClr val="5C86B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Arrow: Notched Right 32">
            <a:extLst>
              <a:ext uri="{FF2B5EF4-FFF2-40B4-BE49-F238E27FC236}">
                <a16:creationId xmlns:a16="http://schemas.microsoft.com/office/drawing/2014/main" id="{1CD95D6A-5606-48CC-878E-FE275CAC0D30}"/>
              </a:ext>
            </a:extLst>
          </p:cNvPr>
          <p:cNvSpPr/>
          <p:nvPr/>
        </p:nvSpPr>
        <p:spPr>
          <a:xfrm>
            <a:off x="5928002" y="3802645"/>
            <a:ext cx="1057947" cy="457200"/>
          </a:xfrm>
          <a:prstGeom prst="notchedRightArrow">
            <a:avLst/>
          </a:prstGeom>
          <a:solidFill>
            <a:srgbClr val="5C86B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Arrow: Notched Right 33">
            <a:extLst>
              <a:ext uri="{FF2B5EF4-FFF2-40B4-BE49-F238E27FC236}">
                <a16:creationId xmlns:a16="http://schemas.microsoft.com/office/drawing/2014/main" id="{22669C03-5922-4D06-AA71-5253DE1121E0}"/>
              </a:ext>
            </a:extLst>
          </p:cNvPr>
          <p:cNvSpPr/>
          <p:nvPr/>
        </p:nvSpPr>
        <p:spPr>
          <a:xfrm>
            <a:off x="7162765" y="4320967"/>
            <a:ext cx="1057947" cy="457200"/>
          </a:xfrm>
          <a:prstGeom prst="notchedRightArrow">
            <a:avLst/>
          </a:prstGeom>
          <a:solidFill>
            <a:srgbClr val="5C86B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Arrow: Notched Right 34">
            <a:extLst>
              <a:ext uri="{FF2B5EF4-FFF2-40B4-BE49-F238E27FC236}">
                <a16:creationId xmlns:a16="http://schemas.microsoft.com/office/drawing/2014/main" id="{AC07C38C-8679-4046-80E5-4FA5EB83287E}"/>
              </a:ext>
            </a:extLst>
          </p:cNvPr>
          <p:cNvSpPr/>
          <p:nvPr/>
        </p:nvSpPr>
        <p:spPr>
          <a:xfrm>
            <a:off x="8479255" y="4955151"/>
            <a:ext cx="1057947" cy="457200"/>
          </a:xfrm>
          <a:prstGeom prst="notchedRightArrow">
            <a:avLst/>
          </a:prstGeom>
          <a:solidFill>
            <a:srgbClr val="5C86B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A8D099E4-1286-4993-ABED-4DDF545938AB}"/>
              </a:ext>
            </a:extLst>
          </p:cNvPr>
          <p:cNvSpPr/>
          <p:nvPr/>
        </p:nvSpPr>
        <p:spPr>
          <a:xfrm>
            <a:off x="2009553" y="2500677"/>
            <a:ext cx="8888819" cy="3556989"/>
          </a:xfrm>
          <a:prstGeom prst="rect">
            <a:avLst/>
          </a:prstGeom>
          <a:solidFill>
            <a:srgbClr val="5C86B9">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145FF6D7-F606-46EC-8122-534DFFD7920F}"/>
              </a:ext>
            </a:extLst>
          </p:cNvPr>
          <p:cNvSpPr txBox="1"/>
          <p:nvPr/>
        </p:nvSpPr>
        <p:spPr>
          <a:xfrm>
            <a:off x="9824486" y="5577274"/>
            <a:ext cx="963941" cy="430887"/>
          </a:xfrm>
          <a:prstGeom prst="rect">
            <a:avLst/>
          </a:prstGeom>
          <a:noFill/>
        </p:spPr>
        <p:txBody>
          <a:bodyPr wrap="square" rtlCol="0">
            <a:spAutoFit/>
          </a:bodyPr>
          <a:lstStyle/>
          <a:p>
            <a:r>
              <a:rPr lang="en-US" sz="2200" dirty="0">
                <a:solidFill>
                  <a:srgbClr val="5C86B9"/>
                </a:solidFill>
              </a:rPr>
              <a:t>Done!</a:t>
            </a:r>
          </a:p>
        </p:txBody>
      </p:sp>
    </p:spTree>
    <p:extLst>
      <p:ext uri="{BB962C8B-B14F-4D97-AF65-F5344CB8AC3E}">
        <p14:creationId xmlns:p14="http://schemas.microsoft.com/office/powerpoint/2010/main" val="2829300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50BEB2-EFAE-4E5D-8DBB-5813BEAACB61}"/>
              </a:ext>
            </a:extLst>
          </p:cNvPr>
          <p:cNvPicPr>
            <a:picLocks noChangeAspect="1"/>
          </p:cNvPicPr>
          <p:nvPr/>
        </p:nvPicPr>
        <p:blipFill rotWithShape="1">
          <a:blip r:embed="rId3"/>
          <a:srcRect b="12802"/>
          <a:stretch/>
        </p:blipFill>
        <p:spPr>
          <a:xfrm>
            <a:off x="780589" y="475003"/>
            <a:ext cx="10630821" cy="5668220"/>
          </a:xfrm>
          <a:prstGeom prst="rect">
            <a:avLst/>
          </a:prstGeom>
        </p:spPr>
      </p:pic>
    </p:spTree>
    <p:extLst>
      <p:ext uri="{BB962C8B-B14F-4D97-AF65-F5344CB8AC3E}">
        <p14:creationId xmlns:p14="http://schemas.microsoft.com/office/powerpoint/2010/main" val="2293532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610BD-C8CB-4400-8D24-149FC38B29CA}"/>
              </a:ext>
            </a:extLst>
          </p:cNvPr>
          <p:cNvSpPr>
            <a:spLocks noGrp="1"/>
          </p:cNvSpPr>
          <p:nvPr>
            <p:ph type="title"/>
          </p:nvPr>
        </p:nvSpPr>
        <p:spPr/>
        <p:txBody>
          <a:bodyPr/>
          <a:lstStyle/>
          <a:p>
            <a:r>
              <a:rPr lang="en-US" dirty="0"/>
              <a:t>Confirming SC Input on a few Page Names</a:t>
            </a:r>
          </a:p>
        </p:txBody>
      </p:sp>
      <p:pic>
        <p:nvPicPr>
          <p:cNvPr id="4" name="Picture 3">
            <a:extLst>
              <a:ext uri="{FF2B5EF4-FFF2-40B4-BE49-F238E27FC236}">
                <a16:creationId xmlns:a16="http://schemas.microsoft.com/office/drawing/2014/main" id="{6F54D50C-0BDE-4928-A252-04218E98E243}"/>
              </a:ext>
            </a:extLst>
          </p:cNvPr>
          <p:cNvPicPr>
            <a:picLocks noChangeAspect="1"/>
          </p:cNvPicPr>
          <p:nvPr/>
        </p:nvPicPr>
        <p:blipFill>
          <a:blip r:embed="rId2"/>
          <a:stretch>
            <a:fillRect/>
          </a:stretch>
        </p:blipFill>
        <p:spPr>
          <a:xfrm>
            <a:off x="792875" y="2652061"/>
            <a:ext cx="2499577" cy="2438611"/>
          </a:xfrm>
          <a:prstGeom prst="rect">
            <a:avLst/>
          </a:prstGeom>
        </p:spPr>
      </p:pic>
      <p:pic>
        <p:nvPicPr>
          <p:cNvPr id="5" name="Picture 4">
            <a:extLst>
              <a:ext uri="{FF2B5EF4-FFF2-40B4-BE49-F238E27FC236}">
                <a16:creationId xmlns:a16="http://schemas.microsoft.com/office/drawing/2014/main" id="{DC8B8829-F4A4-460F-854E-B52024EE5F8F}"/>
              </a:ext>
            </a:extLst>
          </p:cNvPr>
          <p:cNvPicPr>
            <a:picLocks noChangeAspect="1"/>
          </p:cNvPicPr>
          <p:nvPr/>
        </p:nvPicPr>
        <p:blipFill>
          <a:blip r:embed="rId3"/>
          <a:stretch>
            <a:fillRect/>
          </a:stretch>
        </p:blipFill>
        <p:spPr>
          <a:xfrm>
            <a:off x="3413261" y="2671087"/>
            <a:ext cx="2415749" cy="2377646"/>
          </a:xfrm>
          <a:prstGeom prst="rect">
            <a:avLst/>
          </a:prstGeom>
        </p:spPr>
      </p:pic>
      <p:pic>
        <p:nvPicPr>
          <p:cNvPr id="6" name="Picture 5">
            <a:extLst>
              <a:ext uri="{FF2B5EF4-FFF2-40B4-BE49-F238E27FC236}">
                <a16:creationId xmlns:a16="http://schemas.microsoft.com/office/drawing/2014/main" id="{3E5036D6-E0CF-4375-9DAA-475CEDA30DE3}"/>
              </a:ext>
            </a:extLst>
          </p:cNvPr>
          <p:cNvPicPr>
            <a:picLocks noChangeAspect="1"/>
          </p:cNvPicPr>
          <p:nvPr/>
        </p:nvPicPr>
        <p:blipFill>
          <a:blip r:embed="rId4"/>
          <a:stretch>
            <a:fillRect/>
          </a:stretch>
        </p:blipFill>
        <p:spPr>
          <a:xfrm>
            <a:off x="895719" y="1634334"/>
            <a:ext cx="4854361" cy="966307"/>
          </a:xfrm>
          <a:prstGeom prst="rect">
            <a:avLst/>
          </a:prstGeom>
        </p:spPr>
      </p:pic>
      <p:pic>
        <p:nvPicPr>
          <p:cNvPr id="7" name="Picture 6">
            <a:extLst>
              <a:ext uri="{FF2B5EF4-FFF2-40B4-BE49-F238E27FC236}">
                <a16:creationId xmlns:a16="http://schemas.microsoft.com/office/drawing/2014/main" id="{F5CB5CE2-D720-41C0-B896-BECF0924DD74}"/>
              </a:ext>
            </a:extLst>
          </p:cNvPr>
          <p:cNvPicPr>
            <a:picLocks noChangeAspect="1"/>
          </p:cNvPicPr>
          <p:nvPr/>
        </p:nvPicPr>
        <p:blipFill>
          <a:blip r:embed="rId5"/>
          <a:stretch>
            <a:fillRect/>
          </a:stretch>
        </p:blipFill>
        <p:spPr>
          <a:xfrm>
            <a:off x="6297127" y="1624373"/>
            <a:ext cx="4854361" cy="929721"/>
          </a:xfrm>
          <a:prstGeom prst="rect">
            <a:avLst/>
          </a:prstGeom>
        </p:spPr>
      </p:pic>
      <p:pic>
        <p:nvPicPr>
          <p:cNvPr id="8" name="Picture 7">
            <a:extLst>
              <a:ext uri="{FF2B5EF4-FFF2-40B4-BE49-F238E27FC236}">
                <a16:creationId xmlns:a16="http://schemas.microsoft.com/office/drawing/2014/main" id="{D408280E-85CE-4E29-B699-FDA6374D21C3}"/>
              </a:ext>
            </a:extLst>
          </p:cNvPr>
          <p:cNvPicPr>
            <a:picLocks noChangeAspect="1"/>
          </p:cNvPicPr>
          <p:nvPr/>
        </p:nvPicPr>
        <p:blipFill>
          <a:blip r:embed="rId6"/>
          <a:stretch>
            <a:fillRect/>
          </a:stretch>
        </p:blipFill>
        <p:spPr>
          <a:xfrm>
            <a:off x="6297127" y="2671087"/>
            <a:ext cx="2301439" cy="2133785"/>
          </a:xfrm>
          <a:prstGeom prst="rect">
            <a:avLst/>
          </a:prstGeom>
        </p:spPr>
      </p:pic>
      <p:pic>
        <p:nvPicPr>
          <p:cNvPr id="9" name="Picture 8">
            <a:extLst>
              <a:ext uri="{FF2B5EF4-FFF2-40B4-BE49-F238E27FC236}">
                <a16:creationId xmlns:a16="http://schemas.microsoft.com/office/drawing/2014/main" id="{CCEFA526-88B0-45B6-B9C6-D5C341E5B794}"/>
              </a:ext>
            </a:extLst>
          </p:cNvPr>
          <p:cNvPicPr>
            <a:picLocks noChangeAspect="1"/>
          </p:cNvPicPr>
          <p:nvPr/>
        </p:nvPicPr>
        <p:blipFill>
          <a:blip r:embed="rId7"/>
          <a:stretch>
            <a:fillRect/>
          </a:stretch>
        </p:blipFill>
        <p:spPr>
          <a:xfrm>
            <a:off x="8864200" y="2647381"/>
            <a:ext cx="2309060" cy="2331922"/>
          </a:xfrm>
          <a:prstGeom prst="rect">
            <a:avLst/>
          </a:prstGeom>
        </p:spPr>
      </p:pic>
    </p:spTree>
    <p:extLst>
      <p:ext uri="{BB962C8B-B14F-4D97-AF65-F5344CB8AC3E}">
        <p14:creationId xmlns:p14="http://schemas.microsoft.com/office/powerpoint/2010/main" val="9280579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E2D12-D60A-4B1B-BE26-289CEFD773DA}"/>
              </a:ext>
            </a:extLst>
          </p:cNvPr>
          <p:cNvSpPr>
            <a:spLocks noGrp="1"/>
          </p:cNvSpPr>
          <p:nvPr>
            <p:ph type="title"/>
          </p:nvPr>
        </p:nvSpPr>
        <p:spPr>
          <a:xfrm>
            <a:off x="847060" y="71211"/>
            <a:ext cx="10515600" cy="1325563"/>
          </a:xfrm>
        </p:spPr>
        <p:txBody>
          <a:bodyPr>
            <a:normAutofit fontScale="90000"/>
          </a:bodyPr>
          <a:lstStyle/>
          <a:p>
            <a:r>
              <a:rPr lang="en-US" dirty="0" err="1"/>
              <a:t>Menti</a:t>
            </a:r>
            <a:r>
              <a:rPr lang="en-US" dirty="0"/>
              <a:t> Poll #1a: Vote on Committees &amp; Teams Icon</a:t>
            </a:r>
            <a:br>
              <a:rPr lang="en-US" dirty="0"/>
            </a:br>
            <a:r>
              <a:rPr lang="en-US" sz="3000" dirty="0"/>
              <a:t>(click on link in chat or use QR code)</a:t>
            </a:r>
          </a:p>
        </p:txBody>
      </p:sp>
      <p:sp>
        <p:nvSpPr>
          <p:cNvPr id="3" name="Content Placeholder 2">
            <a:extLst>
              <a:ext uri="{FF2B5EF4-FFF2-40B4-BE49-F238E27FC236}">
                <a16:creationId xmlns:a16="http://schemas.microsoft.com/office/drawing/2014/main" id="{50CA4000-A200-43D5-A69B-472EB412F48A}"/>
              </a:ext>
            </a:extLst>
          </p:cNvPr>
          <p:cNvSpPr>
            <a:spLocks noGrp="1"/>
          </p:cNvSpPr>
          <p:nvPr>
            <p:ph idx="1"/>
          </p:nvPr>
        </p:nvSpPr>
        <p:spPr>
          <a:xfrm>
            <a:off x="4055008" y="1526800"/>
            <a:ext cx="1908685" cy="4786914"/>
          </a:xfrm>
        </p:spPr>
        <p:txBody>
          <a:bodyPr>
            <a:normAutofit fontScale="92500" lnSpcReduction="10000"/>
          </a:bodyPr>
          <a:lstStyle/>
          <a:p>
            <a:r>
              <a:rPr lang="en-US" sz="2000" dirty="0"/>
              <a:t>Option 1: Logos only</a:t>
            </a:r>
          </a:p>
          <a:p>
            <a:endParaRPr lang="en-US" sz="2000" dirty="0"/>
          </a:p>
          <a:p>
            <a:endParaRPr lang="en-US" sz="2000" dirty="0"/>
          </a:p>
          <a:p>
            <a:endParaRPr lang="en-US" sz="2000" dirty="0"/>
          </a:p>
          <a:p>
            <a:r>
              <a:rPr lang="en-US" sz="2000" dirty="0"/>
              <a:t>Option 2: People only</a:t>
            </a:r>
          </a:p>
          <a:p>
            <a:endParaRPr lang="en-US" sz="2000" dirty="0"/>
          </a:p>
          <a:p>
            <a:endParaRPr lang="en-US" sz="2000" dirty="0"/>
          </a:p>
          <a:p>
            <a:endParaRPr lang="en-US" sz="2000" dirty="0"/>
          </a:p>
          <a:p>
            <a:endParaRPr lang="en-US" sz="2000" dirty="0"/>
          </a:p>
          <a:p>
            <a:r>
              <a:rPr lang="en-US" sz="2000" dirty="0"/>
              <a:t>Option 3: People and items</a:t>
            </a:r>
          </a:p>
        </p:txBody>
      </p:sp>
      <p:pic>
        <p:nvPicPr>
          <p:cNvPr id="9" name="Picture 8">
            <a:extLst>
              <a:ext uri="{FF2B5EF4-FFF2-40B4-BE49-F238E27FC236}">
                <a16:creationId xmlns:a16="http://schemas.microsoft.com/office/drawing/2014/main" id="{F05D8A8D-D7FB-45B1-B510-E975909145F1}"/>
              </a:ext>
            </a:extLst>
          </p:cNvPr>
          <p:cNvPicPr>
            <a:picLocks noChangeAspect="1"/>
          </p:cNvPicPr>
          <p:nvPr/>
        </p:nvPicPr>
        <p:blipFill rotWithShape="1">
          <a:blip r:embed="rId3"/>
          <a:srcRect b="27711"/>
          <a:stretch/>
        </p:blipFill>
        <p:spPr>
          <a:xfrm>
            <a:off x="5660875" y="1368232"/>
            <a:ext cx="6104558" cy="1475575"/>
          </a:xfrm>
          <a:prstGeom prst="rect">
            <a:avLst/>
          </a:prstGeom>
        </p:spPr>
      </p:pic>
      <p:pic>
        <p:nvPicPr>
          <p:cNvPr id="10" name="Picture 9">
            <a:extLst>
              <a:ext uri="{FF2B5EF4-FFF2-40B4-BE49-F238E27FC236}">
                <a16:creationId xmlns:a16="http://schemas.microsoft.com/office/drawing/2014/main" id="{A50CB514-4C19-4FC9-A97E-8E611970DD08}"/>
              </a:ext>
            </a:extLst>
          </p:cNvPr>
          <p:cNvPicPr>
            <a:picLocks noChangeAspect="1"/>
          </p:cNvPicPr>
          <p:nvPr/>
        </p:nvPicPr>
        <p:blipFill>
          <a:blip r:embed="rId4"/>
          <a:stretch>
            <a:fillRect/>
          </a:stretch>
        </p:blipFill>
        <p:spPr>
          <a:xfrm>
            <a:off x="5660875" y="2978744"/>
            <a:ext cx="6243775" cy="1661767"/>
          </a:xfrm>
          <a:prstGeom prst="rect">
            <a:avLst/>
          </a:prstGeom>
        </p:spPr>
      </p:pic>
      <p:pic>
        <p:nvPicPr>
          <p:cNvPr id="11" name="Picture 10">
            <a:extLst>
              <a:ext uri="{FF2B5EF4-FFF2-40B4-BE49-F238E27FC236}">
                <a16:creationId xmlns:a16="http://schemas.microsoft.com/office/drawing/2014/main" id="{8621E41A-7832-4A45-8809-011C2CB6A5CB}"/>
              </a:ext>
            </a:extLst>
          </p:cNvPr>
          <p:cNvPicPr>
            <a:picLocks noChangeAspect="1"/>
          </p:cNvPicPr>
          <p:nvPr/>
        </p:nvPicPr>
        <p:blipFill>
          <a:blip r:embed="rId5"/>
          <a:stretch>
            <a:fillRect/>
          </a:stretch>
        </p:blipFill>
        <p:spPr>
          <a:xfrm>
            <a:off x="5660874" y="4794936"/>
            <a:ext cx="6243775" cy="1709954"/>
          </a:xfrm>
          <a:prstGeom prst="rect">
            <a:avLst/>
          </a:prstGeom>
        </p:spPr>
      </p:pic>
      <p:sp>
        <p:nvSpPr>
          <p:cNvPr id="12" name="Rectangle 11">
            <a:extLst>
              <a:ext uri="{FF2B5EF4-FFF2-40B4-BE49-F238E27FC236}">
                <a16:creationId xmlns:a16="http://schemas.microsoft.com/office/drawing/2014/main" id="{D094FAB2-0374-4E95-BD91-0565D96CC57D}"/>
              </a:ext>
            </a:extLst>
          </p:cNvPr>
          <p:cNvSpPr/>
          <p:nvPr/>
        </p:nvSpPr>
        <p:spPr>
          <a:xfrm>
            <a:off x="5660874" y="1368232"/>
            <a:ext cx="6104558" cy="208288"/>
          </a:xfrm>
          <a:prstGeom prst="rect">
            <a:avLst/>
          </a:prstGeom>
          <a:noFill/>
          <a:ln>
            <a:solidFill>
              <a:srgbClr val="BFE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99B271F-BA42-40BC-8CF6-D715E73B8204}"/>
              </a:ext>
            </a:extLst>
          </p:cNvPr>
          <p:cNvSpPr/>
          <p:nvPr/>
        </p:nvSpPr>
        <p:spPr>
          <a:xfrm>
            <a:off x="5689251" y="2998232"/>
            <a:ext cx="6104558" cy="208288"/>
          </a:xfrm>
          <a:prstGeom prst="rect">
            <a:avLst/>
          </a:prstGeom>
          <a:noFill/>
          <a:ln>
            <a:solidFill>
              <a:srgbClr val="BFE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5417515F-DB07-40A6-9890-C34BCF7D7CC0}"/>
              </a:ext>
            </a:extLst>
          </p:cNvPr>
          <p:cNvPicPr>
            <a:picLocks noChangeAspect="1"/>
          </p:cNvPicPr>
          <p:nvPr/>
        </p:nvPicPr>
        <p:blipFill>
          <a:blip r:embed="rId6"/>
          <a:stretch>
            <a:fillRect/>
          </a:stretch>
        </p:blipFill>
        <p:spPr>
          <a:xfrm>
            <a:off x="847060" y="2476558"/>
            <a:ext cx="2887397" cy="2887397"/>
          </a:xfrm>
          <a:prstGeom prst="rect">
            <a:avLst/>
          </a:prstGeom>
        </p:spPr>
      </p:pic>
      <p:sp>
        <p:nvSpPr>
          <p:cNvPr id="17" name="Rectangle 16">
            <a:extLst>
              <a:ext uri="{FF2B5EF4-FFF2-40B4-BE49-F238E27FC236}">
                <a16:creationId xmlns:a16="http://schemas.microsoft.com/office/drawing/2014/main" id="{BAA34085-AE64-47A2-8E71-0D699D642772}"/>
              </a:ext>
            </a:extLst>
          </p:cNvPr>
          <p:cNvSpPr/>
          <p:nvPr/>
        </p:nvSpPr>
        <p:spPr>
          <a:xfrm>
            <a:off x="228609" y="1826733"/>
            <a:ext cx="3888116" cy="369332"/>
          </a:xfrm>
          <a:prstGeom prst="rect">
            <a:avLst/>
          </a:prstGeom>
        </p:spPr>
        <p:txBody>
          <a:bodyPr wrap="none">
            <a:spAutoFit/>
          </a:bodyPr>
          <a:lstStyle/>
          <a:p>
            <a:pPr marL="158750" indent="0">
              <a:buNone/>
            </a:pPr>
            <a:r>
              <a:rPr lang="en-US" b="1" dirty="0"/>
              <a:t>https://www.menti.com/bkqcb45syc</a:t>
            </a:r>
          </a:p>
        </p:txBody>
      </p:sp>
    </p:spTree>
    <p:extLst>
      <p:ext uri="{BB962C8B-B14F-4D97-AF65-F5344CB8AC3E}">
        <p14:creationId xmlns:p14="http://schemas.microsoft.com/office/powerpoint/2010/main" val="2592462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E2D12-D60A-4B1B-BE26-289CEFD773DA}"/>
              </a:ext>
            </a:extLst>
          </p:cNvPr>
          <p:cNvSpPr>
            <a:spLocks noGrp="1"/>
          </p:cNvSpPr>
          <p:nvPr>
            <p:ph type="title"/>
          </p:nvPr>
        </p:nvSpPr>
        <p:spPr>
          <a:xfrm>
            <a:off x="847060" y="365125"/>
            <a:ext cx="10515600" cy="1325563"/>
          </a:xfrm>
        </p:spPr>
        <p:txBody>
          <a:bodyPr/>
          <a:lstStyle/>
          <a:p>
            <a:r>
              <a:rPr lang="en-US" dirty="0" err="1"/>
              <a:t>Menti</a:t>
            </a:r>
            <a:r>
              <a:rPr lang="en-US" dirty="0"/>
              <a:t> Poll #1b: Vote on Data Store Icon</a:t>
            </a:r>
            <a:br>
              <a:rPr lang="en-US" dirty="0"/>
            </a:br>
            <a:endParaRPr lang="en-US" sz="3000" dirty="0"/>
          </a:p>
        </p:txBody>
      </p:sp>
      <p:pic>
        <p:nvPicPr>
          <p:cNvPr id="5" name="Picture 4">
            <a:extLst>
              <a:ext uri="{FF2B5EF4-FFF2-40B4-BE49-F238E27FC236}">
                <a16:creationId xmlns:a16="http://schemas.microsoft.com/office/drawing/2014/main" id="{C2003AA6-F452-4E0C-A884-7098C9104701}"/>
              </a:ext>
            </a:extLst>
          </p:cNvPr>
          <p:cNvPicPr>
            <a:picLocks noChangeAspect="1"/>
          </p:cNvPicPr>
          <p:nvPr/>
        </p:nvPicPr>
        <p:blipFill>
          <a:blip r:embed="rId3"/>
          <a:stretch>
            <a:fillRect/>
          </a:stretch>
        </p:blipFill>
        <p:spPr>
          <a:xfrm>
            <a:off x="1078892" y="2142184"/>
            <a:ext cx="9838273" cy="2834886"/>
          </a:xfrm>
          <a:prstGeom prst="rect">
            <a:avLst/>
          </a:prstGeom>
        </p:spPr>
      </p:pic>
    </p:spTree>
    <p:extLst>
      <p:ext uri="{BB962C8B-B14F-4D97-AF65-F5344CB8AC3E}">
        <p14:creationId xmlns:p14="http://schemas.microsoft.com/office/powerpoint/2010/main" val="2339415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D7222-184F-4584-B915-B2D7B9EDB910}"/>
              </a:ext>
            </a:extLst>
          </p:cNvPr>
          <p:cNvSpPr>
            <a:spLocks noGrp="1"/>
          </p:cNvSpPr>
          <p:nvPr>
            <p:ph type="title"/>
          </p:nvPr>
        </p:nvSpPr>
        <p:spPr>
          <a:xfrm>
            <a:off x="465950" y="365125"/>
            <a:ext cx="10515600" cy="1325563"/>
          </a:xfrm>
        </p:spPr>
        <p:txBody>
          <a:bodyPr/>
          <a:lstStyle/>
          <a:p>
            <a:r>
              <a:rPr lang="en-US" dirty="0"/>
              <a:t>Question for Home Page</a:t>
            </a:r>
          </a:p>
        </p:txBody>
      </p:sp>
      <p:sp>
        <p:nvSpPr>
          <p:cNvPr id="3" name="Content Placeholder 2">
            <a:extLst>
              <a:ext uri="{FF2B5EF4-FFF2-40B4-BE49-F238E27FC236}">
                <a16:creationId xmlns:a16="http://schemas.microsoft.com/office/drawing/2014/main" id="{E664786E-26D8-4481-BAAE-33EC5D27C4AF}"/>
              </a:ext>
            </a:extLst>
          </p:cNvPr>
          <p:cNvSpPr>
            <a:spLocks noGrp="1"/>
          </p:cNvSpPr>
          <p:nvPr>
            <p:ph idx="1"/>
          </p:nvPr>
        </p:nvSpPr>
        <p:spPr>
          <a:xfrm>
            <a:off x="465950" y="1690688"/>
            <a:ext cx="6464121" cy="2068968"/>
          </a:xfrm>
        </p:spPr>
        <p:txBody>
          <a:bodyPr>
            <a:noAutofit/>
          </a:bodyPr>
          <a:lstStyle/>
          <a:p>
            <a:r>
              <a:rPr lang="en-US" sz="2400" dirty="0"/>
              <a:t>Should the </a:t>
            </a:r>
            <a:r>
              <a:rPr lang="en-US" sz="2400" dirty="0" err="1"/>
              <a:t>StreamNet</a:t>
            </a:r>
            <a:r>
              <a:rPr lang="en-US" sz="2400" dirty="0"/>
              <a:t> descriptor text on home page be updated to refer to the Coordinated Assessments Partnership?</a:t>
            </a:r>
          </a:p>
          <a:p>
            <a:endParaRPr lang="en-US" sz="2400" dirty="0"/>
          </a:p>
          <a:p>
            <a:r>
              <a:rPr lang="en-US" sz="2400" dirty="0">
                <a:solidFill>
                  <a:schemeClr val="accent1"/>
                </a:solidFill>
              </a:rPr>
              <a:t>Suggested edits in Blue Font</a:t>
            </a:r>
            <a:r>
              <a:rPr lang="en-US" sz="2400" dirty="0"/>
              <a:t>:</a:t>
            </a:r>
          </a:p>
        </p:txBody>
      </p:sp>
      <p:pic>
        <p:nvPicPr>
          <p:cNvPr id="4" name="Picture 3">
            <a:extLst>
              <a:ext uri="{FF2B5EF4-FFF2-40B4-BE49-F238E27FC236}">
                <a16:creationId xmlns:a16="http://schemas.microsoft.com/office/drawing/2014/main" id="{C74C3595-500C-473F-935E-C7A3C07B324A}"/>
              </a:ext>
            </a:extLst>
          </p:cNvPr>
          <p:cNvPicPr>
            <a:picLocks noChangeAspect="1"/>
          </p:cNvPicPr>
          <p:nvPr/>
        </p:nvPicPr>
        <p:blipFill>
          <a:blip r:embed="rId2"/>
          <a:stretch>
            <a:fillRect/>
          </a:stretch>
        </p:blipFill>
        <p:spPr>
          <a:xfrm>
            <a:off x="6778298" y="371021"/>
            <a:ext cx="5099525" cy="3118204"/>
          </a:xfrm>
          <a:prstGeom prst="rect">
            <a:avLst/>
          </a:prstGeom>
        </p:spPr>
      </p:pic>
      <p:sp>
        <p:nvSpPr>
          <p:cNvPr id="5" name="TextBox 4">
            <a:extLst>
              <a:ext uri="{FF2B5EF4-FFF2-40B4-BE49-F238E27FC236}">
                <a16:creationId xmlns:a16="http://schemas.microsoft.com/office/drawing/2014/main" id="{716CBC09-AF05-4071-8C0F-5995F672648E}"/>
              </a:ext>
            </a:extLst>
          </p:cNvPr>
          <p:cNvSpPr txBox="1"/>
          <p:nvPr/>
        </p:nvSpPr>
        <p:spPr>
          <a:xfrm>
            <a:off x="838200" y="3759656"/>
            <a:ext cx="10887850" cy="2308324"/>
          </a:xfrm>
          <a:prstGeom prst="rect">
            <a:avLst/>
          </a:prstGeom>
          <a:noFill/>
        </p:spPr>
        <p:txBody>
          <a:bodyPr wrap="square" rtlCol="0">
            <a:spAutoFit/>
          </a:bodyPr>
          <a:lstStyle/>
          <a:p>
            <a:r>
              <a:rPr lang="en-US" sz="2400" dirty="0" err="1"/>
              <a:t>StreamNet</a:t>
            </a:r>
            <a:r>
              <a:rPr lang="en-US" sz="2400" dirty="0"/>
              <a:t> is a cooperative information management and data dissemination project focused on fisheries and aquatic related data and data related services in the Columbia River basin and the Pacific Northwest. </a:t>
            </a:r>
            <a:r>
              <a:rPr lang="en-US" sz="2400" dirty="0" err="1">
                <a:solidFill>
                  <a:schemeClr val="accent5">
                    <a:lumMod val="75000"/>
                  </a:schemeClr>
                </a:solidFill>
              </a:rPr>
              <a:t>StreamNet</a:t>
            </a:r>
            <a:r>
              <a:rPr lang="en-US" sz="2400" dirty="0">
                <a:solidFill>
                  <a:schemeClr val="accent5">
                    <a:lumMod val="75000"/>
                  </a:schemeClr>
                </a:solidFill>
              </a:rPr>
              <a:t> is also a co-lead of the Coordinated Assessments Partnership which focuses on sharing standardized high level indicators for informing regional assessments, reporting, and decision-making.</a:t>
            </a:r>
          </a:p>
          <a:p>
            <a:endParaRPr lang="en-US" sz="2400" dirty="0"/>
          </a:p>
        </p:txBody>
      </p:sp>
    </p:spTree>
    <p:extLst>
      <p:ext uri="{BB962C8B-B14F-4D97-AF65-F5344CB8AC3E}">
        <p14:creationId xmlns:p14="http://schemas.microsoft.com/office/powerpoint/2010/main" val="2403845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BA67A-E5DC-43BD-BE1D-33157AE59646}"/>
              </a:ext>
            </a:extLst>
          </p:cNvPr>
          <p:cNvSpPr>
            <a:spLocks noGrp="1"/>
          </p:cNvSpPr>
          <p:nvPr>
            <p:ph type="title"/>
          </p:nvPr>
        </p:nvSpPr>
        <p:spPr/>
        <p:txBody>
          <a:bodyPr/>
          <a:lstStyle/>
          <a:p>
            <a:r>
              <a:rPr lang="en-US" dirty="0"/>
              <a:t>Volunteers to Review Site pre-July launch</a:t>
            </a:r>
          </a:p>
        </p:txBody>
      </p:sp>
      <p:sp>
        <p:nvSpPr>
          <p:cNvPr id="3" name="Content Placeholder 2">
            <a:extLst>
              <a:ext uri="{FF2B5EF4-FFF2-40B4-BE49-F238E27FC236}">
                <a16:creationId xmlns:a16="http://schemas.microsoft.com/office/drawing/2014/main" id="{42CDB923-419D-4746-8885-4C3FE70DDB47}"/>
              </a:ext>
            </a:extLst>
          </p:cNvPr>
          <p:cNvSpPr>
            <a:spLocks noGrp="1"/>
          </p:cNvSpPr>
          <p:nvPr>
            <p:ph idx="1"/>
          </p:nvPr>
        </p:nvSpPr>
        <p:spPr/>
        <p:txBody>
          <a:bodyPr/>
          <a:lstStyle/>
          <a:p>
            <a:r>
              <a:rPr lang="en-US" dirty="0"/>
              <a:t>Test functionality of site pages and embedded links/tools/search </a:t>
            </a:r>
            <a:r>
              <a:rPr lang="en-US" dirty="0" err="1"/>
              <a:t>etc</a:t>
            </a:r>
            <a:endParaRPr lang="en-US" dirty="0"/>
          </a:p>
          <a:p>
            <a:r>
              <a:rPr lang="en-US" dirty="0"/>
              <a:t>High level review content for accuracy and/or comprehension</a:t>
            </a:r>
          </a:p>
          <a:p>
            <a:r>
              <a:rPr lang="en-US" dirty="0"/>
              <a:t>Edit page text for typos, grammar, flow</a:t>
            </a:r>
          </a:p>
          <a:p>
            <a:endParaRPr lang="en-US" dirty="0"/>
          </a:p>
          <a:p>
            <a:pPr marL="0" indent="0" algn="ctr">
              <a:buNone/>
            </a:pPr>
            <a:r>
              <a:rPr lang="en-US" i="1" dirty="0"/>
              <a:t>If you want to volunteer and haven’t yet please email Nancy</a:t>
            </a:r>
          </a:p>
          <a:p>
            <a:endParaRPr lang="en-US" dirty="0"/>
          </a:p>
        </p:txBody>
      </p:sp>
    </p:spTree>
    <p:extLst>
      <p:ext uri="{BB962C8B-B14F-4D97-AF65-F5344CB8AC3E}">
        <p14:creationId xmlns:p14="http://schemas.microsoft.com/office/powerpoint/2010/main" val="16985343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1B265-5E2A-462D-A44E-0496613147A6}"/>
              </a:ext>
            </a:extLst>
          </p:cNvPr>
          <p:cNvSpPr/>
          <p:nvPr/>
        </p:nvSpPr>
        <p:spPr>
          <a:xfrm>
            <a:off x="10069644" y="0"/>
            <a:ext cx="210312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55651A9-79A6-43EE-99A6-89345C851809}"/>
              </a:ext>
            </a:extLst>
          </p:cNvPr>
          <p:cNvSpPr>
            <a:spLocks noGrp="1"/>
          </p:cNvSpPr>
          <p:nvPr>
            <p:ph type="title"/>
          </p:nvPr>
        </p:nvSpPr>
        <p:spPr>
          <a:xfrm>
            <a:off x="531583" y="1389810"/>
            <a:ext cx="7702550" cy="2852737"/>
          </a:xfrm>
        </p:spPr>
        <p:txBody>
          <a:bodyPr>
            <a:normAutofit/>
          </a:bodyPr>
          <a:lstStyle/>
          <a:p>
            <a:r>
              <a:rPr lang="en-US" dirty="0"/>
              <a:t>CY 2020 Annual Project Report to BPA </a:t>
            </a:r>
            <a:endParaRPr lang="en-US" dirty="0">
              <a:solidFill>
                <a:schemeClr val="dk1"/>
              </a:solidFill>
            </a:endParaRPr>
          </a:p>
        </p:txBody>
      </p:sp>
      <p:sp>
        <p:nvSpPr>
          <p:cNvPr id="5" name="Text Placeholder 4">
            <a:extLst>
              <a:ext uri="{FF2B5EF4-FFF2-40B4-BE49-F238E27FC236}">
                <a16:creationId xmlns:a16="http://schemas.microsoft.com/office/drawing/2014/main" id="{4890C323-E2C7-4EF7-9862-2C1A0BDB212E}"/>
              </a:ext>
            </a:extLst>
          </p:cNvPr>
          <p:cNvSpPr>
            <a:spLocks noGrp="1"/>
          </p:cNvSpPr>
          <p:nvPr>
            <p:ph type="body" idx="1"/>
          </p:nvPr>
        </p:nvSpPr>
        <p:spPr>
          <a:xfrm>
            <a:off x="605604" y="4477312"/>
            <a:ext cx="10515600" cy="1500187"/>
          </a:xfrm>
        </p:spPr>
        <p:txBody>
          <a:bodyPr/>
          <a:lstStyle/>
          <a:p>
            <a:r>
              <a:rPr lang="en-US" dirty="0"/>
              <a:t>Nancy and </a:t>
            </a:r>
            <a:r>
              <a:rPr lang="en-US" dirty="0" err="1"/>
              <a:t>SteamNet</a:t>
            </a:r>
            <a:r>
              <a:rPr lang="en-US" dirty="0"/>
              <a:t> members</a:t>
            </a:r>
          </a:p>
        </p:txBody>
      </p:sp>
      <p:grpSp>
        <p:nvGrpSpPr>
          <p:cNvPr id="11" name="Group 10">
            <a:extLst>
              <a:ext uri="{FF2B5EF4-FFF2-40B4-BE49-F238E27FC236}">
                <a16:creationId xmlns:a16="http://schemas.microsoft.com/office/drawing/2014/main" id="{C8DF757A-147D-4026-9C0E-B79F4823C5E0}"/>
              </a:ext>
            </a:extLst>
          </p:cNvPr>
          <p:cNvGrpSpPr/>
          <p:nvPr/>
        </p:nvGrpSpPr>
        <p:grpSpPr>
          <a:xfrm>
            <a:off x="8991647" y="4460687"/>
            <a:ext cx="2222382" cy="1706039"/>
            <a:chOff x="8966985" y="2356624"/>
            <a:chExt cx="2222382" cy="1706039"/>
          </a:xfrm>
        </p:grpSpPr>
        <p:sp>
          <p:nvSpPr>
            <p:cNvPr id="12" name="Rectangle 11">
              <a:extLst>
                <a:ext uri="{FF2B5EF4-FFF2-40B4-BE49-F238E27FC236}">
                  <a16:creationId xmlns:a16="http://schemas.microsoft.com/office/drawing/2014/main" id="{4B9B967D-E9CD-4F63-80E2-58FC3F456D19}"/>
                </a:ext>
              </a:extLst>
            </p:cNvPr>
            <p:cNvSpPr/>
            <p:nvPr/>
          </p:nvSpPr>
          <p:spPr>
            <a:xfrm>
              <a:off x="8966985" y="2356624"/>
              <a:ext cx="2222382" cy="298344"/>
            </a:xfrm>
            <a:prstGeom prst="rect">
              <a:avLst/>
            </a:prstGeom>
            <a:solidFill>
              <a:srgbClr val="FFFFFF">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2341F2E-27FE-4469-B3C7-2A93A573F4B7}"/>
                </a:ext>
              </a:extLst>
            </p:cNvPr>
            <p:cNvPicPr>
              <a:picLocks noChangeAspect="1"/>
            </p:cNvPicPr>
            <p:nvPr/>
          </p:nvPicPr>
          <p:blipFill>
            <a:blip r:embed="rId2"/>
            <a:stretch>
              <a:fillRect/>
            </a:stretch>
          </p:blipFill>
          <p:spPr>
            <a:xfrm>
              <a:off x="9015114" y="2380688"/>
              <a:ext cx="2109059" cy="1681975"/>
            </a:xfrm>
            <a:prstGeom prst="rect">
              <a:avLst/>
            </a:prstGeom>
          </p:spPr>
        </p:pic>
      </p:grpSp>
    </p:spTree>
    <p:extLst>
      <p:ext uri="{BB962C8B-B14F-4D97-AF65-F5344CB8AC3E}">
        <p14:creationId xmlns:p14="http://schemas.microsoft.com/office/powerpoint/2010/main" val="3756763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552DD-22CC-4DA9-B9B0-9802F2B25524}"/>
              </a:ext>
            </a:extLst>
          </p:cNvPr>
          <p:cNvSpPr>
            <a:spLocks noGrp="1"/>
          </p:cNvSpPr>
          <p:nvPr>
            <p:ph type="title"/>
          </p:nvPr>
        </p:nvSpPr>
        <p:spPr/>
        <p:txBody>
          <a:bodyPr/>
          <a:lstStyle/>
          <a:p>
            <a:r>
              <a:rPr lang="en-US" dirty="0"/>
              <a:t>Timeline</a:t>
            </a:r>
          </a:p>
        </p:txBody>
      </p:sp>
      <p:sp>
        <p:nvSpPr>
          <p:cNvPr id="4" name="Rectangle 3">
            <a:extLst>
              <a:ext uri="{FF2B5EF4-FFF2-40B4-BE49-F238E27FC236}">
                <a16:creationId xmlns:a16="http://schemas.microsoft.com/office/drawing/2014/main" id="{1B95C53C-FCFD-4C63-B459-3DE7D1DF2F4A}"/>
              </a:ext>
            </a:extLst>
          </p:cNvPr>
          <p:cNvSpPr/>
          <p:nvPr/>
        </p:nvSpPr>
        <p:spPr>
          <a:xfrm>
            <a:off x="10069644" y="0"/>
            <a:ext cx="210312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46CD627-7762-4048-AD53-729974A7EF03}"/>
              </a:ext>
            </a:extLst>
          </p:cNvPr>
          <p:cNvSpPr txBox="1"/>
          <p:nvPr/>
        </p:nvSpPr>
        <p:spPr>
          <a:xfrm>
            <a:off x="112301" y="5068849"/>
            <a:ext cx="834189" cy="369332"/>
          </a:xfrm>
          <a:prstGeom prst="rect">
            <a:avLst/>
          </a:prstGeom>
          <a:noFill/>
        </p:spPr>
        <p:txBody>
          <a:bodyPr wrap="square" rtlCol="0">
            <a:spAutoFit/>
          </a:bodyPr>
          <a:lstStyle/>
          <a:p>
            <a:r>
              <a:rPr lang="en-US" dirty="0"/>
              <a:t>Jan 25</a:t>
            </a:r>
          </a:p>
        </p:txBody>
      </p:sp>
      <p:sp>
        <p:nvSpPr>
          <p:cNvPr id="12" name="TextBox 11">
            <a:extLst>
              <a:ext uri="{FF2B5EF4-FFF2-40B4-BE49-F238E27FC236}">
                <a16:creationId xmlns:a16="http://schemas.microsoft.com/office/drawing/2014/main" id="{4097425D-ABE7-4766-B53C-2009CAB98003}"/>
              </a:ext>
            </a:extLst>
          </p:cNvPr>
          <p:cNvSpPr txBox="1"/>
          <p:nvPr/>
        </p:nvSpPr>
        <p:spPr>
          <a:xfrm>
            <a:off x="502480" y="4550084"/>
            <a:ext cx="834189" cy="369332"/>
          </a:xfrm>
          <a:prstGeom prst="rect">
            <a:avLst/>
          </a:prstGeom>
          <a:noFill/>
        </p:spPr>
        <p:txBody>
          <a:bodyPr wrap="square" rtlCol="0">
            <a:spAutoFit/>
          </a:bodyPr>
          <a:lstStyle/>
          <a:p>
            <a:r>
              <a:rPr lang="en-US" dirty="0"/>
              <a:t>Feb 22</a:t>
            </a:r>
          </a:p>
        </p:txBody>
      </p:sp>
      <p:sp>
        <p:nvSpPr>
          <p:cNvPr id="13" name="TextBox 12">
            <a:extLst>
              <a:ext uri="{FF2B5EF4-FFF2-40B4-BE49-F238E27FC236}">
                <a16:creationId xmlns:a16="http://schemas.microsoft.com/office/drawing/2014/main" id="{5861EC17-FF06-495F-8C99-C7EC54EDC79B}"/>
              </a:ext>
            </a:extLst>
          </p:cNvPr>
          <p:cNvSpPr txBox="1"/>
          <p:nvPr/>
        </p:nvSpPr>
        <p:spPr>
          <a:xfrm>
            <a:off x="809385" y="4042351"/>
            <a:ext cx="834189" cy="369332"/>
          </a:xfrm>
          <a:prstGeom prst="rect">
            <a:avLst/>
          </a:prstGeom>
          <a:noFill/>
        </p:spPr>
        <p:txBody>
          <a:bodyPr wrap="square" rtlCol="0">
            <a:spAutoFit/>
          </a:bodyPr>
          <a:lstStyle/>
          <a:p>
            <a:r>
              <a:rPr lang="en-US" dirty="0"/>
              <a:t>Mar 1</a:t>
            </a:r>
          </a:p>
        </p:txBody>
      </p:sp>
      <p:sp>
        <p:nvSpPr>
          <p:cNvPr id="14" name="TextBox 13">
            <a:extLst>
              <a:ext uri="{FF2B5EF4-FFF2-40B4-BE49-F238E27FC236}">
                <a16:creationId xmlns:a16="http://schemas.microsoft.com/office/drawing/2014/main" id="{DF106204-65DB-412C-BEFD-60455A39D1F7}"/>
              </a:ext>
            </a:extLst>
          </p:cNvPr>
          <p:cNvSpPr txBox="1"/>
          <p:nvPr/>
        </p:nvSpPr>
        <p:spPr>
          <a:xfrm>
            <a:off x="1130084" y="3568831"/>
            <a:ext cx="834189" cy="369332"/>
          </a:xfrm>
          <a:prstGeom prst="rect">
            <a:avLst/>
          </a:prstGeom>
          <a:noFill/>
        </p:spPr>
        <p:txBody>
          <a:bodyPr wrap="square" rtlCol="0">
            <a:spAutoFit/>
          </a:bodyPr>
          <a:lstStyle/>
          <a:p>
            <a:r>
              <a:rPr lang="en-US" dirty="0"/>
              <a:t>Mar 4</a:t>
            </a:r>
          </a:p>
        </p:txBody>
      </p:sp>
      <p:sp>
        <p:nvSpPr>
          <p:cNvPr id="15" name="TextBox 14">
            <a:extLst>
              <a:ext uri="{FF2B5EF4-FFF2-40B4-BE49-F238E27FC236}">
                <a16:creationId xmlns:a16="http://schemas.microsoft.com/office/drawing/2014/main" id="{3B0A864E-2A52-4AF2-BD58-3744FD3488AB}"/>
              </a:ext>
            </a:extLst>
          </p:cNvPr>
          <p:cNvSpPr txBox="1"/>
          <p:nvPr/>
        </p:nvSpPr>
        <p:spPr>
          <a:xfrm>
            <a:off x="1452417" y="3039927"/>
            <a:ext cx="908802" cy="369332"/>
          </a:xfrm>
          <a:prstGeom prst="rect">
            <a:avLst/>
          </a:prstGeom>
          <a:noFill/>
        </p:spPr>
        <p:txBody>
          <a:bodyPr wrap="square" rtlCol="0">
            <a:spAutoFit/>
          </a:bodyPr>
          <a:lstStyle/>
          <a:p>
            <a:r>
              <a:rPr lang="en-US" dirty="0"/>
              <a:t>Mar 11</a:t>
            </a:r>
          </a:p>
        </p:txBody>
      </p:sp>
      <p:sp>
        <p:nvSpPr>
          <p:cNvPr id="16" name="TextBox 15">
            <a:extLst>
              <a:ext uri="{FF2B5EF4-FFF2-40B4-BE49-F238E27FC236}">
                <a16:creationId xmlns:a16="http://schemas.microsoft.com/office/drawing/2014/main" id="{CFBA1078-5EA1-4C79-89DA-0B5025619B4C}"/>
              </a:ext>
            </a:extLst>
          </p:cNvPr>
          <p:cNvSpPr txBox="1"/>
          <p:nvPr/>
        </p:nvSpPr>
        <p:spPr>
          <a:xfrm>
            <a:off x="1911656" y="2591897"/>
            <a:ext cx="950614" cy="369332"/>
          </a:xfrm>
          <a:prstGeom prst="rect">
            <a:avLst/>
          </a:prstGeom>
          <a:noFill/>
        </p:spPr>
        <p:txBody>
          <a:bodyPr wrap="square" rtlCol="0">
            <a:spAutoFit/>
          </a:bodyPr>
          <a:lstStyle/>
          <a:p>
            <a:r>
              <a:rPr lang="en-US" dirty="0"/>
              <a:t>Mar 19</a:t>
            </a:r>
          </a:p>
        </p:txBody>
      </p:sp>
      <p:sp>
        <p:nvSpPr>
          <p:cNvPr id="17" name="TextBox 16">
            <a:extLst>
              <a:ext uri="{FF2B5EF4-FFF2-40B4-BE49-F238E27FC236}">
                <a16:creationId xmlns:a16="http://schemas.microsoft.com/office/drawing/2014/main" id="{0A3A947C-93F8-4765-BB23-DEE44771FA3C}"/>
              </a:ext>
            </a:extLst>
          </p:cNvPr>
          <p:cNvSpPr txBox="1"/>
          <p:nvPr/>
        </p:nvSpPr>
        <p:spPr>
          <a:xfrm>
            <a:off x="2415516" y="2140631"/>
            <a:ext cx="909430" cy="369332"/>
          </a:xfrm>
          <a:prstGeom prst="rect">
            <a:avLst/>
          </a:prstGeom>
          <a:noFill/>
        </p:spPr>
        <p:txBody>
          <a:bodyPr wrap="square" rtlCol="0">
            <a:spAutoFit/>
          </a:bodyPr>
          <a:lstStyle/>
          <a:p>
            <a:r>
              <a:rPr lang="en-US" dirty="0"/>
              <a:t>Mar 29</a:t>
            </a:r>
          </a:p>
        </p:txBody>
      </p:sp>
      <p:sp>
        <p:nvSpPr>
          <p:cNvPr id="18" name="TextBox 17">
            <a:extLst>
              <a:ext uri="{FF2B5EF4-FFF2-40B4-BE49-F238E27FC236}">
                <a16:creationId xmlns:a16="http://schemas.microsoft.com/office/drawing/2014/main" id="{EE0D521E-138A-490F-998C-7AECB386DFF3}"/>
              </a:ext>
            </a:extLst>
          </p:cNvPr>
          <p:cNvSpPr txBox="1"/>
          <p:nvPr/>
        </p:nvSpPr>
        <p:spPr>
          <a:xfrm>
            <a:off x="2932795" y="1646468"/>
            <a:ext cx="950614" cy="369332"/>
          </a:xfrm>
          <a:prstGeom prst="rect">
            <a:avLst/>
          </a:prstGeom>
          <a:noFill/>
        </p:spPr>
        <p:txBody>
          <a:bodyPr wrap="square" rtlCol="0">
            <a:spAutoFit/>
          </a:bodyPr>
          <a:lstStyle/>
          <a:p>
            <a:r>
              <a:rPr lang="en-US" dirty="0"/>
              <a:t>Apr 4 /5 </a:t>
            </a:r>
          </a:p>
        </p:txBody>
      </p:sp>
      <p:sp>
        <p:nvSpPr>
          <p:cNvPr id="19" name="Rectangle: Top Corners One Rounded and One Snipped 18">
            <a:extLst>
              <a:ext uri="{FF2B5EF4-FFF2-40B4-BE49-F238E27FC236}">
                <a16:creationId xmlns:a16="http://schemas.microsoft.com/office/drawing/2014/main" id="{C634F023-23AB-4CDF-8222-8D399C108655}"/>
              </a:ext>
            </a:extLst>
          </p:cNvPr>
          <p:cNvSpPr/>
          <p:nvPr/>
        </p:nvSpPr>
        <p:spPr>
          <a:xfrm>
            <a:off x="838200" y="5060825"/>
            <a:ext cx="5669280" cy="365760"/>
          </a:xfrm>
          <a:prstGeom prst="snipRoundRect">
            <a:avLst/>
          </a:prstGeom>
          <a:solidFill>
            <a:srgbClr val="88A5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Web form updated and confirmed with SN partners</a:t>
            </a:r>
          </a:p>
        </p:txBody>
      </p:sp>
      <p:sp>
        <p:nvSpPr>
          <p:cNvPr id="20" name="Rectangle: Top Corners One Rounded and One Snipped 19">
            <a:extLst>
              <a:ext uri="{FF2B5EF4-FFF2-40B4-BE49-F238E27FC236}">
                <a16:creationId xmlns:a16="http://schemas.microsoft.com/office/drawing/2014/main" id="{BD01E75B-B7F8-422D-96AF-C0FC89318393}"/>
              </a:ext>
            </a:extLst>
          </p:cNvPr>
          <p:cNvSpPr/>
          <p:nvPr/>
        </p:nvSpPr>
        <p:spPr>
          <a:xfrm>
            <a:off x="1232143" y="4576151"/>
            <a:ext cx="5669280" cy="365760"/>
          </a:xfrm>
          <a:prstGeom prst="snipRoundRect">
            <a:avLst/>
          </a:prstGeom>
          <a:solidFill>
            <a:srgbClr val="7D9C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Web form completed by SN partners</a:t>
            </a:r>
          </a:p>
        </p:txBody>
      </p:sp>
      <p:sp>
        <p:nvSpPr>
          <p:cNvPr id="21" name="Rectangle: Top Corners One Rounded and One Snipped 20">
            <a:extLst>
              <a:ext uri="{FF2B5EF4-FFF2-40B4-BE49-F238E27FC236}">
                <a16:creationId xmlns:a16="http://schemas.microsoft.com/office/drawing/2014/main" id="{90891267-CE1D-4E64-B745-E5B8DE5E0D21}"/>
              </a:ext>
            </a:extLst>
          </p:cNvPr>
          <p:cNvSpPr/>
          <p:nvPr/>
        </p:nvSpPr>
        <p:spPr>
          <a:xfrm>
            <a:off x="1485968" y="4082087"/>
            <a:ext cx="5669280" cy="365760"/>
          </a:xfrm>
          <a:prstGeom prst="snipRoundRect">
            <a:avLst/>
          </a:prstGeom>
          <a:solidFill>
            <a:srgbClr val="7798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Draft report emailed</a:t>
            </a:r>
          </a:p>
        </p:txBody>
      </p:sp>
      <p:sp>
        <p:nvSpPr>
          <p:cNvPr id="22" name="Rectangle: Top Corners One Rounded and One Snipped 21">
            <a:extLst>
              <a:ext uri="{FF2B5EF4-FFF2-40B4-BE49-F238E27FC236}">
                <a16:creationId xmlns:a16="http://schemas.microsoft.com/office/drawing/2014/main" id="{93DB8486-EE6D-44A6-B47B-9608FFE127CB}"/>
              </a:ext>
            </a:extLst>
          </p:cNvPr>
          <p:cNvSpPr/>
          <p:nvPr/>
        </p:nvSpPr>
        <p:spPr>
          <a:xfrm>
            <a:off x="1816970" y="3585401"/>
            <a:ext cx="5669280" cy="365760"/>
          </a:xfrm>
          <a:prstGeom prst="snipRoundRect">
            <a:avLst/>
          </a:prstGeom>
          <a:solidFill>
            <a:srgbClr val="5780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SN SC meeting discussion on report</a:t>
            </a:r>
          </a:p>
        </p:txBody>
      </p:sp>
      <p:sp>
        <p:nvSpPr>
          <p:cNvPr id="23" name="Rectangle: Top Corners One Rounded and One Snipped 22">
            <a:extLst>
              <a:ext uri="{FF2B5EF4-FFF2-40B4-BE49-F238E27FC236}">
                <a16:creationId xmlns:a16="http://schemas.microsoft.com/office/drawing/2014/main" id="{87AFABE2-8113-49FF-ADE5-9FF167C3BE81}"/>
              </a:ext>
            </a:extLst>
          </p:cNvPr>
          <p:cNvSpPr/>
          <p:nvPr/>
        </p:nvSpPr>
        <p:spPr>
          <a:xfrm>
            <a:off x="2249115" y="3059147"/>
            <a:ext cx="5669280" cy="365760"/>
          </a:xfrm>
          <a:prstGeom prst="snipRoundRect">
            <a:avLst/>
          </a:prstGeom>
          <a:solidFill>
            <a:srgbClr val="3D6B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Revised / additional content due from partners</a:t>
            </a:r>
          </a:p>
        </p:txBody>
      </p:sp>
      <p:sp>
        <p:nvSpPr>
          <p:cNvPr id="24" name="Rectangle: Top Corners One Rounded and One Snipped 23">
            <a:extLst>
              <a:ext uri="{FF2B5EF4-FFF2-40B4-BE49-F238E27FC236}">
                <a16:creationId xmlns:a16="http://schemas.microsoft.com/office/drawing/2014/main" id="{8F33FB55-241D-408E-8644-AED111A87FE9}"/>
              </a:ext>
            </a:extLst>
          </p:cNvPr>
          <p:cNvSpPr/>
          <p:nvPr/>
        </p:nvSpPr>
        <p:spPr>
          <a:xfrm>
            <a:off x="2767224" y="2599389"/>
            <a:ext cx="5669280" cy="365760"/>
          </a:xfrm>
          <a:prstGeom prst="snipRoundRect">
            <a:avLst/>
          </a:prstGeom>
          <a:solidFill>
            <a:srgbClr val="335A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Revised report emailed to partners</a:t>
            </a:r>
          </a:p>
        </p:txBody>
      </p:sp>
      <p:sp>
        <p:nvSpPr>
          <p:cNvPr id="25" name="Rectangle: Top Corners One Rounded and One Snipped 24">
            <a:extLst>
              <a:ext uri="{FF2B5EF4-FFF2-40B4-BE49-F238E27FC236}">
                <a16:creationId xmlns:a16="http://schemas.microsoft.com/office/drawing/2014/main" id="{76E85786-943A-43DC-AFBB-19C8599D2C72}"/>
              </a:ext>
            </a:extLst>
          </p:cNvPr>
          <p:cNvSpPr/>
          <p:nvPr/>
        </p:nvSpPr>
        <p:spPr>
          <a:xfrm>
            <a:off x="3251696" y="2131929"/>
            <a:ext cx="5669280" cy="365760"/>
          </a:xfrm>
          <a:prstGeom prst="snipRoundRect">
            <a:avLst/>
          </a:prstGeom>
          <a:solidFill>
            <a:srgbClr val="2948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Final input due from partners</a:t>
            </a:r>
          </a:p>
        </p:txBody>
      </p:sp>
      <p:sp>
        <p:nvSpPr>
          <p:cNvPr id="26" name="Rectangle: Top Corners One Rounded and One Snipped 25">
            <a:extLst>
              <a:ext uri="{FF2B5EF4-FFF2-40B4-BE49-F238E27FC236}">
                <a16:creationId xmlns:a16="http://schemas.microsoft.com/office/drawing/2014/main" id="{6B329EC9-60D5-412F-BC07-1175BE54734A}"/>
              </a:ext>
            </a:extLst>
          </p:cNvPr>
          <p:cNvSpPr/>
          <p:nvPr/>
        </p:nvSpPr>
        <p:spPr>
          <a:xfrm>
            <a:off x="3847045" y="1651955"/>
            <a:ext cx="5669280" cy="365760"/>
          </a:xfrm>
          <a:prstGeom prst="snip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Report submitted to BPA</a:t>
            </a:r>
          </a:p>
        </p:txBody>
      </p:sp>
      <p:sp>
        <p:nvSpPr>
          <p:cNvPr id="27" name="Star: 5 Points 26">
            <a:extLst>
              <a:ext uri="{FF2B5EF4-FFF2-40B4-BE49-F238E27FC236}">
                <a16:creationId xmlns:a16="http://schemas.microsoft.com/office/drawing/2014/main" id="{9E6DD5D9-BF69-4209-9320-A10BCC3C7692}"/>
              </a:ext>
            </a:extLst>
          </p:cNvPr>
          <p:cNvSpPr/>
          <p:nvPr/>
        </p:nvSpPr>
        <p:spPr>
          <a:xfrm>
            <a:off x="570642" y="3407798"/>
            <a:ext cx="577514" cy="533400"/>
          </a:xfrm>
          <a:prstGeom prst="star5">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5B256B53-8ACD-44F2-AC87-01938088F4F5}"/>
              </a:ext>
            </a:extLst>
          </p:cNvPr>
          <p:cNvGrpSpPr/>
          <p:nvPr/>
        </p:nvGrpSpPr>
        <p:grpSpPr>
          <a:xfrm>
            <a:off x="8991647" y="4460687"/>
            <a:ext cx="2222382" cy="1706039"/>
            <a:chOff x="8966985" y="2356624"/>
            <a:chExt cx="2222382" cy="1706039"/>
          </a:xfrm>
        </p:grpSpPr>
        <p:sp>
          <p:nvSpPr>
            <p:cNvPr id="29" name="Rectangle 28">
              <a:extLst>
                <a:ext uri="{FF2B5EF4-FFF2-40B4-BE49-F238E27FC236}">
                  <a16:creationId xmlns:a16="http://schemas.microsoft.com/office/drawing/2014/main" id="{914A4FF2-0576-45A7-B726-5A678D651E94}"/>
                </a:ext>
              </a:extLst>
            </p:cNvPr>
            <p:cNvSpPr/>
            <p:nvPr/>
          </p:nvSpPr>
          <p:spPr>
            <a:xfrm>
              <a:off x="8966985" y="2356624"/>
              <a:ext cx="2222382" cy="298344"/>
            </a:xfrm>
            <a:prstGeom prst="rect">
              <a:avLst/>
            </a:prstGeom>
            <a:solidFill>
              <a:srgbClr val="FFFFFF">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750C16B9-5A81-459D-908C-503EAF2D1BA0}"/>
                </a:ext>
              </a:extLst>
            </p:cNvPr>
            <p:cNvPicPr>
              <a:picLocks noChangeAspect="1"/>
            </p:cNvPicPr>
            <p:nvPr/>
          </p:nvPicPr>
          <p:blipFill>
            <a:blip r:embed="rId3"/>
            <a:stretch>
              <a:fillRect/>
            </a:stretch>
          </p:blipFill>
          <p:spPr>
            <a:xfrm>
              <a:off x="9015114" y="2380688"/>
              <a:ext cx="2109059" cy="1681975"/>
            </a:xfrm>
            <a:prstGeom prst="rect">
              <a:avLst/>
            </a:prstGeom>
          </p:spPr>
        </p:pic>
      </p:grpSp>
    </p:spTree>
    <p:extLst>
      <p:ext uri="{BB962C8B-B14F-4D97-AF65-F5344CB8AC3E}">
        <p14:creationId xmlns:p14="http://schemas.microsoft.com/office/powerpoint/2010/main" val="33083443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552DD-22CC-4DA9-B9B0-9802F2B25524}"/>
              </a:ext>
            </a:extLst>
          </p:cNvPr>
          <p:cNvSpPr>
            <a:spLocks noGrp="1"/>
          </p:cNvSpPr>
          <p:nvPr>
            <p:ph type="title"/>
          </p:nvPr>
        </p:nvSpPr>
        <p:spPr/>
        <p:txBody>
          <a:bodyPr/>
          <a:lstStyle/>
          <a:p>
            <a:r>
              <a:rPr lang="en-US" dirty="0"/>
              <a:t>Status &amp; Discussion of Draft Report</a:t>
            </a:r>
          </a:p>
        </p:txBody>
      </p:sp>
      <p:sp>
        <p:nvSpPr>
          <p:cNvPr id="4" name="Rectangle 3">
            <a:extLst>
              <a:ext uri="{FF2B5EF4-FFF2-40B4-BE49-F238E27FC236}">
                <a16:creationId xmlns:a16="http://schemas.microsoft.com/office/drawing/2014/main" id="{DAE6FF1D-B592-432C-AB35-EEB820DF3DAA}"/>
              </a:ext>
            </a:extLst>
          </p:cNvPr>
          <p:cNvSpPr/>
          <p:nvPr/>
        </p:nvSpPr>
        <p:spPr>
          <a:xfrm>
            <a:off x="10069644" y="0"/>
            <a:ext cx="210312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418EC2D0-14CB-496E-A671-4D5C3BCB9F94}"/>
              </a:ext>
            </a:extLst>
          </p:cNvPr>
          <p:cNvSpPr>
            <a:spLocks noGrp="1"/>
          </p:cNvSpPr>
          <p:nvPr>
            <p:ph idx="1"/>
          </p:nvPr>
        </p:nvSpPr>
        <p:spPr>
          <a:xfrm>
            <a:off x="552594" y="1647826"/>
            <a:ext cx="8698086" cy="4351338"/>
          </a:xfrm>
        </p:spPr>
        <p:txBody>
          <a:bodyPr>
            <a:normAutofit/>
          </a:bodyPr>
          <a:lstStyle/>
          <a:p>
            <a:r>
              <a:rPr lang="en-US" sz="2400" dirty="0"/>
              <a:t>March 11, verify all content has been updated for 2020 </a:t>
            </a:r>
          </a:p>
          <a:p>
            <a:pPr lvl="1"/>
            <a:r>
              <a:rPr lang="en-US" dirty="0"/>
              <a:t>Some comments included in draft report where it appears 2020 partner updates are pending</a:t>
            </a:r>
          </a:p>
          <a:p>
            <a:pPr lvl="1"/>
            <a:r>
              <a:rPr lang="en-US" dirty="0"/>
              <a:t>Some comments in the draft report to draw attention to revised text that requires review from members:</a:t>
            </a:r>
          </a:p>
          <a:p>
            <a:pPr lvl="2"/>
            <a:r>
              <a:rPr lang="en-US" sz="2400" dirty="0"/>
              <a:t>Jen Bayer</a:t>
            </a:r>
          </a:p>
          <a:p>
            <a:pPr lvl="2"/>
            <a:r>
              <a:rPr lang="en-US" sz="2400" dirty="0"/>
              <a:t>Denise Kelsey</a:t>
            </a:r>
          </a:p>
          <a:p>
            <a:pPr lvl="2"/>
            <a:r>
              <a:rPr lang="en-US" sz="2400" dirty="0"/>
              <a:t>Doug </a:t>
            </a:r>
            <a:r>
              <a:rPr lang="en-US" sz="2400" dirty="0" err="1"/>
              <a:t>Threloff</a:t>
            </a:r>
            <a:endParaRPr lang="en-US" sz="2400" dirty="0"/>
          </a:p>
          <a:p>
            <a:pPr lvl="2"/>
            <a:r>
              <a:rPr lang="en-US" sz="2400" dirty="0"/>
              <a:t>Tami Wilkerson</a:t>
            </a:r>
          </a:p>
          <a:p>
            <a:r>
              <a:rPr lang="en-US" sz="2400" dirty="0"/>
              <a:t>March 19, Executive Summary will be updated once all components are updated</a:t>
            </a:r>
          </a:p>
          <a:p>
            <a:endParaRPr lang="en-US" sz="2400" dirty="0"/>
          </a:p>
          <a:p>
            <a:endParaRPr lang="en-US" sz="2400" dirty="0"/>
          </a:p>
        </p:txBody>
      </p:sp>
      <p:grpSp>
        <p:nvGrpSpPr>
          <p:cNvPr id="8" name="Group 7">
            <a:extLst>
              <a:ext uri="{FF2B5EF4-FFF2-40B4-BE49-F238E27FC236}">
                <a16:creationId xmlns:a16="http://schemas.microsoft.com/office/drawing/2014/main" id="{F1583F20-4EEF-4F15-B124-DC964691EC27}"/>
              </a:ext>
            </a:extLst>
          </p:cNvPr>
          <p:cNvGrpSpPr/>
          <p:nvPr/>
        </p:nvGrpSpPr>
        <p:grpSpPr>
          <a:xfrm>
            <a:off x="8991647" y="4460687"/>
            <a:ext cx="2222382" cy="1706039"/>
            <a:chOff x="8966985" y="2356624"/>
            <a:chExt cx="2222382" cy="1706039"/>
          </a:xfrm>
        </p:grpSpPr>
        <p:sp>
          <p:nvSpPr>
            <p:cNvPr id="10" name="Rectangle 9">
              <a:extLst>
                <a:ext uri="{FF2B5EF4-FFF2-40B4-BE49-F238E27FC236}">
                  <a16:creationId xmlns:a16="http://schemas.microsoft.com/office/drawing/2014/main" id="{B6E8B805-0346-4EF8-A26A-3BADBD85A570}"/>
                </a:ext>
              </a:extLst>
            </p:cNvPr>
            <p:cNvSpPr/>
            <p:nvPr/>
          </p:nvSpPr>
          <p:spPr>
            <a:xfrm>
              <a:off x="8966985" y="2356624"/>
              <a:ext cx="2222382" cy="298344"/>
            </a:xfrm>
            <a:prstGeom prst="rect">
              <a:avLst/>
            </a:prstGeom>
            <a:solidFill>
              <a:srgbClr val="FFFFFF">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2108599-F9E6-4A58-BE73-DF2BADAE651C}"/>
                </a:ext>
              </a:extLst>
            </p:cNvPr>
            <p:cNvPicPr>
              <a:picLocks noChangeAspect="1"/>
            </p:cNvPicPr>
            <p:nvPr/>
          </p:nvPicPr>
          <p:blipFill>
            <a:blip r:embed="rId2"/>
            <a:stretch>
              <a:fillRect/>
            </a:stretch>
          </p:blipFill>
          <p:spPr>
            <a:xfrm>
              <a:off x="9015114" y="2380688"/>
              <a:ext cx="2109059" cy="1681975"/>
            </a:xfrm>
            <a:prstGeom prst="rect">
              <a:avLst/>
            </a:prstGeom>
          </p:spPr>
        </p:pic>
      </p:grpSp>
    </p:spTree>
    <p:extLst>
      <p:ext uri="{BB962C8B-B14F-4D97-AF65-F5344CB8AC3E}">
        <p14:creationId xmlns:p14="http://schemas.microsoft.com/office/powerpoint/2010/main" val="390478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7A96E-6C18-4547-80C6-CE2414953182}"/>
              </a:ext>
            </a:extLst>
          </p:cNvPr>
          <p:cNvSpPr>
            <a:spLocks noGrp="1"/>
          </p:cNvSpPr>
          <p:nvPr>
            <p:ph type="title"/>
          </p:nvPr>
        </p:nvSpPr>
        <p:spPr>
          <a:xfrm>
            <a:off x="838200" y="365125"/>
            <a:ext cx="10515600" cy="1002397"/>
          </a:xfrm>
        </p:spPr>
        <p:txBody>
          <a:bodyPr/>
          <a:lstStyle/>
          <a:p>
            <a:r>
              <a:rPr lang="en-US" dirty="0" err="1"/>
              <a:t>Mentimeter</a:t>
            </a:r>
            <a:r>
              <a:rPr lang="en-US" dirty="0"/>
              <a:t> Ice Breaker </a:t>
            </a:r>
            <a:r>
              <a:rPr lang="en-US" sz="2200" dirty="0"/>
              <a:t>(2 ways to access)</a:t>
            </a:r>
          </a:p>
        </p:txBody>
      </p:sp>
      <p:sp>
        <p:nvSpPr>
          <p:cNvPr id="3" name="Content Placeholder 2">
            <a:extLst>
              <a:ext uri="{FF2B5EF4-FFF2-40B4-BE49-F238E27FC236}">
                <a16:creationId xmlns:a16="http://schemas.microsoft.com/office/drawing/2014/main" id="{691D361F-0CB4-4E5D-938A-6100F7B8997C}"/>
              </a:ext>
            </a:extLst>
          </p:cNvPr>
          <p:cNvSpPr>
            <a:spLocks noGrp="1"/>
          </p:cNvSpPr>
          <p:nvPr>
            <p:ph idx="1"/>
          </p:nvPr>
        </p:nvSpPr>
        <p:spPr>
          <a:xfrm>
            <a:off x="7329164" y="1850603"/>
            <a:ext cx="4696272" cy="2503935"/>
          </a:xfrm>
        </p:spPr>
        <p:txBody>
          <a:bodyPr>
            <a:normAutofit/>
          </a:bodyPr>
          <a:lstStyle/>
          <a:p>
            <a:pPr marL="0" indent="0">
              <a:buNone/>
            </a:pPr>
            <a:r>
              <a:rPr lang="en-US" sz="2200" b="1" dirty="0"/>
              <a:t>Go to the Chat Box </a:t>
            </a:r>
          </a:p>
          <a:p>
            <a:r>
              <a:rPr lang="en-US" sz="2200" dirty="0"/>
              <a:t>click on the weblink in the chat</a:t>
            </a:r>
          </a:p>
          <a:p>
            <a:pPr marL="0" indent="0">
              <a:buNone/>
            </a:pPr>
            <a:r>
              <a:rPr lang="en-US" sz="2200" dirty="0"/>
              <a:t>https://www.menti.com/tr9mpm47b1</a:t>
            </a:r>
          </a:p>
        </p:txBody>
      </p:sp>
      <p:sp>
        <p:nvSpPr>
          <p:cNvPr id="7" name="TextBox 6">
            <a:extLst>
              <a:ext uri="{FF2B5EF4-FFF2-40B4-BE49-F238E27FC236}">
                <a16:creationId xmlns:a16="http://schemas.microsoft.com/office/drawing/2014/main" id="{CF07C207-5ED0-471D-B716-F686BAF9901F}"/>
              </a:ext>
            </a:extLst>
          </p:cNvPr>
          <p:cNvSpPr txBox="1"/>
          <p:nvPr/>
        </p:nvSpPr>
        <p:spPr>
          <a:xfrm>
            <a:off x="385645" y="1740701"/>
            <a:ext cx="4168082" cy="984885"/>
          </a:xfrm>
          <a:prstGeom prst="rect">
            <a:avLst/>
          </a:prstGeom>
          <a:noFill/>
        </p:spPr>
        <p:txBody>
          <a:bodyPr wrap="square" rtlCol="0">
            <a:spAutoFit/>
          </a:bodyPr>
          <a:lstStyle/>
          <a:p>
            <a:r>
              <a:rPr lang="en-US" sz="2200" b="1" dirty="0"/>
              <a:t>Use your phone camera </a:t>
            </a:r>
          </a:p>
          <a:p>
            <a:pPr marL="342900" indent="-342900">
              <a:buFont typeface="Arial" panose="020B0604020202020204" pitchFamily="34" charset="0"/>
              <a:buChar char="•"/>
            </a:pPr>
            <a:r>
              <a:rPr lang="en-US" dirty="0"/>
              <a:t>point it at the QR Code and a </a:t>
            </a:r>
            <a:r>
              <a:rPr lang="en-US" dirty="0">
                <a:highlight>
                  <a:srgbClr val="FFFF00"/>
                </a:highlight>
              </a:rPr>
              <a:t>‘link’</a:t>
            </a:r>
            <a:r>
              <a:rPr lang="en-US" dirty="0"/>
              <a:t> will appear for you (don’t take a photo)</a:t>
            </a:r>
          </a:p>
        </p:txBody>
      </p:sp>
      <p:sp>
        <p:nvSpPr>
          <p:cNvPr id="8" name="TextBox 7">
            <a:extLst>
              <a:ext uri="{FF2B5EF4-FFF2-40B4-BE49-F238E27FC236}">
                <a16:creationId xmlns:a16="http://schemas.microsoft.com/office/drawing/2014/main" id="{305DA056-FEAC-4176-9C71-29854BDC6A77}"/>
              </a:ext>
            </a:extLst>
          </p:cNvPr>
          <p:cNvSpPr txBox="1"/>
          <p:nvPr/>
        </p:nvSpPr>
        <p:spPr>
          <a:xfrm>
            <a:off x="6665255" y="1573604"/>
            <a:ext cx="903537" cy="553998"/>
          </a:xfrm>
          <a:prstGeom prst="rect">
            <a:avLst/>
          </a:prstGeom>
          <a:noFill/>
        </p:spPr>
        <p:txBody>
          <a:bodyPr wrap="square" rtlCol="0">
            <a:spAutoFit/>
          </a:bodyPr>
          <a:lstStyle/>
          <a:p>
            <a:r>
              <a:rPr lang="en-US" sz="3000" b="1" dirty="0">
                <a:solidFill>
                  <a:schemeClr val="accent2"/>
                </a:solidFill>
              </a:rPr>
              <a:t>OR</a:t>
            </a:r>
          </a:p>
        </p:txBody>
      </p:sp>
      <p:sp>
        <p:nvSpPr>
          <p:cNvPr id="10" name="Content Placeholder 2">
            <a:extLst>
              <a:ext uri="{FF2B5EF4-FFF2-40B4-BE49-F238E27FC236}">
                <a16:creationId xmlns:a16="http://schemas.microsoft.com/office/drawing/2014/main" id="{EF29D2BE-B5E6-4D72-A28D-65CEF8AED6B3}"/>
              </a:ext>
            </a:extLst>
          </p:cNvPr>
          <p:cNvSpPr txBox="1">
            <a:spLocks/>
          </p:cNvSpPr>
          <p:nvPr/>
        </p:nvSpPr>
        <p:spPr>
          <a:xfrm>
            <a:off x="8711957" y="1427881"/>
            <a:ext cx="3463726" cy="21812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200" dirty="0"/>
          </a:p>
        </p:txBody>
      </p:sp>
      <p:pic>
        <p:nvPicPr>
          <p:cNvPr id="11" name="Picture 10">
            <a:extLst>
              <a:ext uri="{FF2B5EF4-FFF2-40B4-BE49-F238E27FC236}">
                <a16:creationId xmlns:a16="http://schemas.microsoft.com/office/drawing/2014/main" id="{DAA5168A-4847-4141-AE2B-797CA6802755}"/>
              </a:ext>
            </a:extLst>
          </p:cNvPr>
          <p:cNvPicPr>
            <a:picLocks noChangeAspect="1"/>
          </p:cNvPicPr>
          <p:nvPr/>
        </p:nvPicPr>
        <p:blipFill>
          <a:blip r:embed="rId3"/>
          <a:stretch>
            <a:fillRect/>
          </a:stretch>
        </p:blipFill>
        <p:spPr>
          <a:xfrm>
            <a:off x="642688" y="2929720"/>
            <a:ext cx="3373108" cy="3373108"/>
          </a:xfrm>
          <a:prstGeom prst="rect">
            <a:avLst/>
          </a:prstGeom>
        </p:spPr>
      </p:pic>
      <p:pic>
        <p:nvPicPr>
          <p:cNvPr id="5" name="Picture 4">
            <a:extLst>
              <a:ext uri="{FF2B5EF4-FFF2-40B4-BE49-F238E27FC236}">
                <a16:creationId xmlns:a16="http://schemas.microsoft.com/office/drawing/2014/main" id="{E8244A10-D70D-476B-AAE4-1E03E517AADC}"/>
              </a:ext>
            </a:extLst>
          </p:cNvPr>
          <p:cNvPicPr>
            <a:picLocks noChangeAspect="1"/>
          </p:cNvPicPr>
          <p:nvPr/>
        </p:nvPicPr>
        <p:blipFill rotWithShape="1">
          <a:blip r:embed="rId4"/>
          <a:srcRect t="4205" b="84294"/>
          <a:stretch/>
        </p:blipFill>
        <p:spPr>
          <a:xfrm>
            <a:off x="4259711" y="2725586"/>
            <a:ext cx="2825538" cy="703107"/>
          </a:xfrm>
          <a:prstGeom prst="round2DiagRect">
            <a:avLst>
              <a:gd name="adj1" fmla="val 16667"/>
              <a:gd name="adj2" fmla="val 0"/>
            </a:avLst>
          </a:prstGeom>
          <a:ln w="88900" cap="sq">
            <a:solidFill>
              <a:srgbClr val="FFFF00"/>
            </a:solidFill>
            <a:miter lim="800000"/>
          </a:ln>
          <a:effectLst>
            <a:outerShdw blurRad="254000" algn="tl" rotWithShape="0">
              <a:srgbClr val="000000">
                <a:alpha val="43000"/>
              </a:srgbClr>
            </a:outerShdw>
          </a:effectLst>
        </p:spPr>
      </p:pic>
      <p:cxnSp>
        <p:nvCxnSpPr>
          <p:cNvPr id="9" name="Straight Arrow Connector 8">
            <a:extLst>
              <a:ext uri="{FF2B5EF4-FFF2-40B4-BE49-F238E27FC236}">
                <a16:creationId xmlns:a16="http://schemas.microsoft.com/office/drawing/2014/main" id="{25611BF3-853E-4843-B33F-9D51FA7E6CCA}"/>
              </a:ext>
            </a:extLst>
          </p:cNvPr>
          <p:cNvCxnSpPr/>
          <p:nvPr/>
        </p:nvCxnSpPr>
        <p:spPr>
          <a:xfrm>
            <a:off x="4015796" y="2331308"/>
            <a:ext cx="243915" cy="280087"/>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9142684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552DD-22CC-4DA9-B9B0-9802F2B25524}"/>
              </a:ext>
            </a:extLst>
          </p:cNvPr>
          <p:cNvSpPr>
            <a:spLocks noGrp="1"/>
          </p:cNvSpPr>
          <p:nvPr>
            <p:ph type="title"/>
          </p:nvPr>
        </p:nvSpPr>
        <p:spPr>
          <a:xfrm>
            <a:off x="698429" y="-33224"/>
            <a:ext cx="10515600" cy="1325563"/>
          </a:xfrm>
        </p:spPr>
        <p:txBody>
          <a:bodyPr/>
          <a:lstStyle/>
          <a:p>
            <a:r>
              <a:rPr lang="en-US" dirty="0"/>
              <a:t>Status &amp; Discussion of Draft Report</a:t>
            </a:r>
          </a:p>
        </p:txBody>
      </p:sp>
      <p:sp>
        <p:nvSpPr>
          <p:cNvPr id="4" name="Rectangle 3">
            <a:extLst>
              <a:ext uri="{FF2B5EF4-FFF2-40B4-BE49-F238E27FC236}">
                <a16:creationId xmlns:a16="http://schemas.microsoft.com/office/drawing/2014/main" id="{DAE6FF1D-B592-432C-AB35-EEB820DF3DAA}"/>
              </a:ext>
            </a:extLst>
          </p:cNvPr>
          <p:cNvSpPr/>
          <p:nvPr/>
        </p:nvSpPr>
        <p:spPr>
          <a:xfrm>
            <a:off x="10069644" y="0"/>
            <a:ext cx="210312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2DB4DEC0-56B8-4477-8197-CF46188E99A8}"/>
              </a:ext>
            </a:extLst>
          </p:cNvPr>
          <p:cNvGrpSpPr/>
          <p:nvPr/>
        </p:nvGrpSpPr>
        <p:grpSpPr>
          <a:xfrm>
            <a:off x="8991647" y="4460687"/>
            <a:ext cx="2222382" cy="1706039"/>
            <a:chOff x="8966985" y="2356624"/>
            <a:chExt cx="2222382" cy="1706039"/>
          </a:xfrm>
        </p:grpSpPr>
        <p:sp>
          <p:nvSpPr>
            <p:cNvPr id="6" name="Rectangle 5">
              <a:extLst>
                <a:ext uri="{FF2B5EF4-FFF2-40B4-BE49-F238E27FC236}">
                  <a16:creationId xmlns:a16="http://schemas.microsoft.com/office/drawing/2014/main" id="{73CEDF80-1C4F-4E8B-B6A2-11C56AADED8E}"/>
                </a:ext>
              </a:extLst>
            </p:cNvPr>
            <p:cNvSpPr/>
            <p:nvPr/>
          </p:nvSpPr>
          <p:spPr>
            <a:xfrm>
              <a:off x="8966985" y="2356624"/>
              <a:ext cx="2222382" cy="298344"/>
            </a:xfrm>
            <a:prstGeom prst="rect">
              <a:avLst/>
            </a:prstGeom>
            <a:solidFill>
              <a:srgbClr val="FFFFFF">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6C662D9-7F9A-463F-A5D3-AB701DAF7F23}"/>
                </a:ext>
              </a:extLst>
            </p:cNvPr>
            <p:cNvPicPr>
              <a:picLocks noChangeAspect="1"/>
            </p:cNvPicPr>
            <p:nvPr/>
          </p:nvPicPr>
          <p:blipFill>
            <a:blip r:embed="rId3"/>
            <a:stretch>
              <a:fillRect/>
            </a:stretch>
          </p:blipFill>
          <p:spPr>
            <a:xfrm>
              <a:off x="9015114" y="2380688"/>
              <a:ext cx="2109059" cy="1681975"/>
            </a:xfrm>
            <a:prstGeom prst="rect">
              <a:avLst/>
            </a:prstGeom>
          </p:spPr>
        </p:pic>
      </p:grpSp>
      <p:sp>
        <p:nvSpPr>
          <p:cNvPr id="9" name="Content Placeholder 8">
            <a:extLst>
              <a:ext uri="{FF2B5EF4-FFF2-40B4-BE49-F238E27FC236}">
                <a16:creationId xmlns:a16="http://schemas.microsoft.com/office/drawing/2014/main" id="{418EC2D0-14CB-496E-A671-4D5C3BCB9F94}"/>
              </a:ext>
            </a:extLst>
          </p:cNvPr>
          <p:cNvSpPr>
            <a:spLocks noGrp="1"/>
          </p:cNvSpPr>
          <p:nvPr>
            <p:ph idx="1"/>
          </p:nvPr>
        </p:nvSpPr>
        <p:spPr>
          <a:xfrm>
            <a:off x="307375" y="972734"/>
            <a:ext cx="9664417" cy="5721980"/>
          </a:xfrm>
        </p:spPr>
        <p:txBody>
          <a:bodyPr>
            <a:noAutofit/>
          </a:bodyPr>
          <a:lstStyle/>
          <a:p>
            <a:r>
              <a:rPr lang="en-US" sz="2200" dirty="0"/>
              <a:t>Draft content for recommendations/lessons learned (</a:t>
            </a:r>
            <a:r>
              <a:rPr lang="en-US" sz="2200" b="1" u="sng" dirty="0"/>
              <a:t>See Report Section VI</a:t>
            </a:r>
            <a:r>
              <a:rPr lang="en-US" sz="2200" dirty="0"/>
              <a:t>)</a:t>
            </a:r>
          </a:p>
          <a:p>
            <a:pPr lvl="1">
              <a:buFont typeface="Calibri" panose="020F0502020204030204" pitchFamily="34" charset="0"/>
              <a:buChar char="⁻"/>
            </a:pPr>
            <a:r>
              <a:rPr lang="en-US" sz="2200" dirty="0"/>
              <a:t>A. Support NPCC 2020 Addendum Data Need</a:t>
            </a:r>
          </a:p>
          <a:p>
            <a:pPr lvl="1">
              <a:buFont typeface="Calibri" panose="020F0502020204030204" pitchFamily="34" charset="0"/>
              <a:buChar char="⁻"/>
            </a:pPr>
            <a:r>
              <a:rPr lang="en-US" sz="2200" dirty="0"/>
              <a:t>B. Streamlining Internal Data Submission for Direct Staff Data Submittal to CAP and </a:t>
            </a:r>
            <a:r>
              <a:rPr lang="en-US" sz="2200" dirty="0" err="1"/>
              <a:t>StreamNet</a:t>
            </a:r>
            <a:endParaRPr lang="en-US" sz="2200" dirty="0"/>
          </a:p>
          <a:p>
            <a:pPr lvl="1">
              <a:buFont typeface="Calibri" panose="020F0502020204030204" pitchFamily="34" charset="0"/>
              <a:buChar char="⁻"/>
            </a:pPr>
            <a:r>
              <a:rPr lang="en-US" sz="2200" dirty="0"/>
              <a:t>C. Enhancing Data Use and Value by Improving Access to Data Consumers</a:t>
            </a:r>
          </a:p>
          <a:p>
            <a:pPr lvl="1">
              <a:buFont typeface="Calibri" panose="020F0502020204030204" pitchFamily="34" charset="0"/>
              <a:buChar char="⁻"/>
            </a:pPr>
            <a:r>
              <a:rPr lang="en-US" sz="2200" dirty="0"/>
              <a:t>D. Planning for Succession through Documentation</a:t>
            </a:r>
          </a:p>
          <a:p>
            <a:pPr lvl="1">
              <a:buFont typeface="Calibri" panose="020F0502020204030204" pitchFamily="34" charset="0"/>
              <a:buChar char="⁻"/>
            </a:pPr>
            <a:r>
              <a:rPr lang="en-US" sz="2200" dirty="0"/>
              <a:t>E. Quality Assurance and Quality Control of Fish HLI and Fish Monitoring Data </a:t>
            </a:r>
          </a:p>
          <a:p>
            <a:pPr lvl="1">
              <a:buFont typeface="Calibri" panose="020F0502020204030204" pitchFamily="34" charset="0"/>
              <a:buChar char="⁻"/>
            </a:pPr>
            <a:r>
              <a:rPr lang="en-US" sz="2200" strike="sngStrike" dirty="0"/>
              <a:t>F. Standardized Barrier Data to Enhance Fish Distribution GIS Data Set</a:t>
            </a:r>
          </a:p>
          <a:p>
            <a:pPr lvl="1">
              <a:buFont typeface="Calibri" panose="020F0502020204030204" pitchFamily="34" charset="0"/>
              <a:buChar char="⁻"/>
            </a:pPr>
            <a:r>
              <a:rPr lang="en-US" sz="2200" dirty="0"/>
              <a:t>G. Support Participation in Standing Committees</a:t>
            </a:r>
          </a:p>
          <a:p>
            <a:pPr lvl="1">
              <a:buFont typeface="Calibri" panose="020F0502020204030204" pitchFamily="34" charset="0"/>
              <a:buChar char="⁻"/>
            </a:pPr>
            <a:r>
              <a:rPr lang="en-US" sz="2200" dirty="0"/>
              <a:t>H. Continue to Implement NPCC 2019 Budget Recommendation</a:t>
            </a:r>
          </a:p>
          <a:p>
            <a:pPr lvl="1">
              <a:buFont typeface="Calibri" panose="020F0502020204030204" pitchFamily="34" charset="0"/>
              <a:buChar char="⁻"/>
            </a:pPr>
            <a:r>
              <a:rPr lang="en-US" sz="2200" dirty="0"/>
              <a:t>I. Adequately Support State and Tribal Data Stewards</a:t>
            </a:r>
          </a:p>
          <a:p>
            <a:pPr lvl="1">
              <a:buFont typeface="Calibri" panose="020F0502020204030204" pitchFamily="34" charset="0"/>
              <a:buChar char="⁻"/>
            </a:pPr>
            <a:r>
              <a:rPr lang="en-US" sz="2200" dirty="0"/>
              <a:t>J. Establish </a:t>
            </a:r>
            <a:r>
              <a:rPr lang="en-US" sz="2200" dirty="0" err="1"/>
              <a:t>StreamNet</a:t>
            </a:r>
            <a:r>
              <a:rPr lang="en-US" sz="2200" dirty="0"/>
              <a:t> as System of Record for BPA/NPCC Program</a:t>
            </a:r>
          </a:p>
          <a:p>
            <a:pPr lvl="1">
              <a:buFont typeface="Calibri" panose="020F0502020204030204" pitchFamily="34" charset="0"/>
              <a:buChar char="⁻"/>
            </a:pPr>
            <a:r>
              <a:rPr lang="en-US" sz="2200" dirty="0"/>
              <a:t>K. Expand CAP Data Content to Support Regional Reporting</a:t>
            </a:r>
          </a:p>
          <a:p>
            <a:pPr lvl="1">
              <a:buFont typeface="Calibri" panose="020F0502020204030204" pitchFamily="34" charset="0"/>
              <a:buChar char="⁻"/>
            </a:pPr>
            <a:r>
              <a:rPr lang="en-US" sz="2200" dirty="0"/>
              <a:t>L. Document Metadata – Including Analysis</a:t>
            </a:r>
          </a:p>
          <a:p>
            <a:endParaRPr lang="en-US" sz="2200" dirty="0"/>
          </a:p>
          <a:p>
            <a:endParaRPr lang="en-US" sz="2200" dirty="0"/>
          </a:p>
          <a:p>
            <a:endParaRPr lang="en-US" sz="2200" dirty="0"/>
          </a:p>
        </p:txBody>
      </p:sp>
    </p:spTree>
    <p:extLst>
      <p:ext uri="{BB962C8B-B14F-4D97-AF65-F5344CB8AC3E}">
        <p14:creationId xmlns:p14="http://schemas.microsoft.com/office/powerpoint/2010/main" val="23813831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552DD-22CC-4DA9-B9B0-9802F2B25524}"/>
              </a:ext>
            </a:extLst>
          </p:cNvPr>
          <p:cNvSpPr>
            <a:spLocks noGrp="1"/>
          </p:cNvSpPr>
          <p:nvPr>
            <p:ph type="title"/>
          </p:nvPr>
        </p:nvSpPr>
        <p:spPr/>
        <p:txBody>
          <a:bodyPr/>
          <a:lstStyle/>
          <a:p>
            <a:r>
              <a:rPr lang="en-US" dirty="0"/>
              <a:t>Status &amp; Discussion of Draft Report</a:t>
            </a:r>
          </a:p>
        </p:txBody>
      </p:sp>
      <p:sp>
        <p:nvSpPr>
          <p:cNvPr id="4" name="Rectangle 3">
            <a:extLst>
              <a:ext uri="{FF2B5EF4-FFF2-40B4-BE49-F238E27FC236}">
                <a16:creationId xmlns:a16="http://schemas.microsoft.com/office/drawing/2014/main" id="{DAE6FF1D-B592-432C-AB35-EEB820DF3DAA}"/>
              </a:ext>
            </a:extLst>
          </p:cNvPr>
          <p:cNvSpPr/>
          <p:nvPr/>
        </p:nvSpPr>
        <p:spPr>
          <a:xfrm>
            <a:off x="10069644" y="0"/>
            <a:ext cx="210312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418EC2D0-14CB-496E-A671-4D5C3BCB9F94}"/>
              </a:ext>
            </a:extLst>
          </p:cNvPr>
          <p:cNvSpPr>
            <a:spLocks noGrp="1"/>
          </p:cNvSpPr>
          <p:nvPr>
            <p:ph idx="1"/>
          </p:nvPr>
        </p:nvSpPr>
        <p:spPr>
          <a:xfrm>
            <a:off x="531394" y="1466181"/>
            <a:ext cx="9255543" cy="4351338"/>
          </a:xfrm>
        </p:spPr>
        <p:txBody>
          <a:bodyPr>
            <a:normAutofit/>
          </a:bodyPr>
          <a:lstStyle/>
          <a:p>
            <a:r>
              <a:rPr lang="en-US" sz="2200" dirty="0"/>
              <a:t>Anything else?</a:t>
            </a:r>
          </a:p>
          <a:p>
            <a:endParaRPr lang="en-US" sz="2200" dirty="0"/>
          </a:p>
          <a:p>
            <a:r>
              <a:rPr lang="en-US" sz="2200" dirty="0"/>
              <a:t>Short note on FY22-23 BPA Budget</a:t>
            </a:r>
          </a:p>
          <a:p>
            <a:pPr lvl="1"/>
            <a:r>
              <a:rPr lang="en-US" sz="2200" dirty="0"/>
              <a:t>May-June: SN funded partners will develop the excel line item budget </a:t>
            </a:r>
          </a:p>
          <a:p>
            <a:pPr lvl="1"/>
            <a:r>
              <a:rPr lang="en-US" sz="2200" dirty="0"/>
              <a:t>We will use MS Teams to test collaborative document editing approach</a:t>
            </a:r>
          </a:p>
          <a:p>
            <a:pPr lvl="2"/>
            <a:r>
              <a:rPr lang="en-US" sz="1800" dirty="0"/>
              <a:t>Which agency/tribe isn’t using Teams yet?</a:t>
            </a:r>
          </a:p>
          <a:p>
            <a:pPr lvl="1"/>
            <a:r>
              <a:rPr lang="en-US" sz="2200" dirty="0"/>
              <a:t>Currently expect same funding as FY21 including ODFW Portfolio funds</a:t>
            </a:r>
          </a:p>
          <a:p>
            <a:pPr lvl="1"/>
            <a:r>
              <a:rPr lang="en-US" sz="2200" dirty="0"/>
              <a:t>Exploring if can increase amounts to partners</a:t>
            </a:r>
          </a:p>
        </p:txBody>
      </p:sp>
      <p:grpSp>
        <p:nvGrpSpPr>
          <p:cNvPr id="10" name="Group 9">
            <a:extLst>
              <a:ext uri="{FF2B5EF4-FFF2-40B4-BE49-F238E27FC236}">
                <a16:creationId xmlns:a16="http://schemas.microsoft.com/office/drawing/2014/main" id="{A1B5A039-58C7-43B3-B450-181D982061AA}"/>
              </a:ext>
            </a:extLst>
          </p:cNvPr>
          <p:cNvGrpSpPr/>
          <p:nvPr/>
        </p:nvGrpSpPr>
        <p:grpSpPr>
          <a:xfrm>
            <a:off x="8991647" y="4460687"/>
            <a:ext cx="2222382" cy="1706039"/>
            <a:chOff x="8966985" y="2356624"/>
            <a:chExt cx="2222382" cy="1706039"/>
          </a:xfrm>
        </p:grpSpPr>
        <p:sp>
          <p:nvSpPr>
            <p:cNvPr id="11" name="Rectangle 10">
              <a:extLst>
                <a:ext uri="{FF2B5EF4-FFF2-40B4-BE49-F238E27FC236}">
                  <a16:creationId xmlns:a16="http://schemas.microsoft.com/office/drawing/2014/main" id="{4FC52B96-4348-4228-875A-1AF1648EB3FD}"/>
                </a:ext>
              </a:extLst>
            </p:cNvPr>
            <p:cNvSpPr/>
            <p:nvPr/>
          </p:nvSpPr>
          <p:spPr>
            <a:xfrm>
              <a:off x="8966985" y="2356624"/>
              <a:ext cx="2222382" cy="298344"/>
            </a:xfrm>
            <a:prstGeom prst="rect">
              <a:avLst/>
            </a:prstGeom>
            <a:solidFill>
              <a:srgbClr val="FFFFFF">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01773A9-F2BE-4884-A9F2-40BFB246E813}"/>
                </a:ext>
              </a:extLst>
            </p:cNvPr>
            <p:cNvPicPr>
              <a:picLocks noChangeAspect="1"/>
            </p:cNvPicPr>
            <p:nvPr/>
          </p:nvPicPr>
          <p:blipFill>
            <a:blip r:embed="rId2"/>
            <a:stretch>
              <a:fillRect/>
            </a:stretch>
          </p:blipFill>
          <p:spPr>
            <a:xfrm>
              <a:off x="9015114" y="2380688"/>
              <a:ext cx="2109059" cy="1681975"/>
            </a:xfrm>
            <a:prstGeom prst="rect">
              <a:avLst/>
            </a:prstGeom>
          </p:spPr>
        </p:pic>
      </p:grpSp>
    </p:spTree>
    <p:extLst>
      <p:ext uri="{BB962C8B-B14F-4D97-AF65-F5344CB8AC3E}">
        <p14:creationId xmlns:p14="http://schemas.microsoft.com/office/powerpoint/2010/main" val="31358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85B9E-3826-4E9A-8997-4CF0A733526A}"/>
              </a:ext>
            </a:extLst>
          </p:cNvPr>
          <p:cNvSpPr>
            <a:spLocks noGrp="1"/>
          </p:cNvSpPr>
          <p:nvPr>
            <p:ph type="title"/>
          </p:nvPr>
        </p:nvSpPr>
        <p:spPr>
          <a:xfrm>
            <a:off x="838200" y="365125"/>
            <a:ext cx="7712242" cy="2650791"/>
          </a:xfrm>
        </p:spPr>
        <p:txBody>
          <a:bodyPr>
            <a:normAutofit fontScale="90000"/>
          </a:bodyPr>
          <a:lstStyle/>
          <a:p>
            <a:r>
              <a:rPr lang="en-US" b="1" i="1" dirty="0"/>
              <a:t>Stretch Break   </a:t>
            </a:r>
            <a:br>
              <a:rPr lang="en-US" dirty="0"/>
            </a:br>
            <a:br>
              <a:rPr lang="en-US" dirty="0"/>
            </a:br>
            <a:r>
              <a:rPr lang="en-US" dirty="0"/>
              <a:t>be back in 10 minutes</a:t>
            </a:r>
            <a:br>
              <a:rPr lang="en-US" dirty="0"/>
            </a:br>
            <a:br>
              <a:rPr lang="en-US" dirty="0"/>
            </a:br>
            <a:r>
              <a:rPr lang="en-US" dirty="0"/>
              <a:t>Back at 10:40</a:t>
            </a:r>
          </a:p>
        </p:txBody>
      </p:sp>
      <p:pic>
        <p:nvPicPr>
          <p:cNvPr id="5" name="Content Placeholder 4">
            <a:extLst>
              <a:ext uri="{FF2B5EF4-FFF2-40B4-BE49-F238E27FC236}">
                <a16:creationId xmlns:a16="http://schemas.microsoft.com/office/drawing/2014/main" id="{B44573E1-5C21-49AF-95D3-24890CE8A971}"/>
              </a:ext>
            </a:extLst>
          </p:cNvPr>
          <p:cNvPicPr>
            <a:picLocks noGrp="1" noChangeAspect="1"/>
          </p:cNvPicPr>
          <p:nvPr>
            <p:ph idx="1"/>
          </p:nvPr>
        </p:nvPicPr>
        <p:blipFill rotWithShape="1">
          <a:blip r:embed="rId2"/>
          <a:srcRect l="198" t="24405" b="11452"/>
          <a:stretch/>
        </p:blipFill>
        <p:spPr>
          <a:xfrm rot="5400000">
            <a:off x="7291576" y="1748715"/>
            <a:ext cx="5790320" cy="2791076"/>
          </a:xfrm>
          <a:prstGeom prst="rect">
            <a:avLst/>
          </a:prstGeom>
          <a:solidFill>
            <a:srgbClr val="FFFFFF">
              <a:shade val="85000"/>
            </a:srgbClr>
          </a:solidFill>
          <a:ln w="88900" cap="sq">
            <a:solidFill>
              <a:srgbClr val="98A79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055520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1B265-5E2A-462D-A44E-0496613147A6}"/>
              </a:ext>
            </a:extLst>
          </p:cNvPr>
          <p:cNvSpPr/>
          <p:nvPr/>
        </p:nvSpPr>
        <p:spPr>
          <a:xfrm>
            <a:off x="10069644" y="0"/>
            <a:ext cx="2103120" cy="6858000"/>
          </a:xfrm>
          <a:prstGeom prst="rect">
            <a:avLst/>
          </a:prstGeom>
          <a:solidFill>
            <a:srgbClr val="9AB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55651A9-79A6-43EE-99A6-89345C851809}"/>
              </a:ext>
            </a:extLst>
          </p:cNvPr>
          <p:cNvSpPr>
            <a:spLocks noGrp="1"/>
          </p:cNvSpPr>
          <p:nvPr>
            <p:ph type="title"/>
          </p:nvPr>
        </p:nvSpPr>
        <p:spPr>
          <a:xfrm>
            <a:off x="531583" y="1389810"/>
            <a:ext cx="7702550" cy="2852737"/>
          </a:xfrm>
        </p:spPr>
        <p:txBody>
          <a:bodyPr>
            <a:normAutofit/>
          </a:bodyPr>
          <a:lstStyle/>
          <a:p>
            <a:pPr lvl="0">
              <a:lnSpc>
                <a:spcPct val="107000"/>
              </a:lnSpc>
              <a:spcBef>
                <a:spcPts val="0"/>
              </a:spcBef>
              <a:defRPr/>
            </a:pPr>
            <a:r>
              <a:rPr lang="en-US" dirty="0"/>
              <a:t>Update and discussion on CAP DDT Charter</a:t>
            </a:r>
            <a:endParaRPr lang="en-US" dirty="0">
              <a:solidFill>
                <a:schemeClr val="dk1"/>
              </a:solidFill>
            </a:endParaRPr>
          </a:p>
        </p:txBody>
      </p:sp>
      <p:sp>
        <p:nvSpPr>
          <p:cNvPr id="5" name="Text Placeholder 4">
            <a:extLst>
              <a:ext uri="{FF2B5EF4-FFF2-40B4-BE49-F238E27FC236}">
                <a16:creationId xmlns:a16="http://schemas.microsoft.com/office/drawing/2014/main" id="{4890C323-E2C7-4EF7-9862-2C1A0BDB212E}"/>
              </a:ext>
            </a:extLst>
          </p:cNvPr>
          <p:cNvSpPr>
            <a:spLocks noGrp="1"/>
          </p:cNvSpPr>
          <p:nvPr>
            <p:ph type="body" idx="1"/>
          </p:nvPr>
        </p:nvSpPr>
        <p:spPr>
          <a:xfrm>
            <a:off x="605604" y="4477312"/>
            <a:ext cx="10515600" cy="1500187"/>
          </a:xfrm>
        </p:spPr>
        <p:txBody>
          <a:bodyPr/>
          <a:lstStyle/>
          <a:p>
            <a:r>
              <a:rPr lang="en-US" dirty="0"/>
              <a:t>Mike Banach</a:t>
            </a:r>
          </a:p>
        </p:txBody>
      </p:sp>
      <p:pic>
        <p:nvPicPr>
          <p:cNvPr id="11" name="Picture 10">
            <a:extLst>
              <a:ext uri="{FF2B5EF4-FFF2-40B4-BE49-F238E27FC236}">
                <a16:creationId xmlns:a16="http://schemas.microsoft.com/office/drawing/2014/main" id="{1F77FA7B-EED9-4D70-A563-7BC1CA3509FF}"/>
              </a:ext>
            </a:extLst>
          </p:cNvPr>
          <p:cNvPicPr>
            <a:picLocks noChangeAspect="1"/>
          </p:cNvPicPr>
          <p:nvPr/>
        </p:nvPicPr>
        <p:blipFill rotWithShape="1">
          <a:blip r:embed="rId3"/>
          <a:srcRect l="24565" t="10253" r="25145" b="5838"/>
          <a:stretch/>
        </p:blipFill>
        <p:spPr>
          <a:xfrm>
            <a:off x="9612444" y="2286000"/>
            <a:ext cx="914400" cy="914400"/>
          </a:xfrm>
          <a:prstGeom prst="ellipse">
            <a:avLst/>
          </a:prstGeom>
          <a:ln w="28575">
            <a:solidFill>
              <a:srgbClr val="ABC5BD"/>
            </a:solidFill>
          </a:ln>
        </p:spPr>
      </p:pic>
      <p:sp>
        <p:nvSpPr>
          <p:cNvPr id="12" name="Oval 11">
            <a:extLst>
              <a:ext uri="{FF2B5EF4-FFF2-40B4-BE49-F238E27FC236}">
                <a16:creationId xmlns:a16="http://schemas.microsoft.com/office/drawing/2014/main" id="{2243115F-CA5B-480F-90D7-1734CB08208E}"/>
              </a:ext>
            </a:extLst>
          </p:cNvPr>
          <p:cNvSpPr/>
          <p:nvPr/>
        </p:nvSpPr>
        <p:spPr>
          <a:xfrm>
            <a:off x="9514472" y="2122714"/>
            <a:ext cx="1164413" cy="1175657"/>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717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1B265-5E2A-462D-A44E-0496613147A6}"/>
              </a:ext>
            </a:extLst>
          </p:cNvPr>
          <p:cNvSpPr/>
          <p:nvPr/>
        </p:nvSpPr>
        <p:spPr>
          <a:xfrm>
            <a:off x="10069644" y="0"/>
            <a:ext cx="210312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55651A9-79A6-43EE-99A6-89345C851809}"/>
              </a:ext>
            </a:extLst>
          </p:cNvPr>
          <p:cNvSpPr>
            <a:spLocks noGrp="1"/>
          </p:cNvSpPr>
          <p:nvPr>
            <p:ph type="title"/>
          </p:nvPr>
        </p:nvSpPr>
        <p:spPr>
          <a:xfrm>
            <a:off x="605603" y="1604211"/>
            <a:ext cx="8730902" cy="1992600"/>
          </a:xfrm>
        </p:spPr>
        <p:txBody>
          <a:bodyPr>
            <a:normAutofit/>
          </a:bodyPr>
          <a:lstStyle/>
          <a:p>
            <a:pPr lvl="0">
              <a:lnSpc>
                <a:spcPct val="100000"/>
              </a:lnSpc>
              <a:spcBef>
                <a:spcPts val="0"/>
              </a:spcBef>
              <a:defRPr/>
            </a:pPr>
            <a:r>
              <a:rPr lang="en-US" sz="3400" dirty="0"/>
              <a:t>Manual quality control review procedure for the Coordinated Assessments Partnership HLIs and next steps</a:t>
            </a:r>
            <a:endParaRPr lang="en-US" sz="3400" dirty="0">
              <a:solidFill>
                <a:schemeClr val="dk1"/>
              </a:solidFill>
            </a:endParaRPr>
          </a:p>
        </p:txBody>
      </p:sp>
      <p:sp>
        <p:nvSpPr>
          <p:cNvPr id="5" name="Text Placeholder 4">
            <a:extLst>
              <a:ext uri="{FF2B5EF4-FFF2-40B4-BE49-F238E27FC236}">
                <a16:creationId xmlns:a16="http://schemas.microsoft.com/office/drawing/2014/main" id="{4890C323-E2C7-4EF7-9862-2C1A0BDB212E}"/>
              </a:ext>
            </a:extLst>
          </p:cNvPr>
          <p:cNvSpPr>
            <a:spLocks noGrp="1"/>
          </p:cNvSpPr>
          <p:nvPr>
            <p:ph type="body" idx="1"/>
          </p:nvPr>
        </p:nvSpPr>
        <p:spPr>
          <a:xfrm>
            <a:off x="605604" y="3753644"/>
            <a:ext cx="9019659" cy="1500187"/>
          </a:xfrm>
        </p:spPr>
        <p:txBody>
          <a:bodyPr/>
          <a:lstStyle/>
          <a:p>
            <a:r>
              <a:rPr lang="en-US" dirty="0"/>
              <a:t>Nancy, Mike, Greg</a:t>
            </a:r>
          </a:p>
        </p:txBody>
      </p:sp>
      <p:pic>
        <p:nvPicPr>
          <p:cNvPr id="2050" name="Picture 2" descr="Consumer product quality: MEPs take aim at dual standards – Voice of the  Workers Weekly">
            <a:extLst>
              <a:ext uri="{FF2B5EF4-FFF2-40B4-BE49-F238E27FC236}">
                <a16:creationId xmlns:a16="http://schemas.microsoft.com/office/drawing/2014/main" id="{71F34888-59A1-4CDD-99C3-AFD06F587AE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248" b="6468"/>
          <a:stretch/>
        </p:blipFill>
        <p:spPr bwMode="auto">
          <a:xfrm>
            <a:off x="9336505" y="1941633"/>
            <a:ext cx="1434735" cy="140314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91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435562-E4A9-49CF-942C-C724E91D8CB6}"/>
              </a:ext>
            </a:extLst>
          </p:cNvPr>
          <p:cNvSpPr>
            <a:spLocks noGrp="1"/>
          </p:cNvSpPr>
          <p:nvPr>
            <p:ph type="title"/>
          </p:nvPr>
        </p:nvSpPr>
        <p:spPr>
          <a:xfrm>
            <a:off x="533528" y="247715"/>
            <a:ext cx="8940282" cy="1325563"/>
          </a:xfrm>
        </p:spPr>
        <p:txBody>
          <a:bodyPr>
            <a:normAutofit/>
          </a:bodyPr>
          <a:lstStyle/>
          <a:p>
            <a:r>
              <a:rPr lang="en-US" dirty="0"/>
              <a:t>Why a QC Procedure now? </a:t>
            </a:r>
          </a:p>
        </p:txBody>
      </p:sp>
      <p:sp>
        <p:nvSpPr>
          <p:cNvPr id="23" name="Rectangle 22">
            <a:extLst>
              <a:ext uri="{FF2B5EF4-FFF2-40B4-BE49-F238E27FC236}">
                <a16:creationId xmlns:a16="http://schemas.microsoft.com/office/drawing/2014/main" id="{BB39CC4D-1836-4D2C-ADBA-9E0829DEFA81}"/>
              </a:ext>
            </a:extLst>
          </p:cNvPr>
          <p:cNvSpPr/>
          <p:nvPr/>
        </p:nvSpPr>
        <p:spPr>
          <a:xfrm>
            <a:off x="4939871" y="4860708"/>
            <a:ext cx="4652697" cy="1107996"/>
          </a:xfrm>
          <a:prstGeom prst="rect">
            <a:avLst/>
          </a:prstGeom>
        </p:spPr>
        <p:txBody>
          <a:bodyPr wrap="square">
            <a:spAutoFit/>
          </a:bodyPr>
          <a:lstStyle/>
          <a:p>
            <a:pPr lvl="1" algn="ctr"/>
            <a:r>
              <a:rPr lang="en-US" sz="2200" b="1" dirty="0">
                <a:solidFill>
                  <a:schemeClr val="accent1">
                    <a:lumMod val="50000"/>
                  </a:schemeClr>
                </a:solidFill>
              </a:rPr>
              <a:t>Assess what needs to be updated before we expand &amp; ensure quality going forward!</a:t>
            </a:r>
          </a:p>
        </p:txBody>
      </p:sp>
      <p:sp>
        <p:nvSpPr>
          <p:cNvPr id="26" name="Arrow: Chevron 25">
            <a:extLst>
              <a:ext uri="{FF2B5EF4-FFF2-40B4-BE49-F238E27FC236}">
                <a16:creationId xmlns:a16="http://schemas.microsoft.com/office/drawing/2014/main" id="{5555F4FE-DA08-4153-BED9-7C13E3EED0EB}"/>
              </a:ext>
            </a:extLst>
          </p:cNvPr>
          <p:cNvSpPr/>
          <p:nvPr/>
        </p:nvSpPr>
        <p:spPr>
          <a:xfrm>
            <a:off x="360571" y="3858193"/>
            <a:ext cx="2074114" cy="800608"/>
          </a:xfrm>
          <a:prstGeom prst="chevron">
            <a:avLst>
              <a:gd name="adj" fmla="val 40000"/>
            </a:avLst>
          </a:prstGeom>
          <a:solidFill>
            <a:schemeClr val="tx1">
              <a:lumMod val="75000"/>
              <a:lumOff val="25000"/>
            </a:schemeClr>
          </a:solidFill>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anchor="ctr"/>
          <a:lstStyle/>
          <a:p>
            <a:pPr algn="ctr"/>
            <a:r>
              <a:rPr lang="en-US" sz="2200" dirty="0"/>
              <a:t>2009</a:t>
            </a:r>
          </a:p>
        </p:txBody>
      </p:sp>
      <p:sp>
        <p:nvSpPr>
          <p:cNvPr id="27" name="Arrow: Chevron 26">
            <a:extLst>
              <a:ext uri="{FF2B5EF4-FFF2-40B4-BE49-F238E27FC236}">
                <a16:creationId xmlns:a16="http://schemas.microsoft.com/office/drawing/2014/main" id="{BEB725B7-7426-4811-B95F-BE3CF640C448}"/>
              </a:ext>
            </a:extLst>
          </p:cNvPr>
          <p:cNvSpPr/>
          <p:nvPr/>
        </p:nvSpPr>
        <p:spPr>
          <a:xfrm>
            <a:off x="2745975" y="3095647"/>
            <a:ext cx="2074114" cy="800608"/>
          </a:xfrm>
          <a:prstGeom prst="chevron">
            <a:avLst>
              <a:gd name="adj" fmla="val 40000"/>
            </a:avLst>
          </a:prstGeom>
          <a:solidFill>
            <a:schemeClr val="tx1">
              <a:lumMod val="65000"/>
              <a:lumOff val="35000"/>
            </a:schemeClr>
          </a:solidFill>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anchor="ctr"/>
          <a:lstStyle/>
          <a:p>
            <a:pPr algn="ctr"/>
            <a:r>
              <a:rPr lang="en-US" sz="2200" dirty="0"/>
              <a:t>2012-2015</a:t>
            </a:r>
          </a:p>
        </p:txBody>
      </p:sp>
      <p:sp>
        <p:nvSpPr>
          <p:cNvPr id="28" name="Arrow: Chevron 27">
            <a:extLst>
              <a:ext uri="{FF2B5EF4-FFF2-40B4-BE49-F238E27FC236}">
                <a16:creationId xmlns:a16="http://schemas.microsoft.com/office/drawing/2014/main" id="{24413F48-81F7-4441-BA0D-A192781DD2BD}"/>
              </a:ext>
            </a:extLst>
          </p:cNvPr>
          <p:cNvSpPr/>
          <p:nvPr/>
        </p:nvSpPr>
        <p:spPr>
          <a:xfrm>
            <a:off x="5003669" y="2295039"/>
            <a:ext cx="2074114" cy="800608"/>
          </a:xfrm>
          <a:prstGeom prst="chevron">
            <a:avLst>
              <a:gd name="adj" fmla="val 40000"/>
            </a:avLst>
          </a:prstGeom>
          <a:solidFill>
            <a:schemeClr val="tx1">
              <a:lumMod val="50000"/>
              <a:lumOff val="50000"/>
            </a:schemeClr>
          </a:solidFill>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anchor="ctr"/>
          <a:lstStyle/>
          <a:p>
            <a:pPr algn="ctr"/>
            <a:r>
              <a:rPr lang="en-US" sz="2200" dirty="0"/>
              <a:t>2015-2021</a:t>
            </a:r>
          </a:p>
        </p:txBody>
      </p:sp>
      <p:sp>
        <p:nvSpPr>
          <p:cNvPr id="29" name="Arrow: Chevron 28">
            <a:extLst>
              <a:ext uri="{FF2B5EF4-FFF2-40B4-BE49-F238E27FC236}">
                <a16:creationId xmlns:a16="http://schemas.microsoft.com/office/drawing/2014/main" id="{28F6DEA8-F482-4253-BDC1-9B04FA162645}"/>
              </a:ext>
            </a:extLst>
          </p:cNvPr>
          <p:cNvSpPr/>
          <p:nvPr/>
        </p:nvSpPr>
        <p:spPr>
          <a:xfrm>
            <a:off x="7410225" y="1564783"/>
            <a:ext cx="2074114" cy="800608"/>
          </a:xfrm>
          <a:prstGeom prst="chevron">
            <a:avLst>
              <a:gd name="adj" fmla="val 40000"/>
            </a:avLst>
          </a:prstGeom>
          <a:solidFill>
            <a:schemeClr val="bg1">
              <a:lumMod val="65000"/>
            </a:schemeClr>
          </a:solidFill>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anchor="ctr"/>
          <a:lstStyle/>
          <a:p>
            <a:pPr algn="ctr"/>
            <a:r>
              <a:rPr lang="en-US" sz="2200" dirty="0"/>
              <a:t>2021-2023</a:t>
            </a:r>
          </a:p>
        </p:txBody>
      </p:sp>
      <p:sp>
        <p:nvSpPr>
          <p:cNvPr id="30" name="Arrow: Chevron 29">
            <a:extLst>
              <a:ext uri="{FF2B5EF4-FFF2-40B4-BE49-F238E27FC236}">
                <a16:creationId xmlns:a16="http://schemas.microsoft.com/office/drawing/2014/main" id="{6083ECCD-6BDE-434B-8F0A-8E6C53004377}"/>
              </a:ext>
            </a:extLst>
          </p:cNvPr>
          <p:cNvSpPr/>
          <p:nvPr/>
        </p:nvSpPr>
        <p:spPr>
          <a:xfrm>
            <a:off x="9703393" y="696312"/>
            <a:ext cx="2074114" cy="800608"/>
          </a:xfrm>
          <a:prstGeom prst="chevron">
            <a:avLst>
              <a:gd name="adj" fmla="val 40000"/>
            </a:avLst>
          </a:prstGeom>
          <a:solidFill>
            <a:schemeClr val="bg1">
              <a:lumMod val="75000"/>
            </a:schemeClr>
          </a:solidFill>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anchor="ctr"/>
          <a:lstStyle/>
          <a:p>
            <a:pPr algn="ctr"/>
            <a:r>
              <a:rPr lang="en-US" sz="2200" dirty="0"/>
              <a:t>2023 +</a:t>
            </a:r>
          </a:p>
        </p:txBody>
      </p:sp>
      <p:sp>
        <p:nvSpPr>
          <p:cNvPr id="31" name="Rectangle 30">
            <a:extLst>
              <a:ext uri="{FF2B5EF4-FFF2-40B4-BE49-F238E27FC236}">
                <a16:creationId xmlns:a16="http://schemas.microsoft.com/office/drawing/2014/main" id="{AD2AD579-E968-46CF-BF72-47B52CD92BDE}"/>
              </a:ext>
            </a:extLst>
          </p:cNvPr>
          <p:cNvSpPr/>
          <p:nvPr/>
        </p:nvSpPr>
        <p:spPr>
          <a:xfrm>
            <a:off x="255068" y="4633076"/>
            <a:ext cx="2275314" cy="646331"/>
          </a:xfrm>
          <a:prstGeom prst="rect">
            <a:avLst/>
          </a:prstGeom>
        </p:spPr>
        <p:txBody>
          <a:bodyPr wrap="square">
            <a:spAutoFit/>
          </a:bodyPr>
          <a:lstStyle/>
          <a:p>
            <a:pPr lvl="0"/>
            <a:r>
              <a:rPr lang="en-US" dirty="0"/>
              <a:t>Regional data sharing need identified</a:t>
            </a:r>
          </a:p>
        </p:txBody>
      </p:sp>
      <p:sp>
        <p:nvSpPr>
          <p:cNvPr id="32" name="Rectangle 31">
            <a:extLst>
              <a:ext uri="{FF2B5EF4-FFF2-40B4-BE49-F238E27FC236}">
                <a16:creationId xmlns:a16="http://schemas.microsoft.com/office/drawing/2014/main" id="{883D6387-F16D-4FE2-8231-04F138C086D6}"/>
              </a:ext>
            </a:extLst>
          </p:cNvPr>
          <p:cNvSpPr/>
          <p:nvPr/>
        </p:nvSpPr>
        <p:spPr>
          <a:xfrm>
            <a:off x="2706909" y="3849062"/>
            <a:ext cx="2232962" cy="1200329"/>
          </a:xfrm>
          <a:prstGeom prst="rect">
            <a:avLst/>
          </a:prstGeom>
        </p:spPr>
        <p:txBody>
          <a:bodyPr wrap="square">
            <a:spAutoFit/>
          </a:bodyPr>
          <a:lstStyle/>
          <a:p>
            <a:pPr lvl="0"/>
            <a:r>
              <a:rPr lang="en-US" dirty="0"/>
              <a:t>Data exchange standards developed and data flow initiated</a:t>
            </a:r>
          </a:p>
        </p:txBody>
      </p:sp>
      <p:sp>
        <p:nvSpPr>
          <p:cNvPr id="33" name="Rectangle 32">
            <a:extLst>
              <a:ext uri="{FF2B5EF4-FFF2-40B4-BE49-F238E27FC236}">
                <a16:creationId xmlns:a16="http://schemas.microsoft.com/office/drawing/2014/main" id="{C7E2B8AC-68D8-4A79-832E-F901B4B222E2}"/>
              </a:ext>
            </a:extLst>
          </p:cNvPr>
          <p:cNvSpPr/>
          <p:nvPr/>
        </p:nvSpPr>
        <p:spPr>
          <a:xfrm>
            <a:off x="4939871" y="3096874"/>
            <a:ext cx="2421373" cy="369332"/>
          </a:xfrm>
          <a:prstGeom prst="rect">
            <a:avLst/>
          </a:prstGeom>
        </p:spPr>
        <p:txBody>
          <a:bodyPr wrap="square">
            <a:spAutoFit/>
          </a:bodyPr>
          <a:lstStyle/>
          <a:p>
            <a:pPr lvl="0"/>
            <a:r>
              <a:rPr lang="en-US" dirty="0"/>
              <a:t>HLIs added and refined</a:t>
            </a:r>
          </a:p>
        </p:txBody>
      </p:sp>
      <p:sp>
        <p:nvSpPr>
          <p:cNvPr id="34" name="Rectangle 33">
            <a:extLst>
              <a:ext uri="{FF2B5EF4-FFF2-40B4-BE49-F238E27FC236}">
                <a16:creationId xmlns:a16="http://schemas.microsoft.com/office/drawing/2014/main" id="{163BAF90-4823-406E-AA5B-2F4E273340A0}"/>
              </a:ext>
            </a:extLst>
          </p:cNvPr>
          <p:cNvSpPr/>
          <p:nvPr/>
        </p:nvSpPr>
        <p:spPr>
          <a:xfrm>
            <a:off x="7324640" y="2360064"/>
            <a:ext cx="2421373" cy="646331"/>
          </a:xfrm>
          <a:prstGeom prst="rect">
            <a:avLst/>
          </a:prstGeom>
        </p:spPr>
        <p:txBody>
          <a:bodyPr wrap="square">
            <a:spAutoFit/>
          </a:bodyPr>
          <a:lstStyle/>
          <a:p>
            <a:pPr lvl="0"/>
            <a:r>
              <a:rPr lang="en-US" dirty="0"/>
              <a:t>Developing and sharing Hatchery HLIs (HCAX)</a:t>
            </a:r>
          </a:p>
        </p:txBody>
      </p:sp>
      <p:sp>
        <p:nvSpPr>
          <p:cNvPr id="35" name="Rectangle 34">
            <a:extLst>
              <a:ext uri="{FF2B5EF4-FFF2-40B4-BE49-F238E27FC236}">
                <a16:creationId xmlns:a16="http://schemas.microsoft.com/office/drawing/2014/main" id="{F4D55589-B8C4-46B8-9558-8FDAEDE3955F}"/>
              </a:ext>
            </a:extLst>
          </p:cNvPr>
          <p:cNvSpPr/>
          <p:nvPr/>
        </p:nvSpPr>
        <p:spPr>
          <a:xfrm>
            <a:off x="9703393" y="1507102"/>
            <a:ext cx="2488607" cy="646331"/>
          </a:xfrm>
          <a:prstGeom prst="rect">
            <a:avLst/>
          </a:prstGeom>
        </p:spPr>
        <p:txBody>
          <a:bodyPr wrap="square">
            <a:spAutoFit/>
          </a:bodyPr>
          <a:lstStyle/>
          <a:p>
            <a:pPr lvl="0"/>
            <a:r>
              <a:rPr lang="en-US" dirty="0"/>
              <a:t>New species, categories, and spatial areas</a:t>
            </a:r>
          </a:p>
        </p:txBody>
      </p:sp>
      <p:cxnSp>
        <p:nvCxnSpPr>
          <p:cNvPr id="40" name="Straight Arrow Connector 39">
            <a:extLst>
              <a:ext uri="{FF2B5EF4-FFF2-40B4-BE49-F238E27FC236}">
                <a16:creationId xmlns:a16="http://schemas.microsoft.com/office/drawing/2014/main" id="{146D2D7A-72EF-4279-A345-9F7C05D9C938}"/>
              </a:ext>
            </a:extLst>
          </p:cNvPr>
          <p:cNvCxnSpPr>
            <a:cxnSpLocks/>
          </p:cNvCxnSpPr>
          <p:nvPr/>
        </p:nvCxnSpPr>
        <p:spPr>
          <a:xfrm>
            <a:off x="7316137" y="1564783"/>
            <a:ext cx="0" cy="3205446"/>
          </a:xfrm>
          <a:prstGeom prst="straightConnector1">
            <a:avLst/>
          </a:prstGeom>
          <a:ln w="57150">
            <a:solidFill>
              <a:schemeClr val="accent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0990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435562-E4A9-49CF-942C-C724E91D8CB6}"/>
              </a:ext>
            </a:extLst>
          </p:cNvPr>
          <p:cNvSpPr>
            <a:spLocks noGrp="1"/>
          </p:cNvSpPr>
          <p:nvPr>
            <p:ph type="title"/>
          </p:nvPr>
        </p:nvSpPr>
        <p:spPr>
          <a:xfrm>
            <a:off x="636181" y="308035"/>
            <a:ext cx="8940282" cy="1325563"/>
          </a:xfrm>
        </p:spPr>
        <p:txBody>
          <a:bodyPr/>
          <a:lstStyle/>
          <a:p>
            <a:r>
              <a:rPr lang="en-US" dirty="0"/>
              <a:t>Purpose of QC Procedure</a:t>
            </a:r>
          </a:p>
        </p:txBody>
      </p:sp>
      <p:sp>
        <p:nvSpPr>
          <p:cNvPr id="7" name="Content Placeholder 6">
            <a:extLst>
              <a:ext uri="{FF2B5EF4-FFF2-40B4-BE49-F238E27FC236}">
                <a16:creationId xmlns:a16="http://schemas.microsoft.com/office/drawing/2014/main" id="{4271C131-072C-432F-9AED-36DE1E232EA5}"/>
              </a:ext>
            </a:extLst>
          </p:cNvPr>
          <p:cNvSpPr>
            <a:spLocks noGrp="1"/>
          </p:cNvSpPr>
          <p:nvPr>
            <p:ph idx="1"/>
          </p:nvPr>
        </p:nvSpPr>
        <p:spPr>
          <a:xfrm>
            <a:off x="636181" y="1393055"/>
            <a:ext cx="8940282" cy="4351338"/>
          </a:xfrm>
        </p:spPr>
        <p:txBody>
          <a:bodyPr vert="horz" lIns="91440" tIns="45720" rIns="91440" bIns="45720" rtlCol="0">
            <a:normAutofit/>
          </a:bodyPr>
          <a:lstStyle/>
          <a:p>
            <a:pPr>
              <a:lnSpc>
                <a:spcPct val="125000"/>
              </a:lnSpc>
              <a:spcBef>
                <a:spcPts val="0"/>
              </a:spcBef>
            </a:pPr>
            <a:r>
              <a:rPr lang="en-US" sz="2400" dirty="0"/>
              <a:t>Ensure fields and content meet expectations</a:t>
            </a:r>
          </a:p>
          <a:p>
            <a:pPr lvl="1">
              <a:lnSpc>
                <a:spcPct val="125000"/>
              </a:lnSpc>
              <a:spcBef>
                <a:spcPts val="0"/>
              </a:spcBef>
            </a:pPr>
            <a:r>
              <a:rPr lang="en-US" dirty="0"/>
              <a:t>Fields are value-added </a:t>
            </a:r>
          </a:p>
          <a:p>
            <a:pPr lvl="1">
              <a:lnSpc>
                <a:spcPct val="125000"/>
              </a:lnSpc>
              <a:spcBef>
                <a:spcPts val="0"/>
              </a:spcBef>
            </a:pPr>
            <a:r>
              <a:rPr lang="en-US" dirty="0"/>
              <a:t>Available content is submitted to correct fields</a:t>
            </a:r>
          </a:p>
          <a:p>
            <a:pPr lvl="1">
              <a:lnSpc>
                <a:spcPct val="125000"/>
              </a:lnSpc>
              <a:spcBef>
                <a:spcPts val="0"/>
              </a:spcBef>
            </a:pPr>
            <a:r>
              <a:rPr lang="en-US" dirty="0"/>
              <a:t>Supporting content is provided and stable (URLs work)</a:t>
            </a:r>
          </a:p>
          <a:p>
            <a:pPr lvl="1">
              <a:lnSpc>
                <a:spcPct val="125000"/>
              </a:lnSpc>
              <a:spcBef>
                <a:spcPts val="0"/>
              </a:spcBef>
            </a:pPr>
            <a:r>
              <a:rPr lang="en-US" dirty="0"/>
              <a:t>FAIR principles are applied </a:t>
            </a:r>
          </a:p>
          <a:p>
            <a:pPr lvl="1">
              <a:lnSpc>
                <a:spcPct val="125000"/>
              </a:lnSpc>
              <a:spcBef>
                <a:spcPts val="0"/>
              </a:spcBef>
            </a:pPr>
            <a:r>
              <a:rPr lang="en-US" dirty="0"/>
              <a:t>Downloaded content is understood by data consumers</a:t>
            </a:r>
          </a:p>
          <a:p>
            <a:pPr lvl="1">
              <a:lnSpc>
                <a:spcPct val="125000"/>
              </a:lnSpc>
              <a:spcBef>
                <a:spcPts val="0"/>
              </a:spcBef>
            </a:pPr>
            <a:r>
              <a:rPr lang="en-US" dirty="0"/>
              <a:t>Supporting content/metadata/URLs provide clarity</a:t>
            </a:r>
          </a:p>
          <a:p>
            <a:pPr>
              <a:lnSpc>
                <a:spcPct val="125000"/>
              </a:lnSpc>
              <a:spcBef>
                <a:spcPts val="0"/>
              </a:spcBef>
            </a:pPr>
            <a:endParaRPr lang="en-US" sz="2400" dirty="0"/>
          </a:p>
          <a:p>
            <a:pPr>
              <a:lnSpc>
                <a:spcPct val="125000"/>
              </a:lnSpc>
              <a:spcBef>
                <a:spcPts val="0"/>
              </a:spcBef>
            </a:pPr>
            <a:endParaRPr lang="en-US" sz="2400" dirty="0"/>
          </a:p>
          <a:p>
            <a:pPr>
              <a:lnSpc>
                <a:spcPct val="125000"/>
              </a:lnSpc>
              <a:spcBef>
                <a:spcPts val="0"/>
              </a:spcBef>
            </a:pPr>
            <a:endParaRPr lang="en-US" sz="2400" dirty="0"/>
          </a:p>
          <a:p>
            <a:pPr>
              <a:lnSpc>
                <a:spcPct val="125000"/>
              </a:lnSpc>
              <a:spcBef>
                <a:spcPts val="0"/>
              </a:spcBef>
            </a:pPr>
            <a:endParaRPr lang="en-US" sz="2400" dirty="0"/>
          </a:p>
        </p:txBody>
      </p:sp>
      <p:sp>
        <p:nvSpPr>
          <p:cNvPr id="4" name="Rectangle 3">
            <a:extLst>
              <a:ext uri="{FF2B5EF4-FFF2-40B4-BE49-F238E27FC236}">
                <a16:creationId xmlns:a16="http://schemas.microsoft.com/office/drawing/2014/main" id="{0DA4A528-B2B6-4F39-86A1-FECB968EC888}"/>
              </a:ext>
            </a:extLst>
          </p:cNvPr>
          <p:cNvSpPr/>
          <p:nvPr/>
        </p:nvSpPr>
        <p:spPr>
          <a:xfrm>
            <a:off x="10069644" y="0"/>
            <a:ext cx="210312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Consumer product quality: MEPs take aim at dual standards – Voice of the  Workers Weekly">
            <a:extLst>
              <a:ext uri="{FF2B5EF4-FFF2-40B4-BE49-F238E27FC236}">
                <a16:creationId xmlns:a16="http://schemas.microsoft.com/office/drawing/2014/main" id="{804B2918-6178-4D36-913A-E5700499A0C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248" b="6468"/>
          <a:stretch/>
        </p:blipFill>
        <p:spPr bwMode="auto">
          <a:xfrm>
            <a:off x="9336505" y="1941633"/>
            <a:ext cx="1434735" cy="140314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2961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row: Right 15">
            <a:extLst>
              <a:ext uri="{FF2B5EF4-FFF2-40B4-BE49-F238E27FC236}">
                <a16:creationId xmlns:a16="http://schemas.microsoft.com/office/drawing/2014/main" id="{8A501FF9-788B-4044-8884-894DD4743CC4}"/>
              </a:ext>
            </a:extLst>
          </p:cNvPr>
          <p:cNvSpPr/>
          <p:nvPr/>
        </p:nvSpPr>
        <p:spPr>
          <a:xfrm rot="5400000">
            <a:off x="-1706734" y="2670265"/>
            <a:ext cx="5784916" cy="2260875"/>
          </a:xfrm>
          <a:prstGeom prst="rightArrow">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64435562-E4A9-49CF-942C-C724E91D8CB6}"/>
              </a:ext>
            </a:extLst>
          </p:cNvPr>
          <p:cNvSpPr>
            <a:spLocks noGrp="1"/>
          </p:cNvSpPr>
          <p:nvPr>
            <p:ph type="title"/>
          </p:nvPr>
        </p:nvSpPr>
        <p:spPr>
          <a:xfrm>
            <a:off x="425645" y="101041"/>
            <a:ext cx="8940282" cy="1027740"/>
          </a:xfrm>
        </p:spPr>
        <p:txBody>
          <a:bodyPr/>
          <a:lstStyle/>
          <a:p>
            <a:r>
              <a:rPr lang="en-US" dirty="0"/>
              <a:t>Approach and Outcome</a:t>
            </a:r>
          </a:p>
        </p:txBody>
      </p:sp>
      <p:sp>
        <p:nvSpPr>
          <p:cNvPr id="4" name="Rectangle 3">
            <a:extLst>
              <a:ext uri="{FF2B5EF4-FFF2-40B4-BE49-F238E27FC236}">
                <a16:creationId xmlns:a16="http://schemas.microsoft.com/office/drawing/2014/main" id="{0DA4A528-B2B6-4F39-86A1-FECB968EC888}"/>
              </a:ext>
            </a:extLst>
          </p:cNvPr>
          <p:cNvSpPr/>
          <p:nvPr/>
        </p:nvSpPr>
        <p:spPr>
          <a:xfrm>
            <a:off x="10069644" y="0"/>
            <a:ext cx="210312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Consumer product quality: MEPs take aim at dual standards – Voice of the  Workers Weekly">
            <a:extLst>
              <a:ext uri="{FF2B5EF4-FFF2-40B4-BE49-F238E27FC236}">
                <a16:creationId xmlns:a16="http://schemas.microsoft.com/office/drawing/2014/main" id="{804B2918-6178-4D36-913A-E5700499A0C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248" b="6468"/>
          <a:stretch/>
        </p:blipFill>
        <p:spPr bwMode="auto">
          <a:xfrm>
            <a:off x="9336505" y="1941633"/>
            <a:ext cx="1434735" cy="1403146"/>
          </a:xfrm>
          <a:prstGeom prst="ellipse">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DEDC090-7525-454F-89F8-603A9B06F332}"/>
              </a:ext>
            </a:extLst>
          </p:cNvPr>
          <p:cNvSpPr/>
          <p:nvPr/>
        </p:nvSpPr>
        <p:spPr>
          <a:xfrm>
            <a:off x="134925" y="908726"/>
            <a:ext cx="1986378" cy="492443"/>
          </a:xfrm>
          <a:prstGeom prst="rect">
            <a:avLst/>
          </a:prstGeom>
          <a:noFill/>
        </p:spPr>
        <p:txBody>
          <a:bodyPr wrap="none" lIns="91440" tIns="45720" rIns="91440" bIns="45720">
            <a:spAutoFit/>
          </a:bodyPr>
          <a:lstStyle/>
          <a:p>
            <a:pPr algn="ctr"/>
            <a:r>
              <a:rPr lang="en-US" sz="2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Jan-Feb 2021</a:t>
            </a:r>
          </a:p>
        </p:txBody>
      </p:sp>
      <p:sp>
        <p:nvSpPr>
          <p:cNvPr id="8" name="Rectangle 7">
            <a:extLst>
              <a:ext uri="{FF2B5EF4-FFF2-40B4-BE49-F238E27FC236}">
                <a16:creationId xmlns:a16="http://schemas.microsoft.com/office/drawing/2014/main" id="{A7D9A155-86EC-4E34-844E-52AA07FAB655}"/>
              </a:ext>
            </a:extLst>
          </p:cNvPr>
          <p:cNvSpPr/>
          <p:nvPr/>
        </p:nvSpPr>
        <p:spPr>
          <a:xfrm>
            <a:off x="45736" y="1595614"/>
            <a:ext cx="2111476" cy="492443"/>
          </a:xfrm>
          <a:prstGeom prst="rect">
            <a:avLst/>
          </a:prstGeom>
          <a:noFill/>
        </p:spPr>
        <p:txBody>
          <a:bodyPr wrap="none" lIns="91440" tIns="45720" rIns="91440" bIns="45720">
            <a:spAutoFit/>
          </a:bodyPr>
          <a:lstStyle/>
          <a:p>
            <a:pPr algn="ctr"/>
            <a:r>
              <a:rPr lang="en-US" sz="2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Mar-Apr 2021</a:t>
            </a:r>
          </a:p>
        </p:txBody>
      </p:sp>
      <p:sp>
        <p:nvSpPr>
          <p:cNvPr id="9" name="Rectangle 8">
            <a:extLst>
              <a:ext uri="{FF2B5EF4-FFF2-40B4-BE49-F238E27FC236}">
                <a16:creationId xmlns:a16="http://schemas.microsoft.com/office/drawing/2014/main" id="{85E43FD8-5F50-40BF-BAB5-935DEA43924D}"/>
              </a:ext>
            </a:extLst>
          </p:cNvPr>
          <p:cNvSpPr/>
          <p:nvPr/>
        </p:nvSpPr>
        <p:spPr>
          <a:xfrm>
            <a:off x="469968" y="2982781"/>
            <a:ext cx="1433406" cy="492443"/>
          </a:xfrm>
          <a:prstGeom prst="rect">
            <a:avLst/>
          </a:prstGeom>
          <a:noFill/>
        </p:spPr>
        <p:txBody>
          <a:bodyPr wrap="none" lIns="91440" tIns="45720" rIns="91440" bIns="45720">
            <a:spAutoFit/>
          </a:bodyPr>
          <a:lstStyle/>
          <a:p>
            <a:pPr algn="ctr"/>
            <a:r>
              <a:rPr lang="en-US" sz="2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Apr 2021</a:t>
            </a:r>
          </a:p>
        </p:txBody>
      </p:sp>
      <p:sp>
        <p:nvSpPr>
          <p:cNvPr id="10" name="Rectangle 9">
            <a:extLst>
              <a:ext uri="{FF2B5EF4-FFF2-40B4-BE49-F238E27FC236}">
                <a16:creationId xmlns:a16="http://schemas.microsoft.com/office/drawing/2014/main" id="{A4FCFA78-2611-4410-B52A-BB865E8A835B}"/>
              </a:ext>
            </a:extLst>
          </p:cNvPr>
          <p:cNvSpPr/>
          <p:nvPr/>
        </p:nvSpPr>
        <p:spPr>
          <a:xfrm>
            <a:off x="414326" y="3471472"/>
            <a:ext cx="1542795" cy="492443"/>
          </a:xfrm>
          <a:prstGeom prst="rect">
            <a:avLst/>
          </a:prstGeom>
          <a:noFill/>
        </p:spPr>
        <p:txBody>
          <a:bodyPr wrap="none" lIns="91440" tIns="45720" rIns="91440" bIns="45720">
            <a:spAutoFit/>
          </a:bodyPr>
          <a:lstStyle/>
          <a:p>
            <a:pPr algn="ctr"/>
            <a:r>
              <a:rPr lang="en-US" sz="2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May 2021</a:t>
            </a:r>
          </a:p>
        </p:txBody>
      </p:sp>
      <p:sp>
        <p:nvSpPr>
          <p:cNvPr id="12" name="Rectangle 11">
            <a:extLst>
              <a:ext uri="{FF2B5EF4-FFF2-40B4-BE49-F238E27FC236}">
                <a16:creationId xmlns:a16="http://schemas.microsoft.com/office/drawing/2014/main" id="{01833D04-C13D-48AD-B36D-E0FA314BEA19}"/>
              </a:ext>
            </a:extLst>
          </p:cNvPr>
          <p:cNvSpPr/>
          <p:nvPr/>
        </p:nvSpPr>
        <p:spPr>
          <a:xfrm>
            <a:off x="444953" y="5323977"/>
            <a:ext cx="1656224" cy="492443"/>
          </a:xfrm>
          <a:prstGeom prst="rect">
            <a:avLst/>
          </a:prstGeom>
          <a:noFill/>
        </p:spPr>
        <p:txBody>
          <a:bodyPr wrap="none" lIns="91440" tIns="45720" rIns="91440" bIns="45720">
            <a:spAutoFit/>
          </a:bodyPr>
          <a:lstStyle/>
          <a:p>
            <a:pPr algn="ctr"/>
            <a:r>
              <a:rPr lang="en-US" sz="2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Oct 2021 +</a:t>
            </a:r>
          </a:p>
        </p:txBody>
      </p:sp>
      <p:sp>
        <p:nvSpPr>
          <p:cNvPr id="13" name="Rectangle 12">
            <a:extLst>
              <a:ext uri="{FF2B5EF4-FFF2-40B4-BE49-F238E27FC236}">
                <a16:creationId xmlns:a16="http://schemas.microsoft.com/office/drawing/2014/main" id="{FE9177EC-264E-423E-AC0C-91131FF36BE3}"/>
              </a:ext>
            </a:extLst>
          </p:cNvPr>
          <p:cNvSpPr/>
          <p:nvPr/>
        </p:nvSpPr>
        <p:spPr>
          <a:xfrm>
            <a:off x="396026" y="4144646"/>
            <a:ext cx="1571264" cy="492443"/>
          </a:xfrm>
          <a:prstGeom prst="rect">
            <a:avLst/>
          </a:prstGeom>
          <a:noFill/>
        </p:spPr>
        <p:txBody>
          <a:bodyPr wrap="none" lIns="91440" tIns="45720" rIns="91440" bIns="45720">
            <a:spAutoFit/>
          </a:bodyPr>
          <a:lstStyle/>
          <a:p>
            <a:pPr algn="ctr"/>
            <a:r>
              <a:rPr lang="en-US" sz="2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June 2021</a:t>
            </a:r>
          </a:p>
        </p:txBody>
      </p:sp>
      <p:sp>
        <p:nvSpPr>
          <p:cNvPr id="15" name="Rectangle 14">
            <a:extLst>
              <a:ext uri="{FF2B5EF4-FFF2-40B4-BE49-F238E27FC236}">
                <a16:creationId xmlns:a16="http://schemas.microsoft.com/office/drawing/2014/main" id="{064C3D81-1E94-4BFE-BC86-A65E84BAD13E}"/>
              </a:ext>
            </a:extLst>
          </p:cNvPr>
          <p:cNvSpPr/>
          <p:nvPr/>
        </p:nvSpPr>
        <p:spPr>
          <a:xfrm>
            <a:off x="455014" y="4866590"/>
            <a:ext cx="1463862" cy="492443"/>
          </a:xfrm>
          <a:prstGeom prst="rect">
            <a:avLst/>
          </a:prstGeom>
          <a:noFill/>
        </p:spPr>
        <p:txBody>
          <a:bodyPr wrap="none" lIns="91440" tIns="45720" rIns="91440" bIns="45720">
            <a:spAutoFit/>
          </a:bodyPr>
          <a:lstStyle/>
          <a:p>
            <a:pPr algn="ctr"/>
            <a:r>
              <a:rPr lang="en-US" sz="2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July 2021</a:t>
            </a:r>
          </a:p>
        </p:txBody>
      </p:sp>
      <p:sp>
        <p:nvSpPr>
          <p:cNvPr id="19" name="Content Placeholder 6">
            <a:extLst>
              <a:ext uri="{FF2B5EF4-FFF2-40B4-BE49-F238E27FC236}">
                <a16:creationId xmlns:a16="http://schemas.microsoft.com/office/drawing/2014/main" id="{3B6C8647-B027-42D1-BF87-2BADB08D0FF4}"/>
              </a:ext>
            </a:extLst>
          </p:cNvPr>
          <p:cNvSpPr txBox="1">
            <a:spLocks/>
          </p:cNvSpPr>
          <p:nvPr/>
        </p:nvSpPr>
        <p:spPr>
          <a:xfrm>
            <a:off x="2356773" y="984930"/>
            <a:ext cx="7719663" cy="1027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Review of a representative subset of records, focused on NOSA and </a:t>
            </a:r>
            <a:r>
              <a:rPr lang="en-US" sz="2200" dirty="0" err="1"/>
              <a:t>OutJuv</a:t>
            </a:r>
            <a:r>
              <a:rPr lang="en-US" sz="2200" dirty="0"/>
              <a:t> HLIs</a:t>
            </a:r>
          </a:p>
          <a:p>
            <a:endParaRPr lang="en-US" sz="2200" dirty="0"/>
          </a:p>
        </p:txBody>
      </p:sp>
      <p:sp>
        <p:nvSpPr>
          <p:cNvPr id="20" name="Content Placeholder 6">
            <a:extLst>
              <a:ext uri="{FF2B5EF4-FFF2-40B4-BE49-F238E27FC236}">
                <a16:creationId xmlns:a16="http://schemas.microsoft.com/office/drawing/2014/main" id="{A79609D1-1234-4842-B035-0B1FD065170A}"/>
              </a:ext>
            </a:extLst>
          </p:cNvPr>
          <p:cNvSpPr txBox="1">
            <a:spLocks/>
          </p:cNvSpPr>
          <p:nvPr/>
        </p:nvSpPr>
        <p:spPr>
          <a:xfrm>
            <a:off x="2340431" y="1669234"/>
            <a:ext cx="7719663" cy="17010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One-on-one discussions with entities to understand issues and brainstorm of QC process options</a:t>
            </a:r>
          </a:p>
          <a:p>
            <a:pPr lvl="1"/>
            <a:r>
              <a:rPr lang="en-US" sz="2200" dirty="0"/>
              <a:t>data coordination/stewards who use the CA DES</a:t>
            </a:r>
          </a:p>
          <a:p>
            <a:pPr lvl="1"/>
            <a:r>
              <a:rPr lang="en-US" sz="2200" dirty="0"/>
              <a:t>individuals who use these data </a:t>
            </a:r>
          </a:p>
          <a:p>
            <a:endParaRPr lang="en-US" sz="2200" dirty="0"/>
          </a:p>
        </p:txBody>
      </p:sp>
      <p:sp>
        <p:nvSpPr>
          <p:cNvPr id="21" name="Content Placeholder 6">
            <a:extLst>
              <a:ext uri="{FF2B5EF4-FFF2-40B4-BE49-F238E27FC236}">
                <a16:creationId xmlns:a16="http://schemas.microsoft.com/office/drawing/2014/main" id="{6DB2EB79-26A9-447B-A69C-E15B43347BF4}"/>
              </a:ext>
            </a:extLst>
          </p:cNvPr>
          <p:cNvSpPr txBox="1">
            <a:spLocks/>
          </p:cNvSpPr>
          <p:nvPr/>
        </p:nvSpPr>
        <p:spPr>
          <a:xfrm>
            <a:off x="2356679" y="3070938"/>
            <a:ext cx="7719663" cy="9250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Draft QC process that is sustainable over time </a:t>
            </a:r>
          </a:p>
          <a:p>
            <a:endParaRPr lang="en-US" sz="2200" dirty="0"/>
          </a:p>
        </p:txBody>
      </p:sp>
      <p:sp>
        <p:nvSpPr>
          <p:cNvPr id="22" name="Content Placeholder 6">
            <a:extLst>
              <a:ext uri="{FF2B5EF4-FFF2-40B4-BE49-F238E27FC236}">
                <a16:creationId xmlns:a16="http://schemas.microsoft.com/office/drawing/2014/main" id="{D12AC681-5BD5-4DA0-A5D3-D082D6251824}"/>
              </a:ext>
            </a:extLst>
          </p:cNvPr>
          <p:cNvSpPr txBox="1">
            <a:spLocks/>
          </p:cNvSpPr>
          <p:nvPr/>
        </p:nvSpPr>
        <p:spPr>
          <a:xfrm>
            <a:off x="2349320" y="3532956"/>
            <a:ext cx="7719663" cy="11958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Review draft QC process with SN SC members and CAP DDT members </a:t>
            </a:r>
          </a:p>
          <a:p>
            <a:endParaRPr lang="en-US" sz="2200" dirty="0"/>
          </a:p>
        </p:txBody>
      </p:sp>
      <p:sp>
        <p:nvSpPr>
          <p:cNvPr id="23" name="Content Placeholder 6">
            <a:extLst>
              <a:ext uri="{FF2B5EF4-FFF2-40B4-BE49-F238E27FC236}">
                <a16:creationId xmlns:a16="http://schemas.microsoft.com/office/drawing/2014/main" id="{DB15974B-64DB-4B7D-BD39-B47643791DFA}"/>
              </a:ext>
            </a:extLst>
          </p:cNvPr>
          <p:cNvSpPr txBox="1">
            <a:spLocks/>
          </p:cNvSpPr>
          <p:nvPr/>
        </p:nvSpPr>
        <p:spPr>
          <a:xfrm>
            <a:off x="2341454" y="4227364"/>
            <a:ext cx="7719663" cy="11958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Agree to QC tasks to be addressed by SN-funded data experts to complement other efforts</a:t>
            </a:r>
          </a:p>
          <a:p>
            <a:endParaRPr lang="en-US" sz="2200" dirty="0"/>
          </a:p>
        </p:txBody>
      </p:sp>
      <p:sp>
        <p:nvSpPr>
          <p:cNvPr id="24" name="Content Placeholder 6">
            <a:extLst>
              <a:ext uri="{FF2B5EF4-FFF2-40B4-BE49-F238E27FC236}">
                <a16:creationId xmlns:a16="http://schemas.microsoft.com/office/drawing/2014/main" id="{0E19BBAB-112D-4702-A219-130C59BCD216}"/>
              </a:ext>
            </a:extLst>
          </p:cNvPr>
          <p:cNvSpPr txBox="1">
            <a:spLocks/>
          </p:cNvSpPr>
          <p:nvPr/>
        </p:nvSpPr>
        <p:spPr>
          <a:xfrm>
            <a:off x="2341298" y="4950107"/>
            <a:ext cx="7719663" cy="6443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Produce final version of QC Procedure</a:t>
            </a:r>
          </a:p>
          <a:p>
            <a:endParaRPr lang="en-US" sz="2200" dirty="0"/>
          </a:p>
        </p:txBody>
      </p:sp>
      <p:sp>
        <p:nvSpPr>
          <p:cNvPr id="25" name="Content Placeholder 6">
            <a:extLst>
              <a:ext uri="{FF2B5EF4-FFF2-40B4-BE49-F238E27FC236}">
                <a16:creationId xmlns:a16="http://schemas.microsoft.com/office/drawing/2014/main" id="{FF41C2E9-0014-4AF9-A0DD-6CCC88161D3B}"/>
              </a:ext>
            </a:extLst>
          </p:cNvPr>
          <p:cNvSpPr txBox="1">
            <a:spLocks/>
          </p:cNvSpPr>
          <p:nvPr/>
        </p:nvSpPr>
        <p:spPr>
          <a:xfrm>
            <a:off x="2381402" y="5421918"/>
            <a:ext cx="7719663" cy="8852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SN begins implementation</a:t>
            </a:r>
          </a:p>
          <a:p>
            <a:endParaRPr lang="en-US" sz="2200" dirty="0"/>
          </a:p>
        </p:txBody>
      </p:sp>
    </p:spTree>
    <p:extLst>
      <p:ext uri="{BB962C8B-B14F-4D97-AF65-F5344CB8AC3E}">
        <p14:creationId xmlns:p14="http://schemas.microsoft.com/office/powerpoint/2010/main" val="122485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5" grpId="0"/>
      <p:bldP spid="20" grpId="0"/>
      <p:bldP spid="21" grpId="0"/>
      <p:bldP spid="22" grpId="0"/>
      <p:bldP spid="23" grpId="0"/>
      <p:bldP spid="24" grpId="0"/>
      <p:bldP spid="2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435562-E4A9-49CF-942C-C724E91D8CB6}"/>
              </a:ext>
            </a:extLst>
          </p:cNvPr>
          <p:cNvSpPr>
            <a:spLocks noGrp="1"/>
          </p:cNvSpPr>
          <p:nvPr>
            <p:ph type="title"/>
          </p:nvPr>
        </p:nvSpPr>
        <p:spPr>
          <a:xfrm>
            <a:off x="604284" y="212983"/>
            <a:ext cx="8940282" cy="1325563"/>
          </a:xfrm>
        </p:spPr>
        <p:txBody>
          <a:bodyPr/>
          <a:lstStyle/>
          <a:p>
            <a:r>
              <a:rPr lang="en-US" dirty="0"/>
              <a:t>Next Steps</a:t>
            </a:r>
          </a:p>
        </p:txBody>
      </p:sp>
      <p:sp>
        <p:nvSpPr>
          <p:cNvPr id="7" name="Content Placeholder 6">
            <a:extLst>
              <a:ext uri="{FF2B5EF4-FFF2-40B4-BE49-F238E27FC236}">
                <a16:creationId xmlns:a16="http://schemas.microsoft.com/office/drawing/2014/main" id="{4271C131-072C-432F-9AED-36DE1E232EA5}"/>
              </a:ext>
            </a:extLst>
          </p:cNvPr>
          <p:cNvSpPr>
            <a:spLocks noGrp="1"/>
          </p:cNvSpPr>
          <p:nvPr>
            <p:ph idx="1"/>
          </p:nvPr>
        </p:nvSpPr>
        <p:spPr>
          <a:xfrm>
            <a:off x="762793" y="1275907"/>
            <a:ext cx="8940282" cy="5178055"/>
          </a:xfrm>
        </p:spPr>
        <p:txBody>
          <a:bodyPr>
            <a:normAutofit/>
          </a:bodyPr>
          <a:lstStyle/>
          <a:p>
            <a:r>
              <a:rPr lang="en-US" sz="2200" b="1" dirty="0"/>
              <a:t>March – April 2021: Identify staff who will engage in discussions</a:t>
            </a:r>
          </a:p>
          <a:p>
            <a:pPr lvl="1"/>
            <a:r>
              <a:rPr lang="en-US" sz="2200" dirty="0"/>
              <a:t>Staff who apply the DES </a:t>
            </a:r>
          </a:p>
          <a:p>
            <a:pPr lvl="1"/>
            <a:r>
              <a:rPr lang="en-US" sz="2200" dirty="0"/>
              <a:t>Staff who use the data</a:t>
            </a:r>
          </a:p>
          <a:p>
            <a:r>
              <a:rPr lang="en-US" sz="2200" dirty="0"/>
              <a:t>May 2021: Review of draft QC procedure</a:t>
            </a:r>
          </a:p>
          <a:p>
            <a:pPr lvl="1"/>
            <a:r>
              <a:rPr lang="en-US" sz="2200" dirty="0"/>
              <a:t>SN SC Microsoft Teams to facilitate review </a:t>
            </a:r>
          </a:p>
          <a:p>
            <a:r>
              <a:rPr lang="en-US" sz="2200" dirty="0"/>
              <a:t>FY 22- and onwards</a:t>
            </a:r>
          </a:p>
          <a:p>
            <a:pPr lvl="1"/>
            <a:r>
              <a:rPr lang="en-US" sz="2200" dirty="0"/>
              <a:t>Agreed upon QC tasks included in BPA SOW</a:t>
            </a:r>
          </a:p>
          <a:p>
            <a:r>
              <a:rPr lang="en-US" sz="2200" dirty="0"/>
              <a:t>FY 22 and onwards</a:t>
            </a:r>
          </a:p>
          <a:p>
            <a:pPr lvl="1"/>
            <a:r>
              <a:rPr lang="en-US" sz="2200" dirty="0"/>
              <a:t>PNAMP and SN, working with Fish Monitoring Work Group biologists, will address metadata topics/issues, connections between systems, etc. </a:t>
            </a:r>
          </a:p>
        </p:txBody>
      </p:sp>
      <p:sp>
        <p:nvSpPr>
          <p:cNvPr id="4" name="Rectangle 3">
            <a:extLst>
              <a:ext uri="{FF2B5EF4-FFF2-40B4-BE49-F238E27FC236}">
                <a16:creationId xmlns:a16="http://schemas.microsoft.com/office/drawing/2014/main" id="{0DA4A528-B2B6-4F39-86A1-FECB968EC888}"/>
              </a:ext>
            </a:extLst>
          </p:cNvPr>
          <p:cNvSpPr/>
          <p:nvPr/>
        </p:nvSpPr>
        <p:spPr>
          <a:xfrm>
            <a:off x="10069644" y="0"/>
            <a:ext cx="210312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Consumer product quality: MEPs take aim at dual standards – Voice of the  Workers Weekly">
            <a:extLst>
              <a:ext uri="{FF2B5EF4-FFF2-40B4-BE49-F238E27FC236}">
                <a16:creationId xmlns:a16="http://schemas.microsoft.com/office/drawing/2014/main" id="{804B2918-6178-4D36-913A-E5700499A0C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248" b="6468"/>
          <a:stretch/>
        </p:blipFill>
        <p:spPr bwMode="auto">
          <a:xfrm>
            <a:off x="9336505" y="1941633"/>
            <a:ext cx="1434735" cy="1403146"/>
          </a:xfrm>
          <a:prstGeom prst="ellipse">
            <a:avLst/>
          </a:prstGeom>
          <a:noFill/>
          <a:extLst>
            <a:ext uri="{909E8E84-426E-40DD-AFC4-6F175D3DCCD1}">
              <a14:hiddenFill xmlns:a14="http://schemas.microsoft.com/office/drawing/2010/main">
                <a:solidFill>
                  <a:srgbClr val="FFFFFF"/>
                </a:solidFill>
              </a14:hiddenFill>
            </a:ext>
          </a:extLst>
        </p:spPr>
      </p:pic>
      <p:sp>
        <p:nvSpPr>
          <p:cNvPr id="2" name="Star: 5 Points 1">
            <a:extLst>
              <a:ext uri="{FF2B5EF4-FFF2-40B4-BE49-F238E27FC236}">
                <a16:creationId xmlns:a16="http://schemas.microsoft.com/office/drawing/2014/main" id="{152C42D7-605D-4026-A80B-AA4779C9801A}"/>
              </a:ext>
            </a:extLst>
          </p:cNvPr>
          <p:cNvSpPr/>
          <p:nvPr/>
        </p:nvSpPr>
        <p:spPr>
          <a:xfrm>
            <a:off x="342900" y="1149830"/>
            <a:ext cx="419893" cy="51479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74065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1B265-5E2A-462D-A44E-0496613147A6}"/>
              </a:ext>
            </a:extLst>
          </p:cNvPr>
          <p:cNvSpPr/>
          <p:nvPr/>
        </p:nvSpPr>
        <p:spPr>
          <a:xfrm>
            <a:off x="10069644" y="0"/>
            <a:ext cx="2103120" cy="6858000"/>
          </a:xfrm>
          <a:prstGeom prst="rect">
            <a:avLst/>
          </a:prstGeom>
          <a:solidFill>
            <a:srgbClr val="A0C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55651A9-79A6-43EE-99A6-89345C851809}"/>
              </a:ext>
            </a:extLst>
          </p:cNvPr>
          <p:cNvSpPr>
            <a:spLocks noGrp="1"/>
          </p:cNvSpPr>
          <p:nvPr>
            <p:ph type="title"/>
          </p:nvPr>
        </p:nvSpPr>
        <p:spPr>
          <a:xfrm>
            <a:off x="605604" y="1604169"/>
            <a:ext cx="8081196" cy="1992642"/>
          </a:xfrm>
        </p:spPr>
        <p:txBody>
          <a:bodyPr>
            <a:normAutofit/>
          </a:bodyPr>
          <a:lstStyle/>
          <a:p>
            <a:pPr marL="0" marR="0">
              <a:lnSpc>
                <a:spcPct val="107000"/>
              </a:lnSpc>
              <a:spcBef>
                <a:spcPts val="0"/>
              </a:spcBef>
              <a:spcAft>
                <a:spcPts val="0"/>
              </a:spcAft>
            </a:pPr>
            <a:r>
              <a:rPr lang="en-US" sz="4000" dirty="0"/>
              <a:t>Steering Committee Member Updates</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4890C323-E2C7-4EF7-9862-2C1A0BDB212E}"/>
              </a:ext>
            </a:extLst>
          </p:cNvPr>
          <p:cNvSpPr>
            <a:spLocks noGrp="1"/>
          </p:cNvSpPr>
          <p:nvPr>
            <p:ph type="body" idx="1"/>
          </p:nvPr>
        </p:nvSpPr>
        <p:spPr>
          <a:xfrm>
            <a:off x="605604" y="3753644"/>
            <a:ext cx="9019659" cy="1500187"/>
          </a:xfrm>
        </p:spPr>
        <p:txBody>
          <a:bodyPr/>
          <a:lstStyle/>
          <a:p>
            <a:r>
              <a:rPr lang="en-US" dirty="0"/>
              <a:t>All</a:t>
            </a:r>
          </a:p>
        </p:txBody>
      </p:sp>
      <p:pic>
        <p:nvPicPr>
          <p:cNvPr id="2" name="Picture 1">
            <a:extLst>
              <a:ext uri="{FF2B5EF4-FFF2-40B4-BE49-F238E27FC236}">
                <a16:creationId xmlns:a16="http://schemas.microsoft.com/office/drawing/2014/main" id="{57514E96-715C-4C74-A2F5-5BBBA4A805A7}"/>
              </a:ext>
            </a:extLst>
          </p:cNvPr>
          <p:cNvPicPr>
            <a:picLocks noChangeAspect="1"/>
          </p:cNvPicPr>
          <p:nvPr/>
        </p:nvPicPr>
        <p:blipFill rotWithShape="1">
          <a:blip r:embed="rId2"/>
          <a:srcRect l="24973" t="11087" r="24207" b="7749"/>
          <a:stretch/>
        </p:blipFill>
        <p:spPr>
          <a:xfrm>
            <a:off x="9625263" y="2358189"/>
            <a:ext cx="1164413" cy="1133362"/>
          </a:xfrm>
          <a:prstGeom prst="ellipse">
            <a:avLst/>
          </a:prstGeom>
        </p:spPr>
      </p:pic>
      <p:sp>
        <p:nvSpPr>
          <p:cNvPr id="7" name="Oval 6">
            <a:extLst>
              <a:ext uri="{FF2B5EF4-FFF2-40B4-BE49-F238E27FC236}">
                <a16:creationId xmlns:a16="http://schemas.microsoft.com/office/drawing/2014/main" id="{F0B1AF2C-FC01-4D58-8B5E-68F281988575}"/>
              </a:ext>
            </a:extLst>
          </p:cNvPr>
          <p:cNvSpPr/>
          <p:nvPr/>
        </p:nvSpPr>
        <p:spPr>
          <a:xfrm>
            <a:off x="9547129" y="2253342"/>
            <a:ext cx="1275204" cy="1270866"/>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795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0BA326-1BFE-4439-9263-F728AF566FA9}"/>
              </a:ext>
            </a:extLst>
          </p:cNvPr>
          <p:cNvSpPr/>
          <p:nvPr/>
        </p:nvSpPr>
        <p:spPr>
          <a:xfrm>
            <a:off x="8157124" y="2473813"/>
            <a:ext cx="3788802" cy="2115650"/>
          </a:xfrm>
          <a:prstGeom prst="rect">
            <a:avLst/>
          </a:prstGeom>
          <a:noFill/>
          <a:ln>
            <a:solidFill>
              <a:srgbClr val="A3CE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55651A9-79A6-43EE-99A6-89345C851809}"/>
              </a:ext>
            </a:extLst>
          </p:cNvPr>
          <p:cNvSpPr>
            <a:spLocks noGrp="1"/>
          </p:cNvSpPr>
          <p:nvPr>
            <p:ph type="title"/>
          </p:nvPr>
        </p:nvSpPr>
        <p:spPr>
          <a:xfrm>
            <a:off x="831850" y="1646347"/>
            <a:ext cx="7702550" cy="2852737"/>
          </a:xfrm>
        </p:spPr>
        <p:txBody>
          <a:bodyPr>
            <a:normAutofit/>
          </a:bodyPr>
          <a:lstStyle/>
          <a:p>
            <a:r>
              <a:rPr lang="en-US" sz="5000" dirty="0">
                <a:latin typeface="Cambria"/>
                <a:cs typeface="Calibri Light"/>
              </a:rPr>
              <a:t>PNAMP Fish Monitoring </a:t>
            </a:r>
            <a:br>
              <a:rPr lang="en-US" sz="5000" dirty="0">
                <a:latin typeface="Cambria"/>
                <a:cs typeface="Calibri Light"/>
              </a:rPr>
            </a:br>
            <a:r>
              <a:rPr lang="en-US" sz="5000" dirty="0">
                <a:latin typeface="Cambria"/>
                <a:cs typeface="Calibri Light"/>
              </a:rPr>
              <a:t>Work Group Meeting Overview</a:t>
            </a:r>
            <a:endParaRPr lang="en-US" sz="5000" dirty="0"/>
          </a:p>
        </p:txBody>
      </p:sp>
      <p:sp>
        <p:nvSpPr>
          <p:cNvPr id="5" name="Text Placeholder 4">
            <a:extLst>
              <a:ext uri="{FF2B5EF4-FFF2-40B4-BE49-F238E27FC236}">
                <a16:creationId xmlns:a16="http://schemas.microsoft.com/office/drawing/2014/main" id="{4890C323-E2C7-4EF7-9862-2C1A0BDB212E}"/>
              </a:ext>
            </a:extLst>
          </p:cNvPr>
          <p:cNvSpPr>
            <a:spLocks noGrp="1"/>
          </p:cNvSpPr>
          <p:nvPr>
            <p:ph type="body" idx="1"/>
          </p:nvPr>
        </p:nvSpPr>
        <p:spPr/>
        <p:txBody>
          <a:bodyPr/>
          <a:lstStyle/>
          <a:p>
            <a:r>
              <a:rPr lang="en-US" dirty="0"/>
              <a:t>Jen Bayer (PNAMP) and FMWG Core team</a:t>
            </a:r>
          </a:p>
        </p:txBody>
      </p:sp>
      <p:sp>
        <p:nvSpPr>
          <p:cNvPr id="8" name="Rectangle 7">
            <a:extLst>
              <a:ext uri="{FF2B5EF4-FFF2-40B4-BE49-F238E27FC236}">
                <a16:creationId xmlns:a16="http://schemas.microsoft.com/office/drawing/2014/main" id="{AFD1B265-5E2A-462D-A44E-0496613147A6}"/>
              </a:ext>
            </a:extLst>
          </p:cNvPr>
          <p:cNvSpPr/>
          <p:nvPr/>
        </p:nvSpPr>
        <p:spPr>
          <a:xfrm>
            <a:off x="10069644" y="0"/>
            <a:ext cx="2103120" cy="6858000"/>
          </a:xfrm>
          <a:prstGeom prst="rect">
            <a:avLst/>
          </a:prstGeom>
          <a:solidFill>
            <a:srgbClr val="A3C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0A3AB88-ABC5-4470-9C8E-4709F8E35546}"/>
              </a:ext>
            </a:extLst>
          </p:cNvPr>
          <p:cNvPicPr>
            <a:picLocks noChangeAspect="1"/>
          </p:cNvPicPr>
          <p:nvPr/>
        </p:nvPicPr>
        <p:blipFill>
          <a:blip r:embed="rId2"/>
          <a:stretch>
            <a:fillRect/>
          </a:stretch>
        </p:blipFill>
        <p:spPr>
          <a:xfrm>
            <a:off x="8193362" y="2522808"/>
            <a:ext cx="3752564" cy="1976276"/>
          </a:xfrm>
          <a:prstGeom prst="rect">
            <a:avLst/>
          </a:prstGeom>
        </p:spPr>
      </p:pic>
    </p:spTree>
    <p:extLst>
      <p:ext uri="{BB962C8B-B14F-4D97-AF65-F5344CB8AC3E}">
        <p14:creationId xmlns:p14="http://schemas.microsoft.com/office/powerpoint/2010/main" val="33897066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C35333F-98F3-4DAF-A466-8F554BCF04A9}"/>
              </a:ext>
            </a:extLst>
          </p:cNvPr>
          <p:cNvGraphicFramePr>
            <a:graphicFrameLocks noGrp="1"/>
          </p:cNvGraphicFramePr>
          <p:nvPr>
            <p:extLst>
              <p:ext uri="{D42A27DB-BD31-4B8C-83A1-F6EECF244321}">
                <p14:modId xmlns:p14="http://schemas.microsoft.com/office/powerpoint/2010/main" val="4130111450"/>
              </p:ext>
            </p:extLst>
          </p:nvPr>
        </p:nvGraphicFramePr>
        <p:xfrm>
          <a:off x="392243" y="1288476"/>
          <a:ext cx="9416143" cy="5301403"/>
        </p:xfrm>
        <a:graphic>
          <a:graphicData uri="http://schemas.openxmlformats.org/drawingml/2006/table">
            <a:tbl>
              <a:tblPr firstRow="1" firstCol="1" bandRow="1">
                <a:tableStyleId>{5940675A-B579-460E-94D1-54222C63F5DA}</a:tableStyleId>
              </a:tblPr>
              <a:tblGrid>
                <a:gridCol w="2688943">
                  <a:extLst>
                    <a:ext uri="{9D8B030D-6E8A-4147-A177-3AD203B41FA5}">
                      <a16:colId xmlns:a16="http://schemas.microsoft.com/office/drawing/2014/main" val="381139774"/>
                    </a:ext>
                  </a:extLst>
                </a:gridCol>
                <a:gridCol w="6727200">
                  <a:extLst>
                    <a:ext uri="{9D8B030D-6E8A-4147-A177-3AD203B41FA5}">
                      <a16:colId xmlns:a16="http://schemas.microsoft.com/office/drawing/2014/main" val="489124920"/>
                    </a:ext>
                  </a:extLst>
                </a:gridCol>
              </a:tblGrid>
              <a:tr h="340932">
                <a:tc>
                  <a:txBody>
                    <a:bodyPr/>
                    <a:lstStyle/>
                    <a:p>
                      <a:pPr marL="0" marR="0">
                        <a:lnSpc>
                          <a:spcPct val="107000"/>
                        </a:lnSpc>
                        <a:spcBef>
                          <a:spcPts val="0"/>
                        </a:spcBef>
                        <a:spcAft>
                          <a:spcPts val="0"/>
                        </a:spcAft>
                      </a:pPr>
                      <a:r>
                        <a:rPr lang="en-US" sz="2200" dirty="0">
                          <a:effectLst/>
                          <a:latin typeface="Calibri Light" panose="020F0302020204030204" pitchFamily="34" charset="0"/>
                          <a:cs typeface="Calibri Light" panose="020F0302020204030204" pitchFamily="34" charset="0"/>
                        </a:rPr>
                        <a:t>Entity (random order)</a:t>
                      </a:r>
                      <a:endParaRPr lang="en-US" sz="22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solidFill>
                      <a:srgbClr val="A0C7CE"/>
                    </a:solidFill>
                  </a:tcPr>
                </a:tc>
                <a:tc>
                  <a:txBody>
                    <a:bodyPr/>
                    <a:lstStyle/>
                    <a:p>
                      <a:pPr marL="0" marR="0">
                        <a:lnSpc>
                          <a:spcPct val="107000"/>
                        </a:lnSpc>
                        <a:spcBef>
                          <a:spcPts val="0"/>
                        </a:spcBef>
                        <a:spcAft>
                          <a:spcPts val="0"/>
                        </a:spcAft>
                      </a:pPr>
                      <a:r>
                        <a:rPr lang="en-US" sz="2200" dirty="0">
                          <a:effectLst/>
                          <a:latin typeface="Calibri Light" panose="020F0302020204030204" pitchFamily="34" charset="0"/>
                          <a:cs typeface="Calibri Light" panose="020F0302020204030204" pitchFamily="34" charset="0"/>
                        </a:rPr>
                        <a:t>Steering Committee member</a:t>
                      </a:r>
                      <a:endParaRPr lang="en-US" sz="22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solidFill>
                      <a:srgbClr val="A0C7CE"/>
                    </a:solidFill>
                  </a:tcPr>
                </a:tc>
                <a:extLst>
                  <a:ext uri="{0D108BD9-81ED-4DB2-BD59-A6C34878D82A}">
                    <a16:rowId xmlns:a16="http://schemas.microsoft.com/office/drawing/2014/main" val="1334361899"/>
                  </a:ext>
                </a:extLst>
              </a:tr>
              <a:tr h="301241">
                <a:tc>
                  <a:txBody>
                    <a:bodyPr/>
                    <a:lstStyle/>
                    <a:p>
                      <a:pPr algn="l" rtl="0" fontAlgn="ctr"/>
                      <a:r>
                        <a:rPr lang="en-US" sz="2200" u="none" strike="noStrike" dirty="0">
                          <a:effectLst/>
                          <a:latin typeface="Calibri Light" panose="020F0302020204030204" pitchFamily="34" charset="0"/>
                          <a:cs typeface="Calibri Light" panose="020F0302020204030204" pitchFamily="34" charset="0"/>
                        </a:rPr>
                        <a:t>Colville Tribes</a:t>
                      </a:r>
                      <a:endParaRPr lang="en-US" sz="2200" b="1" i="0" u="none" strike="noStrike" dirty="0">
                        <a:solidFill>
                          <a:srgbClr val="FFFFFF"/>
                        </a:solidFill>
                        <a:effectLst/>
                        <a:latin typeface="Calibri Light" panose="020F0302020204030204" pitchFamily="34" charset="0"/>
                        <a:cs typeface="Calibri Light" panose="020F0302020204030204" pitchFamily="34" charset="0"/>
                      </a:endParaRPr>
                    </a:p>
                  </a:txBody>
                  <a:tcPr marL="7620" marR="7620" marT="7620" marB="0" anchor="ctr"/>
                </a:tc>
                <a:tc>
                  <a:txBody>
                    <a:bodyPr/>
                    <a:lstStyle/>
                    <a:p>
                      <a:pPr algn="l" rtl="0" fontAlgn="ctr"/>
                      <a:r>
                        <a:rPr lang="en-US" sz="2200" u="none" strike="noStrike" dirty="0">
                          <a:effectLst/>
                          <a:latin typeface="Calibri Light" panose="020F0302020204030204" pitchFamily="34" charset="0"/>
                          <a:cs typeface="Calibri Light" panose="020F0302020204030204" pitchFamily="34" charset="0"/>
                        </a:rPr>
                        <a:t>John </a:t>
                      </a:r>
                      <a:r>
                        <a:rPr lang="en-US" sz="2200" u="none" strike="noStrike" dirty="0" err="1">
                          <a:effectLst/>
                          <a:latin typeface="Calibri Light" panose="020F0302020204030204" pitchFamily="34" charset="0"/>
                          <a:cs typeface="Calibri Light" panose="020F0302020204030204" pitchFamily="34" charset="0"/>
                        </a:rPr>
                        <a:t>Arterburn</a:t>
                      </a:r>
                      <a:r>
                        <a:rPr lang="en-US" sz="2200" u="none" strike="noStrike" dirty="0">
                          <a:effectLst/>
                          <a:latin typeface="Calibri Light" panose="020F0302020204030204" pitchFamily="34" charset="0"/>
                          <a:cs typeface="Calibri Light" panose="020F0302020204030204" pitchFamily="34" charset="0"/>
                        </a:rPr>
                        <a:t>, George Batten</a:t>
                      </a:r>
                      <a:endParaRPr lang="en-US" sz="2200" b="0" i="0" u="none" strike="noStrike" dirty="0">
                        <a:solidFill>
                          <a:srgbClr val="000000"/>
                        </a:solidFill>
                        <a:effectLst/>
                        <a:latin typeface="Calibri Light" panose="020F0302020204030204" pitchFamily="34" charset="0"/>
                        <a:cs typeface="Calibri Light" panose="020F0302020204030204" pitchFamily="34" charset="0"/>
                      </a:endParaRPr>
                    </a:p>
                  </a:txBody>
                  <a:tcPr marL="7620" marR="7620" marT="7620" marB="0" anchor="ctr"/>
                </a:tc>
                <a:extLst>
                  <a:ext uri="{0D108BD9-81ED-4DB2-BD59-A6C34878D82A}">
                    <a16:rowId xmlns:a16="http://schemas.microsoft.com/office/drawing/2014/main" val="3908598466"/>
                  </a:ext>
                </a:extLst>
              </a:tr>
              <a:tr h="301241">
                <a:tc>
                  <a:txBody>
                    <a:bodyPr/>
                    <a:lstStyle/>
                    <a:p>
                      <a:pPr algn="l" rtl="0" fontAlgn="ctr"/>
                      <a:r>
                        <a:rPr lang="en-US" sz="2200" u="none" strike="noStrike" dirty="0">
                          <a:effectLst/>
                          <a:latin typeface="Calibri Light" panose="020F0302020204030204" pitchFamily="34" charset="0"/>
                          <a:cs typeface="Calibri Light" panose="020F0302020204030204" pitchFamily="34" charset="0"/>
                        </a:rPr>
                        <a:t>CRITFC</a:t>
                      </a:r>
                      <a:endParaRPr lang="en-US" sz="2200" b="1" i="0" u="none" strike="noStrike" dirty="0">
                        <a:solidFill>
                          <a:srgbClr val="FFFFFF"/>
                        </a:solidFill>
                        <a:effectLst/>
                        <a:latin typeface="Calibri Light" panose="020F0302020204030204" pitchFamily="34" charset="0"/>
                        <a:cs typeface="Calibri Light" panose="020F0302020204030204" pitchFamily="34" charset="0"/>
                      </a:endParaRPr>
                    </a:p>
                  </a:txBody>
                  <a:tcPr marL="7620" marR="7620" marT="7620" marB="0" anchor="ctr"/>
                </a:tc>
                <a:tc>
                  <a:txBody>
                    <a:bodyPr/>
                    <a:lstStyle/>
                    <a:p>
                      <a:pPr algn="l" rtl="0" fontAlgn="ctr"/>
                      <a:r>
                        <a:rPr lang="en-US" sz="2200" u="none" strike="noStrike" dirty="0">
                          <a:effectLst/>
                          <a:latin typeface="Calibri Light" panose="020F0302020204030204" pitchFamily="34" charset="0"/>
                          <a:cs typeface="Calibri Light" panose="020F0302020204030204" pitchFamily="34" charset="0"/>
                        </a:rPr>
                        <a:t>Denise Kelsey &amp; Sheryn Olson (ITMD), Tami Wilkerson (CBF&amp;W Library)</a:t>
                      </a:r>
                      <a:endParaRPr lang="en-US" sz="2200" b="0" i="0" u="none" strike="noStrike" dirty="0">
                        <a:solidFill>
                          <a:srgbClr val="000000"/>
                        </a:solidFill>
                        <a:effectLst/>
                        <a:latin typeface="Calibri Light" panose="020F0302020204030204" pitchFamily="34" charset="0"/>
                        <a:cs typeface="Calibri Light" panose="020F0302020204030204" pitchFamily="34" charset="0"/>
                      </a:endParaRPr>
                    </a:p>
                  </a:txBody>
                  <a:tcPr marL="7620" marR="7620" marT="7620" marB="0" anchor="ctr"/>
                </a:tc>
                <a:extLst>
                  <a:ext uri="{0D108BD9-81ED-4DB2-BD59-A6C34878D82A}">
                    <a16:rowId xmlns:a16="http://schemas.microsoft.com/office/drawing/2014/main" val="750775661"/>
                  </a:ext>
                </a:extLst>
              </a:tr>
              <a:tr h="301241">
                <a:tc>
                  <a:txBody>
                    <a:bodyPr/>
                    <a:lstStyle/>
                    <a:p>
                      <a:pPr algn="l" rtl="0" fontAlgn="ctr"/>
                      <a:r>
                        <a:rPr lang="en-US" sz="2200" u="none" strike="noStrike" dirty="0">
                          <a:effectLst/>
                          <a:latin typeface="Calibri Light" panose="020F0302020204030204" pitchFamily="34" charset="0"/>
                          <a:cs typeface="Calibri Light" panose="020F0302020204030204" pitchFamily="34" charset="0"/>
                        </a:rPr>
                        <a:t>IDFG</a:t>
                      </a:r>
                      <a:endParaRPr lang="en-US" sz="2200" b="1" i="0" u="none" strike="noStrike" dirty="0">
                        <a:solidFill>
                          <a:srgbClr val="FFFFFF"/>
                        </a:solidFill>
                        <a:effectLst/>
                        <a:latin typeface="Calibri Light" panose="020F0302020204030204" pitchFamily="34" charset="0"/>
                        <a:cs typeface="Calibri Light" panose="020F0302020204030204" pitchFamily="34" charset="0"/>
                      </a:endParaRPr>
                    </a:p>
                  </a:txBody>
                  <a:tcPr marL="7620" marR="7620" marT="7620" marB="0" anchor="ctr"/>
                </a:tc>
                <a:tc>
                  <a:txBody>
                    <a:bodyPr/>
                    <a:lstStyle/>
                    <a:p>
                      <a:pPr algn="l" rtl="0" fontAlgn="ctr"/>
                      <a:r>
                        <a:rPr lang="en-US" sz="2200" u="none" strike="noStrike" dirty="0">
                          <a:effectLst/>
                          <a:latin typeface="Calibri Light" panose="020F0302020204030204" pitchFamily="34" charset="0"/>
                          <a:cs typeface="Calibri Light" panose="020F0302020204030204" pitchFamily="34" charset="0"/>
                        </a:rPr>
                        <a:t>Angie Schmidt, Evan Brown</a:t>
                      </a:r>
                      <a:endParaRPr lang="en-US" sz="2200" b="0" i="0" u="none" strike="noStrike" dirty="0">
                        <a:solidFill>
                          <a:srgbClr val="000000"/>
                        </a:solidFill>
                        <a:effectLst/>
                        <a:latin typeface="Calibri Light" panose="020F0302020204030204" pitchFamily="34" charset="0"/>
                        <a:cs typeface="Calibri Light" panose="020F0302020204030204" pitchFamily="34" charset="0"/>
                      </a:endParaRPr>
                    </a:p>
                  </a:txBody>
                  <a:tcPr marL="7620" marR="7620" marT="7620" marB="0" anchor="ctr"/>
                </a:tc>
                <a:extLst>
                  <a:ext uri="{0D108BD9-81ED-4DB2-BD59-A6C34878D82A}">
                    <a16:rowId xmlns:a16="http://schemas.microsoft.com/office/drawing/2014/main" val="428695917"/>
                  </a:ext>
                </a:extLst>
              </a:tr>
              <a:tr h="301241">
                <a:tc>
                  <a:txBody>
                    <a:bodyPr/>
                    <a:lstStyle/>
                    <a:p>
                      <a:pPr algn="l" rtl="0" fontAlgn="ctr"/>
                      <a:r>
                        <a:rPr lang="en-US" sz="2200" u="none" strike="noStrike">
                          <a:effectLst/>
                          <a:latin typeface="Calibri Light" panose="020F0302020204030204" pitchFamily="34" charset="0"/>
                          <a:cs typeface="Calibri Light" panose="020F0302020204030204" pitchFamily="34" charset="0"/>
                        </a:rPr>
                        <a:t>ODFW</a:t>
                      </a:r>
                      <a:endParaRPr lang="en-US" sz="2200" b="1" i="0" u="none" strike="noStrike">
                        <a:solidFill>
                          <a:srgbClr val="FFFFFF"/>
                        </a:solidFill>
                        <a:effectLst/>
                        <a:latin typeface="Calibri Light" panose="020F0302020204030204" pitchFamily="34" charset="0"/>
                        <a:cs typeface="Calibri Light" panose="020F0302020204030204" pitchFamily="34" charset="0"/>
                      </a:endParaRPr>
                    </a:p>
                  </a:txBody>
                  <a:tcPr marL="7620" marR="7620" marT="7620" marB="0" anchor="ctr"/>
                </a:tc>
                <a:tc>
                  <a:txBody>
                    <a:bodyPr/>
                    <a:lstStyle/>
                    <a:p>
                      <a:pPr algn="l" rtl="0" fontAlgn="ctr"/>
                      <a:r>
                        <a:rPr lang="en-US" sz="2200" u="none" strike="noStrike" dirty="0">
                          <a:effectLst/>
                          <a:latin typeface="Calibri Light" panose="020F0302020204030204" pitchFamily="34" charset="0"/>
                          <a:cs typeface="Calibri Light" panose="020F0302020204030204" pitchFamily="34" charset="0"/>
                        </a:rPr>
                        <a:t>April Brenden-Locke</a:t>
                      </a:r>
                      <a:endParaRPr lang="en-US" sz="2200" b="0" i="0" u="none" strike="noStrike" dirty="0">
                        <a:solidFill>
                          <a:srgbClr val="000000"/>
                        </a:solidFill>
                        <a:effectLst/>
                        <a:latin typeface="Calibri Light" panose="020F0302020204030204" pitchFamily="34" charset="0"/>
                        <a:cs typeface="Calibri Light" panose="020F0302020204030204" pitchFamily="34" charset="0"/>
                      </a:endParaRPr>
                    </a:p>
                  </a:txBody>
                  <a:tcPr marL="7620" marR="7620" marT="7620" marB="0" anchor="ctr"/>
                </a:tc>
                <a:extLst>
                  <a:ext uri="{0D108BD9-81ED-4DB2-BD59-A6C34878D82A}">
                    <a16:rowId xmlns:a16="http://schemas.microsoft.com/office/drawing/2014/main" val="1084934213"/>
                  </a:ext>
                </a:extLst>
              </a:tr>
              <a:tr h="301241">
                <a:tc>
                  <a:txBody>
                    <a:bodyPr/>
                    <a:lstStyle/>
                    <a:p>
                      <a:pPr algn="l" rtl="0" fontAlgn="ctr"/>
                      <a:r>
                        <a:rPr lang="en-US" sz="2200" u="none" strike="noStrike" dirty="0">
                          <a:effectLst/>
                          <a:latin typeface="Calibri Light" panose="020F0302020204030204" pitchFamily="34" charset="0"/>
                          <a:cs typeface="Calibri Light" panose="020F0302020204030204" pitchFamily="34" charset="0"/>
                        </a:rPr>
                        <a:t>MFWP</a:t>
                      </a:r>
                      <a:endParaRPr lang="en-US" sz="2200" b="1" i="0" u="none" strike="noStrike" dirty="0">
                        <a:solidFill>
                          <a:srgbClr val="FFFFFF"/>
                        </a:solidFill>
                        <a:effectLst/>
                        <a:latin typeface="Calibri Light" panose="020F0302020204030204" pitchFamily="34" charset="0"/>
                        <a:cs typeface="Calibri Light" panose="020F0302020204030204" pitchFamily="34" charset="0"/>
                      </a:endParaRPr>
                    </a:p>
                  </a:txBody>
                  <a:tcPr marL="7620" marR="7620" marT="7620" marB="0" anchor="ctr"/>
                </a:tc>
                <a:tc>
                  <a:txBody>
                    <a:bodyPr/>
                    <a:lstStyle/>
                    <a:p>
                      <a:pPr algn="l" rtl="0" fontAlgn="ctr"/>
                      <a:r>
                        <a:rPr lang="en-US" sz="2200" u="none" strike="noStrike" dirty="0">
                          <a:effectLst/>
                          <a:latin typeface="Calibri Light" panose="020F0302020204030204" pitchFamily="34" charset="0"/>
                          <a:cs typeface="Calibri Light" panose="020F0302020204030204" pitchFamily="34" charset="0"/>
                        </a:rPr>
                        <a:t>Dawn Anderson</a:t>
                      </a:r>
                      <a:endParaRPr lang="en-US" sz="2200" b="0" i="0" u="none" strike="noStrike" dirty="0">
                        <a:solidFill>
                          <a:srgbClr val="000000"/>
                        </a:solidFill>
                        <a:effectLst/>
                        <a:latin typeface="Calibri Light" panose="020F0302020204030204" pitchFamily="34" charset="0"/>
                        <a:cs typeface="Calibri Light" panose="020F0302020204030204" pitchFamily="34" charset="0"/>
                      </a:endParaRPr>
                    </a:p>
                  </a:txBody>
                  <a:tcPr marL="7620" marR="7620" marT="7620" marB="0" anchor="ctr"/>
                </a:tc>
                <a:extLst>
                  <a:ext uri="{0D108BD9-81ED-4DB2-BD59-A6C34878D82A}">
                    <a16:rowId xmlns:a16="http://schemas.microsoft.com/office/drawing/2014/main" val="2763309002"/>
                  </a:ext>
                </a:extLst>
              </a:tr>
              <a:tr h="301241">
                <a:tc>
                  <a:txBody>
                    <a:bodyPr/>
                    <a:lstStyle/>
                    <a:p>
                      <a:pPr algn="l" rtl="0" fontAlgn="ctr"/>
                      <a:r>
                        <a:rPr lang="en-US" sz="2200" u="none" strike="noStrike" dirty="0">
                          <a:effectLst/>
                          <a:latin typeface="Calibri Light" panose="020F0302020204030204" pitchFamily="34" charset="0"/>
                          <a:cs typeface="Calibri Light" panose="020F0302020204030204" pitchFamily="34" charset="0"/>
                        </a:rPr>
                        <a:t>WDFW</a:t>
                      </a:r>
                      <a:endParaRPr lang="en-US" sz="2200" b="1" i="0" u="none" strike="noStrike" dirty="0">
                        <a:solidFill>
                          <a:srgbClr val="FFFFFF"/>
                        </a:solidFill>
                        <a:effectLst/>
                        <a:latin typeface="Calibri Light" panose="020F0302020204030204" pitchFamily="34" charset="0"/>
                        <a:cs typeface="Calibri Light" panose="020F0302020204030204" pitchFamily="34" charset="0"/>
                      </a:endParaRPr>
                    </a:p>
                  </a:txBody>
                  <a:tcPr marL="7620" marR="7620" marT="7620" marB="0" anchor="ctr"/>
                </a:tc>
                <a:tc>
                  <a:txBody>
                    <a:bodyPr/>
                    <a:lstStyle/>
                    <a:p>
                      <a:pPr algn="l" rtl="0" fontAlgn="ctr"/>
                      <a:r>
                        <a:rPr lang="en-US" sz="2200" u="none" strike="noStrike" dirty="0">
                          <a:effectLst/>
                          <a:latin typeface="Calibri Light" panose="020F0302020204030204" pitchFamily="34" charset="0"/>
                          <a:cs typeface="Calibri Light" panose="020F0302020204030204" pitchFamily="34" charset="0"/>
                        </a:rPr>
                        <a:t>Brodie Cox</a:t>
                      </a:r>
                      <a:endParaRPr lang="en-US" sz="2200" b="0" i="0" u="none" strike="noStrike" dirty="0">
                        <a:solidFill>
                          <a:srgbClr val="000000"/>
                        </a:solidFill>
                        <a:effectLst/>
                        <a:latin typeface="Calibri Light" panose="020F0302020204030204" pitchFamily="34" charset="0"/>
                        <a:cs typeface="Calibri Light" panose="020F0302020204030204" pitchFamily="34" charset="0"/>
                      </a:endParaRPr>
                    </a:p>
                  </a:txBody>
                  <a:tcPr marL="7620" marR="7620" marT="7620" marB="0" anchor="ctr"/>
                </a:tc>
                <a:extLst>
                  <a:ext uri="{0D108BD9-81ED-4DB2-BD59-A6C34878D82A}">
                    <a16:rowId xmlns:a16="http://schemas.microsoft.com/office/drawing/2014/main" val="4062502087"/>
                  </a:ext>
                </a:extLst>
              </a:tr>
              <a:tr h="301241">
                <a:tc>
                  <a:txBody>
                    <a:bodyPr/>
                    <a:lstStyle/>
                    <a:p>
                      <a:pPr algn="l" rtl="0" fontAlgn="ctr"/>
                      <a:r>
                        <a:rPr lang="en-US" sz="2200" u="none" strike="noStrike" dirty="0">
                          <a:effectLst/>
                          <a:latin typeface="Calibri Light" panose="020F0302020204030204" pitchFamily="34" charset="0"/>
                          <a:cs typeface="Calibri Light" panose="020F0302020204030204" pitchFamily="34" charset="0"/>
                        </a:rPr>
                        <a:t>USFWS</a:t>
                      </a:r>
                      <a:endParaRPr lang="en-US" sz="2200" b="1" i="0" u="none" strike="noStrike" dirty="0">
                        <a:solidFill>
                          <a:srgbClr val="FFFFFF"/>
                        </a:solidFill>
                        <a:effectLst/>
                        <a:latin typeface="Calibri Light" panose="020F0302020204030204" pitchFamily="34" charset="0"/>
                        <a:cs typeface="Calibri Light" panose="020F0302020204030204" pitchFamily="34" charset="0"/>
                      </a:endParaRPr>
                    </a:p>
                  </a:txBody>
                  <a:tcPr marL="7620" marR="7620" marT="7620" marB="0" anchor="ctr"/>
                </a:tc>
                <a:tc>
                  <a:txBody>
                    <a:bodyPr/>
                    <a:lstStyle/>
                    <a:p>
                      <a:pPr algn="l" rtl="0" fontAlgn="ctr"/>
                      <a:r>
                        <a:rPr lang="en-US" sz="2200" u="none" strike="noStrike" dirty="0">
                          <a:effectLst/>
                          <a:latin typeface="Calibri Light" panose="020F0302020204030204" pitchFamily="34" charset="0"/>
                          <a:cs typeface="Calibri Light" panose="020F0302020204030204" pitchFamily="34" charset="0"/>
                        </a:rPr>
                        <a:t>Doug </a:t>
                      </a:r>
                      <a:r>
                        <a:rPr lang="en-US" sz="2200" u="none" strike="noStrike" dirty="0" err="1">
                          <a:effectLst/>
                          <a:latin typeface="Calibri Light" panose="020F0302020204030204" pitchFamily="34" charset="0"/>
                          <a:cs typeface="Calibri Light" panose="020F0302020204030204" pitchFamily="34" charset="0"/>
                        </a:rPr>
                        <a:t>Threloff</a:t>
                      </a:r>
                      <a:endParaRPr lang="en-US" sz="2200" b="0" i="0" u="none" strike="noStrike" dirty="0">
                        <a:solidFill>
                          <a:srgbClr val="000000"/>
                        </a:solidFill>
                        <a:effectLst/>
                        <a:latin typeface="Calibri Light" panose="020F0302020204030204" pitchFamily="34" charset="0"/>
                        <a:cs typeface="Calibri Light" panose="020F0302020204030204" pitchFamily="34" charset="0"/>
                      </a:endParaRPr>
                    </a:p>
                  </a:txBody>
                  <a:tcPr marL="7620" marR="7620" marT="7620" marB="0" anchor="ctr"/>
                </a:tc>
                <a:extLst>
                  <a:ext uri="{0D108BD9-81ED-4DB2-BD59-A6C34878D82A}">
                    <a16:rowId xmlns:a16="http://schemas.microsoft.com/office/drawing/2014/main" val="48306627"/>
                  </a:ext>
                </a:extLst>
              </a:tr>
              <a:tr h="301241">
                <a:tc>
                  <a:txBody>
                    <a:bodyPr/>
                    <a:lstStyle/>
                    <a:p>
                      <a:pPr algn="l" rtl="0" fontAlgn="ctr"/>
                      <a:r>
                        <a:rPr lang="en-US" sz="2200" u="none" strike="noStrike">
                          <a:effectLst/>
                          <a:latin typeface="Calibri Light" panose="020F0302020204030204" pitchFamily="34" charset="0"/>
                          <a:cs typeface="Calibri Light" panose="020F0302020204030204" pitchFamily="34" charset="0"/>
                        </a:rPr>
                        <a:t>BPA</a:t>
                      </a:r>
                      <a:endParaRPr lang="en-US" sz="2200" b="1" i="0" u="none" strike="noStrike">
                        <a:solidFill>
                          <a:srgbClr val="FFFFFF"/>
                        </a:solidFill>
                        <a:effectLst/>
                        <a:latin typeface="Calibri Light" panose="020F0302020204030204" pitchFamily="34" charset="0"/>
                        <a:cs typeface="Calibri Light" panose="020F0302020204030204" pitchFamily="34" charset="0"/>
                      </a:endParaRPr>
                    </a:p>
                  </a:txBody>
                  <a:tcPr marL="7620" marR="7620" marT="7620" marB="0" anchor="ctr"/>
                </a:tc>
                <a:tc>
                  <a:txBody>
                    <a:bodyPr/>
                    <a:lstStyle/>
                    <a:p>
                      <a:pPr algn="l" rtl="0" fontAlgn="ctr"/>
                      <a:r>
                        <a:rPr lang="de-DE" sz="2200" u="none" strike="noStrike" dirty="0">
                          <a:effectLst/>
                          <a:latin typeface="Calibri Light" panose="020F0302020204030204" pitchFamily="34" charset="0"/>
                          <a:cs typeface="Calibri Light" panose="020F0302020204030204" pitchFamily="34" charset="0"/>
                        </a:rPr>
                        <a:t>Tom Pansky, Russell Scranton, </a:t>
                      </a:r>
                      <a:r>
                        <a:rPr lang="en-US" sz="2200" kern="1200" dirty="0">
                          <a:solidFill>
                            <a:schemeClr val="tx1"/>
                          </a:solidFill>
                          <a:effectLst/>
                          <a:latin typeface="Calibri Light" panose="020F0302020204030204" pitchFamily="34" charset="0"/>
                          <a:ea typeface="+mn-ea"/>
                          <a:cs typeface="Calibri Light" panose="020F0302020204030204" pitchFamily="34" charset="0"/>
                        </a:rPr>
                        <a:t>Matthew Schwartz</a:t>
                      </a:r>
                      <a:endParaRPr lang="de-DE" sz="2200" b="0" i="0" u="none" strike="noStrike" dirty="0">
                        <a:solidFill>
                          <a:srgbClr val="000000"/>
                        </a:solidFill>
                        <a:effectLst/>
                        <a:latin typeface="Calibri Light" panose="020F0302020204030204" pitchFamily="34" charset="0"/>
                        <a:cs typeface="Calibri Light" panose="020F0302020204030204" pitchFamily="34" charset="0"/>
                      </a:endParaRPr>
                    </a:p>
                  </a:txBody>
                  <a:tcPr marL="7620" marR="7620" marT="7620" marB="0" anchor="ctr"/>
                </a:tc>
                <a:extLst>
                  <a:ext uri="{0D108BD9-81ED-4DB2-BD59-A6C34878D82A}">
                    <a16:rowId xmlns:a16="http://schemas.microsoft.com/office/drawing/2014/main" val="2882098518"/>
                  </a:ext>
                </a:extLst>
              </a:tr>
              <a:tr h="301241">
                <a:tc>
                  <a:txBody>
                    <a:bodyPr/>
                    <a:lstStyle/>
                    <a:p>
                      <a:pPr algn="l" rtl="0" fontAlgn="ctr"/>
                      <a:r>
                        <a:rPr lang="en-US" sz="2200" u="none" strike="noStrike" dirty="0">
                          <a:effectLst/>
                          <a:latin typeface="Calibri Light" panose="020F0302020204030204" pitchFamily="34" charset="0"/>
                          <a:cs typeface="Calibri Light" panose="020F0302020204030204" pitchFamily="34" charset="0"/>
                        </a:rPr>
                        <a:t>NPCC</a:t>
                      </a:r>
                      <a:endParaRPr lang="en-US" sz="2200" b="1" i="0" u="none" strike="noStrike" dirty="0">
                        <a:solidFill>
                          <a:srgbClr val="FFFFFF"/>
                        </a:solidFill>
                        <a:effectLst/>
                        <a:latin typeface="Calibri Light" panose="020F0302020204030204" pitchFamily="34" charset="0"/>
                        <a:cs typeface="Calibri Light" panose="020F0302020204030204" pitchFamily="34" charset="0"/>
                      </a:endParaRPr>
                    </a:p>
                  </a:txBody>
                  <a:tcPr marL="7620" marR="7620" marT="7620" marB="0" anchor="ctr"/>
                </a:tc>
                <a:tc>
                  <a:txBody>
                    <a:bodyPr/>
                    <a:lstStyle/>
                    <a:p>
                      <a:pPr algn="l" rtl="0" fontAlgn="ctr"/>
                      <a:r>
                        <a:rPr lang="en-US" sz="2200" u="none" strike="noStrike" dirty="0">
                          <a:effectLst/>
                          <a:latin typeface="Calibri Light" panose="020F0302020204030204" pitchFamily="34" charset="0"/>
                          <a:cs typeface="Calibri Light" panose="020F0302020204030204" pitchFamily="34" charset="0"/>
                        </a:rPr>
                        <a:t>Kris Homel, Mark Fritsch</a:t>
                      </a:r>
                      <a:endParaRPr lang="en-US" sz="2200" b="0" i="0" u="none" strike="noStrike" dirty="0">
                        <a:solidFill>
                          <a:srgbClr val="000000"/>
                        </a:solidFill>
                        <a:effectLst/>
                        <a:latin typeface="Calibri Light" panose="020F0302020204030204" pitchFamily="34" charset="0"/>
                        <a:cs typeface="Calibri Light" panose="020F0302020204030204" pitchFamily="34" charset="0"/>
                      </a:endParaRPr>
                    </a:p>
                  </a:txBody>
                  <a:tcPr marL="7620" marR="7620" marT="7620" marB="0" anchor="ctr"/>
                </a:tc>
                <a:extLst>
                  <a:ext uri="{0D108BD9-81ED-4DB2-BD59-A6C34878D82A}">
                    <a16:rowId xmlns:a16="http://schemas.microsoft.com/office/drawing/2014/main" val="3227833361"/>
                  </a:ext>
                </a:extLst>
              </a:tr>
              <a:tr h="301241">
                <a:tc>
                  <a:txBody>
                    <a:bodyPr/>
                    <a:lstStyle/>
                    <a:p>
                      <a:pPr algn="l" rtl="0" fontAlgn="ctr"/>
                      <a:r>
                        <a:rPr lang="en-US" sz="2200" u="none" strike="noStrike" dirty="0">
                          <a:effectLst/>
                          <a:latin typeface="Calibri Light" panose="020F0302020204030204" pitchFamily="34" charset="0"/>
                          <a:cs typeface="Calibri Light" panose="020F0302020204030204" pitchFamily="34" charset="0"/>
                        </a:rPr>
                        <a:t>NOAA-Fisheries</a:t>
                      </a:r>
                      <a:endParaRPr lang="en-US" sz="2200" b="1" i="0" u="none" strike="noStrike" dirty="0">
                        <a:solidFill>
                          <a:srgbClr val="FFFFFF"/>
                        </a:solidFill>
                        <a:effectLst/>
                        <a:latin typeface="Calibri Light" panose="020F0302020204030204" pitchFamily="34" charset="0"/>
                        <a:cs typeface="Calibri Light" panose="020F0302020204030204" pitchFamily="34" charset="0"/>
                      </a:endParaRPr>
                    </a:p>
                  </a:txBody>
                  <a:tcPr marL="7620" marR="7620" marT="7620" marB="0" anchor="ctr"/>
                </a:tc>
                <a:tc>
                  <a:txBody>
                    <a:bodyPr/>
                    <a:lstStyle/>
                    <a:p>
                      <a:pPr algn="l" rtl="0" fontAlgn="ctr"/>
                      <a:r>
                        <a:rPr lang="en-US" sz="2200" u="none" strike="noStrike" dirty="0">
                          <a:effectLst/>
                          <a:latin typeface="Calibri Light" panose="020F0302020204030204" pitchFamily="34" charset="0"/>
                          <a:cs typeface="Calibri Light" panose="020F0302020204030204" pitchFamily="34" charset="0"/>
                        </a:rPr>
                        <a:t>Mari Williams</a:t>
                      </a:r>
                      <a:endParaRPr lang="en-US" sz="2200" b="0" i="0" u="none" strike="noStrike" dirty="0">
                        <a:solidFill>
                          <a:srgbClr val="000000"/>
                        </a:solidFill>
                        <a:effectLst/>
                        <a:latin typeface="Calibri Light" panose="020F0302020204030204" pitchFamily="34" charset="0"/>
                        <a:cs typeface="Calibri Light" panose="020F0302020204030204" pitchFamily="34" charset="0"/>
                      </a:endParaRPr>
                    </a:p>
                  </a:txBody>
                  <a:tcPr marL="7620" marR="7620" marT="7620" marB="0" anchor="ctr"/>
                </a:tc>
                <a:extLst>
                  <a:ext uri="{0D108BD9-81ED-4DB2-BD59-A6C34878D82A}">
                    <a16:rowId xmlns:a16="http://schemas.microsoft.com/office/drawing/2014/main" val="4242763934"/>
                  </a:ext>
                </a:extLst>
              </a:tr>
              <a:tr h="301241">
                <a:tc>
                  <a:txBody>
                    <a:bodyPr/>
                    <a:lstStyle/>
                    <a:p>
                      <a:pPr algn="l" rtl="0" fontAlgn="ctr"/>
                      <a:r>
                        <a:rPr lang="en-US" sz="2200" u="none" strike="noStrike" dirty="0">
                          <a:effectLst/>
                          <a:latin typeface="Calibri Light" panose="020F0302020204030204" pitchFamily="34" charset="0"/>
                          <a:cs typeface="Calibri Light" panose="020F0302020204030204" pitchFamily="34" charset="0"/>
                        </a:rPr>
                        <a:t>PNAMP</a:t>
                      </a:r>
                      <a:endParaRPr lang="en-US" sz="2200" b="1" i="0" u="none" strike="noStrike" dirty="0">
                        <a:solidFill>
                          <a:srgbClr val="FFFFFF"/>
                        </a:solidFill>
                        <a:effectLst/>
                        <a:latin typeface="Calibri Light" panose="020F0302020204030204" pitchFamily="34" charset="0"/>
                        <a:cs typeface="Calibri Light" panose="020F0302020204030204" pitchFamily="34" charset="0"/>
                      </a:endParaRPr>
                    </a:p>
                  </a:txBody>
                  <a:tcPr marL="7620" marR="7620" marT="7620" marB="0" anchor="ctr"/>
                </a:tc>
                <a:tc>
                  <a:txBody>
                    <a:bodyPr/>
                    <a:lstStyle/>
                    <a:p>
                      <a:pPr algn="l" rtl="0" fontAlgn="ctr"/>
                      <a:r>
                        <a:rPr lang="en-US" sz="2200" u="none" strike="noStrike" dirty="0">
                          <a:effectLst/>
                          <a:latin typeface="Calibri Light" panose="020F0302020204030204" pitchFamily="34" charset="0"/>
                          <a:cs typeface="Calibri Light" panose="020F0302020204030204" pitchFamily="34" charset="0"/>
                        </a:rPr>
                        <a:t>Jen Bayer</a:t>
                      </a:r>
                      <a:endParaRPr lang="en-US" sz="2200" b="0" i="0" u="none" strike="noStrike" dirty="0">
                        <a:solidFill>
                          <a:srgbClr val="000000"/>
                        </a:solidFill>
                        <a:effectLst/>
                        <a:latin typeface="Calibri Light" panose="020F0302020204030204" pitchFamily="34" charset="0"/>
                        <a:cs typeface="Calibri Light" panose="020F0302020204030204" pitchFamily="34" charset="0"/>
                      </a:endParaRPr>
                    </a:p>
                  </a:txBody>
                  <a:tcPr marL="7620" marR="7620" marT="7620" marB="0" anchor="ctr"/>
                </a:tc>
                <a:extLst>
                  <a:ext uri="{0D108BD9-81ED-4DB2-BD59-A6C34878D82A}">
                    <a16:rowId xmlns:a16="http://schemas.microsoft.com/office/drawing/2014/main" val="74290122"/>
                  </a:ext>
                </a:extLst>
              </a:tr>
              <a:tr h="301241">
                <a:tc>
                  <a:txBody>
                    <a:bodyPr/>
                    <a:lstStyle/>
                    <a:p>
                      <a:pPr algn="l" rtl="0" fontAlgn="ctr"/>
                      <a:r>
                        <a:rPr lang="en-US" sz="2200" b="0" i="0" u="none" strike="noStrike" dirty="0">
                          <a:solidFill>
                            <a:schemeClr val="tx1"/>
                          </a:solidFill>
                          <a:effectLst/>
                          <a:latin typeface="Calibri Light" panose="020F0302020204030204" pitchFamily="34" charset="0"/>
                          <a:cs typeface="Calibri Light" panose="020F0302020204030204" pitchFamily="34" charset="0"/>
                        </a:rPr>
                        <a:t>CAP Liaison</a:t>
                      </a:r>
                    </a:p>
                  </a:txBody>
                  <a:tcPr marL="7620" marR="7620" marT="7620" marB="0" anchor="ctr"/>
                </a:tc>
                <a:tc>
                  <a:txBody>
                    <a:bodyPr/>
                    <a:lstStyle/>
                    <a:p>
                      <a:pPr algn="l" rtl="0" fontAlgn="ctr"/>
                      <a:r>
                        <a:rPr lang="en-US" sz="2200" b="0" i="0" u="none" strike="noStrike" dirty="0">
                          <a:solidFill>
                            <a:srgbClr val="000000"/>
                          </a:solidFill>
                          <a:effectLst/>
                          <a:latin typeface="Calibri Light" panose="020F0302020204030204" pitchFamily="34" charset="0"/>
                          <a:cs typeface="Calibri Light" panose="020F0302020204030204" pitchFamily="34" charset="0"/>
                        </a:rPr>
                        <a:t>Tom Iverson</a:t>
                      </a:r>
                    </a:p>
                  </a:txBody>
                  <a:tcPr marL="7620" marR="7620" marT="7620" marB="0" anchor="ctr"/>
                </a:tc>
                <a:extLst>
                  <a:ext uri="{0D108BD9-81ED-4DB2-BD59-A6C34878D82A}">
                    <a16:rowId xmlns:a16="http://schemas.microsoft.com/office/drawing/2014/main" val="484066962"/>
                  </a:ext>
                </a:extLst>
              </a:tr>
              <a:tr h="508423">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2200" b="0" i="0" u="none" strike="noStrike" kern="1200" dirty="0" err="1">
                          <a:solidFill>
                            <a:schemeClr val="tx1"/>
                          </a:solidFill>
                          <a:effectLst/>
                          <a:latin typeface="Calibri Light" panose="020F0302020204030204" pitchFamily="34" charset="0"/>
                          <a:ea typeface="+mn-ea"/>
                          <a:cs typeface="Calibri Light" panose="020F0302020204030204" pitchFamily="34" charset="0"/>
                        </a:rPr>
                        <a:t>StreamNet</a:t>
                      </a:r>
                      <a:r>
                        <a:rPr lang="en-US" sz="2200" b="0" i="0" u="none" strike="noStrike" kern="1200" dirty="0">
                          <a:solidFill>
                            <a:schemeClr val="tx1"/>
                          </a:solidFill>
                          <a:effectLst/>
                          <a:latin typeface="Calibri Light" panose="020F0302020204030204" pitchFamily="34" charset="0"/>
                          <a:ea typeface="+mn-ea"/>
                          <a:cs typeface="Calibri Light" panose="020F0302020204030204" pitchFamily="34" charset="0"/>
                        </a:rPr>
                        <a:t> (PSMFC)</a:t>
                      </a:r>
                    </a:p>
                  </a:txBody>
                  <a:tcPr marL="7620" marR="7620" marT="7620" marB="0"/>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2200" b="0" i="0" u="none" strike="noStrike" kern="1200" dirty="0">
                          <a:solidFill>
                            <a:schemeClr val="tx1"/>
                          </a:solidFill>
                          <a:effectLst/>
                          <a:latin typeface="Calibri Light" panose="020F0302020204030204" pitchFamily="34" charset="0"/>
                          <a:ea typeface="+mn-ea"/>
                          <a:cs typeface="Calibri Light" panose="020F0302020204030204" pitchFamily="34" charset="0"/>
                        </a:rPr>
                        <a:t>Nancy, Greg, Mike, Van</a:t>
                      </a:r>
                    </a:p>
                  </a:txBody>
                  <a:tcPr marL="7620" marR="7620" marT="7620" marB="0"/>
                </a:tc>
                <a:extLst>
                  <a:ext uri="{0D108BD9-81ED-4DB2-BD59-A6C34878D82A}">
                    <a16:rowId xmlns:a16="http://schemas.microsoft.com/office/drawing/2014/main" val="878996244"/>
                  </a:ext>
                </a:extLst>
              </a:tr>
            </a:tbl>
          </a:graphicData>
        </a:graphic>
      </p:graphicFrame>
      <p:sp>
        <p:nvSpPr>
          <p:cNvPr id="3" name="Rectangle 2">
            <a:extLst>
              <a:ext uri="{FF2B5EF4-FFF2-40B4-BE49-F238E27FC236}">
                <a16:creationId xmlns:a16="http://schemas.microsoft.com/office/drawing/2014/main" id="{4F0B02BA-F831-408A-B755-C1088A8BCC81}"/>
              </a:ext>
            </a:extLst>
          </p:cNvPr>
          <p:cNvSpPr/>
          <p:nvPr/>
        </p:nvSpPr>
        <p:spPr>
          <a:xfrm>
            <a:off x="306735" y="322955"/>
            <a:ext cx="10515598" cy="965521"/>
          </a:xfrm>
          <a:prstGeom prst="rect">
            <a:avLst/>
          </a:prstGeom>
        </p:spPr>
        <p:txBody>
          <a:bodyPr wrap="square">
            <a:spAutoFit/>
          </a:bodyPr>
          <a:lstStyle/>
          <a:p>
            <a:pPr>
              <a:lnSpc>
                <a:spcPct val="107000"/>
              </a:lnSpc>
            </a:pPr>
            <a:r>
              <a:rPr lang="en-US" sz="3200" b="1" dirty="0">
                <a:latin typeface="+mj-lt"/>
                <a:ea typeface="+mj-ea"/>
                <a:cs typeface="+mj-cs"/>
              </a:rPr>
              <a:t>Steering Committee Member Updates </a:t>
            </a:r>
          </a:p>
          <a:p>
            <a:pPr>
              <a:lnSpc>
                <a:spcPct val="107000"/>
              </a:lnSpc>
            </a:pPr>
            <a:r>
              <a:rPr lang="en-US" sz="2200" dirty="0">
                <a:latin typeface="+mj-lt"/>
                <a:ea typeface="+mj-ea"/>
                <a:cs typeface="+mj-cs"/>
              </a:rPr>
              <a:t>(Follow random order shown below</a:t>
            </a:r>
            <a:r>
              <a:rPr lang="en-US" sz="2200" dirty="0"/>
              <a:t>,  2 to 5 min verbal updates)</a:t>
            </a:r>
            <a:endParaRPr lang="en-US" sz="2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A459C1CC-2182-410D-9D1F-F5EF327F7A05}"/>
              </a:ext>
            </a:extLst>
          </p:cNvPr>
          <p:cNvSpPr/>
          <p:nvPr/>
        </p:nvSpPr>
        <p:spPr>
          <a:xfrm>
            <a:off x="10069644" y="0"/>
            <a:ext cx="2103120" cy="6858000"/>
          </a:xfrm>
          <a:prstGeom prst="rect">
            <a:avLst/>
          </a:prstGeom>
          <a:solidFill>
            <a:srgbClr val="A0C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322977B-7E8A-4C76-A574-8A6CD15F69D0}"/>
              </a:ext>
            </a:extLst>
          </p:cNvPr>
          <p:cNvPicPr>
            <a:picLocks noChangeAspect="1"/>
          </p:cNvPicPr>
          <p:nvPr/>
        </p:nvPicPr>
        <p:blipFill rotWithShape="1">
          <a:blip r:embed="rId3"/>
          <a:srcRect l="24973" t="11087" r="24207" b="7749"/>
          <a:stretch/>
        </p:blipFill>
        <p:spPr>
          <a:xfrm>
            <a:off x="9625263" y="2358189"/>
            <a:ext cx="1164413" cy="1133362"/>
          </a:xfrm>
          <a:prstGeom prst="ellipse">
            <a:avLst/>
          </a:prstGeom>
        </p:spPr>
      </p:pic>
      <p:sp>
        <p:nvSpPr>
          <p:cNvPr id="6" name="Oval 5">
            <a:extLst>
              <a:ext uri="{FF2B5EF4-FFF2-40B4-BE49-F238E27FC236}">
                <a16:creationId xmlns:a16="http://schemas.microsoft.com/office/drawing/2014/main" id="{B2792C32-C29A-48ED-B4DB-6F8CE91FB674}"/>
              </a:ext>
            </a:extLst>
          </p:cNvPr>
          <p:cNvSpPr/>
          <p:nvPr/>
        </p:nvSpPr>
        <p:spPr>
          <a:xfrm>
            <a:off x="9547129" y="2253342"/>
            <a:ext cx="1275204" cy="1270866"/>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51353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D516-7E6E-48A8-9535-00CE346E4501}"/>
              </a:ext>
            </a:extLst>
          </p:cNvPr>
          <p:cNvSpPr>
            <a:spLocks noGrp="1"/>
          </p:cNvSpPr>
          <p:nvPr>
            <p:ph type="title"/>
          </p:nvPr>
        </p:nvSpPr>
        <p:spPr>
          <a:xfrm>
            <a:off x="195942" y="924963"/>
            <a:ext cx="4702630" cy="4048254"/>
          </a:xfrm>
        </p:spPr>
        <p:txBody>
          <a:bodyPr>
            <a:normAutofit/>
          </a:bodyPr>
          <a:lstStyle/>
          <a:p>
            <a:r>
              <a:rPr lang="en-US" dirty="0"/>
              <a:t>2021 Fall</a:t>
            </a:r>
            <a:br>
              <a:rPr lang="en-US" dirty="0"/>
            </a:br>
            <a:r>
              <a:rPr lang="en-US" dirty="0" err="1"/>
              <a:t>StreamNet</a:t>
            </a:r>
            <a:r>
              <a:rPr lang="en-US" dirty="0"/>
              <a:t> Steering Committee Meeting</a:t>
            </a:r>
            <a:br>
              <a:rPr lang="en-US" dirty="0"/>
            </a:br>
            <a:br>
              <a:rPr lang="en-US" dirty="0"/>
            </a:br>
            <a:r>
              <a:rPr lang="en-US" sz="3300" i="1" dirty="0"/>
              <a:t>identify dates to avoid for doodle pool</a:t>
            </a:r>
            <a:br>
              <a:rPr lang="en-US" sz="3300" i="1" dirty="0"/>
            </a:br>
            <a:endParaRPr lang="en-US" sz="3300" i="1" dirty="0"/>
          </a:p>
        </p:txBody>
      </p:sp>
      <p:sp>
        <p:nvSpPr>
          <p:cNvPr id="14" name="Rectangle 13">
            <a:extLst>
              <a:ext uri="{FF2B5EF4-FFF2-40B4-BE49-F238E27FC236}">
                <a16:creationId xmlns:a16="http://schemas.microsoft.com/office/drawing/2014/main" id="{466E6F1C-BD71-479D-A692-E1D41566EDBC}"/>
              </a:ext>
            </a:extLst>
          </p:cNvPr>
          <p:cNvSpPr/>
          <p:nvPr/>
        </p:nvSpPr>
        <p:spPr>
          <a:xfrm>
            <a:off x="10245888" y="6176963"/>
            <a:ext cx="1946112"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4E9C51-BFB7-45C2-AB4F-BBF2BD8A0F84}"/>
              </a:ext>
            </a:extLst>
          </p:cNvPr>
          <p:cNvGrpSpPr/>
          <p:nvPr/>
        </p:nvGrpSpPr>
        <p:grpSpPr>
          <a:xfrm>
            <a:off x="5255338" y="478972"/>
            <a:ext cx="6784258" cy="6176964"/>
            <a:chOff x="5407742" y="0"/>
            <a:chExt cx="6784258" cy="6176964"/>
          </a:xfrm>
        </p:grpSpPr>
        <p:pic>
          <p:nvPicPr>
            <p:cNvPr id="4" name="Picture 3">
              <a:extLst>
                <a:ext uri="{FF2B5EF4-FFF2-40B4-BE49-F238E27FC236}">
                  <a16:creationId xmlns:a16="http://schemas.microsoft.com/office/drawing/2014/main" id="{639AE02B-7F72-489F-B014-50AED233FAD2}"/>
                </a:ext>
              </a:extLst>
            </p:cNvPr>
            <p:cNvPicPr>
              <a:picLocks noChangeAspect="1"/>
            </p:cNvPicPr>
            <p:nvPr/>
          </p:nvPicPr>
          <p:blipFill rotWithShape="1">
            <a:blip r:embed="rId2"/>
            <a:srcRect b="19255"/>
            <a:stretch/>
          </p:blipFill>
          <p:spPr>
            <a:xfrm>
              <a:off x="5407742" y="3321048"/>
              <a:ext cx="6784258" cy="2855916"/>
            </a:xfrm>
            <a:prstGeom prst="rect">
              <a:avLst/>
            </a:prstGeom>
          </p:spPr>
        </p:pic>
        <p:pic>
          <p:nvPicPr>
            <p:cNvPr id="3" name="Picture 2">
              <a:extLst>
                <a:ext uri="{FF2B5EF4-FFF2-40B4-BE49-F238E27FC236}">
                  <a16:creationId xmlns:a16="http://schemas.microsoft.com/office/drawing/2014/main" id="{42D978D0-7EAC-4886-8BEC-34E8E9A944FA}"/>
                </a:ext>
              </a:extLst>
            </p:cNvPr>
            <p:cNvPicPr>
              <a:picLocks noChangeAspect="1"/>
            </p:cNvPicPr>
            <p:nvPr/>
          </p:nvPicPr>
          <p:blipFill>
            <a:blip r:embed="rId3"/>
            <a:stretch>
              <a:fillRect/>
            </a:stretch>
          </p:blipFill>
          <p:spPr>
            <a:xfrm>
              <a:off x="5407742" y="0"/>
              <a:ext cx="6784258" cy="3489861"/>
            </a:xfrm>
            <a:prstGeom prst="rect">
              <a:avLst/>
            </a:prstGeom>
          </p:spPr>
        </p:pic>
        <p:sp>
          <p:nvSpPr>
            <p:cNvPr id="5" name="Rectangle 4">
              <a:extLst>
                <a:ext uri="{FF2B5EF4-FFF2-40B4-BE49-F238E27FC236}">
                  <a16:creationId xmlns:a16="http://schemas.microsoft.com/office/drawing/2014/main" id="{4094270A-4515-4AF6-82F0-17F2B5367712}"/>
                </a:ext>
              </a:extLst>
            </p:cNvPr>
            <p:cNvSpPr/>
            <p:nvPr/>
          </p:nvSpPr>
          <p:spPr>
            <a:xfrm>
              <a:off x="5407742" y="163287"/>
              <a:ext cx="873315" cy="609600"/>
            </a:xfrm>
            <a:prstGeom prst="rect">
              <a:avLst/>
            </a:prstGeom>
            <a:solidFill>
              <a:srgbClr val="B3E5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Aug 1</a:t>
              </a:r>
            </a:p>
          </p:txBody>
        </p:sp>
        <p:sp>
          <p:nvSpPr>
            <p:cNvPr id="7" name="Rectangle 6">
              <a:extLst>
                <a:ext uri="{FF2B5EF4-FFF2-40B4-BE49-F238E27FC236}">
                  <a16:creationId xmlns:a16="http://schemas.microsoft.com/office/drawing/2014/main" id="{BFE12DB6-6926-4421-9A4C-54669831B054}"/>
                </a:ext>
              </a:extLst>
            </p:cNvPr>
            <p:cNvSpPr/>
            <p:nvPr/>
          </p:nvSpPr>
          <p:spPr>
            <a:xfrm>
              <a:off x="8341441" y="2836719"/>
              <a:ext cx="873315" cy="570510"/>
            </a:xfrm>
            <a:prstGeom prst="rect">
              <a:avLst/>
            </a:prstGeom>
            <a:solidFill>
              <a:srgbClr val="B3E5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Sept 1</a:t>
              </a:r>
            </a:p>
          </p:txBody>
        </p:sp>
      </p:grpSp>
      <p:sp>
        <p:nvSpPr>
          <p:cNvPr id="9" name="Rectangle 8">
            <a:extLst>
              <a:ext uri="{FF2B5EF4-FFF2-40B4-BE49-F238E27FC236}">
                <a16:creationId xmlns:a16="http://schemas.microsoft.com/office/drawing/2014/main" id="{60CD97DF-7602-4A79-BDEE-8CE4E402D14E}"/>
              </a:ext>
            </a:extLst>
          </p:cNvPr>
          <p:cNvSpPr/>
          <p:nvPr/>
        </p:nvSpPr>
        <p:spPr>
          <a:xfrm>
            <a:off x="5255338" y="294593"/>
            <a:ext cx="6784258" cy="266022"/>
          </a:xfrm>
          <a:prstGeom prst="rect">
            <a:avLst/>
          </a:prstGeom>
          <a:solidFill>
            <a:srgbClr val="A3C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Sun        Mon	Tues	 Wed	  Thurs	    Fri	     Sat</a:t>
            </a:r>
          </a:p>
        </p:txBody>
      </p:sp>
    </p:spTree>
    <p:extLst>
      <p:ext uri="{BB962C8B-B14F-4D97-AF65-F5344CB8AC3E}">
        <p14:creationId xmlns:p14="http://schemas.microsoft.com/office/powerpoint/2010/main" val="16257890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0E539-2F2D-44A1-948C-F55417C62508}"/>
              </a:ext>
            </a:extLst>
          </p:cNvPr>
          <p:cNvSpPr>
            <a:spLocks noGrp="1"/>
          </p:cNvSpPr>
          <p:nvPr>
            <p:ph type="title"/>
          </p:nvPr>
        </p:nvSpPr>
        <p:spPr>
          <a:xfrm>
            <a:off x="360620" y="100372"/>
            <a:ext cx="10515600" cy="1325563"/>
          </a:xfrm>
        </p:spPr>
        <p:txBody>
          <a:bodyPr/>
          <a:lstStyle/>
          <a:p>
            <a:r>
              <a:rPr lang="en-US" b="1" dirty="0"/>
              <a:t>Adjourned</a:t>
            </a:r>
          </a:p>
        </p:txBody>
      </p:sp>
      <p:grpSp>
        <p:nvGrpSpPr>
          <p:cNvPr id="8" name="Group 7">
            <a:extLst>
              <a:ext uri="{FF2B5EF4-FFF2-40B4-BE49-F238E27FC236}">
                <a16:creationId xmlns:a16="http://schemas.microsoft.com/office/drawing/2014/main" id="{7C0B32A6-284D-4A5D-9F80-60CA407B03AA}"/>
              </a:ext>
            </a:extLst>
          </p:cNvPr>
          <p:cNvGrpSpPr/>
          <p:nvPr/>
        </p:nvGrpSpPr>
        <p:grpSpPr>
          <a:xfrm>
            <a:off x="0" y="1782992"/>
            <a:ext cx="12203521" cy="5075008"/>
            <a:chOff x="11520" y="-81171"/>
            <a:chExt cx="12203521" cy="5075008"/>
          </a:xfrm>
        </p:grpSpPr>
        <p:grpSp>
          <p:nvGrpSpPr>
            <p:cNvPr id="9" name="Group 8">
              <a:extLst>
                <a:ext uri="{FF2B5EF4-FFF2-40B4-BE49-F238E27FC236}">
                  <a16:creationId xmlns:a16="http://schemas.microsoft.com/office/drawing/2014/main" id="{CDB54FBB-3341-4FC1-8F15-CE8C9CA97D26}"/>
                </a:ext>
              </a:extLst>
            </p:cNvPr>
            <p:cNvGrpSpPr/>
            <p:nvPr/>
          </p:nvGrpSpPr>
          <p:grpSpPr>
            <a:xfrm>
              <a:off x="11520" y="-81171"/>
              <a:ext cx="12203521" cy="5075008"/>
              <a:chOff x="11520" y="-81171"/>
              <a:chExt cx="12203521" cy="5075008"/>
            </a:xfrm>
          </p:grpSpPr>
          <p:grpSp>
            <p:nvGrpSpPr>
              <p:cNvPr id="21" name="Group 20">
                <a:extLst>
                  <a:ext uri="{FF2B5EF4-FFF2-40B4-BE49-F238E27FC236}">
                    <a16:creationId xmlns:a16="http://schemas.microsoft.com/office/drawing/2014/main" id="{650E7FBB-A93E-44EB-9078-8930C91EA448}"/>
                  </a:ext>
                </a:extLst>
              </p:cNvPr>
              <p:cNvGrpSpPr/>
              <p:nvPr/>
            </p:nvGrpSpPr>
            <p:grpSpPr>
              <a:xfrm>
                <a:off x="11520" y="-81171"/>
                <a:ext cx="12203521" cy="5075008"/>
                <a:chOff x="11520" y="-81171"/>
                <a:chExt cx="12203521" cy="5075008"/>
              </a:xfrm>
            </p:grpSpPr>
            <p:pic>
              <p:nvPicPr>
                <p:cNvPr id="23" name="Picture 22">
                  <a:extLst>
                    <a:ext uri="{FF2B5EF4-FFF2-40B4-BE49-F238E27FC236}">
                      <a16:creationId xmlns:a16="http://schemas.microsoft.com/office/drawing/2014/main" id="{776C704E-D4AD-4B78-8921-48C22637D736}"/>
                    </a:ext>
                  </a:extLst>
                </p:cNvPr>
                <p:cNvPicPr>
                  <a:picLocks noChangeAspect="1"/>
                </p:cNvPicPr>
                <p:nvPr/>
              </p:nvPicPr>
              <p:blipFill rotWithShape="1">
                <a:blip r:embed="rId2"/>
                <a:srcRect t="79877"/>
                <a:stretch/>
              </p:blipFill>
              <p:spPr>
                <a:xfrm>
                  <a:off x="23040" y="3138492"/>
                  <a:ext cx="12192001" cy="1855345"/>
                </a:xfrm>
                <a:prstGeom prst="rect">
                  <a:avLst/>
                </a:prstGeom>
              </p:spPr>
            </p:pic>
            <p:grpSp>
              <p:nvGrpSpPr>
                <p:cNvPr id="24" name="Group 23">
                  <a:extLst>
                    <a:ext uri="{FF2B5EF4-FFF2-40B4-BE49-F238E27FC236}">
                      <a16:creationId xmlns:a16="http://schemas.microsoft.com/office/drawing/2014/main" id="{BCE0C777-AD8B-4AD1-B4A6-D38157FA2F86}"/>
                    </a:ext>
                  </a:extLst>
                </p:cNvPr>
                <p:cNvGrpSpPr/>
                <p:nvPr/>
              </p:nvGrpSpPr>
              <p:grpSpPr>
                <a:xfrm>
                  <a:off x="11520" y="-81171"/>
                  <a:ext cx="12192001" cy="3262193"/>
                  <a:chOff x="11520" y="-81171"/>
                  <a:chExt cx="12192001" cy="3262193"/>
                </a:xfrm>
              </p:grpSpPr>
              <p:pic>
                <p:nvPicPr>
                  <p:cNvPr id="25" name="Picture 24">
                    <a:extLst>
                      <a:ext uri="{FF2B5EF4-FFF2-40B4-BE49-F238E27FC236}">
                        <a16:creationId xmlns:a16="http://schemas.microsoft.com/office/drawing/2014/main" id="{B581A96A-97EA-4C57-BA8D-CF89F35CC1E1}"/>
                      </a:ext>
                    </a:extLst>
                  </p:cNvPr>
                  <p:cNvPicPr>
                    <a:picLocks noChangeAspect="1"/>
                  </p:cNvPicPr>
                  <p:nvPr/>
                </p:nvPicPr>
                <p:blipFill rotWithShape="1">
                  <a:blip r:embed="rId2"/>
                  <a:srcRect t="1" b="64618"/>
                  <a:stretch/>
                </p:blipFill>
                <p:spPr>
                  <a:xfrm>
                    <a:off x="11520" y="-81171"/>
                    <a:ext cx="12192001" cy="3262193"/>
                  </a:xfrm>
                  <a:prstGeom prst="rect">
                    <a:avLst/>
                  </a:prstGeom>
                </p:spPr>
              </p:pic>
              <p:sp>
                <p:nvSpPr>
                  <p:cNvPr id="26" name="Rectangle 25">
                    <a:extLst>
                      <a:ext uri="{FF2B5EF4-FFF2-40B4-BE49-F238E27FC236}">
                        <a16:creationId xmlns:a16="http://schemas.microsoft.com/office/drawing/2014/main" id="{D61E5849-5525-4102-A129-06AAF01EE6FC}"/>
                      </a:ext>
                    </a:extLst>
                  </p:cNvPr>
                  <p:cNvSpPr/>
                  <p:nvPr/>
                </p:nvSpPr>
                <p:spPr>
                  <a:xfrm>
                    <a:off x="21265" y="744279"/>
                    <a:ext cx="3660220" cy="2274785"/>
                  </a:xfrm>
                  <a:prstGeom prst="rect">
                    <a:avLst/>
                  </a:prstGeom>
                  <a:solidFill>
                    <a:srgbClr val="3F4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a:extLst>
                  <a:ext uri="{FF2B5EF4-FFF2-40B4-BE49-F238E27FC236}">
                    <a16:creationId xmlns:a16="http://schemas.microsoft.com/office/drawing/2014/main" id="{6088409C-F7B5-412D-AAD6-4F4A643ABEBC}"/>
                  </a:ext>
                </a:extLst>
              </p:cNvPr>
              <p:cNvSpPr/>
              <p:nvPr/>
            </p:nvSpPr>
            <p:spPr>
              <a:xfrm>
                <a:off x="10313582" y="341480"/>
                <a:ext cx="574158" cy="466240"/>
              </a:xfrm>
              <a:prstGeom prst="rect">
                <a:avLst/>
              </a:prstGeom>
              <a:noFill/>
              <a:ln w="57150">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33EC7E79-AB39-47BF-8071-1B82E8668122}"/>
                </a:ext>
              </a:extLst>
            </p:cNvPr>
            <p:cNvPicPr>
              <a:picLocks noChangeAspect="1"/>
            </p:cNvPicPr>
            <p:nvPr/>
          </p:nvPicPr>
          <p:blipFill rotWithShape="1">
            <a:blip r:embed="rId3"/>
            <a:srcRect l="71297" t="74054" r="4404" b="-1658"/>
            <a:stretch/>
          </p:blipFill>
          <p:spPr>
            <a:xfrm>
              <a:off x="2465286" y="2526591"/>
              <a:ext cx="2461202" cy="1559007"/>
            </a:xfrm>
            <a:prstGeom prst="rect">
              <a:avLst/>
            </a:prstGeom>
          </p:spPr>
        </p:pic>
        <p:grpSp>
          <p:nvGrpSpPr>
            <p:cNvPr id="11" name="Group 10">
              <a:extLst>
                <a:ext uri="{FF2B5EF4-FFF2-40B4-BE49-F238E27FC236}">
                  <a16:creationId xmlns:a16="http://schemas.microsoft.com/office/drawing/2014/main" id="{5E056B97-577C-4C84-8437-6DE819425C6C}"/>
                </a:ext>
              </a:extLst>
            </p:cNvPr>
            <p:cNvGrpSpPr/>
            <p:nvPr/>
          </p:nvGrpSpPr>
          <p:grpSpPr>
            <a:xfrm>
              <a:off x="116733" y="901876"/>
              <a:ext cx="11899754" cy="3140162"/>
              <a:chOff x="116733" y="561636"/>
              <a:chExt cx="11899754" cy="3140162"/>
            </a:xfrm>
          </p:grpSpPr>
          <p:pic>
            <p:nvPicPr>
              <p:cNvPr id="12" name="Picture 11">
                <a:extLst>
                  <a:ext uri="{FF2B5EF4-FFF2-40B4-BE49-F238E27FC236}">
                    <a16:creationId xmlns:a16="http://schemas.microsoft.com/office/drawing/2014/main" id="{3EDCC02B-E442-40E0-9E2D-E10EED8ABDAB}"/>
                  </a:ext>
                </a:extLst>
              </p:cNvPr>
              <p:cNvPicPr>
                <a:picLocks noChangeAspect="1"/>
              </p:cNvPicPr>
              <p:nvPr/>
            </p:nvPicPr>
            <p:blipFill rotWithShape="1">
              <a:blip r:embed="rId4"/>
              <a:srcRect l="1364" t="9263" r="51431" b="47711"/>
              <a:stretch/>
            </p:blipFill>
            <p:spPr>
              <a:xfrm>
                <a:off x="9676585" y="2134143"/>
                <a:ext cx="2339902" cy="1499616"/>
              </a:xfrm>
              <a:prstGeom prst="rect">
                <a:avLst/>
              </a:prstGeom>
            </p:spPr>
          </p:pic>
          <p:pic>
            <p:nvPicPr>
              <p:cNvPr id="13" name="Picture 12">
                <a:extLst>
                  <a:ext uri="{FF2B5EF4-FFF2-40B4-BE49-F238E27FC236}">
                    <a16:creationId xmlns:a16="http://schemas.microsoft.com/office/drawing/2014/main" id="{3C7CCF4C-03A7-46B6-AC98-A2BC64A2CA7E}"/>
                  </a:ext>
                </a:extLst>
              </p:cNvPr>
              <p:cNvPicPr>
                <a:picLocks noChangeAspect="1"/>
              </p:cNvPicPr>
              <p:nvPr/>
            </p:nvPicPr>
            <p:blipFill rotWithShape="1">
              <a:blip r:embed="rId5"/>
              <a:srcRect l="5873" t="70758" r="71324" b="2649"/>
              <a:stretch/>
            </p:blipFill>
            <p:spPr>
              <a:xfrm>
                <a:off x="4979587" y="2198443"/>
                <a:ext cx="2339903" cy="1499616"/>
              </a:xfrm>
              <a:prstGeom prst="rect">
                <a:avLst/>
              </a:prstGeom>
            </p:spPr>
          </p:pic>
          <p:pic>
            <p:nvPicPr>
              <p:cNvPr id="14" name="Picture 13">
                <a:extLst>
                  <a:ext uri="{FF2B5EF4-FFF2-40B4-BE49-F238E27FC236}">
                    <a16:creationId xmlns:a16="http://schemas.microsoft.com/office/drawing/2014/main" id="{3A251A52-A8B9-46FA-A0DF-860AD4214BF3}"/>
                  </a:ext>
                </a:extLst>
              </p:cNvPr>
              <p:cNvPicPr>
                <a:picLocks noChangeAspect="1"/>
              </p:cNvPicPr>
              <p:nvPr/>
            </p:nvPicPr>
            <p:blipFill rotWithShape="1">
              <a:blip r:embed="rId4"/>
              <a:srcRect l="55558" t="20520" r="5765" b="44226"/>
              <a:stretch/>
            </p:blipFill>
            <p:spPr>
              <a:xfrm>
                <a:off x="2490269" y="561636"/>
                <a:ext cx="2339903" cy="1499616"/>
              </a:xfrm>
              <a:prstGeom prst="rect">
                <a:avLst/>
              </a:prstGeom>
            </p:spPr>
          </p:pic>
          <p:pic>
            <p:nvPicPr>
              <p:cNvPr id="15" name="Picture 14">
                <a:extLst>
                  <a:ext uri="{FF2B5EF4-FFF2-40B4-BE49-F238E27FC236}">
                    <a16:creationId xmlns:a16="http://schemas.microsoft.com/office/drawing/2014/main" id="{35BFC226-682C-4245-9DA5-A4EFC55F9E8B}"/>
                  </a:ext>
                </a:extLst>
              </p:cNvPr>
              <p:cNvPicPr>
                <a:picLocks noChangeAspect="1"/>
              </p:cNvPicPr>
              <p:nvPr/>
            </p:nvPicPr>
            <p:blipFill rotWithShape="1">
              <a:blip r:embed="rId4"/>
              <a:srcRect l="7964" t="57068" r="50041" b="3475"/>
              <a:stretch/>
            </p:blipFill>
            <p:spPr>
              <a:xfrm>
                <a:off x="136601" y="2198443"/>
                <a:ext cx="2275586" cy="1503355"/>
              </a:xfrm>
              <a:prstGeom prst="rect">
                <a:avLst/>
              </a:prstGeom>
            </p:spPr>
          </p:pic>
          <p:pic>
            <p:nvPicPr>
              <p:cNvPr id="16" name="Picture 15">
                <a:extLst>
                  <a:ext uri="{FF2B5EF4-FFF2-40B4-BE49-F238E27FC236}">
                    <a16:creationId xmlns:a16="http://schemas.microsoft.com/office/drawing/2014/main" id="{7960E909-7A3D-444B-B735-215FFD4BC367}"/>
                  </a:ext>
                </a:extLst>
              </p:cNvPr>
              <p:cNvPicPr>
                <a:picLocks noChangeAspect="1"/>
              </p:cNvPicPr>
              <p:nvPr/>
            </p:nvPicPr>
            <p:blipFill rotWithShape="1">
              <a:blip r:embed="rId5"/>
              <a:srcRect l="43086" t="12111" r="38184" b="65669"/>
              <a:stretch/>
            </p:blipFill>
            <p:spPr>
              <a:xfrm>
                <a:off x="7355353" y="569942"/>
                <a:ext cx="2300158" cy="1499616"/>
              </a:xfrm>
              <a:prstGeom prst="rect">
                <a:avLst/>
              </a:prstGeom>
            </p:spPr>
          </p:pic>
          <p:pic>
            <p:nvPicPr>
              <p:cNvPr id="17" name="Picture 16">
                <a:extLst>
                  <a:ext uri="{FF2B5EF4-FFF2-40B4-BE49-F238E27FC236}">
                    <a16:creationId xmlns:a16="http://schemas.microsoft.com/office/drawing/2014/main" id="{DE061644-56C3-4A3E-8BF0-BDCB2DFD9A9C}"/>
                  </a:ext>
                </a:extLst>
              </p:cNvPr>
              <p:cNvPicPr>
                <a:picLocks noChangeAspect="1"/>
              </p:cNvPicPr>
              <p:nvPr/>
            </p:nvPicPr>
            <p:blipFill rotWithShape="1">
              <a:blip r:embed="rId6"/>
              <a:srcRect l="28254" t="60017" r="61821" b="29777"/>
              <a:stretch/>
            </p:blipFill>
            <p:spPr>
              <a:xfrm>
                <a:off x="4876920" y="561636"/>
                <a:ext cx="2461202" cy="1499616"/>
              </a:xfrm>
              <a:prstGeom prst="rect">
                <a:avLst/>
              </a:prstGeom>
            </p:spPr>
          </p:pic>
          <p:pic>
            <p:nvPicPr>
              <p:cNvPr id="18" name="Picture 17">
                <a:extLst>
                  <a:ext uri="{FF2B5EF4-FFF2-40B4-BE49-F238E27FC236}">
                    <a16:creationId xmlns:a16="http://schemas.microsoft.com/office/drawing/2014/main" id="{7DE56799-8674-43CC-ADB5-087B805BEE5A}"/>
                  </a:ext>
                </a:extLst>
              </p:cNvPr>
              <p:cNvPicPr>
                <a:picLocks noChangeAspect="1"/>
              </p:cNvPicPr>
              <p:nvPr/>
            </p:nvPicPr>
            <p:blipFill rotWithShape="1">
              <a:blip r:embed="rId3"/>
              <a:srcRect l="2631" t="1447" r="69016" b="65872"/>
              <a:stretch/>
            </p:blipFill>
            <p:spPr>
              <a:xfrm>
                <a:off x="116733" y="561636"/>
                <a:ext cx="2346338" cy="1507922"/>
              </a:xfrm>
              <a:prstGeom prst="rect">
                <a:avLst/>
              </a:prstGeom>
            </p:spPr>
          </p:pic>
          <p:pic>
            <p:nvPicPr>
              <p:cNvPr id="19" name="Picture 18">
                <a:extLst>
                  <a:ext uri="{FF2B5EF4-FFF2-40B4-BE49-F238E27FC236}">
                    <a16:creationId xmlns:a16="http://schemas.microsoft.com/office/drawing/2014/main" id="{ABDC42E0-A8AF-458F-89DF-D44BF1366797}"/>
                  </a:ext>
                </a:extLst>
              </p:cNvPr>
              <p:cNvPicPr>
                <a:picLocks noChangeAspect="1"/>
              </p:cNvPicPr>
              <p:nvPr/>
            </p:nvPicPr>
            <p:blipFill rotWithShape="1">
              <a:blip r:embed="rId6"/>
              <a:srcRect l="28027" t="46960" r="60626" b="40672"/>
              <a:stretch/>
            </p:blipFill>
            <p:spPr>
              <a:xfrm>
                <a:off x="9672742" y="561636"/>
                <a:ext cx="2322079" cy="1499616"/>
              </a:xfrm>
              <a:prstGeom prst="rect">
                <a:avLst/>
              </a:prstGeom>
            </p:spPr>
          </p:pic>
          <p:pic>
            <p:nvPicPr>
              <p:cNvPr id="20" name="Picture 19">
                <a:extLst>
                  <a:ext uri="{FF2B5EF4-FFF2-40B4-BE49-F238E27FC236}">
                    <a16:creationId xmlns:a16="http://schemas.microsoft.com/office/drawing/2014/main" id="{E14245E3-B365-4B7E-AC89-B2FFA1E0A28B}"/>
                  </a:ext>
                </a:extLst>
              </p:cNvPr>
              <p:cNvPicPr>
                <a:picLocks noChangeAspect="1"/>
              </p:cNvPicPr>
              <p:nvPr/>
            </p:nvPicPr>
            <p:blipFill rotWithShape="1">
              <a:blip r:embed="rId6"/>
              <a:srcRect l="16402" t="46105" r="72022" b="40064"/>
              <a:stretch/>
            </p:blipFill>
            <p:spPr>
              <a:xfrm>
                <a:off x="7354241" y="2069843"/>
                <a:ext cx="2300158" cy="1628216"/>
              </a:xfrm>
              <a:prstGeom prst="rect">
                <a:avLst/>
              </a:prstGeom>
            </p:spPr>
          </p:pic>
        </p:grpSp>
      </p:grpSp>
    </p:spTree>
    <p:extLst>
      <p:ext uri="{BB962C8B-B14F-4D97-AF65-F5344CB8AC3E}">
        <p14:creationId xmlns:p14="http://schemas.microsoft.com/office/powerpoint/2010/main" val="1470965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 name="Picture 3">
            <a:extLst>
              <a:ext uri="{FF2B5EF4-FFF2-40B4-BE49-F238E27FC236}">
                <a16:creationId xmlns:a16="http://schemas.microsoft.com/office/drawing/2014/main" id="{7301FEBB-1992-4963-AB12-E0DC0C4041F6}"/>
              </a:ext>
            </a:extLst>
          </p:cNvPr>
          <p:cNvPicPr>
            <a:picLocks noChangeAspect="1"/>
          </p:cNvPicPr>
          <p:nvPr/>
        </p:nvPicPr>
        <p:blipFill>
          <a:blip r:embed="rId3"/>
          <a:stretch>
            <a:fillRect/>
          </a:stretch>
        </p:blipFill>
        <p:spPr>
          <a:xfrm>
            <a:off x="7046976" y="0"/>
            <a:ext cx="5145024" cy="6858000"/>
          </a:xfrm>
          <a:prstGeom prst="rect">
            <a:avLst/>
          </a:prstGeom>
        </p:spPr>
      </p:pic>
      <p:sp>
        <p:nvSpPr>
          <p:cNvPr id="497" name="Google Shape;497;p71"/>
          <p:cNvSpPr txBox="1">
            <a:spLocks noGrp="1"/>
          </p:cNvSpPr>
          <p:nvPr>
            <p:ph type="title"/>
          </p:nvPr>
        </p:nvSpPr>
        <p:spPr>
          <a:xfrm>
            <a:off x="346638" y="424170"/>
            <a:ext cx="6190796" cy="763500"/>
          </a:xfrm>
          <a:prstGeom prst="rect">
            <a:avLst/>
          </a:prstGeom>
        </p:spPr>
        <p:txBody>
          <a:bodyPr spcFirstLastPara="1" wrap="square" lIns="91425" tIns="91425" rIns="91425" bIns="91425" anchor="t" anchorCtr="0">
            <a:noAutofit/>
          </a:bodyPr>
          <a:lstStyle/>
          <a:p>
            <a:pPr algn="ctr"/>
            <a:r>
              <a:rPr lang="en" dirty="0">
                <a:latin typeface="Cambria"/>
                <a:ea typeface="Cambria"/>
                <a:cs typeface="Cambria"/>
                <a:sym typeface="Cambria"/>
              </a:rPr>
              <a:t>FMWG February 11 Meeting Overview</a:t>
            </a:r>
            <a:endParaRPr lang="en-US" dirty="0">
              <a:solidFill>
                <a:schemeClr val="tx1"/>
              </a:solidFill>
              <a:latin typeface="Cambria"/>
              <a:ea typeface="Cambria"/>
              <a:cs typeface="Cambria"/>
            </a:endParaRPr>
          </a:p>
        </p:txBody>
      </p:sp>
      <p:sp>
        <p:nvSpPr>
          <p:cNvPr id="2" name="TextBox 1">
            <a:extLst>
              <a:ext uri="{FF2B5EF4-FFF2-40B4-BE49-F238E27FC236}">
                <a16:creationId xmlns:a16="http://schemas.microsoft.com/office/drawing/2014/main" id="{600E7346-FF10-4B39-903D-FC48D5A38EDA}"/>
              </a:ext>
            </a:extLst>
          </p:cNvPr>
          <p:cNvSpPr txBox="1"/>
          <p:nvPr/>
        </p:nvSpPr>
        <p:spPr>
          <a:xfrm>
            <a:off x="1477108" y="6240026"/>
            <a:ext cx="1616148" cy="369332"/>
          </a:xfrm>
          <a:prstGeom prst="rect">
            <a:avLst/>
          </a:prstGeom>
          <a:noFill/>
        </p:spPr>
        <p:txBody>
          <a:bodyPr wrap="none" rtlCol="0">
            <a:spAutoFit/>
          </a:bodyPr>
          <a:lstStyle/>
          <a:p>
            <a:r>
              <a:rPr lang="en-US">
                <a:solidFill>
                  <a:schemeClr val="bg1"/>
                </a:solidFill>
              </a:rPr>
              <a:t>Meg Ben Smith</a:t>
            </a:r>
          </a:p>
        </p:txBody>
      </p:sp>
      <p:graphicFrame>
        <p:nvGraphicFramePr>
          <p:cNvPr id="3" name="Table 2">
            <a:extLst>
              <a:ext uri="{FF2B5EF4-FFF2-40B4-BE49-F238E27FC236}">
                <a16:creationId xmlns:a16="http://schemas.microsoft.com/office/drawing/2014/main" id="{41D5DAB0-15C5-40BF-9EB9-66B3271E885A}"/>
              </a:ext>
            </a:extLst>
          </p:cNvPr>
          <p:cNvGraphicFramePr>
            <a:graphicFrameLocks noGrp="1"/>
          </p:cNvGraphicFramePr>
          <p:nvPr>
            <p:extLst>
              <p:ext uri="{D42A27DB-BD31-4B8C-83A1-F6EECF244321}">
                <p14:modId xmlns:p14="http://schemas.microsoft.com/office/powerpoint/2010/main" val="1355558707"/>
              </p:ext>
            </p:extLst>
          </p:nvPr>
        </p:nvGraphicFramePr>
        <p:xfrm>
          <a:off x="346638" y="2165684"/>
          <a:ext cx="6304533" cy="3617894"/>
        </p:xfrm>
        <a:graphic>
          <a:graphicData uri="http://schemas.openxmlformats.org/drawingml/2006/table">
            <a:tbl>
              <a:tblPr bandRow="1">
                <a:tableStyleId>{D27102A9-8310-4765-A935-A1911B00CA55}</a:tableStyleId>
              </a:tblPr>
              <a:tblGrid>
                <a:gridCol w="6304533">
                  <a:extLst>
                    <a:ext uri="{9D8B030D-6E8A-4147-A177-3AD203B41FA5}">
                      <a16:colId xmlns:a16="http://schemas.microsoft.com/office/drawing/2014/main" val="104787222"/>
                    </a:ext>
                  </a:extLst>
                </a:gridCol>
              </a:tblGrid>
              <a:tr h="634717">
                <a:tc>
                  <a:txBody>
                    <a:bodyPr/>
                    <a:lstStyle/>
                    <a:p>
                      <a:pPr marL="0" marR="0">
                        <a:lnSpc>
                          <a:spcPct val="115000"/>
                        </a:lnSpc>
                        <a:spcBef>
                          <a:spcPts val="0"/>
                        </a:spcBef>
                        <a:spcAft>
                          <a:spcPts val="0"/>
                        </a:spcAft>
                      </a:pPr>
                      <a:r>
                        <a:rPr lang="en-US" sz="2200" dirty="0">
                          <a:effectLst/>
                        </a:rPr>
                        <a:t>Welcome &amp; Introductions</a:t>
                      </a:r>
                      <a:endParaRPr lang="en-US" sz="2200" b="0" i="1" dirty="0">
                        <a:solidFill>
                          <a:schemeClr val="tx1"/>
                        </a:solidFill>
                        <a:effectLst/>
                        <a:latin typeface="Calibri" panose="020F0502020204030204" pitchFamily="34" charset="0"/>
                        <a:ea typeface="Calibri" panose="020F0502020204030204" pitchFamily="34" charset="0"/>
                      </a:endParaRPr>
                    </a:p>
                  </a:txBody>
                  <a:tcPr marL="68580" marR="68580" marT="0" marB="0" anchor="ctr">
                    <a:solidFill>
                      <a:srgbClr val="A3CEAE">
                        <a:alpha val="38824"/>
                      </a:srgbClr>
                    </a:solidFill>
                  </a:tcPr>
                </a:tc>
                <a:extLst>
                  <a:ext uri="{0D108BD9-81ED-4DB2-BD59-A6C34878D82A}">
                    <a16:rowId xmlns:a16="http://schemas.microsoft.com/office/drawing/2014/main" val="289827039"/>
                  </a:ext>
                </a:extLst>
              </a:tr>
              <a:tr h="782820">
                <a:tc>
                  <a:txBody>
                    <a:bodyPr/>
                    <a:lstStyle/>
                    <a:p>
                      <a:pPr marL="0" marR="0">
                        <a:lnSpc>
                          <a:spcPct val="115000"/>
                        </a:lnSpc>
                        <a:spcBef>
                          <a:spcPts val="0"/>
                        </a:spcBef>
                        <a:spcAft>
                          <a:spcPts val="0"/>
                        </a:spcAft>
                      </a:pPr>
                      <a:r>
                        <a:rPr lang="en-US" sz="2200" dirty="0">
                          <a:effectLst/>
                        </a:rPr>
                        <a:t>Engage the PNAMP Fish Monitoring Work Group -- why now?</a:t>
                      </a:r>
                    </a:p>
                  </a:txBody>
                  <a:tcPr marL="68580" marR="68580" marT="0" marB="0" anchor="ctr"/>
                </a:tc>
                <a:extLst>
                  <a:ext uri="{0D108BD9-81ED-4DB2-BD59-A6C34878D82A}">
                    <a16:rowId xmlns:a16="http://schemas.microsoft.com/office/drawing/2014/main" val="2602813198"/>
                  </a:ext>
                </a:extLst>
              </a:tr>
              <a:tr h="782820">
                <a:tc>
                  <a:txBody>
                    <a:bodyPr/>
                    <a:lstStyle/>
                    <a:p>
                      <a:pPr marL="0" marR="0" algn="l" defTabSz="914400" rtl="0" eaLnBrk="1" latinLnBrk="0" hangingPunct="1">
                        <a:lnSpc>
                          <a:spcPct val="115000"/>
                        </a:lnSpc>
                        <a:spcBef>
                          <a:spcPts val="0"/>
                        </a:spcBef>
                        <a:spcAft>
                          <a:spcPts val="0"/>
                        </a:spcAft>
                      </a:pPr>
                      <a:r>
                        <a:rPr lang="en-US" sz="2200" kern="1200" dirty="0">
                          <a:solidFill>
                            <a:schemeClr val="tx1"/>
                          </a:solidFill>
                          <a:effectLst/>
                          <a:latin typeface="+mn-lt"/>
                          <a:ea typeface="+mn-ea"/>
                          <a:cs typeface="+mn-cs"/>
                        </a:rPr>
                        <a:t>Current &amp; Future PNAMP Fish Monitoring Work Group Topics</a:t>
                      </a:r>
                    </a:p>
                  </a:txBody>
                  <a:tcPr marL="68580" marR="68580" marT="0" marB="0" anchor="ctr">
                    <a:solidFill>
                      <a:srgbClr val="A3CEAE">
                        <a:alpha val="38824"/>
                      </a:srgbClr>
                    </a:solidFill>
                  </a:tcPr>
                </a:tc>
                <a:extLst>
                  <a:ext uri="{0D108BD9-81ED-4DB2-BD59-A6C34878D82A}">
                    <a16:rowId xmlns:a16="http://schemas.microsoft.com/office/drawing/2014/main" val="2581474480"/>
                  </a:ext>
                </a:extLst>
              </a:tr>
              <a:tr h="782820">
                <a:tc>
                  <a:txBody>
                    <a:bodyPr/>
                    <a:lstStyle/>
                    <a:p>
                      <a:pPr marL="0" marR="0" lvl="0">
                        <a:lnSpc>
                          <a:spcPct val="114999"/>
                        </a:lnSpc>
                        <a:spcBef>
                          <a:spcPts val="0"/>
                        </a:spcBef>
                        <a:spcAft>
                          <a:spcPts val="0"/>
                        </a:spcAft>
                        <a:buNone/>
                      </a:pPr>
                      <a:r>
                        <a:rPr lang="en-US" sz="2200" b="0" i="0" u="none" strike="noStrike" noProof="0" dirty="0">
                          <a:latin typeface="+mn-lt"/>
                        </a:rPr>
                        <a:t>Sharing Data with </a:t>
                      </a:r>
                      <a:r>
                        <a:rPr lang="en-US" sz="2200" b="0" i="0" u="none" strike="noStrike" noProof="0" dirty="0" err="1">
                          <a:latin typeface="+mn-lt"/>
                        </a:rPr>
                        <a:t>StreamNet</a:t>
                      </a:r>
                      <a:r>
                        <a:rPr lang="en-US" sz="2200" b="0" i="0" u="none" strike="noStrike" noProof="0" dirty="0">
                          <a:latin typeface="+mn-lt"/>
                        </a:rPr>
                        <a:t> Systems and the Need for FMWG Expertise </a:t>
                      </a:r>
                      <a:endParaRPr lang="en-US" sz="2200" dirty="0">
                        <a:latin typeface="+mn-lt"/>
                      </a:endParaRPr>
                    </a:p>
                  </a:txBody>
                  <a:tcPr marL="68580" marR="68580" marT="0" marB="0" anchor="ctr"/>
                </a:tc>
                <a:extLst>
                  <a:ext uri="{0D108BD9-81ED-4DB2-BD59-A6C34878D82A}">
                    <a16:rowId xmlns:a16="http://schemas.microsoft.com/office/drawing/2014/main" val="4160420498"/>
                  </a:ext>
                </a:extLst>
              </a:tr>
              <a:tr h="634717">
                <a:tc>
                  <a:txBody>
                    <a:bodyPr/>
                    <a:lstStyle/>
                    <a:p>
                      <a:pPr marL="0" marR="0">
                        <a:lnSpc>
                          <a:spcPct val="115000"/>
                        </a:lnSpc>
                        <a:spcBef>
                          <a:spcPts val="0"/>
                        </a:spcBef>
                        <a:spcAft>
                          <a:spcPts val="0"/>
                        </a:spcAft>
                      </a:pPr>
                      <a:r>
                        <a:rPr lang="en-US" sz="2200" dirty="0">
                          <a:effectLst/>
                        </a:rPr>
                        <a:t>Next Steps</a:t>
                      </a:r>
                      <a:endParaRPr lang="en-US" sz="2200" b="0" dirty="0">
                        <a:solidFill>
                          <a:schemeClr val="tx1"/>
                        </a:solidFill>
                        <a:effectLst/>
                        <a:latin typeface="Calibri" panose="020F0502020204030204" pitchFamily="34" charset="0"/>
                        <a:ea typeface="Calibri" panose="020F0502020204030204" pitchFamily="34" charset="0"/>
                      </a:endParaRPr>
                    </a:p>
                  </a:txBody>
                  <a:tcPr marL="68580" marR="68580" marT="0" marB="0" anchor="ctr">
                    <a:solidFill>
                      <a:srgbClr val="A3CEAE">
                        <a:alpha val="38824"/>
                      </a:srgbClr>
                    </a:solidFill>
                  </a:tcPr>
                </a:tc>
                <a:extLst>
                  <a:ext uri="{0D108BD9-81ED-4DB2-BD59-A6C34878D82A}">
                    <a16:rowId xmlns:a16="http://schemas.microsoft.com/office/drawing/2014/main" val="994574088"/>
                  </a:ext>
                </a:extLst>
              </a:tr>
            </a:tbl>
          </a:graphicData>
        </a:graphic>
      </p:graphicFrame>
      <p:sp>
        <p:nvSpPr>
          <p:cNvPr id="6" name="TextBox 5">
            <a:extLst>
              <a:ext uri="{FF2B5EF4-FFF2-40B4-BE49-F238E27FC236}">
                <a16:creationId xmlns:a16="http://schemas.microsoft.com/office/drawing/2014/main" id="{50521017-5081-462E-8888-10B2F9D5717D}"/>
              </a:ext>
            </a:extLst>
          </p:cNvPr>
          <p:cNvSpPr txBox="1"/>
          <p:nvPr/>
        </p:nvSpPr>
        <p:spPr>
          <a:xfrm>
            <a:off x="7154599" y="6493942"/>
            <a:ext cx="1308849"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900">
                <a:solidFill>
                  <a:schemeClr val="bg1"/>
                </a:solidFill>
                <a:latin typeface="Gill Sans MT"/>
              </a:rPr>
              <a:t>Photo credit: USGS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027FF-0933-4159-A7F7-FDA8F68BA32B}"/>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cs typeface="+mj-lt"/>
              </a:rPr>
              <a:t>Objective, Purpose</a:t>
            </a:r>
            <a:endParaRPr lang="en-US"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5FD7C5BD-F96D-4E8C-979B-17EA56D5A3EA}"/>
              </a:ext>
            </a:extLst>
          </p:cNvPr>
          <p:cNvSpPr>
            <a:spLocks noGrp="1"/>
          </p:cNvSpPr>
          <p:nvPr>
            <p:ph idx="1"/>
          </p:nvPr>
        </p:nvSpPr>
        <p:spPr>
          <a:xfrm>
            <a:off x="660999" y="1482725"/>
            <a:ext cx="10515600" cy="4351338"/>
          </a:xfrm>
        </p:spPr>
        <p:txBody>
          <a:bodyPr vert="horz" lIns="91440" tIns="45720" rIns="91440" bIns="45720" rtlCol="0" anchor="t">
            <a:normAutofit/>
          </a:bodyPr>
          <a:lstStyle/>
          <a:p>
            <a:pPr>
              <a:lnSpc>
                <a:spcPct val="100000"/>
              </a:lnSpc>
              <a:spcBef>
                <a:spcPts val="600"/>
              </a:spcBef>
              <a:spcAft>
                <a:spcPts val="1200"/>
              </a:spcAft>
            </a:pPr>
            <a:r>
              <a:rPr lang="en-US" dirty="0">
                <a:ea typeface="+mn-lt"/>
                <a:cs typeface="+mn-lt"/>
              </a:rPr>
              <a:t>Provide a forum for collaborative development of tasks that advance regional fish monitoring practices;</a:t>
            </a:r>
          </a:p>
          <a:p>
            <a:pPr>
              <a:lnSpc>
                <a:spcPct val="100000"/>
              </a:lnSpc>
              <a:spcBef>
                <a:spcPts val="600"/>
              </a:spcBef>
              <a:spcAft>
                <a:spcPts val="1200"/>
              </a:spcAft>
            </a:pPr>
            <a:r>
              <a:rPr lang="en-US" dirty="0">
                <a:ea typeface="+mn-lt"/>
                <a:cs typeface="+mn-lt"/>
              </a:rPr>
              <a:t>Support the CAP Effort and </a:t>
            </a:r>
            <a:r>
              <a:rPr lang="en-US" dirty="0" err="1">
                <a:ea typeface="+mn-lt"/>
                <a:cs typeface="+mn-lt"/>
              </a:rPr>
              <a:t>StreamNet</a:t>
            </a:r>
            <a:r>
              <a:rPr lang="en-US" dirty="0">
                <a:ea typeface="+mn-lt"/>
                <a:cs typeface="+mn-lt"/>
              </a:rPr>
              <a:t> by facilitating discussions among data providers and reporting/decision makers related to fish monitoring data sharing and reporting needs.</a:t>
            </a:r>
          </a:p>
          <a:p>
            <a:pPr>
              <a:lnSpc>
                <a:spcPct val="100000"/>
              </a:lnSpc>
              <a:spcBef>
                <a:spcPts val="600"/>
              </a:spcBef>
              <a:spcAft>
                <a:spcPts val="1200"/>
              </a:spcAft>
            </a:pPr>
            <a:r>
              <a:rPr lang="en-US" dirty="0">
                <a:ea typeface="+mn-lt"/>
                <a:cs typeface="+mn-lt"/>
              </a:rPr>
              <a:t>Make the workgroup meetings a forum where new information can be exchanged and openly discussed by peers outside of AFS, or open opportunities for new workshops that inform monitoring practices.  </a:t>
            </a:r>
            <a:endParaRPr lang="en-US" dirty="0"/>
          </a:p>
        </p:txBody>
      </p:sp>
    </p:spTree>
    <p:extLst>
      <p:ext uri="{BB962C8B-B14F-4D97-AF65-F5344CB8AC3E}">
        <p14:creationId xmlns:p14="http://schemas.microsoft.com/office/powerpoint/2010/main" val="404624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0E21E-E3CB-4DAD-8F9E-469EEEC4D46C}"/>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cs typeface="Calibri Light"/>
              </a:rPr>
              <a:t>FMWG Core Team</a:t>
            </a:r>
          </a:p>
        </p:txBody>
      </p:sp>
      <p:sp>
        <p:nvSpPr>
          <p:cNvPr id="3" name="Content Placeholder 2">
            <a:extLst>
              <a:ext uri="{FF2B5EF4-FFF2-40B4-BE49-F238E27FC236}">
                <a16:creationId xmlns:a16="http://schemas.microsoft.com/office/drawing/2014/main" id="{FF310FC2-0611-4F37-B673-268A311CDBFE}"/>
              </a:ext>
            </a:extLst>
          </p:cNvPr>
          <p:cNvSpPr>
            <a:spLocks noGrp="1"/>
          </p:cNvSpPr>
          <p:nvPr>
            <p:ph idx="1"/>
          </p:nvPr>
        </p:nvSpPr>
        <p:spPr>
          <a:xfrm>
            <a:off x="838200" y="1571626"/>
            <a:ext cx="7146758" cy="4351338"/>
          </a:xfrm>
        </p:spPr>
        <p:txBody>
          <a:bodyPr vert="horz" lIns="91440" tIns="45720" rIns="91440" bIns="45720" rtlCol="0" anchor="t">
            <a:noAutofit/>
          </a:bodyPr>
          <a:lstStyle/>
          <a:p>
            <a:r>
              <a:rPr lang="en-US" sz="2400" dirty="0">
                <a:cs typeface="Calibri"/>
              </a:rPr>
              <a:t>What does it do?</a:t>
            </a:r>
          </a:p>
          <a:p>
            <a:pPr lvl="1"/>
            <a:r>
              <a:rPr lang="en-US" dirty="0">
                <a:cs typeface="Calibri"/>
              </a:rPr>
              <a:t>Coordinates FMWG Tasks</a:t>
            </a:r>
          </a:p>
          <a:p>
            <a:pPr lvl="2"/>
            <a:r>
              <a:rPr lang="en-US" sz="2400" dirty="0">
                <a:cs typeface="Calibri"/>
              </a:rPr>
              <a:t>Plans meetings/workshops and guides content</a:t>
            </a:r>
          </a:p>
          <a:p>
            <a:pPr lvl="2"/>
            <a:r>
              <a:rPr lang="en-US" sz="2400" dirty="0">
                <a:cs typeface="Calibri"/>
              </a:rPr>
              <a:t>Reports to the PNAMP Steering Committee</a:t>
            </a:r>
          </a:p>
          <a:p>
            <a:pPr lvl="1"/>
            <a:r>
              <a:rPr lang="en-US" dirty="0">
                <a:cs typeface="Calibri"/>
              </a:rPr>
              <a:t>Who is on it?</a:t>
            </a:r>
          </a:p>
          <a:p>
            <a:pPr lvl="2"/>
            <a:r>
              <a:rPr lang="en-US" sz="2400" dirty="0">
                <a:cs typeface="Calibri"/>
              </a:rPr>
              <a:t>Marika </a:t>
            </a:r>
            <a:r>
              <a:rPr lang="en-US" sz="2400" dirty="0" err="1">
                <a:cs typeface="Calibri"/>
              </a:rPr>
              <a:t>Dobos</a:t>
            </a:r>
            <a:r>
              <a:rPr lang="en-US" sz="2400" dirty="0">
                <a:cs typeface="Calibri"/>
              </a:rPr>
              <a:t>, Russell Scranton, Jen Bayer, Nancy Leonard, Kasey Bliesner*</a:t>
            </a:r>
          </a:p>
          <a:p>
            <a:r>
              <a:rPr lang="en-US" sz="2400" dirty="0">
                <a:cs typeface="Calibri"/>
              </a:rPr>
              <a:t>We are looking for more Core Team members </a:t>
            </a:r>
            <a:endParaRPr lang="en-US" sz="2400" dirty="0"/>
          </a:p>
          <a:p>
            <a:pPr lvl="1"/>
            <a:r>
              <a:rPr lang="en-US" dirty="0">
                <a:cs typeface="Calibri"/>
              </a:rPr>
              <a:t>Coordinate with your agency PNAMP SC representative and Jen Bayer, or</a:t>
            </a:r>
          </a:p>
          <a:p>
            <a:pPr lvl="1"/>
            <a:r>
              <a:rPr lang="en-US" dirty="0">
                <a:cs typeface="Calibri"/>
              </a:rPr>
              <a:t>If not affiliated with PNAMP SC contact Jen Bayer</a:t>
            </a:r>
          </a:p>
        </p:txBody>
      </p:sp>
      <p:pic>
        <p:nvPicPr>
          <p:cNvPr id="6" name="Picture 6">
            <a:extLst>
              <a:ext uri="{FF2B5EF4-FFF2-40B4-BE49-F238E27FC236}">
                <a16:creationId xmlns:a16="http://schemas.microsoft.com/office/drawing/2014/main" id="{82BB1182-909A-41A5-B867-33F3DACE633D}"/>
              </a:ext>
            </a:extLst>
          </p:cNvPr>
          <p:cNvPicPr>
            <a:picLocks noChangeAspect="1"/>
          </p:cNvPicPr>
          <p:nvPr/>
        </p:nvPicPr>
        <p:blipFill>
          <a:blip r:embed="rId3"/>
          <a:stretch>
            <a:fillRect/>
          </a:stretch>
        </p:blipFill>
        <p:spPr>
          <a:xfrm>
            <a:off x="8046800" y="219072"/>
            <a:ext cx="3778557" cy="5719010"/>
          </a:xfrm>
          <a:prstGeom prst="rect">
            <a:avLst/>
          </a:prstGeom>
          <a:ln>
            <a:solidFill>
              <a:schemeClr val="tx1"/>
            </a:solidFill>
          </a:ln>
        </p:spPr>
      </p:pic>
      <p:pic>
        <p:nvPicPr>
          <p:cNvPr id="4" name="Picture 4">
            <a:extLst>
              <a:ext uri="{FF2B5EF4-FFF2-40B4-BE49-F238E27FC236}">
                <a16:creationId xmlns:a16="http://schemas.microsoft.com/office/drawing/2014/main" id="{EEE1484B-42CE-486B-A53B-5AD49CA68010}"/>
              </a:ext>
            </a:extLst>
          </p:cNvPr>
          <p:cNvPicPr>
            <a:picLocks noChangeAspect="1"/>
          </p:cNvPicPr>
          <p:nvPr/>
        </p:nvPicPr>
        <p:blipFill rotWithShape="1">
          <a:blip r:embed="rId4"/>
          <a:srcRect l="123" t="50506" r="-644" b="-680"/>
          <a:stretch/>
        </p:blipFill>
        <p:spPr>
          <a:xfrm>
            <a:off x="9931799" y="5969385"/>
            <a:ext cx="1886917" cy="474001"/>
          </a:xfrm>
          <a:prstGeom prst="rect">
            <a:avLst/>
          </a:prstGeom>
          <a:ln>
            <a:solidFill>
              <a:schemeClr val="tx1"/>
            </a:solidFill>
          </a:ln>
        </p:spPr>
      </p:pic>
      <p:pic>
        <p:nvPicPr>
          <p:cNvPr id="7" name="Picture 4">
            <a:extLst>
              <a:ext uri="{FF2B5EF4-FFF2-40B4-BE49-F238E27FC236}">
                <a16:creationId xmlns:a16="http://schemas.microsoft.com/office/drawing/2014/main" id="{F671A2CE-D9A8-4E21-B7FB-F8E50ED861B8}"/>
              </a:ext>
            </a:extLst>
          </p:cNvPr>
          <p:cNvPicPr>
            <a:picLocks noChangeAspect="1"/>
          </p:cNvPicPr>
          <p:nvPr/>
        </p:nvPicPr>
        <p:blipFill rotWithShape="1">
          <a:blip r:embed="rId4"/>
          <a:srcRect l="123" t="-434" r="-644" b="50174"/>
          <a:stretch/>
        </p:blipFill>
        <p:spPr>
          <a:xfrm>
            <a:off x="8046338" y="5970335"/>
            <a:ext cx="1886917" cy="474821"/>
          </a:xfrm>
          <a:prstGeom prst="rect">
            <a:avLst/>
          </a:prstGeom>
          <a:ln>
            <a:solidFill>
              <a:schemeClr val="tx1"/>
            </a:solidFill>
          </a:ln>
        </p:spPr>
      </p:pic>
    </p:spTree>
    <p:extLst>
      <p:ext uri="{BB962C8B-B14F-4D97-AF65-F5344CB8AC3E}">
        <p14:creationId xmlns:p14="http://schemas.microsoft.com/office/powerpoint/2010/main" val="4043741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a:extLst>
              <a:ext uri="{FF2B5EF4-FFF2-40B4-BE49-F238E27FC236}">
                <a16:creationId xmlns:a16="http://schemas.microsoft.com/office/drawing/2014/main" id="{821619C5-013E-4537-A592-95D4E6439626}"/>
              </a:ext>
            </a:extLst>
          </p:cNvPr>
          <p:cNvPicPr>
            <a:picLocks noChangeAspect="1"/>
          </p:cNvPicPr>
          <p:nvPr/>
        </p:nvPicPr>
        <p:blipFill>
          <a:blip r:embed="rId3"/>
          <a:stretch>
            <a:fillRect/>
          </a:stretch>
        </p:blipFill>
        <p:spPr>
          <a:xfrm>
            <a:off x="11814594" y="955694"/>
            <a:ext cx="379032" cy="4761979"/>
          </a:xfrm>
          <a:prstGeom prst="rect">
            <a:avLst/>
          </a:prstGeom>
        </p:spPr>
      </p:pic>
      <p:sp>
        <p:nvSpPr>
          <p:cNvPr id="3" name="Slide Number Placeholder 2">
            <a:extLst>
              <a:ext uri="{FF2B5EF4-FFF2-40B4-BE49-F238E27FC236}">
                <a16:creationId xmlns:a16="http://schemas.microsoft.com/office/drawing/2014/main" id="{A50ED9A1-BF37-41DD-90BF-DBAE085BA697}"/>
              </a:ext>
            </a:extLst>
          </p:cNvPr>
          <p:cNvSpPr>
            <a:spLocks noGrp="1"/>
          </p:cNvSpPr>
          <p:nvPr>
            <p:ph type="sldNum" sz="quarter" idx="12"/>
          </p:nvPr>
        </p:nvSpPr>
        <p:spPr>
          <a:xfrm>
            <a:off x="8537532" y="6284910"/>
            <a:ext cx="2743200" cy="365125"/>
          </a:xfrm>
        </p:spPr>
        <p:txBody>
          <a:bodyPr/>
          <a:lstStyle/>
          <a:p>
            <a:fld id="{4BFD0B5F-0ABF-4B1B-9D79-21E6DC4DC253}" type="slidenum">
              <a:rPr lang="en-US" sz="900" smtClean="0">
                <a:solidFill>
                  <a:srgbClr val="4590B8"/>
                </a:solidFill>
                <a:latin typeface="Gill Sans MT" panose="020B0502020104020203" pitchFamily="34" charset="0"/>
              </a:rPr>
              <a:t>9</a:t>
            </a:fld>
            <a:endParaRPr lang="en-US" sz="900">
              <a:solidFill>
                <a:srgbClr val="4590B8"/>
              </a:solidFill>
              <a:latin typeface="Gill Sans MT" panose="020B0502020104020203" pitchFamily="34" charset="0"/>
            </a:endParaRPr>
          </a:p>
        </p:txBody>
      </p:sp>
      <p:sp>
        <p:nvSpPr>
          <p:cNvPr id="5" name="Title 4">
            <a:extLst>
              <a:ext uri="{FF2B5EF4-FFF2-40B4-BE49-F238E27FC236}">
                <a16:creationId xmlns:a16="http://schemas.microsoft.com/office/drawing/2014/main" id="{FB92BDD7-C65B-428A-A2CE-063BF96B73CC}"/>
              </a:ext>
            </a:extLst>
          </p:cNvPr>
          <p:cNvSpPr>
            <a:spLocks noGrp="1"/>
          </p:cNvSpPr>
          <p:nvPr>
            <p:ph type="title"/>
          </p:nvPr>
        </p:nvSpPr>
        <p:spPr>
          <a:xfrm>
            <a:off x="187286" y="192435"/>
            <a:ext cx="7408032" cy="1430899"/>
          </a:xfrm>
        </p:spPr>
        <p:txBody>
          <a:bodyPr>
            <a:normAutofit/>
          </a:bodyPr>
          <a:lstStyle/>
          <a:p>
            <a:pPr>
              <a:spcBef>
                <a:spcPts val="2400"/>
              </a:spcBef>
            </a:pPr>
            <a:r>
              <a:rPr lang="en-US" sz="4400" dirty="0">
                <a:solidFill>
                  <a:schemeClr val="tx1"/>
                </a:solidFill>
                <a:latin typeface="Cambria" panose="02040503050406030204" pitchFamily="18" charset="0"/>
                <a:ea typeface="Cambria" panose="02040503050406030204" pitchFamily="18" charset="0"/>
                <a:cs typeface="Calibri"/>
              </a:rPr>
              <a:t>Working Together </a:t>
            </a:r>
            <a:br>
              <a:rPr lang="en-US" sz="3200" dirty="0">
                <a:solidFill>
                  <a:schemeClr val="tx1"/>
                </a:solidFill>
                <a:latin typeface="Cambria" panose="02040503050406030204" pitchFamily="18" charset="0"/>
                <a:ea typeface="Cambria" panose="02040503050406030204" pitchFamily="18" charset="0"/>
                <a:cs typeface="Calibri"/>
              </a:rPr>
            </a:br>
            <a:r>
              <a:rPr lang="en-US" sz="2200" dirty="0">
                <a:solidFill>
                  <a:schemeClr val="tx1"/>
                </a:solidFill>
                <a:latin typeface="+mn-lt"/>
                <a:ea typeface="Cambria" panose="02040503050406030204" pitchFamily="18" charset="0"/>
                <a:cs typeface="Calibri"/>
              </a:rPr>
              <a:t>to secure investments, reduce redundancies, and                              meet FAIR principles</a:t>
            </a:r>
          </a:p>
        </p:txBody>
      </p:sp>
      <p:grpSp>
        <p:nvGrpSpPr>
          <p:cNvPr id="6" name="Group 5">
            <a:extLst>
              <a:ext uri="{FF2B5EF4-FFF2-40B4-BE49-F238E27FC236}">
                <a16:creationId xmlns:a16="http://schemas.microsoft.com/office/drawing/2014/main" id="{653E18DB-C13B-4ACF-842E-C20DF961E3E2}"/>
              </a:ext>
            </a:extLst>
          </p:cNvPr>
          <p:cNvGrpSpPr/>
          <p:nvPr/>
        </p:nvGrpSpPr>
        <p:grpSpPr>
          <a:xfrm>
            <a:off x="7463562" y="3425965"/>
            <a:ext cx="4114800" cy="1600200"/>
            <a:chOff x="7352330" y="1783303"/>
            <a:chExt cx="4114800" cy="1600200"/>
          </a:xfrm>
        </p:grpSpPr>
        <p:sp>
          <p:nvSpPr>
            <p:cNvPr id="26" name="Rectangle 25">
              <a:extLst>
                <a:ext uri="{FF2B5EF4-FFF2-40B4-BE49-F238E27FC236}">
                  <a16:creationId xmlns:a16="http://schemas.microsoft.com/office/drawing/2014/main" id="{14495473-DC7A-452B-81A0-7A99ADFFD617}"/>
                </a:ext>
              </a:extLst>
            </p:cNvPr>
            <p:cNvSpPr/>
            <p:nvPr/>
          </p:nvSpPr>
          <p:spPr>
            <a:xfrm>
              <a:off x="7352330" y="1783303"/>
              <a:ext cx="4114800" cy="1600200"/>
            </a:xfrm>
            <a:prstGeom prst="rect">
              <a:avLst/>
            </a:prstGeom>
            <a:solidFill>
              <a:schemeClr val="bg1"/>
            </a:solidFill>
            <a:ln w="38100">
              <a:solidFill>
                <a:srgbClr val="868FC4"/>
              </a:solidFill>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spcAft>
                  <a:spcPts val="600"/>
                </a:spcAft>
              </a:pPr>
              <a:r>
                <a:rPr lang="en-US" sz="2400" err="1">
                  <a:solidFill>
                    <a:schemeClr val="tx1"/>
                  </a:solidFill>
                </a:rPr>
                <a:t>StreamNet</a:t>
              </a:r>
              <a:endParaRPr lang="en-US" sz="2400">
                <a:solidFill>
                  <a:schemeClr val="tx1"/>
                </a:solidFill>
              </a:endParaRPr>
            </a:p>
            <a:p>
              <a:pPr marL="458788" indent="-231775">
                <a:buFont typeface="Arial" panose="020B0604020202020204" pitchFamily="34" charset="0"/>
                <a:buChar char="•"/>
              </a:pPr>
              <a:r>
                <a:rPr lang="en-US" sz="1400">
                  <a:solidFill>
                    <a:schemeClr val="tx1"/>
                  </a:solidFill>
                </a:rPr>
                <a:t>local trends</a:t>
              </a:r>
            </a:p>
            <a:p>
              <a:pPr marL="458788" indent="-231775">
                <a:buFont typeface="Arial" panose="020B0604020202020204" pitchFamily="34" charset="0"/>
                <a:buChar char="•"/>
              </a:pPr>
              <a:r>
                <a:rPr lang="en-US" sz="1400">
                  <a:solidFill>
                    <a:schemeClr val="tx1"/>
                  </a:solidFill>
                </a:rPr>
                <a:t>CAX</a:t>
              </a:r>
            </a:p>
            <a:p>
              <a:pPr marL="458788" indent="-231775">
                <a:buFont typeface="Arial" panose="020B0604020202020204" pitchFamily="34" charset="0"/>
                <a:buChar char="•"/>
              </a:pPr>
              <a:r>
                <a:rPr lang="en-US" sz="1400">
                  <a:solidFill>
                    <a:schemeClr val="tx1"/>
                  </a:solidFill>
                </a:rPr>
                <a:t>archived data </a:t>
              </a:r>
            </a:p>
          </p:txBody>
        </p:sp>
        <p:pic>
          <p:nvPicPr>
            <p:cNvPr id="53" name="Picture 52" descr="A picture containing drawing&#10;&#10;Description automatically generated">
              <a:extLst>
                <a:ext uri="{FF2B5EF4-FFF2-40B4-BE49-F238E27FC236}">
                  <a16:creationId xmlns:a16="http://schemas.microsoft.com/office/drawing/2014/main" id="{7368D8B0-718D-4CA4-B430-09AEC040067A}"/>
                </a:ext>
              </a:extLst>
            </p:cNvPr>
            <p:cNvPicPr>
              <a:picLocks noChangeAspect="1"/>
            </p:cNvPicPr>
            <p:nvPr/>
          </p:nvPicPr>
          <p:blipFill>
            <a:blip r:embed="rId4"/>
            <a:stretch>
              <a:fillRect/>
            </a:stretch>
          </p:blipFill>
          <p:spPr>
            <a:xfrm>
              <a:off x="9043241" y="2235953"/>
              <a:ext cx="2365783" cy="694900"/>
            </a:xfrm>
            <a:prstGeom prst="rect">
              <a:avLst/>
            </a:prstGeom>
          </p:spPr>
        </p:pic>
      </p:grpSp>
      <p:grpSp>
        <p:nvGrpSpPr>
          <p:cNvPr id="4" name="Group 3">
            <a:extLst>
              <a:ext uri="{FF2B5EF4-FFF2-40B4-BE49-F238E27FC236}">
                <a16:creationId xmlns:a16="http://schemas.microsoft.com/office/drawing/2014/main" id="{F30F08E4-B8BE-4E70-8963-1FDC0F9A8EA2}"/>
              </a:ext>
            </a:extLst>
          </p:cNvPr>
          <p:cNvGrpSpPr/>
          <p:nvPr/>
        </p:nvGrpSpPr>
        <p:grpSpPr>
          <a:xfrm>
            <a:off x="7463562" y="73261"/>
            <a:ext cx="4114797" cy="1597098"/>
            <a:chOff x="2643100" y="1611363"/>
            <a:chExt cx="4114797" cy="1597098"/>
          </a:xfrm>
        </p:grpSpPr>
        <p:sp>
          <p:nvSpPr>
            <p:cNvPr id="2" name="Rectangle 1">
              <a:extLst>
                <a:ext uri="{FF2B5EF4-FFF2-40B4-BE49-F238E27FC236}">
                  <a16:creationId xmlns:a16="http://schemas.microsoft.com/office/drawing/2014/main" id="{385A82CC-FADC-4674-97B7-2A6E12D440E6}"/>
                </a:ext>
              </a:extLst>
            </p:cNvPr>
            <p:cNvSpPr/>
            <p:nvPr/>
          </p:nvSpPr>
          <p:spPr>
            <a:xfrm>
              <a:off x="2643100" y="1611363"/>
              <a:ext cx="4114797" cy="1597098"/>
            </a:xfrm>
            <a:prstGeom prst="rect">
              <a:avLst/>
            </a:prstGeom>
            <a:solidFill>
              <a:schemeClr val="bg1"/>
            </a:solidFill>
            <a:ln w="38100">
              <a:solidFill>
                <a:srgbClr val="93C0E0"/>
              </a:solidFill>
            </a:ln>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t"/>
            <a:lstStyle/>
            <a:p>
              <a:r>
                <a:rPr lang="en-US" sz="2400" dirty="0">
                  <a:solidFill>
                    <a:schemeClr val="tx1"/>
                  </a:solidFill>
                </a:rPr>
                <a:t>Pisces Web at </a:t>
              </a:r>
            </a:p>
            <a:p>
              <a:r>
                <a:rPr lang="en-US" sz="2400" dirty="0">
                  <a:solidFill>
                    <a:schemeClr val="tx1"/>
                  </a:solidFill>
                </a:rPr>
                <a:t>CBFish.org</a:t>
              </a:r>
              <a:endParaRPr lang="en-US" sz="1400" dirty="0">
                <a:solidFill>
                  <a:schemeClr val="tx1"/>
                </a:solidFill>
              </a:endParaRPr>
            </a:p>
            <a:p>
              <a:pPr marL="458470" indent="-231775">
                <a:buFont typeface="Arial" panose="020B0604020202020204" pitchFamily="34" charset="0"/>
                <a:buChar char="•"/>
              </a:pPr>
              <a:r>
                <a:rPr lang="en-US" sz="1400" dirty="0">
                  <a:solidFill>
                    <a:schemeClr val="tx1"/>
                  </a:solidFill>
                </a:rPr>
                <a:t>proposals</a:t>
              </a:r>
            </a:p>
            <a:p>
              <a:pPr marL="458470" indent="-231775">
                <a:buFont typeface="Arial" panose="020B0604020202020204" pitchFamily="34" charset="0"/>
                <a:buChar char="•"/>
              </a:pPr>
              <a:r>
                <a:rPr lang="en-US" sz="1400" dirty="0">
                  <a:solidFill>
                    <a:schemeClr val="tx1"/>
                  </a:solidFill>
                </a:rPr>
                <a:t>contracts/SOW</a:t>
              </a:r>
            </a:p>
            <a:p>
              <a:pPr marL="458470" indent="-231775">
                <a:buFont typeface="Arial" panose="020B0604020202020204" pitchFamily="34" charset="0"/>
                <a:buChar char="•"/>
              </a:pPr>
              <a:r>
                <a:rPr lang="en-US" sz="1400" dirty="0">
                  <a:solidFill>
                    <a:schemeClr val="tx1"/>
                  </a:solidFill>
                </a:rPr>
                <a:t>annual reports</a:t>
              </a:r>
            </a:p>
          </p:txBody>
        </p:sp>
        <p:pic>
          <p:nvPicPr>
            <p:cNvPr id="1030" name="Picture 6" descr="Public Service Recognition Week — Oregon Federal Executive Board">
              <a:extLst>
                <a:ext uri="{FF2B5EF4-FFF2-40B4-BE49-F238E27FC236}">
                  <a16:creationId xmlns:a16="http://schemas.microsoft.com/office/drawing/2014/main" id="{61209B89-3DB2-4576-B13E-5A74BCAD44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2827" y="1825839"/>
              <a:ext cx="1446044" cy="11532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EB2B6433-51E4-4BD1-8726-03BBA8DA2D52}"/>
              </a:ext>
            </a:extLst>
          </p:cNvPr>
          <p:cNvGrpSpPr/>
          <p:nvPr/>
        </p:nvGrpSpPr>
        <p:grpSpPr>
          <a:xfrm>
            <a:off x="7463562" y="1750342"/>
            <a:ext cx="4114800" cy="1597097"/>
            <a:chOff x="2499208" y="4241621"/>
            <a:chExt cx="4114800" cy="1597097"/>
          </a:xfrm>
        </p:grpSpPr>
        <p:sp>
          <p:nvSpPr>
            <p:cNvPr id="35" name="Rectangle 34">
              <a:extLst>
                <a:ext uri="{FF2B5EF4-FFF2-40B4-BE49-F238E27FC236}">
                  <a16:creationId xmlns:a16="http://schemas.microsoft.com/office/drawing/2014/main" id="{FB90452F-2A26-4D32-A7EC-9545779FB890}"/>
                </a:ext>
              </a:extLst>
            </p:cNvPr>
            <p:cNvSpPr/>
            <p:nvPr/>
          </p:nvSpPr>
          <p:spPr>
            <a:xfrm>
              <a:off x="2499208" y="4241621"/>
              <a:ext cx="4114800" cy="1597097"/>
            </a:xfrm>
            <a:prstGeom prst="rect">
              <a:avLst/>
            </a:prstGeom>
            <a:solidFill>
              <a:schemeClr val="bg1"/>
            </a:solidFill>
            <a:ln w="38100">
              <a:solidFill>
                <a:srgbClr val="677723"/>
              </a:solidFill>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spcAft>
                  <a:spcPts val="600"/>
                </a:spcAft>
              </a:pPr>
              <a:r>
                <a:rPr lang="en-US" sz="2400" dirty="0">
                  <a:solidFill>
                    <a:schemeClr val="tx1"/>
                  </a:solidFill>
                </a:rPr>
                <a:t>MonitoringResources.org</a:t>
              </a:r>
            </a:p>
            <a:p>
              <a:pPr marL="458788" indent="-231775">
                <a:buFont typeface="Arial" panose="020B0604020202020204" pitchFamily="34" charset="0"/>
                <a:buChar char="•"/>
              </a:pPr>
              <a:r>
                <a:rPr lang="en-US" sz="1400" dirty="0">
                  <a:solidFill>
                    <a:schemeClr val="tx1"/>
                  </a:solidFill>
                </a:rPr>
                <a:t>study plans</a:t>
              </a:r>
            </a:p>
            <a:p>
              <a:pPr marL="458788" indent="-231775">
                <a:buFont typeface="Arial" panose="020B0604020202020204" pitchFamily="34" charset="0"/>
                <a:buChar char="•"/>
              </a:pPr>
              <a:r>
                <a:rPr lang="en-US" sz="1400" dirty="0">
                  <a:solidFill>
                    <a:schemeClr val="tx1"/>
                  </a:solidFill>
                </a:rPr>
                <a:t>sample designs</a:t>
              </a:r>
            </a:p>
            <a:p>
              <a:pPr marL="458788" indent="-231775">
                <a:buFont typeface="Arial" panose="020B0604020202020204" pitchFamily="34" charset="0"/>
                <a:buChar char="•"/>
              </a:pPr>
              <a:r>
                <a:rPr lang="en-US" sz="1400" dirty="0">
                  <a:solidFill>
                    <a:schemeClr val="tx1"/>
                  </a:solidFill>
                </a:rPr>
                <a:t>protocols</a:t>
              </a:r>
            </a:p>
            <a:p>
              <a:pPr marL="458788" indent="-231775">
                <a:buFont typeface="Arial" panose="020B0604020202020204" pitchFamily="34" charset="0"/>
                <a:buChar char="•"/>
              </a:pPr>
              <a:r>
                <a:rPr lang="en-US" sz="1400" dirty="0">
                  <a:solidFill>
                    <a:schemeClr val="tx1"/>
                  </a:solidFill>
                </a:rPr>
                <a:t>methods</a:t>
              </a:r>
            </a:p>
            <a:p>
              <a:endParaRPr lang="en-US" sz="1400" dirty="0">
                <a:solidFill>
                  <a:schemeClr val="tx1"/>
                </a:solidFill>
              </a:endParaRPr>
            </a:p>
          </p:txBody>
        </p:sp>
        <p:pic>
          <p:nvPicPr>
            <p:cNvPr id="51" name="Picture 50" descr="A picture containing drawing&#10;&#10;Description automatically generated">
              <a:extLst>
                <a:ext uri="{FF2B5EF4-FFF2-40B4-BE49-F238E27FC236}">
                  <a16:creationId xmlns:a16="http://schemas.microsoft.com/office/drawing/2014/main" id="{5F5EE9C4-6BCA-4F37-91A4-C0C2C80B3555}"/>
                </a:ext>
              </a:extLst>
            </p:cNvPr>
            <p:cNvPicPr>
              <a:picLocks noChangeAspect="1"/>
            </p:cNvPicPr>
            <p:nvPr/>
          </p:nvPicPr>
          <p:blipFill>
            <a:blip r:embed="rId6"/>
            <a:stretch>
              <a:fillRect/>
            </a:stretch>
          </p:blipFill>
          <p:spPr>
            <a:xfrm>
              <a:off x="4654789" y="4793958"/>
              <a:ext cx="1622223" cy="789482"/>
            </a:xfrm>
            <a:prstGeom prst="rect">
              <a:avLst/>
            </a:prstGeom>
          </p:spPr>
        </p:pic>
      </p:grpSp>
      <p:grpSp>
        <p:nvGrpSpPr>
          <p:cNvPr id="7" name="Group 6">
            <a:extLst>
              <a:ext uri="{FF2B5EF4-FFF2-40B4-BE49-F238E27FC236}">
                <a16:creationId xmlns:a16="http://schemas.microsoft.com/office/drawing/2014/main" id="{6799BF83-6073-4050-8749-6518A5AB29F9}"/>
              </a:ext>
            </a:extLst>
          </p:cNvPr>
          <p:cNvGrpSpPr/>
          <p:nvPr/>
        </p:nvGrpSpPr>
        <p:grpSpPr>
          <a:xfrm>
            <a:off x="7463562" y="5098305"/>
            <a:ext cx="4114800" cy="1597097"/>
            <a:chOff x="7521348" y="4522376"/>
            <a:chExt cx="4114800" cy="1597097"/>
          </a:xfrm>
        </p:grpSpPr>
        <p:sp>
          <p:nvSpPr>
            <p:cNvPr id="30" name="Rectangle 29">
              <a:extLst>
                <a:ext uri="{FF2B5EF4-FFF2-40B4-BE49-F238E27FC236}">
                  <a16:creationId xmlns:a16="http://schemas.microsoft.com/office/drawing/2014/main" id="{6A72F2FD-AD26-4745-90D8-EA853F2EF04B}"/>
                </a:ext>
              </a:extLst>
            </p:cNvPr>
            <p:cNvSpPr/>
            <p:nvPr/>
          </p:nvSpPr>
          <p:spPr>
            <a:xfrm>
              <a:off x="7521348" y="4522376"/>
              <a:ext cx="4114800" cy="1597097"/>
            </a:xfrm>
            <a:prstGeom prst="rect">
              <a:avLst/>
            </a:prstGeom>
            <a:solidFill>
              <a:schemeClr val="bg1"/>
            </a:solidFill>
            <a:ln w="38100">
              <a:solidFill>
                <a:srgbClr val="E26245"/>
              </a:solidFill>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spcAft>
                  <a:spcPts val="600"/>
                </a:spcAft>
              </a:pPr>
              <a:r>
                <a:rPr lang="en-US" sz="2400" dirty="0">
                  <a:solidFill>
                    <a:schemeClr val="tx1"/>
                  </a:solidFill>
                </a:rPr>
                <a:t>CBF&amp;W Library</a:t>
              </a:r>
            </a:p>
            <a:p>
              <a:pPr marL="458788" indent="-231775">
                <a:buFont typeface="Arial" panose="020B0604020202020204" pitchFamily="34" charset="0"/>
                <a:buChar char="•"/>
              </a:pPr>
              <a:r>
                <a:rPr lang="en-US" sz="1400" dirty="0">
                  <a:solidFill>
                    <a:schemeClr val="tx1"/>
                  </a:solidFill>
                </a:rPr>
                <a:t>reports</a:t>
              </a:r>
            </a:p>
            <a:p>
              <a:pPr marL="458788" indent="-231775">
                <a:buFont typeface="Arial" panose="020B0604020202020204" pitchFamily="34" charset="0"/>
                <a:buChar char="•"/>
              </a:pPr>
              <a:r>
                <a:rPr lang="en-US" sz="1400" dirty="0">
                  <a:solidFill>
                    <a:schemeClr val="tx1"/>
                  </a:solidFill>
                </a:rPr>
                <a:t>gray literature</a:t>
              </a:r>
            </a:p>
            <a:p>
              <a:pPr marL="458788" indent="-231775">
                <a:buFont typeface="Arial" panose="020B0604020202020204" pitchFamily="34" charset="0"/>
                <a:buChar char="•"/>
              </a:pPr>
              <a:r>
                <a:rPr lang="en-US" sz="1400" dirty="0">
                  <a:solidFill>
                    <a:schemeClr val="tx1"/>
                  </a:solidFill>
                </a:rPr>
                <a:t>books</a:t>
              </a:r>
            </a:p>
            <a:p>
              <a:pPr marL="458788" indent="-231775">
                <a:buFont typeface="Arial" panose="020B0604020202020204" pitchFamily="34" charset="0"/>
                <a:buChar char="•"/>
              </a:pPr>
              <a:r>
                <a:rPr lang="en-US" sz="1400" dirty="0">
                  <a:solidFill>
                    <a:schemeClr val="tx1"/>
                  </a:solidFill>
                </a:rPr>
                <a:t>access to peer journals</a:t>
              </a:r>
            </a:p>
          </p:txBody>
        </p:sp>
        <p:pic>
          <p:nvPicPr>
            <p:cNvPr id="1026" name="Picture 2" descr="         Columbia Basin Fish &amp; Wildlife Library">
              <a:extLst>
                <a:ext uri="{FF2B5EF4-FFF2-40B4-BE49-F238E27FC236}">
                  <a16:creationId xmlns:a16="http://schemas.microsoft.com/office/drawing/2014/main" id="{683187F4-97BD-4D60-B969-5272D82C8C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51233" y="4705689"/>
              <a:ext cx="1149279" cy="1149279"/>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a:extLst>
              <a:ext uri="{FF2B5EF4-FFF2-40B4-BE49-F238E27FC236}">
                <a16:creationId xmlns:a16="http://schemas.microsoft.com/office/drawing/2014/main" id="{29A96E8F-89D2-4253-A011-62F6B1211961}"/>
              </a:ext>
            </a:extLst>
          </p:cNvPr>
          <p:cNvPicPr>
            <a:picLocks noChangeAspect="1"/>
          </p:cNvPicPr>
          <p:nvPr/>
        </p:nvPicPr>
        <p:blipFill>
          <a:blip r:embed="rId8"/>
          <a:stretch>
            <a:fillRect/>
          </a:stretch>
        </p:blipFill>
        <p:spPr>
          <a:xfrm>
            <a:off x="278785" y="1881499"/>
            <a:ext cx="3844630" cy="3844630"/>
          </a:xfrm>
          <a:prstGeom prst="rect">
            <a:avLst/>
          </a:prstGeom>
        </p:spPr>
      </p:pic>
      <p:sp>
        <p:nvSpPr>
          <p:cNvPr id="10" name="Arrow: Right 9">
            <a:extLst>
              <a:ext uri="{FF2B5EF4-FFF2-40B4-BE49-F238E27FC236}">
                <a16:creationId xmlns:a16="http://schemas.microsoft.com/office/drawing/2014/main" id="{925D125D-8486-45E6-871E-3551C7483B1B}"/>
              </a:ext>
            </a:extLst>
          </p:cNvPr>
          <p:cNvSpPr/>
          <p:nvPr/>
        </p:nvSpPr>
        <p:spPr>
          <a:xfrm rot="19906878">
            <a:off x="4053906" y="1652199"/>
            <a:ext cx="2881177" cy="881909"/>
          </a:xfrm>
          <a:prstGeom prst="rightArrow">
            <a:avLst/>
          </a:prstGeom>
          <a:solidFill>
            <a:srgbClr val="93C0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project management</a:t>
            </a:r>
          </a:p>
        </p:txBody>
      </p:sp>
      <p:sp>
        <p:nvSpPr>
          <p:cNvPr id="18" name="Arrow: Right 17">
            <a:extLst>
              <a:ext uri="{FF2B5EF4-FFF2-40B4-BE49-F238E27FC236}">
                <a16:creationId xmlns:a16="http://schemas.microsoft.com/office/drawing/2014/main" id="{70C769C7-FDF7-485F-A9C3-F89A2786CE4E}"/>
              </a:ext>
            </a:extLst>
          </p:cNvPr>
          <p:cNvSpPr/>
          <p:nvPr/>
        </p:nvSpPr>
        <p:spPr>
          <a:xfrm rot="20905788">
            <a:off x="4400835" y="2721912"/>
            <a:ext cx="2881177" cy="881909"/>
          </a:xfrm>
          <a:prstGeom prst="rightArrow">
            <a:avLst/>
          </a:prstGeom>
          <a:solidFill>
            <a:srgbClr val="677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monitoring metadata</a:t>
            </a:r>
          </a:p>
        </p:txBody>
      </p:sp>
      <p:sp>
        <p:nvSpPr>
          <p:cNvPr id="19" name="Arrow: Right 18">
            <a:extLst>
              <a:ext uri="{FF2B5EF4-FFF2-40B4-BE49-F238E27FC236}">
                <a16:creationId xmlns:a16="http://schemas.microsoft.com/office/drawing/2014/main" id="{6918AF01-B662-4C9F-9AD6-A7E497B65E8A}"/>
              </a:ext>
            </a:extLst>
          </p:cNvPr>
          <p:cNvSpPr/>
          <p:nvPr/>
        </p:nvSpPr>
        <p:spPr>
          <a:xfrm rot="416933">
            <a:off x="4464143" y="3882224"/>
            <a:ext cx="2881177" cy="881909"/>
          </a:xfrm>
          <a:prstGeom prst="rightArrow">
            <a:avLst/>
          </a:prstGeom>
          <a:solidFill>
            <a:srgbClr val="868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datasets, HLIs</a:t>
            </a:r>
          </a:p>
        </p:txBody>
      </p:sp>
      <p:sp>
        <p:nvSpPr>
          <p:cNvPr id="20" name="Arrow: Right 19">
            <a:extLst>
              <a:ext uri="{FF2B5EF4-FFF2-40B4-BE49-F238E27FC236}">
                <a16:creationId xmlns:a16="http://schemas.microsoft.com/office/drawing/2014/main" id="{383C986D-369B-4A4D-82EE-CAE2B8BFAF92}"/>
              </a:ext>
            </a:extLst>
          </p:cNvPr>
          <p:cNvSpPr/>
          <p:nvPr/>
        </p:nvSpPr>
        <p:spPr>
          <a:xfrm rot="1174623">
            <a:off x="4252314" y="4877607"/>
            <a:ext cx="2881177" cy="881909"/>
          </a:xfrm>
          <a:prstGeom prst="rightArrow">
            <a:avLst/>
          </a:prstGeom>
          <a:solidFill>
            <a:srgbClr val="E2624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reference materials</a:t>
            </a:r>
          </a:p>
        </p:txBody>
      </p:sp>
      <p:sp>
        <p:nvSpPr>
          <p:cNvPr id="11" name="TextBox 10">
            <a:extLst>
              <a:ext uri="{FF2B5EF4-FFF2-40B4-BE49-F238E27FC236}">
                <a16:creationId xmlns:a16="http://schemas.microsoft.com/office/drawing/2014/main" id="{281F979F-C331-4AF0-A23A-B5C6176CC461}"/>
              </a:ext>
            </a:extLst>
          </p:cNvPr>
          <p:cNvSpPr txBox="1"/>
          <p:nvPr/>
        </p:nvSpPr>
        <p:spPr>
          <a:xfrm>
            <a:off x="2095313" y="3736400"/>
            <a:ext cx="1588576" cy="338554"/>
          </a:xfrm>
          <a:prstGeom prst="rect">
            <a:avLst/>
          </a:prstGeom>
          <a:noFill/>
        </p:spPr>
        <p:txBody>
          <a:bodyPr wrap="none" rtlCol="0">
            <a:spAutoFit/>
          </a:bodyPr>
          <a:lstStyle/>
          <a:p>
            <a:r>
              <a:rPr lang="en-US" sz="1600">
                <a:solidFill>
                  <a:schemeClr val="bg1"/>
                </a:solidFill>
              </a:rPr>
              <a:t>Project sponsors</a:t>
            </a:r>
          </a:p>
        </p:txBody>
      </p:sp>
      <p:cxnSp>
        <p:nvCxnSpPr>
          <p:cNvPr id="25" name="Straight Arrow Connector 24">
            <a:extLst>
              <a:ext uri="{FF2B5EF4-FFF2-40B4-BE49-F238E27FC236}">
                <a16:creationId xmlns:a16="http://schemas.microsoft.com/office/drawing/2014/main" id="{4142A1CC-4440-476A-A2C7-CD8394A99FB9}"/>
              </a:ext>
            </a:extLst>
          </p:cNvPr>
          <p:cNvCxnSpPr>
            <a:cxnSpLocks/>
          </p:cNvCxnSpPr>
          <p:nvPr/>
        </p:nvCxnSpPr>
        <p:spPr>
          <a:xfrm>
            <a:off x="11578360" y="871810"/>
            <a:ext cx="241364" cy="0"/>
          </a:xfrm>
          <a:prstGeom prst="straightConnector1">
            <a:avLst/>
          </a:prstGeom>
          <a:ln w="50800">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96211E3-CAAC-4ADB-9027-C02954D4717F}"/>
              </a:ext>
            </a:extLst>
          </p:cNvPr>
          <p:cNvCxnSpPr>
            <a:cxnSpLocks/>
          </p:cNvCxnSpPr>
          <p:nvPr/>
        </p:nvCxnSpPr>
        <p:spPr>
          <a:xfrm>
            <a:off x="11578360" y="2495605"/>
            <a:ext cx="241364" cy="0"/>
          </a:xfrm>
          <a:prstGeom prst="straightConnector1">
            <a:avLst/>
          </a:prstGeom>
          <a:ln w="50800">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B928AF0-9C08-4208-9E3D-46E69F4C5A9E}"/>
              </a:ext>
            </a:extLst>
          </p:cNvPr>
          <p:cNvCxnSpPr>
            <a:cxnSpLocks/>
          </p:cNvCxnSpPr>
          <p:nvPr/>
        </p:nvCxnSpPr>
        <p:spPr>
          <a:xfrm>
            <a:off x="11578360" y="4209253"/>
            <a:ext cx="241364" cy="0"/>
          </a:xfrm>
          <a:prstGeom prst="straightConnector1">
            <a:avLst/>
          </a:prstGeom>
          <a:ln w="50800">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50C793B-9B91-479D-90B9-F8191A252C35}"/>
              </a:ext>
            </a:extLst>
          </p:cNvPr>
          <p:cNvCxnSpPr>
            <a:cxnSpLocks/>
          </p:cNvCxnSpPr>
          <p:nvPr/>
        </p:nvCxnSpPr>
        <p:spPr>
          <a:xfrm>
            <a:off x="11578360" y="5856257"/>
            <a:ext cx="241364" cy="0"/>
          </a:xfrm>
          <a:prstGeom prst="straightConnector1">
            <a:avLst/>
          </a:prstGeom>
          <a:ln w="50800">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BFA1C99-A7EF-4C8C-A53D-B08C27B8E9E8}"/>
              </a:ext>
            </a:extLst>
          </p:cNvPr>
          <p:cNvCxnSpPr>
            <a:cxnSpLocks/>
          </p:cNvCxnSpPr>
          <p:nvPr/>
        </p:nvCxnSpPr>
        <p:spPr>
          <a:xfrm>
            <a:off x="11819724" y="871810"/>
            <a:ext cx="0" cy="4984447"/>
          </a:xfrm>
          <a:prstGeom prst="straightConnector1">
            <a:avLst/>
          </a:prstGeom>
          <a:ln w="50800">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474726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Number xmlns="e2c843f9-3b2b-47f3-8277-ec7d36bcd5c9" xsi:nil="true"/>
    <DateandTime xmlns="e2c843f9-3b2b-47f3-8277-ec7d36bcd5c9"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688A6CBE26CBF41BFE362BEC34502BA" ma:contentTypeVersion="15" ma:contentTypeDescription="Create a new document." ma:contentTypeScope="" ma:versionID="5132d2971f79f65be2d67ac173c552e1">
  <xsd:schema xmlns:xsd="http://www.w3.org/2001/XMLSchema" xmlns:xs="http://www.w3.org/2001/XMLSchema" xmlns:p="http://schemas.microsoft.com/office/2006/metadata/properties" xmlns:ns1="http://schemas.microsoft.com/sharepoint/v3" xmlns:ns2="e2c843f9-3b2b-47f3-8277-ec7d36bcd5c9" xmlns:ns3="3618cbaa-901d-4c6b-9f1a-f53e3aa15701" targetNamespace="http://schemas.microsoft.com/office/2006/metadata/properties" ma:root="true" ma:fieldsID="778c44e0abef29f011dd87bce127c919" ns1:_="" ns2:_="" ns3:_="">
    <xsd:import namespace="http://schemas.microsoft.com/sharepoint/v3"/>
    <xsd:import namespace="e2c843f9-3b2b-47f3-8277-ec7d36bcd5c9"/>
    <xsd:import namespace="3618cbaa-901d-4c6b-9f1a-f53e3aa1570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DateandTime" minOccurs="0"/>
                <xsd:element ref="ns2:Number"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2c843f9-3b2b-47f3-8277-ec7d36bcd5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DateandTime" ma:index="18" nillable="true" ma:displayName="Date and Time" ma:format="DateTime" ma:internalName="DateandTime">
      <xsd:simpleType>
        <xsd:restriction base="dms:DateTime"/>
      </xsd:simpleType>
    </xsd:element>
    <xsd:element name="Number" ma:index="19" nillable="true" ma:displayName="Number" ma:format="Dropdown" ma:internalName="Number" ma:percentage="FALSE">
      <xsd:simpleType>
        <xsd:restriction base="dms:Number"/>
      </xsd:simple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18cbaa-901d-4c6b-9f1a-f53e3aa1570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E4B92B-C735-4CDF-9EED-6B8ADCFC3F87}">
  <ds:schemaRefs>
    <ds:schemaRef ds:uri="http://schemas.microsoft.com/office/2006/metadata/properties"/>
    <ds:schemaRef ds:uri="e2c843f9-3b2b-47f3-8277-ec7d36bcd5c9"/>
    <ds:schemaRef ds:uri="http://purl.org/dc/terms/"/>
    <ds:schemaRef ds:uri="http://purl.org/dc/dcmitype/"/>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3618cbaa-901d-4c6b-9f1a-f53e3aa15701"/>
    <ds:schemaRef ds:uri="http://schemas.microsoft.com/sharepoint/v3"/>
    <ds:schemaRef ds:uri="http://www.w3.org/XML/1998/namespace"/>
  </ds:schemaRefs>
</ds:datastoreItem>
</file>

<file path=customXml/itemProps2.xml><?xml version="1.0" encoding="utf-8"?>
<ds:datastoreItem xmlns:ds="http://schemas.openxmlformats.org/officeDocument/2006/customXml" ds:itemID="{0B8FE413-0B6A-4493-83CB-B97B819342A2}">
  <ds:schemaRefs>
    <ds:schemaRef ds:uri="http://schemas.microsoft.com/sharepoint/v3/contenttype/forms"/>
  </ds:schemaRefs>
</ds:datastoreItem>
</file>

<file path=customXml/itemProps3.xml><?xml version="1.0" encoding="utf-8"?>
<ds:datastoreItem xmlns:ds="http://schemas.openxmlformats.org/officeDocument/2006/customXml" ds:itemID="{4E495043-D47A-41E6-9C3C-EF20F9EB28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2c843f9-3b2b-47f3-8277-ec7d36bcd5c9"/>
    <ds:schemaRef ds:uri="3618cbaa-901d-4c6b-9f1a-f53e3aa157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4261</Words>
  <Application>Microsoft Office PowerPoint</Application>
  <PresentationFormat>Widescreen</PresentationFormat>
  <Paragraphs>560</Paragraphs>
  <Slides>52</Slides>
  <Notes>30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52</vt:i4>
      </vt:variant>
    </vt:vector>
  </HeadingPairs>
  <TitlesOfParts>
    <vt:vector size="61" baseType="lpstr">
      <vt:lpstr>Arial,Sans-Serif</vt:lpstr>
      <vt:lpstr>Calibri</vt:lpstr>
      <vt:lpstr>Gill Sans MT</vt:lpstr>
      <vt:lpstr>Arial</vt:lpstr>
      <vt:lpstr>Times New Roman</vt:lpstr>
      <vt:lpstr>Cambria</vt:lpstr>
      <vt:lpstr>Calibri Light</vt:lpstr>
      <vt:lpstr>Office Theme</vt:lpstr>
      <vt:lpstr>1_Office Theme</vt:lpstr>
      <vt:lpstr>StreamNet Steering Committee Meeting Tuesday, March 4, 2021 9:00 AM – 12:30 PM (PDT)  https://global.gotomeeting.com/join/312695157   You can also dial in using your phone.  +1 (646) 749-3122 ; Access Code: 312-695-157   </vt:lpstr>
      <vt:lpstr>PowerPoint Presentation</vt:lpstr>
      <vt:lpstr>Agenda (times are approximate)</vt:lpstr>
      <vt:lpstr>Mentimeter Ice Breaker (2 ways to access)</vt:lpstr>
      <vt:lpstr>PNAMP Fish Monitoring  Work Group Meeting Overview</vt:lpstr>
      <vt:lpstr>FMWG February 11 Meeting Overview</vt:lpstr>
      <vt:lpstr>Objective, Purpose</vt:lpstr>
      <vt:lpstr>FMWG Core Team</vt:lpstr>
      <vt:lpstr>Working Together  to secure investments, reduce redundancies, and                              meet FAIR principles</vt:lpstr>
      <vt:lpstr>StreamNet and the Need for  FMWG Expertise </vt:lpstr>
      <vt:lpstr>StreamNet/CAP focused FMWG Task Groups  Seeking Volunteers! </vt:lpstr>
      <vt:lpstr>FMWG Survey Responses</vt:lpstr>
      <vt:lpstr>New Tasks: Data Sharing Topics  Initial Survey Results</vt:lpstr>
      <vt:lpstr>FMWG Survey Responses</vt:lpstr>
      <vt:lpstr>Task Initiation &amp; Lead Solicitation</vt:lpstr>
      <vt:lpstr>Proposed Approach for Managing Tasks &amp; Team</vt:lpstr>
      <vt:lpstr>Work Group Information Sharing  Continuing Emerging Technologies Information Sessions </vt:lpstr>
      <vt:lpstr>Fish Monitoring Work Group Meetings</vt:lpstr>
      <vt:lpstr>PowerPoint Presentation</vt:lpstr>
      <vt:lpstr>Update on HCAX upcoming March 11th workshop </vt:lpstr>
      <vt:lpstr>Introduction to HCAX</vt:lpstr>
      <vt:lpstr>HCAX Goals</vt:lpstr>
      <vt:lpstr>HCAX Project Participants</vt:lpstr>
      <vt:lpstr>HCAX Schedule</vt:lpstr>
      <vt:lpstr>HCAX Workshop 1 - March 11, 2021</vt:lpstr>
      <vt:lpstr>Schedule</vt:lpstr>
      <vt:lpstr>Update on SN Website refresh and next steps</vt:lpstr>
      <vt:lpstr>Why Website Refresh </vt:lpstr>
      <vt:lpstr>Refresh Guidance </vt:lpstr>
      <vt:lpstr>Timeline</vt:lpstr>
      <vt:lpstr>PowerPoint Presentation</vt:lpstr>
      <vt:lpstr>Confirming SC Input on a few Page Names</vt:lpstr>
      <vt:lpstr>Menti Poll #1a: Vote on Committees &amp; Teams Icon (click on link in chat or use QR code)</vt:lpstr>
      <vt:lpstr>Menti Poll #1b: Vote on Data Store Icon </vt:lpstr>
      <vt:lpstr>Question for Home Page</vt:lpstr>
      <vt:lpstr>Volunteers to Review Site pre-July launch</vt:lpstr>
      <vt:lpstr>CY 2020 Annual Project Report to BPA </vt:lpstr>
      <vt:lpstr>Timeline</vt:lpstr>
      <vt:lpstr>Status &amp; Discussion of Draft Report</vt:lpstr>
      <vt:lpstr>Status &amp; Discussion of Draft Report</vt:lpstr>
      <vt:lpstr>Status &amp; Discussion of Draft Report</vt:lpstr>
      <vt:lpstr>Stretch Break     be back in 10 minutes  Back at 10:40</vt:lpstr>
      <vt:lpstr>Update and discussion on CAP DDT Charter</vt:lpstr>
      <vt:lpstr>Manual quality control review procedure for the Coordinated Assessments Partnership HLIs and next steps</vt:lpstr>
      <vt:lpstr>Why a QC Procedure now? </vt:lpstr>
      <vt:lpstr>Purpose of QC Procedure</vt:lpstr>
      <vt:lpstr>Approach and Outcome</vt:lpstr>
      <vt:lpstr>Next Steps</vt:lpstr>
      <vt:lpstr>Steering Committee Member Updates</vt:lpstr>
      <vt:lpstr>PowerPoint Presentation</vt:lpstr>
      <vt:lpstr>2021 Fall StreamNet Steering Committee Meeting  identify dates to avoid for doodle pool </vt:lpstr>
      <vt:lpstr>Adjourned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2021-02-23T00:38:13Z</dcterms:created>
  <dcterms:modified xsi:type="dcterms:W3CDTF">2021-03-09T16:47:42Z</dcterms:modified>
</cp:coreProperties>
</file>