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45"/>
  </p:notesMasterIdLst>
  <p:sldIdLst>
    <p:sldId id="256" r:id="rId3"/>
    <p:sldId id="257" r:id="rId4"/>
    <p:sldId id="258" r:id="rId5"/>
    <p:sldId id="259" r:id="rId6"/>
    <p:sldId id="260" r:id="rId7"/>
    <p:sldId id="263" r:id="rId8"/>
    <p:sldId id="280" r:id="rId9"/>
    <p:sldId id="261" r:id="rId10"/>
    <p:sldId id="281" r:id="rId11"/>
    <p:sldId id="282" r:id="rId12"/>
    <p:sldId id="262" r:id="rId13"/>
    <p:sldId id="268" r:id="rId14"/>
    <p:sldId id="264" r:id="rId15"/>
    <p:sldId id="265" r:id="rId16"/>
    <p:sldId id="283" r:id="rId17"/>
    <p:sldId id="272" r:id="rId18"/>
    <p:sldId id="273" r:id="rId19"/>
    <p:sldId id="284" r:id="rId20"/>
    <p:sldId id="286" r:id="rId21"/>
    <p:sldId id="287" r:id="rId22"/>
    <p:sldId id="285" r:id="rId23"/>
    <p:sldId id="271" r:id="rId24"/>
    <p:sldId id="274"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277" r:id="rId42"/>
    <p:sldId id="278" r:id="rId43"/>
    <p:sldId id="27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77" autoAdjust="0"/>
  </p:normalViewPr>
  <p:slideViewPr>
    <p:cSldViewPr snapToGrid="0">
      <p:cViewPr varScale="1">
        <p:scale>
          <a:sx n="86" d="100"/>
          <a:sy n="86" d="100"/>
        </p:scale>
        <p:origin x="13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0" i="0" u="none" strike="noStrike" baseline="0">
                <a:solidFill>
                  <a:srgbClr val="333333"/>
                </a:solidFill>
                <a:latin typeface="Calibri"/>
                <a:ea typeface="Calibri"/>
                <a:cs typeface="Calibri"/>
              </a:defRPr>
            </a:pPr>
            <a:r>
              <a:rPr lang="en-US" sz="1600" dirty="0"/>
              <a:t>StreamNet Website Usage</a:t>
            </a:r>
          </a:p>
        </c:rich>
      </c:tx>
      <c:overlay val="0"/>
      <c:spPr>
        <a:noFill/>
        <a:ln w="25400">
          <a:noFill/>
        </a:ln>
      </c:spPr>
    </c:title>
    <c:autoTitleDeleted val="0"/>
    <c:plotArea>
      <c:layout/>
      <c:areaChart>
        <c:grouping val="stacked"/>
        <c:varyColors val="0"/>
        <c:ser>
          <c:idx val="0"/>
          <c:order val="0"/>
          <c:tx>
            <c:strRef>
              <c:f>Summary!$A$4</c:f>
              <c:strCache>
                <c:ptCount val="1"/>
              </c:strCache>
            </c:strRef>
          </c:tx>
          <c:spPr>
            <a:solidFill>
              <a:srgbClr val="4F81BD"/>
            </a:solidFill>
            <a:ln w="25400">
              <a:noFill/>
            </a:ln>
          </c:spPr>
          <c:cat>
            <c:numRef>
              <c:f>Summary!$B$3:$I$3</c:f>
              <c:numCache>
                <c:formatCode>General</c:formatCode>
                <c:ptCount val="8"/>
                <c:pt idx="0">
                  <c:v>2016</c:v>
                </c:pt>
                <c:pt idx="1">
                  <c:v>2015</c:v>
                </c:pt>
                <c:pt idx="2">
                  <c:v>2014</c:v>
                </c:pt>
                <c:pt idx="3">
                  <c:v>2013</c:v>
                </c:pt>
                <c:pt idx="4">
                  <c:v>2012</c:v>
                </c:pt>
                <c:pt idx="5">
                  <c:v>2011</c:v>
                </c:pt>
                <c:pt idx="6">
                  <c:v>2010</c:v>
                </c:pt>
                <c:pt idx="7">
                  <c:v>2009</c:v>
                </c:pt>
              </c:numCache>
            </c:numRef>
          </c:cat>
          <c:val>
            <c:numRef>
              <c:f>Summary!$B$4:$I$4</c:f>
              <c:numCache>
                <c:formatCode>General</c:formatCode>
                <c:ptCount val="8"/>
              </c:numCache>
            </c:numRef>
          </c:val>
          <c:extLst xmlns:c16r2="http://schemas.microsoft.com/office/drawing/2015/06/chart">
            <c:ext xmlns:c16="http://schemas.microsoft.com/office/drawing/2014/chart" uri="{C3380CC4-5D6E-409C-BE32-E72D297353CC}">
              <c16:uniqueId val="{00000000-EAAE-4DAD-8AFC-E48790457A66}"/>
            </c:ext>
          </c:extLst>
        </c:ser>
        <c:ser>
          <c:idx val="1"/>
          <c:order val="1"/>
          <c:tx>
            <c:strRef>
              <c:f>Summary!$A$5</c:f>
              <c:strCache>
                <c:ptCount val="1"/>
                <c:pt idx="0">
                  <c:v>Total Visits</c:v>
                </c:pt>
              </c:strCache>
            </c:strRef>
          </c:tx>
          <c:spPr>
            <a:solidFill>
              <a:srgbClr val="C0504D"/>
            </a:solidFill>
            <a:ln w="25400">
              <a:noFill/>
            </a:ln>
          </c:spPr>
          <c:cat>
            <c:numRef>
              <c:f>Summary!$B$3:$I$3</c:f>
              <c:numCache>
                <c:formatCode>General</c:formatCode>
                <c:ptCount val="8"/>
                <c:pt idx="0">
                  <c:v>2016</c:v>
                </c:pt>
                <c:pt idx="1">
                  <c:v>2015</c:v>
                </c:pt>
                <c:pt idx="2">
                  <c:v>2014</c:v>
                </c:pt>
                <c:pt idx="3">
                  <c:v>2013</c:v>
                </c:pt>
                <c:pt idx="4">
                  <c:v>2012</c:v>
                </c:pt>
                <c:pt idx="5">
                  <c:v>2011</c:v>
                </c:pt>
                <c:pt idx="6">
                  <c:v>2010</c:v>
                </c:pt>
                <c:pt idx="7">
                  <c:v>2009</c:v>
                </c:pt>
              </c:numCache>
            </c:numRef>
          </c:cat>
          <c:val>
            <c:numRef>
              <c:f>Summary!$B$5:$I$5</c:f>
              <c:numCache>
                <c:formatCode>General</c:formatCode>
                <c:ptCount val="8"/>
                <c:pt idx="0">
                  <c:v>29708</c:v>
                </c:pt>
                <c:pt idx="1">
                  <c:v>32590</c:v>
                </c:pt>
                <c:pt idx="2">
                  <c:v>39171</c:v>
                </c:pt>
                <c:pt idx="3">
                  <c:v>44798</c:v>
                </c:pt>
                <c:pt idx="4">
                  <c:v>27163</c:v>
                </c:pt>
                <c:pt idx="5">
                  <c:v>25169</c:v>
                </c:pt>
                <c:pt idx="6" formatCode="#,##0">
                  <c:v>23029</c:v>
                </c:pt>
                <c:pt idx="7" formatCode="#,##0">
                  <c:v>11578</c:v>
                </c:pt>
              </c:numCache>
            </c:numRef>
          </c:val>
          <c:extLst xmlns:c16r2="http://schemas.microsoft.com/office/drawing/2015/06/chart">
            <c:ext xmlns:c16="http://schemas.microsoft.com/office/drawing/2014/chart" uri="{C3380CC4-5D6E-409C-BE32-E72D297353CC}">
              <c16:uniqueId val="{00000001-EAAE-4DAD-8AFC-E48790457A66}"/>
            </c:ext>
          </c:extLst>
        </c:ser>
        <c:ser>
          <c:idx val="2"/>
          <c:order val="2"/>
          <c:tx>
            <c:strRef>
              <c:f>Summary!$A$6</c:f>
              <c:strCache>
                <c:ptCount val="1"/>
                <c:pt idx="0">
                  <c:v>Unique Visitors</c:v>
                </c:pt>
              </c:strCache>
            </c:strRef>
          </c:tx>
          <c:spPr>
            <a:solidFill>
              <a:srgbClr val="9BBB59"/>
            </a:solidFill>
            <a:ln w="25400">
              <a:noFill/>
            </a:ln>
          </c:spPr>
          <c:cat>
            <c:numRef>
              <c:f>Summary!$B$3:$I$3</c:f>
              <c:numCache>
                <c:formatCode>General</c:formatCode>
                <c:ptCount val="8"/>
                <c:pt idx="0">
                  <c:v>2016</c:v>
                </c:pt>
                <c:pt idx="1">
                  <c:v>2015</c:v>
                </c:pt>
                <c:pt idx="2">
                  <c:v>2014</c:v>
                </c:pt>
                <c:pt idx="3">
                  <c:v>2013</c:v>
                </c:pt>
                <c:pt idx="4">
                  <c:v>2012</c:v>
                </c:pt>
                <c:pt idx="5">
                  <c:v>2011</c:v>
                </c:pt>
                <c:pt idx="6">
                  <c:v>2010</c:v>
                </c:pt>
                <c:pt idx="7">
                  <c:v>2009</c:v>
                </c:pt>
              </c:numCache>
            </c:numRef>
          </c:cat>
          <c:val>
            <c:numRef>
              <c:f>Summary!$B$6:$I$6</c:f>
              <c:numCache>
                <c:formatCode>General</c:formatCode>
                <c:ptCount val="8"/>
                <c:pt idx="0">
                  <c:v>18399</c:v>
                </c:pt>
                <c:pt idx="1">
                  <c:v>20014</c:v>
                </c:pt>
                <c:pt idx="2">
                  <c:v>31424</c:v>
                </c:pt>
                <c:pt idx="3">
                  <c:v>36683</c:v>
                </c:pt>
                <c:pt idx="4">
                  <c:v>19291</c:v>
                </c:pt>
                <c:pt idx="5">
                  <c:v>16586</c:v>
                </c:pt>
                <c:pt idx="6" formatCode="#,##0">
                  <c:v>13924</c:v>
                </c:pt>
                <c:pt idx="7" formatCode="#,##0">
                  <c:v>6983</c:v>
                </c:pt>
              </c:numCache>
            </c:numRef>
          </c:val>
          <c:extLst xmlns:c16r2="http://schemas.microsoft.com/office/drawing/2015/06/chart">
            <c:ext xmlns:c16="http://schemas.microsoft.com/office/drawing/2014/chart" uri="{C3380CC4-5D6E-409C-BE32-E72D297353CC}">
              <c16:uniqueId val="{00000002-EAAE-4DAD-8AFC-E48790457A66}"/>
            </c:ext>
          </c:extLst>
        </c:ser>
        <c:ser>
          <c:idx val="3"/>
          <c:order val="3"/>
          <c:tx>
            <c:strRef>
              <c:f>Summary!$A$7</c:f>
              <c:strCache>
                <c:ptCount val="1"/>
                <c:pt idx="0">
                  <c:v>Pageviews</c:v>
                </c:pt>
              </c:strCache>
            </c:strRef>
          </c:tx>
          <c:spPr>
            <a:solidFill>
              <a:srgbClr val="8064A2"/>
            </a:solidFill>
            <a:ln w="25400">
              <a:noFill/>
            </a:ln>
          </c:spPr>
          <c:cat>
            <c:numRef>
              <c:f>Summary!$B$3:$I$3</c:f>
              <c:numCache>
                <c:formatCode>General</c:formatCode>
                <c:ptCount val="8"/>
                <c:pt idx="0">
                  <c:v>2016</c:v>
                </c:pt>
                <c:pt idx="1">
                  <c:v>2015</c:v>
                </c:pt>
                <c:pt idx="2">
                  <c:v>2014</c:v>
                </c:pt>
                <c:pt idx="3">
                  <c:v>2013</c:v>
                </c:pt>
                <c:pt idx="4">
                  <c:v>2012</c:v>
                </c:pt>
                <c:pt idx="5">
                  <c:v>2011</c:v>
                </c:pt>
                <c:pt idx="6">
                  <c:v>2010</c:v>
                </c:pt>
                <c:pt idx="7">
                  <c:v>2009</c:v>
                </c:pt>
              </c:numCache>
            </c:numRef>
          </c:cat>
          <c:val>
            <c:numRef>
              <c:f>Summary!$B$7:$I$7</c:f>
              <c:numCache>
                <c:formatCode>General</c:formatCode>
                <c:ptCount val="8"/>
                <c:pt idx="0">
                  <c:v>83182</c:v>
                </c:pt>
                <c:pt idx="1">
                  <c:v>63880</c:v>
                </c:pt>
                <c:pt idx="2">
                  <c:v>75112</c:v>
                </c:pt>
                <c:pt idx="3">
                  <c:v>89681</c:v>
                </c:pt>
                <c:pt idx="4">
                  <c:v>66686</c:v>
                </c:pt>
                <c:pt idx="5">
                  <c:v>63186</c:v>
                </c:pt>
                <c:pt idx="6" formatCode="#,##0">
                  <c:v>49725</c:v>
                </c:pt>
                <c:pt idx="7" formatCode="#,##0">
                  <c:v>26261</c:v>
                </c:pt>
              </c:numCache>
            </c:numRef>
          </c:val>
          <c:extLst xmlns:c16r2="http://schemas.microsoft.com/office/drawing/2015/06/chart">
            <c:ext xmlns:c16="http://schemas.microsoft.com/office/drawing/2014/chart" uri="{C3380CC4-5D6E-409C-BE32-E72D297353CC}">
              <c16:uniqueId val="{00000003-EAAE-4DAD-8AFC-E48790457A66}"/>
            </c:ext>
          </c:extLst>
        </c:ser>
        <c:ser>
          <c:idx val="4"/>
          <c:order val="4"/>
          <c:tx>
            <c:strRef>
              <c:f>Summary!$A$8</c:f>
              <c:strCache>
                <c:ptCount val="1"/>
                <c:pt idx="0">
                  <c:v>Data Submission API Usage (hits)</c:v>
                </c:pt>
              </c:strCache>
            </c:strRef>
          </c:tx>
          <c:spPr>
            <a:solidFill>
              <a:srgbClr val="4BACC6"/>
            </a:solidFill>
            <a:ln w="25400">
              <a:noFill/>
            </a:ln>
          </c:spPr>
          <c:cat>
            <c:numRef>
              <c:f>Summary!$B$3:$I$3</c:f>
              <c:numCache>
                <c:formatCode>General</c:formatCode>
                <c:ptCount val="8"/>
                <c:pt idx="0">
                  <c:v>2016</c:v>
                </c:pt>
                <c:pt idx="1">
                  <c:v>2015</c:v>
                </c:pt>
                <c:pt idx="2">
                  <c:v>2014</c:v>
                </c:pt>
                <c:pt idx="3">
                  <c:v>2013</c:v>
                </c:pt>
                <c:pt idx="4">
                  <c:v>2012</c:v>
                </c:pt>
                <c:pt idx="5">
                  <c:v>2011</c:v>
                </c:pt>
                <c:pt idx="6">
                  <c:v>2010</c:v>
                </c:pt>
                <c:pt idx="7">
                  <c:v>2009</c:v>
                </c:pt>
              </c:numCache>
            </c:numRef>
          </c:cat>
          <c:val>
            <c:numRef>
              <c:f>Summary!$B$8:$I$8</c:f>
              <c:numCache>
                <c:formatCode>General</c:formatCode>
                <c:ptCount val="8"/>
                <c:pt idx="0">
                  <c:v>412504</c:v>
                </c:pt>
                <c:pt idx="1">
                  <c:v>144698</c:v>
                </c:pt>
                <c:pt idx="2">
                  <c:v>51358</c:v>
                </c:pt>
                <c:pt idx="3">
                  <c:v>0</c:v>
                </c:pt>
                <c:pt idx="4">
                  <c:v>0</c:v>
                </c:pt>
                <c:pt idx="5">
                  <c:v>0</c:v>
                </c:pt>
                <c:pt idx="6">
                  <c:v>0</c:v>
                </c:pt>
                <c:pt idx="7">
                  <c:v>0</c:v>
                </c:pt>
              </c:numCache>
            </c:numRef>
          </c:val>
          <c:extLst xmlns:c16r2="http://schemas.microsoft.com/office/drawing/2015/06/chart">
            <c:ext xmlns:c16="http://schemas.microsoft.com/office/drawing/2014/chart" uri="{C3380CC4-5D6E-409C-BE32-E72D297353CC}">
              <c16:uniqueId val="{00000004-EAAE-4DAD-8AFC-E48790457A66}"/>
            </c:ext>
          </c:extLst>
        </c:ser>
        <c:ser>
          <c:idx val="5"/>
          <c:order val="5"/>
          <c:tx>
            <c:strRef>
              <c:f>Summary!$A$9</c:f>
              <c:strCache>
                <c:ptCount val="1"/>
                <c:pt idx="0">
                  <c:v>Ave. Page Views</c:v>
                </c:pt>
              </c:strCache>
            </c:strRef>
          </c:tx>
          <c:spPr>
            <a:solidFill>
              <a:srgbClr val="F79646"/>
            </a:solidFill>
            <a:ln w="25400">
              <a:noFill/>
            </a:ln>
          </c:spPr>
          <c:cat>
            <c:numRef>
              <c:f>Summary!$B$3:$I$3</c:f>
              <c:numCache>
                <c:formatCode>General</c:formatCode>
                <c:ptCount val="8"/>
                <c:pt idx="0">
                  <c:v>2016</c:v>
                </c:pt>
                <c:pt idx="1">
                  <c:v>2015</c:v>
                </c:pt>
                <c:pt idx="2">
                  <c:v>2014</c:v>
                </c:pt>
                <c:pt idx="3">
                  <c:v>2013</c:v>
                </c:pt>
                <c:pt idx="4">
                  <c:v>2012</c:v>
                </c:pt>
                <c:pt idx="5">
                  <c:v>2011</c:v>
                </c:pt>
                <c:pt idx="6">
                  <c:v>2010</c:v>
                </c:pt>
                <c:pt idx="7">
                  <c:v>2009</c:v>
                </c:pt>
              </c:numCache>
            </c:numRef>
          </c:cat>
          <c:val>
            <c:numRef>
              <c:f>Summary!$B$9:$I$9</c:f>
              <c:numCache>
                <c:formatCode>General</c:formatCode>
                <c:ptCount val="8"/>
                <c:pt idx="0">
                  <c:v>2.8</c:v>
                </c:pt>
                <c:pt idx="1">
                  <c:v>3.2</c:v>
                </c:pt>
                <c:pt idx="2">
                  <c:v>1.92</c:v>
                </c:pt>
                <c:pt idx="3">
                  <c:v>2</c:v>
                </c:pt>
                <c:pt idx="4">
                  <c:v>2.46</c:v>
                </c:pt>
                <c:pt idx="5">
                  <c:v>2.5099999999999998</c:v>
                </c:pt>
                <c:pt idx="6" formatCode="#,##0.00">
                  <c:v>2.16</c:v>
                </c:pt>
                <c:pt idx="7" formatCode="#,##0.00">
                  <c:v>2.27</c:v>
                </c:pt>
              </c:numCache>
            </c:numRef>
          </c:val>
          <c:extLst xmlns:c16r2="http://schemas.microsoft.com/office/drawing/2015/06/chart">
            <c:ext xmlns:c16="http://schemas.microsoft.com/office/drawing/2014/chart" uri="{C3380CC4-5D6E-409C-BE32-E72D297353CC}">
              <c16:uniqueId val="{00000005-EAAE-4DAD-8AFC-E48790457A66}"/>
            </c:ext>
          </c:extLst>
        </c:ser>
        <c:ser>
          <c:idx val="6"/>
          <c:order val="6"/>
          <c:tx>
            <c:strRef>
              <c:f>Summary!$A$10</c:f>
              <c:strCache>
                <c:ptCount val="1"/>
                <c:pt idx="0">
                  <c:v>Ave. Time on Site (min)</c:v>
                </c:pt>
              </c:strCache>
            </c:strRef>
          </c:tx>
          <c:spPr>
            <a:solidFill>
              <a:schemeClr val="accent1">
                <a:lumMod val="60000"/>
              </a:schemeClr>
            </a:solidFill>
            <a:ln w="25400">
              <a:noFill/>
            </a:ln>
            <a:effectLst/>
          </c:spPr>
          <c:cat>
            <c:numRef>
              <c:f>Summary!$B$3:$I$3</c:f>
              <c:numCache>
                <c:formatCode>General</c:formatCode>
                <c:ptCount val="8"/>
                <c:pt idx="0">
                  <c:v>2016</c:v>
                </c:pt>
                <c:pt idx="1">
                  <c:v>2015</c:v>
                </c:pt>
                <c:pt idx="2">
                  <c:v>2014</c:v>
                </c:pt>
                <c:pt idx="3">
                  <c:v>2013</c:v>
                </c:pt>
                <c:pt idx="4">
                  <c:v>2012</c:v>
                </c:pt>
                <c:pt idx="5">
                  <c:v>2011</c:v>
                </c:pt>
                <c:pt idx="6">
                  <c:v>2010</c:v>
                </c:pt>
                <c:pt idx="7">
                  <c:v>2009</c:v>
                </c:pt>
              </c:numCache>
            </c:numRef>
          </c:cat>
          <c:val>
            <c:numRef>
              <c:f>Summary!$B$10:$I$10</c:f>
              <c:numCache>
                <c:formatCode>General</c:formatCode>
                <c:ptCount val="8"/>
                <c:pt idx="0">
                  <c:v>2.84</c:v>
                </c:pt>
                <c:pt idx="1">
                  <c:v>2.58</c:v>
                </c:pt>
                <c:pt idx="2">
                  <c:v>1.1499999999999999</c:v>
                </c:pt>
                <c:pt idx="3">
                  <c:v>1.1100000000000001</c:v>
                </c:pt>
                <c:pt idx="4">
                  <c:v>1.38</c:v>
                </c:pt>
                <c:pt idx="5">
                  <c:v>1.58</c:v>
                </c:pt>
                <c:pt idx="6" formatCode="#,##0.00">
                  <c:v>2.06</c:v>
                </c:pt>
                <c:pt idx="7" formatCode="#,##0.00">
                  <c:v>2.11</c:v>
                </c:pt>
              </c:numCache>
            </c:numRef>
          </c:val>
          <c:extLst xmlns:c16r2="http://schemas.microsoft.com/office/drawing/2015/06/chart">
            <c:ext xmlns:c16="http://schemas.microsoft.com/office/drawing/2014/chart" uri="{C3380CC4-5D6E-409C-BE32-E72D297353CC}">
              <c16:uniqueId val="{00000006-EAAE-4DAD-8AFC-E48790457A66}"/>
            </c:ext>
          </c:extLst>
        </c:ser>
        <c:dLbls>
          <c:showLegendKey val="0"/>
          <c:showVal val="0"/>
          <c:showCatName val="0"/>
          <c:showSerName val="0"/>
          <c:showPercent val="0"/>
          <c:showBubbleSize val="0"/>
        </c:dLbls>
        <c:axId val="437187600"/>
        <c:axId val="596254608"/>
      </c:areaChart>
      <c:catAx>
        <c:axId val="4371876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vert="horz"/>
          <a:lstStyle/>
          <a:p>
            <a:pPr>
              <a:defRPr sz="1400" b="0" i="0" u="none" strike="noStrike" baseline="0">
                <a:solidFill>
                  <a:srgbClr val="333333"/>
                </a:solidFill>
                <a:latin typeface="Calibri"/>
                <a:ea typeface="Calibri"/>
                <a:cs typeface="Calibri"/>
              </a:defRPr>
            </a:pPr>
            <a:endParaRPr lang="en-US"/>
          </a:p>
        </c:txPr>
        <c:crossAx val="596254608"/>
        <c:crosses val="autoZero"/>
        <c:auto val="1"/>
        <c:lblAlgn val="ctr"/>
        <c:lblOffset val="100"/>
        <c:noMultiLvlLbl val="0"/>
      </c:catAx>
      <c:valAx>
        <c:axId val="596254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9525">
            <a:noFill/>
          </a:ln>
        </c:spPr>
        <c:txPr>
          <a:bodyPr rot="0" vert="horz"/>
          <a:lstStyle/>
          <a:p>
            <a:pPr>
              <a:defRPr sz="1400" b="0" i="0" u="none" strike="noStrike" baseline="0">
                <a:solidFill>
                  <a:srgbClr val="333333"/>
                </a:solidFill>
                <a:latin typeface="Calibri"/>
                <a:ea typeface="Calibri"/>
                <a:cs typeface="Calibri"/>
              </a:defRPr>
            </a:pPr>
            <a:endParaRPr lang="en-US"/>
          </a:p>
        </c:txPr>
        <c:crossAx val="437187600"/>
        <c:crosses val="autoZero"/>
        <c:crossBetween val="midCat"/>
      </c:valAx>
      <c:spPr>
        <a:noFill/>
        <a:ln w="25400">
          <a:noFill/>
        </a:ln>
      </c:spPr>
    </c:plotArea>
    <c:legend>
      <c:legendPos val="b"/>
      <c:legendEntry>
        <c:idx val="0"/>
        <c:delete val="1"/>
      </c:legendEntry>
      <c:legendEntry>
        <c:idx val="5"/>
        <c:delete val="1"/>
      </c:legendEntry>
      <c:legendEntry>
        <c:idx val="6"/>
        <c:delete val="1"/>
      </c:legendEntry>
      <c:overlay val="0"/>
      <c:spPr>
        <a:noFill/>
        <a:ln w="25400">
          <a:noFill/>
        </a:ln>
      </c:spPr>
      <c:txPr>
        <a:bodyPr/>
        <a:lstStyle/>
        <a:p>
          <a:pPr>
            <a:defRPr sz="1400" b="0" i="0" u="none" strike="noStrike" baseline="0">
              <a:solidFill>
                <a:srgbClr val="333333"/>
              </a:solidFill>
              <a:latin typeface="Calibri"/>
              <a:ea typeface="Calibri"/>
              <a:cs typeface="Calibri"/>
            </a:defRPr>
          </a:pPr>
          <a:endParaRPr lang="en-US"/>
        </a:p>
      </c:txPr>
    </c:legend>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B3C1D-A9FA-40C7-BC76-476A1EB8F175}" type="datetimeFigureOut">
              <a:rPr lang="en-US" smtClean="0"/>
              <a:t>4/12/2017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74415-8E54-432C-B967-857ABF0F84BD}" type="slidenum">
              <a:rPr lang="en-US" smtClean="0"/>
              <a:t>‹#›</a:t>
            </a:fld>
            <a:endParaRPr lang="en-US"/>
          </a:p>
        </p:txBody>
      </p:sp>
    </p:spTree>
    <p:extLst>
      <p:ext uri="{BB962C8B-B14F-4D97-AF65-F5344CB8AC3E}">
        <p14:creationId xmlns:p14="http://schemas.microsoft.com/office/powerpoint/2010/main" val="373339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Chapter 14, Malheur Recovery Unit, Oregon</a:t>
            </a:r>
          </a:p>
          <a:p>
            <a:r>
              <a:rPr lang="en-US" dirty="0" smtClean="0"/>
              <a:t> </a:t>
            </a:r>
            <a:r>
              <a:rPr lang="en-US" sz="1200" b="0" i="0" u="none" strike="noStrike" kern="1200" dirty="0" smtClean="0">
                <a:solidFill>
                  <a:schemeClr val="tx1"/>
                </a:solidFill>
                <a:effectLst/>
                <a:latin typeface="+mn-lt"/>
                <a:ea typeface="+mn-ea"/>
                <a:cs typeface="+mn-cs"/>
              </a:rPr>
              <a:t>Malheur River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Assessment and Management Plan For Fish and Wildlife </a:t>
            </a:r>
          </a:p>
          <a:p>
            <a:r>
              <a:rPr lang="en-US" sz="1200" b="0" i="0" u="none" strike="noStrike" kern="1200" dirty="0" smtClean="0">
                <a:solidFill>
                  <a:schemeClr val="tx1"/>
                </a:solidFill>
                <a:effectLst/>
                <a:latin typeface="+mn-lt"/>
                <a:ea typeface="+mn-ea"/>
                <a:cs typeface="+mn-cs"/>
              </a:rPr>
              <a:t>Mitigation</a:t>
            </a:r>
            <a:r>
              <a:rPr lang="en-US" dirty="0" smtClean="0"/>
              <a:t> </a:t>
            </a:r>
            <a:r>
              <a:rPr lang="en-US" sz="1200" b="0" i="0" u="none" strike="noStrike" kern="1200" dirty="0" smtClean="0">
                <a:solidFill>
                  <a:schemeClr val="tx1"/>
                </a:solidFill>
                <a:effectLst/>
                <a:latin typeface="+mn-lt"/>
                <a:ea typeface="+mn-ea"/>
                <a:cs typeface="+mn-cs"/>
              </a:rPr>
              <a:t>Recovery Plan for the Coterminous United States Population of Bull Trout</a:t>
            </a:r>
            <a:r>
              <a:rPr lang="en-US" dirty="0" smtClean="0"/>
              <a:t> </a:t>
            </a:r>
          </a:p>
          <a:p>
            <a:r>
              <a:rPr lang="en-US" sz="1200" b="0" i="0" u="none" strike="noStrike" kern="1200" dirty="0" smtClean="0">
                <a:solidFill>
                  <a:schemeClr val="tx1"/>
                </a:solidFill>
                <a:effectLst/>
                <a:latin typeface="+mn-lt"/>
                <a:ea typeface="+mn-ea"/>
                <a:cs typeface="+mn-cs"/>
              </a:rPr>
              <a:t>Draft Malheur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Summary</a:t>
            </a:r>
          </a:p>
          <a:p>
            <a:r>
              <a:rPr lang="en-US" dirty="0" smtClean="0"/>
              <a:t> </a:t>
            </a:r>
            <a:r>
              <a:rPr lang="en-US" sz="1200" b="0" i="0" u="none" strike="noStrike" kern="1200" dirty="0" smtClean="0">
                <a:solidFill>
                  <a:schemeClr val="tx1"/>
                </a:solidFill>
                <a:effectLst/>
                <a:latin typeface="+mn-lt"/>
                <a:ea typeface="+mn-ea"/>
                <a:cs typeface="+mn-cs"/>
              </a:rPr>
              <a:t>Blackfoot River Watershed Restoration Plan </a:t>
            </a:r>
          </a:p>
          <a:p>
            <a:r>
              <a:rPr lang="en-US" sz="1200" b="0" i="0" u="none" strike="noStrike" kern="1200" dirty="0" smtClean="0">
                <a:solidFill>
                  <a:schemeClr val="tx1"/>
                </a:solidFill>
                <a:effectLst/>
                <a:latin typeface="+mn-lt"/>
                <a:ea typeface="+mn-ea"/>
                <a:cs typeface="+mn-cs"/>
              </a:rPr>
              <a:t>A Water Quality Addendum to the Blackfoot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Plan</a:t>
            </a:r>
            <a:r>
              <a:rPr lang="en-US" dirty="0" smtClean="0"/>
              <a:t> </a:t>
            </a:r>
            <a:r>
              <a:rPr lang="en-US" sz="1200" b="0" i="0" u="none" strike="noStrike" kern="1200" dirty="0" smtClean="0">
                <a:solidFill>
                  <a:schemeClr val="tx1"/>
                </a:solidFill>
                <a:effectLst/>
                <a:latin typeface="+mn-lt"/>
                <a:ea typeface="+mn-ea"/>
                <a:cs typeface="+mn-cs"/>
              </a:rPr>
              <a:t>Chapter K, </a:t>
            </a:r>
          </a:p>
          <a:p>
            <a:r>
              <a:rPr lang="en-US" sz="1200" b="0" i="0" u="none" strike="noStrike" kern="1200" dirty="0" smtClean="0">
                <a:solidFill>
                  <a:schemeClr val="tx1"/>
                </a:solidFill>
                <a:effectLst/>
                <a:latin typeface="+mn-lt"/>
                <a:ea typeface="+mn-ea"/>
                <a:cs typeface="+mn-cs"/>
              </a:rPr>
              <a:t>North Fork Lewis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in Washington Lower Columbia Salmon Recovery and Fish &amp; Wildlife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Plan</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Upper Willamette Basin Bull Trout Action Plan 2010</a:t>
            </a:r>
            <a:r>
              <a:rPr lang="en-US" dirty="0" smtClean="0"/>
              <a:t> </a:t>
            </a:r>
          </a:p>
          <a:p>
            <a:r>
              <a:rPr lang="en-US" sz="1200" b="0" i="0" u="none" strike="noStrike" kern="1200" dirty="0" smtClean="0">
                <a:solidFill>
                  <a:schemeClr val="tx1"/>
                </a:solidFill>
                <a:effectLst/>
                <a:latin typeface="+mn-lt"/>
                <a:ea typeface="+mn-ea"/>
                <a:cs typeface="+mn-cs"/>
              </a:rPr>
              <a:t>Bitterroot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Plan for Fish and Wildlife Conservation: Executive Summary</a:t>
            </a:r>
            <a:r>
              <a:rPr lang="en-US" dirty="0" smtClean="0"/>
              <a:t> </a:t>
            </a:r>
          </a:p>
          <a:p>
            <a:r>
              <a:rPr lang="en-US" sz="1200" b="0" i="0" u="none" strike="noStrike" kern="1200" dirty="0" smtClean="0">
                <a:solidFill>
                  <a:schemeClr val="tx1"/>
                </a:solidFill>
                <a:effectLst/>
                <a:latin typeface="+mn-lt"/>
                <a:ea typeface="+mn-ea"/>
                <a:cs typeface="+mn-cs"/>
              </a:rPr>
              <a:t>Blackfoot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Plan</a:t>
            </a:r>
          </a:p>
          <a:p>
            <a:r>
              <a:rPr lang="en-US" dirty="0" smtClean="0"/>
              <a:t> </a:t>
            </a:r>
            <a:r>
              <a:rPr lang="en-US" sz="1200" b="0" i="0" u="none" strike="noStrike" kern="1200" dirty="0" smtClean="0">
                <a:solidFill>
                  <a:schemeClr val="tx1"/>
                </a:solidFill>
                <a:effectLst/>
                <a:latin typeface="+mn-lt"/>
                <a:ea typeface="+mn-ea"/>
                <a:cs typeface="+mn-cs"/>
              </a:rPr>
              <a:t>Klickitat River Anadromous Fisheries Master Plan</a:t>
            </a:r>
          </a:p>
          <a:p>
            <a:r>
              <a:rPr lang="en-US" dirty="0" smtClean="0"/>
              <a:t> </a:t>
            </a:r>
            <a:r>
              <a:rPr lang="en-US" sz="1200" b="0" i="0" u="none" strike="noStrike" kern="1200" dirty="0" smtClean="0">
                <a:solidFill>
                  <a:schemeClr val="tx1"/>
                </a:solidFill>
                <a:effectLst/>
                <a:latin typeface="+mn-lt"/>
                <a:ea typeface="+mn-ea"/>
                <a:cs typeface="+mn-cs"/>
              </a:rPr>
              <a:t>Upper Columbia Spring Chinook Salmon and Steelhead Recovery Plan</a:t>
            </a:r>
            <a:r>
              <a:rPr lang="en-US" dirty="0" smtClean="0"/>
              <a:t> </a:t>
            </a:r>
          </a:p>
          <a:p>
            <a:r>
              <a:rPr lang="en-US" sz="1200" b="0" i="0" u="none" strike="noStrike" kern="1200" dirty="0" smtClean="0">
                <a:solidFill>
                  <a:schemeClr val="tx1"/>
                </a:solidFill>
                <a:effectLst/>
                <a:latin typeface="+mn-lt"/>
                <a:ea typeface="+mn-ea"/>
                <a:cs typeface="+mn-cs"/>
              </a:rPr>
              <a:t>John Day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Revised Draft Plan</a:t>
            </a:r>
            <a:r>
              <a:rPr lang="en-US" dirty="0" smtClean="0"/>
              <a:t> </a:t>
            </a:r>
            <a:r>
              <a:rPr lang="en-US" sz="1200" b="0" i="0" u="none" strike="noStrike" kern="1200" dirty="0" smtClean="0">
                <a:solidFill>
                  <a:schemeClr val="tx1"/>
                </a:solidFill>
                <a:effectLst/>
                <a:latin typeface="+mn-lt"/>
                <a:ea typeface="+mn-ea"/>
                <a:cs typeface="+mn-cs"/>
              </a:rPr>
              <a:t>2005 </a:t>
            </a:r>
          </a:p>
          <a:p>
            <a:r>
              <a:rPr lang="en-US" sz="1200" b="0" i="0" u="none" strike="noStrike" kern="1200" dirty="0" smtClean="0">
                <a:solidFill>
                  <a:schemeClr val="tx1"/>
                </a:solidFill>
                <a:effectLst/>
                <a:latin typeface="+mn-lt"/>
                <a:ea typeface="+mn-ea"/>
                <a:cs typeface="+mn-cs"/>
              </a:rPr>
              <a:t>Oregon Native Fish Status Report Volume II Assessment Methods &amp; Population Results</a:t>
            </a:r>
            <a:r>
              <a:rPr lang="en-US" dirty="0" smtClean="0"/>
              <a:t> </a:t>
            </a:r>
          </a:p>
          <a:p>
            <a:r>
              <a:rPr lang="en-US" sz="1200" b="0" i="0" u="none" strike="noStrike" kern="1200" dirty="0" smtClean="0">
                <a:solidFill>
                  <a:schemeClr val="tx1"/>
                </a:solidFill>
                <a:effectLst/>
                <a:latin typeface="+mn-lt"/>
                <a:ea typeface="+mn-ea"/>
                <a:cs typeface="+mn-cs"/>
              </a:rPr>
              <a:t>Yakima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Salmon Recovery Plan</a:t>
            </a:r>
            <a:r>
              <a:rPr lang="en-US" dirty="0" smtClean="0"/>
              <a:t> </a:t>
            </a:r>
          </a:p>
          <a:p>
            <a:r>
              <a:rPr lang="en-US" sz="1200" b="0" i="0" u="none" strike="noStrike" kern="1200" dirty="0" smtClean="0">
                <a:solidFill>
                  <a:schemeClr val="tx1"/>
                </a:solidFill>
                <a:effectLst/>
                <a:latin typeface="+mn-lt"/>
                <a:ea typeface="+mn-ea"/>
                <a:cs typeface="+mn-cs"/>
              </a:rPr>
              <a:t>Asotin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Plan</a:t>
            </a:r>
          </a:p>
          <a:p>
            <a:r>
              <a:rPr lang="en-US" dirty="0" smtClean="0"/>
              <a:t> </a:t>
            </a:r>
            <a:r>
              <a:rPr lang="en-US" sz="1200" b="0" i="0" u="none" strike="noStrike" kern="1200" dirty="0" err="1" smtClean="0">
                <a:solidFill>
                  <a:schemeClr val="tx1"/>
                </a:solidFill>
                <a:effectLst/>
                <a:latin typeface="+mn-lt"/>
                <a:ea typeface="+mn-ea"/>
                <a:cs typeface="+mn-cs"/>
              </a:rPr>
              <a:t>BItterroot</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Subbasin</a:t>
            </a:r>
            <a:r>
              <a:rPr lang="en-US" sz="1200" b="0" i="0" u="none" strike="noStrike" kern="1200" dirty="0" smtClean="0">
                <a:solidFill>
                  <a:schemeClr val="tx1"/>
                </a:solidFill>
                <a:effectLst/>
                <a:latin typeface="+mn-lt"/>
                <a:ea typeface="+mn-ea"/>
                <a:cs typeface="+mn-cs"/>
              </a:rPr>
              <a:t> Management Plan for Fish and Wildlife Conservation</a:t>
            </a:r>
            <a:r>
              <a:rPr lang="en-US" dirty="0" smtClean="0"/>
              <a:t> </a:t>
            </a:r>
          </a:p>
          <a:p>
            <a:r>
              <a:rPr lang="en-US" sz="1200" b="0" i="0" u="none" strike="noStrike" kern="1200" dirty="0" smtClean="0">
                <a:solidFill>
                  <a:schemeClr val="tx1"/>
                </a:solidFill>
                <a:effectLst/>
                <a:latin typeface="+mn-lt"/>
                <a:ea typeface="+mn-ea"/>
                <a:cs typeface="+mn-cs"/>
              </a:rPr>
              <a:t>Boise, Payette, and Weiser </a:t>
            </a:r>
            <a:r>
              <a:rPr lang="en-US" sz="1200" b="0" i="0" u="none" strike="noStrike" kern="1200" dirty="0" err="1" smtClean="0">
                <a:solidFill>
                  <a:schemeClr val="tx1"/>
                </a:solidFill>
                <a:effectLst/>
                <a:latin typeface="+mn-lt"/>
                <a:ea typeface="+mn-ea"/>
                <a:cs typeface="+mn-cs"/>
              </a:rPr>
              <a:t>Subbasins</a:t>
            </a:r>
            <a:r>
              <a:rPr lang="en-US" sz="1200" b="0" i="0" u="none" strike="noStrike" kern="1200" dirty="0" smtClean="0">
                <a:solidFill>
                  <a:schemeClr val="tx1"/>
                </a:solidFill>
                <a:effectLst/>
                <a:latin typeface="+mn-lt"/>
                <a:ea typeface="+mn-ea"/>
                <a:cs typeface="+mn-cs"/>
              </a:rPr>
              <a:t> Management Plan</a:t>
            </a:r>
            <a:r>
              <a:rPr lang="en-US" dirty="0" smtClean="0"/>
              <a:t> </a:t>
            </a:r>
          </a:p>
          <a:p>
            <a:r>
              <a:rPr lang="en-US" sz="1200" b="0" i="0" u="none" strike="noStrike" kern="1200" dirty="0" smtClean="0">
                <a:solidFill>
                  <a:schemeClr val="tx1"/>
                </a:solidFill>
                <a:effectLst/>
                <a:latin typeface="+mn-lt"/>
                <a:ea typeface="+mn-ea"/>
                <a:cs typeface="+mn-cs"/>
              </a:rPr>
              <a:t>2014 Program recommendations</a:t>
            </a:r>
            <a:r>
              <a:rPr lang="en-US" dirty="0" smtClean="0"/>
              <a:t> </a:t>
            </a:r>
          </a:p>
          <a:p>
            <a:r>
              <a:rPr lang="en-US" sz="1200" b="0" i="0" u="none" strike="noStrike" kern="1200" dirty="0" smtClean="0">
                <a:solidFill>
                  <a:schemeClr val="tx1"/>
                </a:solidFill>
                <a:effectLst/>
                <a:latin typeface="+mn-lt"/>
                <a:ea typeface="+mn-ea"/>
                <a:cs typeface="+mn-cs"/>
              </a:rPr>
              <a:t>The </a:t>
            </a:r>
            <a:r>
              <a:rPr lang="en-US" sz="1200" b="0" i="0" u="none" strike="noStrike" kern="1200" dirty="0" err="1" smtClean="0">
                <a:solidFill>
                  <a:schemeClr val="tx1"/>
                </a:solidFill>
                <a:effectLst/>
                <a:latin typeface="+mn-lt"/>
                <a:ea typeface="+mn-ea"/>
                <a:cs typeface="+mn-cs"/>
              </a:rPr>
              <a:t>U.S.Fish</a:t>
            </a:r>
            <a:r>
              <a:rPr lang="en-US" sz="1200" b="0" i="0" u="none" strike="noStrike" kern="1200" dirty="0" smtClean="0">
                <a:solidFill>
                  <a:schemeClr val="tx1"/>
                </a:solidFill>
                <a:effectLst/>
                <a:latin typeface="+mn-lt"/>
                <a:ea typeface="+mn-ea"/>
                <a:cs typeface="+mn-cs"/>
              </a:rPr>
              <a:t> and Wildlife Service's Biological Opinion assesses impacts of Federal Columbia River Power System Operations on Kootenai River white sturgeon and bull trout, both threatened species protected under the Endangered Species Act.</a:t>
            </a:r>
            <a:r>
              <a:rPr lang="en-US" dirty="0" smtClean="0"/>
              <a:t> </a:t>
            </a:r>
            <a:endParaRPr lang="en-US" dirty="0"/>
          </a:p>
        </p:txBody>
      </p:sp>
      <p:sp>
        <p:nvSpPr>
          <p:cNvPr id="4" name="Slide Number Placeholder 3"/>
          <p:cNvSpPr>
            <a:spLocks noGrp="1"/>
          </p:cNvSpPr>
          <p:nvPr>
            <p:ph type="sldNum" sz="quarter" idx="10"/>
          </p:nvPr>
        </p:nvSpPr>
        <p:spPr/>
        <p:txBody>
          <a:bodyPr/>
          <a:lstStyle/>
          <a:p>
            <a:fld id="{0E874415-8E54-432C-B967-857ABF0F84BD}" type="slidenum">
              <a:rPr lang="en-US" smtClean="0"/>
              <a:t>12</a:t>
            </a:fld>
            <a:endParaRPr lang="en-US"/>
          </a:p>
        </p:txBody>
      </p:sp>
    </p:spTree>
    <p:extLst>
      <p:ext uri="{BB962C8B-B14F-4D97-AF65-F5344CB8AC3E}">
        <p14:creationId xmlns:p14="http://schemas.microsoft.com/office/powerpoint/2010/main" val="224753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solidFill>
                  <a:prstClr val="black"/>
                </a:solidFill>
                <a:latin typeface="Georgia"/>
              </a:rPr>
              <a:pPr/>
              <a:t>37</a:t>
            </a:fld>
            <a:endParaRPr lang="en-US" dirty="0">
              <a:solidFill>
                <a:prstClr val="black"/>
              </a:solidFill>
              <a:latin typeface="Georgia"/>
            </a:endParaRPr>
          </a:p>
        </p:txBody>
      </p:sp>
    </p:spTree>
    <p:extLst>
      <p:ext uri="{BB962C8B-B14F-4D97-AF65-F5344CB8AC3E}">
        <p14:creationId xmlns:p14="http://schemas.microsoft.com/office/powerpoint/2010/main" val="1711350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solidFill>
                <a:latin typeface="Georgia"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271182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4117606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rot="5400000">
            <a:off x="-808037" y="3932239"/>
            <a:ext cx="2133600" cy="365125"/>
          </a:xfrm>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1480652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solidFill>
                <a:prstClr val="white"/>
              </a:solidFill>
            </a:endParaRPr>
          </a:p>
        </p:txBody>
      </p:sp>
      <p:sp>
        <p:nvSpPr>
          <p:cNvPr id="5" name="sky"/>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solidFill>
                <a:prstClr val="white"/>
              </a:solidFill>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Rectangle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solidFill>
                <a:prstClr val="white"/>
              </a:solidFill>
            </a:endParaRPr>
          </a:p>
        </p:txBody>
      </p:sp>
      <p:sp>
        <p:nvSpPr>
          <p:cNvPr id="2" name="Title 1"/>
          <p:cNvSpPr>
            <a:spLocks noGrp="1"/>
          </p:cNvSpPr>
          <p:nvPr>
            <p:ph type="ctrTitle"/>
          </p:nvPr>
        </p:nvSpPr>
        <p:spPr>
          <a:xfrm>
            <a:off x="979404" y="1309047"/>
            <a:ext cx="7202092" cy="2667000"/>
          </a:xfrm>
        </p:spPr>
        <p:txBody>
          <a:bodyPr anchor="b">
            <a:noAutofit/>
          </a:bodyPr>
          <a:lstStyle>
            <a:lvl1pPr algn="ctr">
              <a:defRPr sz="4500"/>
            </a:lvl1pPr>
          </a:lstStyle>
          <a:p>
            <a:r>
              <a:rPr lang="en-US" smtClean="0"/>
              <a:t>Click to edit Master title style</a:t>
            </a:r>
            <a:endParaRPr/>
          </a:p>
        </p:txBody>
      </p:sp>
      <p:sp>
        <p:nvSpPr>
          <p:cNvPr id="3" name="Subtitle 2"/>
          <p:cNvSpPr>
            <a:spLocks noGrp="1"/>
          </p:cNvSpPr>
          <p:nvPr>
            <p:ph type="subTitle" idx="1"/>
          </p:nvPr>
        </p:nvSpPr>
        <p:spPr>
          <a:xfrm>
            <a:off x="979404" y="4038600"/>
            <a:ext cx="7200900" cy="990600"/>
          </a:xfrm>
        </p:spPr>
        <p:txBody>
          <a:bodyPr>
            <a:normAutofit/>
          </a:bodyPr>
          <a:lstStyle>
            <a:lvl1pPr marL="0" indent="0" algn="ctr">
              <a:spcBef>
                <a:spcPts val="0"/>
              </a:spcBef>
              <a:buNone/>
              <a:defRPr sz="1350" cap="all" baseline="0">
                <a:solidFill>
                  <a:schemeClr val="accent2"/>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a:p>
        </p:txBody>
      </p:sp>
    </p:spTree>
    <p:extLst>
      <p:ext uri="{BB962C8B-B14F-4D97-AF65-F5344CB8AC3E}">
        <p14:creationId xmlns:p14="http://schemas.microsoft.com/office/powerpoint/2010/main" val="414419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B2D3E9E-A95C-48F2-B4BF-A71542E0BE9A}" type="datetime1">
              <a:rPr lang="en-US">
                <a:solidFill>
                  <a:prstClr val="black"/>
                </a:solidFill>
              </a:rPr>
              <a:pPr/>
              <a:t>4/12/2017</a:t>
            </a:fld>
            <a:endParaRPr dirty="0">
              <a:solidFill>
                <a:prstClr val="black"/>
              </a:solidFill>
            </a:endParaRPr>
          </a:p>
        </p:txBody>
      </p:sp>
      <p:sp>
        <p:nvSpPr>
          <p:cNvPr id="5" name="Footer Placeholder 4"/>
          <p:cNvSpPr>
            <a:spLocks noGrp="1"/>
          </p:cNvSpPr>
          <p:nvPr>
            <p:ph type="ftr" sz="quarter" idx="11"/>
          </p:nvPr>
        </p:nvSpPr>
        <p:spPr/>
        <p:txBody>
          <a:bodyPr/>
          <a:lstStyle/>
          <a:p>
            <a:endParaRPr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85996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rtlCol="0" anchor="ctr"/>
          <a:lstStyle/>
          <a:p>
            <a:pPr algn="ctr"/>
            <a:endParaRPr sz="1350" dirty="0">
              <a:solidFill>
                <a:prstClr val="white"/>
              </a:solidFill>
            </a:endParaRPr>
          </a:p>
        </p:txBody>
      </p:sp>
      <p:sp>
        <p:nvSpPr>
          <p:cNvPr id="2" name="Title 1"/>
          <p:cNvSpPr>
            <a:spLocks noGrp="1"/>
          </p:cNvSpPr>
          <p:nvPr>
            <p:ph type="title"/>
          </p:nvPr>
        </p:nvSpPr>
        <p:spPr>
          <a:xfrm>
            <a:off x="970360" y="1309047"/>
            <a:ext cx="7200939" cy="2667000"/>
          </a:xfrm>
        </p:spPr>
        <p:txBody>
          <a:bodyPr anchor="b">
            <a:normAutofit/>
          </a:bodyPr>
          <a:lstStyle>
            <a:lvl1pPr algn="ctr">
              <a:defRPr sz="4500" b="0"/>
            </a:lvl1pPr>
          </a:lstStyle>
          <a:p>
            <a:r>
              <a:rPr lang="en-US" smtClean="0"/>
              <a:t>Click to edit Master title style</a:t>
            </a:r>
            <a:endParaRPr/>
          </a:p>
        </p:txBody>
      </p:sp>
      <p:sp>
        <p:nvSpPr>
          <p:cNvPr id="3" name="Text Placeholder 2"/>
          <p:cNvSpPr>
            <a:spLocks noGrp="1"/>
          </p:cNvSpPr>
          <p:nvPr>
            <p:ph type="body" idx="1"/>
          </p:nvPr>
        </p:nvSpPr>
        <p:spPr>
          <a:xfrm>
            <a:off x="970360" y="4038600"/>
            <a:ext cx="7200900" cy="1143000"/>
          </a:xfrm>
        </p:spPr>
        <p:txBody>
          <a:bodyPr anchor="t">
            <a:normAutofit/>
          </a:bodyPr>
          <a:lstStyle>
            <a:lvl1pPr marL="0" indent="0" algn="ctr">
              <a:spcBef>
                <a:spcPts val="0"/>
              </a:spcBef>
              <a:buNone/>
              <a:defRPr sz="1500" cap="all" baseline="0">
                <a:solidFill>
                  <a:schemeClr val="accent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0F84E2-2D7A-43CF-AC90-352A289A783A}" type="datetime1">
              <a:rPr lang="en-US">
                <a:solidFill>
                  <a:prstClr val="black"/>
                </a:solidFill>
              </a:rPr>
              <a:pPr/>
              <a:t>4/12/2017</a:t>
            </a:fld>
            <a:endParaRPr dirty="0">
              <a:solidFill>
                <a:prstClr val="black"/>
              </a:solidFill>
            </a:endParaRPr>
          </a:p>
        </p:txBody>
      </p:sp>
      <p:sp>
        <p:nvSpPr>
          <p:cNvPr id="5" name="Footer Placeholder 4"/>
          <p:cNvSpPr>
            <a:spLocks noGrp="1"/>
          </p:cNvSpPr>
          <p:nvPr>
            <p:ph type="ftr" sz="quarter" idx="11"/>
          </p:nvPr>
        </p:nvSpPr>
        <p:spPr/>
        <p:txBody>
          <a:bodyPr/>
          <a:lstStyle/>
          <a:p>
            <a:endParaRPr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67089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05840" y="1572768"/>
            <a:ext cx="3429000" cy="414223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09160" y="1572768"/>
            <a:ext cx="3429000" cy="414223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12952B5-7A2F-4CC8-B7CE-9234E21C2837}" type="datetime1">
              <a:rPr lang="en-US">
                <a:solidFill>
                  <a:prstClr val="black"/>
                </a:solidFill>
              </a:rPr>
              <a:pPr/>
              <a:t>4/12/2017</a:t>
            </a:fld>
            <a:endParaRPr dirty="0">
              <a:solidFill>
                <a:prstClr val="black"/>
              </a:solidFill>
            </a:endParaRPr>
          </a:p>
        </p:txBody>
      </p:sp>
      <p:sp>
        <p:nvSpPr>
          <p:cNvPr id="6" name="Footer Placeholder 5"/>
          <p:cNvSpPr>
            <a:spLocks noGrp="1"/>
          </p:cNvSpPr>
          <p:nvPr>
            <p:ph type="ftr" sz="quarter" idx="11"/>
          </p:nvPr>
        </p:nvSpPr>
        <p:spPr/>
        <p:txBody>
          <a:bodyPr/>
          <a:lstStyle/>
          <a:p>
            <a:endParaRPr dirty="0">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88582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05840" y="1572768"/>
            <a:ext cx="3429000" cy="766588"/>
          </a:xfrm>
        </p:spPr>
        <p:txBody>
          <a:bodyPr anchor="ctr">
            <a:normAutofit/>
          </a:bodyPr>
          <a:lstStyle>
            <a:lvl1pPr marL="0" indent="0">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05840" y="2365861"/>
            <a:ext cx="3429000" cy="334914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9160" y="2365861"/>
            <a:ext cx="3429000" cy="334914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E1DA07A-9201-4B4B-BAF2-015AFA30F520}" type="datetime1">
              <a:rPr lang="en-US">
                <a:solidFill>
                  <a:prstClr val="black"/>
                </a:solidFill>
              </a:rPr>
              <a:pPr/>
              <a:t>4/12/2017</a:t>
            </a:fld>
            <a:endParaRPr dirty="0">
              <a:solidFill>
                <a:prstClr val="black"/>
              </a:solidFill>
            </a:endParaRPr>
          </a:p>
        </p:txBody>
      </p:sp>
      <p:sp>
        <p:nvSpPr>
          <p:cNvPr id="8" name="Footer Placeholder 7"/>
          <p:cNvSpPr>
            <a:spLocks noGrp="1"/>
          </p:cNvSpPr>
          <p:nvPr>
            <p:ph type="ftr" sz="quarter" idx="11"/>
          </p:nvPr>
        </p:nvSpPr>
        <p:spPr/>
        <p:txBody>
          <a:bodyPr/>
          <a:lstStyle/>
          <a:p>
            <a:endParaRPr dirty="0">
              <a:solidFill>
                <a:prstClr val="black"/>
              </a:solidFill>
            </a:endParaRPr>
          </a:p>
        </p:txBody>
      </p:sp>
      <p:sp>
        <p:nvSpPr>
          <p:cNvPr id="9" name="Slide Number Placeholder 8"/>
          <p:cNvSpPr>
            <a:spLocks noGrp="1"/>
          </p:cNvSpPr>
          <p:nvPr>
            <p:ph type="sldNum" sz="quarter" idx="12"/>
          </p:nvPr>
        </p:nvSpPr>
        <p:spPr/>
        <p:txBody>
          <a:bodyPr/>
          <a:lstStyle/>
          <a:p>
            <a:fld id="{4FAB73BC-B049-4115-A692-8D63A059BFB8}" type="slidenum">
              <a:rPr>
                <a:solidFill>
                  <a:prstClr val="black"/>
                </a:solidFill>
              </a:rPr>
              <a:pPr/>
              <a:t>‹#›</a:t>
            </a:fld>
            <a:endParaRPr dirty="0">
              <a:solidFill>
                <a:prstClr val="black"/>
              </a:solidFill>
            </a:endParaRPr>
          </a:p>
        </p:txBody>
      </p:sp>
      <p:sp>
        <p:nvSpPr>
          <p:cNvPr id="10" name="Title 9"/>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298656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D7E00A-486F-4252-8B1D-E32645521F49}" type="datetime1">
              <a:rPr lang="en-US">
                <a:solidFill>
                  <a:prstClr val="black"/>
                </a:solidFill>
              </a:rPr>
              <a:pPr/>
              <a:t>4/12/2017</a:t>
            </a:fld>
            <a:endParaRPr dirty="0">
              <a:solidFill>
                <a:prstClr val="black"/>
              </a:solidFill>
            </a:endParaRPr>
          </a:p>
        </p:txBody>
      </p:sp>
      <p:sp>
        <p:nvSpPr>
          <p:cNvPr id="4" name="Footer Placeholder 3"/>
          <p:cNvSpPr>
            <a:spLocks noGrp="1"/>
          </p:cNvSpPr>
          <p:nvPr>
            <p:ph type="ftr" sz="quarter" idx="11"/>
          </p:nvPr>
        </p:nvSpPr>
        <p:spPr/>
        <p:txBody>
          <a:bodyPr/>
          <a:lstStyle/>
          <a:p>
            <a:endParaRPr dirty="0">
              <a:solidFill>
                <a:prstClr val="black"/>
              </a:solidFill>
            </a:endParaRPr>
          </a:p>
        </p:txBody>
      </p:sp>
      <p:sp>
        <p:nvSpPr>
          <p:cNvPr id="5" name="Slide Number Placeholder 4"/>
          <p:cNvSpPr>
            <a:spLocks noGrp="1"/>
          </p:cNvSpPr>
          <p:nvPr>
            <p:ph type="sldNum" sz="quarter" idx="12"/>
          </p:nvPr>
        </p:nvSpPr>
        <p:spPr/>
        <p:txBody>
          <a:bodyPr/>
          <a:lstStyle/>
          <a:p>
            <a:fld id="{4FAB73BC-B049-4115-A692-8D63A059BFB8}" type="slidenum">
              <a:rPr>
                <a:solidFill>
                  <a:prstClr val="black"/>
                </a:solidFill>
              </a:rPr>
              <a:pPr/>
              <a:t>‹#›</a:t>
            </a:fld>
            <a:endParaRPr dirty="0">
              <a:solidFill>
                <a:prstClr val="black"/>
              </a:solidFill>
            </a:endParaRPr>
          </a:p>
        </p:txBody>
      </p:sp>
      <p:sp>
        <p:nvSpPr>
          <p:cNvPr id="6" name="Title 5"/>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140205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rtlCol="0" anchor="ctr"/>
          <a:lstStyle/>
          <a:p>
            <a:pPr algn="ctr"/>
            <a:endParaRPr sz="1350" dirty="0">
              <a:solidFill>
                <a:prstClr val="white"/>
              </a:solidFill>
            </a:endParaRPr>
          </a:p>
        </p:txBody>
      </p:sp>
      <p:sp>
        <p:nvSpPr>
          <p:cNvPr id="2" name="Date Placeholder 1"/>
          <p:cNvSpPr>
            <a:spLocks noGrp="1"/>
          </p:cNvSpPr>
          <p:nvPr>
            <p:ph type="dt" sz="half" idx="10"/>
          </p:nvPr>
        </p:nvSpPr>
        <p:spPr/>
        <p:txBody>
          <a:bodyPr/>
          <a:lstStyle/>
          <a:p>
            <a:fld id="{8DDF5F92-E675-4B36-9A60-69A962A68675}" type="datetime1">
              <a:rPr lang="en-US">
                <a:solidFill>
                  <a:prstClr val="black"/>
                </a:solidFill>
              </a:rPr>
              <a:pPr/>
              <a:t>4/12/2017</a:t>
            </a:fld>
            <a:endParaRPr dirty="0">
              <a:solidFill>
                <a:prstClr val="black"/>
              </a:solidFill>
            </a:endParaRPr>
          </a:p>
        </p:txBody>
      </p:sp>
      <p:sp>
        <p:nvSpPr>
          <p:cNvPr id="3" name="Footer Placeholder 2"/>
          <p:cNvSpPr>
            <a:spLocks noGrp="1"/>
          </p:cNvSpPr>
          <p:nvPr>
            <p:ph type="ftr" sz="quarter" idx="11"/>
          </p:nvPr>
        </p:nvSpPr>
        <p:spPr/>
        <p:txBody>
          <a:bodyPr/>
          <a:lstStyle/>
          <a:p>
            <a:endParaRPr dirty="0">
              <a:solidFill>
                <a:prstClr val="black"/>
              </a:solidFill>
            </a:endParaRPr>
          </a:p>
        </p:txBody>
      </p:sp>
      <p:sp>
        <p:nvSpPr>
          <p:cNvPr id="4" name="Slide Number Placeholder 3"/>
          <p:cNvSpPr>
            <a:spLocks noGrp="1"/>
          </p:cNvSpPr>
          <p:nvPr>
            <p:ph type="sldNum" sz="quarter" idx="12"/>
          </p:nvPr>
        </p:nvSpPr>
        <p:spPr/>
        <p:txBody>
          <a:bodyPr/>
          <a:lstStyle/>
          <a:p>
            <a:fld id="{4FAB73BC-B049-4115-A692-8D63A059BFB8}"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60754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610" y="762000"/>
            <a:ext cx="2532850" cy="2743200"/>
          </a:xfrm>
        </p:spPr>
        <p:txBody>
          <a:bodyPr anchor="b">
            <a:normAutofit/>
          </a:bodyPr>
          <a:lstStyle>
            <a:lvl1pPr>
              <a:defRPr sz="2400" b="0"/>
            </a:lvl1pPr>
          </a:lstStyle>
          <a:p>
            <a:r>
              <a:rPr lang="en-US" smtClean="0"/>
              <a:t>Click to edit Master title style</a:t>
            </a:r>
            <a:endParaRPr/>
          </a:p>
        </p:txBody>
      </p:sp>
      <p:sp>
        <p:nvSpPr>
          <p:cNvPr id="3" name="Content Placeholder 2"/>
          <p:cNvSpPr>
            <a:spLocks noGrp="1"/>
          </p:cNvSpPr>
          <p:nvPr>
            <p:ph idx="1"/>
          </p:nvPr>
        </p:nvSpPr>
        <p:spPr>
          <a:xfrm>
            <a:off x="570310" y="685800"/>
            <a:ext cx="5143500" cy="4572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095610" y="3554104"/>
            <a:ext cx="2532850" cy="1703696"/>
          </a:xfrm>
        </p:spPr>
        <p:txBody>
          <a:bodyPr>
            <a:normAutofit/>
          </a:bodyPr>
          <a:lstStyle>
            <a:lvl1pPr marL="0" indent="0">
              <a:lnSpc>
                <a:spcPct val="90000"/>
              </a:lnSpc>
              <a:spcBef>
                <a:spcPts val="60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6E2C9B-5FA2-460D-9BE7-B0812FC2A6FF}" type="datetime1">
              <a:rPr lang="en-US">
                <a:solidFill>
                  <a:prstClr val="black"/>
                </a:solidFill>
              </a:rPr>
              <a:pPr/>
              <a:t>4/12/2017</a:t>
            </a:fld>
            <a:endParaRPr dirty="0">
              <a:solidFill>
                <a:prstClr val="black"/>
              </a:solidFill>
            </a:endParaRPr>
          </a:p>
        </p:txBody>
      </p:sp>
      <p:sp>
        <p:nvSpPr>
          <p:cNvPr id="6" name="Footer Placeholder 5"/>
          <p:cNvSpPr>
            <a:spLocks noGrp="1"/>
          </p:cNvSpPr>
          <p:nvPr>
            <p:ph type="ftr" sz="quarter" idx="11"/>
          </p:nvPr>
        </p:nvSpPr>
        <p:spPr/>
        <p:txBody>
          <a:bodyPr/>
          <a:lstStyle/>
          <a:p>
            <a:endParaRPr dirty="0">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6013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eorgia" pitchFamily="18" charset="0"/>
              </a:defRPr>
            </a:lvl1pPr>
            <a:lvl2pPr>
              <a:defRPr>
                <a:latin typeface="Georgia" pitchFamily="18" charset="0"/>
              </a:defRPr>
            </a:lvl2pPr>
            <a:lvl3pPr>
              <a:defRPr>
                <a:latin typeface="Georgia" pitchFamily="18" charset="0"/>
              </a:defRPr>
            </a:lvl3pPr>
            <a:lvl4pPr>
              <a:defRPr>
                <a:latin typeface="Georgia" pitchFamily="18" charset="0"/>
              </a:defRPr>
            </a:lvl4pPr>
            <a:lvl5pPr>
              <a:defRPr>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785298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610" y="762000"/>
            <a:ext cx="2532850" cy="2743200"/>
          </a:xfrm>
        </p:spPr>
        <p:txBody>
          <a:bodyPr anchor="b">
            <a:normAutofit/>
          </a:bodyPr>
          <a:lstStyle>
            <a:lvl1pPr>
              <a:defRPr sz="2550" b="0"/>
            </a:lvl1pPr>
          </a:lstStyle>
          <a:p>
            <a:r>
              <a:rPr lang="en-US" smtClean="0"/>
              <a:t>Click to edit Master title style</a:t>
            </a:r>
            <a:endParaRPr/>
          </a:p>
        </p:txBody>
      </p:sp>
      <p:sp>
        <p:nvSpPr>
          <p:cNvPr id="3" name="Picture Placeholder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dirty="0"/>
          </a:p>
        </p:txBody>
      </p:sp>
      <p:sp>
        <p:nvSpPr>
          <p:cNvPr id="4" name="Text Placeholder 3"/>
          <p:cNvSpPr>
            <a:spLocks noGrp="1"/>
          </p:cNvSpPr>
          <p:nvPr>
            <p:ph type="body" sz="half" idx="2"/>
          </p:nvPr>
        </p:nvSpPr>
        <p:spPr>
          <a:xfrm>
            <a:off x="6095610" y="3554104"/>
            <a:ext cx="2532850" cy="1703696"/>
          </a:xfrm>
        </p:spPr>
        <p:txBody>
          <a:bodyPr>
            <a:normAutofit/>
          </a:bodyPr>
          <a:lstStyle>
            <a:lvl1pPr marL="0" indent="0">
              <a:lnSpc>
                <a:spcPct val="100000"/>
              </a:lnSpc>
              <a:spcBef>
                <a:spcPts val="60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374940-A916-4C8B-9648-02A2D3898F9E}" type="datetime1">
              <a:rPr lang="en-US">
                <a:solidFill>
                  <a:prstClr val="black"/>
                </a:solidFill>
              </a:rPr>
              <a:pPr/>
              <a:t>4/12/2017</a:t>
            </a:fld>
            <a:endParaRPr dirty="0">
              <a:solidFill>
                <a:prstClr val="black"/>
              </a:solidFill>
            </a:endParaRPr>
          </a:p>
        </p:txBody>
      </p:sp>
      <p:sp>
        <p:nvSpPr>
          <p:cNvPr id="6" name="Footer Placeholder 5"/>
          <p:cNvSpPr>
            <a:spLocks noGrp="1"/>
          </p:cNvSpPr>
          <p:nvPr>
            <p:ph type="ftr" sz="quarter" idx="11"/>
          </p:nvPr>
        </p:nvSpPr>
        <p:spPr/>
        <p:txBody>
          <a:bodyPr/>
          <a:lstStyle/>
          <a:p>
            <a:endParaRPr dirty="0">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00916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F4E5243-F52A-4D37-9694-EB26C6C31910}" type="datetime1">
              <a:rPr lang="en-US">
                <a:solidFill>
                  <a:prstClr val="black"/>
                </a:solidFill>
              </a:rPr>
              <a:pPr/>
              <a:t>4/12/2017</a:t>
            </a:fld>
            <a:endParaRPr dirty="0">
              <a:solidFill>
                <a:prstClr val="black"/>
              </a:solidFill>
            </a:endParaRPr>
          </a:p>
        </p:txBody>
      </p:sp>
      <p:sp>
        <p:nvSpPr>
          <p:cNvPr id="5" name="Footer Placeholder 4"/>
          <p:cNvSpPr>
            <a:spLocks noGrp="1"/>
          </p:cNvSpPr>
          <p:nvPr>
            <p:ph type="ftr" sz="quarter" idx="11"/>
          </p:nvPr>
        </p:nvSpPr>
        <p:spPr/>
        <p:txBody>
          <a:bodyPr/>
          <a:lstStyle/>
          <a:p>
            <a:endParaRPr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94224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4403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28650" y="274638"/>
            <a:ext cx="5800725" cy="5440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A77B6E1-634A-48DC-9E8B-D894023267EF}" type="datetime1">
              <a:rPr lang="en-US">
                <a:solidFill>
                  <a:prstClr val="black"/>
                </a:solidFill>
              </a:rPr>
              <a:pPr/>
              <a:t>4/12/2017</a:t>
            </a:fld>
            <a:endParaRPr dirty="0">
              <a:solidFill>
                <a:prstClr val="black"/>
              </a:solidFill>
            </a:endParaRPr>
          </a:p>
        </p:txBody>
      </p:sp>
      <p:sp>
        <p:nvSpPr>
          <p:cNvPr id="5" name="Footer Placeholder 4"/>
          <p:cNvSpPr>
            <a:spLocks noGrp="1"/>
          </p:cNvSpPr>
          <p:nvPr>
            <p:ph type="ftr" sz="quarter" idx="11"/>
          </p:nvPr>
        </p:nvSpPr>
        <p:spPr/>
        <p:txBody>
          <a:bodyPr/>
          <a:lstStyle/>
          <a:p>
            <a:endParaRPr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4850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latin typeface="Georgia" pitchFamily="18"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79429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atin typeface="Georgia" pitchFamily="18" charset="0"/>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4150953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315747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889914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60274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153935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atin typeface="Georgia"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atin typeface="Georgia" pitchFamily="18"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E17AFCA-0487-47A7-9F50-F268BE53B4EA}" type="slidenum">
              <a:rPr lang="en-US" smtClean="0"/>
              <a:t>‹#›</a:t>
            </a:fld>
            <a:endParaRPr lang="en-US"/>
          </a:p>
        </p:txBody>
      </p:sp>
    </p:spTree>
    <p:extLst>
      <p:ext uri="{BB962C8B-B14F-4D97-AF65-F5344CB8AC3E}">
        <p14:creationId xmlns:p14="http://schemas.microsoft.com/office/powerpoint/2010/main" val="224545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5334000" y="6400802"/>
            <a:ext cx="2133600" cy="365125"/>
          </a:xfrm>
          <a:prstGeom prst="rect">
            <a:avLst/>
          </a:prstGeom>
        </p:spPr>
        <p:txBody>
          <a:bodyPr vert="horz" lIns="91440" tIns="45720" rIns="91440" bIns="45720" rtlCol="0" anchor="ctr"/>
          <a:lstStyle>
            <a:lvl1pPr algn="r">
              <a:defRPr sz="900">
                <a:solidFill>
                  <a:schemeClr val="tx1">
                    <a:tint val="75000"/>
                  </a:schemeClr>
                </a:solidFill>
                <a:latin typeface="Century Gothic" pitchFamily="34" charset="0"/>
              </a:defRPr>
            </a:lvl1pPr>
          </a:lstStyle>
          <a:p>
            <a:fld id="{6E17AFCA-0487-47A7-9F50-F268BE53B4EA}" type="slidenum">
              <a:rPr lang="en-US" smtClean="0"/>
              <a:t>‹#›</a:t>
            </a:fld>
            <a:endParaRPr lang="en-US"/>
          </a:p>
        </p:txBody>
      </p:sp>
    </p:spTree>
    <p:extLst>
      <p:ext uri="{BB962C8B-B14F-4D97-AF65-F5344CB8AC3E}">
        <p14:creationId xmlns:p14="http://schemas.microsoft.com/office/powerpoint/2010/main" val="12475504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Century Gothic" pitchFamily="34" charset="0"/>
          <a:ea typeface="+mj-ea"/>
          <a:cs typeface="+mj-cs"/>
        </a:defRPr>
      </a:lvl1pPr>
    </p:titleStyle>
    <p:bodyStyle>
      <a:lvl1pPr marL="257175" indent="-257175" algn="l" defTabSz="685800" rtl="0" eaLnBrk="1" latinLnBrk="0" hangingPunct="1">
        <a:spcBef>
          <a:spcPct val="20000"/>
        </a:spcBef>
        <a:buClr>
          <a:srgbClr val="0070C0"/>
        </a:buClr>
        <a:buFont typeface="Wingdings" pitchFamily="2" charset="2"/>
        <a:buChar char="§"/>
        <a:defRPr sz="2400" kern="1200">
          <a:solidFill>
            <a:schemeClr val="tx1"/>
          </a:solidFill>
          <a:latin typeface="Georgia" pitchFamily="18" charset="0"/>
          <a:ea typeface="+mn-ea"/>
          <a:cs typeface="+mn-cs"/>
        </a:defRPr>
      </a:lvl1pPr>
      <a:lvl2pPr marL="557213" indent="-214313" algn="l" defTabSz="685800" rtl="0" eaLnBrk="1" latinLnBrk="0" hangingPunct="1">
        <a:spcBef>
          <a:spcPct val="20000"/>
        </a:spcBef>
        <a:buClr>
          <a:srgbClr val="0070C0"/>
        </a:buClr>
        <a:buFont typeface="Wingdings" pitchFamily="2" charset="2"/>
        <a:buChar char="§"/>
        <a:defRPr sz="2100" kern="1200">
          <a:solidFill>
            <a:schemeClr val="tx1"/>
          </a:solidFill>
          <a:latin typeface="Georgia" pitchFamily="18" charset="0"/>
          <a:ea typeface="+mn-ea"/>
          <a:cs typeface="+mn-cs"/>
        </a:defRPr>
      </a:lvl2pPr>
      <a:lvl3pPr marL="857250" indent="-171450" algn="l" defTabSz="685800" rtl="0" eaLnBrk="1" latinLnBrk="0" hangingPunct="1">
        <a:spcBef>
          <a:spcPct val="20000"/>
        </a:spcBef>
        <a:buClr>
          <a:srgbClr val="0070C0"/>
        </a:buClr>
        <a:buFont typeface="Wingdings" pitchFamily="2" charset="2"/>
        <a:buChar char="§"/>
        <a:defRPr sz="1800" kern="1200">
          <a:solidFill>
            <a:schemeClr val="tx1"/>
          </a:solidFill>
          <a:latin typeface="Georgia" pitchFamily="18" charset="0"/>
          <a:ea typeface="+mn-ea"/>
          <a:cs typeface="+mn-cs"/>
        </a:defRPr>
      </a:lvl3pPr>
      <a:lvl4pPr marL="1200150" indent="-171450" algn="l" defTabSz="685800" rtl="0" eaLnBrk="1" latinLnBrk="0" hangingPunct="1">
        <a:spcBef>
          <a:spcPct val="20000"/>
        </a:spcBef>
        <a:buClr>
          <a:srgbClr val="0070C0"/>
        </a:buClr>
        <a:buFont typeface="Wingdings" pitchFamily="2" charset="2"/>
        <a:buChar char="§"/>
        <a:defRPr sz="1500" kern="1200">
          <a:solidFill>
            <a:schemeClr val="tx1"/>
          </a:solidFill>
          <a:latin typeface="Georgia" pitchFamily="18" charset="0"/>
          <a:ea typeface="+mn-ea"/>
          <a:cs typeface="+mn-cs"/>
        </a:defRPr>
      </a:lvl4pPr>
      <a:lvl5pPr marL="1543050" indent="-171450" algn="l" defTabSz="685800" rtl="0" eaLnBrk="1" latinLnBrk="0" hangingPunct="1">
        <a:spcBef>
          <a:spcPct val="20000"/>
        </a:spcBef>
        <a:buClr>
          <a:srgbClr val="0070C0"/>
        </a:buClr>
        <a:buFont typeface="Wingdings" pitchFamily="2" charset="2"/>
        <a:buChar char="§"/>
        <a:defRPr sz="1500" kern="1200">
          <a:solidFill>
            <a:schemeClr val="tx1"/>
          </a:solidFill>
          <a:latin typeface="Georgia"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rtlCol="0" anchor="ctr"/>
          <a:lstStyle/>
          <a:p>
            <a:pPr algn="ctr"/>
            <a:endParaRPr sz="1350" dirty="0">
              <a:solidFill>
                <a:prstClr val="white"/>
              </a:solidFill>
            </a:endParaRPr>
          </a:p>
        </p:txBody>
      </p:sp>
      <p:sp>
        <p:nvSpPr>
          <p:cNvPr id="8" name="water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solidFill>
                <a:prstClr val="white"/>
              </a:solidFill>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Title Placeholder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600" cap="all" baseline="0">
                <a:solidFill>
                  <a:schemeClr val="tx1"/>
                </a:solidFill>
              </a:defRPr>
            </a:lvl1pPr>
          </a:lstStyle>
          <a:p>
            <a:fld id="{5586B75A-687E-405C-8A0B-8D00578BA2C3}" type="datetime1">
              <a:rPr lang="en-US">
                <a:solidFill>
                  <a:prstClr val="black"/>
                </a:solidFill>
              </a:rPr>
              <a:pPr/>
              <a:t>4/12/2017</a:t>
            </a:fld>
            <a:endParaRPr dirty="0">
              <a:solidFill>
                <a:prstClr val="black"/>
              </a:solidFill>
            </a:endParaRPr>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600" cap="all" baseline="0">
                <a:solidFill>
                  <a:schemeClr val="tx1"/>
                </a:solidFill>
              </a:defRPr>
            </a:lvl1pPr>
          </a:lstStyle>
          <a:p>
            <a:endParaRPr dirty="0">
              <a:solidFill>
                <a:prstClr val="black"/>
              </a:solidFill>
            </a:endParaRPr>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600" cap="all" baseline="0">
                <a:solidFill>
                  <a:schemeClr val="tx1"/>
                </a:solidFill>
              </a:defRPr>
            </a:lvl1pPr>
          </a:lstStyle>
          <a:p>
            <a:fld id="{4FAB73BC-B049-4115-A692-8D63A059BFB8}"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1660450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2850" kern="1200">
          <a:solidFill>
            <a:schemeClr val="accent2">
              <a:lumMod val="50000"/>
            </a:schemeClr>
          </a:solidFill>
          <a:latin typeface="+mj-lt"/>
          <a:ea typeface="+mj-ea"/>
          <a:cs typeface="+mj-cs"/>
        </a:defRPr>
      </a:lvl1pPr>
    </p:titleStyle>
    <p:body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accent2">
              <a:lumMod val="75000"/>
            </a:schemeClr>
          </a:solidFill>
          <a:latin typeface="+mn-lt"/>
          <a:ea typeface="+mn-ea"/>
          <a:cs typeface="+mn-cs"/>
        </a:defRPr>
      </a:lvl1pPr>
      <a:lvl2pPr marL="411480" indent="-171450" algn="l" defTabSz="685800" rtl="0" eaLnBrk="1" latinLnBrk="0" hangingPunct="1">
        <a:lnSpc>
          <a:spcPct val="90000"/>
        </a:lnSpc>
        <a:spcBef>
          <a:spcPts val="750"/>
        </a:spcBef>
        <a:buSzPct val="100000"/>
        <a:buFont typeface="Arial" pitchFamily="34" charset="0"/>
        <a:buChar char="•"/>
        <a:defRPr sz="1350" kern="1200">
          <a:solidFill>
            <a:schemeClr val="accent2">
              <a:lumMod val="75000"/>
            </a:schemeClr>
          </a:solidFill>
          <a:latin typeface="+mn-lt"/>
          <a:ea typeface="+mn-ea"/>
          <a:cs typeface="+mn-cs"/>
        </a:defRPr>
      </a:lvl2pPr>
      <a:lvl3pPr marL="617220" indent="-171450" algn="l" defTabSz="685800" rtl="0" eaLnBrk="1" latinLnBrk="0" hangingPunct="1">
        <a:lnSpc>
          <a:spcPct val="90000"/>
        </a:lnSpc>
        <a:spcBef>
          <a:spcPts val="600"/>
        </a:spcBef>
        <a:buSzPct val="100000"/>
        <a:buFont typeface="Arial" pitchFamily="34" charset="0"/>
        <a:buChar char="•"/>
        <a:defRPr sz="1200" kern="1200">
          <a:solidFill>
            <a:schemeClr val="accent2">
              <a:lumMod val="75000"/>
            </a:schemeClr>
          </a:solidFill>
          <a:latin typeface="+mn-lt"/>
          <a:ea typeface="+mn-ea"/>
          <a:cs typeface="+mn-cs"/>
        </a:defRPr>
      </a:lvl3pPr>
      <a:lvl4pPr marL="82296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75000"/>
            </a:schemeClr>
          </a:solidFill>
          <a:latin typeface="+mn-lt"/>
          <a:ea typeface="+mn-ea"/>
          <a:cs typeface="+mn-cs"/>
        </a:defRPr>
      </a:lvl4pPr>
      <a:lvl5pPr marL="102870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75000"/>
            </a:schemeClr>
          </a:solidFill>
          <a:latin typeface="+mn-lt"/>
          <a:ea typeface="+mn-ea"/>
          <a:cs typeface="+mn-cs"/>
        </a:defRPr>
      </a:lvl5pPr>
      <a:lvl6pPr marL="123444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75000"/>
            </a:schemeClr>
          </a:solidFill>
          <a:latin typeface="+mn-lt"/>
          <a:ea typeface="+mn-ea"/>
          <a:cs typeface="+mn-cs"/>
        </a:defRPr>
      </a:lvl6pPr>
      <a:lvl7pPr marL="144018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75000"/>
            </a:schemeClr>
          </a:solidFill>
          <a:latin typeface="+mn-lt"/>
          <a:ea typeface="+mn-ea"/>
          <a:cs typeface="+mn-cs"/>
        </a:defRPr>
      </a:lvl7pPr>
      <a:lvl8pPr marL="164592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75000"/>
            </a:schemeClr>
          </a:solidFill>
          <a:latin typeface="+mn-lt"/>
          <a:ea typeface="+mn-ea"/>
          <a:cs typeface="+mn-cs"/>
        </a:defRPr>
      </a:lvl8pPr>
      <a:lvl9pPr marL="1851660" indent="-171450" algn="l" defTabSz="685800" rtl="0" eaLnBrk="1" latinLnBrk="0" hangingPunct="1">
        <a:lnSpc>
          <a:spcPct val="90000"/>
        </a:lnSpc>
        <a:spcBef>
          <a:spcPts val="600"/>
        </a:spcBef>
        <a:buSzPct val="100000"/>
        <a:buFont typeface="Arial" pitchFamily="34" charset="0"/>
        <a:buChar char="•"/>
        <a:defRPr sz="1050" kern="1200">
          <a:solidFill>
            <a:schemeClr val="accent2">
              <a:lumMod val="75000"/>
            </a:schemeClr>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nwcouncil.org/fw/program/2014-12/program/parttwo_introduction/v_tracking_status_of_resourc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nwcouncil.org/ext/dashboar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6139" y="1169135"/>
            <a:ext cx="7772400" cy="1470025"/>
          </a:xfrm>
        </p:spPr>
        <p:txBody>
          <a:bodyPr>
            <a:normAutofit fontScale="90000"/>
          </a:bodyPr>
          <a:lstStyle/>
          <a:p>
            <a:r>
              <a:rPr lang="en-US" sz="3000" b="1" dirty="0"/>
              <a:t>Bull Trout Workshop </a:t>
            </a:r>
            <a:r>
              <a:rPr lang="en-US" sz="3000" b="1" dirty="0" smtClean="0"/>
              <a:t/>
            </a:r>
            <a:br>
              <a:rPr lang="en-US" sz="3000" b="1" dirty="0" smtClean="0"/>
            </a:br>
            <a:r>
              <a:rPr lang="en-US" sz="3000" dirty="0"/>
              <a:t/>
            </a:r>
            <a:br>
              <a:rPr lang="en-US" sz="3000" dirty="0"/>
            </a:br>
            <a:r>
              <a:rPr lang="en-US" sz="3000" b="1" i="1" dirty="0"/>
              <a:t>2014 Council’s Program Objectives Task and Discussing Data Opportunities</a:t>
            </a:r>
            <a:r>
              <a:rPr lang="en-US" sz="3000" dirty="0"/>
              <a:t/>
            </a:r>
            <a:br>
              <a:rPr lang="en-US" sz="3000" dirty="0"/>
            </a:br>
            <a:endParaRPr lang="en-US" sz="3000" dirty="0"/>
          </a:p>
        </p:txBody>
      </p:sp>
      <p:sp>
        <p:nvSpPr>
          <p:cNvPr id="3" name="Subtitle 2"/>
          <p:cNvSpPr>
            <a:spLocks noGrp="1"/>
          </p:cNvSpPr>
          <p:nvPr>
            <p:ph type="subTitle" idx="1"/>
          </p:nvPr>
        </p:nvSpPr>
        <p:spPr>
          <a:xfrm>
            <a:off x="1058008" y="3297237"/>
            <a:ext cx="7168662" cy="2611193"/>
          </a:xfrm>
        </p:spPr>
        <p:txBody>
          <a:bodyPr>
            <a:normAutofit lnSpcReduction="10000"/>
          </a:bodyPr>
          <a:lstStyle/>
          <a:p>
            <a:r>
              <a:rPr lang="en-US" sz="2400" dirty="0" smtClean="0"/>
              <a:t>Missoula Montana</a:t>
            </a:r>
          </a:p>
          <a:p>
            <a:r>
              <a:rPr lang="en-US" sz="2400" dirty="0" smtClean="0"/>
              <a:t>April 12, 2017</a:t>
            </a:r>
          </a:p>
          <a:p>
            <a:endParaRPr lang="en-US" sz="2400" dirty="0"/>
          </a:p>
          <a:p>
            <a:r>
              <a:rPr lang="en-US" sz="2400" b="1" dirty="0"/>
              <a:t>Remote Participation</a:t>
            </a:r>
            <a:r>
              <a:rPr lang="en-US" sz="2400" dirty="0"/>
              <a:t>: </a:t>
            </a:r>
            <a:endParaRPr lang="en-US" sz="2400" dirty="0" smtClean="0"/>
          </a:p>
          <a:p>
            <a:r>
              <a:rPr lang="en-US" sz="2400" i="1" u="sng" dirty="0" smtClean="0"/>
              <a:t>https</a:t>
            </a:r>
            <a:r>
              <a:rPr lang="en-US" sz="2400" i="1" u="sng" dirty="0"/>
              <a:t>://global.gotomeeting.com/join/892904389</a:t>
            </a:r>
            <a:r>
              <a:rPr lang="en-US" sz="2400" i="1" dirty="0"/>
              <a:t> </a:t>
            </a:r>
            <a:r>
              <a:rPr lang="en-US" sz="2400" i="1" dirty="0" smtClean="0"/>
              <a:t> </a:t>
            </a:r>
          </a:p>
          <a:p>
            <a:r>
              <a:rPr lang="en-US" sz="2400" i="1" dirty="0" smtClean="0"/>
              <a:t>Conference </a:t>
            </a:r>
            <a:r>
              <a:rPr lang="en-US" sz="2400" i="1" dirty="0"/>
              <a:t>call: 800-356-8278, code 186685</a:t>
            </a:r>
          </a:p>
          <a:p>
            <a:endParaRPr lang="en-US" sz="2400" dirty="0"/>
          </a:p>
        </p:txBody>
      </p:sp>
    </p:spTree>
    <p:extLst>
      <p:ext uri="{BB962C8B-B14F-4D97-AF65-F5344CB8AC3E}">
        <p14:creationId xmlns:p14="http://schemas.microsoft.com/office/powerpoint/2010/main" val="986826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478"/>
            <a:ext cx="9144000" cy="662911"/>
          </a:xfrm>
        </p:spPr>
        <p:txBody>
          <a:bodyPr>
            <a:noAutofit/>
          </a:bodyPr>
          <a:lstStyle/>
          <a:p>
            <a:r>
              <a:rPr lang="en-US" sz="2800" dirty="0"/>
              <a:t>Bull Trout</a:t>
            </a:r>
            <a:br>
              <a:rPr lang="en-US" sz="2800" dirty="0"/>
            </a:br>
            <a:r>
              <a:rPr lang="en-US" sz="2800" dirty="0"/>
              <a:t>Preliminary Document Review and Compilation</a:t>
            </a:r>
          </a:p>
        </p:txBody>
      </p:sp>
      <p:sp>
        <p:nvSpPr>
          <p:cNvPr id="3" name="Content Placeholder 2"/>
          <p:cNvSpPr>
            <a:spLocks noGrp="1"/>
          </p:cNvSpPr>
          <p:nvPr>
            <p:ph idx="1"/>
          </p:nvPr>
        </p:nvSpPr>
        <p:spPr>
          <a:xfrm>
            <a:off x="324091" y="937549"/>
            <a:ext cx="8530541" cy="2560253"/>
          </a:xfrm>
        </p:spPr>
        <p:txBody>
          <a:bodyPr>
            <a:noAutofit/>
          </a:bodyPr>
          <a:lstStyle/>
          <a:p>
            <a:r>
              <a:rPr lang="en-US" sz="2200" dirty="0">
                <a:solidFill>
                  <a:schemeClr val="bg1">
                    <a:lumMod val="65000"/>
                  </a:schemeClr>
                </a:solidFill>
              </a:rPr>
              <a:t>Searched</a:t>
            </a:r>
          </a:p>
          <a:p>
            <a:r>
              <a:rPr lang="en-US" sz="2200" dirty="0">
                <a:solidFill>
                  <a:schemeClr val="bg1">
                    <a:lumMod val="65000"/>
                  </a:schemeClr>
                </a:solidFill>
              </a:rPr>
              <a:t>Identified 179 documents </a:t>
            </a:r>
          </a:p>
          <a:p>
            <a:r>
              <a:rPr lang="en-US" sz="2200" dirty="0" smtClean="0">
                <a:solidFill>
                  <a:schemeClr val="bg1">
                    <a:lumMod val="65000"/>
                  </a:schemeClr>
                </a:solidFill>
              </a:rPr>
              <a:t>Document </a:t>
            </a:r>
            <a:r>
              <a:rPr lang="en-US" sz="2200" dirty="0" smtClean="0">
                <a:solidFill>
                  <a:schemeClr val="bg1">
                    <a:lumMod val="65000"/>
                  </a:schemeClr>
                </a:solidFill>
              </a:rPr>
              <a:t>Type</a:t>
            </a:r>
          </a:p>
          <a:p>
            <a:r>
              <a:rPr lang="en-US" sz="2200" dirty="0" smtClean="0"/>
              <a:t>Variables</a:t>
            </a:r>
            <a:endParaRPr lang="en-US" sz="2200" dirty="0"/>
          </a:p>
          <a:p>
            <a:pPr lvl="2"/>
            <a:endParaRPr lang="en-US" sz="2200" dirty="0" smtClean="0"/>
          </a:p>
          <a:p>
            <a:pPr lvl="2"/>
            <a:endParaRPr lang="en-US" sz="2200" dirty="0"/>
          </a:p>
          <a:p>
            <a:pPr lvl="2"/>
            <a:endParaRPr lang="en-US" sz="2200" dirty="0" smtClean="0"/>
          </a:p>
          <a:p>
            <a:pPr marL="685800" lvl="2" indent="0">
              <a:buNone/>
            </a:pPr>
            <a:r>
              <a:rPr lang="en-US" sz="2200" dirty="0" smtClean="0"/>
              <a:t> </a:t>
            </a:r>
          </a:p>
          <a:p>
            <a:endParaRPr lang="en-US" sz="2200" dirty="0" smtClean="0"/>
          </a:p>
          <a:p>
            <a:endParaRPr lang="en-US" sz="2200" dirty="0" smtClean="0"/>
          </a:p>
        </p:txBody>
      </p:sp>
      <p:graphicFrame>
        <p:nvGraphicFramePr>
          <p:cNvPr id="4" name="Table 3"/>
          <p:cNvGraphicFramePr>
            <a:graphicFrameLocks noGrp="1"/>
          </p:cNvGraphicFramePr>
          <p:nvPr>
            <p:extLst>
              <p:ext uri="{D42A27DB-BD31-4B8C-83A1-F6EECF244321}">
                <p14:modId xmlns:p14="http://schemas.microsoft.com/office/powerpoint/2010/main" val="589047371"/>
              </p:ext>
            </p:extLst>
          </p:nvPr>
        </p:nvGraphicFramePr>
        <p:xfrm>
          <a:off x="1103374" y="2539125"/>
          <a:ext cx="8040626" cy="3699619"/>
        </p:xfrm>
        <a:graphic>
          <a:graphicData uri="http://schemas.openxmlformats.org/drawingml/2006/table">
            <a:tbl>
              <a:tblPr firstRow="1" bandRow="1">
                <a:tableStyleId>{2D5ABB26-0587-4C30-8999-92F81FD0307C}</a:tableStyleId>
              </a:tblPr>
              <a:tblGrid>
                <a:gridCol w="2944517"/>
                <a:gridCol w="2743312"/>
                <a:gridCol w="2352797"/>
              </a:tblGrid>
              <a:tr h="400341">
                <a:tc>
                  <a:txBody>
                    <a:bodyPr/>
                    <a:lstStyle/>
                    <a:p>
                      <a:r>
                        <a:rPr lang="en-US" sz="2000" u="sng" dirty="0" smtClean="0"/>
                        <a:t>Goal</a:t>
                      </a:r>
                      <a:endParaRPr lang="en-US" sz="2000" u="sng" dirty="0"/>
                    </a:p>
                  </a:txBody>
                  <a:tcPr>
                    <a:solidFill>
                      <a:schemeClr val="bg1">
                        <a:lumMod val="95000"/>
                      </a:schemeClr>
                    </a:solidFill>
                  </a:tcPr>
                </a:tc>
                <a:tc>
                  <a:txBody>
                    <a:bodyPr/>
                    <a:lstStyle/>
                    <a:p>
                      <a:r>
                        <a:rPr lang="en-US" sz="2000" u="sng" dirty="0" smtClean="0"/>
                        <a:t>Objective</a:t>
                      </a:r>
                      <a:endParaRPr lang="en-US" sz="2000" u="sng" dirty="0"/>
                    </a:p>
                  </a:txBody>
                  <a:tcPr>
                    <a:solidFill>
                      <a:schemeClr val="bg1">
                        <a:lumMod val="95000"/>
                      </a:schemeClr>
                    </a:solidFill>
                  </a:tcPr>
                </a:tc>
                <a:tc>
                  <a:txBody>
                    <a:bodyPr/>
                    <a:lstStyle/>
                    <a:p>
                      <a:r>
                        <a:rPr lang="en-US" sz="2000" u="sng" dirty="0" smtClean="0"/>
                        <a:t>Abundance</a:t>
                      </a:r>
                      <a:endParaRPr lang="en-US" sz="2000" u="sng" dirty="0"/>
                    </a:p>
                  </a:txBody>
                  <a:tcPr>
                    <a:solidFill>
                      <a:schemeClr val="bg1">
                        <a:lumMod val="95000"/>
                      </a:schemeClr>
                    </a:solidFill>
                  </a:tcPr>
                </a:tc>
              </a:tr>
              <a:tr h="459491">
                <a:tc>
                  <a:txBody>
                    <a:bodyPr/>
                    <a:lstStyle/>
                    <a:p>
                      <a:r>
                        <a:rPr lang="en-US" sz="2000" u="sng" dirty="0" smtClean="0"/>
                        <a:t>Recovery Goal</a:t>
                      </a:r>
                      <a:endParaRPr lang="en-US" sz="2000" u="sng" dirty="0"/>
                    </a:p>
                  </a:txBody>
                  <a:tcPr>
                    <a:solidFill>
                      <a:schemeClr val="bg1">
                        <a:lumMod val="95000"/>
                      </a:schemeClr>
                    </a:solidFill>
                  </a:tcPr>
                </a:tc>
                <a:tc>
                  <a:txBody>
                    <a:bodyPr/>
                    <a:lstStyle/>
                    <a:p>
                      <a:r>
                        <a:rPr lang="en-US" sz="2000" u="sng" dirty="0" smtClean="0"/>
                        <a:t>Task/action</a:t>
                      </a:r>
                      <a:endParaRPr lang="en-US" sz="2000" u="sng" dirty="0"/>
                    </a:p>
                  </a:txBody>
                  <a:tcPr>
                    <a:solidFill>
                      <a:schemeClr val="bg1">
                        <a:lumMod val="95000"/>
                      </a:schemeClr>
                    </a:solidFill>
                  </a:tcPr>
                </a:tc>
                <a:tc>
                  <a:txBody>
                    <a:bodyPr/>
                    <a:lstStyle/>
                    <a:p>
                      <a:r>
                        <a:rPr lang="en-US" sz="2000" u="sng" dirty="0" smtClean="0"/>
                        <a:t>Abundance criteria</a:t>
                      </a:r>
                      <a:endParaRPr lang="en-US" sz="2000" u="sng" dirty="0"/>
                    </a:p>
                  </a:txBody>
                  <a:tcPr>
                    <a:solidFill>
                      <a:schemeClr val="bg1">
                        <a:lumMod val="95000"/>
                      </a:schemeClr>
                    </a:solidFill>
                  </a:tcPr>
                </a:tc>
              </a:tr>
              <a:tr h="608443">
                <a:tc>
                  <a:txBody>
                    <a:bodyPr/>
                    <a:lstStyle/>
                    <a:p>
                      <a:r>
                        <a:rPr lang="en-US" sz="2000" u="sng" dirty="0" smtClean="0"/>
                        <a:t>Return Goal</a:t>
                      </a:r>
                      <a:endParaRPr lang="en-US" sz="2000" u="sng" dirty="0"/>
                    </a:p>
                  </a:txBody>
                  <a:tcPr>
                    <a:solidFill>
                      <a:schemeClr val="bg1">
                        <a:lumMod val="95000"/>
                      </a:schemeClr>
                    </a:solidFill>
                  </a:tcPr>
                </a:tc>
                <a:tc>
                  <a:txBody>
                    <a:bodyPr/>
                    <a:lstStyle/>
                    <a:p>
                      <a:r>
                        <a:rPr lang="en-US" sz="2000" u="sng" dirty="0" smtClean="0"/>
                        <a:t>Conservatio</a:t>
                      </a:r>
                      <a:r>
                        <a:rPr lang="en-US" sz="2000" u="sng" baseline="0" dirty="0" smtClean="0"/>
                        <a:t>n objective</a:t>
                      </a:r>
                      <a:endParaRPr lang="en-US" sz="2000" u="sng" dirty="0"/>
                    </a:p>
                  </a:txBody>
                  <a:tcPr>
                    <a:solidFill>
                      <a:schemeClr val="bg1">
                        <a:lumMod val="95000"/>
                      </a:schemeClr>
                    </a:solidFill>
                  </a:tcPr>
                </a:tc>
                <a:tc>
                  <a:txBody>
                    <a:bodyPr/>
                    <a:lstStyle/>
                    <a:p>
                      <a:r>
                        <a:rPr lang="en-US" sz="2000" u="sng" dirty="0" smtClean="0"/>
                        <a:t>Abundance objective</a:t>
                      </a:r>
                      <a:endParaRPr lang="en-US" sz="2000" u="sng" dirty="0"/>
                    </a:p>
                  </a:txBody>
                  <a:tcPr>
                    <a:solidFill>
                      <a:schemeClr val="bg1">
                        <a:lumMod val="95000"/>
                      </a:schemeClr>
                    </a:solidFill>
                  </a:tcPr>
                </a:tc>
              </a:tr>
              <a:tr h="608443">
                <a:tc>
                  <a:txBody>
                    <a:bodyPr/>
                    <a:lstStyle/>
                    <a:p>
                      <a:r>
                        <a:rPr lang="en-US" sz="2000" u="sng" dirty="0" smtClean="0"/>
                        <a:t>Recovery Criteria</a:t>
                      </a:r>
                      <a:endParaRPr lang="en-US" sz="2000" u="sng" dirty="0"/>
                    </a:p>
                  </a:txBody>
                  <a:tcPr>
                    <a:solidFill>
                      <a:schemeClr val="bg1">
                        <a:lumMod val="95000"/>
                      </a:schemeClr>
                    </a:solidFill>
                  </a:tcPr>
                </a:tc>
                <a:tc>
                  <a:txBody>
                    <a:bodyPr/>
                    <a:lstStyle/>
                    <a:p>
                      <a:r>
                        <a:rPr lang="en-US" sz="2000" u="sng" dirty="0" smtClean="0"/>
                        <a:t>Productivity</a:t>
                      </a:r>
                      <a:r>
                        <a:rPr lang="en-US" sz="2000" u="sng" baseline="0" dirty="0" smtClean="0"/>
                        <a:t> objective</a:t>
                      </a:r>
                      <a:endParaRPr lang="en-US" sz="2000" u="sng" dirty="0"/>
                    </a:p>
                  </a:txBody>
                  <a:tcPr>
                    <a:solidFill>
                      <a:schemeClr val="bg1">
                        <a:lumMod val="95000"/>
                      </a:schemeClr>
                    </a:solidFill>
                  </a:tcPr>
                </a:tc>
                <a:tc>
                  <a:txBody>
                    <a:bodyPr/>
                    <a:lstStyle/>
                    <a:p>
                      <a:r>
                        <a:rPr lang="en-US" sz="2000" u="sng" dirty="0" smtClean="0"/>
                        <a:t>Abundance target</a:t>
                      </a:r>
                      <a:endParaRPr lang="en-US" sz="2000" u="sng" dirty="0"/>
                    </a:p>
                  </a:txBody>
                  <a:tcPr>
                    <a:solidFill>
                      <a:schemeClr val="bg1">
                        <a:lumMod val="95000"/>
                      </a:schemeClr>
                    </a:solidFill>
                  </a:tcPr>
                </a:tc>
              </a:tr>
              <a:tr h="400341">
                <a:tc>
                  <a:txBody>
                    <a:bodyPr/>
                    <a:lstStyle/>
                    <a:p>
                      <a:r>
                        <a:rPr lang="en-US" sz="2000" u="sng" baseline="0" dirty="0" smtClean="0"/>
                        <a:t> Criteria</a:t>
                      </a:r>
                      <a:endParaRPr lang="en-US" sz="2000" u="sng" dirty="0"/>
                    </a:p>
                  </a:txBody>
                  <a:tcPr>
                    <a:solidFill>
                      <a:schemeClr val="bg1">
                        <a:lumMod val="95000"/>
                      </a:schemeClr>
                    </a:solidFill>
                  </a:tcPr>
                </a:tc>
                <a:tc>
                  <a:txBody>
                    <a:bodyPr/>
                    <a:lstStyle/>
                    <a:p>
                      <a:r>
                        <a:rPr lang="en-US" sz="2000" u="sng" dirty="0" smtClean="0"/>
                        <a:t>Productivity criteria</a:t>
                      </a:r>
                      <a:endParaRPr lang="en-US" sz="2000" u="sng" dirty="0"/>
                    </a:p>
                  </a:txBody>
                  <a:tcPr>
                    <a:solidFill>
                      <a:schemeClr val="bg1">
                        <a:lumMod val="95000"/>
                      </a:schemeClr>
                    </a:solidFill>
                  </a:tcPr>
                </a:tc>
                <a:tc>
                  <a:txBody>
                    <a:bodyPr/>
                    <a:lstStyle/>
                    <a:p>
                      <a:r>
                        <a:rPr lang="en-US" sz="2000" u="sng" dirty="0" smtClean="0"/>
                        <a:t>Strategy</a:t>
                      </a:r>
                      <a:endParaRPr lang="en-US" sz="2000" u="sng" dirty="0"/>
                    </a:p>
                  </a:txBody>
                  <a:tcPr>
                    <a:solidFill>
                      <a:schemeClr val="bg1">
                        <a:lumMod val="95000"/>
                      </a:schemeClr>
                    </a:solidFill>
                  </a:tcPr>
                </a:tc>
              </a:tr>
              <a:tr h="11299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Spatial structure/ diversity criteria</a:t>
                      </a:r>
                    </a:p>
                    <a:p>
                      <a:endParaRPr lang="en-US" sz="2000" u="sng" dirty="0"/>
                    </a:p>
                  </a:txBody>
                  <a:tcP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Spatial structure/ diversity objective</a:t>
                      </a:r>
                    </a:p>
                    <a:p>
                      <a:endParaRPr lang="en-US" sz="2000" u="sng" dirty="0"/>
                    </a:p>
                  </a:txBody>
                  <a:tcPr>
                    <a:solidFill>
                      <a:schemeClr val="bg1">
                        <a:lumMod val="95000"/>
                      </a:schemeClr>
                    </a:solidFill>
                  </a:tcPr>
                </a:tc>
                <a:tc>
                  <a:txBody>
                    <a:bodyPr/>
                    <a:lstStyle/>
                    <a:p>
                      <a:r>
                        <a:rPr lang="en-US" sz="2000" u="sng" dirty="0" smtClean="0"/>
                        <a:t>Vision</a:t>
                      </a:r>
                      <a:endParaRPr lang="en-US" sz="2000" u="sng" dirty="0"/>
                    </a:p>
                  </a:txBody>
                  <a:tcPr>
                    <a:solidFill>
                      <a:schemeClr val="bg1">
                        <a:lumMod val="95000"/>
                      </a:schemeClr>
                    </a:solidFill>
                  </a:tcPr>
                </a:tc>
              </a:tr>
            </a:tbl>
          </a:graphicData>
        </a:graphic>
      </p:graphicFrame>
    </p:spTree>
    <p:extLst>
      <p:ext uri="{BB962C8B-B14F-4D97-AF65-F5344CB8AC3E}">
        <p14:creationId xmlns:p14="http://schemas.microsoft.com/office/powerpoint/2010/main" val="411087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32" y="127356"/>
            <a:ext cx="8976168" cy="662911"/>
          </a:xfrm>
        </p:spPr>
        <p:txBody>
          <a:bodyPr>
            <a:noAutofit/>
          </a:bodyPr>
          <a:lstStyle/>
          <a:p>
            <a:r>
              <a:rPr lang="en-US" sz="2800" dirty="0"/>
              <a:t>Bull Trout</a:t>
            </a:r>
            <a:br>
              <a:rPr lang="en-US" sz="2800" dirty="0"/>
            </a:br>
            <a:r>
              <a:rPr lang="en-US" sz="2800" dirty="0"/>
              <a:t>Preliminary Document Review and Compilation</a:t>
            </a:r>
          </a:p>
        </p:txBody>
      </p:sp>
      <p:sp>
        <p:nvSpPr>
          <p:cNvPr id="3" name="Content Placeholder 2"/>
          <p:cNvSpPr>
            <a:spLocks noGrp="1"/>
          </p:cNvSpPr>
          <p:nvPr>
            <p:ph idx="1"/>
          </p:nvPr>
        </p:nvSpPr>
        <p:spPr>
          <a:xfrm>
            <a:off x="324091" y="937549"/>
            <a:ext cx="8530541" cy="5182563"/>
          </a:xfrm>
        </p:spPr>
        <p:txBody>
          <a:bodyPr>
            <a:noAutofit/>
          </a:bodyPr>
          <a:lstStyle/>
          <a:p>
            <a:r>
              <a:rPr lang="en-US" sz="1800" dirty="0" smtClean="0">
                <a:solidFill>
                  <a:schemeClr val="bg1">
                    <a:lumMod val="65000"/>
                  </a:schemeClr>
                </a:solidFill>
              </a:rPr>
              <a:t>Searched</a:t>
            </a:r>
          </a:p>
          <a:p>
            <a:r>
              <a:rPr lang="en-US" sz="1800" dirty="0">
                <a:solidFill>
                  <a:schemeClr val="bg1">
                    <a:lumMod val="65000"/>
                  </a:schemeClr>
                </a:solidFill>
              </a:rPr>
              <a:t>Identified 179 documents </a:t>
            </a:r>
          </a:p>
          <a:p>
            <a:r>
              <a:rPr lang="en-US" sz="1800" dirty="0" smtClean="0">
                <a:solidFill>
                  <a:schemeClr val="bg1">
                    <a:lumMod val="65000"/>
                  </a:schemeClr>
                </a:solidFill>
              </a:rPr>
              <a:t>Document </a:t>
            </a:r>
            <a:r>
              <a:rPr lang="en-US" sz="1800" dirty="0">
                <a:solidFill>
                  <a:schemeClr val="bg1">
                    <a:lumMod val="65000"/>
                  </a:schemeClr>
                </a:solidFill>
              </a:rPr>
              <a:t>Type</a:t>
            </a:r>
          </a:p>
          <a:p>
            <a:r>
              <a:rPr lang="en-US" sz="1800" dirty="0">
                <a:solidFill>
                  <a:schemeClr val="bg1">
                    <a:lumMod val="65000"/>
                  </a:schemeClr>
                </a:solidFill>
              </a:rPr>
              <a:t>Variables</a:t>
            </a:r>
          </a:p>
          <a:p>
            <a:r>
              <a:rPr lang="en-US" sz="2200" dirty="0" smtClean="0"/>
              <a:t>154 </a:t>
            </a:r>
            <a:r>
              <a:rPr lang="en-US" sz="2200" dirty="0" smtClean="0"/>
              <a:t>of 179 documents will </a:t>
            </a:r>
            <a:r>
              <a:rPr lang="en-US" sz="2200" dirty="0"/>
              <a:t>be reviewed </a:t>
            </a:r>
            <a:r>
              <a:rPr lang="en-US" sz="2200" dirty="0" smtClean="0"/>
              <a:t>in-depth </a:t>
            </a:r>
          </a:p>
          <a:p>
            <a:pPr lvl="1"/>
            <a:r>
              <a:rPr lang="en-US" sz="2200" dirty="0"/>
              <a:t>101 documents </a:t>
            </a:r>
            <a:r>
              <a:rPr lang="en-US" sz="2200" dirty="0" smtClean="0"/>
              <a:t>promising to have desired text</a:t>
            </a:r>
          </a:p>
          <a:p>
            <a:pPr lvl="1"/>
            <a:r>
              <a:rPr lang="en-US" sz="2200" dirty="0"/>
              <a:t>53 documents unlikely to have desired text but will </a:t>
            </a:r>
            <a:r>
              <a:rPr lang="en-US" sz="2200" dirty="0" smtClean="0"/>
              <a:t>review</a:t>
            </a:r>
          </a:p>
          <a:p>
            <a:pPr lvl="1"/>
            <a:r>
              <a:rPr lang="en-US" sz="2200" dirty="0"/>
              <a:t>25 document </a:t>
            </a:r>
            <a:r>
              <a:rPr lang="en-US" sz="2200" dirty="0" smtClean="0"/>
              <a:t>excluded since no </a:t>
            </a:r>
            <a:r>
              <a:rPr lang="en-US" sz="2200" dirty="0"/>
              <a:t>text-matching </a:t>
            </a:r>
            <a:r>
              <a:rPr lang="en-US" sz="2200" dirty="0" smtClean="0"/>
              <a:t>criteria</a:t>
            </a:r>
            <a:endParaRPr lang="en-US" sz="2200" dirty="0"/>
          </a:p>
          <a:p>
            <a:pPr lvl="1"/>
            <a:endParaRPr lang="en-US" sz="2200" dirty="0"/>
          </a:p>
          <a:p>
            <a:pPr lvl="1"/>
            <a:endParaRPr lang="en-US" sz="2200" dirty="0"/>
          </a:p>
          <a:p>
            <a:endParaRPr lang="en-US" sz="2200" dirty="0" smtClean="0"/>
          </a:p>
          <a:p>
            <a:endParaRPr lang="en-US" sz="2200" dirty="0"/>
          </a:p>
        </p:txBody>
      </p:sp>
      <p:pic>
        <p:nvPicPr>
          <p:cNvPr id="7" name="Picture 6"/>
          <p:cNvPicPr>
            <a:picLocks noChangeAspect="1"/>
          </p:cNvPicPr>
          <p:nvPr/>
        </p:nvPicPr>
        <p:blipFill>
          <a:blip r:embed="rId2"/>
          <a:stretch>
            <a:fillRect/>
          </a:stretch>
        </p:blipFill>
        <p:spPr>
          <a:xfrm>
            <a:off x="1162543" y="3864999"/>
            <a:ext cx="7981457" cy="3066178"/>
          </a:xfrm>
          <a:prstGeom prst="rect">
            <a:avLst/>
          </a:prstGeom>
        </p:spPr>
      </p:pic>
    </p:spTree>
    <p:extLst>
      <p:ext uri="{BB962C8B-B14F-4D97-AF65-F5344CB8AC3E}">
        <p14:creationId xmlns:p14="http://schemas.microsoft.com/office/powerpoint/2010/main" val="1355580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463"/>
            <a:ext cx="8229600" cy="1143000"/>
          </a:xfrm>
        </p:spPr>
        <p:txBody>
          <a:bodyPr>
            <a:normAutofit/>
          </a:bodyPr>
          <a:lstStyle/>
          <a:p>
            <a:r>
              <a:rPr lang="en-US" sz="3600" dirty="0"/>
              <a:t>Bull Trout - Sample Extraction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61459759"/>
              </p:ext>
            </p:extLst>
          </p:nvPr>
        </p:nvGraphicFramePr>
        <p:xfrm>
          <a:off x="4440" y="1231463"/>
          <a:ext cx="9139560" cy="5626538"/>
        </p:xfrm>
        <a:graphic>
          <a:graphicData uri="http://schemas.openxmlformats.org/drawingml/2006/table">
            <a:tbl>
              <a:tblPr firstRow="1" bandRow="1">
                <a:tableStyleId>{5C22544A-7EE6-4342-B048-85BDC9FD1C3A}</a:tableStyleId>
              </a:tblPr>
              <a:tblGrid>
                <a:gridCol w="1469253"/>
                <a:gridCol w="6289451"/>
                <a:gridCol w="1380856"/>
              </a:tblGrid>
              <a:tr h="522990">
                <a:tc>
                  <a:txBody>
                    <a:bodyPr/>
                    <a:lstStyle/>
                    <a:p>
                      <a:r>
                        <a:rPr lang="en-US" sz="2000" dirty="0" smtClean="0">
                          <a:latin typeface="Arial Narrow" panose="020B0606020202030204" pitchFamily="34" charset="0"/>
                        </a:rPr>
                        <a:t>Variable</a:t>
                      </a:r>
                      <a:endParaRPr lang="en-US" sz="2000" dirty="0">
                        <a:latin typeface="Arial Narrow" panose="020B0606020202030204" pitchFamily="34" charset="0"/>
                      </a:endParaRPr>
                    </a:p>
                  </a:txBody>
                  <a:tcPr/>
                </a:tc>
                <a:tc>
                  <a:txBody>
                    <a:bodyPr/>
                    <a:lstStyle/>
                    <a:p>
                      <a:r>
                        <a:rPr lang="en-US" sz="2000" dirty="0" smtClean="0">
                          <a:latin typeface="Arial Narrow" panose="020B0606020202030204" pitchFamily="34" charset="0"/>
                        </a:rPr>
                        <a:t>Statement</a:t>
                      </a:r>
                      <a:endParaRPr lang="en-US" sz="2000" dirty="0">
                        <a:latin typeface="Arial Narrow" panose="020B0606020202030204" pitchFamily="34" charset="0"/>
                      </a:endParaRPr>
                    </a:p>
                  </a:txBody>
                  <a:tcPr/>
                </a:tc>
                <a:tc>
                  <a:txBody>
                    <a:bodyPr/>
                    <a:lstStyle/>
                    <a:p>
                      <a:r>
                        <a:rPr lang="en-US" sz="2000" dirty="0" smtClean="0">
                          <a:latin typeface="Arial Narrow" panose="020B0606020202030204" pitchFamily="34" charset="0"/>
                        </a:rPr>
                        <a:t>Entity</a:t>
                      </a:r>
                      <a:endParaRPr lang="en-US" sz="2000" dirty="0">
                        <a:latin typeface="Arial Narrow" panose="020B0606020202030204" pitchFamily="34" charset="0"/>
                      </a:endParaRPr>
                    </a:p>
                  </a:txBody>
                  <a:tcPr/>
                </a:tc>
              </a:tr>
              <a:tr h="725477">
                <a:tc>
                  <a:txBody>
                    <a:bodyPr/>
                    <a:lstStyle/>
                    <a:p>
                      <a:pPr algn="l" fontAlgn="b"/>
                      <a:r>
                        <a:rPr lang="en-US" sz="2000" b="0" i="0" u="none" strike="noStrike" dirty="0" smtClean="0">
                          <a:solidFill>
                            <a:srgbClr val="000000"/>
                          </a:solidFill>
                          <a:effectLst/>
                          <a:latin typeface="Arial Narrow" panose="020B0606020202030204" pitchFamily="34" charset="0"/>
                        </a:rPr>
                        <a:t>Vision</a:t>
                      </a:r>
                      <a:endParaRPr lang="en-US" sz="2000" b="0" i="0" u="none" strike="noStrike" dirty="0">
                        <a:solidFill>
                          <a:srgbClr val="000000"/>
                        </a:solidFill>
                        <a:effectLst/>
                        <a:latin typeface="Arial Narrow" panose="020B0606020202030204" pitchFamily="34" charset="0"/>
                      </a:endParaRPr>
                    </a:p>
                  </a:txBody>
                  <a:tcPr marL="7620" marR="7620" marT="7620" marB="0" anchor="b"/>
                </a:tc>
                <a:tc>
                  <a:txBody>
                    <a:bodyPr/>
                    <a:lstStyle/>
                    <a:p>
                      <a:pPr algn="l" fontAlgn="b"/>
                      <a:r>
                        <a:rPr lang="en-US" sz="2000" b="0" i="0" u="none" strike="noStrike" dirty="0">
                          <a:solidFill>
                            <a:srgbClr val="000000"/>
                          </a:solidFill>
                          <a:effectLst/>
                          <a:latin typeface="Arial Narrow" panose="020B0606020202030204" pitchFamily="34" charset="0"/>
                        </a:rPr>
                        <a:t>Washington lower Columbia </a:t>
                      </a:r>
                      <a:r>
                        <a:rPr lang="en-US" sz="2000" b="0" i="0" u="none" strike="noStrike" dirty="0" smtClean="0">
                          <a:solidFill>
                            <a:srgbClr val="000000"/>
                          </a:solidFill>
                          <a:effectLst/>
                          <a:latin typeface="Arial Narrow" panose="020B0606020202030204" pitchFamily="34" charset="0"/>
                        </a:rPr>
                        <a:t>…bull </a:t>
                      </a:r>
                      <a:r>
                        <a:rPr lang="en-US" sz="2000" b="0" i="0" u="none" strike="noStrike" dirty="0">
                          <a:solidFill>
                            <a:srgbClr val="000000"/>
                          </a:solidFill>
                          <a:effectLst/>
                          <a:latin typeface="Arial Narrow" panose="020B0606020202030204" pitchFamily="34" charset="0"/>
                        </a:rPr>
                        <a:t>trout are recovered to healthy, harvestable levels that will sustain productive </a:t>
                      </a:r>
                      <a:r>
                        <a:rPr lang="en-US" sz="2000" b="0" i="0" u="none" strike="noStrike" dirty="0" smtClean="0">
                          <a:solidFill>
                            <a:srgbClr val="000000"/>
                          </a:solidFill>
                          <a:effectLst/>
                          <a:latin typeface="Arial Narrow" panose="020B0606020202030204" pitchFamily="34" charset="0"/>
                        </a:rPr>
                        <a:t>… </a:t>
                      </a:r>
                      <a:r>
                        <a:rPr lang="en-US" sz="2000" b="0" i="0" u="none" strike="noStrike" dirty="0">
                          <a:solidFill>
                            <a:srgbClr val="000000"/>
                          </a:solidFill>
                          <a:effectLst/>
                          <a:latin typeface="Arial Narrow" panose="020B0606020202030204" pitchFamily="34" charset="0"/>
                        </a:rPr>
                        <a:t>fisheries </a:t>
                      </a:r>
                      <a:r>
                        <a:rPr lang="en-US" sz="2000" b="0" i="0" u="none" strike="noStrike" dirty="0" smtClean="0">
                          <a:solidFill>
                            <a:srgbClr val="000000"/>
                          </a:solidFill>
                          <a:effectLst/>
                          <a:latin typeface="Arial Narrow" panose="020B0606020202030204" pitchFamily="34" charset="0"/>
                        </a:rPr>
                        <a:t>…</a:t>
                      </a:r>
                      <a:endParaRPr lang="en-US" sz="2000" b="0" i="0" u="none" strike="noStrike" dirty="0">
                        <a:solidFill>
                          <a:srgbClr val="000000"/>
                        </a:solidFill>
                        <a:effectLst/>
                        <a:latin typeface="Arial Narrow" panose="020B0606020202030204" pitchFamily="34" charset="0"/>
                      </a:endParaRPr>
                    </a:p>
                  </a:txBody>
                  <a:tcPr marL="7620" marR="7620" marT="7620" marB="0" anchor="b"/>
                </a:tc>
                <a:tc>
                  <a:txBody>
                    <a:bodyPr/>
                    <a:lstStyle/>
                    <a:p>
                      <a:r>
                        <a:rPr lang="en-US" sz="2000" dirty="0" smtClean="0">
                          <a:latin typeface="Arial Narrow" panose="020B0606020202030204" pitchFamily="34" charset="0"/>
                        </a:rPr>
                        <a:t>LCFRB</a:t>
                      </a:r>
                      <a:r>
                        <a:rPr lang="en-US" sz="2000" baseline="0" dirty="0" smtClean="0">
                          <a:latin typeface="Arial Narrow" panose="020B0606020202030204" pitchFamily="34" charset="0"/>
                        </a:rPr>
                        <a:t>  2010</a:t>
                      </a:r>
                      <a:endParaRPr lang="en-US" sz="2000" dirty="0">
                        <a:latin typeface="Arial Narrow" panose="020B0606020202030204" pitchFamily="34" charset="0"/>
                      </a:endParaRPr>
                    </a:p>
                  </a:txBody>
                  <a:tcPr/>
                </a:tc>
              </a:tr>
              <a:tr h="954160">
                <a:tc>
                  <a:txBody>
                    <a:bodyPr/>
                    <a:lstStyle/>
                    <a:p>
                      <a:pPr algn="l" fontAlgn="b"/>
                      <a:r>
                        <a:rPr lang="en-US" sz="2000" b="0" i="0" u="none" strike="noStrike" dirty="0">
                          <a:solidFill>
                            <a:srgbClr val="000000"/>
                          </a:solidFill>
                          <a:effectLst/>
                          <a:latin typeface="Arial Narrow" panose="020B0606020202030204" pitchFamily="34" charset="0"/>
                        </a:rPr>
                        <a:t>Objective</a:t>
                      </a:r>
                    </a:p>
                  </a:txBody>
                  <a:tcPr marL="7620" marR="7620" marT="7620" marB="0" anchor="b"/>
                </a:tc>
                <a:tc>
                  <a:txBody>
                    <a:bodyPr/>
                    <a:lstStyle/>
                    <a:p>
                      <a:pPr algn="l" fontAlgn="b"/>
                      <a:r>
                        <a:rPr lang="en-US" sz="2000" b="0" i="0" u="none" strike="noStrike" dirty="0">
                          <a:solidFill>
                            <a:srgbClr val="000000"/>
                          </a:solidFill>
                          <a:effectLst/>
                          <a:latin typeface="Arial Narrow" panose="020B0606020202030204" pitchFamily="34" charset="0"/>
                        </a:rPr>
                        <a:t>Maintain and/or restore viable populations of bull trout within the three major population groups in the Blackfoot </a:t>
                      </a:r>
                      <a:r>
                        <a:rPr lang="en-US" sz="2000" b="0" i="0" u="none" strike="noStrike" dirty="0" err="1">
                          <a:solidFill>
                            <a:srgbClr val="000000"/>
                          </a:solidFill>
                          <a:effectLst/>
                          <a:latin typeface="Arial Narrow" panose="020B0606020202030204" pitchFamily="34" charset="0"/>
                        </a:rPr>
                        <a:t>Subbasin</a:t>
                      </a:r>
                      <a:endParaRPr lang="en-US" sz="2000" b="0" i="0" u="none" strike="noStrike" dirty="0">
                        <a:solidFill>
                          <a:srgbClr val="000000"/>
                        </a:solidFill>
                        <a:effectLst/>
                        <a:latin typeface="Arial Narrow" panose="020B0606020202030204" pitchFamily="34" charset="0"/>
                      </a:endParaRPr>
                    </a:p>
                  </a:txBody>
                  <a:tcPr marL="7620" marR="7620" marT="7620" marB="0" anchor="b"/>
                </a:tc>
                <a:tc>
                  <a:txBody>
                    <a:bodyPr/>
                    <a:lstStyle/>
                    <a:p>
                      <a:pPr algn="l" fontAlgn="b"/>
                      <a:r>
                        <a:rPr lang="en-US" sz="2000" b="0" i="0" u="none" strike="noStrike" dirty="0" smtClean="0">
                          <a:solidFill>
                            <a:srgbClr val="000000"/>
                          </a:solidFill>
                          <a:effectLst/>
                          <a:latin typeface="Arial Narrow" panose="020B0606020202030204" pitchFamily="34" charset="0"/>
                        </a:rPr>
                        <a:t>Blackfoot Challenge  2014</a:t>
                      </a:r>
                      <a:endParaRPr lang="en-US" sz="2000" b="0" i="0" u="none" strike="noStrike" dirty="0">
                        <a:solidFill>
                          <a:srgbClr val="000000"/>
                        </a:solidFill>
                        <a:effectLst/>
                        <a:latin typeface="Arial Narrow" panose="020B0606020202030204" pitchFamily="34" charset="0"/>
                      </a:endParaRPr>
                    </a:p>
                  </a:txBody>
                  <a:tcPr marL="7620" marR="7620" marT="7620" marB="0" anchor="b"/>
                </a:tc>
              </a:tr>
              <a:tr h="749062">
                <a:tc>
                  <a:txBody>
                    <a:bodyPr/>
                    <a:lstStyle/>
                    <a:p>
                      <a:pPr algn="l" fontAlgn="b"/>
                      <a:r>
                        <a:rPr lang="en-US" sz="2000" b="0" i="0" u="none" strike="noStrike" dirty="0" smtClean="0">
                          <a:solidFill>
                            <a:srgbClr val="000000"/>
                          </a:solidFill>
                          <a:effectLst/>
                          <a:latin typeface="Arial Narrow" panose="020B0606020202030204" pitchFamily="34" charset="0"/>
                        </a:rPr>
                        <a:t>Abundance Target</a:t>
                      </a:r>
                      <a:endParaRPr lang="en-US" sz="2000" b="0" i="0" u="none" strike="noStrike" dirty="0">
                        <a:solidFill>
                          <a:srgbClr val="000000"/>
                        </a:solidFill>
                        <a:effectLst/>
                        <a:latin typeface="Arial Narrow" panose="020B0606020202030204" pitchFamily="34" charset="0"/>
                      </a:endParaRPr>
                    </a:p>
                  </a:txBody>
                  <a:tcPr marL="7620" marR="7620" marT="7620" marB="0" anchor="b"/>
                </a:tc>
                <a:tc>
                  <a:txBody>
                    <a:bodyPr/>
                    <a:lstStyle/>
                    <a:p>
                      <a:pPr algn="l" fontAlgn="b"/>
                      <a:r>
                        <a:rPr lang="en-US" sz="2000" b="0" i="0" u="none" strike="noStrike" dirty="0">
                          <a:solidFill>
                            <a:srgbClr val="000000"/>
                          </a:solidFill>
                          <a:effectLst/>
                          <a:latin typeface="Arial Narrow" panose="020B0606020202030204" pitchFamily="34" charset="0"/>
                        </a:rPr>
                        <a:t>Abundance target of 1,000 adults, distributed in the West Fork, its tributaries, and </a:t>
                      </a:r>
                      <a:r>
                        <a:rPr lang="en-US" sz="2000" b="0" i="0" u="none" strike="noStrike" dirty="0" err="1">
                          <a:solidFill>
                            <a:srgbClr val="000000"/>
                          </a:solidFill>
                          <a:effectLst/>
                          <a:latin typeface="Arial Narrow" panose="020B0606020202030204" pitchFamily="34" charset="0"/>
                        </a:rPr>
                        <a:t>mainstem</a:t>
                      </a:r>
                      <a:r>
                        <a:rPr lang="en-US" sz="2000" b="0" i="0" u="none" strike="noStrike" dirty="0">
                          <a:solidFill>
                            <a:srgbClr val="000000"/>
                          </a:solidFill>
                          <a:effectLst/>
                          <a:latin typeface="Arial Narrow" panose="020B0606020202030204" pitchFamily="34" charset="0"/>
                        </a:rPr>
                        <a:t> Klickitat River</a:t>
                      </a:r>
                    </a:p>
                  </a:txBody>
                  <a:tcPr marL="7620" marR="7620" marT="7620" marB="0" anchor="b"/>
                </a:tc>
                <a:tc>
                  <a:txBody>
                    <a:bodyPr/>
                    <a:lstStyle/>
                    <a:p>
                      <a:r>
                        <a:rPr lang="en-US" sz="2000" dirty="0" smtClean="0">
                          <a:latin typeface="Arial Narrow" panose="020B0606020202030204" pitchFamily="34" charset="0"/>
                        </a:rPr>
                        <a:t>YN, WDFW 2008</a:t>
                      </a:r>
                      <a:endParaRPr lang="en-US" sz="2000" dirty="0">
                        <a:latin typeface="Arial Narrow" panose="020B0606020202030204" pitchFamily="34" charset="0"/>
                      </a:endParaRPr>
                    </a:p>
                  </a:txBody>
                  <a:tcPr/>
                </a:tc>
              </a:tr>
              <a:tr h="1317813">
                <a:tc>
                  <a:txBody>
                    <a:bodyPr/>
                    <a:lstStyle/>
                    <a:p>
                      <a:pPr algn="l" fontAlgn="b"/>
                      <a:r>
                        <a:rPr lang="en-US" sz="2000" b="0" i="0" u="none" strike="noStrike" dirty="0">
                          <a:solidFill>
                            <a:srgbClr val="000000"/>
                          </a:solidFill>
                          <a:effectLst/>
                          <a:latin typeface="Arial Narrow" panose="020B0606020202030204" pitchFamily="34" charset="0"/>
                        </a:rPr>
                        <a:t>Criteria</a:t>
                      </a:r>
                    </a:p>
                  </a:txBody>
                  <a:tcPr marL="7620" marR="7620" marT="7620" marB="0" anchor="b"/>
                </a:tc>
                <a:tc>
                  <a:txBody>
                    <a:bodyPr/>
                    <a:lstStyle/>
                    <a:p>
                      <a:pPr algn="l" fontAlgn="b"/>
                      <a:r>
                        <a:rPr lang="en-US" sz="2000" b="0" i="0" u="none" strike="noStrike" dirty="0" smtClean="0">
                          <a:solidFill>
                            <a:srgbClr val="000000"/>
                          </a:solidFill>
                          <a:effectLst/>
                          <a:latin typeface="Arial Narrow" panose="020B0606020202030204" pitchFamily="34" charset="0"/>
                        </a:rPr>
                        <a:t>(within 15-25 </a:t>
                      </a:r>
                      <a:r>
                        <a:rPr lang="en-US" sz="2000" b="0" i="0" u="none" strike="noStrike" dirty="0" err="1" smtClean="0">
                          <a:solidFill>
                            <a:srgbClr val="000000"/>
                          </a:solidFill>
                          <a:effectLst/>
                          <a:latin typeface="Arial Narrow" panose="020B0606020202030204" pitchFamily="34" charset="0"/>
                        </a:rPr>
                        <a:t>yrs</a:t>
                      </a:r>
                      <a:r>
                        <a:rPr lang="en-US" sz="2000" b="0" i="0" u="none" strike="noStrike" dirty="0" smtClean="0">
                          <a:solidFill>
                            <a:srgbClr val="000000"/>
                          </a:solidFill>
                          <a:effectLst/>
                          <a:latin typeface="Arial Narrow" panose="020B0606020202030204" pitchFamily="34" charset="0"/>
                        </a:rPr>
                        <a:t>) abundance </a:t>
                      </a:r>
                      <a:r>
                        <a:rPr lang="en-US" sz="2000" b="0" i="0" u="none" strike="noStrike" dirty="0">
                          <a:solidFill>
                            <a:srgbClr val="000000"/>
                          </a:solidFill>
                          <a:effectLst/>
                          <a:latin typeface="Arial Narrow" panose="020B0606020202030204" pitchFamily="34" charset="0"/>
                        </a:rPr>
                        <a:t>of Upper Columbia bull trout will increase and maintain a 12-year geometric mean of 4,144-5,402 </a:t>
                      </a:r>
                      <a:r>
                        <a:rPr lang="en-US" sz="2000" b="0" i="0" u="none" strike="noStrike" dirty="0" err="1">
                          <a:solidFill>
                            <a:srgbClr val="000000"/>
                          </a:solidFill>
                          <a:effectLst/>
                          <a:latin typeface="Arial Narrow" panose="020B0606020202030204" pitchFamily="34" charset="0"/>
                        </a:rPr>
                        <a:t>spawners</a:t>
                      </a:r>
                      <a:r>
                        <a:rPr lang="en-US" sz="2000" b="0" i="0" u="none" strike="noStrike" dirty="0">
                          <a:solidFill>
                            <a:srgbClr val="000000"/>
                          </a:solidFill>
                          <a:effectLst/>
                          <a:latin typeface="Arial Narrow" panose="020B0606020202030204" pitchFamily="34" charset="0"/>
                        </a:rPr>
                        <a:t> </a:t>
                      </a:r>
                      <a:r>
                        <a:rPr lang="en-US" sz="2000" b="0" i="0" u="none" strike="noStrike" dirty="0" smtClean="0">
                          <a:solidFill>
                            <a:srgbClr val="000000"/>
                          </a:solidFill>
                          <a:effectLst/>
                          <a:latin typeface="Arial Narrow" panose="020B0606020202030204" pitchFamily="34" charset="0"/>
                        </a:rPr>
                        <a:t>…</a:t>
                      </a:r>
                      <a:r>
                        <a:rPr lang="en-US" sz="1800" b="0" i="0" u="none" strike="noStrike" dirty="0" smtClean="0">
                          <a:solidFill>
                            <a:srgbClr val="000000"/>
                          </a:solidFill>
                          <a:effectLst/>
                          <a:latin typeface="Arial Narrow" panose="020B0606020202030204" pitchFamily="34" charset="0"/>
                        </a:rPr>
                        <a:t> (Wenatchee </a:t>
                      </a:r>
                      <a:r>
                        <a:rPr lang="en-US" sz="1800" b="0" i="0" u="none" strike="noStrike" dirty="0">
                          <a:solidFill>
                            <a:srgbClr val="000000"/>
                          </a:solidFill>
                          <a:effectLst/>
                          <a:latin typeface="Arial Narrow" panose="020B0606020202030204" pitchFamily="34" charset="0"/>
                        </a:rPr>
                        <a:t>1,612-2,257; </a:t>
                      </a:r>
                      <a:r>
                        <a:rPr lang="en-US" sz="1800" b="0" i="0" u="none" strike="noStrike" dirty="0" err="1">
                          <a:solidFill>
                            <a:srgbClr val="000000"/>
                          </a:solidFill>
                          <a:effectLst/>
                          <a:latin typeface="Arial Narrow" panose="020B0606020202030204" pitchFamily="34" charset="0"/>
                        </a:rPr>
                        <a:t>Entiat</a:t>
                      </a:r>
                      <a:r>
                        <a:rPr lang="en-US" sz="1800" b="0" i="0" u="none" strike="noStrike" dirty="0">
                          <a:solidFill>
                            <a:srgbClr val="000000"/>
                          </a:solidFill>
                          <a:effectLst/>
                          <a:latin typeface="Arial Narrow" panose="020B0606020202030204" pitchFamily="34" charset="0"/>
                        </a:rPr>
                        <a:t> 298-417; </a:t>
                      </a:r>
                      <a:r>
                        <a:rPr lang="en-US" sz="1800" b="0" i="0" u="none" strike="noStrike" dirty="0" err="1">
                          <a:solidFill>
                            <a:srgbClr val="000000"/>
                          </a:solidFill>
                          <a:effectLst/>
                          <a:latin typeface="Arial Narrow" panose="020B0606020202030204" pitchFamily="34" charset="0"/>
                        </a:rPr>
                        <a:t>Methow</a:t>
                      </a:r>
                      <a:r>
                        <a:rPr lang="en-US" sz="1800" b="0" i="0" u="none" strike="noStrike" dirty="0">
                          <a:solidFill>
                            <a:srgbClr val="000000"/>
                          </a:solidFill>
                          <a:effectLst/>
                          <a:latin typeface="Arial Narrow" panose="020B0606020202030204" pitchFamily="34" charset="0"/>
                        </a:rPr>
                        <a:t> </a:t>
                      </a:r>
                      <a:r>
                        <a:rPr lang="en-US" sz="1800" b="0" i="0" u="none" strike="noStrike" dirty="0" smtClean="0">
                          <a:solidFill>
                            <a:srgbClr val="000000"/>
                          </a:solidFill>
                          <a:effectLst/>
                          <a:latin typeface="Arial Narrow" panose="020B0606020202030204" pitchFamily="34" charset="0"/>
                        </a:rPr>
                        <a:t>1,234-1,728)</a:t>
                      </a:r>
                      <a:endParaRPr lang="en-US" sz="1800" b="0" i="0" u="none" strike="noStrike" dirty="0">
                        <a:solidFill>
                          <a:srgbClr val="000000"/>
                        </a:solidFill>
                        <a:effectLst/>
                        <a:latin typeface="Arial Narrow" panose="020B0606020202030204" pitchFamily="34" charset="0"/>
                      </a:endParaRPr>
                    </a:p>
                  </a:txBody>
                  <a:tcPr marL="7620" marR="7620" marT="7620" marB="0" anchor="b"/>
                </a:tc>
                <a:tc>
                  <a:txBody>
                    <a:bodyPr/>
                    <a:lstStyle/>
                    <a:p>
                      <a:r>
                        <a:rPr lang="en-US" sz="2000" dirty="0" smtClean="0">
                          <a:latin typeface="Arial Narrow" panose="020B0606020202030204" pitchFamily="34" charset="0"/>
                        </a:rPr>
                        <a:t>UCSRB 2007</a:t>
                      </a:r>
                      <a:endParaRPr lang="en-US" sz="2000" dirty="0">
                        <a:latin typeface="Arial Narrow" panose="020B0606020202030204" pitchFamily="34" charset="0"/>
                      </a:endParaRPr>
                    </a:p>
                  </a:txBody>
                  <a:tcPr/>
                </a:tc>
              </a:tr>
              <a:tr h="1357036">
                <a:tc>
                  <a:txBody>
                    <a:bodyPr/>
                    <a:lstStyle/>
                    <a:p>
                      <a:pPr algn="l" fontAlgn="b"/>
                      <a:r>
                        <a:rPr lang="en-US" sz="2000" b="0" i="0" u="none" strike="noStrike" dirty="0">
                          <a:solidFill>
                            <a:srgbClr val="000000"/>
                          </a:solidFill>
                          <a:effectLst/>
                          <a:latin typeface="Arial Narrow" panose="020B0606020202030204" pitchFamily="34" charset="0"/>
                        </a:rPr>
                        <a:t>Objective </a:t>
                      </a:r>
                      <a:r>
                        <a:rPr lang="en-US" sz="2000" b="0" i="0" u="none" strike="noStrike" dirty="0" smtClean="0">
                          <a:solidFill>
                            <a:srgbClr val="000000"/>
                          </a:solidFill>
                          <a:effectLst/>
                          <a:latin typeface="Arial Narrow" panose="020B0606020202030204" pitchFamily="34" charset="0"/>
                        </a:rPr>
                        <a:t>(aka Recovery </a:t>
                      </a:r>
                      <a:r>
                        <a:rPr lang="en-US" sz="2000" b="0" i="0" u="none" strike="noStrike" dirty="0">
                          <a:solidFill>
                            <a:srgbClr val="000000"/>
                          </a:solidFill>
                          <a:effectLst/>
                          <a:latin typeface="Arial Narrow" panose="020B0606020202030204" pitchFamily="34" charset="0"/>
                        </a:rPr>
                        <a:t>Goal in </a:t>
                      </a:r>
                      <a:r>
                        <a:rPr lang="en-US" sz="2000" b="0" i="0" u="none" strike="noStrike" dirty="0" err="1">
                          <a:solidFill>
                            <a:srgbClr val="000000"/>
                          </a:solidFill>
                          <a:effectLst/>
                          <a:latin typeface="Arial Narrow" panose="020B0606020202030204" pitchFamily="34" charset="0"/>
                        </a:rPr>
                        <a:t>Subbasin</a:t>
                      </a:r>
                      <a:r>
                        <a:rPr lang="en-US" sz="2000" b="0" i="0" u="none" strike="noStrike" dirty="0">
                          <a:solidFill>
                            <a:srgbClr val="000000"/>
                          </a:solidFill>
                          <a:effectLst/>
                          <a:latin typeface="Arial Narrow" panose="020B0606020202030204" pitchFamily="34" charset="0"/>
                        </a:rPr>
                        <a:t> Plan)</a:t>
                      </a:r>
                    </a:p>
                  </a:txBody>
                  <a:tcPr marL="7620" marR="7620" marT="7620" marB="0" anchor="b"/>
                </a:tc>
                <a:tc>
                  <a:txBody>
                    <a:bodyPr/>
                    <a:lstStyle/>
                    <a:p>
                      <a:pPr algn="l" fontAlgn="b"/>
                      <a:r>
                        <a:rPr lang="en-US" sz="2000" b="0" i="0" u="none" strike="noStrike" dirty="0">
                          <a:solidFill>
                            <a:srgbClr val="000000"/>
                          </a:solidFill>
                          <a:effectLst/>
                          <a:latin typeface="Arial Narrow" panose="020B0606020202030204" pitchFamily="34" charset="0"/>
                        </a:rPr>
                        <a:t>Conserve genetically diverse populations of bull trout populations within the Malheur Recovery Unit. This can best be achieved by ensuring connectivity between the North Fork Malheur River and the Upper Malheur River.</a:t>
                      </a:r>
                    </a:p>
                  </a:txBody>
                  <a:tcPr marL="7620" marR="7620" marT="7620" marB="0" anchor="b"/>
                </a:tc>
                <a:tc>
                  <a:txBody>
                    <a:bodyPr/>
                    <a:lstStyle/>
                    <a:p>
                      <a:r>
                        <a:rPr lang="en-US" sz="2000" dirty="0" smtClean="0">
                          <a:latin typeface="Arial Narrow" panose="020B0606020202030204" pitchFamily="34" charset="0"/>
                        </a:rPr>
                        <a:t>USFWS 2002</a:t>
                      </a:r>
                      <a:endParaRPr lang="en-US" sz="2000" dirty="0">
                        <a:latin typeface="Arial Narrow" panose="020B0606020202030204" pitchFamily="34" charset="0"/>
                      </a:endParaRPr>
                    </a:p>
                  </a:txBody>
                  <a:tcPr/>
                </a:tc>
              </a:tr>
            </a:tbl>
          </a:graphicData>
        </a:graphic>
      </p:graphicFrame>
    </p:spTree>
    <p:extLst>
      <p:ext uri="{BB962C8B-B14F-4D97-AF65-F5344CB8AC3E}">
        <p14:creationId xmlns:p14="http://schemas.microsoft.com/office/powerpoint/2010/main" val="1699543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235"/>
            <a:ext cx="8229600" cy="1143000"/>
          </a:xfrm>
        </p:spPr>
        <p:txBody>
          <a:bodyPr>
            <a:normAutofit/>
          </a:bodyPr>
          <a:lstStyle/>
          <a:p>
            <a:r>
              <a:rPr lang="en-US" dirty="0" smtClean="0"/>
              <a:t>We Need your Assistance</a:t>
            </a:r>
            <a:endParaRPr lang="en-US" sz="2200" i="1" dirty="0"/>
          </a:p>
        </p:txBody>
      </p:sp>
      <p:sp>
        <p:nvSpPr>
          <p:cNvPr id="3" name="Content Placeholder 2"/>
          <p:cNvSpPr>
            <a:spLocks noGrp="1"/>
          </p:cNvSpPr>
          <p:nvPr>
            <p:ph idx="1"/>
          </p:nvPr>
        </p:nvSpPr>
        <p:spPr>
          <a:xfrm>
            <a:off x="457199" y="1524000"/>
            <a:ext cx="8393185" cy="4602165"/>
          </a:xfrm>
        </p:spPr>
        <p:txBody>
          <a:bodyPr>
            <a:normAutofit/>
          </a:bodyPr>
          <a:lstStyle/>
          <a:p>
            <a:pPr marL="0" indent="0">
              <a:buNone/>
            </a:pPr>
            <a:r>
              <a:rPr lang="en-US" sz="2200" b="1" dirty="0" smtClean="0"/>
              <a:t>By June 30</a:t>
            </a:r>
            <a:r>
              <a:rPr lang="en-US" sz="2200" b="1" baseline="30000" dirty="0" smtClean="0"/>
              <a:t>th</a:t>
            </a:r>
            <a:r>
              <a:rPr lang="en-US" sz="2200" b="1" dirty="0" smtClean="0"/>
              <a:t> </a:t>
            </a:r>
          </a:p>
          <a:p>
            <a:r>
              <a:rPr lang="en-US" sz="2200" dirty="0" smtClean="0"/>
              <a:t>Provide documents missed that we should review </a:t>
            </a:r>
          </a:p>
          <a:p>
            <a:pPr lvl="1"/>
            <a:r>
              <a:rPr lang="en-US" sz="2200" dirty="0" smtClean="0"/>
              <a:t>Include web-link or document</a:t>
            </a:r>
          </a:p>
          <a:p>
            <a:r>
              <a:rPr lang="en-US" sz="2200" dirty="0" smtClean="0"/>
              <a:t>Identify documents </a:t>
            </a:r>
            <a:r>
              <a:rPr lang="en-US" sz="2200" dirty="0" smtClean="0"/>
              <a:t>superseded </a:t>
            </a:r>
            <a:r>
              <a:rPr lang="en-US" sz="2200" dirty="0" smtClean="0"/>
              <a:t>by newer documents</a:t>
            </a:r>
          </a:p>
          <a:p>
            <a:pPr lvl="1"/>
            <a:r>
              <a:rPr lang="en-US" sz="2200" dirty="0" smtClean="0"/>
              <a:t>Indicate the documents and their relationship</a:t>
            </a:r>
          </a:p>
          <a:p>
            <a:r>
              <a:rPr lang="en-US" sz="2200" dirty="0" smtClean="0"/>
              <a:t>Suggest change to publication year range</a:t>
            </a:r>
          </a:p>
          <a:p>
            <a:pPr lvl="1"/>
            <a:r>
              <a:rPr lang="en-US" sz="2200" dirty="0" smtClean="0"/>
              <a:t>Should we go further back in time?</a:t>
            </a:r>
          </a:p>
          <a:p>
            <a:pPr marL="42862" indent="0">
              <a:buNone/>
            </a:pPr>
            <a:endParaRPr lang="en-US" sz="2200" dirty="0" smtClean="0"/>
          </a:p>
          <a:p>
            <a:pPr marL="42862" indent="0">
              <a:buNone/>
            </a:pPr>
            <a:r>
              <a:rPr lang="en-US" sz="2200" i="1" dirty="0" smtClean="0"/>
              <a:t>Draft document list: https</a:t>
            </a:r>
            <a:r>
              <a:rPr lang="en-US" sz="2200" i="1" dirty="0"/>
              <a:t>://nwcouncil.box.com/s/fj82izyn3evoi8lf72pyq2x3v89o3hfg</a:t>
            </a:r>
          </a:p>
          <a:p>
            <a:pPr lvl="1"/>
            <a:endParaRPr lang="en-US" sz="2500" dirty="0" smtClean="0"/>
          </a:p>
          <a:p>
            <a:pPr marL="0" indent="0">
              <a:buNone/>
            </a:pPr>
            <a:endParaRPr lang="en-US" sz="2200" dirty="0"/>
          </a:p>
        </p:txBody>
      </p:sp>
    </p:spTree>
    <p:extLst>
      <p:ext uri="{BB962C8B-B14F-4D97-AF65-F5344CB8AC3E}">
        <p14:creationId xmlns:p14="http://schemas.microsoft.com/office/powerpoint/2010/main" val="782956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473"/>
            <a:ext cx="8229600" cy="550985"/>
          </a:xfrm>
        </p:spPr>
        <p:txBody>
          <a:bodyPr>
            <a:normAutofit fontScale="90000"/>
          </a:bodyPr>
          <a:lstStyle/>
          <a:p>
            <a:r>
              <a:rPr lang="en-US" dirty="0" smtClean="0"/>
              <a:t>Next Steps</a:t>
            </a:r>
            <a:endParaRPr lang="en-US" dirty="0"/>
          </a:p>
        </p:txBody>
      </p:sp>
      <p:sp>
        <p:nvSpPr>
          <p:cNvPr id="3" name="Content Placeholder 2"/>
          <p:cNvSpPr>
            <a:spLocks noGrp="1"/>
          </p:cNvSpPr>
          <p:nvPr>
            <p:ph idx="1"/>
          </p:nvPr>
        </p:nvSpPr>
        <p:spPr>
          <a:xfrm>
            <a:off x="0" y="692458"/>
            <a:ext cx="9042400" cy="5795428"/>
          </a:xfrm>
        </p:spPr>
        <p:txBody>
          <a:bodyPr>
            <a:noAutofit/>
          </a:bodyPr>
          <a:lstStyle/>
          <a:p>
            <a:r>
              <a:rPr lang="en-US" sz="2200" dirty="0" smtClean="0"/>
              <a:t>April-November 2017 Council staff with QW Consulting will</a:t>
            </a:r>
          </a:p>
          <a:p>
            <a:pPr lvl="1"/>
            <a:r>
              <a:rPr lang="en-US" sz="2200" dirty="0" smtClean="0"/>
              <a:t>Revise list of documents and </a:t>
            </a:r>
            <a:r>
              <a:rPr lang="en-US" sz="2200" dirty="0"/>
              <a:t>e</a:t>
            </a:r>
            <a:r>
              <a:rPr lang="en-US" sz="2200" dirty="0" smtClean="0"/>
              <a:t>xtract objective-like text </a:t>
            </a:r>
          </a:p>
          <a:p>
            <a:pPr lvl="1"/>
            <a:r>
              <a:rPr lang="en-US" sz="2200" dirty="0" smtClean="0"/>
              <a:t>Explore organizational approaches</a:t>
            </a:r>
          </a:p>
          <a:p>
            <a:r>
              <a:rPr lang="en-US" sz="2200" dirty="0" smtClean="0"/>
              <a:t>Fall 2017 – Early 2018</a:t>
            </a:r>
          </a:p>
          <a:p>
            <a:pPr lvl="1"/>
            <a:r>
              <a:rPr lang="en-US" sz="2200" dirty="0" smtClean="0"/>
              <a:t>Revisit objectives and organization structure with you </a:t>
            </a:r>
          </a:p>
          <a:p>
            <a:r>
              <a:rPr lang="en-US" sz="2200" dirty="0" smtClean="0"/>
              <a:t>Prior to April 2018</a:t>
            </a:r>
            <a:endParaRPr lang="en-US" sz="2200" dirty="0"/>
          </a:p>
          <a:p>
            <a:pPr lvl="1"/>
            <a:r>
              <a:rPr lang="en-US" sz="2200" dirty="0" smtClean="0"/>
              <a:t>Demo mapping tool reviewed and revised with your input</a:t>
            </a:r>
          </a:p>
          <a:p>
            <a:pPr lvl="2"/>
            <a:r>
              <a:rPr lang="en-US" sz="2200" dirty="0" smtClean="0"/>
              <a:t>Example Salmon and Steelhead objectives mapping </a:t>
            </a:r>
            <a:r>
              <a:rPr lang="en-US" sz="2200" dirty="0"/>
              <a:t>tool https://www.nwcouncil.org/fw/program/maps</a:t>
            </a:r>
            <a:r>
              <a:rPr lang="en-US" sz="2200" dirty="0" smtClean="0"/>
              <a:t>/</a:t>
            </a:r>
          </a:p>
          <a:p>
            <a:r>
              <a:rPr lang="en-US" sz="2200" dirty="0" smtClean="0"/>
              <a:t>Mid 2018 </a:t>
            </a:r>
          </a:p>
          <a:p>
            <a:pPr lvl="2"/>
            <a:r>
              <a:rPr lang="en-US" sz="2200" dirty="0" smtClean="0"/>
              <a:t>Finalize online map and query tool</a:t>
            </a:r>
          </a:p>
          <a:p>
            <a:r>
              <a:rPr lang="en-US" sz="2200" dirty="0" smtClean="0"/>
              <a:t>Ongoing</a:t>
            </a:r>
          </a:p>
          <a:p>
            <a:pPr lvl="2"/>
            <a:r>
              <a:rPr lang="en-US" sz="2200" dirty="0" smtClean="0"/>
              <a:t>Content will be revised as needed by Council staff with co-manager oversight</a:t>
            </a:r>
            <a:endParaRPr lang="en-US" sz="2200" dirty="0"/>
          </a:p>
        </p:txBody>
      </p:sp>
    </p:spTree>
    <p:extLst>
      <p:ext uri="{BB962C8B-B14F-4D97-AF65-F5344CB8AC3E}">
        <p14:creationId xmlns:p14="http://schemas.microsoft.com/office/powerpoint/2010/main" val="578500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0353" y="869723"/>
            <a:ext cx="8229600" cy="1143000"/>
          </a:xfrm>
        </p:spPr>
        <p:txBody>
          <a:bodyPr/>
          <a:lstStyle/>
          <a:p>
            <a:r>
              <a:rPr lang="en-US" b="1" dirty="0" smtClean="0"/>
              <a:t>Questions?</a:t>
            </a:r>
            <a:endParaRPr lang="en-US" b="1" dirty="0"/>
          </a:p>
        </p:txBody>
      </p:sp>
      <p:pic>
        <p:nvPicPr>
          <p:cNvPr id="2050" name="Picture 2" descr="http://www.moldychum.com/wp-content/uploads/2015/11/Bull_trout_Bighorn_Ram_Creek_BC.jpg"/>
          <p:cNvPicPr>
            <a:picLocks noChangeAspect="1" noChangeArrowheads="1"/>
          </p:cNvPicPr>
          <p:nvPr/>
        </p:nvPicPr>
        <p:blipFill rotWithShape="1">
          <a:blip r:embed="rId2">
            <a:extLst>
              <a:ext uri="{28A0092B-C50C-407E-A947-70E740481C1C}">
                <a14:useLocalDpi xmlns:a14="http://schemas.microsoft.com/office/drawing/2010/main" val="0"/>
              </a:ext>
            </a:extLst>
          </a:blip>
          <a:srcRect t="19421" b="23520"/>
          <a:stretch/>
        </p:blipFill>
        <p:spPr bwMode="auto">
          <a:xfrm>
            <a:off x="26307" y="2815771"/>
            <a:ext cx="9117693" cy="345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023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9327" y="293080"/>
            <a:ext cx="7886700" cy="2346814"/>
          </a:xfrm>
        </p:spPr>
        <p:txBody>
          <a:bodyPr>
            <a:normAutofit/>
          </a:bodyPr>
          <a:lstStyle/>
          <a:p>
            <a:pPr algn="ctr"/>
            <a:r>
              <a:rPr lang="en-US" sz="3300" b="1" dirty="0" smtClean="0"/>
              <a:t>Bull Trout </a:t>
            </a:r>
            <a:r>
              <a:rPr lang="en-US" sz="3300" dirty="0" smtClean="0"/>
              <a:t>Existing data and reporting needs</a:t>
            </a:r>
            <a:endParaRPr lang="en-US" sz="3300" b="1" dirty="0"/>
          </a:p>
        </p:txBody>
      </p:sp>
      <p:sp>
        <p:nvSpPr>
          <p:cNvPr id="2" name="Text Placeholder 1"/>
          <p:cNvSpPr>
            <a:spLocks noGrp="1"/>
          </p:cNvSpPr>
          <p:nvPr>
            <p:ph type="body" idx="1"/>
          </p:nvPr>
        </p:nvSpPr>
        <p:spPr>
          <a:xfrm>
            <a:off x="335300" y="2339743"/>
            <a:ext cx="7772400" cy="2406428"/>
          </a:xfrm>
        </p:spPr>
        <p:txBody>
          <a:bodyPr>
            <a:noAutofit/>
          </a:bodyPr>
          <a:lstStyle/>
          <a:p>
            <a:pPr marL="514350" indent="-514350" algn="ctr">
              <a:buAutoNum type="arabicParenR"/>
            </a:pPr>
            <a:r>
              <a:rPr lang="en-US" sz="3000" b="1" dirty="0" smtClean="0"/>
              <a:t>Council Program’s needs</a:t>
            </a:r>
          </a:p>
          <a:p>
            <a:pPr marL="514350" indent="-514350" algn="ctr">
              <a:buAutoNum type="arabicParenR"/>
            </a:pPr>
            <a:endParaRPr lang="en-US" sz="3000" b="1" dirty="0" smtClean="0"/>
          </a:p>
          <a:p>
            <a:pPr marL="514350" indent="-514350" algn="ctr">
              <a:buAutoNum type="arabicParenR"/>
            </a:pPr>
            <a:r>
              <a:rPr lang="en-US" sz="3000" b="1" dirty="0" smtClean="0"/>
              <a:t>Your reporting needs</a:t>
            </a:r>
          </a:p>
        </p:txBody>
      </p:sp>
    </p:spTree>
    <p:extLst>
      <p:ext uri="{BB962C8B-B14F-4D97-AF65-F5344CB8AC3E}">
        <p14:creationId xmlns:p14="http://schemas.microsoft.com/office/powerpoint/2010/main" val="1070744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Council Program’s</a:t>
            </a:r>
            <a:br>
              <a:rPr lang="en-US" dirty="0" smtClean="0"/>
            </a:br>
            <a:r>
              <a:rPr lang="en-US" dirty="0" smtClean="0"/>
              <a:t>Bull Trout Info and Reporting Needs</a:t>
            </a:r>
            <a:endParaRPr lang="en-US" dirty="0"/>
          </a:p>
        </p:txBody>
      </p:sp>
      <p:sp>
        <p:nvSpPr>
          <p:cNvPr id="6" name="Content Placeholder 5"/>
          <p:cNvSpPr>
            <a:spLocks noGrp="1"/>
          </p:cNvSpPr>
          <p:nvPr>
            <p:ph idx="1"/>
          </p:nvPr>
        </p:nvSpPr>
        <p:spPr>
          <a:xfrm>
            <a:off x="319314" y="1600202"/>
            <a:ext cx="8476343" cy="4525963"/>
          </a:xfrm>
        </p:spPr>
        <p:txBody>
          <a:bodyPr/>
          <a:lstStyle/>
          <a:p>
            <a:r>
              <a:rPr lang="en-US" dirty="0" smtClean="0"/>
              <a:t>Tracking the status of the basin’s fish and wildlife species</a:t>
            </a:r>
          </a:p>
          <a:p>
            <a:pPr marL="0" indent="0">
              <a:buNone/>
            </a:pPr>
            <a:r>
              <a:rPr lang="en-US" sz="1200" dirty="0" smtClean="0">
                <a:hlinkClick r:id="rId2"/>
              </a:rPr>
              <a:t>https</a:t>
            </a:r>
            <a:r>
              <a:rPr lang="en-US" sz="1200" dirty="0">
                <a:hlinkClick r:id="rId2"/>
              </a:rPr>
              <a:t>://</a:t>
            </a:r>
            <a:r>
              <a:rPr lang="en-US" sz="1200" dirty="0" smtClean="0">
                <a:hlinkClick r:id="rId2"/>
              </a:rPr>
              <a:t>www.nwcouncil.org/fw/program/2014-12/program/parttwo_introduction/v_tracking_status_of_resources/</a:t>
            </a:r>
            <a:endParaRPr lang="en-US" sz="1200" dirty="0" smtClean="0"/>
          </a:p>
          <a:p>
            <a:pPr lvl="1"/>
            <a:r>
              <a:rPr lang="en-US" sz="2400" dirty="0" smtClean="0"/>
              <a:t>To provide context for Program funded work</a:t>
            </a:r>
          </a:p>
          <a:p>
            <a:pPr lvl="1"/>
            <a:r>
              <a:rPr lang="en-US" sz="2400" dirty="0" smtClean="0"/>
              <a:t>Status and trend displayed on Dashboards, Fish Information Site, and HLI site</a:t>
            </a:r>
          </a:p>
          <a:p>
            <a:r>
              <a:rPr lang="en-US" dirty="0" smtClean="0"/>
              <a:t>Use Program indicators to report progress towards Program goals and objectives (program, </a:t>
            </a:r>
            <a:r>
              <a:rPr lang="en-US" dirty="0" err="1" smtClean="0"/>
              <a:t>subbasin</a:t>
            </a:r>
            <a:r>
              <a:rPr lang="en-US" dirty="0" smtClean="0"/>
              <a:t>, and other scales)</a:t>
            </a:r>
          </a:p>
          <a:p>
            <a:pPr lvl="1"/>
            <a:endParaRPr lang="en-US" sz="1900" dirty="0" smtClean="0"/>
          </a:p>
          <a:p>
            <a:pPr lvl="1"/>
            <a:endParaRPr lang="en-US" sz="1900" dirty="0"/>
          </a:p>
        </p:txBody>
      </p:sp>
      <p:pic>
        <p:nvPicPr>
          <p:cNvPr id="7" name="Picture 2" descr="https://www.nwcouncil.org/media/7148587/betapro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003" y="4484914"/>
            <a:ext cx="2933997" cy="237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791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Council’s Program </a:t>
            </a:r>
            <a:br>
              <a:rPr lang="en-US" dirty="0" smtClean="0"/>
            </a:br>
            <a:r>
              <a:rPr lang="en-US" dirty="0" smtClean="0"/>
              <a:t>Bull Trout Info and Reporting Needs</a:t>
            </a:r>
            <a:endParaRPr lang="en-US" dirty="0"/>
          </a:p>
        </p:txBody>
      </p:sp>
      <p:pic>
        <p:nvPicPr>
          <p:cNvPr id="8" name="Picture 2" descr="https://www.nwcouncil.org/media/7148587/betaprogra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5536" y="2615388"/>
            <a:ext cx="2381398" cy="19261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393584" y="4379594"/>
            <a:ext cx="2162175" cy="1543050"/>
          </a:xfrm>
          <a:prstGeom prst="rect">
            <a:avLst/>
          </a:prstGeom>
        </p:spPr>
      </p:pic>
      <p:pic>
        <p:nvPicPr>
          <p:cNvPr id="4" name="Picture 3"/>
          <p:cNvPicPr>
            <a:picLocks noChangeAspect="1"/>
          </p:cNvPicPr>
          <p:nvPr/>
        </p:nvPicPr>
        <p:blipFill>
          <a:blip r:embed="rId4"/>
          <a:stretch>
            <a:fillRect/>
          </a:stretch>
        </p:blipFill>
        <p:spPr>
          <a:xfrm>
            <a:off x="1097661" y="1427003"/>
            <a:ext cx="2047875" cy="1552575"/>
          </a:xfrm>
          <a:prstGeom prst="rect">
            <a:avLst/>
          </a:prstGeom>
        </p:spPr>
      </p:pic>
      <p:pic>
        <p:nvPicPr>
          <p:cNvPr id="9" name="Picture 8"/>
          <p:cNvPicPr>
            <a:picLocks noChangeAspect="1"/>
          </p:cNvPicPr>
          <p:nvPr/>
        </p:nvPicPr>
        <p:blipFill>
          <a:blip r:embed="rId5"/>
          <a:stretch>
            <a:fillRect/>
          </a:stretch>
        </p:blipFill>
        <p:spPr>
          <a:xfrm>
            <a:off x="5469784" y="1417638"/>
            <a:ext cx="2085975" cy="1495425"/>
          </a:xfrm>
          <a:prstGeom prst="rect">
            <a:avLst/>
          </a:prstGeom>
        </p:spPr>
      </p:pic>
      <p:pic>
        <p:nvPicPr>
          <p:cNvPr id="10" name="Picture 9"/>
          <p:cNvPicPr>
            <a:picLocks noChangeAspect="1"/>
          </p:cNvPicPr>
          <p:nvPr/>
        </p:nvPicPr>
        <p:blipFill>
          <a:blip r:embed="rId6"/>
          <a:stretch>
            <a:fillRect/>
          </a:stretch>
        </p:blipFill>
        <p:spPr>
          <a:xfrm>
            <a:off x="1116711" y="4541519"/>
            <a:ext cx="2028825" cy="1381125"/>
          </a:xfrm>
          <a:prstGeom prst="rect">
            <a:avLst/>
          </a:prstGeom>
        </p:spPr>
      </p:pic>
    </p:spTree>
    <p:extLst>
      <p:ext uri="{BB962C8B-B14F-4D97-AF65-F5344CB8AC3E}">
        <p14:creationId xmlns:p14="http://schemas.microsoft.com/office/powerpoint/2010/main" val="1922835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Council’s Program </a:t>
            </a:r>
            <a:br>
              <a:rPr lang="en-US" dirty="0" smtClean="0"/>
            </a:br>
            <a:r>
              <a:rPr lang="en-US" dirty="0" smtClean="0"/>
              <a:t>Bull Trout Reporting Needs</a:t>
            </a:r>
            <a:endParaRPr lang="en-US" dirty="0"/>
          </a:p>
        </p:txBody>
      </p:sp>
      <p:pic>
        <p:nvPicPr>
          <p:cNvPr id="4" name="Picture 3"/>
          <p:cNvPicPr>
            <a:picLocks noChangeAspect="1"/>
          </p:cNvPicPr>
          <p:nvPr/>
        </p:nvPicPr>
        <p:blipFill>
          <a:blip r:embed="rId2"/>
          <a:stretch>
            <a:fillRect/>
          </a:stretch>
        </p:blipFill>
        <p:spPr>
          <a:xfrm>
            <a:off x="0" y="1558322"/>
            <a:ext cx="2047875" cy="1552575"/>
          </a:xfrm>
          <a:prstGeom prst="rect">
            <a:avLst/>
          </a:prstGeom>
        </p:spPr>
      </p:pic>
      <p:pic>
        <p:nvPicPr>
          <p:cNvPr id="11" name="Picture 10"/>
          <p:cNvPicPr>
            <a:picLocks noChangeAspect="1"/>
          </p:cNvPicPr>
          <p:nvPr/>
        </p:nvPicPr>
        <p:blipFill>
          <a:blip r:embed="rId3"/>
          <a:stretch>
            <a:fillRect/>
          </a:stretch>
        </p:blipFill>
        <p:spPr>
          <a:xfrm>
            <a:off x="1023937" y="3642210"/>
            <a:ext cx="3907937" cy="3293038"/>
          </a:xfrm>
          <a:prstGeom prst="rect">
            <a:avLst/>
          </a:prstGeom>
          <a:ln w="28575">
            <a:solidFill>
              <a:schemeClr val="tx1"/>
            </a:solidFill>
          </a:ln>
        </p:spPr>
      </p:pic>
      <p:sp>
        <p:nvSpPr>
          <p:cNvPr id="12" name="Rectangle 11"/>
          <p:cNvSpPr/>
          <p:nvPr/>
        </p:nvSpPr>
        <p:spPr>
          <a:xfrm>
            <a:off x="0" y="3194888"/>
            <a:ext cx="2846703" cy="738664"/>
          </a:xfrm>
          <a:prstGeom prst="rect">
            <a:avLst/>
          </a:prstGeom>
        </p:spPr>
        <p:txBody>
          <a:bodyPr wrap="square">
            <a:spAutoFit/>
          </a:bodyPr>
          <a:lstStyle/>
          <a:p>
            <a:r>
              <a:rPr lang="en-US" sz="1400" dirty="0">
                <a:hlinkClick r:id="rId4"/>
              </a:rPr>
              <a:t>https://www.nwcouncil.org/ext/dashboard</a:t>
            </a:r>
            <a:r>
              <a:rPr lang="en-US" sz="1400" dirty="0" smtClean="0">
                <a:hlinkClick r:id="rId4"/>
              </a:rPr>
              <a:t>/</a:t>
            </a:r>
            <a:endParaRPr lang="en-US" sz="1400" dirty="0" smtClean="0"/>
          </a:p>
          <a:p>
            <a:endParaRPr lang="en-US" sz="1400" dirty="0"/>
          </a:p>
        </p:txBody>
      </p:sp>
      <p:pic>
        <p:nvPicPr>
          <p:cNvPr id="3" name="Picture 2"/>
          <p:cNvPicPr>
            <a:picLocks noChangeAspect="1"/>
          </p:cNvPicPr>
          <p:nvPr/>
        </p:nvPicPr>
        <p:blipFill rotWithShape="1">
          <a:blip r:embed="rId5"/>
          <a:srcRect r="13526"/>
          <a:stretch/>
        </p:blipFill>
        <p:spPr>
          <a:xfrm>
            <a:off x="4608920" y="1629344"/>
            <a:ext cx="4535080" cy="4025732"/>
          </a:xfrm>
          <a:prstGeom prst="rect">
            <a:avLst/>
          </a:prstGeom>
        </p:spPr>
      </p:pic>
    </p:spTree>
    <p:extLst>
      <p:ext uri="{BB962C8B-B14F-4D97-AF65-F5344CB8AC3E}">
        <p14:creationId xmlns:p14="http://schemas.microsoft.com/office/powerpoint/2010/main" val="957214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60289"/>
          </a:xfrm>
        </p:spPr>
        <p:txBody>
          <a:bodyPr/>
          <a:lstStyle/>
          <a:p>
            <a:r>
              <a:rPr lang="en-US" dirty="0" smtClean="0"/>
              <a:t>Review Agenda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87739676"/>
              </p:ext>
            </p:extLst>
          </p:nvPr>
        </p:nvGraphicFramePr>
        <p:xfrm>
          <a:off x="489183" y="1127575"/>
          <a:ext cx="8358554" cy="4438650"/>
        </p:xfrm>
        <a:graphic>
          <a:graphicData uri="http://schemas.openxmlformats.org/drawingml/2006/table">
            <a:tbl>
              <a:tblPr firstRow="1" firstCol="1" bandRow="1">
                <a:tableStyleId>{5C22544A-7EE6-4342-B048-85BDC9FD1C3A}</a:tableStyleId>
              </a:tblPr>
              <a:tblGrid>
                <a:gridCol w="1373527"/>
                <a:gridCol w="6985027"/>
              </a:tblGrid>
              <a:tr h="457200">
                <a:tc>
                  <a:txBody>
                    <a:bodyPr/>
                    <a:lstStyle/>
                    <a:p>
                      <a:pPr marL="0" marR="0" algn="ctr">
                        <a:lnSpc>
                          <a:spcPct val="107000"/>
                        </a:lnSpc>
                        <a:spcBef>
                          <a:spcPts val="0"/>
                        </a:spcBef>
                        <a:spcAft>
                          <a:spcPts val="0"/>
                        </a:spcAft>
                      </a:pPr>
                      <a:r>
                        <a:rPr lang="en-US" sz="2200" dirty="0">
                          <a:effectLst/>
                        </a:rPr>
                        <a:t>Time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200" dirty="0">
                          <a:effectLst/>
                        </a:rPr>
                        <a:t>Item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marL="0" marR="0" algn="ctr">
                        <a:lnSpc>
                          <a:spcPct val="107000"/>
                        </a:lnSpc>
                        <a:spcBef>
                          <a:spcPts val="0"/>
                        </a:spcBef>
                        <a:spcAft>
                          <a:spcPts val="0"/>
                        </a:spcAft>
                      </a:pPr>
                      <a:r>
                        <a:rPr lang="en-US" sz="2200">
                          <a:effectLst/>
                        </a:rPr>
                        <a:t>1:00 (MST)</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200" dirty="0" smtClean="0">
                          <a:effectLst/>
                        </a:rPr>
                        <a:t>Introductions (phone and in-person).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marL="0" marR="0" algn="ctr">
                        <a:lnSpc>
                          <a:spcPct val="107000"/>
                        </a:lnSpc>
                        <a:spcBef>
                          <a:spcPts val="0"/>
                        </a:spcBef>
                        <a:spcAft>
                          <a:spcPts val="0"/>
                        </a:spcAft>
                      </a:pPr>
                      <a:r>
                        <a:rPr lang="en-US" sz="2200">
                          <a:effectLst/>
                        </a:rPr>
                        <a:t>1:10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200" dirty="0">
                          <a:effectLst/>
                        </a:rPr>
                        <a:t>Overview of workshop </a:t>
                      </a:r>
                      <a:r>
                        <a:rPr lang="en-US" sz="2200" dirty="0" smtClean="0">
                          <a:effectLst/>
                        </a:rPr>
                        <a:t>purpose and agenda.</a:t>
                      </a:r>
                    </a:p>
                  </a:txBody>
                  <a:tcPr marL="68580" marR="68580" marT="0" marB="0"/>
                </a:tc>
              </a:tr>
              <a:tr h="457200">
                <a:tc>
                  <a:txBody>
                    <a:bodyPr/>
                    <a:lstStyle/>
                    <a:p>
                      <a:pPr marL="0" marR="0" algn="ctr">
                        <a:lnSpc>
                          <a:spcPct val="107000"/>
                        </a:lnSpc>
                        <a:spcBef>
                          <a:spcPts val="0"/>
                        </a:spcBef>
                        <a:spcAft>
                          <a:spcPts val="0"/>
                        </a:spcAft>
                      </a:pPr>
                      <a:r>
                        <a:rPr lang="en-US" sz="2200">
                          <a:effectLst/>
                        </a:rPr>
                        <a:t>1:20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200" dirty="0">
                          <a:effectLst/>
                        </a:rPr>
                        <a:t>2014 Council Program Objectives </a:t>
                      </a:r>
                      <a:r>
                        <a:rPr lang="en-US" sz="2200" dirty="0" smtClean="0">
                          <a:effectLst/>
                        </a:rPr>
                        <a:t>Task.</a:t>
                      </a:r>
                      <a:endParaRPr lang="en-US" sz="2200" dirty="0">
                        <a:effectLst/>
                      </a:endParaRPr>
                    </a:p>
                  </a:txBody>
                  <a:tcPr marL="68580" marR="68580" marT="0" marB="0"/>
                </a:tc>
              </a:tr>
              <a:tr h="457200">
                <a:tc>
                  <a:txBody>
                    <a:bodyPr/>
                    <a:lstStyle/>
                    <a:p>
                      <a:pPr marL="0" marR="0" algn="ctr">
                        <a:lnSpc>
                          <a:spcPct val="107000"/>
                        </a:lnSpc>
                        <a:spcBef>
                          <a:spcPts val="0"/>
                        </a:spcBef>
                        <a:spcAft>
                          <a:spcPts val="0"/>
                        </a:spcAft>
                      </a:pPr>
                      <a:r>
                        <a:rPr lang="en-US" sz="2200">
                          <a:effectLst/>
                        </a:rPr>
                        <a:t>2:00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200" dirty="0">
                          <a:effectLst/>
                        </a:rPr>
                        <a:t>Bull trout existing data and reporting </a:t>
                      </a:r>
                      <a:r>
                        <a:rPr lang="en-US" sz="2200" dirty="0" smtClean="0">
                          <a:effectLst/>
                        </a:rPr>
                        <a:t>needs.</a:t>
                      </a:r>
                    </a:p>
                    <a:p>
                      <a:pPr marL="342900" marR="0" lvl="1">
                        <a:lnSpc>
                          <a:spcPct val="107000"/>
                        </a:lnSpc>
                        <a:spcBef>
                          <a:spcPts val="0"/>
                        </a:spcBef>
                        <a:spcAft>
                          <a:spcPts val="0"/>
                        </a:spcAft>
                      </a:pPr>
                      <a:r>
                        <a:rPr lang="en-US" sz="2200" dirty="0" smtClean="0">
                          <a:effectLst/>
                        </a:rPr>
                        <a:t>Council</a:t>
                      </a:r>
                      <a:r>
                        <a:rPr lang="en-US" sz="2200" baseline="0" dirty="0" smtClean="0">
                          <a:effectLst/>
                        </a:rPr>
                        <a:t> Program reporting; Discuss your needs</a:t>
                      </a:r>
                      <a:endParaRPr lang="en-US" sz="2200" dirty="0">
                        <a:effectLst/>
                      </a:endParaRPr>
                    </a:p>
                  </a:txBody>
                  <a:tcPr marL="68580" marR="68580" marT="0" marB="0"/>
                </a:tc>
              </a:tr>
              <a:tr h="457200">
                <a:tc>
                  <a:txBody>
                    <a:bodyPr/>
                    <a:lstStyle/>
                    <a:p>
                      <a:pPr marL="0" marR="0" algn="ctr">
                        <a:lnSpc>
                          <a:spcPct val="107000"/>
                        </a:lnSpc>
                        <a:spcBef>
                          <a:spcPts val="0"/>
                        </a:spcBef>
                        <a:spcAft>
                          <a:spcPts val="0"/>
                        </a:spcAft>
                      </a:pPr>
                      <a:r>
                        <a:rPr lang="en-US" sz="2200" dirty="0">
                          <a:effectLst/>
                        </a:rPr>
                        <a:t>3:15</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200" dirty="0">
                          <a:effectLst/>
                        </a:rPr>
                        <a:t>Discuss opportunities and interest to share </a:t>
                      </a:r>
                      <a:r>
                        <a:rPr lang="en-US" sz="2200" dirty="0" smtClean="0">
                          <a:effectLst/>
                        </a:rPr>
                        <a:t>data.</a:t>
                      </a:r>
                    </a:p>
                    <a:p>
                      <a:pPr marL="342900" marR="0" lvl="1">
                        <a:lnSpc>
                          <a:spcPct val="107000"/>
                        </a:lnSpc>
                        <a:spcBef>
                          <a:spcPts val="0"/>
                        </a:spcBef>
                        <a:spcAft>
                          <a:spcPts val="0"/>
                        </a:spcAft>
                      </a:pPr>
                      <a:r>
                        <a:rPr lang="en-US" sz="2200" dirty="0" err="1" smtClean="0">
                          <a:effectLst/>
                        </a:rPr>
                        <a:t>StreamNet</a:t>
                      </a:r>
                      <a:r>
                        <a:rPr lang="en-US" sz="2200" baseline="0" dirty="0" smtClean="0">
                          <a:effectLst/>
                        </a:rPr>
                        <a:t> data sharing example; Discuss your needs</a:t>
                      </a:r>
                      <a:endParaRPr lang="en-US" sz="2200" dirty="0">
                        <a:effectLst/>
                      </a:endParaRPr>
                    </a:p>
                  </a:txBody>
                  <a:tcPr marL="68580" marR="68580" marT="0" marB="0"/>
                </a:tc>
              </a:tr>
              <a:tr h="457200">
                <a:tc>
                  <a:txBody>
                    <a:bodyPr/>
                    <a:lstStyle/>
                    <a:p>
                      <a:pPr marL="0" marR="0" algn="ctr">
                        <a:lnSpc>
                          <a:spcPct val="107000"/>
                        </a:lnSpc>
                        <a:spcBef>
                          <a:spcPts val="0"/>
                        </a:spcBef>
                        <a:spcAft>
                          <a:spcPts val="0"/>
                        </a:spcAft>
                      </a:pPr>
                      <a:r>
                        <a:rPr lang="en-US" sz="2200">
                          <a:effectLst/>
                        </a:rPr>
                        <a:t>3:45</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200" dirty="0">
                          <a:effectLst/>
                        </a:rPr>
                        <a:t>Next Steps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57200">
                <a:tc>
                  <a:txBody>
                    <a:bodyPr/>
                    <a:lstStyle/>
                    <a:p>
                      <a:pPr marL="0" marR="0" algn="ctr">
                        <a:lnSpc>
                          <a:spcPct val="107000"/>
                        </a:lnSpc>
                        <a:spcBef>
                          <a:spcPts val="0"/>
                        </a:spcBef>
                        <a:spcAft>
                          <a:spcPts val="0"/>
                        </a:spcAft>
                      </a:pPr>
                      <a:r>
                        <a:rPr lang="en-US" sz="2200">
                          <a:effectLst/>
                        </a:rPr>
                        <a:t>4:00</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200" dirty="0">
                          <a:effectLst/>
                        </a:rPr>
                        <a:t>Adjourn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715332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Council’s Program </a:t>
            </a:r>
            <a:br>
              <a:rPr lang="en-US" dirty="0" smtClean="0"/>
            </a:br>
            <a:r>
              <a:rPr lang="en-US" dirty="0" smtClean="0"/>
              <a:t>Bull Trout Reporting Needs</a:t>
            </a:r>
            <a:endParaRPr lang="en-US" dirty="0"/>
          </a:p>
        </p:txBody>
      </p:sp>
      <p:pic>
        <p:nvPicPr>
          <p:cNvPr id="9" name="Picture 8"/>
          <p:cNvPicPr>
            <a:picLocks noChangeAspect="1"/>
          </p:cNvPicPr>
          <p:nvPr/>
        </p:nvPicPr>
        <p:blipFill>
          <a:blip r:embed="rId2"/>
          <a:stretch>
            <a:fillRect/>
          </a:stretch>
        </p:blipFill>
        <p:spPr>
          <a:xfrm>
            <a:off x="188084" y="1524771"/>
            <a:ext cx="2085975" cy="1495425"/>
          </a:xfrm>
          <a:prstGeom prst="rect">
            <a:avLst/>
          </a:prstGeom>
        </p:spPr>
      </p:pic>
      <p:pic>
        <p:nvPicPr>
          <p:cNvPr id="2" name="Picture 1"/>
          <p:cNvPicPr>
            <a:picLocks noChangeAspect="1"/>
          </p:cNvPicPr>
          <p:nvPr/>
        </p:nvPicPr>
        <p:blipFill>
          <a:blip r:embed="rId3"/>
          <a:stretch>
            <a:fillRect/>
          </a:stretch>
        </p:blipFill>
        <p:spPr>
          <a:xfrm>
            <a:off x="3515557" y="2183143"/>
            <a:ext cx="5427098" cy="4473755"/>
          </a:xfrm>
          <a:prstGeom prst="rect">
            <a:avLst/>
          </a:prstGeom>
          <a:ln w="28575">
            <a:solidFill>
              <a:schemeClr val="tx1"/>
            </a:solidFill>
          </a:ln>
        </p:spPr>
      </p:pic>
      <p:sp>
        <p:nvSpPr>
          <p:cNvPr id="6" name="Rectangle 5"/>
          <p:cNvSpPr/>
          <p:nvPr/>
        </p:nvSpPr>
        <p:spPr>
          <a:xfrm>
            <a:off x="188084" y="3127329"/>
            <a:ext cx="2085975" cy="523220"/>
          </a:xfrm>
          <a:prstGeom prst="rect">
            <a:avLst/>
          </a:prstGeom>
        </p:spPr>
        <p:txBody>
          <a:bodyPr wrap="square">
            <a:spAutoFit/>
          </a:bodyPr>
          <a:lstStyle/>
          <a:p>
            <a:r>
              <a:rPr lang="en-US" sz="1400" dirty="0"/>
              <a:t>https://www.nwcouncil.org/ext/hli/index.php</a:t>
            </a:r>
          </a:p>
        </p:txBody>
      </p:sp>
    </p:spTree>
    <p:extLst>
      <p:ext uri="{BB962C8B-B14F-4D97-AF65-F5344CB8AC3E}">
        <p14:creationId xmlns:p14="http://schemas.microsoft.com/office/powerpoint/2010/main" val="526913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3943" y="153201"/>
            <a:ext cx="2162175" cy="1543050"/>
          </a:xfrm>
          <a:prstGeom prst="rect">
            <a:avLst/>
          </a:prstGeom>
        </p:spPr>
      </p:pic>
      <p:grpSp>
        <p:nvGrpSpPr>
          <p:cNvPr id="12" name="Group 11"/>
          <p:cNvGrpSpPr/>
          <p:nvPr/>
        </p:nvGrpSpPr>
        <p:grpSpPr>
          <a:xfrm>
            <a:off x="3417902" y="886952"/>
            <a:ext cx="5655540" cy="4530400"/>
            <a:chOff x="4811806" y="1319455"/>
            <a:chExt cx="3990574" cy="3364748"/>
          </a:xfrm>
        </p:grpSpPr>
        <p:pic>
          <p:nvPicPr>
            <p:cNvPr id="2" name="Picture 1"/>
            <p:cNvPicPr>
              <a:picLocks noChangeAspect="1"/>
            </p:cNvPicPr>
            <p:nvPr/>
          </p:nvPicPr>
          <p:blipFill rotWithShape="1">
            <a:blip r:embed="rId3"/>
            <a:srcRect r="24637"/>
            <a:stretch/>
          </p:blipFill>
          <p:spPr>
            <a:xfrm>
              <a:off x="4811806" y="1319455"/>
              <a:ext cx="3990574" cy="2138413"/>
            </a:xfrm>
            <a:prstGeom prst="rect">
              <a:avLst/>
            </a:prstGeom>
            <a:ln w="38100">
              <a:solidFill>
                <a:schemeClr val="accent1"/>
              </a:solidFill>
            </a:ln>
          </p:spPr>
        </p:pic>
        <p:pic>
          <p:nvPicPr>
            <p:cNvPr id="6" name="Picture 5"/>
            <p:cNvPicPr>
              <a:picLocks noChangeAspect="1"/>
            </p:cNvPicPr>
            <p:nvPr/>
          </p:nvPicPr>
          <p:blipFill rotWithShape="1">
            <a:blip r:embed="rId4"/>
            <a:srcRect l="1289" r="2483" b="37999"/>
            <a:stretch/>
          </p:blipFill>
          <p:spPr>
            <a:xfrm>
              <a:off x="4811806" y="3187838"/>
              <a:ext cx="3990574" cy="1496365"/>
            </a:xfrm>
            <a:prstGeom prst="rect">
              <a:avLst/>
            </a:prstGeom>
            <a:ln w="38100">
              <a:solidFill>
                <a:schemeClr val="accent1"/>
              </a:solidFill>
            </a:ln>
          </p:spPr>
        </p:pic>
      </p:grpSp>
      <p:sp>
        <p:nvSpPr>
          <p:cNvPr id="7" name="Rectangle 6"/>
          <p:cNvSpPr/>
          <p:nvPr/>
        </p:nvSpPr>
        <p:spPr>
          <a:xfrm>
            <a:off x="2310416" y="153201"/>
            <a:ext cx="3403547" cy="523220"/>
          </a:xfrm>
          <a:prstGeom prst="rect">
            <a:avLst/>
          </a:prstGeom>
        </p:spPr>
        <p:txBody>
          <a:bodyPr wrap="square">
            <a:spAutoFit/>
          </a:bodyPr>
          <a:lstStyle/>
          <a:p>
            <a:r>
              <a:rPr lang="en-US" sz="1400" dirty="0"/>
              <a:t>https://rs.nwcouncil.org/fs_StatusTrends.cfm?mnu=fs&amp;species=10&amp;sptype=Resident</a:t>
            </a:r>
          </a:p>
        </p:txBody>
      </p:sp>
      <p:pic>
        <p:nvPicPr>
          <p:cNvPr id="11" name="Picture 10"/>
          <p:cNvPicPr>
            <a:picLocks noChangeAspect="1"/>
          </p:cNvPicPr>
          <p:nvPr/>
        </p:nvPicPr>
        <p:blipFill>
          <a:blip r:embed="rId5"/>
          <a:stretch>
            <a:fillRect/>
          </a:stretch>
        </p:blipFill>
        <p:spPr>
          <a:xfrm>
            <a:off x="113022" y="4056353"/>
            <a:ext cx="3899168" cy="2767020"/>
          </a:xfrm>
          <a:prstGeom prst="rect">
            <a:avLst/>
          </a:prstGeom>
          <a:ln w="28575">
            <a:solidFill>
              <a:schemeClr val="tx1"/>
            </a:solidFill>
          </a:ln>
        </p:spPr>
      </p:pic>
      <p:pic>
        <p:nvPicPr>
          <p:cNvPr id="8" name="Picture 7"/>
          <p:cNvPicPr>
            <a:picLocks noChangeAspect="1"/>
          </p:cNvPicPr>
          <p:nvPr/>
        </p:nvPicPr>
        <p:blipFill>
          <a:blip r:embed="rId6"/>
          <a:stretch>
            <a:fillRect/>
          </a:stretch>
        </p:blipFill>
        <p:spPr>
          <a:xfrm>
            <a:off x="2914737" y="4871050"/>
            <a:ext cx="3010748" cy="1889840"/>
          </a:xfrm>
          <a:prstGeom prst="rect">
            <a:avLst/>
          </a:prstGeom>
          <a:ln w="28575">
            <a:solidFill>
              <a:schemeClr val="tx1"/>
            </a:solidFill>
          </a:ln>
        </p:spPr>
      </p:pic>
      <p:pic>
        <p:nvPicPr>
          <p:cNvPr id="10" name="Picture 9"/>
          <p:cNvPicPr>
            <a:picLocks noChangeAspect="1"/>
          </p:cNvPicPr>
          <p:nvPr/>
        </p:nvPicPr>
        <p:blipFill>
          <a:blip r:embed="rId7"/>
          <a:stretch>
            <a:fillRect/>
          </a:stretch>
        </p:blipFill>
        <p:spPr>
          <a:xfrm>
            <a:off x="4828031" y="5963653"/>
            <a:ext cx="2601087" cy="797237"/>
          </a:xfrm>
          <a:prstGeom prst="rect">
            <a:avLst/>
          </a:prstGeom>
          <a:ln w="28575">
            <a:solidFill>
              <a:schemeClr val="tx1"/>
            </a:solidFill>
          </a:ln>
        </p:spPr>
      </p:pic>
    </p:spTree>
    <p:extLst>
      <p:ext uri="{BB962C8B-B14F-4D97-AF65-F5344CB8AC3E}">
        <p14:creationId xmlns:p14="http://schemas.microsoft.com/office/powerpoint/2010/main" val="4273359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732" y="293080"/>
            <a:ext cx="8161609" cy="2346814"/>
          </a:xfrm>
        </p:spPr>
        <p:txBody>
          <a:bodyPr>
            <a:normAutofit/>
          </a:bodyPr>
          <a:lstStyle/>
          <a:p>
            <a:pPr algn="ctr"/>
            <a:r>
              <a:rPr lang="en-US" sz="3300" b="1" dirty="0" smtClean="0"/>
              <a:t>Your Bull Trout </a:t>
            </a:r>
            <a:br>
              <a:rPr lang="en-US" sz="3300" b="1" dirty="0" smtClean="0"/>
            </a:br>
            <a:r>
              <a:rPr lang="en-US" sz="3300" dirty="0" smtClean="0"/>
              <a:t>Existing data and reporting needs</a:t>
            </a:r>
            <a:endParaRPr lang="en-US" sz="3300" b="1" dirty="0"/>
          </a:p>
        </p:txBody>
      </p:sp>
      <p:sp>
        <p:nvSpPr>
          <p:cNvPr id="2" name="Text Placeholder 1"/>
          <p:cNvSpPr>
            <a:spLocks noGrp="1"/>
          </p:cNvSpPr>
          <p:nvPr>
            <p:ph type="body" idx="1"/>
          </p:nvPr>
        </p:nvSpPr>
        <p:spPr>
          <a:xfrm>
            <a:off x="467670" y="2076423"/>
            <a:ext cx="7239416" cy="2074663"/>
          </a:xfrm>
        </p:spPr>
        <p:txBody>
          <a:bodyPr>
            <a:normAutofit fontScale="92500" lnSpcReduction="20000"/>
          </a:bodyPr>
          <a:lstStyle/>
          <a:p>
            <a:r>
              <a:rPr lang="en-US" sz="3000" dirty="0" smtClean="0">
                <a:solidFill>
                  <a:schemeClr val="tx1">
                    <a:lumMod val="95000"/>
                    <a:lumOff val="5000"/>
                  </a:schemeClr>
                </a:solidFill>
              </a:rPr>
              <a:t>Input from participants about</a:t>
            </a:r>
          </a:p>
          <a:p>
            <a:pPr marL="457200" indent="-457200">
              <a:buFontTx/>
              <a:buChar char="-"/>
            </a:pPr>
            <a:r>
              <a:rPr lang="en-US" sz="3000" dirty="0" smtClean="0">
                <a:solidFill>
                  <a:schemeClr val="tx1">
                    <a:lumMod val="95000"/>
                    <a:lumOff val="5000"/>
                  </a:schemeClr>
                </a:solidFill>
              </a:rPr>
              <a:t>organization’s current and outstanding reporting needs </a:t>
            </a:r>
          </a:p>
          <a:p>
            <a:pPr marL="457200" indent="-457200">
              <a:buFontTx/>
              <a:buChar char="-"/>
            </a:pPr>
            <a:r>
              <a:rPr lang="en-US" sz="3000" dirty="0" smtClean="0">
                <a:solidFill>
                  <a:schemeClr val="tx1">
                    <a:lumMod val="95000"/>
                    <a:lumOff val="5000"/>
                  </a:schemeClr>
                </a:solidFill>
              </a:rPr>
              <a:t>5-min per organization</a:t>
            </a:r>
          </a:p>
          <a:p>
            <a:pPr marL="457200" indent="-457200">
              <a:buFontTx/>
              <a:buChar char="-"/>
            </a:pPr>
            <a:r>
              <a:rPr lang="en-US" sz="3000" dirty="0" smtClean="0">
                <a:solidFill>
                  <a:schemeClr val="tx1">
                    <a:lumMod val="95000"/>
                    <a:lumOff val="5000"/>
                  </a:schemeClr>
                </a:solidFill>
              </a:rPr>
              <a:t>databases, tools, web-reporting, etc.</a:t>
            </a:r>
            <a:endParaRPr lang="en-US" sz="3000" dirty="0">
              <a:solidFill>
                <a:schemeClr val="tx1">
                  <a:lumMod val="95000"/>
                  <a:lumOff val="5000"/>
                </a:schemeClr>
              </a:solidFill>
            </a:endParaRPr>
          </a:p>
        </p:txBody>
      </p:sp>
      <p:pic>
        <p:nvPicPr>
          <p:cNvPr id="3" name="Picture 2" descr="http://blog.dbvisit.com/wp-content/uploads/2015/03/Streamline-reporting-needs-woth-a-seperate-databa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595" y="4416003"/>
            <a:ext cx="3439432" cy="2441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093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9327" y="293080"/>
            <a:ext cx="7886700" cy="2346814"/>
          </a:xfrm>
        </p:spPr>
        <p:txBody>
          <a:bodyPr>
            <a:normAutofit/>
          </a:bodyPr>
          <a:lstStyle/>
          <a:p>
            <a:pPr algn="ctr"/>
            <a:r>
              <a:rPr lang="en-US" sz="3300" b="1" dirty="0" smtClean="0"/>
              <a:t/>
            </a:r>
            <a:br>
              <a:rPr lang="en-US" sz="3300" b="1" dirty="0" smtClean="0"/>
            </a:br>
            <a:r>
              <a:rPr lang="en-US" sz="3300" dirty="0" smtClean="0"/>
              <a:t>sharing data </a:t>
            </a:r>
            <a:endParaRPr lang="en-US" sz="3300" b="1" dirty="0"/>
          </a:p>
        </p:txBody>
      </p:sp>
      <p:sp>
        <p:nvSpPr>
          <p:cNvPr id="2" name="Text Placeholder 1"/>
          <p:cNvSpPr>
            <a:spLocks noGrp="1"/>
          </p:cNvSpPr>
          <p:nvPr>
            <p:ph type="body" idx="1"/>
          </p:nvPr>
        </p:nvSpPr>
        <p:spPr>
          <a:xfrm>
            <a:off x="2137974" y="2426208"/>
            <a:ext cx="5591754" cy="780288"/>
          </a:xfrm>
        </p:spPr>
        <p:txBody>
          <a:bodyPr>
            <a:normAutofit/>
          </a:bodyPr>
          <a:lstStyle/>
          <a:p>
            <a:r>
              <a:rPr lang="en-US" sz="2400" b="1" dirty="0"/>
              <a:t>Example from </a:t>
            </a:r>
            <a:r>
              <a:rPr lang="en-US" sz="2400" b="1" dirty="0" err="1"/>
              <a:t>StreamNet</a:t>
            </a:r>
            <a:r>
              <a:rPr lang="en-US" sz="2400" b="1" dirty="0"/>
              <a:t> (CA)</a:t>
            </a:r>
          </a:p>
        </p:txBody>
      </p:sp>
    </p:spTree>
    <p:extLst>
      <p:ext uri="{BB962C8B-B14F-4D97-AF65-F5344CB8AC3E}">
        <p14:creationId xmlns:p14="http://schemas.microsoft.com/office/powerpoint/2010/main" val="1089880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Bull Trout Data Sharing</a:t>
            </a:r>
            <a:br>
              <a:rPr lang="en-US" b="1" dirty="0" smtClean="0"/>
            </a:br>
            <a:r>
              <a:rPr lang="en-US" b="1" dirty="0" smtClean="0"/>
              <a:t>Example Approach from Coordinated Assessments Project</a:t>
            </a:r>
            <a:endParaRPr lang="en-US" dirty="0"/>
          </a:p>
        </p:txBody>
      </p:sp>
      <p:sp>
        <p:nvSpPr>
          <p:cNvPr id="3" name="Subtitle 2"/>
          <p:cNvSpPr>
            <a:spLocks noGrp="1"/>
          </p:cNvSpPr>
          <p:nvPr>
            <p:ph type="subTitle" idx="1"/>
          </p:nvPr>
        </p:nvSpPr>
        <p:spPr>
          <a:xfrm>
            <a:off x="980596" y="4297680"/>
            <a:ext cx="7200900" cy="742950"/>
          </a:xfrm>
        </p:spPr>
        <p:txBody>
          <a:bodyPr/>
          <a:lstStyle/>
          <a:p>
            <a:r>
              <a:rPr lang="en-US" dirty="0" smtClean="0"/>
              <a:t>April 12, 2017</a:t>
            </a:r>
          </a:p>
          <a:p>
            <a:r>
              <a:rPr lang="en-US" dirty="0" smtClean="0"/>
              <a:t>Missoula, Montana</a:t>
            </a:r>
            <a:endParaRPr lang="en-US" dirty="0"/>
          </a:p>
        </p:txBody>
      </p:sp>
    </p:spTree>
    <p:extLst>
      <p:ext uri="{BB962C8B-B14F-4D97-AF65-F5344CB8AC3E}">
        <p14:creationId xmlns:p14="http://schemas.microsoft.com/office/powerpoint/2010/main" val="69973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524" y="580761"/>
            <a:ext cx="7132319" cy="816102"/>
          </a:xfrm>
        </p:spPr>
        <p:txBody>
          <a:bodyPr>
            <a:normAutofit fontScale="90000"/>
          </a:bodyPr>
          <a:lstStyle/>
          <a:p>
            <a:r>
              <a:rPr lang="en-US" dirty="0" smtClean="0"/>
              <a:t>What is the value of coordinated data sharing?</a:t>
            </a:r>
            <a:endParaRPr lang="en-US" dirty="0"/>
          </a:p>
        </p:txBody>
      </p:sp>
      <p:sp>
        <p:nvSpPr>
          <p:cNvPr id="3" name="Content Placeholder 2"/>
          <p:cNvSpPr>
            <a:spLocks noGrp="1"/>
          </p:cNvSpPr>
          <p:nvPr>
            <p:ph idx="1"/>
          </p:nvPr>
        </p:nvSpPr>
        <p:spPr>
          <a:xfrm>
            <a:off x="992524" y="1561455"/>
            <a:ext cx="7132320" cy="3106674"/>
          </a:xfrm>
        </p:spPr>
        <p:txBody>
          <a:bodyPr/>
          <a:lstStyle/>
          <a:p>
            <a:r>
              <a:rPr lang="en-US" dirty="0" smtClean="0"/>
              <a:t>To inform; </a:t>
            </a:r>
          </a:p>
          <a:p>
            <a:pPr lvl="1"/>
            <a:r>
              <a:rPr lang="en-US" dirty="0" smtClean="0"/>
              <a:t>cross-jurisdictional management assessments </a:t>
            </a:r>
          </a:p>
          <a:p>
            <a:pPr lvl="1"/>
            <a:r>
              <a:rPr lang="en-US" dirty="0" smtClean="0"/>
              <a:t>recovery progress </a:t>
            </a:r>
          </a:p>
          <a:p>
            <a:pPr lvl="1"/>
            <a:r>
              <a:rPr lang="en-US" dirty="0"/>
              <a:t>regional reporting requests  </a:t>
            </a:r>
            <a:r>
              <a:rPr lang="en-US" dirty="0" smtClean="0"/>
              <a:t>(e.g. </a:t>
            </a:r>
            <a:r>
              <a:rPr lang="en-US" dirty="0"/>
              <a:t>Council’s Bull Trout HLI and supporting graphics</a:t>
            </a:r>
            <a:r>
              <a:rPr lang="en-US" dirty="0" smtClean="0"/>
              <a:t>) </a:t>
            </a:r>
            <a:endParaRPr lang="en-US" dirty="0"/>
          </a:p>
        </p:txBody>
      </p:sp>
      <p:pic>
        <p:nvPicPr>
          <p:cNvPr id="4" name="Picture 3"/>
          <p:cNvPicPr>
            <a:picLocks noChangeAspect="1"/>
          </p:cNvPicPr>
          <p:nvPr/>
        </p:nvPicPr>
        <p:blipFill>
          <a:blip r:embed="rId2"/>
          <a:stretch>
            <a:fillRect/>
          </a:stretch>
        </p:blipFill>
        <p:spPr>
          <a:xfrm>
            <a:off x="1823562" y="3114792"/>
            <a:ext cx="2317058" cy="1691474"/>
          </a:xfrm>
          <a:prstGeom prst="rect">
            <a:avLst/>
          </a:prstGeom>
        </p:spPr>
      </p:pic>
      <p:pic>
        <p:nvPicPr>
          <p:cNvPr id="5" name="Picture 4"/>
          <p:cNvPicPr>
            <a:picLocks noChangeAspect="1"/>
          </p:cNvPicPr>
          <p:nvPr/>
        </p:nvPicPr>
        <p:blipFill>
          <a:blip r:embed="rId3"/>
          <a:stretch>
            <a:fillRect/>
          </a:stretch>
        </p:blipFill>
        <p:spPr>
          <a:xfrm>
            <a:off x="3583153" y="3005862"/>
            <a:ext cx="1951061" cy="2064578"/>
          </a:xfrm>
          <a:prstGeom prst="rect">
            <a:avLst/>
          </a:prstGeom>
        </p:spPr>
      </p:pic>
      <p:pic>
        <p:nvPicPr>
          <p:cNvPr id="7" name="Picture 6"/>
          <p:cNvPicPr>
            <a:picLocks noChangeAspect="1"/>
          </p:cNvPicPr>
          <p:nvPr/>
        </p:nvPicPr>
        <p:blipFill>
          <a:blip r:embed="rId4"/>
          <a:stretch>
            <a:fillRect/>
          </a:stretch>
        </p:blipFill>
        <p:spPr>
          <a:xfrm>
            <a:off x="5300309" y="3312037"/>
            <a:ext cx="1884806" cy="1452227"/>
          </a:xfrm>
          <a:prstGeom prst="rect">
            <a:avLst/>
          </a:prstGeom>
        </p:spPr>
      </p:pic>
      <p:pic>
        <p:nvPicPr>
          <p:cNvPr id="8" name="Picture 7"/>
          <p:cNvPicPr>
            <a:picLocks noChangeAspect="1"/>
          </p:cNvPicPr>
          <p:nvPr/>
        </p:nvPicPr>
        <p:blipFill>
          <a:blip r:embed="rId5"/>
          <a:stretch>
            <a:fillRect/>
          </a:stretch>
        </p:blipFill>
        <p:spPr>
          <a:xfrm>
            <a:off x="6501653" y="4255839"/>
            <a:ext cx="2059342" cy="252902"/>
          </a:xfrm>
          <a:prstGeom prst="rect">
            <a:avLst/>
          </a:prstGeom>
        </p:spPr>
      </p:pic>
    </p:spTree>
    <p:extLst>
      <p:ext uri="{BB962C8B-B14F-4D97-AF65-F5344CB8AC3E}">
        <p14:creationId xmlns:p14="http://schemas.microsoft.com/office/powerpoint/2010/main" val="31086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429" y="1048082"/>
            <a:ext cx="7132319" cy="583518"/>
          </a:xfrm>
        </p:spPr>
        <p:txBody>
          <a:bodyPr>
            <a:noAutofit/>
          </a:bodyPr>
          <a:lstStyle/>
          <a:p>
            <a:r>
              <a:rPr lang="en-US" sz="2400" dirty="0"/>
              <a:t>Coordinated Assessments – Historical Perspective</a:t>
            </a:r>
          </a:p>
        </p:txBody>
      </p:sp>
      <p:sp>
        <p:nvSpPr>
          <p:cNvPr id="3" name="Content Placeholder 2"/>
          <p:cNvSpPr>
            <a:spLocks noGrp="1"/>
          </p:cNvSpPr>
          <p:nvPr>
            <p:ph idx="1"/>
          </p:nvPr>
        </p:nvSpPr>
        <p:spPr>
          <a:xfrm>
            <a:off x="1005840" y="1739845"/>
            <a:ext cx="7132320" cy="3403655"/>
          </a:xfrm>
        </p:spPr>
        <p:txBody>
          <a:bodyPr>
            <a:normAutofit lnSpcReduction="10000"/>
          </a:bodyPr>
          <a:lstStyle/>
          <a:p>
            <a:r>
              <a:rPr lang="en-US" dirty="0" smtClean="0"/>
              <a:t>Coordinated </a:t>
            </a:r>
            <a:r>
              <a:rPr lang="en-US" dirty="0"/>
              <a:t>Assessments </a:t>
            </a:r>
            <a:r>
              <a:rPr lang="en-US" dirty="0" smtClean="0"/>
              <a:t>Project started </a:t>
            </a:r>
            <a:r>
              <a:rPr lang="en-US" dirty="0"/>
              <a:t>in 2010 with the goal of improving the timeliness, reliability and transparency of the </a:t>
            </a:r>
            <a:r>
              <a:rPr lang="en-US" dirty="0" smtClean="0"/>
              <a:t>Salmon and Steelhead data </a:t>
            </a:r>
            <a:r>
              <a:rPr lang="en-US" dirty="0"/>
              <a:t>necessary for regional assessments and management </a:t>
            </a:r>
            <a:r>
              <a:rPr lang="en-US" dirty="0" smtClean="0"/>
              <a:t>decisions</a:t>
            </a:r>
          </a:p>
          <a:p>
            <a:r>
              <a:rPr lang="en-US" dirty="0"/>
              <a:t>At that time the project identified specific actions and activities for sharing </a:t>
            </a:r>
            <a:r>
              <a:rPr lang="en-US" dirty="0" smtClean="0"/>
              <a:t>Viable </a:t>
            </a:r>
            <a:r>
              <a:rPr lang="en-US" dirty="0"/>
              <a:t>Salmonid Population (VSP) indicators in the Columbia River Basin. Important to note that sharing data was for a common goal: to provide data to NOAA for their 5 year status review</a:t>
            </a:r>
          </a:p>
          <a:p>
            <a:r>
              <a:rPr lang="en-US" dirty="0" smtClean="0"/>
              <a:t>In 2015 – we started sharing data on first </a:t>
            </a:r>
            <a:r>
              <a:rPr lang="en-US" u="sng" dirty="0" smtClean="0"/>
              <a:t>five</a:t>
            </a:r>
            <a:r>
              <a:rPr lang="en-US" dirty="0" smtClean="0"/>
              <a:t> VSP indicators; </a:t>
            </a:r>
          </a:p>
          <a:p>
            <a:pPr lvl="1" fontAlgn="t"/>
            <a:r>
              <a:rPr lang="en-US" dirty="0"/>
              <a:t>Natural Origin Spawner Abundance</a:t>
            </a:r>
            <a:endParaRPr lang="en-US" sz="3150" dirty="0"/>
          </a:p>
          <a:p>
            <a:pPr lvl="1" fontAlgn="t"/>
            <a:r>
              <a:rPr lang="en-US" dirty="0"/>
              <a:t>Recruits per Spawner</a:t>
            </a:r>
            <a:endParaRPr lang="en-US" sz="3150" dirty="0"/>
          </a:p>
          <a:p>
            <a:pPr lvl="1" fontAlgn="t"/>
            <a:r>
              <a:rPr lang="en-US" dirty="0"/>
              <a:t>Smolt to Adult Ratio</a:t>
            </a:r>
            <a:endParaRPr lang="en-US" sz="3150" dirty="0"/>
          </a:p>
          <a:p>
            <a:pPr lvl="1" fontAlgn="t"/>
            <a:r>
              <a:rPr lang="en-US" dirty="0"/>
              <a:t>Juvenile </a:t>
            </a:r>
            <a:r>
              <a:rPr lang="en-US" dirty="0" smtClean="0"/>
              <a:t>Abundance: Outmigrants </a:t>
            </a:r>
            <a:endParaRPr lang="en-US" dirty="0"/>
          </a:p>
          <a:p>
            <a:pPr lvl="1" fontAlgn="t"/>
            <a:r>
              <a:rPr lang="en-US" dirty="0" smtClean="0"/>
              <a:t>Presmolt Abundance</a:t>
            </a:r>
          </a:p>
        </p:txBody>
      </p:sp>
    </p:spTree>
    <p:extLst>
      <p:ext uri="{BB962C8B-B14F-4D97-AF65-F5344CB8AC3E}">
        <p14:creationId xmlns:p14="http://schemas.microsoft.com/office/powerpoint/2010/main" val="118950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 Focus: Getting Data for listed Salmon &amp; Steelhead Populations for NOAA Status Reviews</a:t>
            </a:r>
            <a:endParaRPr lang="en-US" dirty="0"/>
          </a:p>
        </p:txBody>
      </p:sp>
      <p:sp>
        <p:nvSpPr>
          <p:cNvPr id="3" name="Content Placeholder 2"/>
          <p:cNvSpPr>
            <a:spLocks noGrp="1"/>
          </p:cNvSpPr>
          <p:nvPr>
            <p:ph idx="1"/>
          </p:nvPr>
        </p:nvSpPr>
        <p:spPr/>
        <p:txBody>
          <a:bodyPr>
            <a:normAutofit/>
          </a:bodyPr>
          <a:lstStyle/>
          <a:p>
            <a:r>
              <a:rPr lang="en-US" dirty="0" smtClean="0"/>
              <a:t>BPA also requested </a:t>
            </a:r>
            <a:r>
              <a:rPr lang="en-US" dirty="0"/>
              <a:t>assistance from StreamNet </a:t>
            </a:r>
            <a:r>
              <a:rPr lang="en-US" dirty="0" smtClean="0"/>
              <a:t>and the region’s fish managers to </a:t>
            </a:r>
            <a:r>
              <a:rPr lang="en-US" dirty="0"/>
              <a:t>maximize data flow </a:t>
            </a:r>
            <a:r>
              <a:rPr lang="en-US" dirty="0" smtClean="0"/>
              <a:t>for certain populations identified as priorities by BPA for BiOp reporting in 2016. Continued interest from Bonneville in getting as much data as possible for these populations – remains a CA focus</a:t>
            </a:r>
          </a:p>
          <a:p>
            <a:r>
              <a:rPr lang="en-US" dirty="0" smtClean="0"/>
              <a:t>If Data is not available at </a:t>
            </a:r>
            <a:r>
              <a:rPr lang="en-US" dirty="0"/>
              <a:t>the population </a:t>
            </a:r>
            <a:r>
              <a:rPr lang="en-US" dirty="0" smtClean="0"/>
              <a:t>level, we work </a:t>
            </a:r>
            <a:r>
              <a:rPr lang="en-US" dirty="0"/>
              <a:t>with the data providers to </a:t>
            </a:r>
            <a:r>
              <a:rPr lang="en-US" dirty="0" smtClean="0"/>
              <a:t>obtain the </a:t>
            </a:r>
            <a:r>
              <a:rPr lang="en-US" dirty="0"/>
              <a:t>best available data for these </a:t>
            </a:r>
            <a:r>
              <a:rPr lang="en-US" dirty="0" smtClean="0"/>
              <a:t>populations into the database</a:t>
            </a:r>
          </a:p>
          <a:p>
            <a:r>
              <a:rPr lang="en-US" dirty="0" smtClean="0"/>
              <a:t>Managing Data Exchange Standards (DES) and adopting changes thru a DES team approach</a:t>
            </a:r>
          </a:p>
          <a:p>
            <a:r>
              <a:rPr lang="en-US" dirty="0" smtClean="0"/>
              <a:t>Hatchery Indicators, Bull Trout, other species as per a 5 year plan</a:t>
            </a:r>
          </a:p>
          <a:p>
            <a:r>
              <a:rPr lang="en-US" dirty="0"/>
              <a:t>A</a:t>
            </a:r>
            <a:r>
              <a:rPr lang="en-US" dirty="0" smtClean="0"/>
              <a:t> downloadable </a:t>
            </a:r>
            <a:r>
              <a:rPr lang="en-US" dirty="0"/>
              <a:t>database not easy for the public and policy folks to </a:t>
            </a:r>
            <a:r>
              <a:rPr lang="en-US" dirty="0" smtClean="0"/>
              <a:t>access. Working on more </a:t>
            </a:r>
            <a:r>
              <a:rPr lang="en-US" dirty="0"/>
              <a:t>user friendly </a:t>
            </a:r>
            <a:r>
              <a:rPr lang="en-US" dirty="0" smtClean="0"/>
              <a:t>displays of information, often map based</a:t>
            </a:r>
            <a:endParaRPr lang="en-US" dirty="0"/>
          </a:p>
          <a:p>
            <a:endParaRPr lang="en-US" dirty="0"/>
          </a:p>
          <a:p>
            <a:endParaRPr lang="en-US" dirty="0"/>
          </a:p>
        </p:txBody>
      </p:sp>
    </p:spTree>
    <p:extLst>
      <p:ext uri="{BB962C8B-B14F-4D97-AF65-F5344CB8AC3E}">
        <p14:creationId xmlns:p14="http://schemas.microsoft.com/office/powerpoint/2010/main" val="229166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5538" y="1209944"/>
          <a:ext cx="8804367" cy="4450422"/>
        </p:xfrm>
        <a:graphic>
          <a:graphicData uri="http://schemas.openxmlformats.org/drawingml/2006/table">
            <a:tbl>
              <a:tblPr firstRow="1" firstCol="1" bandRow="1"/>
              <a:tblGrid>
                <a:gridCol w="3078877">
                  <a:extLst>
                    <a:ext uri="{9D8B030D-6E8A-4147-A177-3AD203B41FA5}">
                      <a16:colId xmlns:a16="http://schemas.microsoft.com/office/drawing/2014/main" xmlns="" val="2025403698"/>
                    </a:ext>
                  </a:extLst>
                </a:gridCol>
                <a:gridCol w="1101056">
                  <a:extLst>
                    <a:ext uri="{9D8B030D-6E8A-4147-A177-3AD203B41FA5}">
                      <a16:colId xmlns:a16="http://schemas.microsoft.com/office/drawing/2014/main" xmlns="" val="3840068777"/>
                    </a:ext>
                  </a:extLst>
                </a:gridCol>
                <a:gridCol w="1027653">
                  <a:extLst>
                    <a:ext uri="{9D8B030D-6E8A-4147-A177-3AD203B41FA5}">
                      <a16:colId xmlns:a16="http://schemas.microsoft.com/office/drawing/2014/main" xmlns="" val="2111191090"/>
                    </a:ext>
                  </a:extLst>
                </a:gridCol>
                <a:gridCol w="1174460">
                  <a:extLst>
                    <a:ext uri="{9D8B030D-6E8A-4147-A177-3AD203B41FA5}">
                      <a16:colId xmlns:a16="http://schemas.microsoft.com/office/drawing/2014/main" xmlns="" val="2538930863"/>
                    </a:ext>
                  </a:extLst>
                </a:gridCol>
                <a:gridCol w="880844">
                  <a:extLst>
                    <a:ext uri="{9D8B030D-6E8A-4147-A177-3AD203B41FA5}">
                      <a16:colId xmlns:a16="http://schemas.microsoft.com/office/drawing/2014/main" xmlns="" val="3935630928"/>
                    </a:ext>
                  </a:extLst>
                </a:gridCol>
                <a:gridCol w="1541477">
                  <a:extLst>
                    <a:ext uri="{9D8B030D-6E8A-4147-A177-3AD203B41FA5}">
                      <a16:colId xmlns:a16="http://schemas.microsoft.com/office/drawing/2014/main" xmlns="" val="215114581"/>
                    </a:ext>
                  </a:extLst>
                </a:gridCol>
              </a:tblGrid>
              <a:tr h="880539">
                <a:tc>
                  <a:txBody>
                    <a:bodyPr/>
                    <a:lstStyle/>
                    <a:p>
                      <a:pPr marL="0" marR="0" algn="ctr">
                        <a:lnSpc>
                          <a:spcPct val="107000"/>
                        </a:lnSpc>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gridSpan="2">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Coordinated Assessments Populations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200 TRT Populations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475584659"/>
                  </a:ext>
                </a:extLst>
              </a:tr>
              <a:tr h="1174052">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High Level Indicator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Reported with HLIs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Years with HLIs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Reported with HLIs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Years with HLIs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of TRT Populations w/HLIs Submitted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xmlns="" val="3643397953"/>
                  </a:ext>
                </a:extLst>
              </a:tr>
              <a:tr h="587026">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Natural Origin Spawner Abundance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3,908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3,290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847420482"/>
                  </a:ext>
                </a:extLst>
              </a:tr>
              <a:tr h="361761">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Recruits per Spawner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2,652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2,295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2259500912"/>
                  </a:ext>
                </a:extLst>
              </a:tr>
              <a:tr h="361761">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Smolt to Adult Ratios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449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2102733223"/>
                  </a:ext>
                </a:extLst>
              </a:tr>
              <a:tr h="361761">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Juvenile Outmigrants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476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451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2044186680"/>
                  </a:ext>
                </a:extLst>
              </a:tr>
              <a:tr h="361761">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Presmolt Abundance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78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4195899543"/>
                  </a:ext>
                </a:extLst>
              </a:tr>
              <a:tr h="361761">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HLIs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7,563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6,234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xmlns="" val="3433339061"/>
                  </a:ext>
                </a:extLst>
              </a:tr>
            </a:tbl>
          </a:graphicData>
        </a:graphic>
      </p:graphicFrame>
      <p:pic>
        <p:nvPicPr>
          <p:cNvPr id="10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046" y="1131570"/>
            <a:ext cx="2501537" cy="7511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765810" y="5621361"/>
            <a:ext cx="6875962"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endParaRPr lang="en-US" alt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200 TRT Populations are in </a:t>
            </a:r>
            <a:r>
              <a:rPr lang="en-US" altLang="en-US" sz="600" dirty="0">
                <a:solidFill>
                  <a:srgbClr val="000000"/>
                </a:solidFill>
                <a:latin typeface="Calibri" panose="020F0502020204030204" pitchFamily="34" charset="0"/>
                <a:ea typeface="Calibri" panose="020F0502020204030204" pitchFamily="34" charset="0"/>
                <a:cs typeface="Consolas" panose="020B0609020204030204" pitchFamily="49" charset="0"/>
              </a:rPr>
              <a:t>'Interior Columbia' &amp; 'Willamette/Lower Columbia' Recovery Domains, and exclude extirpated populations.</a:t>
            </a:r>
            <a:r>
              <a:rPr lang="en-US" altLang="en-US" sz="600" dirty="0">
                <a:solidFill>
                  <a:srgbClr val="1F4E79"/>
                </a:solidFill>
                <a:latin typeface="Calibri" panose="020F0502020204030204" pitchFamily="34" charset="0"/>
                <a:ea typeface="Calibri" panose="020F0502020204030204" pitchFamily="34" charset="0"/>
                <a:cs typeface="Times New Roman" panose="02020603050405020304" pitchFamily="18" charset="0"/>
              </a:rPr>
              <a:t>                      March 30, 2017</a:t>
            </a:r>
            <a:endParaRPr lang="en-US" altLang="en-US" sz="600" dirty="0">
              <a:solidFill>
                <a:prstClr val="black"/>
              </a:solidFill>
            </a:endParaRPr>
          </a:p>
          <a:p>
            <a:pPr eaLnBrk="0" fontAlgn="base" hangingPunct="0">
              <a:spcBef>
                <a:spcPct val="0"/>
              </a:spcBef>
              <a:spcAft>
                <a:spcPct val="0"/>
              </a:spcAft>
            </a:pPr>
            <a:r>
              <a:rPr lang="en-US" altLang="en-US" sz="600" dirty="0">
                <a:solidFill>
                  <a:srgbClr val="1F4E79"/>
                </a:solidFill>
                <a:latin typeface="Calibri" panose="020F0502020204030204" pitchFamily="34" charset="0"/>
                <a:ea typeface="Calibri" panose="020F0502020204030204" pitchFamily="34" charset="0"/>
                <a:cs typeface="Times New Roman" panose="02020603050405020304" pitchFamily="18" charset="0"/>
              </a:rPr>
              <a:t>  </a:t>
            </a:r>
            <a:r>
              <a:rPr lang="en-US" altLang="en-US"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US" altLang="en-US" sz="600" dirty="0">
                <a:solidFill>
                  <a:prstClr val="black"/>
                </a:solidFill>
                <a:latin typeface="Calibri" panose="020F0502020204030204" pitchFamily="34" charset="0"/>
                <a:ea typeface="Calibri" panose="020F0502020204030204" pitchFamily="34" charset="0"/>
                <a:cs typeface="Times New Roman" panose="02020603050405020304" pitchFamily="18" charset="0"/>
              </a:rPr>
              <a:t>Publishable records are validated and have Publish=‘Yes’.</a:t>
            </a:r>
            <a:r>
              <a:rPr lang="en-US" altLang="en-US" sz="600" dirty="0">
                <a:solidFill>
                  <a:srgbClr val="1F4E79"/>
                </a:solidFill>
                <a:latin typeface="Calibri" panose="020F0502020204030204" pitchFamily="34" charset="0"/>
                <a:ea typeface="Calibri" panose="020F0502020204030204" pitchFamily="34" charset="0"/>
                <a:cs typeface="Times New Roman" panose="02020603050405020304" pitchFamily="18" charset="0"/>
              </a:rPr>
              <a:t>                                                                                                                                         </a:t>
            </a:r>
            <a:endParaRPr lang="en-US" altLang="en-US" sz="1350" dirty="0">
              <a:solidFill>
                <a:prstClr val="black"/>
              </a:solidFill>
              <a:latin typeface="Arial" panose="020B0604020202020204" pitchFamily="34" charset="0"/>
            </a:endParaRPr>
          </a:p>
        </p:txBody>
      </p:sp>
      <p:sp>
        <p:nvSpPr>
          <p:cNvPr id="6" name="TextBox 5"/>
          <p:cNvSpPr txBox="1"/>
          <p:nvPr/>
        </p:nvSpPr>
        <p:spPr>
          <a:xfrm>
            <a:off x="443871" y="854571"/>
            <a:ext cx="2715808" cy="300082"/>
          </a:xfrm>
          <a:prstGeom prst="rect">
            <a:avLst/>
          </a:prstGeom>
          <a:noFill/>
        </p:spPr>
        <p:txBody>
          <a:bodyPr wrap="none" rtlCol="0">
            <a:spAutoFit/>
          </a:bodyPr>
          <a:lstStyle/>
          <a:p>
            <a:r>
              <a:rPr lang="en-US" sz="1350" dirty="0">
                <a:solidFill>
                  <a:prstClr val="black"/>
                </a:solidFill>
              </a:rPr>
              <a:t>2016 Data Flow – all Populations</a:t>
            </a:r>
          </a:p>
        </p:txBody>
      </p:sp>
    </p:spTree>
    <p:extLst>
      <p:ext uri="{BB962C8B-B14F-4D97-AF65-F5344CB8AC3E}">
        <p14:creationId xmlns:p14="http://schemas.microsoft.com/office/powerpoint/2010/main" val="3285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Lessons from Coordinated Assessments (CA)</a:t>
            </a:r>
            <a:endParaRPr lang="en-US" dirty="0"/>
          </a:p>
        </p:txBody>
      </p:sp>
      <p:sp>
        <p:nvSpPr>
          <p:cNvPr id="3" name="Content Placeholder 2"/>
          <p:cNvSpPr>
            <a:spLocks noGrp="1"/>
          </p:cNvSpPr>
          <p:nvPr>
            <p:ph idx="1"/>
          </p:nvPr>
        </p:nvSpPr>
        <p:spPr/>
        <p:txBody>
          <a:bodyPr>
            <a:normAutofit/>
          </a:bodyPr>
          <a:lstStyle/>
          <a:p>
            <a:r>
              <a:rPr lang="en-US" dirty="0" smtClean="0"/>
              <a:t>Investment of time worth it if staff is repeatedly tasked with data requests</a:t>
            </a:r>
          </a:p>
          <a:p>
            <a:r>
              <a:rPr lang="en-US" dirty="0" smtClean="0"/>
              <a:t>Investment in data structure and database management eases access</a:t>
            </a:r>
          </a:p>
          <a:p>
            <a:r>
              <a:rPr lang="en-US" dirty="0" smtClean="0"/>
              <a:t>Standardizes data sets and avoids “conflicting” information</a:t>
            </a:r>
          </a:p>
          <a:p>
            <a:r>
              <a:rPr lang="en-US" dirty="0" smtClean="0"/>
              <a:t>Focuses managers on information and resource gaps when available data is all shared in one place</a:t>
            </a:r>
          </a:p>
          <a:p>
            <a:r>
              <a:rPr lang="en-US" dirty="0" smtClean="0"/>
              <a:t>Reduced time </a:t>
            </a:r>
            <a:r>
              <a:rPr lang="en-US" dirty="0"/>
              <a:t>needed to </a:t>
            </a:r>
            <a:r>
              <a:rPr lang="en-US" dirty="0" smtClean="0"/>
              <a:t>provide data for </a:t>
            </a:r>
            <a:r>
              <a:rPr lang="en-US" dirty="0"/>
              <a:t>NOAA </a:t>
            </a:r>
            <a:r>
              <a:rPr lang="en-US" dirty="0" smtClean="0"/>
              <a:t>ESA </a:t>
            </a:r>
            <a:r>
              <a:rPr lang="en-US" dirty="0"/>
              <a:t>5-yr status review </a:t>
            </a:r>
            <a:endParaRPr lang="en-US" dirty="0" smtClean="0"/>
          </a:p>
          <a:p>
            <a:r>
              <a:rPr lang="en-US" dirty="0" smtClean="0"/>
              <a:t>Facilitates </a:t>
            </a:r>
            <a:r>
              <a:rPr lang="en-US" dirty="0"/>
              <a:t>action agency BiOp reporting needs, </a:t>
            </a:r>
            <a:r>
              <a:rPr lang="en-US" dirty="0" smtClean="0"/>
              <a:t>e.g. </a:t>
            </a:r>
            <a:r>
              <a:rPr lang="en-US" dirty="0"/>
              <a:t>Bonneville need for </a:t>
            </a:r>
            <a:r>
              <a:rPr lang="en-US" dirty="0" smtClean="0"/>
              <a:t>data on BiOP </a:t>
            </a:r>
            <a:r>
              <a:rPr lang="en-US" dirty="0"/>
              <a:t>populations </a:t>
            </a:r>
          </a:p>
          <a:p>
            <a:r>
              <a:rPr lang="en-US" dirty="0" smtClean="0"/>
              <a:t>Provides data for Council </a:t>
            </a:r>
            <a:r>
              <a:rPr lang="en-US" dirty="0"/>
              <a:t>indicators </a:t>
            </a:r>
          </a:p>
          <a:p>
            <a:endParaRPr lang="en-US" dirty="0"/>
          </a:p>
          <a:p>
            <a:endParaRPr lang="en-US" dirty="0"/>
          </a:p>
        </p:txBody>
      </p:sp>
    </p:spTree>
    <p:extLst>
      <p:ext uri="{BB962C8B-B14F-4D97-AF65-F5344CB8AC3E}">
        <p14:creationId xmlns:p14="http://schemas.microsoft.com/office/powerpoint/2010/main" val="326139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9327" y="1126272"/>
            <a:ext cx="7886700" cy="1513621"/>
          </a:xfrm>
        </p:spPr>
        <p:txBody>
          <a:bodyPr>
            <a:normAutofit/>
          </a:bodyPr>
          <a:lstStyle/>
          <a:p>
            <a:pPr algn="ctr"/>
            <a:r>
              <a:rPr lang="en-US" sz="3600" dirty="0"/>
              <a:t>Goals and Objectives </a:t>
            </a:r>
            <a:r>
              <a:rPr lang="en-US" sz="3600" dirty="0" smtClean="0"/>
              <a:t>Task</a:t>
            </a:r>
            <a:endParaRPr lang="en-US" sz="3300" b="1" dirty="0"/>
          </a:p>
        </p:txBody>
      </p:sp>
      <p:pic>
        <p:nvPicPr>
          <p:cNvPr id="2050" name="Picture 2" descr="https://www.nwcouncil.org/media/7148587/betapro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785" y="2286001"/>
            <a:ext cx="4957813" cy="400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375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351" y="1067315"/>
            <a:ext cx="3709670" cy="300082"/>
          </a:xfrm>
          <a:prstGeom prst="rect">
            <a:avLst/>
          </a:prstGeom>
          <a:noFill/>
        </p:spPr>
        <p:txBody>
          <a:bodyPr wrap="none" rtlCol="0">
            <a:spAutoFit/>
          </a:bodyPr>
          <a:lstStyle/>
          <a:p>
            <a:r>
              <a:rPr lang="en-US" sz="1350" b="1" dirty="0">
                <a:solidFill>
                  <a:prstClr val="black"/>
                </a:solidFill>
              </a:rPr>
              <a:t>CA Project Work Teams and Work Flow</a:t>
            </a:r>
            <a:endParaRPr lang="en-US" sz="1350" dirty="0">
              <a:solidFill>
                <a:prstClr val="black"/>
              </a:solidFill>
            </a:endParaRPr>
          </a:p>
        </p:txBody>
      </p:sp>
      <p:sp>
        <p:nvSpPr>
          <p:cNvPr id="3" name="TextBox 2"/>
          <p:cNvSpPr txBox="1"/>
          <p:nvPr/>
        </p:nvSpPr>
        <p:spPr>
          <a:xfrm>
            <a:off x="1711189" y="2062033"/>
            <a:ext cx="1487908" cy="300082"/>
          </a:xfrm>
          <a:prstGeom prst="rect">
            <a:avLst/>
          </a:prstGeom>
          <a:noFill/>
        </p:spPr>
        <p:txBody>
          <a:bodyPr wrap="none" rtlCol="0">
            <a:spAutoFit/>
          </a:bodyPr>
          <a:lstStyle/>
          <a:p>
            <a:r>
              <a:rPr lang="en-US" sz="1350" b="1" dirty="0">
                <a:solidFill>
                  <a:prstClr val="black"/>
                </a:solidFill>
              </a:rPr>
              <a:t>CA Core Team</a:t>
            </a:r>
            <a:r>
              <a:rPr lang="en-US" sz="1350" dirty="0">
                <a:solidFill>
                  <a:prstClr val="black"/>
                </a:solidFill>
              </a:rPr>
              <a:t> </a:t>
            </a:r>
          </a:p>
        </p:txBody>
      </p:sp>
      <p:sp>
        <p:nvSpPr>
          <p:cNvPr id="4" name="TextBox 3"/>
          <p:cNvSpPr txBox="1"/>
          <p:nvPr/>
        </p:nvSpPr>
        <p:spPr>
          <a:xfrm>
            <a:off x="4860415" y="2062033"/>
            <a:ext cx="3121367" cy="300082"/>
          </a:xfrm>
          <a:prstGeom prst="rect">
            <a:avLst/>
          </a:prstGeom>
          <a:noFill/>
        </p:spPr>
        <p:txBody>
          <a:bodyPr wrap="none" rtlCol="0">
            <a:spAutoFit/>
          </a:bodyPr>
          <a:lstStyle/>
          <a:p>
            <a:r>
              <a:rPr lang="en-US" sz="1350" b="1" dirty="0">
                <a:solidFill>
                  <a:prstClr val="black"/>
                </a:solidFill>
              </a:rPr>
              <a:t>StreamNet Executive Committee</a:t>
            </a:r>
            <a:r>
              <a:rPr lang="en-US" sz="1350" dirty="0">
                <a:solidFill>
                  <a:prstClr val="black"/>
                </a:solidFill>
              </a:rPr>
              <a:t> </a:t>
            </a:r>
          </a:p>
        </p:txBody>
      </p:sp>
      <p:sp>
        <p:nvSpPr>
          <p:cNvPr id="5" name="TextBox 4"/>
          <p:cNvSpPr txBox="1"/>
          <p:nvPr/>
        </p:nvSpPr>
        <p:spPr>
          <a:xfrm>
            <a:off x="301441" y="3209795"/>
            <a:ext cx="2525050" cy="507831"/>
          </a:xfrm>
          <a:prstGeom prst="rect">
            <a:avLst/>
          </a:prstGeom>
          <a:noFill/>
        </p:spPr>
        <p:txBody>
          <a:bodyPr wrap="none" rtlCol="0">
            <a:spAutoFit/>
          </a:bodyPr>
          <a:lstStyle/>
          <a:p>
            <a:r>
              <a:rPr lang="en-US" sz="1350" b="1" dirty="0">
                <a:solidFill>
                  <a:prstClr val="black"/>
                </a:solidFill>
              </a:rPr>
              <a:t>Coordinated Assessments </a:t>
            </a:r>
          </a:p>
          <a:p>
            <a:r>
              <a:rPr lang="en-US" sz="1350" b="1" dirty="0">
                <a:solidFill>
                  <a:prstClr val="black"/>
                </a:solidFill>
              </a:rPr>
              <a:t>Work Group (CAWG)</a:t>
            </a:r>
            <a:endParaRPr lang="en-US" sz="1350" dirty="0">
              <a:solidFill>
                <a:prstClr val="black"/>
              </a:solidFill>
            </a:endParaRPr>
          </a:p>
        </p:txBody>
      </p:sp>
      <p:sp>
        <p:nvSpPr>
          <p:cNvPr id="6" name="TextBox 5"/>
          <p:cNvSpPr txBox="1"/>
          <p:nvPr/>
        </p:nvSpPr>
        <p:spPr>
          <a:xfrm>
            <a:off x="3985055" y="3202199"/>
            <a:ext cx="1984839" cy="507831"/>
          </a:xfrm>
          <a:prstGeom prst="rect">
            <a:avLst/>
          </a:prstGeom>
          <a:noFill/>
        </p:spPr>
        <p:txBody>
          <a:bodyPr wrap="none" rtlCol="0">
            <a:spAutoFit/>
          </a:bodyPr>
          <a:lstStyle/>
          <a:p>
            <a:r>
              <a:rPr lang="en-US" sz="1350" b="1" dirty="0">
                <a:solidFill>
                  <a:prstClr val="black"/>
                </a:solidFill>
              </a:rPr>
              <a:t>StreamNet Steering </a:t>
            </a:r>
          </a:p>
          <a:p>
            <a:r>
              <a:rPr lang="en-US" sz="1350" b="1" dirty="0">
                <a:solidFill>
                  <a:prstClr val="black"/>
                </a:solidFill>
              </a:rPr>
              <a:t>Committee </a:t>
            </a:r>
            <a:endParaRPr lang="en-US" sz="1350" dirty="0">
              <a:solidFill>
                <a:prstClr val="black"/>
              </a:solidFill>
            </a:endParaRPr>
          </a:p>
        </p:txBody>
      </p:sp>
      <p:sp>
        <p:nvSpPr>
          <p:cNvPr id="7" name="TextBox 6"/>
          <p:cNvSpPr txBox="1"/>
          <p:nvPr/>
        </p:nvSpPr>
        <p:spPr>
          <a:xfrm>
            <a:off x="3985055" y="4687845"/>
            <a:ext cx="2095445" cy="507831"/>
          </a:xfrm>
          <a:prstGeom prst="rect">
            <a:avLst/>
          </a:prstGeom>
          <a:noFill/>
        </p:spPr>
        <p:txBody>
          <a:bodyPr wrap="none" rtlCol="0">
            <a:spAutoFit/>
          </a:bodyPr>
          <a:lstStyle/>
          <a:p>
            <a:r>
              <a:rPr lang="en-US" sz="1350" b="1" dirty="0">
                <a:solidFill>
                  <a:prstClr val="black"/>
                </a:solidFill>
              </a:rPr>
              <a:t>StreamNet Technical </a:t>
            </a:r>
          </a:p>
          <a:p>
            <a:r>
              <a:rPr lang="en-US" sz="1350" b="1" dirty="0">
                <a:solidFill>
                  <a:prstClr val="black"/>
                </a:solidFill>
              </a:rPr>
              <a:t>Team</a:t>
            </a:r>
            <a:r>
              <a:rPr lang="en-US" sz="1350" dirty="0">
                <a:solidFill>
                  <a:prstClr val="black"/>
                </a:solidFill>
              </a:rPr>
              <a:t> </a:t>
            </a:r>
          </a:p>
        </p:txBody>
      </p:sp>
      <p:sp>
        <p:nvSpPr>
          <p:cNvPr id="8" name="TextBox 7"/>
          <p:cNvSpPr txBox="1"/>
          <p:nvPr/>
        </p:nvSpPr>
        <p:spPr>
          <a:xfrm>
            <a:off x="7058252" y="3209795"/>
            <a:ext cx="1798890" cy="507831"/>
          </a:xfrm>
          <a:prstGeom prst="rect">
            <a:avLst/>
          </a:prstGeom>
          <a:noFill/>
        </p:spPr>
        <p:txBody>
          <a:bodyPr wrap="none" rtlCol="0">
            <a:spAutoFit/>
          </a:bodyPr>
          <a:lstStyle/>
          <a:p>
            <a:r>
              <a:rPr lang="en-US" sz="1350" b="1" dirty="0">
                <a:solidFill>
                  <a:prstClr val="black"/>
                </a:solidFill>
              </a:rPr>
              <a:t>DES Development</a:t>
            </a:r>
          </a:p>
          <a:p>
            <a:r>
              <a:rPr lang="en-US" sz="1350" b="1" dirty="0">
                <a:solidFill>
                  <a:prstClr val="black"/>
                </a:solidFill>
              </a:rPr>
              <a:t> Team (DDT)</a:t>
            </a:r>
            <a:r>
              <a:rPr lang="en-US" sz="1350" dirty="0">
                <a:solidFill>
                  <a:prstClr val="black"/>
                </a:solidFill>
              </a:rPr>
              <a:t> </a:t>
            </a:r>
          </a:p>
        </p:txBody>
      </p:sp>
      <p:cxnSp>
        <p:nvCxnSpPr>
          <p:cNvPr id="10" name="Straight Arrow Connector 9"/>
          <p:cNvCxnSpPr/>
          <p:nvPr/>
        </p:nvCxnSpPr>
        <p:spPr>
          <a:xfrm>
            <a:off x="3237470" y="2216493"/>
            <a:ext cx="1513703" cy="617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467865" y="2445093"/>
            <a:ext cx="352168" cy="70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948881" y="3785801"/>
            <a:ext cx="6179" cy="784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50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3314" y="1482814"/>
            <a:ext cx="7803739" cy="507831"/>
          </a:xfrm>
          <a:prstGeom prst="rect">
            <a:avLst/>
          </a:prstGeom>
          <a:noFill/>
        </p:spPr>
        <p:txBody>
          <a:bodyPr wrap="none" rtlCol="0">
            <a:spAutoFit/>
          </a:bodyPr>
          <a:lstStyle/>
          <a:p>
            <a:r>
              <a:rPr lang="en-US" sz="1350" b="1" dirty="0">
                <a:solidFill>
                  <a:prstClr val="black"/>
                </a:solidFill>
              </a:rPr>
              <a:t>“Core Team” - 4 or 5 key individuals that work to keep the project moving. Needs to be</a:t>
            </a:r>
          </a:p>
          <a:p>
            <a:r>
              <a:rPr lang="en-US" sz="1350" b="1" dirty="0">
                <a:solidFill>
                  <a:prstClr val="black"/>
                </a:solidFill>
              </a:rPr>
              <a:t>a job function to get this done</a:t>
            </a:r>
            <a:r>
              <a:rPr lang="en-US" sz="1350" dirty="0">
                <a:solidFill>
                  <a:prstClr val="black"/>
                </a:solidFill>
              </a:rPr>
              <a:t> </a:t>
            </a:r>
          </a:p>
        </p:txBody>
      </p:sp>
      <p:sp>
        <p:nvSpPr>
          <p:cNvPr id="4" name="TextBox 3"/>
          <p:cNvSpPr txBox="1"/>
          <p:nvPr/>
        </p:nvSpPr>
        <p:spPr>
          <a:xfrm>
            <a:off x="253314" y="2199562"/>
            <a:ext cx="7428637" cy="715581"/>
          </a:xfrm>
          <a:prstGeom prst="rect">
            <a:avLst/>
          </a:prstGeom>
          <a:noFill/>
        </p:spPr>
        <p:txBody>
          <a:bodyPr wrap="none" rtlCol="0">
            <a:spAutoFit/>
          </a:bodyPr>
          <a:lstStyle/>
          <a:p>
            <a:r>
              <a:rPr lang="en-US" sz="1350" b="1" dirty="0">
                <a:solidFill>
                  <a:prstClr val="black"/>
                </a:solidFill>
              </a:rPr>
              <a:t>“Executive Committee” - Policy/decision makers at agencies, tribes, etc. with </a:t>
            </a:r>
          </a:p>
          <a:p>
            <a:r>
              <a:rPr lang="en-US" sz="1350" b="1" dirty="0">
                <a:solidFill>
                  <a:prstClr val="black"/>
                </a:solidFill>
              </a:rPr>
              <a:t>management responsibility (and/or funding). Need to recognize that data sharing</a:t>
            </a:r>
          </a:p>
          <a:p>
            <a:r>
              <a:rPr lang="en-US" sz="1350" b="1" dirty="0">
                <a:solidFill>
                  <a:prstClr val="black"/>
                </a:solidFill>
              </a:rPr>
              <a:t>is useful, worth the effort, and helps agency mission and function  </a:t>
            </a:r>
            <a:r>
              <a:rPr lang="en-US" sz="1350" dirty="0">
                <a:solidFill>
                  <a:prstClr val="black"/>
                </a:solidFill>
              </a:rPr>
              <a:t> </a:t>
            </a:r>
          </a:p>
        </p:txBody>
      </p:sp>
      <p:sp>
        <p:nvSpPr>
          <p:cNvPr id="5" name="TextBox 4"/>
          <p:cNvSpPr txBox="1"/>
          <p:nvPr/>
        </p:nvSpPr>
        <p:spPr>
          <a:xfrm>
            <a:off x="253313" y="4879625"/>
            <a:ext cx="8146782" cy="507831"/>
          </a:xfrm>
          <a:prstGeom prst="rect">
            <a:avLst/>
          </a:prstGeom>
          <a:noFill/>
        </p:spPr>
        <p:txBody>
          <a:bodyPr wrap="none" rtlCol="0">
            <a:spAutoFit/>
          </a:bodyPr>
          <a:lstStyle/>
          <a:p>
            <a:r>
              <a:rPr lang="en-US" sz="1350" b="1" dirty="0">
                <a:solidFill>
                  <a:prstClr val="black"/>
                </a:solidFill>
              </a:rPr>
              <a:t>“Coordinated Work Group” – periodic group meetings/workshops where everyone comes</a:t>
            </a:r>
          </a:p>
          <a:p>
            <a:r>
              <a:rPr lang="en-US" sz="1350" b="1" dirty="0">
                <a:solidFill>
                  <a:prstClr val="black"/>
                </a:solidFill>
              </a:rPr>
              <a:t>together to work on the project</a:t>
            </a:r>
            <a:endParaRPr lang="en-US" sz="1350" dirty="0">
              <a:solidFill>
                <a:prstClr val="black"/>
              </a:solidFill>
            </a:endParaRPr>
          </a:p>
        </p:txBody>
      </p:sp>
      <p:sp>
        <p:nvSpPr>
          <p:cNvPr id="6" name="TextBox 5"/>
          <p:cNvSpPr txBox="1"/>
          <p:nvPr/>
        </p:nvSpPr>
        <p:spPr>
          <a:xfrm>
            <a:off x="253314" y="3955127"/>
            <a:ext cx="8366393" cy="715581"/>
          </a:xfrm>
          <a:prstGeom prst="rect">
            <a:avLst/>
          </a:prstGeom>
          <a:noFill/>
        </p:spPr>
        <p:txBody>
          <a:bodyPr wrap="none" rtlCol="0">
            <a:spAutoFit/>
          </a:bodyPr>
          <a:lstStyle/>
          <a:p>
            <a:r>
              <a:rPr lang="en-US" sz="1350" b="1" dirty="0">
                <a:solidFill>
                  <a:prstClr val="black"/>
                </a:solidFill>
              </a:rPr>
              <a:t>“Steering Committee” – the data management staff in agencies/tribes that load and QC the </a:t>
            </a:r>
          </a:p>
          <a:p>
            <a:r>
              <a:rPr lang="en-US" sz="1350" b="1" dirty="0">
                <a:solidFill>
                  <a:prstClr val="black"/>
                </a:solidFill>
              </a:rPr>
              <a:t>data. Need the technical ability and support to build and manage the agency database so that</a:t>
            </a:r>
          </a:p>
          <a:p>
            <a:r>
              <a:rPr lang="en-US" sz="1350" b="1" dirty="0">
                <a:solidFill>
                  <a:prstClr val="black"/>
                </a:solidFill>
              </a:rPr>
              <a:t>it also shares data without the “sharing” becoming a major additional workload</a:t>
            </a:r>
            <a:endParaRPr lang="en-US" sz="1350" dirty="0">
              <a:solidFill>
                <a:prstClr val="black"/>
              </a:solidFill>
            </a:endParaRPr>
          </a:p>
        </p:txBody>
      </p:sp>
      <p:sp>
        <p:nvSpPr>
          <p:cNvPr id="8" name="TextBox 7"/>
          <p:cNvSpPr txBox="1"/>
          <p:nvPr/>
        </p:nvSpPr>
        <p:spPr>
          <a:xfrm>
            <a:off x="253313" y="3181219"/>
            <a:ext cx="8226932" cy="507831"/>
          </a:xfrm>
          <a:prstGeom prst="rect">
            <a:avLst/>
          </a:prstGeom>
          <a:noFill/>
        </p:spPr>
        <p:txBody>
          <a:bodyPr wrap="none" rtlCol="0">
            <a:spAutoFit/>
          </a:bodyPr>
          <a:lstStyle/>
          <a:p>
            <a:r>
              <a:rPr lang="en-US" sz="1350" b="1" dirty="0">
                <a:solidFill>
                  <a:prstClr val="black"/>
                </a:solidFill>
              </a:rPr>
              <a:t>“DES Development Team” – the biologists/managers that know and analyze the data. Need</a:t>
            </a:r>
          </a:p>
          <a:p>
            <a:r>
              <a:rPr lang="en-US" sz="1350" b="1" dirty="0">
                <a:solidFill>
                  <a:prstClr val="black"/>
                </a:solidFill>
              </a:rPr>
              <a:t>to recognize that data sharing makes their lives easier</a:t>
            </a:r>
            <a:endParaRPr lang="en-US" sz="1350" dirty="0">
              <a:solidFill>
                <a:prstClr val="black"/>
              </a:solidFill>
            </a:endParaRPr>
          </a:p>
        </p:txBody>
      </p:sp>
    </p:spTree>
    <p:extLst>
      <p:ext uri="{BB962C8B-B14F-4D97-AF65-F5344CB8AC3E}">
        <p14:creationId xmlns:p14="http://schemas.microsoft.com/office/powerpoint/2010/main" val="357530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3916" y="1629548"/>
            <a:ext cx="8764736" cy="4237440"/>
          </a:xfrm>
          <a:prstGeom prst="rect">
            <a:avLst/>
          </a:prstGeom>
        </p:spPr>
      </p:pic>
      <p:sp>
        <p:nvSpPr>
          <p:cNvPr id="4" name="TextBox 3"/>
          <p:cNvSpPr txBox="1"/>
          <p:nvPr/>
        </p:nvSpPr>
        <p:spPr>
          <a:xfrm>
            <a:off x="679622" y="943748"/>
            <a:ext cx="8078484" cy="854080"/>
          </a:xfrm>
          <a:prstGeom prst="rect">
            <a:avLst/>
          </a:prstGeom>
          <a:noFill/>
        </p:spPr>
        <p:txBody>
          <a:bodyPr wrap="square" rtlCol="0">
            <a:spAutoFit/>
          </a:bodyPr>
          <a:lstStyle/>
          <a:p>
            <a:r>
              <a:rPr lang="en-US" dirty="0">
                <a:solidFill>
                  <a:prstClr val="black"/>
                </a:solidFill>
              </a:rPr>
              <a:t>Just in case you think this is a really exciting topic – our</a:t>
            </a:r>
          </a:p>
          <a:p>
            <a:r>
              <a:rPr lang="en-US" dirty="0">
                <a:solidFill>
                  <a:prstClr val="black"/>
                </a:solidFill>
              </a:rPr>
              <a:t>Downloadable Database…</a:t>
            </a:r>
          </a:p>
          <a:p>
            <a:r>
              <a:rPr lang="en-US" sz="1350" dirty="0">
                <a:solidFill>
                  <a:prstClr val="black"/>
                </a:solidFill>
              </a:rPr>
              <a:t>	</a:t>
            </a:r>
          </a:p>
        </p:txBody>
      </p:sp>
    </p:spTree>
    <p:extLst>
      <p:ext uri="{BB962C8B-B14F-4D97-AF65-F5344CB8AC3E}">
        <p14:creationId xmlns:p14="http://schemas.microsoft.com/office/powerpoint/2010/main" val="397926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871152" y="1450374"/>
          <a:ext cx="7358449" cy="405919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18187" y="5602499"/>
            <a:ext cx="8464377" cy="300082"/>
          </a:xfrm>
          <a:prstGeom prst="rect">
            <a:avLst/>
          </a:prstGeom>
          <a:noFill/>
        </p:spPr>
        <p:txBody>
          <a:bodyPr wrap="square" rtlCol="0">
            <a:spAutoFit/>
          </a:bodyPr>
          <a:lstStyle/>
          <a:p>
            <a:r>
              <a:rPr lang="en-US" sz="1350" dirty="0">
                <a:solidFill>
                  <a:prstClr val="black"/>
                </a:solidFill>
              </a:rPr>
              <a:t>“Traditional” website use is fairly stable, but automated sharing and consumption of data increasing rapidly</a:t>
            </a:r>
          </a:p>
        </p:txBody>
      </p:sp>
    </p:spTree>
    <p:extLst>
      <p:ext uri="{BB962C8B-B14F-4D97-AF65-F5344CB8AC3E}">
        <p14:creationId xmlns:p14="http://schemas.microsoft.com/office/powerpoint/2010/main" val="186026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626" y="986032"/>
            <a:ext cx="8783273" cy="4920031"/>
          </a:xfrm>
          <a:prstGeom prst="rect">
            <a:avLst/>
          </a:prstGeom>
        </p:spPr>
      </p:pic>
      <p:sp>
        <p:nvSpPr>
          <p:cNvPr id="12" name="Rectangle 11"/>
          <p:cNvSpPr/>
          <p:nvPr/>
        </p:nvSpPr>
        <p:spPr>
          <a:xfrm>
            <a:off x="2699149" y="4934980"/>
            <a:ext cx="2302784" cy="764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prstClr val="white"/>
                </a:solidFill>
              </a:rPr>
              <a:t>Data/Graph is captured and exported to Council Objectives website</a:t>
            </a:r>
          </a:p>
        </p:txBody>
      </p:sp>
      <p:cxnSp>
        <p:nvCxnSpPr>
          <p:cNvPr id="13" name="Straight Arrow Connector 12"/>
          <p:cNvCxnSpPr/>
          <p:nvPr/>
        </p:nvCxnSpPr>
        <p:spPr>
          <a:xfrm flipH="1" flipV="1">
            <a:off x="1649627" y="4551920"/>
            <a:ext cx="1495168" cy="395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649627" y="2463629"/>
            <a:ext cx="1217141" cy="1241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075986" y="3404282"/>
            <a:ext cx="2302784" cy="579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prstClr val="white"/>
                </a:solidFill>
              </a:rPr>
              <a:t>Will share Council  Objectives here</a:t>
            </a:r>
          </a:p>
        </p:txBody>
      </p:sp>
    </p:spTree>
    <p:extLst>
      <p:ext uri="{BB962C8B-B14F-4D97-AF65-F5344CB8AC3E}">
        <p14:creationId xmlns:p14="http://schemas.microsoft.com/office/powerpoint/2010/main" val="39614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251" y="1048781"/>
            <a:ext cx="8770690" cy="4843848"/>
          </a:xfrm>
          <a:prstGeom prst="rect">
            <a:avLst/>
          </a:prstGeom>
        </p:spPr>
      </p:pic>
      <p:pic>
        <p:nvPicPr>
          <p:cNvPr id="5" name="Picture 4"/>
          <p:cNvPicPr>
            <a:picLocks noChangeAspect="1"/>
          </p:cNvPicPr>
          <p:nvPr/>
        </p:nvPicPr>
        <p:blipFill>
          <a:blip r:embed="rId3"/>
          <a:stretch>
            <a:fillRect/>
          </a:stretch>
        </p:blipFill>
        <p:spPr>
          <a:xfrm>
            <a:off x="1400865" y="4056573"/>
            <a:ext cx="3697925" cy="2446232"/>
          </a:xfrm>
          <a:prstGeom prst="rect">
            <a:avLst/>
          </a:prstGeom>
        </p:spPr>
      </p:pic>
      <p:sp>
        <p:nvSpPr>
          <p:cNvPr id="6" name="Rectangle 5"/>
          <p:cNvSpPr/>
          <p:nvPr/>
        </p:nvSpPr>
        <p:spPr>
          <a:xfrm>
            <a:off x="3980734" y="4428899"/>
            <a:ext cx="2943478" cy="1511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prstClr val="white"/>
                </a:solidFill>
              </a:rPr>
              <a:t>Traditional StreamNet “Abundance Trends” – now “Related Data” more granular understanding by placing data in the CA population indicator context </a:t>
            </a:r>
          </a:p>
        </p:txBody>
      </p:sp>
    </p:spTree>
    <p:extLst>
      <p:ext uri="{BB962C8B-B14F-4D97-AF65-F5344CB8AC3E}">
        <p14:creationId xmlns:p14="http://schemas.microsoft.com/office/powerpoint/2010/main" val="165652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5170" y="1089805"/>
            <a:ext cx="8535929" cy="4844531"/>
          </a:xfrm>
          <a:prstGeom prst="rect">
            <a:avLst/>
          </a:prstGeom>
        </p:spPr>
      </p:pic>
      <p:pic>
        <p:nvPicPr>
          <p:cNvPr id="3" name="Picture 2"/>
          <p:cNvPicPr>
            <a:picLocks noChangeAspect="1"/>
          </p:cNvPicPr>
          <p:nvPr/>
        </p:nvPicPr>
        <p:blipFill>
          <a:blip r:embed="rId3"/>
          <a:stretch>
            <a:fillRect/>
          </a:stretch>
        </p:blipFill>
        <p:spPr>
          <a:xfrm>
            <a:off x="5827234" y="3162845"/>
            <a:ext cx="2595128" cy="2553271"/>
          </a:xfrm>
          <a:prstGeom prst="rect">
            <a:avLst/>
          </a:prstGeom>
        </p:spPr>
      </p:pic>
      <p:sp>
        <p:nvSpPr>
          <p:cNvPr id="5" name="Rectangle 4"/>
          <p:cNvSpPr/>
          <p:nvPr/>
        </p:nvSpPr>
        <p:spPr>
          <a:xfrm>
            <a:off x="5940087" y="1266158"/>
            <a:ext cx="2943478" cy="1511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prstClr val="white"/>
                </a:solidFill>
              </a:rPr>
              <a:t>“Related Data” attribution is project by project, linked to pdf in StreamNet library – traditional bibliographic citation system (though more and more just a reference to data in a database) </a:t>
            </a:r>
          </a:p>
        </p:txBody>
      </p:sp>
      <p:cxnSp>
        <p:nvCxnSpPr>
          <p:cNvPr id="6" name="Straight Arrow Connector 5"/>
          <p:cNvCxnSpPr/>
          <p:nvPr/>
        </p:nvCxnSpPr>
        <p:spPr>
          <a:xfrm>
            <a:off x="5525588" y="3512071"/>
            <a:ext cx="933995" cy="46067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8030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065" y="1243256"/>
            <a:ext cx="8773298" cy="4330416"/>
          </a:xfrm>
          <a:prstGeom prst="rect">
            <a:avLst/>
          </a:prstGeom>
          <a:noFill/>
        </p:spPr>
        <p:txBody>
          <a:bodyPr wrap="square" rtlCol="0">
            <a:spAutoFit/>
          </a:bodyPr>
          <a:lstStyle/>
          <a:p>
            <a:pPr>
              <a:lnSpc>
                <a:spcPct val="90000"/>
              </a:lnSpc>
              <a:buSzPct val="100000"/>
            </a:pPr>
            <a:r>
              <a:rPr lang="en-US" sz="2100" cap="all" dirty="0">
                <a:solidFill>
                  <a:srgbClr val="3691AA">
                    <a:lumMod val="75000"/>
                  </a:srgbClr>
                </a:solidFill>
              </a:rPr>
              <a:t>Bottom Line</a:t>
            </a:r>
          </a:p>
          <a:p>
            <a:pPr>
              <a:lnSpc>
                <a:spcPct val="90000"/>
              </a:lnSpc>
              <a:buSzPct val="100000"/>
            </a:pPr>
            <a:endParaRPr lang="en-US" sz="1500" cap="all" dirty="0">
              <a:solidFill>
                <a:srgbClr val="3691AA">
                  <a:lumMod val="75000"/>
                </a:srgbClr>
              </a:solidFill>
            </a:endParaRPr>
          </a:p>
          <a:p>
            <a:pPr marL="257175" indent="-257175">
              <a:lnSpc>
                <a:spcPct val="90000"/>
              </a:lnSpc>
              <a:buSzPct val="100000"/>
              <a:buFont typeface="Wingdings" panose="05000000000000000000" pitchFamily="2" charset="2"/>
              <a:buChar char="§"/>
            </a:pPr>
            <a:r>
              <a:rPr lang="en-US" sz="1500" cap="all" dirty="0">
                <a:solidFill>
                  <a:srgbClr val="3691AA">
                    <a:lumMod val="75000"/>
                  </a:srgbClr>
                </a:solidFill>
              </a:rPr>
              <a:t>It takes a lot of coordination to get data reported in the same way across agency and state boundaries</a:t>
            </a:r>
          </a:p>
          <a:p>
            <a:pPr marL="257175" indent="-257175">
              <a:lnSpc>
                <a:spcPct val="90000"/>
              </a:lnSpc>
              <a:buSzPct val="100000"/>
              <a:buFont typeface="Wingdings" panose="05000000000000000000" pitchFamily="2" charset="2"/>
              <a:buChar char="§"/>
            </a:pPr>
            <a:endParaRPr lang="en-US" sz="1500" cap="all" dirty="0">
              <a:solidFill>
                <a:srgbClr val="3691AA">
                  <a:lumMod val="75000"/>
                </a:srgbClr>
              </a:solidFill>
            </a:endParaRPr>
          </a:p>
          <a:p>
            <a:pPr marL="257175" indent="-257175">
              <a:lnSpc>
                <a:spcPct val="90000"/>
              </a:lnSpc>
              <a:buSzPct val="100000"/>
              <a:buFont typeface="Wingdings" panose="05000000000000000000" pitchFamily="2" charset="2"/>
              <a:buChar char="§"/>
            </a:pPr>
            <a:r>
              <a:rPr lang="en-US" sz="1500" cap="all" dirty="0">
                <a:solidFill>
                  <a:srgbClr val="3691AA">
                    <a:lumMod val="75000"/>
                  </a:srgbClr>
                </a:solidFill>
              </a:rPr>
              <a:t>There needs to be a data need “pull” to incentivize working across organizational boundaries. If each organization’s data needs are already met internally – why do extra work?</a:t>
            </a:r>
          </a:p>
          <a:p>
            <a:pPr marL="257175" indent="-257175">
              <a:lnSpc>
                <a:spcPct val="90000"/>
              </a:lnSpc>
              <a:buSzPct val="100000"/>
              <a:buFont typeface="Wingdings" panose="05000000000000000000" pitchFamily="2" charset="2"/>
              <a:buChar char="§"/>
            </a:pPr>
            <a:endParaRPr lang="en-US" sz="1500" cap="all" dirty="0">
              <a:solidFill>
                <a:srgbClr val="3691AA">
                  <a:lumMod val="75000"/>
                </a:srgbClr>
              </a:solidFill>
            </a:endParaRPr>
          </a:p>
          <a:p>
            <a:pPr marL="257175" indent="-257175">
              <a:lnSpc>
                <a:spcPct val="90000"/>
              </a:lnSpc>
              <a:buSzPct val="100000"/>
              <a:buFont typeface="Wingdings" panose="05000000000000000000" pitchFamily="2" charset="2"/>
              <a:buChar char="§"/>
            </a:pPr>
            <a:r>
              <a:rPr lang="en-US" sz="1500" cap="all" dirty="0">
                <a:solidFill>
                  <a:srgbClr val="3691AA">
                    <a:lumMod val="75000"/>
                  </a:srgbClr>
                </a:solidFill>
              </a:rPr>
              <a:t>There needs to be structured data that is similar across Geographic and agency boundaries</a:t>
            </a:r>
          </a:p>
          <a:p>
            <a:pPr marL="257175" indent="-257175">
              <a:lnSpc>
                <a:spcPct val="90000"/>
              </a:lnSpc>
              <a:buSzPct val="100000"/>
              <a:buFont typeface="Wingdings" panose="05000000000000000000" pitchFamily="2" charset="2"/>
              <a:buChar char="§"/>
            </a:pPr>
            <a:endParaRPr lang="en-US" sz="1500" cap="all" dirty="0">
              <a:solidFill>
                <a:srgbClr val="3691AA">
                  <a:lumMod val="75000"/>
                </a:srgbClr>
              </a:solidFill>
            </a:endParaRPr>
          </a:p>
          <a:p>
            <a:pPr marL="257175" indent="-257175">
              <a:lnSpc>
                <a:spcPct val="90000"/>
              </a:lnSpc>
              <a:buSzPct val="100000"/>
              <a:buFont typeface="Wingdings" panose="05000000000000000000" pitchFamily="2" charset="2"/>
              <a:buChar char="§"/>
            </a:pPr>
            <a:r>
              <a:rPr lang="en-US" sz="1500" cap="all" dirty="0">
                <a:solidFill>
                  <a:srgbClr val="3691AA">
                    <a:lumMod val="75000"/>
                  </a:srgbClr>
                </a:solidFill>
              </a:rPr>
              <a:t>Key participants are the biologists/data experts in each organization that collect data – they need to work together on the DES team to agree on the data exchange standards if this is going to work</a:t>
            </a:r>
          </a:p>
          <a:p>
            <a:pPr marL="257175" indent="-257175">
              <a:lnSpc>
                <a:spcPct val="90000"/>
              </a:lnSpc>
              <a:buSzPct val="100000"/>
              <a:buFont typeface="Wingdings" panose="05000000000000000000" pitchFamily="2" charset="2"/>
              <a:buChar char="§"/>
            </a:pPr>
            <a:endParaRPr lang="en-US" sz="1500" cap="all" dirty="0">
              <a:solidFill>
                <a:srgbClr val="3691AA">
                  <a:lumMod val="75000"/>
                </a:srgbClr>
              </a:solidFill>
            </a:endParaRPr>
          </a:p>
          <a:p>
            <a:pPr marL="257175" indent="-257175">
              <a:lnSpc>
                <a:spcPct val="90000"/>
              </a:lnSpc>
              <a:buSzPct val="100000"/>
              <a:buFont typeface="Wingdings" panose="05000000000000000000" pitchFamily="2" charset="2"/>
              <a:buChar char="§"/>
            </a:pPr>
            <a:r>
              <a:rPr lang="en-US" sz="1500" cap="all" dirty="0">
                <a:solidFill>
                  <a:srgbClr val="3691AA">
                    <a:lumMod val="75000"/>
                  </a:srgbClr>
                </a:solidFill>
              </a:rPr>
              <a:t>It can be difficult to “automate” calculation of indicators, due to changing conditions and high level of analysis that goes into estimating parameters at the population scale</a:t>
            </a:r>
          </a:p>
          <a:p>
            <a:pPr>
              <a:lnSpc>
                <a:spcPct val="90000"/>
              </a:lnSpc>
              <a:buSzPct val="100000"/>
            </a:pPr>
            <a:endParaRPr lang="en-US" sz="1500" cap="all" dirty="0">
              <a:solidFill>
                <a:srgbClr val="3691AA">
                  <a:lumMod val="75000"/>
                </a:srgbClr>
              </a:solidFill>
            </a:endParaRPr>
          </a:p>
        </p:txBody>
      </p:sp>
    </p:spTree>
    <p:extLst>
      <p:ext uri="{BB962C8B-B14F-4D97-AF65-F5344CB8AC3E}">
        <p14:creationId xmlns:p14="http://schemas.microsoft.com/office/powerpoint/2010/main" val="149801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273" y="1083862"/>
            <a:ext cx="7200939" cy="618986"/>
          </a:xfrm>
        </p:spPr>
        <p:txBody>
          <a:bodyPr>
            <a:normAutofit/>
          </a:bodyPr>
          <a:lstStyle/>
          <a:p>
            <a:r>
              <a:rPr lang="en-US" sz="3000" dirty="0"/>
              <a:t>Why are we here ?/ What’s next?</a:t>
            </a:r>
          </a:p>
        </p:txBody>
      </p:sp>
      <p:sp>
        <p:nvSpPr>
          <p:cNvPr id="3" name="Text Placeholder 2"/>
          <p:cNvSpPr>
            <a:spLocks noGrp="1"/>
          </p:cNvSpPr>
          <p:nvPr>
            <p:ph type="body" idx="1"/>
          </p:nvPr>
        </p:nvSpPr>
        <p:spPr>
          <a:xfrm>
            <a:off x="319596" y="1702848"/>
            <a:ext cx="7702616" cy="3994952"/>
          </a:xfrm>
        </p:spPr>
        <p:txBody>
          <a:bodyPr>
            <a:normAutofit/>
          </a:bodyPr>
          <a:lstStyle/>
          <a:p>
            <a:pPr algn="l"/>
            <a:r>
              <a:rPr lang="en-US" dirty="0" smtClean="0"/>
              <a:t>The CA  Five Year Plan:</a:t>
            </a:r>
          </a:p>
          <a:p>
            <a:pPr marL="257175" indent="-257175" algn="l">
              <a:buFont typeface="Arial" panose="020B0604020202020204" pitchFamily="34" charset="0"/>
              <a:buChar char="•"/>
            </a:pPr>
            <a:endParaRPr lang="en-US" dirty="0"/>
          </a:p>
          <a:p>
            <a:pPr marL="257175" indent="-257175" algn="l">
              <a:buFont typeface="Wingdings" panose="05000000000000000000" pitchFamily="2" charset="2"/>
              <a:buChar char="§"/>
            </a:pPr>
            <a:r>
              <a:rPr lang="en-US" dirty="0" smtClean="0"/>
              <a:t>Focus on data for Natural origin salmon &amp; steelhead indicators</a:t>
            </a:r>
          </a:p>
          <a:p>
            <a:pPr marL="257175" indent="-257175" algn="l">
              <a:buFont typeface="Wingdings" panose="05000000000000000000" pitchFamily="2" charset="2"/>
              <a:buChar char="§"/>
            </a:pPr>
            <a:endParaRPr lang="en-US" dirty="0"/>
          </a:p>
          <a:p>
            <a:pPr marL="257175" indent="-257175" algn="l">
              <a:buFont typeface="Wingdings" panose="05000000000000000000" pitchFamily="2" charset="2"/>
              <a:buChar char="§"/>
            </a:pPr>
            <a:r>
              <a:rPr lang="en-US" dirty="0" smtClean="0"/>
              <a:t>Hatchery data</a:t>
            </a:r>
          </a:p>
          <a:p>
            <a:pPr marL="257175" indent="-257175" algn="l">
              <a:buFont typeface="Wingdings" panose="05000000000000000000" pitchFamily="2" charset="2"/>
              <a:buChar char="§"/>
            </a:pPr>
            <a:endParaRPr lang="en-US" dirty="0" smtClean="0"/>
          </a:p>
          <a:p>
            <a:pPr marL="257175" indent="-257175" algn="l">
              <a:buFont typeface="Wingdings" panose="05000000000000000000" pitchFamily="2" charset="2"/>
              <a:buChar char="§"/>
            </a:pPr>
            <a:r>
              <a:rPr lang="en-US" b="1" u="sng" dirty="0" smtClean="0"/>
              <a:t>bull trout </a:t>
            </a:r>
            <a:r>
              <a:rPr lang="en-US" dirty="0" smtClean="0"/>
              <a:t>– Missoula workshop with NPCC</a:t>
            </a:r>
          </a:p>
          <a:p>
            <a:pPr marL="257175" indent="-257175" algn="l">
              <a:buFont typeface="Wingdings" panose="05000000000000000000" pitchFamily="2" charset="2"/>
              <a:buChar char="§"/>
            </a:pPr>
            <a:endParaRPr lang="en-US" dirty="0" smtClean="0"/>
          </a:p>
          <a:p>
            <a:pPr marL="257175" indent="-257175" algn="l">
              <a:buFont typeface="Wingdings" panose="05000000000000000000" pitchFamily="2" charset="2"/>
              <a:buChar char="§"/>
            </a:pPr>
            <a:r>
              <a:rPr lang="en-US" dirty="0" smtClean="0"/>
              <a:t>Lamprey, sturgeon, Resident trout</a:t>
            </a:r>
          </a:p>
          <a:p>
            <a:pPr algn="l"/>
            <a:endParaRPr lang="en-US" dirty="0"/>
          </a:p>
          <a:p>
            <a:pPr algn="l"/>
            <a:endParaRPr lang="en-US" dirty="0" smtClean="0"/>
          </a:p>
          <a:p>
            <a:pPr algn="l"/>
            <a:r>
              <a:rPr lang="en-US" dirty="0" smtClean="0"/>
              <a:t>For Bull Trout, we want to Explore interest </a:t>
            </a:r>
          </a:p>
          <a:p>
            <a:pPr algn="l"/>
            <a:endParaRPr lang="en-US" dirty="0"/>
          </a:p>
          <a:p>
            <a:pPr algn="l"/>
            <a:r>
              <a:rPr lang="en-US" dirty="0" smtClean="0"/>
              <a:t>Determine if Data needs support continued discussion</a:t>
            </a:r>
          </a:p>
          <a:p>
            <a:pPr algn="l"/>
            <a:endParaRPr lang="en-US" dirty="0" smtClean="0"/>
          </a:p>
          <a:p>
            <a:pPr algn="l"/>
            <a:r>
              <a:rPr lang="en-US" dirty="0" smtClean="0"/>
              <a:t>Make sure Bull trout fisheries managers lead any discussion</a:t>
            </a:r>
            <a:endParaRPr lang="en-US" dirty="0"/>
          </a:p>
        </p:txBody>
      </p:sp>
    </p:spTree>
    <p:extLst>
      <p:ext uri="{BB962C8B-B14F-4D97-AF65-F5344CB8AC3E}">
        <p14:creationId xmlns:p14="http://schemas.microsoft.com/office/powerpoint/2010/main" val="427569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52407" y="1865078"/>
            <a:ext cx="2076209" cy="553998"/>
          </a:xfrm>
          <a:prstGeom prst="rect">
            <a:avLst/>
          </a:prstGeom>
          <a:noFill/>
        </p:spPr>
        <p:txBody>
          <a:bodyPr wrap="none" rtlCol="0">
            <a:spAutoFit/>
          </a:bodyPr>
          <a:lstStyle/>
          <a:p>
            <a:r>
              <a:rPr lang="en-US" sz="3000" dirty="0">
                <a:solidFill>
                  <a:prstClr val="black"/>
                </a:solidFill>
              </a:rPr>
              <a:t>Questions?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253" y="3029498"/>
            <a:ext cx="7543800" cy="2135139"/>
          </a:xfrm>
          <a:prstGeom prst="rect">
            <a:avLst/>
          </a:prstGeom>
        </p:spPr>
      </p:pic>
    </p:spTree>
    <p:extLst>
      <p:ext uri="{BB962C8B-B14F-4D97-AF65-F5344CB8AC3E}">
        <p14:creationId xmlns:p14="http://schemas.microsoft.com/office/powerpoint/2010/main" val="69349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0711" y="154111"/>
            <a:ext cx="7886700" cy="1325563"/>
          </a:xfrm>
        </p:spPr>
        <p:txBody>
          <a:bodyPr>
            <a:normAutofit fontScale="90000"/>
          </a:bodyPr>
          <a:lstStyle/>
          <a:p>
            <a:r>
              <a:rPr lang="en-US" dirty="0" smtClean="0"/>
              <a:t>2014 Council Program Task</a:t>
            </a:r>
            <a:br>
              <a:rPr lang="en-US" dirty="0" smtClean="0"/>
            </a:br>
            <a:r>
              <a:rPr lang="en-US" dirty="0" smtClean="0"/>
              <a:t>Refining Program Goals and Objectives</a:t>
            </a:r>
            <a:endParaRPr lang="en-US" dirty="0"/>
          </a:p>
        </p:txBody>
      </p:sp>
      <p:sp>
        <p:nvSpPr>
          <p:cNvPr id="5" name="Content Placeholder 4"/>
          <p:cNvSpPr>
            <a:spLocks noGrp="1"/>
          </p:cNvSpPr>
          <p:nvPr>
            <p:ph idx="1"/>
          </p:nvPr>
        </p:nvSpPr>
        <p:spPr>
          <a:xfrm>
            <a:off x="381965" y="1684510"/>
            <a:ext cx="8113853" cy="4340507"/>
          </a:xfrm>
        </p:spPr>
        <p:txBody>
          <a:bodyPr>
            <a:normAutofit/>
          </a:bodyPr>
          <a:lstStyle/>
          <a:p>
            <a:pPr>
              <a:lnSpc>
                <a:spcPct val="100000"/>
              </a:lnSpc>
              <a:spcAft>
                <a:spcPts val="600"/>
              </a:spcAft>
            </a:pPr>
            <a:r>
              <a:rPr lang="en-US" sz="2200" b="1" i="1" dirty="0" smtClean="0"/>
              <a:t>Purpose</a:t>
            </a:r>
            <a:r>
              <a:rPr lang="en-US" sz="2200" dirty="0" smtClean="0"/>
              <a:t>: inform and improve program goals, objectives and reporting indicators to convey</a:t>
            </a:r>
          </a:p>
          <a:p>
            <a:pPr lvl="1">
              <a:spcAft>
                <a:spcPts val="600"/>
              </a:spcAft>
            </a:pPr>
            <a:r>
              <a:rPr lang="en-US" sz="2200" dirty="0" smtClean="0"/>
              <a:t>status of focal species</a:t>
            </a:r>
          </a:p>
          <a:p>
            <a:pPr lvl="1">
              <a:spcAft>
                <a:spcPts val="600"/>
              </a:spcAft>
            </a:pPr>
            <a:r>
              <a:rPr lang="en-US" sz="2200" dirty="0" smtClean="0"/>
              <a:t>progress</a:t>
            </a:r>
          </a:p>
          <a:p>
            <a:pPr>
              <a:spcAft>
                <a:spcPts val="600"/>
              </a:spcAft>
            </a:pPr>
            <a:r>
              <a:rPr lang="en-US" sz="2200" b="1" i="1" dirty="0" smtClean="0"/>
              <a:t>Approach: </a:t>
            </a:r>
            <a:r>
              <a:rPr lang="en-US" sz="2200" dirty="0" smtClean="0"/>
              <a:t>step wise consisting of 4 broad groups </a:t>
            </a:r>
          </a:p>
          <a:p>
            <a:pPr marL="800100" lvl="1" indent="-457200">
              <a:spcAft>
                <a:spcPts val="600"/>
              </a:spcAft>
              <a:buFont typeface="+mj-lt"/>
              <a:buAutoNum type="arabicPeriod"/>
            </a:pPr>
            <a:r>
              <a:rPr lang="en-US" sz="2200" dirty="0" smtClean="0"/>
              <a:t>Adult salmon and steelhead</a:t>
            </a:r>
          </a:p>
          <a:p>
            <a:pPr marL="800100" lvl="1" indent="-457200">
              <a:spcAft>
                <a:spcPts val="600"/>
              </a:spcAft>
              <a:buFont typeface="+mj-lt"/>
              <a:buAutoNum type="arabicPeriod"/>
            </a:pPr>
            <a:r>
              <a:rPr lang="en-US" sz="2200" dirty="0" smtClean="0"/>
              <a:t>Other anadromous and resident fish</a:t>
            </a:r>
          </a:p>
          <a:p>
            <a:pPr marL="800100" lvl="1" indent="-457200">
              <a:spcAft>
                <a:spcPts val="600"/>
              </a:spcAft>
              <a:buFont typeface="+mj-lt"/>
              <a:buAutoNum type="arabicPeriod"/>
            </a:pPr>
            <a:r>
              <a:rPr lang="en-US" sz="2200" dirty="0" smtClean="0"/>
              <a:t>Ecosystem function, habitat, and </a:t>
            </a:r>
            <a:r>
              <a:rPr lang="en-US" sz="2200" dirty="0" err="1" smtClean="0"/>
              <a:t>hydrosystem</a:t>
            </a:r>
            <a:endParaRPr lang="en-US" sz="2200" dirty="0" smtClean="0"/>
          </a:p>
          <a:p>
            <a:pPr marL="800100" lvl="1" indent="-457200">
              <a:spcAft>
                <a:spcPts val="600"/>
              </a:spcAft>
              <a:buFont typeface="+mj-lt"/>
              <a:buAutoNum type="arabicPeriod"/>
            </a:pPr>
            <a:r>
              <a:rPr lang="en-US" sz="2200" dirty="0" smtClean="0"/>
              <a:t>Public engagement</a:t>
            </a:r>
          </a:p>
          <a:p>
            <a:pPr lvl="1">
              <a:lnSpc>
                <a:spcPct val="100000"/>
              </a:lnSpc>
              <a:spcAft>
                <a:spcPts val="600"/>
              </a:spcAft>
            </a:pPr>
            <a:endParaRPr lang="en-US" sz="2200" dirty="0"/>
          </a:p>
        </p:txBody>
      </p:sp>
    </p:spTree>
    <p:extLst>
      <p:ext uri="{BB962C8B-B14F-4D97-AF65-F5344CB8AC3E}">
        <p14:creationId xmlns:p14="http://schemas.microsoft.com/office/powerpoint/2010/main" val="480700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9327" y="293080"/>
            <a:ext cx="7886700" cy="2346814"/>
          </a:xfrm>
        </p:spPr>
        <p:txBody>
          <a:bodyPr>
            <a:normAutofit/>
          </a:bodyPr>
          <a:lstStyle/>
          <a:p>
            <a:pPr algn="ctr"/>
            <a:r>
              <a:rPr lang="en-US" sz="3300" b="1" dirty="0" smtClean="0"/>
              <a:t>Discussion</a:t>
            </a:r>
            <a:br>
              <a:rPr lang="en-US" sz="3300" b="1" dirty="0" smtClean="0"/>
            </a:br>
            <a:r>
              <a:rPr lang="en-US" sz="3300" dirty="0" smtClean="0"/>
              <a:t>Opportunities and interest to share data </a:t>
            </a:r>
            <a:endParaRPr lang="en-US" sz="3300" b="1" dirty="0"/>
          </a:p>
        </p:txBody>
      </p:sp>
      <p:sp>
        <p:nvSpPr>
          <p:cNvPr id="2" name="Text Placeholder 1"/>
          <p:cNvSpPr>
            <a:spLocks noGrp="1"/>
          </p:cNvSpPr>
          <p:nvPr>
            <p:ph type="body" idx="1"/>
          </p:nvPr>
        </p:nvSpPr>
        <p:spPr>
          <a:xfrm>
            <a:off x="467670" y="2076423"/>
            <a:ext cx="7229270" cy="1572299"/>
          </a:xfrm>
        </p:spPr>
        <p:txBody>
          <a:bodyPr>
            <a:normAutofit/>
          </a:bodyPr>
          <a:lstStyle/>
          <a:p>
            <a:r>
              <a:rPr lang="en-US" sz="3000" dirty="0" smtClean="0"/>
              <a:t>All participants – open discussion </a:t>
            </a:r>
            <a:endParaRPr lang="en-US" sz="3000" dirty="0"/>
          </a:p>
        </p:txBody>
      </p:sp>
    </p:spTree>
    <p:extLst>
      <p:ext uri="{BB962C8B-B14F-4D97-AF65-F5344CB8AC3E}">
        <p14:creationId xmlns:p14="http://schemas.microsoft.com/office/powerpoint/2010/main" val="30783050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unosat-sdn.web.cern.ch/unosat-sdn/geotagx/whatsnex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895" y="1354723"/>
            <a:ext cx="6552054" cy="359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842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dn.c.photoshelter.com/img-get/I0000OsbMP7nWTm8/s/850/850/FSH-6843-07.jpg"/>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2328"/>
          <a:stretch/>
        </p:blipFill>
        <p:spPr bwMode="auto">
          <a:xfrm>
            <a:off x="14247" y="0"/>
            <a:ext cx="9111997" cy="622324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4172971" y="3701988"/>
            <a:ext cx="7772400" cy="1500187"/>
          </a:xfrm>
        </p:spPr>
        <p:txBody>
          <a:bodyPr>
            <a:normAutofit/>
          </a:bodyPr>
          <a:lstStyle/>
          <a:p>
            <a:r>
              <a:rPr lang="en-US" sz="5000" dirty="0" smtClean="0">
                <a:solidFill>
                  <a:schemeClr val="tx1">
                    <a:lumMod val="95000"/>
                    <a:lumOff val="5000"/>
                  </a:schemeClr>
                </a:solidFill>
              </a:rPr>
              <a:t>Adjourn </a:t>
            </a:r>
            <a:endParaRPr lang="en-US" sz="5000" dirty="0">
              <a:solidFill>
                <a:schemeClr val="tx1">
                  <a:lumMod val="95000"/>
                  <a:lumOff val="5000"/>
                </a:schemeClr>
              </a:solidFill>
            </a:endParaRPr>
          </a:p>
        </p:txBody>
      </p:sp>
    </p:spTree>
    <p:extLst>
      <p:ext uri="{BB962C8B-B14F-4D97-AF65-F5344CB8AC3E}">
        <p14:creationId xmlns:p14="http://schemas.microsoft.com/office/powerpoint/2010/main" val="42822934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84101172"/>
              </p:ext>
            </p:extLst>
          </p:nvPr>
        </p:nvGraphicFramePr>
        <p:xfrm>
          <a:off x="0" y="2"/>
          <a:ext cx="9144001" cy="6367606"/>
        </p:xfrm>
        <a:graphic>
          <a:graphicData uri="http://schemas.openxmlformats.org/drawingml/2006/table">
            <a:tbl>
              <a:tblPr firstRow="1" bandRow="1">
                <a:tableStyleId>{5C22544A-7EE6-4342-B048-85BDC9FD1C3A}</a:tableStyleId>
              </a:tblPr>
              <a:tblGrid>
                <a:gridCol w="870012"/>
                <a:gridCol w="2707689"/>
                <a:gridCol w="1541580"/>
                <a:gridCol w="2291099"/>
                <a:gridCol w="1733621"/>
              </a:tblGrid>
              <a:tr h="557795">
                <a:tc>
                  <a:txBody>
                    <a:bodyPr/>
                    <a:lstStyle/>
                    <a:p>
                      <a:pPr algn="ctr"/>
                      <a:r>
                        <a:rPr lang="en-US" sz="1800" dirty="0" smtClean="0"/>
                        <a:t>Group</a:t>
                      </a:r>
                      <a:endParaRPr lang="en-US" sz="1800" dirty="0"/>
                    </a:p>
                  </a:txBody>
                  <a:tcPr anchor="ctr"/>
                </a:tc>
                <a:tc>
                  <a:txBody>
                    <a:bodyPr/>
                    <a:lstStyle/>
                    <a:p>
                      <a:pPr algn="ctr"/>
                      <a:r>
                        <a:rPr lang="en-US" sz="1800" dirty="0" smtClean="0"/>
                        <a:t>Compilation Status</a:t>
                      </a:r>
                      <a:endParaRPr lang="en-US" sz="1800" dirty="0"/>
                    </a:p>
                  </a:txBody>
                  <a:tcPr anchor="ctr"/>
                </a:tc>
                <a:tc>
                  <a:txBody>
                    <a:bodyPr/>
                    <a:lstStyle/>
                    <a:p>
                      <a:pPr algn="ctr"/>
                      <a:r>
                        <a:rPr lang="en-US" sz="1800" dirty="0" smtClean="0"/>
                        <a:t>Not initiated</a:t>
                      </a:r>
                      <a:endParaRPr lang="en-US" sz="1800" dirty="0"/>
                    </a:p>
                  </a:txBody>
                  <a:tcPr anchor="ctr"/>
                </a:tc>
                <a:tc>
                  <a:txBody>
                    <a:bodyPr/>
                    <a:lstStyle/>
                    <a:p>
                      <a:pPr algn="ctr"/>
                      <a:r>
                        <a:rPr lang="en-US" sz="1800" dirty="0" smtClean="0"/>
                        <a:t>Initiated</a:t>
                      </a:r>
                      <a:endParaRPr lang="en-US" sz="1800" dirty="0"/>
                    </a:p>
                  </a:txBody>
                  <a:tcPr anchor="ctr"/>
                </a:tc>
                <a:tc>
                  <a:txBody>
                    <a:bodyPr/>
                    <a:lstStyle/>
                    <a:p>
                      <a:pPr algn="ctr"/>
                      <a:r>
                        <a:rPr lang="en-US" sz="1800" dirty="0" smtClean="0"/>
                        <a:t>Completed</a:t>
                      </a:r>
                      <a:endParaRPr lang="en-US" sz="1800" dirty="0"/>
                    </a:p>
                  </a:txBody>
                  <a:tcPr anchor="ctr"/>
                </a:tc>
              </a:tr>
              <a:tr h="979240">
                <a:tc>
                  <a:txBody>
                    <a:bodyPr/>
                    <a:lstStyle/>
                    <a:p>
                      <a:pPr marL="0" algn="l" defTabSz="685800" rtl="0" eaLnBrk="1" latinLnBrk="0" hangingPunct="1"/>
                      <a:r>
                        <a:rPr lang="en-US" sz="1800" b="1" kern="1200" dirty="0" smtClean="0">
                          <a:solidFill>
                            <a:schemeClr val="lt1"/>
                          </a:solidFill>
                          <a:latin typeface="+mn-lt"/>
                          <a:ea typeface="+mn-ea"/>
                          <a:cs typeface="+mn-cs"/>
                        </a:rPr>
                        <a:t>1</a:t>
                      </a:r>
                      <a:endParaRPr lang="en-US" sz="1800" b="1" kern="1200" dirty="0">
                        <a:solidFill>
                          <a:schemeClr val="lt1"/>
                        </a:solidFill>
                        <a:latin typeface="+mn-lt"/>
                        <a:ea typeface="+mn-ea"/>
                        <a:cs typeface="+mn-cs"/>
                      </a:endParaRPr>
                    </a:p>
                  </a:txBody>
                  <a:tcPr>
                    <a:solidFill>
                      <a:schemeClr val="accent1">
                        <a:lumMod val="40000"/>
                        <a:lumOff val="60000"/>
                      </a:schemeClr>
                    </a:solidFill>
                  </a:tcPr>
                </a:tc>
                <a:tc>
                  <a:txBody>
                    <a:bodyPr/>
                    <a:lstStyle/>
                    <a:p>
                      <a:pPr marL="0" algn="l" defTabSz="685800" rtl="0" eaLnBrk="1" latinLnBrk="0" hangingPunct="1"/>
                      <a:r>
                        <a:rPr lang="en-US" sz="1800" b="1" kern="1200" dirty="0" smtClean="0">
                          <a:solidFill>
                            <a:schemeClr val="lt1"/>
                          </a:solidFill>
                          <a:latin typeface="+mn-lt"/>
                          <a:ea typeface="+mn-ea"/>
                          <a:cs typeface="+mn-cs"/>
                        </a:rPr>
                        <a:t>Adult Salmon</a:t>
                      </a:r>
                      <a:r>
                        <a:rPr lang="en-US" sz="1800" b="1" kern="1200" baseline="0" dirty="0" smtClean="0">
                          <a:solidFill>
                            <a:schemeClr val="lt1"/>
                          </a:solidFill>
                          <a:latin typeface="+mn-lt"/>
                          <a:ea typeface="+mn-ea"/>
                          <a:cs typeface="+mn-cs"/>
                        </a:rPr>
                        <a:t> and Steelhead</a:t>
                      </a:r>
                      <a:endParaRPr lang="en-US" sz="1800" b="1" kern="1200" dirty="0">
                        <a:solidFill>
                          <a:schemeClr val="lt1"/>
                        </a:solidFill>
                        <a:latin typeface="+mn-lt"/>
                        <a:ea typeface="+mn-ea"/>
                        <a:cs typeface="+mn-cs"/>
                      </a:endParaRPr>
                    </a:p>
                  </a:txBody>
                  <a:tcPr>
                    <a:solidFill>
                      <a:schemeClr val="accent1">
                        <a:lumMod val="40000"/>
                        <a:lumOff val="60000"/>
                      </a:schemeClr>
                    </a:solidFill>
                  </a:tcPr>
                </a:tc>
                <a:tc>
                  <a:txBody>
                    <a:bodyPr/>
                    <a:lstStyle/>
                    <a:p>
                      <a:pPr algn="ctr"/>
                      <a:endParaRPr lang="en-US" sz="1800" dirty="0"/>
                    </a:p>
                  </a:txBody>
                  <a:tcPr/>
                </a:tc>
                <a:tc>
                  <a:txBody>
                    <a:bodyPr/>
                    <a:lstStyle/>
                    <a:p>
                      <a:pPr algn="ctr"/>
                      <a:r>
                        <a:rPr lang="en-US" sz="1800" dirty="0" smtClean="0"/>
                        <a:t>Discussions about</a:t>
                      </a:r>
                      <a:r>
                        <a:rPr lang="en-US" sz="1800" baseline="0" dirty="0" smtClean="0"/>
                        <a:t> </a:t>
                      </a:r>
                      <a:r>
                        <a:rPr lang="en-US" sz="1800" dirty="0" smtClean="0"/>
                        <a:t>hatchery origin facilitated</a:t>
                      </a:r>
                      <a:r>
                        <a:rPr lang="en-US" sz="1800" baseline="0" dirty="0" smtClean="0"/>
                        <a:t> by </a:t>
                      </a:r>
                      <a:r>
                        <a:rPr lang="en-US" sz="1800" baseline="0" dirty="0" err="1" smtClean="0"/>
                        <a:t>StreamNet</a:t>
                      </a:r>
                      <a:r>
                        <a:rPr lang="en-US" sz="1800" baseline="0" dirty="0" smtClean="0"/>
                        <a:t>-CA effort</a:t>
                      </a:r>
                      <a:endParaRPr lang="en-US" sz="1800" dirty="0"/>
                    </a:p>
                  </a:txBody>
                  <a:tcPr/>
                </a:tc>
                <a:tc>
                  <a:txBody>
                    <a:bodyPr/>
                    <a:lstStyle/>
                    <a:p>
                      <a:pPr algn="ctr"/>
                      <a:r>
                        <a:rPr lang="en-US" sz="1800" dirty="0" smtClean="0"/>
                        <a:t>Natural</a:t>
                      </a:r>
                      <a:r>
                        <a:rPr lang="en-US" sz="1800" baseline="0" dirty="0" smtClean="0"/>
                        <a:t> Origin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0" dirty="0" smtClean="0"/>
                        <a:t>https://www.nwcouncil.org/fw/program/maps/ </a:t>
                      </a:r>
                    </a:p>
                  </a:txBody>
                  <a:tcPr/>
                </a:tc>
              </a:tr>
              <a:tr h="407960">
                <a:tc>
                  <a:txBody>
                    <a:bodyPr/>
                    <a:lstStyle/>
                    <a:p>
                      <a:pPr marL="0" algn="l" defTabSz="685800" rtl="0" eaLnBrk="1" latinLnBrk="0" hangingPunct="1"/>
                      <a:r>
                        <a:rPr lang="en-US" sz="1800" b="1" kern="1200" dirty="0" smtClean="0">
                          <a:solidFill>
                            <a:schemeClr val="lt1"/>
                          </a:solidFill>
                          <a:latin typeface="+mn-lt"/>
                          <a:ea typeface="+mn-ea"/>
                          <a:cs typeface="+mn-cs"/>
                        </a:rPr>
                        <a:t>2</a:t>
                      </a:r>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marL="0" algn="l" defTabSz="685800" rtl="0" eaLnBrk="1" latinLnBrk="0" hangingPunct="1"/>
                      <a:r>
                        <a:rPr lang="en-US" sz="1800" b="1" kern="1200" dirty="0" smtClean="0">
                          <a:solidFill>
                            <a:schemeClr val="lt1"/>
                          </a:solidFill>
                          <a:latin typeface="+mn-lt"/>
                          <a:ea typeface="+mn-ea"/>
                          <a:cs typeface="+mn-cs"/>
                        </a:rPr>
                        <a:t>Bull Trout</a:t>
                      </a:r>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algn="ctr"/>
                      <a:endParaRPr lang="en-US" sz="1800" dirty="0"/>
                    </a:p>
                  </a:txBody>
                  <a:tcPr/>
                </a:tc>
                <a:tc>
                  <a:txBody>
                    <a:bodyPr/>
                    <a:lstStyle/>
                    <a:p>
                      <a:pPr algn="ctr"/>
                      <a:r>
                        <a:rPr lang="en-US" sz="1800" dirty="0" smtClean="0"/>
                        <a:t>March 2017</a:t>
                      </a:r>
                      <a:endParaRPr lang="en-US" sz="1800" dirty="0"/>
                    </a:p>
                  </a:txBody>
                  <a:tcPr/>
                </a:tc>
                <a:tc>
                  <a:txBody>
                    <a:bodyPr/>
                    <a:lstStyle/>
                    <a:p>
                      <a:pPr algn="ctr"/>
                      <a:endParaRPr lang="en-US" sz="1800"/>
                    </a:p>
                  </a:txBody>
                  <a:tcPr/>
                </a:tc>
              </a:tr>
              <a:tr h="407960">
                <a:tc>
                  <a:txBody>
                    <a:bodyPr/>
                    <a:lstStyle/>
                    <a:p>
                      <a:pPr marL="0" algn="l" defTabSz="685800" rtl="0" eaLnBrk="1" latinLnBrk="0" hangingPunct="1"/>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marL="0" algn="l" defTabSz="685800" rtl="0" eaLnBrk="1" latinLnBrk="0" hangingPunct="1"/>
                      <a:r>
                        <a:rPr lang="en-US" sz="1800" b="1" kern="1200" dirty="0" smtClean="0">
                          <a:solidFill>
                            <a:schemeClr val="lt1"/>
                          </a:solidFill>
                          <a:latin typeface="+mn-lt"/>
                          <a:ea typeface="+mn-ea"/>
                          <a:cs typeface="+mn-cs"/>
                        </a:rPr>
                        <a:t>Cutthroat</a:t>
                      </a:r>
                      <a:r>
                        <a:rPr lang="en-US" sz="1800" b="1" kern="1200" baseline="0" dirty="0" smtClean="0">
                          <a:solidFill>
                            <a:schemeClr val="lt1"/>
                          </a:solidFill>
                          <a:latin typeface="+mn-lt"/>
                          <a:ea typeface="+mn-ea"/>
                          <a:cs typeface="+mn-cs"/>
                        </a:rPr>
                        <a:t> Trout</a:t>
                      </a:r>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algn="ctr"/>
                      <a:r>
                        <a:rPr lang="en-US" sz="1800" dirty="0" smtClean="0"/>
                        <a:t>X</a:t>
                      </a:r>
                      <a:endParaRPr lang="en-US" sz="1800" dirty="0"/>
                    </a:p>
                  </a:txBody>
                  <a:tcPr/>
                </a:tc>
                <a:tc>
                  <a:txBody>
                    <a:bodyPr/>
                    <a:lstStyle/>
                    <a:p>
                      <a:pPr algn="ctr"/>
                      <a:endParaRPr lang="en-US" sz="1800"/>
                    </a:p>
                  </a:txBody>
                  <a:tcPr/>
                </a:tc>
                <a:tc>
                  <a:txBody>
                    <a:bodyPr/>
                    <a:lstStyle/>
                    <a:p>
                      <a:pPr algn="ctr"/>
                      <a:endParaRPr lang="en-US" sz="1800"/>
                    </a:p>
                  </a:txBody>
                  <a:tcPr/>
                </a:tc>
              </a:tr>
              <a:tr h="407960">
                <a:tc>
                  <a:txBody>
                    <a:bodyPr/>
                    <a:lstStyle/>
                    <a:p>
                      <a:pPr marL="0" algn="l" defTabSz="685800" rtl="0" eaLnBrk="1" latinLnBrk="0" hangingPunct="1"/>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marL="0" algn="l" defTabSz="685800" rtl="0" eaLnBrk="1" latinLnBrk="0" hangingPunct="1"/>
                      <a:r>
                        <a:rPr lang="en-US" sz="1800" b="1" kern="1200" dirty="0" smtClean="0">
                          <a:solidFill>
                            <a:schemeClr val="lt1"/>
                          </a:solidFill>
                          <a:latin typeface="+mn-lt"/>
                          <a:ea typeface="+mn-ea"/>
                          <a:cs typeface="+mn-cs"/>
                        </a:rPr>
                        <a:t>Kokanee</a:t>
                      </a:r>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algn="ctr"/>
                      <a:r>
                        <a:rPr lang="en-US" sz="1800" dirty="0" smtClean="0"/>
                        <a:t>X</a:t>
                      </a:r>
                      <a:endParaRPr lang="en-US" sz="1800" dirty="0"/>
                    </a:p>
                  </a:txBody>
                  <a:tcPr/>
                </a:tc>
                <a:tc>
                  <a:txBody>
                    <a:bodyPr/>
                    <a:lstStyle/>
                    <a:p>
                      <a:pPr algn="ctr"/>
                      <a:endParaRPr lang="en-US" sz="1800" dirty="0"/>
                    </a:p>
                  </a:txBody>
                  <a:tcPr/>
                </a:tc>
                <a:tc>
                  <a:txBody>
                    <a:bodyPr/>
                    <a:lstStyle/>
                    <a:p>
                      <a:pPr algn="ctr"/>
                      <a:endParaRPr lang="en-US" sz="1800"/>
                    </a:p>
                  </a:txBody>
                  <a:tcPr/>
                </a:tc>
              </a:tr>
              <a:tr h="407960">
                <a:tc>
                  <a:txBody>
                    <a:bodyPr/>
                    <a:lstStyle/>
                    <a:p>
                      <a:pPr marL="0" algn="l" defTabSz="685800" rtl="0" eaLnBrk="1" latinLnBrk="0" hangingPunct="1"/>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marL="0" algn="l" defTabSz="685800" rtl="0" eaLnBrk="1" latinLnBrk="0" hangingPunct="1"/>
                      <a:r>
                        <a:rPr lang="en-US" sz="1800" b="1" kern="1200" dirty="0" smtClean="0">
                          <a:solidFill>
                            <a:schemeClr val="lt1"/>
                          </a:solidFill>
                          <a:latin typeface="+mn-lt"/>
                          <a:ea typeface="+mn-ea"/>
                          <a:cs typeface="+mn-cs"/>
                        </a:rPr>
                        <a:t>Lamprey</a:t>
                      </a:r>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algn="ctr"/>
                      <a:r>
                        <a:rPr lang="en-US" sz="1800" dirty="0" smtClean="0"/>
                        <a:t>X</a:t>
                      </a:r>
                      <a:endParaRPr lang="en-US" sz="1800" dirty="0"/>
                    </a:p>
                  </a:txBody>
                  <a:tcPr/>
                </a:tc>
                <a:tc>
                  <a:txBody>
                    <a:bodyPr/>
                    <a:lstStyle/>
                    <a:p>
                      <a:pPr algn="ctr"/>
                      <a:endParaRPr lang="en-US" sz="1800"/>
                    </a:p>
                  </a:txBody>
                  <a:tcPr/>
                </a:tc>
                <a:tc>
                  <a:txBody>
                    <a:bodyPr/>
                    <a:lstStyle/>
                    <a:p>
                      <a:pPr algn="ctr"/>
                      <a:endParaRPr lang="en-US" sz="1800"/>
                    </a:p>
                  </a:txBody>
                  <a:tcPr/>
                </a:tc>
              </a:tr>
              <a:tr h="407960">
                <a:tc>
                  <a:txBody>
                    <a:bodyPr/>
                    <a:lstStyle/>
                    <a:p>
                      <a:pPr marL="0" algn="l" defTabSz="685800" rtl="0" eaLnBrk="1" latinLnBrk="0" hangingPunct="1"/>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marL="0" algn="l" defTabSz="685800" rtl="0" eaLnBrk="1" latinLnBrk="0" hangingPunct="1"/>
                      <a:r>
                        <a:rPr lang="en-US" sz="1800" b="1" kern="1200" dirty="0" smtClean="0">
                          <a:solidFill>
                            <a:schemeClr val="lt1"/>
                          </a:solidFill>
                          <a:latin typeface="+mn-lt"/>
                          <a:ea typeface="+mn-ea"/>
                          <a:cs typeface="+mn-cs"/>
                        </a:rPr>
                        <a:t>White</a:t>
                      </a:r>
                      <a:r>
                        <a:rPr lang="en-US" sz="1800" b="1" kern="1200" baseline="0" dirty="0" smtClean="0">
                          <a:solidFill>
                            <a:schemeClr val="lt1"/>
                          </a:solidFill>
                          <a:latin typeface="+mn-lt"/>
                          <a:ea typeface="+mn-ea"/>
                          <a:cs typeface="+mn-cs"/>
                        </a:rPr>
                        <a:t> S</a:t>
                      </a:r>
                      <a:r>
                        <a:rPr lang="en-US" sz="1800" b="1" kern="1200" dirty="0" smtClean="0">
                          <a:solidFill>
                            <a:schemeClr val="lt1"/>
                          </a:solidFill>
                          <a:latin typeface="+mn-lt"/>
                          <a:ea typeface="+mn-ea"/>
                          <a:cs typeface="+mn-cs"/>
                        </a:rPr>
                        <a:t>turgeon</a:t>
                      </a:r>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algn="ctr"/>
                      <a:r>
                        <a:rPr lang="en-US" sz="1800" dirty="0" smtClean="0"/>
                        <a:t>X</a:t>
                      </a:r>
                      <a:endParaRPr lang="en-US" sz="1800" dirty="0"/>
                    </a:p>
                  </a:txBody>
                  <a:tcPr/>
                </a:tc>
                <a:tc>
                  <a:txBody>
                    <a:bodyPr/>
                    <a:lstStyle/>
                    <a:p>
                      <a:pPr algn="ctr"/>
                      <a:endParaRPr lang="en-US" sz="1800" dirty="0"/>
                    </a:p>
                  </a:txBody>
                  <a:tcPr/>
                </a:tc>
                <a:tc>
                  <a:txBody>
                    <a:bodyPr/>
                    <a:lstStyle/>
                    <a:p>
                      <a:pPr algn="ctr"/>
                      <a:endParaRPr lang="en-US" sz="1800"/>
                    </a:p>
                  </a:txBody>
                  <a:tcPr/>
                </a:tc>
              </a:tr>
              <a:tr h="407960">
                <a:tc>
                  <a:txBody>
                    <a:bodyPr/>
                    <a:lstStyle/>
                    <a:p>
                      <a:pPr marL="0" algn="l" defTabSz="685800" rtl="0" eaLnBrk="1" latinLnBrk="0" hangingPunct="1"/>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marL="0" algn="l" defTabSz="685800" rtl="0" eaLnBrk="1" latinLnBrk="0" hangingPunct="1"/>
                      <a:r>
                        <a:rPr lang="en-US" sz="1800" b="1" kern="1200" dirty="0" smtClean="0">
                          <a:solidFill>
                            <a:schemeClr val="lt1"/>
                          </a:solidFill>
                          <a:latin typeface="+mn-lt"/>
                          <a:ea typeface="+mn-ea"/>
                          <a:cs typeface="+mn-cs"/>
                        </a:rPr>
                        <a:t>Eulachon</a:t>
                      </a:r>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algn="ctr"/>
                      <a:r>
                        <a:rPr lang="en-US" sz="1800" dirty="0" smtClean="0"/>
                        <a:t>X</a:t>
                      </a:r>
                      <a:endParaRPr lang="en-US" sz="1800" dirty="0"/>
                    </a:p>
                  </a:txBody>
                  <a:tcPr/>
                </a:tc>
                <a:tc>
                  <a:txBody>
                    <a:bodyPr/>
                    <a:lstStyle/>
                    <a:p>
                      <a:pPr algn="ctr"/>
                      <a:endParaRPr lang="en-US" sz="1800" dirty="0"/>
                    </a:p>
                  </a:txBody>
                  <a:tcPr/>
                </a:tc>
                <a:tc>
                  <a:txBody>
                    <a:bodyPr/>
                    <a:lstStyle/>
                    <a:p>
                      <a:pPr algn="ctr"/>
                      <a:endParaRPr lang="en-US" sz="1800" dirty="0"/>
                    </a:p>
                  </a:txBody>
                  <a:tcPr/>
                </a:tc>
              </a:tr>
              <a:tr h="391696">
                <a:tc>
                  <a:txBody>
                    <a:bodyPr/>
                    <a:lstStyle/>
                    <a:p>
                      <a:pPr marL="0" algn="l" defTabSz="685800" rtl="0" eaLnBrk="1" latinLnBrk="0" hangingPunct="1"/>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marL="0" algn="l" defTabSz="685800" rtl="0" eaLnBrk="1" latinLnBrk="0" hangingPunct="1"/>
                      <a:r>
                        <a:rPr lang="en-US" sz="1800" b="1" kern="1200" dirty="0" smtClean="0">
                          <a:solidFill>
                            <a:schemeClr val="lt1"/>
                          </a:solidFill>
                          <a:latin typeface="+mn-lt"/>
                          <a:ea typeface="+mn-ea"/>
                          <a:cs typeface="+mn-cs"/>
                        </a:rPr>
                        <a:t>Other focal species</a:t>
                      </a:r>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algn="ctr"/>
                      <a:r>
                        <a:rPr lang="en-US" sz="1800" dirty="0" smtClean="0"/>
                        <a:t>X</a:t>
                      </a:r>
                      <a:endParaRPr lang="en-US" sz="1800" dirty="0"/>
                    </a:p>
                  </a:txBody>
                  <a:tcPr/>
                </a:tc>
                <a:tc>
                  <a:txBody>
                    <a:bodyPr/>
                    <a:lstStyle/>
                    <a:p>
                      <a:pPr algn="ctr"/>
                      <a:endParaRPr lang="en-US" sz="1800" dirty="0"/>
                    </a:p>
                  </a:txBody>
                  <a:tcPr/>
                </a:tc>
                <a:tc>
                  <a:txBody>
                    <a:bodyPr/>
                    <a:lstStyle/>
                    <a:p>
                      <a:pPr algn="ctr"/>
                      <a:endParaRPr lang="en-US" sz="1800" dirty="0"/>
                    </a:p>
                  </a:txBody>
                  <a:tcPr/>
                </a:tc>
              </a:tr>
              <a:tr h="1035593">
                <a:tc>
                  <a:txBody>
                    <a:bodyPr/>
                    <a:lstStyle/>
                    <a:p>
                      <a:pPr marL="0" algn="l" defTabSz="685800" rtl="0" eaLnBrk="1" latinLnBrk="0" hangingPunct="1"/>
                      <a:r>
                        <a:rPr lang="en-US" sz="1800" b="1" kern="1200" dirty="0" smtClean="0">
                          <a:solidFill>
                            <a:schemeClr val="lt1"/>
                          </a:solidFill>
                          <a:latin typeface="+mn-lt"/>
                          <a:ea typeface="+mn-ea"/>
                          <a:cs typeface="+mn-cs"/>
                        </a:rPr>
                        <a:t>3</a:t>
                      </a:r>
                      <a:endParaRPr lang="en-US" sz="1800" b="1" kern="1200" dirty="0">
                        <a:solidFill>
                          <a:schemeClr val="lt1"/>
                        </a:solidFill>
                        <a:latin typeface="+mn-lt"/>
                        <a:ea typeface="+mn-ea"/>
                        <a:cs typeface="+mn-cs"/>
                      </a:endParaRPr>
                    </a:p>
                  </a:txBody>
                  <a:tcPr>
                    <a:solidFill>
                      <a:schemeClr val="accent1">
                        <a:lumMod val="60000"/>
                        <a:lumOff val="40000"/>
                      </a:schemeClr>
                    </a:solidFill>
                  </a:tcPr>
                </a:tc>
                <a:tc>
                  <a:txBody>
                    <a:bodyPr/>
                    <a:lstStyle/>
                    <a:p>
                      <a:pPr marL="0" algn="l" defTabSz="685800" rtl="0" eaLnBrk="1" latinLnBrk="0" hangingPunct="1"/>
                      <a:r>
                        <a:rPr lang="en-US" sz="1800" b="1" kern="1200" dirty="0" smtClean="0">
                          <a:solidFill>
                            <a:schemeClr val="lt1"/>
                          </a:solidFill>
                          <a:latin typeface="+mn-lt"/>
                          <a:ea typeface="+mn-ea"/>
                          <a:cs typeface="+mn-cs"/>
                        </a:rPr>
                        <a:t>Ecosystem Function  / habitat / </a:t>
                      </a:r>
                      <a:r>
                        <a:rPr lang="en-US" sz="1800" b="1" kern="1200" dirty="0" err="1" smtClean="0">
                          <a:solidFill>
                            <a:schemeClr val="lt1"/>
                          </a:solidFill>
                          <a:latin typeface="+mn-lt"/>
                          <a:ea typeface="+mn-ea"/>
                          <a:cs typeface="+mn-cs"/>
                        </a:rPr>
                        <a:t>Hydrosystem</a:t>
                      </a:r>
                      <a:endParaRPr lang="en-US" sz="1800" b="1" kern="1200" dirty="0">
                        <a:solidFill>
                          <a:schemeClr val="lt1"/>
                        </a:solidFill>
                        <a:latin typeface="+mn-lt"/>
                        <a:ea typeface="+mn-ea"/>
                        <a:cs typeface="+mn-cs"/>
                      </a:endParaRPr>
                    </a:p>
                  </a:txBody>
                  <a:tcPr>
                    <a:solidFill>
                      <a:schemeClr val="accent1">
                        <a:lumMod val="60000"/>
                        <a:lumOff val="40000"/>
                      </a:schemeClr>
                    </a:solidFill>
                  </a:tcPr>
                </a:tc>
                <a:tc>
                  <a:txBody>
                    <a:bodyPr/>
                    <a:lstStyle/>
                    <a:p>
                      <a:pPr algn="ctr"/>
                      <a:r>
                        <a:rPr lang="en-US" sz="1800" dirty="0" smtClean="0"/>
                        <a:t>Partially </a:t>
                      </a:r>
                      <a:endParaRPr lang="en-US" sz="18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dirty="0" smtClean="0"/>
                        <a:t>PNAMP </a:t>
                      </a:r>
                      <a:r>
                        <a:rPr lang="en-US" sz="2000" b="1" baseline="0" dirty="0" smtClean="0">
                          <a:solidFill>
                            <a:schemeClr val="tx1"/>
                          </a:solidFill>
                        </a:rPr>
                        <a:t>RHIP</a:t>
                      </a:r>
                      <a:r>
                        <a:rPr lang="en-US" sz="2000" baseline="0" dirty="0" smtClean="0">
                          <a:solidFill>
                            <a:schemeClr val="tx1"/>
                          </a:solidFill>
                        </a:rPr>
                        <a:t> </a:t>
                      </a:r>
                      <a:r>
                        <a:rPr lang="en-US" sz="2000" dirty="0" smtClean="0"/>
                        <a:t>2016 (Aquatic habitat)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smtClean="0"/>
                        <a:t>https://www.pnamp.org/project/3149</a:t>
                      </a:r>
                    </a:p>
                  </a:txBody>
                  <a:tcPr/>
                </a:tc>
                <a:tc>
                  <a:txBody>
                    <a:bodyPr/>
                    <a:lstStyle/>
                    <a:p>
                      <a:pPr algn="ctr"/>
                      <a:endParaRPr lang="en-US" sz="1800" dirty="0"/>
                    </a:p>
                  </a:txBody>
                  <a:tcPr/>
                </a:tc>
              </a:tr>
              <a:tr h="531955">
                <a:tc>
                  <a:txBody>
                    <a:bodyPr/>
                    <a:lstStyle/>
                    <a:p>
                      <a:pPr marL="0" algn="l" defTabSz="685800" rtl="0" eaLnBrk="1" latinLnBrk="0" hangingPunct="1"/>
                      <a:r>
                        <a:rPr lang="en-US" sz="1800" b="1" kern="1200" dirty="0" smtClean="0">
                          <a:solidFill>
                            <a:schemeClr val="lt1"/>
                          </a:solidFill>
                          <a:latin typeface="+mn-lt"/>
                          <a:ea typeface="+mn-ea"/>
                          <a:cs typeface="+mn-cs"/>
                        </a:rPr>
                        <a:t>4</a:t>
                      </a:r>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marL="0" algn="l" defTabSz="685800" rtl="0" eaLnBrk="1" latinLnBrk="0" hangingPunct="1"/>
                      <a:r>
                        <a:rPr lang="en-US" sz="1800" b="1" kern="1200" dirty="0" smtClean="0">
                          <a:solidFill>
                            <a:schemeClr val="lt1"/>
                          </a:solidFill>
                          <a:latin typeface="+mn-lt"/>
                          <a:ea typeface="+mn-ea"/>
                          <a:cs typeface="+mn-cs"/>
                        </a:rPr>
                        <a:t>Public Engagement</a:t>
                      </a:r>
                      <a:endParaRPr lang="en-US" sz="1800" b="1" kern="1200" dirty="0">
                        <a:solidFill>
                          <a:schemeClr val="lt1"/>
                        </a:solidFill>
                        <a:latin typeface="+mn-lt"/>
                        <a:ea typeface="+mn-ea"/>
                        <a:cs typeface="+mn-cs"/>
                      </a:endParaRPr>
                    </a:p>
                  </a:txBody>
                  <a:tcPr>
                    <a:solidFill>
                      <a:schemeClr val="accent1">
                        <a:lumMod val="75000"/>
                      </a:schemeClr>
                    </a:solidFill>
                  </a:tcPr>
                </a:tc>
                <a:tc>
                  <a:txBody>
                    <a:bodyPr/>
                    <a:lstStyle/>
                    <a:p>
                      <a:pPr algn="ctr"/>
                      <a:r>
                        <a:rPr lang="en-US" sz="1800" dirty="0" smtClean="0"/>
                        <a:t>x</a:t>
                      </a:r>
                      <a:endParaRPr lang="en-US" sz="1800" dirty="0"/>
                    </a:p>
                  </a:txBody>
                  <a:tcPr/>
                </a:tc>
                <a:tc>
                  <a:txBody>
                    <a:bodyPr/>
                    <a:lstStyle/>
                    <a:p>
                      <a:pPr algn="ctr"/>
                      <a:endParaRPr lang="en-US" sz="1800" dirty="0"/>
                    </a:p>
                  </a:txBody>
                  <a:tcPr/>
                </a:tc>
                <a:tc>
                  <a:txBody>
                    <a:bodyPr/>
                    <a:lstStyle/>
                    <a:p>
                      <a:pPr algn="ctr"/>
                      <a:endParaRPr lang="en-US" sz="1800" dirty="0"/>
                    </a:p>
                  </a:txBody>
                  <a:tcPr/>
                </a:tc>
              </a:tr>
            </a:tbl>
          </a:graphicData>
        </a:graphic>
      </p:graphicFrame>
    </p:spTree>
    <p:extLst>
      <p:ext uri="{BB962C8B-B14F-4D97-AF65-F5344CB8AC3E}">
        <p14:creationId xmlns:p14="http://schemas.microsoft.com/office/powerpoint/2010/main" val="2799178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452" y="100843"/>
            <a:ext cx="8637973" cy="1325563"/>
          </a:xfrm>
        </p:spPr>
        <p:txBody>
          <a:bodyPr>
            <a:normAutofit/>
          </a:bodyPr>
          <a:lstStyle/>
          <a:p>
            <a:r>
              <a:rPr lang="en-US" dirty="0"/>
              <a:t>2014 Council Program Task </a:t>
            </a:r>
            <a:r>
              <a:rPr lang="en-US" dirty="0" smtClean="0"/>
              <a:t/>
            </a:r>
            <a:br>
              <a:rPr lang="en-US" dirty="0" smtClean="0"/>
            </a:br>
            <a:r>
              <a:rPr lang="en-US" dirty="0" smtClean="0"/>
              <a:t>Refining Program Goals and Objectives</a:t>
            </a:r>
            <a:endParaRPr lang="en-US" dirty="0"/>
          </a:p>
        </p:txBody>
      </p:sp>
      <p:sp>
        <p:nvSpPr>
          <p:cNvPr id="5" name="Content Placeholder 4"/>
          <p:cNvSpPr>
            <a:spLocks noGrp="1"/>
          </p:cNvSpPr>
          <p:nvPr>
            <p:ph idx="1"/>
          </p:nvPr>
        </p:nvSpPr>
        <p:spPr>
          <a:xfrm>
            <a:off x="82063" y="1324708"/>
            <a:ext cx="8968153" cy="5275384"/>
          </a:xfrm>
        </p:spPr>
        <p:txBody>
          <a:bodyPr>
            <a:normAutofit/>
          </a:bodyPr>
          <a:lstStyle/>
          <a:p>
            <a:pPr>
              <a:spcAft>
                <a:spcPts val="600"/>
              </a:spcAft>
            </a:pPr>
            <a:r>
              <a:rPr lang="en-US" sz="2200" b="1" i="1" dirty="0"/>
              <a:t>Process</a:t>
            </a:r>
            <a:r>
              <a:rPr lang="en-US" sz="2200" dirty="0"/>
              <a:t>: working with others survey, collect, and identify goals &amp; objectives.</a:t>
            </a:r>
          </a:p>
          <a:p>
            <a:pPr marL="800100" lvl="1" indent="-457200">
              <a:spcAft>
                <a:spcPts val="600"/>
              </a:spcAft>
              <a:buFont typeface="+mj-lt"/>
              <a:buAutoNum type="arabicPeriod"/>
            </a:pPr>
            <a:r>
              <a:rPr lang="en-US" sz="1900" b="1" i="1" dirty="0" smtClean="0"/>
              <a:t>Review</a:t>
            </a:r>
            <a:r>
              <a:rPr lang="en-US" sz="1900" dirty="0" smtClean="0"/>
              <a:t> existing sources: </a:t>
            </a:r>
          </a:p>
          <a:p>
            <a:pPr lvl="2">
              <a:spcAft>
                <a:spcPts val="600"/>
              </a:spcAft>
            </a:pPr>
            <a:r>
              <a:rPr lang="en-US" sz="1600" dirty="0" smtClean="0"/>
              <a:t>All existing Columbia River Basin documents</a:t>
            </a:r>
          </a:p>
          <a:p>
            <a:pPr lvl="2">
              <a:spcAft>
                <a:spcPts val="600"/>
              </a:spcAft>
            </a:pPr>
            <a:r>
              <a:rPr lang="en-US" sz="1600" dirty="0" smtClean="0"/>
              <a:t>2014 Council Program recommendations. </a:t>
            </a:r>
          </a:p>
          <a:p>
            <a:pPr marL="800100" lvl="1" indent="-457200">
              <a:spcAft>
                <a:spcPts val="600"/>
              </a:spcAft>
              <a:buFont typeface="+mj-lt"/>
              <a:buAutoNum type="arabicPeriod"/>
            </a:pPr>
            <a:r>
              <a:rPr lang="en-US" sz="1900" b="1" i="1" dirty="0" smtClean="0"/>
              <a:t>Compile: </a:t>
            </a:r>
            <a:r>
              <a:rPr lang="en-US" sz="1900" dirty="0"/>
              <a:t>a</a:t>
            </a:r>
            <a:r>
              <a:rPr lang="en-US" sz="1900" dirty="0" smtClean="0"/>
              <a:t>s appropriate, objectives that </a:t>
            </a:r>
          </a:p>
          <a:p>
            <a:pPr lvl="2">
              <a:spcAft>
                <a:spcPts val="600"/>
              </a:spcAft>
            </a:pPr>
            <a:r>
              <a:rPr lang="en-US" sz="1900" dirty="0"/>
              <a:t>c</a:t>
            </a:r>
            <a:r>
              <a:rPr lang="en-US" sz="1900" dirty="0" smtClean="0"/>
              <a:t>an be </a:t>
            </a:r>
            <a:r>
              <a:rPr lang="en-US" sz="1900" dirty="0"/>
              <a:t>informed by existing monitoring </a:t>
            </a:r>
            <a:r>
              <a:rPr lang="en-US" sz="1900" dirty="0" smtClean="0"/>
              <a:t>and other </a:t>
            </a:r>
            <a:r>
              <a:rPr lang="en-US" sz="1900" dirty="0"/>
              <a:t>available </a:t>
            </a:r>
            <a:r>
              <a:rPr lang="en-US" sz="1900" dirty="0" smtClean="0"/>
              <a:t>data;</a:t>
            </a:r>
            <a:endParaRPr lang="en-US" sz="1900" dirty="0"/>
          </a:p>
          <a:p>
            <a:pPr lvl="2">
              <a:spcAft>
                <a:spcPts val="600"/>
              </a:spcAft>
            </a:pPr>
            <a:r>
              <a:rPr lang="en-US" sz="1900" dirty="0"/>
              <a:t>c</a:t>
            </a:r>
            <a:r>
              <a:rPr lang="en-US" sz="1900" dirty="0" smtClean="0"/>
              <a:t>onsist of numbers, numerical ranges, densities', trends direction, or other measurement types</a:t>
            </a:r>
            <a:r>
              <a:rPr lang="en-US" sz="1900" dirty="0"/>
              <a:t>;</a:t>
            </a:r>
            <a:endParaRPr lang="en-US" sz="1900" dirty="0" smtClean="0"/>
          </a:p>
          <a:p>
            <a:pPr lvl="2">
              <a:spcAft>
                <a:spcPts val="600"/>
              </a:spcAft>
            </a:pPr>
            <a:r>
              <a:rPr lang="en-US" sz="1900" dirty="0"/>
              <a:t>a</a:t>
            </a:r>
            <a:r>
              <a:rPr lang="en-US" sz="1900" dirty="0" smtClean="0"/>
              <a:t>re specific</a:t>
            </a:r>
            <a:r>
              <a:rPr lang="en-US" sz="1900" dirty="0"/>
              <a:t>, measureable, attainable, relevant, time-bound, and based on explicit scientific </a:t>
            </a:r>
            <a:r>
              <a:rPr lang="en-US" sz="1900" dirty="0" smtClean="0"/>
              <a:t>rationale;</a:t>
            </a:r>
          </a:p>
          <a:p>
            <a:pPr lvl="2">
              <a:spcAft>
                <a:spcPts val="600"/>
              </a:spcAft>
            </a:pPr>
            <a:r>
              <a:rPr lang="en-US" sz="1900" i="1" dirty="0" smtClean="0"/>
              <a:t>Does not preclude qualitative objectives </a:t>
            </a:r>
            <a:endParaRPr lang="en-US" sz="1900" i="1" dirty="0"/>
          </a:p>
          <a:p>
            <a:pPr lvl="1">
              <a:lnSpc>
                <a:spcPct val="100000"/>
              </a:lnSpc>
              <a:spcAft>
                <a:spcPts val="600"/>
              </a:spcAft>
            </a:pPr>
            <a:endParaRPr lang="en-US" sz="2200" dirty="0" smtClean="0"/>
          </a:p>
          <a:p>
            <a:pPr lvl="1">
              <a:lnSpc>
                <a:spcPct val="100000"/>
              </a:lnSpc>
              <a:spcAft>
                <a:spcPts val="600"/>
              </a:spcAft>
            </a:pPr>
            <a:endParaRPr lang="en-US" sz="2200" dirty="0"/>
          </a:p>
        </p:txBody>
      </p:sp>
    </p:spTree>
    <p:extLst>
      <p:ext uri="{BB962C8B-B14F-4D97-AF65-F5344CB8AC3E}">
        <p14:creationId xmlns:p14="http://schemas.microsoft.com/office/powerpoint/2010/main" val="203444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478"/>
            <a:ext cx="9144000" cy="902454"/>
          </a:xfrm>
        </p:spPr>
        <p:txBody>
          <a:bodyPr>
            <a:noAutofit/>
          </a:bodyPr>
          <a:lstStyle/>
          <a:p>
            <a:r>
              <a:rPr lang="en-US" sz="2800" dirty="0" smtClean="0"/>
              <a:t>Bull Trout</a:t>
            </a:r>
            <a:br>
              <a:rPr lang="en-US" sz="2800" dirty="0" smtClean="0"/>
            </a:br>
            <a:r>
              <a:rPr lang="en-US" sz="2800" dirty="0" smtClean="0"/>
              <a:t>Preliminary Document Review and Compilation</a:t>
            </a:r>
            <a:endParaRPr lang="en-US" sz="2800" dirty="0"/>
          </a:p>
        </p:txBody>
      </p:sp>
      <p:sp>
        <p:nvSpPr>
          <p:cNvPr id="3" name="Content Placeholder 2"/>
          <p:cNvSpPr>
            <a:spLocks noGrp="1"/>
          </p:cNvSpPr>
          <p:nvPr>
            <p:ph idx="1"/>
          </p:nvPr>
        </p:nvSpPr>
        <p:spPr>
          <a:xfrm>
            <a:off x="324091" y="937549"/>
            <a:ext cx="8530541" cy="5182563"/>
          </a:xfrm>
        </p:spPr>
        <p:txBody>
          <a:bodyPr>
            <a:noAutofit/>
          </a:bodyPr>
          <a:lstStyle/>
          <a:p>
            <a:r>
              <a:rPr lang="en-US" sz="2200" dirty="0" smtClean="0"/>
              <a:t>Searched </a:t>
            </a:r>
          </a:p>
          <a:p>
            <a:pPr lvl="1"/>
            <a:r>
              <a:rPr lang="en-US" sz="2200" dirty="0" smtClean="0"/>
              <a:t>Publications from 1991 to 2017</a:t>
            </a:r>
          </a:p>
          <a:p>
            <a:pPr lvl="1"/>
            <a:r>
              <a:rPr lang="en-US" sz="2200" dirty="0" smtClean="0"/>
              <a:t>Text </a:t>
            </a:r>
            <a:r>
              <a:rPr lang="en-US" sz="2200" dirty="0"/>
              <a:t>that ‘sounds’ like a target for decisions related to Bull Trout habitat, recovery, management, etc</a:t>
            </a:r>
            <a:r>
              <a:rPr lang="en-US" sz="2200" dirty="0" smtClean="0"/>
              <a:t>.</a:t>
            </a:r>
          </a:p>
          <a:p>
            <a:endParaRPr lang="en-US" sz="2200" dirty="0" smtClean="0"/>
          </a:p>
          <a:p>
            <a:endParaRPr lang="en-US" sz="2200" dirty="0"/>
          </a:p>
        </p:txBody>
      </p:sp>
    </p:spTree>
    <p:extLst>
      <p:ext uri="{BB962C8B-B14F-4D97-AF65-F5344CB8AC3E}">
        <p14:creationId xmlns:p14="http://schemas.microsoft.com/office/powerpoint/2010/main" val="1910587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478"/>
            <a:ext cx="9144000" cy="662911"/>
          </a:xfrm>
        </p:spPr>
        <p:txBody>
          <a:bodyPr>
            <a:noAutofit/>
          </a:bodyPr>
          <a:lstStyle/>
          <a:p>
            <a:r>
              <a:rPr lang="en-US" sz="2800" dirty="0"/>
              <a:t>Bull Trout</a:t>
            </a:r>
            <a:br>
              <a:rPr lang="en-US" sz="2800" dirty="0"/>
            </a:br>
            <a:r>
              <a:rPr lang="en-US" sz="2800" dirty="0"/>
              <a:t>Preliminary Document Review and Compilation</a:t>
            </a:r>
          </a:p>
        </p:txBody>
      </p:sp>
      <p:sp>
        <p:nvSpPr>
          <p:cNvPr id="3" name="Content Placeholder 2"/>
          <p:cNvSpPr>
            <a:spLocks noGrp="1"/>
          </p:cNvSpPr>
          <p:nvPr>
            <p:ph idx="1"/>
          </p:nvPr>
        </p:nvSpPr>
        <p:spPr>
          <a:xfrm>
            <a:off x="324091" y="937550"/>
            <a:ext cx="8530541" cy="1303846"/>
          </a:xfrm>
        </p:spPr>
        <p:txBody>
          <a:bodyPr>
            <a:noAutofit/>
          </a:bodyPr>
          <a:lstStyle/>
          <a:p>
            <a:r>
              <a:rPr lang="en-US" sz="2200" dirty="0" smtClean="0">
                <a:solidFill>
                  <a:schemeClr val="bg1">
                    <a:lumMod val="65000"/>
                  </a:schemeClr>
                </a:solidFill>
              </a:rPr>
              <a:t>Searched</a:t>
            </a:r>
            <a:endParaRPr lang="en-US" sz="2200" dirty="0">
              <a:solidFill>
                <a:schemeClr val="bg1">
                  <a:lumMod val="65000"/>
                </a:schemeClr>
              </a:solidFill>
            </a:endParaRPr>
          </a:p>
          <a:p>
            <a:r>
              <a:rPr lang="en-US" sz="2200" dirty="0" smtClean="0"/>
              <a:t>Identified 179 </a:t>
            </a:r>
            <a:r>
              <a:rPr lang="en-US" sz="2200" dirty="0"/>
              <a:t>documents </a:t>
            </a:r>
            <a:r>
              <a:rPr lang="en-US" sz="2200" dirty="0" smtClean="0"/>
              <a:t>that may have</a:t>
            </a:r>
            <a:r>
              <a:rPr lang="en-US" sz="2200" dirty="0" smtClean="0"/>
              <a:t> </a:t>
            </a:r>
            <a:r>
              <a:rPr lang="en-US" sz="2200" dirty="0"/>
              <a:t>goals and objective-like </a:t>
            </a:r>
            <a:r>
              <a:rPr lang="en-US" sz="2200" dirty="0" smtClean="0"/>
              <a:t>text, authored </a:t>
            </a:r>
            <a:r>
              <a:rPr lang="en-US" sz="2200" dirty="0" smtClean="0"/>
              <a:t>by: </a:t>
            </a:r>
          </a:p>
          <a:p>
            <a:pPr lvl="2"/>
            <a:endParaRPr lang="en-US" sz="2200" dirty="0"/>
          </a:p>
          <a:p>
            <a:pPr lvl="2"/>
            <a:endParaRPr lang="en-US" sz="2200" dirty="0" smtClean="0"/>
          </a:p>
          <a:p>
            <a:pPr marL="685800" lvl="2" indent="0">
              <a:buNone/>
            </a:pPr>
            <a:r>
              <a:rPr lang="en-US" sz="2200" dirty="0" smtClean="0"/>
              <a:t> </a:t>
            </a:r>
          </a:p>
          <a:p>
            <a:endParaRPr lang="en-US" sz="2200" dirty="0" smtClean="0"/>
          </a:p>
          <a:p>
            <a:endParaRPr lang="en-US" sz="2200" dirty="0" smtClean="0"/>
          </a:p>
        </p:txBody>
      </p:sp>
      <p:graphicFrame>
        <p:nvGraphicFramePr>
          <p:cNvPr id="4" name="Table 3"/>
          <p:cNvGraphicFramePr>
            <a:graphicFrameLocks noGrp="1"/>
          </p:cNvGraphicFramePr>
          <p:nvPr>
            <p:extLst>
              <p:ext uri="{D42A27DB-BD31-4B8C-83A1-F6EECF244321}">
                <p14:modId xmlns:p14="http://schemas.microsoft.com/office/powerpoint/2010/main" val="2559184194"/>
              </p:ext>
            </p:extLst>
          </p:nvPr>
        </p:nvGraphicFramePr>
        <p:xfrm>
          <a:off x="642819" y="2308302"/>
          <a:ext cx="8947230" cy="3798795"/>
        </p:xfrm>
        <a:graphic>
          <a:graphicData uri="http://schemas.openxmlformats.org/drawingml/2006/table">
            <a:tbl>
              <a:tblPr firstRow="1" bandRow="1">
                <a:tableStyleId>{2D5ABB26-0587-4C30-8999-92F81FD0307C}</a:tableStyleId>
              </a:tblPr>
              <a:tblGrid>
                <a:gridCol w="1185214"/>
                <a:gridCol w="3869389"/>
                <a:gridCol w="1708107"/>
                <a:gridCol w="2184520"/>
              </a:tblGrid>
              <a:tr h="214557">
                <a:tc>
                  <a:txBody>
                    <a:bodyPr/>
                    <a:lstStyle/>
                    <a:p>
                      <a:r>
                        <a:rPr lang="en-US" sz="2000" u="sng" dirty="0" smtClean="0"/>
                        <a:t>ACOE</a:t>
                      </a:r>
                      <a:endParaRPr lang="en-US" sz="2000" u="sng" dirty="0"/>
                    </a:p>
                  </a:txBody>
                  <a:tcPr>
                    <a:solidFill>
                      <a:schemeClr val="bg1"/>
                    </a:solidFill>
                  </a:tcPr>
                </a:tc>
                <a:tc>
                  <a:txBody>
                    <a:bodyPr/>
                    <a:lstStyle/>
                    <a:p>
                      <a:r>
                        <a:rPr lang="en-US" sz="2000" u="sng" dirty="0" smtClean="0"/>
                        <a:t>Blackfoot Challenge</a:t>
                      </a:r>
                      <a:endParaRPr lang="en-US" sz="2000" u="sng" dirty="0"/>
                    </a:p>
                  </a:txBody>
                  <a:tcPr>
                    <a:solidFill>
                      <a:schemeClr val="bg1"/>
                    </a:solidFill>
                  </a:tcPr>
                </a:tc>
                <a:tc>
                  <a:txBody>
                    <a:bodyPr/>
                    <a:lstStyle/>
                    <a:p>
                      <a:r>
                        <a:rPr lang="en-US" sz="2000" u="sng" dirty="0" smtClean="0"/>
                        <a:t>IDFG</a:t>
                      </a:r>
                      <a:endParaRPr lang="en-US" sz="2000" u="sng" dirty="0"/>
                    </a:p>
                  </a:txBody>
                  <a:tcPr>
                    <a:solidFill>
                      <a:schemeClr val="bg1"/>
                    </a:solidFill>
                  </a:tcPr>
                </a:tc>
                <a:tc>
                  <a:txBody>
                    <a:bodyPr/>
                    <a:lstStyle/>
                    <a:p>
                      <a:r>
                        <a:rPr lang="en-US" sz="2000" u="sng" dirty="0" smtClean="0"/>
                        <a:t>NMFS</a:t>
                      </a:r>
                      <a:endParaRPr lang="en-US" sz="2000" u="sng" dirty="0"/>
                    </a:p>
                  </a:txBody>
                  <a:tcPr>
                    <a:solidFill>
                      <a:schemeClr val="bg1"/>
                    </a:solidFill>
                  </a:tcPr>
                </a:tc>
              </a:tr>
              <a:tr h="391661">
                <a:tc>
                  <a:txBody>
                    <a:bodyPr/>
                    <a:lstStyle/>
                    <a:p>
                      <a:r>
                        <a:rPr lang="en-US" sz="2000" u="sng" dirty="0" smtClean="0"/>
                        <a:t>BLM</a:t>
                      </a:r>
                      <a:endParaRPr lang="en-US" sz="2000" u="sng" dirty="0"/>
                    </a:p>
                  </a:txBody>
                  <a:tcPr>
                    <a:solidFill>
                      <a:schemeClr val="bg1"/>
                    </a:solidFill>
                  </a:tcPr>
                </a:tc>
                <a:tc>
                  <a:txBody>
                    <a:bodyPr/>
                    <a:lstStyle/>
                    <a:p>
                      <a:r>
                        <a:rPr lang="en-US" sz="2000" u="sng" dirty="0" smtClean="0"/>
                        <a:t>Clark Fork Coalition</a:t>
                      </a:r>
                      <a:endParaRPr lang="en-US" sz="2000" u="sng" dirty="0"/>
                    </a:p>
                  </a:txBody>
                  <a:tcPr>
                    <a:solidFill>
                      <a:schemeClr val="bg1"/>
                    </a:solidFill>
                  </a:tcPr>
                </a:tc>
                <a:tc>
                  <a:txBody>
                    <a:bodyPr/>
                    <a:lstStyle/>
                    <a:p>
                      <a:r>
                        <a:rPr lang="en-US" sz="2000" u="sng" dirty="0" smtClean="0"/>
                        <a:t>LCFRB</a:t>
                      </a:r>
                      <a:endParaRPr lang="en-US" sz="2000" u="sng" dirty="0"/>
                    </a:p>
                  </a:txBody>
                  <a:tcPr>
                    <a:solidFill>
                      <a:schemeClr val="bg1"/>
                    </a:solidFill>
                  </a:tcPr>
                </a:tc>
                <a:tc>
                  <a:txBody>
                    <a:bodyPr/>
                    <a:lstStyle/>
                    <a:p>
                      <a:r>
                        <a:rPr lang="en-US" sz="2000" u="sng" dirty="0" smtClean="0"/>
                        <a:t>NPCC</a:t>
                      </a:r>
                      <a:endParaRPr lang="en-US" sz="2000" u="sng" dirty="0"/>
                    </a:p>
                  </a:txBody>
                  <a:tcPr>
                    <a:solidFill>
                      <a:schemeClr val="bg1"/>
                    </a:solidFill>
                  </a:tcPr>
                </a:tc>
              </a:tr>
              <a:tr h="391661">
                <a:tc>
                  <a:txBody>
                    <a:bodyPr/>
                    <a:lstStyle/>
                    <a:p>
                      <a:r>
                        <a:rPr lang="en-US" sz="2000" u="sng" dirty="0" smtClean="0"/>
                        <a:t>BPA</a:t>
                      </a:r>
                      <a:endParaRPr lang="en-US" sz="2000" u="sng" dirty="0"/>
                    </a:p>
                  </a:txBody>
                  <a:tcPr>
                    <a:solidFill>
                      <a:schemeClr val="bg1"/>
                    </a:solidFill>
                  </a:tcPr>
                </a:tc>
                <a:tc>
                  <a:txBody>
                    <a:bodyPr/>
                    <a:lstStyle/>
                    <a:p>
                      <a:r>
                        <a:rPr lang="en-US" sz="2000" u="sng" dirty="0" smtClean="0"/>
                        <a:t>Coeur d’Alene Tribe</a:t>
                      </a:r>
                      <a:endParaRPr lang="en-US" sz="2000" u="sng" dirty="0"/>
                    </a:p>
                  </a:txBody>
                  <a:tcPr>
                    <a:solidFill>
                      <a:schemeClr val="bg1"/>
                    </a:solidFill>
                  </a:tcPr>
                </a:tc>
                <a:tc>
                  <a:txBody>
                    <a:bodyPr/>
                    <a:lstStyle/>
                    <a:p>
                      <a:r>
                        <a:rPr lang="en-US" sz="2000" u="sng" dirty="0" smtClean="0"/>
                        <a:t>MFWP</a:t>
                      </a:r>
                      <a:endParaRPr lang="en-US" sz="2000" u="sng" dirty="0"/>
                    </a:p>
                  </a:txBody>
                  <a:tcPr>
                    <a:solidFill>
                      <a:schemeClr val="bg1"/>
                    </a:solidFill>
                  </a:tcPr>
                </a:tc>
                <a:tc>
                  <a:txBody>
                    <a:bodyPr/>
                    <a:lstStyle/>
                    <a:p>
                      <a:r>
                        <a:rPr lang="en-US" sz="2000" u="sng" dirty="0" smtClean="0"/>
                        <a:t>ODFW</a:t>
                      </a:r>
                      <a:endParaRPr lang="en-US" sz="2000" u="sng" dirty="0"/>
                    </a:p>
                  </a:txBody>
                  <a:tcPr>
                    <a:solidFill>
                      <a:schemeClr val="bg1"/>
                    </a:solidFill>
                  </a:tcPr>
                </a:tc>
              </a:tr>
              <a:tr h="391661">
                <a:tc>
                  <a:txBody>
                    <a:bodyPr/>
                    <a:lstStyle/>
                    <a:p>
                      <a:r>
                        <a:rPr lang="en-US" sz="2000" u="sng" dirty="0" smtClean="0"/>
                        <a:t>BOR</a:t>
                      </a:r>
                      <a:endParaRPr lang="en-US" sz="2000" u="sng" dirty="0"/>
                    </a:p>
                  </a:txBody>
                  <a:tcPr>
                    <a:solidFill>
                      <a:schemeClr val="bg1"/>
                    </a:solidFill>
                  </a:tcPr>
                </a:tc>
                <a:tc>
                  <a:txBody>
                    <a:bodyPr/>
                    <a:lstStyle/>
                    <a:p>
                      <a:r>
                        <a:rPr lang="en-US" sz="2000" u="sng" dirty="0" smtClean="0"/>
                        <a:t>Hood</a:t>
                      </a:r>
                      <a:r>
                        <a:rPr lang="en-US" sz="2000" u="sng" baseline="0" dirty="0" smtClean="0"/>
                        <a:t> River Watershed</a:t>
                      </a:r>
                      <a:endParaRPr lang="en-US" sz="2000" u="sng" dirty="0"/>
                    </a:p>
                  </a:txBody>
                  <a:tcPr>
                    <a:solidFill>
                      <a:schemeClr val="bg1"/>
                    </a:solidFill>
                  </a:tcPr>
                </a:tc>
                <a:tc>
                  <a:txBody>
                    <a:bodyPr/>
                    <a:lstStyle/>
                    <a:p>
                      <a:r>
                        <a:rPr lang="en-US" sz="2000" u="sng" dirty="0" smtClean="0"/>
                        <a:t>USFWS</a:t>
                      </a:r>
                      <a:endParaRPr lang="en-US" sz="2000" u="sng" dirty="0"/>
                    </a:p>
                  </a:txBody>
                  <a:tcPr>
                    <a:solidFill>
                      <a:schemeClr val="bg1"/>
                    </a:solidFill>
                  </a:tcPr>
                </a:tc>
                <a:tc>
                  <a:txBody>
                    <a:bodyPr/>
                    <a:lstStyle/>
                    <a:p>
                      <a:r>
                        <a:rPr lang="en-US" sz="2000" u="sng" dirty="0" smtClean="0"/>
                        <a:t>SPT</a:t>
                      </a:r>
                      <a:endParaRPr lang="en-US" sz="2000" u="sng" dirty="0"/>
                    </a:p>
                  </a:txBody>
                  <a:tcPr>
                    <a:solidFill>
                      <a:schemeClr val="bg1"/>
                    </a:solidFill>
                  </a:tcPr>
                </a:tc>
              </a:tr>
              <a:tr h="422048">
                <a:tc>
                  <a:txBody>
                    <a:bodyPr/>
                    <a:lstStyle/>
                    <a:p>
                      <a:r>
                        <a:rPr lang="en-US" sz="2000" u="sng" dirty="0" smtClean="0"/>
                        <a:t>CBFWA</a:t>
                      </a:r>
                      <a:endParaRPr lang="en-US" sz="2000" u="sng" dirty="0"/>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Powder</a:t>
                      </a:r>
                      <a:r>
                        <a:rPr lang="en-US" sz="2000" u="sng" baseline="0" dirty="0" smtClean="0"/>
                        <a:t> Basin Watershed Council</a:t>
                      </a:r>
                      <a:endParaRPr lang="en-US" sz="2000" u="sng" dirty="0" smtClean="0"/>
                    </a:p>
                  </a:txBody>
                  <a:tcPr>
                    <a:solidFill>
                      <a:schemeClr val="bg1"/>
                    </a:solidFill>
                  </a:tcPr>
                </a:tc>
                <a:tc>
                  <a:txBody>
                    <a:bodyPr/>
                    <a:lstStyle/>
                    <a:p>
                      <a:r>
                        <a:rPr lang="en-US" sz="2000" u="sng" dirty="0" smtClean="0"/>
                        <a:t>USFS</a:t>
                      </a:r>
                      <a:endParaRPr lang="en-US" sz="2000" u="sng" dirty="0"/>
                    </a:p>
                  </a:txBody>
                  <a:tcPr>
                    <a:solidFill>
                      <a:schemeClr val="bg1"/>
                    </a:solidFill>
                  </a:tcPr>
                </a:tc>
                <a:tc>
                  <a:txBody>
                    <a:bodyPr/>
                    <a:lstStyle/>
                    <a:p>
                      <a:r>
                        <a:rPr lang="en-US" sz="2000" u="sng" dirty="0" smtClean="0"/>
                        <a:t>PUD Chelan</a:t>
                      </a:r>
                      <a:endParaRPr lang="en-US" sz="2000" u="sng" dirty="0"/>
                    </a:p>
                  </a:txBody>
                  <a:tcPr>
                    <a:solidFill>
                      <a:schemeClr val="bg1"/>
                    </a:solidFill>
                  </a:tcPr>
                </a:tc>
              </a:tr>
              <a:tr h="692938">
                <a:tc>
                  <a:txBody>
                    <a:bodyPr/>
                    <a:lstStyle/>
                    <a:p>
                      <a:r>
                        <a:rPr lang="en-US" sz="2000" u="sng" dirty="0" smtClean="0"/>
                        <a:t>CSKT</a:t>
                      </a:r>
                      <a:endParaRPr lang="en-US" sz="2000" u="sng" dirty="0"/>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YN </a:t>
                      </a:r>
                      <a:r>
                        <a:rPr lang="en-US" sz="2000" u="sng" dirty="0" err="1" smtClean="0"/>
                        <a:t>Subbasin</a:t>
                      </a:r>
                      <a:r>
                        <a:rPr lang="en-US" sz="2000" u="sng" dirty="0" smtClean="0"/>
                        <a:t> FW Planning Board</a:t>
                      </a:r>
                    </a:p>
                    <a:p>
                      <a:endParaRPr lang="en-US" sz="2000" u="sng" dirty="0"/>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UCSRB</a:t>
                      </a:r>
                    </a:p>
                  </a:txBody>
                  <a:tcPr>
                    <a:solidFill>
                      <a:schemeClr val="bg1"/>
                    </a:solidFill>
                  </a:tcPr>
                </a:tc>
                <a:tc>
                  <a:txBody>
                    <a:bodyPr/>
                    <a:lstStyle/>
                    <a:p>
                      <a:r>
                        <a:rPr lang="en-US" sz="2000" u="sng" dirty="0" smtClean="0"/>
                        <a:t>PUD Douglas</a:t>
                      </a:r>
                      <a:endParaRPr lang="en-US" sz="2000" u="sng" dirty="0"/>
                    </a:p>
                  </a:txBody>
                  <a:tcPr>
                    <a:solidFill>
                      <a:schemeClr val="bg1"/>
                    </a:solidFill>
                  </a:tcPr>
                </a:tc>
              </a:tr>
              <a:tr h="46252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NPT</a:t>
                      </a:r>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MT Bull</a:t>
                      </a:r>
                      <a:r>
                        <a:rPr lang="en-US" sz="2000" u="sng" baseline="0" dirty="0" smtClean="0"/>
                        <a:t> Trout Scientific Grp</a:t>
                      </a:r>
                      <a:endParaRPr lang="en-US" sz="2000" u="sng" dirty="0"/>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WA GSRO</a:t>
                      </a:r>
                      <a:endParaRPr lang="en-US" sz="2000" u="sng" dirty="0"/>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YN</a:t>
                      </a:r>
                      <a:endParaRPr lang="en-US" sz="2000" u="sng" dirty="0"/>
                    </a:p>
                  </a:txBody>
                  <a:tcPr>
                    <a:solidFill>
                      <a:schemeClr val="bg1"/>
                    </a:solidFill>
                  </a:tcPr>
                </a:tc>
              </a:tr>
              <a:tr h="628221">
                <a:tc>
                  <a:txBody>
                    <a:bodyPr/>
                    <a:lstStyle/>
                    <a:p>
                      <a:r>
                        <a:rPr lang="en-US" sz="2000" u="sng" dirty="0" smtClean="0"/>
                        <a:t>WDFW</a:t>
                      </a:r>
                      <a:endParaRPr lang="en-US" sz="2000" u="sng" dirty="0"/>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MT Bull Trout </a:t>
                      </a:r>
                      <a:r>
                        <a:rPr lang="en-US" sz="2000" u="sng" dirty="0" err="1" smtClean="0"/>
                        <a:t>Rest</a:t>
                      </a:r>
                      <a:r>
                        <a:rPr lang="en-US" sz="2000" u="sng" baseline="30000" dirty="0" err="1" smtClean="0"/>
                        <a:t>n</a:t>
                      </a:r>
                      <a:r>
                        <a:rPr lang="en-US" sz="2000" u="sng" dirty="0" smtClean="0"/>
                        <a:t> Team</a:t>
                      </a:r>
                      <a:endParaRPr lang="en-US" sz="2000" u="sng" dirty="0"/>
                    </a:p>
                  </a:txBody>
                  <a:tcPr>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sng" dirty="0" smtClean="0"/>
                        <a:t>SBT</a:t>
                      </a:r>
                      <a:endParaRPr lang="en-US" sz="2000" u="sng" dirty="0"/>
                    </a:p>
                  </a:txBody>
                  <a:tcPr>
                    <a:solidFill>
                      <a:schemeClr val="bg1"/>
                    </a:solidFill>
                  </a:tcPr>
                </a:tc>
                <a:tc>
                  <a:txBody>
                    <a:bodyPr/>
                    <a:lstStyle/>
                    <a:p>
                      <a:endParaRPr lang="en-US" sz="2000" u="sng" dirty="0"/>
                    </a:p>
                  </a:txBody>
                  <a:tcPr>
                    <a:solidFill>
                      <a:schemeClr val="bg1"/>
                    </a:solidFill>
                  </a:tcPr>
                </a:tc>
              </a:tr>
            </a:tbl>
          </a:graphicData>
        </a:graphic>
      </p:graphicFrame>
    </p:spTree>
    <p:extLst>
      <p:ext uri="{BB962C8B-B14F-4D97-AF65-F5344CB8AC3E}">
        <p14:creationId xmlns:p14="http://schemas.microsoft.com/office/powerpoint/2010/main" val="3127777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478"/>
            <a:ext cx="9144000" cy="662911"/>
          </a:xfrm>
        </p:spPr>
        <p:txBody>
          <a:bodyPr>
            <a:noAutofit/>
          </a:bodyPr>
          <a:lstStyle/>
          <a:p>
            <a:r>
              <a:rPr lang="en-US" sz="2800" dirty="0"/>
              <a:t>Bull Trout</a:t>
            </a:r>
            <a:br>
              <a:rPr lang="en-US" sz="2800" dirty="0"/>
            </a:br>
            <a:r>
              <a:rPr lang="en-US" sz="2800" dirty="0"/>
              <a:t>Preliminary Document Review and Compilation</a:t>
            </a:r>
          </a:p>
        </p:txBody>
      </p:sp>
      <p:sp>
        <p:nvSpPr>
          <p:cNvPr id="3" name="Content Placeholder 2"/>
          <p:cNvSpPr>
            <a:spLocks noGrp="1"/>
          </p:cNvSpPr>
          <p:nvPr>
            <p:ph idx="1"/>
          </p:nvPr>
        </p:nvSpPr>
        <p:spPr>
          <a:xfrm>
            <a:off x="324091" y="937549"/>
            <a:ext cx="8530541" cy="1796773"/>
          </a:xfrm>
        </p:spPr>
        <p:txBody>
          <a:bodyPr>
            <a:noAutofit/>
          </a:bodyPr>
          <a:lstStyle/>
          <a:p>
            <a:r>
              <a:rPr lang="en-US" sz="2200" dirty="0">
                <a:solidFill>
                  <a:schemeClr val="bg1">
                    <a:lumMod val="65000"/>
                  </a:schemeClr>
                </a:solidFill>
              </a:rPr>
              <a:t>Searched</a:t>
            </a:r>
          </a:p>
          <a:p>
            <a:r>
              <a:rPr lang="en-US" sz="2200" dirty="0">
                <a:solidFill>
                  <a:schemeClr val="bg1">
                    <a:lumMod val="65000"/>
                  </a:schemeClr>
                </a:solidFill>
              </a:rPr>
              <a:t>Identified 179 documents </a:t>
            </a:r>
            <a:endParaRPr lang="en-US" sz="2200" dirty="0">
              <a:solidFill>
                <a:schemeClr val="bg1">
                  <a:lumMod val="65000"/>
                </a:schemeClr>
              </a:solidFill>
            </a:endParaRPr>
          </a:p>
          <a:p>
            <a:r>
              <a:rPr lang="en-US" sz="2200" dirty="0" smtClean="0"/>
              <a:t>Document </a:t>
            </a:r>
            <a:r>
              <a:rPr lang="en-US" sz="2200" dirty="0"/>
              <a:t>Type:</a:t>
            </a:r>
          </a:p>
          <a:p>
            <a:pPr lvl="1"/>
            <a:r>
              <a:rPr lang="en-US" sz="2200" dirty="0" err="1"/>
              <a:t>Subbasin</a:t>
            </a:r>
            <a:r>
              <a:rPr lang="en-US" sz="2200" dirty="0"/>
              <a:t> plans, recovery plans, restoration plan, Biological Opinion, Oregon Native Fish Status  Report, Master Plan, Action Plan, </a:t>
            </a:r>
            <a:r>
              <a:rPr lang="en-US" sz="2200" dirty="0" err="1"/>
              <a:t>etc</a:t>
            </a:r>
            <a:endParaRPr lang="en-US" sz="2200" dirty="0"/>
          </a:p>
          <a:p>
            <a:endParaRPr lang="en-US" sz="2200" dirty="0"/>
          </a:p>
          <a:p>
            <a:pPr lvl="2"/>
            <a:endParaRPr lang="en-US" sz="2200" dirty="0" smtClean="0"/>
          </a:p>
          <a:p>
            <a:pPr lvl="2"/>
            <a:endParaRPr lang="en-US" sz="2200" dirty="0"/>
          </a:p>
          <a:p>
            <a:pPr lvl="2"/>
            <a:endParaRPr lang="en-US" sz="2200" dirty="0" smtClean="0"/>
          </a:p>
          <a:p>
            <a:pPr marL="685800" lvl="2" indent="0">
              <a:buNone/>
            </a:pPr>
            <a:r>
              <a:rPr lang="en-US" sz="2200" dirty="0" smtClean="0"/>
              <a:t> </a:t>
            </a:r>
          </a:p>
          <a:p>
            <a:endParaRPr lang="en-US" sz="2200" dirty="0" smtClean="0"/>
          </a:p>
          <a:p>
            <a:endParaRPr lang="en-US" sz="2200" dirty="0" smtClean="0"/>
          </a:p>
        </p:txBody>
      </p:sp>
    </p:spTree>
    <p:extLst>
      <p:ext uri="{BB962C8B-B14F-4D97-AF65-F5344CB8AC3E}">
        <p14:creationId xmlns:p14="http://schemas.microsoft.com/office/powerpoint/2010/main" val="299960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NPCC 2017 Theme1">
  <a:themeElements>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PCC 2017 Theme1" id="{CBBBA794-B570-4085-80CB-B5FB9DCFC196}" vid="{D026FA21-303E-4022-8BC6-1AE3A01D7F09}"/>
    </a:ext>
  </a:extLst>
</a:theme>
</file>

<file path=ppt/theme/theme2.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NPCC 2017 Theme1</Template>
  <TotalTime>8835</TotalTime>
  <Words>2023</Words>
  <Application>Microsoft Office PowerPoint</Application>
  <PresentationFormat>On-screen Show (4:3)</PresentationFormat>
  <Paragraphs>399</Paragraphs>
  <Slides>42</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Arial</vt:lpstr>
      <vt:lpstr>Arial Narrow</vt:lpstr>
      <vt:lpstr>Calibri</vt:lpstr>
      <vt:lpstr>Century Gothic</vt:lpstr>
      <vt:lpstr>Consolas</vt:lpstr>
      <vt:lpstr>Georgia</vt:lpstr>
      <vt:lpstr>Times New Roman</vt:lpstr>
      <vt:lpstr>Wingdings</vt:lpstr>
      <vt:lpstr>NPCC 2017 Theme1</vt:lpstr>
      <vt:lpstr>Ocean 16x9</vt:lpstr>
      <vt:lpstr>Bull Trout Workshop   2014 Council’s Program Objectives Task and Discussing Data Opportunities </vt:lpstr>
      <vt:lpstr>Review Agenda</vt:lpstr>
      <vt:lpstr>Goals and Objectives Task</vt:lpstr>
      <vt:lpstr>2014 Council Program Task Refining Program Goals and Objectives</vt:lpstr>
      <vt:lpstr>PowerPoint Presentation</vt:lpstr>
      <vt:lpstr>2014 Council Program Task  Refining Program Goals and Objectives</vt:lpstr>
      <vt:lpstr>Bull Trout Preliminary Document Review and Compilation</vt:lpstr>
      <vt:lpstr>Bull Trout Preliminary Document Review and Compilation</vt:lpstr>
      <vt:lpstr>Bull Trout Preliminary Document Review and Compilation</vt:lpstr>
      <vt:lpstr>Bull Trout Preliminary Document Review and Compilation</vt:lpstr>
      <vt:lpstr>Bull Trout Preliminary Document Review and Compilation</vt:lpstr>
      <vt:lpstr>Bull Trout - Sample Extraction </vt:lpstr>
      <vt:lpstr>We Need your Assistance</vt:lpstr>
      <vt:lpstr>Next Steps</vt:lpstr>
      <vt:lpstr>Questions?</vt:lpstr>
      <vt:lpstr>Bull Trout Existing data and reporting needs</vt:lpstr>
      <vt:lpstr>Council Program’s Bull Trout Info and Reporting Needs</vt:lpstr>
      <vt:lpstr>Council’s Program  Bull Trout Info and Reporting Needs</vt:lpstr>
      <vt:lpstr>Council’s Program  Bull Trout Reporting Needs</vt:lpstr>
      <vt:lpstr>Council’s Program  Bull Trout Reporting Needs</vt:lpstr>
      <vt:lpstr>PowerPoint Presentation</vt:lpstr>
      <vt:lpstr>Your Bull Trout  Existing data and reporting needs</vt:lpstr>
      <vt:lpstr> sharing data </vt:lpstr>
      <vt:lpstr>Bull Trout Data Sharing Example Approach from Coordinated Assessments Project</vt:lpstr>
      <vt:lpstr>What is the value of coordinated data sharing?</vt:lpstr>
      <vt:lpstr>Coordinated Assessments – Historical Perspective</vt:lpstr>
      <vt:lpstr>CA Focus: Getting Data for listed Salmon &amp; Steelhead Populations for NOAA Status Reviews</vt:lpstr>
      <vt:lpstr>PowerPoint Presentation</vt:lpstr>
      <vt:lpstr>Lessons from Coordinated Assessments (CA)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we here ?/ What’s next?</vt:lpstr>
      <vt:lpstr>PowerPoint Presentation</vt:lpstr>
      <vt:lpstr>Discussion Opportunities and interest to share data </vt:lpstr>
      <vt:lpstr>PowerPoint Presentation</vt:lpstr>
      <vt:lpstr>PowerPoint Presentation</vt:lpstr>
    </vt:vector>
  </TitlesOfParts>
  <Company>Northwest Power and Conservation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Leonard, Nancy</dc:creator>
  <cp:lastModifiedBy>Leonard, Nancy</cp:lastModifiedBy>
  <cp:revision>71</cp:revision>
  <dcterms:created xsi:type="dcterms:W3CDTF">2017-03-30T22:14:26Z</dcterms:created>
  <dcterms:modified xsi:type="dcterms:W3CDTF">2017-04-12T14:10:59Z</dcterms:modified>
</cp:coreProperties>
</file>