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14.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charts/chart6.xml" ContentType="application/vnd.openxmlformats-officedocument.drawingml.chart+xml"/>
  <Override PartName="/ppt/theme/themeOverride6.xml" ContentType="application/vnd.openxmlformats-officedocument.themeOverr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9"/>
  </p:notesMasterIdLst>
  <p:sldIdLst>
    <p:sldId id="262" r:id="rId3"/>
    <p:sldId id="269" r:id="rId4"/>
    <p:sldId id="264" r:id="rId5"/>
    <p:sldId id="292" r:id="rId6"/>
    <p:sldId id="304" r:id="rId7"/>
    <p:sldId id="271" r:id="rId8"/>
    <p:sldId id="272" r:id="rId9"/>
    <p:sldId id="305" r:id="rId10"/>
    <p:sldId id="306" r:id="rId11"/>
    <p:sldId id="275" r:id="rId12"/>
    <p:sldId id="278" r:id="rId13"/>
    <p:sldId id="282" r:id="rId14"/>
    <p:sldId id="287" r:id="rId15"/>
    <p:sldId id="288" r:id="rId16"/>
    <p:sldId id="285" r:id="rId17"/>
    <p:sldId id="307" r:id="rId18"/>
    <p:sldId id="309" r:id="rId19"/>
    <p:sldId id="308" r:id="rId20"/>
    <p:sldId id="311" r:id="rId21"/>
    <p:sldId id="316" r:id="rId22"/>
    <p:sldId id="289" r:id="rId23"/>
    <p:sldId id="291" r:id="rId24"/>
    <p:sldId id="293" r:id="rId25"/>
    <p:sldId id="290" r:id="rId26"/>
    <p:sldId id="295" r:id="rId27"/>
    <p:sldId id="317" r:id="rId2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018" autoAdjust="0"/>
    <p:restoredTop sz="81549" autoAdjust="0"/>
  </p:normalViewPr>
  <p:slideViewPr>
    <p:cSldViewPr snapToGrid="0">
      <p:cViewPr>
        <p:scale>
          <a:sx n="80" d="100"/>
          <a:sy n="80" d="100"/>
        </p:scale>
        <p:origin x="-1363" y="7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Book1"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Local%20Cloud\Private\nbouwes\AANICK\ISEMP\Coordination\Coordination14\CouncilMeeting\StopLightPieCharts.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Local%20Cloud\Private\nbouwes\AANICK\ISEMP\Coordination\Coordination14\CouncilMeeting\StopLightPieCharts.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Local%20Cloud\Private\nbouwes\AANICK\ISEMP\Coordination\Coordination14\CouncilMeeting\StopLightPieCharts.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C:\Local%20Cloud\Private\nbouwes\AANICK\ISEMP\Coordination\Coordination14\CouncilMeeting\StopLightPieCharts.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pie3DChart>
        <c:varyColors val="1"/>
        <c:ser>
          <c:idx val="0"/>
          <c:order val="0"/>
          <c:dPt>
            <c:idx val="0"/>
            <c:bubble3D val="0"/>
            <c:spPr>
              <a:solidFill>
                <a:srgbClr val="FF0000"/>
              </a:solidFill>
            </c:spPr>
          </c:dPt>
          <c:dPt>
            <c:idx val="1"/>
            <c:bubble3D val="0"/>
            <c:spPr>
              <a:solidFill>
                <a:srgbClr val="FFFF00"/>
              </a:solidFill>
            </c:spPr>
          </c:dPt>
          <c:dPt>
            <c:idx val="2"/>
            <c:bubble3D val="0"/>
            <c:spPr>
              <a:solidFill>
                <a:srgbClr val="00B050"/>
              </a:solidFill>
            </c:spPr>
          </c:dPt>
          <c:cat>
            <c:strRef>
              <c:f>Sheet1!$N$1:$N$3</c:f>
              <c:strCache>
                <c:ptCount val="3"/>
                <c:pt idx="0">
                  <c:v>Poor</c:v>
                </c:pt>
                <c:pt idx="1">
                  <c:v>Medium</c:v>
                </c:pt>
                <c:pt idx="2">
                  <c:v>Good</c:v>
                </c:pt>
              </c:strCache>
            </c:strRef>
          </c:cat>
          <c:val>
            <c:numRef>
              <c:f>Sheet1!$M$1:$M$3</c:f>
              <c:numCache>
                <c:formatCode>General</c:formatCode>
                <c:ptCount val="3"/>
                <c:pt idx="0">
                  <c:v>18</c:v>
                </c:pt>
                <c:pt idx="1">
                  <c:v>62</c:v>
                </c:pt>
                <c:pt idx="2">
                  <c:v>20</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pie3DChart>
        <c:varyColors val="1"/>
        <c:ser>
          <c:idx val="0"/>
          <c:order val="0"/>
          <c:dPt>
            <c:idx val="0"/>
            <c:bubble3D val="0"/>
            <c:spPr>
              <a:solidFill>
                <a:srgbClr val="FF0000"/>
              </a:solidFill>
            </c:spPr>
          </c:dPt>
          <c:dPt>
            <c:idx val="1"/>
            <c:bubble3D val="0"/>
            <c:spPr>
              <a:solidFill>
                <a:srgbClr val="FFFF00"/>
              </a:solidFill>
            </c:spPr>
          </c:dPt>
          <c:dPt>
            <c:idx val="2"/>
            <c:bubble3D val="0"/>
            <c:spPr>
              <a:solidFill>
                <a:srgbClr val="00B050"/>
              </a:solidFill>
            </c:spPr>
          </c:dPt>
          <c:cat>
            <c:strRef>
              <c:f>Sheet1!$N$1:$N$3</c:f>
              <c:strCache>
                <c:ptCount val="3"/>
                <c:pt idx="0">
                  <c:v>Poor</c:v>
                </c:pt>
                <c:pt idx="1">
                  <c:v>Medium</c:v>
                </c:pt>
                <c:pt idx="2">
                  <c:v>Good</c:v>
                </c:pt>
              </c:strCache>
            </c:strRef>
          </c:cat>
          <c:val>
            <c:numRef>
              <c:f>Sheet1!$M$1:$M$3</c:f>
              <c:numCache>
                <c:formatCode>General</c:formatCode>
                <c:ptCount val="3"/>
                <c:pt idx="0">
                  <c:v>6</c:v>
                </c:pt>
                <c:pt idx="1">
                  <c:v>28</c:v>
                </c:pt>
                <c:pt idx="2">
                  <c:v>9</c:v>
                </c:pt>
              </c:numCache>
            </c:numRef>
          </c:val>
        </c:ser>
        <c:dLbls>
          <c:showLegendKey val="0"/>
          <c:showVal val="0"/>
          <c:showCatName val="0"/>
          <c:showSerName val="0"/>
          <c:showPercent val="0"/>
          <c:showBubbleSize val="0"/>
          <c:showLeaderLines val="1"/>
        </c:dLbls>
      </c:pie3DChart>
    </c:plotArea>
    <c:legend>
      <c:legendPos val="r"/>
      <c:layout/>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perspective val="30"/>
    </c:view3D>
    <c:floor>
      <c:thickness val="0"/>
    </c:floor>
    <c:sideWall>
      <c:thickness val="0"/>
    </c:sideWall>
    <c:backWall>
      <c:thickness val="0"/>
    </c:backWall>
    <c:plotArea>
      <c:layout/>
      <c:pie3DChart>
        <c:varyColors val="1"/>
        <c:ser>
          <c:idx val="1"/>
          <c:order val="1"/>
          <c:dPt>
            <c:idx val="0"/>
            <c:bubble3D val="0"/>
            <c:spPr>
              <a:solidFill>
                <a:srgbClr val="FF0000"/>
              </a:solidFill>
            </c:spPr>
          </c:dPt>
          <c:dPt>
            <c:idx val="1"/>
            <c:bubble3D val="0"/>
            <c:spPr>
              <a:solidFill>
                <a:srgbClr val="FFFF00"/>
              </a:solidFill>
            </c:spPr>
          </c:dPt>
          <c:dPt>
            <c:idx val="2"/>
            <c:bubble3D val="0"/>
            <c:spPr>
              <a:solidFill>
                <a:srgbClr val="00B050"/>
              </a:solidFill>
            </c:spPr>
          </c:dPt>
          <c:cat>
            <c:strRef>
              <c:f>Sheet1!$B$1:$B$3</c:f>
              <c:strCache>
                <c:ptCount val="3"/>
                <c:pt idx="0">
                  <c:v>Poor</c:v>
                </c:pt>
                <c:pt idx="1">
                  <c:v>Medium</c:v>
                </c:pt>
                <c:pt idx="2">
                  <c:v>Good</c:v>
                </c:pt>
              </c:strCache>
            </c:strRef>
          </c:cat>
          <c:val>
            <c:numRef>
              <c:f>Sheet1!$A$1:$A$3</c:f>
              <c:numCache>
                <c:formatCode>General</c:formatCode>
                <c:ptCount val="3"/>
                <c:pt idx="0">
                  <c:v>28</c:v>
                </c:pt>
                <c:pt idx="1">
                  <c:v>62</c:v>
                </c:pt>
                <c:pt idx="2">
                  <c:v>20</c:v>
                </c:pt>
              </c:numCache>
            </c:numRef>
          </c:val>
        </c:ser>
        <c:ser>
          <c:idx val="0"/>
          <c:order val="0"/>
          <c:dPt>
            <c:idx val="0"/>
            <c:bubble3D val="0"/>
            <c:spPr>
              <a:solidFill>
                <a:srgbClr val="FF0000"/>
              </a:solidFill>
            </c:spPr>
          </c:dPt>
          <c:dPt>
            <c:idx val="1"/>
            <c:bubble3D val="0"/>
            <c:spPr>
              <a:solidFill>
                <a:srgbClr val="FFFF00"/>
              </a:solidFill>
            </c:spPr>
          </c:dPt>
          <c:dPt>
            <c:idx val="2"/>
            <c:bubble3D val="0"/>
            <c:spPr>
              <a:solidFill>
                <a:srgbClr val="00B050"/>
              </a:solidFill>
            </c:spPr>
          </c:dPt>
          <c:cat>
            <c:strRef>
              <c:f>Sheet1!$B$1:$B$3</c:f>
              <c:strCache>
                <c:ptCount val="3"/>
                <c:pt idx="0">
                  <c:v>Poor</c:v>
                </c:pt>
                <c:pt idx="1">
                  <c:v>Medium</c:v>
                </c:pt>
                <c:pt idx="2">
                  <c:v>Good</c:v>
                </c:pt>
              </c:strCache>
            </c:strRef>
          </c:cat>
          <c:val>
            <c:numRef>
              <c:f>Sheet1!$A$1:$A$3</c:f>
              <c:numCache>
                <c:formatCode>General</c:formatCode>
                <c:ptCount val="3"/>
                <c:pt idx="0">
                  <c:v>28</c:v>
                </c:pt>
                <c:pt idx="1">
                  <c:v>62</c:v>
                </c:pt>
                <c:pt idx="2">
                  <c:v>20</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rtl="0">
            <a:defRPr/>
          </a:pPr>
          <a:endParaRPr lang="en-US"/>
        </a:p>
      </c:txPr>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6.7917997841598118E-2"/>
          <c:y val="0.13680818953212676"/>
          <c:w val="0.85058040474848418"/>
          <c:h val="0.69902198302932117"/>
        </c:manualLayout>
      </c:layout>
      <c:pie3DChart>
        <c:varyColors val="1"/>
        <c:ser>
          <c:idx val="1"/>
          <c:order val="1"/>
          <c:dPt>
            <c:idx val="0"/>
            <c:bubble3D val="0"/>
            <c:spPr>
              <a:solidFill>
                <a:srgbClr val="FF0000"/>
              </a:solidFill>
            </c:spPr>
          </c:dPt>
          <c:dPt>
            <c:idx val="1"/>
            <c:bubble3D val="0"/>
            <c:spPr>
              <a:solidFill>
                <a:srgbClr val="FFFF00"/>
              </a:solidFill>
            </c:spPr>
          </c:dPt>
          <c:dPt>
            <c:idx val="2"/>
            <c:bubble3D val="0"/>
            <c:spPr>
              <a:solidFill>
                <a:srgbClr val="00B050"/>
              </a:solidFill>
            </c:spPr>
          </c:dPt>
          <c:val>
            <c:numRef>
              <c:f>Sheet1!$R$1:$R$3</c:f>
              <c:numCache>
                <c:formatCode>General</c:formatCode>
                <c:ptCount val="3"/>
                <c:pt idx="0">
                  <c:v>38</c:v>
                </c:pt>
                <c:pt idx="1">
                  <c:v>32</c:v>
                </c:pt>
                <c:pt idx="2">
                  <c:v>30</c:v>
                </c:pt>
              </c:numCache>
            </c:numRef>
          </c:val>
        </c:ser>
        <c:ser>
          <c:idx val="0"/>
          <c:order val="0"/>
          <c:dPt>
            <c:idx val="0"/>
            <c:bubble3D val="0"/>
            <c:spPr>
              <a:solidFill>
                <a:srgbClr val="FF0000"/>
              </a:solidFill>
            </c:spPr>
          </c:dPt>
          <c:dPt>
            <c:idx val="1"/>
            <c:bubble3D val="0"/>
            <c:spPr>
              <a:solidFill>
                <a:srgbClr val="FFFF00"/>
              </a:solidFill>
            </c:spPr>
          </c:dPt>
          <c:dPt>
            <c:idx val="2"/>
            <c:bubble3D val="0"/>
            <c:spPr>
              <a:solidFill>
                <a:srgbClr val="00B050"/>
              </a:solidFill>
            </c:spPr>
          </c:dPt>
          <c:val>
            <c:numRef>
              <c:f>Sheet1!$R$1:$R$3</c:f>
              <c:numCache>
                <c:formatCode>General</c:formatCode>
                <c:ptCount val="3"/>
                <c:pt idx="0">
                  <c:v>38</c:v>
                </c:pt>
                <c:pt idx="1">
                  <c:v>32</c:v>
                </c:pt>
                <c:pt idx="2">
                  <c:v>30</c:v>
                </c:pt>
              </c:numCache>
            </c:numRef>
          </c:val>
        </c:ser>
        <c:dLbls>
          <c:showLegendKey val="0"/>
          <c:showVal val="0"/>
          <c:showCatName val="0"/>
          <c:showSerName val="0"/>
          <c:showPercent val="0"/>
          <c:showBubbleSize val="0"/>
          <c:showLeaderLines val="1"/>
        </c:dLbls>
      </c:pie3DChart>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0"/>
      <c:rAngAx val="0"/>
      <c:perspective val="30"/>
    </c:view3D>
    <c:floor>
      <c:thickness val="0"/>
    </c:floor>
    <c:sideWall>
      <c:thickness val="0"/>
    </c:sideWall>
    <c:backWall>
      <c:thickness val="0"/>
    </c:backWall>
    <c:plotArea>
      <c:layout/>
      <c:pie3DChart>
        <c:varyColors val="1"/>
        <c:ser>
          <c:idx val="1"/>
          <c:order val="1"/>
          <c:dPt>
            <c:idx val="0"/>
            <c:bubble3D val="0"/>
            <c:spPr>
              <a:solidFill>
                <a:srgbClr val="FF0000"/>
              </a:solidFill>
            </c:spPr>
          </c:dPt>
          <c:dPt>
            <c:idx val="1"/>
            <c:bubble3D val="0"/>
            <c:spPr>
              <a:solidFill>
                <a:srgbClr val="FFFF00"/>
              </a:solidFill>
            </c:spPr>
          </c:dPt>
          <c:dPt>
            <c:idx val="2"/>
            <c:bubble3D val="0"/>
            <c:spPr>
              <a:solidFill>
                <a:srgbClr val="00B050"/>
              </a:solidFill>
            </c:spPr>
          </c:dPt>
          <c:cat>
            <c:strRef>
              <c:f>Sheet1!$B$1:$B$3</c:f>
              <c:strCache>
                <c:ptCount val="3"/>
                <c:pt idx="0">
                  <c:v>Poor</c:v>
                </c:pt>
                <c:pt idx="1">
                  <c:v>Medium</c:v>
                </c:pt>
                <c:pt idx="2">
                  <c:v>Good</c:v>
                </c:pt>
              </c:strCache>
            </c:strRef>
          </c:cat>
          <c:val>
            <c:numRef>
              <c:f>Sheet1!$A$1:$A$3</c:f>
              <c:numCache>
                <c:formatCode>General</c:formatCode>
                <c:ptCount val="3"/>
                <c:pt idx="0">
                  <c:v>28</c:v>
                </c:pt>
                <c:pt idx="1">
                  <c:v>62</c:v>
                </c:pt>
                <c:pt idx="2">
                  <c:v>20</c:v>
                </c:pt>
              </c:numCache>
            </c:numRef>
          </c:val>
        </c:ser>
        <c:ser>
          <c:idx val="0"/>
          <c:order val="0"/>
          <c:dPt>
            <c:idx val="0"/>
            <c:bubble3D val="0"/>
            <c:spPr>
              <a:solidFill>
                <a:srgbClr val="FF0000"/>
              </a:solidFill>
            </c:spPr>
          </c:dPt>
          <c:dPt>
            <c:idx val="1"/>
            <c:bubble3D val="0"/>
            <c:spPr>
              <a:solidFill>
                <a:srgbClr val="FFFF00"/>
              </a:solidFill>
            </c:spPr>
          </c:dPt>
          <c:dPt>
            <c:idx val="2"/>
            <c:bubble3D val="0"/>
            <c:spPr>
              <a:solidFill>
                <a:srgbClr val="00B050"/>
              </a:solidFill>
            </c:spPr>
          </c:dPt>
          <c:cat>
            <c:strRef>
              <c:f>Sheet1!$B$1:$B$3</c:f>
              <c:strCache>
                <c:ptCount val="3"/>
                <c:pt idx="0">
                  <c:v>Poor</c:v>
                </c:pt>
                <c:pt idx="1">
                  <c:v>Medium</c:v>
                </c:pt>
                <c:pt idx="2">
                  <c:v>Good</c:v>
                </c:pt>
              </c:strCache>
            </c:strRef>
          </c:cat>
          <c:val>
            <c:numRef>
              <c:f>Sheet1!$A$1:$A$3</c:f>
              <c:numCache>
                <c:formatCode>General</c:formatCode>
                <c:ptCount val="3"/>
                <c:pt idx="0">
                  <c:v>28</c:v>
                </c:pt>
                <c:pt idx="1">
                  <c:v>62</c:v>
                </c:pt>
                <c:pt idx="2">
                  <c:v>20</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rtl="0">
            <a:defRPr/>
          </a:pPr>
          <a:endParaRPr lang="en-US"/>
        </a:p>
      </c:txPr>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07F48264-2768-45C5-A705-4BCC6D699F2D}" type="datetimeFigureOut">
              <a:rPr lang="en-US"/>
              <a:pPr>
                <a:defRPr/>
              </a:pPr>
              <a:t>2/25/2014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6B184837-78EC-4894-90BC-89144AF62851}" type="slidenum">
              <a:rPr lang="en-US"/>
              <a:pPr>
                <a:defRPr/>
              </a:pPr>
              <a:t>‹#›</a:t>
            </a:fld>
            <a:endParaRPr lang="en-US"/>
          </a:p>
        </p:txBody>
      </p:sp>
    </p:spTree>
    <p:extLst>
      <p:ext uri="{BB962C8B-B14F-4D97-AF65-F5344CB8AC3E}">
        <p14:creationId xmlns:p14="http://schemas.microsoft.com/office/powerpoint/2010/main" val="361646519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Chris gave a quick overview of the framework of how we are tying the collection of data to key management questions, and products that are expected to help inform those products.   Now we are going to dive into the a little more detail how we make these links, and I will be starting with a brief description of how and what we producing in KMQ1- or what is the current condition and limiting factors of fish and their habitat</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6E77599-0D4F-473E-86E1-AA38B0889B1F}" type="slidenum">
              <a:rPr lang="en-US" altLang="en-US"/>
              <a:pPr fontAlgn="base">
                <a:spcBef>
                  <a:spcPct val="0"/>
                </a:spcBef>
                <a:spcAft>
                  <a:spcPct val="0"/>
                </a:spcAft>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We then need to summarize each site across the </a:t>
            </a:r>
            <a:r>
              <a:rPr lang="en-US" altLang="en-US" dirty="0" smtClean="0"/>
              <a:t>landscape.  This is another example of estimating carrying</a:t>
            </a:r>
            <a:r>
              <a:rPr lang="en-US" altLang="en-US" baseline="0" dirty="0" smtClean="0"/>
              <a:t> capacity of reach, where the dots are locations that can support a fish, we now have a model that can do this for steelhead par, and we can summarize this across the site, and all sites within a watershed, to a watersheds summary about habitat condition of carrying capacity</a:t>
            </a:r>
            <a:endParaRPr lang="en-US" altLang="en-US" dirty="0"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2A2FC05-0131-494E-A845-08B56320D74B}" type="slidenum">
              <a:rPr lang="en-US" altLang="en-US"/>
              <a:pPr fontAlgn="base">
                <a:spcBef>
                  <a:spcPct val="0"/>
                </a:spcBef>
                <a:spcAft>
                  <a:spcPct val="0"/>
                </a:spcAft>
              </a:pPr>
              <a:t>11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we average sites across the watershed matters.  </a:t>
            </a:r>
            <a:endParaRPr lang="en-US" dirty="0"/>
          </a:p>
        </p:txBody>
      </p:sp>
      <p:sp>
        <p:nvSpPr>
          <p:cNvPr id="4" name="Slide Number Placeholder 3"/>
          <p:cNvSpPr>
            <a:spLocks noGrp="1"/>
          </p:cNvSpPr>
          <p:nvPr>
            <p:ph type="sldNum" sz="quarter" idx="10"/>
          </p:nvPr>
        </p:nvSpPr>
        <p:spPr/>
        <p:txBody>
          <a:bodyPr/>
          <a:lstStyle/>
          <a:p>
            <a:pPr>
              <a:defRPr/>
            </a:pPr>
            <a:fld id="{6B184837-78EC-4894-90BC-89144AF62851}" type="slidenum">
              <a:rPr lang="en-US" smtClean="0"/>
              <a:pPr>
                <a:defRPr/>
              </a:pPr>
              <a:t>14</a:t>
            </a:fld>
            <a:endParaRPr lang="en-US"/>
          </a:p>
        </p:txBody>
      </p:sp>
    </p:spTree>
    <p:extLst>
      <p:ext uri="{BB962C8B-B14F-4D97-AF65-F5344CB8AC3E}">
        <p14:creationId xmlns:p14="http://schemas.microsoft.com/office/powerpoint/2010/main" val="4012004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So how do we go from points to the whole watershed?</a:t>
            </a:r>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AC897E2-EC0E-4741-A8EA-1176E9F71C27}" type="slidenum">
              <a:rPr lang="en-US" altLang="en-US"/>
              <a:pPr fontAlgn="base">
                <a:spcBef>
                  <a:spcPct val="0"/>
                </a:spcBef>
                <a:spcAft>
                  <a:spcPct val="0"/>
                </a:spcAft>
              </a:pPr>
              <a:t>15</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D4FEE55C-9B35-42B7-850D-0657EB045B04}" type="slidenum">
              <a:rPr lang="en-US" altLang="en-US"/>
              <a:pPr fontAlgn="base">
                <a:spcBef>
                  <a:spcPct val="0"/>
                </a:spcBef>
                <a:spcAft>
                  <a:spcPct val="0"/>
                </a:spcAft>
              </a:pPr>
              <a:t>24</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45DED54D-5696-4DC2-9563-0A7EAFA47ED9}" type="slidenum">
              <a:rPr lang="en-US" altLang="en-US"/>
              <a:pPr fontAlgn="base">
                <a:spcBef>
                  <a:spcPct val="0"/>
                </a:spcBef>
                <a:spcAft>
                  <a:spcPct val="0"/>
                </a:spcAft>
              </a:pPr>
              <a:t>25</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Condition is what it is,</a:t>
            </a:r>
          </a:p>
          <a:p>
            <a:pPr>
              <a:spcBef>
                <a:spcPct val="0"/>
              </a:spcBef>
            </a:pPr>
            <a:r>
              <a:rPr lang="en-US" altLang="en-US" smtClean="0"/>
              <a:t>Limiting factors is what is wrong</a:t>
            </a:r>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C679F29-2A09-480B-9012-B03E89918517}" type="slidenum">
              <a:rPr lang="en-US" altLang="en-US"/>
              <a:pPr fontAlgn="base">
                <a:spcBef>
                  <a:spcPct val="0"/>
                </a:spcBef>
                <a:spcAft>
                  <a:spcPct val="0"/>
                </a:spcAft>
              </a:pPr>
              <a:t>26</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This is reminder of the general work flow for many of the products we are going to present.   Without getting into the details,  I will quickly outline how we go from data collection to population level response.  This parallels  Chris description of the data life-cycle where we move from raw data, to metrics,  indicators to summary products</a:t>
            </a: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F21358D-B4A1-48C4-AD05-4E4FE94452D7}" type="slidenum">
              <a:rPr lang="en-US" altLang="en-US"/>
              <a:pPr fontAlgn="base">
                <a:spcBef>
                  <a:spcPct val="0"/>
                </a:spcBef>
                <a:spcAft>
                  <a:spcPct val="0"/>
                </a:spcAft>
              </a:pPr>
              <a:t>3</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As we will discuss later, we also have to link the effects of restoration on fish habitat to fish responses. </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746FC96-24AE-4A86-992B-1E135DA29FE5}" type="slidenum">
              <a:rPr lang="en-US" altLang="en-US"/>
              <a:pPr fontAlgn="base">
                <a:spcBef>
                  <a:spcPct val="0"/>
                </a:spcBef>
                <a:spcAft>
                  <a:spcPct val="0"/>
                </a:spcAft>
              </a:pPr>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Here are examples of tools already developed to address these steps in the work flow, where we are creating.  For example, we have developed hydraulic models, river batheymeytry tool kit, geomorphic unit toolkit to automate extration of data from the DEM to metrics.  We are using various statistical tool  such boosted regression trees and SEMs to evaluate factors describing fish abundance, growth and survival.  We use NREI, HSI, Hqmodels to summarize metrics to more derived metrics.  And methods to roll this up to watershed and population</a:t>
            </a: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044840D-078E-4459-8804-B80B5449B096}" type="slidenum">
              <a:rPr lang="en-US" altLang="en-US"/>
              <a:pPr fontAlgn="base">
                <a:spcBef>
                  <a:spcPct val="0"/>
                </a:spcBef>
                <a:spcAft>
                  <a:spcPct val="0"/>
                </a:spcAft>
              </a:pPr>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So I will go through some of these steps in CHaMP is where we get the majority of our reach level information.  As many of you are aware, we describe the reach planform with a total station, which is represented a DEM, delinate channel units, and collect both reach and channel unit attributes like LWD, substrate, cover, bugs, temperature, and riparian structure</a:t>
            </a: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09674560-7D99-4618-B96F-05FA3A76E162}" type="slidenum">
              <a:rPr lang="en-US" altLang="en-US">
                <a:solidFill>
                  <a:srgbClr val="000000"/>
                </a:solidFill>
              </a:rPr>
              <a:pPr fontAlgn="base">
                <a:spcBef>
                  <a:spcPct val="0"/>
                </a:spcBef>
                <a:spcAft>
                  <a:spcPct val="0"/>
                </a:spcAft>
              </a:pPr>
              <a:t>6</a:t>
            </a:fld>
            <a:endParaRPr lang="en-US"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In several locations we have paired our habitat surveys with fish surveys.  </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75E48E84-D9A1-4C66-ACD2-81C4FB9A4C31}" type="slidenum">
              <a:rPr lang="en-US" altLang="en-US">
                <a:solidFill>
                  <a:srgbClr val="000000"/>
                </a:solidFill>
              </a:rPr>
              <a:pPr fontAlgn="base">
                <a:spcBef>
                  <a:spcPct val="0"/>
                </a:spcBef>
                <a:spcAft>
                  <a:spcPct val="0"/>
                </a:spcAft>
              </a:pPr>
              <a:t>7</a:t>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When then turn this data into characteristics important fish- metrics.  Here is an example of a </a:t>
            </a:r>
            <a:r>
              <a:rPr lang="en-US" altLang="en-US" dirty="0" err="1" smtClean="0"/>
              <a:t>CHaMP</a:t>
            </a:r>
            <a:r>
              <a:rPr lang="en-US" altLang="en-US" dirty="0" smtClean="0"/>
              <a:t> DEM seamlessly stitched into available LIDAR derived DEM.  We have developed tools that delineate channel units such as pools a riffles in an automated fashion directly from DEM.   </a:t>
            </a:r>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16A6D2F4-9DEB-4C58-86A1-5CEC4C0EE2CE}" type="slidenum">
              <a:rPr lang="en-US" altLang="en-US"/>
              <a:pPr fontAlgn="base">
                <a:spcBef>
                  <a:spcPct val="0"/>
                </a:spcBef>
                <a:spcAft>
                  <a:spcPct val="0"/>
                </a:spcAft>
              </a:pPr>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Or we might produce depths and velocities using a hydraulic model based on CHaMP collected data that is now operational.</a:t>
            </a:r>
          </a:p>
          <a:p>
            <a:pPr>
              <a:spcBef>
                <a:spcPct val="0"/>
              </a:spcBef>
            </a:pPr>
            <a:endParaRPr lang="en-US" altLang="en-US" smtClean="0"/>
          </a:p>
          <a:p>
            <a:pPr>
              <a:spcBef>
                <a:spcPct val="0"/>
              </a:spcBef>
            </a:pPr>
            <a:r>
              <a:rPr lang="en-US" altLang="en-US" smtClean="0"/>
              <a:t> </a:t>
            </a: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3E819B75-FA6A-4A1E-AC49-957AA75E4B17}" type="slidenum">
              <a:rPr lang="en-US" altLang="en-US"/>
              <a:pPr fontAlgn="base">
                <a:spcBef>
                  <a:spcPct val="0"/>
                </a:spcBef>
                <a:spcAft>
                  <a:spcPct val="0"/>
                </a:spcAft>
              </a:pPr>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We use these metrics as inputs into a model and translate habitat to fish. This is an example of a commonly used HSI model to estimate carrying capacity of redds in a reach.  But we have multiple approaches to this. </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7B24592-8C2A-4E8B-A649-EF2C9E5450A0}" type="slidenum">
              <a:rPr lang="en-US" altLang="en-US"/>
              <a:pPr fontAlgn="base">
                <a:spcBef>
                  <a:spcPct val="0"/>
                </a:spcBef>
                <a:spcAft>
                  <a:spcPct val="0"/>
                </a:spcAft>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951B21CF-2546-4CF0-AF98-6EF25607FF16}" type="datetimeFigureOut">
              <a:rPr lang="en-US"/>
              <a:pPr>
                <a:defRPr/>
              </a:pPr>
              <a:t>2/25/2014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767C8E-8A86-4BFA-A77B-5F5309C82354}" type="slidenum">
              <a:rPr lang="en-US"/>
              <a:pPr>
                <a:defRPr/>
              </a:pPr>
              <a:t>‹#›</a:t>
            </a:fld>
            <a:endParaRPr lang="en-US"/>
          </a:p>
        </p:txBody>
      </p:sp>
    </p:spTree>
    <p:extLst>
      <p:ext uri="{BB962C8B-B14F-4D97-AF65-F5344CB8AC3E}">
        <p14:creationId xmlns:p14="http://schemas.microsoft.com/office/powerpoint/2010/main" val="382878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9503F3B-0E00-40CE-A2E5-C1960323245F}" type="datetimeFigureOut">
              <a:rPr lang="en-US"/>
              <a:pPr>
                <a:defRPr/>
              </a:pPr>
              <a:t>2/25/2014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2ED5FE-7C0C-4AF6-B665-66D0438BA12F}" type="slidenum">
              <a:rPr lang="en-US"/>
              <a:pPr>
                <a:defRPr/>
              </a:pPr>
              <a:t>‹#›</a:t>
            </a:fld>
            <a:endParaRPr lang="en-US"/>
          </a:p>
        </p:txBody>
      </p:sp>
    </p:spTree>
    <p:extLst>
      <p:ext uri="{BB962C8B-B14F-4D97-AF65-F5344CB8AC3E}">
        <p14:creationId xmlns:p14="http://schemas.microsoft.com/office/powerpoint/2010/main" val="399320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68A46DC8-56D7-492D-8650-335D840347FF}" type="datetimeFigureOut">
              <a:rPr lang="en-US"/>
              <a:pPr>
                <a:defRPr/>
              </a:pPr>
              <a:t>2/25/2014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5F0E11-CD9F-4810-BD88-13152AD125C0}" type="slidenum">
              <a:rPr lang="en-US"/>
              <a:pPr>
                <a:defRPr/>
              </a:pPr>
              <a:t>‹#›</a:t>
            </a:fld>
            <a:endParaRPr lang="en-US"/>
          </a:p>
        </p:txBody>
      </p:sp>
    </p:spTree>
    <p:extLst>
      <p:ext uri="{BB962C8B-B14F-4D97-AF65-F5344CB8AC3E}">
        <p14:creationId xmlns:p14="http://schemas.microsoft.com/office/powerpoint/2010/main" val="1159998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9EB8D9D-7576-46D5-9A15-CE1F04B7C00A}" type="datetimeFigureOut">
              <a:rPr lang="en-US"/>
              <a:pPr>
                <a:defRPr/>
              </a:pPr>
              <a:t>2/25/2014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7B6D32-340C-42B8-AE70-D02DC6D01056}" type="slidenum">
              <a:rPr lang="en-US"/>
              <a:pPr>
                <a:defRPr/>
              </a:pPr>
              <a:t>‹#›</a:t>
            </a:fld>
            <a:endParaRPr lang="en-US"/>
          </a:p>
        </p:txBody>
      </p:sp>
    </p:spTree>
    <p:extLst>
      <p:ext uri="{BB962C8B-B14F-4D97-AF65-F5344CB8AC3E}">
        <p14:creationId xmlns:p14="http://schemas.microsoft.com/office/powerpoint/2010/main" val="2915565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2A0ED62-15F6-44C3-BBF2-871B7019DC5E}" type="datetimeFigureOut">
              <a:rPr lang="en-US"/>
              <a:pPr>
                <a:defRPr/>
              </a:pPr>
              <a:t>2/25/2014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BB25F4-A65B-4C2E-B481-415F276812C5}" type="slidenum">
              <a:rPr lang="en-US"/>
              <a:pPr>
                <a:defRPr/>
              </a:pPr>
              <a:t>‹#›</a:t>
            </a:fld>
            <a:endParaRPr lang="en-US"/>
          </a:p>
        </p:txBody>
      </p:sp>
    </p:spTree>
    <p:extLst>
      <p:ext uri="{BB962C8B-B14F-4D97-AF65-F5344CB8AC3E}">
        <p14:creationId xmlns:p14="http://schemas.microsoft.com/office/powerpoint/2010/main" val="677332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1762631-DACB-469A-BDF3-2E029107CCBE}" type="datetimeFigureOut">
              <a:rPr lang="en-US"/>
              <a:pPr>
                <a:defRPr/>
              </a:pPr>
              <a:t>2/25/2014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3A2BA0-51FA-45EA-8912-7C8186A117DA}" type="slidenum">
              <a:rPr lang="en-US"/>
              <a:pPr>
                <a:defRPr/>
              </a:pPr>
              <a:t>‹#›</a:t>
            </a:fld>
            <a:endParaRPr lang="en-US"/>
          </a:p>
        </p:txBody>
      </p:sp>
    </p:spTree>
    <p:extLst>
      <p:ext uri="{BB962C8B-B14F-4D97-AF65-F5344CB8AC3E}">
        <p14:creationId xmlns:p14="http://schemas.microsoft.com/office/powerpoint/2010/main" val="9566265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A95764B-0DE7-4D8D-9F62-CF1D029BB85E}" type="datetimeFigureOut">
              <a:rPr lang="en-US"/>
              <a:pPr>
                <a:defRPr/>
              </a:pPr>
              <a:t>2/25/2014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DB7479-0404-46A3-A1D3-04FBE162C79F}" type="slidenum">
              <a:rPr lang="en-US"/>
              <a:pPr>
                <a:defRPr/>
              </a:pPr>
              <a:t>‹#›</a:t>
            </a:fld>
            <a:endParaRPr lang="en-US"/>
          </a:p>
        </p:txBody>
      </p:sp>
    </p:spTree>
    <p:extLst>
      <p:ext uri="{BB962C8B-B14F-4D97-AF65-F5344CB8AC3E}">
        <p14:creationId xmlns:p14="http://schemas.microsoft.com/office/powerpoint/2010/main" val="1699344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4E5C175-BAD7-4C9D-9DCF-17551278687B}" type="datetimeFigureOut">
              <a:rPr lang="en-US"/>
              <a:pPr>
                <a:defRPr/>
              </a:pPr>
              <a:t>2/25/2014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67AB23-4C39-429E-BA90-BCC7A78AD179}" type="slidenum">
              <a:rPr lang="en-US"/>
              <a:pPr>
                <a:defRPr/>
              </a:pPr>
              <a:t>‹#›</a:t>
            </a:fld>
            <a:endParaRPr lang="en-US"/>
          </a:p>
        </p:txBody>
      </p:sp>
    </p:spTree>
    <p:extLst>
      <p:ext uri="{BB962C8B-B14F-4D97-AF65-F5344CB8AC3E}">
        <p14:creationId xmlns:p14="http://schemas.microsoft.com/office/powerpoint/2010/main" val="1789985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B5201FA-615B-4B3C-A5B2-75073290C1F3}" type="datetimeFigureOut">
              <a:rPr lang="en-US"/>
              <a:pPr>
                <a:defRPr/>
              </a:pPr>
              <a:t>2/25/2014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4B73EA3-8CE3-429E-9BEB-C6AF0BEEDB61}" type="slidenum">
              <a:rPr lang="en-US"/>
              <a:pPr>
                <a:defRPr/>
              </a:pPr>
              <a:t>‹#›</a:t>
            </a:fld>
            <a:endParaRPr lang="en-US"/>
          </a:p>
        </p:txBody>
      </p:sp>
    </p:spTree>
    <p:extLst>
      <p:ext uri="{BB962C8B-B14F-4D97-AF65-F5344CB8AC3E}">
        <p14:creationId xmlns:p14="http://schemas.microsoft.com/office/powerpoint/2010/main" val="51453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C5FFFFB-005D-4BF6-8760-B77013F6D46E}" type="datetimeFigureOut">
              <a:rPr lang="en-US"/>
              <a:pPr>
                <a:defRPr/>
              </a:pPr>
              <a:t>2/25/2014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8E4BD8C-94FB-437D-9144-8F44F662AAD6}" type="slidenum">
              <a:rPr lang="en-US"/>
              <a:pPr>
                <a:defRPr/>
              </a:pPr>
              <a:t>‹#›</a:t>
            </a:fld>
            <a:endParaRPr lang="en-US"/>
          </a:p>
        </p:txBody>
      </p:sp>
    </p:spTree>
    <p:extLst>
      <p:ext uri="{BB962C8B-B14F-4D97-AF65-F5344CB8AC3E}">
        <p14:creationId xmlns:p14="http://schemas.microsoft.com/office/powerpoint/2010/main" val="2060959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84C50C6-9838-490A-85D9-3786CEED2877}" type="datetimeFigureOut">
              <a:rPr lang="en-US"/>
              <a:pPr>
                <a:defRPr/>
              </a:pPr>
              <a:t>2/25/2014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9DF9590-77EC-49AB-ACFA-ADDCDECE64B6}" type="slidenum">
              <a:rPr lang="en-US"/>
              <a:pPr>
                <a:defRPr/>
              </a:pPr>
              <a:t>‹#›</a:t>
            </a:fld>
            <a:endParaRPr lang="en-US"/>
          </a:p>
        </p:txBody>
      </p:sp>
    </p:spTree>
    <p:extLst>
      <p:ext uri="{BB962C8B-B14F-4D97-AF65-F5344CB8AC3E}">
        <p14:creationId xmlns:p14="http://schemas.microsoft.com/office/powerpoint/2010/main" val="2999133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22C23AB-DFDE-44A6-8C85-0EF001C80D96}" type="datetimeFigureOut">
              <a:rPr lang="en-US"/>
              <a:pPr>
                <a:defRPr/>
              </a:pPr>
              <a:t>2/25/2014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2C46CA-F81C-48FC-920E-4FCF3CFD21A7}" type="slidenum">
              <a:rPr lang="en-US"/>
              <a:pPr>
                <a:defRPr/>
              </a:pPr>
              <a:t>‹#›</a:t>
            </a:fld>
            <a:endParaRPr lang="en-US"/>
          </a:p>
        </p:txBody>
      </p:sp>
    </p:spTree>
    <p:extLst>
      <p:ext uri="{BB962C8B-B14F-4D97-AF65-F5344CB8AC3E}">
        <p14:creationId xmlns:p14="http://schemas.microsoft.com/office/powerpoint/2010/main" val="1885600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9E10DDE-EC67-49BA-9B72-DF50D7BDB310}" type="datetimeFigureOut">
              <a:rPr lang="en-US"/>
              <a:pPr>
                <a:defRPr/>
              </a:pPr>
              <a:t>2/25/2014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EA4BE57-7705-4E4B-BBB5-6DB893560A25}" type="slidenum">
              <a:rPr lang="en-US"/>
              <a:pPr>
                <a:defRPr/>
              </a:pPr>
              <a:t>‹#›</a:t>
            </a:fld>
            <a:endParaRPr lang="en-US"/>
          </a:p>
        </p:txBody>
      </p:sp>
    </p:spTree>
    <p:extLst>
      <p:ext uri="{BB962C8B-B14F-4D97-AF65-F5344CB8AC3E}">
        <p14:creationId xmlns:p14="http://schemas.microsoft.com/office/powerpoint/2010/main" val="3508433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ACCCD2-B2AD-436E-84E6-A9B8A8C7D8F0}" type="datetimeFigureOut">
              <a:rPr lang="en-US"/>
              <a:pPr>
                <a:defRPr/>
              </a:pPr>
              <a:t>2/25/2014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A692B0-6B48-48B3-AD28-DEE8533C3014}" type="slidenum">
              <a:rPr lang="en-US"/>
              <a:pPr>
                <a:defRPr/>
              </a:pPr>
              <a:t>‹#›</a:t>
            </a:fld>
            <a:endParaRPr lang="en-US"/>
          </a:p>
        </p:txBody>
      </p:sp>
    </p:spTree>
    <p:extLst>
      <p:ext uri="{BB962C8B-B14F-4D97-AF65-F5344CB8AC3E}">
        <p14:creationId xmlns:p14="http://schemas.microsoft.com/office/powerpoint/2010/main" val="1245077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57BE11-AC5D-4FFC-93D4-E4EB7442F0D1}" type="datetimeFigureOut">
              <a:rPr lang="en-US"/>
              <a:pPr>
                <a:defRPr/>
              </a:pPr>
              <a:t>2/25/2014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8FBB92-F728-45CA-895D-51659AD2C435}" type="slidenum">
              <a:rPr lang="en-US"/>
              <a:pPr>
                <a:defRPr/>
              </a:pPr>
              <a:t>‹#›</a:t>
            </a:fld>
            <a:endParaRPr lang="en-US"/>
          </a:p>
        </p:txBody>
      </p:sp>
    </p:spTree>
    <p:extLst>
      <p:ext uri="{BB962C8B-B14F-4D97-AF65-F5344CB8AC3E}">
        <p14:creationId xmlns:p14="http://schemas.microsoft.com/office/powerpoint/2010/main" val="807962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ECEE74E-A7DA-4CDD-838A-1AC9C7136438}" type="datetimeFigureOut">
              <a:rPr lang="en-US"/>
              <a:pPr>
                <a:defRPr/>
              </a:pPr>
              <a:t>2/25/2014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E15962-09FF-4DCC-B7D0-AC730F76DA37}" type="slidenum">
              <a:rPr lang="en-US"/>
              <a:pPr>
                <a:defRPr/>
              </a:pPr>
              <a:t>‹#›</a:t>
            </a:fld>
            <a:endParaRPr lang="en-US"/>
          </a:p>
        </p:txBody>
      </p:sp>
    </p:spTree>
    <p:extLst>
      <p:ext uri="{BB962C8B-B14F-4D97-AF65-F5344CB8AC3E}">
        <p14:creationId xmlns:p14="http://schemas.microsoft.com/office/powerpoint/2010/main" val="3604282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6C5771FF-FE96-4834-940B-AB9FB0326877}" type="datetimeFigureOut">
              <a:rPr lang="en-US"/>
              <a:pPr>
                <a:defRPr/>
              </a:pPr>
              <a:t>2/25/2014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6808E7B-C134-46D6-B761-FFB849EC3C71}" type="slidenum">
              <a:rPr lang="en-US"/>
              <a:pPr>
                <a:defRPr/>
              </a:pPr>
              <a:t>‹#›</a:t>
            </a:fld>
            <a:endParaRPr lang="en-US"/>
          </a:p>
        </p:txBody>
      </p:sp>
    </p:spTree>
    <p:extLst>
      <p:ext uri="{BB962C8B-B14F-4D97-AF65-F5344CB8AC3E}">
        <p14:creationId xmlns:p14="http://schemas.microsoft.com/office/powerpoint/2010/main" val="3549798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A0054C54-EF39-463F-B417-A689DCB32D69}" type="datetimeFigureOut">
              <a:rPr lang="en-US"/>
              <a:pPr>
                <a:defRPr/>
              </a:pPr>
              <a:t>2/25/2014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C82BCB0-204C-4267-9BC0-D3B93F6C8089}" type="slidenum">
              <a:rPr lang="en-US"/>
              <a:pPr>
                <a:defRPr/>
              </a:pPr>
              <a:t>‹#›</a:t>
            </a:fld>
            <a:endParaRPr lang="en-US"/>
          </a:p>
        </p:txBody>
      </p:sp>
    </p:spTree>
    <p:extLst>
      <p:ext uri="{BB962C8B-B14F-4D97-AF65-F5344CB8AC3E}">
        <p14:creationId xmlns:p14="http://schemas.microsoft.com/office/powerpoint/2010/main" val="50986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3B6CF2CE-03B3-40DB-A288-63E5542253E2}" type="datetimeFigureOut">
              <a:rPr lang="en-US"/>
              <a:pPr>
                <a:defRPr/>
              </a:pPr>
              <a:t>2/25/2014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505E8FC-8155-4AF8-B1FB-448C70FB1361}" type="slidenum">
              <a:rPr lang="en-US"/>
              <a:pPr>
                <a:defRPr/>
              </a:pPr>
              <a:t>‹#›</a:t>
            </a:fld>
            <a:endParaRPr lang="en-US"/>
          </a:p>
        </p:txBody>
      </p:sp>
    </p:spTree>
    <p:extLst>
      <p:ext uri="{BB962C8B-B14F-4D97-AF65-F5344CB8AC3E}">
        <p14:creationId xmlns:p14="http://schemas.microsoft.com/office/powerpoint/2010/main" val="3245197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9B0CE19-6E2E-48EC-B7B0-0F96E5476768}" type="datetimeFigureOut">
              <a:rPr lang="en-US"/>
              <a:pPr>
                <a:defRPr/>
              </a:pPr>
              <a:t>2/25/2014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E051DF6-1E7E-4408-8BF8-10743A383167}" type="slidenum">
              <a:rPr lang="en-US"/>
              <a:pPr>
                <a:defRPr/>
              </a:pPr>
              <a:t>‹#›</a:t>
            </a:fld>
            <a:endParaRPr lang="en-US"/>
          </a:p>
        </p:txBody>
      </p:sp>
    </p:spTree>
    <p:extLst>
      <p:ext uri="{BB962C8B-B14F-4D97-AF65-F5344CB8AC3E}">
        <p14:creationId xmlns:p14="http://schemas.microsoft.com/office/powerpoint/2010/main" val="273974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FA68B5D-AA73-4F03-8F77-42D396FBBF59}" type="datetimeFigureOut">
              <a:rPr lang="en-US"/>
              <a:pPr>
                <a:defRPr/>
              </a:pPr>
              <a:t>2/25/2014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51C3E12-E7C5-43D7-8E0F-68B5A72479FC}" type="slidenum">
              <a:rPr lang="en-US"/>
              <a:pPr>
                <a:defRPr/>
              </a:pPr>
              <a:t>‹#›</a:t>
            </a:fld>
            <a:endParaRPr lang="en-US"/>
          </a:p>
        </p:txBody>
      </p:sp>
    </p:spTree>
    <p:extLst>
      <p:ext uri="{BB962C8B-B14F-4D97-AF65-F5344CB8AC3E}">
        <p14:creationId xmlns:p14="http://schemas.microsoft.com/office/powerpoint/2010/main" val="3868853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C0D23D4-26B3-45E0-8D13-60029279613D}" type="datetimeFigureOut">
              <a:rPr lang="en-US"/>
              <a:pPr>
                <a:defRPr/>
              </a:pPr>
              <a:t>2/25/2014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1F39D21-0134-43D1-9FEE-E54DB5B37E2C}" type="slidenum">
              <a:rPr lang="en-US"/>
              <a:pPr>
                <a:defRPr/>
              </a:pPr>
              <a:t>‹#›</a:t>
            </a:fld>
            <a:endParaRPr lang="en-US"/>
          </a:p>
        </p:txBody>
      </p:sp>
    </p:spTree>
    <p:extLst>
      <p:ext uri="{BB962C8B-B14F-4D97-AF65-F5344CB8AC3E}">
        <p14:creationId xmlns:p14="http://schemas.microsoft.com/office/powerpoint/2010/main" val="3905552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BB2078F3-DFAA-4AF9-AAF6-E7C0003ACBE1}" type="datetimeFigureOut">
              <a:rPr lang="en-US"/>
              <a:pPr>
                <a:defRPr/>
              </a:pPr>
              <a:t>2/25/2014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2509314-BA03-472A-BC8D-4BDC2DF40C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itchFamily="34" charset="0"/>
        </a:defRPr>
      </a:lvl2pPr>
      <a:lvl3pPr algn="l" rtl="0" fontAlgn="base">
        <a:lnSpc>
          <a:spcPct val="90000"/>
        </a:lnSpc>
        <a:spcBef>
          <a:spcPct val="0"/>
        </a:spcBef>
        <a:spcAft>
          <a:spcPct val="0"/>
        </a:spcAft>
        <a:defRPr sz="4400">
          <a:solidFill>
            <a:schemeClr val="tx1"/>
          </a:solidFill>
          <a:latin typeface="Calibri Light" pitchFamily="34" charset="0"/>
        </a:defRPr>
      </a:lvl3pPr>
      <a:lvl4pPr algn="l" rtl="0" fontAlgn="base">
        <a:lnSpc>
          <a:spcPct val="90000"/>
        </a:lnSpc>
        <a:spcBef>
          <a:spcPct val="0"/>
        </a:spcBef>
        <a:spcAft>
          <a:spcPct val="0"/>
        </a:spcAft>
        <a:defRPr sz="4400">
          <a:solidFill>
            <a:schemeClr val="tx1"/>
          </a:solidFill>
          <a:latin typeface="Calibri Light" pitchFamily="34" charset="0"/>
        </a:defRPr>
      </a:lvl4pPr>
      <a:lvl5pPr algn="l" rtl="0" fontAlgn="base">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mn-lt"/>
                <a:cs typeface="+mn-cs"/>
              </a:defRPr>
            </a:lvl1pPr>
          </a:lstStyle>
          <a:p>
            <a:pPr>
              <a:defRPr/>
            </a:pPr>
            <a:fld id="{0E1DDFD3-37AA-4C44-B34E-38D0A129C6E4}" type="datetimeFigureOut">
              <a:rPr lang="en-US"/>
              <a:pPr>
                <a:defRPr/>
              </a:pPr>
              <a:t>2/25/2014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mn-lt"/>
                <a:cs typeface="+mn-cs"/>
              </a:defRPr>
            </a:lvl1pPr>
          </a:lstStyle>
          <a:p>
            <a:pPr>
              <a:defRPr/>
            </a:pPr>
            <a:fld id="{CFC87326-2A6D-46FD-8A7D-A19DBCAC1E9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chart" Target="../charts/chart2.xml"/><Relationship Id="rId4" Type="http://schemas.openxmlformats.org/officeDocument/2006/relationships/chart" Target="../charts/chart1.xml"/><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chart" Target="../charts/chart6.xml"/><Relationship Id="rId5" Type="http://schemas.openxmlformats.org/officeDocument/2006/relationships/image" Target="../media/image36.jpe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Title 1"/>
          <p:cNvSpPr txBox="1">
            <a:spLocks/>
          </p:cNvSpPr>
          <p:nvPr/>
        </p:nvSpPr>
        <p:spPr bwMode="auto">
          <a:xfrm>
            <a:off x="304800" y="236538"/>
            <a:ext cx="8459788"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ct val="90000"/>
              </a:lnSpc>
            </a:pPr>
            <a:r>
              <a:rPr lang="en-US" altLang="en-US" sz="2800" b="1">
                <a:latin typeface="Tahoma" pitchFamily="34" charset="0"/>
                <a:cs typeface="Tahoma" pitchFamily="34" charset="0"/>
              </a:rPr>
              <a:t>Products of Key Management Question 1</a:t>
            </a:r>
            <a:endParaRPr lang="en-US" altLang="en-US" sz="2800" b="1">
              <a:latin typeface="Calibri Light" pitchFamily="34" charset="0"/>
            </a:endParaRPr>
          </a:p>
          <a:p>
            <a:pPr algn="ctr">
              <a:lnSpc>
                <a:spcPct val="90000"/>
              </a:lnSpc>
            </a:pPr>
            <a:r>
              <a:rPr lang="en-US" altLang="en-US" sz="2400" b="1">
                <a:latin typeface="Calibri Light" pitchFamily="34" charset="0"/>
              </a:rPr>
              <a:t>Current Conditions and Limiting Factors</a:t>
            </a:r>
          </a:p>
        </p:txBody>
      </p:sp>
      <p:sp>
        <p:nvSpPr>
          <p:cNvPr id="3" name="Content Placeholder 2"/>
          <p:cNvSpPr txBox="1">
            <a:spLocks/>
          </p:cNvSpPr>
          <p:nvPr/>
        </p:nvSpPr>
        <p:spPr>
          <a:xfrm>
            <a:off x="828675" y="1743075"/>
            <a:ext cx="7886700" cy="4351338"/>
          </a:xfrm>
          <a:prstGeom prst="rect">
            <a:avLst/>
          </a:prstGeo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endParaRPr lang="en-US" i="1" dirty="0" smtClean="0"/>
          </a:p>
          <a:p>
            <a:pPr fontAlgn="auto">
              <a:spcAft>
                <a:spcPts val="0"/>
              </a:spcAft>
              <a:defRPr/>
            </a:pPr>
            <a:r>
              <a:rPr lang="en-US" dirty="0" err="1" smtClean="0">
                <a:solidFill>
                  <a:schemeClr val="accent1">
                    <a:lumMod val="50000"/>
                  </a:schemeClr>
                </a:solidFill>
              </a:rPr>
              <a:t>CHaMP</a:t>
            </a:r>
            <a:r>
              <a:rPr lang="en-US" dirty="0" smtClean="0">
                <a:solidFill>
                  <a:schemeClr val="accent1">
                    <a:lumMod val="50000"/>
                  </a:schemeClr>
                </a:solidFill>
              </a:rPr>
              <a:t> and ISEMP State of the Science Workshop</a:t>
            </a:r>
          </a:p>
          <a:p>
            <a:pPr fontAlgn="auto">
              <a:spcAft>
                <a:spcPts val="0"/>
              </a:spcAft>
              <a:defRPr/>
            </a:pPr>
            <a:r>
              <a:rPr lang="en-US" dirty="0" smtClean="0">
                <a:solidFill>
                  <a:schemeClr val="accent1">
                    <a:lumMod val="50000"/>
                  </a:schemeClr>
                </a:solidFill>
              </a:rPr>
              <a:t>Portland, Oregon – February 25</a:t>
            </a:r>
            <a:r>
              <a:rPr lang="en-US" baseline="30000" dirty="0" smtClean="0">
                <a:solidFill>
                  <a:schemeClr val="accent1">
                    <a:lumMod val="50000"/>
                  </a:schemeClr>
                </a:solidFill>
              </a:rPr>
              <a:t>th</a:t>
            </a:r>
            <a:r>
              <a:rPr lang="en-US" dirty="0" smtClean="0">
                <a:solidFill>
                  <a:schemeClr val="accent1">
                    <a:lumMod val="50000"/>
                  </a:schemeClr>
                </a:solidFill>
              </a:rPr>
              <a:t> and 26</a:t>
            </a:r>
            <a:r>
              <a:rPr lang="en-US" baseline="30000" dirty="0" smtClean="0">
                <a:solidFill>
                  <a:schemeClr val="accent1">
                    <a:lumMod val="50000"/>
                  </a:schemeClr>
                </a:solidFill>
              </a:rPr>
              <a:t>th</a:t>
            </a:r>
            <a:r>
              <a:rPr lang="en-US" dirty="0" smtClean="0">
                <a:solidFill>
                  <a:schemeClr val="accent1">
                    <a:lumMod val="50000"/>
                  </a:schemeClr>
                </a:solidFill>
              </a:rPr>
              <a:t>, 2014</a:t>
            </a:r>
          </a:p>
        </p:txBody>
      </p:sp>
      <p:pic>
        <p:nvPicPr>
          <p:cNvPr id="307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3487738"/>
            <a:ext cx="243363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97338" y="3359150"/>
            <a:ext cx="1022350"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184400" y="3435350"/>
            <a:ext cx="3143250" cy="1016000"/>
          </a:xfrm>
          <a:prstGeom prst="rect">
            <a:avLst/>
          </a:prstGeom>
          <a:noFill/>
        </p:spPr>
        <p:txBody>
          <a:bodyPr>
            <a:spAutoFit/>
          </a:bodyPr>
          <a:lstStyle/>
          <a:p>
            <a:pPr fontAlgn="auto">
              <a:spcBef>
                <a:spcPts val="0"/>
              </a:spcBef>
              <a:spcAft>
                <a:spcPts val="0"/>
              </a:spcAft>
              <a:defRPr/>
            </a:pPr>
            <a:r>
              <a:rPr lang="en-US" sz="1400" dirty="0">
                <a:latin typeface="+mj-lt"/>
                <a:cs typeface="+mn-cs"/>
              </a:rPr>
              <a:t>Presenter:</a:t>
            </a:r>
          </a:p>
          <a:p>
            <a:pPr fontAlgn="auto">
              <a:spcBef>
                <a:spcPts val="0"/>
              </a:spcBef>
              <a:spcAft>
                <a:spcPts val="0"/>
              </a:spcAft>
              <a:defRPr/>
            </a:pPr>
            <a:r>
              <a:rPr lang="en-US" sz="2800" dirty="0">
                <a:latin typeface="+mj-lt"/>
                <a:cs typeface="+mn-cs"/>
              </a:rPr>
              <a:t>Nick </a:t>
            </a:r>
            <a:r>
              <a:rPr lang="en-US" sz="2800" dirty="0" err="1">
                <a:latin typeface="+mj-lt"/>
                <a:cs typeface="+mn-cs"/>
              </a:rPr>
              <a:t>Bouwes</a:t>
            </a:r>
            <a:endParaRPr lang="en-US" sz="2800" dirty="0">
              <a:latin typeface="+mj-lt"/>
              <a:cs typeface="+mn-cs"/>
            </a:endParaRPr>
          </a:p>
          <a:p>
            <a:pPr fontAlgn="auto">
              <a:spcBef>
                <a:spcPts val="0"/>
              </a:spcBef>
              <a:spcAft>
                <a:spcPts val="0"/>
              </a:spcAft>
              <a:defRPr/>
            </a:pPr>
            <a:r>
              <a:rPr lang="en-US" dirty="0">
                <a:latin typeface="+mn-lt"/>
                <a:cs typeface="+mn-cs"/>
              </a:rPr>
              <a:t>      </a:t>
            </a:r>
            <a:endParaRPr lang="en-US" dirty="0">
              <a:latin typeface="+mn-lt"/>
              <a:cs typeface="+mn-cs"/>
            </a:endParaRPr>
          </a:p>
        </p:txBody>
      </p:sp>
      <p:sp>
        <p:nvSpPr>
          <p:cNvPr id="7" name="TextBox 6"/>
          <p:cNvSpPr txBox="1"/>
          <p:nvPr/>
        </p:nvSpPr>
        <p:spPr>
          <a:xfrm>
            <a:off x="2184400" y="4414838"/>
            <a:ext cx="5675313" cy="1016000"/>
          </a:xfrm>
          <a:prstGeom prst="rect">
            <a:avLst/>
          </a:prstGeom>
          <a:noFill/>
        </p:spPr>
        <p:txBody>
          <a:bodyPr>
            <a:spAutoFit/>
          </a:bodyPr>
          <a:lstStyle/>
          <a:p>
            <a:pPr fontAlgn="auto">
              <a:spcBef>
                <a:spcPts val="0"/>
              </a:spcBef>
              <a:spcAft>
                <a:spcPts val="0"/>
              </a:spcAft>
              <a:defRPr/>
            </a:pPr>
            <a:r>
              <a:rPr lang="en-US" sz="1400" dirty="0">
                <a:latin typeface="+mj-lt"/>
                <a:cs typeface="+mn-cs"/>
              </a:rPr>
              <a:t>Collaborators:</a:t>
            </a:r>
          </a:p>
          <a:p>
            <a:pPr fontAlgn="auto">
              <a:spcBef>
                <a:spcPts val="0"/>
              </a:spcBef>
              <a:spcAft>
                <a:spcPts val="0"/>
              </a:spcAft>
              <a:defRPr/>
            </a:pPr>
            <a:r>
              <a:rPr lang="en-US" sz="2800" dirty="0" err="1">
                <a:latin typeface="+mj-lt"/>
                <a:cs typeface="+mn-cs"/>
              </a:rPr>
              <a:t>CHaMP</a:t>
            </a:r>
            <a:r>
              <a:rPr lang="en-US" sz="2800" dirty="0">
                <a:latin typeface="+mj-lt"/>
                <a:cs typeface="+mn-cs"/>
              </a:rPr>
              <a:t> and ISEMP Coordination Team</a:t>
            </a:r>
          </a:p>
          <a:p>
            <a:pPr fontAlgn="auto">
              <a:spcBef>
                <a:spcPts val="0"/>
              </a:spcBef>
              <a:spcAft>
                <a:spcPts val="0"/>
              </a:spcAft>
              <a:defRPr/>
            </a:pPr>
            <a:r>
              <a:rPr lang="en-US" dirty="0">
                <a:latin typeface="+mn-lt"/>
                <a:cs typeface="+mn-cs"/>
              </a:rPr>
              <a:t>      </a:t>
            </a:r>
            <a:endParaRPr lang="en-US" dirty="0">
              <a:latin typeface="+mn-lt"/>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113" y="146050"/>
            <a:ext cx="7886700" cy="1325563"/>
          </a:xfrm>
        </p:spPr>
        <p:txBody>
          <a:bodyPr rtlCol="0">
            <a:normAutofit/>
          </a:bodyPr>
          <a:lstStyle/>
          <a:p>
            <a:pPr fontAlgn="auto">
              <a:spcAft>
                <a:spcPts val="0"/>
              </a:spcAft>
              <a:defRPr/>
            </a:pPr>
            <a:r>
              <a:rPr lang="en-US" sz="3200" b="1" dirty="0" smtClean="0">
                <a:latin typeface="+mn-lt"/>
              </a:rPr>
              <a:t>Translate habitat to fish</a:t>
            </a:r>
            <a:br>
              <a:rPr lang="en-US" sz="3200" b="1" dirty="0" smtClean="0">
                <a:latin typeface="+mn-lt"/>
              </a:rPr>
            </a:br>
            <a:endParaRPr lang="en-US" sz="3200" b="1" dirty="0">
              <a:latin typeface="+mn-lt"/>
            </a:endParaRPr>
          </a:p>
        </p:txBody>
      </p:sp>
      <p:pic>
        <p:nvPicPr>
          <p:cNvPr id="12291" name="Picture 2"/>
          <p:cNvPicPr>
            <a:picLocks noChangeAspect="1"/>
          </p:cNvPicPr>
          <p:nvPr/>
        </p:nvPicPr>
        <p:blipFill>
          <a:blip r:embed="rId3">
            <a:extLst>
              <a:ext uri="{28A0092B-C50C-407E-A947-70E740481C1C}">
                <a14:useLocalDpi xmlns:a14="http://schemas.microsoft.com/office/drawing/2010/main" val="0"/>
              </a:ext>
            </a:extLst>
          </a:blip>
          <a:srcRect l="26785" t="13075" r="18810" b="3389"/>
          <a:stretch>
            <a:fillRect/>
          </a:stretch>
        </p:blipFill>
        <p:spPr bwMode="auto">
          <a:xfrm rot="-1601929">
            <a:off x="1503363" y="850900"/>
            <a:ext cx="6267450" cy="567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Content Placeholder 3"/>
          <p:cNvPicPr>
            <a:picLocks noChangeAspect="1"/>
          </p:cNvPicPr>
          <p:nvPr/>
        </p:nvPicPr>
        <p:blipFill>
          <a:blip r:embed="rId4">
            <a:extLst>
              <a:ext uri="{28A0092B-C50C-407E-A947-70E740481C1C}">
                <a14:useLocalDpi xmlns:a14="http://schemas.microsoft.com/office/drawing/2010/main" val="0"/>
              </a:ext>
            </a:extLst>
          </a:blip>
          <a:srcRect l="36121" t="12318" r="9708" b="5083"/>
          <a:stretch>
            <a:fillRect/>
          </a:stretch>
        </p:blipFill>
        <p:spPr bwMode="auto">
          <a:xfrm rot="-1643686">
            <a:off x="1668463" y="-373063"/>
            <a:ext cx="6575425" cy="59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13"/>
          <p:cNvSpPr txBox="1">
            <a:spLocks noChangeArrowheads="1"/>
          </p:cNvSpPr>
          <p:nvPr/>
        </p:nvSpPr>
        <p:spPr bwMode="auto">
          <a:xfrm>
            <a:off x="2338388" y="1293813"/>
            <a:ext cx="390048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solidFill>
                  <a:srgbClr val="000000"/>
                </a:solidFill>
              </a:rPr>
              <a:t> Water depth</a:t>
            </a: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r>
              <a:rPr lang="en-US" altLang="en-US">
                <a:solidFill>
                  <a:srgbClr val="000000"/>
                </a:solidFill>
              </a:rPr>
              <a:t>Water Velocity</a:t>
            </a: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r>
              <a:rPr lang="en-US" altLang="en-US">
                <a:solidFill>
                  <a:srgbClr val="000000"/>
                </a:solidFill>
              </a:rPr>
              <a:t>Spawner Habitat Suitability</a:t>
            </a: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r>
              <a:rPr lang="en-US" altLang="en-US">
                <a:solidFill>
                  <a:srgbClr val="000000"/>
                </a:solidFill>
              </a:rPr>
              <a:t>Estimate of Carrying Capacity</a:t>
            </a:r>
          </a:p>
          <a:p>
            <a:endParaRPr lang="en-US" altLang="en-US">
              <a:solidFill>
                <a:srgbClr val="000000"/>
              </a:solidFill>
            </a:endParaRPr>
          </a:p>
          <a:p>
            <a:endParaRPr lang="en-US" altLang="en-US">
              <a:solidFill>
                <a:srgbClr val="000000"/>
              </a:solidFill>
            </a:endParaRPr>
          </a:p>
        </p:txBody>
      </p:sp>
      <p:grpSp>
        <p:nvGrpSpPr>
          <p:cNvPr id="12294" name="Group 20"/>
          <p:cNvGrpSpPr>
            <a:grpSpLocks/>
          </p:cNvGrpSpPr>
          <p:nvPr/>
        </p:nvGrpSpPr>
        <p:grpSpPr bwMode="auto">
          <a:xfrm>
            <a:off x="860425" y="1885950"/>
            <a:ext cx="7002463" cy="6359525"/>
            <a:chOff x="859906" y="1875888"/>
            <a:chExt cx="7003565" cy="6360028"/>
          </a:xfrm>
        </p:grpSpPr>
        <p:pic>
          <p:nvPicPr>
            <p:cNvPr id="12297" name="Picture 5"/>
            <p:cNvPicPr>
              <a:picLocks noChangeAspect="1"/>
            </p:cNvPicPr>
            <p:nvPr/>
          </p:nvPicPr>
          <p:blipFill>
            <a:blip r:embed="rId5">
              <a:extLst>
                <a:ext uri="{28A0092B-C50C-407E-A947-70E740481C1C}">
                  <a14:useLocalDpi xmlns:a14="http://schemas.microsoft.com/office/drawing/2010/main" val="0"/>
                </a:ext>
              </a:extLst>
            </a:blip>
            <a:srcRect l="35715" t="13760" r="12381" b="5627"/>
            <a:stretch>
              <a:fillRect/>
            </a:stretch>
          </p:blipFill>
          <p:spPr bwMode="auto">
            <a:xfrm rot="-1659789">
              <a:off x="859906" y="1875888"/>
              <a:ext cx="7003565" cy="636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a:off x="2857295" y="4354172"/>
              <a:ext cx="114318" cy="88907"/>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Oval 14"/>
            <p:cNvSpPr/>
            <p:nvPr/>
          </p:nvSpPr>
          <p:spPr>
            <a:xfrm>
              <a:off x="2438129" y="4335120"/>
              <a:ext cx="114318" cy="88907"/>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6" name="Oval 15"/>
            <p:cNvSpPr/>
            <p:nvPr/>
          </p:nvSpPr>
          <p:spPr>
            <a:xfrm>
              <a:off x="2038016" y="4316069"/>
              <a:ext cx="114318" cy="88907"/>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7" name="Oval 16"/>
            <p:cNvSpPr/>
            <p:nvPr/>
          </p:nvSpPr>
          <p:spPr>
            <a:xfrm>
              <a:off x="3619415" y="4230337"/>
              <a:ext cx="114318" cy="88907"/>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8" name="Oval 17"/>
            <p:cNvSpPr/>
            <p:nvPr/>
          </p:nvSpPr>
          <p:spPr>
            <a:xfrm>
              <a:off x="4076687" y="4201760"/>
              <a:ext cx="114318" cy="88907"/>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9" name="Oval 18"/>
            <p:cNvSpPr/>
            <p:nvPr/>
          </p:nvSpPr>
          <p:spPr>
            <a:xfrm>
              <a:off x="4438694" y="4220811"/>
              <a:ext cx="112731" cy="88907"/>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0" name="Oval 19"/>
            <p:cNvSpPr/>
            <p:nvPr/>
          </p:nvSpPr>
          <p:spPr>
            <a:xfrm>
              <a:off x="4714963" y="4325595"/>
              <a:ext cx="112731" cy="88907"/>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sp>
        <p:nvSpPr>
          <p:cNvPr id="22" name="Oval 21"/>
          <p:cNvSpPr/>
          <p:nvPr/>
        </p:nvSpPr>
        <p:spPr>
          <a:xfrm>
            <a:off x="400050" y="5373688"/>
            <a:ext cx="276225" cy="217487"/>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296" name="TextBox 22"/>
          <p:cNvSpPr txBox="1">
            <a:spLocks noChangeArrowheads="1"/>
          </p:cNvSpPr>
          <p:nvPr/>
        </p:nvSpPr>
        <p:spPr bwMode="auto">
          <a:xfrm>
            <a:off x="676275" y="5300663"/>
            <a:ext cx="790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t>= redd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p:cNvSpPr txBox="1">
            <a:spLocks/>
          </p:cNvSpPr>
          <p:nvPr/>
        </p:nvSpPr>
        <p:spPr>
          <a:xfrm>
            <a:off x="0" y="103188"/>
            <a:ext cx="7413625" cy="998537"/>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3200" b="1" dirty="0" smtClean="0">
                <a:latin typeface="+mn-lt"/>
              </a:rPr>
              <a:t>Carrying Capacity</a:t>
            </a:r>
            <a:endParaRPr lang="en-US" sz="3200" b="1" dirty="0">
              <a:latin typeface="+mn-lt"/>
            </a:endParaRPr>
          </a:p>
        </p:txBody>
      </p:sp>
      <p:sp>
        <p:nvSpPr>
          <p:cNvPr id="11" name="Bent Arrow 10"/>
          <p:cNvSpPr/>
          <p:nvPr/>
        </p:nvSpPr>
        <p:spPr>
          <a:xfrm rot="10800000" flipH="1">
            <a:off x="39688" y="2192338"/>
            <a:ext cx="703262" cy="1274762"/>
          </a:xfrm>
          <a:prstGeom prst="bentArrow">
            <a:avLst>
              <a:gd name="adj1" fmla="val 17727"/>
              <a:gd name="adj2" fmla="val 25000"/>
              <a:gd name="adj3" fmla="val 43182"/>
              <a:gd name="adj4" fmla="val 72841"/>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nvGrpSpPr>
          <p:cNvPr id="13317" name="Group 2"/>
          <p:cNvGrpSpPr>
            <a:grpSpLocks/>
          </p:cNvGrpSpPr>
          <p:nvPr/>
        </p:nvGrpSpPr>
        <p:grpSpPr bwMode="auto">
          <a:xfrm>
            <a:off x="555625" y="928688"/>
            <a:ext cx="7515225" cy="1968500"/>
            <a:chOff x="565149" y="958850"/>
            <a:chExt cx="7516091" cy="1968500"/>
          </a:xfrm>
        </p:grpSpPr>
        <p:pic>
          <p:nvPicPr>
            <p:cNvPr id="13324" name="Picture 3" descr="C:\etal\Shared\et_al\Projects\USA\ISEMP\WLM\wrk_presentations\CHaMP_Feb2014\223986_nreiFis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49" y="958850"/>
              <a:ext cx="7516091"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15955" y="989012"/>
              <a:ext cx="463603" cy="142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aphicFrame>
        <p:nvGraphicFramePr>
          <p:cNvPr id="9" name="Chart 8"/>
          <p:cNvGraphicFramePr>
            <a:graphicFrameLocks/>
          </p:cNvGraphicFramePr>
          <p:nvPr/>
        </p:nvGraphicFramePr>
        <p:xfrm>
          <a:off x="7723032" y="2896870"/>
          <a:ext cx="1420968" cy="7423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a:graphicFrameLocks/>
          </p:cNvGraphicFramePr>
          <p:nvPr/>
        </p:nvGraphicFramePr>
        <p:xfrm>
          <a:off x="4012059" y="730572"/>
          <a:ext cx="1135294" cy="742308"/>
        </p:xfrm>
        <a:graphic>
          <a:graphicData uri="http://schemas.openxmlformats.org/drawingml/2006/chart">
            <c:chart xmlns:c="http://schemas.openxmlformats.org/drawingml/2006/chart" xmlns:r="http://schemas.openxmlformats.org/officeDocument/2006/relationships" r:id="rId5"/>
          </a:graphicData>
        </a:graphic>
      </p:graphicFrame>
      <p:pic>
        <p:nvPicPr>
          <p:cNvPr id="13321"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68800" y="2962275"/>
            <a:ext cx="5226050" cy="399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476750" y="6096000"/>
            <a:ext cx="2124075" cy="828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aphicFrame>
        <p:nvGraphicFramePr>
          <p:cNvPr id="18" name="Chart 17"/>
          <p:cNvGraphicFramePr>
            <a:graphicFrameLocks/>
          </p:cNvGraphicFramePr>
          <p:nvPr/>
        </p:nvGraphicFramePr>
        <p:xfrm>
          <a:off x="2526701" y="2829671"/>
          <a:ext cx="2027034" cy="1152525"/>
        </p:xfrm>
        <a:graphic>
          <a:graphicData uri="http://schemas.openxmlformats.org/drawingml/2006/chart">
            <c:chart xmlns:c="http://schemas.openxmlformats.org/drawingml/2006/chart" xmlns:r="http://schemas.openxmlformats.org/officeDocument/2006/relationships" r:id="rId7"/>
          </a:graphicData>
        </a:graphic>
      </p:graphicFrame>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29375" r="38229"/>
          <a:stretch/>
        </p:blipFill>
        <p:spPr>
          <a:xfrm>
            <a:off x="-365125" y="3004350"/>
            <a:ext cx="4954730" cy="3956838"/>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9247" y="4741863"/>
            <a:ext cx="975360" cy="2286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571500" y="217488"/>
            <a:ext cx="7886700" cy="1325562"/>
          </a:xfrm>
        </p:spPr>
        <p:txBody>
          <a:bodyPr/>
          <a:lstStyle/>
          <a:p>
            <a:r>
              <a:rPr lang="en-US" altLang="en-US" smtClean="0"/>
              <a:t> </a:t>
            </a:r>
          </a:p>
        </p:txBody>
      </p:sp>
      <p:cxnSp>
        <p:nvCxnSpPr>
          <p:cNvPr id="5" name="Straight Arrow Connector 4"/>
          <p:cNvCxnSpPr/>
          <p:nvPr/>
        </p:nvCxnSpPr>
        <p:spPr>
          <a:xfrm>
            <a:off x="6437313" y="3738563"/>
            <a:ext cx="6111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341" name="Title 1"/>
          <p:cNvSpPr txBox="1">
            <a:spLocks/>
          </p:cNvSpPr>
          <p:nvPr/>
        </p:nvSpPr>
        <p:spPr bwMode="auto">
          <a:xfrm>
            <a:off x="287338" y="217488"/>
            <a:ext cx="8456612"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ct val="90000"/>
              </a:lnSpc>
            </a:pPr>
            <a:r>
              <a:rPr lang="en-US" altLang="en-US" sz="3200" b="1" dirty="0">
                <a:latin typeface="+mn-lt"/>
              </a:rPr>
              <a:t>How do we go from sites to </a:t>
            </a:r>
          </a:p>
          <a:p>
            <a:pPr algn="ctr">
              <a:lnSpc>
                <a:spcPct val="90000"/>
              </a:lnSpc>
            </a:pPr>
            <a:r>
              <a:rPr lang="en-US" altLang="en-US" sz="3200" b="1" dirty="0">
                <a:latin typeface="+mn-lt"/>
              </a:rPr>
              <a:t>a population summary product?</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9375" r="38229"/>
          <a:stretch/>
        </p:blipFill>
        <p:spPr>
          <a:xfrm>
            <a:off x="93520" y="1232694"/>
            <a:ext cx="6649386" cy="5310187"/>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6791" y="2744787"/>
            <a:ext cx="883920" cy="22860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mtClean="0"/>
              <a:t> </a:t>
            </a:r>
          </a:p>
        </p:txBody>
      </p:sp>
      <p:cxnSp>
        <p:nvCxnSpPr>
          <p:cNvPr id="5" name="Straight Arrow Connector 4"/>
          <p:cNvCxnSpPr/>
          <p:nvPr/>
        </p:nvCxnSpPr>
        <p:spPr>
          <a:xfrm>
            <a:off x="6437313" y="3738563"/>
            <a:ext cx="61118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365" name="Title 1"/>
          <p:cNvSpPr txBox="1">
            <a:spLocks/>
          </p:cNvSpPr>
          <p:nvPr/>
        </p:nvSpPr>
        <p:spPr bwMode="auto">
          <a:xfrm>
            <a:off x="287338" y="217488"/>
            <a:ext cx="8456612"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pPr>
            <a:r>
              <a:rPr lang="en-US" altLang="en-US" sz="3600" b="1">
                <a:latin typeface="Calibri Light" pitchFamily="34" charset="0"/>
              </a:rPr>
              <a:t>CHaMP survey design (GRTS)</a:t>
            </a: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29375" r="38229"/>
          <a:stretch/>
        </p:blipFill>
        <p:spPr>
          <a:xfrm>
            <a:off x="93520" y="1232694"/>
            <a:ext cx="6649386" cy="5310187"/>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8241" y="2595563"/>
            <a:ext cx="883920" cy="2286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 </a:t>
            </a:r>
          </a:p>
        </p:txBody>
      </p:sp>
      <p:cxnSp>
        <p:nvCxnSpPr>
          <p:cNvPr id="5" name="Straight Arrow Connector 4"/>
          <p:cNvCxnSpPr/>
          <p:nvPr/>
        </p:nvCxnSpPr>
        <p:spPr>
          <a:xfrm>
            <a:off x="5832475" y="1697038"/>
            <a:ext cx="1473200" cy="15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389" name="Title 1"/>
          <p:cNvSpPr txBox="1">
            <a:spLocks/>
          </p:cNvSpPr>
          <p:nvPr/>
        </p:nvSpPr>
        <p:spPr bwMode="auto">
          <a:xfrm>
            <a:off x="287338" y="217488"/>
            <a:ext cx="8456612"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90000"/>
              </a:lnSpc>
            </a:pPr>
            <a:r>
              <a:rPr lang="en-US" altLang="en-US" sz="3600" b="1" dirty="0" smtClean="0">
                <a:latin typeface="Calibri Light" pitchFamily="34" charset="0"/>
              </a:rPr>
              <a:t>Survey design </a:t>
            </a:r>
            <a:r>
              <a:rPr lang="en-US" altLang="en-US" sz="3600" b="1" dirty="0">
                <a:latin typeface="Calibri Light" pitchFamily="34" charset="0"/>
              </a:rPr>
              <a:t>matters</a:t>
            </a:r>
          </a:p>
        </p:txBody>
      </p:sp>
      <p:sp>
        <p:nvSpPr>
          <p:cNvPr id="16392" name="TextBox 5"/>
          <p:cNvSpPr txBox="1">
            <a:spLocks noChangeArrowheads="1"/>
          </p:cNvSpPr>
          <p:nvPr/>
        </p:nvSpPr>
        <p:spPr bwMode="auto">
          <a:xfrm>
            <a:off x="5701506" y="617537"/>
            <a:ext cx="17351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dirty="0"/>
              <a:t>Averaged with appropriate weights</a:t>
            </a:r>
          </a:p>
        </p:txBody>
      </p:sp>
      <p:cxnSp>
        <p:nvCxnSpPr>
          <p:cNvPr id="22" name="Straight Arrow Connector 21"/>
          <p:cNvCxnSpPr/>
          <p:nvPr/>
        </p:nvCxnSpPr>
        <p:spPr>
          <a:xfrm>
            <a:off x="6069807" y="3414712"/>
            <a:ext cx="1474788" cy="15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394" name="TextBox 22"/>
          <p:cNvSpPr txBox="1">
            <a:spLocks noChangeArrowheads="1"/>
          </p:cNvSpPr>
          <p:nvPr/>
        </p:nvSpPr>
        <p:spPr bwMode="auto">
          <a:xfrm>
            <a:off x="6005513" y="3416300"/>
            <a:ext cx="17335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dirty="0"/>
              <a:t>Averaged without  appropriate weights</a:t>
            </a:r>
          </a:p>
        </p:txBody>
      </p:sp>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29375" r="38229"/>
          <a:stretch/>
        </p:blipFill>
        <p:spPr>
          <a:xfrm>
            <a:off x="-211280" y="912813"/>
            <a:ext cx="6649386" cy="5310187"/>
          </a:xfrm>
          <a:prstGeom prst="rect">
            <a:avLst/>
          </a:prstGeo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6187" y="112712"/>
            <a:ext cx="883920" cy="2286000"/>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6187" y="2424906"/>
            <a:ext cx="975360" cy="2286000"/>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5898" y="4566911"/>
            <a:ext cx="2323030" cy="2291089"/>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itle 1"/>
          <p:cNvSpPr txBox="1">
            <a:spLocks/>
          </p:cNvSpPr>
          <p:nvPr/>
        </p:nvSpPr>
        <p:spPr bwMode="auto">
          <a:xfrm>
            <a:off x="287338" y="217488"/>
            <a:ext cx="8456612"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ct val="90000"/>
              </a:lnSpc>
            </a:pPr>
            <a:r>
              <a:rPr lang="en-US" altLang="en-US" sz="3600" b="1" dirty="0">
                <a:latin typeface="Calibri Light" pitchFamily="34" charset="0"/>
              </a:rPr>
              <a:t>Extrapolate over </a:t>
            </a:r>
            <a:r>
              <a:rPr lang="en-US" altLang="en-US" sz="3600" b="1" dirty="0" smtClean="0">
                <a:latin typeface="Calibri Light" pitchFamily="34" charset="0"/>
              </a:rPr>
              <a:t>the whole </a:t>
            </a:r>
            <a:r>
              <a:rPr lang="en-US" altLang="en-US" sz="3600" b="1" dirty="0">
                <a:latin typeface="Calibri Light" pitchFamily="34" charset="0"/>
              </a:rPr>
              <a:t>network:</a:t>
            </a:r>
          </a:p>
          <a:p>
            <a:pPr algn="ctr">
              <a:lnSpc>
                <a:spcPct val="90000"/>
              </a:lnSpc>
            </a:pPr>
            <a:r>
              <a:rPr lang="en-US" altLang="en-US" sz="3600" b="1" dirty="0">
                <a:latin typeface="Calibri Light" pitchFamily="34" charset="0"/>
              </a:rPr>
              <a:t>Continuous models</a:t>
            </a:r>
          </a:p>
        </p:txBody>
      </p:sp>
      <p:cxnSp>
        <p:nvCxnSpPr>
          <p:cNvPr id="18" name="Straight Arrow Connector 17"/>
          <p:cNvCxnSpPr/>
          <p:nvPr/>
        </p:nvCxnSpPr>
        <p:spPr>
          <a:xfrm flipH="1">
            <a:off x="5743575" y="4619625"/>
            <a:ext cx="914400" cy="765175"/>
          </a:xfrm>
          <a:prstGeom prst="straightConnector1">
            <a:avLst/>
          </a:prstGeom>
          <a:ln w="142875">
            <a:solidFill>
              <a:schemeClr val="tx1">
                <a:lumMod val="65000"/>
                <a:lumOff val="35000"/>
              </a:schemeClr>
            </a:solidFill>
            <a:tailEnd type="stealth"/>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9375" r="91"/>
          <a:stretch/>
        </p:blipFill>
        <p:spPr>
          <a:xfrm>
            <a:off x="-305214" y="1013245"/>
            <a:ext cx="9832216" cy="360638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1641" y="4357687"/>
            <a:ext cx="883920" cy="2286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z="3600" b="1" smtClean="0"/>
              <a:t>Why Continuous Models?</a:t>
            </a:r>
          </a:p>
        </p:txBody>
      </p:sp>
      <p:sp>
        <p:nvSpPr>
          <p:cNvPr id="3" name="Content Placeholder 2"/>
          <p:cNvSpPr>
            <a:spLocks noGrp="1"/>
          </p:cNvSpPr>
          <p:nvPr>
            <p:ph idx="1"/>
          </p:nvPr>
        </p:nvSpPr>
        <p:spPr>
          <a:xfrm>
            <a:off x="1084263" y="1843088"/>
            <a:ext cx="7886700" cy="4351337"/>
          </a:xfrm>
        </p:spPr>
        <p:txBody>
          <a:bodyPr rtlCol="0">
            <a:noAutofit/>
          </a:bodyPr>
          <a:lstStyle/>
          <a:p>
            <a:pPr fontAlgn="auto">
              <a:spcAft>
                <a:spcPts val="0"/>
              </a:spcAft>
              <a:buFont typeface="Arial" panose="020B0604020202020204" pitchFamily="34" charset="0"/>
              <a:buChar char="•"/>
              <a:defRPr/>
            </a:pPr>
            <a:r>
              <a:rPr lang="en-US" sz="2400" dirty="0" smtClean="0"/>
              <a:t>Spatially explicitly - where are: </a:t>
            </a:r>
          </a:p>
          <a:p>
            <a:pPr lvl="1" fontAlgn="auto">
              <a:spcAft>
                <a:spcPts val="0"/>
              </a:spcAft>
              <a:buFont typeface="Arial" panose="020B0604020202020204" pitchFamily="34" charset="0"/>
              <a:buChar char="•"/>
              <a:defRPr/>
            </a:pPr>
            <a:r>
              <a:rPr lang="en-US" dirty="0" smtClean="0"/>
              <a:t>Impairments/limiting factors</a:t>
            </a:r>
          </a:p>
          <a:p>
            <a:pPr lvl="1" fontAlgn="auto">
              <a:spcAft>
                <a:spcPts val="0"/>
              </a:spcAft>
              <a:buFont typeface="Arial" panose="020B0604020202020204" pitchFamily="34" charset="0"/>
              <a:buChar char="•"/>
              <a:defRPr/>
            </a:pPr>
            <a:r>
              <a:rPr lang="en-US" dirty="0" smtClean="0"/>
              <a:t>Conservation areas</a:t>
            </a:r>
          </a:p>
          <a:p>
            <a:pPr lvl="1" fontAlgn="auto">
              <a:spcAft>
                <a:spcPts val="0"/>
              </a:spcAft>
              <a:buFont typeface="Arial" panose="020B0604020202020204" pitchFamily="34" charset="0"/>
              <a:buChar char="•"/>
              <a:defRPr/>
            </a:pPr>
            <a:r>
              <a:rPr lang="en-US" dirty="0" smtClean="0"/>
              <a:t>Highest restoration potential</a:t>
            </a:r>
          </a:p>
          <a:p>
            <a:pPr marL="457200" lvl="1" indent="0" fontAlgn="auto">
              <a:spcAft>
                <a:spcPts val="0"/>
              </a:spcAft>
              <a:buFont typeface="Arial" panose="020B0604020202020204" pitchFamily="34" charset="0"/>
              <a:buNone/>
              <a:defRPr/>
            </a:pP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endParaRPr lang="en-US" altLang="en-US" smtClean="0"/>
          </a:p>
        </p:txBody>
      </p:sp>
      <p:sp>
        <p:nvSpPr>
          <p:cNvPr id="19459" name="Content Placeholder 2"/>
          <p:cNvSpPr>
            <a:spLocks noGrp="1"/>
          </p:cNvSpPr>
          <p:nvPr>
            <p:ph idx="1"/>
          </p:nvPr>
        </p:nvSpPr>
        <p:spPr/>
        <p:txBody>
          <a:bodyPr/>
          <a:lstStyle/>
          <a:p>
            <a:endParaRPr lang="en-US" altLang="en-US" smtClean="0"/>
          </a:p>
        </p:txBody>
      </p:sp>
      <p:pic>
        <p:nvPicPr>
          <p:cNvPr id="1946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5943600" cy="714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0" y="-9525"/>
            <a:ext cx="5302250" cy="2982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flipV="1">
            <a:off x="3841750" y="2973388"/>
            <a:ext cx="425450" cy="8270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5842000" y="2809875"/>
            <a:ext cx="330200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z="3600" b="1" smtClean="0"/>
              <a:t>Why Continuous Models?</a:t>
            </a:r>
          </a:p>
        </p:txBody>
      </p:sp>
      <p:sp>
        <p:nvSpPr>
          <p:cNvPr id="3" name="Content Placeholder 2"/>
          <p:cNvSpPr>
            <a:spLocks noGrp="1"/>
          </p:cNvSpPr>
          <p:nvPr>
            <p:ph idx="1"/>
          </p:nvPr>
        </p:nvSpPr>
        <p:spPr>
          <a:xfrm>
            <a:off x="608013" y="1414463"/>
            <a:ext cx="7886700" cy="4351337"/>
          </a:xfrm>
        </p:spPr>
        <p:txBody>
          <a:bodyPr rtlCol="0">
            <a:noAutofit/>
          </a:bodyPr>
          <a:lstStyle/>
          <a:p>
            <a:pPr fontAlgn="auto">
              <a:spcAft>
                <a:spcPts val="0"/>
              </a:spcAft>
              <a:buFont typeface="Arial" panose="020B0604020202020204" pitchFamily="34" charset="0"/>
              <a:buChar char="•"/>
              <a:defRPr/>
            </a:pPr>
            <a:r>
              <a:rPr lang="en-US" sz="2400" dirty="0" smtClean="0"/>
              <a:t>Spatially explicitly</a:t>
            </a:r>
          </a:p>
          <a:p>
            <a:pPr fontAlgn="auto">
              <a:spcAft>
                <a:spcPts val="0"/>
              </a:spcAft>
              <a:buFont typeface="Arial" panose="020B0604020202020204" pitchFamily="34" charset="0"/>
              <a:buChar char="•"/>
              <a:defRPr/>
            </a:pPr>
            <a:r>
              <a:rPr lang="en-US" sz="2400" dirty="0" smtClean="0"/>
              <a:t>Processed based- can help understand:</a:t>
            </a:r>
          </a:p>
          <a:p>
            <a:pPr lvl="1" fontAlgn="auto">
              <a:spcAft>
                <a:spcPts val="0"/>
              </a:spcAft>
              <a:buFont typeface="Arial" panose="020B0604020202020204" pitchFamily="34" charset="0"/>
              <a:buChar char="•"/>
              <a:defRPr/>
            </a:pPr>
            <a:r>
              <a:rPr lang="en-US" dirty="0" smtClean="0"/>
              <a:t>why reaches are the way the are</a:t>
            </a:r>
          </a:p>
          <a:p>
            <a:pPr lvl="1" fontAlgn="auto">
              <a:spcAft>
                <a:spcPts val="0"/>
              </a:spcAft>
              <a:buFont typeface="Arial" panose="020B0604020202020204" pitchFamily="34" charset="0"/>
              <a:buChar char="•"/>
              <a:defRPr/>
            </a:pPr>
            <a:r>
              <a:rPr lang="en-US" dirty="0" smtClean="0"/>
              <a:t>what are the restoration opportunities</a:t>
            </a:r>
          </a:p>
          <a:p>
            <a:pPr lvl="1" fontAlgn="auto">
              <a:spcAft>
                <a:spcPts val="0"/>
              </a:spcAft>
              <a:buFont typeface="Arial" panose="020B0604020202020204" pitchFamily="34" charset="0"/>
              <a:buChar char="•"/>
              <a:defRPr/>
            </a:pPr>
            <a:r>
              <a:rPr lang="en-US" dirty="0" smtClean="0"/>
              <a:t>how they can be restored</a:t>
            </a:r>
          </a:p>
          <a:p>
            <a:pPr fontAlgn="auto">
              <a:spcAft>
                <a:spcPts val="0"/>
              </a:spcAft>
              <a:buFont typeface="Arial" panose="020B0604020202020204" pitchFamily="34" charset="0"/>
              <a:buChar char="•"/>
              <a:defRPr/>
            </a:pPr>
            <a:r>
              <a:rPr lang="en-US" sz="2400" dirty="0"/>
              <a:t>May more realistically capture variability in streams</a:t>
            </a:r>
          </a:p>
          <a:p>
            <a:pPr fontAlgn="auto">
              <a:spcAft>
                <a:spcPts val="0"/>
              </a:spcAft>
              <a:buFont typeface="Arial" panose="020B0604020202020204" pitchFamily="34" charset="0"/>
              <a:buChar char="•"/>
              <a:defRPr/>
            </a:pPr>
            <a:r>
              <a:rPr lang="en-US" sz="2400" dirty="0"/>
              <a:t>Can help improve </a:t>
            </a:r>
            <a:r>
              <a:rPr lang="en-US" sz="2400" dirty="0" smtClean="0"/>
              <a:t>sampling designs</a:t>
            </a:r>
          </a:p>
          <a:p>
            <a:pPr fontAlgn="auto">
              <a:spcAft>
                <a:spcPts val="0"/>
              </a:spcAft>
              <a:buFont typeface="Arial" panose="020B0604020202020204" pitchFamily="34" charset="0"/>
              <a:buChar char="•"/>
              <a:defRPr/>
            </a:pPr>
            <a:r>
              <a:rPr lang="en-US" sz="2400" dirty="0" smtClean="0"/>
              <a:t>Can </a:t>
            </a:r>
            <a:r>
              <a:rPr lang="en-US" sz="2400" dirty="0" smtClean="0"/>
              <a:t>incorporate other sources </a:t>
            </a:r>
            <a:r>
              <a:rPr lang="en-US" sz="2400" dirty="0" smtClean="0"/>
              <a:t>of data</a:t>
            </a:r>
            <a:endParaRPr lang="en-US" sz="2400" dirty="0" smtClean="0"/>
          </a:p>
          <a:p>
            <a:pPr marL="457200" lvl="1" indent="0" fontAlgn="auto">
              <a:spcAft>
                <a:spcPts val="0"/>
              </a:spcAft>
              <a:buFont typeface="Arial" panose="020B0604020202020204" pitchFamily="34" charset="0"/>
              <a:buNone/>
              <a:defRPr/>
            </a:pP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z="3600" b="1" smtClean="0"/>
              <a:t>Why Continuous Models?</a:t>
            </a:r>
          </a:p>
        </p:txBody>
      </p:sp>
      <p:sp>
        <p:nvSpPr>
          <p:cNvPr id="3" name="Content Placeholder 2"/>
          <p:cNvSpPr>
            <a:spLocks noGrp="1"/>
          </p:cNvSpPr>
          <p:nvPr>
            <p:ph idx="1"/>
          </p:nvPr>
        </p:nvSpPr>
        <p:spPr>
          <a:xfrm>
            <a:off x="608013" y="1414463"/>
            <a:ext cx="7886700" cy="4351337"/>
          </a:xfrm>
        </p:spPr>
        <p:txBody>
          <a:bodyPr rtlCol="0">
            <a:noAutofit/>
          </a:bodyPr>
          <a:lstStyle/>
          <a:p>
            <a:pPr fontAlgn="auto">
              <a:spcAft>
                <a:spcPts val="0"/>
              </a:spcAft>
              <a:buFont typeface="Arial" panose="020B0604020202020204" pitchFamily="34" charset="0"/>
              <a:buChar char="•"/>
              <a:defRPr/>
            </a:pPr>
            <a:r>
              <a:rPr lang="en-US" sz="2400" dirty="0" smtClean="0"/>
              <a:t>Spatially explicitly</a:t>
            </a:r>
          </a:p>
          <a:p>
            <a:pPr fontAlgn="auto">
              <a:spcAft>
                <a:spcPts val="0"/>
              </a:spcAft>
              <a:buFont typeface="Arial" panose="020B0604020202020204" pitchFamily="34" charset="0"/>
              <a:buChar char="•"/>
              <a:defRPr/>
            </a:pPr>
            <a:r>
              <a:rPr lang="en-US" sz="2400" dirty="0" smtClean="0"/>
              <a:t>Processed based- can help understand:</a:t>
            </a:r>
          </a:p>
          <a:p>
            <a:pPr fontAlgn="auto">
              <a:spcAft>
                <a:spcPts val="0"/>
              </a:spcAft>
              <a:buFont typeface="Arial" panose="020B0604020202020204" pitchFamily="34" charset="0"/>
              <a:buChar char="•"/>
              <a:defRPr/>
            </a:pPr>
            <a:r>
              <a:rPr lang="en-US" sz="2400" dirty="0" smtClean="0"/>
              <a:t>May </a:t>
            </a:r>
            <a:r>
              <a:rPr lang="en-US" sz="2400" dirty="0"/>
              <a:t>more realistically capture variability in streams</a:t>
            </a:r>
          </a:p>
          <a:p>
            <a:pPr fontAlgn="auto">
              <a:spcAft>
                <a:spcPts val="0"/>
              </a:spcAft>
              <a:buFont typeface="Arial" panose="020B0604020202020204" pitchFamily="34" charset="0"/>
              <a:buChar char="•"/>
              <a:defRPr/>
            </a:pPr>
            <a:r>
              <a:rPr lang="en-US" sz="2400" dirty="0"/>
              <a:t>Can help improve </a:t>
            </a:r>
            <a:r>
              <a:rPr lang="en-US" sz="2400" dirty="0" smtClean="0"/>
              <a:t>sampling designs</a:t>
            </a:r>
          </a:p>
          <a:p>
            <a:pPr lvl="1" fontAlgn="auto">
              <a:spcAft>
                <a:spcPts val="0"/>
              </a:spcAft>
              <a:buFont typeface="Arial" panose="020B0604020202020204" pitchFamily="34" charset="0"/>
              <a:buChar char="•"/>
              <a:defRPr/>
            </a:pPr>
            <a:r>
              <a:rPr lang="en-US" dirty="0" smtClean="0"/>
              <a:t>Under or over represented habitat types</a:t>
            </a:r>
          </a:p>
          <a:p>
            <a:pPr fontAlgn="auto">
              <a:spcAft>
                <a:spcPts val="0"/>
              </a:spcAft>
              <a:buFont typeface="Arial" panose="020B0604020202020204" pitchFamily="34" charset="0"/>
              <a:buChar char="•"/>
              <a:defRPr/>
            </a:pPr>
            <a:r>
              <a:rPr lang="en-US" sz="2400" dirty="0" smtClean="0"/>
              <a:t>Can incorporate other sources </a:t>
            </a:r>
            <a:r>
              <a:rPr lang="en-US" sz="2400" dirty="0" smtClean="0"/>
              <a:t>data</a:t>
            </a:r>
            <a:endParaRPr lang="en-US" sz="24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65088"/>
            <a:ext cx="5918200" cy="1325562"/>
          </a:xfrm>
        </p:spPr>
        <p:txBody>
          <a:bodyPr/>
          <a:lstStyle/>
          <a:p>
            <a:r>
              <a:rPr lang="en-US" altLang="en-US" sz="3200" b="1" smtClean="0"/>
              <a:t>KMQ 1: Summary Products</a:t>
            </a:r>
          </a:p>
        </p:txBody>
      </p:sp>
      <p:pic>
        <p:nvPicPr>
          <p:cNvPr id="4099" name="Picture 3"/>
          <p:cNvPicPr>
            <a:picLocks noChangeAspect="1"/>
          </p:cNvPicPr>
          <p:nvPr/>
        </p:nvPicPr>
        <p:blipFill>
          <a:blip r:embed="rId3">
            <a:extLst>
              <a:ext uri="{28A0092B-C50C-407E-A947-70E740481C1C}">
                <a14:useLocalDpi xmlns:a14="http://schemas.microsoft.com/office/drawing/2010/main" val="0"/>
              </a:ext>
            </a:extLst>
          </a:blip>
          <a:srcRect l="18996" t="35239" r="40263" b="27483"/>
          <a:stretch>
            <a:fillRect/>
          </a:stretch>
        </p:blipFill>
        <p:spPr bwMode="auto">
          <a:xfrm>
            <a:off x="4371975" y="709613"/>
            <a:ext cx="393382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1990725" y="3924300"/>
            <a:ext cx="1533525" cy="1504950"/>
          </a:xfrm>
          <a:prstGeom prst="ellipse">
            <a:avLst/>
          </a:prstGeom>
          <a:solidFill>
            <a:srgbClr val="FF0000"/>
          </a:solidFill>
          <a:effectLst>
            <a:outerShdw blurRad="50800" dist="63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t>Condition/</a:t>
            </a:r>
          </a:p>
          <a:p>
            <a:pPr algn="ctr" fontAlgn="auto">
              <a:spcBef>
                <a:spcPts val="0"/>
              </a:spcBef>
              <a:spcAft>
                <a:spcPts val="0"/>
              </a:spcAft>
              <a:defRPr/>
            </a:pPr>
            <a:r>
              <a:rPr lang="en-US" sz="1600" dirty="0"/>
              <a:t>Limiting Factors</a:t>
            </a:r>
          </a:p>
          <a:p>
            <a:pPr algn="ctr" fontAlgn="auto">
              <a:spcBef>
                <a:spcPts val="0"/>
              </a:spcBef>
              <a:spcAft>
                <a:spcPts val="0"/>
              </a:spcAft>
              <a:defRPr/>
            </a:pPr>
            <a:r>
              <a:rPr lang="en-US" sz="1600" dirty="0"/>
              <a:t>Maps</a:t>
            </a:r>
            <a:endParaRPr lang="en-US" sz="1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z="3600" b="1" smtClean="0"/>
              <a:t>Why Continuous Models?</a:t>
            </a:r>
          </a:p>
        </p:txBody>
      </p:sp>
      <p:sp>
        <p:nvSpPr>
          <p:cNvPr id="3" name="Content Placeholder 2"/>
          <p:cNvSpPr>
            <a:spLocks noGrp="1"/>
          </p:cNvSpPr>
          <p:nvPr>
            <p:ph idx="1"/>
          </p:nvPr>
        </p:nvSpPr>
        <p:spPr>
          <a:xfrm>
            <a:off x="608012" y="1414463"/>
            <a:ext cx="8345487" cy="4351337"/>
          </a:xfrm>
        </p:spPr>
        <p:txBody>
          <a:bodyPr rtlCol="0">
            <a:noAutofit/>
          </a:bodyPr>
          <a:lstStyle/>
          <a:p>
            <a:pPr fontAlgn="auto">
              <a:spcAft>
                <a:spcPts val="0"/>
              </a:spcAft>
              <a:buFont typeface="Arial" panose="020B0604020202020204" pitchFamily="34" charset="0"/>
              <a:buChar char="•"/>
              <a:defRPr/>
            </a:pPr>
            <a:r>
              <a:rPr lang="en-US" sz="2400" dirty="0" smtClean="0"/>
              <a:t>Spatially explicitly</a:t>
            </a:r>
          </a:p>
          <a:p>
            <a:pPr fontAlgn="auto">
              <a:spcAft>
                <a:spcPts val="0"/>
              </a:spcAft>
              <a:buFont typeface="Arial" panose="020B0604020202020204" pitchFamily="34" charset="0"/>
              <a:buChar char="•"/>
              <a:defRPr/>
            </a:pPr>
            <a:r>
              <a:rPr lang="en-US" sz="2400" dirty="0" smtClean="0"/>
              <a:t>Processed based- can help understand:</a:t>
            </a:r>
          </a:p>
          <a:p>
            <a:pPr fontAlgn="auto">
              <a:spcAft>
                <a:spcPts val="0"/>
              </a:spcAft>
              <a:buFont typeface="Arial" panose="020B0604020202020204" pitchFamily="34" charset="0"/>
              <a:buChar char="•"/>
              <a:defRPr/>
            </a:pPr>
            <a:r>
              <a:rPr lang="en-US" sz="2400" dirty="0" smtClean="0"/>
              <a:t>May </a:t>
            </a:r>
            <a:r>
              <a:rPr lang="en-US" sz="2400" dirty="0"/>
              <a:t>more realistically capture variability in streams</a:t>
            </a:r>
          </a:p>
          <a:p>
            <a:pPr fontAlgn="auto">
              <a:spcAft>
                <a:spcPts val="0"/>
              </a:spcAft>
              <a:buFont typeface="Arial" panose="020B0604020202020204" pitchFamily="34" charset="0"/>
              <a:buChar char="•"/>
              <a:defRPr/>
            </a:pPr>
            <a:r>
              <a:rPr lang="en-US" sz="2400" dirty="0"/>
              <a:t>Can help improve </a:t>
            </a:r>
            <a:r>
              <a:rPr lang="en-US" sz="2400" dirty="0" smtClean="0"/>
              <a:t>sampling designs</a:t>
            </a:r>
          </a:p>
          <a:p>
            <a:pPr fontAlgn="auto">
              <a:spcAft>
                <a:spcPts val="0"/>
              </a:spcAft>
              <a:buFont typeface="Arial" panose="020B0604020202020204" pitchFamily="34" charset="0"/>
              <a:buChar char="•"/>
              <a:defRPr/>
            </a:pPr>
            <a:r>
              <a:rPr lang="en-US" sz="2400" dirty="0" smtClean="0"/>
              <a:t>Can </a:t>
            </a:r>
            <a:r>
              <a:rPr lang="en-US" sz="2400" dirty="0" smtClean="0"/>
              <a:t>incorporate other sources data</a:t>
            </a:r>
          </a:p>
          <a:p>
            <a:pPr lvl="1" fontAlgn="auto">
              <a:spcAft>
                <a:spcPts val="0"/>
              </a:spcAft>
              <a:buFont typeface="Arial" panose="020B0604020202020204" pitchFamily="34" charset="0"/>
              <a:buChar char="•"/>
              <a:defRPr/>
            </a:pPr>
            <a:r>
              <a:rPr lang="en-US" dirty="0" smtClean="0"/>
              <a:t>Other monitoring programs (e.g. Aquatic Inventories 	PIBO)</a:t>
            </a:r>
          </a:p>
          <a:p>
            <a:pPr lvl="1" fontAlgn="auto">
              <a:spcAft>
                <a:spcPts val="0"/>
              </a:spcAft>
              <a:buFont typeface="Arial" panose="020B0604020202020204" pitchFamily="34" charset="0"/>
              <a:buChar char="•"/>
              <a:defRPr/>
            </a:pPr>
            <a:r>
              <a:rPr lang="en-US" dirty="0" smtClean="0"/>
              <a:t>GIS</a:t>
            </a:r>
          </a:p>
          <a:p>
            <a:pPr lvl="1" fontAlgn="auto">
              <a:spcAft>
                <a:spcPts val="0"/>
              </a:spcAft>
              <a:buFont typeface="Arial" panose="020B0604020202020204" pitchFamily="34" charset="0"/>
              <a:buChar char="•"/>
              <a:defRPr/>
            </a:pPr>
            <a:r>
              <a:rPr lang="en-US" dirty="0" smtClean="0"/>
              <a:t>Remote Sensing</a:t>
            </a:r>
          </a:p>
          <a:p>
            <a:pPr marL="457200" lvl="1" indent="0" fontAlgn="auto">
              <a:spcAft>
                <a:spcPts val="0"/>
              </a:spcAft>
              <a:buFont typeface="Arial" panose="020B0604020202020204" pitchFamily="34" charset="0"/>
              <a:buNone/>
              <a:defRPr/>
            </a:pPr>
            <a:endParaRPr lang="en-US" dirty="0"/>
          </a:p>
        </p:txBody>
      </p:sp>
    </p:spTree>
    <p:extLst>
      <p:ext uri="{BB962C8B-B14F-4D97-AF65-F5344CB8AC3E}">
        <p14:creationId xmlns:p14="http://schemas.microsoft.com/office/powerpoint/2010/main" val="22531951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algn="ctr"/>
            <a:r>
              <a:rPr lang="en-US" altLang="en-US" sz="3600" b="1" smtClean="0"/>
              <a:t>Geomorphic Condition</a:t>
            </a:r>
            <a:br>
              <a:rPr lang="en-US" altLang="en-US" sz="3600" b="1" smtClean="0"/>
            </a:br>
            <a:r>
              <a:rPr lang="en-US" altLang="en-US" sz="3600" b="1" smtClean="0"/>
              <a:t>(River Styles)</a:t>
            </a:r>
          </a:p>
        </p:txBody>
      </p:sp>
      <p:pic>
        <p:nvPicPr>
          <p:cNvPr id="24579"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3325" y="107950"/>
            <a:ext cx="14779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Box 6"/>
          <p:cNvSpPr txBox="1">
            <a:spLocks noChangeArrowheads="1"/>
          </p:cNvSpPr>
          <p:nvPr/>
        </p:nvSpPr>
        <p:spPr bwMode="auto">
          <a:xfrm>
            <a:off x="5846763" y="13081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pic>
        <p:nvPicPr>
          <p:cNvPr id="24581"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5588" y="1492250"/>
            <a:ext cx="7618412" cy="511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algn="ctr"/>
            <a:r>
              <a:rPr lang="en-US" altLang="en-US" sz="3200" b="1" dirty="0" smtClean="0">
                <a:latin typeface="+mn-lt"/>
              </a:rPr>
              <a:t>Temperature Condition</a:t>
            </a:r>
            <a:br>
              <a:rPr lang="en-US" altLang="en-US" sz="3200" b="1" dirty="0" smtClean="0">
                <a:latin typeface="+mn-lt"/>
              </a:rPr>
            </a:br>
            <a:r>
              <a:rPr lang="en-US" altLang="en-US" sz="3200" b="1" dirty="0" smtClean="0">
                <a:latin typeface="+mn-lt"/>
              </a:rPr>
              <a:t>(</a:t>
            </a:r>
            <a:r>
              <a:rPr lang="en-US" altLang="en-US" sz="3200" b="1" dirty="0" err="1" smtClean="0">
                <a:latin typeface="+mn-lt"/>
              </a:rPr>
              <a:t>Modis</a:t>
            </a:r>
            <a:r>
              <a:rPr lang="en-US" altLang="en-US" sz="3200" b="1" dirty="0" smtClean="0">
                <a:latin typeface="+mn-lt"/>
              </a:rPr>
              <a:t> </a:t>
            </a:r>
            <a:r>
              <a:rPr lang="en-US" altLang="en-US" sz="3200" b="1" dirty="0" smtClean="0">
                <a:latin typeface="+mn-lt"/>
              </a:rPr>
              <a:t>Model)</a:t>
            </a:r>
          </a:p>
        </p:txBody>
      </p:sp>
      <p:pic>
        <p:nvPicPr>
          <p:cNvPr id="25603"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3325" y="107950"/>
            <a:ext cx="14779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6"/>
          <p:cNvSpPr txBox="1">
            <a:spLocks noChangeArrowheads="1"/>
          </p:cNvSpPr>
          <p:nvPr/>
        </p:nvSpPr>
        <p:spPr bwMode="auto">
          <a:xfrm>
            <a:off x="5846763" y="13081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endParaRPr lang="en-US" altLang="en-US"/>
          </a:p>
        </p:txBody>
      </p:sp>
      <p:pic>
        <p:nvPicPr>
          <p:cNvPr id="25605" name="Picture 2"/>
          <p:cNvPicPr>
            <a:picLocks noChangeAspect="1"/>
          </p:cNvPicPr>
          <p:nvPr/>
        </p:nvPicPr>
        <p:blipFill>
          <a:blip r:embed="rId3">
            <a:extLst>
              <a:ext uri="{28A0092B-C50C-407E-A947-70E740481C1C}">
                <a14:useLocalDpi xmlns:a14="http://schemas.microsoft.com/office/drawing/2010/main" val="0"/>
              </a:ext>
            </a:extLst>
          </a:blip>
          <a:srcRect l="1282" t="1787" r="1118" b="1706"/>
          <a:stretch>
            <a:fillRect/>
          </a:stretch>
        </p:blipFill>
        <p:spPr bwMode="auto">
          <a:xfrm>
            <a:off x="1544638" y="1584325"/>
            <a:ext cx="65024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938" y="163513"/>
            <a:ext cx="7886700" cy="1325562"/>
          </a:xfrm>
        </p:spPr>
        <p:txBody>
          <a:bodyPr rtlCol="0">
            <a:normAutofit/>
          </a:bodyPr>
          <a:lstStyle/>
          <a:p>
            <a:pPr algn="ctr" fontAlgn="auto">
              <a:spcAft>
                <a:spcPts val="0"/>
              </a:spcAft>
              <a:defRPr/>
            </a:pPr>
            <a:r>
              <a:rPr lang="en-US" sz="3200" b="1" dirty="0">
                <a:latin typeface="+mn-lt"/>
              </a:rPr>
              <a:t>Stream Productivity</a:t>
            </a:r>
          </a:p>
        </p:txBody>
      </p:sp>
      <p:pic>
        <p:nvPicPr>
          <p:cNvPr id="26627" name="Picture 3"/>
          <p:cNvPicPr>
            <a:picLocks noChangeAspect="1"/>
          </p:cNvPicPr>
          <p:nvPr/>
        </p:nvPicPr>
        <p:blipFill>
          <a:blip r:embed="rId2">
            <a:extLst>
              <a:ext uri="{28A0092B-C50C-407E-A947-70E740481C1C}">
                <a14:useLocalDpi xmlns:a14="http://schemas.microsoft.com/office/drawing/2010/main" val="0"/>
              </a:ext>
            </a:extLst>
          </a:blip>
          <a:srcRect l="1128" t="1456" r="1176" b="2155"/>
          <a:stretch>
            <a:fillRect/>
          </a:stretch>
        </p:blipFill>
        <p:spPr bwMode="auto">
          <a:xfrm>
            <a:off x="1473200" y="1565275"/>
            <a:ext cx="6502400" cy="495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00475" y="6118225"/>
            <a:ext cx="152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0325" y="3127375"/>
            <a:ext cx="4445000"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2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11488" y="193675"/>
            <a:ext cx="3700462"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41313"/>
            <a:ext cx="7886700" cy="1325563"/>
          </a:xfrm>
        </p:spPr>
        <p:txBody>
          <a:bodyPr rtlCol="0">
            <a:normAutofit/>
          </a:bodyPr>
          <a:lstStyle/>
          <a:p>
            <a:pPr fontAlgn="auto">
              <a:spcAft>
                <a:spcPts val="0"/>
              </a:spcAft>
              <a:defRPr/>
            </a:pPr>
            <a:r>
              <a:rPr lang="en-US" sz="3200" b="1" dirty="0" smtClean="0">
                <a:latin typeface="+mn-lt"/>
              </a:rPr>
              <a:t>Habitat Condition</a:t>
            </a:r>
            <a:endParaRPr lang="en-US" sz="3200" b="1" dirty="0">
              <a:latin typeface="+mn-lt"/>
            </a:endParaRPr>
          </a:p>
        </p:txBody>
      </p:sp>
      <p:sp>
        <p:nvSpPr>
          <p:cNvPr id="27653" name="TextBox 11"/>
          <p:cNvSpPr txBox="1">
            <a:spLocks noChangeArrowheads="1"/>
          </p:cNvSpPr>
          <p:nvPr/>
        </p:nvSpPr>
        <p:spPr bwMode="auto">
          <a:xfrm>
            <a:off x="158750" y="3216275"/>
            <a:ext cx="87423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b="1">
                <a:solidFill>
                  <a:srgbClr val="000000"/>
                </a:solidFill>
              </a:rPr>
              <a:t>Temperature 	 	  Physical Habitat	       Stream Productivity</a:t>
            </a:r>
          </a:p>
        </p:txBody>
      </p:sp>
      <p:cxnSp>
        <p:nvCxnSpPr>
          <p:cNvPr id="13" name="Straight Arrow Connector 12"/>
          <p:cNvCxnSpPr/>
          <p:nvPr/>
        </p:nvCxnSpPr>
        <p:spPr>
          <a:xfrm>
            <a:off x="842963" y="3736975"/>
            <a:ext cx="658812" cy="538163"/>
          </a:xfrm>
          <a:prstGeom prst="straightConnector1">
            <a:avLst/>
          </a:prstGeom>
          <a:ln w="76200">
            <a:solidFill>
              <a:schemeClr val="tx1">
                <a:lumMod val="65000"/>
                <a:lumOff val="3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381500" y="3765550"/>
            <a:ext cx="0" cy="633413"/>
          </a:xfrm>
          <a:prstGeom prst="straightConnector1">
            <a:avLst/>
          </a:prstGeom>
          <a:ln w="76200">
            <a:solidFill>
              <a:schemeClr val="tx1">
                <a:lumMod val="65000"/>
                <a:lumOff val="3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956175" y="3870325"/>
            <a:ext cx="1428750" cy="865188"/>
          </a:xfrm>
          <a:prstGeom prst="straightConnector1">
            <a:avLst/>
          </a:prstGeom>
          <a:ln w="76200">
            <a:solidFill>
              <a:schemeClr val="tx1">
                <a:lumMod val="65000"/>
                <a:lumOff val="35000"/>
              </a:schemeClr>
            </a:solidFill>
            <a:tailEnd type="stealth"/>
          </a:ln>
        </p:spPr>
        <p:style>
          <a:lnRef idx="1">
            <a:schemeClr val="accent1"/>
          </a:lnRef>
          <a:fillRef idx="0">
            <a:schemeClr val="accent1"/>
          </a:fillRef>
          <a:effectRef idx="0">
            <a:schemeClr val="accent1"/>
          </a:effectRef>
          <a:fontRef idx="minor">
            <a:schemeClr val="tx1"/>
          </a:fontRef>
        </p:style>
      </p:cxnSp>
      <p:pic>
        <p:nvPicPr>
          <p:cNvPr id="27657" name="Picture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26075">
            <a:off x="6275388" y="711200"/>
            <a:ext cx="296545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35345">
            <a:off x="0" y="893763"/>
            <a:ext cx="27940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2" name="Chart 31"/>
          <p:cNvGraphicFramePr>
            <a:graphicFrameLocks/>
          </p:cNvGraphicFramePr>
          <p:nvPr/>
        </p:nvGraphicFramePr>
        <p:xfrm>
          <a:off x="5532634" y="4997450"/>
          <a:ext cx="2306548" cy="1008512"/>
        </p:xfrm>
        <a:graphic>
          <a:graphicData uri="http://schemas.openxmlformats.org/drawingml/2006/chart">
            <c:chart xmlns:c="http://schemas.openxmlformats.org/drawingml/2006/chart" xmlns:r="http://schemas.openxmlformats.org/officeDocument/2006/relationships" r:id="rId7"/>
          </a:graphicData>
        </a:graphic>
      </p:graphicFrame>
      <p:sp>
        <p:nvSpPr>
          <p:cNvPr id="17" name="Rectangle 16"/>
          <p:cNvSpPr>
            <a:spLocks noChangeArrowheads="1"/>
          </p:cNvSpPr>
          <p:nvPr/>
        </p:nvSpPr>
        <p:spPr bwMode="auto">
          <a:xfrm>
            <a:off x="3106738" y="2117725"/>
            <a:ext cx="4572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t>Habitat Quantity </a:t>
            </a:r>
          </a:p>
          <a:p>
            <a:r>
              <a:rPr lang="en-US" altLang="en-US"/>
              <a:t>Peripheral &amp; Transitional Habitats</a:t>
            </a:r>
          </a:p>
          <a:p>
            <a:r>
              <a:rPr lang="en-US" altLang="en-US"/>
              <a:t>Channel Structure &amp; Form</a:t>
            </a:r>
          </a:p>
          <a:p>
            <a:r>
              <a:rPr lang="en-US" altLang="en-US"/>
              <a:t>Sediment Conditions		Food</a:t>
            </a:r>
          </a:p>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 y="-207963"/>
            <a:ext cx="7886700" cy="1325563"/>
          </a:xfrm>
        </p:spPr>
        <p:txBody>
          <a:bodyPr rtlCol="0">
            <a:normAutofit/>
          </a:bodyPr>
          <a:lstStyle/>
          <a:p>
            <a:pPr fontAlgn="auto">
              <a:spcAft>
                <a:spcPts val="0"/>
              </a:spcAft>
              <a:defRPr/>
            </a:pPr>
            <a:r>
              <a:rPr lang="en-US" sz="3200" b="1" dirty="0" smtClean="0">
                <a:latin typeface="+mn-lt"/>
              </a:rPr>
              <a:t>Current Carrying Capacity</a:t>
            </a:r>
            <a:endParaRPr lang="en-US" sz="3200" b="1" dirty="0">
              <a:latin typeface="+mn-lt"/>
            </a:endParaRPr>
          </a:p>
        </p:txBody>
      </p:sp>
      <p:cxnSp>
        <p:nvCxnSpPr>
          <p:cNvPr id="13" name="Straight Arrow Connector 12"/>
          <p:cNvCxnSpPr/>
          <p:nvPr/>
        </p:nvCxnSpPr>
        <p:spPr>
          <a:xfrm>
            <a:off x="3338513" y="1889125"/>
            <a:ext cx="976312" cy="0"/>
          </a:xfrm>
          <a:prstGeom prst="straightConnector1">
            <a:avLst/>
          </a:prstGeom>
          <a:ln w="76200">
            <a:solidFill>
              <a:schemeClr val="tx1">
                <a:lumMod val="65000"/>
                <a:lumOff val="35000"/>
              </a:schemeClr>
            </a:solidFill>
            <a:tailEnd type="stealth"/>
          </a:ln>
        </p:spPr>
        <p:style>
          <a:lnRef idx="1">
            <a:schemeClr val="accent1"/>
          </a:lnRef>
          <a:fillRef idx="0">
            <a:schemeClr val="accent1"/>
          </a:fillRef>
          <a:effectRef idx="0">
            <a:schemeClr val="accent1"/>
          </a:effectRef>
          <a:fontRef idx="minor">
            <a:schemeClr val="tx1"/>
          </a:fontRef>
        </p:style>
      </p:cxnSp>
      <p:graphicFrame>
        <p:nvGraphicFramePr>
          <p:cNvPr id="30" name="Chart 29"/>
          <p:cNvGraphicFramePr>
            <a:graphicFrameLocks/>
          </p:cNvGraphicFramePr>
          <p:nvPr/>
        </p:nvGraphicFramePr>
        <p:xfrm>
          <a:off x="5532946" y="5179889"/>
          <a:ext cx="2049381" cy="984605"/>
        </p:xfrm>
        <a:graphic>
          <a:graphicData uri="http://schemas.openxmlformats.org/drawingml/2006/chart">
            <c:chart xmlns:c="http://schemas.openxmlformats.org/drawingml/2006/chart" xmlns:r="http://schemas.openxmlformats.org/officeDocument/2006/relationships" r:id="rId3"/>
          </a:graphicData>
        </a:graphic>
      </p:graphicFrame>
      <p:pic>
        <p:nvPicPr>
          <p:cNvPr id="2867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463" y="611188"/>
            <a:ext cx="4572000" cy="415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15"/>
          <p:cNvPicPr>
            <a:picLocks noChangeAspect="1"/>
          </p:cNvPicPr>
          <p:nvPr/>
        </p:nvPicPr>
        <p:blipFill>
          <a:blip r:embed="rId5">
            <a:extLst>
              <a:ext uri="{28A0092B-C50C-407E-A947-70E740481C1C}">
                <a14:useLocalDpi xmlns:a14="http://schemas.microsoft.com/office/drawing/2010/main" val="0"/>
              </a:ext>
            </a:extLst>
          </a:blip>
          <a:srcRect l="67558" r="1608"/>
          <a:stretch>
            <a:fillRect/>
          </a:stretch>
        </p:blipFill>
        <p:spPr bwMode="auto">
          <a:xfrm>
            <a:off x="4481513" y="730250"/>
            <a:ext cx="4662487"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Box 6"/>
          <p:cNvSpPr txBox="1">
            <a:spLocks noChangeArrowheads="1"/>
          </p:cNvSpPr>
          <p:nvPr/>
        </p:nvSpPr>
        <p:spPr bwMode="auto">
          <a:xfrm>
            <a:off x="4633913" y="3333750"/>
            <a:ext cx="630237" cy="153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tIns="0" rIns="0" bIns="0">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1000">
                <a:latin typeface="Lucida Console" pitchFamily="49" charset="0"/>
              </a:rPr>
              <a:t>Current</a:t>
            </a:r>
          </a:p>
        </p:txBody>
      </p:sp>
      <p:graphicFrame>
        <p:nvGraphicFramePr>
          <p:cNvPr id="17" name="Chart 16"/>
          <p:cNvGraphicFramePr>
            <a:graphicFrameLocks/>
          </p:cNvGraphicFramePr>
          <p:nvPr/>
        </p:nvGraphicFramePr>
        <p:xfrm>
          <a:off x="2008598" y="5141288"/>
          <a:ext cx="2306548" cy="1008512"/>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65088"/>
            <a:ext cx="5918200" cy="1325562"/>
          </a:xfrm>
        </p:spPr>
        <p:txBody>
          <a:bodyPr/>
          <a:lstStyle/>
          <a:p>
            <a:r>
              <a:rPr lang="en-US" altLang="en-US" sz="3200" b="1" smtClean="0"/>
              <a:t>KMQ 1: Limiting Factors</a:t>
            </a:r>
          </a:p>
        </p:txBody>
      </p:sp>
      <p:pic>
        <p:nvPicPr>
          <p:cNvPr id="33795" name="Picture 2"/>
          <p:cNvPicPr>
            <a:picLocks noChangeAspect="1"/>
          </p:cNvPicPr>
          <p:nvPr/>
        </p:nvPicPr>
        <p:blipFill>
          <a:blip r:embed="rId3">
            <a:extLst>
              <a:ext uri="{28A0092B-C50C-407E-A947-70E740481C1C}">
                <a14:useLocalDpi xmlns:a14="http://schemas.microsoft.com/office/drawing/2010/main" val="0"/>
              </a:ext>
            </a:extLst>
          </a:blip>
          <a:srcRect l="1315" t="59456" r="68193" b="8708"/>
          <a:stretch>
            <a:fillRect/>
          </a:stretch>
        </p:blipFill>
        <p:spPr bwMode="auto">
          <a:xfrm>
            <a:off x="55563" y="3140075"/>
            <a:ext cx="2955925"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
          <p:cNvPicPr>
            <a:picLocks noChangeAspect="1"/>
          </p:cNvPicPr>
          <p:nvPr/>
        </p:nvPicPr>
        <p:blipFill>
          <a:blip r:embed="rId4">
            <a:extLst>
              <a:ext uri="{28A0092B-C50C-407E-A947-70E740481C1C}">
                <a14:useLocalDpi xmlns:a14="http://schemas.microsoft.com/office/drawing/2010/main" val="0"/>
              </a:ext>
            </a:extLst>
          </a:blip>
          <a:srcRect l="18996" t="35239" r="40263" b="27483"/>
          <a:stretch>
            <a:fillRect/>
          </a:stretch>
        </p:blipFill>
        <p:spPr bwMode="auto">
          <a:xfrm>
            <a:off x="5314950" y="-4763"/>
            <a:ext cx="3933825" cy="339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96350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28650" y="74613"/>
            <a:ext cx="7886700" cy="1325562"/>
          </a:xfrm>
        </p:spPr>
        <p:txBody>
          <a:bodyPr anchor="b"/>
          <a:lstStyle/>
          <a:p>
            <a:pPr algn="ctr"/>
            <a:r>
              <a:rPr lang="en-US" altLang="en-US" sz="3200" b="1" smtClean="0"/>
              <a:t>Work Flow</a:t>
            </a:r>
          </a:p>
        </p:txBody>
      </p:sp>
      <p:grpSp>
        <p:nvGrpSpPr>
          <p:cNvPr id="5123" name="Group 5"/>
          <p:cNvGrpSpPr>
            <a:grpSpLocks/>
          </p:cNvGrpSpPr>
          <p:nvPr/>
        </p:nvGrpSpPr>
        <p:grpSpPr bwMode="auto">
          <a:xfrm>
            <a:off x="136525" y="2263775"/>
            <a:ext cx="9007475" cy="1992313"/>
            <a:chOff x="215349" y="1208678"/>
            <a:chExt cx="9006777" cy="1992197"/>
          </a:xfrm>
        </p:grpSpPr>
        <p:grpSp>
          <p:nvGrpSpPr>
            <p:cNvPr id="5125" name="Group 6"/>
            <p:cNvGrpSpPr>
              <a:grpSpLocks/>
            </p:cNvGrpSpPr>
            <p:nvPr/>
          </p:nvGrpSpPr>
          <p:grpSpPr bwMode="auto">
            <a:xfrm>
              <a:off x="215349" y="1208678"/>
              <a:ext cx="9006777" cy="1992197"/>
              <a:chOff x="152401" y="1102389"/>
              <a:chExt cx="9006777" cy="1992197"/>
            </a:xfrm>
          </p:grpSpPr>
          <p:sp>
            <p:nvSpPr>
              <p:cNvPr id="11" name="Rounded Rectangle 10"/>
              <p:cNvSpPr/>
              <p:nvPr/>
            </p:nvSpPr>
            <p:spPr>
              <a:xfrm>
                <a:off x="152401" y="2131029"/>
                <a:ext cx="1469911" cy="957207"/>
              </a:xfrm>
              <a:prstGeom prst="roundRect">
                <a:avLst/>
              </a:prstGeom>
              <a:solidFill>
                <a:schemeClr val="bg1"/>
              </a:solidFill>
              <a:ln>
                <a:prstDash val="solid"/>
              </a:ln>
              <a:effectLst>
                <a:outerShdw blurRad="88900" dist="114300" dir="8220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Collect data</a:t>
                </a:r>
              </a:p>
              <a:p>
                <a:pPr algn="ctr" fontAlgn="auto">
                  <a:spcBef>
                    <a:spcPts val="0"/>
                  </a:spcBef>
                  <a:spcAft>
                    <a:spcPts val="0"/>
                  </a:spcAft>
                  <a:defRPr/>
                </a:pPr>
                <a:r>
                  <a:rPr lang="en-US" sz="1200" dirty="0">
                    <a:solidFill>
                      <a:schemeClr val="tx1"/>
                    </a:solidFill>
                  </a:rPr>
                  <a:t>(habitat </a:t>
                </a:r>
              </a:p>
              <a:p>
                <a:pPr algn="ctr" fontAlgn="auto">
                  <a:spcBef>
                    <a:spcPts val="0"/>
                  </a:spcBef>
                  <a:spcAft>
                    <a:spcPts val="0"/>
                  </a:spcAft>
                  <a:defRPr/>
                </a:pPr>
                <a:r>
                  <a:rPr lang="en-US" sz="1200" dirty="0">
                    <a:solidFill>
                      <a:schemeClr val="tx1"/>
                    </a:solidFill>
                  </a:rPr>
                  <a:t>and if possible fish)</a:t>
                </a:r>
                <a:endParaRPr lang="en-US" sz="1200" dirty="0">
                  <a:solidFill>
                    <a:schemeClr val="tx1"/>
                  </a:solidFill>
                </a:endParaRPr>
              </a:p>
            </p:txBody>
          </p:sp>
          <p:sp>
            <p:nvSpPr>
              <p:cNvPr id="12" name="Rounded Rectangle 11"/>
              <p:cNvSpPr/>
              <p:nvPr/>
            </p:nvSpPr>
            <p:spPr>
              <a:xfrm>
                <a:off x="2928724" y="1102389"/>
                <a:ext cx="1430226" cy="850850"/>
              </a:xfrm>
              <a:prstGeom prst="roundRect">
                <a:avLst/>
              </a:prstGeom>
              <a:solidFill>
                <a:schemeClr val="bg1"/>
              </a:solidFill>
              <a:ln>
                <a:prstDash val="solid"/>
              </a:ln>
              <a:effectLst>
                <a:outerShdw blurRad="88900" dist="114300" dir="8220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Improve on</a:t>
                </a:r>
              </a:p>
              <a:p>
                <a:pPr algn="ctr" fontAlgn="auto">
                  <a:spcBef>
                    <a:spcPts val="0"/>
                  </a:spcBef>
                  <a:spcAft>
                    <a:spcPts val="0"/>
                  </a:spcAft>
                  <a:defRPr/>
                </a:pPr>
                <a:r>
                  <a:rPr lang="en-US" sz="1400" dirty="0">
                    <a:solidFill>
                      <a:schemeClr val="tx1"/>
                    </a:solidFill>
                  </a:rPr>
                  <a:t>fish-habitat</a:t>
                </a:r>
              </a:p>
              <a:p>
                <a:pPr algn="ctr" fontAlgn="auto">
                  <a:spcBef>
                    <a:spcPts val="0"/>
                  </a:spcBef>
                  <a:spcAft>
                    <a:spcPts val="0"/>
                  </a:spcAft>
                  <a:defRPr/>
                </a:pPr>
                <a:r>
                  <a:rPr lang="en-US" sz="1400" dirty="0">
                    <a:solidFill>
                      <a:schemeClr val="tx1"/>
                    </a:solidFill>
                  </a:rPr>
                  <a:t>relationships</a:t>
                </a:r>
              </a:p>
            </p:txBody>
          </p:sp>
          <p:sp>
            <p:nvSpPr>
              <p:cNvPr id="13" name="Rounded Rectangle 12"/>
              <p:cNvSpPr/>
              <p:nvPr/>
            </p:nvSpPr>
            <p:spPr>
              <a:xfrm>
                <a:off x="3825591" y="2097694"/>
                <a:ext cx="1554043" cy="990542"/>
              </a:xfrm>
              <a:prstGeom prst="roundRect">
                <a:avLst/>
              </a:prstGeom>
              <a:solidFill>
                <a:schemeClr val="bg1"/>
              </a:solidFill>
              <a:ln>
                <a:prstDash val="solid"/>
              </a:ln>
              <a:effectLst>
                <a:outerShdw blurRad="88900" dist="114300" dir="8220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Translate habitat to fish response</a:t>
                </a:r>
              </a:p>
              <a:p>
                <a:pPr algn="ctr" fontAlgn="auto">
                  <a:spcBef>
                    <a:spcPts val="0"/>
                  </a:spcBef>
                  <a:spcAft>
                    <a:spcPts val="0"/>
                  </a:spcAft>
                  <a:defRPr/>
                </a:pPr>
                <a:endParaRPr lang="en-US" sz="1200" dirty="0">
                  <a:solidFill>
                    <a:schemeClr val="tx1"/>
                  </a:solidFill>
                </a:endParaRPr>
              </a:p>
            </p:txBody>
          </p:sp>
          <p:sp>
            <p:nvSpPr>
              <p:cNvPr id="14" name="Rounded Rectangle 13"/>
              <p:cNvSpPr/>
              <p:nvPr/>
            </p:nvSpPr>
            <p:spPr>
              <a:xfrm>
                <a:off x="7557515" y="2096106"/>
                <a:ext cx="1601663" cy="992130"/>
              </a:xfrm>
              <a:prstGeom prst="roundRect">
                <a:avLst/>
              </a:prstGeom>
              <a:solidFill>
                <a:schemeClr val="bg1"/>
              </a:solidFill>
              <a:ln>
                <a:prstDash val="solid"/>
              </a:ln>
              <a:effectLst>
                <a:outerShdw blurRad="88900" dist="114300" dir="8220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Evaluate population level response</a:t>
                </a:r>
                <a:endParaRPr lang="en-US" sz="1600" dirty="0">
                  <a:solidFill>
                    <a:schemeClr val="tx1"/>
                  </a:solidFill>
                </a:endParaRPr>
              </a:p>
            </p:txBody>
          </p:sp>
          <p:cxnSp>
            <p:nvCxnSpPr>
              <p:cNvPr id="15" name="Straight Arrow Connector 14"/>
              <p:cNvCxnSpPr>
                <a:stCxn id="11" idx="3"/>
                <a:endCxn id="18" idx="1"/>
              </p:cNvCxnSpPr>
              <p:nvPr/>
            </p:nvCxnSpPr>
            <p:spPr>
              <a:xfrm>
                <a:off x="1622312" y="2610426"/>
                <a:ext cx="273029" cy="0"/>
              </a:xfrm>
              <a:prstGeom prst="straightConnector1">
                <a:avLst/>
              </a:prstGeom>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8" idx="0"/>
                <a:endCxn id="12" idx="1"/>
              </p:cNvCxnSpPr>
              <p:nvPr/>
            </p:nvCxnSpPr>
            <p:spPr>
              <a:xfrm flipV="1">
                <a:off x="2622360" y="1527814"/>
                <a:ext cx="306364" cy="603215"/>
              </a:xfrm>
              <a:prstGeom prst="straightConnector1">
                <a:avLst/>
              </a:prstGeom>
              <a:ln w="1905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3"/>
                <a:endCxn id="13" idx="0"/>
              </p:cNvCxnSpPr>
              <p:nvPr/>
            </p:nvCxnSpPr>
            <p:spPr>
              <a:xfrm>
                <a:off x="4358950" y="1527814"/>
                <a:ext cx="244456" cy="569880"/>
              </a:xfrm>
              <a:prstGeom prst="straightConnector1">
                <a:avLst/>
              </a:prstGeom>
              <a:ln w="1905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895341" y="2131029"/>
                <a:ext cx="1454037" cy="957207"/>
              </a:xfrm>
              <a:prstGeom prst="roundRect">
                <a:avLst/>
              </a:prstGeom>
              <a:solidFill>
                <a:schemeClr val="bg1"/>
              </a:solidFill>
              <a:ln>
                <a:prstDash val="solid"/>
              </a:ln>
              <a:effectLst>
                <a:outerShdw blurRad="88900" dist="114300" dir="8220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Describe components of fish habitat</a:t>
                </a:r>
              </a:p>
              <a:p>
                <a:pPr algn="ctr" fontAlgn="auto">
                  <a:spcBef>
                    <a:spcPts val="0"/>
                  </a:spcBef>
                  <a:spcAft>
                    <a:spcPts val="0"/>
                  </a:spcAft>
                  <a:defRPr/>
                </a:pPr>
                <a:endParaRPr lang="en-US" sz="1200" dirty="0">
                  <a:solidFill>
                    <a:schemeClr val="tx1"/>
                  </a:solidFill>
                </a:endParaRPr>
              </a:p>
            </p:txBody>
          </p:sp>
          <p:cxnSp>
            <p:nvCxnSpPr>
              <p:cNvPr id="19" name="Straight Arrow Connector 18"/>
              <p:cNvCxnSpPr>
                <a:stCxn id="18" idx="3"/>
                <a:endCxn id="13" idx="1"/>
              </p:cNvCxnSpPr>
              <p:nvPr/>
            </p:nvCxnSpPr>
            <p:spPr>
              <a:xfrm flipV="1">
                <a:off x="3349378" y="2592965"/>
                <a:ext cx="476213" cy="17461"/>
              </a:xfrm>
              <a:prstGeom prst="straightConnector1">
                <a:avLst/>
              </a:prstGeom>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9" idx="3"/>
                <a:endCxn id="14" idx="1"/>
              </p:cNvCxnSpPr>
              <p:nvPr/>
            </p:nvCxnSpPr>
            <p:spPr>
              <a:xfrm flipV="1">
                <a:off x="7247976" y="2592965"/>
                <a:ext cx="309539" cy="6350"/>
              </a:xfrm>
              <a:prstGeom prst="straightConnector1">
                <a:avLst/>
              </a:prstGeom>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14" idx="2"/>
                <a:endCxn id="11" idx="2"/>
              </p:cNvCxnSpPr>
              <p:nvPr/>
            </p:nvCxnSpPr>
            <p:spPr>
              <a:xfrm rot="5400000">
                <a:off x="4622455" y="-646862"/>
                <a:ext cx="12699" cy="7470196"/>
              </a:xfrm>
              <a:prstGeom prst="bentConnector3">
                <a:avLst>
                  <a:gd name="adj1" fmla="val 1800000"/>
                </a:avLst>
              </a:prstGeom>
              <a:ln w="28575">
                <a:solidFill>
                  <a:schemeClr val="tx1"/>
                </a:solidFill>
                <a:prstDash val="sysDash"/>
                <a:headEnd type="none" w="med" len="med"/>
                <a:tailEnd type="triangle" w="lg" len="med"/>
              </a:ln>
            </p:spPr>
            <p:style>
              <a:lnRef idx="1">
                <a:schemeClr val="accent1"/>
              </a:lnRef>
              <a:fillRef idx="0">
                <a:schemeClr val="accent1"/>
              </a:fillRef>
              <a:effectRef idx="0">
                <a:schemeClr val="accent1"/>
              </a:effectRef>
              <a:fontRef idx="minor">
                <a:schemeClr val="tx1"/>
              </a:fontRef>
            </p:style>
          </p:cxnSp>
        </p:grpSp>
        <p:grpSp>
          <p:nvGrpSpPr>
            <p:cNvPr id="5126" name="Group 7"/>
            <p:cNvGrpSpPr>
              <a:grpSpLocks/>
            </p:cNvGrpSpPr>
            <p:nvPr/>
          </p:nvGrpSpPr>
          <p:grpSpPr bwMode="auto">
            <a:xfrm>
              <a:off x="5442314" y="2217492"/>
              <a:ext cx="1869202" cy="977034"/>
              <a:chOff x="5442314" y="2217492"/>
              <a:chExt cx="1869202" cy="977034"/>
            </a:xfrm>
          </p:grpSpPr>
          <p:sp>
            <p:nvSpPr>
              <p:cNvPr id="9" name="Rounded Rectangle 8"/>
              <p:cNvSpPr/>
              <p:nvPr/>
            </p:nvSpPr>
            <p:spPr>
              <a:xfrm>
                <a:off x="5793392" y="2218269"/>
                <a:ext cx="1517532" cy="976256"/>
              </a:xfrm>
              <a:prstGeom prst="roundRect">
                <a:avLst/>
              </a:prstGeom>
              <a:solidFill>
                <a:schemeClr val="bg1"/>
              </a:solidFill>
              <a:ln>
                <a:prstDash val="solid"/>
              </a:ln>
              <a:effectLst>
                <a:outerShdw blurRad="88900" dist="114300" dir="8220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Extrapolate across the watershed</a:t>
                </a:r>
              </a:p>
              <a:p>
                <a:pPr algn="ctr" fontAlgn="auto">
                  <a:spcBef>
                    <a:spcPts val="0"/>
                  </a:spcBef>
                  <a:spcAft>
                    <a:spcPts val="0"/>
                  </a:spcAft>
                  <a:defRPr/>
                </a:pPr>
                <a:endParaRPr lang="en-US" sz="1200" dirty="0">
                  <a:solidFill>
                    <a:schemeClr val="tx1"/>
                  </a:solidFill>
                </a:endParaRPr>
              </a:p>
            </p:txBody>
          </p:sp>
          <p:cxnSp>
            <p:nvCxnSpPr>
              <p:cNvPr id="10" name="Straight Arrow Connector 9"/>
              <p:cNvCxnSpPr>
                <a:stCxn id="13" idx="3"/>
                <a:endCxn id="9" idx="1"/>
              </p:cNvCxnSpPr>
              <p:nvPr/>
            </p:nvCxnSpPr>
            <p:spPr>
              <a:xfrm>
                <a:off x="5442582" y="2699254"/>
                <a:ext cx="350810" cy="7937"/>
              </a:xfrm>
              <a:prstGeom prst="straightConnector1">
                <a:avLst/>
              </a:prstGeom>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grpSp>
      </p:grpSp>
      <p:sp>
        <p:nvSpPr>
          <p:cNvPr id="5124" name="TextBox 32"/>
          <p:cNvSpPr txBox="1">
            <a:spLocks noChangeArrowheads="1"/>
          </p:cNvSpPr>
          <p:nvPr/>
        </p:nvSpPr>
        <p:spPr bwMode="auto">
          <a:xfrm>
            <a:off x="877888" y="5613400"/>
            <a:ext cx="9144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t>DATA</a:t>
            </a:r>
            <a:r>
              <a:rPr lang="en-US" altLang="en-US">
                <a:sym typeface="Wingdings" pitchFamily="2" charset="2"/>
              </a:rPr>
              <a:t>   		METRICS	           INDICATORS       SUMMARY PRODUCTS</a:t>
            </a:r>
            <a:endParaRPr lang="en-US"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28650" y="74613"/>
            <a:ext cx="7886700" cy="1325562"/>
          </a:xfrm>
        </p:spPr>
        <p:txBody>
          <a:bodyPr anchor="b"/>
          <a:lstStyle/>
          <a:p>
            <a:pPr algn="ctr"/>
            <a:r>
              <a:rPr lang="en-US" altLang="en-US" sz="3200" b="1" smtClean="0"/>
              <a:t>Work Flow</a:t>
            </a:r>
          </a:p>
        </p:txBody>
      </p:sp>
      <p:grpSp>
        <p:nvGrpSpPr>
          <p:cNvPr id="6147" name="Group 5"/>
          <p:cNvGrpSpPr>
            <a:grpSpLocks/>
          </p:cNvGrpSpPr>
          <p:nvPr/>
        </p:nvGrpSpPr>
        <p:grpSpPr bwMode="auto">
          <a:xfrm>
            <a:off x="123825" y="2463800"/>
            <a:ext cx="8926513" cy="2003425"/>
            <a:chOff x="215349" y="1208678"/>
            <a:chExt cx="8926397" cy="2003760"/>
          </a:xfrm>
        </p:grpSpPr>
        <p:grpSp>
          <p:nvGrpSpPr>
            <p:cNvPr id="6151" name="Group 6"/>
            <p:cNvGrpSpPr>
              <a:grpSpLocks/>
            </p:cNvGrpSpPr>
            <p:nvPr/>
          </p:nvGrpSpPr>
          <p:grpSpPr bwMode="auto">
            <a:xfrm>
              <a:off x="215349" y="1208678"/>
              <a:ext cx="8926397" cy="2003760"/>
              <a:chOff x="152401" y="1102389"/>
              <a:chExt cx="8926397" cy="2003760"/>
            </a:xfrm>
          </p:grpSpPr>
          <p:sp>
            <p:nvSpPr>
              <p:cNvPr id="11" name="Rounded Rectangle 10"/>
              <p:cNvSpPr/>
              <p:nvPr/>
            </p:nvSpPr>
            <p:spPr>
              <a:xfrm>
                <a:off x="152401" y="2131261"/>
                <a:ext cx="1470006" cy="957423"/>
              </a:xfrm>
              <a:prstGeom prst="roundRect">
                <a:avLst/>
              </a:prstGeom>
              <a:solidFill>
                <a:schemeClr val="bg1"/>
              </a:solidFill>
              <a:effectLst>
                <a:outerShdw blurRad="88900" dist="114300" dir="8220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Collect data</a:t>
                </a:r>
              </a:p>
              <a:p>
                <a:pPr algn="ctr" fontAlgn="auto">
                  <a:spcBef>
                    <a:spcPts val="0"/>
                  </a:spcBef>
                  <a:spcAft>
                    <a:spcPts val="0"/>
                  </a:spcAft>
                  <a:defRPr/>
                </a:pPr>
                <a:r>
                  <a:rPr lang="en-US" sz="1200" dirty="0">
                    <a:solidFill>
                      <a:schemeClr val="tx1"/>
                    </a:solidFill>
                  </a:rPr>
                  <a:t>(habitat </a:t>
                </a:r>
              </a:p>
              <a:p>
                <a:pPr algn="ctr" fontAlgn="auto">
                  <a:spcBef>
                    <a:spcPts val="0"/>
                  </a:spcBef>
                  <a:spcAft>
                    <a:spcPts val="0"/>
                  </a:spcAft>
                  <a:defRPr/>
                </a:pPr>
                <a:r>
                  <a:rPr lang="en-US" sz="1200" dirty="0">
                    <a:solidFill>
                      <a:schemeClr val="tx1"/>
                    </a:solidFill>
                  </a:rPr>
                  <a:t>and if possible fish)</a:t>
                </a:r>
                <a:endParaRPr lang="en-US" sz="1200" dirty="0">
                  <a:solidFill>
                    <a:schemeClr val="tx1"/>
                  </a:solidFill>
                </a:endParaRPr>
              </a:p>
            </p:txBody>
          </p:sp>
          <p:sp>
            <p:nvSpPr>
              <p:cNvPr id="12" name="Rounded Rectangle 11"/>
              <p:cNvSpPr/>
              <p:nvPr/>
            </p:nvSpPr>
            <p:spPr>
              <a:xfrm>
                <a:off x="2928903" y="1102389"/>
                <a:ext cx="1430318" cy="851042"/>
              </a:xfrm>
              <a:prstGeom prst="roundRect">
                <a:avLst/>
              </a:prstGeom>
              <a:solidFill>
                <a:schemeClr val="bg1"/>
              </a:solidFill>
              <a:effectLst>
                <a:outerShdw blurRad="88900" dist="114300" dir="8220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Improve on</a:t>
                </a:r>
              </a:p>
              <a:p>
                <a:pPr algn="ctr" fontAlgn="auto">
                  <a:spcBef>
                    <a:spcPts val="0"/>
                  </a:spcBef>
                  <a:spcAft>
                    <a:spcPts val="0"/>
                  </a:spcAft>
                  <a:defRPr/>
                </a:pPr>
                <a:r>
                  <a:rPr lang="en-US" sz="1400" dirty="0">
                    <a:solidFill>
                      <a:schemeClr val="tx1"/>
                    </a:solidFill>
                  </a:rPr>
                  <a:t>fish-habitat</a:t>
                </a:r>
              </a:p>
              <a:p>
                <a:pPr algn="ctr" fontAlgn="auto">
                  <a:spcBef>
                    <a:spcPts val="0"/>
                  </a:spcBef>
                  <a:spcAft>
                    <a:spcPts val="0"/>
                  </a:spcAft>
                  <a:defRPr/>
                </a:pPr>
                <a:r>
                  <a:rPr lang="en-US" sz="1400" dirty="0">
                    <a:solidFill>
                      <a:schemeClr val="tx1"/>
                    </a:solidFill>
                  </a:rPr>
                  <a:t>relationships</a:t>
                </a:r>
              </a:p>
            </p:txBody>
          </p:sp>
          <p:sp>
            <p:nvSpPr>
              <p:cNvPr id="13" name="Rounded Rectangle 12"/>
              <p:cNvSpPr/>
              <p:nvPr/>
            </p:nvSpPr>
            <p:spPr>
              <a:xfrm>
                <a:off x="3938540" y="2115383"/>
                <a:ext cx="1554142" cy="990766"/>
              </a:xfrm>
              <a:prstGeom prst="roundRect">
                <a:avLst/>
              </a:prstGeom>
              <a:solidFill>
                <a:schemeClr val="bg1"/>
              </a:solidFill>
              <a:effectLst>
                <a:outerShdw blurRad="88900" dist="114300" dir="8220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Translate habitat to fish response</a:t>
                </a:r>
              </a:p>
              <a:p>
                <a:pPr algn="ctr" fontAlgn="auto">
                  <a:spcBef>
                    <a:spcPts val="0"/>
                  </a:spcBef>
                  <a:spcAft>
                    <a:spcPts val="0"/>
                  </a:spcAft>
                  <a:defRPr/>
                </a:pPr>
                <a:endParaRPr lang="en-US" sz="1200" dirty="0">
                  <a:solidFill>
                    <a:schemeClr val="tx1"/>
                  </a:solidFill>
                </a:endParaRPr>
              </a:p>
            </p:txBody>
          </p:sp>
          <p:sp>
            <p:nvSpPr>
              <p:cNvPr id="14" name="Rounded Rectangle 13"/>
              <p:cNvSpPr/>
              <p:nvPr/>
            </p:nvSpPr>
            <p:spPr>
              <a:xfrm>
                <a:off x="7556405" y="2155078"/>
                <a:ext cx="1522393" cy="919316"/>
              </a:xfrm>
              <a:prstGeom prst="roundRect">
                <a:avLst/>
              </a:prstGeom>
              <a:solidFill>
                <a:schemeClr val="bg1"/>
              </a:solidFill>
              <a:effectLst>
                <a:outerShdw blurRad="88900" dist="114300" dir="8220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Evaluate population level response</a:t>
                </a:r>
                <a:endParaRPr lang="en-US" sz="1600" dirty="0">
                  <a:solidFill>
                    <a:schemeClr val="tx1"/>
                  </a:solidFill>
                </a:endParaRPr>
              </a:p>
            </p:txBody>
          </p:sp>
          <p:cxnSp>
            <p:nvCxnSpPr>
              <p:cNvPr id="15" name="Straight Arrow Connector 14"/>
              <p:cNvCxnSpPr>
                <a:stCxn id="11" idx="3"/>
                <a:endCxn id="18" idx="1"/>
              </p:cNvCxnSpPr>
              <p:nvPr/>
            </p:nvCxnSpPr>
            <p:spPr>
              <a:xfrm>
                <a:off x="1622407" y="2609179"/>
                <a:ext cx="27304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8" idx="0"/>
                <a:endCxn id="12" idx="1"/>
              </p:cNvCxnSpPr>
              <p:nvPr/>
            </p:nvCxnSpPr>
            <p:spPr>
              <a:xfrm flipV="1">
                <a:off x="2622519" y="1527910"/>
                <a:ext cx="306384" cy="60335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3"/>
                <a:endCxn id="13" idx="0"/>
              </p:cNvCxnSpPr>
              <p:nvPr/>
            </p:nvCxnSpPr>
            <p:spPr>
              <a:xfrm>
                <a:off x="4359221" y="1527910"/>
                <a:ext cx="355595" cy="58747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895453" y="2131261"/>
                <a:ext cx="1454131" cy="957423"/>
              </a:xfrm>
              <a:prstGeom prst="roundRect">
                <a:avLst/>
              </a:prstGeom>
              <a:solidFill>
                <a:schemeClr val="bg1"/>
              </a:solidFill>
              <a:effectLst>
                <a:outerShdw blurRad="88900" dist="114300" dir="8220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Describe components of fish habitat</a:t>
                </a:r>
              </a:p>
              <a:p>
                <a:pPr algn="ctr" fontAlgn="auto">
                  <a:spcBef>
                    <a:spcPts val="0"/>
                  </a:spcBef>
                  <a:spcAft>
                    <a:spcPts val="0"/>
                  </a:spcAft>
                  <a:defRPr/>
                </a:pPr>
                <a:endParaRPr lang="en-US" sz="1200" dirty="0">
                  <a:solidFill>
                    <a:schemeClr val="tx1"/>
                  </a:solidFill>
                </a:endParaRPr>
              </a:p>
            </p:txBody>
          </p:sp>
          <p:cxnSp>
            <p:nvCxnSpPr>
              <p:cNvPr id="19" name="Straight Arrow Connector 18"/>
              <p:cNvCxnSpPr>
                <a:stCxn id="18" idx="3"/>
                <a:endCxn id="13" idx="1"/>
              </p:cNvCxnSpPr>
              <p:nvPr/>
            </p:nvCxnSpPr>
            <p:spPr>
              <a:xfrm>
                <a:off x="3349584" y="2609179"/>
                <a:ext cx="588955"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9" idx="3"/>
                <a:endCxn id="14" idx="1"/>
              </p:cNvCxnSpPr>
              <p:nvPr/>
            </p:nvCxnSpPr>
            <p:spPr>
              <a:xfrm flipV="1">
                <a:off x="7248434" y="2615530"/>
                <a:ext cx="307971" cy="31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14" idx="2"/>
                <a:endCxn id="11" idx="2"/>
              </p:cNvCxnSpPr>
              <p:nvPr/>
            </p:nvCxnSpPr>
            <p:spPr>
              <a:xfrm rot="5400000">
                <a:off x="4595755" y="-633957"/>
                <a:ext cx="14290" cy="7430990"/>
              </a:xfrm>
              <a:prstGeom prst="bentConnector3">
                <a:avLst>
                  <a:gd name="adj1" fmla="val 1835236"/>
                </a:avLst>
              </a:prstGeom>
              <a:ln w="28575">
                <a:solidFill>
                  <a:schemeClr val="tx1"/>
                </a:solidFill>
                <a:prstDash val="lgDash"/>
                <a:tailEnd type="arrow"/>
              </a:ln>
            </p:spPr>
            <p:style>
              <a:lnRef idx="1">
                <a:schemeClr val="accent1"/>
              </a:lnRef>
              <a:fillRef idx="0">
                <a:schemeClr val="accent1"/>
              </a:fillRef>
              <a:effectRef idx="0">
                <a:schemeClr val="accent1"/>
              </a:effectRef>
              <a:fontRef idx="minor">
                <a:schemeClr val="tx1"/>
              </a:fontRef>
            </p:style>
          </p:cxnSp>
        </p:grpSp>
        <p:grpSp>
          <p:nvGrpSpPr>
            <p:cNvPr id="6152" name="Group 7"/>
            <p:cNvGrpSpPr>
              <a:grpSpLocks/>
            </p:cNvGrpSpPr>
            <p:nvPr/>
          </p:nvGrpSpPr>
          <p:grpSpPr bwMode="auto">
            <a:xfrm>
              <a:off x="5555219" y="2264708"/>
              <a:ext cx="1756297" cy="920275"/>
              <a:chOff x="5555219" y="2264708"/>
              <a:chExt cx="1756297" cy="920275"/>
            </a:xfrm>
          </p:grpSpPr>
          <p:sp>
            <p:nvSpPr>
              <p:cNvPr id="9" name="Rounded Rectangle 8"/>
              <p:cNvSpPr/>
              <p:nvPr/>
            </p:nvSpPr>
            <p:spPr>
              <a:xfrm>
                <a:off x="5873126" y="2264543"/>
                <a:ext cx="1438256" cy="920904"/>
              </a:xfrm>
              <a:prstGeom prst="roundRect">
                <a:avLst/>
              </a:prstGeom>
              <a:solidFill>
                <a:schemeClr val="bg1"/>
              </a:solidFill>
              <a:effectLst>
                <a:outerShdw blurRad="88900" dist="114300" dir="8220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Extrapolate across the watershed</a:t>
                </a:r>
              </a:p>
              <a:p>
                <a:pPr algn="ctr" fontAlgn="auto">
                  <a:spcBef>
                    <a:spcPts val="0"/>
                  </a:spcBef>
                  <a:spcAft>
                    <a:spcPts val="0"/>
                  </a:spcAft>
                  <a:defRPr/>
                </a:pPr>
                <a:endParaRPr lang="en-US" sz="1200" dirty="0">
                  <a:solidFill>
                    <a:schemeClr val="tx1"/>
                  </a:solidFill>
                </a:endParaRPr>
              </a:p>
            </p:txBody>
          </p:sp>
          <p:cxnSp>
            <p:nvCxnSpPr>
              <p:cNvPr id="10" name="Straight Arrow Connector 9"/>
              <p:cNvCxnSpPr>
                <a:stCxn id="13" idx="3"/>
                <a:endCxn id="9" idx="1"/>
              </p:cNvCxnSpPr>
              <p:nvPr/>
            </p:nvCxnSpPr>
            <p:spPr>
              <a:xfrm>
                <a:off x="5555630" y="2717056"/>
                <a:ext cx="317496" cy="793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sp>
        <p:nvSpPr>
          <p:cNvPr id="22" name="Rounded Rectangle 21"/>
          <p:cNvSpPr/>
          <p:nvPr/>
        </p:nvSpPr>
        <p:spPr>
          <a:xfrm>
            <a:off x="2921000" y="4854575"/>
            <a:ext cx="1431925" cy="850900"/>
          </a:xfrm>
          <a:prstGeom prst="roundRect">
            <a:avLst/>
          </a:prstGeom>
          <a:solidFill>
            <a:schemeClr val="bg1"/>
          </a:solidFill>
          <a:effectLst>
            <a:outerShdw blurRad="88900" dist="114300" dir="8220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Restoration</a:t>
            </a:r>
          </a:p>
        </p:txBody>
      </p:sp>
      <p:cxnSp>
        <p:nvCxnSpPr>
          <p:cNvPr id="23" name="Straight Arrow Connector 22"/>
          <p:cNvCxnSpPr>
            <a:stCxn id="22" idx="1"/>
            <a:endCxn id="18" idx="2"/>
          </p:cNvCxnSpPr>
          <p:nvPr/>
        </p:nvCxnSpPr>
        <p:spPr>
          <a:xfrm flipH="1" flipV="1">
            <a:off x="2593975" y="4449763"/>
            <a:ext cx="327025" cy="83026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2" idx="2"/>
            <a:endCxn id="22" idx="0"/>
          </p:cNvCxnSpPr>
          <p:nvPr/>
        </p:nvCxnSpPr>
        <p:spPr>
          <a:xfrm>
            <a:off x="3616325" y="3314700"/>
            <a:ext cx="20638" cy="15398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28650" y="74613"/>
            <a:ext cx="7886700" cy="1325562"/>
          </a:xfrm>
        </p:spPr>
        <p:txBody>
          <a:bodyPr anchor="b"/>
          <a:lstStyle/>
          <a:p>
            <a:pPr algn="ctr"/>
            <a:r>
              <a:rPr lang="en-US" altLang="en-US" sz="3200" b="1" smtClean="0"/>
              <a:t>Work Flow</a:t>
            </a:r>
          </a:p>
        </p:txBody>
      </p:sp>
      <p:grpSp>
        <p:nvGrpSpPr>
          <p:cNvPr id="7171" name="Group 5"/>
          <p:cNvGrpSpPr>
            <a:grpSpLocks/>
          </p:cNvGrpSpPr>
          <p:nvPr/>
        </p:nvGrpSpPr>
        <p:grpSpPr bwMode="auto">
          <a:xfrm>
            <a:off x="136525" y="2263775"/>
            <a:ext cx="9007475" cy="1992313"/>
            <a:chOff x="215349" y="1208678"/>
            <a:chExt cx="9006777" cy="1992197"/>
          </a:xfrm>
        </p:grpSpPr>
        <p:grpSp>
          <p:nvGrpSpPr>
            <p:cNvPr id="7173" name="Group 6"/>
            <p:cNvGrpSpPr>
              <a:grpSpLocks/>
            </p:cNvGrpSpPr>
            <p:nvPr/>
          </p:nvGrpSpPr>
          <p:grpSpPr bwMode="auto">
            <a:xfrm>
              <a:off x="215349" y="1208678"/>
              <a:ext cx="9006777" cy="1992197"/>
              <a:chOff x="152401" y="1102389"/>
              <a:chExt cx="9006777" cy="1992197"/>
            </a:xfrm>
          </p:grpSpPr>
          <p:sp>
            <p:nvSpPr>
              <p:cNvPr id="11" name="Rounded Rectangle 10"/>
              <p:cNvSpPr/>
              <p:nvPr/>
            </p:nvSpPr>
            <p:spPr>
              <a:xfrm>
                <a:off x="152401" y="2131029"/>
                <a:ext cx="1469911" cy="957207"/>
              </a:xfrm>
              <a:prstGeom prst="roundRect">
                <a:avLst/>
              </a:prstGeom>
              <a:solidFill>
                <a:schemeClr val="bg1"/>
              </a:solidFill>
              <a:ln>
                <a:prstDash val="solid"/>
              </a:ln>
              <a:effectLst>
                <a:outerShdw blurRad="88900" dist="114300" dir="8220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err="1">
                    <a:solidFill>
                      <a:schemeClr val="tx1"/>
                    </a:solidFill>
                  </a:rPr>
                  <a:t>CHaMP</a:t>
                </a:r>
                <a:endParaRPr lang="en-US" sz="1200" dirty="0">
                  <a:solidFill>
                    <a:schemeClr val="tx1"/>
                  </a:solidFill>
                </a:endParaRPr>
              </a:p>
            </p:txBody>
          </p:sp>
          <p:sp>
            <p:nvSpPr>
              <p:cNvPr id="12" name="Rounded Rectangle 11"/>
              <p:cNvSpPr/>
              <p:nvPr/>
            </p:nvSpPr>
            <p:spPr>
              <a:xfrm>
                <a:off x="2928724" y="1102389"/>
                <a:ext cx="1430226" cy="850850"/>
              </a:xfrm>
              <a:prstGeom prst="roundRect">
                <a:avLst/>
              </a:prstGeom>
              <a:solidFill>
                <a:schemeClr val="bg1"/>
              </a:solidFill>
              <a:ln>
                <a:prstDash val="solid"/>
              </a:ln>
              <a:effectLst>
                <a:outerShdw blurRad="88900" dist="114300" dir="8220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BRT</a:t>
                </a:r>
              </a:p>
              <a:p>
                <a:pPr algn="ctr" fontAlgn="auto">
                  <a:spcBef>
                    <a:spcPts val="0"/>
                  </a:spcBef>
                  <a:spcAft>
                    <a:spcPts val="0"/>
                  </a:spcAft>
                  <a:defRPr/>
                </a:pPr>
                <a:r>
                  <a:rPr lang="en-US" sz="1400" dirty="0">
                    <a:solidFill>
                      <a:schemeClr val="tx1"/>
                    </a:solidFill>
                  </a:rPr>
                  <a:t>SEM</a:t>
                </a:r>
              </a:p>
            </p:txBody>
          </p:sp>
          <p:sp>
            <p:nvSpPr>
              <p:cNvPr id="13" name="Rounded Rectangle 12"/>
              <p:cNvSpPr/>
              <p:nvPr/>
            </p:nvSpPr>
            <p:spPr>
              <a:xfrm>
                <a:off x="3825591" y="2097694"/>
                <a:ext cx="1554043" cy="990542"/>
              </a:xfrm>
              <a:prstGeom prst="roundRect">
                <a:avLst/>
              </a:prstGeom>
              <a:solidFill>
                <a:schemeClr val="bg1"/>
              </a:solidFill>
              <a:ln>
                <a:prstDash val="solid"/>
              </a:ln>
              <a:effectLst>
                <a:outerShdw blurRad="88900" dist="114300" dir="8220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NREI</a:t>
                </a:r>
              </a:p>
              <a:p>
                <a:pPr algn="ctr" fontAlgn="auto">
                  <a:spcBef>
                    <a:spcPts val="0"/>
                  </a:spcBef>
                  <a:spcAft>
                    <a:spcPts val="0"/>
                  </a:spcAft>
                  <a:defRPr/>
                </a:pPr>
                <a:r>
                  <a:rPr lang="en-US" sz="1600" dirty="0">
                    <a:solidFill>
                      <a:schemeClr val="tx1"/>
                    </a:solidFill>
                  </a:rPr>
                  <a:t>HSI</a:t>
                </a:r>
              </a:p>
              <a:p>
                <a:pPr algn="ctr" fontAlgn="auto">
                  <a:spcBef>
                    <a:spcPts val="0"/>
                  </a:spcBef>
                  <a:spcAft>
                    <a:spcPts val="0"/>
                  </a:spcAft>
                  <a:defRPr/>
                </a:pPr>
                <a:r>
                  <a:rPr lang="en-US" sz="1600" dirty="0">
                    <a:solidFill>
                      <a:schemeClr val="tx1"/>
                    </a:solidFill>
                  </a:rPr>
                  <a:t>HQI</a:t>
                </a:r>
              </a:p>
              <a:p>
                <a:pPr algn="ctr" fontAlgn="auto">
                  <a:spcBef>
                    <a:spcPts val="0"/>
                  </a:spcBef>
                  <a:spcAft>
                    <a:spcPts val="0"/>
                  </a:spcAft>
                  <a:defRPr/>
                </a:pPr>
                <a:endParaRPr lang="en-US" sz="1200" dirty="0">
                  <a:solidFill>
                    <a:schemeClr val="tx1"/>
                  </a:solidFill>
                </a:endParaRPr>
              </a:p>
            </p:txBody>
          </p:sp>
          <p:sp>
            <p:nvSpPr>
              <p:cNvPr id="14" name="Rounded Rectangle 13"/>
              <p:cNvSpPr/>
              <p:nvPr/>
            </p:nvSpPr>
            <p:spPr>
              <a:xfrm>
                <a:off x="7557515" y="2096106"/>
                <a:ext cx="1601663" cy="992130"/>
              </a:xfrm>
              <a:prstGeom prst="roundRect">
                <a:avLst/>
              </a:prstGeom>
              <a:solidFill>
                <a:schemeClr val="bg1"/>
              </a:solidFill>
              <a:ln>
                <a:prstDash val="solid"/>
              </a:ln>
              <a:effectLst>
                <a:outerShdw blurRad="88900" dist="114300" dir="8220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Life Cycle Models</a:t>
                </a:r>
                <a:endParaRPr lang="en-US" sz="1600" dirty="0">
                  <a:solidFill>
                    <a:schemeClr val="tx1"/>
                  </a:solidFill>
                </a:endParaRPr>
              </a:p>
            </p:txBody>
          </p:sp>
          <p:cxnSp>
            <p:nvCxnSpPr>
              <p:cNvPr id="15" name="Straight Arrow Connector 14"/>
              <p:cNvCxnSpPr>
                <a:stCxn id="11" idx="3"/>
                <a:endCxn id="18" idx="1"/>
              </p:cNvCxnSpPr>
              <p:nvPr/>
            </p:nvCxnSpPr>
            <p:spPr>
              <a:xfrm>
                <a:off x="1622312" y="2610426"/>
                <a:ext cx="273029" cy="0"/>
              </a:xfrm>
              <a:prstGeom prst="straightConnector1">
                <a:avLst/>
              </a:prstGeom>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8" idx="0"/>
                <a:endCxn id="12" idx="1"/>
              </p:cNvCxnSpPr>
              <p:nvPr/>
            </p:nvCxnSpPr>
            <p:spPr>
              <a:xfrm flipV="1">
                <a:off x="2622360" y="1527814"/>
                <a:ext cx="306364" cy="603215"/>
              </a:xfrm>
              <a:prstGeom prst="straightConnector1">
                <a:avLst/>
              </a:prstGeom>
              <a:ln w="1905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3"/>
                <a:endCxn id="13" idx="0"/>
              </p:cNvCxnSpPr>
              <p:nvPr/>
            </p:nvCxnSpPr>
            <p:spPr>
              <a:xfrm>
                <a:off x="4358950" y="1527814"/>
                <a:ext cx="244456" cy="569880"/>
              </a:xfrm>
              <a:prstGeom prst="straightConnector1">
                <a:avLst/>
              </a:prstGeom>
              <a:ln w="1905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895341" y="2131029"/>
                <a:ext cx="1454037" cy="957207"/>
              </a:xfrm>
              <a:prstGeom prst="roundRect">
                <a:avLst/>
              </a:prstGeom>
              <a:solidFill>
                <a:schemeClr val="bg1"/>
              </a:solidFill>
              <a:ln>
                <a:prstDash val="solid"/>
              </a:ln>
              <a:effectLst>
                <a:outerShdw blurRad="88900" dist="114300" dir="8220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dirty="0">
                  <a:solidFill>
                    <a:schemeClr val="tx1"/>
                  </a:solidFill>
                </a:endParaRPr>
              </a:p>
              <a:p>
                <a:pPr algn="ctr" fontAlgn="auto">
                  <a:spcBef>
                    <a:spcPts val="0"/>
                  </a:spcBef>
                  <a:spcAft>
                    <a:spcPts val="0"/>
                  </a:spcAft>
                  <a:defRPr/>
                </a:pPr>
                <a:r>
                  <a:rPr lang="en-US" sz="1400" dirty="0">
                    <a:solidFill>
                      <a:schemeClr val="tx1"/>
                    </a:solidFill>
                  </a:rPr>
                  <a:t>Hydraulic Model</a:t>
                </a:r>
              </a:p>
              <a:p>
                <a:pPr algn="ctr" fontAlgn="auto">
                  <a:spcBef>
                    <a:spcPts val="0"/>
                  </a:spcBef>
                  <a:spcAft>
                    <a:spcPts val="0"/>
                  </a:spcAft>
                  <a:defRPr/>
                </a:pPr>
                <a:r>
                  <a:rPr lang="en-US" sz="1400" dirty="0">
                    <a:solidFill>
                      <a:schemeClr val="tx1"/>
                    </a:solidFill>
                  </a:rPr>
                  <a:t>RBT</a:t>
                </a:r>
              </a:p>
              <a:p>
                <a:pPr algn="ctr" fontAlgn="auto">
                  <a:spcBef>
                    <a:spcPts val="0"/>
                  </a:spcBef>
                  <a:spcAft>
                    <a:spcPts val="0"/>
                  </a:spcAft>
                  <a:defRPr/>
                </a:pPr>
                <a:r>
                  <a:rPr lang="en-US" sz="1400" dirty="0">
                    <a:solidFill>
                      <a:schemeClr val="tx1"/>
                    </a:solidFill>
                  </a:rPr>
                  <a:t>GUT</a:t>
                </a:r>
              </a:p>
              <a:p>
                <a:pPr algn="ctr" fontAlgn="auto">
                  <a:spcBef>
                    <a:spcPts val="0"/>
                  </a:spcBef>
                  <a:spcAft>
                    <a:spcPts val="0"/>
                  </a:spcAft>
                  <a:defRPr/>
                </a:pPr>
                <a:endParaRPr lang="en-US" sz="1400" dirty="0">
                  <a:solidFill>
                    <a:schemeClr val="tx1"/>
                  </a:solidFill>
                </a:endParaRPr>
              </a:p>
            </p:txBody>
          </p:sp>
          <p:cxnSp>
            <p:nvCxnSpPr>
              <p:cNvPr id="19" name="Straight Arrow Connector 18"/>
              <p:cNvCxnSpPr>
                <a:stCxn id="18" idx="3"/>
                <a:endCxn id="13" idx="1"/>
              </p:cNvCxnSpPr>
              <p:nvPr/>
            </p:nvCxnSpPr>
            <p:spPr>
              <a:xfrm flipV="1">
                <a:off x="3349378" y="2592965"/>
                <a:ext cx="476213" cy="17461"/>
              </a:xfrm>
              <a:prstGeom prst="straightConnector1">
                <a:avLst/>
              </a:prstGeom>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9" idx="3"/>
                <a:endCxn id="14" idx="1"/>
              </p:cNvCxnSpPr>
              <p:nvPr/>
            </p:nvCxnSpPr>
            <p:spPr>
              <a:xfrm flipV="1">
                <a:off x="7247976" y="2592965"/>
                <a:ext cx="309539" cy="6350"/>
              </a:xfrm>
              <a:prstGeom prst="straightConnector1">
                <a:avLst/>
              </a:prstGeom>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14" idx="2"/>
                <a:endCxn id="11" idx="2"/>
              </p:cNvCxnSpPr>
              <p:nvPr/>
            </p:nvCxnSpPr>
            <p:spPr>
              <a:xfrm rot="5400000">
                <a:off x="4622455" y="-646862"/>
                <a:ext cx="12699" cy="7470196"/>
              </a:xfrm>
              <a:prstGeom prst="bentConnector3">
                <a:avLst>
                  <a:gd name="adj1" fmla="val 1800000"/>
                </a:avLst>
              </a:prstGeom>
              <a:ln w="28575">
                <a:solidFill>
                  <a:schemeClr val="tx1"/>
                </a:solidFill>
                <a:prstDash val="sysDash"/>
                <a:headEnd type="none" w="med" len="med"/>
                <a:tailEnd type="triangle" w="lg" len="med"/>
              </a:ln>
            </p:spPr>
            <p:style>
              <a:lnRef idx="1">
                <a:schemeClr val="accent1"/>
              </a:lnRef>
              <a:fillRef idx="0">
                <a:schemeClr val="accent1"/>
              </a:fillRef>
              <a:effectRef idx="0">
                <a:schemeClr val="accent1"/>
              </a:effectRef>
              <a:fontRef idx="minor">
                <a:schemeClr val="tx1"/>
              </a:fontRef>
            </p:style>
          </p:cxnSp>
        </p:grpSp>
        <p:grpSp>
          <p:nvGrpSpPr>
            <p:cNvPr id="7174" name="Group 7"/>
            <p:cNvGrpSpPr>
              <a:grpSpLocks/>
            </p:cNvGrpSpPr>
            <p:nvPr/>
          </p:nvGrpSpPr>
          <p:grpSpPr bwMode="auto">
            <a:xfrm>
              <a:off x="5442314" y="2217492"/>
              <a:ext cx="1869202" cy="977034"/>
              <a:chOff x="5442314" y="2217492"/>
              <a:chExt cx="1869202" cy="977034"/>
            </a:xfrm>
          </p:grpSpPr>
          <p:sp>
            <p:nvSpPr>
              <p:cNvPr id="9" name="Rounded Rectangle 8"/>
              <p:cNvSpPr/>
              <p:nvPr/>
            </p:nvSpPr>
            <p:spPr>
              <a:xfrm>
                <a:off x="5793392" y="2218269"/>
                <a:ext cx="1517532" cy="976256"/>
              </a:xfrm>
              <a:prstGeom prst="roundRect">
                <a:avLst/>
              </a:prstGeom>
              <a:solidFill>
                <a:schemeClr val="bg1"/>
              </a:solidFill>
              <a:ln>
                <a:prstDash val="solid"/>
              </a:ln>
              <a:effectLst>
                <a:outerShdw blurRad="88900" dist="114300" dir="8220000" algn="tr" rotWithShape="0">
                  <a:prstClr val="black">
                    <a:alpha val="4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GRTS</a:t>
                </a:r>
              </a:p>
              <a:p>
                <a:pPr algn="ctr" fontAlgn="auto">
                  <a:spcBef>
                    <a:spcPts val="0"/>
                  </a:spcBef>
                  <a:spcAft>
                    <a:spcPts val="0"/>
                  </a:spcAft>
                  <a:defRPr/>
                </a:pPr>
                <a:r>
                  <a:rPr lang="en-US" sz="1600" dirty="0">
                    <a:solidFill>
                      <a:schemeClr val="tx1"/>
                    </a:solidFill>
                  </a:rPr>
                  <a:t>Network Models</a:t>
                </a:r>
              </a:p>
              <a:p>
                <a:pPr algn="ctr" fontAlgn="auto">
                  <a:spcBef>
                    <a:spcPts val="0"/>
                  </a:spcBef>
                  <a:spcAft>
                    <a:spcPts val="0"/>
                  </a:spcAft>
                  <a:defRPr/>
                </a:pPr>
                <a:endParaRPr lang="en-US" sz="1200" dirty="0">
                  <a:solidFill>
                    <a:schemeClr val="tx1"/>
                  </a:solidFill>
                </a:endParaRPr>
              </a:p>
            </p:txBody>
          </p:sp>
          <p:cxnSp>
            <p:nvCxnSpPr>
              <p:cNvPr id="10" name="Straight Arrow Connector 9"/>
              <p:cNvCxnSpPr>
                <a:stCxn id="13" idx="3"/>
                <a:endCxn id="9" idx="1"/>
              </p:cNvCxnSpPr>
              <p:nvPr/>
            </p:nvCxnSpPr>
            <p:spPr>
              <a:xfrm>
                <a:off x="5442582" y="2699254"/>
                <a:ext cx="350810" cy="7937"/>
              </a:xfrm>
              <a:prstGeom prst="straightConnector1">
                <a:avLst/>
              </a:prstGeom>
              <a:ln w="381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cxnSp>
        </p:grpSp>
      </p:grpSp>
      <p:sp>
        <p:nvSpPr>
          <p:cNvPr id="7172" name="TextBox 32"/>
          <p:cNvSpPr txBox="1">
            <a:spLocks noChangeArrowheads="1"/>
          </p:cNvSpPr>
          <p:nvPr/>
        </p:nvSpPr>
        <p:spPr bwMode="auto">
          <a:xfrm>
            <a:off x="41275" y="5634038"/>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t>DATA</a:t>
            </a:r>
            <a:r>
              <a:rPr lang="en-US" altLang="en-US">
                <a:sym typeface="Wingdings" pitchFamily="2" charset="2"/>
              </a:rPr>
              <a:t>    			METRICS	           INDICATORS       SUMMARY PRODUCTS</a:t>
            </a:r>
            <a:endParaRPr lang="en-US"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83"/>
          <p:cNvGrpSpPr>
            <a:grpSpLocks/>
          </p:cNvGrpSpPr>
          <p:nvPr/>
        </p:nvGrpSpPr>
        <p:grpSpPr bwMode="auto">
          <a:xfrm>
            <a:off x="300038" y="1571625"/>
            <a:ext cx="3514725" cy="2362200"/>
            <a:chOff x="457200" y="1676400"/>
            <a:chExt cx="3516224" cy="2362200"/>
          </a:xfrm>
        </p:grpSpPr>
        <p:pic>
          <p:nvPicPr>
            <p:cNvPr id="8204" name="Picture 2" descr="D:\DCIM\101_PANA\P10100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3516224"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2057400" y="2555706"/>
              <a:ext cx="1318584" cy="197106"/>
            </a:xfrm>
            <a:prstGeom prst="line">
              <a:avLst/>
            </a:prstGeom>
            <a:ln w="31750">
              <a:gradFill>
                <a:gsLst>
                  <a:gs pos="0">
                    <a:srgbClr val="FFF200"/>
                  </a:gs>
                  <a:gs pos="45000">
                    <a:srgbClr val="FF7A00"/>
                  </a:gs>
                  <a:gs pos="70000">
                    <a:srgbClr val="FF0300"/>
                  </a:gs>
                  <a:gs pos="100000">
                    <a:srgbClr val="4D0808"/>
                  </a:gs>
                </a:gsLst>
                <a:lin ang="5400000" scaled="0"/>
              </a:gradFill>
              <a:prstDash val="lgDash"/>
            </a:ln>
          </p:spPr>
          <p:style>
            <a:lnRef idx="1">
              <a:schemeClr val="accent1"/>
            </a:lnRef>
            <a:fillRef idx="0">
              <a:schemeClr val="accent1"/>
            </a:fillRef>
            <a:effectRef idx="0">
              <a:schemeClr val="accent1"/>
            </a:effectRef>
            <a:fontRef idx="minor">
              <a:schemeClr val="tx1"/>
            </a:fontRef>
          </p:style>
        </p:cxnSp>
      </p:grpSp>
      <p:pic>
        <p:nvPicPr>
          <p:cNvPr id="8195" name="Picture 86"/>
          <p:cNvPicPr>
            <a:picLocks noChangeAspect="1" noChangeArrowheads="1"/>
          </p:cNvPicPr>
          <p:nvPr/>
        </p:nvPicPr>
        <p:blipFill>
          <a:blip r:embed="rId4">
            <a:extLst>
              <a:ext uri="{28A0092B-C50C-407E-A947-70E740481C1C}">
                <a14:useLocalDpi xmlns:a14="http://schemas.microsoft.com/office/drawing/2010/main" val="0"/>
              </a:ext>
            </a:extLst>
          </a:blip>
          <a:srcRect l="21980" t="20676" r="6410" b="16676"/>
          <a:stretch>
            <a:fillRect/>
          </a:stretch>
        </p:blipFill>
        <p:spPr bwMode="auto">
          <a:xfrm>
            <a:off x="4724400" y="1603375"/>
            <a:ext cx="4256088"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89"/>
          <p:cNvPicPr>
            <a:picLocks noChangeAspect="1" noChangeArrowheads="1"/>
          </p:cNvPicPr>
          <p:nvPr/>
        </p:nvPicPr>
        <p:blipFill>
          <a:blip r:embed="rId5">
            <a:extLst>
              <a:ext uri="{28A0092B-C50C-407E-A947-70E740481C1C}">
                <a14:useLocalDpi xmlns:a14="http://schemas.microsoft.com/office/drawing/2010/main" val="0"/>
              </a:ext>
            </a:extLst>
          </a:blip>
          <a:srcRect l="23064" t="14977" r="5328" b="15681"/>
          <a:stretch>
            <a:fillRect/>
          </a:stretch>
        </p:blipFill>
        <p:spPr bwMode="auto">
          <a:xfrm>
            <a:off x="4724400" y="4041775"/>
            <a:ext cx="4256088"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Right Arrow 85"/>
          <p:cNvSpPr/>
          <p:nvPr/>
        </p:nvSpPr>
        <p:spPr>
          <a:xfrm>
            <a:off x="3913188" y="2655888"/>
            <a:ext cx="685800" cy="2921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nvGrpSpPr>
          <p:cNvPr id="8198" name="Group 3"/>
          <p:cNvGrpSpPr>
            <a:grpSpLocks/>
          </p:cNvGrpSpPr>
          <p:nvPr/>
        </p:nvGrpSpPr>
        <p:grpSpPr bwMode="auto">
          <a:xfrm>
            <a:off x="152400" y="4241800"/>
            <a:ext cx="4286250" cy="2254250"/>
            <a:chOff x="152400" y="4242057"/>
            <a:chExt cx="4286789" cy="2254435"/>
          </a:xfrm>
        </p:grpSpPr>
        <p:pic>
          <p:nvPicPr>
            <p:cNvPr id="8202" name="Picture 17"/>
            <p:cNvPicPr>
              <a:picLocks noChangeAspect="1" noChangeArrowheads="1"/>
            </p:cNvPicPr>
            <p:nvPr/>
          </p:nvPicPr>
          <p:blipFill>
            <a:blip r:embed="rId6">
              <a:extLst>
                <a:ext uri="{28A0092B-C50C-407E-A947-70E740481C1C}">
                  <a14:useLocalDpi xmlns:a14="http://schemas.microsoft.com/office/drawing/2010/main" val="0"/>
                </a:ext>
              </a:extLst>
            </a:blip>
            <a:srcRect l="28027" t="20325" r="6142" b="16566"/>
            <a:stretch>
              <a:fillRect/>
            </a:stretch>
          </p:blipFill>
          <p:spPr bwMode="auto">
            <a:xfrm>
              <a:off x="152400" y="4242057"/>
              <a:ext cx="4286789" cy="225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048364" y="4648490"/>
              <a:ext cx="304838" cy="152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sp>
        <p:nvSpPr>
          <p:cNvPr id="24" name="Right Arrow 23"/>
          <p:cNvSpPr/>
          <p:nvPr/>
        </p:nvSpPr>
        <p:spPr>
          <a:xfrm rot="10800000">
            <a:off x="3913188" y="4953000"/>
            <a:ext cx="685800" cy="2921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5" name="Right Arrow 24"/>
          <p:cNvSpPr/>
          <p:nvPr/>
        </p:nvSpPr>
        <p:spPr>
          <a:xfrm rot="5400000">
            <a:off x="6666706" y="3894932"/>
            <a:ext cx="684213" cy="2921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201" name="Title 1"/>
          <p:cNvSpPr>
            <a:spLocks noGrp="1"/>
          </p:cNvSpPr>
          <p:nvPr>
            <p:ph type="title"/>
          </p:nvPr>
        </p:nvSpPr>
        <p:spPr>
          <a:xfrm>
            <a:off x="628650" y="74613"/>
            <a:ext cx="7886700" cy="1325562"/>
          </a:xfrm>
        </p:spPr>
        <p:txBody>
          <a:bodyPr anchor="b"/>
          <a:lstStyle/>
          <a:p>
            <a:pPr>
              <a:lnSpc>
                <a:spcPct val="90000"/>
              </a:lnSpc>
            </a:pPr>
            <a:r>
              <a:rPr lang="en-US" altLang="en-US" sz="3200" b="1" smtClean="0"/>
              <a:t>Collect data: CHaMP Habitat Survey</a:t>
            </a:r>
          </a:p>
        </p:txBody>
      </p:sp>
    </p:spTree>
  </p:cSld>
  <p:clrMapOvr>
    <a:masterClrMapping/>
  </p:clrMapOvr>
  <p:transition spd="slow" advTm="118981"/>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28650" y="74613"/>
            <a:ext cx="7886700" cy="1325562"/>
          </a:xfrm>
        </p:spPr>
        <p:txBody>
          <a:bodyPr anchor="b"/>
          <a:lstStyle/>
          <a:p>
            <a:pPr>
              <a:lnSpc>
                <a:spcPct val="90000"/>
              </a:lnSpc>
            </a:pPr>
            <a:r>
              <a:rPr lang="en-US" altLang="en-US" sz="3200" b="1" smtClean="0"/>
              <a:t>Collect data: CHaMP Habitat Survey</a:t>
            </a:r>
          </a:p>
        </p:txBody>
      </p:sp>
      <p:pic>
        <p:nvPicPr>
          <p:cNvPr id="9219" name="Content Placeholder 3" descr="PICT005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63613"/>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itle 1"/>
          <p:cNvSpPr txBox="1">
            <a:spLocks/>
          </p:cNvSpPr>
          <p:nvPr/>
        </p:nvSpPr>
        <p:spPr bwMode="auto">
          <a:xfrm>
            <a:off x="495300" y="-48577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ct val="90000"/>
              </a:lnSpc>
            </a:pPr>
            <a:r>
              <a:rPr lang="en-US" altLang="en-US" sz="3200" b="1"/>
              <a:t>Collect data: Fish Survey</a:t>
            </a:r>
          </a:p>
        </p:txBody>
      </p:sp>
    </p:spTree>
  </p:cSld>
  <p:clrMapOvr>
    <a:masterClrMapping/>
  </p:clrMapOvr>
  <p:transition spd="slow" advTm="118981"/>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extLst>
              <a:ext uri="{28A0092B-C50C-407E-A947-70E740481C1C}">
                <a14:useLocalDpi xmlns:a14="http://schemas.microsoft.com/office/drawing/2010/main" val="0"/>
              </a:ext>
            </a:extLst>
          </a:blip>
          <a:srcRect l="16814" b="5331"/>
          <a:stretch>
            <a:fillRect/>
          </a:stretch>
        </p:blipFill>
        <p:spPr bwMode="auto">
          <a:xfrm>
            <a:off x="0" y="-495300"/>
            <a:ext cx="6556375" cy="735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Box 2"/>
          <p:cNvSpPr txBox="1">
            <a:spLocks noChangeArrowheads="1"/>
          </p:cNvSpPr>
          <p:nvPr/>
        </p:nvSpPr>
        <p:spPr bwMode="auto">
          <a:xfrm>
            <a:off x="6638925" y="2233613"/>
            <a:ext cx="2971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a:t>e.g. </a:t>
            </a:r>
          </a:p>
          <a:p>
            <a:r>
              <a:rPr lang="en-US" altLang="en-US" sz="2400"/>
              <a:t>Channel Units</a:t>
            </a:r>
          </a:p>
          <a:p>
            <a:r>
              <a:rPr lang="en-US" altLang="en-US" sz="2400"/>
              <a:t>Depths</a:t>
            </a:r>
          </a:p>
          <a:p>
            <a:r>
              <a:rPr lang="en-US" altLang="en-US" sz="2400"/>
              <a:t>Velocity</a:t>
            </a:r>
          </a:p>
          <a:p>
            <a:r>
              <a:rPr lang="en-US" altLang="en-US" sz="2400"/>
              <a:t>Substrate</a:t>
            </a:r>
          </a:p>
          <a:p>
            <a:r>
              <a:rPr lang="en-US" altLang="en-US" sz="2400"/>
              <a:t>Structure/Cover</a:t>
            </a:r>
          </a:p>
        </p:txBody>
      </p:sp>
      <p:sp>
        <p:nvSpPr>
          <p:cNvPr id="6" name="Title 1"/>
          <p:cNvSpPr txBox="1">
            <a:spLocks/>
          </p:cNvSpPr>
          <p:nvPr/>
        </p:nvSpPr>
        <p:spPr>
          <a:xfrm>
            <a:off x="6272213" y="23813"/>
            <a:ext cx="2681287" cy="1700212"/>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US" sz="3200" b="1" dirty="0" smtClean="0">
                <a:latin typeface="+mn-lt"/>
              </a:rPr>
              <a:t>Components of Fish Habitat</a:t>
            </a:r>
            <a:br>
              <a:rPr lang="en-US" sz="3200" b="1" dirty="0" smtClean="0">
                <a:latin typeface="+mn-lt"/>
              </a:rPr>
            </a:br>
            <a:endParaRPr lang="en-US" sz="3200" b="1"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2"/>
          <p:cNvSpPr txBox="1">
            <a:spLocks noChangeArrowheads="1"/>
          </p:cNvSpPr>
          <p:nvPr/>
        </p:nvSpPr>
        <p:spPr bwMode="auto">
          <a:xfrm>
            <a:off x="6772275" y="2233613"/>
            <a:ext cx="237172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a:t>e.g. Depths</a:t>
            </a:r>
          </a:p>
          <a:p>
            <a:r>
              <a:rPr lang="en-US" altLang="en-US" sz="2400"/>
              <a:t>Velocity</a:t>
            </a:r>
          </a:p>
          <a:p>
            <a:r>
              <a:rPr lang="en-US" altLang="en-US" sz="2400"/>
              <a:t>Channel Units</a:t>
            </a:r>
          </a:p>
          <a:p>
            <a:r>
              <a:rPr lang="en-US" altLang="en-US" sz="2400"/>
              <a:t>Substrate</a:t>
            </a:r>
          </a:p>
          <a:p>
            <a:r>
              <a:rPr lang="en-US" altLang="en-US" sz="2400"/>
              <a:t>Structure/Cover</a:t>
            </a:r>
          </a:p>
        </p:txBody>
      </p:sp>
      <p:sp>
        <p:nvSpPr>
          <p:cNvPr id="11267" name="Title 1"/>
          <p:cNvSpPr txBox="1">
            <a:spLocks/>
          </p:cNvSpPr>
          <p:nvPr/>
        </p:nvSpPr>
        <p:spPr bwMode="auto">
          <a:xfrm>
            <a:off x="6581775" y="157163"/>
            <a:ext cx="2681288"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lnSpc>
                <a:spcPct val="90000"/>
              </a:lnSpc>
            </a:pPr>
            <a:r>
              <a:rPr lang="en-US" altLang="en-US" sz="3200" b="1">
                <a:latin typeface="Calibri Light" pitchFamily="34" charset="0"/>
              </a:rPr>
              <a:t>Components of Fish Habitat</a:t>
            </a:r>
            <a:br>
              <a:rPr lang="en-US" altLang="en-US" sz="3200" b="1">
                <a:latin typeface="Calibri Light" pitchFamily="34" charset="0"/>
              </a:rPr>
            </a:br>
            <a:endParaRPr lang="en-US" altLang="en-US" sz="3200" b="1">
              <a:latin typeface="Calibri Light" pitchFamily="34" charset="0"/>
            </a:endParaRPr>
          </a:p>
        </p:txBody>
      </p:sp>
      <p:pic>
        <p:nvPicPr>
          <p:cNvPr id="11268" name="Picture 6"/>
          <p:cNvPicPr>
            <a:picLocks noChangeAspect="1"/>
          </p:cNvPicPr>
          <p:nvPr/>
        </p:nvPicPr>
        <p:blipFill>
          <a:blip r:embed="rId3">
            <a:extLst>
              <a:ext uri="{28A0092B-C50C-407E-A947-70E740481C1C}">
                <a14:useLocalDpi xmlns:a14="http://schemas.microsoft.com/office/drawing/2010/main" val="0"/>
              </a:ext>
            </a:extLst>
          </a:blip>
          <a:srcRect l="4860" t="36298" r="4022" b="3986"/>
          <a:stretch>
            <a:fillRect/>
          </a:stretch>
        </p:blipFill>
        <p:spPr bwMode="auto">
          <a:xfrm>
            <a:off x="0" y="282575"/>
            <a:ext cx="6438900" cy="65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6046</TotalTime>
  <Words>989</Words>
  <Application>Microsoft Office PowerPoint</Application>
  <PresentationFormat>On-screen Show (4:3)</PresentationFormat>
  <Paragraphs>171</Paragraphs>
  <Slides>26</Slides>
  <Notes>15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Calibri</vt:lpstr>
      <vt:lpstr>Arial</vt:lpstr>
      <vt:lpstr>Calibri Light</vt:lpstr>
      <vt:lpstr>Tahoma</vt:lpstr>
      <vt:lpstr>Wingdings</vt:lpstr>
      <vt:lpstr>Lucida Console</vt:lpstr>
      <vt:lpstr>Verdana</vt:lpstr>
      <vt:lpstr>Office Theme</vt:lpstr>
      <vt:lpstr>2_Office Theme</vt:lpstr>
      <vt:lpstr>PowerPoint Presentation</vt:lpstr>
      <vt:lpstr>KMQ 1: Summary Products</vt:lpstr>
      <vt:lpstr>Work Flow</vt:lpstr>
      <vt:lpstr>Work Flow</vt:lpstr>
      <vt:lpstr>Work Flow</vt:lpstr>
      <vt:lpstr>Collect data: CHaMP Habitat Survey</vt:lpstr>
      <vt:lpstr>Collect data: CHaMP Habitat Survey</vt:lpstr>
      <vt:lpstr>PowerPoint Presentation</vt:lpstr>
      <vt:lpstr>PowerPoint Presentation</vt:lpstr>
      <vt:lpstr>Translate habitat to fish </vt:lpstr>
      <vt:lpstr>PowerPoint Presentation</vt:lpstr>
      <vt:lpstr> </vt:lpstr>
      <vt:lpstr> </vt:lpstr>
      <vt:lpstr> </vt:lpstr>
      <vt:lpstr>PowerPoint Presentation</vt:lpstr>
      <vt:lpstr>Why Continuous Models?</vt:lpstr>
      <vt:lpstr>PowerPoint Presentation</vt:lpstr>
      <vt:lpstr>Why Continuous Models?</vt:lpstr>
      <vt:lpstr>Why Continuous Models?</vt:lpstr>
      <vt:lpstr>Why Continuous Models?</vt:lpstr>
      <vt:lpstr>Geomorphic Condition (River Styles)</vt:lpstr>
      <vt:lpstr>Temperature Condition (Modis Model)</vt:lpstr>
      <vt:lpstr>Stream Productivity</vt:lpstr>
      <vt:lpstr>Habitat Condition</vt:lpstr>
      <vt:lpstr>Current Carrying Capacity</vt:lpstr>
      <vt:lpstr>KMQ 1: Limiting Factors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 1 - 03 - Key Management Question 1 - Nick Bouwes</dc:title>
  <dc:creator>marthaj</dc:creator>
  <cp:lastModifiedBy>Nick B</cp:lastModifiedBy>
  <cp:revision>96</cp:revision>
  <cp:lastPrinted>2014-02-18T16:47:33Z</cp:lastPrinted>
  <dcterms:created xsi:type="dcterms:W3CDTF">2014-02-18T15:57:48Z</dcterms:created>
  <dcterms:modified xsi:type="dcterms:W3CDTF">2014-02-25T20:39:58Z</dcterms:modified>
</cp:coreProperties>
</file>