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  <p:sldMasterId id="2147483664" r:id="rId2"/>
    <p:sldMasterId id="2147483676" r:id="rId3"/>
    <p:sldMasterId id="2147483688" r:id="rId4"/>
  </p:sldMasterIdLst>
  <p:notesMasterIdLst>
    <p:notesMasterId r:id="rId34"/>
  </p:notesMasterIdLst>
  <p:handoutMasterIdLst>
    <p:handoutMasterId r:id="rId35"/>
  </p:handoutMasterIdLst>
  <p:sldIdLst>
    <p:sldId id="554" r:id="rId5"/>
    <p:sldId id="555" r:id="rId6"/>
    <p:sldId id="556" r:id="rId7"/>
    <p:sldId id="557" r:id="rId8"/>
    <p:sldId id="558" r:id="rId9"/>
    <p:sldId id="559" r:id="rId10"/>
    <p:sldId id="579" r:id="rId11"/>
    <p:sldId id="580" r:id="rId12"/>
    <p:sldId id="501" r:id="rId13"/>
    <p:sldId id="546" r:id="rId14"/>
    <p:sldId id="547" r:id="rId15"/>
    <p:sldId id="549" r:id="rId16"/>
    <p:sldId id="561" r:id="rId17"/>
    <p:sldId id="563" r:id="rId18"/>
    <p:sldId id="564" r:id="rId19"/>
    <p:sldId id="570" r:id="rId20"/>
    <p:sldId id="567" r:id="rId21"/>
    <p:sldId id="569" r:id="rId22"/>
    <p:sldId id="562" r:id="rId23"/>
    <p:sldId id="573" r:id="rId24"/>
    <p:sldId id="574" r:id="rId25"/>
    <p:sldId id="572" r:id="rId26"/>
    <p:sldId id="571" r:id="rId27"/>
    <p:sldId id="551" r:id="rId28"/>
    <p:sldId id="577" r:id="rId29"/>
    <p:sldId id="552" r:id="rId30"/>
    <p:sldId id="506" r:id="rId31"/>
    <p:sldId id="581" r:id="rId32"/>
    <p:sldId id="582" r:id="rId33"/>
  </p:sldIdLst>
  <p:sldSz cx="10287000" cy="6858000" type="35mm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66"/>
    <a:srgbClr val="333399"/>
    <a:srgbClr val="003366"/>
    <a:srgbClr val="51555D"/>
    <a:srgbClr val="000000"/>
    <a:srgbClr val="FFFFFF"/>
    <a:srgbClr val="009900"/>
    <a:srgbClr val="000099"/>
    <a:srgbClr val="FFFF99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5" autoAdjust="0"/>
    <p:restoredTop sz="94643" autoAdjust="0"/>
  </p:normalViewPr>
  <p:slideViewPr>
    <p:cSldViewPr snapToObjects="1">
      <p:cViewPr>
        <p:scale>
          <a:sx n="66" d="100"/>
          <a:sy n="66" d="100"/>
        </p:scale>
        <p:origin x="-984" y="-294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8" d="100"/>
          <a:sy n="88" d="100"/>
        </p:scale>
        <p:origin x="-1818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1">
                <a:solidFill>
                  <a:schemeClr val="tx2"/>
                </a:solidFill>
                <a:latin typeface="Arial Rounded MT Bold" pitchFamily="34" charset="0"/>
              </a:defRPr>
            </a:lvl1pPr>
          </a:lstStyle>
          <a:p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tx2"/>
                </a:solidFill>
                <a:latin typeface="Arial Rounded MT Bold" pitchFamily="34" charset="0"/>
              </a:defRPr>
            </a:lvl1pPr>
          </a:lstStyle>
          <a:p>
            <a:endParaRPr lang="en-US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1">
                <a:solidFill>
                  <a:schemeClr val="tx2"/>
                </a:solidFill>
                <a:latin typeface="Arial Rounded MT Bold" pitchFamily="34" charset="0"/>
              </a:defRPr>
            </a:lvl1pPr>
          </a:lstStyle>
          <a:p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tx2"/>
                </a:solidFill>
                <a:latin typeface="Arial Rounded MT Bold" pitchFamily="34" charset="0"/>
              </a:defRPr>
            </a:lvl1pPr>
          </a:lstStyle>
          <a:p>
            <a:fld id="{A8B0F3A6-68DE-42E5-992E-17870171E1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82988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1">
                <a:solidFill>
                  <a:schemeClr val="tx2"/>
                </a:solidFill>
                <a:latin typeface="Arial Rounded MT Bold" pitchFamily="34" charset="0"/>
              </a:defRPr>
            </a:lvl1pPr>
          </a:lstStyle>
          <a:p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tx2"/>
                </a:solidFill>
                <a:latin typeface="Arial Rounded MT Bold" pitchFamily="34" charset="0"/>
              </a:defRPr>
            </a:lvl1pPr>
          </a:lstStyle>
          <a:p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1">
                <a:solidFill>
                  <a:schemeClr val="tx2"/>
                </a:solidFill>
                <a:latin typeface="Arial Rounded MT Bold" pitchFamily="34" charset="0"/>
              </a:defRPr>
            </a:lvl1pPr>
          </a:lstStyle>
          <a:p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tx2"/>
                </a:solidFill>
                <a:latin typeface="Arial Rounded MT Bold" pitchFamily="34" charset="0"/>
              </a:defRPr>
            </a:lvl1pPr>
          </a:lstStyle>
          <a:p>
            <a:fld id="{64981D53-4C17-4918-A143-2D0EB5641C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81940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8489C8-C5E5-455F-88FF-E6AD391CA56B}" type="slidenum">
              <a:rPr lang="en-US"/>
              <a:pPr/>
              <a:t>1</a:t>
            </a:fld>
            <a:endParaRPr lang="en-US"/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Refresher: repeat from previous presentation.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49073-EC82-4F7E-809E-C096195DF32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3289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a Ricker curve of spawners and smolts produced in Catherine Creek. </a:t>
            </a:r>
            <a:r>
              <a:rPr lang="en-US" dirty="0" smtClean="0"/>
              <a:t>Under</a:t>
            </a:r>
            <a:r>
              <a:rPr lang="en-US" baseline="0" dirty="0" smtClean="0"/>
              <a:t> recent conditions, we see that production of smolts begins to decrease at a level of roughly 300 spawners.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Refresher: repeat from previous presentation.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49073-EC82-4F7E-809E-C096195DF32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3289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Refresher: repeat from previous presentation.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49073-EC82-4F7E-809E-C096195DF32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3289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Refresher: repeat from previous presentation.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49073-EC82-4F7E-809E-C096195DF32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3289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3"/>
            <a:ext cx="874395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6"/>
            <a:ext cx="2314575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5" y="274646"/>
            <a:ext cx="6791325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14354" y="1600206"/>
            <a:ext cx="455295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2320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4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8020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2807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9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4677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086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8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8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6439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3016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2856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9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979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96872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06628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7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47"/>
            <a:ext cx="67722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9795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2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63959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08766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7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49829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71875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7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7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518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8"/>
            <a:ext cx="874395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23211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7269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7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4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9734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61580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1920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5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45"/>
            <a:ext cx="67722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27762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6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31495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76248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92736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3805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47665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62431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52847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1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40429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22678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22903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9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9"/>
            <a:ext cx="67722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8437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550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8"/>
            <a:ext cx="5749925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4" y="1435103"/>
            <a:ext cx="3384550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356359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2/25/2014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4725" y="6356359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350" y="6356359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7635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356357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2/25/2014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4725" y="6356357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350" y="6356357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215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00201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045CE98-BDA3-43FA-9474-6C2A43A86AD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2/25/2014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4725" y="6356351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D42EE09-781B-4EE8-AC29-9026365362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6790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ext Box 2"/>
          <p:cNvSpPr txBox="1">
            <a:spLocks noChangeArrowheads="1"/>
          </p:cNvSpPr>
          <p:nvPr/>
        </p:nvSpPr>
        <p:spPr bwMode="auto">
          <a:xfrm>
            <a:off x="284843" y="179249"/>
            <a:ext cx="96012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Arial Rounded MT Bold" pitchFamily="34" charset="0"/>
              </a:rPr>
              <a:t>Integrating Habitat and Fish Information to Inform Wise Management Decisions  and Assessment of Salmon Population Recovery Actions</a:t>
            </a:r>
          </a:p>
          <a:p>
            <a:endParaRPr lang="en-US" sz="4000" b="1" dirty="0" smtClean="0">
              <a:solidFill>
                <a:schemeClr val="tx2"/>
              </a:solidFill>
              <a:latin typeface="Arial Rounded MT Bold" pitchFamily="34" charset="0"/>
            </a:endParaRPr>
          </a:p>
          <a:p>
            <a:r>
              <a:rPr lang="en-US" sz="2400" b="1" u="sng" dirty="0" smtClean="0">
                <a:solidFill>
                  <a:schemeClr val="tx2"/>
                </a:solidFill>
                <a:latin typeface="Arial Rounded MT Bold" pitchFamily="34" charset="0"/>
              </a:rPr>
              <a:t>ODFW</a:t>
            </a:r>
            <a:endParaRPr lang="en-US" sz="2400" b="1" u="sng" dirty="0">
              <a:solidFill>
                <a:schemeClr val="tx2"/>
              </a:solidFill>
              <a:latin typeface="Arial Rounded MT Bold" pitchFamily="34" charset="0"/>
            </a:endParaRPr>
          </a:p>
          <a:p>
            <a:r>
              <a:rPr lang="en-US" sz="2400" b="1" dirty="0" smtClean="0">
                <a:solidFill>
                  <a:schemeClr val="tx2"/>
                </a:solidFill>
                <a:latin typeface="Arial Rounded MT Bold" pitchFamily="34" charset="0"/>
              </a:rPr>
              <a:t>Ted Sedell</a:t>
            </a:r>
          </a:p>
          <a:p>
            <a:r>
              <a:rPr lang="en-US" sz="2400" b="1" dirty="0" smtClean="0">
                <a:solidFill>
                  <a:schemeClr val="tx2"/>
                </a:solidFill>
                <a:latin typeface="Arial Rounded MT Bold" pitchFamily="34" charset="0"/>
              </a:rPr>
              <a:t>Chris Horn</a:t>
            </a:r>
          </a:p>
          <a:p>
            <a:r>
              <a:rPr lang="en-US" sz="2400" b="1" dirty="0" smtClean="0">
                <a:solidFill>
                  <a:schemeClr val="tx2"/>
                </a:solidFill>
                <a:latin typeface="Arial Rounded MT Bold" pitchFamily="34" charset="0"/>
              </a:rPr>
              <a:t>Rich Carmichael</a:t>
            </a:r>
          </a:p>
          <a:p>
            <a:endParaRPr lang="en-US" sz="2400" b="1" dirty="0" smtClean="0">
              <a:solidFill>
                <a:schemeClr val="tx2"/>
              </a:solidFill>
              <a:latin typeface="Arial Rounded MT Bold" pitchFamily="34" charset="0"/>
            </a:endParaRPr>
          </a:p>
          <a:p>
            <a:r>
              <a:rPr lang="en-US" sz="2400" b="1" u="sng" dirty="0" smtClean="0">
                <a:solidFill>
                  <a:schemeClr val="tx2"/>
                </a:solidFill>
                <a:latin typeface="Arial Rounded MT Bold" pitchFamily="34" charset="0"/>
              </a:rPr>
              <a:t>CRITFC</a:t>
            </a:r>
          </a:p>
          <a:p>
            <a:r>
              <a:rPr lang="en-US" sz="2400" b="1" dirty="0" smtClean="0">
                <a:solidFill>
                  <a:schemeClr val="tx2"/>
                </a:solidFill>
                <a:latin typeface="Arial Rounded MT Bold" pitchFamily="34" charset="0"/>
              </a:rPr>
              <a:t>Seth White </a:t>
            </a:r>
          </a:p>
          <a:p>
            <a:r>
              <a:rPr lang="en-US" sz="2400" b="1" dirty="0" smtClean="0">
                <a:solidFill>
                  <a:schemeClr val="tx2"/>
                </a:solidFill>
                <a:latin typeface="Arial Rounded MT Bold" pitchFamily="34" charset="0"/>
              </a:rPr>
              <a:t>Casey Justice</a:t>
            </a:r>
          </a:p>
          <a:p>
            <a:r>
              <a:rPr lang="en-US" sz="2400" b="1" dirty="0" smtClean="0">
                <a:solidFill>
                  <a:schemeClr val="tx2"/>
                </a:solidFill>
                <a:latin typeface="Arial Rounded MT Bold" pitchFamily="34" charset="0"/>
              </a:rPr>
              <a:t>Dale McCullough</a:t>
            </a:r>
            <a:endParaRPr lang="en-US" sz="2400" b="1" dirty="0">
              <a:solidFill>
                <a:srgbClr val="FFFFFF"/>
              </a:solidFill>
              <a:latin typeface="Arial Rounded MT Bold" pitchFamily="34" charset="0"/>
            </a:endParaRPr>
          </a:p>
        </p:txBody>
      </p:sp>
      <p:pic>
        <p:nvPicPr>
          <p:cNvPr id="3471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" y="4527969"/>
            <a:ext cx="1902078" cy="189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2" descr="odf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810" y="2438400"/>
            <a:ext cx="1456658" cy="1945138"/>
          </a:xfrm>
          <a:prstGeom prst="rect">
            <a:avLst/>
          </a:prstGeom>
          <a:noFill/>
        </p:spPr>
      </p:pic>
      <p:pic>
        <p:nvPicPr>
          <p:cNvPr id="5" name="Picture 4" descr="bpa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7642" y="4603262"/>
            <a:ext cx="2347067" cy="18456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7500" y="3289404"/>
            <a:ext cx="1923676" cy="109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713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0257" y="2957074"/>
            <a:ext cx="1485900" cy="142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3790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 Rounded MT Bold" pitchFamily="34" charset="0"/>
              </a:rPr>
              <a:t>Parr Abundance and </a:t>
            </a:r>
            <a:r>
              <a:rPr lang="en-US" sz="3200" dirty="0" smtClean="0">
                <a:latin typeface="Arial Rounded MT Bold" pitchFamily="34" charset="0"/>
              </a:rPr>
              <a:t>Parr-to-Smolt Survival </a:t>
            </a:r>
            <a:r>
              <a:rPr lang="en-US" sz="3200" dirty="0">
                <a:latin typeface="Arial Rounded MT Bold" pitchFamily="34" charset="0"/>
              </a:rPr>
              <a:t>in </a:t>
            </a:r>
            <a:r>
              <a:rPr lang="en-US" sz="3200" dirty="0" smtClean="0">
                <a:latin typeface="Arial Rounded MT Bold" pitchFamily="34" charset="0"/>
              </a:rPr>
              <a:t>Catherine Creek, 1993-2009 BY</a:t>
            </a:r>
            <a:endParaRPr lang="en-US" sz="3200" dirty="0"/>
          </a:p>
        </p:txBody>
      </p:sp>
      <p:graphicFrame>
        <p:nvGraphicFramePr>
          <p:cNvPr id="34304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39064939"/>
              </p:ext>
            </p:extLst>
          </p:nvPr>
        </p:nvGraphicFramePr>
        <p:xfrm>
          <a:off x="1409788" y="979714"/>
          <a:ext cx="7479375" cy="5878286"/>
        </p:xfrm>
        <a:graphic>
          <a:graphicData uri="http://schemas.openxmlformats.org/presentationml/2006/ole">
            <p:oleObj spid="_x0000_s343068" name="SPW 12.0 Graph" r:id="rId3" imgW="5710369" imgH="4488096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63205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 Rounded MT Bold" pitchFamily="34" charset="0"/>
              </a:rPr>
              <a:t>Parr Abundance and Length of Fall Migrants in Catherine Creek, 1993-2009 Brood Years</a:t>
            </a:r>
            <a:endParaRPr lang="en-US" sz="3200" dirty="0">
              <a:latin typeface="Arial Rounded MT Bold" pitchFamily="34" charset="0"/>
            </a:endParaRPr>
          </a:p>
        </p:txBody>
      </p:sp>
      <p:graphicFrame>
        <p:nvGraphicFramePr>
          <p:cNvPr id="34407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86625773"/>
              </p:ext>
            </p:extLst>
          </p:nvPr>
        </p:nvGraphicFramePr>
        <p:xfrm>
          <a:off x="1287047" y="914400"/>
          <a:ext cx="7526757" cy="5791200"/>
        </p:xfrm>
        <a:graphic>
          <a:graphicData uri="http://schemas.openxmlformats.org/presentationml/2006/ole">
            <p:oleObj spid="_x0000_s344091" name="SPW 12.0 Graph" r:id="rId3" imgW="5969390" imgH="459319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5548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Arial Rounded MT Bold" pitchFamily="34" charset="0"/>
              </a:rPr>
              <a:t>Mean Length </a:t>
            </a:r>
            <a:r>
              <a:rPr lang="en-US" sz="2800" dirty="0">
                <a:latin typeface="Arial Rounded MT Bold" pitchFamily="34" charset="0"/>
              </a:rPr>
              <a:t>of Fall Migrants </a:t>
            </a:r>
            <a:r>
              <a:rPr lang="en-US" sz="2800" dirty="0" smtClean="0">
                <a:latin typeface="Arial Rounded MT Bold" pitchFamily="34" charset="0"/>
              </a:rPr>
              <a:t>and Overwinter/</a:t>
            </a:r>
            <a:r>
              <a:rPr lang="en-US" sz="2800" dirty="0" err="1" smtClean="0">
                <a:latin typeface="Arial Rounded MT Bold" pitchFamily="34" charset="0"/>
              </a:rPr>
              <a:t>Smolt</a:t>
            </a:r>
            <a:r>
              <a:rPr lang="en-US" sz="2800" dirty="0" smtClean="0">
                <a:latin typeface="Arial Rounded MT Bold" pitchFamily="34" charset="0"/>
              </a:rPr>
              <a:t> Survival to Lower Granite Dam for </a:t>
            </a:r>
            <a:r>
              <a:rPr lang="en-US" sz="2800" dirty="0">
                <a:latin typeface="Arial Rounded MT Bold" pitchFamily="34" charset="0"/>
              </a:rPr>
              <a:t>Catherine Creek, </a:t>
            </a:r>
            <a:r>
              <a:rPr lang="en-US" sz="2800" dirty="0" smtClean="0">
                <a:latin typeface="Arial Rounded MT Bold" pitchFamily="34" charset="0"/>
              </a:rPr>
              <a:t>1993-2009 BY</a:t>
            </a:r>
            <a:endParaRPr lang="en-US" sz="2800" dirty="0">
              <a:latin typeface="Arial Rounded MT Bold" pitchFamily="34" charset="0"/>
            </a:endParaRPr>
          </a:p>
        </p:txBody>
      </p:sp>
      <p:graphicFrame>
        <p:nvGraphicFramePr>
          <p:cNvPr id="34611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080648633"/>
              </p:ext>
            </p:extLst>
          </p:nvPr>
        </p:nvGraphicFramePr>
        <p:xfrm>
          <a:off x="1257300" y="990600"/>
          <a:ext cx="7629455" cy="5715000"/>
        </p:xfrm>
        <a:graphic>
          <a:graphicData uri="http://schemas.openxmlformats.org/presentationml/2006/ole">
            <p:oleObj spid="_x0000_s346138" name="SPW 12.0 Graph" r:id="rId3" imgW="5978770" imgH="4479098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87932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 Rounded MT Bold" panose="020F0704030504030204" pitchFamily="34" charset="0"/>
              </a:rPr>
              <a:t>Catherine Creek Spring Chinook</a:t>
            </a:r>
            <a:br>
              <a:rPr lang="en-US" dirty="0" smtClean="0">
                <a:latin typeface="Arial Rounded MT Bold" panose="020F0704030504030204" pitchFamily="34" charset="0"/>
              </a:rPr>
            </a:br>
            <a:r>
              <a:rPr lang="en-US" dirty="0" smtClean="0">
                <a:latin typeface="Arial Rounded MT Bold" panose="020F0704030504030204" pitchFamily="34" charset="0"/>
              </a:rPr>
              <a:t>Life Stage Specific Habitat Conditions and Limiting Factors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8258" y="3200400"/>
            <a:ext cx="9982413" cy="1905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 smtClean="0"/>
              <a:t>ODFW’s HabRate to identify and assess limiting factors for each life history </a:t>
            </a:r>
            <a:r>
              <a:rPr lang="en-US" dirty="0" smtClean="0"/>
              <a:t>stage</a:t>
            </a:r>
            <a:r>
              <a:rPr lang="en-US" dirty="0" smtClean="0"/>
              <a:t>. </a:t>
            </a:r>
            <a:r>
              <a:rPr lang="en-US" dirty="0" err="1" smtClean="0"/>
              <a:t>HabRate</a:t>
            </a:r>
            <a:r>
              <a:rPr lang="en-US" dirty="0" smtClean="0"/>
              <a:t> is a tool that generates categorical ratings of habitat </a:t>
            </a:r>
            <a:r>
              <a:rPr lang="en-US" dirty="0" smtClean="0"/>
              <a:t>quality and</a:t>
            </a:r>
            <a:endParaRPr lang="en-US" dirty="0" smtClean="0"/>
          </a:p>
          <a:p>
            <a:r>
              <a:rPr lang="en-US" dirty="0" smtClean="0"/>
              <a:t>provides </a:t>
            </a:r>
            <a:r>
              <a:rPr lang="en-US" dirty="0" smtClean="0"/>
              <a:t>a comprehensive map-based perspective of habitat quality </a:t>
            </a:r>
            <a:r>
              <a:rPr lang="en-US" dirty="0" smtClean="0"/>
              <a:t>at multiple spatial scales </a:t>
            </a:r>
            <a:r>
              <a:rPr lang="en-US" dirty="0" smtClean="0"/>
              <a:t>that </a:t>
            </a:r>
            <a:r>
              <a:rPr lang="en-US" dirty="0" smtClean="0"/>
              <a:t>can be used by managers and restoration implementers.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6092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U:\CHaMP\CHaMP_GIS\CC_CHaMP_HabRate_Maps\1_CC_CHaMP_SummerRearing_HabRa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85" y="0"/>
            <a:ext cx="10155890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7175" y="4876800"/>
            <a:ext cx="368617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Summer Rearing Chinook 0+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10100" y="914411"/>
            <a:ext cx="3733800" cy="2971789"/>
            <a:chOff x="2776693" y="485775"/>
            <a:chExt cx="2538569" cy="2767013"/>
          </a:xfrm>
        </p:grpSpPr>
        <p:sp>
          <p:nvSpPr>
            <p:cNvPr id="6" name="Rectangular Callout 5"/>
            <p:cNvSpPr/>
            <p:nvPr/>
          </p:nvSpPr>
          <p:spPr>
            <a:xfrm>
              <a:off x="2776693" y="485775"/>
              <a:ext cx="2538569" cy="2767013"/>
            </a:xfrm>
            <a:prstGeom prst="wedgeRectCallout">
              <a:avLst>
                <a:gd name="adj1" fmla="val -88218"/>
                <a:gd name="adj2" fmla="val 41925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6693" y="485775"/>
              <a:ext cx="2538569" cy="2767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257175" y="116454"/>
            <a:ext cx="942975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Key CHaMP site-level metrics used in 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HabRate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Calculations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883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:\CHaMP\CHaMP_GIS\CC_CHaMP_HabRate_Maps\1_CC_CHaMP_SummerRearing_HabRa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85" y="-76200"/>
            <a:ext cx="10155890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686175" y="537876"/>
            <a:ext cx="4429125" cy="3043524"/>
            <a:chOff x="2667000" y="609600"/>
            <a:chExt cx="3048000" cy="2514600"/>
          </a:xfrm>
        </p:grpSpPr>
        <p:sp>
          <p:nvSpPr>
            <p:cNvPr id="5" name="Rectangular Callout 4"/>
            <p:cNvSpPr/>
            <p:nvPr/>
          </p:nvSpPr>
          <p:spPr>
            <a:xfrm>
              <a:off x="2667000" y="609600"/>
              <a:ext cx="3048000" cy="2514600"/>
            </a:xfrm>
            <a:prstGeom prst="wedgeRectCallout">
              <a:avLst>
                <a:gd name="adj1" fmla="val -62388"/>
                <a:gd name="adj2" fmla="val 50609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6524" y="609600"/>
              <a:ext cx="3038476" cy="2514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257175" y="4800600"/>
            <a:ext cx="360045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Summer Rearing Chinook 0+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625" y="76211"/>
            <a:ext cx="942975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Component 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HabRatings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that roll up to overall rating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090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U:\CHaMP\CHaMP_GIS\CC_CHaMP_HabRate_Maps\1_CHaMP_AU_HabRate_Summ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5" y="-80891"/>
            <a:ext cx="10287000" cy="686738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8625" y="4808934"/>
            <a:ext cx="351472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Summer Rearing Chinook 0+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24500" y="3190428"/>
            <a:ext cx="4323159" cy="3362772"/>
            <a:chOff x="5181600" y="3200400"/>
            <a:chExt cx="3254374" cy="2792373"/>
          </a:xfrm>
        </p:grpSpPr>
        <p:sp>
          <p:nvSpPr>
            <p:cNvPr id="6" name="Rectangular Callout 5"/>
            <p:cNvSpPr/>
            <p:nvPr/>
          </p:nvSpPr>
          <p:spPr>
            <a:xfrm>
              <a:off x="5181600" y="3200400"/>
              <a:ext cx="3254374" cy="2792373"/>
            </a:xfrm>
            <a:prstGeom prst="wedgeRectCallout">
              <a:avLst>
                <a:gd name="adj1" fmla="val -76510"/>
                <a:gd name="adj2" fmla="val -77877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0650" y="3209925"/>
              <a:ext cx="3235324" cy="2765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417909" y="152411"/>
            <a:ext cx="942975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Component 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HabRatings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averaged across Assessment Unit CCC3B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075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U:\CHaMP\CHaMP_GIS\CC_CHaMP_HabRate_Maps\1_CC_CHaMP_SummerRearing_HabRa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111" y="0"/>
            <a:ext cx="10070165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900" y="4857690"/>
            <a:ext cx="385762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Summer Rearing Chinook 0+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753100" y="762000"/>
            <a:ext cx="4267200" cy="3352800"/>
            <a:chOff x="4267200" y="2057400"/>
            <a:chExt cx="2899232" cy="2478088"/>
          </a:xfrm>
        </p:grpSpPr>
        <p:sp>
          <p:nvSpPr>
            <p:cNvPr id="6" name="Rectangular Callout 5"/>
            <p:cNvSpPr/>
            <p:nvPr/>
          </p:nvSpPr>
          <p:spPr>
            <a:xfrm>
              <a:off x="4267200" y="2057400"/>
              <a:ext cx="2899232" cy="2478088"/>
            </a:xfrm>
            <a:prstGeom prst="wedgeRectCallout">
              <a:avLst>
                <a:gd name="adj1" fmla="val 10174"/>
                <a:gd name="adj2" fmla="val 82641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2057400"/>
              <a:ext cx="2899232" cy="2478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417909" y="152411"/>
            <a:ext cx="942975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Component 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HabRatings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that roll up to overall poor rating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972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U:\CHaMP\CHaMP_GIS\CC_CHaMP_HabRate_Maps\1_CHaMP_AU_HabRate_Summ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381"/>
            <a:ext cx="10287000" cy="686738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8606" y="4897101"/>
            <a:ext cx="3664744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Summer Rearing Chinook 0+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943350" y="3314711"/>
            <a:ext cx="4476749" cy="3314689"/>
            <a:chOff x="3886199" y="3398695"/>
            <a:chExt cx="3244850" cy="2792373"/>
          </a:xfrm>
        </p:grpSpPr>
        <p:sp>
          <p:nvSpPr>
            <p:cNvPr id="6" name="Rectangular Callout 5"/>
            <p:cNvSpPr/>
            <p:nvPr/>
          </p:nvSpPr>
          <p:spPr>
            <a:xfrm>
              <a:off x="3886199" y="3398695"/>
              <a:ext cx="3244849" cy="2792373"/>
            </a:xfrm>
            <a:prstGeom prst="wedgeRectCallout">
              <a:avLst>
                <a:gd name="adj1" fmla="val 44368"/>
                <a:gd name="adj2" fmla="val -76708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4775" y="3420344"/>
              <a:ext cx="3216274" cy="27490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417909" y="152411"/>
            <a:ext cx="942975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Component 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HabRatings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averaged across Assessment Unit CCC5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007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 Rounded MT Bold" panose="020F0704030504030204" pitchFamily="34" charset="0"/>
              </a:rPr>
              <a:t>Catherine Creek Spring Chinook</a:t>
            </a:r>
            <a:br>
              <a:rPr lang="en-US" dirty="0" smtClean="0">
                <a:latin typeface="Arial Rounded MT Bold" panose="020F0704030504030204" pitchFamily="34" charset="0"/>
              </a:rPr>
            </a:br>
            <a:r>
              <a:rPr lang="en-US" dirty="0" smtClean="0">
                <a:latin typeface="Arial Rounded MT Bold" panose="020F0704030504030204" pitchFamily="34" charset="0"/>
              </a:rPr>
              <a:t>Summer Parr Core </a:t>
            </a:r>
            <a:r>
              <a:rPr lang="en-US" dirty="0" smtClean="0">
                <a:latin typeface="Arial Rounded MT Bold" panose="020F0704030504030204" pitchFamily="34" charset="0"/>
              </a:rPr>
              <a:t>Production Areas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5396" y="1981200"/>
            <a:ext cx="87275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Integrating CHaMP habitat data, snorkel </a:t>
            </a:r>
            <a:r>
              <a:rPr lang="en-US" sz="2800" dirty="0" err="1" smtClean="0"/>
              <a:t>parr</a:t>
            </a:r>
            <a:r>
              <a:rPr lang="en-US" sz="2800" dirty="0" smtClean="0"/>
              <a:t> density, </a:t>
            </a:r>
          </a:p>
          <a:p>
            <a:r>
              <a:rPr lang="en-US" sz="2800" dirty="0" smtClean="0"/>
              <a:t>and total annual </a:t>
            </a:r>
            <a:r>
              <a:rPr lang="en-US" sz="2800" dirty="0" err="1" smtClean="0"/>
              <a:t>parr</a:t>
            </a:r>
            <a:r>
              <a:rPr lang="en-US" sz="2800" dirty="0" smtClean="0"/>
              <a:t> abundance estimates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420811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2"/>
          <p:cNvSpPr txBox="1">
            <a:spLocks noChangeArrowheads="1"/>
          </p:cNvSpPr>
          <p:nvPr/>
        </p:nvSpPr>
        <p:spPr bwMode="auto">
          <a:xfrm>
            <a:off x="800100" y="301625"/>
            <a:ext cx="8991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tx2"/>
                </a:solidFill>
                <a:latin typeface="Arial Rounded MT Bold" pitchFamily="34" charset="0"/>
              </a:rPr>
              <a:t>Presentation Outline</a:t>
            </a:r>
            <a:endParaRPr lang="en-US" sz="4000" dirty="0">
              <a:solidFill>
                <a:schemeClr val="tx2"/>
              </a:solidFill>
              <a:latin typeface="Arial Rounded MT Bold" pitchFamily="34" charset="0"/>
            </a:endParaRPr>
          </a:p>
        </p:txBody>
      </p:sp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190500" y="1009514"/>
            <a:ext cx="100965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algn="l">
              <a:buFontTx/>
              <a:buChar char="•"/>
            </a:pPr>
            <a:endParaRPr lang="en-US" sz="2400" b="1" dirty="0">
              <a:solidFill>
                <a:srgbClr val="FFFFFF"/>
              </a:solidFill>
              <a:latin typeface="Arial Rounded MT Bold" pitchFamily="34" charset="0"/>
            </a:endParaRPr>
          </a:p>
          <a:p>
            <a:pPr marL="285750" indent="-285750" algn="l">
              <a:buFontTx/>
              <a:buChar char="•"/>
            </a:pP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Expectations for management application of CHaMP habitat and life stage specific salmon abundance and survival information</a:t>
            </a:r>
          </a:p>
          <a:p>
            <a:pPr marL="285750" indent="-285750" algn="l">
              <a:buFontTx/>
              <a:buChar char="•"/>
            </a:pPr>
            <a:endParaRPr lang="en-US" sz="2400" b="1" dirty="0">
              <a:solidFill>
                <a:srgbClr val="FFFFFF"/>
              </a:solidFill>
              <a:latin typeface="Arial Rounded MT Bold" pitchFamily="34" charset="0"/>
            </a:endParaRPr>
          </a:p>
          <a:p>
            <a:pPr marL="285750" indent="-285750" algn="l">
              <a:buFontTx/>
              <a:buChar char="•"/>
            </a:pP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Using CHaMP data to improve limiting factors assessments using </a:t>
            </a:r>
            <a:r>
              <a:rPr lang="en-US" sz="2400" b="1" dirty="0" err="1" smtClean="0">
                <a:solidFill>
                  <a:srgbClr val="FFFFFF"/>
                </a:solidFill>
                <a:latin typeface="Arial Rounded MT Bold" pitchFamily="34" charset="0"/>
              </a:rPr>
              <a:t>HabRate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 at multiple spatial 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scales</a:t>
            </a:r>
          </a:p>
          <a:p>
            <a:pPr marL="285750" indent="-285750" algn="l">
              <a:buFontTx/>
              <a:buChar char="•"/>
            </a:pPr>
            <a:endParaRPr lang="en-US" sz="2400" b="1" dirty="0" smtClean="0">
              <a:solidFill>
                <a:srgbClr val="FFFFFF"/>
              </a:solidFill>
              <a:latin typeface="Arial Rounded MT Bold" pitchFamily="34" charset="0"/>
            </a:endParaRPr>
          </a:p>
          <a:p>
            <a:pPr marL="285750" indent="-285750" algn="l">
              <a:buFontTx/>
              <a:buChar char="•"/>
            </a:pP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Using habitat and 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summer </a:t>
            </a:r>
            <a:r>
              <a:rPr lang="en-US" sz="2400" b="1" dirty="0" err="1" smtClean="0">
                <a:solidFill>
                  <a:srgbClr val="FFFFFF"/>
                </a:solidFill>
                <a:latin typeface="Arial Rounded MT Bold" pitchFamily="34" charset="0"/>
              </a:rPr>
              <a:t>parr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abundance 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information to 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characterize core </a:t>
            </a:r>
            <a:r>
              <a:rPr lang="en-US" sz="2400" b="1" dirty="0" err="1" smtClean="0">
                <a:solidFill>
                  <a:srgbClr val="FFFFFF"/>
                </a:solidFill>
                <a:latin typeface="Arial Rounded MT Bold" pitchFamily="34" charset="0"/>
              </a:rPr>
              <a:t>parr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 production 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areas</a:t>
            </a:r>
          </a:p>
          <a:p>
            <a:pPr marL="285750" indent="-285750" algn="l">
              <a:buFontTx/>
              <a:buChar char="•"/>
            </a:pPr>
            <a:endParaRPr lang="en-US" sz="2400" b="1" dirty="0">
              <a:solidFill>
                <a:srgbClr val="FFFFFF"/>
              </a:solidFill>
              <a:latin typeface="Arial Rounded MT Bold" pitchFamily="34" charset="0"/>
            </a:endParaRPr>
          </a:p>
          <a:p>
            <a:pPr marL="285750" indent="-285750" algn="l">
              <a:buFontTx/>
              <a:buChar char="•"/>
            </a:pP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Using CHaMP and fish data with intrinsic potential to assist in identification of high priority restoration 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reaches</a:t>
            </a:r>
            <a:endParaRPr lang="en-US" sz="2400" b="1" dirty="0" smtClean="0">
              <a:solidFill>
                <a:srgbClr val="FFFFFF"/>
              </a:solidFill>
              <a:latin typeface="Arial Rounded MT Bold" pitchFamily="34" charset="0"/>
            </a:endParaRPr>
          </a:p>
          <a:p>
            <a:pPr marL="285750" indent="-285750" algn="l">
              <a:buFontTx/>
              <a:buChar char="•"/>
            </a:pPr>
            <a:endParaRPr lang="en-US" sz="2400" b="1" dirty="0">
              <a:solidFill>
                <a:srgbClr val="FFFFFF"/>
              </a:solidFill>
              <a:latin typeface="Arial Rounded MT Bold" pitchFamily="34" charset="0"/>
            </a:endParaRPr>
          </a:p>
          <a:p>
            <a:pPr marL="285750" indent="-285750" algn="l">
              <a:buFontTx/>
              <a:buChar char="•"/>
            </a:pP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Conclusions and Next 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steps</a:t>
            </a:r>
            <a:endParaRPr lang="en-US" sz="3200" b="1" dirty="0">
              <a:solidFill>
                <a:srgbClr val="FFFFFF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408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:\CHaMP\CHaMP_GIS\CC_CHaMP_HabRate_Maps\CC_CHaMP_AU_CH_Site_Densi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1959"/>
            <a:ext cx="10287000" cy="706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8625" y="365310"/>
            <a:ext cx="942975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Estimated Chinook density estimates from snorkel surveys, 2013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135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281" y="0"/>
            <a:ext cx="998444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7909" y="152403"/>
            <a:ext cx="942975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Proportional distribution of Chinook 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parr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in Catherine Creek AUs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360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 Rounded MT Bold" panose="020F0704030504030204" pitchFamily="34" charset="0"/>
              </a:rPr>
              <a:t>Catherine Creek Spring Chinook</a:t>
            </a:r>
            <a:br>
              <a:rPr lang="en-US" dirty="0" smtClean="0">
                <a:latin typeface="Arial Rounded MT Bold" panose="020F0704030504030204" pitchFamily="34" charset="0"/>
              </a:rPr>
            </a:br>
            <a:r>
              <a:rPr lang="en-US" dirty="0" smtClean="0">
                <a:latin typeface="Arial Rounded MT Bold" panose="020F0704030504030204" pitchFamily="34" charset="0"/>
              </a:rPr>
              <a:t>Integrating Current </a:t>
            </a:r>
            <a:r>
              <a:rPr lang="en-US" dirty="0" smtClean="0">
                <a:latin typeface="Arial Rounded MT Bold" panose="020F0704030504030204" pitchFamily="34" charset="0"/>
              </a:rPr>
              <a:t>Conditions, Core Areas, Temperature and ICTRT Intrinsic Potential</a:t>
            </a:r>
            <a:endParaRPr lang="en-U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463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U:\CHaMP\CHaMP_GIS\CC_CHaMP_HabRate_Maps\CHaMP_AU_HabRate_SumRear_Tem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2863" y="-76200"/>
            <a:ext cx="10329863" cy="709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52411"/>
            <a:ext cx="102870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Peak stream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temperatures and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Chinook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summer rearing </a:t>
            </a:r>
            <a:r>
              <a:rPr lang="en-US" sz="2400" dirty="0" err="1" smtClean="0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HabRatings</a:t>
            </a:r>
            <a:endParaRPr lang="en-US" sz="2400" dirty="0">
              <a:solidFill>
                <a:prstClr val="black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90900" y="614076"/>
            <a:ext cx="3392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CRITFC Heat Source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9755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0"/>
            <a:ext cx="9341226" cy="680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483695" y="228600"/>
            <a:ext cx="79740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dirty="0">
                <a:solidFill>
                  <a:srgbClr val="000000"/>
                </a:solidFill>
              </a:rPr>
              <a:t>Life Stage Specific </a:t>
            </a:r>
            <a:r>
              <a:rPr lang="en-US" sz="2400" dirty="0" err="1">
                <a:solidFill>
                  <a:srgbClr val="000000"/>
                </a:solidFill>
              </a:rPr>
              <a:t>HabRatings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dirty="0" smtClean="0">
                <a:solidFill>
                  <a:srgbClr val="000000"/>
                </a:solidFill>
              </a:rPr>
              <a:t>Stream Temperature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Text Box 2"/>
          <p:cNvSpPr txBox="1">
            <a:spLocks noChangeArrowheads="1"/>
          </p:cNvSpPr>
          <p:nvPr/>
        </p:nvSpPr>
        <p:spPr bwMode="auto">
          <a:xfrm>
            <a:off x="190500" y="228608"/>
            <a:ext cx="100965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ICTRT Intrinsic Potential</a:t>
            </a:r>
            <a:endParaRPr lang="en-US" altLang="en-US" sz="3600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481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5350" y="907787"/>
            <a:ext cx="8686799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435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0"/>
            <a:ext cx="8801100" cy="68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853800" y="104745"/>
            <a:ext cx="8388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Life Stage Specific </a:t>
            </a:r>
            <a:r>
              <a:rPr lang="en-US" sz="2400" dirty="0" err="1" smtClean="0">
                <a:solidFill>
                  <a:schemeClr val="bg2"/>
                </a:solidFill>
              </a:rPr>
              <a:t>HabRatings</a:t>
            </a:r>
            <a:r>
              <a:rPr lang="en-US" sz="2400" dirty="0" smtClean="0">
                <a:solidFill>
                  <a:schemeClr val="bg2"/>
                </a:solidFill>
              </a:rPr>
              <a:t> and ICTRT Intrinsic Potent</a:t>
            </a:r>
            <a:r>
              <a:rPr lang="en-US" dirty="0" smtClean="0">
                <a:solidFill>
                  <a:schemeClr val="bg2"/>
                </a:solidFill>
              </a:rPr>
              <a:t>ial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937" y="737182"/>
            <a:ext cx="9453896" cy="533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210864" y="4524353"/>
            <a:ext cx="2070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COMPASS and CSS</a:t>
            </a:r>
          </a:p>
          <a:p>
            <a:r>
              <a:rPr lang="en-US" sz="1600" dirty="0" smtClean="0">
                <a:solidFill>
                  <a:schemeClr val="bg2"/>
                </a:solidFill>
              </a:rPr>
              <a:t>Models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927" y="978195"/>
            <a:ext cx="3807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Supplementation sliding scale with </a:t>
            </a:r>
          </a:p>
          <a:p>
            <a:r>
              <a:rPr lang="en-US" sz="1600" dirty="0" smtClean="0">
                <a:solidFill>
                  <a:schemeClr val="bg2"/>
                </a:solidFill>
              </a:rPr>
              <a:t>RRS or </a:t>
            </a:r>
            <a:r>
              <a:rPr lang="en-US" sz="1600" dirty="0" smtClean="0">
                <a:solidFill>
                  <a:schemeClr val="bg2"/>
                </a:solidFill>
              </a:rPr>
              <a:t>published productivity </a:t>
            </a:r>
            <a:r>
              <a:rPr lang="en-US" sz="1600" dirty="0" smtClean="0">
                <a:solidFill>
                  <a:schemeClr val="bg2"/>
                </a:solidFill>
              </a:rPr>
              <a:t>reduction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62701" y="2133608"/>
            <a:ext cx="41183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ODFW-CRITFC habitat </a:t>
            </a:r>
          </a:p>
          <a:p>
            <a:r>
              <a:rPr lang="en-US" sz="1600" dirty="0" smtClean="0">
                <a:solidFill>
                  <a:schemeClr val="bg2"/>
                </a:solidFill>
              </a:rPr>
              <a:t>fish production relationships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42900" y="2425995"/>
            <a:ext cx="3943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Columbia River Harvest</a:t>
            </a:r>
          </a:p>
          <a:p>
            <a:r>
              <a:rPr lang="en-US" sz="1600" dirty="0" smtClean="0">
                <a:solidFill>
                  <a:schemeClr val="bg2"/>
                </a:solidFill>
              </a:rPr>
              <a:t> Agreement Rates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9612" y="152400"/>
            <a:ext cx="9750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Arial Rounded MT Bold" pitchFamily="34" charset="0"/>
              </a:rPr>
              <a:t>Grande Ronde Chinook Life Cycle Modeling  </a:t>
            </a:r>
            <a:endParaRPr lang="en-US" sz="3200" dirty="0">
              <a:solidFill>
                <a:srgbClr val="FFFFFF"/>
              </a:solidFill>
              <a:latin typeface="Arial Rounded MT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9531" y="6189376"/>
            <a:ext cx="6566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Cooney et al</a:t>
            </a:r>
            <a:r>
              <a:rPr lang="en-US" sz="1600" dirty="0" smtClean="0"/>
              <a:t>. 2013</a:t>
            </a:r>
            <a:r>
              <a:rPr lang="en-US" sz="1600" dirty="0" smtClean="0"/>
              <a:t>. Grande Ronde Spring Chinook Population Models.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2"/>
          <p:cNvSpPr txBox="1">
            <a:spLocks noChangeArrowheads="1"/>
          </p:cNvSpPr>
          <p:nvPr/>
        </p:nvSpPr>
        <p:spPr bwMode="auto">
          <a:xfrm>
            <a:off x="342900" y="8"/>
            <a:ext cx="94869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Arial Rounded MT Bold" pitchFamily="34" charset="0"/>
              </a:rPr>
              <a:t> </a:t>
            </a:r>
            <a:r>
              <a:rPr lang="en-US" sz="3600" b="1" u="sng" dirty="0" smtClean="0">
                <a:solidFill>
                  <a:schemeClr val="tx2"/>
                </a:solidFill>
                <a:latin typeface="Arial Rounded MT Bold" pitchFamily="34" charset="0"/>
              </a:rPr>
              <a:t>Conclusions</a:t>
            </a:r>
            <a:endParaRPr lang="en-US" sz="3600" u="sng" dirty="0">
              <a:solidFill>
                <a:schemeClr val="tx2"/>
              </a:solidFill>
              <a:latin typeface="Arial Rounded MT Bold" pitchFamily="34" charset="0"/>
            </a:endParaRPr>
          </a:p>
        </p:txBody>
      </p:sp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-57150" y="856357"/>
            <a:ext cx="102870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algn="l">
              <a:buFontTx/>
              <a:buChar char="•"/>
            </a:pP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Summer </a:t>
            </a:r>
            <a:r>
              <a:rPr lang="en-US" sz="24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parr</a:t>
            </a: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capacity, size, and survival through later life stages appear to be limiting population viability</a:t>
            </a:r>
          </a:p>
          <a:p>
            <a:pPr marL="285750" indent="-285750" algn="l">
              <a:buFontTx/>
              <a:buChar char="•"/>
            </a:pPr>
            <a:endParaRPr 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Tx/>
              <a:buChar char="•"/>
            </a:pP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CHaMP data is essential for assessing habitat conditions and limiting factors for all life stages</a:t>
            </a:r>
          </a:p>
          <a:p>
            <a:pPr marL="285750" indent="-285750" algn="l">
              <a:buFontTx/>
              <a:buChar char="•"/>
            </a:pPr>
            <a:endParaRPr lang="en-US" sz="24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Tx/>
              <a:buChar char="•"/>
            </a:pP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Combining CHaMP habitat data with companion snorkel surveys and total </a:t>
            </a:r>
            <a:r>
              <a:rPr lang="en-US" sz="24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parr</a:t>
            </a: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abundance estimates </a:t>
            </a: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provided the basis </a:t>
            </a: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summer </a:t>
            </a:r>
            <a:r>
              <a:rPr lang="en-US" sz="24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parr</a:t>
            </a: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abundance </a:t>
            </a: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at  the assessment unit scale and identification of core rearing areas</a:t>
            </a:r>
          </a:p>
          <a:p>
            <a:pPr marL="285750" indent="-285750" algn="l">
              <a:buFontTx/>
              <a:buChar char="•"/>
            </a:pPr>
            <a:endParaRPr 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Tx/>
              <a:buChar char="•"/>
            </a:pP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Using limiting factors and core rearing area information provides a partial basis for restoration priority area designation</a:t>
            </a:r>
          </a:p>
          <a:p>
            <a:pPr marL="285750" indent="-285750" algn="l">
              <a:buFontTx/>
              <a:buChar char="•"/>
            </a:pPr>
            <a:endParaRPr 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Tx/>
              <a:buChar char="•"/>
            </a:pP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CHaMP data can be integrated with Oregon Aquatic Inventory, snorkel density, and life </a:t>
            </a: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stage </a:t>
            </a: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abundance and survival </a:t>
            </a: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data</a:t>
            </a:r>
            <a:endParaRPr lang="en-US" sz="28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916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2"/>
          <p:cNvSpPr txBox="1">
            <a:spLocks noChangeArrowheads="1"/>
          </p:cNvSpPr>
          <p:nvPr/>
        </p:nvSpPr>
        <p:spPr bwMode="auto">
          <a:xfrm>
            <a:off x="342900" y="8"/>
            <a:ext cx="94869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Arial Rounded MT Bold" pitchFamily="34" charset="0"/>
              </a:rPr>
              <a:t> </a:t>
            </a:r>
            <a:r>
              <a:rPr lang="en-US" sz="4000" b="1" u="sng" dirty="0" smtClean="0">
                <a:solidFill>
                  <a:schemeClr val="tx2"/>
                </a:solidFill>
                <a:latin typeface="Arial Rounded MT Bold" pitchFamily="34" charset="0"/>
              </a:rPr>
              <a:t>Next Steps</a:t>
            </a:r>
            <a:endParaRPr lang="en-US" sz="3600" u="sng" dirty="0">
              <a:solidFill>
                <a:schemeClr val="tx2"/>
              </a:solidFill>
              <a:latin typeface="Arial Rounded MT Bold" pitchFamily="34" charset="0"/>
            </a:endParaRPr>
          </a:p>
        </p:txBody>
      </p:sp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-57150" y="707894"/>
            <a:ext cx="102870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algn="l">
              <a:buFontTx/>
              <a:buChar char="•"/>
            </a:pP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Integrate temperature and flow information into </a:t>
            </a:r>
            <a:r>
              <a:rPr lang="en-US" sz="2400" b="1" dirty="0" err="1" smtClean="0">
                <a:solidFill>
                  <a:srgbClr val="FFFFFF"/>
                </a:solidFill>
                <a:latin typeface="Arial Rounded MT Bold" pitchFamily="34" charset="0"/>
              </a:rPr>
              <a:t>HabRate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 analysis</a:t>
            </a:r>
          </a:p>
          <a:p>
            <a:pPr marL="285750" indent="-285750" algn="l">
              <a:buFontTx/>
              <a:buChar char="•"/>
            </a:pPr>
            <a:endParaRPr lang="en-US" sz="2400" b="1" dirty="0">
              <a:solidFill>
                <a:srgbClr val="FFFFFF"/>
              </a:solidFill>
              <a:latin typeface="Arial Rounded MT Bold" pitchFamily="34" charset="0"/>
            </a:endParaRPr>
          </a:p>
          <a:p>
            <a:pPr marL="285750" indent="-285750" algn="l">
              <a:buFontTx/>
              <a:buChar char="•"/>
            </a:pP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Identify the most valid approach for expansion of CHaMP data to </a:t>
            </a:r>
            <a:r>
              <a:rPr lang="en-US" sz="2400" b="1" dirty="0" err="1" smtClean="0">
                <a:solidFill>
                  <a:srgbClr val="FFFFFF"/>
                </a:solidFill>
                <a:latin typeface="Arial Rounded MT Bold" pitchFamily="34" charset="0"/>
              </a:rPr>
              <a:t>unsampled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 areas at multiple geographic 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scales</a:t>
            </a:r>
            <a:endParaRPr lang="en-US" sz="2400" b="1" dirty="0" smtClean="0">
              <a:solidFill>
                <a:srgbClr val="FFFFFF"/>
              </a:solidFill>
              <a:latin typeface="Arial Rounded MT Bold" pitchFamily="34" charset="0"/>
            </a:endParaRPr>
          </a:p>
          <a:p>
            <a:pPr marL="285750" indent="-285750" algn="l">
              <a:buFontTx/>
              <a:buChar char="•"/>
            </a:pPr>
            <a:endParaRPr lang="en-US" sz="2400" b="1" dirty="0" smtClean="0">
              <a:solidFill>
                <a:srgbClr val="FFFFFF"/>
              </a:solidFill>
              <a:latin typeface="Arial Rounded MT Bold" pitchFamily="34" charset="0"/>
            </a:endParaRPr>
          </a:p>
          <a:p>
            <a:pPr marL="285750" indent="-285750" algn="l">
              <a:buFontTx/>
              <a:buChar char="•"/>
            </a:pP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Automate the approach to generate and display </a:t>
            </a:r>
            <a:r>
              <a:rPr lang="en-US" sz="2400" b="1" dirty="0" err="1" smtClean="0">
                <a:solidFill>
                  <a:srgbClr val="FFFFFF"/>
                </a:solidFill>
                <a:latin typeface="Arial Rounded MT Bold" pitchFamily="34" charset="0"/>
              </a:rPr>
              <a:t>HabRate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 results for multiple geographic scales(sites, AUs, HUCs)</a:t>
            </a:r>
          </a:p>
          <a:p>
            <a:pPr marL="285750" indent="-285750" algn="l">
              <a:buFontTx/>
              <a:buChar char="•"/>
            </a:pPr>
            <a:endParaRPr lang="en-US" sz="2400" b="1" dirty="0">
              <a:solidFill>
                <a:srgbClr val="FFFFFF"/>
              </a:solidFill>
              <a:latin typeface="Arial Rounded MT Bold" pitchFamily="34" charset="0"/>
            </a:endParaRPr>
          </a:p>
          <a:p>
            <a:pPr marL="285750" indent="-285750" algn="l">
              <a:buFontTx/>
              <a:buChar char="•"/>
            </a:pP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Develop quantitative approach for comparing current conditions and intrinsic potential (ICTRT IP, CRITFC </a:t>
            </a:r>
            <a:r>
              <a:rPr lang="en-US" sz="2400" b="1" dirty="0" err="1" smtClean="0">
                <a:solidFill>
                  <a:srgbClr val="FFFFFF"/>
                </a:solidFill>
                <a:latin typeface="Arial Rounded MT Bold" pitchFamily="34" charset="0"/>
              </a:rPr>
              <a:t>Riverscape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, </a:t>
            </a:r>
            <a:r>
              <a:rPr lang="en-US" sz="2400" b="1" dirty="0" err="1" smtClean="0">
                <a:solidFill>
                  <a:srgbClr val="FFFFFF"/>
                </a:solidFill>
                <a:latin typeface="Arial Rounded MT Bold" pitchFamily="34" charset="0"/>
              </a:rPr>
              <a:t>RiverStyles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) to characterize restoration potential</a:t>
            </a:r>
          </a:p>
          <a:p>
            <a:pPr marL="285750" indent="-285750" algn="l">
              <a:buFontTx/>
              <a:buChar char="•"/>
            </a:pPr>
            <a:endParaRPr lang="en-US" sz="2400" b="1" dirty="0">
              <a:solidFill>
                <a:srgbClr val="FFFFFF"/>
              </a:solidFill>
              <a:latin typeface="Arial Rounded MT Bold" pitchFamily="34" charset="0"/>
            </a:endParaRPr>
          </a:p>
          <a:p>
            <a:pPr marL="285750" indent="-285750" algn="l">
              <a:buFontTx/>
              <a:buChar char="•"/>
            </a:pP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Use Champ data to improve </a:t>
            </a:r>
            <a:r>
              <a:rPr lang="en-US" sz="2400" b="1" dirty="0" err="1" smtClean="0">
                <a:solidFill>
                  <a:srgbClr val="FFFFFF"/>
                </a:solidFill>
                <a:latin typeface="Arial Rounded MT Bold" pitchFamily="34" charset="0"/>
              </a:rPr>
              <a:t>HabRate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 benchmarks</a:t>
            </a:r>
          </a:p>
          <a:p>
            <a:pPr marL="285750" indent="-285750" algn="l">
              <a:buFontTx/>
              <a:buChar char="•"/>
            </a:pPr>
            <a:endParaRPr lang="en-US" sz="2400" b="1" dirty="0">
              <a:solidFill>
                <a:srgbClr val="FFFFFF"/>
              </a:solidFill>
              <a:latin typeface="Arial Rounded MT Bold" pitchFamily="34" charset="0"/>
            </a:endParaRPr>
          </a:p>
          <a:p>
            <a:pPr marL="285750" indent="-285750" algn="l">
              <a:buFontTx/>
              <a:buChar char="•"/>
            </a:pP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Develop habitat –fish capacity and survival relationship modules to include in life cycle models</a:t>
            </a:r>
            <a:endParaRPr lang="en-US" sz="2800" b="1" dirty="0">
              <a:solidFill>
                <a:srgbClr val="FFFFFF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818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457200"/>
            <a:ext cx="9258300" cy="114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 smtClean="0">
                <a:solidFill>
                  <a:schemeClr val="tx1"/>
                </a:solidFill>
                <a:latin typeface="Arial Rounded MT Bold" pitchFamily="34" charset="0"/>
              </a:rPr>
              <a:t>Conservation and Recovery </a:t>
            </a:r>
            <a:r>
              <a:rPr lang="en-US" altLang="en-US" sz="3200" dirty="0" smtClean="0">
                <a:solidFill>
                  <a:schemeClr val="tx1"/>
                </a:solidFill>
                <a:latin typeface="Arial Rounded MT Bold" pitchFamily="34" charset="0"/>
              </a:rPr>
              <a:t>Plan Goals and Desired Status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514350" y="1600200"/>
            <a:ext cx="8572500" cy="5257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 b="1" dirty="0" smtClean="0">
                <a:solidFill>
                  <a:srgbClr val="FFFFFF"/>
                </a:solidFill>
                <a:latin typeface="Arial Rounded MT Bold" pitchFamily="34" charset="0"/>
              </a:rPr>
              <a:t>ESA Delisting</a:t>
            </a:r>
          </a:p>
          <a:p>
            <a:pPr lvl="1"/>
            <a:r>
              <a:rPr lang="en-US" alt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Biological </a:t>
            </a:r>
            <a:r>
              <a:rPr lang="en-US" alt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Criteria – Population, MPG and DPS status criteria </a:t>
            </a:r>
          </a:p>
          <a:p>
            <a:pPr lvl="1"/>
            <a:r>
              <a:rPr lang="en-US" alt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Threats Criteria </a:t>
            </a:r>
          </a:p>
          <a:p>
            <a:pPr lvl="1"/>
            <a:endParaRPr lang="en-US" altLang="en-US" sz="2400" b="1" dirty="0" smtClean="0">
              <a:solidFill>
                <a:srgbClr val="FFFFFF"/>
              </a:solidFill>
              <a:latin typeface="Arial Rounded MT Bold" pitchFamily="34" charset="0"/>
            </a:endParaRPr>
          </a:p>
          <a:p>
            <a:r>
              <a:rPr lang="en-US" altLang="en-US" sz="2800" b="1" dirty="0" smtClean="0">
                <a:solidFill>
                  <a:srgbClr val="FFFFFF"/>
                </a:solidFill>
                <a:latin typeface="Arial Rounded MT Bold" pitchFamily="34" charset="0"/>
              </a:rPr>
              <a:t>Broad Sense Recovery Goal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66700" y="4338539"/>
            <a:ext cx="8610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i="1" dirty="0" smtClean="0">
                <a:solidFill>
                  <a:srgbClr val="FFFFFF"/>
                </a:solidFill>
                <a:latin typeface="Lucida Sans Unicode" pitchFamily="34" charset="0"/>
              </a:rPr>
              <a:t>Oregon’s natural salmon and steelhead </a:t>
            </a:r>
            <a:r>
              <a:rPr lang="en-US" altLang="en-US" sz="2400" b="1" i="1" dirty="0">
                <a:solidFill>
                  <a:srgbClr val="FFFFFF"/>
                </a:solidFill>
                <a:latin typeface="Lucida Sans Unicode" pitchFamily="34" charset="0"/>
              </a:rPr>
              <a:t>populations are sufficiently abundant, productive, and diverse (in terms of life histories and geographic distribution) so that they provide significant ecological, social, cultural, and economic benefits</a:t>
            </a:r>
            <a:r>
              <a:rPr lang="en-US" altLang="en-US" sz="2400" b="1" i="1" u="sng" dirty="0" smtClean="0">
                <a:solidFill>
                  <a:srgbClr val="FFFFFF"/>
                </a:solidFill>
                <a:latin typeface="Lucida Sans Unicode" pitchFamily="34" charset="0"/>
              </a:rPr>
              <a:t>.</a:t>
            </a:r>
            <a:r>
              <a:rPr lang="en-US" altLang="en-US" sz="2400" u="sng" dirty="0" smtClean="0">
                <a:latin typeface="Lucida Sans Unicode" pitchFamily="34" charset="0"/>
              </a:rPr>
              <a:t>           </a:t>
            </a:r>
            <a:endParaRPr lang="en-US" altLang="en-US" sz="2400" u="sng" dirty="0">
              <a:latin typeface="Lucida Sans Unicode" pitchFamily="34" charset="0"/>
            </a:endParaRPr>
          </a:p>
        </p:txBody>
      </p:sp>
      <p:pic>
        <p:nvPicPr>
          <p:cNvPr id="7173" name="Picture 5" descr="steelhea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019808"/>
            <a:ext cx="1468438" cy="6270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0272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Text Box 2"/>
          <p:cNvSpPr txBox="1">
            <a:spLocks noChangeArrowheads="1"/>
          </p:cNvSpPr>
          <p:nvPr/>
        </p:nvSpPr>
        <p:spPr bwMode="auto">
          <a:xfrm>
            <a:off x="190500" y="228608"/>
            <a:ext cx="98298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400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Conservation and Recovery Plan Strategic </a:t>
            </a:r>
            <a:r>
              <a:rPr lang="en-US" altLang="en-US" sz="3400" dirty="0">
                <a:solidFill>
                  <a:schemeClr val="tx2"/>
                </a:solidFill>
                <a:latin typeface="Arial Rounded MT Bold" panose="020F0704030504030204" pitchFamily="34" charset="0"/>
              </a:rPr>
              <a:t>Guidance for Management Actions</a:t>
            </a:r>
          </a:p>
        </p:txBody>
      </p:sp>
      <p:sp>
        <p:nvSpPr>
          <p:cNvPr id="363523" name="Text Box 3"/>
          <p:cNvSpPr txBox="1">
            <a:spLocks noChangeArrowheads="1"/>
          </p:cNvSpPr>
          <p:nvPr/>
        </p:nvSpPr>
        <p:spPr bwMode="auto">
          <a:xfrm>
            <a:off x="342900" y="1595021"/>
            <a:ext cx="96774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858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01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1" dirty="0" smtClean="0">
                <a:solidFill>
                  <a:srgbClr val="FFFFFF"/>
                </a:solidFill>
                <a:latin typeface="Arial Rounded MT Bold" pitchFamily="34" charset="0"/>
              </a:rPr>
              <a:t>In priority order</a:t>
            </a:r>
            <a:r>
              <a:rPr lang="en-US" altLang="en-US" sz="2800" b="1" dirty="0" smtClean="0">
                <a:solidFill>
                  <a:srgbClr val="FFFFFF"/>
                </a:solidFill>
                <a:latin typeface="Arial Rounded MT Bold" pitchFamily="34" charset="0"/>
              </a:rPr>
              <a:t>:</a:t>
            </a:r>
            <a:r>
              <a:rPr lang="en-US" altLang="en-US" sz="1400" b="1" dirty="0">
                <a:solidFill>
                  <a:srgbClr val="FFFFFF"/>
                </a:solidFill>
                <a:latin typeface="Arial Rounded MT Bold" pitchFamily="34" charset="0"/>
              </a:rPr>
              <a:t>	</a:t>
            </a:r>
          </a:p>
          <a:p>
            <a:pPr>
              <a:buFontTx/>
              <a:buChar char="•"/>
            </a:pPr>
            <a:r>
              <a:rPr lang="en-US" altLang="en-US" b="1" dirty="0" smtClean="0">
                <a:solidFill>
                  <a:srgbClr val="FFFFFF"/>
                </a:solidFill>
                <a:latin typeface="Arial Rounded MT Bold" pitchFamily="34" charset="0"/>
              </a:rPr>
              <a:t>Sustain the ecological processes and habitat conditions that currently, and will in the future, support productive capacity in core production areas (Conserve the best).</a:t>
            </a:r>
            <a:endParaRPr lang="en-US" altLang="en-US" b="1" dirty="0">
              <a:solidFill>
                <a:srgbClr val="FFFFFF"/>
              </a:solidFill>
              <a:latin typeface="Arial Rounded MT Bold" pitchFamily="34" charset="0"/>
            </a:endParaRPr>
          </a:p>
          <a:p>
            <a:pPr>
              <a:buFontTx/>
              <a:buChar char="•"/>
            </a:pPr>
            <a:endParaRPr lang="en-US" altLang="en-US" b="1" dirty="0">
              <a:solidFill>
                <a:srgbClr val="FFFFFF"/>
              </a:solidFill>
              <a:latin typeface="Arial Rounded MT Bold" pitchFamily="34" charset="0"/>
            </a:endParaRPr>
          </a:p>
          <a:p>
            <a:pPr>
              <a:buFontTx/>
              <a:buChar char="•"/>
            </a:pPr>
            <a:r>
              <a:rPr lang="en-US" altLang="en-US" b="1" dirty="0" smtClean="0">
                <a:solidFill>
                  <a:srgbClr val="FFFFFF"/>
                </a:solidFill>
                <a:latin typeface="Arial Rounded MT Bold" pitchFamily="34" charset="0"/>
              </a:rPr>
              <a:t>Restore ecological processes and habitats that are impaired but are currently important to productive capacity and are connected to core production areas(Improve important habitat with high restoration potential).</a:t>
            </a:r>
          </a:p>
          <a:p>
            <a:pPr>
              <a:buFontTx/>
              <a:buChar char="•"/>
            </a:pPr>
            <a:endParaRPr lang="en-US" altLang="en-US" b="1" dirty="0">
              <a:solidFill>
                <a:srgbClr val="FFFFFF"/>
              </a:solidFill>
              <a:latin typeface="Arial Rounded MT Bold" pitchFamily="34" charset="0"/>
            </a:endParaRPr>
          </a:p>
          <a:p>
            <a:pPr>
              <a:buFontTx/>
              <a:buChar char="•"/>
            </a:pPr>
            <a:r>
              <a:rPr lang="en-US" altLang="en-US" b="1" dirty="0" smtClean="0">
                <a:solidFill>
                  <a:srgbClr val="FFFFFF"/>
                </a:solidFill>
                <a:latin typeface="Arial Rounded MT Bold" pitchFamily="34" charset="0"/>
              </a:rPr>
              <a:t>Restore habitat, ecological processes, and connectivity in areas that were historically important but do not currently contribute to production </a:t>
            </a:r>
            <a:r>
              <a:rPr lang="en-US" altLang="en-US" b="1" dirty="0" smtClean="0">
                <a:solidFill>
                  <a:srgbClr val="FFFFFF"/>
                </a:solidFill>
                <a:latin typeface="Arial Rounded MT Bold" pitchFamily="34" charset="0"/>
              </a:rPr>
              <a:t>.</a:t>
            </a:r>
          </a:p>
          <a:p>
            <a:r>
              <a:rPr lang="en-US" altLang="en-US" sz="2000" b="1" i="1" dirty="0" smtClean="0">
                <a:solidFill>
                  <a:srgbClr val="FFFFFF"/>
                </a:solidFill>
                <a:latin typeface="Arial Rounded MT Bold" pitchFamily="34" charset="0"/>
              </a:rPr>
              <a:t>							Carmichael and Taylor, 2010</a:t>
            </a:r>
            <a:endParaRPr lang="en-US" altLang="en-US" sz="2000" b="1" i="1" dirty="0">
              <a:solidFill>
                <a:srgbClr val="FFFFFF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877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2"/>
          <p:cNvSpPr txBox="1">
            <a:spLocks noChangeArrowheads="1"/>
          </p:cNvSpPr>
          <p:nvPr/>
        </p:nvSpPr>
        <p:spPr bwMode="auto">
          <a:xfrm>
            <a:off x="342900" y="8"/>
            <a:ext cx="94869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Arial Rounded MT Bold" pitchFamily="34" charset="0"/>
              </a:rPr>
              <a:t> </a:t>
            </a:r>
            <a:r>
              <a:rPr lang="en-US" sz="3200" dirty="0" smtClean="0">
                <a:solidFill>
                  <a:schemeClr val="tx2"/>
                </a:solidFill>
                <a:latin typeface="Arial Rounded MT Bold" pitchFamily="34" charset="0"/>
              </a:rPr>
              <a:t>Expectations for Management Application of CHaMP Habitat and Fish Information</a:t>
            </a:r>
            <a:endParaRPr lang="en-US" sz="3200" dirty="0">
              <a:solidFill>
                <a:schemeClr val="tx2"/>
              </a:solidFill>
              <a:latin typeface="Arial Rounded MT Bold" pitchFamily="34" charset="0"/>
            </a:endParaRPr>
          </a:p>
        </p:txBody>
      </p:sp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-57150" y="1200337"/>
            <a:ext cx="102870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algn="l"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  <a:latin typeface="Arial Rounded MT Bold" pitchFamily="34" charset="0"/>
              </a:rPr>
              <a:t>Characterize life stage specific current habitat conditions(quality and quantity).  Assess changes in habitat conditions over time.</a:t>
            </a:r>
          </a:p>
          <a:p>
            <a:pPr marL="285750" indent="-285750" algn="l">
              <a:buFontTx/>
              <a:buChar char="•"/>
            </a:pPr>
            <a:endParaRPr lang="en-US" sz="2800" b="1" dirty="0" smtClean="0">
              <a:solidFill>
                <a:srgbClr val="FFFFFF"/>
              </a:solidFill>
              <a:latin typeface="Arial Rounded MT Bold" pitchFamily="34" charset="0"/>
            </a:endParaRPr>
          </a:p>
          <a:p>
            <a:pPr marL="285750" indent="-285750" algn="l"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  <a:latin typeface="Arial Rounded MT Bold" pitchFamily="34" charset="0"/>
              </a:rPr>
              <a:t>Inform and improve life stage specific habitat limiting factors assessments and improve </a:t>
            </a:r>
            <a:r>
              <a:rPr lang="en-US" sz="2800" b="1" dirty="0" err="1" smtClean="0">
                <a:solidFill>
                  <a:srgbClr val="FFFFFF"/>
                </a:solidFill>
                <a:latin typeface="Arial Rounded MT Bold" pitchFamily="34" charset="0"/>
              </a:rPr>
              <a:t>HabRate</a:t>
            </a:r>
            <a:r>
              <a:rPr lang="en-US" sz="2800" b="1" dirty="0" smtClean="0">
                <a:solidFill>
                  <a:srgbClr val="FFFFFF"/>
                </a:solidFill>
                <a:latin typeface="Arial Rounded MT Bold" pitchFamily="34" charset="0"/>
              </a:rPr>
              <a:t> benchmarks. Assess degree of habitat impairment by comparing current conditions to benchmarks.</a:t>
            </a:r>
          </a:p>
          <a:p>
            <a:pPr marL="285750" indent="-285750" algn="l">
              <a:buFontTx/>
              <a:buChar char="•"/>
            </a:pPr>
            <a:endParaRPr lang="en-US" sz="2800" b="1" dirty="0" smtClean="0">
              <a:solidFill>
                <a:srgbClr val="FFFFFF"/>
              </a:solidFill>
              <a:latin typeface="Arial Rounded MT Bold" pitchFamily="34" charset="0"/>
            </a:endParaRPr>
          </a:p>
          <a:p>
            <a:pPr marL="285750" indent="-285750" algn="l"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  <a:latin typeface="Arial Rounded MT Bold" pitchFamily="34" charset="0"/>
              </a:rPr>
              <a:t>Identify core production areas and develop relationships between habitat conditions and life stage specific capacity, survival, and productivity.</a:t>
            </a:r>
          </a:p>
          <a:p>
            <a:pPr marL="285750" indent="-285750" algn="l">
              <a:buFontTx/>
              <a:buChar char="•"/>
            </a:pPr>
            <a:endParaRPr lang="en-US" sz="2800" b="1" dirty="0">
              <a:solidFill>
                <a:srgbClr val="FFFFFF"/>
              </a:solidFill>
              <a:latin typeface="Arial Rounded MT Bold" pitchFamily="34" charset="0"/>
            </a:endParaRPr>
          </a:p>
          <a:p>
            <a:pPr marL="285750" indent="-285750" algn="l">
              <a:buFontTx/>
              <a:buChar char="•"/>
            </a:pPr>
            <a:endParaRPr lang="en-US" sz="2800" b="1" dirty="0">
              <a:solidFill>
                <a:srgbClr val="FFFFFF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849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2"/>
          <p:cNvSpPr txBox="1">
            <a:spLocks noChangeArrowheads="1"/>
          </p:cNvSpPr>
          <p:nvPr/>
        </p:nvSpPr>
        <p:spPr bwMode="auto">
          <a:xfrm>
            <a:off x="342900" y="8"/>
            <a:ext cx="94869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Arial Rounded MT Bold" pitchFamily="34" charset="0"/>
              </a:rPr>
              <a:t> </a:t>
            </a:r>
            <a:r>
              <a:rPr lang="en-US" sz="3200" dirty="0" smtClean="0">
                <a:solidFill>
                  <a:schemeClr val="tx2"/>
                </a:solidFill>
                <a:latin typeface="Arial Rounded MT Bold" pitchFamily="34" charset="0"/>
              </a:rPr>
              <a:t>Expectations for Management Application of CHaMP Habitat and Fish Information</a:t>
            </a:r>
            <a:endParaRPr lang="en-US" sz="3200" dirty="0">
              <a:solidFill>
                <a:schemeClr val="tx2"/>
              </a:solidFill>
              <a:latin typeface="Arial Rounded MT Bold" pitchFamily="34" charset="0"/>
            </a:endParaRPr>
          </a:p>
        </p:txBody>
      </p:sp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-57150" y="1203965"/>
            <a:ext cx="102870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algn="l">
              <a:buFontTx/>
              <a:buChar char="•"/>
            </a:pP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Develop models to better understand and characterize expected biotic responses to habitat 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restoration and protection.  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Provide specific habitat-fish relationship modules for incorporation into 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Grande </a:t>
            </a:r>
            <a:r>
              <a:rPr lang="en-US" sz="2400" b="1" dirty="0" err="1" smtClean="0">
                <a:solidFill>
                  <a:srgbClr val="FFFFFF"/>
                </a:solidFill>
                <a:latin typeface="Arial Rounded MT Bold" pitchFamily="34" charset="0"/>
              </a:rPr>
              <a:t>Ronde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 Chinook AMIP 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full life cycle survival 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models.</a:t>
            </a:r>
            <a:endParaRPr lang="en-US" sz="2400" b="1" dirty="0" smtClean="0">
              <a:solidFill>
                <a:srgbClr val="FFFFFF"/>
              </a:solidFill>
              <a:latin typeface="Arial Rounded MT Bold" pitchFamily="34" charset="0"/>
            </a:endParaRPr>
          </a:p>
          <a:p>
            <a:pPr marL="285750" indent="-285750" algn="l">
              <a:buFontTx/>
              <a:buChar char="•"/>
            </a:pPr>
            <a:endParaRPr lang="en-US" sz="2400" b="1" dirty="0">
              <a:solidFill>
                <a:srgbClr val="FFFFFF"/>
              </a:solidFill>
              <a:latin typeface="Arial Rounded MT Bold" pitchFamily="34" charset="0"/>
            </a:endParaRPr>
          </a:p>
          <a:p>
            <a:pPr marL="285750" indent="-285750" algn="l">
              <a:buFontTx/>
              <a:buChar char="•"/>
            </a:pP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Inform </a:t>
            </a:r>
            <a:r>
              <a:rPr lang="en-US" sz="2400" b="1" dirty="0">
                <a:solidFill>
                  <a:srgbClr val="FFFFFF"/>
                </a:solidFill>
                <a:latin typeface="Arial Rounded MT Bold" pitchFamily="34" charset="0"/>
              </a:rPr>
              <a:t>wise decisions for habitat restoration 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actions(considering core production areas, current conditions, and intrinsic potential) </a:t>
            </a:r>
            <a:r>
              <a:rPr lang="en-US" sz="2400" b="1" dirty="0">
                <a:solidFill>
                  <a:srgbClr val="FFFFFF"/>
                </a:solidFill>
                <a:latin typeface="Arial Rounded MT Bold" pitchFamily="34" charset="0"/>
              </a:rPr>
              <a:t>and place realistic expectations on the magnitude and timeframe for population responses.</a:t>
            </a:r>
          </a:p>
          <a:p>
            <a:pPr marL="285750" indent="-285750" algn="l">
              <a:buFontTx/>
              <a:buChar char="•"/>
            </a:pPr>
            <a:endParaRPr lang="en-US" sz="2400" b="1" dirty="0" smtClean="0">
              <a:solidFill>
                <a:srgbClr val="FFFFFF"/>
              </a:solidFill>
              <a:latin typeface="Arial Rounded MT Bold" pitchFamily="34" charset="0"/>
            </a:endParaRPr>
          </a:p>
          <a:p>
            <a:pPr marL="285750" indent="-285750" algn="l">
              <a:buFontTx/>
              <a:buChar char="•"/>
            </a:pP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Use life cycle models to provide better understanding of potential benefits provided by habitat, hatchery, 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hydro, </a:t>
            </a: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and harvest actions.</a:t>
            </a:r>
          </a:p>
          <a:p>
            <a:pPr marL="285750" indent="-285750" algn="l">
              <a:buFontTx/>
              <a:buChar char="•"/>
            </a:pPr>
            <a:endParaRPr lang="en-US" sz="2400" b="1" dirty="0" smtClean="0">
              <a:solidFill>
                <a:srgbClr val="FFFFFF"/>
              </a:solidFill>
              <a:latin typeface="Arial Rounded MT Bold" pitchFamily="34" charset="0"/>
            </a:endParaRPr>
          </a:p>
          <a:p>
            <a:pPr marL="285750" indent="-285750" algn="l">
              <a:buFontTx/>
              <a:buChar char="•"/>
            </a:pPr>
            <a:r>
              <a:rPr lang="en-US" sz="2400" b="1" dirty="0" smtClean="0">
                <a:solidFill>
                  <a:srgbClr val="FFFFFF"/>
                </a:solidFill>
                <a:latin typeface="Arial Rounded MT Bold" pitchFamily="34" charset="0"/>
              </a:rPr>
              <a:t>Characterize habitat responses to site specific restoration actions.</a:t>
            </a:r>
            <a:endParaRPr lang="en-US" sz="2800" b="1" dirty="0">
              <a:solidFill>
                <a:srgbClr val="FFFFFF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998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2"/>
          <p:cNvSpPr txBox="1">
            <a:spLocks noChangeArrowheads="1"/>
          </p:cNvSpPr>
          <p:nvPr/>
        </p:nvSpPr>
        <p:spPr bwMode="auto">
          <a:xfrm>
            <a:off x="342900" y="8"/>
            <a:ext cx="94869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Arial Rounded MT Bold" pitchFamily="34" charset="0"/>
              </a:rPr>
              <a:t> </a:t>
            </a:r>
            <a:r>
              <a:rPr lang="en-US" sz="3600" b="1" dirty="0" smtClean="0">
                <a:solidFill>
                  <a:schemeClr val="tx2"/>
                </a:solidFill>
                <a:latin typeface="Arial Rounded MT Bold" pitchFamily="34" charset="0"/>
              </a:rPr>
              <a:t>Catherine Creek Spring Chinook Salmon</a:t>
            </a:r>
            <a:endParaRPr lang="en-US" sz="3600" dirty="0">
              <a:solidFill>
                <a:schemeClr val="tx2"/>
              </a:solidFill>
              <a:latin typeface="Arial Rounded MT Bold" pitchFamily="34" charset="0"/>
            </a:endParaRPr>
          </a:p>
        </p:txBody>
      </p:sp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-57150" y="1203965"/>
            <a:ext cx="102870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algn="l"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  <a:latin typeface="Arial Rounded MT Bold" pitchFamily="34" charset="0"/>
              </a:rPr>
              <a:t>Population is essential for delisting</a:t>
            </a:r>
          </a:p>
          <a:p>
            <a:pPr marL="285750" indent="-285750" algn="l">
              <a:buFontTx/>
              <a:buChar char="•"/>
            </a:pPr>
            <a:endParaRPr lang="en-US" sz="2800" b="1" dirty="0">
              <a:solidFill>
                <a:srgbClr val="FFFFFF"/>
              </a:solidFill>
              <a:latin typeface="Arial Rounded MT Bold" pitchFamily="34" charset="0"/>
            </a:endParaRPr>
          </a:p>
          <a:p>
            <a:pPr marL="285750" indent="-285750" algn="l"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  <a:latin typeface="Arial Rounded MT Bold" pitchFamily="34" charset="0"/>
              </a:rPr>
              <a:t>Catherine Creek Chinook population has large VSP abundance  and productivity gaps</a:t>
            </a:r>
          </a:p>
          <a:p>
            <a:pPr marL="285750" indent="-285750" algn="l">
              <a:buFontTx/>
              <a:buChar char="•"/>
            </a:pPr>
            <a:endParaRPr lang="en-US" sz="2800" b="1" dirty="0">
              <a:solidFill>
                <a:srgbClr val="FFFFFF"/>
              </a:solidFill>
              <a:latin typeface="Arial Rounded MT Bold" pitchFamily="34" charset="0"/>
            </a:endParaRPr>
          </a:p>
          <a:p>
            <a:pPr marL="285750" indent="-285750" algn="l">
              <a:buFontTx/>
              <a:buChar char="•"/>
            </a:pPr>
            <a:r>
              <a:rPr lang="en-US" sz="2800" b="1" dirty="0" err="1" smtClean="0">
                <a:solidFill>
                  <a:srgbClr val="FFFFFF"/>
                </a:solidFill>
                <a:latin typeface="Arial Rounded MT Bold" pitchFamily="34" charset="0"/>
              </a:rPr>
              <a:t>BiOp</a:t>
            </a:r>
            <a:r>
              <a:rPr lang="en-US" sz="2800" b="1" dirty="0" smtClean="0">
                <a:solidFill>
                  <a:srgbClr val="FFFFFF"/>
                </a:solidFill>
                <a:latin typeface="Arial Rounded MT Bold" pitchFamily="34" charset="0"/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  <a:latin typeface="Arial Rounded MT Bold" pitchFamily="34" charset="0"/>
              </a:rPr>
              <a:t>r</a:t>
            </a:r>
            <a:r>
              <a:rPr lang="en-US" sz="2800" b="1" dirty="0" smtClean="0">
                <a:solidFill>
                  <a:srgbClr val="FFFFFF"/>
                </a:solidFill>
                <a:latin typeface="Arial Rounded MT Bold" pitchFamily="34" charset="0"/>
              </a:rPr>
              <a:t>equired </a:t>
            </a:r>
            <a:r>
              <a:rPr lang="en-US" sz="2800" b="1" dirty="0" smtClean="0">
                <a:solidFill>
                  <a:srgbClr val="FFFFFF"/>
                </a:solidFill>
                <a:latin typeface="Arial Rounded MT Bold" pitchFamily="34" charset="0"/>
              </a:rPr>
              <a:t>survival improvements from </a:t>
            </a:r>
            <a:r>
              <a:rPr lang="en-US" sz="2800" b="1" dirty="0" smtClean="0">
                <a:solidFill>
                  <a:srgbClr val="FFFFFF"/>
                </a:solidFill>
                <a:latin typeface="Arial Rounded MT Bold" pitchFamily="34" charset="0"/>
              </a:rPr>
              <a:t>tributary habitat </a:t>
            </a:r>
            <a:r>
              <a:rPr lang="en-US" sz="2800" b="1" dirty="0" smtClean="0">
                <a:solidFill>
                  <a:srgbClr val="FFFFFF"/>
                </a:solidFill>
                <a:latin typeface="Arial Rounded MT Bold" pitchFamily="34" charset="0"/>
              </a:rPr>
              <a:t>actions are substantial(23%)</a:t>
            </a:r>
          </a:p>
          <a:p>
            <a:pPr marL="285750" indent="-285750" algn="l">
              <a:buFontTx/>
              <a:buChar char="•"/>
            </a:pPr>
            <a:endParaRPr lang="en-US" sz="2800" b="1" dirty="0">
              <a:solidFill>
                <a:srgbClr val="FFFFFF"/>
              </a:solidFill>
              <a:latin typeface="Arial Rounded MT Bold" pitchFamily="34" charset="0"/>
            </a:endParaRPr>
          </a:p>
          <a:p>
            <a:pPr marL="285750" indent="-285750" algn="l">
              <a:buFontTx/>
              <a:buChar char="•"/>
            </a:pPr>
            <a:r>
              <a:rPr lang="en-US" sz="2800" b="1" dirty="0" smtClean="0">
                <a:solidFill>
                  <a:srgbClr val="FFFFFF"/>
                </a:solidFill>
                <a:latin typeface="Arial Rounded MT Bold" pitchFamily="34" charset="0"/>
              </a:rPr>
              <a:t>Extensive efforts underway by co-managers</a:t>
            </a:r>
            <a:r>
              <a:rPr lang="en-US" sz="2800" b="1" dirty="0" smtClean="0">
                <a:solidFill>
                  <a:srgbClr val="FFFFFF"/>
                </a:solidFill>
                <a:latin typeface="Arial Rounded MT Bold" pitchFamily="34" charset="0"/>
              </a:rPr>
              <a:t>, BPA, Model Watershed and others to identify </a:t>
            </a:r>
            <a:r>
              <a:rPr lang="en-US" sz="2800" b="1" dirty="0" smtClean="0">
                <a:solidFill>
                  <a:srgbClr val="FFFFFF"/>
                </a:solidFill>
                <a:latin typeface="Arial Rounded MT Bold" pitchFamily="34" charset="0"/>
              </a:rPr>
              <a:t>and implement the  highest </a:t>
            </a:r>
            <a:r>
              <a:rPr lang="en-US" sz="2800" b="1" dirty="0" smtClean="0">
                <a:solidFill>
                  <a:srgbClr val="FFFFFF"/>
                </a:solidFill>
                <a:latin typeface="Arial Rounded MT Bold" pitchFamily="34" charset="0"/>
              </a:rPr>
              <a:t>priority tributary habitat actions</a:t>
            </a:r>
            <a:endParaRPr lang="en-US" sz="2800" b="1" dirty="0">
              <a:solidFill>
                <a:srgbClr val="FFFFFF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552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 Rounded MT Bold" panose="020F0704030504030204" pitchFamily="34" charset="0"/>
              </a:rPr>
              <a:t>Catherine Creek Spring Chinook</a:t>
            </a:r>
            <a:br>
              <a:rPr lang="en-US" dirty="0" smtClean="0">
                <a:latin typeface="Arial Rounded MT Bold" panose="020F0704030504030204" pitchFamily="34" charset="0"/>
              </a:rPr>
            </a:br>
            <a:r>
              <a:rPr lang="en-US" dirty="0">
                <a:latin typeface="Arial Rounded MT Bold" panose="020F0704030504030204" pitchFamily="34" charset="0"/>
              </a:rPr>
              <a:t>A</a:t>
            </a:r>
            <a:r>
              <a:rPr lang="en-US" dirty="0" smtClean="0">
                <a:latin typeface="Arial Rounded MT Bold" panose="020F0704030504030204" pitchFamily="34" charset="0"/>
              </a:rPr>
              <a:t>ssessment of a Limiting Life Stage</a:t>
            </a:r>
            <a:endParaRPr lang="en-U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010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54" name="Title 1"/>
          <p:cNvSpPr>
            <a:spLocks noGrp="1"/>
          </p:cNvSpPr>
          <p:nvPr>
            <p:ph type="title"/>
          </p:nvPr>
        </p:nvSpPr>
        <p:spPr>
          <a:xfrm>
            <a:off x="514350" y="9"/>
            <a:ext cx="9258300" cy="838199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  <a:latin typeface="Arial Rounded MT Bold" pitchFamily="34" charset="0"/>
              </a:rPr>
              <a:t>Adult  Spawners and Smolt Abundance</a:t>
            </a:r>
            <a:br>
              <a:rPr lang="en-US" sz="3200" dirty="0" smtClean="0">
                <a:solidFill>
                  <a:srgbClr val="FFFF00"/>
                </a:solidFill>
                <a:latin typeface="Arial Rounded MT Bold" pitchFamily="34" charset="0"/>
              </a:rPr>
            </a:br>
            <a:r>
              <a:rPr lang="en-US" sz="3200" dirty="0" smtClean="0">
                <a:solidFill>
                  <a:srgbClr val="FFFF00"/>
                </a:solidFill>
                <a:latin typeface="Arial Rounded MT Bold" pitchFamily="34" charset="0"/>
              </a:rPr>
              <a:t>in Catherine Creek, 1993-2009 BY</a:t>
            </a:r>
            <a:endParaRPr lang="en-US" sz="3200" dirty="0" smtClean="0">
              <a:solidFill>
                <a:srgbClr val="FFFF00"/>
              </a:solidFill>
            </a:endParaRPr>
          </a:p>
        </p:txBody>
      </p:sp>
      <p:graphicFrame>
        <p:nvGraphicFramePr>
          <p:cNvPr id="33997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200439970"/>
              </p:ext>
            </p:extLst>
          </p:nvPr>
        </p:nvGraphicFramePr>
        <p:xfrm>
          <a:off x="952500" y="1066800"/>
          <a:ext cx="8169960" cy="5791200"/>
        </p:xfrm>
        <a:graphic>
          <a:graphicData uri="http://schemas.openxmlformats.org/presentationml/2006/ole">
            <p:oleObj spid="_x0000_s340000" name="SPW 12.0 Graph" r:id="rId4" imgW="5996807" imgH="4250554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45561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00"/>
      </a:lt1>
      <a:dk2>
        <a:srgbClr val="0000CC"/>
      </a:dk2>
      <a:lt2>
        <a:srgbClr val="FFFF00"/>
      </a:lt2>
      <a:accent1>
        <a:srgbClr val="FF9900"/>
      </a:accent1>
      <a:accent2>
        <a:srgbClr val="00FFFF"/>
      </a:accent2>
      <a:accent3>
        <a:srgbClr val="AAAAE2"/>
      </a:accent3>
      <a:accent4>
        <a:srgbClr val="DADA00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17343</TotalTime>
  <Words>959</Words>
  <Application>Microsoft Office PowerPoint</Application>
  <PresentationFormat>35mm Slides</PresentationFormat>
  <Paragraphs>130</Paragraphs>
  <Slides>29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Default Design</vt:lpstr>
      <vt:lpstr>Office Theme</vt:lpstr>
      <vt:lpstr>1_Office Theme</vt:lpstr>
      <vt:lpstr>2_Office Theme</vt:lpstr>
      <vt:lpstr>SPW 12.0 Graph</vt:lpstr>
      <vt:lpstr>Slide 1</vt:lpstr>
      <vt:lpstr>Slide 2</vt:lpstr>
      <vt:lpstr>Conservation and Recovery Plan Goals and Desired Status</vt:lpstr>
      <vt:lpstr>Slide 4</vt:lpstr>
      <vt:lpstr>Slide 5</vt:lpstr>
      <vt:lpstr>Slide 6</vt:lpstr>
      <vt:lpstr>Slide 7</vt:lpstr>
      <vt:lpstr>Catherine Creek Spring Chinook Assessment of a Limiting Life Stage</vt:lpstr>
      <vt:lpstr>Adult  Spawners and Smolt Abundance in Catherine Creek, 1993-2009 BY</vt:lpstr>
      <vt:lpstr>Parr Abundance and Parr-to-Smolt Survival in Catherine Creek, 1993-2009 BY</vt:lpstr>
      <vt:lpstr>Parr Abundance and Length of Fall Migrants in Catherine Creek, 1993-2009 Brood Years</vt:lpstr>
      <vt:lpstr>Mean Length of Fall Migrants and Overwinter/Smolt Survival to Lower Granite Dam for Catherine Creek, 1993-2009 BY</vt:lpstr>
      <vt:lpstr>Catherine Creek Spring Chinook Life Stage Specific Habitat Conditions and Limiting Factors</vt:lpstr>
      <vt:lpstr>Slide 14</vt:lpstr>
      <vt:lpstr>Slide 15</vt:lpstr>
      <vt:lpstr>Slide 16</vt:lpstr>
      <vt:lpstr>Slide 17</vt:lpstr>
      <vt:lpstr>Slide 18</vt:lpstr>
      <vt:lpstr>Catherine Creek Spring Chinook Summer Parr Core Production Areas</vt:lpstr>
      <vt:lpstr>Slide 20</vt:lpstr>
      <vt:lpstr>Slide 21</vt:lpstr>
      <vt:lpstr>Catherine Creek Spring Chinook Integrating Current Conditions, Core Areas, Temperature and ICTRT Intrinsic Potential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ODFW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1 - 04 - Key Management Question 1 - ODFW and CRITFC</dc:title>
  <dc:creator>Mike</dc:creator>
  <cp:lastModifiedBy>Richard Carmichael</cp:lastModifiedBy>
  <cp:revision>539</cp:revision>
  <cp:lastPrinted>1998-01-24T21:11:34Z</cp:lastPrinted>
  <dcterms:created xsi:type="dcterms:W3CDTF">1998-01-12T23:32:32Z</dcterms:created>
  <dcterms:modified xsi:type="dcterms:W3CDTF">2014-02-25T19:33:01Z</dcterms:modified>
</cp:coreProperties>
</file>