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4.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62" r:id="rId2"/>
    <p:sldId id="283" r:id="rId3"/>
    <p:sldId id="284" r:id="rId4"/>
    <p:sldId id="285" r:id="rId5"/>
    <p:sldId id="295" r:id="rId6"/>
    <p:sldId id="265" r:id="rId7"/>
    <p:sldId id="272" r:id="rId8"/>
    <p:sldId id="290" r:id="rId9"/>
    <p:sldId id="291" r:id="rId10"/>
    <p:sldId id="287" r:id="rId11"/>
    <p:sldId id="292" r:id="rId12"/>
    <p:sldId id="270" r:id="rId13"/>
    <p:sldId id="278" r:id="rId14"/>
    <p:sldId id="279" r:id="rId15"/>
    <p:sldId id="288" r:id="rId16"/>
    <p:sldId id="294"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94660"/>
  </p:normalViewPr>
  <p:slideViewPr>
    <p:cSldViewPr snapToGrid="0">
      <p:cViewPr varScale="1">
        <p:scale>
          <a:sx n="70" d="100"/>
          <a:sy n="70" d="100"/>
        </p:scale>
        <p:origin x="124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Local%20Cloud\Private\nbouwes\AANICK\ISEMP\IMWs\Bridge\Bridge12\FishResponses.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Local%20Cloud\Private\nbouwes\AANICK\ISEMP\IMWs\Bridge\Bridge12\FishRespons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400181470253289"/>
          <c:y val="8.4607935053297612E-2"/>
          <c:w val="0.75220691163604547"/>
          <c:h val="0.89719889180519097"/>
        </c:manualLayout>
      </c:layout>
      <c:barChart>
        <c:barDir val="col"/>
        <c:grouping val="clustered"/>
        <c:varyColors val="0"/>
        <c:ser>
          <c:idx val="0"/>
          <c:order val="0"/>
          <c:invertIfNegative val="0"/>
          <c:errBars>
            <c:errBarType val="both"/>
            <c:errValType val="cust"/>
            <c:noEndCap val="0"/>
            <c:plus>
              <c:numRef>
                <c:f>Sheet1!$M$29:$M$30</c:f>
                <c:numCache>
                  <c:formatCode>General</c:formatCode>
                  <c:ptCount val="2"/>
                  <c:pt idx="0">
                    <c:v>3.7805487155718955</c:v>
                  </c:pt>
                  <c:pt idx="1">
                    <c:v>4.2183794095019618</c:v>
                  </c:pt>
                </c:numCache>
              </c:numRef>
            </c:plus>
            <c:minus>
              <c:numRef>
                <c:f>Sheet1!$M$29:$M$30</c:f>
                <c:numCache>
                  <c:formatCode>General</c:formatCode>
                  <c:ptCount val="2"/>
                  <c:pt idx="0">
                    <c:v>3.7805487155718955</c:v>
                  </c:pt>
                  <c:pt idx="1">
                    <c:v>4.2183794095019618</c:v>
                  </c:pt>
                </c:numCache>
              </c:numRef>
            </c:minus>
          </c:errBars>
          <c:cat>
            <c:strRef>
              <c:f>Sheet1!$M$2:$N$2</c:f>
              <c:strCache>
                <c:ptCount val="2"/>
                <c:pt idx="0">
                  <c:v>D-pre</c:v>
                </c:pt>
                <c:pt idx="1">
                  <c:v>D-post</c:v>
                </c:pt>
              </c:strCache>
            </c:strRef>
          </c:cat>
          <c:val>
            <c:numRef>
              <c:f>Sheet1!$M$23:$N$23</c:f>
              <c:numCache>
                <c:formatCode>_(* #,##0.00_);_(* \(#,##0.00\);_(* "-"??_);_(@_)</c:formatCode>
                <c:ptCount val="2"/>
                <c:pt idx="0" formatCode="General">
                  <c:v>0.31</c:v>
                </c:pt>
                <c:pt idx="1">
                  <c:v>16.059999999999999</c:v>
                </c:pt>
              </c:numCache>
            </c:numRef>
          </c:val>
        </c:ser>
        <c:dLbls>
          <c:showLegendKey val="0"/>
          <c:showVal val="0"/>
          <c:showCatName val="0"/>
          <c:showSerName val="0"/>
          <c:showPercent val="0"/>
          <c:showBubbleSize val="0"/>
        </c:dLbls>
        <c:gapWidth val="150"/>
        <c:axId val="214299896"/>
        <c:axId val="214296368"/>
      </c:barChart>
      <c:catAx>
        <c:axId val="214299896"/>
        <c:scaling>
          <c:orientation val="minMax"/>
        </c:scaling>
        <c:delete val="0"/>
        <c:axPos val="b"/>
        <c:numFmt formatCode="General" sourceLinked="0"/>
        <c:majorTickMark val="out"/>
        <c:minorTickMark val="none"/>
        <c:tickLblPos val="nextTo"/>
        <c:txPr>
          <a:bodyPr/>
          <a:lstStyle/>
          <a:p>
            <a:pPr>
              <a:defRPr sz="1800"/>
            </a:pPr>
            <a:endParaRPr lang="en-US"/>
          </a:p>
        </c:txPr>
        <c:crossAx val="214296368"/>
        <c:crosses val="autoZero"/>
        <c:auto val="1"/>
        <c:lblAlgn val="ctr"/>
        <c:lblOffset val="100"/>
        <c:noMultiLvlLbl val="0"/>
      </c:catAx>
      <c:valAx>
        <c:axId val="214296368"/>
        <c:scaling>
          <c:orientation val="minMax"/>
        </c:scaling>
        <c:delete val="0"/>
        <c:axPos val="l"/>
        <c:title>
          <c:tx>
            <c:rich>
              <a:bodyPr rot="-5400000" vert="horz"/>
              <a:lstStyle/>
              <a:p>
                <a:pPr>
                  <a:defRPr sz="1800"/>
                </a:pPr>
                <a:r>
                  <a:rPr lang="en-US" sz="1800" b="1" i="0" baseline="0">
                    <a:effectLst/>
                  </a:rPr>
                  <a:t>Difference in</a:t>
                </a:r>
                <a:r>
                  <a:rPr lang="en-US" sz="1800" b="1" i="1" baseline="0">
                    <a:effectLst/>
                  </a:rPr>
                  <a:t> O. mykiss</a:t>
                </a:r>
                <a:r>
                  <a:rPr lang="en-US" sz="1800" b="1" i="0" baseline="0">
                    <a:effectLst/>
                  </a:rPr>
                  <a:t> density (trt-cntrl)</a:t>
                </a:r>
                <a:endParaRPr lang="en-US" sz="1800">
                  <a:effectLst/>
                </a:endParaRPr>
              </a:p>
            </c:rich>
          </c:tx>
          <c:overlay val="0"/>
        </c:title>
        <c:numFmt formatCode="General" sourceLinked="1"/>
        <c:majorTickMark val="out"/>
        <c:minorTickMark val="none"/>
        <c:tickLblPos val="nextTo"/>
        <c:txPr>
          <a:bodyPr/>
          <a:lstStyle/>
          <a:p>
            <a:pPr>
              <a:defRPr sz="1200"/>
            </a:pPr>
            <a:endParaRPr lang="en-US"/>
          </a:p>
        </c:txPr>
        <c:crossAx val="214299896"/>
        <c:crosses val="autoZero"/>
        <c:crossBetween val="between"/>
      </c:valAx>
      <c:spPr>
        <a:noFill/>
        <a:ln w="25400">
          <a:noFill/>
        </a:ln>
      </c:spPr>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6962724734172E-2"/>
          <c:y val="2.0179167441233933E-2"/>
          <c:w val="0.75220691163604547"/>
          <c:h val="0.89719889180519097"/>
        </c:manualLayout>
      </c:layout>
      <c:barChart>
        <c:barDir val="col"/>
        <c:grouping val="clustered"/>
        <c:varyColors val="0"/>
        <c:ser>
          <c:idx val="0"/>
          <c:order val="0"/>
          <c:invertIfNegative val="0"/>
          <c:errBars>
            <c:errBarType val="both"/>
            <c:errValType val="cust"/>
            <c:noEndCap val="0"/>
            <c:plus>
              <c:numRef>
                <c:f>Sheet1!$AD$29:$AD$30</c:f>
                <c:numCache>
                  <c:formatCode>General</c:formatCode>
                  <c:ptCount val="2"/>
                  <c:pt idx="0">
                    <c:v>3.356768716129889E-2</c:v>
                  </c:pt>
                  <c:pt idx="1">
                    <c:v>4.4082377425917633E-2</c:v>
                  </c:pt>
                </c:numCache>
              </c:numRef>
            </c:plus>
            <c:minus>
              <c:numRef>
                <c:f>Sheet1!$AD$29:$AD$30</c:f>
                <c:numCache>
                  <c:formatCode>General</c:formatCode>
                  <c:ptCount val="2"/>
                  <c:pt idx="0">
                    <c:v>3.356768716129889E-2</c:v>
                  </c:pt>
                  <c:pt idx="1">
                    <c:v>4.4082377425917633E-2</c:v>
                  </c:pt>
                </c:numCache>
              </c:numRef>
            </c:minus>
          </c:errBars>
          <c:cat>
            <c:strRef>
              <c:f>Sheet1!$M$2:$N$2</c:f>
              <c:strCache>
                <c:ptCount val="2"/>
                <c:pt idx="0">
                  <c:v>D-pre</c:v>
                </c:pt>
                <c:pt idx="1">
                  <c:v>D-post</c:v>
                </c:pt>
              </c:strCache>
            </c:strRef>
          </c:cat>
          <c:val>
            <c:numRef>
              <c:f>Sheet1!$AD$23:$AE$23</c:f>
              <c:numCache>
                <c:formatCode>_(* #,##0.00_);_(* \(#,##0.00\);_(* "-"??_);_(@_)</c:formatCode>
                <c:ptCount val="2"/>
                <c:pt idx="0" formatCode="General">
                  <c:v>0.78200000000000003</c:v>
                </c:pt>
                <c:pt idx="1">
                  <c:v>1.1830000000000001</c:v>
                </c:pt>
              </c:numCache>
            </c:numRef>
          </c:val>
        </c:ser>
        <c:dLbls>
          <c:showLegendKey val="0"/>
          <c:showVal val="0"/>
          <c:showCatName val="0"/>
          <c:showSerName val="0"/>
          <c:showPercent val="0"/>
          <c:showBubbleSize val="0"/>
        </c:dLbls>
        <c:gapWidth val="150"/>
        <c:axId val="214296760"/>
        <c:axId val="214295192"/>
      </c:barChart>
      <c:catAx>
        <c:axId val="214296760"/>
        <c:scaling>
          <c:orientation val="minMax"/>
        </c:scaling>
        <c:delete val="0"/>
        <c:axPos val="b"/>
        <c:numFmt formatCode="General" sourceLinked="0"/>
        <c:majorTickMark val="out"/>
        <c:minorTickMark val="none"/>
        <c:tickLblPos val="nextTo"/>
        <c:txPr>
          <a:bodyPr/>
          <a:lstStyle/>
          <a:p>
            <a:pPr>
              <a:defRPr sz="1800"/>
            </a:pPr>
            <a:endParaRPr lang="en-US"/>
          </a:p>
        </c:txPr>
        <c:crossAx val="214295192"/>
        <c:crosses val="autoZero"/>
        <c:auto val="1"/>
        <c:lblAlgn val="ctr"/>
        <c:lblOffset val="100"/>
        <c:noMultiLvlLbl val="0"/>
      </c:catAx>
      <c:valAx>
        <c:axId val="214295192"/>
        <c:scaling>
          <c:orientation val="minMax"/>
        </c:scaling>
        <c:delete val="0"/>
        <c:axPos val="l"/>
        <c:title>
          <c:tx>
            <c:rich>
              <a:bodyPr rot="-5400000" vert="horz"/>
              <a:lstStyle/>
              <a:p>
                <a:pPr>
                  <a:defRPr sz="1400"/>
                </a:pPr>
                <a:r>
                  <a:rPr lang="en-US" sz="1400" b="1" i="0" baseline="0">
                    <a:effectLst/>
                  </a:rPr>
                  <a:t>Difference in</a:t>
                </a:r>
                <a:r>
                  <a:rPr lang="en-US" sz="1400" b="1" i="1" baseline="0">
                    <a:effectLst/>
                  </a:rPr>
                  <a:t> O. mykiss</a:t>
                </a:r>
                <a:r>
                  <a:rPr lang="en-US" sz="1400" b="1" i="0" baseline="0">
                    <a:effectLst/>
                  </a:rPr>
                  <a:t> survival (trt/cntrl)</a:t>
                </a:r>
                <a:endParaRPr lang="en-US" sz="1400">
                  <a:effectLst/>
                </a:endParaRPr>
              </a:p>
            </c:rich>
          </c:tx>
          <c:overlay val="0"/>
        </c:title>
        <c:numFmt formatCode="General" sourceLinked="1"/>
        <c:majorTickMark val="out"/>
        <c:minorTickMark val="none"/>
        <c:tickLblPos val="nextTo"/>
        <c:txPr>
          <a:bodyPr/>
          <a:lstStyle/>
          <a:p>
            <a:pPr>
              <a:defRPr sz="1200"/>
            </a:pPr>
            <a:endParaRPr lang="en-US"/>
          </a:p>
        </c:txPr>
        <c:crossAx val="214296760"/>
        <c:crosses val="autoZero"/>
        <c:crossBetween val="between"/>
      </c:valAx>
      <c:spPr>
        <a:noFill/>
        <a:ln w="25400">
          <a:noFill/>
        </a:ln>
      </c:spPr>
    </c:plotArea>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239B9E-7686-4777-8126-643C5B3716F4}"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1755735C-7F9C-45D6-9B21-24894BD2FBAE}">
      <dgm:prSet phldrT="[Text]" custT="1"/>
      <dgm:spPr/>
      <dgm:t>
        <a:bodyPr/>
        <a:lstStyle/>
        <a:p>
          <a:r>
            <a:rPr lang="en-US" sz="2400" b="1" dirty="0" smtClean="0"/>
            <a:t>Limiting Factor</a:t>
          </a:r>
          <a:endParaRPr lang="en-US" sz="2400" b="1" dirty="0"/>
        </a:p>
      </dgm:t>
    </dgm:pt>
    <dgm:pt modelId="{671B3A53-8791-44E4-A04A-E32DE0D5A0BF}" type="parTrans" cxnId="{FF023591-8C07-497D-B3D5-96CCF3F7A740}">
      <dgm:prSet/>
      <dgm:spPr/>
      <dgm:t>
        <a:bodyPr/>
        <a:lstStyle/>
        <a:p>
          <a:endParaRPr lang="en-US" sz="2400" b="1"/>
        </a:p>
      </dgm:t>
    </dgm:pt>
    <dgm:pt modelId="{F470AE05-5BE4-49BF-8AE7-11373F061502}" type="sibTrans" cxnId="{FF023591-8C07-497D-B3D5-96CCF3F7A740}">
      <dgm:prSet/>
      <dgm:spPr/>
      <dgm:t>
        <a:bodyPr/>
        <a:lstStyle/>
        <a:p>
          <a:endParaRPr lang="en-US" sz="2400" b="1"/>
        </a:p>
      </dgm:t>
    </dgm:pt>
    <dgm:pt modelId="{D45B4F63-BDE4-4299-BD70-19047A841C41}">
      <dgm:prSet phldrT="[Text]" custT="1"/>
      <dgm:spPr/>
      <dgm:t>
        <a:bodyPr/>
        <a:lstStyle/>
        <a:p>
          <a:r>
            <a:rPr lang="en-US" sz="2400" b="1" dirty="0" smtClean="0"/>
            <a:t>Plan</a:t>
          </a:r>
          <a:endParaRPr lang="en-US" sz="2400" b="1" dirty="0"/>
        </a:p>
      </dgm:t>
    </dgm:pt>
    <dgm:pt modelId="{0ED3AADE-D319-44C5-A098-17FAB36F9626}" type="parTrans" cxnId="{5BC445BE-26ED-4B5A-98C6-AC3A83E3F20E}">
      <dgm:prSet/>
      <dgm:spPr/>
      <dgm:t>
        <a:bodyPr/>
        <a:lstStyle/>
        <a:p>
          <a:endParaRPr lang="en-US" sz="2400" b="1"/>
        </a:p>
      </dgm:t>
    </dgm:pt>
    <dgm:pt modelId="{55FEDAD5-9C19-41B2-BFED-3BE6FF988C82}" type="sibTrans" cxnId="{5BC445BE-26ED-4B5A-98C6-AC3A83E3F20E}">
      <dgm:prSet/>
      <dgm:spPr/>
      <dgm:t>
        <a:bodyPr/>
        <a:lstStyle/>
        <a:p>
          <a:endParaRPr lang="en-US" sz="2400" b="1"/>
        </a:p>
      </dgm:t>
    </dgm:pt>
    <dgm:pt modelId="{A14C2E28-177A-4855-B483-62EDCFFCFBD2}">
      <dgm:prSet phldrT="[Text]" custT="1"/>
      <dgm:spPr/>
      <dgm:t>
        <a:bodyPr/>
        <a:lstStyle/>
        <a:p>
          <a:r>
            <a:rPr lang="en-US" sz="2400" b="1" dirty="0" smtClean="0"/>
            <a:t>Implement</a:t>
          </a:r>
          <a:endParaRPr lang="en-US" sz="2400" b="1" dirty="0"/>
        </a:p>
      </dgm:t>
    </dgm:pt>
    <dgm:pt modelId="{EBBB00CA-9245-4081-AFC9-A4696499FEE5}" type="parTrans" cxnId="{F2BCC3D5-E572-428C-A71B-E49F8ACE857C}">
      <dgm:prSet/>
      <dgm:spPr/>
      <dgm:t>
        <a:bodyPr/>
        <a:lstStyle/>
        <a:p>
          <a:endParaRPr lang="en-US" sz="2400" b="1"/>
        </a:p>
      </dgm:t>
    </dgm:pt>
    <dgm:pt modelId="{D368C063-3DDB-42EC-9C23-2E7A18B32999}" type="sibTrans" cxnId="{F2BCC3D5-E572-428C-A71B-E49F8ACE857C}">
      <dgm:prSet/>
      <dgm:spPr/>
      <dgm:t>
        <a:bodyPr/>
        <a:lstStyle/>
        <a:p>
          <a:endParaRPr lang="en-US" sz="2400" b="1"/>
        </a:p>
      </dgm:t>
    </dgm:pt>
    <dgm:pt modelId="{C2B28650-B3AF-45D5-BC88-B64AE54B5BDB}">
      <dgm:prSet phldrT="[Text]" custT="1"/>
      <dgm:spPr/>
      <dgm:t>
        <a:bodyPr/>
        <a:lstStyle/>
        <a:p>
          <a:r>
            <a:rPr lang="en-US" sz="2400" b="1" dirty="0" smtClean="0"/>
            <a:t>Evaluation</a:t>
          </a:r>
          <a:endParaRPr lang="en-US" sz="2400" b="1" dirty="0"/>
        </a:p>
      </dgm:t>
    </dgm:pt>
    <dgm:pt modelId="{CED3AA60-09A2-486D-A743-33BC59AF7697}" type="parTrans" cxnId="{33C0A9CB-247F-40F7-B791-6A47EF91F698}">
      <dgm:prSet/>
      <dgm:spPr/>
      <dgm:t>
        <a:bodyPr/>
        <a:lstStyle/>
        <a:p>
          <a:endParaRPr lang="en-US" sz="2400" b="1"/>
        </a:p>
      </dgm:t>
    </dgm:pt>
    <dgm:pt modelId="{2CC542FB-3AB4-4F05-B448-35990F403ED8}" type="sibTrans" cxnId="{33C0A9CB-247F-40F7-B791-6A47EF91F698}">
      <dgm:prSet/>
      <dgm:spPr/>
      <dgm:t>
        <a:bodyPr/>
        <a:lstStyle/>
        <a:p>
          <a:endParaRPr lang="en-US" sz="2400" b="1"/>
        </a:p>
      </dgm:t>
    </dgm:pt>
    <dgm:pt modelId="{22EDC136-1B7D-40B4-9D2B-C9C70F8F681C}">
      <dgm:prSet phldrT="[Text]" custT="1"/>
      <dgm:spPr/>
      <dgm:t>
        <a:bodyPr/>
        <a:lstStyle/>
        <a:p>
          <a:r>
            <a:rPr lang="en-US" sz="2400" b="1" smtClean="0"/>
            <a:t>Export</a:t>
          </a:r>
          <a:endParaRPr lang="en-US" sz="2400" b="1" dirty="0"/>
        </a:p>
      </dgm:t>
    </dgm:pt>
    <dgm:pt modelId="{870B161B-B4F7-42F8-8686-0BD3915BD70F}" type="parTrans" cxnId="{E6B76EF7-34D8-433D-AD7A-3B149ACC92C2}">
      <dgm:prSet/>
      <dgm:spPr/>
      <dgm:t>
        <a:bodyPr/>
        <a:lstStyle/>
        <a:p>
          <a:endParaRPr lang="en-US" sz="2400" b="1"/>
        </a:p>
      </dgm:t>
    </dgm:pt>
    <dgm:pt modelId="{DE67EEF6-0359-4F11-B21C-F02009096812}" type="sibTrans" cxnId="{E6B76EF7-34D8-433D-AD7A-3B149ACC92C2}">
      <dgm:prSet/>
      <dgm:spPr/>
      <dgm:t>
        <a:bodyPr/>
        <a:lstStyle/>
        <a:p>
          <a:endParaRPr lang="en-US" sz="2400" b="1"/>
        </a:p>
      </dgm:t>
    </dgm:pt>
    <dgm:pt modelId="{E39FD5E0-89B4-49D6-B1EC-BDD02C6AF707}" type="pres">
      <dgm:prSet presAssocID="{8C239B9E-7686-4777-8126-643C5B3716F4}" presName="cycle" presStyleCnt="0">
        <dgm:presLayoutVars>
          <dgm:dir/>
          <dgm:resizeHandles val="exact"/>
        </dgm:presLayoutVars>
      </dgm:prSet>
      <dgm:spPr/>
      <dgm:t>
        <a:bodyPr/>
        <a:lstStyle/>
        <a:p>
          <a:endParaRPr lang="en-US"/>
        </a:p>
      </dgm:t>
    </dgm:pt>
    <dgm:pt modelId="{05399B26-DFB4-429D-9B69-3D7F5BE64BEC}" type="pres">
      <dgm:prSet presAssocID="{1755735C-7F9C-45D6-9B21-24894BD2FBAE}" presName="dummy" presStyleCnt="0"/>
      <dgm:spPr/>
    </dgm:pt>
    <dgm:pt modelId="{E3CDC2A5-9EBE-4C85-A990-1B4DAF4D4C83}" type="pres">
      <dgm:prSet presAssocID="{1755735C-7F9C-45D6-9B21-24894BD2FBAE}" presName="node" presStyleLbl="revTx" presStyleIdx="0" presStyleCnt="5">
        <dgm:presLayoutVars>
          <dgm:bulletEnabled val="1"/>
        </dgm:presLayoutVars>
      </dgm:prSet>
      <dgm:spPr/>
      <dgm:t>
        <a:bodyPr/>
        <a:lstStyle/>
        <a:p>
          <a:endParaRPr lang="en-US"/>
        </a:p>
      </dgm:t>
    </dgm:pt>
    <dgm:pt modelId="{326C90FA-27FB-422B-A9AB-F738036C895C}" type="pres">
      <dgm:prSet presAssocID="{F470AE05-5BE4-49BF-8AE7-11373F061502}" presName="sibTrans" presStyleLbl="node1" presStyleIdx="0" presStyleCnt="5"/>
      <dgm:spPr/>
      <dgm:t>
        <a:bodyPr/>
        <a:lstStyle/>
        <a:p>
          <a:endParaRPr lang="en-US"/>
        </a:p>
      </dgm:t>
    </dgm:pt>
    <dgm:pt modelId="{E053D767-51A7-46A2-8075-7F2127AC53E8}" type="pres">
      <dgm:prSet presAssocID="{D45B4F63-BDE4-4299-BD70-19047A841C41}" presName="dummy" presStyleCnt="0"/>
      <dgm:spPr/>
    </dgm:pt>
    <dgm:pt modelId="{C42D7EC6-355E-491B-9A4F-635F9C284244}" type="pres">
      <dgm:prSet presAssocID="{D45B4F63-BDE4-4299-BD70-19047A841C41}" presName="node" presStyleLbl="revTx" presStyleIdx="1" presStyleCnt="5">
        <dgm:presLayoutVars>
          <dgm:bulletEnabled val="1"/>
        </dgm:presLayoutVars>
      </dgm:prSet>
      <dgm:spPr/>
      <dgm:t>
        <a:bodyPr/>
        <a:lstStyle/>
        <a:p>
          <a:endParaRPr lang="en-US"/>
        </a:p>
      </dgm:t>
    </dgm:pt>
    <dgm:pt modelId="{BAAF83E2-31AA-494D-95B1-A9A38FC47351}" type="pres">
      <dgm:prSet presAssocID="{55FEDAD5-9C19-41B2-BFED-3BE6FF988C82}" presName="sibTrans" presStyleLbl="node1" presStyleIdx="1" presStyleCnt="5"/>
      <dgm:spPr/>
      <dgm:t>
        <a:bodyPr/>
        <a:lstStyle/>
        <a:p>
          <a:endParaRPr lang="en-US"/>
        </a:p>
      </dgm:t>
    </dgm:pt>
    <dgm:pt modelId="{0BB830AA-0965-41C8-9739-E0BE412A7B93}" type="pres">
      <dgm:prSet presAssocID="{A14C2E28-177A-4855-B483-62EDCFFCFBD2}" presName="dummy" presStyleCnt="0"/>
      <dgm:spPr/>
    </dgm:pt>
    <dgm:pt modelId="{24AB2757-D7E5-4CA8-A366-14B29D3024A6}" type="pres">
      <dgm:prSet presAssocID="{A14C2E28-177A-4855-B483-62EDCFFCFBD2}" presName="node" presStyleLbl="revTx" presStyleIdx="2" presStyleCnt="5">
        <dgm:presLayoutVars>
          <dgm:bulletEnabled val="1"/>
        </dgm:presLayoutVars>
      </dgm:prSet>
      <dgm:spPr/>
      <dgm:t>
        <a:bodyPr/>
        <a:lstStyle/>
        <a:p>
          <a:endParaRPr lang="en-US"/>
        </a:p>
      </dgm:t>
    </dgm:pt>
    <dgm:pt modelId="{9313AB31-43D9-4DFD-951B-63F8C9944366}" type="pres">
      <dgm:prSet presAssocID="{D368C063-3DDB-42EC-9C23-2E7A18B32999}" presName="sibTrans" presStyleLbl="node1" presStyleIdx="2" presStyleCnt="5"/>
      <dgm:spPr/>
      <dgm:t>
        <a:bodyPr/>
        <a:lstStyle/>
        <a:p>
          <a:endParaRPr lang="en-US"/>
        </a:p>
      </dgm:t>
    </dgm:pt>
    <dgm:pt modelId="{239966B5-940D-41ED-93E2-A80C40AFCEFE}" type="pres">
      <dgm:prSet presAssocID="{C2B28650-B3AF-45D5-BC88-B64AE54B5BDB}" presName="dummy" presStyleCnt="0"/>
      <dgm:spPr/>
    </dgm:pt>
    <dgm:pt modelId="{53EC6B8B-8F63-4900-82C1-7EEF24C27F35}" type="pres">
      <dgm:prSet presAssocID="{C2B28650-B3AF-45D5-BC88-B64AE54B5BDB}" presName="node" presStyleLbl="revTx" presStyleIdx="3" presStyleCnt="5">
        <dgm:presLayoutVars>
          <dgm:bulletEnabled val="1"/>
        </dgm:presLayoutVars>
      </dgm:prSet>
      <dgm:spPr/>
      <dgm:t>
        <a:bodyPr/>
        <a:lstStyle/>
        <a:p>
          <a:endParaRPr lang="en-US"/>
        </a:p>
      </dgm:t>
    </dgm:pt>
    <dgm:pt modelId="{CB289FD6-628B-44B2-BCEC-87AE9423338A}" type="pres">
      <dgm:prSet presAssocID="{2CC542FB-3AB4-4F05-B448-35990F403ED8}" presName="sibTrans" presStyleLbl="node1" presStyleIdx="3" presStyleCnt="5"/>
      <dgm:spPr/>
      <dgm:t>
        <a:bodyPr/>
        <a:lstStyle/>
        <a:p>
          <a:endParaRPr lang="en-US"/>
        </a:p>
      </dgm:t>
    </dgm:pt>
    <dgm:pt modelId="{2EFC93CC-7C9B-4DC0-BD33-746221756E8C}" type="pres">
      <dgm:prSet presAssocID="{22EDC136-1B7D-40B4-9D2B-C9C70F8F681C}" presName="dummy" presStyleCnt="0"/>
      <dgm:spPr/>
    </dgm:pt>
    <dgm:pt modelId="{999641D9-46B8-43E5-BC3F-86D911A56A14}" type="pres">
      <dgm:prSet presAssocID="{22EDC136-1B7D-40B4-9D2B-C9C70F8F681C}" presName="node" presStyleLbl="revTx" presStyleIdx="4" presStyleCnt="5">
        <dgm:presLayoutVars>
          <dgm:bulletEnabled val="1"/>
        </dgm:presLayoutVars>
      </dgm:prSet>
      <dgm:spPr/>
      <dgm:t>
        <a:bodyPr/>
        <a:lstStyle/>
        <a:p>
          <a:endParaRPr lang="en-US"/>
        </a:p>
      </dgm:t>
    </dgm:pt>
    <dgm:pt modelId="{23C5FE4E-BE2C-48DF-BCC7-481DF55A30D7}" type="pres">
      <dgm:prSet presAssocID="{DE67EEF6-0359-4F11-B21C-F02009096812}" presName="sibTrans" presStyleLbl="node1" presStyleIdx="4" presStyleCnt="5"/>
      <dgm:spPr/>
      <dgm:t>
        <a:bodyPr/>
        <a:lstStyle/>
        <a:p>
          <a:endParaRPr lang="en-US"/>
        </a:p>
      </dgm:t>
    </dgm:pt>
  </dgm:ptLst>
  <dgm:cxnLst>
    <dgm:cxn modelId="{13000AD7-F9BF-43B6-8793-49E48BD5FF5A}" type="presOf" srcId="{D368C063-3DDB-42EC-9C23-2E7A18B32999}" destId="{9313AB31-43D9-4DFD-951B-63F8C9944366}" srcOrd="0" destOrd="0" presId="urn:microsoft.com/office/officeart/2005/8/layout/cycle1"/>
    <dgm:cxn modelId="{739F0F93-7DF4-4AC7-A89D-281FFB66718B}" type="presOf" srcId="{DE67EEF6-0359-4F11-B21C-F02009096812}" destId="{23C5FE4E-BE2C-48DF-BCC7-481DF55A30D7}" srcOrd="0" destOrd="0" presId="urn:microsoft.com/office/officeart/2005/8/layout/cycle1"/>
    <dgm:cxn modelId="{D0A39820-3854-421E-A646-BA2EC329109B}" type="presOf" srcId="{F470AE05-5BE4-49BF-8AE7-11373F061502}" destId="{326C90FA-27FB-422B-A9AB-F738036C895C}" srcOrd="0" destOrd="0" presId="urn:microsoft.com/office/officeart/2005/8/layout/cycle1"/>
    <dgm:cxn modelId="{33C0A9CB-247F-40F7-B791-6A47EF91F698}" srcId="{8C239B9E-7686-4777-8126-643C5B3716F4}" destId="{C2B28650-B3AF-45D5-BC88-B64AE54B5BDB}" srcOrd="3" destOrd="0" parTransId="{CED3AA60-09A2-486D-A743-33BC59AF7697}" sibTransId="{2CC542FB-3AB4-4F05-B448-35990F403ED8}"/>
    <dgm:cxn modelId="{8703F849-3CF4-4FD6-9C41-CE91B71D0C9B}" type="presOf" srcId="{1755735C-7F9C-45D6-9B21-24894BD2FBAE}" destId="{E3CDC2A5-9EBE-4C85-A990-1B4DAF4D4C83}" srcOrd="0" destOrd="0" presId="urn:microsoft.com/office/officeart/2005/8/layout/cycle1"/>
    <dgm:cxn modelId="{F2BCC3D5-E572-428C-A71B-E49F8ACE857C}" srcId="{8C239B9E-7686-4777-8126-643C5B3716F4}" destId="{A14C2E28-177A-4855-B483-62EDCFFCFBD2}" srcOrd="2" destOrd="0" parTransId="{EBBB00CA-9245-4081-AFC9-A4696499FEE5}" sibTransId="{D368C063-3DDB-42EC-9C23-2E7A18B32999}"/>
    <dgm:cxn modelId="{5BC445BE-26ED-4B5A-98C6-AC3A83E3F20E}" srcId="{8C239B9E-7686-4777-8126-643C5B3716F4}" destId="{D45B4F63-BDE4-4299-BD70-19047A841C41}" srcOrd="1" destOrd="0" parTransId="{0ED3AADE-D319-44C5-A098-17FAB36F9626}" sibTransId="{55FEDAD5-9C19-41B2-BFED-3BE6FF988C82}"/>
    <dgm:cxn modelId="{9100CBA9-1297-4189-85E6-A05433A041B0}" type="presOf" srcId="{C2B28650-B3AF-45D5-BC88-B64AE54B5BDB}" destId="{53EC6B8B-8F63-4900-82C1-7EEF24C27F35}" srcOrd="0" destOrd="0" presId="urn:microsoft.com/office/officeart/2005/8/layout/cycle1"/>
    <dgm:cxn modelId="{E6FEA161-E01D-4232-9211-9A90FC1AFD99}" type="presOf" srcId="{2CC542FB-3AB4-4F05-B448-35990F403ED8}" destId="{CB289FD6-628B-44B2-BCEC-87AE9423338A}" srcOrd="0" destOrd="0" presId="urn:microsoft.com/office/officeart/2005/8/layout/cycle1"/>
    <dgm:cxn modelId="{DEDFFE80-1BB3-456C-A87B-B481E928B083}" type="presOf" srcId="{22EDC136-1B7D-40B4-9D2B-C9C70F8F681C}" destId="{999641D9-46B8-43E5-BC3F-86D911A56A14}" srcOrd="0" destOrd="0" presId="urn:microsoft.com/office/officeart/2005/8/layout/cycle1"/>
    <dgm:cxn modelId="{7A0D6B04-A649-427A-82FD-664CD6D35F40}" type="presOf" srcId="{A14C2E28-177A-4855-B483-62EDCFFCFBD2}" destId="{24AB2757-D7E5-4CA8-A366-14B29D3024A6}" srcOrd="0" destOrd="0" presId="urn:microsoft.com/office/officeart/2005/8/layout/cycle1"/>
    <dgm:cxn modelId="{FF023591-8C07-497D-B3D5-96CCF3F7A740}" srcId="{8C239B9E-7686-4777-8126-643C5B3716F4}" destId="{1755735C-7F9C-45D6-9B21-24894BD2FBAE}" srcOrd="0" destOrd="0" parTransId="{671B3A53-8791-44E4-A04A-E32DE0D5A0BF}" sibTransId="{F470AE05-5BE4-49BF-8AE7-11373F061502}"/>
    <dgm:cxn modelId="{8650F9D3-1CEF-4E66-808A-59C997A9162B}" type="presOf" srcId="{8C239B9E-7686-4777-8126-643C5B3716F4}" destId="{E39FD5E0-89B4-49D6-B1EC-BDD02C6AF707}" srcOrd="0" destOrd="0" presId="urn:microsoft.com/office/officeart/2005/8/layout/cycle1"/>
    <dgm:cxn modelId="{E6B76EF7-34D8-433D-AD7A-3B149ACC92C2}" srcId="{8C239B9E-7686-4777-8126-643C5B3716F4}" destId="{22EDC136-1B7D-40B4-9D2B-C9C70F8F681C}" srcOrd="4" destOrd="0" parTransId="{870B161B-B4F7-42F8-8686-0BD3915BD70F}" sibTransId="{DE67EEF6-0359-4F11-B21C-F02009096812}"/>
    <dgm:cxn modelId="{D059B16D-87EA-459E-A5EB-4E34C5BB6B63}" type="presOf" srcId="{D45B4F63-BDE4-4299-BD70-19047A841C41}" destId="{C42D7EC6-355E-491B-9A4F-635F9C284244}" srcOrd="0" destOrd="0" presId="urn:microsoft.com/office/officeart/2005/8/layout/cycle1"/>
    <dgm:cxn modelId="{7CB3C89E-F9F3-4AD1-BF85-DDD6A11617B3}" type="presOf" srcId="{55FEDAD5-9C19-41B2-BFED-3BE6FF988C82}" destId="{BAAF83E2-31AA-494D-95B1-A9A38FC47351}" srcOrd="0" destOrd="0" presId="urn:microsoft.com/office/officeart/2005/8/layout/cycle1"/>
    <dgm:cxn modelId="{07D9CC8E-7CFE-4662-911B-EEAD8226A409}" type="presParOf" srcId="{E39FD5E0-89B4-49D6-B1EC-BDD02C6AF707}" destId="{05399B26-DFB4-429D-9B69-3D7F5BE64BEC}" srcOrd="0" destOrd="0" presId="urn:microsoft.com/office/officeart/2005/8/layout/cycle1"/>
    <dgm:cxn modelId="{A79F5024-68F5-436C-AA1A-5C9D713C5A41}" type="presParOf" srcId="{E39FD5E0-89B4-49D6-B1EC-BDD02C6AF707}" destId="{E3CDC2A5-9EBE-4C85-A990-1B4DAF4D4C83}" srcOrd="1" destOrd="0" presId="urn:microsoft.com/office/officeart/2005/8/layout/cycle1"/>
    <dgm:cxn modelId="{9EFA7A9F-F90D-4AE4-8B7D-E459AC866471}" type="presParOf" srcId="{E39FD5E0-89B4-49D6-B1EC-BDD02C6AF707}" destId="{326C90FA-27FB-422B-A9AB-F738036C895C}" srcOrd="2" destOrd="0" presId="urn:microsoft.com/office/officeart/2005/8/layout/cycle1"/>
    <dgm:cxn modelId="{B300B551-982E-45A7-8A5C-C1C1B0C24C7D}" type="presParOf" srcId="{E39FD5E0-89B4-49D6-B1EC-BDD02C6AF707}" destId="{E053D767-51A7-46A2-8075-7F2127AC53E8}" srcOrd="3" destOrd="0" presId="urn:microsoft.com/office/officeart/2005/8/layout/cycle1"/>
    <dgm:cxn modelId="{6EA7BF1A-A5F0-4C3D-A8A6-9112B988C1DE}" type="presParOf" srcId="{E39FD5E0-89B4-49D6-B1EC-BDD02C6AF707}" destId="{C42D7EC6-355E-491B-9A4F-635F9C284244}" srcOrd="4" destOrd="0" presId="urn:microsoft.com/office/officeart/2005/8/layout/cycle1"/>
    <dgm:cxn modelId="{BD5E5B6B-3C5F-425A-9148-CC0026ACACEE}" type="presParOf" srcId="{E39FD5E0-89B4-49D6-B1EC-BDD02C6AF707}" destId="{BAAF83E2-31AA-494D-95B1-A9A38FC47351}" srcOrd="5" destOrd="0" presId="urn:microsoft.com/office/officeart/2005/8/layout/cycle1"/>
    <dgm:cxn modelId="{C87B8781-C674-448D-8BCC-C13B1BCAE38E}" type="presParOf" srcId="{E39FD5E0-89B4-49D6-B1EC-BDD02C6AF707}" destId="{0BB830AA-0965-41C8-9739-E0BE412A7B93}" srcOrd="6" destOrd="0" presId="urn:microsoft.com/office/officeart/2005/8/layout/cycle1"/>
    <dgm:cxn modelId="{8A112803-7151-4B19-AE4B-A03D4992AC7C}" type="presParOf" srcId="{E39FD5E0-89B4-49D6-B1EC-BDD02C6AF707}" destId="{24AB2757-D7E5-4CA8-A366-14B29D3024A6}" srcOrd="7" destOrd="0" presId="urn:microsoft.com/office/officeart/2005/8/layout/cycle1"/>
    <dgm:cxn modelId="{2527BD8E-C270-48EF-9336-38C5C0CA3225}" type="presParOf" srcId="{E39FD5E0-89B4-49D6-B1EC-BDD02C6AF707}" destId="{9313AB31-43D9-4DFD-951B-63F8C9944366}" srcOrd="8" destOrd="0" presId="urn:microsoft.com/office/officeart/2005/8/layout/cycle1"/>
    <dgm:cxn modelId="{9A3EFB64-5999-4B39-A58B-E81DBCBD5813}" type="presParOf" srcId="{E39FD5E0-89B4-49D6-B1EC-BDD02C6AF707}" destId="{239966B5-940D-41ED-93E2-A80C40AFCEFE}" srcOrd="9" destOrd="0" presId="urn:microsoft.com/office/officeart/2005/8/layout/cycle1"/>
    <dgm:cxn modelId="{820F02B7-531B-47F8-94A4-2ECC69A9ED1D}" type="presParOf" srcId="{E39FD5E0-89B4-49D6-B1EC-BDD02C6AF707}" destId="{53EC6B8B-8F63-4900-82C1-7EEF24C27F35}" srcOrd="10" destOrd="0" presId="urn:microsoft.com/office/officeart/2005/8/layout/cycle1"/>
    <dgm:cxn modelId="{B4D5E47B-93B1-4404-85C7-31A43829E6F1}" type="presParOf" srcId="{E39FD5E0-89B4-49D6-B1EC-BDD02C6AF707}" destId="{CB289FD6-628B-44B2-BCEC-87AE9423338A}" srcOrd="11" destOrd="0" presId="urn:microsoft.com/office/officeart/2005/8/layout/cycle1"/>
    <dgm:cxn modelId="{EE8A9F06-3AD8-4ED9-84C3-1BDB82B1ECB4}" type="presParOf" srcId="{E39FD5E0-89B4-49D6-B1EC-BDD02C6AF707}" destId="{2EFC93CC-7C9B-4DC0-BD33-746221756E8C}" srcOrd="12" destOrd="0" presId="urn:microsoft.com/office/officeart/2005/8/layout/cycle1"/>
    <dgm:cxn modelId="{5668BC9A-99D5-4349-BCB8-F68D149CE9B4}" type="presParOf" srcId="{E39FD5E0-89B4-49D6-B1EC-BDD02C6AF707}" destId="{999641D9-46B8-43E5-BC3F-86D911A56A14}" srcOrd="13" destOrd="0" presId="urn:microsoft.com/office/officeart/2005/8/layout/cycle1"/>
    <dgm:cxn modelId="{D8C9C7A8-1D98-47BE-958F-A9C8483070A3}" type="presParOf" srcId="{E39FD5E0-89B4-49D6-B1EC-BDD02C6AF707}" destId="{23C5FE4E-BE2C-48DF-BCC7-481DF55A30D7}"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0.05794</cdr:x>
      <cdr:y>0.01273</cdr:y>
    </cdr:from>
    <cdr:to>
      <cdr:x>0.96783</cdr:x>
      <cdr:y>0.12666</cdr:y>
    </cdr:to>
    <cdr:sp macro="" textlink="">
      <cdr:nvSpPr>
        <cdr:cNvPr id="3" name="Text Box 114"/>
        <cdr:cNvSpPr txBox="1">
          <a:spLocks xmlns:a="http://schemas.openxmlformats.org/drawingml/2006/main" noChangeArrowheads="1"/>
        </cdr:cNvSpPr>
      </cdr:nvSpPr>
      <cdr:spPr bwMode="auto">
        <a:xfrm xmlns:a="http://schemas.openxmlformats.org/drawingml/2006/main">
          <a:off x="451047" y="65111"/>
          <a:ext cx="7083764" cy="58256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36576" tIns="36576" rIns="36576"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sz="1600" b="1" i="0" u="none" strike="noStrike" baseline="0" dirty="0">
              <a:solidFill>
                <a:schemeClr val="tx1"/>
              </a:solidFill>
              <a:latin typeface="Calibri"/>
              <a:cs typeface="Calibri"/>
            </a:rPr>
            <a:t>Difference of </a:t>
          </a:r>
          <a:r>
            <a:rPr lang="en-US" sz="1600" b="1" i="1" u="none" strike="noStrike" baseline="0" dirty="0">
              <a:solidFill>
                <a:schemeClr val="tx1"/>
              </a:solidFill>
              <a:latin typeface="Calibri"/>
              <a:cs typeface="Calibri"/>
            </a:rPr>
            <a:t>O. mykiss</a:t>
          </a:r>
          <a:r>
            <a:rPr lang="en-US" sz="1600" b="1" i="0" u="none" strike="noStrike" baseline="0" dirty="0">
              <a:solidFill>
                <a:schemeClr val="tx1"/>
              </a:solidFill>
              <a:latin typeface="Calibri"/>
              <a:cs typeface="Calibri"/>
            </a:rPr>
            <a:t> density between Bridge and Murderers (</a:t>
          </a:r>
          <a:r>
            <a:rPr lang="en-US" sz="1600" b="1" i="0" u="none" strike="noStrike" baseline="0" dirty="0" err="1">
              <a:solidFill>
                <a:schemeClr val="tx1"/>
              </a:solidFill>
              <a:latin typeface="Calibri"/>
              <a:cs typeface="Calibri"/>
            </a:rPr>
            <a:t>trt</a:t>
          </a:r>
          <a:r>
            <a:rPr lang="en-US" sz="1600" b="1" i="0" u="none" strike="noStrike" baseline="0" dirty="0">
              <a:solidFill>
                <a:schemeClr val="tx1"/>
              </a:solidFill>
              <a:latin typeface="Calibri"/>
              <a:cs typeface="Calibri"/>
            </a:rPr>
            <a:t> - </a:t>
          </a:r>
          <a:r>
            <a:rPr lang="en-US" sz="1600" b="1" i="0" u="none" strike="noStrike" baseline="0" dirty="0" err="1">
              <a:solidFill>
                <a:schemeClr val="tx1"/>
              </a:solidFill>
              <a:latin typeface="Calibri"/>
              <a:cs typeface="Calibri"/>
            </a:rPr>
            <a:t>cntrl</a:t>
          </a:r>
          <a:r>
            <a:rPr lang="en-US" sz="1600" b="1" i="0" u="none" strike="noStrike" baseline="0" dirty="0">
              <a:solidFill>
                <a:schemeClr val="tx1"/>
              </a:solidFill>
              <a:latin typeface="Calibri"/>
              <a:cs typeface="Calibri"/>
            </a:rPr>
            <a:t>)</a:t>
          </a:r>
        </a:p>
        <a:p xmlns:a="http://schemas.openxmlformats.org/drawingml/2006/main">
          <a:pPr marL="0" marR="0" indent="0" algn="ctr" defTabSz="914400" rtl="0" eaLnBrk="1" fontAlgn="auto" latinLnBrk="0" hangingPunct="1">
            <a:lnSpc>
              <a:spcPct val="100000"/>
            </a:lnSpc>
            <a:spcBef>
              <a:spcPts val="0"/>
            </a:spcBef>
            <a:spcAft>
              <a:spcPts val="0"/>
            </a:spcAft>
            <a:buClrTx/>
            <a:buSzTx/>
            <a:buFontTx/>
            <a:buNone/>
            <a:tabLst/>
            <a:defRPr sz="1000"/>
          </a:pPr>
          <a:r>
            <a:rPr lang="en-US" sz="1600" b="1" i="0" baseline="0" dirty="0">
              <a:effectLst/>
              <a:latin typeface="+mn-lt"/>
              <a:ea typeface="+mn-ea"/>
              <a:cs typeface="+mn-cs"/>
            </a:rPr>
            <a:t>Average Ḋ-pre and Ḋ-post restoration (p=0.007)</a:t>
          </a:r>
          <a:endParaRPr lang="en-US" sz="1600" dirty="0">
            <a:effectLst/>
          </a:endParaRPr>
        </a:p>
        <a:p xmlns:a="http://schemas.openxmlformats.org/drawingml/2006/main">
          <a:pPr algn="ctr" rtl="0">
            <a:defRPr sz="1000"/>
          </a:pPr>
          <a:endParaRPr lang="en-US" sz="1600" b="1" i="0" u="none" strike="noStrike" baseline="0" dirty="0">
            <a:solidFill>
              <a:schemeClr val="tx1"/>
            </a:solidFill>
            <a:latin typeface="Calibri"/>
            <a:cs typeface="Calibri"/>
          </a:endParaRPr>
        </a:p>
        <a:p xmlns:a="http://schemas.openxmlformats.org/drawingml/2006/main">
          <a:pPr algn="ctr" rtl="0">
            <a:defRPr sz="1000"/>
          </a:pPr>
          <a:endParaRPr lang="en-US" sz="1600" dirty="0">
            <a:solidFill>
              <a:schemeClr val="tx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0.06134</cdr:x>
      <cdr:y>0.01102</cdr:y>
    </cdr:from>
    <cdr:to>
      <cdr:x>0.97123</cdr:x>
      <cdr:y>0.12495</cdr:y>
    </cdr:to>
    <cdr:sp macro="" textlink="">
      <cdr:nvSpPr>
        <cdr:cNvPr id="3" name="Text Box 114"/>
        <cdr:cNvSpPr txBox="1">
          <a:spLocks xmlns:a="http://schemas.openxmlformats.org/drawingml/2006/main" noChangeArrowheads="1"/>
        </cdr:cNvSpPr>
      </cdr:nvSpPr>
      <cdr:spPr bwMode="auto">
        <a:xfrm xmlns:a="http://schemas.openxmlformats.org/drawingml/2006/main">
          <a:off x="460407" y="50806"/>
          <a:ext cx="6829362" cy="52522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36576" tIns="36576" rIns="36576"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sz="1600" b="1" i="0" u="none" strike="noStrike" baseline="0" dirty="0">
              <a:solidFill>
                <a:schemeClr val="tx1"/>
              </a:solidFill>
              <a:latin typeface="Calibri"/>
              <a:cs typeface="Calibri"/>
            </a:rPr>
            <a:t>Ratio of </a:t>
          </a:r>
          <a:r>
            <a:rPr lang="en-US" sz="1600" b="1" i="1" u="none" strike="noStrike" baseline="0" dirty="0">
              <a:solidFill>
                <a:schemeClr val="tx1"/>
              </a:solidFill>
              <a:latin typeface="Calibri"/>
              <a:cs typeface="Calibri"/>
            </a:rPr>
            <a:t>O. </a:t>
          </a:r>
          <a:r>
            <a:rPr lang="en-US" sz="1600" b="1" i="1" u="none" strike="noStrike" baseline="0" dirty="0" err="1">
              <a:solidFill>
                <a:schemeClr val="tx1"/>
              </a:solidFill>
              <a:latin typeface="Calibri"/>
              <a:cs typeface="Calibri"/>
            </a:rPr>
            <a:t>mykiss</a:t>
          </a:r>
          <a:r>
            <a:rPr lang="en-US" sz="1600" b="1" i="0" u="none" strike="noStrike" baseline="0" dirty="0">
              <a:solidFill>
                <a:schemeClr val="tx1"/>
              </a:solidFill>
              <a:latin typeface="Calibri"/>
              <a:cs typeface="Calibri"/>
            </a:rPr>
            <a:t> survival between Bridge and Murderers (</a:t>
          </a:r>
          <a:r>
            <a:rPr lang="en-US" sz="1600" b="1" i="0" u="none" strike="noStrike" baseline="0" dirty="0" err="1">
              <a:solidFill>
                <a:schemeClr val="tx1"/>
              </a:solidFill>
              <a:latin typeface="Calibri"/>
              <a:cs typeface="Calibri"/>
            </a:rPr>
            <a:t>trt</a:t>
          </a:r>
          <a:r>
            <a:rPr lang="en-US" sz="1600" b="1" i="0" u="none" strike="noStrike" baseline="0" dirty="0">
              <a:solidFill>
                <a:schemeClr val="tx1"/>
              </a:solidFill>
              <a:latin typeface="Calibri"/>
              <a:cs typeface="Calibri"/>
            </a:rPr>
            <a:t> / </a:t>
          </a:r>
          <a:r>
            <a:rPr lang="en-US" sz="1600" b="1" i="0" u="none" strike="noStrike" baseline="0" dirty="0" err="1">
              <a:solidFill>
                <a:schemeClr val="tx1"/>
              </a:solidFill>
              <a:latin typeface="Calibri"/>
              <a:cs typeface="Calibri"/>
            </a:rPr>
            <a:t>cntrl</a:t>
          </a:r>
          <a:r>
            <a:rPr lang="en-US" sz="1600" b="1" i="0" u="none" strike="noStrike" baseline="0" dirty="0">
              <a:solidFill>
                <a:schemeClr val="tx1"/>
              </a:solidFill>
              <a:latin typeface="Calibri"/>
              <a:cs typeface="Calibri"/>
            </a:rPr>
            <a:t>)</a:t>
          </a:r>
        </a:p>
        <a:p xmlns:a="http://schemas.openxmlformats.org/drawingml/2006/main">
          <a:pPr marL="0" marR="0" indent="0" algn="ctr" defTabSz="914400" rtl="0" eaLnBrk="1" fontAlgn="auto" latinLnBrk="0" hangingPunct="1">
            <a:lnSpc>
              <a:spcPct val="100000"/>
            </a:lnSpc>
            <a:spcBef>
              <a:spcPts val="0"/>
            </a:spcBef>
            <a:spcAft>
              <a:spcPts val="0"/>
            </a:spcAft>
            <a:buClrTx/>
            <a:buSzTx/>
            <a:buFontTx/>
            <a:buNone/>
            <a:tabLst/>
            <a:defRPr sz="1000"/>
          </a:pPr>
          <a:r>
            <a:rPr lang="en-US" sz="1600" b="1" i="0" baseline="0" dirty="0" err="1">
              <a:effectLst/>
              <a:latin typeface="+mn-lt"/>
              <a:ea typeface="+mn-ea"/>
              <a:cs typeface="+mn-cs"/>
            </a:rPr>
            <a:t>Geomean</a:t>
          </a:r>
          <a:r>
            <a:rPr lang="en-US" sz="1600" b="1" i="0" baseline="0" dirty="0">
              <a:effectLst/>
              <a:latin typeface="+mn-lt"/>
              <a:ea typeface="+mn-ea"/>
              <a:cs typeface="+mn-cs"/>
            </a:rPr>
            <a:t> Ḋ-pre and Ḋ-post restoration (p&lt;0.0001)</a:t>
          </a:r>
          <a:endParaRPr lang="en-US" sz="1600" dirty="0">
            <a:effectLst/>
          </a:endParaRPr>
        </a:p>
        <a:p xmlns:a="http://schemas.openxmlformats.org/drawingml/2006/main">
          <a:pPr algn="ctr" rtl="0">
            <a:defRPr sz="1000"/>
          </a:pPr>
          <a:endParaRPr lang="en-US" sz="1600" b="1" i="0" u="none" strike="noStrike" baseline="0" dirty="0">
            <a:solidFill>
              <a:schemeClr val="tx1"/>
            </a:solidFill>
            <a:latin typeface="Calibri"/>
            <a:cs typeface="Calibri"/>
          </a:endParaRPr>
        </a:p>
        <a:p xmlns:a="http://schemas.openxmlformats.org/drawingml/2006/main">
          <a:pPr algn="ctr" rtl="0">
            <a:defRPr sz="1000"/>
          </a:pPr>
          <a:endParaRPr lang="en-US" sz="1600"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E4F911F-9AF4-47D6-92B5-CCD4C285E175}" type="datetimeFigureOut">
              <a:rPr lang="en-US" smtClean="0"/>
              <a:t>2/25/2014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8C0A6E5-5305-4F4B-91C0-BA5821E8311B}" type="slidenum">
              <a:rPr lang="en-US" smtClean="0"/>
              <a:t>‹#›</a:t>
            </a:fld>
            <a:endParaRPr lang="en-US"/>
          </a:p>
        </p:txBody>
      </p:sp>
    </p:spTree>
    <p:extLst>
      <p:ext uri="{BB962C8B-B14F-4D97-AF65-F5344CB8AC3E}">
        <p14:creationId xmlns:p14="http://schemas.microsoft.com/office/powerpoint/2010/main" val="3489291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Did the plan get implemented? Chances are the realities of the real world will throw in some road blocks to the best intentions.  An accurate description of what, where and when action were implemented is essential to linking restoration to the observed changes.  It is surprising how often this is not done.</a:t>
            </a:r>
          </a:p>
          <a:p>
            <a:endParaRPr lang="en-US" baseline="0" dirty="0" smtClean="0"/>
          </a:p>
          <a:p>
            <a:r>
              <a:rPr lang="en-US" baseline="0" dirty="0" smtClean="0"/>
              <a:t>Second, we will have to evaluate if, what will then be, the current population condition has improved relative to our past condition.  We also have to link this to actions that have been implemented. </a:t>
            </a:r>
          </a:p>
        </p:txBody>
      </p:sp>
      <p:sp>
        <p:nvSpPr>
          <p:cNvPr id="4" name="Slide Number Placeholder 3"/>
          <p:cNvSpPr>
            <a:spLocks noGrp="1"/>
          </p:cNvSpPr>
          <p:nvPr>
            <p:ph type="sldNum" sz="quarter" idx="10"/>
          </p:nvPr>
        </p:nvSpPr>
        <p:spPr/>
        <p:txBody>
          <a:bodyPr/>
          <a:lstStyle/>
          <a:p>
            <a:fld id="{5C46D513-5253-4EED-B28D-2049F9521F5A}" type="slidenum">
              <a:rPr lang="en-US" smtClean="0"/>
              <a:t>3</a:t>
            </a:fld>
            <a:endParaRPr lang="en-US"/>
          </a:p>
        </p:txBody>
      </p:sp>
    </p:spTree>
    <p:extLst>
      <p:ext uri="{BB962C8B-B14F-4D97-AF65-F5344CB8AC3E}">
        <p14:creationId xmlns:p14="http://schemas.microsoft.com/office/powerpoint/2010/main" val="4171175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common</a:t>
            </a:r>
            <a:r>
              <a:rPr lang="en-US" baseline="0" dirty="0" smtClean="0"/>
              <a:t> site in Bridge Creek, which used to be a steep trench, plane bed stream with little riparian vegetation except a thin strip of willow,</a:t>
            </a:r>
          </a:p>
          <a:p>
            <a:r>
              <a:rPr lang="en-US" baseline="0" dirty="0" smtClean="0"/>
              <a:t> </a:t>
            </a:r>
          </a:p>
          <a:p>
            <a:endParaRPr lang="en-US" baseline="0" dirty="0" smtClean="0"/>
          </a:p>
        </p:txBody>
      </p:sp>
      <p:sp>
        <p:nvSpPr>
          <p:cNvPr id="4" name="Slide Number Placeholder 3"/>
          <p:cNvSpPr>
            <a:spLocks noGrp="1"/>
          </p:cNvSpPr>
          <p:nvPr>
            <p:ph type="sldNum" sz="quarter" idx="10"/>
          </p:nvPr>
        </p:nvSpPr>
        <p:spPr/>
        <p:txBody>
          <a:bodyPr/>
          <a:lstStyle/>
          <a:p>
            <a:fld id="{11016784-6F9C-4145-B2B0-B0F1F3A7734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884427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give them structure</a:t>
            </a:r>
            <a:r>
              <a:rPr lang="en-US" baseline="0" dirty="0" smtClean="0"/>
              <a:t> and there shall be stable dams</a:t>
            </a:r>
          </a:p>
          <a:p>
            <a:endParaRPr lang="en-US" baseline="0" dirty="0" smtClean="0"/>
          </a:p>
        </p:txBody>
      </p:sp>
      <p:sp>
        <p:nvSpPr>
          <p:cNvPr id="4" name="Slide Number Placeholder 3"/>
          <p:cNvSpPr>
            <a:spLocks noGrp="1"/>
          </p:cNvSpPr>
          <p:nvPr>
            <p:ph type="sldNum" sz="quarter" idx="10"/>
          </p:nvPr>
        </p:nvSpPr>
        <p:spPr/>
        <p:txBody>
          <a:bodyPr/>
          <a:lstStyle/>
          <a:p>
            <a:fld id="{11016784-6F9C-4145-B2B0-B0F1F3A77341}" type="slidenum">
              <a:rPr lang="en-US" smtClean="0"/>
              <a:pPr/>
              <a:t>21</a:t>
            </a:fld>
            <a:endParaRPr lang="en-US"/>
          </a:p>
        </p:txBody>
      </p:sp>
    </p:spTree>
    <p:extLst>
      <p:ext uri="{BB962C8B-B14F-4D97-AF65-F5344CB8AC3E}">
        <p14:creationId xmlns:p14="http://schemas.microsoft.com/office/powerpoint/2010/main" val="3413950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have put in about 140 structure, to cover 4 – approximately 1 km long treatment reaches </a:t>
            </a:r>
          </a:p>
          <a:p>
            <a:r>
              <a:rPr lang="en-US" baseline="0" dirty="0" smtClean="0"/>
              <a:t>Beavers have occupied about 1/3 structures. </a:t>
            </a:r>
          </a:p>
        </p:txBody>
      </p:sp>
      <p:sp>
        <p:nvSpPr>
          <p:cNvPr id="4" name="Slide Number Placeholder 3"/>
          <p:cNvSpPr>
            <a:spLocks noGrp="1"/>
          </p:cNvSpPr>
          <p:nvPr>
            <p:ph type="sldNum" sz="quarter" idx="10"/>
          </p:nvPr>
        </p:nvSpPr>
        <p:spPr/>
        <p:txBody>
          <a:bodyPr/>
          <a:lstStyle/>
          <a:p>
            <a:fld id="{11016784-6F9C-4145-B2B0-B0F1F3A77341}"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4184784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restoration has resulted in </a:t>
            </a:r>
            <a:r>
              <a:rPr lang="en-US" baseline="0" dirty="0" err="1" smtClean="0"/>
              <a:t>dramtic</a:t>
            </a:r>
            <a:r>
              <a:rPr lang="en-US" baseline="0" dirty="0" smtClean="0"/>
              <a:t> changes much quicker than we anticipated.  This is the fall following the summer we installed the structures</a:t>
            </a:r>
            <a:endParaRPr lang="en-US" dirty="0"/>
          </a:p>
        </p:txBody>
      </p:sp>
      <p:sp>
        <p:nvSpPr>
          <p:cNvPr id="4" name="Slide Number Placeholder 3"/>
          <p:cNvSpPr>
            <a:spLocks noGrp="1"/>
          </p:cNvSpPr>
          <p:nvPr>
            <p:ph type="sldNum" sz="quarter" idx="10"/>
          </p:nvPr>
        </p:nvSpPr>
        <p:spPr/>
        <p:txBody>
          <a:bodyPr/>
          <a:lstStyle/>
          <a:p>
            <a:fld id="{2BCD02A4-C909-4203-99E9-EB2E53218C8D}"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965492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78F18B6-FB87-4701-B9B6-6271D32A0F7E}"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4017414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what we have come up with during this process is a couple different flavors of this restoration approach</a:t>
            </a:r>
          </a:p>
          <a:p>
            <a:r>
              <a:rPr lang="en-US" baseline="0" dirty="0" smtClean="0"/>
              <a:t> - The first, is just simple post lines, which gives beavers a starting point to work with</a:t>
            </a:r>
          </a:p>
          <a:p>
            <a:r>
              <a:rPr lang="en-US" baseline="0" dirty="0" smtClean="0"/>
              <a:t> - The second is to just reinforce existing beaver dams so that they persist longer</a:t>
            </a:r>
          </a:p>
          <a:p>
            <a:r>
              <a:rPr lang="en-US" baseline="0" dirty="0" smtClean="0"/>
              <a:t> - and the third is to put in posts and actually have our technicians weave willows through the posts</a:t>
            </a:r>
          </a:p>
          <a:p>
            <a:r>
              <a:rPr lang="en-US" baseline="0" dirty="0" smtClean="0"/>
              <a:t> - This creates a pond behind the structure giving beavers more security and we think more likely to be in the area and use our structures</a:t>
            </a:r>
            <a:endParaRPr lang="en-US" dirty="0"/>
          </a:p>
        </p:txBody>
      </p:sp>
      <p:sp>
        <p:nvSpPr>
          <p:cNvPr id="4" name="Slide Number Placeholder 3"/>
          <p:cNvSpPr>
            <a:spLocks noGrp="1"/>
          </p:cNvSpPr>
          <p:nvPr>
            <p:ph type="sldNum" sz="quarter" idx="10"/>
          </p:nvPr>
        </p:nvSpPr>
        <p:spPr/>
        <p:txBody>
          <a:bodyPr/>
          <a:lstStyle/>
          <a:p>
            <a:fld id="{11016784-6F9C-4145-B2B0-B0F1F3A77341}" type="slidenum">
              <a:rPr lang="en-US" smtClean="0"/>
              <a:t>29</a:t>
            </a:fld>
            <a:endParaRPr lang="en-US"/>
          </a:p>
        </p:txBody>
      </p:sp>
    </p:spTree>
    <p:extLst>
      <p:ext uri="{BB962C8B-B14F-4D97-AF65-F5344CB8AC3E}">
        <p14:creationId xmlns:p14="http://schemas.microsoft.com/office/powerpoint/2010/main" val="127977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D02A4-C909-4203-99E9-EB2E53218C8D}" type="slidenum">
              <a:rPr lang="en-US" smtClean="0"/>
              <a:t>30</a:t>
            </a:fld>
            <a:endParaRPr lang="en-US"/>
          </a:p>
        </p:txBody>
      </p:sp>
    </p:spTree>
    <p:extLst>
      <p:ext uri="{BB962C8B-B14F-4D97-AF65-F5344CB8AC3E}">
        <p14:creationId xmlns:p14="http://schemas.microsoft.com/office/powerpoint/2010/main" val="1849276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the same approach as described in Asotin, we used</a:t>
            </a:r>
            <a:r>
              <a:rPr lang="en-US" baseline="0" dirty="0" smtClean="0"/>
              <a:t> a hydraulic post ponder to drive wooden post into the stream bed</a:t>
            </a:r>
            <a:endParaRPr lang="en-US" dirty="0"/>
          </a:p>
        </p:txBody>
      </p:sp>
      <p:sp>
        <p:nvSpPr>
          <p:cNvPr id="4" name="Slide Number Placeholder 3"/>
          <p:cNvSpPr>
            <a:spLocks noGrp="1"/>
          </p:cNvSpPr>
          <p:nvPr>
            <p:ph type="sldNum" sz="quarter" idx="10"/>
          </p:nvPr>
        </p:nvSpPr>
        <p:spPr/>
        <p:txBody>
          <a:bodyPr/>
          <a:lstStyle/>
          <a:p>
            <a:fld id="{11016784-6F9C-4145-B2B0-B0F1F3A77341}"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42218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D02A4-C909-4203-99E9-EB2E53218C8D}" type="slidenum">
              <a:rPr lang="en-US" smtClean="0"/>
              <a:t>35</a:t>
            </a:fld>
            <a:endParaRPr lang="en-US"/>
          </a:p>
        </p:txBody>
      </p:sp>
    </p:spTree>
    <p:extLst>
      <p:ext uri="{BB962C8B-B14F-4D97-AF65-F5344CB8AC3E}">
        <p14:creationId xmlns:p14="http://schemas.microsoft.com/office/powerpoint/2010/main" val="2542278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Did the plan get implemented? Chances are the realities of the real world will throw in some road blocks to the best intentions.  An accurate description of what, where and when action were implemented is essential to linking restoration to the observed changes.  It is surprising how often this is not done.</a:t>
            </a:r>
          </a:p>
          <a:p>
            <a:endParaRPr lang="en-US" baseline="0" dirty="0" smtClean="0"/>
          </a:p>
          <a:p>
            <a:r>
              <a:rPr lang="en-US" baseline="0" dirty="0" smtClean="0"/>
              <a:t>Second, we will have to evaluate if, what will then be, the current population condition has improved relative to our past condition.  We also have to link this to actions that have been implemented. </a:t>
            </a:r>
          </a:p>
        </p:txBody>
      </p:sp>
      <p:sp>
        <p:nvSpPr>
          <p:cNvPr id="4" name="Slide Number Placeholder 3"/>
          <p:cNvSpPr>
            <a:spLocks noGrp="1"/>
          </p:cNvSpPr>
          <p:nvPr>
            <p:ph type="sldNum" sz="quarter" idx="10"/>
          </p:nvPr>
        </p:nvSpPr>
        <p:spPr/>
        <p:txBody>
          <a:bodyPr/>
          <a:lstStyle/>
          <a:p>
            <a:fld id="{5C46D513-5253-4EED-B28D-2049F9521F5A}" type="slidenum">
              <a:rPr lang="en-US" smtClean="0"/>
              <a:t>5</a:t>
            </a:fld>
            <a:endParaRPr lang="en-US"/>
          </a:p>
        </p:txBody>
      </p:sp>
    </p:spTree>
    <p:extLst>
      <p:ext uri="{BB962C8B-B14F-4D97-AF65-F5344CB8AC3E}">
        <p14:creationId xmlns:p14="http://schemas.microsoft.com/office/powerpoint/2010/main" val="321977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example shows that the</a:t>
            </a:r>
            <a:r>
              <a:rPr lang="en-US" baseline="0" dirty="0" smtClean="0"/>
              <a:t> “burn-in” of a channel realignment project in Little Springs Creek. </a:t>
            </a:r>
            <a:endParaRPr lang="en-US" dirty="0"/>
          </a:p>
        </p:txBody>
      </p:sp>
      <p:sp>
        <p:nvSpPr>
          <p:cNvPr id="4" name="Slide Number Placeholder 3"/>
          <p:cNvSpPr>
            <a:spLocks noGrp="1"/>
          </p:cNvSpPr>
          <p:nvPr>
            <p:ph type="sldNum" sz="quarter" idx="10"/>
          </p:nvPr>
        </p:nvSpPr>
        <p:spPr/>
        <p:txBody>
          <a:bodyPr/>
          <a:lstStyle/>
          <a:p>
            <a:fld id="{C8C0A6E5-5305-4F4B-91C0-BA5821E8311B}" type="slidenum">
              <a:rPr lang="en-US" smtClean="0"/>
              <a:t>7</a:t>
            </a:fld>
            <a:endParaRPr lang="en-US"/>
          </a:p>
        </p:txBody>
      </p:sp>
    </p:spTree>
    <p:extLst>
      <p:ext uri="{BB962C8B-B14F-4D97-AF65-F5344CB8AC3E}">
        <p14:creationId xmlns:p14="http://schemas.microsoft.com/office/powerpoint/2010/main" val="53967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Post</a:t>
            </a:r>
            <a:r>
              <a:rPr lang="en-US" baseline="0" dirty="0" smtClean="0"/>
              <a:t> Assisted Log Structure</a:t>
            </a:r>
            <a:endParaRPr lang="en-US" dirty="0"/>
          </a:p>
        </p:txBody>
      </p:sp>
      <p:sp>
        <p:nvSpPr>
          <p:cNvPr id="4" name="Slide Number Placeholder 3"/>
          <p:cNvSpPr>
            <a:spLocks noGrp="1"/>
          </p:cNvSpPr>
          <p:nvPr>
            <p:ph type="sldNum" sz="quarter" idx="10"/>
          </p:nvPr>
        </p:nvSpPr>
        <p:spPr/>
        <p:txBody>
          <a:bodyPr/>
          <a:lstStyle/>
          <a:p>
            <a:fld id="{C8C0A6E5-5305-4F4B-91C0-BA5821E8311B}" type="slidenum">
              <a:rPr lang="en-US" smtClean="0"/>
              <a:t>8</a:t>
            </a:fld>
            <a:endParaRPr lang="en-US"/>
          </a:p>
        </p:txBody>
      </p:sp>
    </p:spTree>
    <p:extLst>
      <p:ext uri="{BB962C8B-B14F-4D97-AF65-F5344CB8AC3E}">
        <p14:creationId xmlns:p14="http://schemas.microsoft.com/office/powerpoint/2010/main" val="1683131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Less than one year – low flow conditions.</a:t>
            </a:r>
            <a:endParaRPr lang="en-US" dirty="0"/>
          </a:p>
        </p:txBody>
      </p:sp>
      <p:sp>
        <p:nvSpPr>
          <p:cNvPr id="4" name="Slide Number Placeholder 3"/>
          <p:cNvSpPr>
            <a:spLocks noGrp="1"/>
          </p:cNvSpPr>
          <p:nvPr>
            <p:ph type="sldNum" sz="quarter" idx="10"/>
          </p:nvPr>
        </p:nvSpPr>
        <p:spPr/>
        <p:txBody>
          <a:bodyPr/>
          <a:lstStyle/>
          <a:p>
            <a:fld id="{C8C0A6E5-5305-4F4B-91C0-BA5821E8311B}" type="slidenum">
              <a:rPr lang="en-US" smtClean="0"/>
              <a:t>9</a:t>
            </a:fld>
            <a:endParaRPr lang="en-US"/>
          </a:p>
        </p:txBody>
      </p:sp>
    </p:spTree>
    <p:extLst>
      <p:ext uri="{BB962C8B-B14F-4D97-AF65-F5344CB8AC3E}">
        <p14:creationId xmlns:p14="http://schemas.microsoft.com/office/powerpoint/2010/main" val="3429034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example shows that the</a:t>
            </a:r>
            <a:r>
              <a:rPr lang="en-US" baseline="0" dirty="0" smtClean="0"/>
              <a:t> “burn-in” of a channel realignment project in Little Springs Creek. </a:t>
            </a:r>
            <a:endParaRPr lang="en-US" dirty="0"/>
          </a:p>
        </p:txBody>
      </p:sp>
      <p:sp>
        <p:nvSpPr>
          <p:cNvPr id="4" name="Slide Number Placeholder 3"/>
          <p:cNvSpPr>
            <a:spLocks noGrp="1"/>
          </p:cNvSpPr>
          <p:nvPr>
            <p:ph type="sldNum" sz="quarter" idx="10"/>
          </p:nvPr>
        </p:nvSpPr>
        <p:spPr/>
        <p:txBody>
          <a:bodyPr/>
          <a:lstStyle/>
          <a:p>
            <a:fld id="{C8C0A6E5-5305-4F4B-91C0-BA5821E8311B}" type="slidenum">
              <a:rPr lang="en-US" smtClean="0"/>
              <a:t>12</a:t>
            </a:fld>
            <a:endParaRPr lang="en-US"/>
          </a:p>
        </p:txBody>
      </p:sp>
    </p:spTree>
    <p:extLst>
      <p:ext uri="{BB962C8B-B14F-4D97-AF65-F5344CB8AC3E}">
        <p14:creationId xmlns:p14="http://schemas.microsoft.com/office/powerpoint/2010/main" val="200325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possible as these relationships are based on mechanistic understandings</a:t>
            </a:r>
            <a:endParaRPr lang="en-US" dirty="0"/>
          </a:p>
        </p:txBody>
      </p:sp>
      <p:sp>
        <p:nvSpPr>
          <p:cNvPr id="4" name="Slide Number Placeholder 3"/>
          <p:cNvSpPr>
            <a:spLocks noGrp="1"/>
          </p:cNvSpPr>
          <p:nvPr>
            <p:ph type="sldNum" sz="quarter" idx="10"/>
          </p:nvPr>
        </p:nvSpPr>
        <p:spPr/>
        <p:txBody>
          <a:bodyPr/>
          <a:lstStyle/>
          <a:p>
            <a:fld id="{FC7EFB0C-6D62-4376-8522-613132461408}" type="slidenum">
              <a:rPr lang="en-US" smtClean="0"/>
              <a:t>14</a:t>
            </a:fld>
            <a:endParaRPr lang="en-US"/>
          </a:p>
        </p:txBody>
      </p:sp>
    </p:spTree>
    <p:extLst>
      <p:ext uri="{BB962C8B-B14F-4D97-AF65-F5344CB8AC3E}">
        <p14:creationId xmlns:p14="http://schemas.microsoft.com/office/powerpoint/2010/main" val="1154546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Channel incision is </a:t>
            </a:r>
          </a:p>
          <a:p>
            <a:r>
              <a:rPr lang="en-US" dirty="0" smtClean="0"/>
              <a:t>This is not a an isolated incident</a:t>
            </a:r>
            <a:r>
              <a:rPr lang="en-US" baseline="0" dirty="0" smtClean="0"/>
              <a:t> as in Bridge Creek, but is a rather common story across the range of salmon and steelhead in the CRB.   This a first cut at the extent of the potential of channel incision in the CRB.</a:t>
            </a:r>
            <a:endParaRPr lang="en-US" dirty="0"/>
          </a:p>
        </p:txBody>
      </p:sp>
      <p:sp>
        <p:nvSpPr>
          <p:cNvPr id="4" name="Slide Number Placeholder 3"/>
          <p:cNvSpPr>
            <a:spLocks noGrp="1"/>
          </p:cNvSpPr>
          <p:nvPr>
            <p:ph type="sldNum" sz="quarter" idx="10"/>
          </p:nvPr>
        </p:nvSpPr>
        <p:spPr/>
        <p:txBody>
          <a:bodyPr/>
          <a:lstStyle/>
          <a:p>
            <a:fld id="{2BCD02A4-C909-4203-99E9-EB2E53218C8D}" type="slidenum">
              <a:rPr lang="en-US" smtClean="0"/>
              <a:t>18</a:t>
            </a:fld>
            <a:endParaRPr lang="en-US"/>
          </a:p>
        </p:txBody>
      </p:sp>
    </p:spTree>
    <p:extLst>
      <p:ext uri="{BB962C8B-B14F-4D97-AF65-F5344CB8AC3E}">
        <p14:creationId xmlns:p14="http://schemas.microsoft.com/office/powerpoint/2010/main" val="3684365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Bridge</a:t>
            </a:r>
            <a:r>
              <a:rPr lang="en-US" baseline="0" dirty="0" smtClean="0"/>
              <a:t> Creek is tributary to the lower JD, that has the potential to be a highly productive stream for listed steelhead.  But intensive grazing and agriculture along with the perfect storm of climatic conditions, lead to an incising of the stream over the past 100 yrs. </a:t>
            </a:r>
            <a:endParaRPr lang="en-US" dirty="0"/>
          </a:p>
        </p:txBody>
      </p:sp>
      <p:sp>
        <p:nvSpPr>
          <p:cNvPr id="4" name="Slide Number Placeholder 3"/>
          <p:cNvSpPr>
            <a:spLocks noGrp="1"/>
          </p:cNvSpPr>
          <p:nvPr>
            <p:ph type="sldNum" sz="quarter" idx="10"/>
          </p:nvPr>
        </p:nvSpPr>
        <p:spPr/>
        <p:txBody>
          <a:bodyPr/>
          <a:lstStyle/>
          <a:p>
            <a:fld id="{11016784-6F9C-4145-B2B0-B0F1F3A77341}"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51884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7223B4B-B28B-4ED6-92E5-4ADEBB352B61}" type="datetimeFigureOut">
              <a:rPr lang="en-US" smtClean="0"/>
              <a:t>2/25/2014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1059925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223B4B-B28B-4ED6-92E5-4ADEBB352B61}" type="datetimeFigureOut">
              <a:rPr lang="en-US" smtClean="0"/>
              <a:t>2/25/2014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3003306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223B4B-B28B-4ED6-92E5-4ADEBB352B61}" type="datetimeFigureOut">
              <a:rPr lang="en-US" smtClean="0"/>
              <a:t>2/25/2014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1890588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223B4B-B28B-4ED6-92E5-4ADEBB352B61}" type="datetimeFigureOut">
              <a:rPr lang="en-US" smtClean="0"/>
              <a:t>2/25/2014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2423842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223B4B-B28B-4ED6-92E5-4ADEBB352B61}" type="datetimeFigureOut">
              <a:rPr lang="en-US" smtClean="0"/>
              <a:t>2/25/2014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3931873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7223B4B-B28B-4ED6-92E5-4ADEBB352B61}" type="datetimeFigureOut">
              <a:rPr lang="en-US" smtClean="0"/>
              <a:t>2/25/2014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172119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7223B4B-B28B-4ED6-92E5-4ADEBB352B61}" type="datetimeFigureOut">
              <a:rPr lang="en-US" smtClean="0"/>
              <a:t>2/25/2014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3674378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7223B4B-B28B-4ED6-92E5-4ADEBB352B61}" type="datetimeFigureOut">
              <a:rPr lang="en-US" smtClean="0"/>
              <a:t>2/25/2014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2675913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223B4B-B28B-4ED6-92E5-4ADEBB352B61}" type="datetimeFigureOut">
              <a:rPr lang="en-US" smtClean="0"/>
              <a:t>2/25/2014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2166049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223B4B-B28B-4ED6-92E5-4ADEBB352B61}" type="datetimeFigureOut">
              <a:rPr lang="en-US" smtClean="0"/>
              <a:t>2/25/2014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1548809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223B4B-B28B-4ED6-92E5-4ADEBB352B61}" type="datetimeFigureOut">
              <a:rPr lang="en-US" smtClean="0"/>
              <a:t>2/25/2014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2375748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223B4B-B28B-4ED6-92E5-4ADEBB352B61}" type="datetimeFigureOut">
              <a:rPr lang="en-US" smtClean="0"/>
              <a:t>2/25/2014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0A0217-36FF-4292-8FCC-64351BAAAA87}" type="slidenum">
              <a:rPr lang="en-US" smtClean="0"/>
              <a:t>‹#›</a:t>
            </a:fld>
            <a:endParaRPr lang="en-US"/>
          </a:p>
        </p:txBody>
      </p:sp>
    </p:spTree>
    <p:extLst>
      <p:ext uri="{BB962C8B-B14F-4D97-AF65-F5344CB8AC3E}">
        <p14:creationId xmlns:p14="http://schemas.microsoft.com/office/powerpoint/2010/main" val="2722571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23.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10" Type="http://schemas.openxmlformats.org/officeDocument/2006/relationships/image" Target="../media/image16.emf"/><Relationship Id="rId4" Type="http://schemas.microsoft.com/office/2007/relationships/hdphoto" Target="../media/hdphoto1.wdp"/><Relationship Id="rId9"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10" Type="http://schemas.openxmlformats.org/officeDocument/2006/relationships/image" Target="../media/image16.emf"/><Relationship Id="rId4" Type="http://schemas.microsoft.com/office/2007/relationships/hdphoto" Target="../media/hdphoto1.wdp"/><Relationship Id="rId9"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341971" y="417163"/>
            <a:ext cx="8460058"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smtClean="0">
                <a:latin typeface="Tahoma" panose="020B0604030504040204" pitchFamily="34" charset="0"/>
                <a:ea typeface="Tahoma" panose="020B0604030504040204" pitchFamily="34" charset="0"/>
                <a:cs typeface="Tahoma" panose="020B0604030504040204" pitchFamily="34" charset="0"/>
              </a:rPr>
              <a:t>KMQ 3 – Tools and Products</a:t>
            </a:r>
            <a:endParaRPr lang="en-US" sz="2400" b="1" dirty="0"/>
          </a:p>
        </p:txBody>
      </p:sp>
      <p:sp>
        <p:nvSpPr>
          <p:cNvPr id="3" name="Content Placeholder 2"/>
          <p:cNvSpPr txBox="1">
            <a:spLocks/>
          </p:cNvSpPr>
          <p:nvPr/>
        </p:nvSpPr>
        <p:spPr>
          <a:xfrm>
            <a:off x="829369" y="1742726"/>
            <a:ext cx="78867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i="1" dirty="0" smtClean="0"/>
          </a:p>
          <a:p>
            <a:r>
              <a:rPr lang="en-US" sz="2200" dirty="0" err="1" smtClean="0">
                <a:solidFill>
                  <a:schemeClr val="accent1">
                    <a:lumMod val="50000"/>
                  </a:schemeClr>
                </a:solidFill>
              </a:rPr>
              <a:t>CHaMP</a:t>
            </a:r>
            <a:r>
              <a:rPr lang="en-US" sz="2200" dirty="0" smtClean="0">
                <a:solidFill>
                  <a:schemeClr val="accent1">
                    <a:lumMod val="50000"/>
                  </a:schemeClr>
                </a:solidFill>
              </a:rPr>
              <a:t> and ISEMP State of the Science Workshop</a:t>
            </a:r>
          </a:p>
          <a:p>
            <a:r>
              <a:rPr lang="en-US" sz="1800" dirty="0" smtClean="0">
                <a:solidFill>
                  <a:schemeClr val="accent1">
                    <a:lumMod val="50000"/>
                  </a:schemeClr>
                </a:solidFill>
              </a:rPr>
              <a:t>Portland, Oregon – February 25</a:t>
            </a:r>
            <a:r>
              <a:rPr lang="en-US" sz="1800" baseline="30000" dirty="0" smtClean="0">
                <a:solidFill>
                  <a:schemeClr val="accent1">
                    <a:lumMod val="50000"/>
                  </a:schemeClr>
                </a:solidFill>
              </a:rPr>
              <a:t>th</a:t>
            </a:r>
            <a:r>
              <a:rPr lang="en-US" sz="1800" dirty="0" smtClean="0">
                <a:solidFill>
                  <a:schemeClr val="accent1">
                    <a:lumMod val="50000"/>
                  </a:schemeClr>
                </a:solidFill>
              </a:rPr>
              <a:t> and 26</a:t>
            </a:r>
            <a:r>
              <a:rPr lang="en-US" sz="1800" baseline="30000" dirty="0" smtClean="0">
                <a:solidFill>
                  <a:schemeClr val="accent1">
                    <a:lumMod val="50000"/>
                  </a:schemeClr>
                </a:solidFill>
              </a:rPr>
              <a:t>th</a:t>
            </a:r>
            <a:r>
              <a:rPr lang="en-US" sz="1800" dirty="0" smtClean="0">
                <a:solidFill>
                  <a:schemeClr val="accent1">
                    <a:lumMod val="50000"/>
                  </a:schemeClr>
                </a:solidFill>
              </a:rPr>
              <a:t>, 2014</a:t>
            </a:r>
          </a:p>
        </p:txBody>
      </p:sp>
      <p:sp>
        <p:nvSpPr>
          <p:cNvPr id="4" name="TextBox 3"/>
          <p:cNvSpPr txBox="1"/>
          <p:nvPr/>
        </p:nvSpPr>
        <p:spPr>
          <a:xfrm>
            <a:off x="2183742" y="3435707"/>
            <a:ext cx="3144643" cy="954107"/>
          </a:xfrm>
          <a:prstGeom prst="rect">
            <a:avLst/>
          </a:prstGeom>
          <a:noFill/>
        </p:spPr>
        <p:txBody>
          <a:bodyPr wrap="square" rtlCol="0">
            <a:spAutoFit/>
          </a:bodyPr>
          <a:lstStyle/>
          <a:p>
            <a:r>
              <a:rPr lang="en-US" sz="1400" dirty="0" smtClean="0">
                <a:latin typeface="+mj-lt"/>
              </a:rPr>
              <a:t>Presenter:</a:t>
            </a:r>
          </a:p>
          <a:p>
            <a:r>
              <a:rPr lang="en-US" sz="2200" dirty="0" smtClean="0">
                <a:latin typeface="+mj-lt"/>
              </a:rPr>
              <a:t>Chris Beasley</a:t>
            </a:r>
          </a:p>
          <a:p>
            <a:r>
              <a:rPr lang="en-US" dirty="0" smtClean="0"/>
              <a:t>      </a:t>
            </a:r>
            <a:endParaRPr lang="en-US" dirty="0"/>
          </a:p>
        </p:txBody>
      </p:sp>
      <p:sp>
        <p:nvSpPr>
          <p:cNvPr id="7" name="TextBox 6"/>
          <p:cNvSpPr txBox="1"/>
          <p:nvPr/>
        </p:nvSpPr>
        <p:spPr>
          <a:xfrm>
            <a:off x="2104363" y="4389814"/>
            <a:ext cx="5336711" cy="954107"/>
          </a:xfrm>
          <a:prstGeom prst="rect">
            <a:avLst/>
          </a:prstGeom>
          <a:noFill/>
        </p:spPr>
        <p:txBody>
          <a:bodyPr wrap="square" rtlCol="0">
            <a:spAutoFit/>
          </a:bodyPr>
          <a:lstStyle/>
          <a:p>
            <a:r>
              <a:rPr lang="en-US" sz="1400" dirty="0" smtClean="0">
                <a:latin typeface="+mj-lt"/>
              </a:rPr>
              <a:t>Collaborators:</a:t>
            </a:r>
          </a:p>
          <a:p>
            <a:r>
              <a:rPr lang="en-US" sz="2200" dirty="0" smtClean="0">
                <a:latin typeface="+mj-lt"/>
              </a:rPr>
              <a:t>ISEMP and </a:t>
            </a:r>
            <a:r>
              <a:rPr lang="en-US" sz="2200" dirty="0" err="1" smtClean="0">
                <a:latin typeface="+mj-lt"/>
              </a:rPr>
              <a:t>CHaMP</a:t>
            </a:r>
            <a:r>
              <a:rPr lang="en-US" sz="2200" dirty="0" smtClean="0">
                <a:latin typeface="+mj-lt"/>
              </a:rPr>
              <a:t> </a:t>
            </a:r>
            <a:r>
              <a:rPr lang="en-US" sz="2200" dirty="0" smtClean="0">
                <a:latin typeface="+mj-lt"/>
              </a:rPr>
              <a:t>Team</a:t>
            </a:r>
            <a:endParaRPr lang="en-US" sz="2200" dirty="0" smtClean="0">
              <a:latin typeface="+mj-lt"/>
            </a:endParaRPr>
          </a:p>
          <a:p>
            <a:r>
              <a:rPr lang="en-US" dirty="0" smtClean="0"/>
              <a:t>      </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8385" y="3618604"/>
            <a:ext cx="1502654" cy="465489"/>
          </a:xfrm>
          <a:prstGeom prst="rect">
            <a:avLst/>
          </a:prstGeom>
        </p:spPr>
      </p:pic>
    </p:spTree>
    <p:extLst>
      <p:ext uri="{BB962C8B-B14F-4D97-AF65-F5344CB8AC3E}">
        <p14:creationId xmlns:p14="http://schemas.microsoft.com/office/powerpoint/2010/main" val="39205629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89" y="266804"/>
            <a:ext cx="8515350" cy="1325563"/>
          </a:xfrm>
        </p:spPr>
        <p:txBody>
          <a:bodyPr>
            <a:normAutofit/>
          </a:bodyPr>
          <a:lstStyle/>
          <a:p>
            <a:r>
              <a:rPr lang="en-US" sz="4000" b="1" dirty="0" smtClean="0"/>
              <a:t>Restoration Effectiveness: Habitat Through Time</a:t>
            </a:r>
            <a:endParaRPr lang="en-US" sz="40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8805" y="69748"/>
            <a:ext cx="1248708" cy="126743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2" y="2467897"/>
            <a:ext cx="3794691" cy="3554361"/>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3826" b="89947" l="10000" r="100000"/>
                    </a14:imgEffect>
                  </a14:imgLayer>
                </a14:imgProps>
              </a:ext>
              <a:ext uri="{28A0092B-C50C-407E-A947-70E740481C1C}">
                <a14:useLocalDpi xmlns:a14="http://schemas.microsoft.com/office/drawing/2010/main" val="0"/>
              </a:ext>
            </a:extLst>
          </a:blip>
          <a:stretch>
            <a:fillRect/>
          </a:stretch>
        </p:blipFill>
        <p:spPr>
          <a:xfrm>
            <a:off x="2549143" y="1724182"/>
            <a:ext cx="3794691" cy="355436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4093" b="87100" l="10000" r="97750"/>
                    </a14:imgEffect>
                  </a14:imgLayer>
                </a14:imgProps>
              </a:ext>
              <a:ext uri="{28A0092B-C50C-407E-A947-70E740481C1C}">
                <a14:useLocalDpi xmlns:a14="http://schemas.microsoft.com/office/drawing/2010/main" val="0"/>
              </a:ext>
            </a:extLst>
          </a:blip>
          <a:stretch>
            <a:fillRect/>
          </a:stretch>
        </p:blipFill>
        <p:spPr>
          <a:xfrm>
            <a:off x="5278217" y="995493"/>
            <a:ext cx="3794691" cy="355436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78658" y="4424516"/>
            <a:ext cx="1638755" cy="1425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704101" y="1581010"/>
            <a:ext cx="1828263" cy="523220"/>
          </a:xfrm>
          <a:prstGeom prst="rect">
            <a:avLst/>
          </a:prstGeom>
          <a:noFill/>
        </p:spPr>
        <p:txBody>
          <a:bodyPr wrap="square" rtlCol="0">
            <a:spAutoFit/>
          </a:bodyPr>
          <a:lstStyle/>
          <a:p>
            <a:r>
              <a:rPr lang="en-US" sz="2800" b="1" dirty="0" smtClean="0"/>
              <a:t>+10 Years</a:t>
            </a:r>
            <a:endParaRPr lang="en-US" sz="2800" b="1" dirty="0"/>
          </a:p>
        </p:txBody>
      </p:sp>
      <p:sp>
        <p:nvSpPr>
          <p:cNvPr id="9" name="TextBox 8"/>
          <p:cNvSpPr txBox="1"/>
          <p:nvPr/>
        </p:nvSpPr>
        <p:spPr>
          <a:xfrm>
            <a:off x="78658" y="2342285"/>
            <a:ext cx="1561605" cy="523220"/>
          </a:xfrm>
          <a:prstGeom prst="rect">
            <a:avLst/>
          </a:prstGeom>
          <a:noFill/>
        </p:spPr>
        <p:txBody>
          <a:bodyPr wrap="square" rtlCol="0">
            <a:spAutoFit/>
          </a:bodyPr>
          <a:lstStyle/>
          <a:p>
            <a:r>
              <a:rPr lang="en-US" sz="2800" b="1" dirty="0" smtClean="0"/>
              <a:t>+5 Years</a:t>
            </a:r>
            <a:endParaRPr lang="en-US" sz="2800" b="1" dirty="0"/>
          </a:p>
        </p:txBody>
      </p:sp>
      <p:sp>
        <p:nvSpPr>
          <p:cNvPr id="10" name="TextBox 9"/>
          <p:cNvSpPr txBox="1"/>
          <p:nvPr/>
        </p:nvSpPr>
        <p:spPr>
          <a:xfrm>
            <a:off x="5614532" y="873445"/>
            <a:ext cx="1828263" cy="523220"/>
          </a:xfrm>
          <a:prstGeom prst="rect">
            <a:avLst/>
          </a:prstGeom>
          <a:noFill/>
        </p:spPr>
        <p:txBody>
          <a:bodyPr wrap="square" rtlCol="0">
            <a:spAutoFit/>
          </a:bodyPr>
          <a:lstStyle/>
          <a:p>
            <a:r>
              <a:rPr lang="en-US" sz="2800" b="1" dirty="0" smtClean="0"/>
              <a:t>+20 Years</a:t>
            </a:r>
            <a:endParaRPr lang="en-US" sz="2800" b="1" dirty="0"/>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72400" y="4062663"/>
            <a:ext cx="2971600" cy="2431759"/>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05353" y="6480811"/>
            <a:ext cx="1905000" cy="285750"/>
          </a:xfrm>
          <a:prstGeom prst="rect">
            <a:avLst/>
          </a:prstGeom>
        </p:spPr>
      </p:pic>
      <p:sp>
        <p:nvSpPr>
          <p:cNvPr id="13" name="TextBox 12"/>
          <p:cNvSpPr txBox="1"/>
          <p:nvPr/>
        </p:nvSpPr>
        <p:spPr>
          <a:xfrm>
            <a:off x="3258355" y="4829706"/>
            <a:ext cx="3580327" cy="1569660"/>
          </a:xfrm>
          <a:prstGeom prst="rect">
            <a:avLst/>
          </a:prstGeom>
          <a:noFill/>
        </p:spPr>
        <p:txBody>
          <a:bodyPr wrap="square" rtlCol="0">
            <a:spAutoFit/>
          </a:bodyPr>
          <a:lstStyle/>
          <a:p>
            <a:pPr marL="457200" indent="-457200">
              <a:buFont typeface="Arial" panose="020B0604020202020204" pitchFamily="34" charset="0"/>
              <a:buChar char="•"/>
            </a:pPr>
            <a:r>
              <a:rPr lang="en-US" sz="2400" dirty="0" smtClean="0"/>
              <a:t>Relatively Quick Responses</a:t>
            </a:r>
          </a:p>
          <a:p>
            <a:pPr marL="457200" indent="-457200">
              <a:buFont typeface="Arial" panose="020B0604020202020204" pitchFamily="34" charset="0"/>
              <a:buChar char="•"/>
            </a:pPr>
            <a:r>
              <a:rPr lang="en-US" sz="2400" dirty="0" smtClean="0"/>
              <a:t>Scope for Adaptive Management</a:t>
            </a:r>
            <a:endParaRPr lang="en-US" sz="2400" dirty="0"/>
          </a:p>
        </p:txBody>
      </p:sp>
    </p:spTree>
    <p:extLst>
      <p:ext uri="{BB962C8B-B14F-4D97-AF65-F5344CB8AC3E}">
        <p14:creationId xmlns:p14="http://schemas.microsoft.com/office/powerpoint/2010/main" val="59070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78788"/>
          </a:xfrm>
        </p:spPr>
        <p:txBody>
          <a:bodyPr>
            <a:noAutofit/>
          </a:bodyPr>
          <a:lstStyle/>
          <a:p>
            <a:r>
              <a:rPr lang="en-US" sz="4000" dirty="0"/>
              <a:t>Types of Effectiveness M&amp;E</a:t>
            </a:r>
          </a:p>
        </p:txBody>
      </p:sp>
      <p:sp>
        <p:nvSpPr>
          <p:cNvPr id="3" name="Content Placeholder 2"/>
          <p:cNvSpPr>
            <a:spLocks noGrp="1"/>
          </p:cNvSpPr>
          <p:nvPr>
            <p:ph idx="1"/>
          </p:nvPr>
        </p:nvSpPr>
        <p:spPr/>
        <p:txBody>
          <a:bodyPr>
            <a:normAutofit/>
          </a:bodyPr>
          <a:lstStyle/>
          <a:p>
            <a:endParaRPr lang="en-US" sz="3600" dirty="0">
              <a:solidFill>
                <a:schemeClr val="bg1">
                  <a:lumMod val="65000"/>
                </a:schemeClr>
              </a:solidFill>
            </a:endParaRPr>
          </a:p>
          <a:p>
            <a:r>
              <a:rPr lang="en-US" sz="3600" dirty="0">
                <a:solidFill>
                  <a:schemeClr val="bg1">
                    <a:lumMod val="75000"/>
                  </a:schemeClr>
                </a:solidFill>
              </a:rPr>
              <a:t>Habitat action effectiveness – physical change.</a:t>
            </a:r>
          </a:p>
          <a:p>
            <a:endParaRPr lang="en-US" sz="3600" dirty="0"/>
          </a:p>
          <a:p>
            <a:r>
              <a:rPr lang="en-US" sz="3600" dirty="0"/>
              <a:t>Biological action effectiveness – fish response.</a:t>
            </a:r>
          </a:p>
          <a:p>
            <a:pPr marL="0" indent="0">
              <a:buNone/>
            </a:pPr>
            <a:endParaRPr lang="en-US" dirty="0"/>
          </a:p>
        </p:txBody>
      </p:sp>
    </p:spTree>
    <p:extLst>
      <p:ext uri="{BB962C8B-B14F-4D97-AF65-F5344CB8AC3E}">
        <p14:creationId xmlns:p14="http://schemas.microsoft.com/office/powerpoint/2010/main" val="26194996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231" b="98329" l="1374" r="98779"/>
                    </a14:imgEffect>
                  </a14:imgLayer>
                </a14:imgProps>
              </a:ext>
              <a:ext uri="{28A0092B-C50C-407E-A947-70E740481C1C}">
                <a14:useLocalDpi xmlns:a14="http://schemas.microsoft.com/office/drawing/2010/main" val="0"/>
              </a:ext>
            </a:extLst>
          </a:blip>
          <a:stretch>
            <a:fillRect/>
          </a:stretch>
        </p:blipFill>
        <p:spPr>
          <a:xfrm>
            <a:off x="938395" y="113273"/>
            <a:ext cx="5443074" cy="4724400"/>
          </a:xfrm>
          <a:prstGeom prst="rect">
            <a:avLst/>
          </a:prstGeom>
        </p:spPr>
      </p:pic>
      <p:pic>
        <p:nvPicPr>
          <p:cNvPr id="7" name="Picture 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034" b="76937" l="17085" r="80408"/>
                    </a14:imgEffect>
                  </a14:imgLayer>
                </a14:imgProps>
              </a:ext>
              <a:ext uri="{28A0092B-C50C-407E-A947-70E740481C1C}">
                <a14:useLocalDpi xmlns:a14="http://schemas.microsoft.com/office/drawing/2010/main" val="0"/>
              </a:ext>
            </a:extLst>
          </a:blip>
          <a:srcRect l="14860" t="17417" r="14763" b="16667"/>
          <a:stretch/>
        </p:blipFill>
        <p:spPr>
          <a:xfrm>
            <a:off x="222148" y="-466867"/>
            <a:ext cx="6172200" cy="7483006"/>
          </a:xfrm>
          <a:prstGeom prst="rect">
            <a:avLst/>
          </a:prstGeom>
        </p:spPr>
      </p:pic>
      <p:sp>
        <p:nvSpPr>
          <p:cNvPr id="4" name="Title 1"/>
          <p:cNvSpPr txBox="1">
            <a:spLocks noGrp="1"/>
          </p:cNvSpPr>
          <p:nvPr>
            <p:ph type="title"/>
          </p:nvPr>
        </p:nvSpPr>
        <p:spPr>
          <a:xfrm>
            <a:off x="551377" y="-555874"/>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t>Little Springs Channel </a:t>
            </a:r>
            <a:r>
              <a:rPr lang="en-US" sz="3200" dirty="0" smtClean="0"/>
              <a:t>Restoration</a:t>
            </a:r>
            <a:endParaRPr lang="en-US" sz="3200" dirty="0">
              <a:latin typeface="+mn-lt"/>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968938528"/>
              </p:ext>
            </p:extLst>
          </p:nvPr>
        </p:nvGraphicFramePr>
        <p:xfrm>
          <a:off x="4394827" y="1334508"/>
          <a:ext cx="2218026" cy="1013460"/>
        </p:xfrm>
        <a:graphic>
          <a:graphicData uri="http://schemas.openxmlformats.org/drawingml/2006/table">
            <a:tbl>
              <a:tblPr>
                <a:tableStyleId>{5C22544A-7EE6-4342-B048-85BDC9FD1C3A}</a:tableStyleId>
              </a:tblPr>
              <a:tblGrid>
                <a:gridCol w="1126183"/>
                <a:gridCol w="1091843"/>
              </a:tblGrid>
              <a:tr h="190500">
                <a:tc>
                  <a:txBody>
                    <a:bodyPr/>
                    <a:lstStyle/>
                    <a:p>
                      <a:pPr algn="ctr" fontAlgn="b"/>
                      <a:r>
                        <a:rPr lang="en-US" sz="1600" u="none" strike="noStrike" dirty="0">
                          <a:effectLst/>
                        </a:rPr>
                        <a:t>Year</a:t>
                      </a:r>
                      <a:endParaRPr lang="en-US" sz="16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u="none" strike="noStrike" dirty="0">
                          <a:effectLst/>
                        </a:rPr>
                        <a:t>Estimate</a:t>
                      </a:r>
                      <a:endParaRPr lang="en-US" sz="16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90500">
                <a:tc>
                  <a:txBody>
                    <a:bodyPr/>
                    <a:lstStyle/>
                    <a:p>
                      <a:pPr algn="ctr" fontAlgn="b"/>
                      <a:r>
                        <a:rPr lang="en-US" sz="1600" b="0" i="0" u="none" strike="noStrike" dirty="0" smtClean="0">
                          <a:solidFill>
                            <a:srgbClr val="000000"/>
                          </a:solidFill>
                          <a:effectLst/>
                          <a:latin typeface="Calibri"/>
                        </a:rPr>
                        <a:t>2011</a:t>
                      </a:r>
                      <a:endParaRPr lang="en-US" sz="16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smtClean="0">
                          <a:solidFill>
                            <a:srgbClr val="000000"/>
                          </a:solidFill>
                          <a:effectLst/>
                          <a:latin typeface="Calibri"/>
                        </a:rPr>
                        <a:t>110</a:t>
                      </a:r>
                      <a:endParaRPr lang="en-US" sz="16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90500">
                <a:tc>
                  <a:txBody>
                    <a:bodyPr/>
                    <a:lstStyle/>
                    <a:p>
                      <a:pPr algn="ctr" fontAlgn="b"/>
                      <a:r>
                        <a:rPr lang="en-US" sz="1600" b="0" i="0" u="none" strike="noStrike" dirty="0" smtClean="0">
                          <a:solidFill>
                            <a:srgbClr val="000000"/>
                          </a:solidFill>
                          <a:effectLst/>
                          <a:latin typeface="Calibri"/>
                        </a:rPr>
                        <a:t>2012</a:t>
                      </a:r>
                      <a:endParaRPr lang="en-US" sz="16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smtClean="0">
                          <a:solidFill>
                            <a:srgbClr val="000000"/>
                          </a:solidFill>
                          <a:effectLst/>
                          <a:latin typeface="Calibri"/>
                        </a:rPr>
                        <a:t>436</a:t>
                      </a:r>
                      <a:endParaRPr lang="en-US" sz="16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90500">
                <a:tc>
                  <a:txBody>
                    <a:bodyPr/>
                    <a:lstStyle/>
                    <a:p>
                      <a:pPr algn="ctr" fontAlgn="b"/>
                      <a:r>
                        <a:rPr lang="en-US" sz="1600" u="none" strike="noStrike" dirty="0" smtClean="0">
                          <a:effectLst/>
                        </a:rPr>
                        <a:t>2013</a:t>
                      </a:r>
                      <a:endParaRPr lang="en-US" sz="16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smtClean="0">
                          <a:solidFill>
                            <a:srgbClr val="000000"/>
                          </a:solidFill>
                          <a:effectLst/>
                          <a:latin typeface="Calibri"/>
                        </a:rPr>
                        <a:t>1,297</a:t>
                      </a:r>
                      <a:endParaRPr lang="en-US" sz="16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pic>
        <p:nvPicPr>
          <p:cNvPr id="8" name="Content Placeholder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837" b="99082" l="1833" r="99044"/>
                    </a14:imgEffect>
                  </a14:imgLayer>
                </a14:imgProps>
              </a:ext>
              <a:ext uri="{28A0092B-C50C-407E-A947-70E740481C1C}">
                <a14:useLocalDpi xmlns:a14="http://schemas.microsoft.com/office/drawing/2010/main" val="0"/>
              </a:ext>
            </a:extLst>
          </a:blip>
          <a:srcRect t="-17519" r="-14456" b="1"/>
          <a:stretch/>
        </p:blipFill>
        <p:spPr>
          <a:xfrm>
            <a:off x="-22529" y="314213"/>
            <a:ext cx="5968264" cy="5318855"/>
          </a:xfrm>
          <a:prstGeom prst="rtTriangle">
            <a:avLst/>
          </a:prstGeom>
        </p:spPr>
      </p:pic>
      <p:sp>
        <p:nvSpPr>
          <p:cNvPr id="3" name="TextBox 2"/>
          <p:cNvSpPr txBox="1"/>
          <p:nvPr/>
        </p:nvSpPr>
        <p:spPr>
          <a:xfrm>
            <a:off x="4511376" y="935065"/>
            <a:ext cx="2917065" cy="400110"/>
          </a:xfrm>
          <a:prstGeom prst="rect">
            <a:avLst/>
          </a:prstGeom>
          <a:noFill/>
        </p:spPr>
        <p:txBody>
          <a:bodyPr wrap="square" rtlCol="0">
            <a:spAutoFit/>
          </a:bodyPr>
          <a:lstStyle/>
          <a:p>
            <a:r>
              <a:rPr lang="en-US" sz="2000" dirty="0" smtClean="0"/>
              <a:t>O. </a:t>
            </a:r>
            <a:r>
              <a:rPr lang="en-US" sz="2000" dirty="0"/>
              <a:t>m</a:t>
            </a:r>
            <a:r>
              <a:rPr lang="en-US" sz="2000" dirty="0" smtClean="0"/>
              <a:t>ykiss Abundance</a:t>
            </a:r>
            <a:endParaRPr lang="en-US" sz="2000" dirty="0"/>
          </a:p>
        </p:txBody>
      </p:sp>
      <p:pic>
        <p:nvPicPr>
          <p:cNvPr id="1025" name="Picture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9938" y="5907089"/>
            <a:ext cx="2847804" cy="29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6725" t="3439" r="7982" b="5350"/>
          <a:stretch/>
        </p:blipFill>
        <p:spPr bwMode="auto">
          <a:xfrm>
            <a:off x="218363" y="3903259"/>
            <a:ext cx="2183643" cy="21426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200700" y="3274636"/>
            <a:ext cx="1732782" cy="369332"/>
          </a:xfrm>
          <a:prstGeom prst="rect">
            <a:avLst/>
          </a:prstGeom>
          <a:noFill/>
        </p:spPr>
        <p:txBody>
          <a:bodyPr wrap="square" rtlCol="0">
            <a:spAutoFit/>
          </a:bodyPr>
          <a:lstStyle/>
          <a:p>
            <a:r>
              <a:rPr lang="en-US" dirty="0" smtClean="0"/>
              <a:t>Lemhi </a:t>
            </a:r>
            <a:r>
              <a:rPr lang="en-US" dirty="0" err="1" smtClean="0"/>
              <a:t>Subbasin</a:t>
            </a:r>
            <a:endParaRPr lang="en-US" dirty="0"/>
          </a:p>
        </p:txBody>
      </p:sp>
      <p:sp>
        <p:nvSpPr>
          <p:cNvPr id="18" name="TextBox 17"/>
          <p:cNvSpPr txBox="1"/>
          <p:nvPr/>
        </p:nvSpPr>
        <p:spPr>
          <a:xfrm>
            <a:off x="6332753" y="2469132"/>
            <a:ext cx="2917065" cy="400110"/>
          </a:xfrm>
          <a:prstGeom prst="rect">
            <a:avLst/>
          </a:prstGeom>
          <a:noFill/>
        </p:spPr>
        <p:txBody>
          <a:bodyPr wrap="square" rtlCol="0">
            <a:spAutoFit/>
          </a:bodyPr>
          <a:lstStyle/>
          <a:p>
            <a:r>
              <a:rPr lang="en-US" sz="2000" dirty="0" smtClean="0"/>
              <a:t>Chinook Survival</a:t>
            </a:r>
            <a:endParaRPr lang="en-US" sz="2000" dirty="0"/>
          </a:p>
        </p:txBody>
      </p:sp>
      <p:graphicFrame>
        <p:nvGraphicFramePr>
          <p:cNvPr id="19" name="Content Placeholder 1"/>
          <p:cNvGraphicFramePr>
            <a:graphicFrameLocks/>
          </p:cNvGraphicFramePr>
          <p:nvPr>
            <p:extLst>
              <p:ext uri="{D42A27DB-BD31-4B8C-83A1-F6EECF244321}">
                <p14:modId xmlns:p14="http://schemas.microsoft.com/office/powerpoint/2010/main" val="763287503"/>
              </p:ext>
            </p:extLst>
          </p:nvPr>
        </p:nvGraphicFramePr>
        <p:xfrm>
          <a:off x="6060759" y="2799724"/>
          <a:ext cx="2218026" cy="760095"/>
        </p:xfrm>
        <a:graphic>
          <a:graphicData uri="http://schemas.openxmlformats.org/drawingml/2006/table">
            <a:tbl>
              <a:tblPr>
                <a:tableStyleId>{5C22544A-7EE6-4342-B048-85BDC9FD1C3A}</a:tableStyleId>
              </a:tblPr>
              <a:tblGrid>
                <a:gridCol w="1126183"/>
                <a:gridCol w="1091843"/>
              </a:tblGrid>
              <a:tr h="190500">
                <a:tc>
                  <a:txBody>
                    <a:bodyPr/>
                    <a:lstStyle/>
                    <a:p>
                      <a:pPr algn="ctr" fontAlgn="b"/>
                      <a:r>
                        <a:rPr lang="en-US" sz="1600" u="none" strike="noStrike" dirty="0">
                          <a:effectLst/>
                        </a:rPr>
                        <a:t>Year</a:t>
                      </a:r>
                      <a:endParaRPr lang="en-US" sz="16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u="none" strike="noStrike" dirty="0">
                          <a:effectLst/>
                        </a:rPr>
                        <a:t>Estimate</a:t>
                      </a:r>
                      <a:endParaRPr lang="en-US" sz="16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90500">
                <a:tc>
                  <a:txBody>
                    <a:bodyPr/>
                    <a:lstStyle/>
                    <a:p>
                      <a:pPr algn="ctr" fontAlgn="b"/>
                      <a:r>
                        <a:rPr lang="en-US" sz="1600" b="0" i="0" u="none" strike="noStrike" dirty="0" smtClean="0">
                          <a:solidFill>
                            <a:srgbClr val="000000"/>
                          </a:solidFill>
                          <a:effectLst/>
                          <a:latin typeface="Calibri"/>
                        </a:rPr>
                        <a:t>2012</a:t>
                      </a:r>
                      <a:endParaRPr lang="en-US" sz="16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smtClean="0">
                          <a:solidFill>
                            <a:srgbClr val="000000"/>
                          </a:solidFill>
                          <a:effectLst/>
                          <a:latin typeface="Calibri"/>
                        </a:rPr>
                        <a:t>29%</a:t>
                      </a:r>
                      <a:endParaRPr lang="en-US" sz="16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90500">
                <a:tc>
                  <a:txBody>
                    <a:bodyPr/>
                    <a:lstStyle/>
                    <a:p>
                      <a:pPr algn="ctr" fontAlgn="b"/>
                      <a:r>
                        <a:rPr lang="en-US" sz="1600" u="none" strike="noStrike" dirty="0" smtClean="0">
                          <a:effectLst/>
                        </a:rPr>
                        <a:t>2013</a:t>
                      </a:r>
                      <a:endParaRPr lang="en-US" sz="16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smtClean="0">
                          <a:solidFill>
                            <a:srgbClr val="000000"/>
                          </a:solidFill>
                          <a:effectLst/>
                          <a:latin typeface="Calibri"/>
                        </a:rPr>
                        <a:t>80%</a:t>
                      </a:r>
                      <a:endParaRPr lang="en-US" sz="16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11" name="Straight Arrow Connector 10"/>
          <p:cNvCxnSpPr/>
          <p:nvPr/>
        </p:nvCxnSpPr>
        <p:spPr>
          <a:xfrm flipV="1">
            <a:off x="1419366" y="3799829"/>
            <a:ext cx="982640" cy="107134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484333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33947"/>
          </a:xfrm>
        </p:spPr>
        <p:txBody>
          <a:bodyPr/>
          <a:lstStyle/>
          <a:p>
            <a:r>
              <a:rPr lang="en-US" dirty="0"/>
              <a:t>Management planning </a:t>
            </a:r>
            <a:r>
              <a:rPr lang="en-US" dirty="0" smtClean="0"/>
              <a:t>MFJD</a:t>
            </a:r>
            <a:endParaRPr lang="en-US" dirty="0"/>
          </a:p>
        </p:txBody>
      </p:sp>
      <p:sp>
        <p:nvSpPr>
          <p:cNvPr id="3" name="Content Placeholder 2"/>
          <p:cNvSpPr>
            <a:spLocks noGrp="1"/>
          </p:cNvSpPr>
          <p:nvPr>
            <p:ph idx="1"/>
          </p:nvPr>
        </p:nvSpPr>
        <p:spPr>
          <a:xfrm>
            <a:off x="589654" y="1323833"/>
            <a:ext cx="7886700" cy="4880839"/>
          </a:xfrm>
        </p:spPr>
        <p:txBody>
          <a:bodyPr>
            <a:normAutofit/>
          </a:bodyPr>
          <a:lstStyle/>
          <a:p>
            <a:r>
              <a:rPr lang="en-US" sz="2400" dirty="0" smtClean="0"/>
              <a:t>Using a model within in a sampling design to aggregate actions spatially and predict population outcomes.</a:t>
            </a:r>
            <a:endParaRPr lang="en-US" sz="2400" dirty="0"/>
          </a:p>
        </p:txBody>
      </p:sp>
      <p:pic>
        <p:nvPicPr>
          <p:cNvPr id="1026" name="Picture 2" descr="C:\etal\Shared\et_al\Projects\USA\ISEMP\WLM\NREI\MockResotration\nrei_after_BlueRed.fw.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7764" y="2981633"/>
            <a:ext cx="1378177" cy="251262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etal\Shared\et_al\Projects\USA\ISEMP\WLM\NREI\MockResotration\nrei_before_BlueRed.f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3143" y="2979660"/>
            <a:ext cx="1379259" cy="2514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68000" r="1750"/>
          <a:stretch/>
        </p:blipFill>
        <p:spPr>
          <a:xfrm>
            <a:off x="5437908" y="2345586"/>
            <a:ext cx="2514601" cy="215296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2834" t="39706" r="69250" b="17178"/>
          <a:stretch/>
        </p:blipFill>
        <p:spPr>
          <a:xfrm>
            <a:off x="2438395" y="3879294"/>
            <a:ext cx="658092" cy="92825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2834" t="39706" r="69250" b="17178"/>
          <a:stretch/>
        </p:blipFill>
        <p:spPr>
          <a:xfrm rot="19851302">
            <a:off x="4620406" y="3394340"/>
            <a:ext cx="658092" cy="928255"/>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2834" t="39706" r="69250" b="17178"/>
          <a:stretch/>
        </p:blipFill>
        <p:spPr>
          <a:xfrm rot="5400000">
            <a:off x="5985083" y="3959958"/>
            <a:ext cx="658092" cy="928255"/>
          </a:xfrm>
          <a:prstGeom prst="rect">
            <a:avLst/>
          </a:prstGeom>
        </p:spPr>
      </p:pic>
      <p:pic>
        <p:nvPicPr>
          <p:cNvPr id="3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8070" y="4626591"/>
            <a:ext cx="2924439" cy="2228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45878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56" y="103909"/>
            <a:ext cx="9025385" cy="9978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t>Life Cycle Model</a:t>
            </a:r>
            <a:endParaRPr lang="en-US" sz="4000" dirty="0"/>
          </a:p>
        </p:txBody>
      </p:sp>
      <p:pic>
        <p:nvPicPr>
          <p:cNvPr id="6147" name="Picture 3" descr="C:\etal\Shared\et_al\Projects\USA\ISEMP\WLM\wrk_presentations\CHaMP_Feb2014\PotentialPopResponse\WLCM_TheoreticalOutput\WLCM_EffectivenessMonitor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5269" y="1436916"/>
            <a:ext cx="6514014" cy="50321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1319" y="1101726"/>
            <a:ext cx="8106771" cy="1200329"/>
          </a:xfrm>
          <a:prstGeom prst="rect">
            <a:avLst/>
          </a:prstGeom>
          <a:noFill/>
        </p:spPr>
        <p:txBody>
          <a:bodyPr wrap="square" rtlCol="0">
            <a:spAutoFit/>
          </a:bodyPr>
          <a:lstStyle/>
          <a:p>
            <a:r>
              <a:rPr lang="en-US" sz="2400" dirty="0"/>
              <a:t>Using </a:t>
            </a:r>
            <a:r>
              <a:rPr lang="en-US" sz="2400" dirty="0" smtClean="0"/>
              <a:t>LCM </a:t>
            </a:r>
            <a:r>
              <a:rPr lang="en-US" sz="2400" dirty="0"/>
              <a:t>in a sampling design to aggregate actions spatially and predict outcomes.</a:t>
            </a:r>
          </a:p>
          <a:p>
            <a:endParaRPr lang="en-US" sz="2400" dirty="0"/>
          </a:p>
        </p:txBody>
      </p:sp>
    </p:spTree>
    <p:extLst>
      <p:ext uri="{BB962C8B-B14F-4D97-AF65-F5344CB8AC3E}">
        <p14:creationId xmlns:p14="http://schemas.microsoft.com/office/powerpoint/2010/main" val="8081650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89" y="266804"/>
            <a:ext cx="8515350" cy="1325563"/>
          </a:xfrm>
        </p:spPr>
        <p:txBody>
          <a:bodyPr>
            <a:normAutofit/>
          </a:bodyPr>
          <a:lstStyle/>
          <a:p>
            <a:r>
              <a:rPr lang="en-US" sz="4000" b="1" dirty="0" smtClean="0"/>
              <a:t>Restoration Effectiveness: Fish Population Through Time</a:t>
            </a:r>
            <a:endParaRPr lang="en-US" sz="40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0599" y="958647"/>
            <a:ext cx="1248708" cy="1267439"/>
          </a:xfrm>
          <a:prstGeom prst="rect">
            <a:avLst/>
          </a:prstGeom>
        </p:spPr>
      </p:pic>
      <p:sp>
        <p:nvSpPr>
          <p:cNvPr id="7" name="Rectangle 6"/>
          <p:cNvSpPr/>
          <p:nvPr/>
        </p:nvSpPr>
        <p:spPr>
          <a:xfrm>
            <a:off x="78658" y="4424516"/>
            <a:ext cx="1638755" cy="1425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704101" y="1581010"/>
            <a:ext cx="1828263" cy="523220"/>
          </a:xfrm>
          <a:prstGeom prst="rect">
            <a:avLst/>
          </a:prstGeom>
          <a:noFill/>
        </p:spPr>
        <p:txBody>
          <a:bodyPr wrap="square" rtlCol="0">
            <a:spAutoFit/>
          </a:bodyPr>
          <a:lstStyle/>
          <a:p>
            <a:r>
              <a:rPr lang="en-US" sz="2800" b="1" dirty="0" smtClean="0"/>
              <a:t>+10 Years</a:t>
            </a:r>
            <a:endParaRPr lang="en-US" sz="2800" b="1" dirty="0"/>
          </a:p>
        </p:txBody>
      </p:sp>
      <p:sp>
        <p:nvSpPr>
          <p:cNvPr id="9" name="TextBox 8"/>
          <p:cNvSpPr txBox="1"/>
          <p:nvPr/>
        </p:nvSpPr>
        <p:spPr>
          <a:xfrm>
            <a:off x="78658" y="2342285"/>
            <a:ext cx="1561605" cy="523220"/>
          </a:xfrm>
          <a:prstGeom prst="rect">
            <a:avLst/>
          </a:prstGeom>
          <a:noFill/>
        </p:spPr>
        <p:txBody>
          <a:bodyPr wrap="square" rtlCol="0">
            <a:spAutoFit/>
          </a:bodyPr>
          <a:lstStyle/>
          <a:p>
            <a:r>
              <a:rPr lang="en-US" sz="2800" b="1" dirty="0" smtClean="0"/>
              <a:t>+5 Years</a:t>
            </a:r>
            <a:endParaRPr lang="en-US" sz="2800" b="1" dirty="0"/>
          </a:p>
        </p:txBody>
      </p:sp>
      <p:sp>
        <p:nvSpPr>
          <p:cNvPr id="10" name="TextBox 9"/>
          <p:cNvSpPr txBox="1"/>
          <p:nvPr/>
        </p:nvSpPr>
        <p:spPr>
          <a:xfrm>
            <a:off x="5614532" y="873445"/>
            <a:ext cx="1828263" cy="523220"/>
          </a:xfrm>
          <a:prstGeom prst="rect">
            <a:avLst/>
          </a:prstGeom>
          <a:noFill/>
        </p:spPr>
        <p:txBody>
          <a:bodyPr wrap="square" rtlCol="0">
            <a:spAutoFit/>
          </a:bodyPr>
          <a:lstStyle/>
          <a:p>
            <a:r>
              <a:rPr lang="en-US" sz="2800" b="1" dirty="0" smtClean="0"/>
              <a:t>+20 Years</a:t>
            </a:r>
            <a:endParaRPr lang="en-US" sz="2800" b="1"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5353" y="6480811"/>
            <a:ext cx="1905000" cy="285750"/>
          </a:xfrm>
          <a:prstGeom prst="rect">
            <a:avLst/>
          </a:prstGeom>
        </p:spPr>
      </p:pic>
      <p:sp>
        <p:nvSpPr>
          <p:cNvPr id="13" name="TextBox 12"/>
          <p:cNvSpPr txBox="1"/>
          <p:nvPr/>
        </p:nvSpPr>
        <p:spPr>
          <a:xfrm>
            <a:off x="3032219" y="5271720"/>
            <a:ext cx="3580327" cy="1569660"/>
          </a:xfrm>
          <a:prstGeom prst="rect">
            <a:avLst/>
          </a:prstGeom>
          <a:noFill/>
        </p:spPr>
        <p:txBody>
          <a:bodyPr wrap="square" rtlCol="0">
            <a:spAutoFit/>
          </a:bodyPr>
          <a:lstStyle/>
          <a:p>
            <a:pPr marL="457200" indent="-457200">
              <a:buFont typeface="Arial" panose="020B0604020202020204" pitchFamily="34" charset="0"/>
              <a:buChar char="•"/>
            </a:pPr>
            <a:r>
              <a:rPr lang="en-US" sz="2400" dirty="0"/>
              <a:t>Response tied to restoration efforts</a:t>
            </a:r>
          </a:p>
          <a:p>
            <a:pPr marL="457200" indent="-457200">
              <a:buFont typeface="Arial" panose="020B0604020202020204" pitchFamily="34" charset="0"/>
              <a:buChar char="•"/>
            </a:pPr>
            <a:r>
              <a:rPr lang="en-US" sz="2400" dirty="0" smtClean="0"/>
              <a:t>Relatively Slow Responses</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58" y="2886513"/>
            <a:ext cx="3103389" cy="3178387"/>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5018" y="2038702"/>
            <a:ext cx="3103389" cy="3178387"/>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6735" y="1304397"/>
            <a:ext cx="3103894" cy="3178387"/>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6012" y="4424516"/>
            <a:ext cx="2506985" cy="2039014"/>
          </a:xfrm>
          <a:prstGeom prst="rect">
            <a:avLst/>
          </a:prstGeom>
        </p:spPr>
      </p:pic>
    </p:spTree>
    <p:extLst>
      <p:ext uri="{BB962C8B-B14F-4D97-AF65-F5344CB8AC3E}">
        <p14:creationId xmlns:p14="http://schemas.microsoft.com/office/powerpoint/2010/main" val="248875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764275"/>
          </a:xfrm>
        </p:spPr>
        <p:txBody>
          <a:bodyPr/>
          <a:lstStyle/>
          <a:p>
            <a:r>
              <a:rPr lang="en-US" dirty="0" smtClean="0"/>
              <a:t>Next Up – Bridge Creek</a:t>
            </a:r>
            <a:endParaRPr lang="en-US" dirty="0"/>
          </a:p>
        </p:txBody>
      </p:sp>
      <p:graphicFrame>
        <p:nvGraphicFramePr>
          <p:cNvPr id="4" name="Diagram 3"/>
          <p:cNvGraphicFramePr/>
          <p:nvPr>
            <p:extLst>
              <p:ext uri="{D42A27DB-BD31-4B8C-83A1-F6EECF244321}">
                <p14:modId xmlns:p14="http://schemas.microsoft.com/office/powerpoint/2010/main" val="3451142142"/>
              </p:ext>
            </p:extLst>
          </p:nvPr>
        </p:nvGraphicFramePr>
        <p:xfrm>
          <a:off x="628650" y="600502"/>
          <a:ext cx="7956645" cy="62574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60421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8428" y="271491"/>
            <a:ext cx="8460058"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sz="3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Lesson learned from the Bridge Creek Intensively Monitored Watershed Study</a:t>
            </a:r>
            <a:endParaRPr lang="en-US" sz="2400" b="1" dirty="0">
              <a:solidFill>
                <a:prstClr val="black"/>
              </a:solidFill>
            </a:endParaRPr>
          </a:p>
        </p:txBody>
      </p:sp>
      <p:sp>
        <p:nvSpPr>
          <p:cNvPr id="3" name="Content Placeholder 2"/>
          <p:cNvSpPr txBox="1">
            <a:spLocks/>
          </p:cNvSpPr>
          <p:nvPr/>
        </p:nvSpPr>
        <p:spPr>
          <a:xfrm>
            <a:off x="829369" y="1371600"/>
            <a:ext cx="78867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i="1" dirty="0" smtClean="0">
              <a:solidFill>
                <a:prstClr val="black"/>
              </a:solidFill>
            </a:endParaRPr>
          </a:p>
          <a:p>
            <a:r>
              <a:rPr lang="en-US" sz="2200" dirty="0" err="1" smtClean="0">
                <a:solidFill>
                  <a:srgbClr val="5B9BD5">
                    <a:lumMod val="50000"/>
                  </a:srgbClr>
                </a:solidFill>
              </a:rPr>
              <a:t>CHaMP</a:t>
            </a:r>
            <a:r>
              <a:rPr lang="en-US" sz="2200" dirty="0" smtClean="0">
                <a:solidFill>
                  <a:srgbClr val="5B9BD5">
                    <a:lumMod val="50000"/>
                  </a:srgbClr>
                </a:solidFill>
              </a:rPr>
              <a:t> and ISEMP State of the Science Workshop</a:t>
            </a:r>
          </a:p>
          <a:p>
            <a:r>
              <a:rPr lang="en-US" sz="1800" dirty="0" smtClean="0">
                <a:solidFill>
                  <a:srgbClr val="5B9BD5">
                    <a:lumMod val="50000"/>
                  </a:srgbClr>
                </a:solidFill>
              </a:rPr>
              <a:t>Portland, Oregon – February 25</a:t>
            </a:r>
            <a:r>
              <a:rPr lang="en-US" sz="1800" baseline="30000" dirty="0" smtClean="0">
                <a:solidFill>
                  <a:srgbClr val="5B9BD5">
                    <a:lumMod val="50000"/>
                  </a:srgbClr>
                </a:solidFill>
              </a:rPr>
              <a:t>th</a:t>
            </a:r>
            <a:r>
              <a:rPr lang="en-US" sz="1800" dirty="0" smtClean="0">
                <a:solidFill>
                  <a:srgbClr val="5B9BD5">
                    <a:lumMod val="50000"/>
                  </a:srgbClr>
                </a:solidFill>
              </a:rPr>
              <a:t> and 26</a:t>
            </a:r>
            <a:r>
              <a:rPr lang="en-US" sz="1800" baseline="30000" dirty="0" smtClean="0">
                <a:solidFill>
                  <a:srgbClr val="5B9BD5">
                    <a:lumMod val="50000"/>
                  </a:srgbClr>
                </a:solidFill>
              </a:rPr>
              <a:t>th</a:t>
            </a:r>
            <a:r>
              <a:rPr lang="en-US" sz="1800" dirty="0" smtClean="0">
                <a:solidFill>
                  <a:srgbClr val="5B9BD5">
                    <a:lumMod val="50000"/>
                  </a:srgbClr>
                </a:solidFill>
              </a:rPr>
              <a:t>, 2014</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233" y="3021548"/>
            <a:ext cx="2434213" cy="67617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6682" y="3006575"/>
            <a:ext cx="1023551" cy="804218"/>
          </a:xfrm>
          <a:prstGeom prst="rect">
            <a:avLst/>
          </a:prstGeom>
        </p:spPr>
      </p:pic>
      <p:sp>
        <p:nvSpPr>
          <p:cNvPr id="4" name="TextBox 3"/>
          <p:cNvSpPr txBox="1"/>
          <p:nvPr/>
        </p:nvSpPr>
        <p:spPr>
          <a:xfrm>
            <a:off x="2183742" y="3070215"/>
            <a:ext cx="3144643" cy="954107"/>
          </a:xfrm>
          <a:prstGeom prst="rect">
            <a:avLst/>
          </a:prstGeom>
          <a:noFill/>
        </p:spPr>
        <p:txBody>
          <a:bodyPr wrap="square" rtlCol="0">
            <a:spAutoFit/>
          </a:bodyPr>
          <a:lstStyle/>
          <a:p>
            <a:pPr defTabSz="914400"/>
            <a:r>
              <a:rPr lang="en-US" sz="1400" dirty="0" smtClean="0">
                <a:solidFill>
                  <a:prstClr val="black"/>
                </a:solidFill>
                <a:latin typeface="Calibri Light" panose="020F0302020204030204"/>
              </a:rPr>
              <a:t>Presenter:</a:t>
            </a:r>
          </a:p>
          <a:p>
            <a:pPr defTabSz="914400"/>
            <a:r>
              <a:rPr lang="en-US" sz="2200" dirty="0" smtClean="0">
                <a:solidFill>
                  <a:prstClr val="black"/>
                </a:solidFill>
                <a:latin typeface="Calibri Light" panose="020F0302020204030204"/>
              </a:rPr>
              <a:t>Nick </a:t>
            </a:r>
            <a:r>
              <a:rPr lang="en-US" sz="2200" dirty="0" err="1" smtClean="0">
                <a:solidFill>
                  <a:prstClr val="black"/>
                </a:solidFill>
                <a:latin typeface="Calibri Light" panose="020F0302020204030204"/>
              </a:rPr>
              <a:t>Bouwes</a:t>
            </a:r>
            <a:endParaRPr lang="en-US" sz="2200" dirty="0" smtClean="0">
              <a:solidFill>
                <a:prstClr val="black"/>
              </a:solidFill>
              <a:latin typeface="Calibri Light" panose="020F0302020204030204"/>
            </a:endParaRPr>
          </a:p>
          <a:p>
            <a:pPr defTabSz="914400"/>
            <a:r>
              <a:rPr lang="en-US" dirty="0" smtClean="0">
                <a:solidFill>
                  <a:prstClr val="black"/>
                </a:solidFill>
              </a:rPr>
              <a:t>      </a:t>
            </a:r>
            <a:endParaRPr lang="en-US" dirty="0">
              <a:solidFill>
                <a:prstClr val="black"/>
              </a:solidFill>
            </a:endParaRPr>
          </a:p>
        </p:txBody>
      </p:sp>
      <p:sp>
        <p:nvSpPr>
          <p:cNvPr id="7" name="TextBox 6"/>
          <p:cNvSpPr txBox="1"/>
          <p:nvPr/>
        </p:nvSpPr>
        <p:spPr>
          <a:xfrm>
            <a:off x="2451877" y="3810792"/>
            <a:ext cx="5625323" cy="2062103"/>
          </a:xfrm>
          <a:prstGeom prst="rect">
            <a:avLst/>
          </a:prstGeom>
          <a:noFill/>
        </p:spPr>
        <p:txBody>
          <a:bodyPr wrap="square" rtlCol="0">
            <a:spAutoFit/>
          </a:bodyPr>
          <a:lstStyle/>
          <a:p>
            <a:pPr defTabSz="914400"/>
            <a:r>
              <a:rPr lang="en-US" sz="1400" dirty="0" smtClean="0">
                <a:solidFill>
                  <a:prstClr val="black"/>
                </a:solidFill>
                <a:latin typeface="Calibri Light" panose="020F0302020204030204"/>
              </a:rPr>
              <a:t>Collaborators:</a:t>
            </a:r>
          </a:p>
          <a:p>
            <a:pPr fontAlgn="base">
              <a:spcBef>
                <a:spcPct val="0"/>
              </a:spcBef>
              <a:spcAft>
                <a:spcPct val="0"/>
              </a:spcAft>
            </a:pPr>
            <a:r>
              <a:rPr lang="en-US" sz="2400" dirty="0" smtClean="0">
                <a:solidFill>
                  <a:prstClr val="black"/>
                </a:solidFill>
                <a:latin typeface="Calibri Light" panose="020F0302020204030204"/>
              </a:rPr>
              <a:t>Nick </a:t>
            </a:r>
            <a:r>
              <a:rPr lang="en-US" sz="2400" dirty="0">
                <a:solidFill>
                  <a:prstClr val="black"/>
                </a:solidFill>
                <a:latin typeface="Calibri Light" panose="020F0302020204030204"/>
              </a:rPr>
              <a:t>Weber - Eco Logical Research, Inc., </a:t>
            </a:r>
            <a:endParaRPr lang="en-US" sz="2400" dirty="0" smtClean="0">
              <a:solidFill>
                <a:prstClr val="black"/>
              </a:solidFill>
              <a:latin typeface="Calibri Light" panose="020F0302020204030204"/>
            </a:endParaRPr>
          </a:p>
          <a:p>
            <a:pPr fontAlgn="base">
              <a:spcBef>
                <a:spcPct val="0"/>
              </a:spcBef>
              <a:spcAft>
                <a:spcPct val="0"/>
              </a:spcAft>
            </a:pPr>
            <a:r>
              <a:rPr lang="en-US" sz="2400" dirty="0" smtClean="0">
                <a:solidFill>
                  <a:prstClr val="black"/>
                </a:solidFill>
                <a:latin typeface="Calibri Light" panose="020F0302020204030204"/>
              </a:rPr>
              <a:t>Joe Wheaton - Watershed </a:t>
            </a:r>
            <a:r>
              <a:rPr lang="en-US" sz="2400" dirty="0">
                <a:solidFill>
                  <a:prstClr val="black"/>
                </a:solidFill>
                <a:latin typeface="Calibri Light" panose="020F0302020204030204"/>
              </a:rPr>
              <a:t>Sciences, </a:t>
            </a:r>
            <a:r>
              <a:rPr lang="en-US" sz="2400" dirty="0" smtClean="0">
                <a:solidFill>
                  <a:prstClr val="black"/>
                </a:solidFill>
                <a:latin typeface="Calibri Light" panose="020F0302020204030204"/>
              </a:rPr>
              <a:t>USU </a:t>
            </a:r>
          </a:p>
          <a:p>
            <a:pPr fontAlgn="base">
              <a:spcBef>
                <a:spcPct val="0"/>
              </a:spcBef>
              <a:spcAft>
                <a:spcPct val="0"/>
              </a:spcAft>
            </a:pPr>
            <a:r>
              <a:rPr lang="en-US" sz="2400" dirty="0" smtClean="0">
                <a:solidFill>
                  <a:prstClr val="black"/>
                </a:solidFill>
                <a:latin typeface="Calibri Light" panose="020F0302020204030204"/>
              </a:rPr>
              <a:t>Chris </a:t>
            </a:r>
            <a:r>
              <a:rPr lang="en-US" sz="2400" dirty="0">
                <a:solidFill>
                  <a:prstClr val="black"/>
                </a:solidFill>
                <a:latin typeface="Calibri Light" panose="020F0302020204030204"/>
              </a:rPr>
              <a:t>Jordan, Michael </a:t>
            </a:r>
            <a:r>
              <a:rPr lang="en-US" sz="2400" dirty="0" smtClean="0">
                <a:solidFill>
                  <a:prstClr val="black"/>
                </a:solidFill>
                <a:latin typeface="Calibri Light" panose="020F0302020204030204"/>
              </a:rPr>
              <a:t>Pollock, NOAA</a:t>
            </a:r>
            <a:endParaRPr lang="en-US" sz="2400" dirty="0">
              <a:solidFill>
                <a:prstClr val="black"/>
              </a:solidFill>
              <a:latin typeface="Calibri Light" panose="020F0302020204030204"/>
            </a:endParaRPr>
          </a:p>
          <a:p>
            <a:pPr fontAlgn="base">
              <a:spcBef>
                <a:spcPct val="0"/>
              </a:spcBef>
              <a:spcAft>
                <a:spcPct val="0"/>
              </a:spcAft>
            </a:pPr>
            <a:r>
              <a:rPr lang="en-US" sz="2400" dirty="0">
                <a:solidFill>
                  <a:prstClr val="black"/>
                </a:solidFill>
                <a:latin typeface="Calibri Light" panose="020F0302020204030204"/>
              </a:rPr>
              <a:t>Carol Volk- South Fork Research, Inc.</a:t>
            </a:r>
          </a:p>
          <a:p>
            <a:pPr defTabSz="914400"/>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21231008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idge_CRB_incision_20140222.jpg"/>
          <p:cNvPicPr>
            <a:picLocks noChangeAspect="1"/>
          </p:cNvPicPr>
          <p:nvPr/>
        </p:nvPicPr>
        <p:blipFill>
          <a:blip r:embed="rId3" cstate="print"/>
          <a:stretch>
            <a:fillRect/>
          </a:stretch>
        </p:blipFill>
        <p:spPr>
          <a:xfrm>
            <a:off x="628650" y="816612"/>
            <a:ext cx="7543800" cy="5829300"/>
          </a:xfrm>
          <a:prstGeom prst="rect">
            <a:avLst/>
          </a:prstGeom>
        </p:spPr>
      </p:pic>
      <p:sp>
        <p:nvSpPr>
          <p:cNvPr id="4" name="TextBox 4"/>
          <p:cNvSpPr txBox="1"/>
          <p:nvPr/>
        </p:nvSpPr>
        <p:spPr>
          <a:xfrm>
            <a:off x="6626087" y="1474545"/>
            <a:ext cx="2667000"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t> 15,131 km of streams </a:t>
            </a:r>
          </a:p>
          <a:p>
            <a:pPr algn="ctr"/>
            <a:r>
              <a:rPr lang="en-US" sz="2000" b="1" dirty="0" smtClean="0"/>
              <a:t>potentially incised </a:t>
            </a:r>
          </a:p>
          <a:p>
            <a:pPr algn="ctr"/>
            <a:endParaRPr lang="en-US" sz="2000" b="1" dirty="0"/>
          </a:p>
          <a:p>
            <a:pPr algn="ctr"/>
            <a:endParaRPr lang="en-US" sz="2000" b="1" dirty="0" smtClean="0"/>
          </a:p>
        </p:txBody>
      </p:sp>
      <p:sp>
        <p:nvSpPr>
          <p:cNvPr id="6" name="Title 1"/>
          <p:cNvSpPr txBox="1">
            <a:spLocks/>
          </p:cNvSpPr>
          <p:nvPr/>
        </p:nvSpPr>
        <p:spPr>
          <a:xfrm>
            <a:off x="628650" y="13726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smtClean="0">
                <a:latin typeface="+mn-lt"/>
              </a:rPr>
              <a:t>Channel incision is a common degraded state of streams in the CRB</a:t>
            </a:r>
            <a:endParaRPr lang="en-US" sz="3200" b="1" dirty="0">
              <a:latin typeface="+mn-lt"/>
            </a:endParaRPr>
          </a:p>
        </p:txBody>
      </p:sp>
    </p:spTree>
    <p:extLst>
      <p:ext uri="{BB962C8B-B14F-4D97-AF65-F5344CB8AC3E}">
        <p14:creationId xmlns:p14="http://schemas.microsoft.com/office/powerpoint/2010/main" val="37822559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433" y="-73378"/>
            <a:ext cx="9982434" cy="6931378"/>
          </a:xfrm>
          <a:prstGeom prst="rect">
            <a:avLst/>
          </a:prstGeom>
        </p:spPr>
      </p:pic>
    </p:spTree>
    <p:extLst>
      <p:ext uri="{BB962C8B-B14F-4D97-AF65-F5344CB8AC3E}">
        <p14:creationId xmlns:p14="http://schemas.microsoft.com/office/powerpoint/2010/main" val="3587990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KMQ 3: Action Effectiveness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0893" y="1825625"/>
            <a:ext cx="7202214" cy="4351338"/>
          </a:xfrm>
        </p:spPr>
      </p:pic>
    </p:spTree>
    <p:extLst>
      <p:ext uri="{BB962C8B-B14F-4D97-AF65-F5344CB8AC3E}">
        <p14:creationId xmlns:p14="http://schemas.microsoft.com/office/powerpoint/2010/main" val="11202257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P052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5210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290227" y="3348542"/>
            <a:ext cx="937655" cy="104176"/>
          </a:xfrm>
          <a:custGeom>
            <a:avLst/>
            <a:gdLst>
              <a:gd name="connsiteX0" fmla="*/ 201092 w 1333554"/>
              <a:gd name="connsiteY0" fmla="*/ 148162 h 148162"/>
              <a:gd name="connsiteX1" fmla="*/ 95254 w 1333554"/>
              <a:gd name="connsiteY1" fmla="*/ 84664 h 148162"/>
              <a:gd name="connsiteX2" fmla="*/ 878453 w 1333554"/>
              <a:gd name="connsiteY2" fmla="*/ 84664 h 148162"/>
              <a:gd name="connsiteX3" fmla="*/ 1259468 w 1333554"/>
              <a:gd name="connsiteY3" fmla="*/ 74081 h 148162"/>
              <a:gd name="connsiteX4" fmla="*/ 1333554 w 1333554"/>
              <a:gd name="connsiteY4" fmla="*/ 74081 h 148162"/>
              <a:gd name="connsiteX5" fmla="*/ 0 w 1333554"/>
              <a:gd name="connsiteY5" fmla="*/ 0 h 14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54" h="148162">
                <a:moveTo>
                  <a:pt x="201092" y="148162"/>
                </a:moveTo>
                <a:lnTo>
                  <a:pt x="95254" y="84664"/>
                </a:lnTo>
                <a:cubicBezTo>
                  <a:pt x="519955" y="58122"/>
                  <a:pt x="23106" y="84664"/>
                  <a:pt x="878453" y="84664"/>
                </a:cubicBezTo>
                <a:cubicBezTo>
                  <a:pt x="1005507" y="84664"/>
                  <a:pt x="1132448" y="77035"/>
                  <a:pt x="1259468" y="74081"/>
                </a:cubicBezTo>
                <a:cubicBezTo>
                  <a:pt x="1284157" y="73507"/>
                  <a:pt x="1308859" y="74081"/>
                  <a:pt x="1333554" y="74081"/>
                </a:cubicBezTo>
                <a:lnTo>
                  <a:pt x="0" y="0"/>
                </a:lnTo>
              </a:path>
            </a:pathLst>
          </a:custGeom>
        </p:spPr>
        <p:txBody>
          <a:bodyPr vert="horz" wrap="square" lIns="64277" tIns="32139" rIns="64277" bIns="32139" numCol="1" rtlCol="0" anchor="t" anchorCtr="0" compatLnSpc="1">
            <a:prstTxWarp prst="textNoShape">
              <a:avLst/>
            </a:prstTxWarp>
          </a:bodyPr>
          <a:lstStyle/>
          <a:p>
            <a:pPr algn="ctr" defTabSz="642783" fontAlgn="base">
              <a:spcBef>
                <a:spcPct val="0"/>
              </a:spcBef>
              <a:spcAft>
                <a:spcPct val="0"/>
              </a:spcAft>
            </a:pPr>
            <a:endParaRPr lang="en-US" sz="3000">
              <a:solidFill>
                <a:srgbClr val="000000"/>
              </a:solidFill>
              <a:sym typeface="Gill Sans" charset="0"/>
            </a:endParaRPr>
          </a:p>
        </p:txBody>
      </p:sp>
      <p:pic>
        <p:nvPicPr>
          <p:cNvPr id="14" name="Picture 13"/>
          <p:cNvPicPr>
            <a:picLocks noChangeAspect="1"/>
          </p:cNvPicPr>
          <p:nvPr/>
        </p:nvPicPr>
        <p:blipFill>
          <a:blip r:embed="rId3"/>
          <a:stretch>
            <a:fillRect/>
          </a:stretch>
        </p:blipFill>
        <p:spPr>
          <a:xfrm>
            <a:off x="-386969" y="610191"/>
            <a:ext cx="9675335" cy="6302688"/>
          </a:xfrm>
          <a:prstGeom prst="rect">
            <a:avLst/>
          </a:prstGeom>
        </p:spPr>
      </p:pic>
      <p:cxnSp>
        <p:nvCxnSpPr>
          <p:cNvPr id="16" name="Straight Connector 15"/>
          <p:cNvCxnSpPr/>
          <p:nvPr/>
        </p:nvCxnSpPr>
        <p:spPr bwMode="auto">
          <a:xfrm>
            <a:off x="1406487" y="3274130"/>
            <a:ext cx="5194313" cy="0"/>
          </a:xfrm>
          <a:prstGeom prst="line">
            <a:avLst/>
          </a:prstGeom>
          <a:blipFill dpi="0" rotWithShape="0">
            <a:blip r:embed="rId4"/>
            <a:srcRect/>
            <a:tile tx="0" ty="0" sx="100000" sy="100000" flip="none" algn="tl"/>
          </a:blipFill>
          <a:ln w="38100" cap="flat" cmpd="sng" algn="ctr">
            <a:solidFill>
              <a:srgbClr val="000000"/>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 name="TextBox 19"/>
          <p:cNvSpPr txBox="1"/>
          <p:nvPr/>
        </p:nvSpPr>
        <p:spPr>
          <a:xfrm>
            <a:off x="1711596" y="1038219"/>
            <a:ext cx="2936604" cy="1049791"/>
          </a:xfrm>
          <a:prstGeom prst="rect">
            <a:avLst/>
          </a:prstGeom>
          <a:noFill/>
        </p:spPr>
        <p:txBody>
          <a:bodyPr wrap="square" lIns="64277" tIns="32139" rIns="64277" bIns="32139" rtlCol="0">
            <a:spAutoFit/>
          </a:bodyPr>
          <a:lstStyle/>
          <a:p>
            <a:pPr algn="ctr" defTabSz="642816" fontAlgn="base">
              <a:spcBef>
                <a:spcPct val="0"/>
              </a:spcBef>
              <a:spcAft>
                <a:spcPct val="0"/>
              </a:spcAft>
            </a:pPr>
            <a:r>
              <a:rPr lang="en-US" sz="3200" dirty="0">
                <a:solidFill>
                  <a:srgbClr val="000000"/>
                </a:solidFill>
                <a:latin typeface="Calibri" pitchFamily="34" charset="0"/>
                <a:cs typeface="Verdana"/>
                <a:sym typeface="Gill Sans" charset="0"/>
              </a:rPr>
              <a:t>Mean Annual Flood Height</a:t>
            </a:r>
          </a:p>
        </p:txBody>
      </p:sp>
      <p:cxnSp>
        <p:nvCxnSpPr>
          <p:cNvPr id="22" name="Straight Arrow Connector 21"/>
          <p:cNvCxnSpPr>
            <a:stCxn id="20" idx="2"/>
          </p:cNvCxnSpPr>
          <p:nvPr/>
        </p:nvCxnSpPr>
        <p:spPr bwMode="auto">
          <a:xfrm>
            <a:off x="3179898" y="2088010"/>
            <a:ext cx="421894" cy="118612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TextBox 25"/>
          <p:cNvSpPr txBox="1"/>
          <p:nvPr/>
        </p:nvSpPr>
        <p:spPr>
          <a:xfrm>
            <a:off x="6817719" y="3965592"/>
            <a:ext cx="2000706" cy="843981"/>
          </a:xfrm>
          <a:prstGeom prst="rect">
            <a:avLst/>
          </a:prstGeom>
          <a:noFill/>
        </p:spPr>
        <p:txBody>
          <a:bodyPr wrap="square" lIns="64277" tIns="32139" rIns="64277" bIns="32139" rtlCol="0">
            <a:spAutoFit/>
          </a:bodyPr>
          <a:lstStyle/>
          <a:p>
            <a:pPr defTabSz="642816" fontAlgn="base">
              <a:spcBef>
                <a:spcPct val="0"/>
              </a:spcBef>
              <a:spcAft>
                <a:spcPct val="0"/>
              </a:spcAft>
            </a:pPr>
            <a:r>
              <a:rPr lang="en-US" sz="2500" dirty="0">
                <a:solidFill>
                  <a:srgbClr val="000000"/>
                </a:solidFill>
                <a:latin typeface="Verdana"/>
                <a:cs typeface="Verdana"/>
                <a:sym typeface="Gill Sans" charset="0"/>
              </a:rPr>
              <a:t>Post Depth</a:t>
            </a:r>
          </a:p>
          <a:p>
            <a:pPr defTabSz="642816" fontAlgn="base">
              <a:spcBef>
                <a:spcPct val="0"/>
              </a:spcBef>
              <a:spcAft>
                <a:spcPct val="0"/>
              </a:spcAft>
            </a:pPr>
            <a:r>
              <a:rPr lang="en-US" sz="2500" dirty="0">
                <a:solidFill>
                  <a:srgbClr val="000000"/>
                </a:solidFill>
                <a:latin typeface="Verdana"/>
                <a:cs typeface="Verdana"/>
                <a:sym typeface="Gill Sans" charset="0"/>
              </a:rPr>
              <a:t>60–90 cm</a:t>
            </a:r>
          </a:p>
        </p:txBody>
      </p:sp>
      <p:cxnSp>
        <p:nvCxnSpPr>
          <p:cNvPr id="28" name="Straight Connector 27"/>
          <p:cNvCxnSpPr/>
          <p:nvPr/>
        </p:nvCxnSpPr>
        <p:spPr bwMode="auto">
          <a:xfrm>
            <a:off x="6742188" y="3787578"/>
            <a:ext cx="0" cy="1220357"/>
          </a:xfrm>
          <a:prstGeom prst="line">
            <a:avLst/>
          </a:prstGeom>
          <a:blipFill dpi="0" rotWithShape="0">
            <a:blip r:embed="rId4"/>
            <a:srcRect/>
            <a:tile tx="0" ty="0" sx="100000" sy="100000" flip="none" algn="tl"/>
          </a:blipFill>
          <a:ln w="25400" cap="flat" cmpd="sng" algn="ctr">
            <a:solidFill>
              <a:srgbClr val="000000"/>
            </a:solidFill>
            <a:prstDash val="dash"/>
            <a:round/>
            <a:headEnd type="triangl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585934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100099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5983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6200" y="-662782"/>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base">
              <a:spcAft>
                <a:spcPct val="0"/>
              </a:spcAft>
            </a:pPr>
            <a:r>
              <a:rPr lang="en-US" sz="3200" b="1" dirty="0">
                <a:latin typeface="Calibri" pitchFamily="34" charset="0"/>
                <a:ea typeface="MS PGothic" pitchFamily="34" charset="-128"/>
              </a:rPr>
              <a:t>Will steelhead respond to this restoration?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084" y="3048000"/>
            <a:ext cx="6912766" cy="3888432"/>
          </a:xfrm>
          <a:prstGeom prst="rect">
            <a:avLst/>
          </a:prstGeom>
          <a:ln>
            <a:noFill/>
          </a:ln>
          <a:effectLst>
            <a:softEdge rad="112500"/>
          </a:effectLst>
        </p:spPr>
      </p:pic>
      <p:pic>
        <p:nvPicPr>
          <p:cNvPr id="7" name="Picture 6"/>
          <p:cNvPicPr>
            <a:picLocks noChangeAspect="1"/>
          </p:cNvPicPr>
          <p:nvPr/>
        </p:nvPicPr>
        <p:blipFill>
          <a:blip r:embed="rId4"/>
          <a:srcRect/>
          <a:stretch>
            <a:fillRect/>
          </a:stretch>
        </p:blipFill>
        <p:spPr bwMode="auto">
          <a:xfrm>
            <a:off x="5076825" y="2039417"/>
            <a:ext cx="4348163" cy="5799137"/>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032" y="743744"/>
            <a:ext cx="9861329" cy="2168208"/>
          </a:xfrm>
          <a:prstGeom prst="rect">
            <a:avLst/>
          </a:prstGeom>
          <a:ln>
            <a:noFill/>
          </a:ln>
          <a:effectLst>
            <a:softEdge rad="112500"/>
          </a:effectLst>
        </p:spPr>
      </p:pic>
    </p:spTree>
    <p:extLst>
      <p:ext uri="{BB962C8B-B14F-4D97-AF65-F5344CB8AC3E}">
        <p14:creationId xmlns:p14="http://schemas.microsoft.com/office/powerpoint/2010/main" val="32607147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539553" y="620689"/>
          <a:ext cx="7785298" cy="511336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995936" y="147990"/>
            <a:ext cx="2111475" cy="584775"/>
          </a:xfrm>
          <a:prstGeom prst="rect">
            <a:avLst/>
          </a:prstGeom>
          <a:noFill/>
        </p:spPr>
        <p:txBody>
          <a:bodyPr wrap="none" rtlCol="0">
            <a:spAutoFit/>
          </a:bodyPr>
          <a:lstStyle/>
          <a:p>
            <a:pPr defTabSz="914400" fontAlgn="base">
              <a:spcBef>
                <a:spcPct val="0"/>
              </a:spcBef>
              <a:spcAft>
                <a:spcPct val="0"/>
              </a:spcAft>
            </a:pPr>
            <a:r>
              <a:rPr lang="en-US" sz="3200" b="1" dirty="0" smtClean="0">
                <a:solidFill>
                  <a:prstClr val="black"/>
                </a:solidFill>
                <a:ea typeface="ＭＳ Ｐゴシック" pitchFamily="34" charset="-128"/>
              </a:rPr>
              <a:t>Abundance</a:t>
            </a:r>
            <a:endParaRPr lang="en-US" sz="3200" b="1" dirty="0">
              <a:solidFill>
                <a:prstClr val="black"/>
              </a:solidFill>
              <a:ea typeface="ＭＳ Ｐゴシック" pitchFamily="34" charset="-128"/>
            </a:endParaRPr>
          </a:p>
        </p:txBody>
      </p:sp>
    </p:spTree>
    <p:extLst>
      <p:ext uri="{BB962C8B-B14F-4D97-AF65-F5344CB8AC3E}">
        <p14:creationId xmlns:p14="http://schemas.microsoft.com/office/powerpoint/2010/main" val="2544516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95537" y="836712"/>
            <a:ext cx="8352928" cy="5328591"/>
            <a:chOff x="395537" y="836712"/>
            <a:chExt cx="8352928" cy="5328591"/>
          </a:xfrm>
        </p:grpSpPr>
        <p:graphicFrame>
          <p:nvGraphicFramePr>
            <p:cNvPr id="3" name="Chart 2"/>
            <p:cNvGraphicFramePr>
              <a:graphicFrameLocks/>
            </p:cNvGraphicFramePr>
            <p:nvPr>
              <p:extLst/>
            </p:nvPr>
          </p:nvGraphicFramePr>
          <p:xfrm>
            <a:off x="395537" y="836712"/>
            <a:ext cx="8352928" cy="5328591"/>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p:cNvCxnSpPr/>
            <p:nvPr/>
          </p:nvCxnSpPr>
          <p:spPr>
            <a:xfrm>
              <a:off x="1115616" y="2301255"/>
              <a:ext cx="7632848" cy="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3995936" y="147990"/>
            <a:ext cx="1533561" cy="584775"/>
          </a:xfrm>
          <a:prstGeom prst="rect">
            <a:avLst/>
          </a:prstGeom>
          <a:noFill/>
        </p:spPr>
        <p:txBody>
          <a:bodyPr wrap="none" rtlCol="0">
            <a:spAutoFit/>
          </a:bodyPr>
          <a:lstStyle/>
          <a:p>
            <a:pPr defTabSz="914400" fontAlgn="base">
              <a:spcBef>
                <a:spcPct val="0"/>
              </a:spcBef>
              <a:spcAft>
                <a:spcPct val="0"/>
              </a:spcAft>
            </a:pPr>
            <a:r>
              <a:rPr lang="en-US" sz="3200" b="1" dirty="0" smtClean="0">
                <a:solidFill>
                  <a:prstClr val="black"/>
                </a:solidFill>
                <a:ea typeface="ＭＳ Ｐゴシック" pitchFamily="34" charset="-128"/>
              </a:rPr>
              <a:t>Survival</a:t>
            </a:r>
            <a:endParaRPr lang="en-US" sz="3200" b="1" dirty="0">
              <a:solidFill>
                <a:prstClr val="black"/>
              </a:solidFill>
              <a:ea typeface="ＭＳ Ｐゴシック" pitchFamily="34" charset="-128"/>
            </a:endParaRPr>
          </a:p>
        </p:txBody>
      </p:sp>
    </p:spTree>
    <p:extLst>
      <p:ext uri="{BB962C8B-B14F-4D97-AF65-F5344CB8AC3E}">
        <p14:creationId xmlns:p14="http://schemas.microsoft.com/office/powerpoint/2010/main" val="4078944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63827" y="1905000"/>
            <a:ext cx="8229600" cy="4525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Increase in deeper pools</a:t>
            </a:r>
          </a:p>
          <a:p>
            <a:r>
              <a:rPr lang="en-US" sz="2400" dirty="0" smtClean="0"/>
              <a:t>Increased ground water storage</a:t>
            </a:r>
          </a:p>
          <a:p>
            <a:r>
              <a:rPr lang="en-US" sz="2400" dirty="0" smtClean="0"/>
              <a:t>Aggradation</a:t>
            </a:r>
          </a:p>
          <a:p>
            <a:r>
              <a:rPr lang="en-US" sz="2400" dirty="0" smtClean="0"/>
              <a:t>Frequent inundation of the floodplain</a:t>
            </a:r>
          </a:p>
          <a:p>
            <a:r>
              <a:rPr lang="en-US" sz="2400" dirty="0" smtClean="0"/>
              <a:t>Habitat complexity</a:t>
            </a:r>
          </a:p>
          <a:p>
            <a:pPr lvl="1"/>
            <a:r>
              <a:rPr lang="en-US" dirty="0" smtClean="0"/>
              <a:t>Topography</a:t>
            </a:r>
          </a:p>
          <a:p>
            <a:pPr lvl="1"/>
            <a:r>
              <a:rPr lang="en-US" dirty="0" smtClean="0"/>
              <a:t>Velocity</a:t>
            </a:r>
          </a:p>
          <a:p>
            <a:pPr lvl="1"/>
            <a:r>
              <a:rPr lang="en-US" dirty="0" smtClean="0"/>
              <a:t>Substrate </a:t>
            </a:r>
          </a:p>
          <a:p>
            <a:pPr lvl="1"/>
            <a:r>
              <a:rPr lang="en-US" dirty="0" smtClean="0"/>
              <a:t>Temperatures</a:t>
            </a:r>
          </a:p>
        </p:txBody>
      </p:sp>
      <p:sp>
        <p:nvSpPr>
          <p:cNvPr id="5" name="Title 1"/>
          <p:cNvSpPr>
            <a:spLocks noGrp="1"/>
          </p:cNvSpPr>
          <p:nvPr>
            <p:ph type="title"/>
          </p:nvPr>
        </p:nvSpPr>
        <p:spPr>
          <a:xfrm>
            <a:off x="592207" y="304800"/>
            <a:ext cx="7886700" cy="1325563"/>
          </a:xfrm>
        </p:spPr>
        <p:txBody>
          <a:bodyPr>
            <a:normAutofit/>
          </a:bodyPr>
          <a:lstStyle/>
          <a:p>
            <a:pPr algn="ctr"/>
            <a:r>
              <a:rPr lang="en-US" sz="3200" b="1" dirty="0" smtClean="0">
                <a:latin typeface="+mn-lt"/>
              </a:rPr>
              <a:t>Conclusions</a:t>
            </a:r>
            <a:br>
              <a:rPr lang="en-US" sz="3200" b="1" dirty="0" smtClean="0">
                <a:latin typeface="+mn-lt"/>
              </a:rPr>
            </a:br>
            <a:r>
              <a:rPr lang="en-US" sz="3200" b="1" dirty="0" smtClean="0">
                <a:latin typeface="+mn-lt"/>
              </a:rPr>
              <a:t>Habitat Changes</a:t>
            </a:r>
            <a:endParaRPr lang="en-US" sz="3200" b="1" dirty="0">
              <a:latin typeface="+mn-lt"/>
            </a:endParaRPr>
          </a:p>
        </p:txBody>
      </p:sp>
    </p:spTree>
    <p:extLst>
      <p:ext uri="{BB962C8B-B14F-4D97-AF65-F5344CB8AC3E}">
        <p14:creationId xmlns:p14="http://schemas.microsoft.com/office/powerpoint/2010/main" val="24021624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63827" y="1905000"/>
            <a:ext cx="8229600" cy="4525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Increase in population abundance</a:t>
            </a:r>
          </a:p>
          <a:p>
            <a:r>
              <a:rPr lang="en-US" sz="2400" dirty="0"/>
              <a:t>Increase in survival (at multiple scales)</a:t>
            </a:r>
          </a:p>
          <a:p>
            <a:r>
              <a:rPr lang="en-US" sz="2400" dirty="0"/>
              <a:t>Decrease in </a:t>
            </a:r>
            <a:r>
              <a:rPr lang="en-US" sz="2400" dirty="0" smtClean="0"/>
              <a:t>growth (because of increased densities)</a:t>
            </a:r>
            <a:endParaRPr lang="en-US" sz="2400" dirty="0"/>
          </a:p>
          <a:p>
            <a:r>
              <a:rPr lang="en-US" sz="2400" dirty="0"/>
              <a:t>Increase in steelhead production</a:t>
            </a:r>
          </a:p>
          <a:p>
            <a:r>
              <a:rPr lang="en-US" sz="2400" dirty="0"/>
              <a:t>Continued fish passage</a:t>
            </a:r>
          </a:p>
          <a:p>
            <a:pPr marL="457200" lvl="1" indent="0">
              <a:buNone/>
            </a:pPr>
            <a:endParaRPr lang="en-US" dirty="0" smtClean="0"/>
          </a:p>
        </p:txBody>
      </p:sp>
      <p:sp>
        <p:nvSpPr>
          <p:cNvPr id="5" name="Title 1"/>
          <p:cNvSpPr>
            <a:spLocks noGrp="1"/>
          </p:cNvSpPr>
          <p:nvPr>
            <p:ph type="title"/>
          </p:nvPr>
        </p:nvSpPr>
        <p:spPr>
          <a:xfrm>
            <a:off x="592207" y="304800"/>
            <a:ext cx="7886700" cy="1325563"/>
          </a:xfrm>
        </p:spPr>
        <p:txBody>
          <a:bodyPr>
            <a:normAutofit/>
          </a:bodyPr>
          <a:lstStyle/>
          <a:p>
            <a:pPr algn="ctr"/>
            <a:r>
              <a:rPr lang="en-US" sz="3200" b="1" dirty="0" smtClean="0">
                <a:latin typeface="+mn-lt"/>
              </a:rPr>
              <a:t>Conclusions</a:t>
            </a:r>
            <a:br>
              <a:rPr lang="en-US" sz="3200" b="1" dirty="0" smtClean="0">
                <a:latin typeface="+mn-lt"/>
              </a:rPr>
            </a:br>
            <a:r>
              <a:rPr lang="en-US" sz="3200" b="1" dirty="0" smtClean="0">
                <a:latin typeface="+mn-lt"/>
              </a:rPr>
              <a:t>Habitat Changes</a:t>
            </a:r>
            <a:endParaRPr lang="en-US" sz="3200" b="1" dirty="0">
              <a:latin typeface="+mn-lt"/>
            </a:endParaRPr>
          </a:p>
        </p:txBody>
      </p:sp>
    </p:spTree>
    <p:extLst>
      <p:ext uri="{BB962C8B-B14F-4D97-AF65-F5344CB8AC3E}">
        <p14:creationId xmlns:p14="http://schemas.microsoft.com/office/powerpoint/2010/main" val="7230291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990600"/>
            <a:ext cx="7886700" cy="1325563"/>
          </a:xfrm>
        </p:spPr>
        <p:txBody>
          <a:bodyPr>
            <a:normAutofit/>
          </a:bodyPr>
          <a:lstStyle/>
          <a:p>
            <a:pPr algn="ctr"/>
            <a:r>
              <a:rPr lang="en-US" sz="3200" b="1" dirty="0" smtClean="0">
                <a:latin typeface="+mn-lt"/>
              </a:rPr>
              <a:t>But is Bridge Creek </a:t>
            </a:r>
            <a:br>
              <a:rPr lang="en-US" sz="3200" b="1" dirty="0" smtClean="0">
                <a:latin typeface="+mn-lt"/>
              </a:rPr>
            </a:br>
            <a:r>
              <a:rPr lang="en-US" sz="3200" b="1" dirty="0" smtClean="0">
                <a:latin typeface="+mn-lt"/>
              </a:rPr>
              <a:t>a boutique restoration approach?</a:t>
            </a:r>
            <a:endParaRPr lang="en-US" sz="3200" b="1" dirty="0">
              <a:latin typeface="+mn-lt"/>
            </a:endParaRPr>
          </a:p>
        </p:txBody>
      </p:sp>
    </p:spTree>
    <p:extLst>
      <p:ext uri="{BB962C8B-B14F-4D97-AF65-F5344CB8AC3E}">
        <p14:creationId xmlns:p14="http://schemas.microsoft.com/office/powerpoint/2010/main" val="39259492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6-15-2012 11.00.47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4" y="0"/>
            <a:ext cx="5181600" cy="3886200"/>
          </a:xfrm>
          <a:prstGeom prst="rect">
            <a:avLst/>
          </a:prstGeom>
          <a:ln>
            <a:solidFill>
              <a:schemeClr val="bg1"/>
            </a:solidFill>
          </a:ln>
          <a:effectLst>
            <a:outerShdw blurRad="292100" dist="139700" dir="2700000" algn="tl" rotWithShape="0">
              <a:srgbClr val="333333">
                <a:alpha val="65000"/>
              </a:srgbClr>
            </a:outerShdw>
          </a:effectLst>
        </p:spPr>
      </p:pic>
      <p:pic>
        <p:nvPicPr>
          <p:cNvPr id="14" name="Picture 13" descr="IMG_011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1696" y="2743200"/>
            <a:ext cx="5137762" cy="3853322"/>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41784" y="0"/>
            <a:ext cx="5181599" cy="495807"/>
          </a:xfrm>
          <a:prstGeom prst="rect">
            <a:avLst/>
          </a:prstGeom>
          <a:solidFill>
            <a:schemeClr val="tx1">
              <a:lumMod val="50000"/>
              <a:lumOff val="50000"/>
              <a:alpha val="56000"/>
            </a:schemeClr>
          </a:solidFill>
          <a:ln>
            <a:solidFill>
              <a:schemeClr val="accent3"/>
            </a:solidFill>
          </a:ln>
        </p:spPr>
        <p:txBody>
          <a:bodyPr wrap="square" lIns="64291" tIns="32146" rIns="64291" bIns="32146" rtlCol="0">
            <a:spAutoFit/>
          </a:bodyPr>
          <a:lstStyle/>
          <a:p>
            <a:r>
              <a:rPr lang="en-US" sz="2800" dirty="0" smtClean="0">
                <a:latin typeface="Verdana"/>
                <a:cs typeface="Verdana"/>
              </a:rPr>
              <a:t>Beaver Dams</a:t>
            </a:r>
            <a:endParaRPr lang="en-US" sz="2800" dirty="0">
              <a:latin typeface="Verdana"/>
              <a:cs typeface="Verdana"/>
            </a:endParaRPr>
          </a:p>
        </p:txBody>
      </p:sp>
      <p:sp>
        <p:nvSpPr>
          <p:cNvPr id="13" name="TextBox 12"/>
          <p:cNvSpPr txBox="1"/>
          <p:nvPr/>
        </p:nvSpPr>
        <p:spPr>
          <a:xfrm>
            <a:off x="3921697" y="2778868"/>
            <a:ext cx="5137761" cy="497732"/>
          </a:xfrm>
          <a:prstGeom prst="rect">
            <a:avLst/>
          </a:prstGeom>
          <a:solidFill>
            <a:schemeClr val="tx1">
              <a:lumMod val="50000"/>
              <a:lumOff val="50000"/>
              <a:alpha val="56000"/>
            </a:schemeClr>
          </a:solidFill>
          <a:ln>
            <a:solidFill>
              <a:schemeClr val="accent3"/>
            </a:solidFill>
          </a:ln>
        </p:spPr>
        <p:txBody>
          <a:bodyPr wrap="square" lIns="64291" tIns="32146" rIns="64291" bIns="32146" rtlCol="0">
            <a:spAutoFit/>
          </a:bodyPr>
          <a:lstStyle/>
          <a:p>
            <a:r>
              <a:rPr lang="en-US" sz="2800" dirty="0" smtClean="0">
                <a:latin typeface="Verdana"/>
                <a:cs typeface="Verdana"/>
              </a:rPr>
              <a:t>Beaver Dam Analogs</a:t>
            </a:r>
            <a:endParaRPr lang="en-US" sz="2800" dirty="0">
              <a:latin typeface="Verdana"/>
              <a:cs typeface="Verdana"/>
            </a:endParaRPr>
          </a:p>
        </p:txBody>
      </p:sp>
    </p:spTree>
    <p:extLst>
      <p:ext uri="{BB962C8B-B14F-4D97-AF65-F5344CB8AC3E}">
        <p14:creationId xmlns:p14="http://schemas.microsoft.com/office/powerpoint/2010/main" val="2663595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4686148" cy="1325563"/>
          </a:xfrm>
        </p:spPr>
        <p:txBody>
          <a:bodyPr/>
          <a:lstStyle/>
          <a:p>
            <a:r>
              <a:rPr lang="en-US" dirty="0" err="1" smtClean="0"/>
              <a:t>KMQ</a:t>
            </a:r>
            <a:r>
              <a:rPr lang="en-US" dirty="0" smtClean="0"/>
              <a:t> 3:</a:t>
            </a:r>
            <a:br>
              <a:rPr lang="en-US" dirty="0" smtClean="0"/>
            </a:br>
            <a:r>
              <a:rPr lang="en-US" dirty="0" smtClean="0"/>
              <a:t>Summary Products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9228" t="56316" b="6140"/>
          <a:stretch/>
        </p:blipFill>
        <p:spPr>
          <a:xfrm>
            <a:off x="6063557" y="3330222"/>
            <a:ext cx="2890330" cy="332071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1475" t="35226" r="18843" b="25926"/>
          <a:stretch/>
        </p:blipFill>
        <p:spPr>
          <a:xfrm>
            <a:off x="5508979" y="154449"/>
            <a:ext cx="3444908" cy="3175773"/>
          </a:xfrm>
          <a:prstGeom prst="rect">
            <a:avLst/>
          </a:prstGeom>
        </p:spPr>
      </p:pic>
      <p:sp>
        <p:nvSpPr>
          <p:cNvPr id="7" name="TextBox 6"/>
          <p:cNvSpPr txBox="1"/>
          <p:nvPr/>
        </p:nvSpPr>
        <p:spPr>
          <a:xfrm>
            <a:off x="496716" y="4390415"/>
            <a:ext cx="4707462"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BPA already delivering through cbfish.org (Taurus)</a:t>
            </a:r>
          </a:p>
          <a:p>
            <a:endParaRPr lang="en-US" sz="2400" dirty="0"/>
          </a:p>
        </p:txBody>
      </p:sp>
      <p:sp>
        <p:nvSpPr>
          <p:cNvPr id="8" name="Down Arrow 7"/>
          <p:cNvSpPr/>
          <p:nvPr/>
        </p:nvSpPr>
        <p:spPr>
          <a:xfrm rot="16200000">
            <a:off x="5420852" y="5121885"/>
            <a:ext cx="315412" cy="9377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2527236" y="5402443"/>
            <a:ext cx="2284989" cy="376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4404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727" t="15651" r="59759"/>
          <a:stretch/>
        </p:blipFill>
        <p:spPr bwMode="auto">
          <a:xfrm>
            <a:off x="0" y="23191"/>
            <a:ext cx="9144000" cy="7108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73291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486400" cy="411480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0000"/>
          <a:stretch/>
        </p:blipFill>
        <p:spPr>
          <a:xfrm>
            <a:off x="3429000" y="3429000"/>
            <a:ext cx="5715000" cy="3429000"/>
          </a:xfrm>
          <a:prstGeom prst="rect">
            <a:avLst/>
          </a:prstGeom>
        </p:spPr>
      </p:pic>
      <p:sp>
        <p:nvSpPr>
          <p:cNvPr id="7" name="TextBox 6"/>
          <p:cNvSpPr txBox="1"/>
          <p:nvPr/>
        </p:nvSpPr>
        <p:spPr>
          <a:xfrm>
            <a:off x="5715925" y="533400"/>
            <a:ext cx="3238964" cy="2677656"/>
          </a:xfrm>
          <a:prstGeom prst="rect">
            <a:avLst/>
          </a:prstGeom>
          <a:noFill/>
        </p:spPr>
        <p:txBody>
          <a:bodyPr wrap="none" rtlCol="0">
            <a:spAutoFit/>
          </a:bodyPr>
          <a:lstStyle/>
          <a:p>
            <a:pPr algn="ctr"/>
            <a:r>
              <a:rPr lang="en-US" sz="2400" dirty="0" smtClean="0"/>
              <a:t>Oregon Department </a:t>
            </a:r>
          </a:p>
          <a:p>
            <a:pPr algn="ctr"/>
            <a:r>
              <a:rPr lang="en-US" sz="2400" dirty="0" smtClean="0"/>
              <a:t>of Fish and Wildlife</a:t>
            </a:r>
          </a:p>
          <a:p>
            <a:pPr algn="ctr"/>
            <a:endParaRPr lang="en-US" sz="2400" dirty="0"/>
          </a:p>
          <a:p>
            <a:pPr algn="ctr"/>
            <a:r>
              <a:rPr lang="en-US" sz="2400" dirty="0" smtClean="0"/>
              <a:t>Confederated Tribes</a:t>
            </a:r>
          </a:p>
          <a:p>
            <a:pPr algn="ctr"/>
            <a:r>
              <a:rPr lang="en-US" sz="2400" dirty="0" smtClean="0"/>
              <a:t> of the Warm Springs</a:t>
            </a:r>
          </a:p>
          <a:p>
            <a:pPr algn="ctr"/>
            <a:endParaRPr lang="en-US" sz="2400" dirty="0" smtClean="0"/>
          </a:p>
          <a:p>
            <a:pPr algn="ctr"/>
            <a:r>
              <a:rPr lang="en-US" sz="2400" dirty="0" smtClean="0"/>
              <a:t>Beech Creek Restoration</a:t>
            </a:r>
            <a:endParaRPr lang="en-US" sz="2400" dirty="0"/>
          </a:p>
        </p:txBody>
      </p:sp>
    </p:spTree>
    <p:extLst>
      <p:ext uri="{BB962C8B-B14F-4D97-AF65-F5344CB8AC3E}">
        <p14:creationId xmlns:p14="http://schemas.microsoft.com/office/powerpoint/2010/main" val="11782119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9939"/>
            <a:ext cx="7886700" cy="1325563"/>
          </a:xfrm>
        </p:spPr>
        <p:txBody>
          <a:bodyPr>
            <a:normAutofit/>
          </a:bodyPr>
          <a:lstStyle/>
          <a:p>
            <a:pPr algn="ctr"/>
            <a:r>
              <a:rPr lang="en-US" sz="3200" b="1" dirty="0">
                <a:latin typeface="+mn-lt"/>
              </a:rPr>
              <a:t>Confederated </a:t>
            </a:r>
            <a:r>
              <a:rPr lang="en-US" sz="3200" b="1" dirty="0" smtClean="0">
                <a:latin typeface="+mn-lt"/>
              </a:rPr>
              <a:t>Tribes </a:t>
            </a:r>
            <a:r>
              <a:rPr lang="en-US" sz="3200" b="1" dirty="0">
                <a:latin typeface="+mn-lt"/>
              </a:rPr>
              <a:t>of the Warm </a:t>
            </a:r>
            <a:r>
              <a:rPr lang="en-US" sz="3200" b="1" dirty="0" smtClean="0">
                <a:latin typeface="+mn-lt"/>
              </a:rPr>
              <a:t>Springs </a:t>
            </a:r>
            <a:br>
              <a:rPr lang="en-US" sz="3200" b="1" dirty="0" smtClean="0">
                <a:latin typeface="+mn-lt"/>
              </a:rPr>
            </a:br>
            <a:r>
              <a:rPr lang="en-US" sz="3200" b="1" dirty="0" smtClean="0">
                <a:latin typeface="+mn-lt"/>
              </a:rPr>
              <a:t>Quartz Creek</a:t>
            </a:r>
            <a:endParaRPr lang="en-US" sz="3200" b="1" dirty="0">
              <a:latin typeface="+mn-lt"/>
            </a:endParaRPr>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828" r="8431" b="7897"/>
          <a:stretch/>
        </p:blipFill>
        <p:spPr bwMode="auto">
          <a:xfrm>
            <a:off x="457200" y="1143000"/>
            <a:ext cx="8077200" cy="5625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93583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Hard_Drive\ELR\Photos 08042011-08122011\A2\Treament Installation\NF Sites Install\P10206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611682" y="1192862"/>
            <a:ext cx="6295866" cy="46367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P102064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82673" y="1335224"/>
            <a:ext cx="6206208" cy="4441649"/>
          </a:xfrm>
          <a:prstGeom prst="rect">
            <a:avLst/>
          </a:prstGeom>
          <a:ln>
            <a:noFill/>
          </a:ln>
          <a:effectLst>
            <a:softEdge rad="112500"/>
          </a:effectLst>
        </p:spPr>
      </p:pic>
    </p:spTree>
    <p:extLst>
      <p:ext uri="{BB962C8B-B14F-4D97-AF65-F5344CB8AC3E}">
        <p14:creationId xmlns:p14="http://schemas.microsoft.com/office/powerpoint/2010/main" val="3732795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C:\Local Cloud\Shared\Asotin IMW\Images_Asotin\CCTreatments_011312\CC-TX3_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540"/>
            <a:ext cx="8763000" cy="657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9829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0"/>
            <a:ext cx="7886700" cy="1325563"/>
          </a:xfrm>
        </p:spPr>
        <p:txBody>
          <a:bodyPr>
            <a:normAutofit/>
          </a:bodyPr>
          <a:lstStyle/>
          <a:p>
            <a:pPr algn="ctr"/>
            <a:r>
              <a:rPr lang="en-US" sz="3200" b="1" dirty="0" smtClean="0">
                <a:latin typeface="+mn-lt"/>
              </a:rPr>
              <a:t>Beaver as an Ecosystem Engineer</a:t>
            </a:r>
            <a:br>
              <a:rPr lang="en-US" sz="3200" b="1" dirty="0" smtClean="0">
                <a:latin typeface="+mn-lt"/>
              </a:rPr>
            </a:br>
            <a:r>
              <a:rPr lang="en-US" sz="3200" b="1" dirty="0" smtClean="0">
                <a:latin typeface="+mn-lt"/>
              </a:rPr>
              <a:t>- not just in incised streams</a:t>
            </a:r>
            <a:endParaRPr lang="en-US" sz="3200" b="1" dirty="0">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9983" y="1219200"/>
            <a:ext cx="6934200" cy="52006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4416552"/>
            <a:ext cx="1219200" cy="1511808"/>
          </a:xfrm>
          <a:prstGeom prst="rect">
            <a:avLst/>
          </a:prstGeom>
        </p:spPr>
      </p:pic>
      <p:sp>
        <p:nvSpPr>
          <p:cNvPr id="5" name="TextBox 4"/>
          <p:cNvSpPr txBox="1"/>
          <p:nvPr/>
        </p:nvSpPr>
        <p:spPr>
          <a:xfrm>
            <a:off x="0" y="3737068"/>
            <a:ext cx="1794146" cy="646331"/>
          </a:xfrm>
          <a:prstGeom prst="rect">
            <a:avLst/>
          </a:prstGeom>
          <a:noFill/>
        </p:spPr>
        <p:txBody>
          <a:bodyPr wrap="none" rtlCol="0">
            <a:spAutoFit/>
          </a:bodyPr>
          <a:lstStyle/>
          <a:p>
            <a:pPr algn="ctr"/>
            <a:r>
              <a:rPr lang="en-US" dirty="0" smtClean="0"/>
              <a:t>Courtesy of</a:t>
            </a:r>
          </a:p>
          <a:p>
            <a:pPr algn="ctr"/>
            <a:r>
              <a:rPr lang="en-US" dirty="0"/>
              <a:t>William R. Meyer</a:t>
            </a:r>
          </a:p>
        </p:txBody>
      </p:sp>
    </p:spTree>
    <p:extLst>
      <p:ext uri="{BB962C8B-B14F-4D97-AF65-F5344CB8AC3E}">
        <p14:creationId xmlns:p14="http://schemas.microsoft.com/office/powerpoint/2010/main" val="18912730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228601"/>
            <a:ext cx="5486400" cy="7100047"/>
          </a:xfrm>
          <a:prstGeom prst="rect">
            <a:avLst/>
          </a:prstGeom>
        </p:spPr>
      </p:pic>
      <p:sp>
        <p:nvSpPr>
          <p:cNvPr id="7" name="Oval 6"/>
          <p:cNvSpPr/>
          <p:nvPr/>
        </p:nvSpPr>
        <p:spPr>
          <a:xfrm>
            <a:off x="3197840" y="6003234"/>
            <a:ext cx="1506682" cy="220318"/>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2651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32184"/>
            <a:ext cx="9144000" cy="6553200"/>
          </a:xfrm>
          <a:prstGeom prst="rect">
            <a:avLst/>
          </a:prstGeom>
        </p:spPr>
      </p:pic>
      <p:sp>
        <p:nvSpPr>
          <p:cNvPr id="2" name="Title 1"/>
          <p:cNvSpPr>
            <a:spLocks noGrp="1"/>
          </p:cNvSpPr>
          <p:nvPr>
            <p:ph type="title"/>
          </p:nvPr>
        </p:nvSpPr>
        <p:spPr>
          <a:xfrm>
            <a:off x="237952" y="0"/>
            <a:ext cx="7886700" cy="524336"/>
          </a:xfrm>
        </p:spPr>
        <p:txBody>
          <a:bodyPr>
            <a:noAutofit/>
          </a:bodyPr>
          <a:lstStyle/>
          <a:p>
            <a:r>
              <a:rPr lang="en-US" sz="3200" dirty="0" smtClean="0"/>
              <a:t>Beaver Restoration Assessment Tool - BRAT</a:t>
            </a:r>
            <a:endParaRPr lang="en-US" sz="3200" dirty="0"/>
          </a:p>
        </p:txBody>
      </p:sp>
    </p:spTree>
    <p:extLst>
      <p:ext uri="{BB962C8B-B14F-4D97-AF65-F5344CB8AC3E}">
        <p14:creationId xmlns:p14="http://schemas.microsoft.com/office/powerpoint/2010/main" val="39327887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mn-lt"/>
              </a:rPr>
              <a:t>Beaver as a restoration tool</a:t>
            </a:r>
            <a:endParaRPr lang="en-US" sz="3200" b="1" dirty="0">
              <a:latin typeface="+mn-lt"/>
            </a:endParaRPr>
          </a:p>
        </p:txBody>
      </p:sp>
      <p:sp>
        <p:nvSpPr>
          <p:cNvPr id="3" name="Content Placeholder 2"/>
          <p:cNvSpPr>
            <a:spLocks noGrp="1"/>
          </p:cNvSpPr>
          <p:nvPr>
            <p:ph idx="1"/>
          </p:nvPr>
        </p:nvSpPr>
        <p:spPr>
          <a:xfrm>
            <a:off x="628650" y="1825625"/>
            <a:ext cx="8362950" cy="4351338"/>
          </a:xfrm>
        </p:spPr>
        <p:txBody>
          <a:bodyPr/>
          <a:lstStyle/>
          <a:p>
            <a:r>
              <a:rPr lang="en-US" dirty="0" smtClean="0"/>
              <a:t>USFS-NOAA Aquatic Resources Biological Opinion</a:t>
            </a:r>
          </a:p>
          <a:p>
            <a:pPr lvl="1"/>
            <a:r>
              <a:rPr lang="en-US" dirty="0" smtClean="0"/>
              <a:t>Accepted management practice</a:t>
            </a:r>
            <a:endParaRPr lang="en-US" dirty="0"/>
          </a:p>
          <a:p>
            <a:r>
              <a:rPr lang="en-US" dirty="0" smtClean="0"/>
              <a:t>Utah Beaver Management Plan</a:t>
            </a:r>
          </a:p>
          <a:p>
            <a:r>
              <a:rPr lang="en-US" dirty="0" smtClean="0"/>
              <a:t>New Mexico Legislation</a:t>
            </a:r>
          </a:p>
          <a:p>
            <a:pPr marL="457200" lvl="1" indent="0">
              <a:buNone/>
            </a:pPr>
            <a:r>
              <a:rPr lang="en-US" dirty="0" smtClean="0"/>
              <a:t> to direct NWDGF to use beaver in restoration</a:t>
            </a:r>
          </a:p>
          <a:p>
            <a:r>
              <a:rPr lang="en-US" dirty="0" smtClean="0"/>
              <a:t>National Riparian Service Team (BLM, NRCS,…)</a:t>
            </a:r>
          </a:p>
          <a:p>
            <a:endParaRPr lang="en-US" dirty="0"/>
          </a:p>
        </p:txBody>
      </p:sp>
    </p:spTree>
    <p:extLst>
      <p:ext uri="{BB962C8B-B14F-4D97-AF65-F5344CB8AC3E}">
        <p14:creationId xmlns:p14="http://schemas.microsoft.com/office/powerpoint/2010/main" val="32894054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latin typeface="+mn-lt"/>
              </a:rPr>
              <a:t>Agencies Leveraging Results of Bridge Creek to Develop Restoration Using Beaver</a:t>
            </a:r>
            <a:endParaRPr lang="en-US" sz="3200" b="1" dirty="0">
              <a:latin typeface="+mn-lt"/>
            </a:endParaRPr>
          </a:p>
        </p:txBody>
      </p:sp>
      <p:sp>
        <p:nvSpPr>
          <p:cNvPr id="3" name="Content Placeholder 2"/>
          <p:cNvSpPr>
            <a:spLocks noGrp="1"/>
          </p:cNvSpPr>
          <p:nvPr>
            <p:ph idx="1"/>
          </p:nvPr>
        </p:nvSpPr>
        <p:spPr/>
        <p:txBody>
          <a:bodyPr>
            <a:normAutofit lnSpcReduction="10000"/>
          </a:bodyPr>
          <a:lstStyle/>
          <a:p>
            <a:r>
              <a:rPr lang="en-US" dirty="0" smtClean="0"/>
              <a:t>UDWR</a:t>
            </a:r>
          </a:p>
          <a:p>
            <a:r>
              <a:rPr lang="en-US" dirty="0" smtClean="0"/>
              <a:t>BLM</a:t>
            </a:r>
          </a:p>
          <a:p>
            <a:r>
              <a:rPr lang="en-US" dirty="0" smtClean="0"/>
              <a:t>NRCS</a:t>
            </a:r>
          </a:p>
          <a:p>
            <a:r>
              <a:rPr lang="en-US" dirty="0" smtClean="0"/>
              <a:t>USFS</a:t>
            </a:r>
          </a:p>
          <a:p>
            <a:r>
              <a:rPr lang="en-US" dirty="0" smtClean="0"/>
              <a:t>CWTS</a:t>
            </a:r>
          </a:p>
          <a:p>
            <a:r>
              <a:rPr lang="en-US" dirty="0" smtClean="0"/>
              <a:t>Coeur d‘Alene Tribe</a:t>
            </a:r>
          </a:p>
          <a:p>
            <a:r>
              <a:rPr lang="en-US" dirty="0" smtClean="0"/>
              <a:t>ODFW</a:t>
            </a:r>
          </a:p>
          <a:p>
            <a:r>
              <a:rPr lang="en-US" dirty="0" smtClean="0"/>
              <a:t>WGF</a:t>
            </a:r>
          </a:p>
          <a:p>
            <a:r>
              <a:rPr lang="en-US" dirty="0" smtClean="0"/>
              <a:t>IDFG</a:t>
            </a:r>
            <a:endParaRPr lang="en-US" dirty="0"/>
          </a:p>
        </p:txBody>
      </p:sp>
    </p:spTree>
    <p:extLst>
      <p:ext uri="{BB962C8B-B14F-4D97-AF65-F5344CB8AC3E}">
        <p14:creationId xmlns:p14="http://schemas.microsoft.com/office/powerpoint/2010/main" val="21937437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682" y="188146"/>
            <a:ext cx="7886700" cy="1158874"/>
          </a:xfrm>
        </p:spPr>
        <p:txBody>
          <a:bodyPr>
            <a:normAutofit/>
          </a:bodyPr>
          <a:lstStyle/>
          <a:p>
            <a:r>
              <a:rPr lang="en-US" sz="4000" b="1" dirty="0" smtClean="0"/>
              <a:t>Taurus/CBFish.org</a:t>
            </a:r>
            <a:endParaRPr lang="en-US" sz="4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666136"/>
            <a:ext cx="6610531" cy="619186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0970" y="188145"/>
            <a:ext cx="1573161" cy="1596758"/>
          </a:xfrm>
          <a:prstGeom prst="rect">
            <a:avLst/>
          </a:prstGeom>
        </p:spPr>
      </p:pic>
      <p:pic>
        <p:nvPicPr>
          <p:cNvPr id="5" name="Picture 4"/>
          <p:cNvPicPr>
            <a:picLocks noChangeAspect="1"/>
          </p:cNvPicPr>
          <p:nvPr/>
        </p:nvPicPr>
        <p:blipFill>
          <a:blip r:embed="rId4"/>
          <a:stretch>
            <a:fillRect/>
          </a:stretch>
        </p:blipFill>
        <p:spPr>
          <a:xfrm>
            <a:off x="-754044" y="1475648"/>
            <a:ext cx="3782380" cy="227144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5353" y="6480811"/>
            <a:ext cx="1905000" cy="285750"/>
          </a:xfrm>
          <a:prstGeom prst="rect">
            <a:avLst/>
          </a:prstGeom>
        </p:spPr>
      </p:pic>
    </p:spTree>
    <p:extLst>
      <p:ext uri="{BB962C8B-B14F-4D97-AF65-F5344CB8AC3E}">
        <p14:creationId xmlns:p14="http://schemas.microsoft.com/office/powerpoint/2010/main" val="3274410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4686148" cy="1325563"/>
          </a:xfrm>
        </p:spPr>
        <p:txBody>
          <a:bodyPr/>
          <a:lstStyle/>
          <a:p>
            <a:r>
              <a:rPr lang="en-US" dirty="0" smtClean="0"/>
              <a:t>KMQ 3</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9228" t="56316" b="6140"/>
          <a:stretch/>
        </p:blipFill>
        <p:spPr>
          <a:xfrm>
            <a:off x="6063557" y="3330222"/>
            <a:ext cx="2890330" cy="332071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1475" t="35226" r="18843" b="25926"/>
          <a:stretch/>
        </p:blipFill>
        <p:spPr>
          <a:xfrm>
            <a:off x="5508979" y="154449"/>
            <a:ext cx="3444908" cy="3175773"/>
          </a:xfrm>
          <a:prstGeom prst="rect">
            <a:avLst/>
          </a:prstGeom>
        </p:spPr>
      </p:pic>
      <p:sp>
        <p:nvSpPr>
          <p:cNvPr id="10" name="Down Arrow 9"/>
          <p:cNvSpPr/>
          <p:nvPr/>
        </p:nvSpPr>
        <p:spPr>
          <a:xfrm rot="17450590">
            <a:off x="6092541" y="3376292"/>
            <a:ext cx="315412" cy="9377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59005" y="1976667"/>
            <a:ext cx="4707462" cy="3108543"/>
          </a:xfrm>
          <a:prstGeom prst="rect">
            <a:avLst/>
          </a:prstGeom>
          <a:noFill/>
        </p:spPr>
        <p:txBody>
          <a:bodyPr wrap="square" rtlCol="0">
            <a:spAutoFit/>
          </a:bodyPr>
          <a:lstStyle/>
          <a:p>
            <a:pPr marL="342900" indent="-342900">
              <a:buFont typeface="Arial" panose="020B0604020202020204" pitchFamily="34" charset="0"/>
              <a:buChar char="•"/>
            </a:pPr>
            <a:r>
              <a:rPr lang="en-US" sz="2800" dirty="0" err="1" smtClean="0"/>
              <a:t>ISEMP</a:t>
            </a:r>
            <a:r>
              <a:rPr lang="en-US" sz="2800" dirty="0" smtClean="0"/>
              <a:t>/CHAMP/</a:t>
            </a:r>
            <a:r>
              <a:rPr lang="en-US" sz="2800" dirty="0" err="1" smtClean="0"/>
              <a:t>AEM</a:t>
            </a:r>
            <a:r>
              <a:rPr lang="en-US" sz="2800" dirty="0" smtClean="0"/>
              <a:t> specifically designed to provide assessments</a:t>
            </a:r>
          </a:p>
          <a:p>
            <a:pPr marL="342900" indent="-342900">
              <a:buFont typeface="Arial" panose="020B0604020202020204" pitchFamily="34" charset="0"/>
              <a:buChar char="•"/>
            </a:pPr>
            <a:r>
              <a:rPr lang="en-US" sz="2800" dirty="0" smtClean="0"/>
              <a:t>IMWs provide results</a:t>
            </a:r>
          </a:p>
          <a:p>
            <a:pPr marL="342900" indent="-342900">
              <a:buFont typeface="Arial" panose="020B0604020202020204" pitchFamily="34" charset="0"/>
              <a:buChar char="•"/>
            </a:pPr>
            <a:r>
              <a:rPr lang="en-US" sz="2800" dirty="0" smtClean="0"/>
              <a:t>Tools to estimate outcomes</a:t>
            </a:r>
          </a:p>
          <a:p>
            <a:pPr marL="342900" indent="-342900">
              <a:buFont typeface="Arial" panose="020B0604020202020204" pitchFamily="34" charset="0"/>
              <a:buChar char="•"/>
            </a:pPr>
            <a:r>
              <a:rPr lang="en-US" sz="2800" dirty="0" smtClean="0"/>
              <a:t>Summary products</a:t>
            </a:r>
          </a:p>
          <a:p>
            <a:endParaRPr lang="en-US" sz="2800" dirty="0"/>
          </a:p>
        </p:txBody>
      </p:sp>
    </p:spTree>
    <p:extLst>
      <p:ext uri="{BB962C8B-B14F-4D97-AF65-F5344CB8AC3E}">
        <p14:creationId xmlns:p14="http://schemas.microsoft.com/office/powerpoint/2010/main" val="45888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Effectiveness M&amp;E</a:t>
            </a:r>
            <a:endParaRPr lang="en-US" dirty="0"/>
          </a:p>
        </p:txBody>
      </p:sp>
      <p:sp>
        <p:nvSpPr>
          <p:cNvPr id="3" name="Content Placeholder 2"/>
          <p:cNvSpPr>
            <a:spLocks noGrp="1"/>
          </p:cNvSpPr>
          <p:nvPr>
            <p:ph idx="1"/>
          </p:nvPr>
        </p:nvSpPr>
        <p:spPr/>
        <p:txBody>
          <a:bodyPr>
            <a:normAutofit/>
          </a:bodyPr>
          <a:lstStyle/>
          <a:p>
            <a:pPr marL="0" indent="0">
              <a:buNone/>
            </a:pPr>
            <a:endParaRPr lang="en-US" sz="3600" dirty="0">
              <a:solidFill>
                <a:schemeClr val="bg1">
                  <a:lumMod val="65000"/>
                </a:schemeClr>
              </a:solidFill>
            </a:endParaRPr>
          </a:p>
          <a:p>
            <a:r>
              <a:rPr lang="en-US" sz="3600" dirty="0"/>
              <a:t>Habitat action effectiveness – physical change.</a:t>
            </a:r>
          </a:p>
          <a:p>
            <a:endParaRPr lang="en-US" sz="3600" dirty="0">
              <a:solidFill>
                <a:schemeClr val="bg1">
                  <a:lumMod val="75000"/>
                </a:schemeClr>
              </a:solidFill>
            </a:endParaRPr>
          </a:p>
          <a:p>
            <a:r>
              <a:rPr lang="en-US" sz="3600" dirty="0">
                <a:solidFill>
                  <a:schemeClr val="bg1">
                    <a:lumMod val="75000"/>
                  </a:schemeClr>
                </a:solidFill>
              </a:rPr>
              <a:t>Biological action effectiveness – fish response.</a:t>
            </a:r>
          </a:p>
          <a:p>
            <a:endParaRPr lang="en-US" sz="3600" dirty="0">
              <a:solidFill>
                <a:schemeClr val="bg1">
                  <a:lumMod val="85000"/>
                </a:schemeClr>
              </a:solidFill>
            </a:endParaRPr>
          </a:p>
        </p:txBody>
      </p:sp>
    </p:spTree>
    <p:extLst>
      <p:ext uri="{BB962C8B-B14F-4D97-AF65-F5344CB8AC3E}">
        <p14:creationId xmlns:p14="http://schemas.microsoft.com/office/powerpoint/2010/main" val="35693662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231" b="98329" l="1374" r="98779"/>
                    </a14:imgEffect>
                  </a14:imgLayer>
                </a14:imgProps>
              </a:ext>
              <a:ext uri="{28A0092B-C50C-407E-A947-70E740481C1C}">
                <a14:useLocalDpi xmlns:a14="http://schemas.microsoft.com/office/drawing/2010/main" val="0"/>
              </a:ext>
            </a:extLst>
          </a:blip>
          <a:stretch>
            <a:fillRect/>
          </a:stretch>
        </p:blipFill>
        <p:spPr>
          <a:xfrm>
            <a:off x="938395" y="113273"/>
            <a:ext cx="5443074" cy="4724400"/>
          </a:xfrm>
          <a:prstGeom prst="rect">
            <a:avLst/>
          </a:prstGeom>
        </p:spPr>
      </p:pic>
      <p:pic>
        <p:nvPicPr>
          <p:cNvPr id="7" name="Picture 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034" b="76937" l="17085" r="80408"/>
                    </a14:imgEffect>
                  </a14:imgLayer>
                </a14:imgProps>
              </a:ext>
              <a:ext uri="{28A0092B-C50C-407E-A947-70E740481C1C}">
                <a14:useLocalDpi xmlns:a14="http://schemas.microsoft.com/office/drawing/2010/main" val="0"/>
              </a:ext>
            </a:extLst>
          </a:blip>
          <a:srcRect l="14860" t="17417" r="14763" b="16667"/>
          <a:stretch/>
        </p:blipFill>
        <p:spPr>
          <a:xfrm>
            <a:off x="209269" y="-125673"/>
            <a:ext cx="6172200" cy="7483006"/>
          </a:xfrm>
          <a:prstGeom prst="rect">
            <a:avLst/>
          </a:prstGeom>
        </p:spPr>
      </p:pic>
      <p:sp>
        <p:nvSpPr>
          <p:cNvPr id="4" name="Title 1"/>
          <p:cNvSpPr txBox="1">
            <a:spLocks noGrp="1"/>
          </p:cNvSpPr>
          <p:nvPr>
            <p:ph type="title"/>
          </p:nvPr>
        </p:nvSpPr>
        <p:spPr>
          <a:xfrm>
            <a:off x="897482" y="-613021"/>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t>Little Springs Channel </a:t>
            </a:r>
            <a:r>
              <a:rPr lang="en-US" sz="3600" dirty="0" smtClean="0"/>
              <a:t>Restoration</a:t>
            </a:r>
            <a:endParaRPr lang="en-US" sz="3600" dirty="0">
              <a:latin typeface="+mn-lt"/>
            </a:endParaRPr>
          </a:p>
        </p:txBody>
      </p:sp>
      <p:pic>
        <p:nvPicPr>
          <p:cNvPr id="8" name="Content Placeholder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837" b="99082" l="1833" r="99044"/>
                    </a14:imgEffect>
                  </a14:imgLayer>
                </a14:imgProps>
              </a:ext>
              <a:ext uri="{28A0092B-C50C-407E-A947-70E740481C1C}">
                <a14:useLocalDpi xmlns:a14="http://schemas.microsoft.com/office/drawing/2010/main" val="0"/>
              </a:ext>
            </a:extLst>
          </a:blip>
          <a:srcRect t="-17519" r="-14456" b="1"/>
          <a:stretch/>
        </p:blipFill>
        <p:spPr>
          <a:xfrm>
            <a:off x="-22529" y="314213"/>
            <a:ext cx="5968264" cy="5318855"/>
          </a:xfrm>
          <a:prstGeom prst="rtTriangle">
            <a:avLst/>
          </a:prstGeom>
        </p:spPr>
      </p:pic>
      <p:graphicFrame>
        <p:nvGraphicFramePr>
          <p:cNvPr id="9" name="Table 8"/>
          <p:cNvGraphicFramePr>
            <a:graphicFrameLocks noGrp="1"/>
          </p:cNvGraphicFramePr>
          <p:nvPr>
            <p:extLst>
              <p:ext uri="{D42A27DB-BD31-4B8C-83A1-F6EECF244321}">
                <p14:modId xmlns:p14="http://schemas.microsoft.com/office/powerpoint/2010/main" val="3698460496"/>
              </p:ext>
            </p:extLst>
          </p:nvPr>
        </p:nvGraphicFramePr>
        <p:xfrm>
          <a:off x="5437781" y="3061366"/>
          <a:ext cx="3607243" cy="1135380"/>
        </p:xfrm>
        <a:graphic>
          <a:graphicData uri="http://schemas.openxmlformats.org/drawingml/2006/table">
            <a:tbl>
              <a:tblPr/>
              <a:tblGrid>
                <a:gridCol w="2938126"/>
                <a:gridCol w="669117"/>
              </a:tblGrid>
              <a:tr h="190500">
                <a:tc>
                  <a:txBody>
                    <a:bodyPr/>
                    <a:lstStyle/>
                    <a:p>
                      <a:pPr algn="l" fontAlgn="b"/>
                      <a:r>
                        <a:rPr lang="en-US" sz="1800" b="0" i="0" u="none" strike="noStrike" dirty="0">
                          <a:solidFill>
                            <a:srgbClr val="000000"/>
                          </a:solidFill>
                          <a:effectLst/>
                          <a:latin typeface="Calibri"/>
                        </a:rPr>
                        <a:t>Pool Frequency</a:t>
                      </a:r>
                    </a:p>
                  </a:txBody>
                  <a:tcPr marL="9525"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a:rPr>
                        <a:t>3.84</a:t>
                      </a:r>
                    </a:p>
                  </a:txBody>
                  <a:tcPr marL="9525" marR="9525" marT="9525" marB="0" anchor="b">
                    <a:lnL>
                      <a:noFill/>
                    </a:lnL>
                    <a:lnR>
                      <a:noFill/>
                    </a:lnR>
                    <a:lnT>
                      <a:noFill/>
                    </a:lnT>
                    <a:lnB>
                      <a:noFill/>
                    </a:lnB>
                  </a:tcPr>
                </a:tc>
              </a:tr>
              <a:tr h="190500">
                <a:tc>
                  <a:txBody>
                    <a:bodyPr/>
                    <a:lstStyle/>
                    <a:p>
                      <a:pPr algn="l" fontAlgn="b"/>
                      <a:r>
                        <a:rPr lang="en-US" sz="1800" b="0" i="0" u="none" strike="noStrike" dirty="0">
                          <a:solidFill>
                            <a:srgbClr val="000000"/>
                          </a:solidFill>
                          <a:effectLst/>
                          <a:latin typeface="Calibri"/>
                        </a:rPr>
                        <a:t>Pool Average Residual Depth</a:t>
                      </a:r>
                    </a:p>
                  </a:txBody>
                  <a:tcPr marL="9525"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a:rPr>
                        <a:t>0.46</a:t>
                      </a:r>
                    </a:p>
                  </a:txBody>
                  <a:tcPr marL="9525" marR="9525" marT="9525" marB="0" anchor="b">
                    <a:lnL>
                      <a:noFill/>
                    </a:lnL>
                    <a:lnR>
                      <a:noFill/>
                    </a:lnR>
                    <a:lnT>
                      <a:noFill/>
                    </a:lnT>
                    <a:lnB>
                      <a:noFill/>
                    </a:lnB>
                  </a:tcPr>
                </a:tc>
              </a:tr>
              <a:tr h="190500">
                <a:tc>
                  <a:txBody>
                    <a:bodyPr/>
                    <a:lstStyle/>
                    <a:p>
                      <a:pPr algn="l" fontAlgn="b"/>
                      <a:r>
                        <a:rPr lang="en-US" sz="1800" b="0" i="0" u="none" strike="noStrike" dirty="0">
                          <a:solidFill>
                            <a:srgbClr val="000000"/>
                          </a:solidFill>
                          <a:effectLst/>
                          <a:latin typeface="Calibri"/>
                        </a:rPr>
                        <a:t>Fish Cover Composition Total</a:t>
                      </a:r>
                    </a:p>
                  </a:txBody>
                  <a:tcPr marL="9525"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a:rPr>
                        <a:t>23</a:t>
                      </a:r>
                    </a:p>
                  </a:txBody>
                  <a:tcPr marL="9525" marR="9525" marT="9525" marB="0" anchor="b">
                    <a:lnL>
                      <a:noFill/>
                    </a:lnL>
                    <a:lnR>
                      <a:noFill/>
                    </a:lnR>
                    <a:lnT>
                      <a:noFill/>
                    </a:lnT>
                    <a:lnB>
                      <a:noFill/>
                    </a:lnB>
                  </a:tcPr>
                </a:tc>
              </a:tr>
              <a:tr h="190500">
                <a:tc>
                  <a:txBody>
                    <a:bodyPr/>
                    <a:lstStyle/>
                    <a:p>
                      <a:pPr algn="l" fontAlgn="b"/>
                      <a:endParaRPr lang="en-US" sz="18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800" b="0" i="0" u="none" strike="noStrike" dirty="0">
                        <a:solidFill>
                          <a:srgbClr val="000000"/>
                        </a:solidFill>
                        <a:effectLst/>
                        <a:latin typeface="Calibri"/>
                      </a:endParaRPr>
                    </a:p>
                  </a:txBody>
                  <a:tcPr marL="9525" marR="9525" marT="9525" marB="0" anchor="b">
                    <a:lnL>
                      <a:noFill/>
                    </a:lnL>
                    <a:lnR>
                      <a:noFill/>
                    </a:lnR>
                    <a:lnT>
                      <a:noFill/>
                    </a:lnT>
                    <a:lnB>
                      <a:noFill/>
                    </a:lnB>
                  </a:tcPr>
                </a:tc>
              </a:tr>
            </a:tbl>
          </a:graphicData>
        </a:graphic>
      </p:graphicFrame>
      <p:sp>
        <p:nvSpPr>
          <p:cNvPr id="10" name="TextBox 9"/>
          <p:cNvSpPr txBox="1"/>
          <p:nvPr/>
        </p:nvSpPr>
        <p:spPr>
          <a:xfrm>
            <a:off x="5296585" y="2637373"/>
            <a:ext cx="2992409" cy="461665"/>
          </a:xfrm>
          <a:prstGeom prst="rect">
            <a:avLst/>
          </a:prstGeom>
          <a:noFill/>
        </p:spPr>
        <p:txBody>
          <a:bodyPr wrap="square" rtlCol="0">
            <a:spAutoFit/>
          </a:bodyPr>
          <a:lstStyle/>
          <a:p>
            <a:r>
              <a:rPr lang="en-US" sz="2400" dirty="0" smtClean="0"/>
              <a:t>2013 Habitat Survey</a:t>
            </a:r>
            <a:endParaRPr lang="en-US" sz="2400" dirty="0"/>
          </a:p>
        </p:txBody>
      </p:sp>
      <p:graphicFrame>
        <p:nvGraphicFramePr>
          <p:cNvPr id="11" name="Table 10"/>
          <p:cNvGraphicFramePr>
            <a:graphicFrameLocks noGrp="1"/>
          </p:cNvGraphicFramePr>
          <p:nvPr>
            <p:extLst>
              <p:ext uri="{D42A27DB-BD31-4B8C-83A1-F6EECF244321}">
                <p14:modId xmlns:p14="http://schemas.microsoft.com/office/powerpoint/2010/main" val="1072878721"/>
              </p:ext>
            </p:extLst>
          </p:nvPr>
        </p:nvGraphicFramePr>
        <p:xfrm>
          <a:off x="3588640" y="1340093"/>
          <a:ext cx="3476024" cy="1135380"/>
        </p:xfrm>
        <a:graphic>
          <a:graphicData uri="http://schemas.openxmlformats.org/drawingml/2006/table">
            <a:tbl>
              <a:tblPr/>
              <a:tblGrid>
                <a:gridCol w="2950584"/>
                <a:gridCol w="525440"/>
              </a:tblGrid>
              <a:tr h="190500">
                <a:tc>
                  <a:txBody>
                    <a:bodyPr/>
                    <a:lstStyle/>
                    <a:p>
                      <a:pPr algn="l" fontAlgn="b"/>
                      <a:r>
                        <a:rPr lang="en-US" sz="1800" b="0" i="0" u="none" strike="noStrike" dirty="0">
                          <a:solidFill>
                            <a:srgbClr val="000000"/>
                          </a:solidFill>
                          <a:effectLst/>
                          <a:latin typeface="Calibri"/>
                        </a:rPr>
                        <a:t>Pool Frequency</a:t>
                      </a:r>
                    </a:p>
                  </a:txBody>
                  <a:tcPr marL="9525" marR="9525" marT="9525"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3.51</a:t>
                      </a:r>
                    </a:p>
                  </a:txBody>
                  <a:tcPr marL="9525" marR="9525" marT="9525" marB="0" anchor="b">
                    <a:lnL>
                      <a:noFill/>
                    </a:lnL>
                    <a:lnR>
                      <a:noFill/>
                    </a:lnR>
                    <a:lnT>
                      <a:noFill/>
                    </a:lnT>
                    <a:lnB>
                      <a:noFill/>
                    </a:lnB>
                  </a:tcPr>
                </a:tc>
              </a:tr>
              <a:tr h="190500">
                <a:tc>
                  <a:txBody>
                    <a:bodyPr/>
                    <a:lstStyle/>
                    <a:p>
                      <a:pPr algn="l" fontAlgn="b"/>
                      <a:r>
                        <a:rPr lang="en-US" sz="1800" b="0" i="0" u="none" strike="noStrike" dirty="0">
                          <a:solidFill>
                            <a:srgbClr val="000000"/>
                          </a:solidFill>
                          <a:effectLst/>
                          <a:latin typeface="Calibri"/>
                        </a:rPr>
                        <a:t>Pool Average Residual Depth</a:t>
                      </a:r>
                    </a:p>
                  </a:txBody>
                  <a:tcPr marL="9525" marR="9525" marT="9525"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0.54</a:t>
                      </a:r>
                    </a:p>
                  </a:txBody>
                  <a:tcPr marL="9525" marR="9525" marT="9525" marB="0" anchor="b">
                    <a:lnL>
                      <a:noFill/>
                    </a:lnL>
                    <a:lnR>
                      <a:noFill/>
                    </a:lnR>
                    <a:lnT>
                      <a:noFill/>
                    </a:lnT>
                    <a:lnB>
                      <a:noFill/>
                    </a:lnB>
                  </a:tcPr>
                </a:tc>
              </a:tr>
              <a:tr h="190500">
                <a:tc>
                  <a:txBody>
                    <a:bodyPr/>
                    <a:lstStyle/>
                    <a:p>
                      <a:pPr algn="l" fontAlgn="b"/>
                      <a:r>
                        <a:rPr lang="en-US" sz="1800" b="0" i="0" u="none" strike="noStrike" dirty="0">
                          <a:solidFill>
                            <a:srgbClr val="000000"/>
                          </a:solidFill>
                          <a:effectLst/>
                          <a:latin typeface="Calibri"/>
                        </a:rPr>
                        <a:t>Fish Cover Composition Total</a:t>
                      </a:r>
                    </a:p>
                  </a:txBody>
                  <a:tcPr marL="9525" marR="9525" marT="9525"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3</a:t>
                      </a:r>
                    </a:p>
                  </a:txBody>
                  <a:tcPr marL="9525" marR="9525" marT="9525" marB="0" anchor="b">
                    <a:lnL>
                      <a:noFill/>
                    </a:lnL>
                    <a:lnR>
                      <a:noFill/>
                    </a:lnR>
                    <a:lnT>
                      <a:noFill/>
                    </a:lnT>
                    <a:lnB>
                      <a:noFill/>
                    </a:lnB>
                  </a:tcPr>
                </a:tc>
              </a:tr>
              <a:tr h="190500">
                <a:tc>
                  <a:txBody>
                    <a:bodyPr/>
                    <a:lstStyle/>
                    <a:p>
                      <a:pPr algn="l" fontAlgn="b"/>
                      <a:endParaRPr lang="en-US" sz="18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800" b="0" i="0" u="none" strike="noStrike" dirty="0">
                        <a:solidFill>
                          <a:srgbClr val="000000"/>
                        </a:solidFill>
                        <a:effectLst/>
                        <a:latin typeface="Calibri"/>
                      </a:endParaRPr>
                    </a:p>
                  </a:txBody>
                  <a:tcPr marL="9525" marR="9525" marT="9525" marB="0" anchor="b">
                    <a:lnL>
                      <a:noFill/>
                    </a:lnL>
                    <a:lnR>
                      <a:noFill/>
                    </a:lnR>
                    <a:lnT>
                      <a:noFill/>
                    </a:lnT>
                    <a:lnB>
                      <a:noFill/>
                    </a:lnB>
                  </a:tcPr>
                </a:tc>
              </a:tr>
            </a:tbl>
          </a:graphicData>
        </a:graphic>
      </p:graphicFrame>
      <p:sp>
        <p:nvSpPr>
          <p:cNvPr id="12" name="TextBox 11"/>
          <p:cNvSpPr txBox="1"/>
          <p:nvPr/>
        </p:nvSpPr>
        <p:spPr>
          <a:xfrm>
            <a:off x="3469232" y="888164"/>
            <a:ext cx="2743200" cy="461665"/>
          </a:xfrm>
          <a:prstGeom prst="rect">
            <a:avLst/>
          </a:prstGeom>
          <a:noFill/>
        </p:spPr>
        <p:txBody>
          <a:bodyPr wrap="square" rtlCol="0">
            <a:spAutoFit/>
          </a:bodyPr>
          <a:lstStyle/>
          <a:p>
            <a:r>
              <a:rPr lang="en-US" sz="2400" dirty="0" smtClean="0"/>
              <a:t>2012 Habitat Survey</a:t>
            </a:r>
            <a:endParaRPr lang="en-US" sz="2400" dirty="0"/>
          </a:p>
        </p:txBody>
      </p:sp>
      <p:graphicFrame>
        <p:nvGraphicFramePr>
          <p:cNvPr id="13" name="Table 12"/>
          <p:cNvGraphicFramePr>
            <a:graphicFrameLocks noGrp="1"/>
          </p:cNvGraphicFramePr>
          <p:nvPr>
            <p:extLst>
              <p:ext uri="{D42A27DB-BD31-4B8C-83A1-F6EECF244321}">
                <p14:modId xmlns:p14="http://schemas.microsoft.com/office/powerpoint/2010/main" val="4282881503"/>
              </p:ext>
            </p:extLst>
          </p:nvPr>
        </p:nvGraphicFramePr>
        <p:xfrm>
          <a:off x="5945735" y="5310594"/>
          <a:ext cx="3152632" cy="567690"/>
        </p:xfrm>
        <a:graphic>
          <a:graphicData uri="http://schemas.openxmlformats.org/drawingml/2006/table">
            <a:tbl>
              <a:tblPr/>
              <a:tblGrid>
                <a:gridCol w="2260220"/>
                <a:gridCol w="892412"/>
              </a:tblGrid>
              <a:tr h="253777">
                <a:tc>
                  <a:txBody>
                    <a:bodyPr/>
                    <a:lstStyle/>
                    <a:p>
                      <a:pPr algn="l" fontAlgn="b"/>
                      <a:r>
                        <a:rPr lang="en-US" sz="1800" b="0" i="0" u="none" strike="noStrike" dirty="0">
                          <a:solidFill>
                            <a:srgbClr val="000000"/>
                          </a:solidFill>
                          <a:effectLst/>
                          <a:latin typeface="Calibri"/>
                        </a:rPr>
                        <a:t>Volume of Erosion</a:t>
                      </a:r>
                    </a:p>
                  </a:txBody>
                  <a:tcPr marL="9525" marR="9525" marT="9525"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16.77</a:t>
                      </a:r>
                    </a:p>
                  </a:txBody>
                  <a:tcPr marL="9525" marR="9525" marT="9525" marB="0" anchor="b">
                    <a:lnL>
                      <a:noFill/>
                    </a:lnL>
                    <a:lnR>
                      <a:noFill/>
                    </a:lnR>
                    <a:lnT>
                      <a:noFill/>
                    </a:lnT>
                    <a:lnB>
                      <a:noFill/>
                    </a:lnB>
                  </a:tcPr>
                </a:tc>
              </a:tr>
              <a:tr h="190500">
                <a:tc>
                  <a:txBody>
                    <a:bodyPr/>
                    <a:lstStyle/>
                    <a:p>
                      <a:pPr algn="l" fontAlgn="b"/>
                      <a:r>
                        <a:rPr lang="en-US" sz="1800" b="0" i="0" u="none" strike="noStrike" dirty="0">
                          <a:solidFill>
                            <a:srgbClr val="000000"/>
                          </a:solidFill>
                          <a:effectLst/>
                          <a:latin typeface="Calibri"/>
                        </a:rPr>
                        <a:t>Volume of Deposition</a:t>
                      </a:r>
                    </a:p>
                  </a:txBody>
                  <a:tcPr marL="9525" marR="9525" marT="9525"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a:rPr>
                        <a:t>46.07</a:t>
                      </a:r>
                    </a:p>
                  </a:txBody>
                  <a:tcPr marL="9525" marR="9525" marT="9525" marB="0" anchor="b">
                    <a:lnL>
                      <a:noFill/>
                    </a:lnL>
                    <a:lnR>
                      <a:noFill/>
                    </a:lnR>
                    <a:lnT>
                      <a:noFill/>
                    </a:lnT>
                    <a:lnB>
                      <a:noFill/>
                    </a:lnB>
                  </a:tcPr>
                </a:tc>
              </a:tr>
            </a:tbl>
          </a:graphicData>
        </a:graphic>
      </p:graphicFrame>
      <p:sp>
        <p:nvSpPr>
          <p:cNvPr id="14" name="TextBox 13"/>
          <p:cNvSpPr txBox="1"/>
          <p:nvPr/>
        </p:nvSpPr>
        <p:spPr>
          <a:xfrm>
            <a:off x="6183455" y="4837673"/>
            <a:ext cx="2646646" cy="461665"/>
          </a:xfrm>
          <a:prstGeom prst="rect">
            <a:avLst/>
          </a:prstGeom>
          <a:noFill/>
        </p:spPr>
        <p:txBody>
          <a:bodyPr wrap="square" rtlCol="0">
            <a:spAutoFit/>
          </a:bodyPr>
          <a:lstStyle/>
          <a:p>
            <a:r>
              <a:rPr lang="en-US" sz="2400" dirty="0" smtClean="0"/>
              <a:t>DEM of Difference</a:t>
            </a:r>
            <a:endParaRPr lang="en-US" sz="2400" dirty="0"/>
          </a:p>
        </p:txBody>
      </p:sp>
      <p:pic>
        <p:nvPicPr>
          <p:cNvPr id="1025" name="Picture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9938" y="5907089"/>
            <a:ext cx="2847804" cy="29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4733" t="4707" r="4797" b="4011"/>
          <a:stretch/>
        </p:blipFill>
        <p:spPr bwMode="auto">
          <a:xfrm>
            <a:off x="122830" y="3930555"/>
            <a:ext cx="2347415" cy="21733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209269" y="3418396"/>
            <a:ext cx="1903586" cy="400110"/>
          </a:xfrm>
          <a:prstGeom prst="rect">
            <a:avLst/>
          </a:prstGeom>
          <a:noFill/>
        </p:spPr>
        <p:txBody>
          <a:bodyPr wrap="square" rtlCol="0">
            <a:spAutoFit/>
          </a:bodyPr>
          <a:lstStyle/>
          <a:p>
            <a:r>
              <a:rPr lang="en-US" sz="2000" dirty="0" smtClean="0"/>
              <a:t>Lemhi </a:t>
            </a:r>
            <a:r>
              <a:rPr lang="en-US" sz="2000" dirty="0" err="1" smtClean="0"/>
              <a:t>Subbasin</a:t>
            </a:r>
            <a:endParaRPr lang="en-US" sz="2000" dirty="0"/>
          </a:p>
        </p:txBody>
      </p:sp>
      <p:cxnSp>
        <p:nvCxnSpPr>
          <p:cNvPr id="3" name="Straight Arrow Connector 2"/>
          <p:cNvCxnSpPr/>
          <p:nvPr/>
        </p:nvCxnSpPr>
        <p:spPr>
          <a:xfrm flipV="1">
            <a:off x="1269242" y="3818506"/>
            <a:ext cx="1050877" cy="121751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573661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elr\elrPlc\Private\ewall\01_work\01_projects\01_neiModeling\22_nreiChangesAsotinSF\asotinSFF3H2prePotential\IllustratorFiles\depChange12_Pot [Converted].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210" y="528990"/>
            <a:ext cx="3353730" cy="6248400"/>
          </a:xfrm>
          <a:prstGeom prst="rect">
            <a:avLst/>
          </a:prstGeom>
          <a:noFill/>
          <a:ln>
            <a:noFill/>
          </a:ln>
        </p:spPr>
      </p:pic>
      <p:pic>
        <p:nvPicPr>
          <p:cNvPr id="14" name="Picture 13" descr="C:\Users\elr\elrPlc\Private\ewall\01_work\01_projects\01_neiModeling\22_nreiChangesAsotinSF\asotinSFF3H2prePotential\IllustratorFiles\velChange12_Pot [Converted].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010" y="458126"/>
            <a:ext cx="3656226" cy="6328084"/>
          </a:xfrm>
          <a:prstGeom prst="rect">
            <a:avLst/>
          </a:prstGeom>
          <a:noFill/>
          <a:ln>
            <a:noFill/>
          </a:ln>
        </p:spPr>
      </p:pic>
      <p:sp>
        <p:nvSpPr>
          <p:cNvPr id="11" name="TextBox 10"/>
          <p:cNvSpPr txBox="1"/>
          <p:nvPr/>
        </p:nvSpPr>
        <p:spPr>
          <a:xfrm>
            <a:off x="266131" y="67325"/>
            <a:ext cx="7919732" cy="461665"/>
          </a:xfrm>
          <a:prstGeom prst="rect">
            <a:avLst/>
          </a:prstGeom>
          <a:noFill/>
        </p:spPr>
        <p:txBody>
          <a:bodyPr wrap="none" rtlCol="0">
            <a:spAutoFit/>
          </a:bodyPr>
          <a:lstStyle/>
          <a:p>
            <a:r>
              <a:rPr lang="en-US" sz="2400" dirty="0" smtClean="0">
                <a:latin typeface="+mj-lt"/>
              </a:rPr>
              <a:t>Predicted Changes in Depth and Velocity Following Restoration</a:t>
            </a:r>
            <a:endParaRPr lang="en-US" sz="2400" dirty="0">
              <a:latin typeface="+mj-lt"/>
            </a:endParaRPr>
          </a:p>
        </p:txBody>
      </p:sp>
    </p:spTree>
    <p:extLst>
      <p:ext uri="{BB962C8B-B14F-4D97-AF65-F5344CB8AC3E}">
        <p14:creationId xmlns:p14="http://schemas.microsoft.com/office/powerpoint/2010/main" val="41355020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Users\elr\Desktop\SFF3H2prePost\IllustratorFiles\velChangeTry01 [Converted].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8102" y="552451"/>
            <a:ext cx="3694588" cy="6341984"/>
          </a:xfrm>
          <a:prstGeom prst="rect">
            <a:avLst/>
          </a:prstGeom>
          <a:noFill/>
          <a:ln>
            <a:noFill/>
          </a:ln>
        </p:spPr>
      </p:pic>
      <p:pic>
        <p:nvPicPr>
          <p:cNvPr id="16" name="Picture 15" descr="C:\Users\elr\Desktop\SFF3H2prePost\IllustratorFiles\depChangeTry02 [Converted].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99" y="552450"/>
            <a:ext cx="3527947" cy="6305550"/>
          </a:xfrm>
          <a:prstGeom prst="rect">
            <a:avLst/>
          </a:prstGeom>
          <a:noFill/>
          <a:ln>
            <a:noFill/>
          </a:ln>
        </p:spPr>
      </p:pic>
      <p:sp>
        <p:nvSpPr>
          <p:cNvPr id="2" name="TextBox 1"/>
          <p:cNvSpPr txBox="1"/>
          <p:nvPr/>
        </p:nvSpPr>
        <p:spPr>
          <a:xfrm>
            <a:off x="193374" y="90785"/>
            <a:ext cx="7927170" cy="461665"/>
          </a:xfrm>
          <a:prstGeom prst="rect">
            <a:avLst/>
          </a:prstGeom>
          <a:noFill/>
        </p:spPr>
        <p:txBody>
          <a:bodyPr wrap="none" rtlCol="0">
            <a:spAutoFit/>
          </a:bodyPr>
          <a:lstStyle/>
          <a:p>
            <a:r>
              <a:rPr lang="en-US" sz="2400" dirty="0" smtClean="0">
                <a:latin typeface="+mj-lt"/>
              </a:rPr>
              <a:t>Observed Changes in Depth and Velocity Following Restoration</a:t>
            </a:r>
            <a:endParaRPr lang="en-US" sz="2400" dirty="0">
              <a:latin typeface="+mj-lt"/>
            </a:endParaRPr>
          </a:p>
        </p:txBody>
      </p:sp>
    </p:spTree>
    <p:extLst>
      <p:ext uri="{BB962C8B-B14F-4D97-AF65-F5344CB8AC3E}">
        <p14:creationId xmlns:p14="http://schemas.microsoft.com/office/powerpoint/2010/main" val="14258503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2014</TotalTime>
  <Words>1204</Words>
  <Application>Microsoft Office PowerPoint</Application>
  <PresentationFormat>On-screen Show (4:3)</PresentationFormat>
  <Paragraphs>212</Paragraphs>
  <Slides>39</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MS PGothic</vt:lpstr>
      <vt:lpstr>MS PGothic</vt:lpstr>
      <vt:lpstr>Arial</vt:lpstr>
      <vt:lpstr>Calibri</vt:lpstr>
      <vt:lpstr>Calibri Light</vt:lpstr>
      <vt:lpstr>Gill Sans</vt:lpstr>
      <vt:lpstr>Tahoma</vt:lpstr>
      <vt:lpstr>Verdana</vt:lpstr>
      <vt:lpstr>Office Theme</vt:lpstr>
      <vt:lpstr>PowerPoint Presentation</vt:lpstr>
      <vt:lpstr>KMQ 3: Action Effectiveness </vt:lpstr>
      <vt:lpstr>KMQ 3: Summary Products</vt:lpstr>
      <vt:lpstr>Taurus/CBFish.org</vt:lpstr>
      <vt:lpstr>KMQ 3</vt:lpstr>
      <vt:lpstr>Types of Effectiveness M&amp;E</vt:lpstr>
      <vt:lpstr>Little Springs Channel Restoration</vt:lpstr>
      <vt:lpstr>PowerPoint Presentation</vt:lpstr>
      <vt:lpstr>PowerPoint Presentation</vt:lpstr>
      <vt:lpstr>Restoration Effectiveness: Habitat Through Time</vt:lpstr>
      <vt:lpstr>Types of Effectiveness M&amp;E</vt:lpstr>
      <vt:lpstr>Little Springs Channel Restoration</vt:lpstr>
      <vt:lpstr>Management planning MFJD</vt:lpstr>
      <vt:lpstr>PowerPoint Presentation</vt:lpstr>
      <vt:lpstr>Restoration Effectiveness: Fish Population Through Time</vt:lpstr>
      <vt:lpstr>Next Up – Bridge Creek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 Habitat Changes</vt:lpstr>
      <vt:lpstr>Conclusions Habitat Changes</vt:lpstr>
      <vt:lpstr>But is Bridge Creek  a boutique restoration approach?</vt:lpstr>
      <vt:lpstr>PowerPoint Presentation</vt:lpstr>
      <vt:lpstr>PowerPoint Presentation</vt:lpstr>
      <vt:lpstr>PowerPoint Presentation</vt:lpstr>
      <vt:lpstr>Confederated Tribes of the Warm Springs  Quartz Creek</vt:lpstr>
      <vt:lpstr>PowerPoint Presentation</vt:lpstr>
      <vt:lpstr>PowerPoint Presentation</vt:lpstr>
      <vt:lpstr>Beaver as an Ecosystem Engineer - not just in incised streams</vt:lpstr>
      <vt:lpstr>PowerPoint Presentation</vt:lpstr>
      <vt:lpstr>Beaver Restoration Assessment Tool - BRAT</vt:lpstr>
      <vt:lpstr>Beaver as a restoration tool</vt:lpstr>
      <vt:lpstr>Agencies Leveraging Results of Bridge Creek to Develop Restoration Using Beaver</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 1 - 05 - Key Management Question 3 - Chris Beasley</dc:title>
  <dc:creator>marthaj</dc:creator>
  <cp:lastModifiedBy>Chris Beasley</cp:lastModifiedBy>
  <cp:revision>122</cp:revision>
  <cp:lastPrinted>2014-02-18T16:47:33Z</cp:lastPrinted>
  <dcterms:created xsi:type="dcterms:W3CDTF">2014-02-18T15:57:48Z</dcterms:created>
  <dcterms:modified xsi:type="dcterms:W3CDTF">2014-02-25T22:11:44Z</dcterms:modified>
</cp:coreProperties>
</file>