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2" r:id="rId2"/>
    <p:sldId id="278" r:id="rId3"/>
    <p:sldId id="279" r:id="rId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8" autoAdjust="0"/>
    <p:restoredTop sz="85484" autoAdjust="0"/>
  </p:normalViewPr>
  <p:slideViewPr>
    <p:cSldViewPr snapToGrid="0">
      <p:cViewPr varScale="1">
        <p:scale>
          <a:sx n="62" d="100"/>
          <a:sy n="62" d="100"/>
        </p:scale>
        <p:origin x="-14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BE1DA5-2F9E-4A31-8F86-B013AE4AF5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1AC741-FD53-42BE-AB1C-7DF7469C7C8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1321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this next session we’d like to provide some technical detail supporting the summary products discussed yesterday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1AC741-FD53-42BE-AB1C-7DF7469C7C8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26112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 smtClean="0"/>
              <a:t>And the examples will</a:t>
            </a:r>
            <a:r>
              <a:rPr lang="en-US" altLang="en-US" baseline="0" dirty="0" smtClean="0"/>
              <a:t> cover </a:t>
            </a:r>
            <a:r>
              <a:rPr lang="en-US" altLang="en-US" baseline="0" dirty="0" err="1" smtClean="0"/>
              <a:t>macroinvertebrate</a:t>
            </a:r>
            <a:r>
              <a:rPr lang="en-US" altLang="en-US" baseline="0" dirty="0" smtClean="0"/>
              <a:t> data collection, NREI, Boosted Regression trees, </a:t>
            </a:r>
            <a:r>
              <a:rPr lang="en-US" altLang="en-US" baseline="0" dirty="0" err="1" smtClean="0"/>
              <a:t>Riverstyles</a:t>
            </a:r>
            <a:r>
              <a:rPr lang="en-US" altLang="en-US" baseline="0" dirty="0" smtClean="0"/>
              <a:t> and Life Cycle models, as well as two by collaborators utilizing </a:t>
            </a:r>
            <a:r>
              <a:rPr lang="en-US" altLang="en-US" baseline="0" dirty="0" err="1" smtClean="0"/>
              <a:t>CHaMP</a:t>
            </a:r>
            <a:r>
              <a:rPr lang="en-US" altLang="en-US" baseline="0" dirty="0" smtClean="0"/>
              <a:t> data—</a:t>
            </a:r>
            <a:r>
              <a:rPr lang="en-US" altLang="en-US" baseline="0" dirty="0" err="1" smtClean="0"/>
              <a:t>Habrate</a:t>
            </a:r>
            <a:r>
              <a:rPr lang="en-US" altLang="en-US" baseline="0" dirty="0" smtClean="0"/>
              <a:t> used by ODFW and primary production models being developed by </a:t>
            </a:r>
            <a:r>
              <a:rPr lang="en-US" altLang="en-US" baseline="0" dirty="0" err="1" smtClean="0"/>
              <a:t>BoR.</a:t>
            </a:r>
            <a:endParaRPr lang="en-US" altLang="en-US" dirty="0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44840D-078E-4459-8804-B80B5449B096}" type="slidenum">
              <a:rPr lang="en-US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9925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3306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0588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3842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1873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119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4378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5913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6049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48809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5748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223B4B-B28B-4ED6-92E5-4ADEBB352B61}" type="datetimeFigureOut">
              <a:rPr lang="en-US" smtClean="0"/>
              <a:pPr/>
              <a:t>2/26/2014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A0217-36FF-4292-8FCC-64351BAAAA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2571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4655" y="271491"/>
            <a:ext cx="8773831" cy="171432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Science Supporting the Summary Products: Vignettes &amp; Status Updates</a:t>
            </a:r>
            <a:endParaRPr lang="en-US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5295" y="1715017"/>
            <a:ext cx="852244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200" i="1" dirty="0" smtClean="0"/>
          </a:p>
          <a:p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</a:rPr>
              <a:t>CHaMP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 and ISEMP Analysis and Synthesis Workshop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Portland, Oregon – February 25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and 26</a:t>
            </a:r>
            <a:r>
              <a:rPr lang="en-US" baseline="30000" dirty="0" smtClean="0">
                <a:solidFill>
                  <a:schemeClr val="accent1">
                    <a:lumMod val="50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, 2014</a:t>
            </a:r>
          </a:p>
        </p:txBody>
      </p:sp>
    </p:spTree>
    <p:extLst>
      <p:ext uri="{BB962C8B-B14F-4D97-AF65-F5344CB8AC3E}">
        <p14:creationId xmlns:p14="http://schemas.microsoft.com/office/powerpoint/2010/main" xmlns="" val="3920562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6526" y="2161301"/>
            <a:ext cx="8827366" cy="1859252"/>
            <a:chOff x="215349" y="1208678"/>
            <a:chExt cx="9006777" cy="1992197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15349" y="1208678"/>
              <a:ext cx="9006777" cy="1992197"/>
              <a:chOff x="152401" y="1102389"/>
              <a:chExt cx="9006777" cy="1992197"/>
            </a:xfrm>
          </p:grpSpPr>
          <p:sp>
            <p:nvSpPr>
              <p:cNvPr id="11" name="Rounded Rectangle 10"/>
              <p:cNvSpPr/>
              <p:nvPr/>
            </p:nvSpPr>
            <p:spPr>
              <a:xfrm>
                <a:off x="152401" y="2131029"/>
                <a:ext cx="1469911" cy="957207"/>
              </a:xfrm>
              <a:prstGeom prst="roundRect">
                <a:avLst/>
              </a:prstGeom>
              <a:solidFill>
                <a:schemeClr val="bg1"/>
              </a:solidFill>
              <a:ln>
                <a:prstDash val="solid"/>
              </a:ln>
              <a:effectLst>
                <a:outerShdw blurRad="88900" dist="114300" dir="8220000" algn="tr" rotWithShape="0">
                  <a:prstClr val="black">
                    <a:alpha val="4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1" dirty="0" err="1" smtClean="0">
                    <a:solidFill>
                      <a:srgbClr val="FF0000"/>
                    </a:solidFill>
                  </a:rPr>
                  <a:t>CHaMP</a:t>
                </a:r>
                <a:r>
                  <a:rPr lang="en-US" sz="1600" b="1" dirty="0" smtClean="0">
                    <a:solidFill>
                      <a:srgbClr val="FF0000"/>
                    </a:solidFill>
                  </a:rPr>
                  <a:t> data collection</a:t>
                </a:r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2" name="Rounded Rectangle 11"/>
              <p:cNvSpPr/>
              <p:nvPr/>
            </p:nvSpPr>
            <p:spPr>
              <a:xfrm>
                <a:off x="2928724" y="1102389"/>
                <a:ext cx="1430226" cy="850850"/>
              </a:xfrm>
              <a:prstGeom prst="roundRect">
                <a:avLst/>
              </a:prstGeom>
              <a:solidFill>
                <a:schemeClr val="bg1"/>
              </a:solidFill>
              <a:ln>
                <a:prstDash val="solid"/>
              </a:ln>
              <a:effectLst>
                <a:outerShdw blurRad="88900" dist="114300" dir="8220000" algn="tr" rotWithShape="0">
                  <a:prstClr val="black">
                    <a:alpha val="4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b="1" dirty="0">
                    <a:solidFill>
                      <a:srgbClr val="FF0000"/>
                    </a:solidFill>
                  </a:rPr>
                  <a:t>BRT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dirty="0">
                    <a:solidFill>
                      <a:schemeClr val="tx1"/>
                    </a:solidFill>
                  </a:rPr>
                  <a:t>SEM</a:t>
                </a:r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3825591" y="2097694"/>
                <a:ext cx="1554043" cy="990542"/>
              </a:xfrm>
              <a:prstGeom prst="roundRect">
                <a:avLst/>
              </a:prstGeom>
              <a:solidFill>
                <a:schemeClr val="bg1"/>
              </a:solidFill>
              <a:ln>
                <a:prstDash val="solid"/>
              </a:ln>
              <a:effectLst>
                <a:outerShdw blurRad="88900" dist="114300" dir="8220000" algn="tr" rotWithShape="0">
                  <a:prstClr val="black">
                    <a:alpha val="4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1" dirty="0">
                    <a:solidFill>
                      <a:srgbClr val="FF0000"/>
                    </a:solidFill>
                  </a:rPr>
                  <a:t>NREI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>
                    <a:solidFill>
                      <a:schemeClr val="tx1"/>
                    </a:solidFill>
                  </a:rPr>
                  <a:t>HSI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>
                    <a:solidFill>
                      <a:schemeClr val="tx1"/>
                    </a:solidFill>
                  </a:rPr>
                  <a:t>HQI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7557515" y="2096106"/>
                <a:ext cx="1601663" cy="992130"/>
              </a:xfrm>
              <a:prstGeom prst="roundRect">
                <a:avLst/>
              </a:prstGeom>
              <a:solidFill>
                <a:schemeClr val="bg1"/>
              </a:solidFill>
              <a:ln>
                <a:prstDash val="solid"/>
              </a:ln>
              <a:effectLst>
                <a:outerShdw blurRad="88900" dist="114300" dir="8220000" algn="tr" rotWithShape="0">
                  <a:prstClr val="black">
                    <a:alpha val="4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1" dirty="0">
                    <a:solidFill>
                      <a:srgbClr val="FF0000"/>
                    </a:solidFill>
                  </a:rPr>
                  <a:t>Life Cycle Models</a:t>
                </a:r>
              </a:p>
            </p:txBody>
          </p:sp>
          <p:cxnSp>
            <p:nvCxnSpPr>
              <p:cNvPr id="15" name="Straight Arrow Connector 14"/>
              <p:cNvCxnSpPr>
                <a:stCxn id="11" idx="3"/>
                <a:endCxn id="18" idx="1"/>
              </p:cNvCxnSpPr>
              <p:nvPr/>
            </p:nvCxnSpPr>
            <p:spPr>
              <a:xfrm>
                <a:off x="1622312" y="2610426"/>
                <a:ext cx="273029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>
                <a:stCxn id="18" idx="0"/>
                <a:endCxn id="12" idx="1"/>
              </p:cNvCxnSpPr>
              <p:nvPr/>
            </p:nvCxnSpPr>
            <p:spPr>
              <a:xfrm flipV="1">
                <a:off x="2622360" y="1527814"/>
                <a:ext cx="306364" cy="603215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>
                <a:stCxn id="12" idx="3"/>
                <a:endCxn id="13" idx="0"/>
              </p:cNvCxnSpPr>
              <p:nvPr/>
            </p:nvCxnSpPr>
            <p:spPr>
              <a:xfrm>
                <a:off x="4358950" y="1527814"/>
                <a:ext cx="244456" cy="56988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Rounded Rectangle 17"/>
              <p:cNvSpPr/>
              <p:nvPr/>
            </p:nvSpPr>
            <p:spPr>
              <a:xfrm>
                <a:off x="1895341" y="2131029"/>
                <a:ext cx="1454037" cy="957207"/>
              </a:xfrm>
              <a:prstGeom prst="roundRect">
                <a:avLst/>
              </a:prstGeom>
              <a:solidFill>
                <a:schemeClr val="bg1"/>
              </a:solidFill>
              <a:ln>
                <a:prstDash val="solid"/>
              </a:ln>
              <a:effectLst>
                <a:outerShdw blurRad="88900" dist="114300" dir="8220000" algn="tr" rotWithShape="0">
                  <a:prstClr val="black">
                    <a:alpha val="4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 dirty="0">
                  <a:solidFill>
                    <a:schemeClr val="tx1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dirty="0">
                    <a:solidFill>
                      <a:schemeClr val="tx1"/>
                    </a:solidFill>
                  </a:rPr>
                  <a:t>Hydraulic Model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RBT/GCD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400" dirty="0" smtClean="0">
                    <a:solidFill>
                      <a:schemeClr val="tx1"/>
                    </a:solidFill>
                  </a:rPr>
                  <a:t>GUT</a:t>
                </a:r>
                <a:endParaRPr lang="en-US" sz="1400" dirty="0">
                  <a:solidFill>
                    <a:schemeClr val="tx1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4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Arrow Connector 18"/>
              <p:cNvCxnSpPr>
                <a:stCxn id="18" idx="3"/>
                <a:endCxn id="13" idx="1"/>
              </p:cNvCxnSpPr>
              <p:nvPr/>
            </p:nvCxnSpPr>
            <p:spPr>
              <a:xfrm flipV="1">
                <a:off x="3349378" y="2592965"/>
                <a:ext cx="476213" cy="1746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>
                <a:stCxn id="9" idx="3"/>
                <a:endCxn id="14" idx="1"/>
              </p:cNvCxnSpPr>
              <p:nvPr/>
            </p:nvCxnSpPr>
            <p:spPr>
              <a:xfrm flipV="1">
                <a:off x="7247976" y="2592171"/>
                <a:ext cx="309539" cy="793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Elbow Connector 20"/>
              <p:cNvCxnSpPr>
                <a:stCxn id="14" idx="2"/>
                <a:endCxn id="11" idx="2"/>
              </p:cNvCxnSpPr>
              <p:nvPr/>
            </p:nvCxnSpPr>
            <p:spPr>
              <a:xfrm rot="5400000">
                <a:off x="4622852" y="-647258"/>
                <a:ext cx="12699" cy="7470990"/>
              </a:xfrm>
              <a:prstGeom prst="bentConnector3">
                <a:avLst>
                  <a:gd name="adj1" fmla="val 1800000"/>
                </a:avLst>
              </a:prstGeom>
              <a:ln w="28575">
                <a:solidFill>
                  <a:schemeClr val="tx1"/>
                </a:solidFill>
                <a:prstDash val="sysDash"/>
                <a:headEnd type="none" w="med" len="med"/>
                <a:tailEnd type="triangle" w="lg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5442314" y="2217492"/>
              <a:ext cx="1869202" cy="977034"/>
              <a:chOff x="5442314" y="2217492"/>
              <a:chExt cx="1869202" cy="977034"/>
            </a:xfrm>
          </p:grpSpPr>
          <p:sp>
            <p:nvSpPr>
              <p:cNvPr id="9" name="Rounded Rectangle 8"/>
              <p:cNvSpPr/>
              <p:nvPr/>
            </p:nvSpPr>
            <p:spPr>
              <a:xfrm>
                <a:off x="5793392" y="2218269"/>
                <a:ext cx="1517532" cy="976256"/>
              </a:xfrm>
              <a:prstGeom prst="roundRect">
                <a:avLst/>
              </a:prstGeom>
              <a:solidFill>
                <a:schemeClr val="bg1"/>
              </a:solidFill>
              <a:ln>
                <a:prstDash val="solid"/>
              </a:ln>
              <a:effectLst>
                <a:outerShdw blurRad="88900" dist="114300" dir="8220000" algn="tr" rotWithShape="0">
                  <a:prstClr val="black">
                    <a:alpha val="42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>
                    <a:solidFill>
                      <a:schemeClr val="tx1"/>
                    </a:solidFill>
                  </a:rPr>
                  <a:t>GRTS</a:t>
                </a: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b="1" dirty="0" err="1" smtClean="0">
                    <a:solidFill>
                      <a:srgbClr val="FF0000"/>
                    </a:solidFill>
                  </a:rPr>
                  <a:t>RiverStyles</a:t>
                </a:r>
                <a:endParaRPr lang="en-US" sz="1600" b="1" dirty="0">
                  <a:solidFill>
                    <a:srgbClr val="FF0000"/>
                  </a:solidFill>
                </a:endParaRPr>
              </a:p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200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" name="Straight Arrow Connector 9"/>
              <p:cNvCxnSpPr>
                <a:stCxn id="13" idx="3"/>
                <a:endCxn id="9" idx="1"/>
              </p:cNvCxnSpPr>
              <p:nvPr/>
            </p:nvCxnSpPr>
            <p:spPr>
              <a:xfrm>
                <a:off x="5442582" y="2699254"/>
                <a:ext cx="350810" cy="7937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prstDash val="solid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172" name="TextBox 32"/>
          <p:cNvSpPr txBox="1">
            <a:spLocks noChangeArrowheads="1"/>
          </p:cNvSpPr>
          <p:nvPr/>
        </p:nvSpPr>
        <p:spPr bwMode="auto">
          <a:xfrm>
            <a:off x="0" y="5564765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2400" dirty="0" smtClean="0"/>
              <a:t>      </a:t>
            </a:r>
            <a:r>
              <a:rPr lang="en-US" altLang="en-US" sz="2400" dirty="0" smtClean="0"/>
              <a:t>Data	   Fish Relationships and	Network  	   Population    </a:t>
            </a:r>
          </a:p>
          <a:p>
            <a:r>
              <a:rPr lang="en-US" altLang="en-US" sz="2400" dirty="0" smtClean="0"/>
              <a:t> Collection</a:t>
            </a:r>
            <a:r>
              <a:rPr lang="en-US" altLang="en-US" sz="2400" dirty="0" smtClean="0">
                <a:sym typeface="Wingdings" pitchFamily="2" charset="2"/>
              </a:rPr>
              <a:t>          Response Metrics</a:t>
            </a:r>
            <a:r>
              <a:rPr lang="en-US" altLang="en-US" sz="2400" dirty="0">
                <a:sym typeface="Wingdings" pitchFamily="2" charset="2"/>
              </a:rPr>
              <a:t>	</a:t>
            </a:r>
            <a:r>
              <a:rPr lang="en-US" altLang="en-US" sz="2400" dirty="0" smtClean="0">
                <a:sym typeface="Wingdings" pitchFamily="2" charset="2"/>
              </a:rPr>
              <a:t>  </a:t>
            </a:r>
            <a:r>
              <a:rPr lang="en-US" altLang="en-US" sz="2400" dirty="0" smtClean="0">
                <a:sym typeface="Wingdings" pitchFamily="2" charset="2"/>
              </a:rPr>
              <a:t>     </a:t>
            </a:r>
            <a:r>
              <a:rPr lang="en-US" altLang="en-US" sz="2400" dirty="0" smtClean="0">
                <a:sym typeface="Wingdings" pitchFamily="2" charset="2"/>
              </a:rPr>
              <a:t>	</a:t>
            </a:r>
            <a:r>
              <a:rPr lang="en-US" altLang="en-US" sz="2400" dirty="0" smtClean="0">
                <a:sym typeface="Wingdings" pitchFamily="2" charset="2"/>
              </a:rPr>
              <a:t>Extrapolation </a:t>
            </a:r>
            <a:r>
              <a:rPr lang="en-US" altLang="en-US" sz="2400" dirty="0" smtClean="0">
                <a:sym typeface="Wingdings" pitchFamily="2" charset="2"/>
              </a:rPr>
              <a:t></a:t>
            </a:r>
            <a:r>
              <a:rPr lang="en-US" altLang="en-US" sz="2400" dirty="0" smtClean="0">
                <a:sym typeface="Wingdings" pitchFamily="2" charset="2"/>
              </a:rPr>
              <a:t>Responses</a:t>
            </a:r>
            <a:endParaRPr lang="en-US" altLang="en-US" sz="2400" dirty="0"/>
          </a:p>
        </p:txBody>
      </p:sp>
      <p:sp>
        <p:nvSpPr>
          <p:cNvPr id="23" name="Rounded Rectangle 22"/>
          <p:cNvSpPr/>
          <p:nvPr/>
        </p:nvSpPr>
        <p:spPr>
          <a:xfrm>
            <a:off x="6733310" y="706583"/>
            <a:ext cx="1981199" cy="94210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70C0"/>
                </a:solidFill>
              </a:rPr>
              <a:t>Primary production (</a:t>
            </a:r>
            <a:r>
              <a:rPr lang="en-US" dirty="0" err="1" smtClean="0">
                <a:solidFill>
                  <a:srgbClr val="0070C0"/>
                </a:solidFill>
              </a:rPr>
              <a:t>BoR</a:t>
            </a:r>
            <a:r>
              <a:rPr lang="en-US" dirty="0" smtClean="0">
                <a:solidFill>
                  <a:srgbClr val="0070C0"/>
                </a:solidFill>
              </a:rPr>
              <a:t>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079674" y="1870365"/>
            <a:ext cx="1343890" cy="942109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Habrate</a:t>
            </a:r>
            <a:r>
              <a:rPr lang="en-US" dirty="0" smtClean="0">
                <a:solidFill>
                  <a:srgbClr val="0070C0"/>
                </a:solidFill>
              </a:rPr>
              <a:t> (ODFW)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2921000" y="4438925"/>
            <a:ext cx="1431925" cy="850900"/>
          </a:xfrm>
          <a:prstGeom prst="roundRect">
            <a:avLst/>
          </a:prstGeom>
          <a:solidFill>
            <a:schemeClr val="bg1"/>
          </a:solidFill>
          <a:effectLst>
            <a:outerShdw blurRad="88900" dist="114300" dir="8220000" algn="tr" rotWithShape="0">
              <a:prstClr val="black">
                <a:alpha val="4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>
                <a:solidFill>
                  <a:schemeClr val="tx1"/>
                </a:solidFill>
              </a:rPr>
              <a:t>Restoration</a:t>
            </a:r>
          </a:p>
        </p:txBody>
      </p:sp>
      <p:cxnSp>
        <p:nvCxnSpPr>
          <p:cNvPr id="34" name="Straight Arrow Connector 33"/>
          <p:cNvCxnSpPr>
            <a:stCxn id="33" idx="1"/>
          </p:cNvCxnSpPr>
          <p:nvPr/>
        </p:nvCxnSpPr>
        <p:spPr>
          <a:xfrm flipH="1" flipV="1">
            <a:off x="2593975" y="4034113"/>
            <a:ext cx="327025" cy="83026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ight Arrow 34"/>
          <p:cNvSpPr/>
          <p:nvPr/>
        </p:nvSpPr>
        <p:spPr>
          <a:xfrm rot="20267416">
            <a:off x="5444836" y="1911927"/>
            <a:ext cx="1440873" cy="4987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itle 1"/>
          <p:cNvSpPr txBox="1">
            <a:spLocks/>
          </p:cNvSpPr>
          <p:nvPr/>
        </p:nvSpPr>
        <p:spPr>
          <a:xfrm>
            <a:off x="337704" y="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CHaMP</a:t>
            </a:r>
            <a:r>
              <a:rPr kumimoji="0" lang="en-US" alt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Work Flow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214" y="235817"/>
            <a:ext cx="7886700" cy="493856"/>
          </a:xfrm>
        </p:spPr>
        <p:txBody>
          <a:bodyPr>
            <a:noAutofit/>
          </a:bodyPr>
          <a:lstStyle/>
          <a:p>
            <a:r>
              <a:rPr lang="en-US" sz="3600" dirty="0" smtClean="0"/>
              <a:t>Technical presentations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618" y="923636"/>
            <a:ext cx="4632036" cy="567112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Data Collection and Metrics</a:t>
            </a:r>
          </a:p>
          <a:p>
            <a:r>
              <a:rPr lang="en-US" sz="2400" dirty="0" err="1" smtClean="0">
                <a:solidFill>
                  <a:srgbClr val="FF0000"/>
                </a:solidFill>
              </a:rPr>
              <a:t>Macroinvertebrates</a:t>
            </a:r>
            <a:endParaRPr lang="en-US" sz="2400" dirty="0" smtClean="0">
              <a:solidFill>
                <a:srgbClr val="FF0000"/>
              </a:solidFill>
            </a:endParaRPr>
          </a:p>
          <a:p>
            <a:r>
              <a:rPr lang="en-US" sz="2400" dirty="0" smtClean="0">
                <a:solidFill>
                  <a:srgbClr val="FF0000"/>
                </a:solidFill>
              </a:rPr>
              <a:t>NREI </a:t>
            </a:r>
          </a:p>
          <a:p>
            <a:r>
              <a:rPr lang="en-US" sz="2400" dirty="0" smtClean="0"/>
              <a:t>Hydraulics </a:t>
            </a:r>
          </a:p>
          <a:p>
            <a:r>
              <a:rPr lang="en-US" sz="2400" dirty="0" smtClean="0"/>
              <a:t>Temperature</a:t>
            </a:r>
          </a:p>
          <a:p>
            <a:r>
              <a:rPr lang="en-US" sz="2400" dirty="0" smtClean="0"/>
              <a:t>Primary Production Model in the John Day</a:t>
            </a:r>
          </a:p>
          <a:p>
            <a:pPr lvl="0"/>
            <a:r>
              <a:rPr lang="en-US" sz="2400" dirty="0" smtClean="0"/>
              <a:t>RBT </a:t>
            </a:r>
          </a:p>
          <a:p>
            <a:r>
              <a:rPr lang="en-US" sz="2400" dirty="0" smtClean="0"/>
              <a:t>GUTs </a:t>
            </a:r>
          </a:p>
          <a:p>
            <a:r>
              <a:rPr lang="en-US" sz="2400" dirty="0" smtClean="0"/>
              <a:t>GCD </a:t>
            </a:r>
          </a:p>
          <a:p>
            <a:pPr lvl="0"/>
            <a:r>
              <a:rPr lang="en-US" sz="2400" dirty="0" smtClean="0"/>
              <a:t>Rapid Habitat &amp; Fish Surveys </a:t>
            </a:r>
          </a:p>
          <a:p>
            <a:endParaRPr lang="en-US" sz="2400" dirty="0" smtClean="0"/>
          </a:p>
          <a:p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27599" y="683492"/>
            <a:ext cx="4036291" cy="58558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en-US" b="1" dirty="0" smtClean="0"/>
              <a:t>Indicators and Summary Products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Boosted Regression Trees (BRT) </a:t>
            </a:r>
          </a:p>
          <a:p>
            <a:r>
              <a:rPr lang="en-US" sz="2600" dirty="0" err="1" smtClean="0">
                <a:solidFill>
                  <a:srgbClr val="0070C0"/>
                </a:solidFill>
              </a:rPr>
              <a:t>Habrate</a:t>
            </a:r>
            <a:r>
              <a:rPr lang="en-US" sz="2600" dirty="0" smtClean="0">
                <a:solidFill>
                  <a:srgbClr val="0070C0"/>
                </a:solidFill>
              </a:rPr>
              <a:t> (ODFW)</a:t>
            </a:r>
          </a:p>
          <a:p>
            <a:r>
              <a:rPr lang="en-US" sz="2600" dirty="0" smtClean="0">
                <a:solidFill>
                  <a:srgbClr val="0070C0"/>
                </a:solidFill>
              </a:rPr>
              <a:t>Primary Production in the </a:t>
            </a:r>
            <a:r>
              <a:rPr lang="en-US" sz="2600" dirty="0" err="1" smtClean="0">
                <a:solidFill>
                  <a:srgbClr val="0070C0"/>
                </a:solidFill>
              </a:rPr>
              <a:t>Methow</a:t>
            </a:r>
            <a:r>
              <a:rPr lang="en-US" sz="2600" dirty="0" smtClean="0">
                <a:solidFill>
                  <a:srgbClr val="0070C0"/>
                </a:solidFill>
              </a:rPr>
              <a:t> (</a:t>
            </a:r>
            <a:r>
              <a:rPr lang="en-US" sz="2600" dirty="0" err="1" smtClean="0">
                <a:solidFill>
                  <a:srgbClr val="0070C0"/>
                </a:solidFill>
              </a:rPr>
              <a:t>BoR</a:t>
            </a:r>
            <a:r>
              <a:rPr lang="en-US" sz="2600" dirty="0" smtClean="0">
                <a:solidFill>
                  <a:srgbClr val="0070C0"/>
                </a:solidFill>
              </a:rPr>
              <a:t>)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River Styles</a:t>
            </a:r>
          </a:p>
          <a:p>
            <a:r>
              <a:rPr lang="en-US" sz="2600" dirty="0" smtClean="0">
                <a:solidFill>
                  <a:srgbClr val="FF0000"/>
                </a:solidFill>
              </a:rPr>
              <a:t>Life Cycle Model </a:t>
            </a:r>
          </a:p>
          <a:p>
            <a:r>
              <a:rPr lang="en-US" sz="2600" dirty="0" smtClean="0"/>
              <a:t>LWD PIBO/</a:t>
            </a:r>
            <a:r>
              <a:rPr lang="en-US" sz="2600" dirty="0" err="1" smtClean="0"/>
              <a:t>CHaMP</a:t>
            </a:r>
            <a:endParaRPr lang="en-US" sz="26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2600" dirty="0" smtClean="0"/>
              <a:t>Restoration in the </a:t>
            </a:r>
            <a:r>
              <a:rPr lang="en-US" sz="2600" dirty="0" err="1" smtClean="0"/>
              <a:t>Entiat</a:t>
            </a:r>
            <a:endParaRPr lang="en-US" sz="2600" dirty="0" smtClean="0"/>
          </a:p>
          <a:p>
            <a:r>
              <a:rPr lang="en-US" sz="2600" dirty="0" smtClean="0"/>
              <a:t>Restoration in the </a:t>
            </a:r>
            <a:r>
              <a:rPr lang="en-US" sz="2600" dirty="0" err="1" smtClean="0"/>
              <a:t>Tucannon</a:t>
            </a:r>
            <a:r>
              <a:rPr lang="en-US" sz="2600" dirty="0" smtClean="0"/>
              <a:t> </a:t>
            </a:r>
          </a:p>
          <a:p>
            <a:pPr lvl="0"/>
            <a:r>
              <a:rPr lang="en-US" sz="2600" dirty="0" smtClean="0"/>
              <a:t>Clustering </a:t>
            </a:r>
            <a:r>
              <a:rPr lang="en-US" sz="2600" dirty="0" err="1" smtClean="0"/>
              <a:t>CHaMP</a:t>
            </a:r>
            <a:r>
              <a:rPr lang="en-US" sz="2600" dirty="0" smtClean="0"/>
              <a:t> sites</a:t>
            </a:r>
          </a:p>
          <a:p>
            <a:r>
              <a:rPr lang="en-US" sz="2600" dirty="0" smtClean="0"/>
              <a:t>Habitat Suitability Models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61854" y="6289964"/>
            <a:ext cx="2768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www.champmonitoring.org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8008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762</TotalTime>
  <Words>189</Words>
  <Application>Microsoft Office PowerPoint</Application>
  <PresentationFormat>On-screen Show (4:3)</PresentationFormat>
  <Paragraphs>52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Technical presentations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2 - 01 - A La Carte</dc:title>
  <dc:creator>marthaj</dc:creator>
  <cp:lastModifiedBy>SFR5</cp:lastModifiedBy>
  <cp:revision>49</cp:revision>
  <cp:lastPrinted>2014-02-18T16:47:33Z</cp:lastPrinted>
  <dcterms:created xsi:type="dcterms:W3CDTF">2014-02-18T15:57:48Z</dcterms:created>
  <dcterms:modified xsi:type="dcterms:W3CDTF">2014-02-26T15:46:53Z</dcterms:modified>
</cp:coreProperties>
</file>