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2" r:id="rId2"/>
    <p:sldId id="259" r:id="rId3"/>
    <p:sldId id="284" r:id="rId4"/>
    <p:sldId id="268" r:id="rId5"/>
    <p:sldId id="267" r:id="rId6"/>
    <p:sldId id="270" r:id="rId7"/>
    <p:sldId id="273" r:id="rId8"/>
    <p:sldId id="276" r:id="rId9"/>
    <p:sldId id="277" r:id="rId10"/>
    <p:sldId id="279" r:id="rId11"/>
    <p:sldId id="281" r:id="rId12"/>
    <p:sldId id="280" r:id="rId13"/>
    <p:sldId id="282" r:id="rId14"/>
    <p:sldId id="265" r:id="rId15"/>
    <p:sldId id="283" r:id="rId16"/>
    <p:sldId id="271" r:id="rId17"/>
    <p:sldId id="26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9271" autoAdjust="0"/>
  </p:normalViewPr>
  <p:slideViewPr>
    <p:cSldViewPr snapToGrid="0">
      <p:cViewPr>
        <p:scale>
          <a:sx n="100" d="100"/>
          <a:sy n="100" d="100"/>
        </p:scale>
        <p:origin x="-802" y="74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2C6004A-A552-4B2C-A971-37317D00D73F}" type="datetimeFigureOut">
              <a:rPr lang="en-US" smtClean="0"/>
              <a:t>2/26/2014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8309617-8C4F-4F9F-9C95-914761A24A93}" type="slidenum">
              <a:rPr lang="en-US" smtClean="0"/>
              <a:t>‹#›</a:t>
            </a:fld>
            <a:endParaRPr lang="en-US"/>
          </a:p>
        </p:txBody>
      </p:sp>
    </p:spTree>
    <p:extLst>
      <p:ext uri="{BB962C8B-B14F-4D97-AF65-F5344CB8AC3E}">
        <p14:creationId xmlns:p14="http://schemas.microsoft.com/office/powerpoint/2010/main" val="51721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going to be talking about some of the ways we are using net rate of energy intake models to address the information needs of ongoing monitoring and restoration work in the CRB.</a:t>
            </a:r>
          </a:p>
          <a:p>
            <a:endParaRPr lang="en-US" baseline="0" dirty="0" smtClean="0"/>
          </a:p>
          <a:p>
            <a:r>
              <a:rPr lang="en-US" baseline="0" dirty="0" smtClean="0"/>
              <a:t>In case anyone is unfamiliar with NREI models, NREI models are mechanistic models describing how drift-feeding fish interact with their environment to acquire food.  They include </a:t>
            </a:r>
            <a:r>
              <a:rPr lang="en-US" sz="1200" dirty="0" smtClean="0"/>
              <a:t>topography, temperature, food availability, and fish characteristics as inputs,</a:t>
            </a:r>
            <a:r>
              <a:rPr lang="en-US" sz="1200" baseline="0" dirty="0" smtClean="0"/>
              <a:t> and they can estimate</a:t>
            </a:r>
            <a:r>
              <a:rPr lang="en-US" sz="1200" dirty="0" smtClean="0"/>
              <a:t> carrying capacity to help us interpret status of different fish populations.  They can</a:t>
            </a:r>
            <a:r>
              <a:rPr lang="en-US" sz="1200" baseline="0" dirty="0" smtClean="0"/>
              <a:t> also be used to </a:t>
            </a:r>
            <a:r>
              <a:rPr lang="en-US" sz="1200" dirty="0" smtClean="0"/>
              <a:t>investigate alternative future scenarios for fish populations or to track the progress of ongoing management interventions.</a:t>
            </a:r>
          </a:p>
          <a:p>
            <a:endParaRPr lang="en-US" sz="1200" baseline="0" dirty="0" smtClean="0"/>
          </a:p>
          <a:p>
            <a:r>
              <a:rPr lang="en-US" sz="1200" baseline="0" dirty="0" smtClean="0"/>
              <a:t>I’d like to begin by briefly describing how these models work.</a:t>
            </a:r>
            <a:endParaRPr lang="en-US" baseline="0" dirty="0" smtClean="0"/>
          </a:p>
        </p:txBody>
      </p:sp>
      <p:sp>
        <p:nvSpPr>
          <p:cNvPr id="4" name="Slide Number Placeholder 3"/>
          <p:cNvSpPr>
            <a:spLocks noGrp="1"/>
          </p:cNvSpPr>
          <p:nvPr>
            <p:ph type="sldNum" sz="quarter" idx="10"/>
          </p:nvPr>
        </p:nvSpPr>
        <p:spPr/>
        <p:txBody>
          <a:bodyPr/>
          <a:lstStyle/>
          <a:p>
            <a:fld id="{C8309617-8C4F-4F9F-9C95-914761A24A93}" type="slidenum">
              <a:rPr lang="en-US" smtClean="0"/>
              <a:t>2</a:t>
            </a:fld>
            <a:endParaRPr lang="en-US"/>
          </a:p>
        </p:txBody>
      </p:sp>
    </p:spTree>
    <p:extLst>
      <p:ext uri="{BB962C8B-B14F-4D97-AF65-F5344CB8AC3E}">
        <p14:creationId xmlns:p14="http://schemas.microsoft.com/office/powerpoint/2010/main" val="195636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I’d like to talk about using NREI models to help track the progress of management interventions that are already in place.  For the same reasons we can use them to help understand</a:t>
            </a:r>
            <a:r>
              <a:rPr lang="en-US" baseline="0" dirty="0" smtClean="0"/>
              <a:t> how planned management interventions might influence fish, we can also use them to track the progress of projects after they’ve already been implemented.  Again, because they account for topography, temperature, food availability, and fish characteristics, we can use NREI models to track the progress of management interventions that might influence any of these things.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an example of this, I’d like to revisit the Asotin IMW example we just finished looking at.</a:t>
            </a:r>
            <a:endParaRPr lang="en-US" dirty="0"/>
          </a:p>
        </p:txBody>
      </p:sp>
      <p:sp>
        <p:nvSpPr>
          <p:cNvPr id="4" name="Slide Number Placeholder 3"/>
          <p:cNvSpPr>
            <a:spLocks noGrp="1"/>
          </p:cNvSpPr>
          <p:nvPr>
            <p:ph type="sldNum" sz="quarter" idx="10"/>
          </p:nvPr>
        </p:nvSpPr>
        <p:spPr/>
        <p:txBody>
          <a:bodyPr/>
          <a:lstStyle/>
          <a:p>
            <a:fld id="{C8309617-8C4F-4F9F-9C95-914761A24A93}" type="slidenum">
              <a:rPr lang="en-US" smtClean="0"/>
              <a:t>11</a:t>
            </a:fld>
            <a:endParaRPr lang="en-US"/>
          </a:p>
        </p:txBody>
      </p:sp>
    </p:spTree>
    <p:extLst>
      <p:ext uri="{BB962C8B-B14F-4D97-AF65-F5344CB8AC3E}">
        <p14:creationId xmlns:p14="http://schemas.microsoft.com/office/powerpoint/2010/main" val="3579252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LWD structures had been in place for six</a:t>
            </a:r>
            <a:r>
              <a:rPr lang="en-US" baseline="0" dirty="0" smtClean="0"/>
              <a:t> months we returned and performed a repeat topographic survey for the section of the treatment site we were just looking at a minute ago.  On the left, you’ll see the NREI map of this section of stream before LWD structures were in place.  NREI is simulated at a slightly higher discharge this time, but the patterns should be similar to those in the previous slide.  </a:t>
            </a:r>
          </a:p>
          <a:p>
            <a:endParaRPr lang="en-US" baseline="0" dirty="0" smtClean="0"/>
          </a:p>
          <a:p>
            <a:r>
              <a:rPr lang="en-US" baseline="0" dirty="0" smtClean="0"/>
              <a:t>On the right are the NREI results at the same discharge, temperature, food availability, and fish characteristics as the figure on the left, but using topography from six months after LWD structure installation.  Just looking at these two, it is apparent that there is a higher proportion of favorable foraging locations on the right hand side (because there are more green and yellow areas).  This suggests it might be easier for fish to maintain or gain weight now than it was before LWD structure installation.</a:t>
            </a:r>
          </a:p>
          <a:p>
            <a:endParaRPr lang="en-US" baseline="0" dirty="0" smtClean="0"/>
          </a:p>
          <a:p>
            <a:r>
              <a:rPr lang="en-US" baseline="0" dirty="0" smtClean="0"/>
              <a:t>If we take it one step further and compare all three sets of NREI results, we can see some similarities, though the comparison is hampered by the fact that two different discharges are represented.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8309617-8C4F-4F9F-9C95-914761A24A93}" type="slidenum">
              <a:rPr lang="en-US" smtClean="0"/>
              <a:t>12</a:t>
            </a:fld>
            <a:endParaRPr lang="en-US"/>
          </a:p>
        </p:txBody>
      </p:sp>
    </p:spTree>
    <p:extLst>
      <p:ext uri="{BB962C8B-B14F-4D97-AF65-F5344CB8AC3E}">
        <p14:creationId xmlns:p14="http://schemas.microsoft.com/office/powerpoint/2010/main" val="4078874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the fact that these maps represent two</a:t>
            </a:r>
            <a:r>
              <a:rPr lang="en-US" baseline="0" dirty="0" smtClean="0"/>
              <a:t> sets of discharges, we can still see some similarities between the two maps on the right.  Though the green areas in the lower end of the site appear more elongated in the map on the right, patterns on the middle map seem more similar to the color patterns in the map on the right than the map on the left.  This suggests that from an NREI perspective, this section of treatment stream seems to be progressing in a manner consistent with both the results from the pilot structure experiments and the hypotheses laid out prior to structure installation.</a:t>
            </a:r>
          </a:p>
          <a:p>
            <a:endParaRPr lang="en-US" baseline="0" dirty="0" smtClean="0"/>
          </a:p>
          <a:p>
            <a:r>
              <a:rPr lang="en-US" baseline="0" dirty="0" smtClean="0"/>
              <a:t>I hope I have provided examples of how NREI modeling can be used to help evaluate status, aid in recovery planning, and help us track the progress of our management interventions.  Thanks for your time and I will now take any questions.</a:t>
            </a:r>
            <a:endParaRPr lang="en-US" dirty="0"/>
          </a:p>
        </p:txBody>
      </p:sp>
      <p:sp>
        <p:nvSpPr>
          <p:cNvPr id="4" name="Slide Number Placeholder 3"/>
          <p:cNvSpPr>
            <a:spLocks noGrp="1"/>
          </p:cNvSpPr>
          <p:nvPr>
            <p:ph type="sldNum" sz="quarter" idx="10"/>
          </p:nvPr>
        </p:nvSpPr>
        <p:spPr/>
        <p:txBody>
          <a:bodyPr/>
          <a:lstStyle/>
          <a:p>
            <a:fld id="{C8309617-8C4F-4F9F-9C95-914761A24A93}" type="slidenum">
              <a:rPr lang="en-US" smtClean="0"/>
              <a:t>13</a:t>
            </a:fld>
            <a:endParaRPr lang="en-US"/>
          </a:p>
        </p:txBody>
      </p:sp>
    </p:spTree>
    <p:extLst>
      <p:ext uri="{BB962C8B-B14F-4D97-AF65-F5344CB8AC3E}">
        <p14:creationId xmlns:p14="http://schemas.microsoft.com/office/powerpoint/2010/main" val="4078874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originally had this between slides 5</a:t>
            </a:r>
            <a:r>
              <a:rPr lang="en-US" baseline="0" dirty="0" smtClean="0"/>
              <a:t> and 6.</a:t>
            </a:r>
            <a:endParaRPr lang="en-US" dirty="0" smtClean="0"/>
          </a:p>
          <a:p>
            <a:endParaRPr lang="en-US" dirty="0" smtClean="0"/>
          </a:p>
          <a:p>
            <a:r>
              <a:rPr lang="en-US" dirty="0" smtClean="0"/>
              <a:t>We can</a:t>
            </a:r>
            <a:r>
              <a:rPr lang="en-US" baseline="0" dirty="0" smtClean="0"/>
              <a:t> use NREI-predicted carrying capacities to inform us about fish population status.  This cartoon illustrates the simplest interpretation of this idea:  populations predicted to have fewer fish than we observe during fish sample events might be considered overpopulated, while populations predicted to have more fish than we observe might be considered underpopulated.</a:t>
            </a:r>
            <a:endParaRPr lang="en-US" dirty="0"/>
          </a:p>
        </p:txBody>
      </p:sp>
      <p:sp>
        <p:nvSpPr>
          <p:cNvPr id="4" name="Slide Number Placeholder 3"/>
          <p:cNvSpPr>
            <a:spLocks noGrp="1"/>
          </p:cNvSpPr>
          <p:nvPr>
            <p:ph type="sldNum" sz="quarter" idx="10"/>
          </p:nvPr>
        </p:nvSpPr>
        <p:spPr/>
        <p:txBody>
          <a:bodyPr/>
          <a:lstStyle/>
          <a:p>
            <a:fld id="{C8309617-8C4F-4F9F-9C95-914761A24A93}" type="slidenum">
              <a:rPr lang="en-US" smtClean="0"/>
              <a:t>16</a:t>
            </a:fld>
            <a:endParaRPr lang="en-US"/>
          </a:p>
        </p:txBody>
      </p:sp>
    </p:spTree>
    <p:extLst>
      <p:ext uri="{BB962C8B-B14F-4D97-AF65-F5344CB8AC3E}">
        <p14:creationId xmlns:p14="http://schemas.microsoft.com/office/powerpoint/2010/main" val="3579252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originally had this as part of slide 8.  It is from the Asotin restoration plan document.  I thought it might be good to</a:t>
            </a:r>
            <a:r>
              <a:rPr lang="en-US" baseline="0" dirty="0" smtClean="0"/>
              <a:t> point out that we aren’t just using results from the pilot structures to guide us in our simulated erosion/deposition.  We are also using our design hypotheses.  I ended up taking it out b/c it looked busy and I figured that is something we could just say instead of showing it.  But I thought you might still like to have this here in case you wanted to paste it back in.</a:t>
            </a:r>
            <a:endParaRPr lang="en-US" dirty="0"/>
          </a:p>
        </p:txBody>
      </p:sp>
      <p:sp>
        <p:nvSpPr>
          <p:cNvPr id="4" name="Slide Number Placeholder 3"/>
          <p:cNvSpPr>
            <a:spLocks noGrp="1"/>
          </p:cNvSpPr>
          <p:nvPr>
            <p:ph type="sldNum" sz="quarter" idx="10"/>
          </p:nvPr>
        </p:nvSpPr>
        <p:spPr/>
        <p:txBody>
          <a:bodyPr/>
          <a:lstStyle/>
          <a:p>
            <a:fld id="{C8309617-8C4F-4F9F-9C95-914761A24A93}" type="slidenum">
              <a:rPr lang="en-US" smtClean="0"/>
              <a:t>17</a:t>
            </a:fld>
            <a:endParaRPr lang="en-US"/>
          </a:p>
        </p:txBody>
      </p:sp>
    </p:spTree>
    <p:extLst>
      <p:ext uri="{BB962C8B-B14F-4D97-AF65-F5344CB8AC3E}">
        <p14:creationId xmlns:p14="http://schemas.microsoft.com/office/powerpoint/2010/main" val="314956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NREI modeling process begins with </a:t>
            </a:r>
            <a:r>
              <a:rPr lang="en-US" dirty="0" smtClean="0"/>
              <a:t>CHaMP topo data.  Topo</a:t>
            </a:r>
            <a:r>
              <a:rPr lang="en-US" baseline="0" dirty="0" smtClean="0"/>
              <a:t> points and breaklines from CHaMP surveys</a:t>
            </a:r>
            <a:r>
              <a:rPr lang="en-US" dirty="0" smtClean="0"/>
              <a:t> are processed</a:t>
            </a:r>
            <a:r>
              <a:rPr lang="en-US" baseline="0" dirty="0" smtClean="0"/>
              <a:t> to create DEMs that are then used to produce hydraulic models describing flow patterns at CHaMP sites.</a:t>
            </a:r>
            <a:endParaRPr lang="en-US" dirty="0"/>
          </a:p>
        </p:txBody>
      </p:sp>
      <p:sp>
        <p:nvSpPr>
          <p:cNvPr id="4" name="Slide Number Placeholder 3"/>
          <p:cNvSpPr>
            <a:spLocks noGrp="1"/>
          </p:cNvSpPr>
          <p:nvPr>
            <p:ph type="sldNum" sz="quarter" idx="10"/>
          </p:nvPr>
        </p:nvSpPr>
        <p:spPr/>
        <p:txBody>
          <a:bodyPr/>
          <a:lstStyle/>
          <a:p>
            <a:fld id="{C8309617-8C4F-4F9F-9C95-914761A24A93}" type="slidenum">
              <a:rPr lang="en-US" smtClean="0"/>
              <a:t>3</a:t>
            </a:fld>
            <a:endParaRPr lang="en-US"/>
          </a:p>
        </p:txBody>
      </p:sp>
    </p:spTree>
    <p:extLst>
      <p:ext uri="{BB962C8B-B14F-4D97-AF65-F5344CB8AC3E}">
        <p14:creationId xmlns:p14="http://schemas.microsoft.com/office/powerpoint/2010/main" val="163997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the h</a:t>
            </a:r>
            <a:r>
              <a:rPr lang="en-US" dirty="0" smtClean="0"/>
              <a:t>ydraulic</a:t>
            </a:r>
            <a:r>
              <a:rPr lang="en-US" baseline="0" dirty="0" smtClean="0"/>
              <a:t> model, invertebrate drift, temperature, and fish information for each site serve as inputs to a mechanistic foraging and bioenergetics model.  The first thing this model does at a potential foraging location is estimate foraging success and energy intake.  Next, it estimates the metabolic costs of maintaining position in the current, and subtracts those costs from the energy intake to calculate the net rate of energy intake (NREI) for the evaluated foraging position.  The foraging model we are using is based the Hughes and Dill (1990) foraging model, which is perhaps the most well-documented and researched salmonid foraging model in the literature.</a:t>
            </a:r>
            <a:endParaRPr lang="en-US" dirty="0"/>
          </a:p>
        </p:txBody>
      </p:sp>
      <p:sp>
        <p:nvSpPr>
          <p:cNvPr id="4" name="Slide Number Placeholder 3"/>
          <p:cNvSpPr>
            <a:spLocks noGrp="1"/>
          </p:cNvSpPr>
          <p:nvPr>
            <p:ph type="sldNum" sz="quarter" idx="10"/>
          </p:nvPr>
        </p:nvSpPr>
        <p:spPr/>
        <p:txBody>
          <a:bodyPr/>
          <a:lstStyle/>
          <a:p>
            <a:fld id="{C8309617-8C4F-4F9F-9C95-914761A24A93}" type="slidenum">
              <a:rPr lang="en-US" smtClean="0"/>
              <a:t>4</a:t>
            </a:fld>
            <a:endParaRPr lang="en-US"/>
          </a:p>
        </p:txBody>
      </p:sp>
    </p:spTree>
    <p:extLst>
      <p:ext uri="{BB962C8B-B14F-4D97-AF65-F5344CB8AC3E}">
        <p14:creationId xmlns:p14="http://schemas.microsoft.com/office/powerpoint/2010/main" val="357925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calculate NREI at numerous points throughout the reach and water column, represented here by the black circles.  This figure is just an example, but the number of potential foraging locations is on the order of 10^4 for most CHaMP sites.  Points with NREI values &gt;= 0 are judged to support fish because this number corresponds to a fish being able to maintain its weight over time.  Green dots in the bottom figure represent those that met the requirements for supporting a fish.  Finally, we look at all the points capable of supporting fish and evaluate their proximity to one another in space using territoriality rules from the literature (based on Keeley and </a:t>
            </a:r>
            <a:r>
              <a:rPr lang="en-US" baseline="0" dirty="0" err="1" smtClean="0"/>
              <a:t>McPhail</a:t>
            </a:r>
            <a:r>
              <a:rPr lang="en-US" baseline="0" dirty="0" smtClean="0"/>
              <a:t> (1998) and </a:t>
            </a:r>
            <a:r>
              <a:rPr lang="en-US" baseline="0" dirty="0" err="1" smtClean="0"/>
              <a:t>Imre</a:t>
            </a:r>
            <a:r>
              <a:rPr lang="en-US" baseline="0" dirty="0" smtClean="0"/>
              <a:t>, Grant, and Keeley (2004)).  If two points are closer to each other than territory rules allow, the higher-NREI point is kept and the lower-NREI point is discarded.  After all points have been evaluated, the set of remaining points serves as a rough estimate of carrying capacity.</a:t>
            </a:r>
            <a:endParaRPr lang="en-US" dirty="0"/>
          </a:p>
        </p:txBody>
      </p:sp>
      <p:sp>
        <p:nvSpPr>
          <p:cNvPr id="4" name="Slide Number Placeholder 3"/>
          <p:cNvSpPr>
            <a:spLocks noGrp="1"/>
          </p:cNvSpPr>
          <p:nvPr>
            <p:ph type="sldNum" sz="quarter" idx="10"/>
          </p:nvPr>
        </p:nvSpPr>
        <p:spPr/>
        <p:txBody>
          <a:bodyPr/>
          <a:lstStyle/>
          <a:p>
            <a:fld id="{C8309617-8C4F-4F9F-9C95-914761A24A93}" type="slidenum">
              <a:rPr lang="en-US" smtClean="0"/>
              <a:t>5</a:t>
            </a:fld>
            <a:endParaRPr lang="en-US"/>
          </a:p>
        </p:txBody>
      </p:sp>
    </p:spTree>
    <p:extLst>
      <p:ext uri="{BB962C8B-B14F-4D97-AF65-F5344CB8AC3E}">
        <p14:creationId xmlns:p14="http://schemas.microsoft.com/office/powerpoint/2010/main" val="357925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done this in Asotin and JD</a:t>
            </a:r>
            <a:r>
              <a:rPr lang="en-US" baseline="0" dirty="0" smtClean="0"/>
              <a:t> using 2013 CHaMP data and are pleased with the results.  On the x-axis for both of these plots is our predicted carrying capacity, and on the y-axis is a population estimate generated using fish sample data.  The plotted circles represent sites in each basin.  We had 12 sites in Asotin and 18 sites in John Day.  We found different relationships for the two basins, but the results suggest the majority of sites in either basin might be below their carrying capacities.</a:t>
            </a:r>
          </a:p>
        </p:txBody>
      </p:sp>
      <p:sp>
        <p:nvSpPr>
          <p:cNvPr id="4" name="Slide Number Placeholder 3"/>
          <p:cNvSpPr>
            <a:spLocks noGrp="1"/>
          </p:cNvSpPr>
          <p:nvPr>
            <p:ph type="sldNum" sz="quarter" idx="10"/>
          </p:nvPr>
        </p:nvSpPr>
        <p:spPr/>
        <p:txBody>
          <a:bodyPr/>
          <a:lstStyle/>
          <a:p>
            <a:fld id="{C8309617-8C4F-4F9F-9C95-914761A24A93}" type="slidenum">
              <a:rPr lang="en-US" smtClean="0"/>
              <a:t>6</a:t>
            </a:fld>
            <a:endParaRPr lang="en-US"/>
          </a:p>
        </p:txBody>
      </p:sp>
    </p:spTree>
    <p:extLst>
      <p:ext uri="{BB962C8B-B14F-4D97-AF65-F5344CB8AC3E}">
        <p14:creationId xmlns:p14="http://schemas.microsoft.com/office/powerpoint/2010/main" val="357925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NREI models account for topography,</a:t>
            </a:r>
            <a:r>
              <a:rPr lang="en-US" baseline="0" dirty="0" smtClean="0"/>
              <a:t> temperature, food availability, and fish characteristics, we can use them to investigate alternative management strategies or proposed management interventions.  As an example of this, I’d like to talk about some work we did with the Asotin IMW project.  </a:t>
            </a:r>
            <a:endParaRPr lang="en-US" dirty="0"/>
          </a:p>
        </p:txBody>
      </p:sp>
      <p:sp>
        <p:nvSpPr>
          <p:cNvPr id="4" name="Slide Number Placeholder 3"/>
          <p:cNvSpPr>
            <a:spLocks noGrp="1"/>
          </p:cNvSpPr>
          <p:nvPr>
            <p:ph type="sldNum" sz="quarter" idx="10"/>
          </p:nvPr>
        </p:nvSpPr>
        <p:spPr/>
        <p:txBody>
          <a:bodyPr/>
          <a:lstStyle/>
          <a:p>
            <a:fld id="{C8309617-8C4F-4F9F-9C95-914761A24A93}" type="slidenum">
              <a:rPr lang="en-US" smtClean="0"/>
              <a:t>7</a:t>
            </a:fld>
            <a:endParaRPr lang="en-US"/>
          </a:p>
        </p:txBody>
      </p:sp>
    </p:spTree>
    <p:extLst>
      <p:ext uri="{BB962C8B-B14F-4D97-AF65-F5344CB8AC3E}">
        <p14:creationId xmlns:p14="http://schemas.microsoft.com/office/powerpoint/2010/main" val="357925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the</a:t>
            </a:r>
            <a:r>
              <a:rPr lang="en-US" baseline="0" dirty="0" smtClean="0"/>
              <a:t> Asotin IMW project, researchers are placing a number of LWD structures to test their effectiveness at increasing fish production.  Before they began installing the structures in treatment sites, they conducted a set of pilot structure experiments and collected topographic data near each pilot structure.  Here on the left you can see what these structures look like during installation and here is an example of a finished structure. </a:t>
            </a:r>
          </a:p>
          <a:p>
            <a:endParaRPr lang="en-US" baseline="0" dirty="0" smtClean="0"/>
          </a:p>
          <a:p>
            <a:r>
              <a:rPr lang="en-US" baseline="0" dirty="0" smtClean="0"/>
              <a:t>Researchers surveyed the structures in 2011 and again in 2012 after they’d been in place for one year, and we used this topographic data with the geomorphic change detection software to summarize geomorphic changes near pilot structures.  </a:t>
            </a:r>
          </a:p>
          <a:p>
            <a:endParaRPr lang="en-US" baseline="0" dirty="0" smtClean="0"/>
          </a:p>
          <a:p>
            <a:r>
              <a:rPr lang="en-US" baseline="0" dirty="0" smtClean="0"/>
              <a:t>Here is an example of what the GCD output looks like. Red in the picture represents areas of erosion while blue represents deposition.  We did this for each of the pilot structures and summarized the results.  Now that we had an idea of how streams in the watershed might change after structure installation, we had a good dataset to use NREI models to investigate how those geomorphic changes might influence the lives of fish.</a:t>
            </a:r>
            <a:endParaRPr lang="en-US" dirty="0" smtClean="0"/>
          </a:p>
        </p:txBody>
      </p:sp>
      <p:sp>
        <p:nvSpPr>
          <p:cNvPr id="4" name="Slide Number Placeholder 3"/>
          <p:cNvSpPr>
            <a:spLocks noGrp="1"/>
          </p:cNvSpPr>
          <p:nvPr>
            <p:ph type="sldNum" sz="quarter" idx="10"/>
          </p:nvPr>
        </p:nvSpPr>
        <p:spPr/>
        <p:txBody>
          <a:bodyPr/>
          <a:lstStyle/>
          <a:p>
            <a:fld id="{C8309617-8C4F-4F9F-9C95-914761A24A93}" type="slidenum">
              <a:rPr lang="en-US" smtClean="0"/>
              <a:t>8</a:t>
            </a:fld>
            <a:endParaRPr lang="en-US"/>
          </a:p>
        </p:txBody>
      </p:sp>
    </p:spTree>
    <p:extLst>
      <p:ext uri="{BB962C8B-B14F-4D97-AF65-F5344CB8AC3E}">
        <p14:creationId xmlns:p14="http://schemas.microsoft.com/office/powerpoint/2010/main" val="357925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with the original topography</a:t>
            </a:r>
            <a:r>
              <a:rPr lang="en-US" baseline="0" dirty="0" smtClean="0"/>
              <a:t> that can be seen h</a:t>
            </a:r>
            <a:r>
              <a:rPr lang="en-US" dirty="0" smtClean="0"/>
              <a:t>ere on the left</a:t>
            </a:r>
            <a:r>
              <a:rPr lang="en-US" baseline="0" dirty="0" smtClean="0"/>
              <a:t>.  This is a section of a treatment site in SF Asotin.  The yellow lines are elevation contours.  We took this topography and modified it using the summarized information from the pilot structure experiments.  Basically, we were trying to see what similar changes might mean for fish if structures at this treatment site acted similarly to the pilot structures.  </a:t>
            </a:r>
          </a:p>
          <a:p>
            <a:endParaRPr lang="en-US" baseline="0" dirty="0" smtClean="0"/>
          </a:p>
          <a:p>
            <a:r>
              <a:rPr lang="en-US" baseline="0" dirty="0" smtClean="0"/>
              <a:t>The resulting topography is on the right.  The yellow lines are still there, and the log icons represent LWD structure locations.  You can see where we made changes in red and blue.  Red changes represent areas of simulated erosion and blue changes represent areas of simulated deposition.  These changes are consistent with what we saw in the pilot structure experiments.</a:t>
            </a:r>
          </a:p>
          <a:p>
            <a:endParaRPr lang="en-US" baseline="0" dirty="0" smtClean="0"/>
          </a:p>
          <a:p>
            <a:r>
              <a:rPr lang="en-US" baseline="0" dirty="0" smtClean="0"/>
              <a:t>Once the simulated erosion, deposition, and LWD structures were in place, we simulated hydraulics and NREI for both the existing topography and the simulated change scenario while holding all other model inputs constant.  </a:t>
            </a:r>
          </a:p>
        </p:txBody>
      </p:sp>
      <p:sp>
        <p:nvSpPr>
          <p:cNvPr id="4" name="Slide Number Placeholder 3"/>
          <p:cNvSpPr>
            <a:spLocks noGrp="1"/>
          </p:cNvSpPr>
          <p:nvPr>
            <p:ph type="sldNum" sz="quarter" idx="10"/>
          </p:nvPr>
        </p:nvSpPr>
        <p:spPr/>
        <p:txBody>
          <a:bodyPr/>
          <a:lstStyle/>
          <a:p>
            <a:fld id="{C8309617-8C4F-4F9F-9C95-914761A24A93}" type="slidenum">
              <a:rPr lang="en-US" smtClean="0"/>
              <a:t>9</a:t>
            </a:fld>
            <a:endParaRPr lang="en-US"/>
          </a:p>
        </p:txBody>
      </p:sp>
    </p:spTree>
    <p:extLst>
      <p:ext uri="{BB962C8B-B14F-4D97-AF65-F5344CB8AC3E}">
        <p14:creationId xmlns:p14="http://schemas.microsoft.com/office/powerpoint/2010/main" val="3579252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results.  On the left, you can see the NREI map of the site prior</a:t>
            </a:r>
            <a:r>
              <a:rPr lang="en-US" baseline="0" dirty="0" smtClean="0"/>
              <a:t> to LWD structure installation.  For both of these maps red corresponds to poor NREI and green corresponds to good NREI values.  Yellow represents an NREI value of zero.</a:t>
            </a:r>
          </a:p>
          <a:p>
            <a:endParaRPr lang="en-US" baseline="0" dirty="0" smtClean="0"/>
          </a:p>
          <a:p>
            <a:r>
              <a:rPr lang="en-US" baseline="0" dirty="0" smtClean="0"/>
              <a:t>As you can see, NREI values are generally higher in the simulated change scenario on the right, suggesting that the structures could improve the lives of fish and make it easier for them to maintain or gain weight.  A simple explanation for why these two topography sets resulted in different NREI values is that the structures and their associated geomorphic responses generally slowed water and caused some pooling, providing a higher proportion of favorable foraging locations and higher net rate of energy intake values in many places.</a:t>
            </a:r>
          </a:p>
          <a:p>
            <a:endParaRPr lang="en-US" baseline="0" dirty="0" smtClean="0"/>
          </a:p>
          <a:p>
            <a:r>
              <a:rPr lang="en-US" baseline="0" dirty="0" smtClean="0"/>
              <a:t>This particular example dealt with geomorphic changes, but NREI models could also be used to help understand how changes in temperature, food availability, or fish populations size structure might alter habitat use or suitability.  </a:t>
            </a:r>
            <a:endParaRPr lang="en-US" dirty="0"/>
          </a:p>
        </p:txBody>
      </p:sp>
      <p:sp>
        <p:nvSpPr>
          <p:cNvPr id="4" name="Slide Number Placeholder 3"/>
          <p:cNvSpPr>
            <a:spLocks noGrp="1"/>
          </p:cNvSpPr>
          <p:nvPr>
            <p:ph type="sldNum" sz="quarter" idx="10"/>
          </p:nvPr>
        </p:nvSpPr>
        <p:spPr/>
        <p:txBody>
          <a:bodyPr/>
          <a:lstStyle/>
          <a:p>
            <a:fld id="{C8309617-8C4F-4F9F-9C95-914761A24A93}" type="slidenum">
              <a:rPr lang="en-US" smtClean="0"/>
              <a:t>10</a:t>
            </a:fld>
            <a:endParaRPr lang="en-US"/>
          </a:p>
        </p:txBody>
      </p:sp>
    </p:spTree>
    <p:extLst>
      <p:ext uri="{BB962C8B-B14F-4D97-AF65-F5344CB8AC3E}">
        <p14:creationId xmlns:p14="http://schemas.microsoft.com/office/powerpoint/2010/main" val="357925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223B4B-B28B-4ED6-92E5-4ADEBB352B6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105992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223B4B-B28B-4ED6-92E5-4ADEBB352B6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300330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223B4B-B28B-4ED6-92E5-4ADEBB352B6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189058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223B4B-B28B-4ED6-92E5-4ADEBB352B6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242384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23B4B-B28B-4ED6-92E5-4ADEBB352B6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393187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223B4B-B28B-4ED6-92E5-4ADEBB352B61}"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172119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223B4B-B28B-4ED6-92E5-4ADEBB352B61}" type="datetimeFigureOut">
              <a:rPr lang="en-US" smtClean="0"/>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367437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223B4B-B28B-4ED6-92E5-4ADEBB352B61}" type="datetimeFigureOut">
              <a:rPr lang="en-US" smtClean="0"/>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267591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23B4B-B28B-4ED6-92E5-4ADEBB352B61}" type="datetimeFigureOut">
              <a:rPr lang="en-US" smtClean="0"/>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216604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23B4B-B28B-4ED6-92E5-4ADEBB352B61}"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154880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23B4B-B28B-4ED6-92E5-4ADEBB352B61}"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237574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23B4B-B28B-4ED6-92E5-4ADEBB352B61}" type="datetimeFigureOut">
              <a:rPr lang="en-US" smtClean="0"/>
              <a:t>2/26/2014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A0217-36FF-4292-8FCC-64351BAAAA87}" type="slidenum">
              <a:rPr lang="en-US" smtClean="0"/>
              <a:t>‹#›</a:t>
            </a:fld>
            <a:endParaRPr lang="en-US"/>
          </a:p>
        </p:txBody>
      </p:sp>
    </p:spTree>
    <p:extLst>
      <p:ext uri="{BB962C8B-B14F-4D97-AF65-F5344CB8AC3E}">
        <p14:creationId xmlns:p14="http://schemas.microsoft.com/office/powerpoint/2010/main" val="2722571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2.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wmf"/><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78428" y="271491"/>
            <a:ext cx="8460058"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latin typeface="Tahoma" panose="020B0604030504040204" pitchFamily="34" charset="0"/>
                <a:ea typeface="Tahoma" panose="020B0604030504040204" pitchFamily="34" charset="0"/>
                <a:cs typeface="Tahoma" panose="020B0604030504040204" pitchFamily="34" charset="0"/>
              </a:rPr>
              <a:t>Net Rate of Energy Intake</a:t>
            </a:r>
          </a:p>
          <a:p>
            <a:r>
              <a:rPr lang="en-US" sz="2400" b="1" dirty="0" smtClean="0"/>
              <a:t>(NREI)</a:t>
            </a:r>
            <a:endParaRPr lang="en-US" sz="2400" b="1" dirty="0"/>
          </a:p>
        </p:txBody>
      </p:sp>
      <p:sp>
        <p:nvSpPr>
          <p:cNvPr id="3" name="Content Placeholder 2"/>
          <p:cNvSpPr txBox="1">
            <a:spLocks/>
          </p:cNvSpPr>
          <p:nvPr/>
        </p:nvSpPr>
        <p:spPr>
          <a:xfrm>
            <a:off x="829369" y="1742726"/>
            <a:ext cx="78867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i="1" dirty="0" smtClean="0"/>
          </a:p>
          <a:p>
            <a:r>
              <a:rPr lang="en-US" sz="2200" dirty="0" err="1" smtClean="0">
                <a:solidFill>
                  <a:schemeClr val="accent1">
                    <a:lumMod val="50000"/>
                  </a:schemeClr>
                </a:solidFill>
              </a:rPr>
              <a:t>CHaMP</a:t>
            </a:r>
            <a:r>
              <a:rPr lang="en-US" sz="2200" dirty="0" smtClean="0">
                <a:solidFill>
                  <a:schemeClr val="accent1">
                    <a:lumMod val="50000"/>
                  </a:schemeClr>
                </a:solidFill>
              </a:rPr>
              <a:t> and ISEMP State of the Science Workshop</a:t>
            </a:r>
          </a:p>
          <a:p>
            <a:r>
              <a:rPr lang="en-US" sz="1800" dirty="0" smtClean="0">
                <a:solidFill>
                  <a:schemeClr val="accent1">
                    <a:lumMod val="50000"/>
                  </a:schemeClr>
                </a:solidFill>
              </a:rPr>
              <a:t>Portland, Oregon – February 25</a:t>
            </a:r>
            <a:r>
              <a:rPr lang="en-US" sz="1800" baseline="30000" dirty="0" smtClean="0">
                <a:solidFill>
                  <a:schemeClr val="accent1">
                    <a:lumMod val="50000"/>
                  </a:schemeClr>
                </a:solidFill>
              </a:rPr>
              <a:t>th</a:t>
            </a:r>
            <a:r>
              <a:rPr lang="en-US" sz="1800" dirty="0" smtClean="0">
                <a:solidFill>
                  <a:schemeClr val="accent1">
                    <a:lumMod val="50000"/>
                  </a:schemeClr>
                </a:solidFill>
              </a:rPr>
              <a:t> and 26</a:t>
            </a:r>
            <a:r>
              <a:rPr lang="en-US" sz="1800" baseline="30000" dirty="0" smtClean="0">
                <a:solidFill>
                  <a:schemeClr val="accent1">
                    <a:lumMod val="50000"/>
                  </a:schemeClr>
                </a:solidFill>
              </a:rPr>
              <a:t>th</a:t>
            </a:r>
            <a:r>
              <a:rPr lang="en-US" sz="1800" dirty="0" smtClean="0">
                <a:solidFill>
                  <a:schemeClr val="accent1">
                    <a:lumMod val="50000"/>
                  </a:schemeClr>
                </a:solidFill>
              </a:rPr>
              <a:t>, 2014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240" y="3487681"/>
            <a:ext cx="2434213" cy="6761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6682" y="3359633"/>
            <a:ext cx="1023551" cy="804218"/>
          </a:xfrm>
          <a:prstGeom prst="rect">
            <a:avLst/>
          </a:prstGeom>
        </p:spPr>
      </p:pic>
      <p:sp>
        <p:nvSpPr>
          <p:cNvPr id="4" name="TextBox 3"/>
          <p:cNvSpPr txBox="1"/>
          <p:nvPr/>
        </p:nvSpPr>
        <p:spPr>
          <a:xfrm>
            <a:off x="2183742" y="3435707"/>
            <a:ext cx="3144643" cy="954107"/>
          </a:xfrm>
          <a:prstGeom prst="rect">
            <a:avLst/>
          </a:prstGeom>
          <a:noFill/>
        </p:spPr>
        <p:txBody>
          <a:bodyPr wrap="square" rtlCol="0">
            <a:spAutoFit/>
          </a:bodyPr>
          <a:lstStyle/>
          <a:p>
            <a:r>
              <a:rPr lang="en-US" sz="1400" dirty="0" smtClean="0">
                <a:latin typeface="+mj-lt"/>
              </a:rPr>
              <a:t>Presenter:</a:t>
            </a:r>
          </a:p>
          <a:p>
            <a:r>
              <a:rPr lang="en-US" sz="2200" dirty="0" smtClean="0">
                <a:latin typeface="+mj-lt"/>
              </a:rPr>
              <a:t>Nick Bouwes</a:t>
            </a:r>
          </a:p>
          <a:p>
            <a:r>
              <a:rPr lang="en-US" dirty="0" smtClean="0"/>
              <a:t>      </a:t>
            </a:r>
            <a:endParaRPr lang="en-US" dirty="0"/>
          </a:p>
        </p:txBody>
      </p:sp>
      <p:sp>
        <p:nvSpPr>
          <p:cNvPr id="7" name="TextBox 6"/>
          <p:cNvSpPr txBox="1"/>
          <p:nvPr/>
        </p:nvSpPr>
        <p:spPr>
          <a:xfrm>
            <a:off x="2183742" y="4414928"/>
            <a:ext cx="5336711" cy="1261884"/>
          </a:xfrm>
          <a:prstGeom prst="rect">
            <a:avLst/>
          </a:prstGeom>
          <a:noFill/>
        </p:spPr>
        <p:txBody>
          <a:bodyPr wrap="square" rtlCol="0">
            <a:spAutoFit/>
          </a:bodyPr>
          <a:lstStyle/>
          <a:p>
            <a:r>
              <a:rPr lang="en-US" sz="1400" dirty="0" smtClean="0">
                <a:latin typeface="+mj-lt"/>
              </a:rPr>
              <a:t>Collaborators:</a:t>
            </a:r>
          </a:p>
          <a:p>
            <a:r>
              <a:rPr lang="en-US" sz="2200" dirty="0" smtClean="0">
                <a:latin typeface="+mj-lt"/>
              </a:rPr>
              <a:t>Eric </a:t>
            </a:r>
            <a:r>
              <a:rPr lang="en-US" sz="2200" dirty="0" smtClean="0">
                <a:latin typeface="+mj-lt"/>
              </a:rPr>
              <a:t>Wall, Carl Saunders, Matt </a:t>
            </a:r>
            <a:r>
              <a:rPr lang="en-US" sz="2200" dirty="0" err="1" smtClean="0">
                <a:latin typeface="+mj-lt"/>
              </a:rPr>
              <a:t>Nahorniak</a:t>
            </a:r>
            <a:r>
              <a:rPr lang="en-US" sz="2200" dirty="0" smtClean="0">
                <a:latin typeface="+mj-lt"/>
              </a:rPr>
              <a:t>, Joe Wheaton</a:t>
            </a:r>
            <a:endParaRPr lang="en-US" sz="2200" dirty="0" smtClean="0">
              <a:latin typeface="+mj-lt"/>
            </a:endParaRPr>
          </a:p>
          <a:p>
            <a:r>
              <a:rPr lang="en-US" dirty="0" smtClean="0"/>
              <a:t>      </a:t>
            </a:r>
            <a:endParaRPr lang="en-US" dirty="0"/>
          </a:p>
        </p:txBody>
      </p:sp>
    </p:spTree>
    <p:extLst>
      <p:ext uri="{BB962C8B-B14F-4D97-AF65-F5344CB8AC3E}">
        <p14:creationId xmlns:p14="http://schemas.microsoft.com/office/powerpoint/2010/main" val="3920562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elr\Desktop\FebChampStoryBoardStuff\NREI_Presentation\imagesAndFigures\AsotinSF_2012Stoplight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5988" y="1154330"/>
            <a:ext cx="2873639" cy="524865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elr\Desktop\FebChampStoryBoardStuff\NREI_Presentation\imagesAndFigures\AsotinSF_2012RS_Stoplight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1827" y="1155467"/>
            <a:ext cx="2873639" cy="5248656"/>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5417941" y="945931"/>
            <a:ext cx="1917144"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Potential NREI</a:t>
            </a:r>
            <a:endParaRPr lang="en-US" sz="1800" dirty="0"/>
          </a:p>
        </p:txBody>
      </p:sp>
      <p:sp>
        <p:nvSpPr>
          <p:cNvPr id="4" name="Title 1"/>
          <p:cNvSpPr txBox="1">
            <a:spLocks noGrp="1"/>
          </p:cNvSpPr>
          <p:nvPr>
            <p:ph type="title"/>
          </p:nvPr>
        </p:nvSpPr>
        <p:spPr>
          <a:xfrm>
            <a:off x="475488" y="0"/>
            <a:ext cx="8229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NREI models and recovery planning (continued)</a:t>
            </a:r>
            <a:endParaRPr lang="en-US" sz="3200" b="1" dirty="0">
              <a:latin typeface="+mn-lt"/>
            </a:endParaRPr>
          </a:p>
        </p:txBody>
      </p:sp>
      <p:pic>
        <p:nvPicPr>
          <p:cNvPr id="22" name="Picture 6" descr="C:\Users\elr\Desktop\FebChampStoryBoardStuff\NREI_Presentation\imagesAndFigures\OneStructu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8302" y="3779795"/>
            <a:ext cx="916429" cy="577350"/>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
          <p:cNvSpPr txBox="1">
            <a:spLocks/>
          </p:cNvSpPr>
          <p:nvPr/>
        </p:nvSpPr>
        <p:spPr>
          <a:xfrm>
            <a:off x="4043432" y="4264972"/>
            <a:ext cx="1217914"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dirty="0" smtClean="0"/>
              <a:t>Wood</a:t>
            </a:r>
          </a:p>
          <a:p>
            <a:pPr marL="0" indent="0" algn="ctr">
              <a:spcBef>
                <a:spcPts val="0"/>
              </a:spcBef>
              <a:buNone/>
            </a:pPr>
            <a:r>
              <a:rPr lang="en-US" sz="1800" dirty="0" smtClean="0"/>
              <a:t>Structures</a:t>
            </a:r>
            <a:endParaRPr lang="en-US" sz="1800" dirty="0"/>
          </a:p>
        </p:txBody>
      </p:sp>
      <p:grpSp>
        <p:nvGrpSpPr>
          <p:cNvPr id="11" name="Group 10"/>
          <p:cNvGrpSpPr/>
          <p:nvPr/>
        </p:nvGrpSpPr>
        <p:grpSpPr>
          <a:xfrm>
            <a:off x="3945227" y="5715234"/>
            <a:ext cx="1641079" cy="396579"/>
            <a:chOff x="3948182" y="5678422"/>
            <a:chExt cx="1641079" cy="396579"/>
          </a:xfrm>
        </p:grpSpPr>
        <p:cxnSp>
          <p:nvCxnSpPr>
            <p:cNvPr id="5" name="Straight Connector 4"/>
            <p:cNvCxnSpPr/>
            <p:nvPr/>
          </p:nvCxnSpPr>
          <p:spPr>
            <a:xfrm rot="5400000">
              <a:off x="4681087" y="5074919"/>
              <a:ext cx="0" cy="1207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77583" y="5678423"/>
              <a:ext cx="0" cy="100965"/>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84591" y="5678423"/>
              <a:ext cx="0" cy="100965"/>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78471" y="5678423"/>
              <a:ext cx="0" cy="100965"/>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88821" y="5681183"/>
              <a:ext cx="0" cy="100965"/>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369696" y="5678422"/>
              <a:ext cx="0" cy="100965"/>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948182" y="5770480"/>
              <a:ext cx="1641079" cy="304521"/>
              <a:chOff x="4057910" y="5980792"/>
              <a:chExt cx="1641079" cy="304521"/>
            </a:xfrm>
          </p:grpSpPr>
          <p:sp>
            <p:nvSpPr>
              <p:cNvPr id="33" name="Content Placeholder 2"/>
              <p:cNvSpPr txBox="1">
                <a:spLocks/>
              </p:cNvSpPr>
              <p:nvPr/>
            </p:nvSpPr>
            <p:spPr>
              <a:xfrm>
                <a:off x="4057910" y="5980792"/>
                <a:ext cx="252876" cy="20301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smtClean="0"/>
                  <a:t>0</a:t>
                </a:r>
                <a:endParaRPr lang="en-US" sz="1200" dirty="0"/>
              </a:p>
            </p:txBody>
          </p:sp>
          <p:sp>
            <p:nvSpPr>
              <p:cNvPr id="34" name="Content Placeholder 2"/>
              <p:cNvSpPr txBox="1">
                <a:spLocks/>
              </p:cNvSpPr>
              <p:nvPr/>
            </p:nvSpPr>
            <p:spPr>
              <a:xfrm>
                <a:off x="4669248" y="5980792"/>
                <a:ext cx="252876" cy="20301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a:t>5</a:t>
                </a:r>
              </a:p>
            </p:txBody>
          </p:sp>
          <p:sp>
            <p:nvSpPr>
              <p:cNvPr id="36" name="Content Placeholder 2"/>
              <p:cNvSpPr txBox="1">
                <a:spLocks/>
              </p:cNvSpPr>
              <p:nvPr/>
            </p:nvSpPr>
            <p:spPr>
              <a:xfrm>
                <a:off x="5242049" y="5980792"/>
                <a:ext cx="304540" cy="20301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smtClean="0"/>
                  <a:t>10</a:t>
                </a:r>
                <a:endParaRPr lang="en-US" sz="1200" dirty="0"/>
              </a:p>
            </p:txBody>
          </p:sp>
          <p:sp>
            <p:nvSpPr>
              <p:cNvPr id="40" name="Content Placeholder 2"/>
              <p:cNvSpPr txBox="1">
                <a:spLocks/>
              </p:cNvSpPr>
              <p:nvPr/>
            </p:nvSpPr>
            <p:spPr>
              <a:xfrm>
                <a:off x="5035550" y="6082299"/>
                <a:ext cx="663439" cy="203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smtClean="0"/>
                  <a:t>meters</a:t>
                </a:r>
                <a:endParaRPr lang="en-US" sz="1200" dirty="0"/>
              </a:p>
            </p:txBody>
          </p:sp>
        </p:grpSp>
      </p:grpSp>
      <p:grpSp>
        <p:nvGrpSpPr>
          <p:cNvPr id="10" name="Group 9"/>
          <p:cNvGrpSpPr/>
          <p:nvPr/>
        </p:nvGrpSpPr>
        <p:grpSpPr>
          <a:xfrm>
            <a:off x="1076525" y="5055104"/>
            <a:ext cx="347509" cy="803386"/>
            <a:chOff x="640043" y="4451663"/>
            <a:chExt cx="347509" cy="803386"/>
          </a:xfrm>
        </p:grpSpPr>
        <p:cxnSp>
          <p:nvCxnSpPr>
            <p:cNvPr id="9" name="Straight Connector 8"/>
            <p:cNvCxnSpPr/>
            <p:nvPr/>
          </p:nvCxnSpPr>
          <p:spPr>
            <a:xfrm>
              <a:off x="987552" y="4590288"/>
              <a:ext cx="0" cy="431024"/>
            </a:xfrm>
            <a:prstGeom prst="line">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44" name="Content Placeholder 2"/>
            <p:cNvSpPr txBox="1">
              <a:spLocks/>
            </p:cNvSpPr>
            <p:nvPr/>
          </p:nvSpPr>
          <p:spPr>
            <a:xfrm rot="16200000">
              <a:off x="403623" y="4688083"/>
              <a:ext cx="803386" cy="330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Flow</a:t>
              </a:r>
              <a:endParaRPr lang="en-US" sz="1800" dirty="0"/>
            </a:p>
          </p:txBody>
        </p:sp>
      </p:grpSp>
      <p:sp>
        <p:nvSpPr>
          <p:cNvPr id="49" name="Content Placeholder 2"/>
          <p:cNvSpPr txBox="1">
            <a:spLocks/>
          </p:cNvSpPr>
          <p:nvPr/>
        </p:nvSpPr>
        <p:spPr>
          <a:xfrm>
            <a:off x="1076525" y="945931"/>
            <a:ext cx="2893105"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NREI Before LWD Structures</a:t>
            </a:r>
            <a:endParaRPr lang="en-US" sz="1800" dirty="0"/>
          </a:p>
        </p:txBody>
      </p:sp>
      <p:pic>
        <p:nvPicPr>
          <p:cNvPr id="6153" name="Picture 9" descr="C:\Users\elr\Desktop\FebChampStoryBoardStuff\NREI_Presentation\imagesAndFigures\nreiLegendIte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7776" y="1743075"/>
            <a:ext cx="1339688" cy="166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837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325563"/>
            <a:ext cx="7886700" cy="4351338"/>
          </a:xfrm>
        </p:spPr>
        <p:txBody>
          <a:bodyPr>
            <a:normAutofit/>
          </a:bodyPr>
          <a:lstStyle/>
          <a:p>
            <a:r>
              <a:rPr lang="en-US" sz="2400" dirty="0" smtClean="0"/>
              <a:t>NREI models can be used to track the progress of management interventions resulting in changes to:</a:t>
            </a:r>
          </a:p>
          <a:p>
            <a:pPr lvl="1"/>
            <a:r>
              <a:rPr lang="en-US" sz="2000" dirty="0" smtClean="0"/>
              <a:t>Topography</a:t>
            </a:r>
          </a:p>
          <a:p>
            <a:pPr lvl="1"/>
            <a:r>
              <a:rPr lang="en-US" sz="2000" dirty="0" smtClean="0"/>
              <a:t>Temperature</a:t>
            </a:r>
          </a:p>
          <a:p>
            <a:pPr lvl="1"/>
            <a:r>
              <a:rPr lang="en-US" sz="2000" dirty="0" smtClean="0"/>
              <a:t>Food availability</a:t>
            </a:r>
          </a:p>
          <a:p>
            <a:pPr lvl="1"/>
            <a:r>
              <a:rPr lang="en-US" sz="2000" dirty="0" smtClean="0"/>
              <a:t>Fish characteristics</a:t>
            </a:r>
          </a:p>
          <a:p>
            <a:r>
              <a:rPr lang="en-US" sz="2400" dirty="0" smtClean="0"/>
              <a:t>Asotin</a:t>
            </a:r>
            <a:r>
              <a:rPr lang="en-US" dirty="0" smtClean="0"/>
              <a:t> IMW example revisited</a:t>
            </a:r>
            <a:endParaRPr lang="en-US" dirty="0"/>
          </a:p>
        </p:txBody>
      </p:sp>
      <p:sp>
        <p:nvSpPr>
          <p:cNvPr id="5" name="Title 1"/>
          <p:cNvSpPr txBox="1">
            <a:spLocks/>
          </p:cNvSpPr>
          <p:nvPr/>
        </p:nvSpPr>
        <p:spPr>
          <a:xfrm>
            <a:off x="628650" y="0"/>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NREI models and effectiveness of management interventions</a:t>
            </a:r>
            <a:endParaRPr lang="en-US" sz="3200" b="1" dirty="0">
              <a:latin typeface="+mn-lt"/>
            </a:endParaRPr>
          </a:p>
        </p:txBody>
      </p:sp>
    </p:spTree>
    <p:extLst>
      <p:ext uri="{BB962C8B-B14F-4D97-AF65-F5344CB8AC3E}">
        <p14:creationId xmlns:p14="http://schemas.microsoft.com/office/powerpoint/2010/main" val="3411662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elr\Desktop\FebChampStoryBoardStuff\ImagesFigures\NREI_Pres_exports\2012Topo_NREI_HigherQ_ForCompWPo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58" y="1203905"/>
            <a:ext cx="5356623" cy="55778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noGrp="1"/>
          </p:cNvSpPr>
          <p:nvPr>
            <p:ph type="title"/>
          </p:nvPr>
        </p:nvSpPr>
        <p:spPr>
          <a:xfrm>
            <a:off x="628650" y="0"/>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NREI models and effectiveness of management interventions (continued)</a:t>
            </a:r>
            <a:endParaRPr lang="en-US" sz="3200" b="1" dirty="0">
              <a:latin typeface="+mn-lt"/>
            </a:endParaRPr>
          </a:p>
        </p:txBody>
      </p:sp>
      <p:grpSp>
        <p:nvGrpSpPr>
          <p:cNvPr id="29" name="Group 28"/>
          <p:cNvGrpSpPr/>
          <p:nvPr/>
        </p:nvGrpSpPr>
        <p:grpSpPr>
          <a:xfrm>
            <a:off x="3787377" y="1132173"/>
            <a:ext cx="5356623" cy="5649572"/>
            <a:chOff x="3787377" y="1371663"/>
            <a:chExt cx="5356623" cy="5649572"/>
          </a:xfrm>
        </p:grpSpPr>
        <p:grpSp>
          <p:nvGrpSpPr>
            <p:cNvPr id="3" name="Group 2"/>
            <p:cNvGrpSpPr/>
            <p:nvPr/>
          </p:nvGrpSpPr>
          <p:grpSpPr>
            <a:xfrm>
              <a:off x="3787377" y="1443395"/>
              <a:ext cx="5356623" cy="5577840"/>
              <a:chOff x="3787377" y="1443395"/>
              <a:chExt cx="5356623" cy="5577840"/>
            </a:xfrm>
          </p:grpSpPr>
          <p:pic>
            <p:nvPicPr>
              <p:cNvPr id="7172" name="Picture 4" descr="C:\Users\elr\Desktop\FebChampStoryBoardStuff\ImagesFigures\NREI_Pres_exports\2012Topo_NREI_HigherQ_PostForCompWP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7377" y="1443395"/>
                <a:ext cx="5356623" cy="55778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C:\Users\elr\Desktop\FebChampStoryBoardStuff\NREI_Presentation\imagesAndFigures\AsotinSF_log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541" y="1597433"/>
                <a:ext cx="2742773" cy="500201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ontent Placeholder 2"/>
            <p:cNvSpPr txBox="1">
              <a:spLocks/>
            </p:cNvSpPr>
            <p:nvPr/>
          </p:nvSpPr>
          <p:spPr>
            <a:xfrm>
              <a:off x="5284591" y="1371663"/>
              <a:ext cx="1917144"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After 6 Months</a:t>
              </a:r>
              <a:endParaRPr lang="en-US" sz="1800" dirty="0"/>
            </a:p>
          </p:txBody>
        </p:sp>
      </p:grpSp>
      <p:sp>
        <p:nvSpPr>
          <p:cNvPr id="10" name="Content Placeholder 2"/>
          <p:cNvSpPr txBox="1">
            <a:spLocks/>
          </p:cNvSpPr>
          <p:nvPr/>
        </p:nvSpPr>
        <p:spPr>
          <a:xfrm>
            <a:off x="1222716" y="1132173"/>
            <a:ext cx="2893105"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NREI Before LWD Structures</a:t>
            </a:r>
            <a:endParaRPr lang="en-US" sz="1800" dirty="0"/>
          </a:p>
        </p:txBody>
      </p:sp>
      <p:pic>
        <p:nvPicPr>
          <p:cNvPr id="12" name="Picture 6" descr="C:\Users\elr\Desktop\FebChampStoryBoardStuff\NREI_Presentation\imagesAndFigures\OneStructu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8669" y="3875045"/>
            <a:ext cx="916429" cy="57735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4039627" y="4360222"/>
            <a:ext cx="1217914"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dirty="0" smtClean="0"/>
              <a:t>Wood</a:t>
            </a:r>
          </a:p>
          <a:p>
            <a:pPr marL="0" indent="0" algn="ctr">
              <a:spcBef>
                <a:spcPts val="0"/>
              </a:spcBef>
              <a:buNone/>
            </a:pPr>
            <a:r>
              <a:rPr lang="en-US" sz="1800" dirty="0" smtClean="0"/>
              <a:t>Structures</a:t>
            </a:r>
            <a:endParaRPr lang="en-US" sz="1800" dirty="0"/>
          </a:p>
        </p:txBody>
      </p:sp>
      <p:cxnSp>
        <p:nvCxnSpPr>
          <p:cNvPr id="14" name="Straight Connector 13"/>
          <p:cNvCxnSpPr/>
          <p:nvPr/>
        </p:nvCxnSpPr>
        <p:spPr>
          <a:xfrm rot="5400000">
            <a:off x="4681087" y="5074919"/>
            <a:ext cx="0" cy="1207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77583" y="5678423"/>
            <a:ext cx="0" cy="100965"/>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84591" y="5678423"/>
            <a:ext cx="0" cy="100965"/>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78471" y="5678423"/>
            <a:ext cx="0" cy="100965"/>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88821" y="5681183"/>
            <a:ext cx="0" cy="100965"/>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69696" y="5678422"/>
            <a:ext cx="0" cy="100965"/>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948182" y="5770480"/>
            <a:ext cx="1641079" cy="304521"/>
            <a:chOff x="4057910" y="5980792"/>
            <a:chExt cx="1641079" cy="304521"/>
          </a:xfrm>
        </p:grpSpPr>
        <p:sp>
          <p:nvSpPr>
            <p:cNvPr id="21" name="Content Placeholder 2"/>
            <p:cNvSpPr txBox="1">
              <a:spLocks/>
            </p:cNvSpPr>
            <p:nvPr/>
          </p:nvSpPr>
          <p:spPr>
            <a:xfrm>
              <a:off x="4057910" y="5980792"/>
              <a:ext cx="252876" cy="20301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smtClean="0"/>
                <a:t>0</a:t>
              </a:r>
              <a:endParaRPr lang="en-US" sz="1200" dirty="0"/>
            </a:p>
          </p:txBody>
        </p:sp>
        <p:sp>
          <p:nvSpPr>
            <p:cNvPr id="22" name="Content Placeholder 2"/>
            <p:cNvSpPr txBox="1">
              <a:spLocks/>
            </p:cNvSpPr>
            <p:nvPr/>
          </p:nvSpPr>
          <p:spPr>
            <a:xfrm>
              <a:off x="4669248" y="5980792"/>
              <a:ext cx="252876" cy="20301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a:t>5</a:t>
              </a:r>
            </a:p>
          </p:txBody>
        </p:sp>
        <p:sp>
          <p:nvSpPr>
            <p:cNvPr id="23" name="Content Placeholder 2"/>
            <p:cNvSpPr txBox="1">
              <a:spLocks/>
            </p:cNvSpPr>
            <p:nvPr/>
          </p:nvSpPr>
          <p:spPr>
            <a:xfrm>
              <a:off x="5242049" y="5980792"/>
              <a:ext cx="304540" cy="20301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smtClean="0"/>
                <a:t>10</a:t>
              </a:r>
              <a:endParaRPr lang="en-US" sz="1200" dirty="0"/>
            </a:p>
          </p:txBody>
        </p:sp>
        <p:sp>
          <p:nvSpPr>
            <p:cNvPr id="24" name="Content Placeholder 2"/>
            <p:cNvSpPr txBox="1">
              <a:spLocks/>
            </p:cNvSpPr>
            <p:nvPr/>
          </p:nvSpPr>
          <p:spPr>
            <a:xfrm>
              <a:off x="5035550" y="6082299"/>
              <a:ext cx="663439" cy="203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smtClean="0"/>
                <a:t>meters</a:t>
              </a:r>
              <a:endParaRPr lang="en-US" sz="1200" dirty="0"/>
            </a:p>
          </p:txBody>
        </p:sp>
      </p:grpSp>
      <p:grpSp>
        <p:nvGrpSpPr>
          <p:cNvPr id="25" name="Group 24"/>
          <p:cNvGrpSpPr/>
          <p:nvPr/>
        </p:nvGrpSpPr>
        <p:grpSpPr>
          <a:xfrm>
            <a:off x="1076870" y="5150354"/>
            <a:ext cx="347509" cy="803386"/>
            <a:chOff x="640043" y="4451663"/>
            <a:chExt cx="347509" cy="803386"/>
          </a:xfrm>
        </p:grpSpPr>
        <p:cxnSp>
          <p:nvCxnSpPr>
            <p:cNvPr id="26" name="Straight Connector 25"/>
            <p:cNvCxnSpPr/>
            <p:nvPr/>
          </p:nvCxnSpPr>
          <p:spPr>
            <a:xfrm>
              <a:off x="987552" y="4590288"/>
              <a:ext cx="0" cy="431024"/>
            </a:xfrm>
            <a:prstGeom prst="line">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rot="16200000">
              <a:off x="403623" y="4688083"/>
              <a:ext cx="803386" cy="330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Flow</a:t>
              </a:r>
              <a:endParaRPr lang="en-US" sz="1800" dirty="0"/>
            </a:p>
          </p:txBody>
        </p:sp>
      </p:grpSp>
      <p:pic>
        <p:nvPicPr>
          <p:cNvPr id="35" name="Picture 9" descr="C:\Users\elr\Desktop\FebChampStoryBoardStuff\NREI_Presentation\imagesAndFigures\nreiLegendIte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7776" y="1743075"/>
            <a:ext cx="1339688" cy="166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21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descr="C:\Users\elr\Desktop\FebChampStoryBoardStuff\ImagesFigures\NREI_Pres_exports\2012Topo_NREI_HigherQ_ForCompWPo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586" y="1315102"/>
            <a:ext cx="4785835" cy="498348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noGrp="1"/>
          </p:cNvSpPr>
          <p:nvPr>
            <p:ph type="title"/>
          </p:nvPr>
        </p:nvSpPr>
        <p:spPr>
          <a:xfrm>
            <a:off x="628650" y="0"/>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NREI models and effectiveness of management interventions (continued)</a:t>
            </a:r>
            <a:endParaRPr lang="en-US" sz="3200" b="1" dirty="0">
              <a:latin typeface="+mn-lt"/>
            </a:endParaRPr>
          </a:p>
        </p:txBody>
      </p:sp>
      <p:grpSp>
        <p:nvGrpSpPr>
          <p:cNvPr id="29" name="Group 28"/>
          <p:cNvGrpSpPr/>
          <p:nvPr/>
        </p:nvGrpSpPr>
        <p:grpSpPr>
          <a:xfrm>
            <a:off x="2246506" y="1228387"/>
            <a:ext cx="4785835" cy="5055212"/>
            <a:chOff x="3344987" y="1371663"/>
            <a:chExt cx="4785835" cy="5055212"/>
          </a:xfrm>
        </p:grpSpPr>
        <p:grpSp>
          <p:nvGrpSpPr>
            <p:cNvPr id="3" name="Group 2"/>
            <p:cNvGrpSpPr/>
            <p:nvPr/>
          </p:nvGrpSpPr>
          <p:grpSpPr>
            <a:xfrm>
              <a:off x="3344987" y="1443395"/>
              <a:ext cx="4785835" cy="4983480"/>
              <a:chOff x="3344987" y="1443395"/>
              <a:chExt cx="4785835" cy="4983480"/>
            </a:xfrm>
          </p:grpSpPr>
          <p:pic>
            <p:nvPicPr>
              <p:cNvPr id="7172" name="Picture 4" descr="C:\Users\elr\Desktop\FebChampStoryBoardStuff\ImagesFigures\NREI_Pres_exports\2012Topo_NREI_HigherQ_PostForCompWP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4987" y="1443395"/>
                <a:ext cx="4785835" cy="49834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C:\Users\elr\Desktop\FebChampStoryBoardStuff\NREI_Presentation\imagesAndFigures\AsotinSF_log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3965" y="1587908"/>
                <a:ext cx="2460423" cy="4487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ontent Placeholder 2"/>
            <p:cNvSpPr txBox="1">
              <a:spLocks/>
            </p:cNvSpPr>
            <p:nvPr/>
          </p:nvSpPr>
          <p:spPr>
            <a:xfrm>
              <a:off x="4623965" y="1371663"/>
              <a:ext cx="1917144"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After 6 Months</a:t>
              </a:r>
              <a:endParaRPr lang="en-US" sz="1800" dirty="0"/>
            </a:p>
          </p:txBody>
        </p:sp>
      </p:grpSp>
      <p:grpSp>
        <p:nvGrpSpPr>
          <p:cNvPr id="25" name="Group 24"/>
          <p:cNvGrpSpPr/>
          <p:nvPr/>
        </p:nvGrpSpPr>
        <p:grpSpPr>
          <a:xfrm>
            <a:off x="383952" y="4935346"/>
            <a:ext cx="347509" cy="803386"/>
            <a:chOff x="-541057" y="4451663"/>
            <a:chExt cx="347509" cy="803386"/>
          </a:xfrm>
        </p:grpSpPr>
        <p:cxnSp>
          <p:nvCxnSpPr>
            <p:cNvPr id="26" name="Straight Connector 25"/>
            <p:cNvCxnSpPr/>
            <p:nvPr/>
          </p:nvCxnSpPr>
          <p:spPr>
            <a:xfrm>
              <a:off x="-193548" y="4590288"/>
              <a:ext cx="0" cy="431024"/>
            </a:xfrm>
            <a:prstGeom prst="line">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rot="16200000">
              <a:off x="-777477" y="4688083"/>
              <a:ext cx="803386" cy="330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Flow</a:t>
              </a:r>
              <a:endParaRPr lang="en-US" sz="1800" dirty="0"/>
            </a:p>
          </p:txBody>
        </p:sp>
      </p:grpSp>
      <p:pic>
        <p:nvPicPr>
          <p:cNvPr id="28" name="Picture 7" descr="C:\Users\elr\Desktop\FebChampStoryBoardStuff\NREI_Presentation\imagesAndFigures\AsotinSF_2012RS_Stoplight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6065" y="1420525"/>
            <a:ext cx="2503170" cy="4572000"/>
          </a:xfrm>
          <a:prstGeom prst="rect">
            <a:avLst/>
          </a:prstGeom>
          <a:noFill/>
          <a:extLst>
            <a:ext uri="{909E8E84-426E-40DD-AFC4-6F175D3DCCD1}">
              <a14:hiddenFill xmlns:a14="http://schemas.microsoft.com/office/drawing/2010/main">
                <a:solidFill>
                  <a:srgbClr val="FFFFFF"/>
                </a:solidFill>
              </a14:hiddenFill>
            </a:ext>
          </a:extLst>
        </p:spPr>
      </p:pic>
      <p:sp>
        <p:nvSpPr>
          <p:cNvPr id="30" name="Content Placeholder 2"/>
          <p:cNvSpPr txBox="1">
            <a:spLocks/>
          </p:cNvSpPr>
          <p:nvPr/>
        </p:nvSpPr>
        <p:spPr>
          <a:xfrm>
            <a:off x="6405029" y="1213805"/>
            <a:ext cx="1917144"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Potential NREI</a:t>
            </a:r>
            <a:endParaRPr lang="en-US" sz="1800" dirty="0"/>
          </a:p>
        </p:txBody>
      </p:sp>
      <p:sp>
        <p:nvSpPr>
          <p:cNvPr id="33" name="Content Placeholder 2"/>
          <p:cNvSpPr txBox="1">
            <a:spLocks/>
          </p:cNvSpPr>
          <p:nvPr/>
        </p:nvSpPr>
        <p:spPr>
          <a:xfrm>
            <a:off x="69616" y="1228387"/>
            <a:ext cx="2893105"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NREI Before LWD Structures</a:t>
            </a:r>
            <a:endParaRPr lang="en-US" sz="1800" dirty="0"/>
          </a:p>
        </p:txBody>
      </p:sp>
      <p:pic>
        <p:nvPicPr>
          <p:cNvPr id="35" name="Picture 6" descr="C:\Users\elr\Desktop\FebChampStoryBoardStuff\NREI_Presentation\imagesAndFigures\OneStructu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7260" y="2645592"/>
            <a:ext cx="916429" cy="577350"/>
          </a:xfrm>
          <a:prstGeom prst="rect">
            <a:avLst/>
          </a:prstGeom>
          <a:noFill/>
          <a:extLst>
            <a:ext uri="{909E8E84-426E-40DD-AFC4-6F175D3DCCD1}">
              <a14:hiddenFill xmlns:a14="http://schemas.microsoft.com/office/drawing/2010/main">
                <a:solidFill>
                  <a:srgbClr val="FFFFFF"/>
                </a:solidFill>
              </a14:hiddenFill>
            </a:ext>
          </a:extLst>
        </p:spPr>
      </p:pic>
      <p:sp>
        <p:nvSpPr>
          <p:cNvPr id="36" name="Content Placeholder 2"/>
          <p:cNvSpPr txBox="1">
            <a:spLocks/>
          </p:cNvSpPr>
          <p:nvPr/>
        </p:nvSpPr>
        <p:spPr>
          <a:xfrm>
            <a:off x="5418218" y="3130769"/>
            <a:ext cx="1217914"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dirty="0" smtClean="0"/>
              <a:t>Wood</a:t>
            </a:r>
          </a:p>
          <a:p>
            <a:pPr marL="0" indent="0" algn="ctr">
              <a:spcBef>
                <a:spcPts val="0"/>
              </a:spcBef>
              <a:buNone/>
            </a:pPr>
            <a:r>
              <a:rPr lang="en-US" sz="1800" dirty="0" smtClean="0"/>
              <a:t>Structures</a:t>
            </a:r>
            <a:endParaRPr lang="en-US" sz="1800" dirty="0"/>
          </a:p>
        </p:txBody>
      </p:sp>
      <p:grpSp>
        <p:nvGrpSpPr>
          <p:cNvPr id="37" name="Group 36"/>
          <p:cNvGrpSpPr/>
          <p:nvPr/>
        </p:nvGrpSpPr>
        <p:grpSpPr>
          <a:xfrm>
            <a:off x="3991856" y="5976533"/>
            <a:ext cx="1641079" cy="396579"/>
            <a:chOff x="3948182" y="5678422"/>
            <a:chExt cx="1641079" cy="396579"/>
          </a:xfrm>
        </p:grpSpPr>
        <p:cxnSp>
          <p:nvCxnSpPr>
            <p:cNvPr id="38" name="Straight Connector 37"/>
            <p:cNvCxnSpPr/>
            <p:nvPr/>
          </p:nvCxnSpPr>
          <p:spPr>
            <a:xfrm rot="5400000">
              <a:off x="4681087" y="5074919"/>
              <a:ext cx="0" cy="1207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77583" y="5678423"/>
              <a:ext cx="0" cy="100965"/>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84591" y="5678423"/>
              <a:ext cx="0" cy="100965"/>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678471" y="5678423"/>
              <a:ext cx="0" cy="100965"/>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988821" y="5681183"/>
              <a:ext cx="0" cy="100965"/>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369696" y="5678422"/>
              <a:ext cx="0" cy="100965"/>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3948182" y="5770480"/>
              <a:ext cx="1641079" cy="304521"/>
              <a:chOff x="4057910" y="5980792"/>
              <a:chExt cx="1641079" cy="304521"/>
            </a:xfrm>
          </p:grpSpPr>
          <p:sp>
            <p:nvSpPr>
              <p:cNvPr id="45" name="Content Placeholder 2"/>
              <p:cNvSpPr txBox="1">
                <a:spLocks/>
              </p:cNvSpPr>
              <p:nvPr/>
            </p:nvSpPr>
            <p:spPr>
              <a:xfrm>
                <a:off x="4057910" y="5980792"/>
                <a:ext cx="252876" cy="20301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smtClean="0"/>
                  <a:t>0</a:t>
                </a:r>
                <a:endParaRPr lang="en-US" sz="1200" dirty="0"/>
              </a:p>
            </p:txBody>
          </p:sp>
          <p:sp>
            <p:nvSpPr>
              <p:cNvPr id="46" name="Content Placeholder 2"/>
              <p:cNvSpPr txBox="1">
                <a:spLocks/>
              </p:cNvSpPr>
              <p:nvPr/>
            </p:nvSpPr>
            <p:spPr>
              <a:xfrm>
                <a:off x="4669248" y="5980792"/>
                <a:ext cx="252876" cy="20301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a:t>5</a:t>
                </a:r>
              </a:p>
            </p:txBody>
          </p:sp>
          <p:sp>
            <p:nvSpPr>
              <p:cNvPr id="47" name="Content Placeholder 2"/>
              <p:cNvSpPr txBox="1">
                <a:spLocks/>
              </p:cNvSpPr>
              <p:nvPr/>
            </p:nvSpPr>
            <p:spPr>
              <a:xfrm>
                <a:off x="5242049" y="5980792"/>
                <a:ext cx="304540" cy="20301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smtClean="0"/>
                  <a:t>10</a:t>
                </a:r>
                <a:endParaRPr lang="en-US" sz="1200" dirty="0"/>
              </a:p>
            </p:txBody>
          </p:sp>
          <p:sp>
            <p:nvSpPr>
              <p:cNvPr id="48" name="Content Placeholder 2"/>
              <p:cNvSpPr txBox="1">
                <a:spLocks/>
              </p:cNvSpPr>
              <p:nvPr/>
            </p:nvSpPr>
            <p:spPr>
              <a:xfrm>
                <a:off x="5035550" y="6082299"/>
                <a:ext cx="663439" cy="203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smtClean="0"/>
                  <a:t>meters</a:t>
                </a:r>
                <a:endParaRPr lang="en-US" sz="1200" dirty="0"/>
              </a:p>
            </p:txBody>
          </p:sp>
        </p:grpSp>
      </p:grpSp>
      <p:sp>
        <p:nvSpPr>
          <p:cNvPr id="49" name="Content Placeholder 2"/>
          <p:cNvSpPr txBox="1">
            <a:spLocks/>
          </p:cNvSpPr>
          <p:nvPr/>
        </p:nvSpPr>
        <p:spPr>
          <a:xfrm>
            <a:off x="2052711" y="4729933"/>
            <a:ext cx="1316458" cy="285058"/>
          </a:xfrm>
          <a:prstGeom prst="roundRect">
            <a:avLst/>
          </a:prstGeom>
          <a:solidFill>
            <a:schemeClr val="bg1"/>
          </a:solidFill>
          <a:ln w="15875">
            <a:solidFill>
              <a:schemeClr val="bg1">
                <a:lumMod val="65000"/>
              </a:schemeClr>
            </a:solidFill>
          </a:ln>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smtClean="0"/>
              <a:t>Q = 0.24 m</a:t>
            </a:r>
            <a:r>
              <a:rPr lang="en-US" sz="1600" baseline="30000" dirty="0" smtClean="0"/>
              <a:t>3</a:t>
            </a:r>
            <a:r>
              <a:rPr lang="en-US" sz="1600" dirty="0" smtClean="0"/>
              <a:t>/s</a:t>
            </a:r>
            <a:endParaRPr lang="en-US" sz="1600" baseline="30000" dirty="0"/>
          </a:p>
        </p:txBody>
      </p:sp>
      <p:sp>
        <p:nvSpPr>
          <p:cNvPr id="50" name="Content Placeholder 2"/>
          <p:cNvSpPr txBox="1">
            <a:spLocks/>
          </p:cNvSpPr>
          <p:nvPr/>
        </p:nvSpPr>
        <p:spPr>
          <a:xfrm>
            <a:off x="4988546" y="4727554"/>
            <a:ext cx="1316458" cy="285058"/>
          </a:xfrm>
          <a:prstGeom prst="roundRect">
            <a:avLst/>
          </a:prstGeom>
          <a:solidFill>
            <a:schemeClr val="bg1"/>
          </a:solidFill>
          <a:ln w="15875">
            <a:solidFill>
              <a:schemeClr val="bg1">
                <a:lumMod val="65000"/>
              </a:schemeClr>
            </a:solid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smtClean="0"/>
              <a:t>Q = 0.24 m</a:t>
            </a:r>
            <a:r>
              <a:rPr lang="en-US" sz="1600" baseline="30000" dirty="0" smtClean="0"/>
              <a:t>3</a:t>
            </a:r>
            <a:r>
              <a:rPr lang="en-US" sz="1600" dirty="0" smtClean="0"/>
              <a:t>/s</a:t>
            </a:r>
            <a:endParaRPr lang="en-US" sz="1600" baseline="30000" dirty="0"/>
          </a:p>
        </p:txBody>
      </p:sp>
      <p:sp>
        <p:nvSpPr>
          <p:cNvPr id="51" name="Content Placeholder 2"/>
          <p:cNvSpPr txBox="1">
            <a:spLocks/>
          </p:cNvSpPr>
          <p:nvPr/>
        </p:nvSpPr>
        <p:spPr>
          <a:xfrm>
            <a:off x="7727062" y="4729933"/>
            <a:ext cx="1316458" cy="285058"/>
          </a:xfrm>
          <a:prstGeom prst="roundRect">
            <a:avLst/>
          </a:prstGeom>
          <a:solidFill>
            <a:schemeClr val="bg1"/>
          </a:solidFill>
          <a:ln w="15875">
            <a:solidFill>
              <a:schemeClr val="bg1">
                <a:lumMod val="65000"/>
              </a:schemeClr>
            </a:solid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smtClean="0"/>
              <a:t>Q = 0.13 m</a:t>
            </a:r>
            <a:r>
              <a:rPr lang="en-US" sz="1600" baseline="30000" dirty="0" smtClean="0"/>
              <a:t>3</a:t>
            </a:r>
            <a:r>
              <a:rPr lang="en-US" sz="1600" dirty="0" smtClean="0"/>
              <a:t>/s</a:t>
            </a:r>
            <a:endParaRPr lang="en-US" sz="1600" baseline="30000" dirty="0"/>
          </a:p>
        </p:txBody>
      </p:sp>
      <p:pic>
        <p:nvPicPr>
          <p:cNvPr id="52" name="Picture 9" descr="C:\Users\elr\Desktop\FebChampStoryBoardStuff\NREI_Presentation\imagesAndFigures\nreiLegendIte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9501" y="2390838"/>
            <a:ext cx="1339688" cy="166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591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28650" y="75194"/>
            <a:ext cx="7886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Questions?</a:t>
            </a:r>
            <a:endParaRPr lang="en-US" sz="3200" b="1" dirty="0">
              <a:latin typeface="+mn-lt"/>
            </a:endParaRPr>
          </a:p>
        </p:txBody>
      </p:sp>
    </p:spTree>
    <p:extLst>
      <p:ext uri="{BB962C8B-B14F-4D97-AF65-F5344CB8AC3E}">
        <p14:creationId xmlns:p14="http://schemas.microsoft.com/office/powerpoint/2010/main" val="2109957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694554"/>
          </a:xfrm>
        </p:spPr>
        <p:txBody>
          <a:bodyPr>
            <a:normAutofit/>
          </a:bodyPr>
          <a:lstStyle/>
          <a:p>
            <a:r>
              <a:rPr lang="en-US" sz="3200" dirty="0" smtClean="0"/>
              <a:t>Below here are some slides I originally included, but then removed.  I’ve left them here in case you might want them after all.</a:t>
            </a:r>
            <a:endParaRPr lang="en-US" sz="3200" dirty="0"/>
          </a:p>
        </p:txBody>
      </p:sp>
    </p:spTree>
    <p:extLst>
      <p:ext uri="{BB962C8B-B14F-4D97-AF65-F5344CB8AC3E}">
        <p14:creationId xmlns:p14="http://schemas.microsoft.com/office/powerpoint/2010/main" val="2899088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28650" y="75194"/>
            <a:ext cx="7886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NREI models and status</a:t>
            </a:r>
            <a:endParaRPr lang="en-US" sz="3200" b="1" dirty="0">
              <a:latin typeface="+mn-lt"/>
            </a:endParaRPr>
          </a:p>
        </p:txBody>
      </p:sp>
      <p:grpSp>
        <p:nvGrpSpPr>
          <p:cNvPr id="5" name="Group 4"/>
          <p:cNvGrpSpPr/>
          <p:nvPr/>
        </p:nvGrpSpPr>
        <p:grpSpPr>
          <a:xfrm>
            <a:off x="2050406" y="1520824"/>
            <a:ext cx="4845694" cy="4699204"/>
            <a:chOff x="2050406" y="1520824"/>
            <a:chExt cx="4845694" cy="4699204"/>
          </a:xfrm>
        </p:grpSpPr>
        <p:pic>
          <p:nvPicPr>
            <p:cNvPr id="4098" name="Picture 2" descr="C:\Users\elr\Desktop\FebChampStoryBoardStuff\ImagesFigures\NREI_statu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150" y="1520824"/>
              <a:ext cx="4679950" cy="46068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81300" y="5758363"/>
              <a:ext cx="3552825" cy="461665"/>
            </a:xfrm>
            <a:prstGeom prst="rect">
              <a:avLst/>
            </a:prstGeom>
            <a:solidFill>
              <a:schemeClr val="bg1"/>
            </a:solidFill>
          </p:spPr>
          <p:txBody>
            <a:bodyPr wrap="square" rtlCol="0">
              <a:spAutoFit/>
            </a:bodyPr>
            <a:lstStyle/>
            <a:p>
              <a:r>
                <a:rPr lang="en-US" sz="2300" b="1" dirty="0" smtClean="0"/>
                <a:t>Predicted Carrying Capacity</a:t>
              </a:r>
              <a:endParaRPr lang="en-US" sz="2300" b="1" dirty="0"/>
            </a:p>
          </p:txBody>
        </p:sp>
        <p:sp>
          <p:nvSpPr>
            <p:cNvPr id="6" name="TextBox 5"/>
            <p:cNvSpPr txBox="1"/>
            <p:nvPr/>
          </p:nvSpPr>
          <p:spPr>
            <a:xfrm rot="16200000">
              <a:off x="774701" y="3424738"/>
              <a:ext cx="3013075" cy="461665"/>
            </a:xfrm>
            <a:prstGeom prst="rect">
              <a:avLst/>
            </a:prstGeom>
            <a:solidFill>
              <a:schemeClr val="bg1"/>
            </a:solidFill>
          </p:spPr>
          <p:txBody>
            <a:bodyPr wrap="square" rtlCol="0">
              <a:spAutoFit/>
            </a:bodyPr>
            <a:lstStyle/>
            <a:p>
              <a:r>
                <a:rPr lang="en-US" sz="2300" b="1" dirty="0" smtClean="0"/>
                <a:t>Observed Abundance</a:t>
              </a:r>
              <a:endParaRPr lang="en-US" sz="2300" b="1" dirty="0"/>
            </a:p>
          </p:txBody>
        </p:sp>
      </p:grpSp>
    </p:spTree>
    <p:extLst>
      <p:ext uri="{BB962C8B-B14F-4D97-AF65-F5344CB8AC3E}">
        <p14:creationId xmlns:p14="http://schemas.microsoft.com/office/powerpoint/2010/main" val="3284255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978" y="248095"/>
            <a:ext cx="6371581" cy="4853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55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28650" y="0"/>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Background and rationale for NREI models</a:t>
            </a:r>
            <a:endParaRPr lang="en-US" sz="3200" b="1" dirty="0">
              <a:latin typeface="+mn-lt"/>
            </a:endParaRPr>
          </a:p>
        </p:txBody>
      </p:sp>
      <p:sp>
        <p:nvSpPr>
          <p:cNvPr id="5" name="Content Placeholder 2"/>
          <p:cNvSpPr>
            <a:spLocks noGrp="1"/>
          </p:cNvSpPr>
          <p:nvPr>
            <p:ph idx="1"/>
          </p:nvPr>
        </p:nvSpPr>
        <p:spPr>
          <a:xfrm>
            <a:off x="628650" y="1187450"/>
            <a:ext cx="7886700" cy="4351338"/>
          </a:xfrm>
        </p:spPr>
        <p:txBody>
          <a:bodyPr>
            <a:normAutofit/>
          </a:bodyPr>
          <a:lstStyle/>
          <a:p>
            <a:r>
              <a:rPr lang="en-US" sz="2400" dirty="0" smtClean="0"/>
              <a:t>Net rate of energy intake (NREI) models:</a:t>
            </a:r>
          </a:p>
          <a:p>
            <a:pPr lvl="1"/>
            <a:r>
              <a:rPr lang="en-US" sz="2000" dirty="0" smtClean="0"/>
              <a:t>Mechanistic models describing how drift-feeding fish interact with their environment to acquire food</a:t>
            </a:r>
          </a:p>
          <a:p>
            <a:pPr lvl="1"/>
            <a:r>
              <a:rPr lang="en-US" sz="2000" dirty="0" smtClean="0"/>
              <a:t>Include topography, temperature, food availability, fish characteristics as inputs</a:t>
            </a:r>
          </a:p>
          <a:p>
            <a:pPr lvl="1"/>
            <a:r>
              <a:rPr lang="en-US" sz="2000" dirty="0" smtClean="0"/>
              <a:t>Estimate carrying capacity to help us interpret </a:t>
            </a:r>
            <a:r>
              <a:rPr lang="en-US" sz="2000" dirty="0" smtClean="0"/>
              <a:t>h</a:t>
            </a:r>
            <a:r>
              <a:rPr lang="en-US" sz="2000" dirty="0" smtClean="0"/>
              <a:t>abitat </a:t>
            </a:r>
            <a:r>
              <a:rPr lang="en-US" sz="2000" dirty="0"/>
              <a:t>quality</a:t>
            </a:r>
          </a:p>
          <a:p>
            <a:pPr lvl="1"/>
            <a:r>
              <a:rPr lang="en-US" sz="2000" dirty="0" smtClean="0"/>
              <a:t>Can </a:t>
            </a:r>
            <a:r>
              <a:rPr lang="en-US" sz="2000" dirty="0" smtClean="0"/>
              <a:t>be used to investigate alternative future scenarios for fish or to track the progress of ongoing management interventions</a:t>
            </a:r>
            <a:endParaRPr lang="en-US" sz="2000" dirty="0"/>
          </a:p>
        </p:txBody>
      </p:sp>
    </p:spTree>
    <p:extLst>
      <p:ext uri="{BB962C8B-B14F-4D97-AF65-F5344CB8AC3E}">
        <p14:creationId xmlns:p14="http://schemas.microsoft.com/office/powerpoint/2010/main" val="3055241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elr\Desktop\FebChampStoryBoardStuff\ImagesFigures\NREI_Pres_exports\223986_topoP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00000">
            <a:off x="471005" y="1209015"/>
            <a:ext cx="3363926" cy="2190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elr\Desktop\FebChampStoryBoardStuff\ImagesFigures\NREI_Pres_exports\223986_demHsha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400000">
            <a:off x="310524" y="3538115"/>
            <a:ext cx="3363926" cy="2190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1"/>
          <p:cNvSpPr txBox="1">
            <a:spLocks noGrp="1"/>
          </p:cNvSpPr>
          <p:nvPr>
            <p:ph type="title"/>
          </p:nvPr>
        </p:nvSpPr>
        <p:spPr>
          <a:xfrm>
            <a:off x="628650" y="0"/>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How do NREI models work?</a:t>
            </a:r>
            <a:endParaRPr lang="en-US" sz="3200" b="1" dirty="0">
              <a:latin typeface="+mn-lt"/>
            </a:endParaRPr>
          </a:p>
        </p:txBody>
      </p:sp>
      <p:sp>
        <p:nvSpPr>
          <p:cNvPr id="2" name="Down Arrow 1"/>
          <p:cNvSpPr/>
          <p:nvPr/>
        </p:nvSpPr>
        <p:spPr>
          <a:xfrm>
            <a:off x="1758033" y="2957261"/>
            <a:ext cx="468908" cy="79990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739150" y="1401610"/>
            <a:ext cx="2781300" cy="450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CHaMP topo data</a:t>
            </a:r>
            <a:endParaRPr lang="en-US" sz="1800" dirty="0"/>
          </a:p>
        </p:txBody>
      </p:sp>
      <p:sp>
        <p:nvSpPr>
          <p:cNvPr id="11" name="Content Placeholder 2"/>
          <p:cNvSpPr txBox="1">
            <a:spLocks/>
          </p:cNvSpPr>
          <p:nvPr/>
        </p:nvSpPr>
        <p:spPr>
          <a:xfrm>
            <a:off x="1605778" y="3979700"/>
            <a:ext cx="773417" cy="366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DEM</a:t>
            </a:r>
            <a:endParaRPr lang="en-US" sz="1800" dirty="0"/>
          </a:p>
        </p:txBody>
      </p:sp>
      <p:pic>
        <p:nvPicPr>
          <p:cNvPr id="1031" name="Picture 7" descr="C:\Users\elr\Desktop\FebChampStoryBoardStuff\ImagesFigures\NREI_Pres_exports\planView223986_depsArrows_subReac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600000">
            <a:off x="3555005" y="2443785"/>
            <a:ext cx="5526006" cy="18268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Down Arrow 14"/>
          <p:cNvSpPr/>
          <p:nvPr/>
        </p:nvSpPr>
        <p:spPr>
          <a:xfrm rot="13994360">
            <a:off x="4636747" y="3218835"/>
            <a:ext cx="468908" cy="201126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5623207" y="2004860"/>
            <a:ext cx="2781300" cy="450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Hydraulic model</a:t>
            </a:r>
            <a:endParaRPr lang="en-US" sz="1800" dirty="0"/>
          </a:p>
        </p:txBody>
      </p:sp>
    </p:spTree>
    <p:extLst>
      <p:ext uri="{BB962C8B-B14F-4D97-AF65-F5344CB8AC3E}">
        <p14:creationId xmlns:p14="http://schemas.microsoft.com/office/powerpoint/2010/main" val="306907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lr\Desktop\FebChampStoryBoardStuff\ImagesFigures\NREI_Pres_exports\HandDForageModelRed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399" y="1159433"/>
            <a:ext cx="4743450" cy="4217718"/>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p:cNvSpPr txBox="1">
            <a:spLocks/>
          </p:cNvSpPr>
          <p:nvPr/>
        </p:nvSpPr>
        <p:spPr>
          <a:xfrm>
            <a:off x="276218" y="2765801"/>
            <a:ext cx="1392362" cy="6610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Invertebrate</a:t>
            </a:r>
          </a:p>
          <a:p>
            <a:pPr marL="0" indent="0">
              <a:buNone/>
            </a:pPr>
            <a:r>
              <a:rPr lang="en-US" sz="1800" dirty="0" smtClean="0"/>
              <a:t>Drift</a:t>
            </a:r>
            <a:endParaRPr lang="en-US" sz="1800" dirty="0"/>
          </a:p>
        </p:txBody>
      </p:sp>
      <p:sp>
        <p:nvSpPr>
          <p:cNvPr id="18" name="Content Placeholder 2"/>
          <p:cNvSpPr txBox="1">
            <a:spLocks/>
          </p:cNvSpPr>
          <p:nvPr/>
        </p:nvSpPr>
        <p:spPr>
          <a:xfrm>
            <a:off x="390379" y="1597971"/>
            <a:ext cx="1392362" cy="6610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Hydraulic</a:t>
            </a:r>
          </a:p>
          <a:p>
            <a:pPr marL="0" indent="0">
              <a:buNone/>
            </a:pPr>
            <a:r>
              <a:rPr lang="en-US" sz="1800" dirty="0" smtClean="0"/>
              <a:t>Model</a:t>
            </a:r>
            <a:endParaRPr lang="en-US" sz="1800" dirty="0"/>
          </a:p>
        </p:txBody>
      </p:sp>
      <p:sp>
        <p:nvSpPr>
          <p:cNvPr id="4" name="Title 1"/>
          <p:cNvSpPr txBox="1">
            <a:spLocks noGrp="1"/>
          </p:cNvSpPr>
          <p:nvPr>
            <p:ph type="title"/>
          </p:nvPr>
        </p:nvSpPr>
        <p:spPr>
          <a:xfrm>
            <a:off x="628650" y="0"/>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How do NREI models work? (continued)</a:t>
            </a:r>
            <a:endParaRPr lang="en-US" sz="3200" b="1" dirty="0">
              <a:latin typeface="+mn-lt"/>
            </a:endParaRPr>
          </a:p>
        </p:txBody>
      </p:sp>
      <p:sp>
        <p:nvSpPr>
          <p:cNvPr id="5" name="Content Placeholder 2"/>
          <p:cNvSpPr>
            <a:spLocks noGrp="1"/>
          </p:cNvSpPr>
          <p:nvPr>
            <p:ph idx="1"/>
          </p:nvPr>
        </p:nvSpPr>
        <p:spPr>
          <a:xfrm>
            <a:off x="346261" y="-2476588"/>
            <a:ext cx="2329704" cy="581399"/>
          </a:xfrm>
        </p:spPr>
        <p:txBody>
          <a:bodyPr>
            <a:normAutofit/>
          </a:bodyPr>
          <a:lstStyle/>
          <a:p>
            <a:pPr marL="0" indent="0">
              <a:buNone/>
            </a:pPr>
            <a:endParaRPr lang="en-US" sz="2400" dirty="0"/>
          </a:p>
        </p:txBody>
      </p:sp>
      <p:pic>
        <p:nvPicPr>
          <p:cNvPr id="1031" name="Picture 7" descr="C:\Users\elr\Desktop\FebChampStoryBoardStuff\ImagesFigures\NREI_Pres_exports\planView223986_depsArrows_subReac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400000">
            <a:off x="245397" y="1173064"/>
            <a:ext cx="2873133" cy="949835"/>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5554185" y="1324166"/>
            <a:ext cx="3043713" cy="796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dirty="0" smtClean="0"/>
              <a:t>Foraging  model</a:t>
            </a:r>
            <a:endParaRPr lang="en-US" sz="1800" dirty="0"/>
          </a:p>
        </p:txBody>
      </p:sp>
      <p:pic>
        <p:nvPicPr>
          <p:cNvPr id="2050" name="Picture 2" descr="C:\Users\elr\AppData\Local\Microsoft\Windows\Temporary Internet Files\Content.IE5\HEWUNQ4U\MC90041362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069819">
            <a:off x="1953540" y="3682585"/>
            <a:ext cx="896896" cy="13485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632906" y="2315516"/>
            <a:ext cx="1454803" cy="1331382"/>
            <a:chOff x="283665" y="2640180"/>
            <a:chExt cx="1454803" cy="1331382"/>
          </a:xfrm>
        </p:grpSpPr>
        <p:pic>
          <p:nvPicPr>
            <p:cNvPr id="13"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432857" flipV="1">
              <a:off x="203551" y="2924636"/>
              <a:ext cx="832746" cy="67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707" y="3300945"/>
              <a:ext cx="893761" cy="67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09616">
              <a:off x="544448" y="2640180"/>
              <a:ext cx="1039795" cy="73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Content Placeholder 2"/>
          <p:cNvSpPr txBox="1">
            <a:spLocks/>
          </p:cNvSpPr>
          <p:nvPr/>
        </p:nvSpPr>
        <p:spPr>
          <a:xfrm>
            <a:off x="276218" y="4027742"/>
            <a:ext cx="1392362"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Temperature</a:t>
            </a:r>
            <a:endParaRPr lang="en-US" sz="1800" dirty="0"/>
          </a:p>
        </p:txBody>
      </p:sp>
      <p:sp>
        <p:nvSpPr>
          <p:cNvPr id="26" name="TextBox 25"/>
          <p:cNvSpPr txBox="1"/>
          <p:nvPr/>
        </p:nvSpPr>
        <p:spPr>
          <a:xfrm>
            <a:off x="5915114" y="5174156"/>
            <a:ext cx="2321856" cy="369332"/>
          </a:xfrm>
          <a:prstGeom prst="rect">
            <a:avLst/>
          </a:prstGeom>
          <a:noFill/>
        </p:spPr>
        <p:txBody>
          <a:bodyPr wrap="square" rtlCol="0">
            <a:spAutoFit/>
          </a:bodyPr>
          <a:lstStyle/>
          <a:p>
            <a:r>
              <a:rPr lang="en-US" dirty="0" smtClean="0"/>
              <a:t>Hughes and Dill (1990)</a:t>
            </a:r>
            <a:endParaRPr lang="en-US" dirty="0"/>
          </a:p>
        </p:txBody>
      </p:sp>
      <p:pic>
        <p:nvPicPr>
          <p:cNvPr id="28" name="Picture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6509" y="5107032"/>
            <a:ext cx="192087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ontent Placeholder 2"/>
          <p:cNvSpPr txBox="1">
            <a:spLocks/>
          </p:cNvSpPr>
          <p:nvPr/>
        </p:nvSpPr>
        <p:spPr>
          <a:xfrm>
            <a:off x="276217" y="4843611"/>
            <a:ext cx="1917731"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Fish Information</a:t>
            </a:r>
            <a:endParaRPr lang="en-US" sz="1800" dirty="0"/>
          </a:p>
        </p:txBody>
      </p:sp>
      <p:sp>
        <p:nvSpPr>
          <p:cNvPr id="31" name="Down Arrow 30"/>
          <p:cNvSpPr/>
          <p:nvPr/>
        </p:nvSpPr>
        <p:spPr>
          <a:xfrm rot="4722392" flipV="1">
            <a:off x="3544639" y="3582200"/>
            <a:ext cx="511848" cy="114889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7364543">
            <a:off x="3648309" y="1909161"/>
            <a:ext cx="511848" cy="114889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rot="4235457" flipV="1">
            <a:off x="3544639" y="4479960"/>
            <a:ext cx="511848" cy="114889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16877608">
            <a:off x="3544640" y="2831902"/>
            <a:ext cx="511848" cy="114889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09616">
            <a:off x="7654440" y="1595494"/>
            <a:ext cx="642679" cy="45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558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28650" y="0"/>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How do NREI models work? (continued)</a:t>
            </a:r>
            <a:endParaRPr lang="en-US" sz="3200" b="1" dirty="0">
              <a:latin typeface="+mn-lt"/>
            </a:endParaRPr>
          </a:p>
        </p:txBody>
      </p:sp>
      <p:pic>
        <p:nvPicPr>
          <p:cNvPr id="2057" name="Picture 9" descr="C:\Users\elr\Desktop\FebChampStoryBoardStuff\ImagesFigures\NREI_Pres_exports\nreiP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1" y="691652"/>
            <a:ext cx="8477250" cy="294584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 descr="C:\Users\elr\Desktop\FebChampStoryBoardStuff\ImagesFigures\NREI_Pres_exports\nreiP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1" y="2902992"/>
            <a:ext cx="8477250" cy="2945844"/>
          </a:xfrm>
          <a:prstGeom prst="rect">
            <a:avLst/>
          </a:prstGeom>
          <a:noFill/>
          <a:extLst>
            <a:ext uri="{909E8E84-426E-40DD-AFC4-6F175D3DCCD1}">
              <a14:hiddenFill xmlns:a14="http://schemas.microsoft.com/office/drawing/2010/main">
                <a:solidFill>
                  <a:srgbClr val="FFFFFF"/>
                </a:solidFill>
              </a14:hiddenFill>
            </a:ext>
          </a:extLst>
        </p:spPr>
      </p:pic>
      <p:sp>
        <p:nvSpPr>
          <p:cNvPr id="42" name="Down Arrow 41"/>
          <p:cNvSpPr/>
          <p:nvPr/>
        </p:nvSpPr>
        <p:spPr>
          <a:xfrm>
            <a:off x="4366122" y="2495523"/>
            <a:ext cx="468908" cy="79990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533525" y="3441388"/>
            <a:ext cx="6765469" cy="1991802"/>
            <a:chOff x="1533525" y="3737487"/>
            <a:chExt cx="6765469" cy="1991802"/>
          </a:xfrm>
        </p:grpSpPr>
        <p:sp>
          <p:nvSpPr>
            <p:cNvPr id="7" name="Oval 6"/>
            <p:cNvSpPr/>
            <p:nvPr/>
          </p:nvSpPr>
          <p:spPr>
            <a:xfrm>
              <a:off x="1966912" y="5110168"/>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4" name="Oval 43"/>
            <p:cNvSpPr/>
            <p:nvPr/>
          </p:nvSpPr>
          <p:spPr>
            <a:xfrm>
              <a:off x="4222152" y="4548188"/>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5" name="Oval 44"/>
            <p:cNvSpPr/>
            <p:nvPr/>
          </p:nvSpPr>
          <p:spPr>
            <a:xfrm>
              <a:off x="3933825" y="4248151"/>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6" name="Oval 45"/>
            <p:cNvSpPr/>
            <p:nvPr/>
          </p:nvSpPr>
          <p:spPr>
            <a:xfrm>
              <a:off x="3028950" y="5076827"/>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7" name="Oval 46"/>
            <p:cNvSpPr/>
            <p:nvPr/>
          </p:nvSpPr>
          <p:spPr>
            <a:xfrm>
              <a:off x="2433638" y="4938714"/>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8" name="Oval 47"/>
            <p:cNvSpPr/>
            <p:nvPr/>
          </p:nvSpPr>
          <p:spPr>
            <a:xfrm>
              <a:off x="2228850" y="5434014"/>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9" name="Oval 48"/>
            <p:cNvSpPr/>
            <p:nvPr/>
          </p:nvSpPr>
          <p:spPr>
            <a:xfrm>
              <a:off x="1581150" y="5624514"/>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0" name="Oval 49"/>
            <p:cNvSpPr/>
            <p:nvPr/>
          </p:nvSpPr>
          <p:spPr>
            <a:xfrm>
              <a:off x="1533525" y="5329239"/>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1" name="Oval 50"/>
            <p:cNvSpPr/>
            <p:nvPr/>
          </p:nvSpPr>
          <p:spPr>
            <a:xfrm>
              <a:off x="4730255" y="4486275"/>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2" name="Oval 51"/>
            <p:cNvSpPr/>
            <p:nvPr/>
          </p:nvSpPr>
          <p:spPr>
            <a:xfrm>
              <a:off x="4313734" y="4105275"/>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3" name="Oval 52"/>
            <p:cNvSpPr/>
            <p:nvPr/>
          </p:nvSpPr>
          <p:spPr>
            <a:xfrm>
              <a:off x="5237659" y="4567238"/>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4" name="Oval 53"/>
            <p:cNvSpPr/>
            <p:nvPr/>
          </p:nvSpPr>
          <p:spPr>
            <a:xfrm>
              <a:off x="5004297" y="4143376"/>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5" name="Oval 54"/>
            <p:cNvSpPr/>
            <p:nvPr/>
          </p:nvSpPr>
          <p:spPr>
            <a:xfrm>
              <a:off x="4389937" y="4514850"/>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6" name="Oval 55"/>
            <p:cNvSpPr/>
            <p:nvPr/>
          </p:nvSpPr>
          <p:spPr>
            <a:xfrm>
              <a:off x="5703292" y="4433887"/>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7" name="Oval 56"/>
            <p:cNvSpPr/>
            <p:nvPr/>
          </p:nvSpPr>
          <p:spPr>
            <a:xfrm>
              <a:off x="6197779" y="4128135"/>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8" name="Oval 57"/>
            <p:cNvSpPr/>
            <p:nvPr/>
          </p:nvSpPr>
          <p:spPr>
            <a:xfrm>
              <a:off x="6654979" y="3927158"/>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9" name="Oval 58"/>
            <p:cNvSpPr/>
            <p:nvPr/>
          </p:nvSpPr>
          <p:spPr>
            <a:xfrm>
              <a:off x="7234099" y="4105275"/>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0" name="Oval 59"/>
            <p:cNvSpPr/>
            <p:nvPr/>
          </p:nvSpPr>
          <p:spPr>
            <a:xfrm>
              <a:off x="8194219" y="4090988"/>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1" name="Oval 60"/>
            <p:cNvSpPr/>
            <p:nvPr/>
          </p:nvSpPr>
          <p:spPr>
            <a:xfrm>
              <a:off x="7858939" y="3737487"/>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2" name="Oval 61"/>
            <p:cNvSpPr/>
            <p:nvPr/>
          </p:nvSpPr>
          <p:spPr>
            <a:xfrm>
              <a:off x="6557546" y="4314832"/>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65" name="Oval 64"/>
          <p:cNvSpPr/>
          <p:nvPr/>
        </p:nvSpPr>
        <p:spPr>
          <a:xfrm>
            <a:off x="2737147" y="5504633"/>
            <a:ext cx="213221" cy="213221"/>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6" name="Content Placeholder 2"/>
          <p:cNvSpPr>
            <a:spLocks noGrp="1"/>
          </p:cNvSpPr>
          <p:nvPr>
            <p:ph idx="1"/>
          </p:nvPr>
        </p:nvSpPr>
        <p:spPr>
          <a:xfrm>
            <a:off x="2952750" y="5447477"/>
            <a:ext cx="5010964" cy="847724"/>
          </a:xfrm>
        </p:spPr>
        <p:txBody>
          <a:bodyPr>
            <a:normAutofit/>
          </a:bodyPr>
          <a:lstStyle/>
          <a:p>
            <a:pPr marL="0" indent="0">
              <a:buNone/>
            </a:pPr>
            <a:r>
              <a:rPr lang="en-US" sz="1800" dirty="0" smtClean="0"/>
              <a:t>= capable of supporting a fish</a:t>
            </a:r>
            <a:endParaRPr lang="en-US" sz="1800" dirty="0"/>
          </a:p>
        </p:txBody>
      </p:sp>
      <p:sp>
        <p:nvSpPr>
          <p:cNvPr id="30" name="Oval 29"/>
          <p:cNvSpPr/>
          <p:nvPr/>
        </p:nvSpPr>
        <p:spPr>
          <a:xfrm>
            <a:off x="1149288" y="1854100"/>
            <a:ext cx="77912" cy="77912"/>
          </a:xfrm>
          <a:prstGeom prst="ellipse">
            <a:avLst/>
          </a:prstGeom>
          <a:solidFill>
            <a:schemeClr val="tx1"/>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nvGrpSpPr>
          <p:cNvPr id="2" name="Group 1"/>
          <p:cNvGrpSpPr/>
          <p:nvPr/>
        </p:nvGrpSpPr>
        <p:grpSpPr>
          <a:xfrm>
            <a:off x="1188244" y="1713724"/>
            <a:ext cx="2452686" cy="649718"/>
            <a:chOff x="1188244" y="2233891"/>
            <a:chExt cx="2452686" cy="649718"/>
          </a:xfrm>
        </p:grpSpPr>
        <p:sp>
          <p:nvSpPr>
            <p:cNvPr id="64" name="Content Placeholder 2"/>
            <p:cNvSpPr txBox="1">
              <a:spLocks/>
            </p:cNvSpPr>
            <p:nvPr/>
          </p:nvSpPr>
          <p:spPr>
            <a:xfrm>
              <a:off x="1188244" y="2233891"/>
              <a:ext cx="2290762" cy="450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 = Potential foraging</a:t>
              </a:r>
              <a:endParaRPr lang="en-US" sz="1800" dirty="0"/>
            </a:p>
          </p:txBody>
        </p:sp>
        <p:sp>
          <p:nvSpPr>
            <p:cNvPr id="32" name="Content Placeholder 2"/>
            <p:cNvSpPr txBox="1">
              <a:spLocks/>
            </p:cNvSpPr>
            <p:nvPr/>
          </p:nvSpPr>
          <p:spPr>
            <a:xfrm>
              <a:off x="1350168" y="2432759"/>
              <a:ext cx="2290762" cy="450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 locations</a:t>
              </a:r>
              <a:endParaRPr lang="en-US" sz="1800" dirty="0"/>
            </a:p>
          </p:txBody>
        </p:sp>
      </p:grpSp>
      <p:sp>
        <p:nvSpPr>
          <p:cNvPr id="34" name="Oval 33"/>
          <p:cNvSpPr/>
          <p:nvPr/>
        </p:nvSpPr>
        <p:spPr>
          <a:xfrm>
            <a:off x="1562097" y="5223640"/>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5" name="Oval 34"/>
          <p:cNvSpPr/>
          <p:nvPr/>
        </p:nvSpPr>
        <p:spPr>
          <a:xfrm>
            <a:off x="5693766" y="4023487"/>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6" name="Oval 35"/>
          <p:cNvSpPr/>
          <p:nvPr/>
        </p:nvSpPr>
        <p:spPr>
          <a:xfrm>
            <a:off x="3170737" y="4723577"/>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7" name="Oval 36"/>
          <p:cNvSpPr/>
          <p:nvPr/>
        </p:nvSpPr>
        <p:spPr>
          <a:xfrm>
            <a:off x="6709946" y="4004438"/>
            <a:ext cx="104775" cy="104775"/>
          </a:xfrm>
          <a:prstGeom prst="ellipse">
            <a:avLst/>
          </a:prstGeom>
          <a:ln>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nvGrpSpPr>
          <p:cNvPr id="19" name="Group 18"/>
          <p:cNvGrpSpPr/>
          <p:nvPr/>
        </p:nvGrpSpPr>
        <p:grpSpPr>
          <a:xfrm>
            <a:off x="1541291" y="3969997"/>
            <a:ext cx="6424612" cy="2595571"/>
            <a:chOff x="1541291" y="4275250"/>
            <a:chExt cx="6424612" cy="2595571"/>
          </a:xfrm>
        </p:grpSpPr>
        <p:grpSp>
          <p:nvGrpSpPr>
            <p:cNvPr id="16" name="Group 15"/>
            <p:cNvGrpSpPr/>
            <p:nvPr/>
          </p:nvGrpSpPr>
          <p:grpSpPr>
            <a:xfrm>
              <a:off x="1541291" y="4275250"/>
              <a:ext cx="5309602" cy="1380901"/>
              <a:chOff x="1541291" y="4275250"/>
              <a:chExt cx="5309602" cy="1380901"/>
            </a:xfrm>
          </p:grpSpPr>
          <p:grpSp>
            <p:nvGrpSpPr>
              <p:cNvPr id="14" name="Group 13"/>
              <p:cNvGrpSpPr/>
              <p:nvPr/>
            </p:nvGrpSpPr>
            <p:grpSpPr>
              <a:xfrm>
                <a:off x="1541291" y="5497514"/>
                <a:ext cx="158637" cy="158637"/>
                <a:chOff x="-342348" y="4997508"/>
                <a:chExt cx="158637" cy="158637"/>
              </a:xfrm>
            </p:grpSpPr>
            <p:grpSp>
              <p:nvGrpSpPr>
                <p:cNvPr id="68" name="Group 67"/>
                <p:cNvGrpSpPr/>
                <p:nvPr/>
              </p:nvGrpSpPr>
              <p:grpSpPr>
                <a:xfrm rot="2700000">
                  <a:off x="-342348" y="4997508"/>
                  <a:ext cx="158637" cy="158637"/>
                  <a:chOff x="2652712" y="3890963"/>
                  <a:chExt cx="266699" cy="266699"/>
                </a:xfrm>
              </p:grpSpPr>
              <p:cxnSp>
                <p:nvCxnSpPr>
                  <p:cNvPr id="69" name="Straight Connector 68"/>
                  <p:cNvCxnSpPr/>
                  <p:nvPr/>
                </p:nvCxnSpPr>
                <p:spPr>
                  <a:xfrm>
                    <a:off x="2786063" y="3890963"/>
                    <a:ext cx="0" cy="266699"/>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2786062" y="3893822"/>
                    <a:ext cx="0" cy="266699"/>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2700000">
                  <a:off x="-333538" y="5006951"/>
                  <a:ext cx="138610" cy="138610"/>
                  <a:chOff x="2652712" y="3890963"/>
                  <a:chExt cx="266699" cy="266699"/>
                </a:xfrm>
              </p:grpSpPr>
              <p:cxnSp>
                <p:nvCxnSpPr>
                  <p:cNvPr id="12" name="Straight Connector 11"/>
                  <p:cNvCxnSpPr/>
                  <p:nvPr/>
                </p:nvCxnSpPr>
                <p:spPr>
                  <a:xfrm>
                    <a:off x="2786063" y="3890963"/>
                    <a:ext cx="0" cy="26669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2786062" y="3893822"/>
                    <a:ext cx="0" cy="26669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71" name="Group 70"/>
              <p:cNvGrpSpPr/>
              <p:nvPr/>
            </p:nvGrpSpPr>
            <p:grpSpPr>
              <a:xfrm>
                <a:off x="3143805" y="5004764"/>
                <a:ext cx="158637" cy="158637"/>
                <a:chOff x="-342348" y="4997508"/>
                <a:chExt cx="158637" cy="158637"/>
              </a:xfrm>
            </p:grpSpPr>
            <p:grpSp>
              <p:nvGrpSpPr>
                <p:cNvPr id="72" name="Group 71"/>
                <p:cNvGrpSpPr/>
                <p:nvPr/>
              </p:nvGrpSpPr>
              <p:grpSpPr>
                <a:xfrm rot="2700000">
                  <a:off x="-342348" y="4997508"/>
                  <a:ext cx="158637" cy="158637"/>
                  <a:chOff x="2652712" y="3890963"/>
                  <a:chExt cx="266699" cy="266699"/>
                </a:xfrm>
              </p:grpSpPr>
              <p:cxnSp>
                <p:nvCxnSpPr>
                  <p:cNvPr id="76" name="Straight Connector 75"/>
                  <p:cNvCxnSpPr/>
                  <p:nvPr/>
                </p:nvCxnSpPr>
                <p:spPr>
                  <a:xfrm>
                    <a:off x="2786063" y="3890963"/>
                    <a:ext cx="0" cy="266699"/>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2786062" y="3893822"/>
                    <a:ext cx="0" cy="266699"/>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rot="2700000">
                  <a:off x="-333538" y="5006951"/>
                  <a:ext cx="138610" cy="138610"/>
                  <a:chOff x="2652712" y="3890963"/>
                  <a:chExt cx="266699" cy="266699"/>
                </a:xfrm>
              </p:grpSpPr>
              <p:cxnSp>
                <p:nvCxnSpPr>
                  <p:cNvPr id="74" name="Straight Connector 73"/>
                  <p:cNvCxnSpPr/>
                  <p:nvPr/>
                </p:nvCxnSpPr>
                <p:spPr>
                  <a:xfrm>
                    <a:off x="2786063" y="3890963"/>
                    <a:ext cx="0" cy="26669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2786062" y="3893822"/>
                    <a:ext cx="0" cy="26669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78" name="Group 77"/>
              <p:cNvGrpSpPr/>
              <p:nvPr/>
            </p:nvGrpSpPr>
            <p:grpSpPr>
              <a:xfrm>
                <a:off x="4370625" y="4500369"/>
                <a:ext cx="158637" cy="158637"/>
                <a:chOff x="-342348" y="4997508"/>
                <a:chExt cx="158637" cy="158637"/>
              </a:xfrm>
            </p:grpSpPr>
            <p:grpSp>
              <p:nvGrpSpPr>
                <p:cNvPr id="79" name="Group 78"/>
                <p:cNvGrpSpPr/>
                <p:nvPr/>
              </p:nvGrpSpPr>
              <p:grpSpPr>
                <a:xfrm rot="2700000">
                  <a:off x="-342348" y="4997508"/>
                  <a:ext cx="158637" cy="158637"/>
                  <a:chOff x="2652712" y="3890963"/>
                  <a:chExt cx="266699" cy="266699"/>
                </a:xfrm>
              </p:grpSpPr>
              <p:cxnSp>
                <p:nvCxnSpPr>
                  <p:cNvPr id="83" name="Straight Connector 82"/>
                  <p:cNvCxnSpPr/>
                  <p:nvPr/>
                </p:nvCxnSpPr>
                <p:spPr>
                  <a:xfrm>
                    <a:off x="2786063" y="3890963"/>
                    <a:ext cx="0" cy="266699"/>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2786062" y="3893822"/>
                    <a:ext cx="0" cy="266699"/>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rot="2700000">
                  <a:off x="-333538" y="5006951"/>
                  <a:ext cx="138610" cy="138610"/>
                  <a:chOff x="2652712" y="3890963"/>
                  <a:chExt cx="266699" cy="266699"/>
                </a:xfrm>
              </p:grpSpPr>
              <p:cxnSp>
                <p:nvCxnSpPr>
                  <p:cNvPr id="81" name="Straight Connector 80"/>
                  <p:cNvCxnSpPr/>
                  <p:nvPr/>
                </p:nvCxnSpPr>
                <p:spPr>
                  <a:xfrm>
                    <a:off x="2786063" y="3890963"/>
                    <a:ext cx="0" cy="26669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2786062" y="3893822"/>
                    <a:ext cx="0" cy="26669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85" name="Group 84"/>
              <p:cNvGrpSpPr/>
              <p:nvPr/>
            </p:nvGrpSpPr>
            <p:grpSpPr>
              <a:xfrm>
                <a:off x="5682074" y="4422253"/>
                <a:ext cx="158637" cy="158637"/>
                <a:chOff x="-342348" y="4997508"/>
                <a:chExt cx="158637" cy="158637"/>
              </a:xfrm>
            </p:grpSpPr>
            <p:grpSp>
              <p:nvGrpSpPr>
                <p:cNvPr id="86" name="Group 85"/>
                <p:cNvGrpSpPr/>
                <p:nvPr/>
              </p:nvGrpSpPr>
              <p:grpSpPr>
                <a:xfrm rot="2700000">
                  <a:off x="-342348" y="4997508"/>
                  <a:ext cx="158637" cy="158637"/>
                  <a:chOff x="2652712" y="3890963"/>
                  <a:chExt cx="266699" cy="266699"/>
                </a:xfrm>
              </p:grpSpPr>
              <p:cxnSp>
                <p:nvCxnSpPr>
                  <p:cNvPr id="90" name="Straight Connector 89"/>
                  <p:cNvCxnSpPr/>
                  <p:nvPr/>
                </p:nvCxnSpPr>
                <p:spPr>
                  <a:xfrm>
                    <a:off x="2786063" y="3890963"/>
                    <a:ext cx="0" cy="266699"/>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2786062" y="3893822"/>
                    <a:ext cx="0" cy="266699"/>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rot="2700000">
                  <a:off x="-333538" y="5006951"/>
                  <a:ext cx="138610" cy="138610"/>
                  <a:chOff x="2652712" y="3890963"/>
                  <a:chExt cx="266699" cy="266699"/>
                </a:xfrm>
              </p:grpSpPr>
              <p:cxnSp>
                <p:nvCxnSpPr>
                  <p:cNvPr id="88" name="Straight Connector 87"/>
                  <p:cNvCxnSpPr/>
                  <p:nvPr/>
                </p:nvCxnSpPr>
                <p:spPr>
                  <a:xfrm>
                    <a:off x="2786063" y="3890963"/>
                    <a:ext cx="0" cy="26669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2786062" y="3893822"/>
                    <a:ext cx="0" cy="26669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92" name="Group 91"/>
              <p:cNvGrpSpPr/>
              <p:nvPr/>
            </p:nvGrpSpPr>
            <p:grpSpPr>
              <a:xfrm>
                <a:off x="6692256" y="4275250"/>
                <a:ext cx="158637" cy="158637"/>
                <a:chOff x="-342348" y="4997508"/>
                <a:chExt cx="158637" cy="158637"/>
              </a:xfrm>
            </p:grpSpPr>
            <p:grpSp>
              <p:nvGrpSpPr>
                <p:cNvPr id="93" name="Group 92"/>
                <p:cNvGrpSpPr/>
                <p:nvPr/>
              </p:nvGrpSpPr>
              <p:grpSpPr>
                <a:xfrm rot="2700000">
                  <a:off x="-342348" y="4997508"/>
                  <a:ext cx="158637" cy="158637"/>
                  <a:chOff x="2652712" y="3890963"/>
                  <a:chExt cx="266699" cy="266699"/>
                </a:xfrm>
              </p:grpSpPr>
              <p:cxnSp>
                <p:nvCxnSpPr>
                  <p:cNvPr id="97" name="Straight Connector 96"/>
                  <p:cNvCxnSpPr/>
                  <p:nvPr/>
                </p:nvCxnSpPr>
                <p:spPr>
                  <a:xfrm>
                    <a:off x="2786063" y="3890963"/>
                    <a:ext cx="0" cy="266699"/>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2786062" y="3893822"/>
                    <a:ext cx="0" cy="266699"/>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rot="2700000">
                  <a:off x="-333538" y="5006951"/>
                  <a:ext cx="138610" cy="138610"/>
                  <a:chOff x="2652712" y="3890963"/>
                  <a:chExt cx="266699" cy="266699"/>
                </a:xfrm>
              </p:grpSpPr>
              <p:cxnSp>
                <p:nvCxnSpPr>
                  <p:cNvPr id="95" name="Straight Connector 94"/>
                  <p:cNvCxnSpPr/>
                  <p:nvPr/>
                </p:nvCxnSpPr>
                <p:spPr>
                  <a:xfrm>
                    <a:off x="2786063" y="3890963"/>
                    <a:ext cx="0" cy="26669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2786062" y="3893822"/>
                    <a:ext cx="0" cy="26669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grpSp>
        <p:grpSp>
          <p:nvGrpSpPr>
            <p:cNvPr id="18" name="Group 17"/>
            <p:cNvGrpSpPr/>
            <p:nvPr/>
          </p:nvGrpSpPr>
          <p:grpSpPr>
            <a:xfrm>
              <a:off x="2708524" y="6023097"/>
              <a:ext cx="5257379" cy="847724"/>
              <a:chOff x="2708524" y="6023097"/>
              <a:chExt cx="5257379" cy="847724"/>
            </a:xfrm>
          </p:grpSpPr>
          <p:grpSp>
            <p:nvGrpSpPr>
              <p:cNvPr id="101" name="Group 100"/>
              <p:cNvGrpSpPr/>
              <p:nvPr/>
            </p:nvGrpSpPr>
            <p:grpSpPr>
              <a:xfrm>
                <a:off x="2708524" y="6041292"/>
                <a:ext cx="270488" cy="270489"/>
                <a:chOff x="-342348" y="4997508"/>
                <a:chExt cx="158637" cy="158637"/>
              </a:xfrm>
            </p:grpSpPr>
            <p:grpSp>
              <p:nvGrpSpPr>
                <p:cNvPr id="102" name="Group 101"/>
                <p:cNvGrpSpPr/>
                <p:nvPr/>
              </p:nvGrpSpPr>
              <p:grpSpPr>
                <a:xfrm rot="2700000">
                  <a:off x="-342348" y="4997508"/>
                  <a:ext cx="158637" cy="158637"/>
                  <a:chOff x="2652712" y="3890963"/>
                  <a:chExt cx="266699" cy="266699"/>
                </a:xfrm>
              </p:grpSpPr>
              <p:cxnSp>
                <p:nvCxnSpPr>
                  <p:cNvPr id="106" name="Straight Connector 105"/>
                  <p:cNvCxnSpPr/>
                  <p:nvPr/>
                </p:nvCxnSpPr>
                <p:spPr>
                  <a:xfrm>
                    <a:off x="2786063" y="3890963"/>
                    <a:ext cx="0" cy="266699"/>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2786062" y="3893822"/>
                    <a:ext cx="0" cy="266699"/>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rot="2700000">
                  <a:off x="-333510" y="5006978"/>
                  <a:ext cx="138612" cy="138610"/>
                  <a:chOff x="2652799" y="3890963"/>
                  <a:chExt cx="266703" cy="266699"/>
                </a:xfrm>
              </p:grpSpPr>
              <p:cxnSp>
                <p:nvCxnSpPr>
                  <p:cNvPr id="104" name="Straight Connector 103"/>
                  <p:cNvCxnSpPr/>
                  <p:nvPr/>
                </p:nvCxnSpPr>
                <p:spPr>
                  <a:xfrm>
                    <a:off x="2786063" y="3890963"/>
                    <a:ext cx="0" cy="26669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2786151" y="3893906"/>
                    <a:ext cx="0" cy="26670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08" name="Content Placeholder 2"/>
              <p:cNvSpPr txBox="1">
                <a:spLocks/>
              </p:cNvSpPr>
              <p:nvPr/>
            </p:nvSpPr>
            <p:spPr>
              <a:xfrm>
                <a:off x="2954939" y="6023097"/>
                <a:ext cx="5010964" cy="847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 excluded by territory rules</a:t>
                </a:r>
                <a:endParaRPr lang="en-US" sz="1800" dirty="0"/>
              </a:p>
            </p:txBody>
          </p:sp>
        </p:grpSp>
      </p:grpSp>
    </p:spTree>
    <p:extLst>
      <p:ext uri="{BB962C8B-B14F-4D97-AF65-F5344CB8AC3E}">
        <p14:creationId xmlns:p14="http://schemas.microsoft.com/office/powerpoint/2010/main" val="42529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712501" y="1268814"/>
            <a:ext cx="1392362"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Asotin</a:t>
            </a:r>
            <a:endParaRPr lang="en-US" sz="1800" dirty="0"/>
          </a:p>
        </p:txBody>
      </p:sp>
      <p:sp>
        <p:nvSpPr>
          <p:cNvPr id="4" name="Title 1"/>
          <p:cNvSpPr txBox="1">
            <a:spLocks noGrp="1"/>
          </p:cNvSpPr>
          <p:nvPr>
            <p:ph type="title"/>
          </p:nvPr>
        </p:nvSpPr>
        <p:spPr>
          <a:xfrm>
            <a:off x="628650" y="0"/>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NREI models and status</a:t>
            </a:r>
            <a:endParaRPr lang="en-US" sz="3200" b="1" dirty="0">
              <a:latin typeface="+mn-lt"/>
            </a:endParaRPr>
          </a:p>
        </p:txBody>
      </p:sp>
      <p:sp>
        <p:nvSpPr>
          <p:cNvPr id="10" name="Content Placeholder 2"/>
          <p:cNvSpPr txBox="1">
            <a:spLocks/>
          </p:cNvSpPr>
          <p:nvPr/>
        </p:nvSpPr>
        <p:spPr>
          <a:xfrm>
            <a:off x="6246401" y="1268814"/>
            <a:ext cx="1392362"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John Day</a:t>
            </a:r>
            <a:endParaRPr lang="en-US" sz="1800" dirty="0"/>
          </a:p>
        </p:txBody>
      </p:sp>
      <p:pic>
        <p:nvPicPr>
          <p:cNvPr id="1033" name="Picture 9" descr="C:\Users\elr\Desktop\FebChampStoryBoardStuff\NREI_Presentation\imagesAndFigures\jdObsPredPlot_option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1444191"/>
            <a:ext cx="3886200" cy="38926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elr\Desktop\FebChampStoryBoardStuff\NREI_Presentation\imagesAndFigures\asotinObsPredPlot_option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1498039"/>
            <a:ext cx="3886200" cy="3899154"/>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1315399" y="5111897"/>
            <a:ext cx="2441261" cy="264568"/>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t>Predicted Carrying Capacity</a:t>
            </a:r>
            <a:endParaRPr lang="en-US" sz="1400" dirty="0"/>
          </a:p>
        </p:txBody>
      </p:sp>
      <p:sp>
        <p:nvSpPr>
          <p:cNvPr id="17" name="Content Placeholder 2"/>
          <p:cNvSpPr txBox="1">
            <a:spLocks/>
          </p:cNvSpPr>
          <p:nvPr/>
        </p:nvSpPr>
        <p:spPr>
          <a:xfrm>
            <a:off x="5849299" y="5109294"/>
            <a:ext cx="2441261" cy="264568"/>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t>Predicted Carrying Capacity</a:t>
            </a:r>
            <a:endParaRPr lang="en-US" sz="1400" dirty="0"/>
          </a:p>
        </p:txBody>
      </p:sp>
    </p:spTree>
    <p:extLst>
      <p:ext uri="{BB962C8B-B14F-4D97-AF65-F5344CB8AC3E}">
        <p14:creationId xmlns:p14="http://schemas.microsoft.com/office/powerpoint/2010/main" val="647790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75488" y="0"/>
            <a:ext cx="8229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NREI models and recovery planning</a:t>
            </a:r>
            <a:endParaRPr lang="en-US" sz="3200" b="1" dirty="0">
              <a:latin typeface="+mn-lt"/>
            </a:endParaRPr>
          </a:p>
        </p:txBody>
      </p:sp>
      <p:sp>
        <p:nvSpPr>
          <p:cNvPr id="7" name="Content Placeholder 2"/>
          <p:cNvSpPr>
            <a:spLocks noGrp="1"/>
          </p:cNvSpPr>
          <p:nvPr>
            <p:ph idx="1"/>
          </p:nvPr>
        </p:nvSpPr>
        <p:spPr>
          <a:xfrm>
            <a:off x="628650" y="1311275"/>
            <a:ext cx="7886700" cy="4351338"/>
          </a:xfrm>
        </p:spPr>
        <p:txBody>
          <a:bodyPr>
            <a:normAutofit/>
          </a:bodyPr>
          <a:lstStyle/>
          <a:p>
            <a:r>
              <a:rPr lang="en-US" sz="2400" dirty="0" smtClean="0"/>
              <a:t>NREI models can be used to investigate proposed management interventions that might influence:</a:t>
            </a:r>
          </a:p>
          <a:p>
            <a:pPr lvl="1"/>
            <a:r>
              <a:rPr lang="en-US" sz="2000" dirty="0" smtClean="0"/>
              <a:t>Topography</a:t>
            </a:r>
          </a:p>
          <a:p>
            <a:pPr lvl="1"/>
            <a:r>
              <a:rPr lang="en-US" sz="2000" dirty="0" smtClean="0"/>
              <a:t>Temperature</a:t>
            </a:r>
          </a:p>
          <a:p>
            <a:pPr lvl="1"/>
            <a:r>
              <a:rPr lang="en-US" sz="2000" dirty="0" smtClean="0"/>
              <a:t>Food availability</a:t>
            </a:r>
          </a:p>
          <a:p>
            <a:pPr lvl="1"/>
            <a:r>
              <a:rPr lang="en-US" sz="2000" dirty="0" smtClean="0"/>
              <a:t>Fish characteristics</a:t>
            </a:r>
          </a:p>
          <a:p>
            <a:r>
              <a:rPr lang="en-US" sz="2400" dirty="0" smtClean="0"/>
              <a:t>Asotin</a:t>
            </a:r>
            <a:r>
              <a:rPr lang="en-US" dirty="0" smtClean="0"/>
              <a:t> IMW example</a:t>
            </a:r>
            <a:endParaRPr lang="en-US" dirty="0"/>
          </a:p>
        </p:txBody>
      </p:sp>
    </p:spTree>
    <p:extLst>
      <p:ext uri="{BB962C8B-B14F-4D97-AF65-F5344CB8AC3E}">
        <p14:creationId xmlns:p14="http://schemas.microsoft.com/office/powerpoint/2010/main" val="3944137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75488" y="0"/>
            <a:ext cx="8229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NREI models and recovery planning (continued)</a:t>
            </a:r>
            <a:endParaRPr lang="en-US" sz="3200" b="1" dirty="0">
              <a:latin typeface="+mn-lt"/>
            </a:endParaRPr>
          </a:p>
        </p:txBody>
      </p:sp>
      <p:pic>
        <p:nvPicPr>
          <p:cNvPr id="2050" name="Picture 2" descr="C:\Users\elr\Downloads\Charley Post Install\P102009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89" t="2135" r="28173"/>
          <a:stretch/>
        </p:blipFill>
        <p:spPr bwMode="auto">
          <a:xfrm>
            <a:off x="455748" y="1053847"/>
            <a:ext cx="2234111" cy="29955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elr\Downloads\Charley Post Install\P10201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368" b="9571"/>
          <a:stretch/>
        </p:blipFill>
        <p:spPr bwMode="auto">
          <a:xfrm>
            <a:off x="1201420" y="3434758"/>
            <a:ext cx="3657600" cy="22784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066411" y="1093535"/>
            <a:ext cx="3821430" cy="4572000"/>
            <a:chOff x="11158264" y="3151720"/>
            <a:chExt cx="3821430" cy="4572000"/>
          </a:xfrm>
        </p:grpSpPr>
        <p:sp>
          <p:nvSpPr>
            <p:cNvPr id="2" name="Rectangle 1"/>
            <p:cNvSpPr/>
            <p:nvPr/>
          </p:nvSpPr>
          <p:spPr>
            <a:xfrm>
              <a:off x="11158264" y="3151720"/>
              <a:ext cx="3821430" cy="4488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elr\Desktop\FebChampStoryBoardStuff\NREI_Presentation\imagesAndFigures\asotinNF_GCD_ChangeExamp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8264" y="3151720"/>
              <a:ext cx="382143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110361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elr\Desktop\FebChampStoryBoardStuff\ImagesFigures\NREI_Pres_exports\SFF3H2_2012HshadWContou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828" y="945448"/>
            <a:ext cx="5357374" cy="557862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elr\Desktop\FebChampStoryBoardStuff\ImagesFigures\NREI_Pres_exports\SFF3H2_2012RS_HshadWContou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897" y="945448"/>
            <a:ext cx="5356623" cy="557784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5082969" y="1051245"/>
            <a:ext cx="1917144"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Simulated Change</a:t>
            </a:r>
            <a:endParaRPr lang="en-US" sz="1800" dirty="0"/>
          </a:p>
        </p:txBody>
      </p:sp>
      <p:sp>
        <p:nvSpPr>
          <p:cNvPr id="4" name="Title 1"/>
          <p:cNvSpPr txBox="1">
            <a:spLocks noGrp="1"/>
          </p:cNvSpPr>
          <p:nvPr>
            <p:ph type="title"/>
          </p:nvPr>
        </p:nvSpPr>
        <p:spPr>
          <a:xfrm>
            <a:off x="475488" y="0"/>
            <a:ext cx="8229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NREI models and recovery planning (continued)</a:t>
            </a:r>
            <a:endParaRPr lang="en-US" sz="3200" b="1" dirty="0">
              <a:latin typeface="+mn-lt"/>
            </a:endParaRPr>
          </a:p>
        </p:txBody>
      </p:sp>
      <p:cxnSp>
        <p:nvCxnSpPr>
          <p:cNvPr id="3" name="Straight Connector 2"/>
          <p:cNvCxnSpPr/>
          <p:nvPr/>
        </p:nvCxnSpPr>
        <p:spPr>
          <a:xfrm>
            <a:off x="6951430" y="2078474"/>
            <a:ext cx="3474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81825" y="2733794"/>
            <a:ext cx="34747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7298902" y="1819720"/>
            <a:ext cx="1392362"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dirty="0" smtClean="0">
                <a:solidFill>
                  <a:srgbClr val="FF0000"/>
                </a:solidFill>
              </a:rPr>
              <a:t>Simulated</a:t>
            </a:r>
          </a:p>
          <a:p>
            <a:pPr marL="0" indent="0">
              <a:spcBef>
                <a:spcPts val="0"/>
              </a:spcBef>
              <a:buNone/>
            </a:pPr>
            <a:r>
              <a:rPr lang="en-US" sz="1800" dirty="0" smtClean="0">
                <a:solidFill>
                  <a:srgbClr val="FF0000"/>
                </a:solidFill>
              </a:rPr>
              <a:t>Erosion</a:t>
            </a:r>
            <a:endParaRPr lang="en-US" sz="1800" dirty="0">
              <a:solidFill>
                <a:srgbClr val="FF0000"/>
              </a:solidFill>
            </a:endParaRPr>
          </a:p>
        </p:txBody>
      </p:sp>
      <p:sp>
        <p:nvSpPr>
          <p:cNvPr id="15" name="Content Placeholder 2"/>
          <p:cNvSpPr txBox="1">
            <a:spLocks/>
          </p:cNvSpPr>
          <p:nvPr/>
        </p:nvSpPr>
        <p:spPr>
          <a:xfrm>
            <a:off x="1543717" y="1051245"/>
            <a:ext cx="2027396"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Existing Topography</a:t>
            </a:r>
            <a:endParaRPr lang="en-US" sz="1800" dirty="0"/>
          </a:p>
        </p:txBody>
      </p:sp>
      <p:sp>
        <p:nvSpPr>
          <p:cNvPr id="17" name="Down Arrow 16"/>
          <p:cNvSpPr/>
          <p:nvPr/>
        </p:nvSpPr>
        <p:spPr>
          <a:xfrm rot="16200000">
            <a:off x="4109937" y="3150967"/>
            <a:ext cx="468908" cy="79990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C:\Users\elr\Desktop\FebChampStoryBoardStuff\NREI_Presentation\imagesAndFigures\OneStructu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1082" y="3250073"/>
            <a:ext cx="916429" cy="57735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p:cNvSpPr txBox="1">
            <a:spLocks/>
          </p:cNvSpPr>
          <p:nvPr/>
        </p:nvSpPr>
        <p:spPr>
          <a:xfrm>
            <a:off x="7710548" y="3240816"/>
            <a:ext cx="1217914"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dirty="0" smtClean="0"/>
              <a:t>Wood</a:t>
            </a:r>
          </a:p>
          <a:p>
            <a:pPr marL="0" indent="0">
              <a:spcBef>
                <a:spcPts val="0"/>
              </a:spcBef>
              <a:buNone/>
            </a:pPr>
            <a:r>
              <a:rPr lang="en-US" sz="1800" dirty="0" smtClean="0"/>
              <a:t>Structures</a:t>
            </a:r>
            <a:endParaRPr lang="en-US" sz="1800" dirty="0"/>
          </a:p>
        </p:txBody>
      </p:sp>
      <p:sp>
        <p:nvSpPr>
          <p:cNvPr id="23" name="Content Placeholder 2"/>
          <p:cNvSpPr txBox="1">
            <a:spLocks/>
          </p:cNvSpPr>
          <p:nvPr/>
        </p:nvSpPr>
        <p:spPr>
          <a:xfrm>
            <a:off x="7311009" y="2463349"/>
            <a:ext cx="1392362"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dirty="0" smtClean="0">
                <a:solidFill>
                  <a:srgbClr val="0070C0"/>
                </a:solidFill>
              </a:rPr>
              <a:t>Simulated</a:t>
            </a:r>
          </a:p>
          <a:p>
            <a:pPr marL="0" indent="0">
              <a:spcBef>
                <a:spcPts val="0"/>
              </a:spcBef>
              <a:buNone/>
            </a:pPr>
            <a:r>
              <a:rPr lang="en-US" sz="1800" dirty="0" smtClean="0">
                <a:solidFill>
                  <a:srgbClr val="0070C0"/>
                </a:solidFill>
              </a:rPr>
              <a:t>Deposition</a:t>
            </a:r>
            <a:endParaRPr lang="en-US" sz="1800" dirty="0">
              <a:solidFill>
                <a:srgbClr val="0070C0"/>
              </a:solidFill>
            </a:endParaRPr>
          </a:p>
        </p:txBody>
      </p:sp>
      <p:pic>
        <p:nvPicPr>
          <p:cNvPr id="26" name="Picture 5" descr="C:\Users\elr\Desktop\FebChampStoryBoardStuff\NREI_Presentation\imagesAndFigures\AsotinSF_log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4080" y="1163588"/>
            <a:ext cx="2808843" cy="512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718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2518</TotalTime>
  <Words>2229</Words>
  <Application>Microsoft Office PowerPoint</Application>
  <PresentationFormat>On-screen Show (4:3)</PresentationFormat>
  <Paragraphs>157</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Background and rationale for NREI models</vt:lpstr>
      <vt:lpstr>How do NREI models work?</vt:lpstr>
      <vt:lpstr>How do NREI models work? (continued)</vt:lpstr>
      <vt:lpstr>How do NREI models work? (continued)</vt:lpstr>
      <vt:lpstr>NREI models and status</vt:lpstr>
      <vt:lpstr>NREI models and recovery planning</vt:lpstr>
      <vt:lpstr>NREI models and recovery planning (continued)</vt:lpstr>
      <vt:lpstr>NREI models and recovery planning (continued)</vt:lpstr>
      <vt:lpstr>NREI models and recovery planning (continued)</vt:lpstr>
      <vt:lpstr>PowerPoint Presentation</vt:lpstr>
      <vt:lpstr>NREI models and effectiveness of management interventions (continued)</vt:lpstr>
      <vt:lpstr>NREI models and effectiveness of management interventions (continued)</vt:lpstr>
      <vt:lpstr>Questions?</vt:lpstr>
      <vt:lpstr>Below here are some slides I originally included, but then removed.  I’ve left them here in case you might want them after all.</vt:lpstr>
      <vt:lpstr>NREI models and status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2 - 03 - NREI - Nick Bouwes</dc:title>
  <dc:creator>marthaj</dc:creator>
  <cp:lastModifiedBy>Nick B</cp:lastModifiedBy>
  <cp:revision>132</cp:revision>
  <cp:lastPrinted>2014-02-18T16:47:33Z</cp:lastPrinted>
  <dcterms:created xsi:type="dcterms:W3CDTF">2014-02-18T15:57:48Z</dcterms:created>
  <dcterms:modified xsi:type="dcterms:W3CDTF">2014-02-26T15:50:16Z</dcterms:modified>
</cp:coreProperties>
</file>