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59" r:id="rId3"/>
    <p:sldId id="271" r:id="rId4"/>
    <p:sldId id="263" r:id="rId5"/>
    <p:sldId id="265" r:id="rId6"/>
    <p:sldId id="273" r:id="rId7"/>
    <p:sldId id="266" r:id="rId8"/>
    <p:sldId id="267" r:id="rId9"/>
    <p:sldId id="268" r:id="rId10"/>
    <p:sldId id="26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86296" autoAdjust="0"/>
  </p:normalViewPr>
  <p:slideViewPr>
    <p:cSldViewPr snapToGrid="0">
      <p:cViewPr varScale="1">
        <p:scale>
          <a:sx n="85" d="100"/>
          <a:sy n="85" d="100"/>
        </p:scale>
        <p:origin x="-1488" y="-104"/>
      </p:cViewPr>
      <p:guideLst>
        <p:guide orient="horz" pos="216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EF95E-267D-F446-801D-EE87208E739B}" type="doc">
      <dgm:prSet loTypeId="urn:microsoft.com/office/officeart/2005/8/layout/hProcess10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90D876-3262-DC4B-ADFF-D4494B424EFC}">
      <dgm:prSet phldrT="[Text]"/>
      <dgm:spPr/>
      <dgm:t>
        <a:bodyPr/>
        <a:lstStyle/>
        <a:p>
          <a:r>
            <a:rPr lang="en-US" dirty="0" smtClean="0"/>
            <a:t>Site-level</a:t>
          </a:r>
          <a:endParaRPr lang="en-US" dirty="0"/>
        </a:p>
      </dgm:t>
    </dgm:pt>
    <dgm:pt modelId="{61B109BE-2FAB-C94C-B73A-8C19EC3E3E27}" type="parTrans" cxnId="{76C9679E-FB6F-7747-B1BF-6D1E15316BEF}">
      <dgm:prSet/>
      <dgm:spPr/>
      <dgm:t>
        <a:bodyPr/>
        <a:lstStyle/>
        <a:p>
          <a:endParaRPr lang="en-US"/>
        </a:p>
      </dgm:t>
    </dgm:pt>
    <dgm:pt modelId="{8492EBA5-7690-D64B-A7F8-092046C632E3}" type="sibTrans" cxnId="{76C9679E-FB6F-7747-B1BF-6D1E15316BEF}">
      <dgm:prSet/>
      <dgm:spPr/>
      <dgm:t>
        <a:bodyPr/>
        <a:lstStyle/>
        <a:p>
          <a:endParaRPr lang="en-US"/>
        </a:p>
      </dgm:t>
    </dgm:pt>
    <dgm:pt modelId="{13E71E6D-1ABC-CF49-B2E9-49968DA21788}">
      <dgm:prSet phldrT="[Text]"/>
      <dgm:spPr/>
      <dgm:t>
        <a:bodyPr/>
        <a:lstStyle/>
        <a:p>
          <a:r>
            <a:rPr lang="en-US" dirty="0" smtClean="0"/>
            <a:t>Fish</a:t>
          </a:r>
          <a:endParaRPr lang="en-US" dirty="0"/>
        </a:p>
      </dgm:t>
    </dgm:pt>
    <dgm:pt modelId="{ED804F58-122A-C74B-BAD9-75FC13621FF0}" type="parTrans" cxnId="{69DA18AC-648F-7742-AE0E-587576D99771}">
      <dgm:prSet/>
      <dgm:spPr/>
      <dgm:t>
        <a:bodyPr/>
        <a:lstStyle/>
        <a:p>
          <a:endParaRPr lang="en-US"/>
        </a:p>
      </dgm:t>
    </dgm:pt>
    <dgm:pt modelId="{DC690ADA-CB47-1D42-805D-FC0B5C0715E1}" type="sibTrans" cxnId="{69DA18AC-648F-7742-AE0E-587576D99771}">
      <dgm:prSet/>
      <dgm:spPr/>
      <dgm:t>
        <a:bodyPr/>
        <a:lstStyle/>
        <a:p>
          <a:endParaRPr lang="en-US"/>
        </a:p>
      </dgm:t>
    </dgm:pt>
    <dgm:pt modelId="{CCCAE50C-1C66-904A-8439-23626061C320}">
      <dgm:prSet phldrT="[Text]"/>
      <dgm:spPr/>
      <dgm:t>
        <a:bodyPr/>
        <a:lstStyle/>
        <a:p>
          <a:r>
            <a:rPr lang="en-US" dirty="0" smtClean="0"/>
            <a:t>Habitat Metrics</a:t>
          </a:r>
          <a:endParaRPr lang="en-US" dirty="0"/>
        </a:p>
      </dgm:t>
    </dgm:pt>
    <dgm:pt modelId="{5147BCD5-FB8F-7144-B5B8-4761F6B5E073}" type="parTrans" cxnId="{5DFE1015-8A37-1046-9BED-809B9E333769}">
      <dgm:prSet/>
      <dgm:spPr/>
      <dgm:t>
        <a:bodyPr/>
        <a:lstStyle/>
        <a:p>
          <a:endParaRPr lang="en-US"/>
        </a:p>
      </dgm:t>
    </dgm:pt>
    <dgm:pt modelId="{25CC8CFD-4D2E-6944-ACF8-CA049EE11835}" type="sibTrans" cxnId="{5DFE1015-8A37-1046-9BED-809B9E333769}">
      <dgm:prSet/>
      <dgm:spPr/>
      <dgm:t>
        <a:bodyPr/>
        <a:lstStyle/>
        <a:p>
          <a:endParaRPr lang="en-US"/>
        </a:p>
      </dgm:t>
    </dgm:pt>
    <dgm:pt modelId="{04F59648-2B60-3747-9564-081DD605D0D1}">
      <dgm:prSet phldrT="[Text]"/>
      <dgm:spPr/>
      <dgm:t>
        <a:bodyPr/>
        <a:lstStyle/>
        <a:p>
          <a:r>
            <a:rPr lang="en-US" dirty="0" smtClean="0"/>
            <a:t>Modeling</a:t>
          </a:r>
          <a:endParaRPr lang="en-US" dirty="0"/>
        </a:p>
      </dgm:t>
    </dgm:pt>
    <dgm:pt modelId="{E530EF55-041F-0740-BDE7-439020AF9787}" type="parTrans" cxnId="{E740023F-C354-4B4D-9520-888E69739423}">
      <dgm:prSet/>
      <dgm:spPr/>
      <dgm:t>
        <a:bodyPr/>
        <a:lstStyle/>
        <a:p>
          <a:endParaRPr lang="en-US"/>
        </a:p>
      </dgm:t>
    </dgm:pt>
    <dgm:pt modelId="{B299DC5E-9445-2F47-AA72-79DCE8D3F8FE}" type="sibTrans" cxnId="{E740023F-C354-4B4D-9520-888E69739423}">
      <dgm:prSet/>
      <dgm:spPr/>
      <dgm:t>
        <a:bodyPr/>
        <a:lstStyle/>
        <a:p>
          <a:endParaRPr lang="en-US"/>
        </a:p>
      </dgm:t>
    </dgm:pt>
    <dgm:pt modelId="{2335BD53-4270-7B49-8AD8-BD0B79203D5A}">
      <dgm:prSet phldrT="[Text]"/>
      <dgm:spPr/>
      <dgm:t>
        <a:bodyPr/>
        <a:lstStyle/>
        <a:p>
          <a:r>
            <a:rPr lang="en-US" dirty="0" smtClean="0"/>
            <a:t>Site-scale</a:t>
          </a:r>
          <a:endParaRPr lang="en-US" dirty="0"/>
        </a:p>
      </dgm:t>
    </dgm:pt>
    <dgm:pt modelId="{7E25815E-92D5-9D49-9BA8-1D19A178912D}" type="parTrans" cxnId="{29DF248D-310A-2648-A426-B48915912129}">
      <dgm:prSet/>
      <dgm:spPr/>
      <dgm:t>
        <a:bodyPr/>
        <a:lstStyle/>
        <a:p>
          <a:endParaRPr lang="en-US"/>
        </a:p>
      </dgm:t>
    </dgm:pt>
    <dgm:pt modelId="{FFD49C3D-FD2D-F740-864D-5131765FC1AE}" type="sibTrans" cxnId="{29DF248D-310A-2648-A426-B48915912129}">
      <dgm:prSet/>
      <dgm:spPr/>
      <dgm:t>
        <a:bodyPr/>
        <a:lstStyle/>
        <a:p>
          <a:endParaRPr lang="en-US"/>
        </a:p>
      </dgm:t>
    </dgm:pt>
    <dgm:pt modelId="{15509246-58A3-8948-86D7-D8D04CDFEBEC}">
      <dgm:prSet phldrT="[Text]"/>
      <dgm:spPr/>
      <dgm:t>
        <a:bodyPr/>
        <a:lstStyle/>
        <a:p>
          <a:r>
            <a:rPr lang="en-US" dirty="0" smtClean="0"/>
            <a:t>Landscape-scale</a:t>
          </a:r>
          <a:endParaRPr lang="en-US" dirty="0"/>
        </a:p>
      </dgm:t>
    </dgm:pt>
    <dgm:pt modelId="{B80D28DB-0127-9448-8013-4508EE345B6F}" type="parTrans" cxnId="{42FDAFE2-34C7-C648-A301-383413BCA967}">
      <dgm:prSet/>
      <dgm:spPr/>
      <dgm:t>
        <a:bodyPr/>
        <a:lstStyle/>
        <a:p>
          <a:endParaRPr lang="en-US"/>
        </a:p>
      </dgm:t>
    </dgm:pt>
    <dgm:pt modelId="{EB9A953A-3FD0-964C-9BB3-2A6056614D9C}" type="sibTrans" cxnId="{42FDAFE2-34C7-C648-A301-383413BCA967}">
      <dgm:prSet/>
      <dgm:spPr/>
      <dgm:t>
        <a:bodyPr/>
        <a:lstStyle/>
        <a:p>
          <a:endParaRPr lang="en-US"/>
        </a:p>
      </dgm:t>
    </dgm:pt>
    <dgm:pt modelId="{DB18CEB0-6D7E-1747-98A1-AC6D274F64A5}">
      <dgm:prSet phldrT="[Text]"/>
      <dgm:spPr/>
      <dgm:t>
        <a:bodyPr/>
        <a:lstStyle/>
        <a:p>
          <a:r>
            <a:rPr lang="en-US" dirty="0" smtClean="0"/>
            <a:t>Subbasin</a:t>
          </a:r>
          <a:endParaRPr lang="en-US" dirty="0"/>
        </a:p>
      </dgm:t>
    </dgm:pt>
    <dgm:pt modelId="{75D03A25-B496-B149-ACBB-0E5C26D37C36}" type="parTrans" cxnId="{5202C582-1B53-8642-AECF-27E3B1504630}">
      <dgm:prSet/>
      <dgm:spPr/>
      <dgm:t>
        <a:bodyPr/>
        <a:lstStyle/>
        <a:p>
          <a:endParaRPr lang="en-US"/>
        </a:p>
      </dgm:t>
    </dgm:pt>
    <dgm:pt modelId="{CAB74E42-AAC1-0F49-8A11-91BDBFFC7801}" type="sibTrans" cxnId="{5202C582-1B53-8642-AECF-27E3B1504630}">
      <dgm:prSet/>
      <dgm:spPr/>
      <dgm:t>
        <a:bodyPr/>
        <a:lstStyle/>
        <a:p>
          <a:endParaRPr lang="en-US"/>
        </a:p>
      </dgm:t>
    </dgm:pt>
    <dgm:pt modelId="{4219C9BD-0777-7340-86FF-458B46F9AEEB}">
      <dgm:prSet phldrT="[Text]"/>
      <dgm:spPr/>
      <dgm:t>
        <a:bodyPr/>
        <a:lstStyle/>
        <a:p>
          <a:r>
            <a:rPr lang="en-US" dirty="0" smtClean="0"/>
            <a:t>Predict Fish Densities</a:t>
          </a:r>
          <a:endParaRPr lang="en-US" dirty="0"/>
        </a:p>
      </dgm:t>
    </dgm:pt>
    <dgm:pt modelId="{1554DACC-A166-034E-8E21-9A8DE8B18652}" type="parTrans" cxnId="{368E309C-CE78-0644-AEFE-E50452C7C58B}">
      <dgm:prSet/>
      <dgm:spPr/>
      <dgm:t>
        <a:bodyPr/>
        <a:lstStyle/>
        <a:p>
          <a:endParaRPr lang="en-US"/>
        </a:p>
      </dgm:t>
    </dgm:pt>
    <dgm:pt modelId="{AC916ED1-8991-E34A-A9D6-97FF3926B551}" type="sibTrans" cxnId="{368E309C-CE78-0644-AEFE-E50452C7C58B}">
      <dgm:prSet/>
      <dgm:spPr/>
      <dgm:t>
        <a:bodyPr/>
        <a:lstStyle/>
        <a:p>
          <a:endParaRPr lang="en-US"/>
        </a:p>
      </dgm:t>
    </dgm:pt>
    <dgm:pt modelId="{1C39201C-BD78-1B41-ACCB-8945C68952BF}">
      <dgm:prSet phldrT="[Text]" phldr="1"/>
      <dgm:spPr/>
      <dgm:t>
        <a:bodyPr/>
        <a:lstStyle/>
        <a:p>
          <a:endParaRPr lang="en-US" dirty="0"/>
        </a:p>
      </dgm:t>
    </dgm:pt>
    <dgm:pt modelId="{6EEABE6F-20C5-3648-AD6E-8F36B3595D66}" type="parTrans" cxnId="{B294F6D1-2AB2-2240-9615-B37A3EE4EB7C}">
      <dgm:prSet/>
      <dgm:spPr/>
      <dgm:t>
        <a:bodyPr/>
        <a:lstStyle/>
        <a:p>
          <a:endParaRPr lang="en-US"/>
        </a:p>
      </dgm:t>
    </dgm:pt>
    <dgm:pt modelId="{2056EE25-CD4B-CD48-90E1-916E650EACCA}" type="sibTrans" cxnId="{B294F6D1-2AB2-2240-9615-B37A3EE4EB7C}">
      <dgm:prSet/>
      <dgm:spPr/>
      <dgm:t>
        <a:bodyPr/>
        <a:lstStyle/>
        <a:p>
          <a:endParaRPr lang="en-US"/>
        </a:p>
      </dgm:t>
    </dgm:pt>
    <dgm:pt modelId="{6F4DC14D-D0F9-4B49-BA27-3900D6DF8FC1}" type="pres">
      <dgm:prSet presAssocID="{78BEF95E-267D-F446-801D-EE87208E73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D2263E-13F9-6247-BA95-C00180D06098}" type="pres">
      <dgm:prSet presAssocID="{8F90D876-3262-DC4B-ADFF-D4494B424EFC}" presName="composite" presStyleCnt="0"/>
      <dgm:spPr/>
    </dgm:pt>
    <dgm:pt modelId="{44C438F6-94B8-D14C-8021-EACE47AC3447}" type="pres">
      <dgm:prSet presAssocID="{8F90D876-3262-DC4B-ADFF-D4494B424EFC}" presName="imagSh" presStyleLbl="bgImgPlace1" presStyleIdx="0" presStyleCnt="3" custLinFactNeighborY="-987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728" r="-18728"/>
          </a:stretch>
        </a:blipFill>
      </dgm:spPr>
      <dgm:t>
        <a:bodyPr/>
        <a:lstStyle/>
        <a:p>
          <a:endParaRPr lang="en-US"/>
        </a:p>
      </dgm:t>
    </dgm:pt>
    <dgm:pt modelId="{AEA0D4D3-8CB2-0541-90A7-987F43AC420D}" type="pres">
      <dgm:prSet presAssocID="{8F90D876-3262-DC4B-ADFF-D4494B424EFC}" presName="txNode" presStyleLbl="node1" presStyleIdx="0" presStyleCnt="3" custLinFactNeighborY="25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321DE-6442-E548-AF76-5985FC6C9E84}" type="pres">
      <dgm:prSet presAssocID="{8492EBA5-7690-D64B-A7F8-092046C632E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51A56E4-C669-0B40-A2DB-C9A89FE7F3E9}" type="pres">
      <dgm:prSet presAssocID="{8492EBA5-7690-D64B-A7F8-092046C632E3}" presName="connTx" presStyleLbl="sibTrans2D1" presStyleIdx="0" presStyleCnt="2"/>
      <dgm:spPr/>
      <dgm:t>
        <a:bodyPr/>
        <a:lstStyle/>
        <a:p>
          <a:endParaRPr lang="en-US"/>
        </a:p>
      </dgm:t>
    </dgm:pt>
    <dgm:pt modelId="{EA8681BD-FC13-694D-A59B-9D3B585E4C2E}" type="pres">
      <dgm:prSet presAssocID="{04F59648-2B60-3747-9564-081DD605D0D1}" presName="composite" presStyleCnt="0"/>
      <dgm:spPr/>
    </dgm:pt>
    <dgm:pt modelId="{AC18D505-1DC3-F84C-AFD1-32A5F936AE53}" type="pres">
      <dgm:prSet presAssocID="{04F59648-2B60-3747-9564-081DD605D0D1}" presName="imagSh" presStyleLbl="bgImgPlace1" presStyleIdx="1" presStyleCnt="3" custLinFactNeighborY="-762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483" b="5483"/>
          </a:stretch>
        </a:blipFill>
      </dgm:spPr>
      <dgm:t>
        <a:bodyPr/>
        <a:lstStyle/>
        <a:p>
          <a:endParaRPr lang="en-US"/>
        </a:p>
      </dgm:t>
    </dgm:pt>
    <dgm:pt modelId="{63BC6E87-E005-6641-971B-0D00DAFE126B}" type="pres">
      <dgm:prSet presAssocID="{04F59648-2B60-3747-9564-081DD605D0D1}" presName="txNode" presStyleLbl="node1" presStyleIdx="1" presStyleCnt="3" custLinFactNeighborX="-2537" custLinFactNeighborY="26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2CC69-5C9B-C84D-BC3D-450FE10F0A62}" type="pres">
      <dgm:prSet presAssocID="{B299DC5E-9445-2F47-AA72-79DCE8D3F8F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2E6AC75-2198-BB4D-BAA7-B126C69FF4EE}" type="pres">
      <dgm:prSet presAssocID="{B299DC5E-9445-2F47-AA72-79DCE8D3F8FE}" presName="connTx" presStyleLbl="sibTrans2D1" presStyleIdx="1" presStyleCnt="2"/>
      <dgm:spPr/>
      <dgm:t>
        <a:bodyPr/>
        <a:lstStyle/>
        <a:p>
          <a:endParaRPr lang="en-US"/>
        </a:p>
      </dgm:t>
    </dgm:pt>
    <dgm:pt modelId="{A8482CE4-D936-9449-AF1D-C37D98DD4374}" type="pres">
      <dgm:prSet presAssocID="{DB18CEB0-6D7E-1747-98A1-AC6D274F64A5}" presName="composite" presStyleCnt="0"/>
      <dgm:spPr/>
    </dgm:pt>
    <dgm:pt modelId="{8BA19389-281B-0A41-9196-79904C907F2E}" type="pres">
      <dgm:prSet presAssocID="{DB18CEB0-6D7E-1747-98A1-AC6D274F64A5}" presName="imagSh" presStyleLbl="bgImgPlace1" presStyleIdx="2" presStyleCnt="3" custScaleX="108471" custScaleY="116907" custLinFactNeighborY="-18306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324" r="-16324"/>
          </a:stretch>
        </a:blipFill>
      </dgm:spPr>
      <dgm:t>
        <a:bodyPr/>
        <a:lstStyle/>
        <a:p>
          <a:endParaRPr lang="en-US"/>
        </a:p>
      </dgm:t>
    </dgm:pt>
    <dgm:pt modelId="{5C0DEDF7-6C31-AC45-A75C-E64C8FE5B1A1}" type="pres">
      <dgm:prSet presAssocID="{DB18CEB0-6D7E-1747-98A1-AC6D274F64A5}" presName="txNode" presStyleLbl="node1" presStyleIdx="2" presStyleCnt="3" custLinFactNeighborX="24" custLinFactNeighborY="22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FE1015-8A37-1046-9BED-809B9E333769}" srcId="{8F90D876-3262-DC4B-ADFF-D4494B424EFC}" destId="{CCCAE50C-1C66-904A-8439-23626061C320}" srcOrd="1" destOrd="0" parTransId="{5147BCD5-FB8F-7144-B5B8-4761F6B5E073}" sibTransId="{25CC8CFD-4D2E-6944-ACF8-CA049EE11835}"/>
    <dgm:cxn modelId="{B0AF849E-1BD4-AD41-8B8C-5729AAB2F440}" type="presOf" srcId="{CCCAE50C-1C66-904A-8439-23626061C320}" destId="{AEA0D4D3-8CB2-0541-90A7-987F43AC420D}" srcOrd="0" destOrd="2" presId="urn:microsoft.com/office/officeart/2005/8/layout/hProcess10"/>
    <dgm:cxn modelId="{B294F6D1-2AB2-2240-9615-B37A3EE4EB7C}" srcId="{DB18CEB0-6D7E-1747-98A1-AC6D274F64A5}" destId="{1C39201C-BD78-1B41-ACCB-8945C68952BF}" srcOrd="1" destOrd="0" parTransId="{6EEABE6F-20C5-3648-AD6E-8F36B3595D66}" sibTransId="{2056EE25-CD4B-CD48-90E1-916E650EACCA}"/>
    <dgm:cxn modelId="{E8F1F6E3-623B-634C-B7F7-522C5886645A}" type="presOf" srcId="{78BEF95E-267D-F446-801D-EE87208E739B}" destId="{6F4DC14D-D0F9-4B49-BA27-3900D6DF8FC1}" srcOrd="0" destOrd="0" presId="urn:microsoft.com/office/officeart/2005/8/layout/hProcess10"/>
    <dgm:cxn modelId="{405E6582-4F96-4D49-9F84-189FE58BF464}" type="presOf" srcId="{2335BD53-4270-7B49-8AD8-BD0B79203D5A}" destId="{63BC6E87-E005-6641-971B-0D00DAFE126B}" srcOrd="0" destOrd="1" presId="urn:microsoft.com/office/officeart/2005/8/layout/hProcess10"/>
    <dgm:cxn modelId="{9DBCE5C5-39A3-2D4D-99CE-EE6B2AFC3A07}" type="presOf" srcId="{1C39201C-BD78-1B41-ACCB-8945C68952BF}" destId="{5C0DEDF7-6C31-AC45-A75C-E64C8FE5B1A1}" srcOrd="0" destOrd="2" presId="urn:microsoft.com/office/officeart/2005/8/layout/hProcess10"/>
    <dgm:cxn modelId="{7E78077C-17B5-F54E-BDC1-1E977AB84F63}" type="presOf" srcId="{04F59648-2B60-3747-9564-081DD605D0D1}" destId="{63BC6E87-E005-6641-971B-0D00DAFE126B}" srcOrd="0" destOrd="0" presId="urn:microsoft.com/office/officeart/2005/8/layout/hProcess10"/>
    <dgm:cxn modelId="{AA6AF0B6-99AB-6D4A-8762-17166CF9147C}" type="presOf" srcId="{15509246-58A3-8948-86D7-D8D04CDFEBEC}" destId="{63BC6E87-E005-6641-971B-0D00DAFE126B}" srcOrd="0" destOrd="2" presId="urn:microsoft.com/office/officeart/2005/8/layout/hProcess10"/>
    <dgm:cxn modelId="{7E15E6C2-096A-B74D-9E88-6886E5365F73}" type="presOf" srcId="{4219C9BD-0777-7340-86FF-458B46F9AEEB}" destId="{5C0DEDF7-6C31-AC45-A75C-E64C8FE5B1A1}" srcOrd="0" destOrd="1" presId="urn:microsoft.com/office/officeart/2005/8/layout/hProcess10"/>
    <dgm:cxn modelId="{E740023F-C354-4B4D-9520-888E69739423}" srcId="{78BEF95E-267D-F446-801D-EE87208E739B}" destId="{04F59648-2B60-3747-9564-081DD605D0D1}" srcOrd="1" destOrd="0" parTransId="{E530EF55-041F-0740-BDE7-439020AF9787}" sibTransId="{B299DC5E-9445-2F47-AA72-79DCE8D3F8FE}"/>
    <dgm:cxn modelId="{42FDAFE2-34C7-C648-A301-383413BCA967}" srcId="{04F59648-2B60-3747-9564-081DD605D0D1}" destId="{15509246-58A3-8948-86D7-D8D04CDFEBEC}" srcOrd="1" destOrd="0" parTransId="{B80D28DB-0127-9448-8013-4508EE345B6F}" sibTransId="{EB9A953A-3FD0-964C-9BB3-2A6056614D9C}"/>
    <dgm:cxn modelId="{CF15B6C0-55FB-7346-98BF-42B491DCEF05}" type="presOf" srcId="{B299DC5E-9445-2F47-AA72-79DCE8D3F8FE}" destId="{C7A2CC69-5C9B-C84D-BC3D-450FE10F0A62}" srcOrd="0" destOrd="0" presId="urn:microsoft.com/office/officeart/2005/8/layout/hProcess10"/>
    <dgm:cxn modelId="{368E309C-CE78-0644-AEFE-E50452C7C58B}" srcId="{DB18CEB0-6D7E-1747-98A1-AC6D274F64A5}" destId="{4219C9BD-0777-7340-86FF-458B46F9AEEB}" srcOrd="0" destOrd="0" parTransId="{1554DACC-A166-034E-8E21-9A8DE8B18652}" sibTransId="{AC916ED1-8991-E34A-A9D6-97FF3926B551}"/>
    <dgm:cxn modelId="{320C7561-167D-A84E-A336-F0FFC83CBF5B}" type="presOf" srcId="{DB18CEB0-6D7E-1747-98A1-AC6D274F64A5}" destId="{5C0DEDF7-6C31-AC45-A75C-E64C8FE5B1A1}" srcOrd="0" destOrd="0" presId="urn:microsoft.com/office/officeart/2005/8/layout/hProcess10"/>
    <dgm:cxn modelId="{6234EA27-8315-5741-AA08-83DB827146C0}" type="presOf" srcId="{8492EBA5-7690-D64B-A7F8-092046C632E3}" destId="{951A56E4-C669-0B40-A2DB-C9A89FE7F3E9}" srcOrd="1" destOrd="0" presId="urn:microsoft.com/office/officeart/2005/8/layout/hProcess10"/>
    <dgm:cxn modelId="{76C9679E-FB6F-7747-B1BF-6D1E15316BEF}" srcId="{78BEF95E-267D-F446-801D-EE87208E739B}" destId="{8F90D876-3262-DC4B-ADFF-D4494B424EFC}" srcOrd="0" destOrd="0" parTransId="{61B109BE-2FAB-C94C-B73A-8C19EC3E3E27}" sibTransId="{8492EBA5-7690-D64B-A7F8-092046C632E3}"/>
    <dgm:cxn modelId="{69DA18AC-648F-7742-AE0E-587576D99771}" srcId="{8F90D876-3262-DC4B-ADFF-D4494B424EFC}" destId="{13E71E6D-1ABC-CF49-B2E9-49968DA21788}" srcOrd="0" destOrd="0" parTransId="{ED804F58-122A-C74B-BAD9-75FC13621FF0}" sibTransId="{DC690ADA-CB47-1D42-805D-FC0B5C0715E1}"/>
    <dgm:cxn modelId="{84592CAB-C1F4-F74F-9384-EBF88B00ED93}" type="presOf" srcId="{B299DC5E-9445-2F47-AA72-79DCE8D3F8FE}" destId="{52E6AC75-2198-BB4D-BAA7-B126C69FF4EE}" srcOrd="1" destOrd="0" presId="urn:microsoft.com/office/officeart/2005/8/layout/hProcess10"/>
    <dgm:cxn modelId="{2321BBFB-1B09-B04A-85E0-EC19F2DB856B}" type="presOf" srcId="{8492EBA5-7690-D64B-A7F8-092046C632E3}" destId="{00B321DE-6442-E548-AF76-5985FC6C9E84}" srcOrd="0" destOrd="0" presId="urn:microsoft.com/office/officeart/2005/8/layout/hProcess10"/>
    <dgm:cxn modelId="{29DF248D-310A-2648-A426-B48915912129}" srcId="{04F59648-2B60-3747-9564-081DD605D0D1}" destId="{2335BD53-4270-7B49-8AD8-BD0B79203D5A}" srcOrd="0" destOrd="0" parTransId="{7E25815E-92D5-9D49-9BA8-1D19A178912D}" sibTransId="{FFD49C3D-FD2D-F740-864D-5131765FC1AE}"/>
    <dgm:cxn modelId="{8CF9E792-28A6-7C4F-92DB-45C0DCE0FAE1}" type="presOf" srcId="{8F90D876-3262-DC4B-ADFF-D4494B424EFC}" destId="{AEA0D4D3-8CB2-0541-90A7-987F43AC420D}" srcOrd="0" destOrd="0" presId="urn:microsoft.com/office/officeart/2005/8/layout/hProcess10"/>
    <dgm:cxn modelId="{5202C582-1B53-8642-AECF-27E3B1504630}" srcId="{78BEF95E-267D-F446-801D-EE87208E739B}" destId="{DB18CEB0-6D7E-1747-98A1-AC6D274F64A5}" srcOrd="2" destOrd="0" parTransId="{75D03A25-B496-B149-ACBB-0E5C26D37C36}" sibTransId="{CAB74E42-AAC1-0F49-8A11-91BDBFFC7801}"/>
    <dgm:cxn modelId="{CE687888-41A3-004B-982F-840A361507D8}" type="presOf" srcId="{13E71E6D-1ABC-CF49-B2E9-49968DA21788}" destId="{AEA0D4D3-8CB2-0541-90A7-987F43AC420D}" srcOrd="0" destOrd="1" presId="urn:microsoft.com/office/officeart/2005/8/layout/hProcess10"/>
    <dgm:cxn modelId="{9760D4AE-8A65-0149-A125-A9EF9EFE2529}" type="presParOf" srcId="{6F4DC14D-D0F9-4B49-BA27-3900D6DF8FC1}" destId="{79D2263E-13F9-6247-BA95-C00180D06098}" srcOrd="0" destOrd="0" presId="urn:microsoft.com/office/officeart/2005/8/layout/hProcess10"/>
    <dgm:cxn modelId="{1A55A2D2-0DAE-AE4D-A956-89E68C9105B5}" type="presParOf" srcId="{79D2263E-13F9-6247-BA95-C00180D06098}" destId="{44C438F6-94B8-D14C-8021-EACE47AC3447}" srcOrd="0" destOrd="0" presId="urn:microsoft.com/office/officeart/2005/8/layout/hProcess10"/>
    <dgm:cxn modelId="{BB3A6200-E748-A84D-965E-77949CBE15F0}" type="presParOf" srcId="{79D2263E-13F9-6247-BA95-C00180D06098}" destId="{AEA0D4D3-8CB2-0541-90A7-987F43AC420D}" srcOrd="1" destOrd="0" presId="urn:microsoft.com/office/officeart/2005/8/layout/hProcess10"/>
    <dgm:cxn modelId="{B6E03536-0D4D-1B45-B06B-D2C3DEB06D88}" type="presParOf" srcId="{6F4DC14D-D0F9-4B49-BA27-3900D6DF8FC1}" destId="{00B321DE-6442-E548-AF76-5985FC6C9E84}" srcOrd="1" destOrd="0" presId="urn:microsoft.com/office/officeart/2005/8/layout/hProcess10"/>
    <dgm:cxn modelId="{89572791-CE4D-214E-959F-C62A82345193}" type="presParOf" srcId="{00B321DE-6442-E548-AF76-5985FC6C9E84}" destId="{951A56E4-C669-0B40-A2DB-C9A89FE7F3E9}" srcOrd="0" destOrd="0" presId="urn:microsoft.com/office/officeart/2005/8/layout/hProcess10"/>
    <dgm:cxn modelId="{FD59AD33-E408-DE41-AA83-746906993647}" type="presParOf" srcId="{6F4DC14D-D0F9-4B49-BA27-3900D6DF8FC1}" destId="{EA8681BD-FC13-694D-A59B-9D3B585E4C2E}" srcOrd="2" destOrd="0" presId="urn:microsoft.com/office/officeart/2005/8/layout/hProcess10"/>
    <dgm:cxn modelId="{E9EEF144-2090-F945-9F9D-B31234B30747}" type="presParOf" srcId="{EA8681BD-FC13-694D-A59B-9D3B585E4C2E}" destId="{AC18D505-1DC3-F84C-AFD1-32A5F936AE53}" srcOrd="0" destOrd="0" presId="urn:microsoft.com/office/officeart/2005/8/layout/hProcess10"/>
    <dgm:cxn modelId="{8CBBF583-A67E-E342-A802-B35E4F4FE34D}" type="presParOf" srcId="{EA8681BD-FC13-694D-A59B-9D3B585E4C2E}" destId="{63BC6E87-E005-6641-971B-0D00DAFE126B}" srcOrd="1" destOrd="0" presId="urn:microsoft.com/office/officeart/2005/8/layout/hProcess10"/>
    <dgm:cxn modelId="{E28CE787-57A7-DA46-BECD-2476D4E9ED21}" type="presParOf" srcId="{6F4DC14D-D0F9-4B49-BA27-3900D6DF8FC1}" destId="{C7A2CC69-5C9B-C84D-BC3D-450FE10F0A62}" srcOrd="3" destOrd="0" presId="urn:microsoft.com/office/officeart/2005/8/layout/hProcess10"/>
    <dgm:cxn modelId="{E7B49101-0466-1749-900E-8488FC846BE8}" type="presParOf" srcId="{C7A2CC69-5C9B-C84D-BC3D-450FE10F0A62}" destId="{52E6AC75-2198-BB4D-BAA7-B126C69FF4EE}" srcOrd="0" destOrd="0" presId="urn:microsoft.com/office/officeart/2005/8/layout/hProcess10"/>
    <dgm:cxn modelId="{A36B1A19-1706-3149-A4FB-D61380381413}" type="presParOf" srcId="{6F4DC14D-D0F9-4B49-BA27-3900D6DF8FC1}" destId="{A8482CE4-D936-9449-AF1D-C37D98DD4374}" srcOrd="4" destOrd="0" presId="urn:microsoft.com/office/officeart/2005/8/layout/hProcess10"/>
    <dgm:cxn modelId="{4FBBF9B6-1BD8-3F47-A62E-F6BAA82CA278}" type="presParOf" srcId="{A8482CE4-D936-9449-AF1D-C37D98DD4374}" destId="{8BA19389-281B-0A41-9196-79904C907F2E}" srcOrd="0" destOrd="0" presId="urn:microsoft.com/office/officeart/2005/8/layout/hProcess10"/>
    <dgm:cxn modelId="{1E6C03DF-22B2-3B4E-BDF3-0DCBD0D7757A}" type="presParOf" srcId="{A8482CE4-D936-9449-AF1D-C37D98DD4374}" destId="{5C0DEDF7-6C31-AC45-A75C-E64C8FE5B1A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438F6-94B8-D14C-8021-EACE47AC3447}">
      <dsp:nvSpPr>
        <dsp:cNvPr id="0" name=""/>
        <dsp:cNvSpPr/>
      </dsp:nvSpPr>
      <dsp:spPr>
        <a:xfrm>
          <a:off x="437" y="529731"/>
          <a:ext cx="1831424" cy="183142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728" r="-18728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A0D4D3-8CB2-0541-90A7-987F43AC420D}">
      <dsp:nvSpPr>
        <dsp:cNvPr id="0" name=""/>
        <dsp:cNvSpPr/>
      </dsp:nvSpPr>
      <dsp:spPr>
        <a:xfrm>
          <a:off x="298575" y="2285114"/>
          <a:ext cx="1831424" cy="1831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Site-level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Fish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Habitat Metrics</a:t>
          </a:r>
          <a:endParaRPr lang="en-US" sz="2100" kern="1200" dirty="0"/>
        </a:p>
      </dsp:txBody>
      <dsp:txXfrm>
        <a:off x="352216" y="2338755"/>
        <a:ext cx="1724142" cy="1724142"/>
      </dsp:txXfrm>
    </dsp:sp>
    <dsp:sp modelId="{00B321DE-6442-E548-AF76-5985FC6C9E84}">
      <dsp:nvSpPr>
        <dsp:cNvPr id="0" name=""/>
        <dsp:cNvSpPr/>
      </dsp:nvSpPr>
      <dsp:spPr>
        <a:xfrm rot="49932">
          <a:off x="2184615" y="1246398"/>
          <a:ext cx="352809" cy="4400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184621" y="1333642"/>
        <a:ext cx="246966" cy="264039"/>
      </dsp:txXfrm>
    </dsp:sp>
    <dsp:sp modelId="{AC18D505-1DC3-F84C-AFD1-32A5F936AE53}">
      <dsp:nvSpPr>
        <dsp:cNvPr id="0" name=""/>
        <dsp:cNvSpPr/>
      </dsp:nvSpPr>
      <dsp:spPr>
        <a:xfrm>
          <a:off x="2839783" y="570975"/>
          <a:ext cx="1831424" cy="183142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483" b="5483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BC6E87-E005-6641-971B-0D00DAFE126B}">
      <dsp:nvSpPr>
        <dsp:cNvPr id="0" name=""/>
        <dsp:cNvSpPr/>
      </dsp:nvSpPr>
      <dsp:spPr>
        <a:xfrm>
          <a:off x="3091459" y="2298759"/>
          <a:ext cx="1831424" cy="1831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Modeling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Site-scale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Landscape-scale</a:t>
          </a:r>
          <a:endParaRPr lang="en-US" sz="2100" kern="1200" dirty="0"/>
        </a:p>
      </dsp:txBody>
      <dsp:txXfrm>
        <a:off x="3145100" y="2352400"/>
        <a:ext cx="1724142" cy="1724142"/>
      </dsp:txXfrm>
    </dsp:sp>
    <dsp:sp modelId="{C7A2CC69-5C9B-C84D-BC3D-450FE10F0A62}">
      <dsp:nvSpPr>
        <dsp:cNvPr id="0" name=""/>
        <dsp:cNvSpPr/>
      </dsp:nvSpPr>
      <dsp:spPr>
        <a:xfrm rot="21460658">
          <a:off x="5023835" y="1208057"/>
          <a:ext cx="353062" cy="4400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023878" y="1298216"/>
        <a:ext cx="247143" cy="264039"/>
      </dsp:txXfrm>
    </dsp:sp>
    <dsp:sp modelId="{8BA19389-281B-0A41-9196-79904C907F2E}">
      <dsp:nvSpPr>
        <dsp:cNvPr id="0" name=""/>
        <dsp:cNvSpPr/>
      </dsp:nvSpPr>
      <dsp:spPr>
        <a:xfrm>
          <a:off x="5679129" y="297859"/>
          <a:ext cx="1986564" cy="214106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324" r="-1632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0DEDF7-6C31-AC45-A75C-E64C8FE5B1A1}">
      <dsp:nvSpPr>
        <dsp:cNvPr id="0" name=""/>
        <dsp:cNvSpPr/>
      </dsp:nvSpPr>
      <dsp:spPr>
        <a:xfrm>
          <a:off x="6055275" y="2303827"/>
          <a:ext cx="1831424" cy="1831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Subbasin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Predict Fish Densities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6108916" y="2357468"/>
        <a:ext cx="1724142" cy="1724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E576-904E-7543-B2E9-BA1B7192071F}" type="datetimeFigureOut">
              <a:rPr lang="en-US" smtClean="0"/>
              <a:t>2/25/14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16511-B436-6140-B3ED-92E62FEAB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2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0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8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7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7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4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7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1971" y="417163"/>
            <a:ext cx="846005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Extrapolating Across a Stream Network</a:t>
            </a:r>
            <a:endParaRPr lang="en-US" sz="3600" b="1" dirty="0" smtClean="0"/>
          </a:p>
          <a:p>
            <a:r>
              <a:rPr lang="en-US" sz="2400" b="1" dirty="0" smtClean="0"/>
              <a:t>Rolling Site</a:t>
            </a:r>
            <a:r>
              <a:rPr lang="en-US" sz="2400" b="1" dirty="0"/>
              <a:t>-level Data </a:t>
            </a:r>
            <a:r>
              <a:rPr lang="en-US" sz="2400" b="1" dirty="0" smtClean="0"/>
              <a:t>up to </a:t>
            </a:r>
            <a:r>
              <a:rPr lang="en-US" sz="2400" b="1" dirty="0" smtClean="0"/>
              <a:t>the Subbasin </a:t>
            </a:r>
            <a:r>
              <a:rPr lang="en-US" sz="2400" b="1" dirty="0"/>
              <a:t>Scale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9369" y="17427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/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CHaMP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ISEMP State of the Science Workshop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Portland, Oregon – February 25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26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3742" y="3435707"/>
            <a:ext cx="3144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Presenter:</a:t>
            </a:r>
          </a:p>
          <a:p>
            <a:r>
              <a:rPr lang="en-US" sz="2800" dirty="0" smtClean="0">
                <a:latin typeface="+mj-lt"/>
              </a:rPr>
              <a:t>Kevin See</a:t>
            </a:r>
          </a:p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3742" y="4414928"/>
            <a:ext cx="5336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Collaborators:</a:t>
            </a:r>
          </a:p>
          <a:p>
            <a:r>
              <a:rPr lang="en-US" sz="2800" dirty="0" smtClean="0">
                <a:latin typeface="+mj-lt"/>
              </a:rPr>
              <a:t>Terraqua collaborators</a:t>
            </a:r>
            <a:endParaRPr lang="en-US" sz="2800" dirty="0" smtClean="0">
              <a:latin typeface="+mj-lt"/>
            </a:endParaRPr>
          </a:p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17" y="3633694"/>
            <a:ext cx="871536" cy="56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Site-level fish/habitat data can be spread across landscape</a:t>
            </a:r>
          </a:p>
          <a:p>
            <a:endParaRPr lang="en-US" dirty="0"/>
          </a:p>
          <a:p>
            <a:r>
              <a:rPr lang="en-US" dirty="0" smtClean="0"/>
              <a:t>Can be spread to areas without fish data, but where similar fish/habitat relationships are expected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Better extrapolation with better GIS – type data</a:t>
            </a:r>
          </a:p>
          <a:p>
            <a:pPr lvl="1"/>
            <a:r>
              <a:rPr lang="en-US" dirty="0" smtClean="0"/>
              <a:t>More accurate</a:t>
            </a:r>
          </a:p>
          <a:p>
            <a:pPr lvl="1"/>
            <a:r>
              <a:rPr lang="en-US" dirty="0" smtClean="0"/>
              <a:t>More related to fish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8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28650" y="7519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Challenge</a:t>
            </a:r>
            <a:endParaRPr lang="en-US" sz="4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55506"/>
            <a:ext cx="7886700" cy="4524375"/>
          </a:xfrm>
        </p:spPr>
        <p:txBody>
          <a:bodyPr>
            <a:normAutofit/>
          </a:bodyPr>
          <a:lstStyle/>
          <a:p>
            <a:r>
              <a:rPr lang="en-US" dirty="0" smtClean="0"/>
              <a:t>We have site-level data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Habitat</a:t>
            </a:r>
          </a:p>
          <a:p>
            <a:pPr lvl="1"/>
            <a:endParaRPr lang="en-US" sz="2000" dirty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want to extrapolate across entire subbasin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want to extrapolate to subbasins with only habitat data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13814" y="2418971"/>
            <a:ext cx="945595" cy="1057654"/>
          </a:xfrm>
          <a:prstGeom prst="roundRect">
            <a:avLst>
              <a:gd name="adj" fmla="val 1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728" r="-18728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7620738" y="3999847"/>
            <a:ext cx="1412382" cy="1361884"/>
          </a:xfrm>
          <a:prstGeom prst="roundRect">
            <a:avLst>
              <a:gd name="adj" fmla="val 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324" r="-16324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 descr="BPA_BubbleFramework_KMQ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t="35144" r="41188" b="23312"/>
          <a:stretch/>
        </p:blipFill>
        <p:spPr>
          <a:xfrm>
            <a:off x="5888222" y="29882"/>
            <a:ext cx="3255778" cy="3167529"/>
          </a:xfrm>
          <a:prstGeom prst="rect">
            <a:avLst/>
          </a:prstGeom>
        </p:spPr>
      </p:pic>
      <p:pic>
        <p:nvPicPr>
          <p:cNvPr id="8" name="Picture 7" descr="BPA_BubbleFramework_Assessm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60131" r="68006" b="9872"/>
          <a:stretch/>
        </p:blipFill>
        <p:spPr>
          <a:xfrm>
            <a:off x="4737100" y="1822826"/>
            <a:ext cx="2121647" cy="20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4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Site-level To Subbasin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43668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528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CHaMP</a:t>
            </a:r>
          </a:p>
          <a:p>
            <a:pPr lvl="1"/>
            <a:r>
              <a:rPr lang="en-US" dirty="0" smtClean="0"/>
              <a:t>Habitat metrics at site (200 – 500 m reach)</a:t>
            </a:r>
          </a:p>
          <a:p>
            <a:pPr lvl="1"/>
            <a:endParaRPr lang="en-US" dirty="0"/>
          </a:p>
          <a:p>
            <a:r>
              <a:rPr lang="en-US" dirty="0" smtClean="0"/>
              <a:t>ISEMP</a:t>
            </a:r>
          </a:p>
          <a:p>
            <a:pPr lvl="1"/>
            <a:r>
              <a:rPr lang="en-US" dirty="0" smtClean="0"/>
              <a:t>Fish abundance</a:t>
            </a:r>
          </a:p>
          <a:p>
            <a:pPr lvl="1"/>
            <a:r>
              <a:rPr lang="en-US" dirty="0" smtClean="0"/>
              <a:t>Depletion, mark – recapture, snorkel</a:t>
            </a:r>
          </a:p>
          <a:p>
            <a:pPr lvl="1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142010" y="302887"/>
            <a:ext cx="1180225" cy="1101584"/>
          </a:xfrm>
          <a:prstGeom prst="roundRect">
            <a:avLst>
              <a:gd name="adj" fmla="val 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728" r="-18728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085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Modeling: Site-scale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302600" cy="43513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Boosted Regression Trees</a:t>
            </a:r>
          </a:p>
          <a:p>
            <a:pPr lvl="1"/>
            <a:r>
              <a:rPr lang="en-US" sz="2200" dirty="0"/>
              <a:t>No distributional assumptions</a:t>
            </a:r>
          </a:p>
          <a:p>
            <a:pPr lvl="1"/>
            <a:r>
              <a:rPr lang="en-US" sz="2200" dirty="0"/>
              <a:t>Naturally incorporates predictor interactions</a:t>
            </a:r>
          </a:p>
          <a:p>
            <a:pPr lvl="1"/>
            <a:r>
              <a:rPr lang="en-US" sz="2200" dirty="0" smtClean="0"/>
              <a:t>Fits non-linear relationships</a:t>
            </a:r>
          </a:p>
          <a:p>
            <a:pPr lvl="1"/>
            <a:r>
              <a:rPr lang="en-US" sz="2200" dirty="0" smtClean="0"/>
              <a:t>Deals </a:t>
            </a:r>
            <a:r>
              <a:rPr lang="en-US" sz="2200" dirty="0"/>
              <a:t>with outliers </a:t>
            </a:r>
            <a:r>
              <a:rPr lang="en-US" sz="2200" dirty="0" smtClean="0"/>
              <a:t>well</a:t>
            </a:r>
          </a:p>
          <a:p>
            <a:pPr lvl="1"/>
            <a:r>
              <a:rPr lang="en-US" sz="2200" dirty="0" smtClean="0"/>
              <a:t>Data </a:t>
            </a:r>
            <a:r>
              <a:rPr lang="en-US" sz="2200" dirty="0"/>
              <a:t>is untransformed</a:t>
            </a:r>
          </a:p>
          <a:p>
            <a:pPr lvl="1"/>
            <a:r>
              <a:rPr lang="en-US" sz="2200" dirty="0"/>
              <a:t>Can calculate relative importance</a:t>
            </a:r>
          </a:p>
          <a:p>
            <a:pPr lvl="1"/>
            <a:r>
              <a:rPr lang="en-US" sz="2200" dirty="0"/>
              <a:t>Can do variable </a:t>
            </a:r>
            <a:r>
              <a:rPr lang="en-US" sz="2200" dirty="0" smtClean="0"/>
              <a:t>selection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prstGeom prst="roundRect">
            <a:avLst>
              <a:gd name="adj" fmla="val 1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5483" b="5483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3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Modeling: Site-scale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302600" cy="43513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Boosted Regression Trees</a:t>
            </a:r>
          </a:p>
          <a:p>
            <a:pPr lvl="1"/>
            <a:r>
              <a:rPr lang="en-US" sz="2200" dirty="0"/>
              <a:t>No distributional assumptions</a:t>
            </a:r>
          </a:p>
          <a:p>
            <a:pPr lvl="1"/>
            <a:r>
              <a:rPr lang="en-US" sz="2200" dirty="0"/>
              <a:t>Naturally incorporates predictor interactions</a:t>
            </a:r>
          </a:p>
          <a:p>
            <a:pPr lvl="1"/>
            <a:r>
              <a:rPr lang="en-US" sz="2200" dirty="0" smtClean="0"/>
              <a:t>Fits non-linear relationships</a:t>
            </a:r>
          </a:p>
          <a:p>
            <a:pPr lvl="1"/>
            <a:r>
              <a:rPr lang="en-US" sz="2200" dirty="0" smtClean="0"/>
              <a:t>Deals </a:t>
            </a:r>
            <a:r>
              <a:rPr lang="en-US" sz="2200" dirty="0"/>
              <a:t>with outliers </a:t>
            </a:r>
            <a:r>
              <a:rPr lang="en-US" sz="2200" dirty="0" smtClean="0"/>
              <a:t>well</a:t>
            </a:r>
          </a:p>
          <a:p>
            <a:pPr lvl="1"/>
            <a:r>
              <a:rPr lang="en-US" sz="2200" dirty="0" smtClean="0"/>
              <a:t>Data </a:t>
            </a:r>
            <a:r>
              <a:rPr lang="en-US" sz="2200" dirty="0"/>
              <a:t>is untransformed</a:t>
            </a:r>
          </a:p>
          <a:p>
            <a:pPr lvl="1"/>
            <a:r>
              <a:rPr lang="en-US" sz="2200" dirty="0"/>
              <a:t>Can calculate relative importance</a:t>
            </a:r>
          </a:p>
          <a:p>
            <a:pPr lvl="1"/>
            <a:r>
              <a:rPr lang="en-US" sz="2200" dirty="0"/>
              <a:t>Can do variable </a:t>
            </a:r>
            <a:r>
              <a:rPr lang="en-US" sz="2200" dirty="0" smtClean="0"/>
              <a:t>selection</a:t>
            </a:r>
            <a:endParaRPr lang="en-US" sz="2200" dirty="0"/>
          </a:p>
        </p:txBody>
      </p:sp>
      <p:pic>
        <p:nvPicPr>
          <p:cNvPr id="6" name="Content Placeholder 6" descr="Chnk.PDP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83" r="-16983"/>
          <a:stretch>
            <a:fillRect/>
          </a:stretch>
        </p:blipFill>
        <p:spPr>
          <a:xfrm>
            <a:off x="818743" y="1419412"/>
            <a:ext cx="4039750" cy="4945529"/>
          </a:xfrm>
        </p:spPr>
      </p:pic>
    </p:spTree>
    <p:extLst>
      <p:ext uri="{BB962C8B-B14F-4D97-AF65-F5344CB8AC3E}">
        <p14:creationId xmlns:p14="http://schemas.microsoft.com/office/powerpoint/2010/main" val="150778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Modeling: Subbasin-scale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316405" cy="4351338"/>
          </a:xfrm>
        </p:spPr>
        <p:txBody>
          <a:bodyPr/>
          <a:lstStyle/>
          <a:p>
            <a:r>
              <a:rPr lang="en-US" dirty="0" smtClean="0"/>
              <a:t>Correlate BRT predicted fish density with spatially continuous data</a:t>
            </a:r>
          </a:p>
          <a:p>
            <a:pPr lvl="1"/>
            <a:r>
              <a:rPr lang="en-US" dirty="0" smtClean="0"/>
              <a:t>Beechie class</a:t>
            </a:r>
          </a:p>
          <a:p>
            <a:pPr lvl="1"/>
            <a:r>
              <a:rPr lang="en-US" dirty="0" smtClean="0"/>
              <a:t>Elevation</a:t>
            </a:r>
          </a:p>
          <a:p>
            <a:pPr lvl="1"/>
            <a:r>
              <a:rPr lang="en-US" dirty="0" smtClean="0"/>
              <a:t>Cumulative drainage</a:t>
            </a:r>
          </a:p>
          <a:p>
            <a:pPr lvl="1"/>
            <a:r>
              <a:rPr lang="en-US" dirty="0" smtClean="0"/>
              <a:t>Disturbance index</a:t>
            </a:r>
          </a:p>
          <a:p>
            <a:pPr lvl="1"/>
            <a:r>
              <a:rPr lang="en-US" dirty="0" smtClean="0"/>
              <a:t>Natural classification axes</a:t>
            </a:r>
          </a:p>
          <a:p>
            <a:pPr lvl="1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6564" y="1620759"/>
            <a:ext cx="1808241" cy="1808241"/>
          </a:xfrm>
          <a:prstGeom prst="roundRect">
            <a:avLst>
              <a:gd name="adj" fmla="val 1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5483" b="5483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390062" y="2993713"/>
            <a:ext cx="2720593" cy="3627457"/>
            <a:chOff x="2062925" y="2567866"/>
            <a:chExt cx="2720593" cy="3627457"/>
          </a:xfrm>
        </p:grpSpPr>
        <p:pic>
          <p:nvPicPr>
            <p:cNvPr id="6" name="Picture 5" descr="EntFrame_201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25" y="2567866"/>
              <a:ext cx="2720593" cy="362745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699706" y="2885414"/>
              <a:ext cx="872295" cy="510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61864" y="2692118"/>
              <a:ext cx="524038" cy="249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Process 13"/>
          <p:cNvSpPr/>
          <p:nvPr/>
        </p:nvSpPr>
        <p:spPr>
          <a:xfrm>
            <a:off x="3536189" y="5075321"/>
            <a:ext cx="1905072" cy="103543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Prediction Model</a:t>
            </a:r>
            <a:endParaRPr lang="en-US" sz="2800" dirty="0"/>
          </a:p>
        </p:txBody>
      </p:sp>
      <p:sp>
        <p:nvSpPr>
          <p:cNvPr id="16" name="Up-Down Arrow 15"/>
          <p:cNvSpPr/>
          <p:nvPr/>
        </p:nvSpPr>
        <p:spPr>
          <a:xfrm>
            <a:off x="1890889" y="3048000"/>
            <a:ext cx="437444" cy="1072442"/>
          </a:xfrm>
          <a:prstGeom prst="upDownArrow">
            <a:avLst>
              <a:gd name="adj1" fmla="val 30645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751667" y="5404554"/>
            <a:ext cx="677334" cy="352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455402" y="313406"/>
            <a:ext cx="1293271" cy="1435108"/>
          </a:xfrm>
          <a:prstGeom prst="roundRect">
            <a:avLst>
              <a:gd name="adj" fmla="val 1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324" r="-16324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944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Subbasin</a:t>
            </a:r>
            <a:endParaRPr lang="en-US" dirty="0"/>
          </a:p>
        </p:txBody>
      </p:sp>
      <p:sp>
        <p:nvSpPr>
          <p:cNvPr id="8" name="Process 7"/>
          <p:cNvSpPr/>
          <p:nvPr/>
        </p:nvSpPr>
        <p:spPr>
          <a:xfrm>
            <a:off x="1628975" y="3009651"/>
            <a:ext cx="1905072" cy="103543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Prediction Model</a:t>
            </a:r>
            <a:endParaRPr lang="en-US" sz="2800" dirty="0"/>
          </a:p>
        </p:txBody>
      </p:sp>
      <p:pic>
        <p:nvPicPr>
          <p:cNvPr id="6" name="Picture 5" descr="Entiat_20140221_STSU_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906777" y="3327180"/>
            <a:ext cx="1490926" cy="3451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42114" y="4241630"/>
            <a:ext cx="3886200" cy="14739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Entiat</a:t>
            </a:r>
          </a:p>
          <a:p>
            <a:r>
              <a:rPr lang="en-US" dirty="0" smtClean="0"/>
              <a:t>Matches fish </a:t>
            </a:r>
            <a:r>
              <a:rPr lang="en-US" dirty="0" err="1" smtClean="0"/>
              <a:t>obs</a:t>
            </a:r>
            <a:r>
              <a:rPr lang="en-US" dirty="0" smtClean="0"/>
              <a:t>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9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Subbasin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5382" y="3772235"/>
            <a:ext cx="3886200" cy="1473946"/>
          </a:xfrm>
        </p:spPr>
        <p:txBody>
          <a:bodyPr/>
          <a:lstStyle/>
          <a:p>
            <a:r>
              <a:rPr lang="en-US" dirty="0" err="1" smtClean="0"/>
              <a:t>Methow</a:t>
            </a:r>
            <a:endParaRPr lang="en-US" dirty="0" smtClean="0"/>
          </a:p>
          <a:p>
            <a:r>
              <a:rPr lang="en-US" dirty="0" smtClean="0"/>
              <a:t>No Fish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rocess 7"/>
          <p:cNvSpPr/>
          <p:nvPr/>
        </p:nvSpPr>
        <p:spPr>
          <a:xfrm>
            <a:off x="842098" y="2054035"/>
            <a:ext cx="1905072" cy="103543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Prediction Model</a:t>
            </a:r>
            <a:endParaRPr lang="en-US" sz="2800" dirty="0"/>
          </a:p>
        </p:txBody>
      </p:sp>
      <p:pic>
        <p:nvPicPr>
          <p:cNvPr id="3" name="Picture 2" descr="Methow_20140221_STSU_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885216" y="2399178"/>
            <a:ext cx="1490926" cy="3451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1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273</Words>
  <Application>Microsoft Macintosh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Challenge</vt:lpstr>
      <vt:lpstr>Site-level To Subbasin</vt:lpstr>
      <vt:lpstr>Site-level</vt:lpstr>
      <vt:lpstr>Modeling: Site-scale</vt:lpstr>
      <vt:lpstr>Modeling: Site-scale</vt:lpstr>
      <vt:lpstr>Modeling: Subbasin-scale</vt:lpstr>
      <vt:lpstr>Subbasin</vt:lpstr>
      <vt:lpstr>Subbasin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2 - 04 - BRT Extrapoloation - Kevin See</dc:title>
  <dc:creator>marthaj</dc:creator>
  <cp:lastModifiedBy>Kevin See</cp:lastModifiedBy>
  <cp:revision>45</cp:revision>
  <cp:lastPrinted>2014-02-18T16:47:33Z</cp:lastPrinted>
  <dcterms:created xsi:type="dcterms:W3CDTF">2014-02-18T15:57:48Z</dcterms:created>
  <dcterms:modified xsi:type="dcterms:W3CDTF">2014-02-26T07:12:56Z</dcterms:modified>
</cp:coreProperties>
</file>