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Default Extension="emf" ContentType="image/x-emf"/>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Default Extension="pdf" ContentType="application/pdf"/>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21"/>
  </p:notesMasterIdLst>
  <p:sldIdLst>
    <p:sldId id="262" r:id="rId2"/>
    <p:sldId id="265" r:id="rId3"/>
    <p:sldId id="266" r:id="rId4"/>
    <p:sldId id="268" r:id="rId5"/>
    <p:sldId id="289" r:id="rId6"/>
    <p:sldId id="284" r:id="rId7"/>
    <p:sldId id="285" r:id="rId8"/>
    <p:sldId id="286" r:id="rId9"/>
    <p:sldId id="287" r:id="rId10"/>
    <p:sldId id="274" r:id="rId11"/>
    <p:sldId id="275" r:id="rId12"/>
    <p:sldId id="276" r:id="rId13"/>
    <p:sldId id="277" r:id="rId14"/>
    <p:sldId id="278" r:id="rId15"/>
    <p:sldId id="279" r:id="rId16"/>
    <p:sldId id="280" r:id="rId17"/>
    <p:sldId id="281" r:id="rId18"/>
    <p:sldId id="282" r:id="rId19"/>
    <p:sldId id="288"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9018" autoAdjust="0"/>
    <p:restoredTop sz="94660"/>
  </p:normalViewPr>
  <p:slideViewPr>
    <p:cSldViewPr snapToGrid="0">
      <p:cViewPr varScale="1">
        <p:scale>
          <a:sx n="122" d="100"/>
          <a:sy n="122" d="100"/>
        </p:scale>
        <p:origin x="-120" y="-23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52286C80-779B-0943-A353-462A2C03B584}" type="datetimeFigureOut">
              <a:rPr lang="en-US" smtClean="0"/>
              <a:pPr/>
              <a:t>2/26/14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C617EF2-9753-3340-B022-161AFD6269D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model (HabRate; Burke et al. 2010) to integrate habitat attributes as a method to assess overall habitat quality relative to freshwater life stages of Chinook and steelhead. We described the habitat quality for 1) spawning, egg survival, and emergence, 2) summer rearing, and 3) winter rearing. HabRate incorporates the habitat attributes collected in Catherine Creek. We collected information on stream substrate (fine sediment, gravel, and cobble), habitat unit type (scour, beaver, and off channel pools), cover (large wood, undercut banks), and channel morphology (secondary channels, gradient). The model combined attributes using logic equations, and provides a overall rating of habitat quality in a stepwise fashion. The ratings can be used as an additional tool to consider limiting factors for salmonid productivity in the system. Our assessment does not include water quality or quantity, although those factors can be added to the model for consideration. Model output ranks physical habitat quality from 1 to 3: poor, fair, and good.</a:t>
            </a:r>
          </a:p>
          <a:p>
            <a:endParaRPr lang="en-US" dirty="0"/>
          </a:p>
          <a:p>
            <a:r>
              <a:rPr lang="en-US" dirty="0"/>
              <a:t>The HabRate model is applied to other major streams and rivers within the Grande Ronde River basin (</a:t>
            </a:r>
            <a:r>
              <a:rPr lang="en-US" dirty="0" err="1"/>
              <a:t>Minam</a:t>
            </a:r>
            <a:r>
              <a:rPr lang="en-US" dirty="0"/>
              <a:t> &amp; Little </a:t>
            </a:r>
            <a:r>
              <a:rPr lang="en-US" dirty="0" err="1"/>
              <a:t>Minam</a:t>
            </a:r>
            <a:r>
              <a:rPr lang="en-US" dirty="0"/>
              <a:t> Rivers and the Upper Grande Ronde River). Model is also being validated with the collection of fish data from all life history stages and from fine-scale habitat surveys (CHaMP).</a:t>
            </a:r>
          </a:p>
        </p:txBody>
      </p:sp>
      <p:sp>
        <p:nvSpPr>
          <p:cNvPr id="4" name="Slide Number Placeholder 3"/>
          <p:cNvSpPr>
            <a:spLocks noGrp="1"/>
          </p:cNvSpPr>
          <p:nvPr>
            <p:ph type="sldNum" sz="quarter" idx="10"/>
          </p:nvPr>
        </p:nvSpPr>
        <p:spPr/>
        <p:txBody>
          <a:bodyPr/>
          <a:lstStyle/>
          <a:p>
            <a:fld id="{CF2FD9E9-9D2B-4ECE-A9CE-73C479AFBEAF}" type="slidenum">
              <a:rPr lang="en-US" smtClean="0"/>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5342061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7267C-C001-414B-A4CD-2512F57210AB}" type="slidenum">
              <a:rPr lang="en-US" smtClean="0"/>
              <a:pPr/>
              <a:t>10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8348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pPr/>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992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pPr/>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0330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pPr/>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058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pPr/>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38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223B4B-B28B-4ED6-92E5-4ADEBB352B61}" type="datetimeFigureOut">
              <a:rPr lang="en-US" smtClean="0"/>
              <a:pPr/>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187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223B4B-B28B-4ED6-92E5-4ADEBB352B61}" type="datetimeFigureOut">
              <a:rPr lang="en-US" smtClean="0"/>
              <a:pPr/>
              <a:t>2/26/14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119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223B4B-B28B-4ED6-92E5-4ADEBB352B61}" type="datetimeFigureOut">
              <a:rPr lang="en-US" smtClean="0"/>
              <a:pPr/>
              <a:t>2/26/14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437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223B4B-B28B-4ED6-92E5-4ADEBB352B61}" type="datetimeFigureOut">
              <a:rPr lang="en-US" smtClean="0"/>
              <a:pPr/>
              <a:t>2/26/14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7591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23B4B-B28B-4ED6-92E5-4ADEBB352B61}" type="datetimeFigureOut">
              <a:rPr lang="en-US" smtClean="0"/>
              <a:pPr/>
              <a:t>2/26/14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6604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pPr/>
              <a:t>2/26/14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880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pPr/>
              <a:t>2/26/14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757482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23B4B-B28B-4ED6-92E5-4ADEBB352B61}" type="datetimeFigureOut">
              <a:rPr lang="en-US" smtClean="0"/>
              <a:pPr/>
              <a:t>2/26/14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A0217-36FF-4292-8FCC-64351BAAAA87}"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2571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df"/><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df"/><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0" y="271491"/>
            <a:ext cx="9144000" cy="165917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smtClean="0">
                <a:solidFill>
                  <a:srgbClr val="000000"/>
                </a:solidFill>
                <a:cs typeface="Arial" panose="020B0604020202020204" pitchFamily="34" charset="0"/>
              </a:rPr>
              <a:t>Integrating </a:t>
            </a:r>
            <a:r>
              <a:rPr lang="en-US" sz="3600" dirty="0" smtClean="0">
                <a:solidFill>
                  <a:srgbClr val="000000"/>
                </a:solidFill>
                <a:cs typeface="Arial" panose="020B0604020202020204" pitchFamily="34" charset="0"/>
              </a:rPr>
              <a:t>ODFW’s </a:t>
            </a:r>
            <a:r>
              <a:rPr lang="en-US" sz="3600" dirty="0" smtClean="0">
                <a:solidFill>
                  <a:srgbClr val="000000"/>
                </a:solidFill>
                <a:cs typeface="Arial" panose="020B0604020202020204" pitchFamily="34" charset="0"/>
              </a:rPr>
              <a:t>Aquatic </a:t>
            </a:r>
            <a:r>
              <a:rPr lang="en-US" sz="3600" dirty="0" smtClean="0">
                <a:solidFill>
                  <a:srgbClr val="000000"/>
                </a:solidFill>
                <a:cs typeface="Arial" panose="020B0604020202020204" pitchFamily="34" charset="0"/>
              </a:rPr>
              <a:t>Inventories Project </a:t>
            </a:r>
            <a:r>
              <a:rPr lang="en-US" sz="3600" dirty="0" err="1" smtClean="0">
                <a:solidFill>
                  <a:srgbClr val="000000"/>
                </a:solidFill>
                <a:cs typeface="Arial" panose="020B0604020202020204" pitchFamily="34" charset="0"/>
              </a:rPr>
              <a:t>HabRate</a:t>
            </a:r>
            <a:r>
              <a:rPr lang="en-US" sz="3600" dirty="0" smtClean="0">
                <a:solidFill>
                  <a:srgbClr val="000000"/>
                </a:solidFill>
                <a:cs typeface="Arial" panose="020B0604020202020204" pitchFamily="34" charset="0"/>
              </a:rPr>
              <a:t> Model with CHaMP</a:t>
            </a:r>
            <a:endParaRPr lang="en-US" sz="2400" b="1" dirty="0"/>
          </a:p>
        </p:txBody>
      </p:sp>
      <p:sp>
        <p:nvSpPr>
          <p:cNvPr id="3" name="Content Placeholder 2"/>
          <p:cNvSpPr txBox="1">
            <a:spLocks/>
          </p:cNvSpPr>
          <p:nvPr/>
        </p:nvSpPr>
        <p:spPr>
          <a:xfrm>
            <a:off x="829369" y="17427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p>
          <a:p>
            <a:r>
              <a:rPr lang="en-US" sz="2200" dirty="0" err="1" smtClean="0">
                <a:solidFill>
                  <a:schemeClr val="accent1">
                    <a:lumMod val="50000"/>
                  </a:schemeClr>
                </a:solidFill>
              </a:rPr>
              <a:t>CHaMP</a:t>
            </a:r>
            <a:r>
              <a:rPr lang="en-US" sz="2200" dirty="0" smtClean="0">
                <a:solidFill>
                  <a:schemeClr val="accent1">
                    <a:lumMod val="50000"/>
                  </a:schemeClr>
                </a:solidFill>
              </a:rPr>
              <a:t> and ISEMP State of the Science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a:t>
            </a:r>
          </a:p>
        </p:txBody>
      </p:sp>
      <p:sp>
        <p:nvSpPr>
          <p:cNvPr id="4" name="TextBox 3"/>
          <p:cNvSpPr txBox="1"/>
          <p:nvPr/>
        </p:nvSpPr>
        <p:spPr>
          <a:xfrm>
            <a:off x="2183742" y="3435707"/>
            <a:ext cx="3144643" cy="954107"/>
          </a:xfrm>
          <a:prstGeom prst="rect">
            <a:avLst/>
          </a:prstGeom>
          <a:noFill/>
        </p:spPr>
        <p:txBody>
          <a:bodyPr wrap="square" rtlCol="0">
            <a:spAutoFit/>
          </a:bodyPr>
          <a:lstStyle/>
          <a:p>
            <a:r>
              <a:rPr lang="en-US" sz="1400" dirty="0" smtClean="0">
                <a:latin typeface="+mj-lt"/>
              </a:rPr>
              <a:t>Presenter:</a:t>
            </a:r>
          </a:p>
          <a:p>
            <a:r>
              <a:rPr lang="en-US" sz="2200" dirty="0" smtClean="0">
                <a:latin typeface="+mj-lt"/>
              </a:rPr>
              <a:t>Ted Sedell</a:t>
            </a:r>
          </a:p>
          <a:p>
            <a:r>
              <a:rPr lang="en-US" dirty="0" smtClean="0"/>
              <a:t>      </a:t>
            </a:r>
            <a:endParaRPr lang="en-US" dirty="0"/>
          </a:p>
        </p:txBody>
      </p:sp>
      <p:sp>
        <p:nvSpPr>
          <p:cNvPr id="7" name="TextBox 6"/>
          <p:cNvSpPr txBox="1"/>
          <p:nvPr/>
        </p:nvSpPr>
        <p:spPr>
          <a:xfrm>
            <a:off x="2183742" y="4414928"/>
            <a:ext cx="5336711" cy="954107"/>
          </a:xfrm>
          <a:prstGeom prst="rect">
            <a:avLst/>
          </a:prstGeom>
          <a:noFill/>
        </p:spPr>
        <p:txBody>
          <a:bodyPr wrap="square" rtlCol="0">
            <a:spAutoFit/>
          </a:bodyPr>
          <a:lstStyle/>
          <a:p>
            <a:r>
              <a:rPr lang="en-US" sz="1400" dirty="0" smtClean="0">
                <a:latin typeface="+mj-lt"/>
              </a:rPr>
              <a:t>Collaborators:</a:t>
            </a:r>
          </a:p>
          <a:p>
            <a:r>
              <a:rPr lang="en-US" sz="2200" dirty="0" smtClean="0">
                <a:latin typeface="+mj-lt"/>
              </a:rPr>
              <a:t>Chris Horn &amp; Rich Carmichael</a:t>
            </a:r>
          </a:p>
          <a:p>
            <a:r>
              <a:rPr lang="en-US" dirty="0" smtClean="0"/>
              <a:t>      </a:t>
            </a:r>
            <a:endParaRPr lang="en-US" dirty="0"/>
          </a:p>
        </p:txBody>
      </p:sp>
      <p:pic>
        <p:nvPicPr>
          <p:cNvPr id="8" name="Picture 22" descr="odfw"/>
          <p:cNvPicPr>
            <a:picLocks noChangeAspect="1" noChangeArrowheads="1"/>
          </p:cNvPicPr>
          <p:nvPr/>
        </p:nvPicPr>
        <p:blipFill>
          <a:blip r:embed="rId3" cstate="print"/>
          <a:srcRect/>
          <a:stretch>
            <a:fillRect/>
          </a:stretch>
        </p:blipFill>
        <p:spPr bwMode="auto">
          <a:xfrm>
            <a:off x="6499767" y="3463778"/>
            <a:ext cx="1000007" cy="1502272"/>
          </a:xfrm>
          <a:prstGeom prst="rect">
            <a:avLst/>
          </a:prstGeom>
          <a:noFill/>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20562991"/>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447800"/>
            <a:ext cx="9105102" cy="3886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TextBox 4"/>
          <p:cNvSpPr txBox="1"/>
          <p:nvPr/>
        </p:nvSpPr>
        <p:spPr>
          <a:xfrm>
            <a:off x="-152400" y="269327"/>
            <a:ext cx="9372600" cy="400110"/>
          </a:xfrm>
          <a:prstGeom prst="rect">
            <a:avLst/>
          </a:prstGeom>
          <a:noFill/>
        </p:spPr>
        <p:txBody>
          <a:bodyPr wrap="square" rtlCol="0">
            <a:spAutoFit/>
          </a:bodyPr>
          <a:lstStyle/>
          <a:p>
            <a:pPr algn="ctr"/>
            <a:r>
              <a:rPr lang="en-US" sz="2000" b="1" dirty="0" smtClean="0">
                <a:solidFill>
                  <a:srgbClr val="000000"/>
                </a:solidFill>
              </a:rPr>
              <a:t>CCC3 / Catherine Creek: Chinook Parr Summer Rearing </a:t>
            </a:r>
            <a:r>
              <a:rPr lang="en-US" sz="2000" b="1" dirty="0" err="1" smtClean="0">
                <a:solidFill>
                  <a:srgbClr val="000000"/>
                </a:solidFill>
              </a:rPr>
              <a:t>HabRatings</a:t>
            </a:r>
            <a:r>
              <a:rPr lang="en-US" sz="2000" b="1" dirty="0">
                <a:solidFill>
                  <a:srgbClr val="000000"/>
                </a:solidFill>
              </a:rPr>
              <a:t>,</a:t>
            </a:r>
            <a:r>
              <a:rPr lang="en-US" sz="2000" b="1" dirty="0" smtClean="0">
                <a:solidFill>
                  <a:srgbClr val="000000"/>
                </a:solidFill>
              </a:rPr>
              <a:t> 2011 - 2013</a:t>
            </a:r>
            <a:endParaRPr lang="en-US" sz="2000" b="1" dirty="0">
              <a:solidFill>
                <a:srgbClr val="000000"/>
              </a:solidFill>
            </a:endParaRPr>
          </a:p>
        </p:txBody>
      </p:sp>
      <p:grpSp>
        <p:nvGrpSpPr>
          <p:cNvPr id="3" name="Group 20"/>
          <p:cNvGrpSpPr/>
          <p:nvPr/>
        </p:nvGrpSpPr>
        <p:grpSpPr>
          <a:xfrm>
            <a:off x="2209799" y="1361047"/>
            <a:ext cx="1828801" cy="330301"/>
            <a:chOff x="2209800" y="1422298"/>
            <a:chExt cx="1828801" cy="330301"/>
          </a:xfrm>
        </p:grpSpPr>
        <p:sp>
          <p:nvSpPr>
            <p:cNvPr id="2" name="Right Brace 1"/>
            <p:cNvSpPr/>
            <p:nvPr/>
          </p:nvSpPr>
          <p:spPr>
            <a:xfrm rot="16200000">
              <a:off x="2768548" y="863550"/>
              <a:ext cx="330301" cy="1447798"/>
            </a:xfrm>
            <a:prstGeom prst="rightBrace">
              <a:avLst>
                <a:gd name="adj1" fmla="val 13383"/>
                <a:gd name="adj2" fmla="val 50000"/>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cxnSp>
          <p:nvCxnSpPr>
            <p:cNvPr id="12" name="Elbow Connector 11"/>
            <p:cNvCxnSpPr>
              <a:stCxn id="2" idx="1"/>
            </p:cNvCxnSpPr>
            <p:nvPr/>
          </p:nvCxnSpPr>
          <p:spPr>
            <a:xfrm rot="16200000" flipH="1">
              <a:off x="3329735" y="1026263"/>
              <a:ext cx="312830" cy="1104902"/>
            </a:xfrm>
            <a:prstGeom prst="bentConnector4">
              <a:avLst>
                <a:gd name="adj1" fmla="val -56024"/>
                <a:gd name="adj2" fmla="val 99543"/>
              </a:avLst>
            </a:prstGeom>
            <a:ln w="2857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5096171" y="1307240"/>
            <a:ext cx="1524009" cy="388137"/>
            <a:chOff x="2209800" y="1422298"/>
            <a:chExt cx="1731826" cy="330301"/>
          </a:xfrm>
        </p:grpSpPr>
        <p:sp>
          <p:nvSpPr>
            <p:cNvPr id="24" name="Right Brace 23"/>
            <p:cNvSpPr/>
            <p:nvPr/>
          </p:nvSpPr>
          <p:spPr>
            <a:xfrm rot="16200000">
              <a:off x="2768548" y="863550"/>
              <a:ext cx="330301" cy="1447798"/>
            </a:xfrm>
            <a:prstGeom prst="rightBrace">
              <a:avLst>
                <a:gd name="adj1" fmla="val 13383"/>
                <a:gd name="adj2" fmla="val 50000"/>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cxnSp>
          <p:nvCxnSpPr>
            <p:cNvPr id="25" name="Elbow Connector 24"/>
            <p:cNvCxnSpPr>
              <a:stCxn id="24" idx="1"/>
            </p:cNvCxnSpPr>
            <p:nvPr/>
          </p:nvCxnSpPr>
          <p:spPr>
            <a:xfrm rot="16200000" flipH="1">
              <a:off x="3306650" y="1049348"/>
              <a:ext cx="262026" cy="1007926"/>
            </a:xfrm>
            <a:prstGeom prst="bentConnector4">
              <a:avLst>
                <a:gd name="adj1" fmla="val -37123"/>
                <a:gd name="adj2" fmla="val 98741"/>
              </a:avLst>
            </a:prstGeom>
            <a:ln w="2857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50" name="Elbow Connector 49"/>
          <p:cNvCxnSpPr/>
          <p:nvPr/>
        </p:nvCxnSpPr>
        <p:spPr>
          <a:xfrm rot="16200000" flipH="1">
            <a:off x="6584313" y="-557599"/>
            <a:ext cx="114851" cy="4035267"/>
          </a:xfrm>
          <a:prstGeom prst="bentConnector4">
            <a:avLst>
              <a:gd name="adj1" fmla="val -351637"/>
              <a:gd name="adj2" fmla="val 99935"/>
            </a:avLst>
          </a:prstGeom>
          <a:ln w="28575">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46"/>
          <p:cNvGrpSpPr/>
          <p:nvPr/>
        </p:nvGrpSpPr>
        <p:grpSpPr>
          <a:xfrm>
            <a:off x="4191000" y="996758"/>
            <a:ext cx="3581400" cy="694591"/>
            <a:chOff x="4191000" y="1134210"/>
            <a:chExt cx="3581400" cy="694591"/>
          </a:xfrm>
        </p:grpSpPr>
        <p:cxnSp>
          <p:nvCxnSpPr>
            <p:cNvPr id="62" name="Straight Connector 61"/>
            <p:cNvCxnSpPr/>
            <p:nvPr/>
          </p:nvCxnSpPr>
          <p:spPr>
            <a:xfrm>
              <a:off x="4191000" y="1134210"/>
              <a:ext cx="50930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91000" y="1143000"/>
              <a:ext cx="0" cy="68580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86600" y="1143000"/>
              <a:ext cx="0" cy="66833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772400" y="1134210"/>
              <a:ext cx="0" cy="50455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624105" y="1143000"/>
              <a:ext cx="0" cy="66833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p:cNvCxnSpPr/>
          <p:nvPr/>
        </p:nvCxnSpPr>
        <p:spPr>
          <a:xfrm flipV="1">
            <a:off x="4624106" y="1216852"/>
            <a:ext cx="0" cy="144195"/>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4191000" y="1144754"/>
            <a:ext cx="0" cy="144195"/>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7086600" y="1153845"/>
            <a:ext cx="0" cy="144195"/>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7772400" y="1210693"/>
            <a:ext cx="0" cy="144195"/>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5114415" y="990600"/>
            <a:ext cx="143170" cy="615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2933698" y="1282790"/>
            <a:ext cx="0" cy="144195"/>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5733203" y="1290995"/>
            <a:ext cx="0" cy="144195"/>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76200" y="5410200"/>
            <a:ext cx="1695849" cy="1323439"/>
          </a:xfrm>
          <a:prstGeom prst="rect">
            <a:avLst/>
          </a:prstGeom>
          <a:solidFill>
            <a:schemeClr val="bg1">
              <a:lumMod val="85000"/>
            </a:schemeClr>
          </a:solidFill>
        </p:spPr>
        <p:txBody>
          <a:bodyPr wrap="square" rtlCol="0">
            <a:spAutoFit/>
          </a:bodyPr>
          <a:lstStyle/>
          <a:p>
            <a:pPr algn="ctr"/>
            <a:r>
              <a:rPr lang="en-US" sz="1600" u="sng" dirty="0" smtClean="0"/>
              <a:t>_     </a:t>
            </a:r>
            <a:r>
              <a:rPr lang="en-US" sz="1600" b="1" u="sng" dirty="0" smtClean="0"/>
              <a:t>Legend </a:t>
            </a:r>
            <a:r>
              <a:rPr lang="en-US" sz="1600" u="sng" dirty="0" smtClean="0"/>
              <a:t>    _</a:t>
            </a:r>
          </a:p>
          <a:p>
            <a:pPr marL="342900" indent="-342900">
              <a:buAutoNum type="arabicPlain" startAt="4"/>
            </a:pPr>
            <a:r>
              <a:rPr lang="en-US" sz="1600" dirty="0" smtClean="0"/>
              <a:t>=  Excellent</a:t>
            </a:r>
          </a:p>
          <a:p>
            <a:pPr marL="342900" indent="-342900">
              <a:buAutoNum type="arabicPlain" startAt="3"/>
            </a:pPr>
            <a:r>
              <a:rPr lang="en-US" sz="1600" dirty="0" smtClean="0"/>
              <a:t>=  Good</a:t>
            </a:r>
          </a:p>
          <a:p>
            <a:pPr marL="342900" indent="-342900">
              <a:buAutoNum type="arabicPlain" startAt="2"/>
            </a:pPr>
            <a:r>
              <a:rPr lang="en-US" sz="1600" dirty="0" smtClean="0"/>
              <a:t>=  Fair</a:t>
            </a:r>
          </a:p>
          <a:p>
            <a:pPr marL="342900" indent="-342900">
              <a:buAutoNum type="arabicPlain"/>
            </a:pPr>
            <a:r>
              <a:rPr lang="en-US" sz="1600" dirty="0" smtClean="0"/>
              <a:t>=  Poor</a:t>
            </a:r>
            <a:endParaRPr lang="en-US" sz="1600" dirty="0"/>
          </a:p>
        </p:txBody>
      </p:sp>
      <p:sp>
        <p:nvSpPr>
          <p:cNvPr id="9" name="Right Arrow 8"/>
          <p:cNvSpPr/>
          <p:nvPr/>
        </p:nvSpPr>
        <p:spPr>
          <a:xfrm>
            <a:off x="3905250" y="1752600"/>
            <a:ext cx="4552950" cy="533400"/>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36053" y="1828800"/>
            <a:ext cx="405094" cy="381000"/>
          </a:xfrm>
          <a:prstGeom prst="ellipse">
            <a:avLst/>
          </a:prstGeom>
          <a:solidFill>
            <a:srgbClr val="66FF33">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445653" y="1828800"/>
            <a:ext cx="405094" cy="381000"/>
          </a:xfrm>
          <a:prstGeom prst="ellipse">
            <a:avLst/>
          </a:prstGeom>
          <a:solidFill>
            <a:srgbClr val="66FF33">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84272" y="1828800"/>
            <a:ext cx="405094" cy="381000"/>
          </a:xfrm>
          <a:prstGeom prst="ellipse">
            <a:avLst/>
          </a:prstGeom>
          <a:solidFill>
            <a:srgbClr val="66FF33">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875199" y="1828800"/>
            <a:ext cx="405094" cy="381000"/>
          </a:xfrm>
          <a:prstGeom prst="ellipse">
            <a:avLst/>
          </a:prstGeom>
          <a:solidFill>
            <a:srgbClr val="CC66FF">
              <a:alpha val="36863"/>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569853" y="1838325"/>
            <a:ext cx="405094" cy="381000"/>
          </a:xfrm>
          <a:prstGeom prst="ellipse">
            <a:avLst/>
          </a:prstGeom>
          <a:solidFill>
            <a:srgbClr val="CC66FF">
              <a:alpha val="36863"/>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413096" y="1790700"/>
            <a:ext cx="464203" cy="514350"/>
          </a:xfrm>
          <a:prstGeom prst="ellipse">
            <a:avLst/>
          </a:prstGeom>
          <a:solidFill>
            <a:srgbClr val="CC66FF">
              <a:alpha val="36863"/>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3860146" y="2514600"/>
            <a:ext cx="4552950" cy="609600"/>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367429" y="2667000"/>
            <a:ext cx="405094" cy="381000"/>
          </a:xfrm>
          <a:prstGeom prst="ellipse">
            <a:avLst/>
          </a:prstGeom>
          <a:solidFill>
            <a:srgbClr val="66FF33">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427102" y="2667000"/>
            <a:ext cx="405094" cy="381000"/>
          </a:xfrm>
          <a:prstGeom prst="ellipse">
            <a:avLst/>
          </a:prstGeom>
          <a:solidFill>
            <a:srgbClr val="CC66FF">
              <a:alpha val="36863"/>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421559" y="2667000"/>
            <a:ext cx="405094" cy="381000"/>
          </a:xfrm>
          <a:prstGeom prst="ellipse">
            <a:avLst/>
          </a:prstGeom>
          <a:solidFill>
            <a:srgbClr val="66FF33">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798352" y="2667000"/>
            <a:ext cx="405094" cy="381000"/>
          </a:xfrm>
          <a:prstGeom prst="ellipse">
            <a:avLst/>
          </a:prstGeom>
          <a:solidFill>
            <a:srgbClr val="66FF33">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875199" y="2681019"/>
            <a:ext cx="405094" cy="381000"/>
          </a:xfrm>
          <a:prstGeom prst="ellipse">
            <a:avLst/>
          </a:prstGeom>
          <a:solidFill>
            <a:srgbClr val="CC66FF">
              <a:alpha val="36863"/>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543290" y="2667000"/>
            <a:ext cx="405094" cy="381000"/>
          </a:xfrm>
          <a:prstGeom prst="ellipse">
            <a:avLst/>
          </a:prstGeom>
          <a:solidFill>
            <a:srgbClr val="CC66FF">
              <a:alpha val="36863"/>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V="1">
            <a:off x="6705601" y="1153844"/>
            <a:ext cx="0" cy="14419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705601" y="990600"/>
            <a:ext cx="1" cy="66833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485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4"/>
                                        </p:tgtEl>
                                      </p:cBhvr>
                                    </p:animEffect>
                                    <p:set>
                                      <p:cBhvr>
                                        <p:cTn id="48" dur="1" fill="hold">
                                          <p:stCondLst>
                                            <p:cond delay="499"/>
                                          </p:stCondLst>
                                        </p:cTn>
                                        <p:tgtEl>
                                          <p:spTgt spid="3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fill="hold"/>
                                        <p:tgtEl>
                                          <p:spTgt spid="43"/>
                                        </p:tgtEl>
                                        <p:attrNameLst>
                                          <p:attrName>ppt_x</p:attrName>
                                        </p:attrNameLst>
                                      </p:cBhvr>
                                      <p:tavLst>
                                        <p:tav tm="0">
                                          <p:val>
                                            <p:strVal val="#ppt_x"/>
                                          </p:val>
                                        </p:tav>
                                        <p:tav tm="100000">
                                          <p:val>
                                            <p:strVal val="#ppt_x"/>
                                          </p:val>
                                        </p:tav>
                                      </p:tavLst>
                                    </p:anim>
                                    <p:anim calcmode="lin" valueType="num">
                                      <p:cBhvr additive="base">
                                        <p:cTn id="66" dur="500" fill="hold"/>
                                        <p:tgtEl>
                                          <p:spTgt spid="4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fill="hold"/>
                                        <p:tgtEl>
                                          <p:spTgt spid="42"/>
                                        </p:tgtEl>
                                        <p:attrNameLst>
                                          <p:attrName>ppt_x</p:attrName>
                                        </p:attrNameLst>
                                      </p:cBhvr>
                                      <p:tavLst>
                                        <p:tav tm="0">
                                          <p:val>
                                            <p:strVal val="#ppt_x"/>
                                          </p:val>
                                        </p:tav>
                                        <p:tav tm="100000">
                                          <p:val>
                                            <p:strVal val="#ppt_x"/>
                                          </p:val>
                                        </p:tav>
                                      </p:tavLst>
                                    </p:anim>
                                    <p:anim calcmode="lin" valueType="num">
                                      <p:cBhvr additive="base">
                                        <p:cTn id="70" dur="500" fill="hold"/>
                                        <p:tgtEl>
                                          <p:spTgt spid="4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fill="hold"/>
                                        <p:tgtEl>
                                          <p:spTgt spid="39"/>
                                        </p:tgtEl>
                                        <p:attrNameLst>
                                          <p:attrName>ppt_x</p:attrName>
                                        </p:attrNameLst>
                                      </p:cBhvr>
                                      <p:tavLst>
                                        <p:tav tm="0">
                                          <p:val>
                                            <p:strVal val="#ppt_x"/>
                                          </p:val>
                                        </p:tav>
                                        <p:tav tm="100000">
                                          <p:val>
                                            <p:strVal val="#ppt_x"/>
                                          </p:val>
                                        </p:tav>
                                      </p:tavLst>
                                    </p:anim>
                                    <p:anim calcmode="lin" valueType="num">
                                      <p:cBhvr additive="base">
                                        <p:cTn id="74" dur="500" fill="hold"/>
                                        <p:tgtEl>
                                          <p:spTgt spid="3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500" fill="hold"/>
                                        <p:tgtEl>
                                          <p:spTgt spid="44"/>
                                        </p:tgtEl>
                                        <p:attrNameLst>
                                          <p:attrName>ppt_x</p:attrName>
                                        </p:attrNameLst>
                                      </p:cBhvr>
                                      <p:tavLst>
                                        <p:tav tm="0">
                                          <p:val>
                                            <p:strVal val="#ppt_x"/>
                                          </p:val>
                                        </p:tav>
                                        <p:tav tm="100000">
                                          <p:val>
                                            <p:strVal val="#ppt_x"/>
                                          </p:val>
                                        </p:tav>
                                      </p:tavLst>
                                    </p:anim>
                                    <p:anim calcmode="lin" valueType="num">
                                      <p:cBhvr additive="base">
                                        <p:cTn id="82" dur="500" fill="hold"/>
                                        <p:tgtEl>
                                          <p:spTgt spid="4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500" fill="hold"/>
                                        <p:tgtEl>
                                          <p:spTgt spid="45"/>
                                        </p:tgtEl>
                                        <p:attrNameLst>
                                          <p:attrName>ppt_x</p:attrName>
                                        </p:attrNameLst>
                                      </p:cBhvr>
                                      <p:tavLst>
                                        <p:tav tm="0">
                                          <p:val>
                                            <p:strVal val="#ppt_x"/>
                                          </p:val>
                                        </p:tav>
                                        <p:tav tm="100000">
                                          <p:val>
                                            <p:strVal val="#ppt_x"/>
                                          </p:val>
                                        </p:tav>
                                      </p:tavLst>
                                    </p:anim>
                                    <p:anim calcmode="lin" valueType="num">
                                      <p:cBhvr additive="base">
                                        <p:cTn id="86" dur="500" fill="hold"/>
                                        <p:tgtEl>
                                          <p:spTgt spid="4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additive="base">
                                        <p:cTn id="89" dur="500" fill="hold"/>
                                        <p:tgtEl>
                                          <p:spTgt spid="41"/>
                                        </p:tgtEl>
                                        <p:attrNameLst>
                                          <p:attrName>ppt_x</p:attrName>
                                        </p:attrNameLst>
                                      </p:cBhvr>
                                      <p:tavLst>
                                        <p:tav tm="0">
                                          <p:val>
                                            <p:strVal val="#ppt_x"/>
                                          </p:val>
                                        </p:tav>
                                        <p:tav tm="100000">
                                          <p:val>
                                            <p:strVal val="#ppt_x"/>
                                          </p:val>
                                        </p:tav>
                                      </p:tavLst>
                                    </p:anim>
                                    <p:anim calcmode="lin" valueType="num">
                                      <p:cBhvr additive="base">
                                        <p:cTn id="9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40" grpId="0" animBg="1"/>
      <p:bldP spid="41" grpId="0" animBg="1"/>
      <p:bldP spid="42" grpId="0" animBg="1"/>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U:\CHaMP\CHaMP_GIS\CC_CHaMP_HabRate_Maps\1_CC_CHaMP_SummerRearing_HabRate.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0342" y="0"/>
            <a:ext cx="9027458" cy="6858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228600" y="4876800"/>
            <a:ext cx="3276600" cy="400110"/>
          </a:xfrm>
          <a:prstGeom prst="rect">
            <a:avLst/>
          </a:prstGeom>
          <a:solidFill>
            <a:schemeClr val="bg1">
              <a:lumMod val="85000"/>
            </a:schemeClr>
          </a:solidFill>
        </p:spPr>
        <p:txBody>
          <a:bodyPr wrap="square" rtlCol="0">
            <a:spAutoFit/>
          </a:bodyPr>
          <a:lstStyle/>
          <a:p>
            <a:r>
              <a:rPr lang="en-US" sz="2000" dirty="0" smtClean="0"/>
              <a:t>Summer Rearing Chinook 0+</a:t>
            </a:r>
            <a:endParaRPr lang="en-US" sz="2000" dirty="0"/>
          </a:p>
        </p:txBody>
      </p:sp>
      <p:grpSp>
        <p:nvGrpSpPr>
          <p:cNvPr id="2" name="Group 6"/>
          <p:cNvGrpSpPr/>
          <p:nvPr/>
        </p:nvGrpSpPr>
        <p:grpSpPr>
          <a:xfrm>
            <a:off x="3047999" y="914400"/>
            <a:ext cx="2538569" cy="2767013"/>
            <a:chOff x="2776693" y="485775"/>
            <a:chExt cx="2538569" cy="2767013"/>
          </a:xfrm>
        </p:grpSpPr>
        <p:sp>
          <p:nvSpPr>
            <p:cNvPr id="6" name="Rectangular Callout 5"/>
            <p:cNvSpPr/>
            <p:nvPr/>
          </p:nvSpPr>
          <p:spPr>
            <a:xfrm>
              <a:off x="2776693" y="485775"/>
              <a:ext cx="2538569" cy="2767013"/>
            </a:xfrm>
            <a:prstGeom prst="wedgeRectCallout">
              <a:avLst>
                <a:gd name="adj1" fmla="val -60230"/>
                <a:gd name="adj2" fmla="val 4632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76693" y="485775"/>
              <a:ext cx="2538569" cy="27670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sp>
        <p:nvSpPr>
          <p:cNvPr id="8" name="TextBox 7"/>
          <p:cNvSpPr txBox="1"/>
          <p:nvPr/>
        </p:nvSpPr>
        <p:spPr>
          <a:xfrm>
            <a:off x="228600" y="116443"/>
            <a:ext cx="8382000" cy="461665"/>
          </a:xfrm>
          <a:prstGeom prst="rect">
            <a:avLst/>
          </a:prstGeom>
          <a:solidFill>
            <a:schemeClr val="bg1">
              <a:lumMod val="85000"/>
            </a:schemeClr>
          </a:solidFill>
        </p:spPr>
        <p:txBody>
          <a:bodyPr wrap="square" rtlCol="0">
            <a:spAutoFit/>
          </a:bodyPr>
          <a:lstStyle/>
          <a:p>
            <a:r>
              <a:rPr lang="en-US" sz="2400" dirty="0" smtClean="0"/>
              <a:t>Key CHaMP site-level metrics used in </a:t>
            </a:r>
            <a:r>
              <a:rPr lang="en-US" sz="2400" dirty="0" err="1" smtClean="0"/>
              <a:t>HabRate</a:t>
            </a:r>
            <a:r>
              <a:rPr lang="en-US" sz="2400" dirty="0" smtClean="0"/>
              <a:t> Calculations </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5560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U:\CHaMP\CHaMP_GIS\CC_CHaMP_HabRate_Maps\1_CC_CHaMP_SummerRearing_HabRate.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0342" y="-76200"/>
            <a:ext cx="9027458" cy="6858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2" name="Group 5"/>
          <p:cNvGrpSpPr/>
          <p:nvPr/>
        </p:nvGrpSpPr>
        <p:grpSpPr>
          <a:xfrm>
            <a:off x="3276600" y="914400"/>
            <a:ext cx="3429000" cy="2667000"/>
            <a:chOff x="2667000" y="609600"/>
            <a:chExt cx="3048000" cy="2514600"/>
          </a:xfrm>
        </p:grpSpPr>
        <p:sp>
          <p:nvSpPr>
            <p:cNvPr id="5" name="Rectangular Callout 4"/>
            <p:cNvSpPr/>
            <p:nvPr/>
          </p:nvSpPr>
          <p:spPr>
            <a:xfrm>
              <a:off x="2667000" y="609600"/>
              <a:ext cx="3048000" cy="2514600"/>
            </a:xfrm>
            <a:prstGeom prst="wedgeRectCallout">
              <a:avLst>
                <a:gd name="adj1" fmla="val -64027"/>
                <a:gd name="adj2" fmla="val 4822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76524" y="609600"/>
              <a:ext cx="3038476" cy="2514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sp>
        <p:nvSpPr>
          <p:cNvPr id="4" name="TextBox 3"/>
          <p:cNvSpPr txBox="1"/>
          <p:nvPr/>
        </p:nvSpPr>
        <p:spPr>
          <a:xfrm>
            <a:off x="228600" y="4800600"/>
            <a:ext cx="3200400" cy="400110"/>
          </a:xfrm>
          <a:prstGeom prst="rect">
            <a:avLst/>
          </a:prstGeom>
          <a:solidFill>
            <a:schemeClr val="bg1">
              <a:lumMod val="85000"/>
            </a:schemeClr>
          </a:solidFill>
        </p:spPr>
        <p:txBody>
          <a:bodyPr wrap="square" rtlCol="0">
            <a:spAutoFit/>
          </a:bodyPr>
          <a:lstStyle/>
          <a:p>
            <a:r>
              <a:rPr lang="en-US" sz="2000" dirty="0" smtClean="0"/>
              <a:t>Summer Rearing Chinook 0+</a:t>
            </a:r>
            <a:endParaRPr lang="en-US" sz="2000" dirty="0"/>
          </a:p>
        </p:txBody>
      </p:sp>
      <p:sp>
        <p:nvSpPr>
          <p:cNvPr id="7" name="TextBox 6"/>
          <p:cNvSpPr txBox="1"/>
          <p:nvPr/>
        </p:nvSpPr>
        <p:spPr>
          <a:xfrm>
            <a:off x="381000" y="76200"/>
            <a:ext cx="8382000" cy="461665"/>
          </a:xfrm>
          <a:prstGeom prst="rect">
            <a:avLst/>
          </a:prstGeom>
          <a:solidFill>
            <a:schemeClr val="bg1">
              <a:lumMod val="85000"/>
            </a:schemeClr>
          </a:solidFill>
        </p:spPr>
        <p:txBody>
          <a:bodyPr wrap="square" rtlCol="0">
            <a:spAutoFit/>
          </a:bodyPr>
          <a:lstStyle/>
          <a:p>
            <a:r>
              <a:rPr lang="en-US" sz="2400" dirty="0" smtClean="0"/>
              <a:t>Component </a:t>
            </a:r>
            <a:r>
              <a:rPr lang="en-US" sz="2400" dirty="0" err="1" smtClean="0"/>
              <a:t>HabRatings</a:t>
            </a:r>
            <a:r>
              <a:rPr lang="en-US" sz="2400" dirty="0" smtClean="0"/>
              <a:t> that roll up to overall rating</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26358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U:\CHaMP\CHaMP_GIS\CC_CHaMP_HabRate_Maps\1_CC_CHaMP_Spawn_HabRate.jpg"/>
          <p:cNvPicPr>
            <a:picLocks noGrp="1" noChangeAspect="1" noChangeArrowheads="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050" y="51779"/>
            <a:ext cx="9163049" cy="708054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228600" y="5061466"/>
            <a:ext cx="3886200" cy="400110"/>
          </a:xfrm>
          <a:prstGeom prst="rect">
            <a:avLst/>
          </a:prstGeom>
          <a:solidFill>
            <a:schemeClr val="bg1">
              <a:lumMod val="85000"/>
            </a:schemeClr>
          </a:solidFill>
        </p:spPr>
        <p:txBody>
          <a:bodyPr wrap="square" rtlCol="0">
            <a:spAutoFit/>
          </a:bodyPr>
          <a:lstStyle/>
          <a:p>
            <a:r>
              <a:rPr lang="en-US" sz="2000" dirty="0" smtClean="0"/>
              <a:t>Chinook Spawning and Emergence</a:t>
            </a:r>
            <a:endParaRPr lang="en-US" sz="2000" dirty="0"/>
          </a:p>
        </p:txBody>
      </p:sp>
      <p:grpSp>
        <p:nvGrpSpPr>
          <p:cNvPr id="2" name="Group 6"/>
          <p:cNvGrpSpPr/>
          <p:nvPr/>
        </p:nvGrpSpPr>
        <p:grpSpPr>
          <a:xfrm>
            <a:off x="3505200" y="1066800"/>
            <a:ext cx="3371850" cy="2885596"/>
            <a:chOff x="2880834" y="144165"/>
            <a:chExt cx="3371850" cy="2885596"/>
          </a:xfrm>
        </p:grpSpPr>
        <p:sp>
          <p:nvSpPr>
            <p:cNvPr id="6" name="Rectangular Callout 5"/>
            <p:cNvSpPr/>
            <p:nvPr/>
          </p:nvSpPr>
          <p:spPr>
            <a:xfrm>
              <a:off x="2880834" y="144165"/>
              <a:ext cx="3371850" cy="2885596"/>
            </a:xfrm>
            <a:prstGeom prst="wedgeRectCallout">
              <a:avLst>
                <a:gd name="adj1" fmla="val -70478"/>
                <a:gd name="adj2" fmla="val 4211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99884" y="163989"/>
              <a:ext cx="3352800" cy="286577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sp>
        <p:nvSpPr>
          <p:cNvPr id="8" name="TextBox 7"/>
          <p:cNvSpPr txBox="1"/>
          <p:nvPr/>
        </p:nvSpPr>
        <p:spPr>
          <a:xfrm>
            <a:off x="381000" y="152400"/>
            <a:ext cx="8382000" cy="461665"/>
          </a:xfrm>
          <a:prstGeom prst="rect">
            <a:avLst/>
          </a:prstGeom>
          <a:solidFill>
            <a:schemeClr val="bg1">
              <a:lumMod val="85000"/>
            </a:schemeClr>
          </a:solidFill>
        </p:spPr>
        <p:txBody>
          <a:bodyPr wrap="square" rtlCol="0">
            <a:spAutoFit/>
          </a:bodyPr>
          <a:lstStyle/>
          <a:p>
            <a:r>
              <a:rPr lang="en-US" sz="2400" dirty="0" smtClean="0"/>
              <a:t>Component </a:t>
            </a:r>
            <a:r>
              <a:rPr lang="en-US" sz="2400" dirty="0" err="1" smtClean="0"/>
              <a:t>HabRatings</a:t>
            </a:r>
            <a:r>
              <a:rPr lang="en-US" sz="2400" dirty="0" smtClean="0"/>
              <a:t> that roll up to overall rating</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63979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U:\CHaMP\CHaMP_GIS\CC_CHaMP_HabRate_Maps\1_CC_CHaMP_SummerRearing_HabRate.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6542" y="0"/>
            <a:ext cx="8951258" cy="6858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304800" y="4857690"/>
            <a:ext cx="3429000" cy="400110"/>
          </a:xfrm>
          <a:prstGeom prst="rect">
            <a:avLst/>
          </a:prstGeom>
          <a:solidFill>
            <a:schemeClr val="bg1">
              <a:lumMod val="85000"/>
            </a:schemeClr>
          </a:solidFill>
        </p:spPr>
        <p:txBody>
          <a:bodyPr wrap="square" rtlCol="0">
            <a:spAutoFit/>
          </a:bodyPr>
          <a:lstStyle/>
          <a:p>
            <a:r>
              <a:rPr lang="en-US" sz="2000" dirty="0" smtClean="0"/>
              <a:t>Summer Rearing Chinook 0+</a:t>
            </a:r>
            <a:endParaRPr lang="en-US" sz="2000" dirty="0"/>
          </a:p>
        </p:txBody>
      </p:sp>
      <p:grpSp>
        <p:nvGrpSpPr>
          <p:cNvPr id="2" name="Group 6"/>
          <p:cNvGrpSpPr/>
          <p:nvPr/>
        </p:nvGrpSpPr>
        <p:grpSpPr>
          <a:xfrm>
            <a:off x="4152900" y="1781175"/>
            <a:ext cx="3124200" cy="2706688"/>
            <a:chOff x="4267200" y="2057400"/>
            <a:chExt cx="2899232" cy="2478088"/>
          </a:xfrm>
        </p:grpSpPr>
        <p:sp>
          <p:nvSpPr>
            <p:cNvPr id="6" name="Rectangular Callout 5"/>
            <p:cNvSpPr/>
            <p:nvPr/>
          </p:nvSpPr>
          <p:spPr>
            <a:xfrm>
              <a:off x="4267200" y="2057400"/>
              <a:ext cx="2899232" cy="2478088"/>
            </a:xfrm>
            <a:prstGeom prst="wedgeRectCallout">
              <a:avLst>
                <a:gd name="adj1" fmla="val 57358"/>
                <a:gd name="adj2" fmla="val 7403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267200" y="2057400"/>
              <a:ext cx="2899232" cy="24780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sp>
        <p:nvSpPr>
          <p:cNvPr id="8" name="TextBox 7"/>
          <p:cNvSpPr txBox="1"/>
          <p:nvPr/>
        </p:nvSpPr>
        <p:spPr>
          <a:xfrm>
            <a:off x="371475" y="152400"/>
            <a:ext cx="8382000" cy="461665"/>
          </a:xfrm>
          <a:prstGeom prst="rect">
            <a:avLst/>
          </a:prstGeom>
          <a:solidFill>
            <a:schemeClr val="bg1">
              <a:lumMod val="85000"/>
            </a:schemeClr>
          </a:solidFill>
        </p:spPr>
        <p:txBody>
          <a:bodyPr wrap="square" rtlCol="0">
            <a:spAutoFit/>
          </a:bodyPr>
          <a:lstStyle/>
          <a:p>
            <a:r>
              <a:rPr lang="en-US" sz="2400" dirty="0" smtClean="0"/>
              <a:t>Component </a:t>
            </a:r>
            <a:r>
              <a:rPr lang="en-US" sz="2400" dirty="0" err="1" smtClean="0"/>
              <a:t>HabRatings</a:t>
            </a:r>
            <a:r>
              <a:rPr lang="en-US" sz="2400" dirty="0" smtClean="0"/>
              <a:t> that roll up to overall poor rating</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14713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descr="U:\CHaMP\CHaMP_GIS\CC_CHaMP_HabRate_Maps\1_CC_CHaMP_Spawn_HabRate.jpg"/>
          <p:cNvPicPr>
            <a:picLocks noGrp="1" noChangeAspect="1" noChangeArrowheads="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47625"/>
            <a:ext cx="9163049" cy="708054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grpSp>
        <p:nvGrpSpPr>
          <p:cNvPr id="2" name="Group 5"/>
          <p:cNvGrpSpPr/>
          <p:nvPr/>
        </p:nvGrpSpPr>
        <p:grpSpPr>
          <a:xfrm>
            <a:off x="4114800" y="1752600"/>
            <a:ext cx="3505200" cy="2996034"/>
            <a:chOff x="4267200" y="1528341"/>
            <a:chExt cx="3505200" cy="2996034"/>
          </a:xfrm>
        </p:grpSpPr>
        <p:sp>
          <p:nvSpPr>
            <p:cNvPr id="4" name="Rectangular Callout 3"/>
            <p:cNvSpPr/>
            <p:nvPr/>
          </p:nvSpPr>
          <p:spPr>
            <a:xfrm>
              <a:off x="4267200" y="1528342"/>
              <a:ext cx="3505200" cy="2996033"/>
            </a:xfrm>
            <a:prstGeom prst="wedgeRectCallout">
              <a:avLst>
                <a:gd name="adj1" fmla="val 45822"/>
                <a:gd name="adj2" fmla="val 678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267200" y="1528341"/>
              <a:ext cx="3505200" cy="299603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sp>
        <p:nvSpPr>
          <p:cNvPr id="8" name="TextBox 7"/>
          <p:cNvSpPr txBox="1"/>
          <p:nvPr/>
        </p:nvSpPr>
        <p:spPr>
          <a:xfrm>
            <a:off x="152399" y="5086290"/>
            <a:ext cx="3810001" cy="400110"/>
          </a:xfrm>
          <a:prstGeom prst="rect">
            <a:avLst/>
          </a:prstGeom>
          <a:solidFill>
            <a:schemeClr val="bg1">
              <a:lumMod val="85000"/>
            </a:schemeClr>
          </a:solidFill>
        </p:spPr>
        <p:txBody>
          <a:bodyPr wrap="square" rtlCol="0">
            <a:spAutoFit/>
          </a:bodyPr>
          <a:lstStyle/>
          <a:p>
            <a:r>
              <a:rPr lang="en-US" sz="2000" dirty="0" smtClean="0"/>
              <a:t>Chinook Spawning and Emergence</a:t>
            </a:r>
            <a:endParaRPr lang="en-US" sz="2000" dirty="0"/>
          </a:p>
        </p:txBody>
      </p:sp>
      <p:sp>
        <p:nvSpPr>
          <p:cNvPr id="7" name="TextBox 6"/>
          <p:cNvSpPr txBox="1"/>
          <p:nvPr/>
        </p:nvSpPr>
        <p:spPr>
          <a:xfrm>
            <a:off x="371475" y="228600"/>
            <a:ext cx="8382000" cy="461665"/>
          </a:xfrm>
          <a:prstGeom prst="rect">
            <a:avLst/>
          </a:prstGeom>
          <a:solidFill>
            <a:schemeClr val="bg1">
              <a:lumMod val="85000"/>
            </a:schemeClr>
          </a:solidFill>
        </p:spPr>
        <p:txBody>
          <a:bodyPr wrap="square" rtlCol="0">
            <a:spAutoFit/>
          </a:bodyPr>
          <a:lstStyle/>
          <a:p>
            <a:r>
              <a:rPr lang="en-US" sz="2400" dirty="0" smtClean="0"/>
              <a:t>Component </a:t>
            </a:r>
            <a:r>
              <a:rPr lang="en-US" sz="2400" dirty="0" err="1" smtClean="0"/>
              <a:t>HabRatings</a:t>
            </a:r>
            <a:r>
              <a:rPr lang="en-US" sz="2400" dirty="0" smtClean="0"/>
              <a:t> that roll up to overall poor rating</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8990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U:\CHaMP\CHaMP_GIS\CC_CHaMP_HabRate_Maps\1_CHaMP_AU_HabRate_Summer.jpg"/>
          <p:cNvPicPr>
            <a:picLocks noGrp="1" noChangeAspect="1" noChangeArrowheads="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9381"/>
            <a:ext cx="9144000" cy="686738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247650" y="4897101"/>
            <a:ext cx="3257550" cy="400110"/>
          </a:xfrm>
          <a:prstGeom prst="rect">
            <a:avLst/>
          </a:prstGeom>
          <a:solidFill>
            <a:schemeClr val="bg1">
              <a:lumMod val="85000"/>
            </a:schemeClr>
          </a:solidFill>
        </p:spPr>
        <p:txBody>
          <a:bodyPr wrap="square" rtlCol="0">
            <a:spAutoFit/>
          </a:bodyPr>
          <a:lstStyle/>
          <a:p>
            <a:r>
              <a:rPr lang="en-US" sz="2000" dirty="0" smtClean="0"/>
              <a:t>Summer Rearing Chinook 0+</a:t>
            </a:r>
            <a:endParaRPr lang="en-US" sz="2000" dirty="0"/>
          </a:p>
        </p:txBody>
      </p:sp>
      <p:grpSp>
        <p:nvGrpSpPr>
          <p:cNvPr id="3" name="Group 7"/>
          <p:cNvGrpSpPr/>
          <p:nvPr/>
        </p:nvGrpSpPr>
        <p:grpSpPr>
          <a:xfrm>
            <a:off x="3733800" y="3314700"/>
            <a:ext cx="3244850" cy="2792373"/>
            <a:chOff x="3886199" y="3398695"/>
            <a:chExt cx="3244850" cy="2792373"/>
          </a:xfrm>
        </p:grpSpPr>
        <p:sp>
          <p:nvSpPr>
            <p:cNvPr id="6" name="Rectangular Callout 5"/>
            <p:cNvSpPr/>
            <p:nvPr/>
          </p:nvSpPr>
          <p:spPr>
            <a:xfrm>
              <a:off x="3886199" y="3398695"/>
              <a:ext cx="3244849" cy="2792373"/>
            </a:xfrm>
            <a:prstGeom prst="wedgeRectCallout">
              <a:avLst>
                <a:gd name="adj1" fmla="val 54094"/>
                <a:gd name="adj2" fmla="val -688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914775" y="3420344"/>
              <a:ext cx="3216274" cy="274907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sp>
        <p:nvSpPr>
          <p:cNvPr id="9" name="TextBox 8"/>
          <p:cNvSpPr txBox="1"/>
          <p:nvPr/>
        </p:nvSpPr>
        <p:spPr>
          <a:xfrm>
            <a:off x="371475" y="152400"/>
            <a:ext cx="8382000" cy="461665"/>
          </a:xfrm>
          <a:prstGeom prst="rect">
            <a:avLst/>
          </a:prstGeom>
          <a:solidFill>
            <a:schemeClr val="bg1">
              <a:lumMod val="85000"/>
            </a:schemeClr>
          </a:solidFill>
        </p:spPr>
        <p:txBody>
          <a:bodyPr wrap="square" rtlCol="0">
            <a:spAutoFit/>
          </a:bodyPr>
          <a:lstStyle/>
          <a:p>
            <a:r>
              <a:rPr lang="en-US" sz="2400" dirty="0" smtClean="0"/>
              <a:t>Component </a:t>
            </a:r>
            <a:r>
              <a:rPr lang="en-US" sz="2400" dirty="0" err="1" smtClean="0"/>
              <a:t>HabRatings</a:t>
            </a:r>
            <a:r>
              <a:rPr lang="en-US" sz="2400" dirty="0" smtClean="0"/>
              <a:t> averaged across Assessment Unit CCC5</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53083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U:\CHaMP\CHaMP_GIS\CC_CHaMP_HabRate_Maps\1_CHaMP_AU_HabRate_Summer.jpg"/>
          <p:cNvPicPr>
            <a:picLocks noGrp="1" noChangeAspect="1" noChangeArrowheads="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80891"/>
            <a:ext cx="9144000" cy="686738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381000" y="4808934"/>
            <a:ext cx="3124200" cy="400110"/>
          </a:xfrm>
          <a:prstGeom prst="rect">
            <a:avLst/>
          </a:prstGeom>
          <a:solidFill>
            <a:schemeClr val="bg1">
              <a:lumMod val="85000"/>
            </a:schemeClr>
          </a:solidFill>
        </p:spPr>
        <p:txBody>
          <a:bodyPr wrap="square" rtlCol="0">
            <a:spAutoFit/>
          </a:bodyPr>
          <a:lstStyle/>
          <a:p>
            <a:r>
              <a:rPr lang="en-US" sz="2000" dirty="0" smtClean="0"/>
              <a:t>Summer Rearing Chinook 0+</a:t>
            </a:r>
            <a:endParaRPr lang="en-US" sz="2000" dirty="0"/>
          </a:p>
        </p:txBody>
      </p:sp>
      <p:grpSp>
        <p:nvGrpSpPr>
          <p:cNvPr id="3" name="Group 6"/>
          <p:cNvGrpSpPr/>
          <p:nvPr/>
        </p:nvGrpSpPr>
        <p:grpSpPr>
          <a:xfrm>
            <a:off x="5172075" y="3209925"/>
            <a:ext cx="3254374" cy="2792373"/>
            <a:chOff x="5181600" y="3200400"/>
            <a:chExt cx="3254374" cy="2792373"/>
          </a:xfrm>
        </p:grpSpPr>
        <p:sp>
          <p:nvSpPr>
            <p:cNvPr id="6" name="Rectangular Callout 5"/>
            <p:cNvSpPr/>
            <p:nvPr/>
          </p:nvSpPr>
          <p:spPr>
            <a:xfrm>
              <a:off x="5181600" y="3200400"/>
              <a:ext cx="3254374" cy="2792373"/>
            </a:xfrm>
            <a:prstGeom prst="wedgeRectCallout">
              <a:avLst>
                <a:gd name="adj1" fmla="val -76150"/>
                <a:gd name="adj2" fmla="val -797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00650" y="3209925"/>
              <a:ext cx="3235324" cy="276535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sp>
        <p:nvSpPr>
          <p:cNvPr id="8" name="TextBox 7"/>
          <p:cNvSpPr txBox="1"/>
          <p:nvPr/>
        </p:nvSpPr>
        <p:spPr>
          <a:xfrm>
            <a:off x="371475" y="152400"/>
            <a:ext cx="8382000" cy="461665"/>
          </a:xfrm>
          <a:prstGeom prst="rect">
            <a:avLst/>
          </a:prstGeom>
          <a:solidFill>
            <a:schemeClr val="bg1">
              <a:lumMod val="85000"/>
            </a:schemeClr>
          </a:solidFill>
        </p:spPr>
        <p:txBody>
          <a:bodyPr wrap="square" rtlCol="0">
            <a:spAutoFit/>
          </a:bodyPr>
          <a:lstStyle/>
          <a:p>
            <a:r>
              <a:rPr lang="en-US" sz="2400" dirty="0" smtClean="0"/>
              <a:t>Component </a:t>
            </a:r>
            <a:r>
              <a:rPr lang="en-US" sz="2400" dirty="0" err="1" smtClean="0"/>
              <a:t>HabRatings</a:t>
            </a:r>
            <a:r>
              <a:rPr lang="en-US" sz="2400" dirty="0" smtClean="0"/>
              <a:t> averaged across Assessment Unit CCC3B</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64596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descr="U:\CHaMP\CHaMP_GIS\CC_CHaMP_HabRate_Maps\CHaMP_AU_HabRate_SumRear_Temp.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 y="-76200"/>
            <a:ext cx="9182100" cy="709525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152400" y="152400"/>
            <a:ext cx="8763000" cy="461665"/>
          </a:xfrm>
          <a:prstGeom prst="rect">
            <a:avLst/>
          </a:prstGeom>
          <a:solidFill>
            <a:schemeClr val="bg1">
              <a:lumMod val="85000"/>
            </a:schemeClr>
          </a:solidFill>
        </p:spPr>
        <p:txBody>
          <a:bodyPr wrap="square" rtlCol="0">
            <a:spAutoFit/>
          </a:bodyPr>
          <a:lstStyle/>
          <a:p>
            <a:r>
              <a:rPr lang="en-US" sz="2400" dirty="0" smtClean="0"/>
              <a:t>Peak stream temperatures and chinook summer rearing </a:t>
            </a:r>
            <a:r>
              <a:rPr lang="en-US" sz="2400" dirty="0" err="1" smtClean="0"/>
              <a:t>HabRatings</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0756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Next Steps</a:t>
            </a:r>
            <a:endParaRPr lang="en-US" sz="4000" dirty="0"/>
          </a:p>
        </p:txBody>
      </p:sp>
      <p:sp>
        <p:nvSpPr>
          <p:cNvPr id="3" name="Content Placeholder 2"/>
          <p:cNvSpPr>
            <a:spLocks noGrp="1"/>
          </p:cNvSpPr>
          <p:nvPr>
            <p:ph idx="1"/>
          </p:nvPr>
        </p:nvSpPr>
        <p:spPr>
          <a:xfrm>
            <a:off x="316345" y="1482075"/>
            <a:ext cx="8542677" cy="4351338"/>
          </a:xfrm>
        </p:spPr>
        <p:txBody>
          <a:bodyPr/>
          <a:lstStyle/>
          <a:p>
            <a:pPr>
              <a:buNone/>
            </a:pPr>
            <a:endParaRPr lang="en-US" dirty="0" smtClean="0"/>
          </a:p>
          <a:p>
            <a:r>
              <a:rPr lang="en-US" dirty="0" smtClean="0"/>
              <a:t>Expand </a:t>
            </a:r>
            <a:r>
              <a:rPr lang="en-US" dirty="0" err="1" smtClean="0"/>
              <a:t>HabRate</a:t>
            </a:r>
            <a:r>
              <a:rPr lang="en-US" dirty="0" smtClean="0"/>
              <a:t> to include adult migration and holding</a:t>
            </a:r>
          </a:p>
          <a:p>
            <a:r>
              <a:rPr lang="en-US" dirty="0" smtClean="0"/>
              <a:t>Incorporate temperature and flow</a:t>
            </a:r>
          </a:p>
          <a:p>
            <a:r>
              <a:rPr lang="en-US" dirty="0" smtClean="0"/>
              <a:t>Extrapolate to the stream network</a:t>
            </a:r>
          </a:p>
          <a:p>
            <a:r>
              <a:rPr lang="en-US" dirty="0" smtClean="0"/>
              <a:t>Incorporate into the ATLAS and Expert Panel Process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Habrat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110283" y="365388"/>
            <a:ext cx="5299075" cy="6190602"/>
          </a:xfrm>
          <a:prstGeom prst="rect">
            <a:avLst/>
          </a:prstGeom>
          <a:ln w="12700" cmpd="sng">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543724" y="831881"/>
            <a:ext cx="8214428" cy="628710"/>
          </a:xfrm>
          <a:prstGeom prst="rect">
            <a:avLst/>
          </a:prstGeom>
          <a:noFill/>
        </p:spPr>
        <p:txBody>
          <a:bodyPr wrap="square" rtlCol="0">
            <a:noAutofit/>
          </a:bodyPr>
          <a:lstStyle/>
          <a:p>
            <a:pPr algn="ctr"/>
            <a:r>
              <a:rPr lang="en-US" sz="2000" dirty="0" smtClean="0">
                <a:solidFill>
                  <a:srgbClr val="000000"/>
                </a:solidFill>
                <a:latin typeface="Arial" pitchFamily="34" charset="0"/>
                <a:cs typeface="Arial" pitchFamily="34" charset="0"/>
              </a:rPr>
              <a:t>Attributes used in HabRate for Chinook salmon life history stages come from shared metrics to both AQI and CHaMP</a:t>
            </a:r>
          </a:p>
        </p:txBody>
      </p:sp>
      <p:sp>
        <p:nvSpPr>
          <p:cNvPr id="6" name="TextBox 5"/>
          <p:cNvSpPr txBox="1"/>
          <p:nvPr/>
        </p:nvSpPr>
        <p:spPr>
          <a:xfrm>
            <a:off x="1524000" y="228600"/>
            <a:ext cx="6361742" cy="523220"/>
          </a:xfrm>
          <a:prstGeom prst="rect">
            <a:avLst/>
          </a:prstGeom>
          <a:noFill/>
        </p:spPr>
        <p:txBody>
          <a:bodyPr wrap="none" rtlCol="0">
            <a:spAutoFit/>
          </a:bodyPr>
          <a:lstStyle/>
          <a:p>
            <a:r>
              <a:rPr lang="en-US" sz="2800" dirty="0" smtClean="0">
                <a:cs typeface="Arial" pitchFamily="34" charset="0"/>
              </a:rPr>
              <a:t>ODFW Aquatic Inventory’s HabRate Model</a:t>
            </a:r>
            <a:endParaRPr lang="en-US" sz="2800" dirty="0">
              <a:cs typeface="Arial" pitchFamily="34" charset="0"/>
            </a:endParaRPr>
          </a:p>
        </p:txBody>
      </p:sp>
      <p:sp>
        <p:nvSpPr>
          <p:cNvPr id="2" name="TextBox 1"/>
          <p:cNvSpPr txBox="1"/>
          <p:nvPr/>
        </p:nvSpPr>
        <p:spPr>
          <a:xfrm>
            <a:off x="533400" y="1600200"/>
            <a:ext cx="8214428" cy="5029200"/>
          </a:xfrm>
          <a:prstGeom prst="rect">
            <a:avLst/>
          </a:prstGeom>
          <a:noFill/>
        </p:spPr>
        <p:txBody>
          <a:bodyPr wrap="square" rtlCol="0">
            <a:noAutofit/>
          </a:bodyPr>
          <a:lstStyle/>
          <a:p>
            <a:pPr marL="285750" indent="-285750">
              <a:buFont typeface="Arial" pitchFamily="34" charset="0"/>
              <a:buChar char="•"/>
            </a:pPr>
            <a:r>
              <a:rPr lang="en-US" sz="2000" dirty="0" smtClean="0">
                <a:solidFill>
                  <a:srgbClr val="000000"/>
                </a:solidFill>
                <a:latin typeface="Arial" pitchFamily="34" charset="0"/>
                <a:cs typeface="Arial" pitchFamily="34" charset="0"/>
              </a:rPr>
              <a:t>Substrate (fines, gravel, cobble, boulders)</a:t>
            </a:r>
          </a:p>
          <a:p>
            <a:pPr marL="285750" indent="-285750">
              <a:buFont typeface="Arial" pitchFamily="34" charset="0"/>
              <a:buChar char="•"/>
            </a:pPr>
            <a:endParaRPr lang="en-US" sz="2000" dirty="0">
              <a:solidFill>
                <a:srgbClr val="000000"/>
              </a:solidFill>
              <a:latin typeface="Arial" pitchFamily="34" charset="0"/>
              <a:cs typeface="Arial" pitchFamily="34" charset="0"/>
            </a:endParaRPr>
          </a:p>
          <a:p>
            <a:pPr marL="285750" indent="-285750">
              <a:buFont typeface="Arial" pitchFamily="34" charset="0"/>
              <a:buChar char="•"/>
            </a:pPr>
            <a:r>
              <a:rPr lang="en-US" sz="2000" dirty="0" smtClean="0">
                <a:solidFill>
                  <a:srgbClr val="000000"/>
                </a:solidFill>
                <a:latin typeface="Arial" pitchFamily="34" charset="0"/>
                <a:cs typeface="Arial" pitchFamily="34" charset="0"/>
              </a:rPr>
              <a:t>Cover (undercut, large wood, boulders)</a:t>
            </a:r>
          </a:p>
          <a:p>
            <a:pPr marL="285750" indent="-285750">
              <a:buFont typeface="Arial" pitchFamily="34" charset="0"/>
              <a:buChar char="•"/>
            </a:pPr>
            <a:endParaRPr lang="en-US" sz="2000" dirty="0">
              <a:solidFill>
                <a:srgbClr val="000000"/>
              </a:solidFill>
              <a:latin typeface="Arial" pitchFamily="34" charset="0"/>
              <a:cs typeface="Arial" pitchFamily="34" charset="0"/>
            </a:endParaRPr>
          </a:p>
          <a:p>
            <a:pPr marL="285750" indent="-285750">
              <a:buFont typeface="Arial" pitchFamily="34" charset="0"/>
              <a:buChar char="•"/>
            </a:pPr>
            <a:r>
              <a:rPr lang="en-US" sz="2000" dirty="0" smtClean="0">
                <a:solidFill>
                  <a:srgbClr val="000000"/>
                </a:solidFill>
                <a:latin typeface="Arial" pitchFamily="34" charset="0"/>
                <a:cs typeface="Arial" pitchFamily="34" charset="0"/>
              </a:rPr>
              <a:t>Gradient</a:t>
            </a:r>
          </a:p>
          <a:p>
            <a:pPr marL="285750" indent="-285750">
              <a:buFont typeface="Arial" pitchFamily="34" charset="0"/>
              <a:buChar char="•"/>
            </a:pPr>
            <a:endParaRPr lang="en-US" sz="2000" dirty="0">
              <a:solidFill>
                <a:srgbClr val="000000"/>
              </a:solidFill>
              <a:latin typeface="Arial" pitchFamily="34" charset="0"/>
              <a:cs typeface="Arial" pitchFamily="34" charset="0"/>
            </a:endParaRPr>
          </a:p>
          <a:p>
            <a:pPr marL="285750" indent="-285750">
              <a:buFont typeface="Arial" pitchFamily="34" charset="0"/>
              <a:buChar char="•"/>
            </a:pPr>
            <a:r>
              <a:rPr lang="en-US" sz="2000" dirty="0" smtClean="0">
                <a:solidFill>
                  <a:srgbClr val="000000"/>
                </a:solidFill>
                <a:latin typeface="Arial" pitchFamily="34" charset="0"/>
                <a:cs typeface="Arial" pitchFamily="34" charset="0"/>
              </a:rPr>
              <a:t>Channel morphology</a:t>
            </a:r>
          </a:p>
          <a:p>
            <a:pPr marL="285750" indent="-285750">
              <a:buFont typeface="Arial" pitchFamily="34" charset="0"/>
              <a:buChar char="•"/>
            </a:pPr>
            <a:endParaRPr lang="en-US" sz="2000" dirty="0">
              <a:solidFill>
                <a:srgbClr val="000000"/>
              </a:solidFill>
              <a:latin typeface="Arial" pitchFamily="34" charset="0"/>
              <a:cs typeface="Arial" pitchFamily="34" charset="0"/>
            </a:endParaRPr>
          </a:p>
          <a:p>
            <a:pPr marL="285750" indent="-285750">
              <a:buFont typeface="Arial" pitchFamily="34" charset="0"/>
              <a:buChar char="•"/>
            </a:pPr>
            <a:r>
              <a:rPr lang="en-US" sz="2000" dirty="0" smtClean="0">
                <a:solidFill>
                  <a:srgbClr val="000000"/>
                </a:solidFill>
                <a:latin typeface="Arial" pitchFamily="34" charset="0"/>
                <a:cs typeface="Arial" pitchFamily="34" charset="0"/>
              </a:rPr>
              <a:t>Interstices (substrate interstitial space)</a:t>
            </a:r>
          </a:p>
          <a:p>
            <a:pPr marL="285750" indent="-285750">
              <a:buFont typeface="Arial" pitchFamily="34" charset="0"/>
              <a:buChar char="•"/>
            </a:pPr>
            <a:endParaRPr lang="en-US" sz="2000" dirty="0">
              <a:solidFill>
                <a:srgbClr val="000000"/>
              </a:solidFill>
              <a:latin typeface="Arial" pitchFamily="34" charset="0"/>
              <a:cs typeface="Arial" pitchFamily="34" charset="0"/>
            </a:endParaRPr>
          </a:p>
          <a:p>
            <a:pPr marL="285750" indent="-285750">
              <a:buFont typeface="Arial" pitchFamily="34" charset="0"/>
              <a:buChar char="•"/>
            </a:pPr>
            <a:r>
              <a:rPr lang="en-US" sz="2000" dirty="0" smtClean="0">
                <a:solidFill>
                  <a:srgbClr val="000000"/>
                </a:solidFill>
                <a:latin typeface="Arial" pitchFamily="34" charset="0"/>
                <a:cs typeface="Arial" pitchFamily="34" charset="0"/>
              </a:rPr>
              <a:t>Pool area and residual pool depth</a:t>
            </a:r>
          </a:p>
          <a:p>
            <a:pPr marL="285750" indent="-285750">
              <a:buFont typeface="Arial" pitchFamily="34" charset="0"/>
              <a:buChar char="•"/>
            </a:pPr>
            <a:endParaRPr lang="en-US" sz="2000" dirty="0">
              <a:solidFill>
                <a:srgbClr val="000000"/>
              </a:solidFill>
              <a:latin typeface="Arial" pitchFamily="34" charset="0"/>
              <a:cs typeface="Arial" pitchFamily="34" charset="0"/>
            </a:endParaRPr>
          </a:p>
          <a:p>
            <a:pPr marL="285750" indent="-285750">
              <a:buFont typeface="Arial" pitchFamily="34" charset="0"/>
              <a:buChar char="•"/>
            </a:pPr>
            <a:r>
              <a:rPr lang="en-US" sz="2000" dirty="0" smtClean="0">
                <a:solidFill>
                  <a:srgbClr val="000000"/>
                </a:solidFill>
                <a:latin typeface="Arial" pitchFamily="34" charset="0"/>
                <a:cs typeface="Arial" pitchFamily="34" charset="0"/>
              </a:rPr>
              <a:t>Pool complexity (scour pool depth, large wood)</a:t>
            </a:r>
            <a:endParaRPr lang="en-US" sz="2000" dirty="0">
              <a:solidFill>
                <a:srgbClr val="000000"/>
              </a:solidFill>
              <a:latin typeface="Arial" pitchFamily="34" charset="0"/>
              <a:cs typeface="Arial" pitchFamily="34" charset="0"/>
            </a:endParaRPr>
          </a:p>
        </p:txBody>
      </p:sp>
      <p:pic>
        <p:nvPicPr>
          <p:cNvPr id="3" name="Picture 2"/>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638800" y="2667000"/>
            <a:ext cx="3352800" cy="2514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37524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95400" y="304800"/>
            <a:ext cx="6553200" cy="1371600"/>
          </a:xfrm>
          <a:prstGeom prst="rect">
            <a:avLst/>
          </a:prstGeom>
          <a:noFill/>
        </p:spPr>
        <p:txBody>
          <a:bodyPr wrap="square" rtlCol="0">
            <a:noAutofit/>
          </a:bodyPr>
          <a:lstStyle/>
          <a:p>
            <a:pPr algn="ctr"/>
            <a:r>
              <a:rPr lang="en-US" sz="2400" dirty="0" smtClean="0">
                <a:solidFill>
                  <a:srgbClr val="000000"/>
                </a:solidFill>
                <a:latin typeface="Arial" pitchFamily="34" charset="0"/>
                <a:cs typeface="Arial" pitchFamily="34" charset="0"/>
              </a:rPr>
              <a:t>Aquatic Inventories Habitat Surveys </a:t>
            </a:r>
          </a:p>
          <a:p>
            <a:pPr algn="ctr"/>
            <a:r>
              <a:rPr lang="en-US" sz="2400" dirty="0" smtClean="0">
                <a:solidFill>
                  <a:srgbClr val="000000"/>
                </a:solidFill>
                <a:latin typeface="Arial" pitchFamily="34" charset="0"/>
                <a:cs typeface="Arial" pitchFamily="34" charset="0"/>
              </a:rPr>
              <a:t>Catherine Creek HabRate Model</a:t>
            </a:r>
            <a:endParaRPr lang="en-US" sz="2400" dirty="0">
              <a:solidFill>
                <a:srgbClr val="000000"/>
              </a:solidFill>
              <a:latin typeface="Arial" pitchFamily="34" charset="0"/>
              <a:cs typeface="Arial" pitchFamily="34" charset="0"/>
            </a:endParaRPr>
          </a:p>
        </p:txBody>
      </p:sp>
      <p:pic>
        <p:nvPicPr>
          <p:cNvPr id="7" name="Picture 6"/>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402" t="31795" r="3155" b="8127"/>
          <a:stretch/>
        </p:blipFill>
        <p:spPr>
          <a:xfrm>
            <a:off x="1219200" y="1727515"/>
            <a:ext cx="6164238" cy="5130485"/>
          </a:xfrm>
          <a:prstGeom prst="rect">
            <a:avLst/>
          </a:prstGeom>
          <a:ln w="12700">
            <a:solidFill>
              <a:schemeClr val="tx1"/>
            </a:solidFill>
          </a:ln>
        </p:spPr>
      </p:pic>
      <p:sp>
        <p:nvSpPr>
          <p:cNvPr id="5" name="TextBox 4"/>
          <p:cNvSpPr txBox="1"/>
          <p:nvPr/>
        </p:nvSpPr>
        <p:spPr>
          <a:xfrm>
            <a:off x="3429000" y="1295400"/>
            <a:ext cx="2060949" cy="369332"/>
          </a:xfrm>
          <a:prstGeom prst="rect">
            <a:avLst/>
          </a:prstGeom>
          <a:noFill/>
        </p:spPr>
        <p:txBody>
          <a:bodyPr wrap="none" rtlCol="0">
            <a:spAutoFit/>
          </a:bodyPr>
          <a:lstStyle/>
          <a:p>
            <a:r>
              <a:rPr lang="en-US" dirty="0" smtClean="0">
                <a:solidFill>
                  <a:srgbClr val="000000"/>
                </a:solidFill>
              </a:rPr>
              <a:t>CH Summer Rearing</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2790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raft_CC_Chinook_LH_Hab_Rank.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44024" y="0"/>
            <a:ext cx="8874125" cy="6858000"/>
          </a:xfrm>
          <a:prstGeom prst="rect">
            <a:avLst/>
          </a:prstGeom>
          <a:ln w="38100" cmpd="sng">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50" y="1533217"/>
            <a:ext cx="9004300" cy="3076883"/>
          </a:xfrm>
          <a:prstGeom prst="rect">
            <a:avLst/>
          </a:prstGeom>
          <a:ln w="38100" cmpd="sng">
            <a:solidFill>
              <a:schemeClr val="tx1"/>
            </a:solidFill>
          </a:ln>
        </p:spPr>
      </p:pic>
      <p:sp>
        <p:nvSpPr>
          <p:cNvPr id="5" name="TextBox 4"/>
          <p:cNvSpPr txBox="1"/>
          <p:nvPr/>
        </p:nvSpPr>
        <p:spPr>
          <a:xfrm>
            <a:off x="205933" y="789492"/>
            <a:ext cx="7821773" cy="584776"/>
          </a:xfrm>
          <a:prstGeom prst="rect">
            <a:avLst/>
          </a:prstGeom>
          <a:noFill/>
        </p:spPr>
        <p:txBody>
          <a:bodyPr wrap="none" rtlCol="0">
            <a:spAutoFit/>
          </a:bodyPr>
          <a:lstStyle/>
          <a:p>
            <a:r>
              <a:rPr lang="en-US" sz="3200" dirty="0" smtClean="0"/>
              <a:t>Chinook Spawning-egg incubation-emergence</a:t>
            </a:r>
            <a:endParaRPr lang="en-US" sz="3200" dirty="0"/>
          </a:p>
        </p:txBody>
      </p:sp>
      <p:sp>
        <p:nvSpPr>
          <p:cNvPr id="6" name="TextBox 5"/>
          <p:cNvSpPr txBox="1"/>
          <p:nvPr/>
        </p:nvSpPr>
        <p:spPr>
          <a:xfrm>
            <a:off x="218613" y="4913815"/>
            <a:ext cx="7943200" cy="954107"/>
          </a:xfrm>
          <a:prstGeom prst="rect">
            <a:avLst/>
          </a:prstGeom>
          <a:noFill/>
        </p:spPr>
        <p:txBody>
          <a:bodyPr wrap="square" rtlCol="0">
            <a:spAutoFit/>
          </a:bodyPr>
          <a:lstStyle/>
          <a:p>
            <a:r>
              <a:rPr lang="en-US" sz="2800" dirty="0" smtClean="0"/>
              <a:t>Criteria and attributes are based on literature from field research and are important for survival. </a:t>
            </a:r>
            <a:endParaRPr lang="en-US" sz="2800" dirty="0"/>
          </a:p>
        </p:txBody>
      </p:sp>
      <p:sp>
        <p:nvSpPr>
          <p:cNvPr id="7" name="TextBox 6"/>
          <p:cNvSpPr txBox="1"/>
          <p:nvPr/>
        </p:nvSpPr>
        <p:spPr>
          <a:xfrm>
            <a:off x="3352062" y="176981"/>
            <a:ext cx="2193229" cy="584776"/>
          </a:xfrm>
          <a:prstGeom prst="rect">
            <a:avLst/>
          </a:prstGeom>
          <a:noFill/>
        </p:spPr>
        <p:txBody>
          <a:bodyPr wrap="none" rtlCol="0">
            <a:spAutoFit/>
          </a:bodyPr>
          <a:lstStyle/>
          <a:p>
            <a:r>
              <a:rPr lang="en-US" sz="3200" dirty="0" smtClean="0"/>
              <a:t>ATTRIBUTES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70" y="780650"/>
            <a:ext cx="9004300" cy="3619328"/>
          </a:xfrm>
          <a:prstGeom prst="rect">
            <a:avLst/>
          </a:prstGeom>
          <a:ln w="38100" cmpd="sng">
            <a:solidFill>
              <a:schemeClr val="tx1"/>
            </a:solidFill>
          </a:ln>
        </p:spPr>
      </p:pic>
      <p:sp>
        <p:nvSpPr>
          <p:cNvPr id="3" name="TextBox 2"/>
          <p:cNvSpPr txBox="1"/>
          <p:nvPr/>
        </p:nvSpPr>
        <p:spPr>
          <a:xfrm>
            <a:off x="128941" y="168139"/>
            <a:ext cx="4403169" cy="584776"/>
          </a:xfrm>
          <a:prstGeom prst="rect">
            <a:avLst/>
          </a:prstGeom>
          <a:noFill/>
        </p:spPr>
        <p:txBody>
          <a:bodyPr wrap="none" rtlCol="0">
            <a:spAutoFit/>
          </a:bodyPr>
          <a:lstStyle/>
          <a:p>
            <a:r>
              <a:rPr lang="en-US" sz="3200" dirty="0" smtClean="0"/>
              <a:t>Chinook Summer Rearing</a:t>
            </a:r>
            <a:endParaRPr lang="en-US" sz="3200" dirty="0"/>
          </a:p>
        </p:txBody>
      </p:sp>
      <p:sp>
        <p:nvSpPr>
          <p:cNvPr id="4" name="TextBox 3"/>
          <p:cNvSpPr txBox="1"/>
          <p:nvPr/>
        </p:nvSpPr>
        <p:spPr>
          <a:xfrm>
            <a:off x="2135881" y="4618381"/>
            <a:ext cx="5019323" cy="1938992"/>
          </a:xfrm>
          <a:prstGeom prst="rect">
            <a:avLst/>
          </a:prstGeom>
          <a:noFill/>
        </p:spPr>
        <p:txBody>
          <a:bodyPr wrap="none" rtlCol="0">
            <a:spAutoFit/>
          </a:bodyPr>
          <a:lstStyle/>
          <a:p>
            <a:r>
              <a:rPr lang="en-US" sz="2400" dirty="0" smtClean="0"/>
              <a:t>Protocol challenges:</a:t>
            </a:r>
          </a:p>
          <a:p>
            <a:pPr>
              <a:buFont typeface="Arial"/>
              <a:buChar char="•"/>
            </a:pPr>
            <a:r>
              <a:rPr lang="en-US" sz="2400" dirty="0" smtClean="0"/>
              <a:t> LWD – no method is exactly the same</a:t>
            </a:r>
          </a:p>
          <a:p>
            <a:pPr>
              <a:buFont typeface="Arial"/>
              <a:buChar char="•"/>
            </a:pPr>
            <a:r>
              <a:rPr lang="en-US" sz="2400" dirty="0" smtClean="0"/>
              <a:t> Boulders – percent vs. #/100m</a:t>
            </a:r>
          </a:p>
          <a:p>
            <a:pPr>
              <a:buFont typeface="Arial"/>
              <a:buChar char="•"/>
            </a:pPr>
            <a:r>
              <a:rPr lang="en-US" sz="2400" dirty="0" smtClean="0"/>
              <a:t> Pools – Max depth vs. residual depth</a:t>
            </a:r>
          </a:p>
          <a:p>
            <a:pPr>
              <a:buFont typeface="Arial"/>
              <a:buChar char="•"/>
            </a:pP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70" y="996087"/>
            <a:ext cx="9004300" cy="3386834"/>
          </a:xfrm>
          <a:prstGeom prst="rect">
            <a:avLst/>
          </a:prstGeom>
          <a:ln w="38100" cmpd="sng">
            <a:solidFill>
              <a:schemeClr val="tx1"/>
            </a:solidFill>
          </a:ln>
        </p:spPr>
      </p:pic>
      <p:sp>
        <p:nvSpPr>
          <p:cNvPr id="3" name="TextBox 2"/>
          <p:cNvSpPr txBox="1"/>
          <p:nvPr/>
        </p:nvSpPr>
        <p:spPr>
          <a:xfrm>
            <a:off x="130793" y="285754"/>
            <a:ext cx="4878259" cy="584776"/>
          </a:xfrm>
          <a:prstGeom prst="rect">
            <a:avLst/>
          </a:prstGeom>
          <a:noFill/>
        </p:spPr>
        <p:txBody>
          <a:bodyPr wrap="none" rtlCol="0">
            <a:spAutoFit/>
          </a:bodyPr>
          <a:lstStyle/>
          <a:p>
            <a:r>
              <a:rPr lang="en-US" sz="3200" dirty="0" smtClean="0"/>
              <a:t>Chinook Overwinter Rearing</a:t>
            </a:r>
            <a:endParaRPr lang="en-US" sz="3200" dirty="0"/>
          </a:p>
        </p:txBody>
      </p:sp>
      <p:sp>
        <p:nvSpPr>
          <p:cNvPr id="4" name="TextBox 3"/>
          <p:cNvSpPr txBox="1"/>
          <p:nvPr/>
        </p:nvSpPr>
        <p:spPr>
          <a:xfrm>
            <a:off x="229023" y="4591087"/>
            <a:ext cx="8432207" cy="1015663"/>
          </a:xfrm>
          <a:prstGeom prst="rect">
            <a:avLst/>
          </a:prstGeom>
          <a:noFill/>
        </p:spPr>
        <p:txBody>
          <a:bodyPr wrap="square" rtlCol="0">
            <a:spAutoFit/>
          </a:bodyPr>
          <a:lstStyle/>
          <a:p>
            <a:r>
              <a:rPr lang="en-US" sz="2000" dirty="0" smtClean="0"/>
              <a:t>The scaled range</a:t>
            </a:r>
            <a:r>
              <a:rPr lang="en-US" sz="2000" dirty="0" smtClean="0"/>
              <a:t> and </a:t>
            </a:r>
            <a:r>
              <a:rPr lang="en-US" sz="2000" dirty="0" smtClean="0"/>
              <a:t>minimum value rating methodology was preferred to </a:t>
            </a:r>
            <a:r>
              <a:rPr lang="en-US" sz="2000" dirty="0" smtClean="0"/>
              <a:t>mean values </a:t>
            </a:r>
            <a:r>
              <a:rPr lang="en-US" sz="2000" dirty="0" smtClean="0"/>
              <a:t>so as not to obscure potentially detrimental attributes, and to </a:t>
            </a:r>
            <a:r>
              <a:rPr lang="en-US" sz="2000" dirty="0" smtClean="0"/>
              <a:t>identify limiting factors.</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646" y="1201402"/>
            <a:ext cx="9004300" cy="2755549"/>
          </a:xfrm>
          <a:prstGeom prst="rect">
            <a:avLst/>
          </a:prstGeom>
          <a:ln w="38100" cmpd="sng">
            <a:solidFill>
              <a:schemeClr val="tx1"/>
            </a:solidFill>
          </a:ln>
        </p:spPr>
      </p:pic>
      <p:sp>
        <p:nvSpPr>
          <p:cNvPr id="3" name="TextBox 2"/>
          <p:cNvSpPr txBox="1"/>
          <p:nvPr/>
        </p:nvSpPr>
        <p:spPr>
          <a:xfrm>
            <a:off x="331781" y="492003"/>
            <a:ext cx="2874104" cy="584776"/>
          </a:xfrm>
          <a:prstGeom prst="rect">
            <a:avLst/>
          </a:prstGeom>
          <a:noFill/>
        </p:spPr>
        <p:txBody>
          <a:bodyPr wrap="none" rtlCol="0">
            <a:spAutoFit/>
          </a:bodyPr>
          <a:lstStyle/>
          <a:p>
            <a:r>
              <a:rPr lang="en-US" sz="3200" dirty="0" smtClean="0"/>
              <a:t>Pool Complexity</a:t>
            </a:r>
            <a:endParaRPr lang="en-US" sz="3200" dirty="0"/>
          </a:p>
        </p:txBody>
      </p:sp>
      <p:sp>
        <p:nvSpPr>
          <p:cNvPr id="5" name="TextBox 4"/>
          <p:cNvSpPr txBox="1"/>
          <p:nvPr/>
        </p:nvSpPr>
        <p:spPr>
          <a:xfrm>
            <a:off x="281073" y="4476569"/>
            <a:ext cx="5560587" cy="523220"/>
          </a:xfrm>
          <a:prstGeom prst="rect">
            <a:avLst/>
          </a:prstGeom>
          <a:noFill/>
        </p:spPr>
        <p:txBody>
          <a:bodyPr wrap="none" rtlCol="0">
            <a:spAutoFit/>
          </a:bodyPr>
          <a:lstStyle/>
          <a:p>
            <a:r>
              <a:rPr lang="en-US" sz="2800" dirty="0" smtClean="0"/>
              <a:t>Attributes and rankings are weighted </a:t>
            </a:r>
            <a:endParaRPr lang="en-US" sz="2800"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310</TotalTime>
  <Words>627</Words>
  <Application>Microsoft Macintosh PowerPoint</Application>
  <PresentationFormat>On-screen Show (4:3)</PresentationFormat>
  <Paragraphs>72</Paragraphs>
  <Slides>19</Slides>
  <Notes>2</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Next Steps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2 - 05 - HabRate - Ted Sedell</dc:title>
  <dc:creator>marthaj</dc:creator>
  <cp:lastModifiedBy>Ted Sedell</cp:lastModifiedBy>
  <cp:revision>29</cp:revision>
  <cp:lastPrinted>2014-02-18T16:47:33Z</cp:lastPrinted>
  <dcterms:created xsi:type="dcterms:W3CDTF">2014-02-26T14:58:23Z</dcterms:created>
  <dcterms:modified xsi:type="dcterms:W3CDTF">2014-02-26T15:10:51Z</dcterms:modified>
</cp:coreProperties>
</file>