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1" r:id="rId2"/>
    <p:sldId id="342" r:id="rId3"/>
    <p:sldId id="343" r:id="rId4"/>
    <p:sldId id="345" r:id="rId5"/>
    <p:sldId id="319" r:id="rId6"/>
    <p:sldId id="347" r:id="rId7"/>
    <p:sldId id="358" r:id="rId8"/>
    <p:sldId id="296" r:id="rId9"/>
    <p:sldId id="299" r:id="rId10"/>
    <p:sldId id="320" r:id="rId11"/>
    <p:sldId id="348" r:id="rId12"/>
    <p:sldId id="355" r:id="rId13"/>
    <p:sldId id="354" r:id="rId14"/>
    <p:sldId id="356" r:id="rId15"/>
    <p:sldId id="352" r:id="rId16"/>
    <p:sldId id="353" r:id="rId17"/>
    <p:sldId id="304" r:id="rId18"/>
    <p:sldId id="306" r:id="rId19"/>
    <p:sldId id="322" r:id="rId20"/>
    <p:sldId id="365" r:id="rId21"/>
    <p:sldId id="324" r:id="rId22"/>
    <p:sldId id="368" r:id="rId23"/>
    <p:sldId id="325" r:id="rId24"/>
    <p:sldId id="370" r:id="rId25"/>
    <p:sldId id="327" r:id="rId26"/>
    <p:sldId id="372" r:id="rId27"/>
    <p:sldId id="331" r:id="rId28"/>
    <p:sldId id="374" r:id="rId29"/>
    <p:sldId id="37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1878" autoAdjust="0"/>
  </p:normalViewPr>
  <p:slideViewPr>
    <p:cSldViewPr>
      <p:cViewPr>
        <p:scale>
          <a:sx n="70" d="100"/>
          <a:sy n="70" d="100"/>
        </p:scale>
        <p:origin x="-612"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8A5FEA-8861-484B-AE42-9C65D00851E5}" type="datetimeFigureOut">
              <a:rPr lang="en-US" smtClean="0"/>
              <a:pPr/>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2CD96-F9CE-41B1-AF24-79A630A71770}" type="slidenum">
              <a:rPr lang="en-US" smtClean="0"/>
              <a:pPr/>
              <a:t>‹#›</a:t>
            </a:fld>
            <a:endParaRPr lang="en-US"/>
          </a:p>
        </p:txBody>
      </p:sp>
    </p:spTree>
    <p:extLst>
      <p:ext uri="{BB962C8B-B14F-4D97-AF65-F5344CB8AC3E}">
        <p14:creationId xmlns:p14="http://schemas.microsoft.com/office/powerpoint/2010/main" val="226212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6592B0-1641-4CEB-A487-E506D76BBE09}" type="slidenum">
              <a:rPr lang="en-US" smtClean="0"/>
              <a:pPr/>
              <a:t>1</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Finally, the</a:t>
            </a:r>
            <a:r>
              <a:rPr lang="en-US" baseline="0" dirty="0" smtClean="0"/>
              <a:t> strength of all of the connections and energy flows depicted here are mediated by environmental or physical conditions of the stream and the adjacent riparian zone, most of which we are obtaining from </a:t>
            </a:r>
            <a:r>
              <a:rPr lang="en-US" baseline="0" dirty="0" err="1" smtClean="0"/>
              <a:t>CHaMP</a:t>
            </a:r>
            <a:r>
              <a:rPr lang="en-US" baseline="0" dirty="0" smtClean="0"/>
              <a:t> surveys.</a:t>
            </a:r>
            <a:endParaRPr lang="en-US" dirty="0"/>
          </a:p>
        </p:txBody>
      </p:sp>
      <p:sp>
        <p:nvSpPr>
          <p:cNvPr id="4" name="Slide Number Placeholder 3"/>
          <p:cNvSpPr>
            <a:spLocks noGrp="1"/>
          </p:cNvSpPr>
          <p:nvPr>
            <p:ph type="sldNum" sz="quarter" idx="10"/>
          </p:nvPr>
        </p:nvSpPr>
        <p:spPr/>
        <p:txBody>
          <a:bodyPr/>
          <a:lstStyle/>
          <a:p>
            <a:fld id="{8F6592B0-1641-4CEB-A487-E506D76BBE09}" type="slidenum">
              <a:rPr lang="en-US" smtClean="0"/>
              <a:pPr/>
              <a:t>10</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water temperature collected at </a:t>
            </a:r>
            <a:r>
              <a:rPr lang="en-US" baseline="0" dirty="0" err="1" smtClean="0"/>
              <a:t>CHaMP</a:t>
            </a:r>
            <a:r>
              <a:rPr lang="en-US" baseline="0" dirty="0" smtClean="0"/>
              <a:t> sites is directly incorporated into our model because it influences the growth, respiration, and consumption of stream organisms.</a:t>
            </a:r>
            <a:endParaRPr lang="en-US" dirty="0"/>
          </a:p>
        </p:txBody>
      </p:sp>
      <p:sp>
        <p:nvSpPr>
          <p:cNvPr id="4" name="Slide Number Placeholder 3"/>
          <p:cNvSpPr>
            <a:spLocks noGrp="1"/>
          </p:cNvSpPr>
          <p:nvPr>
            <p:ph type="sldNum" sz="quarter" idx="10"/>
          </p:nvPr>
        </p:nvSpPr>
        <p:spPr/>
        <p:txBody>
          <a:bodyPr/>
          <a:lstStyle/>
          <a:p>
            <a:fld id="{8F6592B0-1641-4CEB-A487-E506D76BBE09}" type="slidenum">
              <a:rPr lang="en-US" smtClean="0"/>
              <a:pPr/>
              <a:t>11</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CHaMP</a:t>
            </a:r>
            <a:r>
              <a:rPr lang="en-US" dirty="0" smtClean="0"/>
              <a:t> air</a:t>
            </a:r>
            <a:r>
              <a:rPr lang="en-US" baseline="0" dirty="0" smtClean="0"/>
              <a:t> temperature data, influences the magnitude of terrestrial invertebrate inputs in our model</a:t>
            </a:r>
            <a:endParaRPr lang="en-US" dirty="0"/>
          </a:p>
        </p:txBody>
      </p:sp>
      <p:sp>
        <p:nvSpPr>
          <p:cNvPr id="4" name="Slide Number Placeholder 3"/>
          <p:cNvSpPr>
            <a:spLocks noGrp="1"/>
          </p:cNvSpPr>
          <p:nvPr>
            <p:ph type="sldNum" sz="quarter" idx="10"/>
          </p:nvPr>
        </p:nvSpPr>
        <p:spPr/>
        <p:txBody>
          <a:bodyPr/>
          <a:lstStyle/>
          <a:p>
            <a:fld id="{8F6592B0-1641-4CEB-A487-E506D76BBE09}" type="slidenum">
              <a:rPr lang="en-US" smtClean="0"/>
              <a:pPr/>
              <a:t>12</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CHaMP</a:t>
            </a:r>
            <a:r>
              <a:rPr lang="en-US" dirty="0" smtClean="0"/>
              <a:t> riparian surveys</a:t>
            </a:r>
            <a:r>
              <a:rPr lang="en-US" baseline="0" dirty="0" smtClean="0"/>
              <a:t> are used to estimate inputs of leaf litter, as well as terrestrial invertebrates.</a:t>
            </a:r>
            <a:endParaRPr lang="en-US" dirty="0"/>
          </a:p>
        </p:txBody>
      </p:sp>
      <p:sp>
        <p:nvSpPr>
          <p:cNvPr id="4" name="Slide Number Placeholder 3"/>
          <p:cNvSpPr>
            <a:spLocks noGrp="1"/>
          </p:cNvSpPr>
          <p:nvPr>
            <p:ph type="sldNum" sz="quarter" idx="10"/>
          </p:nvPr>
        </p:nvSpPr>
        <p:spPr/>
        <p:txBody>
          <a:bodyPr/>
          <a:lstStyle/>
          <a:p>
            <a:fld id="{8F6592B0-1641-4CEB-A487-E506D76BBE09}" type="slidenum">
              <a:rPr lang="en-US" smtClean="0"/>
              <a:pPr/>
              <a:t>13</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Similarly, stream</a:t>
            </a:r>
            <a:r>
              <a:rPr lang="en-US" baseline="0" dirty="0" smtClean="0"/>
              <a:t> shading measurements are used to calculate inputs of solar radiation.</a:t>
            </a:r>
            <a:endParaRPr lang="en-US" dirty="0"/>
          </a:p>
        </p:txBody>
      </p:sp>
      <p:sp>
        <p:nvSpPr>
          <p:cNvPr id="4" name="Slide Number Placeholder 3"/>
          <p:cNvSpPr>
            <a:spLocks noGrp="1"/>
          </p:cNvSpPr>
          <p:nvPr>
            <p:ph type="sldNum" sz="quarter" idx="10"/>
          </p:nvPr>
        </p:nvSpPr>
        <p:spPr/>
        <p:txBody>
          <a:bodyPr/>
          <a:lstStyle/>
          <a:p>
            <a:fld id="{8F6592B0-1641-4CEB-A487-E506D76BBE09}" type="slidenum">
              <a:rPr lang="en-US" smtClean="0"/>
              <a:pPr/>
              <a:t>14</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CHaMP</a:t>
            </a:r>
            <a:r>
              <a:rPr lang="en-US" baseline="0" dirty="0" smtClean="0"/>
              <a:t> transect and total station surveys provide key channel morphology and hydraulic information, such as stream gradient, depth, width, water velocity and shear stress, which effect food web dynamics via multiple pathways in our model</a:t>
            </a:r>
            <a:endParaRPr lang="en-US" dirty="0"/>
          </a:p>
        </p:txBody>
      </p:sp>
      <p:sp>
        <p:nvSpPr>
          <p:cNvPr id="4" name="Slide Number Placeholder 3"/>
          <p:cNvSpPr>
            <a:spLocks noGrp="1"/>
          </p:cNvSpPr>
          <p:nvPr>
            <p:ph type="sldNum" sz="quarter" idx="10"/>
          </p:nvPr>
        </p:nvSpPr>
        <p:spPr/>
        <p:txBody>
          <a:bodyPr/>
          <a:lstStyle/>
          <a:p>
            <a:fld id="{8F6592B0-1641-4CEB-A487-E506D76BBE09}" type="slidenum">
              <a:rPr lang="en-US" smtClean="0"/>
              <a:pPr/>
              <a:t>15</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information on substrate size from </a:t>
            </a:r>
            <a:r>
              <a:rPr lang="en-US" baseline="0" dirty="0" err="1" smtClean="0"/>
              <a:t>CHaMP</a:t>
            </a:r>
            <a:r>
              <a:rPr lang="en-US" baseline="0" dirty="0" smtClean="0"/>
              <a:t> surveys effect the probability of bed scour and associated mortality of benthic organisms in our model, as well as the amount of suitable spawning habitat for adult salmon.</a:t>
            </a:r>
            <a:endParaRPr lang="en-US" dirty="0"/>
          </a:p>
        </p:txBody>
      </p:sp>
      <p:sp>
        <p:nvSpPr>
          <p:cNvPr id="4" name="Slide Number Placeholder 3"/>
          <p:cNvSpPr>
            <a:spLocks noGrp="1"/>
          </p:cNvSpPr>
          <p:nvPr>
            <p:ph type="sldNum" sz="quarter" idx="10"/>
          </p:nvPr>
        </p:nvSpPr>
        <p:spPr/>
        <p:txBody>
          <a:bodyPr/>
          <a:lstStyle/>
          <a:p>
            <a:fld id="{8F6592B0-1641-4CEB-A487-E506D76BBE09}" type="slidenum">
              <a:rPr lang="en-US" smtClean="0"/>
              <a:pPr/>
              <a:t>16</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should note that there are a few other inputs to the model that are not part of </a:t>
            </a:r>
            <a:r>
              <a:rPr lang="en-US" baseline="0" dirty="0" err="1" smtClean="0"/>
              <a:t>CHaMP</a:t>
            </a:r>
            <a:r>
              <a:rPr lang="en-US" baseline="0" dirty="0" smtClean="0"/>
              <a:t>, including: discharge or flow regimes, water turbidity, nutrient concentrations and salmon spawner densities.   </a:t>
            </a:r>
          </a:p>
        </p:txBody>
      </p:sp>
      <p:sp>
        <p:nvSpPr>
          <p:cNvPr id="4" name="Slide Number Placeholder 3"/>
          <p:cNvSpPr>
            <a:spLocks noGrp="1"/>
          </p:cNvSpPr>
          <p:nvPr>
            <p:ph type="sldNum" sz="quarter" idx="10"/>
          </p:nvPr>
        </p:nvSpPr>
        <p:spPr/>
        <p:txBody>
          <a:bodyPr/>
          <a:lstStyle/>
          <a:p>
            <a:fld id="{8F6592B0-1641-4CEB-A487-E506D76BBE09}" type="slidenum">
              <a:rPr lang="en-US" smtClean="0"/>
              <a:pPr/>
              <a:t>17</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the purposes of the talk today, I’m going to very quickly present an example application of the model to a floodplain segment of the </a:t>
            </a:r>
            <a:r>
              <a:rPr lang="en-US" baseline="0" dirty="0" err="1" smtClean="0"/>
              <a:t>Methow</a:t>
            </a:r>
            <a:r>
              <a:rPr lang="en-US" baseline="0" dirty="0" smtClean="0"/>
              <a:t> River, circled here in Red, which is the location of on-going salmon recovery efforts.  </a:t>
            </a:r>
          </a:p>
          <a:p>
            <a:endParaRPr lang="en-US" baseline="0" dirty="0" smtClean="0"/>
          </a:p>
          <a:p>
            <a:r>
              <a:rPr lang="en-US" baseline="0" dirty="0" smtClean="0"/>
              <a:t>We also have </a:t>
            </a:r>
            <a:r>
              <a:rPr lang="en-US" baseline="0" dirty="0" err="1" smtClean="0"/>
              <a:t>CHaMP</a:t>
            </a:r>
            <a:r>
              <a:rPr lang="en-US" baseline="0" dirty="0" smtClean="0"/>
              <a:t> site located in this section, shown as the purple dot, which we have used to help parameterize the model.</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pPr>
              <a:defRPr/>
            </a:pPr>
            <a:fld id="{BF589AC6-592A-4A17-97DB-39DC35EB64B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I’m going to present the result of four different simulations for this river segment.</a:t>
            </a:r>
          </a:p>
          <a:p>
            <a:endParaRPr lang="en-US" baseline="0" dirty="0" smtClean="0"/>
          </a:p>
          <a:p>
            <a:r>
              <a:rPr lang="en-US" baseline="0" dirty="0" smtClean="0"/>
              <a:t>A no treatment scenario, or a simulation of background conditions.</a:t>
            </a:r>
          </a:p>
          <a:p>
            <a:endParaRPr lang="en-US" baseline="0" dirty="0" smtClean="0"/>
          </a:p>
          <a:p>
            <a:r>
              <a:rPr lang="en-US" baseline="0" dirty="0" smtClean="0"/>
              <a:t>Followed by three treatment simulations</a:t>
            </a:r>
          </a:p>
          <a:p>
            <a:endParaRPr lang="en-US" baseline="0" dirty="0" smtClean="0"/>
          </a:p>
          <a:p>
            <a:r>
              <a:rPr lang="en-US" baseline="0" dirty="0" smtClean="0"/>
              <a:t>-A riparian restoration treatment</a:t>
            </a:r>
          </a:p>
          <a:p>
            <a:endParaRPr lang="en-US" baseline="0" dirty="0" smtClean="0"/>
          </a:p>
          <a:p>
            <a:r>
              <a:rPr lang="en-US" baseline="0" dirty="0" smtClean="0"/>
              <a:t>-A carcass addition treatment</a:t>
            </a:r>
          </a:p>
          <a:p>
            <a:endParaRPr lang="en-US" baseline="0" dirty="0" smtClean="0"/>
          </a:p>
          <a:p>
            <a:r>
              <a:rPr lang="en-US" baseline="0" dirty="0" smtClean="0"/>
              <a:t>-And a habitat or floodplain restoration treatment</a:t>
            </a:r>
          </a:p>
        </p:txBody>
      </p:sp>
      <p:sp>
        <p:nvSpPr>
          <p:cNvPr id="4" name="Slide Number Placeholder 3"/>
          <p:cNvSpPr>
            <a:spLocks noGrp="1"/>
          </p:cNvSpPr>
          <p:nvPr>
            <p:ph type="sldNum" sz="quarter" idx="10"/>
          </p:nvPr>
        </p:nvSpPr>
        <p:spPr/>
        <p:txBody>
          <a:bodyPr/>
          <a:lstStyle/>
          <a:p>
            <a:pPr>
              <a:defRPr/>
            </a:pPr>
            <a:fld id="{BF589AC6-592A-4A17-97DB-39DC35EB64B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F589AC6-592A-4A17-97DB-39DC35EB64B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are</a:t>
            </a:r>
            <a:r>
              <a:rPr lang="en-US" baseline="0" dirty="0" smtClean="0"/>
              <a:t> the modeled results for fish, invertebrates, periphyton, and in-stream terrestrial litter for the background, no treatment condition.  These figures show the simulated biomass for each of these items, for an each day of the calendar year, January 1 through January 1</a:t>
            </a:r>
          </a:p>
          <a:p>
            <a:endParaRPr lang="en-US" baseline="0" dirty="0" smtClean="0"/>
          </a:p>
          <a:p>
            <a:r>
              <a:rPr lang="en-US" baseline="0" dirty="0" smtClean="0"/>
              <a:t>We have also averaged these daily values to calculate the average annual biomass for each stock of material.  So for fish this value represents an estimate of capacity, in terms of biomass, for this river segment.</a:t>
            </a:r>
          </a:p>
          <a:p>
            <a:endParaRPr lang="en-US" baseline="0" dirty="0" smtClean="0"/>
          </a:p>
          <a:p>
            <a:r>
              <a:rPr lang="en-US" baseline="0" dirty="0" smtClean="0"/>
              <a:t>By the way, these modeled values for fish and invertebrates correspond very well to empirical measured biomass values estimated as part of a previous study within this river segment.  We did not measure periphyton and terrestrial detritus as part of this previous study.  However, our modeled values ARE within the range of values that we have measured in similar river basins.</a:t>
            </a:r>
          </a:p>
          <a:p>
            <a:endParaRPr lang="en-US" dirty="0" smtClean="0"/>
          </a:p>
        </p:txBody>
      </p:sp>
      <p:sp>
        <p:nvSpPr>
          <p:cNvPr id="4" name="Slide Number Placeholder 3"/>
          <p:cNvSpPr>
            <a:spLocks noGrp="1"/>
          </p:cNvSpPr>
          <p:nvPr>
            <p:ph type="sldNum" sz="quarter" idx="10"/>
          </p:nvPr>
        </p:nvSpPr>
        <p:spPr/>
        <p:txBody>
          <a:bodyPr/>
          <a:lstStyle/>
          <a:p>
            <a:fld id="{94A2CD96-F9CE-41B1-AF24-79A630A71770}" type="slidenum">
              <a:rPr lang="en-US" smtClean="0"/>
              <a:pPr/>
              <a:t>20</a:t>
            </a:fld>
            <a:endParaRPr lang="en-US"/>
          </a:p>
        </p:txBody>
      </p:sp>
    </p:spTree>
    <p:extLst>
      <p:ext uri="{BB962C8B-B14F-4D97-AF65-F5344CB8AC3E}">
        <p14:creationId xmlns:p14="http://schemas.microsoft.com/office/powerpoint/2010/main" val="56157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200" b="0" baseline="0" dirty="0" smtClean="0">
                <a:latin typeface="Arial" pitchFamily="34" charset="0"/>
                <a:ea typeface="Times New Roman" pitchFamily="18" charset="0"/>
                <a:cs typeface="Arial" pitchFamily="34" charset="0"/>
              </a:rPr>
              <a:t>For the riparian vegetation simulation we are increasing the amount of vegetation overhanging the stream bank from 5% to 10%, which obviously raises leaf litter as well as terrestrial invertebrate inputs to the stream.  However, it also reduced light availability by increasing stream shading.</a:t>
            </a:r>
          </a:p>
        </p:txBody>
      </p:sp>
      <p:sp>
        <p:nvSpPr>
          <p:cNvPr id="4" name="Slide Number Placeholder 3"/>
          <p:cNvSpPr>
            <a:spLocks noGrp="1"/>
          </p:cNvSpPr>
          <p:nvPr>
            <p:ph type="sldNum" sz="quarter" idx="10"/>
          </p:nvPr>
        </p:nvSpPr>
        <p:spPr/>
        <p:txBody>
          <a:bodyPr/>
          <a:lstStyle/>
          <a:p>
            <a:pPr>
              <a:defRPr/>
            </a:pPr>
            <a:fld id="{BF589AC6-592A-4A17-97DB-39DC35EB64B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Comparing</a:t>
            </a:r>
            <a:r>
              <a:rPr lang="en-US" baseline="0" dirty="0" smtClean="0"/>
              <a:t> the results of this treatment to the background condition, we find that we do indeed increase in-stream terrestrial detritus, which translates into a little bit greater invertebrate biomass, as well as fish biomass, which represents a XX% increase.  </a:t>
            </a:r>
            <a:endParaRPr lang="en-US" dirty="0"/>
          </a:p>
        </p:txBody>
      </p:sp>
      <p:sp>
        <p:nvSpPr>
          <p:cNvPr id="4" name="Slide Number Placeholder 3"/>
          <p:cNvSpPr>
            <a:spLocks noGrp="1"/>
          </p:cNvSpPr>
          <p:nvPr>
            <p:ph type="sldNum" sz="quarter" idx="10"/>
          </p:nvPr>
        </p:nvSpPr>
        <p:spPr/>
        <p:txBody>
          <a:bodyPr/>
          <a:lstStyle/>
          <a:p>
            <a:fld id="{94A2CD96-F9CE-41B1-AF24-79A630A71770}" type="slidenum">
              <a:rPr lang="en-US" smtClean="0"/>
              <a:pPr/>
              <a:t>22</a:t>
            </a:fld>
            <a:endParaRPr lang="en-US"/>
          </a:p>
        </p:txBody>
      </p:sp>
    </p:spTree>
    <p:extLst>
      <p:ext uri="{BB962C8B-B14F-4D97-AF65-F5344CB8AC3E}">
        <p14:creationId xmlns:p14="http://schemas.microsoft.com/office/powerpoint/2010/main" val="561576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200" b="0" baseline="0" dirty="0" smtClean="0">
                <a:latin typeface="Arial" pitchFamily="34" charset="0"/>
                <a:ea typeface="Times New Roman" pitchFamily="18" charset="0"/>
                <a:cs typeface="Arial" pitchFamily="34" charset="0"/>
              </a:rPr>
              <a:t>So now, lets add salmon carcasses to the stream.  Lets say we add 10,000 carcasses to the stream during the post spawn period.  This sounds like a lot of carcasses, but because our modeled reach is so large, this only translates into 0.01 carcasses per meter square.</a:t>
            </a:r>
          </a:p>
        </p:txBody>
      </p:sp>
      <p:sp>
        <p:nvSpPr>
          <p:cNvPr id="4" name="Slide Number Placeholder 3"/>
          <p:cNvSpPr>
            <a:spLocks noGrp="1"/>
          </p:cNvSpPr>
          <p:nvPr>
            <p:ph type="sldNum" sz="quarter" idx="10"/>
          </p:nvPr>
        </p:nvSpPr>
        <p:spPr/>
        <p:txBody>
          <a:bodyPr/>
          <a:lstStyle/>
          <a:p>
            <a:pPr>
              <a:defRPr/>
            </a:pPr>
            <a:fld id="{BF589AC6-592A-4A17-97DB-39DC35EB64B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In this scenarios we can see that we don’t really change periphyton or detritus biomass, but invertebrate and fish biomass increases, mainly due to the direct consumption of salmon carcass material.  For fish, this represents a XX% increase.</a:t>
            </a:r>
          </a:p>
        </p:txBody>
      </p:sp>
      <p:sp>
        <p:nvSpPr>
          <p:cNvPr id="4" name="Slide Number Placeholder 3"/>
          <p:cNvSpPr>
            <a:spLocks noGrp="1"/>
          </p:cNvSpPr>
          <p:nvPr>
            <p:ph type="sldNum" sz="quarter" idx="10"/>
          </p:nvPr>
        </p:nvSpPr>
        <p:spPr/>
        <p:txBody>
          <a:bodyPr/>
          <a:lstStyle/>
          <a:p>
            <a:fld id="{94A2CD96-F9CE-41B1-AF24-79A630A71770}" type="slidenum">
              <a:rPr lang="en-US" smtClean="0"/>
              <a:pPr/>
              <a:t>24</a:t>
            </a:fld>
            <a:endParaRPr lang="en-US"/>
          </a:p>
        </p:txBody>
      </p:sp>
    </p:spTree>
    <p:extLst>
      <p:ext uri="{BB962C8B-B14F-4D97-AF65-F5344CB8AC3E}">
        <p14:creationId xmlns:p14="http://schemas.microsoft.com/office/powerpoint/2010/main" val="561576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200" b="0" baseline="0" dirty="0" smtClean="0">
                <a:latin typeface="Arial" pitchFamily="34" charset="0"/>
                <a:ea typeface="Times New Roman" pitchFamily="18" charset="0"/>
                <a:cs typeface="Arial" pitchFamily="34" charset="0"/>
              </a:rPr>
              <a:t>In our final treatment simulation we are exploring the potential impact of habitat restoration, or a relatively large scale floodplain restoration treatment.  In this simulation, we increase the </a:t>
            </a:r>
            <a:r>
              <a:rPr lang="en-US" altLang="ja-JP" sz="1200" b="0" baseline="0" dirty="0" err="1" smtClean="0">
                <a:latin typeface="Arial" pitchFamily="34" charset="0"/>
                <a:ea typeface="Times New Roman" pitchFamily="18" charset="0"/>
                <a:cs typeface="Arial" pitchFamily="34" charset="0"/>
              </a:rPr>
              <a:t>bankfull</a:t>
            </a:r>
            <a:r>
              <a:rPr lang="en-US" altLang="ja-JP" sz="1200" b="0" baseline="0" dirty="0" smtClean="0">
                <a:latin typeface="Arial" pitchFamily="34" charset="0"/>
                <a:ea typeface="Times New Roman" pitchFamily="18" charset="0"/>
                <a:cs typeface="Arial" pitchFamily="34" charset="0"/>
              </a:rPr>
              <a:t> width of the channel by approximately 20%, decrease the </a:t>
            </a:r>
            <a:r>
              <a:rPr lang="en-US" altLang="ja-JP" sz="1200" b="0" baseline="0" dirty="0" err="1" smtClean="0">
                <a:latin typeface="Arial" pitchFamily="34" charset="0"/>
                <a:ea typeface="Times New Roman" pitchFamily="18" charset="0"/>
                <a:cs typeface="Arial" pitchFamily="34" charset="0"/>
              </a:rPr>
              <a:t>bankfull</a:t>
            </a:r>
            <a:r>
              <a:rPr lang="en-US" altLang="ja-JP" sz="1200" b="0" baseline="0" dirty="0" smtClean="0">
                <a:latin typeface="Arial" pitchFamily="34" charset="0"/>
                <a:ea typeface="Times New Roman" pitchFamily="18" charset="0"/>
                <a:cs typeface="Arial" pitchFamily="34" charset="0"/>
              </a:rPr>
              <a:t> depth of the channel by 20%, increase the width of the floodplain surface adjacent to the channel by 50%, and finally decrease channel gradient by 20%.</a:t>
            </a:r>
          </a:p>
        </p:txBody>
      </p:sp>
      <p:sp>
        <p:nvSpPr>
          <p:cNvPr id="4" name="Slide Number Placeholder 3"/>
          <p:cNvSpPr>
            <a:spLocks noGrp="1"/>
          </p:cNvSpPr>
          <p:nvPr>
            <p:ph type="sldNum" sz="quarter" idx="10"/>
          </p:nvPr>
        </p:nvSpPr>
        <p:spPr/>
        <p:txBody>
          <a:bodyPr/>
          <a:lstStyle/>
          <a:p>
            <a:pPr>
              <a:defRPr/>
            </a:pPr>
            <a:fld id="{BF589AC6-592A-4A17-97DB-39DC35EB64B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this scenario we see that,</a:t>
            </a:r>
            <a:r>
              <a:rPr lang="en-US" baseline="0" dirty="0" smtClean="0"/>
              <a:t> habitat restoration increases periphyton biomass, particularly during the summer months when the demand for food by stream consumers is high, which translates into greater invertebrate biomass, and greater fish biomass.  And overall we see that given the treatments and magnitude of those treatments that we have applied to the model, habitat restoration is predicted to have the greatest impact on fish carrying capacity.   </a:t>
            </a:r>
            <a:endParaRPr lang="en-US" dirty="0"/>
          </a:p>
        </p:txBody>
      </p:sp>
      <p:sp>
        <p:nvSpPr>
          <p:cNvPr id="4" name="Slide Number Placeholder 3"/>
          <p:cNvSpPr>
            <a:spLocks noGrp="1"/>
          </p:cNvSpPr>
          <p:nvPr>
            <p:ph type="sldNum" sz="quarter" idx="10"/>
          </p:nvPr>
        </p:nvSpPr>
        <p:spPr/>
        <p:txBody>
          <a:bodyPr/>
          <a:lstStyle/>
          <a:p>
            <a:fld id="{94A2CD96-F9CE-41B1-AF24-79A630A71770}" type="slidenum">
              <a:rPr lang="en-US" smtClean="0"/>
              <a:pPr/>
              <a:t>26</a:t>
            </a:fld>
            <a:endParaRPr lang="en-US"/>
          </a:p>
        </p:txBody>
      </p:sp>
    </p:spTree>
    <p:extLst>
      <p:ext uri="{BB962C8B-B14F-4D97-AF65-F5344CB8AC3E}">
        <p14:creationId xmlns:p14="http://schemas.microsoft.com/office/powerpoint/2010/main" val="561576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summarize: </a:t>
            </a:r>
            <a:r>
              <a:rPr lang="en-US" altLang="ja-JP" sz="1200" dirty="0" smtClean="0">
                <a:latin typeface="Arial" pitchFamily="34" charset="0"/>
                <a:ea typeface="Times New Roman" pitchFamily="18" charset="0"/>
                <a:cs typeface="Arial" pitchFamily="34" charset="0"/>
              </a:rPr>
              <a:t>The “</a:t>
            </a:r>
            <a:r>
              <a:rPr lang="en-US" altLang="ja-JP" sz="1200" i="1" dirty="0" smtClean="0">
                <a:latin typeface="Arial" pitchFamily="34" charset="0"/>
                <a:ea typeface="Times New Roman" pitchFamily="18" charset="0"/>
                <a:cs typeface="Arial" pitchFamily="34" charset="0"/>
              </a:rPr>
              <a:t>Trophic Productivity Model” </a:t>
            </a:r>
            <a:r>
              <a:rPr lang="en-US" altLang="ja-JP" sz="1200" dirty="0" smtClean="0">
                <a:latin typeface="Arial" pitchFamily="34" charset="0"/>
                <a:ea typeface="Times New Roman" pitchFamily="18" charset="0"/>
                <a:cs typeface="Arial" pitchFamily="34" charset="0"/>
              </a:rPr>
              <a:t>is a simplified food web model that</a:t>
            </a:r>
            <a:r>
              <a:rPr lang="en-US" altLang="ja-JP" sz="1200" i="1" dirty="0" smtClean="0">
                <a:latin typeface="Arial" pitchFamily="34" charset="0"/>
                <a:ea typeface="Times New Roman" pitchFamily="18" charset="0"/>
                <a:cs typeface="Arial" pitchFamily="34" charset="0"/>
              </a:rPr>
              <a:t> mechanistically</a:t>
            </a:r>
            <a:r>
              <a:rPr lang="en-US" altLang="ja-JP" sz="1200" dirty="0" smtClean="0">
                <a:latin typeface="Arial" pitchFamily="34" charset="0"/>
                <a:ea typeface="Times New Roman" pitchFamily="18" charset="0"/>
                <a:cs typeface="Arial" pitchFamily="34" charset="0"/>
              </a:rPr>
              <a:t> links trophic dynamics to physical habitat, riparian conditions, and marine derived nutrients.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pitchFamily="34" charset="0"/>
                <a:ea typeface="Times New Roman" pitchFamily="18" charset="0"/>
                <a:cs typeface="Arial" pitchFamily="34" charset="0"/>
              </a:rPr>
              <a:t>This model can be used to explore the potential outcomes of alternative management or restoration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pitchFamily="34" charset="0"/>
                <a:ea typeface="Times New Roman" pitchFamily="18" charset="0"/>
                <a:cs typeface="Arial" pitchFamily="34" charset="0"/>
              </a:rPr>
              <a:t>Here</a:t>
            </a:r>
            <a:r>
              <a:rPr lang="en-US" altLang="ja-JP" sz="1200" baseline="0" dirty="0" smtClean="0">
                <a:latin typeface="Arial" pitchFamily="34" charset="0"/>
                <a:ea typeface="Times New Roman" pitchFamily="18" charset="0"/>
                <a:cs typeface="Arial" pitchFamily="34" charset="0"/>
              </a:rPr>
              <a:t> we illustrate that it can be used to explore the response to nutrient additions, salmon carcass additions and habitat restoration.  But it could also be used to explore the responses of several other restoration or salmon recovery strategies, such as riparian planting, and hatchery supplementation.</a:t>
            </a:r>
            <a:endParaRPr lang="en-US" altLang="ja-JP" sz="1200" dirty="0" smtClean="0">
              <a:latin typeface="Arial"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6592B0-1641-4CEB-A487-E506D76BBE09}" type="slidenum">
              <a:rPr lang="en-US" smtClean="0"/>
              <a:pPr/>
              <a:t>27</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
            </a:r>
            <a:r>
              <a:rPr lang="en-US" baseline="0" dirty="0" smtClean="0"/>
              <a:t>y final point that I wanted to make is that we often have great spatially explicit information on all kinds of features in river networks, such as geology, channel morphology, vegetation and temperature.</a:t>
            </a:r>
          </a:p>
          <a:p>
            <a:endParaRPr lang="en-US" baseline="0" dirty="0" smtClean="0"/>
          </a:p>
          <a:p>
            <a:r>
              <a:rPr lang="en-US" baseline="0" dirty="0" smtClean="0"/>
              <a:t>Well, Perhaps it is time we start thinking about understanding and mapping stream productivity, or stream food production in a spatially explicit fashion, as well.  Cause fish, just like you and I, need both food and habitat.  Although ideally we would just have models developed that predict food production based on physical features of the environments, we can’t build, calibrate or validate these models without first actually having empirical measurements of food production itself.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C046EF-BFE9-464F-A763-6158C52F30BD}" type="slidenum">
              <a:rPr lang="en-US" smtClean="0"/>
              <a:pPr/>
              <a:t>28</a:t>
            </a:fld>
            <a:endParaRPr lang="en-US"/>
          </a:p>
        </p:txBody>
      </p:sp>
    </p:spTree>
    <p:extLst>
      <p:ext uri="{BB962C8B-B14F-4D97-AF65-F5344CB8AC3E}">
        <p14:creationId xmlns:p14="http://schemas.microsoft.com/office/powerpoint/2010/main" val="2948347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general structure of our model could also be easily be modified to explore the effects of invasive species on trophic dynamics, and/or the interaction of multiple invasive species.</a:t>
            </a:r>
          </a:p>
        </p:txBody>
      </p:sp>
      <p:sp>
        <p:nvSpPr>
          <p:cNvPr id="4" name="Slide Number Placeholder 3"/>
          <p:cNvSpPr>
            <a:spLocks noGrp="1"/>
          </p:cNvSpPr>
          <p:nvPr>
            <p:ph type="sldNum" sz="quarter" idx="10"/>
          </p:nvPr>
        </p:nvSpPr>
        <p:spPr/>
        <p:txBody>
          <a:bodyPr/>
          <a:lstStyle/>
          <a:p>
            <a:fld id="{94A2CD96-F9CE-41B1-AF24-79A630A71770}" type="slidenum">
              <a:rPr lang="en-US" smtClean="0"/>
              <a:pPr/>
              <a:t>29</a:t>
            </a:fld>
            <a:endParaRPr lang="en-US"/>
          </a:p>
        </p:txBody>
      </p:sp>
    </p:spTree>
    <p:extLst>
      <p:ext uri="{BB962C8B-B14F-4D97-AF65-F5344CB8AC3E}">
        <p14:creationId xmlns:p14="http://schemas.microsoft.com/office/powerpoint/2010/main" val="168636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Several salmon recovery strategies are currently being applied or considered in the </a:t>
            </a:r>
            <a:r>
              <a:rPr lang="en-US" baseline="0" dirty="0" err="1" smtClean="0"/>
              <a:t>Methow</a:t>
            </a:r>
            <a:r>
              <a:rPr lang="en-US" baseline="0" dirty="0" smtClean="0"/>
              <a:t>, including: habitat restoration, riparian restoration or recovery, hatchery supplementation, and even nutrient augmentation.  The problem is, we don’t necessarily know which of these approaches or combination of approaches to use.  In other words, we need objective and defensible tools to prioritize and guide restoration efforts.</a:t>
            </a:r>
          </a:p>
        </p:txBody>
      </p:sp>
      <p:sp>
        <p:nvSpPr>
          <p:cNvPr id="4" name="Slide Number Placeholder 3"/>
          <p:cNvSpPr>
            <a:spLocks noGrp="1"/>
          </p:cNvSpPr>
          <p:nvPr>
            <p:ph type="sldNum" sz="quarter" idx="10"/>
          </p:nvPr>
        </p:nvSpPr>
        <p:spPr/>
        <p:txBody>
          <a:bodyPr/>
          <a:lstStyle/>
          <a:p>
            <a:fld id="{CB15A3BA-B080-484A-91EF-FEF4363BBB6B}" type="slidenum">
              <a:rPr lang="en-US" smtClean="0"/>
              <a:pPr/>
              <a:t>3</a:t>
            </a:fld>
            <a:endParaRPr lang="en-US"/>
          </a:p>
        </p:txBody>
      </p:sp>
    </p:spTree>
    <p:extLst>
      <p:ext uri="{BB962C8B-B14F-4D97-AF65-F5344CB8AC3E}">
        <p14:creationId xmlns:p14="http://schemas.microsoft.com/office/powerpoint/2010/main" val="2299021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address this problem, or need, in the Methow River</a:t>
            </a:r>
            <a:r>
              <a:rPr lang="en-US" dirty="0" smtClean="0"/>
              <a:t>,</a:t>
            </a:r>
            <a:r>
              <a:rPr lang="en-US" baseline="0" dirty="0" smtClean="0"/>
              <a:t> we have constructed a mechanism-based simulation model termed the “Aquatic Trophic Productivity” model, which we are using to explore how restoration strategies might influence food webs, and the capacity of freshwaters to sustain fish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6592B0-1641-4CEB-A487-E506D76BBE09}" type="slidenum">
              <a:rPr lang="en-US" smtClean="0"/>
              <a:pPr/>
              <a:t>4</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t>what is the Trophic Productivity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 is a dynamic food web model, whereby fish production is explicitly tied to transfers of organic matter between different components of a simplified river food web.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model mechanistically links food web dynamics to in-stream</a:t>
            </a:r>
            <a:r>
              <a:rPr lang="en-US" sz="1200" baseline="0" dirty="0" smtClean="0"/>
              <a:t> physical habitat and riparian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which allows us to simulate how the biomass of different aquatic organisms, such as fish, invertebrates and periphyton change through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And, ultimately, to predict fish carrying capacity.</a:t>
            </a:r>
            <a:endParaRPr lang="en-US" sz="1200" dirty="0" smtClean="0"/>
          </a:p>
        </p:txBody>
      </p:sp>
      <p:sp>
        <p:nvSpPr>
          <p:cNvPr id="4" name="Slide Number Placeholder 3"/>
          <p:cNvSpPr>
            <a:spLocks noGrp="1"/>
          </p:cNvSpPr>
          <p:nvPr>
            <p:ph type="sldNum" sz="quarter" idx="10"/>
          </p:nvPr>
        </p:nvSpPr>
        <p:spPr/>
        <p:txBody>
          <a:bodyPr/>
          <a:lstStyle/>
          <a:p>
            <a:fld id="{8F6592B0-1641-4CEB-A487-E506D76BBE09}" type="slidenum">
              <a:rPr lang="en-US" smtClean="0"/>
              <a:pPr/>
              <a:t>5</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Arial" pitchFamily="34" charset="0"/>
                <a:ea typeface="Times New Roman" pitchFamily="18" charset="0"/>
                <a:cs typeface="Arial" pitchFamily="34" charset="0"/>
              </a:rPr>
              <a:t>So basically, the model takes </a:t>
            </a:r>
            <a:r>
              <a:rPr lang="en-US" altLang="ja-JP" sz="1200" b="0" baseline="0" dirty="0" err="1" smtClean="0">
                <a:latin typeface="Arial" pitchFamily="34" charset="0"/>
                <a:ea typeface="Times New Roman" pitchFamily="18" charset="0"/>
                <a:cs typeface="Arial" pitchFamily="34" charset="0"/>
              </a:rPr>
              <a:t>CHaMP</a:t>
            </a:r>
            <a:r>
              <a:rPr lang="en-US" altLang="ja-JP" sz="1200" b="0" baseline="0" dirty="0" smtClean="0">
                <a:latin typeface="Arial" pitchFamily="34" charset="0"/>
                <a:ea typeface="Times New Roman" pitchFamily="18" charset="0"/>
                <a:cs typeface="Arial" pitchFamily="34" charset="0"/>
              </a:rPr>
              <a:t> style information on physical habitat and riparian condition, makes predictions about food web dynamics given those initial conditions, and then based on the outcome of those dynamics, estimates fish carrying capacity.</a:t>
            </a:r>
          </a:p>
        </p:txBody>
      </p:sp>
      <p:sp>
        <p:nvSpPr>
          <p:cNvPr id="4" name="Slide Number Placeholder 3"/>
          <p:cNvSpPr>
            <a:spLocks noGrp="1"/>
          </p:cNvSpPr>
          <p:nvPr>
            <p:ph type="sldNum" sz="quarter" idx="10"/>
          </p:nvPr>
        </p:nvSpPr>
        <p:spPr/>
        <p:txBody>
          <a:bodyPr/>
          <a:lstStyle/>
          <a:p>
            <a:fld id="{8F6592B0-1641-4CEB-A487-E506D76BBE09}" type="slidenum">
              <a:rPr lang="en-US" smtClean="0"/>
              <a:pPr/>
              <a:t>6</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Arial" pitchFamily="34" charset="0"/>
                <a:ea typeface="Times New Roman" pitchFamily="18" charset="0"/>
                <a:cs typeface="Arial" pitchFamily="34" charset="0"/>
              </a:rPr>
              <a:t>Once this is done, we can then use our model to SIMULATE how this capacity might change with alternative salmon recovery strategies.</a:t>
            </a:r>
          </a:p>
        </p:txBody>
      </p:sp>
      <p:sp>
        <p:nvSpPr>
          <p:cNvPr id="4" name="Slide Number Placeholder 3"/>
          <p:cNvSpPr>
            <a:spLocks noGrp="1"/>
          </p:cNvSpPr>
          <p:nvPr>
            <p:ph type="sldNum" sz="quarter" idx="10"/>
          </p:nvPr>
        </p:nvSpPr>
        <p:spPr/>
        <p:txBody>
          <a:bodyPr/>
          <a:lstStyle/>
          <a:p>
            <a:fld id="{8F6592B0-1641-4CEB-A487-E506D76BBE09}" type="slidenum">
              <a:rPr lang="en-US" smtClean="0"/>
              <a:pPr/>
              <a:t>7</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latin typeface="Arial" pitchFamily="34" charset="0"/>
                <a:ea typeface="Times New Roman" pitchFamily="18" charset="0"/>
                <a:cs typeface="Arial" pitchFamily="34" charset="0"/>
              </a:rPr>
              <a:t>I</a:t>
            </a:r>
            <a:r>
              <a:rPr lang="en-US" altLang="ja-JP" sz="1200" b="0" baseline="0" dirty="0" smtClean="0">
                <a:latin typeface="Arial" pitchFamily="34" charset="0"/>
                <a:ea typeface="Times New Roman" pitchFamily="18" charset="0"/>
                <a:cs typeface="Arial" pitchFamily="34" charset="0"/>
              </a:rPr>
              <a:t> don’t have time to go through all the details of the model, but will illustrate the general structure of the model with some simple diagrams.</a:t>
            </a:r>
            <a:endParaRPr lang="en-US" altLang="ja-JP" sz="1200" b="0" dirty="0" smtClean="0">
              <a:latin typeface="Arial"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latin typeface="Arial"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latin typeface="Arial" pitchFamily="34" charset="0"/>
                <a:ea typeface="Times New Roman" pitchFamily="18" charset="0"/>
                <a:cs typeface="Arial" pitchFamily="34" charset="0"/>
              </a:rPr>
              <a:t>The backbone</a:t>
            </a:r>
            <a:r>
              <a:rPr lang="en-US" altLang="ja-JP" sz="1200" b="0" baseline="0" dirty="0" smtClean="0">
                <a:latin typeface="Arial" pitchFamily="34" charset="0"/>
                <a:ea typeface="Times New Roman" pitchFamily="18" charset="0"/>
                <a:cs typeface="Arial" pitchFamily="34" charset="0"/>
              </a:rPr>
              <a:t> of the model contains four different stocks of material: Fish, Aquatic Invertebrates, In-Stream Primary Producers or periphyton, and Terrestrial Derived Detritus, such as leaf litter.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baseline="0" dirty="0" smtClean="0">
              <a:latin typeface="Arial"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Arial" pitchFamily="34" charset="0"/>
                <a:ea typeface="Times New Roman" pitchFamily="18" charset="0"/>
                <a:cs typeface="Arial" pitchFamily="34" charset="0"/>
              </a:rPr>
              <a:t>In the model, energy flows from the bottom up, from periphyton and terrestrial detritus, to aquatic invertebrates, and from aquatic invertebrates to fish.  However, there are also arrows pointing in the opposite direction, which illustrate that fish and invertebrates can exhibit top-down control on their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baseline="0" dirty="0" smtClean="0">
              <a:latin typeface="Arial"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Arial" pitchFamily="34" charset="0"/>
                <a:ea typeface="Times New Roman" pitchFamily="18" charset="0"/>
                <a:cs typeface="Arial" pitchFamily="34" charset="0"/>
              </a:rPr>
              <a:t>Together these fours stocks and associated consumer-resource interactions represents the key components of the modeled freshwater system.</a:t>
            </a:r>
          </a:p>
        </p:txBody>
      </p:sp>
      <p:sp>
        <p:nvSpPr>
          <p:cNvPr id="4" name="Slide Number Placeholder 3"/>
          <p:cNvSpPr>
            <a:spLocks noGrp="1"/>
          </p:cNvSpPr>
          <p:nvPr>
            <p:ph type="sldNum" sz="quarter" idx="10"/>
          </p:nvPr>
        </p:nvSpPr>
        <p:spPr/>
        <p:txBody>
          <a:bodyPr/>
          <a:lstStyle/>
          <a:p>
            <a:fld id="{8F6592B0-1641-4CEB-A487-E506D76BBE09}" type="slidenum">
              <a:rPr lang="en-US" smtClean="0"/>
              <a:pPr/>
              <a:t>8</a:t>
            </a:fld>
            <a:endParaRPr lang="en-US"/>
          </a:p>
        </p:txBody>
      </p:sp>
    </p:spTree>
    <p:extLst>
      <p:ext uri="{BB962C8B-B14F-4D97-AF65-F5344CB8AC3E}">
        <p14:creationId xmlns:p14="http://schemas.microsoft.com/office/powerpoint/2010/main" val="402319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latin typeface="Arial" pitchFamily="34" charset="0"/>
                <a:ea typeface="Times New Roman" pitchFamily="18" charset="0"/>
                <a:cs typeface="Arial" pitchFamily="34" charset="0"/>
              </a:rPr>
              <a:t>Connected into this system</a:t>
            </a:r>
            <a:r>
              <a:rPr lang="en-US" altLang="ja-JP" sz="1200" b="0" baseline="0" dirty="0" smtClean="0">
                <a:latin typeface="Arial" pitchFamily="34" charset="0"/>
                <a:ea typeface="Times New Roman" pitchFamily="18" charset="0"/>
                <a:cs typeface="Arial" pitchFamily="34" charset="0"/>
              </a:rPr>
              <a:t> we have: sunlight and nutrients, necessary for in-stream primary production; riparian vegetation which not only provides terrestrial derived organic matter, but also shades the stream, and contributes to the input of terrestrial invertebrates, which are directly consumed by fish.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baseline="0" dirty="0" smtClean="0">
              <a:latin typeface="Arial"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Arial" pitchFamily="34" charset="0"/>
                <a:ea typeface="Times New Roman" pitchFamily="18" charset="0"/>
                <a:cs typeface="Arial" pitchFamily="34" charset="0"/>
              </a:rPr>
              <a:t>We have also included the multiple pathways by which salmon influence freshwater food web dynamics.  In our model live salmon spawners contribute nutrients to the system via excretion.  Upon death, the carcasses of these spawners also leach nutrients into the system, and are directly consumed by both aquatic invertebrates and fish.  In addition to carcasses, we also represent the direct consumption of salmon eggs by fish, which become available when </a:t>
            </a:r>
            <a:r>
              <a:rPr lang="en-US" altLang="ja-JP" sz="1200" b="0" baseline="0" dirty="0" err="1" smtClean="0">
                <a:latin typeface="Arial" pitchFamily="34" charset="0"/>
                <a:ea typeface="Times New Roman" pitchFamily="18" charset="0"/>
                <a:cs typeface="Arial" pitchFamily="34" charset="0"/>
              </a:rPr>
              <a:t>redds</a:t>
            </a:r>
            <a:r>
              <a:rPr lang="en-US" altLang="ja-JP" sz="1200" b="0" baseline="0" dirty="0" smtClean="0">
                <a:latin typeface="Arial" pitchFamily="34" charset="0"/>
                <a:ea typeface="Times New Roman" pitchFamily="18" charset="0"/>
                <a:cs typeface="Arial" pitchFamily="34" charset="0"/>
              </a:rPr>
              <a:t> are superimposed upon one-another.  We also assume that salmon increase the amount of terrestrial invertebrates entering the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baseline="0" dirty="0" smtClean="0">
              <a:latin typeface="Arial"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Arial" pitchFamily="34" charset="0"/>
                <a:ea typeface="Times New Roman" pitchFamily="18" charset="0"/>
                <a:cs typeface="Arial" pitchFamily="34" charset="0"/>
              </a:rPr>
              <a:t>During the process of spawning or redd building, salmon also scour the stream bed, removing or mobilizing periphyton and invertebrates.</a:t>
            </a:r>
            <a:endParaRPr lang="en-US" altLang="ja-JP" sz="1200" b="0" dirty="0" smtClean="0">
              <a:latin typeface="Arial" pitchFamily="34" charset="0"/>
              <a:ea typeface="Times New Roman" pitchFamily="18" charset="0"/>
              <a:cs typeface="Arial" pitchFamily="34" charset="0"/>
            </a:endParaRPr>
          </a:p>
        </p:txBody>
      </p:sp>
      <p:sp>
        <p:nvSpPr>
          <p:cNvPr id="4" name="Slide Number Placeholder 3"/>
          <p:cNvSpPr>
            <a:spLocks noGrp="1"/>
          </p:cNvSpPr>
          <p:nvPr>
            <p:ph type="sldNum" sz="quarter" idx="10"/>
          </p:nvPr>
        </p:nvSpPr>
        <p:spPr/>
        <p:txBody>
          <a:bodyPr/>
          <a:lstStyle/>
          <a:p>
            <a:fld id="{8F6592B0-1641-4CEB-A487-E506D76BBE09}" type="slidenum">
              <a:rPr lang="en-US" smtClean="0"/>
              <a:pPr/>
              <a:t>9</a:t>
            </a:fld>
            <a:endParaRPr lang="en-US"/>
          </a:p>
        </p:txBody>
      </p:sp>
    </p:spTree>
    <p:extLst>
      <p:ext uri="{BB962C8B-B14F-4D97-AF65-F5344CB8AC3E}">
        <p14:creationId xmlns:p14="http://schemas.microsoft.com/office/powerpoint/2010/main" val="402319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E302C2-9247-4283-BD18-80B6FBF1F9BE}"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47950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302C2-9247-4283-BD18-80B6FBF1F9BE}"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262676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302C2-9247-4283-BD18-80B6FBF1F9BE}"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225382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9B02BF-7550-4BBE-AC52-34447E9E8953}" type="slidenum">
              <a:rPr lang="en-US"/>
              <a:pPr>
                <a:defRPr/>
              </a:pPr>
              <a:t>‹#›</a:t>
            </a:fld>
            <a:endParaRPr lang="en-US"/>
          </a:p>
        </p:txBody>
      </p:sp>
    </p:spTree>
    <p:extLst>
      <p:ext uri="{BB962C8B-B14F-4D97-AF65-F5344CB8AC3E}">
        <p14:creationId xmlns:p14="http://schemas.microsoft.com/office/powerpoint/2010/main" val="261134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302C2-9247-4283-BD18-80B6FBF1F9BE}"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295659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E302C2-9247-4283-BD18-80B6FBF1F9BE}"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380434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E302C2-9247-4283-BD18-80B6FBF1F9BE}"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17747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E302C2-9247-4283-BD18-80B6FBF1F9BE}" type="datetimeFigureOut">
              <a:rPr lang="en-US" smtClean="0"/>
              <a:pPr/>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347697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E302C2-9247-4283-BD18-80B6FBF1F9BE}" type="datetimeFigureOut">
              <a:rPr lang="en-US" smtClean="0"/>
              <a:pPr/>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176118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302C2-9247-4283-BD18-80B6FBF1F9BE}" type="datetimeFigureOut">
              <a:rPr lang="en-US" smtClean="0"/>
              <a:pPr/>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69706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302C2-9247-4283-BD18-80B6FBF1F9BE}"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408063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302C2-9247-4283-BD18-80B6FBF1F9BE}"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EB5B9-43B7-491D-BE59-BE7A63973772}" type="slidenum">
              <a:rPr lang="en-US" smtClean="0"/>
              <a:pPr/>
              <a:t>‹#›</a:t>
            </a:fld>
            <a:endParaRPr lang="en-US"/>
          </a:p>
        </p:txBody>
      </p:sp>
    </p:spTree>
    <p:extLst>
      <p:ext uri="{BB962C8B-B14F-4D97-AF65-F5344CB8AC3E}">
        <p14:creationId xmlns:p14="http://schemas.microsoft.com/office/powerpoint/2010/main" val="185711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302C2-9247-4283-BD18-80B6FBF1F9BE}" type="datetimeFigureOut">
              <a:rPr lang="en-US" smtClean="0"/>
              <a:pPr/>
              <a:t>2/26/2014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EB5B9-43B7-491D-BE59-BE7A63973772}" type="slidenum">
              <a:rPr lang="en-US" smtClean="0"/>
              <a:pPr/>
              <a:t>‹#›</a:t>
            </a:fld>
            <a:endParaRPr lang="en-US"/>
          </a:p>
        </p:txBody>
      </p:sp>
    </p:spTree>
    <p:extLst>
      <p:ext uri="{BB962C8B-B14F-4D97-AF65-F5344CB8AC3E}">
        <p14:creationId xmlns:p14="http://schemas.microsoft.com/office/powerpoint/2010/main" val="385256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jpeg"/><Relationship Id="rId12"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33.jpeg"/><Relationship Id="rId4" Type="http://schemas.openxmlformats.org/officeDocument/2006/relationships/image" Target="../media/image1.jpeg"/><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8.jpeg"/><Relationship Id="rId12"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5.jpeg"/><Relationship Id="rId5" Type="http://schemas.openxmlformats.org/officeDocument/2006/relationships/image" Target="../media/image28.jpeg"/><Relationship Id="rId10" Type="http://schemas.openxmlformats.org/officeDocument/2006/relationships/image" Target="../media/image2.jpeg"/><Relationship Id="rId4" Type="http://schemas.openxmlformats.org/officeDocument/2006/relationships/image" Target="../media/image27.jpeg"/><Relationship Id="rId9"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7.jpeg"/><Relationship Id="rId7" Type="http://schemas.openxmlformats.org/officeDocument/2006/relationships/image" Target="../media/image3.jpeg"/><Relationship Id="rId12"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30.jpeg"/><Relationship Id="rId5" Type="http://schemas.openxmlformats.org/officeDocument/2006/relationships/image" Target="../media/image2.jpeg"/><Relationship Id="rId10" Type="http://schemas.openxmlformats.org/officeDocument/2006/relationships/image" Target="../media/image8.jpeg"/><Relationship Id="rId4" Type="http://schemas.openxmlformats.org/officeDocument/2006/relationships/image" Target="../media/image1.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21.gif"/><Relationship Id="rId3" Type="http://schemas.openxmlformats.org/officeDocument/2006/relationships/image" Target="../media/image27.jpeg"/><Relationship Id="rId7" Type="http://schemas.openxmlformats.org/officeDocument/2006/relationships/image" Target="../media/image5.jpeg"/><Relationship Id="rId12"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26.jpeg"/><Relationship Id="rId5" Type="http://schemas.openxmlformats.org/officeDocument/2006/relationships/image" Target="../media/image1.jpeg"/><Relationship Id="rId10" Type="http://schemas.openxmlformats.org/officeDocument/2006/relationships/image" Target="../media/image29.jpeg"/><Relationship Id="rId4" Type="http://schemas.openxmlformats.org/officeDocument/2006/relationships/image" Target="../media/image8.jpeg"/><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34.jpeg"/><Relationship Id="rId3" Type="http://schemas.openxmlformats.org/officeDocument/2006/relationships/image" Target="../media/image26.jpeg"/><Relationship Id="rId7" Type="http://schemas.openxmlformats.org/officeDocument/2006/relationships/image" Target="../media/image2.jpeg"/><Relationship Id="rId12"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29.jpeg"/><Relationship Id="rId5" Type="http://schemas.openxmlformats.org/officeDocument/2006/relationships/image" Target="../media/image8.jpeg"/><Relationship Id="rId10" Type="http://schemas.openxmlformats.org/officeDocument/2006/relationships/image" Target="../media/image28.jpeg"/><Relationship Id="rId4" Type="http://schemas.openxmlformats.org/officeDocument/2006/relationships/image" Target="../media/image30.jpeg"/><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5.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jpeg"/><Relationship Id="rId4" Type="http://schemas.openxmlformats.org/officeDocument/2006/relationships/image" Target="../media/image27.jpeg"/><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2.jpeg"/><Relationship Id="rId3" Type="http://schemas.openxmlformats.org/officeDocument/2006/relationships/image" Target="../media/image26.jpeg"/><Relationship Id="rId7" Type="http://schemas.openxmlformats.org/officeDocument/2006/relationships/image" Target="../media/image28.jpeg"/><Relationship Id="rId12"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6.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6.jpeg"/><Relationship Id="rId7" Type="http://schemas.openxmlformats.org/officeDocument/2006/relationships/image" Target="../media/image3.jpeg"/><Relationship Id="rId12"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29.jpeg"/><Relationship Id="rId4" Type="http://schemas.openxmlformats.org/officeDocument/2006/relationships/image" Target="../media/image1.jpeg"/><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2.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gif"/><Relationship Id="rId11" Type="http://schemas.openxmlformats.org/officeDocument/2006/relationships/image" Target="../media/image25.jpeg"/><Relationship Id="rId5" Type="http://schemas.openxmlformats.org/officeDocument/2006/relationships/image" Target="../media/image23.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6.jpeg"/><Relationship Id="rId7" Type="http://schemas.openxmlformats.org/officeDocument/2006/relationships/image" Target="../media/image3.jpeg"/><Relationship Id="rId12"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29.jpeg"/><Relationship Id="rId4" Type="http://schemas.openxmlformats.org/officeDocument/2006/relationships/image" Target="../media/image1.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90341" y="1722140"/>
            <a:ext cx="6115718" cy="4405392"/>
            <a:chOff x="152400" y="152400"/>
            <a:chExt cx="8991600" cy="6477000"/>
          </a:xfrm>
        </p:grpSpPr>
        <p:grpSp>
          <p:nvGrpSpPr>
            <p:cNvPr id="3" name="Group 1"/>
            <p:cNvGrpSpPr/>
            <p:nvPr/>
          </p:nvGrpSpPr>
          <p:grpSpPr>
            <a:xfrm>
              <a:off x="2057400" y="457200"/>
              <a:ext cx="5150084" cy="4677768"/>
              <a:chOff x="1295400" y="427632"/>
              <a:chExt cx="6324600" cy="5744568"/>
            </a:xfrm>
          </p:grpSpPr>
          <p:pic>
            <p:nvPicPr>
              <p:cNvPr id="5" name="Picture 7" descr="IMGP3670"/>
              <p:cNvPicPr>
                <a:picLocks noChangeAspect="1" noChangeArrowheads="1"/>
              </p:cNvPicPr>
              <p:nvPr/>
            </p:nvPicPr>
            <p:blipFill>
              <a:blip r:embed="rId3" cstate="print"/>
              <a:srcRect/>
              <a:stretch>
                <a:fillRect/>
              </a:stretch>
            </p:blipFill>
            <p:spPr bwMode="auto">
              <a:xfrm>
                <a:off x="3716774" y="4784680"/>
                <a:ext cx="1233362" cy="925022"/>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4" cstate="print"/>
              <a:srcRect/>
              <a:stretch>
                <a:fillRect/>
              </a:stretch>
            </p:blipFill>
            <p:spPr bwMode="auto">
              <a:xfrm>
                <a:off x="3697361" y="3097658"/>
                <a:ext cx="1233362" cy="925022"/>
              </a:xfrm>
              <a:prstGeom prst="roundRect">
                <a:avLst>
                  <a:gd name="adj" fmla="val 8594"/>
                </a:avLst>
              </a:prstGeom>
              <a:solidFill>
                <a:srgbClr val="FFFFFF">
                  <a:shade val="85000"/>
                </a:srgbClr>
              </a:solidFill>
              <a:ln w="38100">
                <a:solidFill>
                  <a:schemeClr val="tx1"/>
                </a:solidFill>
              </a:ln>
              <a:effectLst/>
            </p:spPr>
          </p:pic>
          <p:pic>
            <p:nvPicPr>
              <p:cNvPr id="10" name="Picture 6" descr="134-3487_IMG"/>
              <p:cNvPicPr>
                <a:picLocks noChangeAspect="1" noChangeArrowheads="1"/>
              </p:cNvPicPr>
              <p:nvPr/>
            </p:nvPicPr>
            <p:blipFill>
              <a:blip r:embed="rId5" cstate="print"/>
              <a:srcRect r="18421"/>
              <a:stretch>
                <a:fillRect/>
              </a:stretch>
            </p:blipFill>
            <p:spPr bwMode="auto">
              <a:xfrm rot="5400000">
                <a:off x="1698860" y="2954254"/>
                <a:ext cx="922317" cy="1233364"/>
              </a:xfrm>
              <a:prstGeom prst="roundRect">
                <a:avLst>
                  <a:gd name="adj" fmla="val 8594"/>
                </a:avLst>
              </a:prstGeom>
              <a:solidFill>
                <a:srgbClr val="FFFFFF">
                  <a:shade val="85000"/>
                </a:srgbClr>
              </a:solidFill>
              <a:ln w="38100">
                <a:solidFill>
                  <a:schemeClr val="tx1"/>
                </a:solidFill>
              </a:ln>
              <a:effectLst/>
            </p:spPr>
          </p:pic>
          <p:sp>
            <p:nvSpPr>
              <p:cNvPr id="52" name="Rounded Rectangle 51"/>
              <p:cNvSpPr/>
              <p:nvPr/>
            </p:nvSpPr>
            <p:spPr>
              <a:xfrm>
                <a:off x="1295400" y="427632"/>
                <a:ext cx="6324600" cy="5744568"/>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pic>
            <p:nvPicPr>
              <p:cNvPr id="12292" name="Picture 4" descr="http://www.aquabounty.com/images/Eyed%20salmon%20egg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2656" y="808632"/>
                <a:ext cx="1416610" cy="931864"/>
              </a:xfrm>
              <a:prstGeom prst="roundRect">
                <a:avLst>
                  <a:gd name="adj" fmla="val 8594"/>
                </a:avLst>
              </a:prstGeom>
              <a:solidFill>
                <a:srgbClr val="FFFFFF">
                  <a:shade val="85000"/>
                </a:srgbClr>
              </a:solidFill>
              <a:ln w="38100">
                <a:solidFill>
                  <a:schemeClr val="tx1"/>
                </a:solidFill>
              </a:ln>
              <a:effectLst/>
              <a:extLst/>
            </p:spPr>
          </p:pic>
          <p:cxnSp>
            <p:nvCxnSpPr>
              <p:cNvPr id="54" name="Straight Arrow Connector 53"/>
              <p:cNvCxnSpPr/>
              <p:nvPr/>
            </p:nvCxnSpPr>
            <p:spPr>
              <a:xfrm flipV="1">
                <a:off x="4270616" y="2332634"/>
                <a:ext cx="5332" cy="7513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248220" y="4036328"/>
                <a:ext cx="5332" cy="7513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421872" y="4047132"/>
                <a:ext cx="0" cy="7239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421872" y="2354240"/>
                <a:ext cx="0" cy="7239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792104" y="3490735"/>
                <a:ext cx="9144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2784144" y="3672704"/>
                <a:ext cx="9144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959831" y="1418232"/>
                <a:ext cx="9144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4953000" y="1627496"/>
                <a:ext cx="9144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953000" y="3190168"/>
                <a:ext cx="9144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4953000" y="3399432"/>
                <a:ext cx="9144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800600" y="2104032"/>
                <a:ext cx="1080448" cy="611191"/>
              </a:xfrm>
              <a:prstGeom prst="curvedConnector3">
                <a:avLst>
                  <a:gd name="adj1" fmla="val 2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70"/>
              <p:cNvCxnSpPr/>
              <p:nvPr/>
            </p:nvCxnSpPr>
            <p:spPr>
              <a:xfrm rot="10800000">
                <a:off x="4923446" y="1990797"/>
                <a:ext cx="1096355" cy="570435"/>
              </a:xfrm>
              <a:prstGeom prst="curvedConnector3">
                <a:avLst>
                  <a:gd name="adj1" fmla="val 269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9" descr="chinook"/>
              <p:cNvPicPr>
                <a:picLocks noChangeAspect="1" noChangeArrowheads="1"/>
              </p:cNvPicPr>
              <p:nvPr/>
            </p:nvPicPr>
            <p:blipFill>
              <a:blip r:embed="rId7" cstate="print"/>
              <a:srcRect/>
              <a:stretch>
                <a:fillRect/>
              </a:stretch>
            </p:blipFill>
            <p:spPr bwMode="auto">
              <a:xfrm>
                <a:off x="3690083" y="1342032"/>
                <a:ext cx="1233362" cy="994320"/>
              </a:xfrm>
              <a:prstGeom prst="roundRect">
                <a:avLst>
                  <a:gd name="adj" fmla="val 8594"/>
                </a:avLst>
              </a:prstGeom>
              <a:solidFill>
                <a:srgbClr val="FFFFFF">
                  <a:shade val="85000"/>
                </a:srgbClr>
              </a:solidFill>
              <a:ln w="38100">
                <a:solidFill>
                  <a:schemeClr val="tx1"/>
                </a:solidFill>
              </a:ln>
              <a:effectLst/>
            </p:spPr>
          </p:pic>
          <p:pic>
            <p:nvPicPr>
              <p:cNvPr id="12290" name="Picture 2" descr="C:\Documents and Settings\jbellmore\Desktop\My Files\Methow River\Methow Modeling\Trophic Productivity Model\TPM_9-1-2012\Model Pics\Salmon carcas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1048" y="2485032"/>
                <a:ext cx="1416610" cy="925022"/>
              </a:xfrm>
              <a:prstGeom prst="roundRect">
                <a:avLst>
                  <a:gd name="adj" fmla="val 8594"/>
                </a:avLst>
              </a:prstGeom>
              <a:solidFill>
                <a:srgbClr val="FFFFFF">
                  <a:shade val="85000"/>
                </a:srgbClr>
              </a:solidFill>
              <a:ln w="38100">
                <a:solidFill>
                  <a:schemeClr val="tx1"/>
                </a:solidFill>
              </a:ln>
              <a:effectLst/>
              <a:extLst/>
            </p:spPr>
          </p:pic>
        </p:grpSp>
        <p:pic>
          <p:nvPicPr>
            <p:cNvPr id="13317" name="Picture 5" descr="https://encrypted-tbn1.gstatic.com/images?q=tbn:ANd9GcQ8lxzXyQ3HHURg10tZ1tYJjoM89ppV2-W2qoQNbDg47dlL-b_0L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8544" y="1162756"/>
              <a:ext cx="1357856" cy="888956"/>
            </a:xfrm>
            <a:prstGeom prst="roundRect">
              <a:avLst>
                <a:gd name="adj" fmla="val 8594"/>
              </a:avLst>
            </a:prstGeom>
            <a:solidFill>
              <a:srgbClr val="FFFFFF">
                <a:shade val="85000"/>
              </a:srgbClr>
            </a:solidFill>
            <a:ln w="38100">
              <a:solidFill>
                <a:schemeClr val="tx1"/>
              </a:solidFill>
            </a:ln>
            <a:effectLst/>
            <a:extLst/>
          </p:spPr>
        </p:pic>
        <p:cxnSp>
          <p:nvCxnSpPr>
            <p:cNvPr id="27" name="Straight Arrow Connector 26"/>
            <p:cNvCxnSpPr>
              <a:stCxn id="13317" idx="3"/>
              <a:endCxn id="9" idx="1"/>
            </p:cNvCxnSpPr>
            <p:nvPr/>
          </p:nvCxnSpPr>
          <p:spPr>
            <a:xfrm flipV="1">
              <a:off x="1676400" y="1606626"/>
              <a:ext cx="2330976" cy="60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319" name="Picture 7" descr="https://encrypted-tbn3.gstatic.com/images?q=tbn:ANd9GcQ4Tk16jETF2CKNoYLUbjk5-Fz6f-sTIsuZNb1NWs28yYxY6Xe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660944" y="1234499"/>
              <a:ext cx="1400176" cy="1054186"/>
            </a:xfrm>
            <a:prstGeom prst="roundRect">
              <a:avLst>
                <a:gd name="adj" fmla="val 8594"/>
              </a:avLst>
            </a:prstGeom>
            <a:solidFill>
              <a:srgbClr val="FFFFFF">
                <a:shade val="85000"/>
              </a:srgbClr>
            </a:solidFill>
            <a:ln w="38100">
              <a:solidFill>
                <a:schemeClr val="tx1"/>
              </a:solidFill>
            </a:ln>
            <a:effectLst/>
            <a:extLst/>
          </p:spPr>
        </p:pic>
        <p:cxnSp>
          <p:nvCxnSpPr>
            <p:cNvPr id="32" name="Straight Arrow Connector 31"/>
            <p:cNvCxnSpPr>
              <a:stCxn id="13319" idx="3"/>
              <a:endCxn id="12292" idx="3"/>
            </p:cNvCxnSpPr>
            <p:nvPr/>
          </p:nvCxnSpPr>
          <p:spPr>
            <a:xfrm flipH="1" flipV="1">
              <a:off x="6962598" y="1146852"/>
              <a:ext cx="698346" cy="61474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319" idx="3"/>
              <a:endCxn id="12290" idx="3"/>
            </p:cNvCxnSpPr>
            <p:nvPr/>
          </p:nvCxnSpPr>
          <p:spPr>
            <a:xfrm flipH="1">
              <a:off x="6945003" y="1761592"/>
              <a:ext cx="715941" cy="74755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320" name="Picture 8" descr="C:\Documents and Settings\jbellmore\Desktop\My Files\Methow River\Methow Modeling\Trophic Productivity Model\M2_TPM_6-16-2012\Model Pics\Sun.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766" t="21941" r="9951" b="21342"/>
            <a:stretch/>
          </p:blipFill>
          <p:spPr bwMode="auto">
            <a:xfrm>
              <a:off x="3916908" y="5648210"/>
              <a:ext cx="1237396" cy="885186"/>
            </a:xfrm>
            <a:prstGeom prst="roundRect">
              <a:avLst>
                <a:gd name="adj" fmla="val 8594"/>
              </a:avLst>
            </a:prstGeom>
            <a:solidFill>
              <a:srgbClr val="FFFFFF">
                <a:shade val="85000"/>
              </a:srgbClr>
            </a:solidFill>
            <a:ln w="38100">
              <a:solidFill>
                <a:schemeClr val="tx1"/>
              </a:solidFill>
            </a:ln>
            <a:effectLst/>
            <a:extLst/>
          </p:spPr>
        </p:pic>
        <p:sp>
          <p:nvSpPr>
            <p:cNvPr id="16" name="Rounded Rectangle 15"/>
            <p:cNvSpPr/>
            <p:nvPr/>
          </p:nvSpPr>
          <p:spPr>
            <a:xfrm>
              <a:off x="5754536" y="5648210"/>
              <a:ext cx="1219200" cy="91440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Nutrients</a:t>
              </a:r>
            </a:p>
          </p:txBody>
        </p:sp>
        <p:cxnSp>
          <p:nvCxnSpPr>
            <p:cNvPr id="43" name="Straight Arrow Connector 42"/>
            <p:cNvCxnSpPr>
              <a:stCxn id="16" idx="0"/>
              <a:endCxn id="5" idx="3"/>
            </p:cNvCxnSpPr>
            <p:nvPr/>
          </p:nvCxnSpPr>
          <p:spPr>
            <a:xfrm flipH="1" flipV="1">
              <a:off x="5033430" y="4381739"/>
              <a:ext cx="1330706" cy="126647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3319" idx="2"/>
              <a:endCxn id="16" idx="3"/>
            </p:cNvCxnSpPr>
            <p:nvPr/>
          </p:nvCxnSpPr>
          <p:spPr>
            <a:xfrm rot="5400000">
              <a:off x="5759022" y="3503400"/>
              <a:ext cx="3816725" cy="1387295"/>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13319" idx="0"/>
              <a:endCxn id="13317" idx="0"/>
            </p:cNvCxnSpPr>
            <p:nvPr/>
          </p:nvCxnSpPr>
          <p:spPr>
            <a:xfrm rot="16200000" flipV="1">
              <a:off x="4643381" y="-2483152"/>
              <a:ext cx="71743" cy="7363560"/>
            </a:xfrm>
            <a:prstGeom prst="bentConnector3">
              <a:avLst>
                <a:gd name="adj1" fmla="val 135077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152400" y="152400"/>
              <a:ext cx="8991600" cy="6477000"/>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28575">
                  <a:solidFill>
                    <a:schemeClr val="tx1"/>
                  </a:solidFill>
                </a:ln>
                <a:latin typeface="Arial" pitchFamily="34" charset="0"/>
                <a:cs typeface="Arial" pitchFamily="34" charset="0"/>
              </a:endParaRPr>
            </a:p>
          </p:txBody>
        </p:sp>
      </p:grpSp>
      <p:sp>
        <p:nvSpPr>
          <p:cNvPr id="36" name="TextBox 35"/>
          <p:cNvSpPr txBox="1"/>
          <p:nvPr/>
        </p:nvSpPr>
        <p:spPr>
          <a:xfrm>
            <a:off x="76200" y="6235125"/>
            <a:ext cx="3619902" cy="584775"/>
          </a:xfrm>
          <a:prstGeom prst="rect">
            <a:avLst/>
          </a:prstGeom>
          <a:noFill/>
          <a:ln>
            <a:solidFill>
              <a:schemeClr val="tx1"/>
            </a:solidFill>
          </a:ln>
        </p:spPr>
        <p:txBody>
          <a:bodyPr wrap="none" rtlCol="0">
            <a:spAutoFit/>
          </a:bodyPr>
          <a:lstStyle/>
          <a:p>
            <a:r>
              <a:rPr lang="en-US" sz="3200" b="1" dirty="0" smtClean="0"/>
              <a:t>Riparian Conditions </a:t>
            </a:r>
            <a:endParaRPr lang="en-US" sz="3200" b="1" dirty="0"/>
          </a:p>
        </p:txBody>
      </p:sp>
      <p:sp>
        <p:nvSpPr>
          <p:cNvPr id="37" name="TextBox 36"/>
          <p:cNvSpPr txBox="1"/>
          <p:nvPr/>
        </p:nvSpPr>
        <p:spPr>
          <a:xfrm>
            <a:off x="5631968" y="6235125"/>
            <a:ext cx="3463128" cy="584775"/>
          </a:xfrm>
          <a:prstGeom prst="rect">
            <a:avLst/>
          </a:prstGeom>
          <a:noFill/>
          <a:ln>
            <a:solidFill>
              <a:schemeClr val="tx1"/>
            </a:solidFill>
          </a:ln>
        </p:spPr>
        <p:txBody>
          <a:bodyPr wrap="none" rtlCol="0">
            <a:spAutoFit/>
          </a:bodyPr>
          <a:lstStyle/>
          <a:p>
            <a:r>
              <a:rPr lang="en-US" sz="3200" b="1" dirty="0" smtClean="0"/>
              <a:t>Physical Conditions</a:t>
            </a:r>
            <a:endParaRPr lang="en-US" sz="3200" b="1" dirty="0"/>
          </a:p>
        </p:txBody>
      </p:sp>
      <p:cxnSp>
        <p:nvCxnSpPr>
          <p:cNvPr id="38" name="Elbow Connector 37"/>
          <p:cNvCxnSpPr>
            <a:endCxn id="56" idx="3"/>
          </p:cNvCxnSpPr>
          <p:nvPr/>
        </p:nvCxnSpPr>
        <p:spPr>
          <a:xfrm rot="16200000" flipV="1">
            <a:off x="7037465" y="4593430"/>
            <a:ext cx="2317930" cy="980741"/>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56" idx="1"/>
          </p:cNvCxnSpPr>
          <p:nvPr/>
        </p:nvCxnSpPr>
        <p:spPr>
          <a:xfrm rot="5400000" flipH="1" flipV="1">
            <a:off x="-58994" y="4593433"/>
            <a:ext cx="2317931" cy="980739"/>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290" idx="2"/>
            <a:endCxn id="16" idx="0"/>
          </p:cNvCxnSpPr>
          <p:nvPr/>
        </p:nvCxnSpPr>
        <p:spPr>
          <a:xfrm flipH="1">
            <a:off x="5815309" y="3581267"/>
            <a:ext cx="2788" cy="1878899"/>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3320" idx="0"/>
            <a:endCxn id="5" idx="2"/>
          </p:cNvCxnSpPr>
          <p:nvPr/>
        </p:nvCxnSpPr>
        <p:spPr>
          <a:xfrm flipH="1" flipV="1">
            <a:off x="4568670" y="4854926"/>
            <a:ext cx="2948" cy="60524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2"/>
          <p:cNvSpPr txBox="1">
            <a:spLocks noChangeArrowheads="1"/>
          </p:cNvSpPr>
          <p:nvPr/>
        </p:nvSpPr>
        <p:spPr>
          <a:xfrm>
            <a:off x="0" y="0"/>
            <a:ext cx="9144000" cy="1371600"/>
          </a:xfrm>
          <a:prstGeom prst="rect">
            <a:avLst/>
          </a:prstGeom>
          <a:solidFill>
            <a:srgbClr val="92D050">
              <a:alpha val="70195"/>
            </a:srgbClr>
          </a:solidFill>
          <a:ln w="57150">
            <a:solidFill>
              <a:srgbClr val="00B050"/>
            </a:solidFill>
          </a:ln>
        </p:spPr>
        <p:txBody>
          <a:bodyPr vert="horz" wrap="square"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3000" b="1" dirty="0" smtClean="0">
                <a:cs typeface="Arial" pitchFamily="34" charset="0"/>
              </a:rPr>
              <a:t>Modeling the Food </a:t>
            </a:r>
            <a:r>
              <a:rPr lang="en-US" sz="3000" b="1" dirty="0">
                <a:cs typeface="Arial" pitchFamily="34" charset="0"/>
              </a:rPr>
              <a:t>W</a:t>
            </a:r>
            <a:r>
              <a:rPr lang="en-US" sz="3000" b="1" dirty="0" smtClean="0">
                <a:cs typeface="Arial" pitchFamily="34" charset="0"/>
              </a:rPr>
              <a:t>eb </a:t>
            </a:r>
            <a:r>
              <a:rPr lang="en-US" sz="3000" b="1" dirty="0">
                <a:cs typeface="Arial" pitchFamily="34" charset="0"/>
              </a:rPr>
              <a:t>R</a:t>
            </a:r>
            <a:r>
              <a:rPr lang="en-US" sz="3000" b="1" dirty="0" smtClean="0">
                <a:cs typeface="Arial" pitchFamily="34" charset="0"/>
              </a:rPr>
              <a:t>esponse to Restoration in the </a:t>
            </a:r>
            <a:r>
              <a:rPr lang="en-US" sz="3000" b="1" dirty="0" err="1" smtClean="0">
                <a:cs typeface="Arial" pitchFamily="34" charset="0"/>
              </a:rPr>
              <a:t>Methow</a:t>
            </a:r>
            <a:r>
              <a:rPr lang="en-US" sz="3000" b="1" dirty="0" smtClean="0">
                <a:cs typeface="Arial" pitchFamily="34" charset="0"/>
              </a:rPr>
              <a:t> River Using </a:t>
            </a:r>
            <a:r>
              <a:rPr lang="en-US" sz="3000" b="1" dirty="0" err="1" smtClean="0">
                <a:cs typeface="Arial" pitchFamily="34" charset="0"/>
              </a:rPr>
              <a:t>CHaMP</a:t>
            </a:r>
            <a:r>
              <a:rPr lang="en-US" sz="3000" b="1" dirty="0" smtClean="0">
                <a:cs typeface="Arial" pitchFamily="34" charset="0"/>
              </a:rPr>
              <a:t> Data</a:t>
            </a:r>
            <a:r>
              <a:rPr lang="en-US" sz="2800" dirty="0" smtClean="0">
                <a:cs typeface="Arial" pitchFamily="34" charset="0"/>
              </a:rPr>
              <a:t/>
            </a:r>
            <a:br>
              <a:rPr lang="en-US" sz="2800" dirty="0" smtClean="0">
                <a:cs typeface="Arial" pitchFamily="34" charset="0"/>
              </a:rPr>
            </a:br>
            <a:r>
              <a:rPr lang="en-US" sz="1800" b="1" dirty="0" smtClean="0">
                <a:cs typeface="Arial" pitchFamily="34" charset="0"/>
              </a:rPr>
              <a:t>Ryan Bellmore (USGS), Michael Newsom (BOR), Alex </a:t>
            </a:r>
            <a:r>
              <a:rPr lang="en-US" sz="1800" b="1" dirty="0" err="1" smtClean="0">
                <a:cs typeface="Arial" pitchFamily="34" charset="0"/>
              </a:rPr>
              <a:t>Fremier</a:t>
            </a:r>
            <a:r>
              <a:rPr lang="en-US" sz="1800" b="1" dirty="0" smtClean="0">
                <a:cs typeface="Arial" pitchFamily="34" charset="0"/>
              </a:rPr>
              <a:t> (WSU), Pat Connolly (USGS)</a:t>
            </a:r>
            <a:endParaRPr lang="en-US" sz="1800" dirty="0">
              <a:cs typeface="Arial" pitchFamily="34" charset="0"/>
            </a:endParaRPr>
          </a:p>
        </p:txBody>
      </p:sp>
      <p:pic>
        <p:nvPicPr>
          <p:cNvPr id="46" name="Picture 9" descr="ident348fromlendalK"/>
          <p:cNvPicPr>
            <a:picLocks noChangeAspect="1" noChangeArrowheads="1"/>
          </p:cNvPicPr>
          <p:nvPr/>
        </p:nvPicPr>
        <p:blipFill>
          <a:blip r:embed="rId12" cstate="print">
            <a:clrChange>
              <a:clrFrom>
                <a:srgbClr val="FFFFFF"/>
              </a:clrFrom>
              <a:clrTo>
                <a:srgbClr val="FFFFFF">
                  <a:alpha val="0"/>
                </a:srgbClr>
              </a:clrTo>
            </a:clrChange>
          </a:blip>
          <a:srcRect b="27115"/>
          <a:stretch>
            <a:fillRect/>
          </a:stretch>
        </p:blipFill>
        <p:spPr bwMode="auto">
          <a:xfrm>
            <a:off x="32304" y="1524000"/>
            <a:ext cx="1578132" cy="425220"/>
          </a:xfrm>
          <a:prstGeom prst="rect">
            <a:avLst/>
          </a:prstGeom>
          <a:noFill/>
        </p:spPr>
      </p:pic>
    </p:spTree>
    <p:extLst>
      <p:ext uri="{BB962C8B-B14F-4D97-AF65-F5344CB8AC3E}">
        <p14:creationId xmlns:p14="http://schemas.microsoft.com/office/powerpoint/2010/main" val="13353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Structure</a:t>
            </a:r>
            <a:endParaRPr lang="en-US" sz="3600" i="1" dirty="0"/>
          </a:p>
        </p:txBody>
      </p:sp>
      <p:grpSp>
        <p:nvGrpSpPr>
          <p:cNvPr id="3" name="Group 2"/>
          <p:cNvGrpSpPr/>
          <p:nvPr/>
        </p:nvGrpSpPr>
        <p:grpSpPr>
          <a:xfrm>
            <a:off x="1143000" y="1390135"/>
            <a:ext cx="6904762" cy="4292140"/>
            <a:chOff x="600134" y="1593744"/>
            <a:chExt cx="8295295" cy="5156524"/>
          </a:xfrm>
        </p:grpSpPr>
        <p:cxnSp>
          <p:nvCxnSpPr>
            <p:cNvPr id="39" name="Elbow Connector 20"/>
            <p:cNvCxnSpPr>
              <a:stCxn id="54" idx="2"/>
              <a:endCxn id="25" idx="3"/>
            </p:cNvCxnSpPr>
            <p:nvPr/>
          </p:nvCxnSpPr>
          <p:spPr>
            <a:xfrm rot="5400000">
              <a:off x="6161023" y="4196998"/>
              <a:ext cx="3314007" cy="1110607"/>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1" name="Picture 2" descr="C:\Users\Ryan\Pictures\Presentation Photos\IMGP3878.JPG"/>
            <p:cNvPicPr>
              <a:picLocks noChangeAspect="1" noChangeArrowheads="1"/>
            </p:cNvPicPr>
            <p:nvPr/>
          </p:nvPicPr>
          <p:blipFill>
            <a:blip r:embed="rId3" cstate="print"/>
            <a:srcRect t="15259" b="23703"/>
            <a:stretch>
              <a:fillRect/>
            </a:stretch>
          </p:blipFill>
          <p:spPr bwMode="auto">
            <a:xfrm>
              <a:off x="600134" y="1891864"/>
              <a:ext cx="1011208" cy="822960"/>
            </a:xfrm>
            <a:prstGeom prst="roundRect">
              <a:avLst>
                <a:gd name="adj" fmla="val 4167"/>
              </a:avLst>
            </a:prstGeom>
            <a:solidFill>
              <a:srgbClr val="FFFFFF"/>
            </a:solidFill>
            <a:ln w="38100" cap="sq">
              <a:solidFill>
                <a:schemeClr val="tx1"/>
              </a:solidFill>
              <a:miter lim="800000"/>
            </a:ln>
            <a:effectLst/>
          </p:spPr>
        </p:pic>
        <p:grpSp>
          <p:nvGrpSpPr>
            <p:cNvPr id="2" name="Group 20"/>
            <p:cNvGrpSpPr/>
            <p:nvPr/>
          </p:nvGrpSpPr>
          <p:grpSpPr>
            <a:xfrm>
              <a:off x="1947816" y="1593744"/>
              <a:ext cx="4124644" cy="4121256"/>
              <a:chOff x="1798059" y="1116728"/>
              <a:chExt cx="5440941" cy="5436472"/>
            </a:xfrm>
          </p:grpSpPr>
          <p:pic>
            <p:nvPicPr>
              <p:cNvPr id="5" name="Picture 7" descr="IMGP3670"/>
              <p:cNvPicPr>
                <a:picLocks noChangeAspect="1" noChangeArrowheads="1"/>
              </p:cNvPicPr>
              <p:nvPr/>
            </p:nvPicPr>
            <p:blipFill>
              <a:blip r:embed="rId4" cstate="print"/>
              <a:srcRect/>
              <a:stretch>
                <a:fillRect/>
              </a:stretch>
            </p:blipFill>
            <p:spPr bwMode="auto">
              <a:xfrm>
                <a:off x="5719765" y="5118536"/>
                <a:ext cx="1320328" cy="990246"/>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5" cstate="print"/>
              <a:srcRect/>
              <a:stretch>
                <a:fillRect/>
              </a:stretch>
            </p:blipFill>
            <p:spPr bwMode="auto">
              <a:xfrm>
                <a:off x="3839693" y="3649724"/>
                <a:ext cx="1320328" cy="990246"/>
              </a:xfrm>
              <a:prstGeom prst="roundRect">
                <a:avLst>
                  <a:gd name="adj" fmla="val 8594"/>
                </a:avLst>
              </a:prstGeom>
              <a:solidFill>
                <a:srgbClr val="FFFFFF">
                  <a:shade val="85000"/>
                </a:srgbClr>
              </a:solidFill>
              <a:ln w="38100">
                <a:solidFill>
                  <a:schemeClr val="tx1"/>
                </a:solidFill>
              </a:ln>
              <a:effectLst/>
            </p:spPr>
          </p:pic>
          <p:pic>
            <p:nvPicPr>
              <p:cNvPr id="9" name="Picture 9" descr="chinook"/>
              <p:cNvPicPr>
                <a:picLocks noChangeAspect="1" noChangeArrowheads="1"/>
              </p:cNvPicPr>
              <p:nvPr/>
            </p:nvPicPr>
            <p:blipFill>
              <a:blip r:embed="rId6" cstate="print"/>
              <a:srcRect/>
              <a:stretch>
                <a:fillRect/>
              </a:stretch>
            </p:blipFill>
            <p:spPr bwMode="auto">
              <a:xfrm>
                <a:off x="3814765" y="1521122"/>
                <a:ext cx="1320328" cy="1064432"/>
              </a:xfrm>
              <a:prstGeom prst="roundRect">
                <a:avLst>
                  <a:gd name="adj" fmla="val 8594"/>
                </a:avLst>
              </a:prstGeom>
              <a:solidFill>
                <a:srgbClr val="FFFFFF">
                  <a:shade val="85000"/>
                </a:srgbClr>
              </a:solidFill>
              <a:ln w="38100">
                <a:solidFill>
                  <a:schemeClr val="tx1"/>
                </a:solidFill>
              </a:ln>
              <a:effectLst/>
            </p:spPr>
          </p:pic>
          <p:sp>
            <p:nvSpPr>
              <p:cNvPr id="78" name="Circular Arrow 77"/>
              <p:cNvSpPr/>
              <p:nvPr/>
            </p:nvSpPr>
            <p:spPr>
              <a:xfrm rot="14163255">
                <a:off x="3848231" y="2477505"/>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3310403">
                <a:off x="3792923" y="2478014"/>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ircular Arrow 79"/>
              <p:cNvSpPr/>
              <p:nvPr/>
            </p:nvSpPr>
            <p:spPr>
              <a:xfrm rot="495336">
                <a:off x="4719483" y="4228264"/>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ircular Arrow 80"/>
              <p:cNvSpPr/>
              <p:nvPr/>
            </p:nvSpPr>
            <p:spPr>
              <a:xfrm rot="11348188">
                <a:off x="4771719" y="4225926"/>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4" name="Picture 6" descr="134-3487_IMG"/>
              <p:cNvPicPr>
                <a:picLocks noChangeAspect="1" noChangeArrowheads="1"/>
              </p:cNvPicPr>
              <p:nvPr/>
            </p:nvPicPr>
            <p:blipFill>
              <a:blip r:embed="rId7" cstate="print"/>
              <a:srcRect r="18421"/>
              <a:stretch>
                <a:fillRect/>
              </a:stretch>
            </p:blipFill>
            <p:spPr bwMode="auto">
              <a:xfrm rot="5400000">
                <a:off x="2223413" y="4950684"/>
                <a:ext cx="995438" cy="1331142"/>
              </a:xfrm>
              <a:prstGeom prst="roundRect">
                <a:avLst>
                  <a:gd name="adj" fmla="val 8594"/>
                </a:avLst>
              </a:prstGeom>
              <a:solidFill>
                <a:srgbClr val="FFFFFF">
                  <a:shade val="85000"/>
                </a:srgbClr>
              </a:solidFill>
              <a:ln w="38100">
                <a:solidFill>
                  <a:schemeClr val="tx1"/>
                </a:solidFill>
              </a:ln>
              <a:effectLst/>
            </p:spPr>
          </p:pic>
          <p:sp>
            <p:nvSpPr>
              <p:cNvPr id="97" name="Circular Arrow 96"/>
              <p:cNvSpPr/>
              <p:nvPr/>
            </p:nvSpPr>
            <p:spPr>
              <a:xfrm rot="21104664" flipH="1">
                <a:off x="2953747" y="4228264"/>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ular Arrow 97"/>
              <p:cNvSpPr/>
              <p:nvPr/>
            </p:nvSpPr>
            <p:spPr>
              <a:xfrm rot="10251812" flipH="1">
                <a:off x="2927153" y="4225926"/>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a:off x="1798059" y="1143000"/>
                <a:ext cx="5440941" cy="54102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sp>
            <p:nvSpPr>
              <p:cNvPr id="103" name="TextBox 102"/>
              <p:cNvSpPr txBox="1"/>
              <p:nvPr/>
            </p:nvSpPr>
            <p:spPr>
              <a:xfrm>
                <a:off x="2286000" y="1116728"/>
                <a:ext cx="2363097" cy="414596"/>
              </a:xfrm>
              <a:prstGeom prst="rect">
                <a:avLst/>
              </a:prstGeom>
              <a:noFill/>
            </p:spPr>
            <p:txBody>
              <a:bodyPr wrap="none" rtlCol="0">
                <a:spAutoFit/>
              </a:bodyPr>
              <a:lstStyle/>
              <a:p>
                <a:r>
                  <a:rPr lang="en-US" sz="1100" b="1" u="sng" dirty="0" smtClean="0"/>
                  <a:t>FRESHWATER SYSTEM</a:t>
                </a:r>
                <a:endParaRPr lang="en-US" sz="1100" b="1" u="sng" dirty="0"/>
              </a:p>
            </p:txBody>
          </p:sp>
        </p:grpSp>
        <p:pic>
          <p:nvPicPr>
            <p:cNvPr id="24" name="Picture 8" descr="C:\Documents and Settings\jbellmore\Desktop\My Files\Methow River\Methow Modeling\Trophic Productivity Model\M2_TPM_6-16-2012\Model Pics\Su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766" t="21941" r="9951" b="21342"/>
            <a:stretch/>
          </p:blipFill>
          <p:spPr bwMode="auto">
            <a:xfrm>
              <a:off x="4954057" y="6068342"/>
              <a:ext cx="922804" cy="660139"/>
            </a:xfrm>
            <a:prstGeom prst="roundRect">
              <a:avLst>
                <a:gd name="adj" fmla="val 8594"/>
              </a:avLst>
            </a:prstGeom>
            <a:solidFill>
              <a:srgbClr val="FFFFFF">
                <a:shade val="85000"/>
              </a:srgbClr>
            </a:solidFill>
            <a:ln w="38100">
              <a:solidFill>
                <a:schemeClr val="tx1"/>
              </a:solidFill>
            </a:ln>
            <a:effectLst/>
            <a:extLst/>
          </p:spPr>
        </p:pic>
        <p:sp>
          <p:nvSpPr>
            <p:cNvPr id="25" name="Rounded Rectangle 24"/>
            <p:cNvSpPr/>
            <p:nvPr/>
          </p:nvSpPr>
          <p:spPr>
            <a:xfrm>
              <a:off x="6124888" y="6068342"/>
              <a:ext cx="1137834" cy="68192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NUTRIENTS</a:t>
              </a:r>
              <a:endParaRPr lang="en-US" sz="1000" b="1" dirty="0">
                <a:solidFill>
                  <a:schemeClr val="tx1"/>
                </a:solidFill>
              </a:endParaRPr>
            </a:p>
          </p:txBody>
        </p:sp>
        <p:cxnSp>
          <p:nvCxnSpPr>
            <p:cNvPr id="26" name="Straight Arrow Connector 25"/>
            <p:cNvCxnSpPr>
              <a:stCxn id="24" idx="0"/>
              <a:endCxn id="5" idx="2"/>
            </p:cNvCxnSpPr>
            <p:nvPr/>
          </p:nvCxnSpPr>
          <p:spPr>
            <a:xfrm flipV="1">
              <a:off x="5415459" y="5378097"/>
              <a:ext cx="5760"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0"/>
              <a:endCxn id="5" idx="2"/>
            </p:cNvCxnSpPr>
            <p:nvPr/>
          </p:nvCxnSpPr>
          <p:spPr>
            <a:xfrm flipH="1" flipV="1">
              <a:off x="5421219" y="5378097"/>
              <a:ext cx="1272586"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4" descr="http://www.aquabounty.com/images/Eyed%20salmon%20egg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8878" y="2012732"/>
              <a:ext cx="860265" cy="565893"/>
            </a:xfrm>
            <a:prstGeom prst="roundRect">
              <a:avLst>
                <a:gd name="adj" fmla="val 8594"/>
              </a:avLst>
            </a:prstGeom>
            <a:solidFill>
              <a:srgbClr val="FFFFFF">
                <a:shade val="85000"/>
              </a:srgbClr>
            </a:solidFill>
            <a:ln w="38100">
              <a:solidFill>
                <a:schemeClr val="tx1"/>
              </a:solidFill>
            </a:ln>
            <a:effectLst/>
            <a:extLst/>
          </p:spPr>
        </p:pic>
        <p:pic>
          <p:nvPicPr>
            <p:cNvPr id="37" name="Picture 2" descr="C:\Documents and Settings\jbellmore\Desktop\My Files\Methow River\Methow Modeling\Trophic Productivity Model\TPM_9-1-2012\Model Pics\Salmon carcas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4152" y="2825802"/>
              <a:ext cx="860265" cy="561738"/>
            </a:xfrm>
            <a:prstGeom prst="roundRect">
              <a:avLst>
                <a:gd name="adj" fmla="val 8594"/>
              </a:avLst>
            </a:prstGeom>
            <a:solidFill>
              <a:srgbClr val="FFFFFF">
                <a:shade val="85000"/>
              </a:srgbClr>
            </a:solidFill>
            <a:ln w="38100">
              <a:solidFill>
                <a:schemeClr val="tx1"/>
              </a:solidFill>
            </a:ln>
            <a:effectLst/>
            <a:extLst/>
          </p:spPr>
        </p:pic>
        <p:cxnSp>
          <p:nvCxnSpPr>
            <p:cNvPr id="38" name="Straight Arrow Connector 37"/>
            <p:cNvCxnSpPr>
              <a:stCxn id="37" idx="2"/>
              <a:endCxn id="25" idx="0"/>
            </p:cNvCxnSpPr>
            <p:nvPr/>
          </p:nvCxnSpPr>
          <p:spPr>
            <a:xfrm flipH="1">
              <a:off x="6693805" y="3387540"/>
              <a:ext cx="480" cy="26808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1"/>
              <a:endCxn id="6" idx="3"/>
            </p:cNvCxnSpPr>
            <p:nvPr/>
          </p:nvCxnSpPr>
          <p:spPr>
            <a:xfrm flipH="1">
              <a:off x="4496437" y="3106671"/>
              <a:ext cx="1767715" cy="78261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a:endCxn id="9" idx="3"/>
            </p:cNvCxnSpPr>
            <p:nvPr/>
          </p:nvCxnSpPr>
          <p:spPr>
            <a:xfrm flipH="1" flipV="1">
              <a:off x="4477539" y="2303765"/>
              <a:ext cx="1786613" cy="802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1"/>
              <a:endCxn id="9" idx="3"/>
            </p:cNvCxnSpPr>
            <p:nvPr/>
          </p:nvCxnSpPr>
          <p:spPr>
            <a:xfrm flipH="1">
              <a:off x="4477539" y="2295679"/>
              <a:ext cx="1781339" cy="80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1" idx="3"/>
              <a:endCxn id="9" idx="1"/>
            </p:cNvCxnSpPr>
            <p:nvPr/>
          </p:nvCxnSpPr>
          <p:spPr>
            <a:xfrm>
              <a:off x="1611342" y="2303344"/>
              <a:ext cx="1865289" cy="4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7" descr="https://encrypted-tbn3.gstatic.com/images?q=tbn:ANd9GcQ4Tk16jETF2CKNoYLUbjk5-Fz6f-sTIsuZNb1NWs28yYxY6Xe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851230" y="2309125"/>
              <a:ext cx="1044199" cy="786173"/>
            </a:xfrm>
            <a:prstGeom prst="roundRect">
              <a:avLst>
                <a:gd name="adj" fmla="val 8594"/>
              </a:avLst>
            </a:prstGeom>
            <a:solidFill>
              <a:srgbClr val="FFFFFF">
                <a:shade val="85000"/>
              </a:srgbClr>
            </a:solidFill>
            <a:ln w="38100">
              <a:solidFill>
                <a:schemeClr val="tx1"/>
              </a:solidFill>
            </a:ln>
            <a:effectLst/>
            <a:extLst/>
          </p:spPr>
        </p:pic>
        <p:cxnSp>
          <p:nvCxnSpPr>
            <p:cNvPr id="55" name="Straight Arrow Connector 54"/>
            <p:cNvCxnSpPr>
              <a:stCxn id="54" idx="3"/>
              <a:endCxn id="36" idx="3"/>
            </p:cNvCxnSpPr>
            <p:nvPr/>
          </p:nvCxnSpPr>
          <p:spPr>
            <a:xfrm flipH="1" flipV="1">
              <a:off x="7119143" y="2295679"/>
              <a:ext cx="732087" cy="40653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3"/>
              <a:endCxn id="37" idx="3"/>
            </p:cNvCxnSpPr>
            <p:nvPr/>
          </p:nvCxnSpPr>
          <p:spPr>
            <a:xfrm flipH="1">
              <a:off x="7124417" y="2702212"/>
              <a:ext cx="726813" cy="4044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20"/>
            <p:cNvCxnSpPr>
              <a:stCxn id="54" idx="0"/>
              <a:endCxn id="101" idx="0"/>
            </p:cNvCxnSpPr>
            <p:nvPr/>
          </p:nvCxnSpPr>
          <p:spPr>
            <a:xfrm rot="16200000" flipV="1">
              <a:off x="4530904" y="-1533301"/>
              <a:ext cx="417261" cy="7267591"/>
            </a:xfrm>
            <a:prstGeom prst="bentConnector3">
              <a:avLst>
                <a:gd name="adj1" fmla="val 22279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5" name="Picture 4" descr="http://www.crystalmaster.co.uk/siteimages/alder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5366" y="4314498"/>
              <a:ext cx="969354" cy="1383194"/>
            </a:xfrm>
            <a:prstGeom prst="roundRect">
              <a:avLst>
                <a:gd name="adj" fmla="val 4167"/>
              </a:avLst>
            </a:prstGeom>
            <a:solidFill>
              <a:srgbClr val="FFFFFF"/>
            </a:solidFill>
            <a:ln w="38100" cap="sq">
              <a:solidFill>
                <a:srgbClr val="292929"/>
              </a:solidFill>
              <a:miter lim="800000"/>
            </a:ln>
            <a:effectLst/>
            <a:extLst/>
          </p:spPr>
        </p:pic>
        <p:cxnSp>
          <p:nvCxnSpPr>
            <p:cNvPr id="66" name="Straight Arrow Connector 65"/>
            <p:cNvCxnSpPr>
              <a:stCxn id="65" idx="0"/>
              <a:endCxn id="101" idx="2"/>
            </p:cNvCxnSpPr>
            <p:nvPr/>
          </p:nvCxnSpPr>
          <p:spPr>
            <a:xfrm flipH="1" flipV="1">
              <a:off x="1105738" y="2714824"/>
              <a:ext cx="4305" cy="159967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a:endCxn id="84" idx="2"/>
            </p:cNvCxnSpPr>
            <p:nvPr/>
          </p:nvCxnSpPr>
          <p:spPr>
            <a:xfrm flipV="1">
              <a:off x="1594720" y="5004726"/>
              <a:ext cx="548302" cy="13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20"/>
            <p:cNvCxnSpPr>
              <a:stCxn id="65" idx="2"/>
              <a:endCxn id="24" idx="1"/>
            </p:cNvCxnSpPr>
            <p:nvPr/>
          </p:nvCxnSpPr>
          <p:spPr>
            <a:xfrm rot="16200000" flipH="1">
              <a:off x="2681690" y="4126045"/>
              <a:ext cx="700720" cy="3844014"/>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20"/>
            <p:cNvCxnSpPr>
              <a:stCxn id="54" idx="2"/>
              <a:endCxn id="6" idx="3"/>
            </p:cNvCxnSpPr>
            <p:nvPr/>
          </p:nvCxnSpPr>
          <p:spPr>
            <a:xfrm rot="5400000">
              <a:off x="6037889" y="1553846"/>
              <a:ext cx="793989" cy="3876892"/>
            </a:xfrm>
            <a:prstGeom prst="bentConnector2">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20"/>
            <p:cNvCxnSpPr>
              <a:stCxn id="54" idx="2"/>
              <a:endCxn id="5" idx="3"/>
            </p:cNvCxnSpPr>
            <p:nvPr/>
          </p:nvCxnSpPr>
          <p:spPr>
            <a:xfrm rot="5400000">
              <a:off x="6193772" y="2823199"/>
              <a:ext cx="1907459" cy="2451656"/>
            </a:xfrm>
            <a:prstGeom prst="bentConnector2">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2" name="Rounded Rectangle 91"/>
          <p:cNvSpPr/>
          <p:nvPr/>
        </p:nvSpPr>
        <p:spPr>
          <a:xfrm>
            <a:off x="1066800" y="914400"/>
            <a:ext cx="7086600" cy="4876800"/>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28575">
                <a:solidFill>
                  <a:schemeClr val="tx1"/>
                </a:solidFill>
              </a:ln>
              <a:latin typeface="Arial" pitchFamily="34" charset="0"/>
              <a:cs typeface="Arial" pitchFamily="34" charset="0"/>
            </a:endParaRPr>
          </a:p>
        </p:txBody>
      </p:sp>
      <p:sp>
        <p:nvSpPr>
          <p:cNvPr id="41" name="TextBox 40"/>
          <p:cNvSpPr txBox="1"/>
          <p:nvPr/>
        </p:nvSpPr>
        <p:spPr>
          <a:xfrm>
            <a:off x="29838" y="6262715"/>
            <a:ext cx="2760692" cy="461665"/>
          </a:xfrm>
          <a:prstGeom prst="rect">
            <a:avLst/>
          </a:prstGeom>
          <a:noFill/>
          <a:ln>
            <a:solidFill>
              <a:schemeClr val="tx1"/>
            </a:solidFill>
          </a:ln>
        </p:spPr>
        <p:txBody>
          <a:bodyPr wrap="none" rtlCol="0">
            <a:spAutoFit/>
          </a:bodyPr>
          <a:lstStyle/>
          <a:p>
            <a:r>
              <a:rPr lang="en-US" sz="2400" b="1" dirty="0" smtClean="0"/>
              <a:t>Riparian Conditions </a:t>
            </a:r>
            <a:endParaRPr lang="en-US" sz="2400" b="1" dirty="0"/>
          </a:p>
        </p:txBody>
      </p:sp>
      <p:sp>
        <p:nvSpPr>
          <p:cNvPr id="43" name="TextBox 42"/>
          <p:cNvSpPr txBox="1"/>
          <p:nvPr/>
        </p:nvSpPr>
        <p:spPr>
          <a:xfrm>
            <a:off x="6451102" y="6262715"/>
            <a:ext cx="2643994" cy="461665"/>
          </a:xfrm>
          <a:prstGeom prst="rect">
            <a:avLst/>
          </a:prstGeom>
          <a:noFill/>
          <a:ln>
            <a:solidFill>
              <a:schemeClr val="tx1"/>
            </a:solidFill>
          </a:ln>
        </p:spPr>
        <p:txBody>
          <a:bodyPr wrap="none" rtlCol="0">
            <a:spAutoFit/>
          </a:bodyPr>
          <a:lstStyle/>
          <a:p>
            <a:r>
              <a:rPr lang="en-US" sz="2400" b="1" dirty="0" smtClean="0"/>
              <a:t>Physical Conditions</a:t>
            </a:r>
            <a:endParaRPr lang="en-US" sz="2400" b="1" dirty="0"/>
          </a:p>
        </p:txBody>
      </p:sp>
      <p:cxnSp>
        <p:nvCxnSpPr>
          <p:cNvPr id="44" name="Elbow Connector 43"/>
          <p:cNvCxnSpPr>
            <a:endCxn id="92" idx="3"/>
          </p:cNvCxnSpPr>
          <p:nvPr/>
        </p:nvCxnSpPr>
        <p:spPr>
          <a:xfrm rot="16200000" flipV="1">
            <a:off x="6947676" y="4558524"/>
            <a:ext cx="2917556" cy="506107"/>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46"/>
          <p:cNvCxnSpPr>
            <a:endCxn id="92" idx="1"/>
          </p:cNvCxnSpPr>
          <p:nvPr/>
        </p:nvCxnSpPr>
        <p:spPr>
          <a:xfrm rot="5400000" flipH="1" flipV="1">
            <a:off x="-634227" y="4569334"/>
            <a:ext cx="2917560" cy="484493"/>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88472" y="5867400"/>
            <a:ext cx="1487908" cy="1077218"/>
          </a:xfrm>
          <a:prstGeom prst="rect">
            <a:avLst/>
          </a:prstGeom>
          <a:noFill/>
        </p:spPr>
        <p:txBody>
          <a:bodyPr wrap="none" rtlCol="0">
            <a:spAutoFit/>
          </a:bodyPr>
          <a:lstStyle/>
          <a:p>
            <a:pPr algn="ctr"/>
            <a:r>
              <a:rPr lang="en-US" sz="3200" b="1" dirty="0" smtClean="0">
                <a:solidFill>
                  <a:srgbClr val="FF0000"/>
                </a:solidFill>
              </a:rPr>
              <a:t>CHAMP</a:t>
            </a:r>
          </a:p>
          <a:p>
            <a:pPr algn="ctr"/>
            <a:r>
              <a:rPr lang="en-US" sz="3200" b="1" dirty="0" smtClean="0">
                <a:solidFill>
                  <a:srgbClr val="FF0000"/>
                </a:solidFill>
              </a:rPr>
              <a:t>DATA</a:t>
            </a:r>
            <a:endParaRPr lang="en-GB" sz="3200" b="1" dirty="0">
              <a:solidFill>
                <a:srgbClr val="FF0000"/>
              </a:solidFill>
            </a:endParaRPr>
          </a:p>
        </p:txBody>
      </p:sp>
      <p:cxnSp>
        <p:nvCxnSpPr>
          <p:cNvPr id="8" name="Straight Arrow Connector 7"/>
          <p:cNvCxnSpPr>
            <a:stCxn id="4" idx="1"/>
            <a:endCxn id="41" idx="3"/>
          </p:cNvCxnSpPr>
          <p:nvPr/>
        </p:nvCxnSpPr>
        <p:spPr>
          <a:xfrm flipH="1">
            <a:off x="2790530" y="6406009"/>
            <a:ext cx="1097942" cy="875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 idx="3"/>
            <a:endCxn id="43" idx="1"/>
          </p:cNvCxnSpPr>
          <p:nvPr/>
        </p:nvCxnSpPr>
        <p:spPr>
          <a:xfrm>
            <a:off x="5376380" y="6406009"/>
            <a:ext cx="1074722" cy="875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95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Structure</a:t>
            </a:r>
            <a:endParaRPr lang="en-US" sz="3600" i="1" dirty="0"/>
          </a:p>
        </p:txBody>
      </p:sp>
      <p:pic>
        <p:nvPicPr>
          <p:cNvPr id="101" name="Picture 2" descr="C:\Users\Ryan\Pictures\Presentation Photos\IMGP3878.JPG"/>
          <p:cNvPicPr>
            <a:picLocks noChangeAspect="1" noChangeArrowheads="1"/>
          </p:cNvPicPr>
          <p:nvPr/>
        </p:nvPicPr>
        <p:blipFill>
          <a:blip r:embed="rId3" cstate="print"/>
          <a:srcRect t="15259" b="23703"/>
          <a:stretch>
            <a:fillRect/>
          </a:stretch>
        </p:blipFill>
        <p:spPr bwMode="auto">
          <a:xfrm>
            <a:off x="600134" y="1891864"/>
            <a:ext cx="1011208" cy="822960"/>
          </a:xfrm>
          <a:prstGeom prst="roundRect">
            <a:avLst>
              <a:gd name="adj" fmla="val 4167"/>
            </a:avLst>
          </a:prstGeom>
          <a:solidFill>
            <a:srgbClr val="FFFFFF"/>
          </a:solidFill>
          <a:ln w="38100" cap="sq">
            <a:solidFill>
              <a:schemeClr val="tx1"/>
            </a:solidFill>
            <a:miter lim="800000"/>
          </a:ln>
          <a:effectLst/>
        </p:spPr>
      </p:pic>
      <p:sp>
        <p:nvSpPr>
          <p:cNvPr id="78" name="Circular Arrow 77"/>
          <p:cNvSpPr/>
          <p:nvPr/>
        </p:nvSpPr>
        <p:spPr>
          <a:xfrm rot="14163255">
            <a:off x="3502001" y="2625316"/>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3310403">
            <a:off x="3460074" y="2625701"/>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ircular Arrow 79"/>
          <p:cNvSpPr/>
          <p:nvPr/>
        </p:nvSpPr>
        <p:spPr>
          <a:xfrm rot="495336">
            <a:off x="4162476"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ircular Arrow 80"/>
          <p:cNvSpPr/>
          <p:nvPr/>
        </p:nvSpPr>
        <p:spPr>
          <a:xfrm rot="11348188">
            <a:off x="4202075"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Circular Arrow 96"/>
          <p:cNvSpPr/>
          <p:nvPr/>
        </p:nvSpPr>
        <p:spPr>
          <a:xfrm rot="21104664" flipH="1">
            <a:off x="2823915"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ular Arrow 97"/>
          <p:cNvSpPr/>
          <p:nvPr/>
        </p:nvSpPr>
        <p:spPr>
          <a:xfrm rot="10251812" flipH="1">
            <a:off x="2803754"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a:off x="1947816" y="1613660"/>
            <a:ext cx="4124644" cy="410134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sp>
        <p:nvSpPr>
          <p:cNvPr id="103" name="TextBox 102"/>
          <p:cNvSpPr txBox="1"/>
          <p:nvPr/>
        </p:nvSpPr>
        <p:spPr>
          <a:xfrm>
            <a:off x="2317712" y="1593744"/>
            <a:ext cx="1928157" cy="323165"/>
          </a:xfrm>
          <a:prstGeom prst="rect">
            <a:avLst/>
          </a:prstGeom>
          <a:noFill/>
        </p:spPr>
        <p:txBody>
          <a:bodyPr wrap="none" rtlCol="0">
            <a:spAutoFit/>
          </a:bodyPr>
          <a:lstStyle/>
          <a:p>
            <a:r>
              <a:rPr lang="en-US" sz="1500" b="1" u="sng" dirty="0" smtClean="0"/>
              <a:t>FRESHWATER SYSTEM</a:t>
            </a:r>
            <a:endParaRPr lang="en-US" sz="1500" b="1" u="sng" dirty="0"/>
          </a:p>
        </p:txBody>
      </p:sp>
      <p:pic>
        <p:nvPicPr>
          <p:cNvPr id="24" name="Picture 8" descr="C:\Documents and Settings\jbellmore\Desktop\My Files\Methow River\Methow Modeling\Trophic Productivity Model\M2_TPM_6-16-2012\Model Pics\Su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766" t="21941" r="9951" b="21342"/>
          <a:stretch/>
        </p:blipFill>
        <p:spPr bwMode="auto">
          <a:xfrm>
            <a:off x="4954057" y="6068342"/>
            <a:ext cx="922804" cy="660139"/>
          </a:xfrm>
          <a:prstGeom prst="roundRect">
            <a:avLst>
              <a:gd name="adj" fmla="val 8594"/>
            </a:avLst>
          </a:prstGeom>
          <a:solidFill>
            <a:srgbClr val="FFFFFF">
              <a:shade val="85000"/>
            </a:srgbClr>
          </a:solidFill>
          <a:ln w="38100">
            <a:solidFill>
              <a:schemeClr val="tx1"/>
            </a:solidFill>
          </a:ln>
          <a:effectLst/>
          <a:extLst/>
        </p:spPr>
      </p:pic>
      <p:sp>
        <p:nvSpPr>
          <p:cNvPr id="25" name="Rounded Rectangle 24"/>
          <p:cNvSpPr/>
          <p:nvPr/>
        </p:nvSpPr>
        <p:spPr>
          <a:xfrm>
            <a:off x="6124888" y="6068342"/>
            <a:ext cx="1137834" cy="68192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NUTRIENTS</a:t>
            </a:r>
            <a:endParaRPr lang="en-US" sz="1400" b="1" dirty="0">
              <a:solidFill>
                <a:schemeClr val="tx1"/>
              </a:solidFill>
            </a:endParaRPr>
          </a:p>
        </p:txBody>
      </p:sp>
      <p:cxnSp>
        <p:nvCxnSpPr>
          <p:cNvPr id="26" name="Straight Arrow Connector 25"/>
          <p:cNvCxnSpPr>
            <a:stCxn id="24" idx="0"/>
            <a:endCxn id="5" idx="2"/>
          </p:cNvCxnSpPr>
          <p:nvPr/>
        </p:nvCxnSpPr>
        <p:spPr>
          <a:xfrm flipV="1">
            <a:off x="5415459" y="5378097"/>
            <a:ext cx="5760"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0"/>
            <a:endCxn id="5" idx="2"/>
          </p:cNvCxnSpPr>
          <p:nvPr/>
        </p:nvCxnSpPr>
        <p:spPr>
          <a:xfrm flipH="1" flipV="1">
            <a:off x="5421219" y="5378097"/>
            <a:ext cx="1272586"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4" descr="http://www.aquabounty.com/images/Eyed%20salmon%20egg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8878" y="2012732"/>
            <a:ext cx="860265" cy="565893"/>
          </a:xfrm>
          <a:prstGeom prst="roundRect">
            <a:avLst>
              <a:gd name="adj" fmla="val 8594"/>
            </a:avLst>
          </a:prstGeom>
          <a:solidFill>
            <a:srgbClr val="FFFFFF">
              <a:shade val="85000"/>
            </a:srgbClr>
          </a:solidFill>
          <a:ln w="38100">
            <a:solidFill>
              <a:schemeClr val="tx1"/>
            </a:solidFill>
          </a:ln>
          <a:effectLst/>
          <a:extLst/>
        </p:spPr>
      </p:pic>
      <p:pic>
        <p:nvPicPr>
          <p:cNvPr id="37" name="Picture 2" descr="C:\Documents and Settings\jbellmore\Desktop\My Files\Methow River\Methow Modeling\Trophic Productivity Model\TPM_9-1-2012\Model Pics\Salmon carcas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4152" y="2825802"/>
            <a:ext cx="860265" cy="561738"/>
          </a:xfrm>
          <a:prstGeom prst="roundRect">
            <a:avLst>
              <a:gd name="adj" fmla="val 8594"/>
            </a:avLst>
          </a:prstGeom>
          <a:solidFill>
            <a:srgbClr val="FFFFFF">
              <a:shade val="85000"/>
            </a:srgbClr>
          </a:solidFill>
          <a:ln w="38100">
            <a:solidFill>
              <a:schemeClr val="tx1"/>
            </a:solidFill>
          </a:ln>
          <a:effectLst/>
          <a:extLst/>
        </p:spPr>
      </p:pic>
      <p:cxnSp>
        <p:nvCxnSpPr>
          <p:cNvPr id="38" name="Straight Arrow Connector 37"/>
          <p:cNvCxnSpPr>
            <a:stCxn id="37" idx="2"/>
            <a:endCxn id="25" idx="0"/>
          </p:cNvCxnSpPr>
          <p:nvPr/>
        </p:nvCxnSpPr>
        <p:spPr>
          <a:xfrm flipH="1">
            <a:off x="6693805" y="3387540"/>
            <a:ext cx="480" cy="26808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1"/>
            <a:endCxn id="6" idx="3"/>
          </p:cNvCxnSpPr>
          <p:nvPr/>
        </p:nvCxnSpPr>
        <p:spPr>
          <a:xfrm flipH="1">
            <a:off x="4496437" y="3106671"/>
            <a:ext cx="1767715" cy="78261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a:endCxn id="9" idx="3"/>
          </p:cNvCxnSpPr>
          <p:nvPr/>
        </p:nvCxnSpPr>
        <p:spPr>
          <a:xfrm flipH="1" flipV="1">
            <a:off x="4477539" y="2303765"/>
            <a:ext cx="1786613" cy="802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1"/>
            <a:endCxn id="9" idx="3"/>
          </p:cNvCxnSpPr>
          <p:nvPr/>
        </p:nvCxnSpPr>
        <p:spPr>
          <a:xfrm flipH="1">
            <a:off x="4477539" y="2295679"/>
            <a:ext cx="1781339" cy="80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1" idx="3"/>
            <a:endCxn id="9" idx="1"/>
          </p:cNvCxnSpPr>
          <p:nvPr/>
        </p:nvCxnSpPr>
        <p:spPr>
          <a:xfrm>
            <a:off x="1611342" y="2303344"/>
            <a:ext cx="1865289" cy="4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7" descr="https://encrypted-tbn3.gstatic.com/images?q=tbn:ANd9GcQ4Tk16jETF2CKNoYLUbjk5-Fz6f-sTIsuZNb1NWs28yYxY6Xe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851230" y="2309125"/>
            <a:ext cx="1044199" cy="786173"/>
          </a:xfrm>
          <a:prstGeom prst="roundRect">
            <a:avLst>
              <a:gd name="adj" fmla="val 8594"/>
            </a:avLst>
          </a:prstGeom>
          <a:solidFill>
            <a:srgbClr val="FFFFFF">
              <a:shade val="85000"/>
            </a:srgbClr>
          </a:solidFill>
          <a:ln w="38100">
            <a:solidFill>
              <a:schemeClr val="tx1"/>
            </a:solidFill>
          </a:ln>
          <a:effectLst/>
          <a:extLst/>
        </p:spPr>
      </p:pic>
      <p:cxnSp>
        <p:nvCxnSpPr>
          <p:cNvPr id="55" name="Straight Arrow Connector 54"/>
          <p:cNvCxnSpPr>
            <a:stCxn id="54" idx="3"/>
            <a:endCxn id="36" idx="3"/>
          </p:cNvCxnSpPr>
          <p:nvPr/>
        </p:nvCxnSpPr>
        <p:spPr>
          <a:xfrm flipH="1" flipV="1">
            <a:off x="7119143" y="2295679"/>
            <a:ext cx="732087" cy="40653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3"/>
            <a:endCxn id="37" idx="3"/>
          </p:cNvCxnSpPr>
          <p:nvPr/>
        </p:nvCxnSpPr>
        <p:spPr>
          <a:xfrm flipH="1">
            <a:off x="7124417" y="2702212"/>
            <a:ext cx="726813" cy="4044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20"/>
          <p:cNvCxnSpPr>
            <a:stCxn id="54" idx="0"/>
            <a:endCxn id="101" idx="0"/>
          </p:cNvCxnSpPr>
          <p:nvPr/>
        </p:nvCxnSpPr>
        <p:spPr>
          <a:xfrm rot="16200000" flipV="1">
            <a:off x="4530904" y="-1533301"/>
            <a:ext cx="417261" cy="7267591"/>
          </a:xfrm>
          <a:prstGeom prst="bentConnector3">
            <a:avLst>
              <a:gd name="adj1" fmla="val 22279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5" name="Picture 4" descr="http://www.crystalmaster.co.uk/siteimages/alder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366" y="4314498"/>
            <a:ext cx="969354" cy="1383194"/>
          </a:xfrm>
          <a:prstGeom prst="roundRect">
            <a:avLst>
              <a:gd name="adj" fmla="val 4167"/>
            </a:avLst>
          </a:prstGeom>
          <a:solidFill>
            <a:srgbClr val="FFFFFF"/>
          </a:solidFill>
          <a:ln w="38100" cap="sq">
            <a:solidFill>
              <a:srgbClr val="292929"/>
            </a:solidFill>
            <a:miter lim="800000"/>
          </a:ln>
          <a:effectLst/>
          <a:extLst/>
        </p:spPr>
      </p:pic>
      <p:cxnSp>
        <p:nvCxnSpPr>
          <p:cNvPr id="66" name="Straight Arrow Connector 65"/>
          <p:cNvCxnSpPr>
            <a:stCxn id="65" idx="0"/>
            <a:endCxn id="101" idx="2"/>
          </p:cNvCxnSpPr>
          <p:nvPr/>
        </p:nvCxnSpPr>
        <p:spPr>
          <a:xfrm flipH="1" flipV="1">
            <a:off x="1105738" y="2714824"/>
            <a:ext cx="4305" cy="159967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a:endCxn id="84" idx="2"/>
          </p:cNvCxnSpPr>
          <p:nvPr/>
        </p:nvCxnSpPr>
        <p:spPr>
          <a:xfrm flipV="1">
            <a:off x="1594720" y="5004726"/>
            <a:ext cx="548302" cy="13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20"/>
          <p:cNvCxnSpPr>
            <a:stCxn id="65" idx="2"/>
            <a:endCxn id="24" idx="1"/>
          </p:cNvCxnSpPr>
          <p:nvPr/>
        </p:nvCxnSpPr>
        <p:spPr>
          <a:xfrm rot="16200000" flipH="1">
            <a:off x="2681690" y="4126045"/>
            <a:ext cx="700720" cy="384401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20"/>
          <p:cNvCxnSpPr>
            <a:stCxn id="54" idx="2"/>
            <a:endCxn id="25" idx="3"/>
          </p:cNvCxnSpPr>
          <p:nvPr/>
        </p:nvCxnSpPr>
        <p:spPr>
          <a:xfrm rot="5400000">
            <a:off x="6161023" y="4196998"/>
            <a:ext cx="3314007" cy="1110607"/>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914400"/>
            <a:ext cx="9144000" cy="5943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6400800" y="3124200"/>
            <a:ext cx="2662908" cy="1077218"/>
          </a:xfrm>
          <a:prstGeom prst="rect">
            <a:avLst/>
          </a:prstGeom>
          <a:solidFill>
            <a:schemeClr val="bg1"/>
          </a:solidFill>
          <a:ln w="38100">
            <a:solidFill>
              <a:srgbClr val="FF0000"/>
            </a:solidFill>
          </a:ln>
        </p:spPr>
        <p:txBody>
          <a:bodyPr wrap="none" rtlCol="0">
            <a:spAutoFit/>
          </a:bodyPr>
          <a:lstStyle/>
          <a:p>
            <a:r>
              <a:rPr lang="en-US" sz="3200" dirty="0" smtClean="0">
                <a:solidFill>
                  <a:srgbClr val="FF0000"/>
                </a:solidFill>
              </a:rPr>
              <a:t>WATER</a:t>
            </a:r>
          </a:p>
          <a:p>
            <a:r>
              <a:rPr lang="en-US" sz="3200" dirty="0" smtClean="0">
                <a:solidFill>
                  <a:srgbClr val="FF0000"/>
                </a:solidFill>
              </a:rPr>
              <a:t>TEMPERATURE</a:t>
            </a:r>
            <a:endParaRPr lang="en-US" sz="3200" dirty="0">
              <a:solidFill>
                <a:srgbClr val="FF0000"/>
              </a:solidFill>
            </a:endParaRPr>
          </a:p>
        </p:txBody>
      </p:sp>
      <p:cxnSp>
        <p:nvCxnSpPr>
          <p:cNvPr id="82" name="Straight Arrow Connector 81"/>
          <p:cNvCxnSpPr>
            <a:stCxn id="77" idx="1"/>
            <a:endCxn id="9" idx="3"/>
          </p:cNvCxnSpPr>
          <p:nvPr/>
        </p:nvCxnSpPr>
        <p:spPr>
          <a:xfrm flipH="1" flipV="1">
            <a:off x="4477539" y="2303765"/>
            <a:ext cx="1923261" cy="135904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7" idx="1"/>
            <a:endCxn id="6" idx="3"/>
          </p:cNvCxnSpPr>
          <p:nvPr/>
        </p:nvCxnSpPr>
        <p:spPr>
          <a:xfrm flipH="1">
            <a:off x="4496437" y="3662809"/>
            <a:ext cx="1904363" cy="22647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7" idx="1"/>
            <a:endCxn id="5" idx="0"/>
          </p:cNvCxnSpPr>
          <p:nvPr/>
        </p:nvCxnSpPr>
        <p:spPr>
          <a:xfrm flipH="1">
            <a:off x="5421219" y="3662809"/>
            <a:ext cx="979581" cy="96460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7" idx="1"/>
            <a:endCxn id="84" idx="0"/>
          </p:cNvCxnSpPr>
          <p:nvPr/>
        </p:nvCxnSpPr>
        <p:spPr>
          <a:xfrm flipH="1">
            <a:off x="3152128" y="3662809"/>
            <a:ext cx="3248672" cy="134191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 name="Picture 7" descr="IMGP3670"/>
          <p:cNvPicPr>
            <a:picLocks noChangeAspect="1" noChangeArrowheads="1"/>
          </p:cNvPicPr>
          <p:nvPr/>
        </p:nvPicPr>
        <p:blipFill>
          <a:blip r:embed="rId9" cstate="print"/>
          <a:srcRect/>
          <a:stretch>
            <a:fillRect/>
          </a:stretch>
        </p:blipFill>
        <p:spPr bwMode="auto">
          <a:xfrm>
            <a:off x="4920765" y="4627416"/>
            <a:ext cx="1000908" cy="750681"/>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10" cstate="print"/>
          <a:srcRect/>
          <a:stretch>
            <a:fillRect/>
          </a:stretch>
        </p:blipFill>
        <p:spPr bwMode="auto">
          <a:xfrm>
            <a:off x="3495529" y="3513946"/>
            <a:ext cx="1000908" cy="750681"/>
          </a:xfrm>
          <a:prstGeom prst="roundRect">
            <a:avLst>
              <a:gd name="adj" fmla="val 8594"/>
            </a:avLst>
          </a:prstGeom>
          <a:solidFill>
            <a:srgbClr val="FFFFFF">
              <a:shade val="85000"/>
            </a:srgbClr>
          </a:solidFill>
          <a:ln w="38100">
            <a:solidFill>
              <a:schemeClr val="tx1"/>
            </a:solidFill>
          </a:ln>
          <a:effectLst/>
        </p:spPr>
      </p:pic>
      <p:pic>
        <p:nvPicPr>
          <p:cNvPr id="9" name="Picture 9" descr="chinook"/>
          <p:cNvPicPr>
            <a:picLocks noChangeAspect="1" noChangeArrowheads="1"/>
          </p:cNvPicPr>
          <p:nvPr/>
        </p:nvPicPr>
        <p:blipFill>
          <a:blip r:embed="rId11" cstate="print"/>
          <a:srcRect/>
          <a:stretch>
            <a:fillRect/>
          </a:stretch>
        </p:blipFill>
        <p:spPr bwMode="auto">
          <a:xfrm>
            <a:off x="3476631" y="1900305"/>
            <a:ext cx="1000908" cy="806920"/>
          </a:xfrm>
          <a:prstGeom prst="roundRect">
            <a:avLst>
              <a:gd name="adj" fmla="val 8594"/>
            </a:avLst>
          </a:prstGeom>
          <a:solidFill>
            <a:srgbClr val="FFFFFF">
              <a:shade val="85000"/>
            </a:srgbClr>
          </a:solidFill>
          <a:ln w="38100">
            <a:solidFill>
              <a:schemeClr val="tx1"/>
            </a:solidFill>
          </a:ln>
          <a:effectLst/>
        </p:spPr>
      </p:pic>
      <p:pic>
        <p:nvPicPr>
          <p:cNvPr id="84" name="Picture 6" descr="134-3487_IMG"/>
          <p:cNvPicPr>
            <a:picLocks noChangeAspect="1" noChangeArrowheads="1"/>
          </p:cNvPicPr>
          <p:nvPr/>
        </p:nvPicPr>
        <p:blipFill>
          <a:blip r:embed="rId12" cstate="print"/>
          <a:srcRect r="18421"/>
          <a:stretch>
            <a:fillRect/>
          </a:stretch>
        </p:blipFill>
        <p:spPr bwMode="auto">
          <a:xfrm rot="5400000">
            <a:off x="2270266" y="4500172"/>
            <a:ext cx="754617" cy="1009106"/>
          </a:xfrm>
          <a:prstGeom prst="roundRect">
            <a:avLst>
              <a:gd name="adj" fmla="val 8594"/>
            </a:avLst>
          </a:prstGeom>
          <a:solidFill>
            <a:srgbClr val="FFFFFF">
              <a:shade val="85000"/>
            </a:srgbClr>
          </a:solidFill>
          <a:ln w="38100">
            <a:solidFill>
              <a:schemeClr val="tx1"/>
            </a:solidFill>
          </a:ln>
          <a:effectLst/>
        </p:spPr>
      </p:pic>
    </p:spTree>
    <p:extLst>
      <p:ext uri="{BB962C8B-B14F-4D97-AF65-F5344CB8AC3E}">
        <p14:creationId xmlns:p14="http://schemas.microsoft.com/office/powerpoint/2010/main" val="375824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descr="C:\Documents and Settings\jbellmore\Desktop\My Files\Methow River\Methow Modeling\Trophic Productivity Model\M2_TPM_6-16-2012\Model Pics\Su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66" t="21941" r="9951" b="21342"/>
          <a:stretch/>
        </p:blipFill>
        <p:spPr bwMode="auto">
          <a:xfrm>
            <a:off x="4954057" y="6068342"/>
            <a:ext cx="922804" cy="660139"/>
          </a:xfrm>
          <a:prstGeom prst="roundRect">
            <a:avLst>
              <a:gd name="adj" fmla="val 8594"/>
            </a:avLst>
          </a:prstGeom>
          <a:solidFill>
            <a:srgbClr val="FFFFFF">
              <a:shade val="85000"/>
            </a:srgbClr>
          </a:solidFill>
          <a:ln w="38100">
            <a:solidFill>
              <a:schemeClr val="tx1"/>
            </a:solidFill>
          </a:ln>
          <a:effectLst/>
          <a:extLst/>
        </p:spPr>
      </p:pic>
      <p:cxnSp>
        <p:nvCxnSpPr>
          <p:cNvPr id="40" name="Elbow Connector 20"/>
          <p:cNvCxnSpPr/>
          <p:nvPr/>
        </p:nvCxnSpPr>
        <p:spPr>
          <a:xfrm rot="5400000">
            <a:off x="6161023" y="4196998"/>
            <a:ext cx="3314007" cy="1110607"/>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Structure</a:t>
            </a:r>
            <a:endParaRPr lang="en-US" sz="3600" i="1" dirty="0"/>
          </a:p>
        </p:txBody>
      </p:sp>
      <p:pic>
        <p:nvPicPr>
          <p:cNvPr id="5" name="Picture 7" descr="IMGP3670"/>
          <p:cNvPicPr>
            <a:picLocks noChangeAspect="1" noChangeArrowheads="1"/>
          </p:cNvPicPr>
          <p:nvPr/>
        </p:nvPicPr>
        <p:blipFill>
          <a:blip r:embed="rId4" cstate="print"/>
          <a:srcRect/>
          <a:stretch>
            <a:fillRect/>
          </a:stretch>
        </p:blipFill>
        <p:spPr bwMode="auto">
          <a:xfrm>
            <a:off x="4920765" y="4627416"/>
            <a:ext cx="1000908" cy="750681"/>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5" cstate="print"/>
          <a:srcRect/>
          <a:stretch>
            <a:fillRect/>
          </a:stretch>
        </p:blipFill>
        <p:spPr bwMode="auto">
          <a:xfrm>
            <a:off x="3495529" y="3513946"/>
            <a:ext cx="1000908" cy="750681"/>
          </a:xfrm>
          <a:prstGeom prst="roundRect">
            <a:avLst>
              <a:gd name="adj" fmla="val 8594"/>
            </a:avLst>
          </a:prstGeom>
          <a:solidFill>
            <a:srgbClr val="FFFFFF">
              <a:shade val="85000"/>
            </a:srgbClr>
          </a:solidFill>
          <a:ln w="38100">
            <a:solidFill>
              <a:schemeClr val="tx1"/>
            </a:solidFill>
          </a:ln>
          <a:effectLst/>
        </p:spPr>
      </p:pic>
      <p:pic>
        <p:nvPicPr>
          <p:cNvPr id="9" name="Picture 9" descr="chinook"/>
          <p:cNvPicPr>
            <a:picLocks noChangeAspect="1" noChangeArrowheads="1"/>
          </p:cNvPicPr>
          <p:nvPr/>
        </p:nvPicPr>
        <p:blipFill>
          <a:blip r:embed="rId6" cstate="print"/>
          <a:srcRect/>
          <a:stretch>
            <a:fillRect/>
          </a:stretch>
        </p:blipFill>
        <p:spPr bwMode="auto">
          <a:xfrm>
            <a:off x="3476631" y="1900305"/>
            <a:ext cx="1000908" cy="806920"/>
          </a:xfrm>
          <a:prstGeom prst="roundRect">
            <a:avLst>
              <a:gd name="adj" fmla="val 8594"/>
            </a:avLst>
          </a:prstGeom>
          <a:solidFill>
            <a:srgbClr val="FFFFFF">
              <a:shade val="85000"/>
            </a:srgbClr>
          </a:solidFill>
          <a:ln w="38100">
            <a:solidFill>
              <a:schemeClr val="tx1"/>
            </a:solidFill>
          </a:ln>
          <a:effectLst/>
        </p:spPr>
      </p:pic>
      <p:sp>
        <p:nvSpPr>
          <p:cNvPr id="78" name="Circular Arrow 77"/>
          <p:cNvSpPr/>
          <p:nvPr/>
        </p:nvSpPr>
        <p:spPr>
          <a:xfrm rot="14163255">
            <a:off x="3502001" y="2625316"/>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3310403">
            <a:off x="3460074" y="2625701"/>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ircular Arrow 79"/>
          <p:cNvSpPr/>
          <p:nvPr/>
        </p:nvSpPr>
        <p:spPr>
          <a:xfrm rot="495336">
            <a:off x="4162476"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ircular Arrow 80"/>
          <p:cNvSpPr/>
          <p:nvPr/>
        </p:nvSpPr>
        <p:spPr>
          <a:xfrm rot="11348188">
            <a:off x="4202075"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4" name="Picture 6" descr="134-3487_IMG"/>
          <p:cNvPicPr>
            <a:picLocks noChangeAspect="1" noChangeArrowheads="1"/>
          </p:cNvPicPr>
          <p:nvPr/>
        </p:nvPicPr>
        <p:blipFill>
          <a:blip r:embed="rId7" cstate="print"/>
          <a:srcRect r="18421"/>
          <a:stretch>
            <a:fillRect/>
          </a:stretch>
        </p:blipFill>
        <p:spPr bwMode="auto">
          <a:xfrm rot="5400000">
            <a:off x="2270266" y="4500172"/>
            <a:ext cx="754617" cy="1009106"/>
          </a:xfrm>
          <a:prstGeom prst="roundRect">
            <a:avLst>
              <a:gd name="adj" fmla="val 8594"/>
            </a:avLst>
          </a:prstGeom>
          <a:solidFill>
            <a:srgbClr val="FFFFFF">
              <a:shade val="85000"/>
            </a:srgbClr>
          </a:solidFill>
          <a:ln w="38100">
            <a:solidFill>
              <a:schemeClr val="tx1"/>
            </a:solidFill>
          </a:ln>
          <a:effectLst/>
        </p:spPr>
      </p:pic>
      <p:sp>
        <p:nvSpPr>
          <p:cNvPr id="97" name="Circular Arrow 96"/>
          <p:cNvSpPr/>
          <p:nvPr/>
        </p:nvSpPr>
        <p:spPr>
          <a:xfrm rot="21104664" flipH="1">
            <a:off x="2823915"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ular Arrow 97"/>
          <p:cNvSpPr/>
          <p:nvPr/>
        </p:nvSpPr>
        <p:spPr>
          <a:xfrm rot="10251812" flipH="1">
            <a:off x="2803754"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a:off x="1947816" y="1613660"/>
            <a:ext cx="4124644" cy="410134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sp>
        <p:nvSpPr>
          <p:cNvPr id="103" name="TextBox 102"/>
          <p:cNvSpPr txBox="1"/>
          <p:nvPr/>
        </p:nvSpPr>
        <p:spPr>
          <a:xfrm>
            <a:off x="2317712" y="1593744"/>
            <a:ext cx="1928157" cy="323165"/>
          </a:xfrm>
          <a:prstGeom prst="rect">
            <a:avLst/>
          </a:prstGeom>
          <a:noFill/>
        </p:spPr>
        <p:txBody>
          <a:bodyPr wrap="none" rtlCol="0">
            <a:spAutoFit/>
          </a:bodyPr>
          <a:lstStyle/>
          <a:p>
            <a:r>
              <a:rPr lang="en-US" sz="1500" b="1" u="sng" dirty="0" smtClean="0"/>
              <a:t>FRESHWATER SYSTEM</a:t>
            </a:r>
            <a:endParaRPr lang="en-US" sz="1500" b="1" u="sng" dirty="0"/>
          </a:p>
        </p:txBody>
      </p:sp>
      <p:sp>
        <p:nvSpPr>
          <p:cNvPr id="25" name="Rounded Rectangle 24"/>
          <p:cNvSpPr/>
          <p:nvPr/>
        </p:nvSpPr>
        <p:spPr>
          <a:xfrm>
            <a:off x="6124888" y="6068342"/>
            <a:ext cx="1137834" cy="68192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NUTRIENTS</a:t>
            </a:r>
            <a:endParaRPr lang="en-US" sz="1400" b="1" dirty="0">
              <a:solidFill>
                <a:schemeClr val="tx1"/>
              </a:solidFill>
            </a:endParaRPr>
          </a:p>
        </p:txBody>
      </p:sp>
      <p:cxnSp>
        <p:nvCxnSpPr>
          <p:cNvPr id="26" name="Straight Arrow Connector 25"/>
          <p:cNvCxnSpPr>
            <a:stCxn id="24" idx="0"/>
            <a:endCxn id="5" idx="2"/>
          </p:cNvCxnSpPr>
          <p:nvPr/>
        </p:nvCxnSpPr>
        <p:spPr>
          <a:xfrm flipV="1">
            <a:off x="5415459" y="5378097"/>
            <a:ext cx="5760"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0"/>
            <a:endCxn id="5" idx="2"/>
          </p:cNvCxnSpPr>
          <p:nvPr/>
        </p:nvCxnSpPr>
        <p:spPr>
          <a:xfrm flipH="1" flipV="1">
            <a:off x="5421219" y="5378097"/>
            <a:ext cx="1272586"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4" descr="http://www.aquabounty.com/images/Eyed%20salmon%20egg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8878" y="2012732"/>
            <a:ext cx="860265" cy="565893"/>
          </a:xfrm>
          <a:prstGeom prst="roundRect">
            <a:avLst>
              <a:gd name="adj" fmla="val 8594"/>
            </a:avLst>
          </a:prstGeom>
          <a:solidFill>
            <a:srgbClr val="FFFFFF">
              <a:shade val="85000"/>
            </a:srgbClr>
          </a:solidFill>
          <a:ln w="38100">
            <a:solidFill>
              <a:schemeClr val="tx1"/>
            </a:solidFill>
          </a:ln>
          <a:effectLst/>
          <a:extLst/>
        </p:spPr>
      </p:pic>
      <p:pic>
        <p:nvPicPr>
          <p:cNvPr id="37" name="Picture 2" descr="C:\Documents and Settings\jbellmore\Desktop\My Files\Methow River\Methow Modeling\Trophic Productivity Model\TPM_9-1-2012\Model Pics\Salmon carcas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64152" y="2825802"/>
            <a:ext cx="860265" cy="561738"/>
          </a:xfrm>
          <a:prstGeom prst="roundRect">
            <a:avLst>
              <a:gd name="adj" fmla="val 8594"/>
            </a:avLst>
          </a:prstGeom>
          <a:solidFill>
            <a:srgbClr val="FFFFFF">
              <a:shade val="85000"/>
            </a:srgbClr>
          </a:solidFill>
          <a:ln w="38100">
            <a:solidFill>
              <a:schemeClr val="tx1"/>
            </a:solidFill>
          </a:ln>
          <a:effectLst/>
          <a:extLst/>
        </p:spPr>
      </p:pic>
      <p:cxnSp>
        <p:nvCxnSpPr>
          <p:cNvPr id="38" name="Straight Arrow Connector 37"/>
          <p:cNvCxnSpPr>
            <a:stCxn id="37" idx="2"/>
            <a:endCxn id="25" idx="0"/>
          </p:cNvCxnSpPr>
          <p:nvPr/>
        </p:nvCxnSpPr>
        <p:spPr>
          <a:xfrm flipH="1">
            <a:off x="6693805" y="3387540"/>
            <a:ext cx="480" cy="26808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1"/>
            <a:endCxn id="6" idx="3"/>
          </p:cNvCxnSpPr>
          <p:nvPr/>
        </p:nvCxnSpPr>
        <p:spPr>
          <a:xfrm flipH="1">
            <a:off x="4496437" y="3106671"/>
            <a:ext cx="1767715" cy="78261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a:endCxn id="9" idx="3"/>
          </p:cNvCxnSpPr>
          <p:nvPr/>
        </p:nvCxnSpPr>
        <p:spPr>
          <a:xfrm flipH="1" flipV="1">
            <a:off x="4477539" y="2303765"/>
            <a:ext cx="1786613" cy="802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1"/>
            <a:endCxn id="9" idx="3"/>
          </p:cNvCxnSpPr>
          <p:nvPr/>
        </p:nvCxnSpPr>
        <p:spPr>
          <a:xfrm flipH="1">
            <a:off x="4477539" y="2295679"/>
            <a:ext cx="1781339" cy="80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1" idx="3"/>
            <a:endCxn id="9" idx="1"/>
          </p:cNvCxnSpPr>
          <p:nvPr/>
        </p:nvCxnSpPr>
        <p:spPr>
          <a:xfrm>
            <a:off x="1611342" y="2303344"/>
            <a:ext cx="1865289" cy="4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7" descr="https://encrypted-tbn3.gstatic.com/images?q=tbn:ANd9GcQ4Tk16jETF2CKNoYLUbjk5-Fz6f-sTIsuZNb1NWs28yYxY6Xe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851230" y="2309125"/>
            <a:ext cx="1044199" cy="786173"/>
          </a:xfrm>
          <a:prstGeom prst="roundRect">
            <a:avLst>
              <a:gd name="adj" fmla="val 8594"/>
            </a:avLst>
          </a:prstGeom>
          <a:solidFill>
            <a:srgbClr val="FFFFFF">
              <a:shade val="85000"/>
            </a:srgbClr>
          </a:solidFill>
          <a:ln w="38100">
            <a:solidFill>
              <a:schemeClr val="tx1"/>
            </a:solidFill>
          </a:ln>
          <a:effectLst/>
          <a:extLst/>
        </p:spPr>
      </p:pic>
      <p:cxnSp>
        <p:nvCxnSpPr>
          <p:cNvPr id="55" name="Straight Arrow Connector 54"/>
          <p:cNvCxnSpPr>
            <a:stCxn id="54" idx="3"/>
            <a:endCxn id="36" idx="3"/>
          </p:cNvCxnSpPr>
          <p:nvPr/>
        </p:nvCxnSpPr>
        <p:spPr>
          <a:xfrm flipH="1" flipV="1">
            <a:off x="7119143" y="2295679"/>
            <a:ext cx="732087" cy="40653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3"/>
            <a:endCxn id="37" idx="3"/>
          </p:cNvCxnSpPr>
          <p:nvPr/>
        </p:nvCxnSpPr>
        <p:spPr>
          <a:xfrm flipH="1">
            <a:off x="7124417" y="2702212"/>
            <a:ext cx="726813" cy="4044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20"/>
          <p:cNvCxnSpPr>
            <a:stCxn id="54" idx="0"/>
            <a:endCxn id="101" idx="0"/>
          </p:cNvCxnSpPr>
          <p:nvPr/>
        </p:nvCxnSpPr>
        <p:spPr>
          <a:xfrm rot="16200000" flipV="1">
            <a:off x="4530904" y="-1533301"/>
            <a:ext cx="417261" cy="7267591"/>
          </a:xfrm>
          <a:prstGeom prst="bentConnector3">
            <a:avLst>
              <a:gd name="adj1" fmla="val 22279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5" name="Picture 4" descr="http://www.crystalmaster.co.uk/siteimages/alder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5366" y="4314498"/>
            <a:ext cx="969354" cy="1383194"/>
          </a:xfrm>
          <a:prstGeom prst="roundRect">
            <a:avLst>
              <a:gd name="adj" fmla="val 4167"/>
            </a:avLst>
          </a:prstGeom>
          <a:solidFill>
            <a:srgbClr val="FFFFFF"/>
          </a:solidFill>
          <a:ln w="38100" cap="sq">
            <a:solidFill>
              <a:srgbClr val="292929"/>
            </a:solidFill>
            <a:miter lim="800000"/>
          </a:ln>
          <a:effectLst/>
          <a:extLst/>
        </p:spPr>
      </p:pic>
      <p:cxnSp>
        <p:nvCxnSpPr>
          <p:cNvPr id="66" name="Straight Arrow Connector 65"/>
          <p:cNvCxnSpPr>
            <a:stCxn id="65" idx="0"/>
            <a:endCxn id="101" idx="2"/>
          </p:cNvCxnSpPr>
          <p:nvPr/>
        </p:nvCxnSpPr>
        <p:spPr>
          <a:xfrm flipH="1" flipV="1">
            <a:off x="1105738" y="2714824"/>
            <a:ext cx="4305" cy="159967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a:endCxn id="84" idx="2"/>
          </p:cNvCxnSpPr>
          <p:nvPr/>
        </p:nvCxnSpPr>
        <p:spPr>
          <a:xfrm flipV="1">
            <a:off x="1594720" y="5004726"/>
            <a:ext cx="548302" cy="13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20"/>
          <p:cNvCxnSpPr>
            <a:stCxn id="65" idx="2"/>
            <a:endCxn id="24" idx="1"/>
          </p:cNvCxnSpPr>
          <p:nvPr/>
        </p:nvCxnSpPr>
        <p:spPr>
          <a:xfrm rot="16200000" flipH="1">
            <a:off x="2681690" y="4126045"/>
            <a:ext cx="700720" cy="384401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0" y="914400"/>
            <a:ext cx="9144000" cy="5943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3352800" y="2123182"/>
            <a:ext cx="2662908" cy="1077218"/>
          </a:xfrm>
          <a:prstGeom prst="rect">
            <a:avLst/>
          </a:prstGeom>
          <a:solidFill>
            <a:schemeClr val="bg1"/>
          </a:solidFill>
          <a:ln w="38100">
            <a:solidFill>
              <a:srgbClr val="FF0000"/>
            </a:solidFill>
          </a:ln>
        </p:spPr>
        <p:txBody>
          <a:bodyPr wrap="none" rtlCol="0">
            <a:spAutoFit/>
          </a:bodyPr>
          <a:lstStyle/>
          <a:p>
            <a:r>
              <a:rPr lang="en-US" sz="3200" dirty="0" smtClean="0">
                <a:solidFill>
                  <a:srgbClr val="FF0000"/>
                </a:solidFill>
              </a:rPr>
              <a:t>AIR</a:t>
            </a:r>
          </a:p>
          <a:p>
            <a:r>
              <a:rPr lang="en-US" sz="3200" dirty="0" smtClean="0">
                <a:solidFill>
                  <a:srgbClr val="FF0000"/>
                </a:solidFill>
              </a:rPr>
              <a:t>TEMPERATURE</a:t>
            </a:r>
          </a:p>
        </p:txBody>
      </p:sp>
      <p:cxnSp>
        <p:nvCxnSpPr>
          <p:cNvPr id="91" name="Straight Arrow Connector 90"/>
          <p:cNvCxnSpPr>
            <a:stCxn id="77" idx="1"/>
            <a:endCxn id="101" idx="3"/>
          </p:cNvCxnSpPr>
          <p:nvPr/>
        </p:nvCxnSpPr>
        <p:spPr>
          <a:xfrm flipH="1" flipV="1">
            <a:off x="1611342" y="2303344"/>
            <a:ext cx="1741458" cy="35844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1" name="Picture 2" descr="C:\Users\Ryan\Pictures\Presentation Photos\IMGP3878.JPG"/>
          <p:cNvPicPr>
            <a:picLocks noChangeAspect="1" noChangeArrowheads="1"/>
          </p:cNvPicPr>
          <p:nvPr/>
        </p:nvPicPr>
        <p:blipFill>
          <a:blip r:embed="rId12" cstate="print"/>
          <a:srcRect t="15259" b="23703"/>
          <a:stretch>
            <a:fillRect/>
          </a:stretch>
        </p:blipFill>
        <p:spPr bwMode="auto">
          <a:xfrm>
            <a:off x="600134" y="1891864"/>
            <a:ext cx="1011208" cy="822960"/>
          </a:xfrm>
          <a:prstGeom prst="roundRect">
            <a:avLst>
              <a:gd name="adj" fmla="val 4167"/>
            </a:avLst>
          </a:prstGeom>
          <a:solidFill>
            <a:srgbClr val="FFFFFF"/>
          </a:solidFill>
          <a:ln w="38100" cap="sq">
            <a:solidFill>
              <a:schemeClr val="tx1"/>
            </a:solidFill>
            <a:miter lim="800000"/>
          </a:ln>
          <a:effectLst/>
        </p:spPr>
      </p:pic>
    </p:spTree>
    <p:extLst>
      <p:ext uri="{BB962C8B-B14F-4D97-AF65-F5344CB8AC3E}">
        <p14:creationId xmlns:p14="http://schemas.microsoft.com/office/powerpoint/2010/main" val="1762832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descr="C:\Documents and Settings\jbellmore\Desktop\My Files\Methow River\Methow Modeling\Trophic Productivity Model\M2_TPM_6-16-2012\Model Pics\Su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66" t="21941" r="9951" b="21342"/>
          <a:stretch/>
        </p:blipFill>
        <p:spPr bwMode="auto">
          <a:xfrm>
            <a:off x="4954057" y="6068342"/>
            <a:ext cx="922804" cy="660139"/>
          </a:xfrm>
          <a:prstGeom prst="roundRect">
            <a:avLst>
              <a:gd name="adj" fmla="val 8594"/>
            </a:avLst>
          </a:prstGeom>
          <a:solidFill>
            <a:srgbClr val="FFFFFF">
              <a:shade val="85000"/>
            </a:srgbClr>
          </a:solidFill>
          <a:ln w="38100">
            <a:solidFill>
              <a:schemeClr val="tx1"/>
            </a:solidFill>
          </a:ln>
          <a:effectLst/>
          <a:extLst/>
        </p:spPr>
      </p:pic>
      <p:pic>
        <p:nvPicPr>
          <p:cNvPr id="54" name="Picture 7" descr="https://encrypted-tbn3.gstatic.com/images?q=tbn:ANd9GcQ4Tk16jETF2CKNoYLUbjk5-Fz6f-sTIsuZNb1NWs28yYxY6Xe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51230" y="2309125"/>
            <a:ext cx="1044199" cy="786173"/>
          </a:xfrm>
          <a:prstGeom prst="roundRect">
            <a:avLst>
              <a:gd name="adj" fmla="val 8594"/>
            </a:avLst>
          </a:prstGeom>
          <a:solidFill>
            <a:srgbClr val="FFFFFF">
              <a:shade val="85000"/>
            </a:srgbClr>
          </a:solidFill>
          <a:ln w="38100">
            <a:solidFill>
              <a:schemeClr val="tx1"/>
            </a:solidFill>
          </a:ln>
          <a:effectLst/>
          <a:extLst/>
        </p:spPr>
      </p:pic>
      <p:cxnSp>
        <p:nvCxnSpPr>
          <p:cNvPr id="43" name="Elbow Connector 20"/>
          <p:cNvCxnSpPr/>
          <p:nvPr/>
        </p:nvCxnSpPr>
        <p:spPr>
          <a:xfrm rot="5400000">
            <a:off x="6161023" y="4196998"/>
            <a:ext cx="3314007" cy="1110607"/>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Structure</a:t>
            </a:r>
            <a:endParaRPr lang="en-US" sz="3600" i="1" dirty="0"/>
          </a:p>
        </p:txBody>
      </p:sp>
      <p:pic>
        <p:nvPicPr>
          <p:cNvPr id="5" name="Picture 7" descr="IMGP3670"/>
          <p:cNvPicPr>
            <a:picLocks noChangeAspect="1" noChangeArrowheads="1"/>
          </p:cNvPicPr>
          <p:nvPr/>
        </p:nvPicPr>
        <p:blipFill>
          <a:blip r:embed="rId5" cstate="print"/>
          <a:srcRect/>
          <a:stretch>
            <a:fillRect/>
          </a:stretch>
        </p:blipFill>
        <p:spPr bwMode="auto">
          <a:xfrm>
            <a:off x="4920765" y="4627416"/>
            <a:ext cx="1000908" cy="750681"/>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6" cstate="print"/>
          <a:srcRect/>
          <a:stretch>
            <a:fillRect/>
          </a:stretch>
        </p:blipFill>
        <p:spPr bwMode="auto">
          <a:xfrm>
            <a:off x="3495529" y="3513946"/>
            <a:ext cx="1000908" cy="750681"/>
          </a:xfrm>
          <a:prstGeom prst="roundRect">
            <a:avLst>
              <a:gd name="adj" fmla="val 8594"/>
            </a:avLst>
          </a:prstGeom>
          <a:solidFill>
            <a:srgbClr val="FFFFFF">
              <a:shade val="85000"/>
            </a:srgbClr>
          </a:solidFill>
          <a:ln w="38100">
            <a:solidFill>
              <a:schemeClr val="tx1"/>
            </a:solidFill>
          </a:ln>
          <a:effectLst/>
        </p:spPr>
      </p:pic>
      <p:pic>
        <p:nvPicPr>
          <p:cNvPr id="9" name="Picture 9" descr="chinook"/>
          <p:cNvPicPr>
            <a:picLocks noChangeAspect="1" noChangeArrowheads="1"/>
          </p:cNvPicPr>
          <p:nvPr/>
        </p:nvPicPr>
        <p:blipFill>
          <a:blip r:embed="rId7" cstate="print"/>
          <a:srcRect/>
          <a:stretch>
            <a:fillRect/>
          </a:stretch>
        </p:blipFill>
        <p:spPr bwMode="auto">
          <a:xfrm>
            <a:off x="3476631" y="1900305"/>
            <a:ext cx="1000908" cy="806920"/>
          </a:xfrm>
          <a:prstGeom prst="roundRect">
            <a:avLst>
              <a:gd name="adj" fmla="val 8594"/>
            </a:avLst>
          </a:prstGeom>
          <a:solidFill>
            <a:srgbClr val="FFFFFF">
              <a:shade val="85000"/>
            </a:srgbClr>
          </a:solidFill>
          <a:ln w="38100">
            <a:solidFill>
              <a:schemeClr val="tx1"/>
            </a:solidFill>
          </a:ln>
          <a:effectLst/>
        </p:spPr>
      </p:pic>
      <p:sp>
        <p:nvSpPr>
          <p:cNvPr id="78" name="Circular Arrow 77"/>
          <p:cNvSpPr/>
          <p:nvPr/>
        </p:nvSpPr>
        <p:spPr>
          <a:xfrm rot="14163255">
            <a:off x="3502001" y="2625316"/>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3310403">
            <a:off x="3460074" y="2625701"/>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ircular Arrow 79"/>
          <p:cNvSpPr/>
          <p:nvPr/>
        </p:nvSpPr>
        <p:spPr>
          <a:xfrm rot="495336">
            <a:off x="4162476"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ircular Arrow 80"/>
          <p:cNvSpPr/>
          <p:nvPr/>
        </p:nvSpPr>
        <p:spPr>
          <a:xfrm rot="11348188">
            <a:off x="4202075"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4" name="Picture 6" descr="134-3487_IMG"/>
          <p:cNvPicPr>
            <a:picLocks noChangeAspect="1" noChangeArrowheads="1"/>
          </p:cNvPicPr>
          <p:nvPr/>
        </p:nvPicPr>
        <p:blipFill>
          <a:blip r:embed="rId8" cstate="print"/>
          <a:srcRect r="18421"/>
          <a:stretch>
            <a:fillRect/>
          </a:stretch>
        </p:blipFill>
        <p:spPr bwMode="auto">
          <a:xfrm rot="5400000">
            <a:off x="2270266" y="4500172"/>
            <a:ext cx="754617" cy="1009106"/>
          </a:xfrm>
          <a:prstGeom prst="roundRect">
            <a:avLst>
              <a:gd name="adj" fmla="val 8594"/>
            </a:avLst>
          </a:prstGeom>
          <a:solidFill>
            <a:srgbClr val="FFFFFF">
              <a:shade val="85000"/>
            </a:srgbClr>
          </a:solidFill>
          <a:ln w="38100">
            <a:solidFill>
              <a:schemeClr val="tx1"/>
            </a:solidFill>
          </a:ln>
          <a:effectLst/>
        </p:spPr>
      </p:pic>
      <p:sp>
        <p:nvSpPr>
          <p:cNvPr id="97" name="Circular Arrow 96"/>
          <p:cNvSpPr/>
          <p:nvPr/>
        </p:nvSpPr>
        <p:spPr>
          <a:xfrm rot="21104664" flipH="1">
            <a:off x="2823915"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ular Arrow 97"/>
          <p:cNvSpPr/>
          <p:nvPr/>
        </p:nvSpPr>
        <p:spPr>
          <a:xfrm rot="10251812" flipH="1">
            <a:off x="2803754"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a:off x="1947816" y="1613660"/>
            <a:ext cx="4124644" cy="410134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sp>
        <p:nvSpPr>
          <p:cNvPr id="103" name="TextBox 102"/>
          <p:cNvSpPr txBox="1"/>
          <p:nvPr/>
        </p:nvSpPr>
        <p:spPr>
          <a:xfrm>
            <a:off x="2317712" y="1593744"/>
            <a:ext cx="1928157" cy="323165"/>
          </a:xfrm>
          <a:prstGeom prst="rect">
            <a:avLst/>
          </a:prstGeom>
          <a:noFill/>
        </p:spPr>
        <p:txBody>
          <a:bodyPr wrap="none" rtlCol="0">
            <a:spAutoFit/>
          </a:bodyPr>
          <a:lstStyle/>
          <a:p>
            <a:r>
              <a:rPr lang="en-US" sz="1500" b="1" u="sng" dirty="0" smtClean="0"/>
              <a:t>FRESHWATER SYSTEM</a:t>
            </a:r>
            <a:endParaRPr lang="en-US" sz="1500" b="1" u="sng" dirty="0"/>
          </a:p>
        </p:txBody>
      </p:sp>
      <p:sp>
        <p:nvSpPr>
          <p:cNvPr id="25" name="Rounded Rectangle 24"/>
          <p:cNvSpPr/>
          <p:nvPr/>
        </p:nvSpPr>
        <p:spPr>
          <a:xfrm>
            <a:off x="6124888" y="6068342"/>
            <a:ext cx="1137834" cy="68192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NUTRIENTS</a:t>
            </a:r>
            <a:endParaRPr lang="en-US" sz="1400" b="1" dirty="0">
              <a:solidFill>
                <a:schemeClr val="tx1"/>
              </a:solidFill>
            </a:endParaRPr>
          </a:p>
        </p:txBody>
      </p:sp>
      <p:cxnSp>
        <p:nvCxnSpPr>
          <p:cNvPr id="26" name="Straight Arrow Connector 25"/>
          <p:cNvCxnSpPr>
            <a:stCxn id="24" idx="0"/>
            <a:endCxn id="5" idx="2"/>
          </p:cNvCxnSpPr>
          <p:nvPr/>
        </p:nvCxnSpPr>
        <p:spPr>
          <a:xfrm flipV="1">
            <a:off x="5415459" y="5378097"/>
            <a:ext cx="5760"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0"/>
            <a:endCxn id="5" idx="2"/>
          </p:cNvCxnSpPr>
          <p:nvPr/>
        </p:nvCxnSpPr>
        <p:spPr>
          <a:xfrm flipH="1" flipV="1">
            <a:off x="5421219" y="5378097"/>
            <a:ext cx="1272586"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4" descr="http://www.aquabounty.com/images/Eyed%20salmon%20egg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8878" y="2012732"/>
            <a:ext cx="860265" cy="565893"/>
          </a:xfrm>
          <a:prstGeom prst="roundRect">
            <a:avLst>
              <a:gd name="adj" fmla="val 8594"/>
            </a:avLst>
          </a:prstGeom>
          <a:solidFill>
            <a:srgbClr val="FFFFFF">
              <a:shade val="85000"/>
            </a:srgbClr>
          </a:solidFill>
          <a:ln w="38100">
            <a:solidFill>
              <a:schemeClr val="tx1"/>
            </a:solidFill>
          </a:ln>
          <a:effectLst/>
          <a:extLst/>
        </p:spPr>
      </p:pic>
      <p:pic>
        <p:nvPicPr>
          <p:cNvPr id="37" name="Picture 2" descr="C:\Documents and Settings\jbellmore\Desktop\My Files\Methow River\Methow Modeling\Trophic Productivity Model\TPM_9-1-2012\Model Pics\Salmon carcas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4152" y="2825802"/>
            <a:ext cx="860265" cy="561738"/>
          </a:xfrm>
          <a:prstGeom prst="roundRect">
            <a:avLst>
              <a:gd name="adj" fmla="val 8594"/>
            </a:avLst>
          </a:prstGeom>
          <a:solidFill>
            <a:srgbClr val="FFFFFF">
              <a:shade val="85000"/>
            </a:srgbClr>
          </a:solidFill>
          <a:ln w="38100">
            <a:solidFill>
              <a:schemeClr val="tx1"/>
            </a:solidFill>
          </a:ln>
          <a:effectLst/>
          <a:extLst/>
        </p:spPr>
      </p:pic>
      <p:cxnSp>
        <p:nvCxnSpPr>
          <p:cNvPr id="38" name="Straight Arrow Connector 37"/>
          <p:cNvCxnSpPr>
            <a:stCxn id="37" idx="2"/>
            <a:endCxn id="25" idx="0"/>
          </p:cNvCxnSpPr>
          <p:nvPr/>
        </p:nvCxnSpPr>
        <p:spPr>
          <a:xfrm flipH="1">
            <a:off x="6693805" y="3387540"/>
            <a:ext cx="480" cy="26808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1"/>
            <a:endCxn id="6" idx="3"/>
          </p:cNvCxnSpPr>
          <p:nvPr/>
        </p:nvCxnSpPr>
        <p:spPr>
          <a:xfrm flipH="1">
            <a:off x="4496437" y="3106671"/>
            <a:ext cx="1767715" cy="78261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a:endCxn id="9" idx="3"/>
          </p:cNvCxnSpPr>
          <p:nvPr/>
        </p:nvCxnSpPr>
        <p:spPr>
          <a:xfrm flipH="1" flipV="1">
            <a:off x="4477539" y="2303765"/>
            <a:ext cx="1786613" cy="802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1"/>
            <a:endCxn id="9" idx="3"/>
          </p:cNvCxnSpPr>
          <p:nvPr/>
        </p:nvCxnSpPr>
        <p:spPr>
          <a:xfrm flipH="1">
            <a:off x="4477539" y="2295679"/>
            <a:ext cx="1781339" cy="80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1" idx="3"/>
            <a:endCxn id="9" idx="1"/>
          </p:cNvCxnSpPr>
          <p:nvPr/>
        </p:nvCxnSpPr>
        <p:spPr>
          <a:xfrm>
            <a:off x="1611342" y="2303344"/>
            <a:ext cx="1865289" cy="4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4" idx="3"/>
            <a:endCxn id="36" idx="3"/>
          </p:cNvCxnSpPr>
          <p:nvPr/>
        </p:nvCxnSpPr>
        <p:spPr>
          <a:xfrm flipH="1" flipV="1">
            <a:off x="7119143" y="2295679"/>
            <a:ext cx="732087" cy="40653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3"/>
            <a:endCxn id="37" idx="3"/>
          </p:cNvCxnSpPr>
          <p:nvPr/>
        </p:nvCxnSpPr>
        <p:spPr>
          <a:xfrm flipH="1">
            <a:off x="7124417" y="2702212"/>
            <a:ext cx="726813" cy="4044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20"/>
          <p:cNvCxnSpPr>
            <a:stCxn id="54" idx="0"/>
            <a:endCxn id="101" idx="0"/>
          </p:cNvCxnSpPr>
          <p:nvPr/>
        </p:nvCxnSpPr>
        <p:spPr>
          <a:xfrm rot="16200000" flipV="1">
            <a:off x="4530904" y="-1533301"/>
            <a:ext cx="417261" cy="7267591"/>
          </a:xfrm>
          <a:prstGeom prst="bentConnector3">
            <a:avLst>
              <a:gd name="adj1" fmla="val 22279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5" idx="0"/>
            <a:endCxn id="101" idx="2"/>
          </p:cNvCxnSpPr>
          <p:nvPr/>
        </p:nvCxnSpPr>
        <p:spPr>
          <a:xfrm flipH="1" flipV="1">
            <a:off x="1105738" y="2714824"/>
            <a:ext cx="4305" cy="159967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a:endCxn id="84" idx="2"/>
          </p:cNvCxnSpPr>
          <p:nvPr/>
        </p:nvCxnSpPr>
        <p:spPr>
          <a:xfrm flipV="1">
            <a:off x="1594720" y="5004726"/>
            <a:ext cx="548302" cy="13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20"/>
          <p:cNvCxnSpPr>
            <a:stCxn id="65" idx="2"/>
            <a:endCxn id="24" idx="1"/>
          </p:cNvCxnSpPr>
          <p:nvPr/>
        </p:nvCxnSpPr>
        <p:spPr>
          <a:xfrm rot="16200000" flipH="1">
            <a:off x="2681690" y="4126045"/>
            <a:ext cx="700720" cy="384401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0" y="914400"/>
            <a:ext cx="9144000" cy="5943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496164" y="3131403"/>
            <a:ext cx="1761636" cy="830997"/>
          </a:xfrm>
          <a:prstGeom prst="rect">
            <a:avLst/>
          </a:prstGeom>
          <a:solidFill>
            <a:schemeClr val="bg1"/>
          </a:solidFill>
          <a:ln w="38100">
            <a:solidFill>
              <a:srgbClr val="FF0000"/>
            </a:solidFill>
          </a:ln>
        </p:spPr>
        <p:txBody>
          <a:bodyPr wrap="none" rtlCol="0">
            <a:spAutoFit/>
          </a:bodyPr>
          <a:lstStyle/>
          <a:p>
            <a:r>
              <a:rPr lang="en-US" sz="2400" dirty="0" smtClean="0">
                <a:solidFill>
                  <a:srgbClr val="FF0000"/>
                </a:solidFill>
              </a:rPr>
              <a:t>RIPARIAN</a:t>
            </a:r>
            <a:endParaRPr lang="en-US" sz="2400" dirty="0">
              <a:solidFill>
                <a:srgbClr val="FF0000"/>
              </a:solidFill>
            </a:endParaRPr>
          </a:p>
          <a:p>
            <a:r>
              <a:rPr lang="en-US" sz="2400" dirty="0" smtClean="0">
                <a:solidFill>
                  <a:srgbClr val="FF0000"/>
                </a:solidFill>
              </a:rPr>
              <a:t>VEGETATION</a:t>
            </a:r>
            <a:endParaRPr lang="en-US" sz="2400" dirty="0">
              <a:solidFill>
                <a:srgbClr val="FF0000"/>
              </a:solidFill>
            </a:endParaRPr>
          </a:p>
        </p:txBody>
      </p:sp>
      <p:cxnSp>
        <p:nvCxnSpPr>
          <p:cNvPr id="44" name="Straight Arrow Connector 43"/>
          <p:cNvCxnSpPr>
            <a:stCxn id="40" idx="1"/>
            <a:endCxn id="65" idx="3"/>
          </p:cNvCxnSpPr>
          <p:nvPr/>
        </p:nvCxnSpPr>
        <p:spPr>
          <a:xfrm flipH="1">
            <a:off x="1594720" y="3546902"/>
            <a:ext cx="1901444" cy="145919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0" idx="1"/>
            <a:endCxn id="101" idx="3"/>
          </p:cNvCxnSpPr>
          <p:nvPr/>
        </p:nvCxnSpPr>
        <p:spPr>
          <a:xfrm flipH="1" flipV="1">
            <a:off x="1611342" y="2303344"/>
            <a:ext cx="1884822" cy="124355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1" name="Picture 2" descr="C:\Users\Ryan\Pictures\Presentation Photos\IMGP3878.JPG"/>
          <p:cNvPicPr>
            <a:picLocks noChangeAspect="1" noChangeArrowheads="1"/>
          </p:cNvPicPr>
          <p:nvPr/>
        </p:nvPicPr>
        <p:blipFill>
          <a:blip r:embed="rId11" cstate="print"/>
          <a:srcRect t="15259" b="23703"/>
          <a:stretch>
            <a:fillRect/>
          </a:stretch>
        </p:blipFill>
        <p:spPr bwMode="auto">
          <a:xfrm>
            <a:off x="600134" y="1891864"/>
            <a:ext cx="1011208" cy="822960"/>
          </a:xfrm>
          <a:prstGeom prst="roundRect">
            <a:avLst>
              <a:gd name="adj" fmla="val 4167"/>
            </a:avLst>
          </a:prstGeom>
          <a:solidFill>
            <a:srgbClr val="FFFFFF"/>
          </a:solidFill>
          <a:ln w="38100" cap="sq">
            <a:solidFill>
              <a:schemeClr val="tx1"/>
            </a:solidFill>
            <a:miter lim="800000"/>
          </a:ln>
          <a:effectLst/>
        </p:spPr>
      </p:pic>
      <p:pic>
        <p:nvPicPr>
          <p:cNvPr id="65" name="Picture 4" descr="http://www.crystalmaster.co.uk/siteimages/alder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5366" y="4314498"/>
            <a:ext cx="969354" cy="1383194"/>
          </a:xfrm>
          <a:prstGeom prst="roundRect">
            <a:avLst>
              <a:gd name="adj" fmla="val 4167"/>
            </a:avLst>
          </a:prstGeom>
          <a:solidFill>
            <a:srgbClr val="FFFFFF"/>
          </a:solidFill>
          <a:ln w="38100" cap="sq">
            <a:solidFill>
              <a:srgbClr val="292929"/>
            </a:solidFill>
            <a:miter lim="800000"/>
          </a:ln>
          <a:effectLst/>
          <a:extLst/>
        </p:spPr>
      </p:pic>
      <p:pic>
        <p:nvPicPr>
          <p:cNvPr id="47" name="Picture 6" descr="http://awwatersheds.org/cms/assets/riparian-zone.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10199" y="2438400"/>
            <a:ext cx="2986215" cy="2209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3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2" descr="C:\Users\Ryan\Pictures\Presentation Photos\IMGP3878.JPG"/>
          <p:cNvPicPr>
            <a:picLocks noChangeAspect="1" noChangeArrowheads="1"/>
          </p:cNvPicPr>
          <p:nvPr/>
        </p:nvPicPr>
        <p:blipFill>
          <a:blip r:embed="rId3" cstate="print"/>
          <a:srcRect t="15259" b="23703"/>
          <a:stretch>
            <a:fillRect/>
          </a:stretch>
        </p:blipFill>
        <p:spPr bwMode="auto">
          <a:xfrm>
            <a:off x="600134" y="1891864"/>
            <a:ext cx="1011208" cy="822960"/>
          </a:xfrm>
          <a:prstGeom prst="roundRect">
            <a:avLst>
              <a:gd name="adj" fmla="val 4167"/>
            </a:avLst>
          </a:prstGeom>
          <a:solidFill>
            <a:srgbClr val="FFFFFF"/>
          </a:solidFill>
          <a:ln w="38100" cap="sq">
            <a:solidFill>
              <a:schemeClr val="tx1"/>
            </a:solidFill>
            <a:miter lim="800000"/>
          </a:ln>
          <a:effectLst/>
        </p:spPr>
      </p:pic>
      <p:pic>
        <p:nvPicPr>
          <p:cNvPr id="65" name="Picture 4" descr="http://www.crystalmaster.co.uk/siteimages/ald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66" y="4314498"/>
            <a:ext cx="969354" cy="1383194"/>
          </a:xfrm>
          <a:prstGeom prst="roundRect">
            <a:avLst>
              <a:gd name="adj" fmla="val 4167"/>
            </a:avLst>
          </a:prstGeom>
          <a:solidFill>
            <a:srgbClr val="FFFFFF"/>
          </a:solidFill>
          <a:ln w="38100" cap="sq">
            <a:solidFill>
              <a:srgbClr val="292929"/>
            </a:solidFill>
            <a:miter lim="800000"/>
          </a:ln>
          <a:effectLst/>
          <a:extLst/>
        </p:spPr>
      </p:pic>
      <p:pic>
        <p:nvPicPr>
          <p:cNvPr id="54" name="Picture 7" descr="https://encrypted-tbn3.gstatic.com/images?q=tbn:ANd9GcQ4Tk16jETF2CKNoYLUbjk5-Fz6f-sTIsuZNb1NWs28yYxY6Xe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51230" y="2309125"/>
            <a:ext cx="1044199" cy="786173"/>
          </a:xfrm>
          <a:prstGeom prst="roundRect">
            <a:avLst>
              <a:gd name="adj" fmla="val 8594"/>
            </a:avLst>
          </a:prstGeom>
          <a:solidFill>
            <a:srgbClr val="FFFFFF">
              <a:shade val="85000"/>
            </a:srgbClr>
          </a:solidFill>
          <a:ln w="38100">
            <a:solidFill>
              <a:schemeClr val="tx1"/>
            </a:solidFill>
          </a:ln>
          <a:effectLst/>
          <a:extLst/>
        </p:spPr>
      </p:pic>
      <p:cxnSp>
        <p:nvCxnSpPr>
          <p:cNvPr id="43" name="Elbow Connector 20"/>
          <p:cNvCxnSpPr/>
          <p:nvPr/>
        </p:nvCxnSpPr>
        <p:spPr>
          <a:xfrm rot="5400000">
            <a:off x="6161023" y="4196998"/>
            <a:ext cx="3314007" cy="1110607"/>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Structure</a:t>
            </a:r>
            <a:endParaRPr lang="en-US" sz="3600" i="1" dirty="0"/>
          </a:p>
        </p:txBody>
      </p:sp>
      <p:pic>
        <p:nvPicPr>
          <p:cNvPr id="5" name="Picture 7" descr="IMGP3670"/>
          <p:cNvPicPr>
            <a:picLocks noChangeAspect="1" noChangeArrowheads="1"/>
          </p:cNvPicPr>
          <p:nvPr/>
        </p:nvPicPr>
        <p:blipFill>
          <a:blip r:embed="rId6" cstate="print"/>
          <a:srcRect/>
          <a:stretch>
            <a:fillRect/>
          </a:stretch>
        </p:blipFill>
        <p:spPr bwMode="auto">
          <a:xfrm>
            <a:off x="4920765" y="4627416"/>
            <a:ext cx="1000908" cy="750681"/>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7" cstate="print"/>
          <a:srcRect/>
          <a:stretch>
            <a:fillRect/>
          </a:stretch>
        </p:blipFill>
        <p:spPr bwMode="auto">
          <a:xfrm>
            <a:off x="3495529" y="3513946"/>
            <a:ext cx="1000908" cy="750681"/>
          </a:xfrm>
          <a:prstGeom prst="roundRect">
            <a:avLst>
              <a:gd name="adj" fmla="val 8594"/>
            </a:avLst>
          </a:prstGeom>
          <a:solidFill>
            <a:srgbClr val="FFFFFF">
              <a:shade val="85000"/>
            </a:srgbClr>
          </a:solidFill>
          <a:ln w="38100">
            <a:solidFill>
              <a:schemeClr val="tx1"/>
            </a:solidFill>
          </a:ln>
          <a:effectLst/>
        </p:spPr>
      </p:pic>
      <p:pic>
        <p:nvPicPr>
          <p:cNvPr id="9" name="Picture 9" descr="chinook"/>
          <p:cNvPicPr>
            <a:picLocks noChangeAspect="1" noChangeArrowheads="1"/>
          </p:cNvPicPr>
          <p:nvPr/>
        </p:nvPicPr>
        <p:blipFill>
          <a:blip r:embed="rId8" cstate="print"/>
          <a:srcRect/>
          <a:stretch>
            <a:fillRect/>
          </a:stretch>
        </p:blipFill>
        <p:spPr bwMode="auto">
          <a:xfrm>
            <a:off x="3476631" y="1900305"/>
            <a:ext cx="1000908" cy="806920"/>
          </a:xfrm>
          <a:prstGeom prst="roundRect">
            <a:avLst>
              <a:gd name="adj" fmla="val 8594"/>
            </a:avLst>
          </a:prstGeom>
          <a:solidFill>
            <a:srgbClr val="FFFFFF">
              <a:shade val="85000"/>
            </a:srgbClr>
          </a:solidFill>
          <a:ln w="38100">
            <a:solidFill>
              <a:schemeClr val="tx1"/>
            </a:solidFill>
          </a:ln>
          <a:effectLst/>
        </p:spPr>
      </p:pic>
      <p:sp>
        <p:nvSpPr>
          <p:cNvPr id="78" name="Circular Arrow 77"/>
          <p:cNvSpPr/>
          <p:nvPr/>
        </p:nvSpPr>
        <p:spPr>
          <a:xfrm rot="14163255">
            <a:off x="3502001" y="2625316"/>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3310403">
            <a:off x="3460074" y="2625701"/>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ircular Arrow 79"/>
          <p:cNvSpPr/>
          <p:nvPr/>
        </p:nvSpPr>
        <p:spPr>
          <a:xfrm rot="495336">
            <a:off x="4162476"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ircular Arrow 80"/>
          <p:cNvSpPr/>
          <p:nvPr/>
        </p:nvSpPr>
        <p:spPr>
          <a:xfrm rot="11348188">
            <a:off x="4202075"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4" name="Picture 6" descr="134-3487_IMG"/>
          <p:cNvPicPr>
            <a:picLocks noChangeAspect="1" noChangeArrowheads="1"/>
          </p:cNvPicPr>
          <p:nvPr/>
        </p:nvPicPr>
        <p:blipFill>
          <a:blip r:embed="rId9" cstate="print"/>
          <a:srcRect r="18421"/>
          <a:stretch>
            <a:fillRect/>
          </a:stretch>
        </p:blipFill>
        <p:spPr bwMode="auto">
          <a:xfrm rot="5400000">
            <a:off x="2270266" y="4500172"/>
            <a:ext cx="754617" cy="1009106"/>
          </a:xfrm>
          <a:prstGeom prst="roundRect">
            <a:avLst>
              <a:gd name="adj" fmla="val 8594"/>
            </a:avLst>
          </a:prstGeom>
          <a:solidFill>
            <a:srgbClr val="FFFFFF">
              <a:shade val="85000"/>
            </a:srgbClr>
          </a:solidFill>
          <a:ln w="38100">
            <a:solidFill>
              <a:schemeClr val="tx1"/>
            </a:solidFill>
          </a:ln>
          <a:effectLst/>
        </p:spPr>
      </p:pic>
      <p:sp>
        <p:nvSpPr>
          <p:cNvPr id="97" name="Circular Arrow 96"/>
          <p:cNvSpPr/>
          <p:nvPr/>
        </p:nvSpPr>
        <p:spPr>
          <a:xfrm rot="21104664" flipH="1">
            <a:off x="2823915"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ular Arrow 97"/>
          <p:cNvSpPr/>
          <p:nvPr/>
        </p:nvSpPr>
        <p:spPr>
          <a:xfrm rot="10251812" flipH="1">
            <a:off x="2803754"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a:off x="1947816" y="1613660"/>
            <a:ext cx="4124644" cy="410134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sp>
        <p:nvSpPr>
          <p:cNvPr id="103" name="TextBox 102"/>
          <p:cNvSpPr txBox="1"/>
          <p:nvPr/>
        </p:nvSpPr>
        <p:spPr>
          <a:xfrm>
            <a:off x="2317712" y="1593744"/>
            <a:ext cx="1928157" cy="323165"/>
          </a:xfrm>
          <a:prstGeom prst="rect">
            <a:avLst/>
          </a:prstGeom>
          <a:noFill/>
        </p:spPr>
        <p:txBody>
          <a:bodyPr wrap="none" rtlCol="0">
            <a:spAutoFit/>
          </a:bodyPr>
          <a:lstStyle/>
          <a:p>
            <a:r>
              <a:rPr lang="en-US" sz="1500" b="1" u="sng" dirty="0" smtClean="0"/>
              <a:t>FRESHWATER SYSTEM</a:t>
            </a:r>
            <a:endParaRPr lang="en-US" sz="1500" b="1" u="sng" dirty="0"/>
          </a:p>
        </p:txBody>
      </p:sp>
      <p:sp>
        <p:nvSpPr>
          <p:cNvPr id="25" name="Rounded Rectangle 24"/>
          <p:cNvSpPr/>
          <p:nvPr/>
        </p:nvSpPr>
        <p:spPr>
          <a:xfrm>
            <a:off x="6124888" y="6068342"/>
            <a:ext cx="1137834" cy="68192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NUTRIENTS</a:t>
            </a:r>
            <a:endParaRPr lang="en-US" sz="1400" b="1" dirty="0">
              <a:solidFill>
                <a:schemeClr val="tx1"/>
              </a:solidFill>
            </a:endParaRPr>
          </a:p>
        </p:txBody>
      </p:sp>
      <p:cxnSp>
        <p:nvCxnSpPr>
          <p:cNvPr id="26" name="Straight Arrow Connector 25"/>
          <p:cNvCxnSpPr>
            <a:stCxn id="24" idx="0"/>
            <a:endCxn id="5" idx="2"/>
          </p:cNvCxnSpPr>
          <p:nvPr/>
        </p:nvCxnSpPr>
        <p:spPr>
          <a:xfrm flipV="1">
            <a:off x="5415459" y="5378097"/>
            <a:ext cx="5760"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0"/>
            <a:endCxn id="5" idx="2"/>
          </p:cNvCxnSpPr>
          <p:nvPr/>
        </p:nvCxnSpPr>
        <p:spPr>
          <a:xfrm flipH="1" flipV="1">
            <a:off x="5421219" y="5378097"/>
            <a:ext cx="1272586"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4" descr="http://www.aquabounty.com/images/Eyed%20salmon%20egg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58878" y="2012732"/>
            <a:ext cx="860265" cy="565893"/>
          </a:xfrm>
          <a:prstGeom prst="roundRect">
            <a:avLst>
              <a:gd name="adj" fmla="val 8594"/>
            </a:avLst>
          </a:prstGeom>
          <a:solidFill>
            <a:srgbClr val="FFFFFF">
              <a:shade val="85000"/>
            </a:srgbClr>
          </a:solidFill>
          <a:ln w="38100">
            <a:solidFill>
              <a:schemeClr val="tx1"/>
            </a:solidFill>
          </a:ln>
          <a:effectLst/>
          <a:extLst/>
        </p:spPr>
      </p:pic>
      <p:pic>
        <p:nvPicPr>
          <p:cNvPr id="37" name="Picture 2" descr="C:\Documents and Settings\jbellmore\Desktop\My Files\Methow River\Methow Modeling\Trophic Productivity Model\TPM_9-1-2012\Model Pics\Salmon carcas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64152" y="2825802"/>
            <a:ext cx="860265" cy="561738"/>
          </a:xfrm>
          <a:prstGeom prst="roundRect">
            <a:avLst>
              <a:gd name="adj" fmla="val 8594"/>
            </a:avLst>
          </a:prstGeom>
          <a:solidFill>
            <a:srgbClr val="FFFFFF">
              <a:shade val="85000"/>
            </a:srgbClr>
          </a:solidFill>
          <a:ln w="38100">
            <a:solidFill>
              <a:schemeClr val="tx1"/>
            </a:solidFill>
          </a:ln>
          <a:effectLst/>
          <a:extLst/>
        </p:spPr>
      </p:pic>
      <p:cxnSp>
        <p:nvCxnSpPr>
          <p:cNvPr id="38" name="Straight Arrow Connector 37"/>
          <p:cNvCxnSpPr>
            <a:stCxn id="37" idx="2"/>
            <a:endCxn id="25" idx="0"/>
          </p:cNvCxnSpPr>
          <p:nvPr/>
        </p:nvCxnSpPr>
        <p:spPr>
          <a:xfrm flipH="1">
            <a:off x="6693805" y="3387540"/>
            <a:ext cx="480" cy="26808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1"/>
            <a:endCxn id="6" idx="3"/>
          </p:cNvCxnSpPr>
          <p:nvPr/>
        </p:nvCxnSpPr>
        <p:spPr>
          <a:xfrm flipH="1">
            <a:off x="4496437" y="3106671"/>
            <a:ext cx="1767715" cy="78261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a:endCxn id="9" idx="3"/>
          </p:cNvCxnSpPr>
          <p:nvPr/>
        </p:nvCxnSpPr>
        <p:spPr>
          <a:xfrm flipH="1" flipV="1">
            <a:off x="4477539" y="2303765"/>
            <a:ext cx="1786613" cy="802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1"/>
            <a:endCxn id="9" idx="3"/>
          </p:cNvCxnSpPr>
          <p:nvPr/>
        </p:nvCxnSpPr>
        <p:spPr>
          <a:xfrm flipH="1">
            <a:off x="4477539" y="2295679"/>
            <a:ext cx="1781339" cy="80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1" idx="3"/>
            <a:endCxn id="9" idx="1"/>
          </p:cNvCxnSpPr>
          <p:nvPr/>
        </p:nvCxnSpPr>
        <p:spPr>
          <a:xfrm>
            <a:off x="1611342" y="2303344"/>
            <a:ext cx="1865289" cy="4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4" idx="3"/>
            <a:endCxn id="36" idx="3"/>
          </p:cNvCxnSpPr>
          <p:nvPr/>
        </p:nvCxnSpPr>
        <p:spPr>
          <a:xfrm flipH="1" flipV="1">
            <a:off x="7119143" y="2295679"/>
            <a:ext cx="732087" cy="40653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3"/>
            <a:endCxn id="37" idx="3"/>
          </p:cNvCxnSpPr>
          <p:nvPr/>
        </p:nvCxnSpPr>
        <p:spPr>
          <a:xfrm flipH="1">
            <a:off x="7124417" y="2702212"/>
            <a:ext cx="726813" cy="4044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20"/>
          <p:cNvCxnSpPr>
            <a:stCxn id="54" idx="0"/>
            <a:endCxn id="101" idx="0"/>
          </p:cNvCxnSpPr>
          <p:nvPr/>
        </p:nvCxnSpPr>
        <p:spPr>
          <a:xfrm rot="16200000" flipV="1">
            <a:off x="4530904" y="-1533301"/>
            <a:ext cx="417261" cy="7267591"/>
          </a:xfrm>
          <a:prstGeom prst="bentConnector3">
            <a:avLst>
              <a:gd name="adj1" fmla="val 22279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5" idx="0"/>
            <a:endCxn id="101" idx="2"/>
          </p:cNvCxnSpPr>
          <p:nvPr/>
        </p:nvCxnSpPr>
        <p:spPr>
          <a:xfrm flipH="1" flipV="1">
            <a:off x="1105738" y="2714824"/>
            <a:ext cx="4305" cy="159967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a:endCxn id="84" idx="2"/>
          </p:cNvCxnSpPr>
          <p:nvPr/>
        </p:nvCxnSpPr>
        <p:spPr>
          <a:xfrm flipV="1">
            <a:off x="1594720" y="5004726"/>
            <a:ext cx="548302" cy="13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20"/>
          <p:cNvCxnSpPr>
            <a:stCxn id="65" idx="2"/>
            <a:endCxn id="24" idx="1"/>
          </p:cNvCxnSpPr>
          <p:nvPr/>
        </p:nvCxnSpPr>
        <p:spPr>
          <a:xfrm rot="16200000" flipH="1">
            <a:off x="2681690" y="4126045"/>
            <a:ext cx="700720" cy="384401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0" y="914400"/>
            <a:ext cx="9144000" cy="5943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971800" y="4038600"/>
            <a:ext cx="1579278" cy="830997"/>
          </a:xfrm>
          <a:prstGeom prst="rect">
            <a:avLst/>
          </a:prstGeom>
          <a:solidFill>
            <a:schemeClr val="bg1"/>
          </a:solidFill>
          <a:ln w="38100">
            <a:solidFill>
              <a:srgbClr val="FF0000"/>
            </a:solidFill>
          </a:ln>
        </p:spPr>
        <p:txBody>
          <a:bodyPr wrap="none" rtlCol="0">
            <a:spAutoFit/>
          </a:bodyPr>
          <a:lstStyle/>
          <a:p>
            <a:r>
              <a:rPr lang="en-US" sz="2400" dirty="0" smtClean="0">
                <a:solidFill>
                  <a:srgbClr val="FF0000"/>
                </a:solidFill>
              </a:rPr>
              <a:t>SOLAR</a:t>
            </a:r>
          </a:p>
          <a:p>
            <a:r>
              <a:rPr lang="en-US" sz="2400" dirty="0" smtClean="0">
                <a:solidFill>
                  <a:srgbClr val="FF0000"/>
                </a:solidFill>
              </a:rPr>
              <a:t>RADIATION</a:t>
            </a:r>
            <a:endParaRPr lang="en-US" sz="2400" dirty="0">
              <a:solidFill>
                <a:srgbClr val="FF0000"/>
              </a:solidFill>
            </a:endParaRPr>
          </a:p>
        </p:txBody>
      </p:sp>
      <p:cxnSp>
        <p:nvCxnSpPr>
          <p:cNvPr id="44" name="Straight Arrow Connector 43"/>
          <p:cNvCxnSpPr>
            <a:stCxn id="40" idx="2"/>
            <a:endCxn id="24" idx="0"/>
          </p:cNvCxnSpPr>
          <p:nvPr/>
        </p:nvCxnSpPr>
        <p:spPr>
          <a:xfrm>
            <a:off x="3761439" y="4869597"/>
            <a:ext cx="1654020" cy="119874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4" name="Picture 8" descr="C:\Documents and Settings\jbellmore\Desktop\My Files\Methow River\Methow Modeling\Trophic Productivity Model\M2_TPM_6-16-2012\Model Pics\Sun.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0766" t="21941" r="9951" b="21342"/>
          <a:stretch/>
        </p:blipFill>
        <p:spPr bwMode="auto">
          <a:xfrm>
            <a:off x="4954057" y="6068342"/>
            <a:ext cx="922804" cy="660139"/>
          </a:xfrm>
          <a:prstGeom prst="roundRect">
            <a:avLst>
              <a:gd name="adj" fmla="val 8594"/>
            </a:avLst>
          </a:prstGeom>
          <a:solidFill>
            <a:srgbClr val="FFFFFF">
              <a:shade val="85000"/>
            </a:srgbClr>
          </a:solidFill>
          <a:ln w="38100">
            <a:solidFill>
              <a:schemeClr val="tx1"/>
            </a:solidFill>
          </a:ln>
          <a:effectLst/>
          <a:extLst/>
        </p:spPr>
      </p:pic>
      <p:pic>
        <p:nvPicPr>
          <p:cNvPr id="1026" name="Picture 2" descr="Measuring solar input using a Solar Pathfinder on Tronsen Creek in the Wenatchee watershed. CHaMP Site WENMASTER-000269. Taken 7/13/20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87950" y="3114925"/>
            <a:ext cx="2889250" cy="2166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42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Elbow Connector 20"/>
          <p:cNvCxnSpPr/>
          <p:nvPr/>
        </p:nvCxnSpPr>
        <p:spPr>
          <a:xfrm rot="5400000">
            <a:off x="6161023" y="4196998"/>
            <a:ext cx="3314007" cy="1110607"/>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Structure</a:t>
            </a:r>
            <a:endParaRPr lang="en-US" sz="3600" i="1" dirty="0"/>
          </a:p>
        </p:txBody>
      </p:sp>
      <p:pic>
        <p:nvPicPr>
          <p:cNvPr id="101" name="Picture 2" descr="C:\Users\Ryan\Pictures\Presentation Photos\IMGP3878.JPG"/>
          <p:cNvPicPr>
            <a:picLocks noChangeAspect="1" noChangeArrowheads="1"/>
          </p:cNvPicPr>
          <p:nvPr/>
        </p:nvPicPr>
        <p:blipFill>
          <a:blip r:embed="rId3" cstate="print"/>
          <a:srcRect t="15259" b="23703"/>
          <a:stretch>
            <a:fillRect/>
          </a:stretch>
        </p:blipFill>
        <p:spPr bwMode="auto">
          <a:xfrm>
            <a:off x="600134" y="1891864"/>
            <a:ext cx="1011208" cy="822960"/>
          </a:xfrm>
          <a:prstGeom prst="roundRect">
            <a:avLst>
              <a:gd name="adj" fmla="val 4167"/>
            </a:avLst>
          </a:prstGeom>
          <a:solidFill>
            <a:srgbClr val="FFFFFF"/>
          </a:solidFill>
          <a:ln w="38100" cap="sq">
            <a:solidFill>
              <a:schemeClr val="tx1"/>
            </a:solidFill>
            <a:miter lim="800000"/>
          </a:ln>
          <a:effectLst/>
        </p:spPr>
      </p:pic>
      <p:sp>
        <p:nvSpPr>
          <p:cNvPr id="78" name="Circular Arrow 77"/>
          <p:cNvSpPr/>
          <p:nvPr/>
        </p:nvSpPr>
        <p:spPr>
          <a:xfrm rot="14163255">
            <a:off x="3502001" y="2625316"/>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3310403">
            <a:off x="3460074" y="2625701"/>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ircular Arrow 79"/>
          <p:cNvSpPr/>
          <p:nvPr/>
        </p:nvSpPr>
        <p:spPr>
          <a:xfrm rot="495336">
            <a:off x="4162476"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ircular Arrow 80"/>
          <p:cNvSpPr/>
          <p:nvPr/>
        </p:nvSpPr>
        <p:spPr>
          <a:xfrm rot="11348188">
            <a:off x="4202075"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Circular Arrow 96"/>
          <p:cNvSpPr/>
          <p:nvPr/>
        </p:nvSpPr>
        <p:spPr>
          <a:xfrm rot="21104664" flipH="1">
            <a:off x="2823915"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ular Arrow 97"/>
          <p:cNvSpPr/>
          <p:nvPr/>
        </p:nvSpPr>
        <p:spPr>
          <a:xfrm rot="10251812" flipH="1">
            <a:off x="2803754"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a:off x="1947816" y="1613660"/>
            <a:ext cx="4124644" cy="410134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sp>
        <p:nvSpPr>
          <p:cNvPr id="103" name="TextBox 102"/>
          <p:cNvSpPr txBox="1"/>
          <p:nvPr/>
        </p:nvSpPr>
        <p:spPr>
          <a:xfrm>
            <a:off x="2317712" y="1593744"/>
            <a:ext cx="1928157" cy="323165"/>
          </a:xfrm>
          <a:prstGeom prst="rect">
            <a:avLst/>
          </a:prstGeom>
          <a:noFill/>
        </p:spPr>
        <p:txBody>
          <a:bodyPr wrap="none" rtlCol="0">
            <a:spAutoFit/>
          </a:bodyPr>
          <a:lstStyle/>
          <a:p>
            <a:r>
              <a:rPr lang="en-US" sz="1500" b="1" u="sng" dirty="0" smtClean="0"/>
              <a:t>FRESHWATER SYSTEM</a:t>
            </a:r>
            <a:endParaRPr lang="en-US" sz="1500" b="1" u="sng" dirty="0"/>
          </a:p>
        </p:txBody>
      </p:sp>
      <p:pic>
        <p:nvPicPr>
          <p:cNvPr id="24" name="Picture 8" descr="C:\Documents and Settings\jbellmore\Desktop\My Files\Methow River\Methow Modeling\Trophic Productivity Model\M2_TPM_6-16-2012\Model Pics\Su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766" t="21941" r="9951" b="21342"/>
          <a:stretch/>
        </p:blipFill>
        <p:spPr bwMode="auto">
          <a:xfrm>
            <a:off x="4954057" y="6068342"/>
            <a:ext cx="922804" cy="660139"/>
          </a:xfrm>
          <a:prstGeom prst="roundRect">
            <a:avLst>
              <a:gd name="adj" fmla="val 8594"/>
            </a:avLst>
          </a:prstGeom>
          <a:solidFill>
            <a:srgbClr val="FFFFFF">
              <a:shade val="85000"/>
            </a:srgbClr>
          </a:solidFill>
          <a:ln w="38100">
            <a:solidFill>
              <a:schemeClr val="tx1"/>
            </a:solidFill>
          </a:ln>
          <a:effectLst/>
          <a:extLst/>
        </p:spPr>
      </p:pic>
      <p:sp>
        <p:nvSpPr>
          <p:cNvPr id="25" name="Rounded Rectangle 24"/>
          <p:cNvSpPr/>
          <p:nvPr/>
        </p:nvSpPr>
        <p:spPr>
          <a:xfrm>
            <a:off x="6124888" y="6068342"/>
            <a:ext cx="1137834" cy="68192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NUTRIENTS</a:t>
            </a:r>
            <a:endParaRPr lang="en-US" sz="1400" b="1" dirty="0">
              <a:solidFill>
                <a:schemeClr val="tx1"/>
              </a:solidFill>
            </a:endParaRPr>
          </a:p>
        </p:txBody>
      </p:sp>
      <p:cxnSp>
        <p:nvCxnSpPr>
          <p:cNvPr id="26" name="Straight Arrow Connector 25"/>
          <p:cNvCxnSpPr>
            <a:stCxn id="24" idx="0"/>
            <a:endCxn id="5" idx="2"/>
          </p:cNvCxnSpPr>
          <p:nvPr/>
        </p:nvCxnSpPr>
        <p:spPr>
          <a:xfrm flipV="1">
            <a:off x="5415459" y="5378097"/>
            <a:ext cx="5760"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0"/>
            <a:endCxn id="5" idx="2"/>
          </p:cNvCxnSpPr>
          <p:nvPr/>
        </p:nvCxnSpPr>
        <p:spPr>
          <a:xfrm flipH="1" flipV="1">
            <a:off x="5421219" y="5378097"/>
            <a:ext cx="1272586"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4" descr="http://www.aquabounty.com/images/Eyed%20salmon%20egg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8878" y="2012732"/>
            <a:ext cx="860265" cy="565893"/>
          </a:xfrm>
          <a:prstGeom prst="roundRect">
            <a:avLst>
              <a:gd name="adj" fmla="val 8594"/>
            </a:avLst>
          </a:prstGeom>
          <a:solidFill>
            <a:srgbClr val="FFFFFF">
              <a:shade val="85000"/>
            </a:srgbClr>
          </a:solidFill>
          <a:ln w="38100">
            <a:solidFill>
              <a:schemeClr val="tx1"/>
            </a:solidFill>
          </a:ln>
          <a:effectLst/>
          <a:extLst/>
        </p:spPr>
      </p:pic>
      <p:cxnSp>
        <p:nvCxnSpPr>
          <p:cNvPr id="38" name="Straight Arrow Connector 37"/>
          <p:cNvCxnSpPr>
            <a:stCxn id="37" idx="2"/>
            <a:endCxn id="25" idx="0"/>
          </p:cNvCxnSpPr>
          <p:nvPr/>
        </p:nvCxnSpPr>
        <p:spPr>
          <a:xfrm flipH="1">
            <a:off x="6693805" y="3387540"/>
            <a:ext cx="480" cy="26808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1"/>
            <a:endCxn id="6" idx="3"/>
          </p:cNvCxnSpPr>
          <p:nvPr/>
        </p:nvCxnSpPr>
        <p:spPr>
          <a:xfrm flipH="1">
            <a:off x="4496437" y="3106671"/>
            <a:ext cx="1767715" cy="78261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a:endCxn id="9" idx="3"/>
          </p:cNvCxnSpPr>
          <p:nvPr/>
        </p:nvCxnSpPr>
        <p:spPr>
          <a:xfrm flipH="1" flipV="1">
            <a:off x="4477539" y="2303765"/>
            <a:ext cx="1786613" cy="802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1"/>
            <a:endCxn id="9" idx="3"/>
          </p:cNvCxnSpPr>
          <p:nvPr/>
        </p:nvCxnSpPr>
        <p:spPr>
          <a:xfrm flipH="1">
            <a:off x="4477539" y="2295679"/>
            <a:ext cx="1781339" cy="80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1" idx="3"/>
            <a:endCxn id="9" idx="1"/>
          </p:cNvCxnSpPr>
          <p:nvPr/>
        </p:nvCxnSpPr>
        <p:spPr>
          <a:xfrm>
            <a:off x="1611342" y="2303344"/>
            <a:ext cx="1865289" cy="4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7" descr="https://encrypted-tbn3.gstatic.com/images?q=tbn:ANd9GcQ4Tk16jETF2CKNoYLUbjk5-Fz6f-sTIsuZNb1NWs28yYxY6Xe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51230" y="2309125"/>
            <a:ext cx="1044199" cy="786173"/>
          </a:xfrm>
          <a:prstGeom prst="roundRect">
            <a:avLst>
              <a:gd name="adj" fmla="val 8594"/>
            </a:avLst>
          </a:prstGeom>
          <a:solidFill>
            <a:srgbClr val="FFFFFF">
              <a:shade val="85000"/>
            </a:srgbClr>
          </a:solidFill>
          <a:ln w="38100">
            <a:solidFill>
              <a:schemeClr val="tx1"/>
            </a:solidFill>
          </a:ln>
          <a:effectLst/>
          <a:extLst/>
        </p:spPr>
      </p:pic>
      <p:cxnSp>
        <p:nvCxnSpPr>
          <p:cNvPr id="55" name="Straight Arrow Connector 54"/>
          <p:cNvCxnSpPr>
            <a:stCxn id="54" idx="3"/>
            <a:endCxn id="36" idx="3"/>
          </p:cNvCxnSpPr>
          <p:nvPr/>
        </p:nvCxnSpPr>
        <p:spPr>
          <a:xfrm flipH="1" flipV="1">
            <a:off x="7119143" y="2295679"/>
            <a:ext cx="732087" cy="40653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3"/>
            <a:endCxn id="37" idx="3"/>
          </p:cNvCxnSpPr>
          <p:nvPr/>
        </p:nvCxnSpPr>
        <p:spPr>
          <a:xfrm flipH="1">
            <a:off x="7124417" y="2702212"/>
            <a:ext cx="726813" cy="4044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20"/>
          <p:cNvCxnSpPr>
            <a:stCxn id="54" idx="0"/>
            <a:endCxn id="101" idx="0"/>
          </p:cNvCxnSpPr>
          <p:nvPr/>
        </p:nvCxnSpPr>
        <p:spPr>
          <a:xfrm rot="16200000" flipV="1">
            <a:off x="4530904" y="-1533301"/>
            <a:ext cx="417261" cy="7267591"/>
          </a:xfrm>
          <a:prstGeom prst="bentConnector3">
            <a:avLst>
              <a:gd name="adj1" fmla="val 22279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5" name="Picture 4" descr="http://www.crystalmaster.co.uk/siteimages/alder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366" y="4314498"/>
            <a:ext cx="969354" cy="1383194"/>
          </a:xfrm>
          <a:prstGeom prst="roundRect">
            <a:avLst>
              <a:gd name="adj" fmla="val 4167"/>
            </a:avLst>
          </a:prstGeom>
          <a:solidFill>
            <a:srgbClr val="FFFFFF"/>
          </a:solidFill>
          <a:ln w="38100" cap="sq">
            <a:solidFill>
              <a:srgbClr val="292929"/>
            </a:solidFill>
            <a:miter lim="800000"/>
          </a:ln>
          <a:effectLst/>
          <a:extLst/>
        </p:spPr>
      </p:pic>
      <p:cxnSp>
        <p:nvCxnSpPr>
          <p:cNvPr id="66" name="Straight Arrow Connector 65"/>
          <p:cNvCxnSpPr>
            <a:stCxn id="65" idx="0"/>
            <a:endCxn id="101" idx="2"/>
          </p:cNvCxnSpPr>
          <p:nvPr/>
        </p:nvCxnSpPr>
        <p:spPr>
          <a:xfrm flipH="1" flipV="1">
            <a:off x="1105738" y="2714824"/>
            <a:ext cx="4305" cy="159967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a:endCxn id="84" idx="2"/>
          </p:cNvCxnSpPr>
          <p:nvPr/>
        </p:nvCxnSpPr>
        <p:spPr>
          <a:xfrm flipV="1">
            <a:off x="1594720" y="5004726"/>
            <a:ext cx="548302" cy="13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20"/>
          <p:cNvCxnSpPr>
            <a:stCxn id="65" idx="2"/>
            <a:endCxn id="24" idx="1"/>
          </p:cNvCxnSpPr>
          <p:nvPr/>
        </p:nvCxnSpPr>
        <p:spPr>
          <a:xfrm rot="16200000" flipH="1">
            <a:off x="2681690" y="4126045"/>
            <a:ext cx="700720" cy="384401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1609" y="914400"/>
            <a:ext cx="9144000" cy="5943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IMGP3670"/>
          <p:cNvPicPr>
            <a:picLocks noChangeAspect="1" noChangeArrowheads="1"/>
          </p:cNvPicPr>
          <p:nvPr/>
        </p:nvPicPr>
        <p:blipFill>
          <a:blip r:embed="rId8" cstate="print"/>
          <a:srcRect/>
          <a:stretch>
            <a:fillRect/>
          </a:stretch>
        </p:blipFill>
        <p:spPr bwMode="auto">
          <a:xfrm>
            <a:off x="4920765" y="4627416"/>
            <a:ext cx="1000908" cy="750681"/>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9" cstate="print"/>
          <a:srcRect/>
          <a:stretch>
            <a:fillRect/>
          </a:stretch>
        </p:blipFill>
        <p:spPr bwMode="auto">
          <a:xfrm>
            <a:off x="3495529" y="3513946"/>
            <a:ext cx="1000908" cy="750681"/>
          </a:xfrm>
          <a:prstGeom prst="roundRect">
            <a:avLst>
              <a:gd name="adj" fmla="val 8594"/>
            </a:avLst>
          </a:prstGeom>
          <a:solidFill>
            <a:srgbClr val="FFFFFF">
              <a:shade val="85000"/>
            </a:srgbClr>
          </a:solidFill>
          <a:ln w="38100">
            <a:solidFill>
              <a:schemeClr val="tx1"/>
            </a:solidFill>
          </a:ln>
          <a:effectLst/>
        </p:spPr>
      </p:pic>
      <p:pic>
        <p:nvPicPr>
          <p:cNvPr id="84" name="Picture 6" descr="134-3487_IMG"/>
          <p:cNvPicPr>
            <a:picLocks noChangeAspect="1" noChangeArrowheads="1"/>
          </p:cNvPicPr>
          <p:nvPr/>
        </p:nvPicPr>
        <p:blipFill>
          <a:blip r:embed="rId10" cstate="print"/>
          <a:srcRect r="18421"/>
          <a:stretch>
            <a:fillRect/>
          </a:stretch>
        </p:blipFill>
        <p:spPr bwMode="auto">
          <a:xfrm rot="5400000">
            <a:off x="2270266" y="4500172"/>
            <a:ext cx="754617" cy="1009106"/>
          </a:xfrm>
          <a:prstGeom prst="roundRect">
            <a:avLst>
              <a:gd name="adj" fmla="val 8594"/>
            </a:avLst>
          </a:prstGeom>
          <a:solidFill>
            <a:srgbClr val="FFFFFF">
              <a:shade val="85000"/>
            </a:srgbClr>
          </a:solidFill>
          <a:ln w="38100">
            <a:solidFill>
              <a:schemeClr val="tx1"/>
            </a:solidFill>
          </a:ln>
          <a:effectLst/>
        </p:spPr>
      </p:pic>
      <p:sp>
        <p:nvSpPr>
          <p:cNvPr id="77" name="TextBox 76"/>
          <p:cNvSpPr txBox="1"/>
          <p:nvPr/>
        </p:nvSpPr>
        <p:spPr>
          <a:xfrm>
            <a:off x="7094174" y="3657600"/>
            <a:ext cx="2039341" cy="1569660"/>
          </a:xfrm>
          <a:prstGeom prst="rect">
            <a:avLst/>
          </a:prstGeom>
          <a:solidFill>
            <a:schemeClr val="bg1"/>
          </a:solidFill>
          <a:ln w="38100">
            <a:solidFill>
              <a:srgbClr val="FF0000"/>
            </a:solidFill>
          </a:ln>
        </p:spPr>
        <p:txBody>
          <a:bodyPr wrap="none" rtlCol="0">
            <a:spAutoFit/>
          </a:bodyPr>
          <a:lstStyle/>
          <a:p>
            <a:r>
              <a:rPr lang="en-US" sz="2400" dirty="0" smtClean="0">
                <a:solidFill>
                  <a:srgbClr val="FF0000"/>
                </a:solidFill>
              </a:rPr>
              <a:t>CHANNEL</a:t>
            </a:r>
          </a:p>
          <a:p>
            <a:r>
              <a:rPr lang="en-US" sz="2400" dirty="0" smtClean="0">
                <a:solidFill>
                  <a:srgbClr val="FF0000"/>
                </a:solidFill>
              </a:rPr>
              <a:t>MORPHOLOGY</a:t>
            </a:r>
          </a:p>
          <a:p>
            <a:r>
              <a:rPr lang="en-US" sz="2400" dirty="0" smtClean="0">
                <a:solidFill>
                  <a:srgbClr val="FF0000"/>
                </a:solidFill>
              </a:rPr>
              <a:t>&amp;</a:t>
            </a:r>
          </a:p>
          <a:p>
            <a:r>
              <a:rPr lang="en-US" sz="2400" dirty="0" smtClean="0">
                <a:solidFill>
                  <a:srgbClr val="FF0000"/>
                </a:solidFill>
              </a:rPr>
              <a:t>HYDRAULICS</a:t>
            </a:r>
            <a:endParaRPr lang="en-US" sz="2400" dirty="0">
              <a:solidFill>
                <a:srgbClr val="FF0000"/>
              </a:solidFill>
            </a:endParaRPr>
          </a:p>
        </p:txBody>
      </p:sp>
      <p:cxnSp>
        <p:nvCxnSpPr>
          <p:cNvPr id="91" name="Straight Arrow Connector 90"/>
          <p:cNvCxnSpPr>
            <a:stCxn id="77" idx="1"/>
            <a:endCxn id="5" idx="3"/>
          </p:cNvCxnSpPr>
          <p:nvPr/>
        </p:nvCxnSpPr>
        <p:spPr>
          <a:xfrm flipH="1">
            <a:off x="5921673" y="4442430"/>
            <a:ext cx="1172501" cy="56032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7" idx="1"/>
            <a:endCxn id="37" idx="2"/>
          </p:cNvCxnSpPr>
          <p:nvPr/>
        </p:nvCxnSpPr>
        <p:spPr>
          <a:xfrm flipH="1" flipV="1">
            <a:off x="6694285" y="3387540"/>
            <a:ext cx="399889" cy="105489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7" idx="1"/>
            <a:endCxn id="6" idx="3"/>
          </p:cNvCxnSpPr>
          <p:nvPr/>
        </p:nvCxnSpPr>
        <p:spPr>
          <a:xfrm flipH="1" flipV="1">
            <a:off x="4496437" y="3889287"/>
            <a:ext cx="2597737" cy="55314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77" idx="1"/>
            <a:endCxn id="84" idx="0"/>
          </p:cNvCxnSpPr>
          <p:nvPr/>
        </p:nvCxnSpPr>
        <p:spPr>
          <a:xfrm flipH="1">
            <a:off x="3152128" y="4442430"/>
            <a:ext cx="3942046" cy="562296"/>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7" name="Picture 2" descr="C:\Documents and Settings\jbellmore\Desktop\My Files\Methow River\Methow Modeling\Trophic Productivity Model\TPM_9-1-2012\Model Pics\Salmon carcas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64152" y="2825802"/>
            <a:ext cx="860265" cy="561738"/>
          </a:xfrm>
          <a:prstGeom prst="roundRect">
            <a:avLst>
              <a:gd name="adj" fmla="val 8594"/>
            </a:avLst>
          </a:prstGeom>
          <a:solidFill>
            <a:srgbClr val="FFFFFF">
              <a:shade val="85000"/>
            </a:srgbClr>
          </a:solidFill>
          <a:ln w="38100">
            <a:solidFill>
              <a:schemeClr val="tx1"/>
            </a:solidFill>
          </a:ln>
          <a:effectLst/>
          <a:extLst/>
        </p:spPr>
      </p:pic>
      <p:pic>
        <p:nvPicPr>
          <p:cNvPr id="47" name="Picture 2" descr="Figure 12. Channel showing proper use of the survey extent line at bottom of sit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93654" y="-11876"/>
            <a:ext cx="3874096" cy="2602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hinook"/>
          <p:cNvPicPr>
            <a:picLocks noChangeAspect="1" noChangeArrowheads="1"/>
          </p:cNvPicPr>
          <p:nvPr/>
        </p:nvPicPr>
        <p:blipFill>
          <a:blip r:embed="rId13" cstate="print"/>
          <a:srcRect/>
          <a:stretch>
            <a:fillRect/>
          </a:stretch>
        </p:blipFill>
        <p:spPr bwMode="auto">
          <a:xfrm>
            <a:off x="3476631" y="1900305"/>
            <a:ext cx="1000908" cy="806920"/>
          </a:xfrm>
          <a:prstGeom prst="roundRect">
            <a:avLst>
              <a:gd name="adj" fmla="val 8594"/>
            </a:avLst>
          </a:prstGeom>
          <a:solidFill>
            <a:srgbClr val="FFFFFF">
              <a:shade val="85000"/>
            </a:srgbClr>
          </a:solidFill>
          <a:ln w="38100">
            <a:solidFill>
              <a:schemeClr val="tx1"/>
            </a:solidFill>
          </a:ln>
          <a:effectLst/>
        </p:spPr>
      </p:pic>
      <p:cxnSp>
        <p:nvCxnSpPr>
          <p:cNvPr id="49" name="Straight Arrow Connector 48"/>
          <p:cNvCxnSpPr>
            <a:stCxn id="77" idx="1"/>
            <a:endCxn id="9" idx="3"/>
          </p:cNvCxnSpPr>
          <p:nvPr/>
        </p:nvCxnSpPr>
        <p:spPr>
          <a:xfrm flipH="1" flipV="1">
            <a:off x="4477539" y="2303765"/>
            <a:ext cx="2616635" cy="213866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35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Elbow Connector 20"/>
          <p:cNvCxnSpPr/>
          <p:nvPr/>
        </p:nvCxnSpPr>
        <p:spPr>
          <a:xfrm rot="5400000">
            <a:off x="6161023" y="4196998"/>
            <a:ext cx="3314007" cy="1110607"/>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Structure</a:t>
            </a:r>
            <a:endParaRPr lang="en-US" sz="3600" i="1" dirty="0"/>
          </a:p>
        </p:txBody>
      </p:sp>
      <p:pic>
        <p:nvPicPr>
          <p:cNvPr id="101" name="Picture 2" descr="C:\Users\Ryan\Pictures\Presentation Photos\IMGP3878.JPG"/>
          <p:cNvPicPr>
            <a:picLocks noChangeAspect="1" noChangeArrowheads="1"/>
          </p:cNvPicPr>
          <p:nvPr/>
        </p:nvPicPr>
        <p:blipFill>
          <a:blip r:embed="rId3" cstate="print"/>
          <a:srcRect t="15259" b="23703"/>
          <a:stretch>
            <a:fillRect/>
          </a:stretch>
        </p:blipFill>
        <p:spPr bwMode="auto">
          <a:xfrm>
            <a:off x="600134" y="1891864"/>
            <a:ext cx="1011208" cy="822960"/>
          </a:xfrm>
          <a:prstGeom prst="roundRect">
            <a:avLst>
              <a:gd name="adj" fmla="val 4167"/>
            </a:avLst>
          </a:prstGeom>
          <a:solidFill>
            <a:srgbClr val="FFFFFF"/>
          </a:solidFill>
          <a:ln w="38100" cap="sq">
            <a:solidFill>
              <a:schemeClr val="tx1"/>
            </a:solidFill>
            <a:miter lim="800000"/>
          </a:ln>
          <a:effectLst/>
        </p:spPr>
      </p:pic>
      <p:pic>
        <p:nvPicPr>
          <p:cNvPr id="9" name="Picture 9" descr="chinook"/>
          <p:cNvPicPr>
            <a:picLocks noChangeAspect="1" noChangeArrowheads="1"/>
          </p:cNvPicPr>
          <p:nvPr/>
        </p:nvPicPr>
        <p:blipFill>
          <a:blip r:embed="rId4" cstate="print"/>
          <a:srcRect/>
          <a:stretch>
            <a:fillRect/>
          </a:stretch>
        </p:blipFill>
        <p:spPr bwMode="auto">
          <a:xfrm>
            <a:off x="3476631" y="1900305"/>
            <a:ext cx="1000908" cy="806920"/>
          </a:xfrm>
          <a:prstGeom prst="roundRect">
            <a:avLst>
              <a:gd name="adj" fmla="val 8594"/>
            </a:avLst>
          </a:prstGeom>
          <a:solidFill>
            <a:srgbClr val="FFFFFF">
              <a:shade val="85000"/>
            </a:srgbClr>
          </a:solidFill>
          <a:ln w="38100">
            <a:solidFill>
              <a:schemeClr val="tx1"/>
            </a:solidFill>
          </a:ln>
          <a:effectLst/>
        </p:spPr>
      </p:pic>
      <p:sp>
        <p:nvSpPr>
          <p:cNvPr id="78" name="Circular Arrow 77"/>
          <p:cNvSpPr/>
          <p:nvPr/>
        </p:nvSpPr>
        <p:spPr>
          <a:xfrm rot="14163255">
            <a:off x="3502001" y="2625316"/>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3310403">
            <a:off x="3460074" y="2625701"/>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ircular Arrow 79"/>
          <p:cNvSpPr/>
          <p:nvPr/>
        </p:nvSpPr>
        <p:spPr>
          <a:xfrm rot="495336">
            <a:off x="4162476"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ircular Arrow 80"/>
          <p:cNvSpPr/>
          <p:nvPr/>
        </p:nvSpPr>
        <p:spPr>
          <a:xfrm rot="11348188">
            <a:off x="4202075"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4" name="Picture 6" descr="134-3487_IMG"/>
          <p:cNvPicPr>
            <a:picLocks noChangeAspect="1" noChangeArrowheads="1"/>
          </p:cNvPicPr>
          <p:nvPr/>
        </p:nvPicPr>
        <p:blipFill>
          <a:blip r:embed="rId5" cstate="print"/>
          <a:srcRect r="18421"/>
          <a:stretch>
            <a:fillRect/>
          </a:stretch>
        </p:blipFill>
        <p:spPr bwMode="auto">
          <a:xfrm rot="5400000">
            <a:off x="2270266" y="4500172"/>
            <a:ext cx="754617" cy="1009106"/>
          </a:xfrm>
          <a:prstGeom prst="roundRect">
            <a:avLst>
              <a:gd name="adj" fmla="val 8594"/>
            </a:avLst>
          </a:prstGeom>
          <a:solidFill>
            <a:srgbClr val="FFFFFF">
              <a:shade val="85000"/>
            </a:srgbClr>
          </a:solidFill>
          <a:ln w="38100">
            <a:solidFill>
              <a:schemeClr val="tx1"/>
            </a:solidFill>
          </a:ln>
          <a:effectLst/>
        </p:spPr>
      </p:pic>
      <p:sp>
        <p:nvSpPr>
          <p:cNvPr id="97" name="Circular Arrow 96"/>
          <p:cNvSpPr/>
          <p:nvPr/>
        </p:nvSpPr>
        <p:spPr>
          <a:xfrm rot="21104664" flipH="1">
            <a:off x="2823915"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ular Arrow 97"/>
          <p:cNvSpPr/>
          <p:nvPr/>
        </p:nvSpPr>
        <p:spPr>
          <a:xfrm rot="10251812" flipH="1">
            <a:off x="2803754"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a:off x="1947816" y="1613660"/>
            <a:ext cx="4124644" cy="410134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sp>
        <p:nvSpPr>
          <p:cNvPr id="103" name="TextBox 102"/>
          <p:cNvSpPr txBox="1"/>
          <p:nvPr/>
        </p:nvSpPr>
        <p:spPr>
          <a:xfrm>
            <a:off x="2317712" y="1593744"/>
            <a:ext cx="1928157" cy="323165"/>
          </a:xfrm>
          <a:prstGeom prst="rect">
            <a:avLst/>
          </a:prstGeom>
          <a:noFill/>
        </p:spPr>
        <p:txBody>
          <a:bodyPr wrap="none" rtlCol="0">
            <a:spAutoFit/>
          </a:bodyPr>
          <a:lstStyle/>
          <a:p>
            <a:r>
              <a:rPr lang="en-US" sz="1500" b="1" u="sng" dirty="0" smtClean="0"/>
              <a:t>FRESHWATER SYSTEM</a:t>
            </a:r>
            <a:endParaRPr lang="en-US" sz="1500" b="1" u="sng" dirty="0"/>
          </a:p>
        </p:txBody>
      </p:sp>
      <p:pic>
        <p:nvPicPr>
          <p:cNvPr id="24" name="Picture 8" descr="C:\Documents and Settings\jbellmore\Desktop\My Files\Methow River\Methow Modeling\Trophic Productivity Model\M2_TPM_6-16-2012\Model Pics\Su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766" t="21941" r="9951" b="21342"/>
          <a:stretch/>
        </p:blipFill>
        <p:spPr bwMode="auto">
          <a:xfrm>
            <a:off x="4954057" y="6068342"/>
            <a:ext cx="922804" cy="660139"/>
          </a:xfrm>
          <a:prstGeom prst="roundRect">
            <a:avLst>
              <a:gd name="adj" fmla="val 8594"/>
            </a:avLst>
          </a:prstGeom>
          <a:solidFill>
            <a:srgbClr val="FFFFFF">
              <a:shade val="85000"/>
            </a:srgbClr>
          </a:solidFill>
          <a:ln w="38100">
            <a:solidFill>
              <a:schemeClr val="tx1"/>
            </a:solidFill>
          </a:ln>
          <a:effectLst/>
          <a:extLst/>
        </p:spPr>
      </p:pic>
      <p:sp>
        <p:nvSpPr>
          <p:cNvPr id="25" name="Rounded Rectangle 24"/>
          <p:cNvSpPr/>
          <p:nvPr/>
        </p:nvSpPr>
        <p:spPr>
          <a:xfrm>
            <a:off x="6124888" y="6068342"/>
            <a:ext cx="1137834" cy="68192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NUTRIENTS</a:t>
            </a:r>
            <a:endParaRPr lang="en-US" sz="1400" b="1" dirty="0">
              <a:solidFill>
                <a:schemeClr val="tx1"/>
              </a:solidFill>
            </a:endParaRPr>
          </a:p>
        </p:txBody>
      </p:sp>
      <p:cxnSp>
        <p:nvCxnSpPr>
          <p:cNvPr id="26" name="Straight Arrow Connector 25"/>
          <p:cNvCxnSpPr>
            <a:stCxn id="24" idx="0"/>
            <a:endCxn id="5" idx="2"/>
          </p:cNvCxnSpPr>
          <p:nvPr/>
        </p:nvCxnSpPr>
        <p:spPr>
          <a:xfrm flipV="1">
            <a:off x="5415459" y="5378097"/>
            <a:ext cx="5760"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0"/>
            <a:endCxn id="5" idx="2"/>
          </p:cNvCxnSpPr>
          <p:nvPr/>
        </p:nvCxnSpPr>
        <p:spPr>
          <a:xfrm flipH="1" flipV="1">
            <a:off x="5421219" y="5378097"/>
            <a:ext cx="1272586"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4" descr="http://www.aquabounty.com/images/Eyed%20salmon%20egg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8878" y="2012732"/>
            <a:ext cx="860265" cy="565893"/>
          </a:xfrm>
          <a:prstGeom prst="roundRect">
            <a:avLst>
              <a:gd name="adj" fmla="val 8594"/>
            </a:avLst>
          </a:prstGeom>
          <a:solidFill>
            <a:srgbClr val="FFFFFF">
              <a:shade val="85000"/>
            </a:srgbClr>
          </a:solidFill>
          <a:ln w="38100">
            <a:solidFill>
              <a:schemeClr val="tx1"/>
            </a:solidFill>
          </a:ln>
          <a:effectLst/>
          <a:extLst/>
        </p:spPr>
      </p:pic>
      <p:pic>
        <p:nvPicPr>
          <p:cNvPr id="37" name="Picture 2" descr="C:\Documents and Settings\jbellmore\Desktop\My Files\Methow River\Methow Modeling\Trophic Productivity Model\TPM_9-1-2012\Model Pics\Salmon carcas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4152" y="2825802"/>
            <a:ext cx="860265" cy="561738"/>
          </a:xfrm>
          <a:prstGeom prst="roundRect">
            <a:avLst>
              <a:gd name="adj" fmla="val 8594"/>
            </a:avLst>
          </a:prstGeom>
          <a:solidFill>
            <a:srgbClr val="FFFFFF">
              <a:shade val="85000"/>
            </a:srgbClr>
          </a:solidFill>
          <a:ln w="38100">
            <a:solidFill>
              <a:schemeClr val="tx1"/>
            </a:solidFill>
          </a:ln>
          <a:effectLst/>
          <a:extLst/>
        </p:spPr>
      </p:pic>
      <p:cxnSp>
        <p:nvCxnSpPr>
          <p:cNvPr id="38" name="Straight Arrow Connector 37"/>
          <p:cNvCxnSpPr>
            <a:stCxn id="37" idx="2"/>
            <a:endCxn id="25" idx="0"/>
          </p:cNvCxnSpPr>
          <p:nvPr/>
        </p:nvCxnSpPr>
        <p:spPr>
          <a:xfrm flipH="1">
            <a:off x="6693805" y="3387540"/>
            <a:ext cx="480" cy="26808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1"/>
            <a:endCxn id="6" idx="3"/>
          </p:cNvCxnSpPr>
          <p:nvPr/>
        </p:nvCxnSpPr>
        <p:spPr>
          <a:xfrm flipH="1">
            <a:off x="4496437" y="3106671"/>
            <a:ext cx="1767715" cy="78261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a:endCxn id="9" idx="3"/>
          </p:cNvCxnSpPr>
          <p:nvPr/>
        </p:nvCxnSpPr>
        <p:spPr>
          <a:xfrm flipH="1" flipV="1">
            <a:off x="4477539" y="2303765"/>
            <a:ext cx="1786613" cy="802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1"/>
            <a:endCxn id="9" idx="3"/>
          </p:cNvCxnSpPr>
          <p:nvPr/>
        </p:nvCxnSpPr>
        <p:spPr>
          <a:xfrm flipH="1">
            <a:off x="4477539" y="2295679"/>
            <a:ext cx="1781339" cy="80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1" idx="3"/>
            <a:endCxn id="9" idx="1"/>
          </p:cNvCxnSpPr>
          <p:nvPr/>
        </p:nvCxnSpPr>
        <p:spPr>
          <a:xfrm>
            <a:off x="1611342" y="2303344"/>
            <a:ext cx="1865289" cy="4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4" idx="3"/>
            <a:endCxn id="36" idx="3"/>
          </p:cNvCxnSpPr>
          <p:nvPr/>
        </p:nvCxnSpPr>
        <p:spPr>
          <a:xfrm flipH="1" flipV="1">
            <a:off x="7119143" y="2295679"/>
            <a:ext cx="732087" cy="40653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3"/>
            <a:endCxn id="37" idx="3"/>
          </p:cNvCxnSpPr>
          <p:nvPr/>
        </p:nvCxnSpPr>
        <p:spPr>
          <a:xfrm flipH="1">
            <a:off x="7124417" y="2702212"/>
            <a:ext cx="726813" cy="4044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20"/>
          <p:cNvCxnSpPr>
            <a:stCxn id="54" idx="0"/>
            <a:endCxn id="101" idx="0"/>
          </p:cNvCxnSpPr>
          <p:nvPr/>
        </p:nvCxnSpPr>
        <p:spPr>
          <a:xfrm rot="16200000" flipV="1">
            <a:off x="4530904" y="-1533301"/>
            <a:ext cx="417261" cy="7267591"/>
          </a:xfrm>
          <a:prstGeom prst="bentConnector3">
            <a:avLst>
              <a:gd name="adj1" fmla="val 22279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5" name="Picture 4" descr="http://www.crystalmaster.co.uk/siteimages/alder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366" y="4314498"/>
            <a:ext cx="969354" cy="1383194"/>
          </a:xfrm>
          <a:prstGeom prst="roundRect">
            <a:avLst>
              <a:gd name="adj" fmla="val 4167"/>
            </a:avLst>
          </a:prstGeom>
          <a:solidFill>
            <a:srgbClr val="FFFFFF"/>
          </a:solidFill>
          <a:ln w="38100" cap="sq">
            <a:solidFill>
              <a:srgbClr val="292929"/>
            </a:solidFill>
            <a:miter lim="800000"/>
          </a:ln>
          <a:effectLst/>
          <a:extLst/>
        </p:spPr>
      </p:pic>
      <p:cxnSp>
        <p:nvCxnSpPr>
          <p:cNvPr id="66" name="Straight Arrow Connector 65"/>
          <p:cNvCxnSpPr>
            <a:stCxn id="65" idx="0"/>
            <a:endCxn id="101" idx="2"/>
          </p:cNvCxnSpPr>
          <p:nvPr/>
        </p:nvCxnSpPr>
        <p:spPr>
          <a:xfrm flipH="1" flipV="1">
            <a:off x="1105738" y="2714824"/>
            <a:ext cx="4305" cy="159967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a:endCxn id="84" idx="2"/>
          </p:cNvCxnSpPr>
          <p:nvPr/>
        </p:nvCxnSpPr>
        <p:spPr>
          <a:xfrm flipV="1">
            <a:off x="1594720" y="5004726"/>
            <a:ext cx="548302" cy="13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20"/>
          <p:cNvCxnSpPr>
            <a:stCxn id="65" idx="2"/>
            <a:endCxn id="24" idx="1"/>
          </p:cNvCxnSpPr>
          <p:nvPr/>
        </p:nvCxnSpPr>
        <p:spPr>
          <a:xfrm rot="16200000" flipH="1">
            <a:off x="2681690" y="4126045"/>
            <a:ext cx="700720" cy="384401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0" y="914400"/>
            <a:ext cx="9144000" cy="5943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7" descr="https://encrypted-tbn3.gstatic.com/images?q=tbn:ANd9GcQ4Tk16jETF2CKNoYLUbjk5-Fz6f-sTIsuZNb1NWs28yYxY6Xe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851230" y="2309125"/>
            <a:ext cx="1044199" cy="786173"/>
          </a:xfrm>
          <a:prstGeom prst="roundRect">
            <a:avLst>
              <a:gd name="adj" fmla="val 8594"/>
            </a:avLst>
          </a:prstGeom>
          <a:solidFill>
            <a:srgbClr val="FFFFFF">
              <a:shade val="85000"/>
            </a:srgbClr>
          </a:solidFill>
          <a:ln w="38100">
            <a:solidFill>
              <a:schemeClr val="tx1"/>
            </a:solidFill>
          </a:ln>
          <a:effectLst/>
          <a:extLst/>
        </p:spPr>
      </p:pic>
      <p:sp>
        <p:nvSpPr>
          <p:cNvPr id="40" name="TextBox 39"/>
          <p:cNvSpPr txBox="1"/>
          <p:nvPr/>
        </p:nvSpPr>
        <p:spPr>
          <a:xfrm>
            <a:off x="7119947" y="3679448"/>
            <a:ext cx="1719253" cy="892552"/>
          </a:xfrm>
          <a:prstGeom prst="rect">
            <a:avLst/>
          </a:prstGeom>
          <a:solidFill>
            <a:schemeClr val="bg1"/>
          </a:solidFill>
          <a:ln w="38100">
            <a:solidFill>
              <a:srgbClr val="FF0000"/>
            </a:solidFill>
          </a:ln>
        </p:spPr>
        <p:txBody>
          <a:bodyPr wrap="none" rtlCol="0">
            <a:spAutoFit/>
          </a:bodyPr>
          <a:lstStyle/>
          <a:p>
            <a:r>
              <a:rPr lang="en-US" sz="2600" dirty="0" smtClean="0">
                <a:solidFill>
                  <a:srgbClr val="FF0000"/>
                </a:solidFill>
              </a:rPr>
              <a:t>SUBSTRATE</a:t>
            </a:r>
          </a:p>
          <a:p>
            <a:r>
              <a:rPr lang="en-US" sz="2600" dirty="0" smtClean="0">
                <a:solidFill>
                  <a:srgbClr val="FF0000"/>
                </a:solidFill>
              </a:rPr>
              <a:t>SIZE</a:t>
            </a:r>
            <a:endParaRPr lang="en-US" sz="2600" dirty="0">
              <a:solidFill>
                <a:srgbClr val="FF0000"/>
              </a:solidFill>
            </a:endParaRPr>
          </a:p>
        </p:txBody>
      </p:sp>
      <p:cxnSp>
        <p:nvCxnSpPr>
          <p:cNvPr id="41" name="Straight Arrow Connector 40"/>
          <p:cNvCxnSpPr>
            <a:stCxn id="40" idx="0"/>
            <a:endCxn id="54" idx="2"/>
          </p:cNvCxnSpPr>
          <p:nvPr/>
        </p:nvCxnSpPr>
        <p:spPr>
          <a:xfrm flipV="1">
            <a:off x="7979574" y="3095298"/>
            <a:ext cx="393755" cy="58415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 name="Picture 4" descr="IMGP4622"/>
          <p:cNvPicPr>
            <a:picLocks noGrp="1" noChangeAspect="1" noChangeArrowheads="1"/>
          </p:cNvPicPr>
          <p:nvPr>
            <p:ph sz="half" idx="4294967295"/>
          </p:nvPr>
        </p:nvPicPr>
        <p:blipFill rotWithShape="1">
          <a:blip r:embed="rId11" cstate="print">
            <a:extLst>
              <a:ext uri="{28A0092B-C50C-407E-A947-70E740481C1C}">
                <a14:useLocalDpi xmlns:a14="http://schemas.microsoft.com/office/drawing/2010/main" val="0"/>
              </a:ext>
            </a:extLst>
          </a:blip>
          <a:srcRect t="17839" r="20205" b="19617"/>
          <a:stretch/>
        </p:blipFill>
        <p:spPr>
          <a:xfrm>
            <a:off x="5029200" y="914400"/>
            <a:ext cx="2157484" cy="22557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7" descr="IMGP3670"/>
          <p:cNvPicPr>
            <a:picLocks noChangeAspect="1" noChangeArrowheads="1"/>
          </p:cNvPicPr>
          <p:nvPr/>
        </p:nvPicPr>
        <p:blipFill>
          <a:blip r:embed="rId12" cstate="print"/>
          <a:srcRect/>
          <a:stretch>
            <a:fillRect/>
          </a:stretch>
        </p:blipFill>
        <p:spPr bwMode="auto">
          <a:xfrm>
            <a:off x="4920765" y="4627416"/>
            <a:ext cx="1000908" cy="750681"/>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13" cstate="print"/>
          <a:srcRect/>
          <a:stretch>
            <a:fillRect/>
          </a:stretch>
        </p:blipFill>
        <p:spPr bwMode="auto">
          <a:xfrm>
            <a:off x="3495529" y="3513946"/>
            <a:ext cx="1000908" cy="750681"/>
          </a:xfrm>
          <a:prstGeom prst="roundRect">
            <a:avLst>
              <a:gd name="adj" fmla="val 8594"/>
            </a:avLst>
          </a:prstGeom>
          <a:solidFill>
            <a:srgbClr val="FFFFFF">
              <a:shade val="85000"/>
            </a:srgbClr>
          </a:solidFill>
          <a:ln w="38100">
            <a:solidFill>
              <a:schemeClr val="tx1"/>
            </a:solidFill>
          </a:ln>
          <a:effectLst/>
        </p:spPr>
      </p:pic>
      <p:cxnSp>
        <p:nvCxnSpPr>
          <p:cNvPr id="46" name="Straight Arrow Connector 45"/>
          <p:cNvCxnSpPr>
            <a:stCxn id="40" idx="1"/>
            <a:endCxn id="5" idx="3"/>
          </p:cNvCxnSpPr>
          <p:nvPr/>
        </p:nvCxnSpPr>
        <p:spPr>
          <a:xfrm flipH="1">
            <a:off x="5921673" y="4125724"/>
            <a:ext cx="1198274" cy="87703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1"/>
            <a:endCxn id="6" idx="3"/>
          </p:cNvCxnSpPr>
          <p:nvPr/>
        </p:nvCxnSpPr>
        <p:spPr>
          <a:xfrm flipH="1" flipV="1">
            <a:off x="4496437" y="3889287"/>
            <a:ext cx="2623510" cy="23643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9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Inputs</a:t>
            </a:r>
            <a:endParaRPr lang="en-US" sz="3600" i="1" dirty="0"/>
          </a:p>
        </p:txBody>
      </p:sp>
      <p:pic>
        <p:nvPicPr>
          <p:cNvPr id="101" name="Picture 2" descr="C:\Users\Ryan\Pictures\Presentation Photos\IMGP3878.JPG"/>
          <p:cNvPicPr>
            <a:picLocks noChangeAspect="1" noChangeArrowheads="1"/>
          </p:cNvPicPr>
          <p:nvPr/>
        </p:nvPicPr>
        <p:blipFill>
          <a:blip r:embed="rId3" cstate="print"/>
          <a:srcRect t="15259" b="23703"/>
          <a:stretch>
            <a:fillRect/>
          </a:stretch>
        </p:blipFill>
        <p:spPr bwMode="auto">
          <a:xfrm>
            <a:off x="600134" y="1891864"/>
            <a:ext cx="1011208" cy="822960"/>
          </a:xfrm>
          <a:prstGeom prst="roundRect">
            <a:avLst>
              <a:gd name="adj" fmla="val 4167"/>
            </a:avLst>
          </a:prstGeom>
          <a:solidFill>
            <a:srgbClr val="FFFFFF"/>
          </a:solidFill>
          <a:ln w="38100" cap="sq">
            <a:solidFill>
              <a:schemeClr val="tx1"/>
            </a:solidFill>
            <a:miter lim="800000"/>
          </a:ln>
          <a:effectLst/>
        </p:spPr>
      </p:pic>
      <p:pic>
        <p:nvPicPr>
          <p:cNvPr id="5" name="Picture 7" descr="IMGP3670"/>
          <p:cNvPicPr>
            <a:picLocks noChangeAspect="1" noChangeArrowheads="1"/>
          </p:cNvPicPr>
          <p:nvPr/>
        </p:nvPicPr>
        <p:blipFill>
          <a:blip r:embed="rId4" cstate="print"/>
          <a:srcRect/>
          <a:stretch>
            <a:fillRect/>
          </a:stretch>
        </p:blipFill>
        <p:spPr bwMode="auto">
          <a:xfrm>
            <a:off x="4920765" y="4627416"/>
            <a:ext cx="1000908" cy="750681"/>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5" cstate="print"/>
          <a:srcRect/>
          <a:stretch>
            <a:fillRect/>
          </a:stretch>
        </p:blipFill>
        <p:spPr bwMode="auto">
          <a:xfrm>
            <a:off x="3495529" y="3513946"/>
            <a:ext cx="1000908" cy="750681"/>
          </a:xfrm>
          <a:prstGeom prst="roundRect">
            <a:avLst>
              <a:gd name="adj" fmla="val 8594"/>
            </a:avLst>
          </a:prstGeom>
          <a:solidFill>
            <a:srgbClr val="FFFFFF">
              <a:shade val="85000"/>
            </a:srgbClr>
          </a:solidFill>
          <a:ln w="38100">
            <a:solidFill>
              <a:schemeClr val="tx1"/>
            </a:solidFill>
          </a:ln>
          <a:effectLst/>
        </p:spPr>
      </p:pic>
      <p:pic>
        <p:nvPicPr>
          <p:cNvPr id="9" name="Picture 9" descr="chinook"/>
          <p:cNvPicPr>
            <a:picLocks noChangeAspect="1" noChangeArrowheads="1"/>
          </p:cNvPicPr>
          <p:nvPr/>
        </p:nvPicPr>
        <p:blipFill>
          <a:blip r:embed="rId6" cstate="print"/>
          <a:srcRect/>
          <a:stretch>
            <a:fillRect/>
          </a:stretch>
        </p:blipFill>
        <p:spPr bwMode="auto">
          <a:xfrm>
            <a:off x="3476631" y="1900305"/>
            <a:ext cx="1000908" cy="806920"/>
          </a:xfrm>
          <a:prstGeom prst="roundRect">
            <a:avLst>
              <a:gd name="adj" fmla="val 8594"/>
            </a:avLst>
          </a:prstGeom>
          <a:solidFill>
            <a:srgbClr val="FFFFFF">
              <a:shade val="85000"/>
            </a:srgbClr>
          </a:solidFill>
          <a:ln w="38100">
            <a:solidFill>
              <a:schemeClr val="tx1"/>
            </a:solidFill>
          </a:ln>
          <a:effectLst/>
        </p:spPr>
      </p:pic>
      <p:sp>
        <p:nvSpPr>
          <p:cNvPr id="78" name="Circular Arrow 77"/>
          <p:cNvSpPr/>
          <p:nvPr/>
        </p:nvSpPr>
        <p:spPr>
          <a:xfrm rot="14163255">
            <a:off x="3502001" y="2625316"/>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3310403">
            <a:off x="3460074" y="2625701"/>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ircular Arrow 79"/>
          <p:cNvSpPr/>
          <p:nvPr/>
        </p:nvSpPr>
        <p:spPr>
          <a:xfrm rot="495336">
            <a:off x="4162476"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ircular Arrow 80"/>
          <p:cNvSpPr/>
          <p:nvPr/>
        </p:nvSpPr>
        <p:spPr>
          <a:xfrm rot="11348188">
            <a:off x="4202075"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4" name="Picture 6" descr="134-3487_IMG"/>
          <p:cNvPicPr>
            <a:picLocks noChangeAspect="1" noChangeArrowheads="1"/>
          </p:cNvPicPr>
          <p:nvPr/>
        </p:nvPicPr>
        <p:blipFill>
          <a:blip r:embed="rId7" cstate="print"/>
          <a:srcRect r="18421"/>
          <a:stretch>
            <a:fillRect/>
          </a:stretch>
        </p:blipFill>
        <p:spPr bwMode="auto">
          <a:xfrm rot="5400000">
            <a:off x="2270266" y="4500172"/>
            <a:ext cx="754617" cy="1009106"/>
          </a:xfrm>
          <a:prstGeom prst="roundRect">
            <a:avLst>
              <a:gd name="adj" fmla="val 8594"/>
            </a:avLst>
          </a:prstGeom>
          <a:solidFill>
            <a:srgbClr val="FFFFFF">
              <a:shade val="85000"/>
            </a:srgbClr>
          </a:solidFill>
          <a:ln w="38100">
            <a:solidFill>
              <a:schemeClr val="tx1"/>
            </a:solidFill>
          </a:ln>
          <a:effectLst/>
        </p:spPr>
      </p:pic>
      <p:sp>
        <p:nvSpPr>
          <p:cNvPr id="97" name="Circular Arrow 96"/>
          <p:cNvSpPr/>
          <p:nvPr/>
        </p:nvSpPr>
        <p:spPr>
          <a:xfrm rot="21104664" flipH="1">
            <a:off x="2823915" y="3952523"/>
            <a:ext cx="1013371" cy="972837"/>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ular Arrow 97"/>
          <p:cNvSpPr/>
          <p:nvPr/>
        </p:nvSpPr>
        <p:spPr>
          <a:xfrm rot="10251812" flipH="1">
            <a:off x="2803754" y="3950751"/>
            <a:ext cx="1013371" cy="972837"/>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a:off x="1947816" y="1613660"/>
            <a:ext cx="4124644" cy="410134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sp>
        <p:nvSpPr>
          <p:cNvPr id="103" name="TextBox 102"/>
          <p:cNvSpPr txBox="1"/>
          <p:nvPr/>
        </p:nvSpPr>
        <p:spPr>
          <a:xfrm>
            <a:off x="2317712" y="1593744"/>
            <a:ext cx="1928157" cy="323165"/>
          </a:xfrm>
          <a:prstGeom prst="rect">
            <a:avLst/>
          </a:prstGeom>
          <a:noFill/>
        </p:spPr>
        <p:txBody>
          <a:bodyPr wrap="none" rtlCol="0">
            <a:spAutoFit/>
          </a:bodyPr>
          <a:lstStyle/>
          <a:p>
            <a:r>
              <a:rPr lang="en-US" sz="1500" b="1" u="sng" dirty="0" smtClean="0"/>
              <a:t>FRESHWATER SYSTEM</a:t>
            </a:r>
            <a:endParaRPr lang="en-US" sz="1500" b="1" u="sng" dirty="0"/>
          </a:p>
        </p:txBody>
      </p:sp>
      <p:pic>
        <p:nvPicPr>
          <p:cNvPr id="24" name="Picture 8" descr="C:\Documents and Settings\jbellmore\Desktop\My Files\Methow River\Methow Modeling\Trophic Productivity Model\M2_TPM_6-16-2012\Model Pics\Su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766" t="21941" r="9951" b="21342"/>
          <a:stretch/>
        </p:blipFill>
        <p:spPr bwMode="auto">
          <a:xfrm>
            <a:off x="4954057" y="6068342"/>
            <a:ext cx="922804" cy="660139"/>
          </a:xfrm>
          <a:prstGeom prst="roundRect">
            <a:avLst>
              <a:gd name="adj" fmla="val 8594"/>
            </a:avLst>
          </a:prstGeom>
          <a:solidFill>
            <a:srgbClr val="FFFFFF">
              <a:shade val="85000"/>
            </a:srgbClr>
          </a:solidFill>
          <a:ln w="38100">
            <a:solidFill>
              <a:schemeClr val="tx1"/>
            </a:solidFill>
          </a:ln>
          <a:effectLst/>
          <a:extLst/>
        </p:spPr>
      </p:pic>
      <p:sp>
        <p:nvSpPr>
          <p:cNvPr id="25" name="Rounded Rectangle 24"/>
          <p:cNvSpPr/>
          <p:nvPr/>
        </p:nvSpPr>
        <p:spPr>
          <a:xfrm>
            <a:off x="6124888" y="6068342"/>
            <a:ext cx="1137834" cy="68192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NUTRIENTS</a:t>
            </a:r>
            <a:endParaRPr lang="en-US" sz="1400" b="1" dirty="0">
              <a:solidFill>
                <a:schemeClr val="tx1"/>
              </a:solidFill>
            </a:endParaRPr>
          </a:p>
        </p:txBody>
      </p:sp>
      <p:cxnSp>
        <p:nvCxnSpPr>
          <p:cNvPr id="26" name="Straight Arrow Connector 25"/>
          <p:cNvCxnSpPr>
            <a:stCxn id="24" idx="0"/>
            <a:endCxn id="5" idx="2"/>
          </p:cNvCxnSpPr>
          <p:nvPr/>
        </p:nvCxnSpPr>
        <p:spPr>
          <a:xfrm flipV="1">
            <a:off x="5415459" y="5378097"/>
            <a:ext cx="5760"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0"/>
            <a:endCxn id="5" idx="2"/>
          </p:cNvCxnSpPr>
          <p:nvPr/>
        </p:nvCxnSpPr>
        <p:spPr>
          <a:xfrm flipH="1" flipV="1">
            <a:off x="5421219" y="5378097"/>
            <a:ext cx="1272586"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4" descr="http://www.aquabounty.com/images/Eyed%20salmon%20egg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8878" y="2012732"/>
            <a:ext cx="860265" cy="565893"/>
          </a:xfrm>
          <a:prstGeom prst="roundRect">
            <a:avLst>
              <a:gd name="adj" fmla="val 8594"/>
            </a:avLst>
          </a:prstGeom>
          <a:solidFill>
            <a:srgbClr val="FFFFFF">
              <a:shade val="85000"/>
            </a:srgbClr>
          </a:solidFill>
          <a:ln w="38100">
            <a:solidFill>
              <a:schemeClr val="tx1"/>
            </a:solidFill>
          </a:ln>
          <a:effectLst/>
          <a:extLst/>
        </p:spPr>
      </p:pic>
      <p:pic>
        <p:nvPicPr>
          <p:cNvPr id="37" name="Picture 2" descr="C:\Documents and Settings\jbellmore\Desktop\My Files\Methow River\Methow Modeling\Trophic Productivity Model\TPM_9-1-2012\Model Pics\Salmon carcas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4152" y="2825802"/>
            <a:ext cx="860265" cy="561738"/>
          </a:xfrm>
          <a:prstGeom prst="roundRect">
            <a:avLst>
              <a:gd name="adj" fmla="val 8594"/>
            </a:avLst>
          </a:prstGeom>
          <a:solidFill>
            <a:srgbClr val="FFFFFF">
              <a:shade val="85000"/>
            </a:srgbClr>
          </a:solidFill>
          <a:ln w="38100">
            <a:solidFill>
              <a:schemeClr val="tx1"/>
            </a:solidFill>
          </a:ln>
          <a:effectLst/>
          <a:extLst/>
        </p:spPr>
      </p:pic>
      <p:cxnSp>
        <p:nvCxnSpPr>
          <p:cNvPr id="38" name="Straight Arrow Connector 37"/>
          <p:cNvCxnSpPr>
            <a:stCxn id="37" idx="2"/>
            <a:endCxn id="25" idx="0"/>
          </p:cNvCxnSpPr>
          <p:nvPr/>
        </p:nvCxnSpPr>
        <p:spPr>
          <a:xfrm flipH="1">
            <a:off x="6693805" y="3387540"/>
            <a:ext cx="480" cy="26808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1"/>
            <a:endCxn id="6" idx="3"/>
          </p:cNvCxnSpPr>
          <p:nvPr/>
        </p:nvCxnSpPr>
        <p:spPr>
          <a:xfrm flipH="1">
            <a:off x="4496437" y="3106671"/>
            <a:ext cx="1767715" cy="78261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a:endCxn id="9" idx="3"/>
          </p:cNvCxnSpPr>
          <p:nvPr/>
        </p:nvCxnSpPr>
        <p:spPr>
          <a:xfrm flipH="1" flipV="1">
            <a:off x="4477539" y="2303765"/>
            <a:ext cx="1786613" cy="802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1"/>
            <a:endCxn id="9" idx="3"/>
          </p:cNvCxnSpPr>
          <p:nvPr/>
        </p:nvCxnSpPr>
        <p:spPr>
          <a:xfrm flipH="1">
            <a:off x="4477539" y="2295679"/>
            <a:ext cx="1781339" cy="80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1" idx="3"/>
            <a:endCxn id="9" idx="1"/>
          </p:cNvCxnSpPr>
          <p:nvPr/>
        </p:nvCxnSpPr>
        <p:spPr>
          <a:xfrm>
            <a:off x="1611342" y="2303344"/>
            <a:ext cx="1865289" cy="4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7" descr="https://encrypted-tbn3.gstatic.com/images?q=tbn:ANd9GcQ4Tk16jETF2CKNoYLUbjk5-Fz6f-sTIsuZNb1NWs28yYxY6Xe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851230" y="2309125"/>
            <a:ext cx="1044199" cy="786173"/>
          </a:xfrm>
          <a:prstGeom prst="roundRect">
            <a:avLst>
              <a:gd name="adj" fmla="val 8594"/>
            </a:avLst>
          </a:prstGeom>
          <a:solidFill>
            <a:srgbClr val="FFFFFF">
              <a:shade val="85000"/>
            </a:srgbClr>
          </a:solidFill>
          <a:ln w="38100">
            <a:solidFill>
              <a:schemeClr val="tx1"/>
            </a:solidFill>
          </a:ln>
          <a:effectLst/>
          <a:extLst/>
        </p:spPr>
      </p:pic>
      <p:cxnSp>
        <p:nvCxnSpPr>
          <p:cNvPr id="55" name="Straight Arrow Connector 54"/>
          <p:cNvCxnSpPr>
            <a:stCxn id="54" idx="3"/>
            <a:endCxn id="36" idx="3"/>
          </p:cNvCxnSpPr>
          <p:nvPr/>
        </p:nvCxnSpPr>
        <p:spPr>
          <a:xfrm flipH="1" flipV="1">
            <a:off x="7119143" y="2295679"/>
            <a:ext cx="732087" cy="40653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3"/>
            <a:endCxn id="37" idx="3"/>
          </p:cNvCxnSpPr>
          <p:nvPr/>
        </p:nvCxnSpPr>
        <p:spPr>
          <a:xfrm flipH="1">
            <a:off x="7124417" y="2702212"/>
            <a:ext cx="726813" cy="4044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20"/>
          <p:cNvCxnSpPr>
            <a:stCxn id="54" idx="0"/>
            <a:endCxn id="101" idx="0"/>
          </p:cNvCxnSpPr>
          <p:nvPr/>
        </p:nvCxnSpPr>
        <p:spPr>
          <a:xfrm rot="16200000" flipV="1">
            <a:off x="4530904" y="-1533301"/>
            <a:ext cx="417261" cy="7267591"/>
          </a:xfrm>
          <a:prstGeom prst="bentConnector3">
            <a:avLst>
              <a:gd name="adj1" fmla="val 22279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5" name="Picture 4" descr="http://www.crystalmaster.co.uk/siteimages/alder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5366" y="4314498"/>
            <a:ext cx="969354" cy="1383194"/>
          </a:xfrm>
          <a:prstGeom prst="roundRect">
            <a:avLst>
              <a:gd name="adj" fmla="val 4167"/>
            </a:avLst>
          </a:prstGeom>
          <a:solidFill>
            <a:srgbClr val="FFFFFF"/>
          </a:solidFill>
          <a:ln w="38100" cap="sq">
            <a:solidFill>
              <a:srgbClr val="292929"/>
            </a:solidFill>
            <a:miter lim="800000"/>
          </a:ln>
          <a:effectLst/>
          <a:extLst/>
        </p:spPr>
      </p:pic>
      <p:cxnSp>
        <p:nvCxnSpPr>
          <p:cNvPr id="66" name="Straight Arrow Connector 65"/>
          <p:cNvCxnSpPr>
            <a:stCxn id="65" idx="0"/>
            <a:endCxn id="101" idx="2"/>
          </p:cNvCxnSpPr>
          <p:nvPr/>
        </p:nvCxnSpPr>
        <p:spPr>
          <a:xfrm flipH="1" flipV="1">
            <a:off x="1105738" y="2714824"/>
            <a:ext cx="4305" cy="159967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a:endCxn id="84" idx="2"/>
          </p:cNvCxnSpPr>
          <p:nvPr/>
        </p:nvCxnSpPr>
        <p:spPr>
          <a:xfrm flipV="1">
            <a:off x="1594720" y="5004726"/>
            <a:ext cx="548302" cy="13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20"/>
          <p:cNvCxnSpPr>
            <a:stCxn id="65" idx="2"/>
            <a:endCxn id="24" idx="1"/>
          </p:cNvCxnSpPr>
          <p:nvPr/>
        </p:nvCxnSpPr>
        <p:spPr>
          <a:xfrm rot="16200000" flipH="1">
            <a:off x="2681690" y="4126045"/>
            <a:ext cx="700720" cy="384401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4"/>
          <p:cNvSpPr txBox="1">
            <a:spLocks noChangeArrowheads="1"/>
          </p:cNvSpPr>
          <p:nvPr/>
        </p:nvSpPr>
        <p:spPr>
          <a:xfrm>
            <a:off x="381000" y="2057400"/>
            <a:ext cx="8458200" cy="2362200"/>
          </a:xfrm>
          <a:prstGeom prst="roundRect">
            <a:avLst/>
          </a:prstGeom>
          <a:solidFill>
            <a:srgbClr val="92D050">
              <a:alpha val="95000"/>
            </a:srgbClr>
          </a:solidFill>
          <a:ln w="38100">
            <a:solidFill>
              <a:srgbClr val="00B050"/>
            </a:solidFill>
          </a:ln>
        </p:spPr>
        <p:txBody>
          <a:bodyPr vert="horz" lIns="91440" tIns="45720" rIns="91440" bIns="45720" rtlCol="0" anchor="t" anchorCtr="0">
            <a:noAutofit/>
          </a:bodyPr>
          <a:lstStyle/>
          <a:p>
            <a:pPr lvl="0">
              <a:lnSpc>
                <a:spcPct val="80000"/>
              </a:lnSpc>
              <a:spcBef>
                <a:spcPct val="20000"/>
              </a:spcBef>
              <a:defRPr/>
            </a:pPr>
            <a:r>
              <a:rPr lang="en-US" sz="3000" b="1" u="sng" noProof="0" dirty="0" smtClean="0"/>
              <a:t>Additional Inputs</a:t>
            </a:r>
          </a:p>
          <a:p>
            <a:pPr marL="457200" lvl="0" indent="-457200">
              <a:lnSpc>
                <a:spcPct val="80000"/>
              </a:lnSpc>
              <a:spcBef>
                <a:spcPct val="20000"/>
              </a:spcBef>
              <a:buFont typeface="Arial" pitchFamily="34" charset="0"/>
              <a:buChar char="•"/>
              <a:defRPr/>
            </a:pPr>
            <a:r>
              <a:rPr lang="en-US" sz="3000" b="1" noProof="0" dirty="0" smtClean="0"/>
              <a:t>Flow regime</a:t>
            </a:r>
          </a:p>
          <a:p>
            <a:pPr marL="457200" lvl="0" indent="-457200">
              <a:lnSpc>
                <a:spcPct val="80000"/>
              </a:lnSpc>
              <a:spcBef>
                <a:spcPct val="20000"/>
              </a:spcBef>
              <a:buFont typeface="Arial" pitchFamily="34" charset="0"/>
              <a:buChar char="•"/>
              <a:defRPr/>
            </a:pPr>
            <a:r>
              <a:rPr lang="en-US" sz="3000" b="1" dirty="0" smtClean="0"/>
              <a:t>Water turbidity</a:t>
            </a:r>
          </a:p>
          <a:p>
            <a:pPr marL="457200" lvl="0" indent="-457200">
              <a:lnSpc>
                <a:spcPct val="80000"/>
              </a:lnSpc>
              <a:spcBef>
                <a:spcPct val="20000"/>
              </a:spcBef>
              <a:buFont typeface="Arial" pitchFamily="34" charset="0"/>
              <a:buChar char="•"/>
              <a:defRPr/>
            </a:pPr>
            <a:r>
              <a:rPr lang="en-US" sz="3000" b="1" dirty="0" smtClean="0"/>
              <a:t>Nutrient concentrations (NO3, NH4, SRP)</a:t>
            </a:r>
          </a:p>
          <a:p>
            <a:pPr marL="457200" lvl="0" indent="-457200">
              <a:lnSpc>
                <a:spcPct val="80000"/>
              </a:lnSpc>
              <a:spcBef>
                <a:spcPct val="20000"/>
              </a:spcBef>
              <a:buFont typeface="Arial" pitchFamily="34" charset="0"/>
              <a:buChar char="•"/>
              <a:defRPr/>
            </a:pPr>
            <a:r>
              <a:rPr lang="en-US" sz="3000" b="1" dirty="0"/>
              <a:t>S</a:t>
            </a:r>
            <a:r>
              <a:rPr lang="en-US" sz="3000" b="1" dirty="0" smtClean="0"/>
              <a:t>almon spawner densities</a:t>
            </a:r>
          </a:p>
          <a:p>
            <a:pPr marL="457200" lvl="0" indent="-457200">
              <a:lnSpc>
                <a:spcPct val="80000"/>
              </a:lnSpc>
              <a:spcBef>
                <a:spcPct val="20000"/>
              </a:spcBef>
              <a:buFont typeface="Arial" pitchFamily="34" charset="0"/>
              <a:buChar char="•"/>
              <a:defRPr/>
            </a:pPr>
            <a:endParaRPr lang="en-US" sz="3000" b="1" dirty="0" smtClean="0"/>
          </a:p>
          <a:p>
            <a:pPr marL="457200" lvl="0" indent="-457200">
              <a:lnSpc>
                <a:spcPct val="80000"/>
              </a:lnSpc>
              <a:spcBef>
                <a:spcPct val="20000"/>
              </a:spcBef>
              <a:buFont typeface="Arial" pitchFamily="34" charset="0"/>
              <a:buChar char="•"/>
              <a:defRPr/>
            </a:pPr>
            <a:endParaRPr lang="en-US" sz="3000" b="1" noProof="0" dirty="0" smtClean="0"/>
          </a:p>
          <a:p>
            <a:pPr marR="0" lvl="0" defTabSz="914400" rtl="0" eaLnBrk="1" fontAlgn="auto" latinLnBrk="0" hangingPunct="1">
              <a:lnSpc>
                <a:spcPct val="80000"/>
              </a:lnSpc>
              <a:spcBef>
                <a:spcPct val="20000"/>
              </a:spcBef>
              <a:spcAft>
                <a:spcPts val="0"/>
              </a:spcAft>
              <a:buClrTx/>
              <a:buSzTx/>
              <a:tabLst/>
              <a:defRPr/>
            </a:pPr>
            <a:r>
              <a:rPr lang="en-US" sz="3000" b="1" noProof="0" dirty="0" smtClean="0"/>
              <a:t> </a:t>
            </a:r>
            <a:endParaRPr kumimoji="0" lang="en-US" sz="3000" b="1"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0790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Documents and Settings\Ryan Bellmore\My Documents\My Documents\Methow Project\Photos\Methow_Basin.jpg"/>
          <p:cNvPicPr>
            <a:picLocks noChangeAspect="1" noChangeArrowheads="1"/>
          </p:cNvPicPr>
          <p:nvPr/>
        </p:nvPicPr>
        <p:blipFill>
          <a:blip r:embed="rId3" cstate="print"/>
          <a:srcRect/>
          <a:stretch>
            <a:fillRect/>
          </a:stretch>
        </p:blipFill>
        <p:spPr bwMode="auto">
          <a:xfrm>
            <a:off x="228600" y="766853"/>
            <a:ext cx="4843896" cy="6268571"/>
          </a:xfrm>
          <a:prstGeom prst="rect">
            <a:avLst/>
          </a:prstGeom>
          <a:noFill/>
        </p:spPr>
      </p:pic>
      <p:pic>
        <p:nvPicPr>
          <p:cNvPr id="139267" name="Picture 3" descr="C:\Documents and Settings\Ryan Bellmore\My Documents\My Documents\Methow Project\Photos\Columbia_Washington.jpg"/>
          <p:cNvPicPr>
            <a:picLocks noChangeAspect="1" noChangeArrowheads="1"/>
          </p:cNvPicPr>
          <p:nvPr/>
        </p:nvPicPr>
        <p:blipFill>
          <a:blip r:embed="rId4" cstate="print"/>
          <a:srcRect/>
          <a:stretch>
            <a:fillRect/>
          </a:stretch>
        </p:blipFill>
        <p:spPr bwMode="auto">
          <a:xfrm>
            <a:off x="6057900" y="990600"/>
            <a:ext cx="2933700" cy="2266950"/>
          </a:xfrm>
          <a:prstGeom prst="rect">
            <a:avLst/>
          </a:prstGeom>
          <a:noFill/>
          <a:ln w="12700">
            <a:solidFill>
              <a:schemeClr val="tx1"/>
            </a:solidFill>
          </a:ln>
        </p:spPr>
      </p:pic>
      <p:sp>
        <p:nvSpPr>
          <p:cNvPr id="6" name="TextBox 5"/>
          <p:cNvSpPr txBox="1"/>
          <p:nvPr/>
        </p:nvSpPr>
        <p:spPr>
          <a:xfrm>
            <a:off x="3663993" y="6555225"/>
            <a:ext cx="1289007" cy="307777"/>
          </a:xfrm>
          <a:prstGeom prst="rect">
            <a:avLst/>
          </a:prstGeom>
          <a:noFill/>
        </p:spPr>
        <p:txBody>
          <a:bodyPr wrap="none" rtlCol="0">
            <a:spAutoFit/>
          </a:bodyPr>
          <a:lstStyle/>
          <a:p>
            <a:r>
              <a:rPr lang="en-US" sz="1400" dirty="0" smtClean="0"/>
              <a:t>Columbia River</a:t>
            </a:r>
            <a:endParaRPr lang="en-US" sz="1400" dirty="0"/>
          </a:p>
        </p:txBody>
      </p:sp>
      <p:sp>
        <p:nvSpPr>
          <p:cNvPr id="7" name="TextBox 6"/>
          <p:cNvSpPr txBox="1"/>
          <p:nvPr/>
        </p:nvSpPr>
        <p:spPr>
          <a:xfrm>
            <a:off x="2895600" y="5030570"/>
            <a:ext cx="1216808" cy="307777"/>
          </a:xfrm>
          <a:prstGeom prst="rect">
            <a:avLst/>
          </a:prstGeom>
          <a:noFill/>
        </p:spPr>
        <p:txBody>
          <a:bodyPr wrap="none" rtlCol="0">
            <a:spAutoFit/>
          </a:bodyPr>
          <a:lstStyle/>
          <a:p>
            <a:r>
              <a:rPr lang="en-US" sz="1400" dirty="0" smtClean="0"/>
              <a:t>Methow River</a:t>
            </a:r>
            <a:endParaRPr lang="en-US" sz="1400" dirty="0"/>
          </a:p>
        </p:txBody>
      </p:sp>
      <p:sp>
        <p:nvSpPr>
          <p:cNvPr id="8" name="Rectangle 7"/>
          <p:cNvSpPr/>
          <p:nvPr/>
        </p:nvSpPr>
        <p:spPr>
          <a:xfrm>
            <a:off x="7569200" y="1320800"/>
            <a:ext cx="584200" cy="6731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365709">
            <a:off x="2594853" y="3703370"/>
            <a:ext cx="262667" cy="7967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Test: </a:t>
            </a:r>
            <a:r>
              <a:rPr lang="en-US" sz="4400" dirty="0" err="1" smtClean="0"/>
              <a:t>Methow</a:t>
            </a:r>
            <a:r>
              <a:rPr lang="en-US" sz="4400" dirty="0" smtClean="0"/>
              <a:t> River</a:t>
            </a:r>
            <a:endParaRPr lang="en-US" sz="3600" i="1" dirty="0"/>
          </a:p>
        </p:txBody>
      </p:sp>
      <p:pic>
        <p:nvPicPr>
          <p:cNvPr id="10" name="Picture 2" descr="C:\Documents and Settings\Ryan Bellmore\My Documents\My Documents\Yankee Fork Project\Presentations\Presentation_pics\Rip-Rap.jpg"/>
          <p:cNvPicPr>
            <a:picLocks noChangeAspect="1" noChangeArrowheads="1"/>
          </p:cNvPicPr>
          <p:nvPr/>
        </p:nvPicPr>
        <p:blipFill>
          <a:blip r:embed="rId5" cstate="print"/>
          <a:srcRect/>
          <a:stretch>
            <a:fillRect/>
          </a:stretch>
        </p:blipFill>
        <p:spPr bwMode="auto">
          <a:xfrm>
            <a:off x="5080330" y="3809999"/>
            <a:ext cx="4019898" cy="3012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Oval 11"/>
          <p:cNvSpPr/>
          <p:nvPr/>
        </p:nvSpPr>
        <p:spPr>
          <a:xfrm>
            <a:off x="2610343" y="3959503"/>
            <a:ext cx="169322" cy="169322"/>
          </a:xfrm>
          <a:prstGeom prst="ellipse">
            <a:avLst/>
          </a:prstGeom>
          <a:solidFill>
            <a:srgbClr val="7030A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81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Test: </a:t>
            </a:r>
            <a:r>
              <a:rPr lang="en-US" sz="4400" dirty="0" err="1" smtClean="0"/>
              <a:t>Methow</a:t>
            </a:r>
            <a:r>
              <a:rPr lang="en-US" sz="4400" dirty="0" smtClean="0"/>
              <a:t> River</a:t>
            </a:r>
            <a:endParaRPr lang="en-US" sz="3600" i="1" dirty="0"/>
          </a:p>
        </p:txBody>
      </p:sp>
      <p:sp>
        <p:nvSpPr>
          <p:cNvPr id="18" name="Rectangle 17"/>
          <p:cNvSpPr/>
          <p:nvPr/>
        </p:nvSpPr>
        <p:spPr>
          <a:xfrm>
            <a:off x="152400" y="914400"/>
            <a:ext cx="7086600" cy="5909310"/>
          </a:xfrm>
          <a:prstGeom prst="rect">
            <a:avLst/>
          </a:prstGeom>
        </p:spPr>
        <p:txBody>
          <a:bodyPr wrap="square">
            <a:spAutoFit/>
          </a:bodyPr>
          <a:lstStyle/>
          <a:p>
            <a:pPr lvl="0" fontAlgn="base">
              <a:spcBef>
                <a:spcPct val="0"/>
              </a:spcBef>
              <a:spcAft>
                <a:spcPct val="0"/>
              </a:spcAft>
            </a:pPr>
            <a:r>
              <a:rPr lang="en-US" altLang="ja-JP" sz="4800" b="1" dirty="0" smtClean="0"/>
              <a:t>Simulations:</a:t>
            </a:r>
            <a:endParaRPr lang="en-US" altLang="ja-JP" sz="2800" b="1" dirty="0" smtClean="0"/>
          </a:p>
          <a:p>
            <a:pPr marL="514350" lvl="0" indent="-514350" fontAlgn="base">
              <a:spcBef>
                <a:spcPct val="0"/>
              </a:spcBef>
              <a:spcAft>
                <a:spcPct val="0"/>
              </a:spcAft>
              <a:buFont typeface="+mj-lt"/>
              <a:buAutoNum type="arabicPeriod"/>
            </a:pPr>
            <a:r>
              <a:rPr lang="en-US" altLang="ja-JP" sz="3000" b="1" dirty="0" smtClean="0"/>
              <a:t>No Treatment – Background Conditions</a:t>
            </a:r>
          </a:p>
          <a:p>
            <a:pPr marL="514350" lvl="0" indent="-514350" fontAlgn="base">
              <a:spcBef>
                <a:spcPct val="0"/>
              </a:spcBef>
              <a:spcAft>
                <a:spcPct val="0"/>
              </a:spcAft>
              <a:buFont typeface="+mj-lt"/>
              <a:buAutoNum type="arabicPeriod"/>
            </a:pPr>
            <a:endParaRPr lang="en-US" altLang="ja-JP" sz="3000" b="1" dirty="0" smtClean="0"/>
          </a:p>
          <a:p>
            <a:pPr marL="514350" lvl="0" indent="-514350" fontAlgn="base">
              <a:spcBef>
                <a:spcPct val="0"/>
              </a:spcBef>
              <a:spcAft>
                <a:spcPct val="0"/>
              </a:spcAft>
              <a:buFont typeface="+mj-lt"/>
              <a:buAutoNum type="arabicPeriod"/>
            </a:pPr>
            <a:endParaRPr lang="en-US" altLang="ja-JP" sz="3000" b="1" dirty="0"/>
          </a:p>
          <a:p>
            <a:pPr marL="514350" lvl="0" indent="-514350" fontAlgn="base">
              <a:spcBef>
                <a:spcPct val="0"/>
              </a:spcBef>
              <a:spcAft>
                <a:spcPct val="0"/>
              </a:spcAft>
              <a:buFont typeface="+mj-lt"/>
              <a:buAutoNum type="arabicPeriod"/>
            </a:pPr>
            <a:r>
              <a:rPr lang="en-US" altLang="ja-JP" sz="3000" b="1" dirty="0" smtClean="0"/>
              <a:t>Riparian Restoration</a:t>
            </a:r>
          </a:p>
          <a:p>
            <a:pPr marL="514350" lvl="0" indent="-514350" fontAlgn="base">
              <a:spcBef>
                <a:spcPct val="0"/>
              </a:spcBef>
              <a:spcAft>
                <a:spcPct val="0"/>
              </a:spcAft>
              <a:buFont typeface="+mj-lt"/>
              <a:buAutoNum type="arabicPeriod"/>
            </a:pPr>
            <a:endParaRPr lang="en-US" altLang="ja-JP" sz="3000" b="1" dirty="0" smtClean="0"/>
          </a:p>
          <a:p>
            <a:pPr marL="514350" lvl="0" indent="-514350" fontAlgn="base">
              <a:spcBef>
                <a:spcPct val="0"/>
              </a:spcBef>
              <a:spcAft>
                <a:spcPct val="0"/>
              </a:spcAft>
              <a:buFont typeface="+mj-lt"/>
              <a:buAutoNum type="arabicPeriod"/>
            </a:pPr>
            <a:endParaRPr lang="en-US" altLang="ja-JP" sz="3000" b="1" dirty="0"/>
          </a:p>
          <a:p>
            <a:pPr marL="514350" lvl="0" indent="-514350" fontAlgn="base">
              <a:spcBef>
                <a:spcPct val="0"/>
              </a:spcBef>
              <a:spcAft>
                <a:spcPct val="0"/>
              </a:spcAft>
              <a:buFont typeface="+mj-lt"/>
              <a:buAutoNum type="arabicPeriod"/>
            </a:pPr>
            <a:r>
              <a:rPr lang="en-US" altLang="ja-JP" sz="3000" b="1" dirty="0" smtClean="0"/>
              <a:t>Salmon Carcass Addition</a:t>
            </a:r>
          </a:p>
          <a:p>
            <a:pPr marL="514350" lvl="0" indent="-514350" fontAlgn="base">
              <a:spcBef>
                <a:spcPct val="0"/>
              </a:spcBef>
              <a:spcAft>
                <a:spcPct val="0"/>
              </a:spcAft>
              <a:buFont typeface="+mj-lt"/>
              <a:buAutoNum type="arabicPeriod"/>
            </a:pPr>
            <a:endParaRPr lang="en-US" altLang="ja-JP" sz="3000" b="1" dirty="0" smtClean="0"/>
          </a:p>
          <a:p>
            <a:pPr marL="514350" lvl="0" indent="-514350" fontAlgn="base">
              <a:spcBef>
                <a:spcPct val="0"/>
              </a:spcBef>
              <a:spcAft>
                <a:spcPct val="0"/>
              </a:spcAft>
              <a:buFont typeface="+mj-lt"/>
              <a:buAutoNum type="arabicPeriod"/>
            </a:pPr>
            <a:endParaRPr lang="en-US" altLang="ja-JP" sz="3000" b="1" dirty="0"/>
          </a:p>
          <a:p>
            <a:pPr marL="514350" lvl="0" indent="-514350" fontAlgn="base">
              <a:spcBef>
                <a:spcPct val="0"/>
              </a:spcBef>
              <a:spcAft>
                <a:spcPct val="0"/>
              </a:spcAft>
              <a:buFont typeface="+mj-lt"/>
              <a:buAutoNum type="arabicPeriod"/>
            </a:pPr>
            <a:r>
              <a:rPr lang="en-US" altLang="ja-JP" sz="3000" b="1" dirty="0" smtClean="0"/>
              <a:t>Habitat Restoration (floodplain restoration)</a:t>
            </a:r>
            <a:endParaRPr lang="en-US" altLang="ja-JP" sz="3000" b="1" dirty="0"/>
          </a:p>
        </p:txBody>
      </p:sp>
      <p:pic>
        <p:nvPicPr>
          <p:cNvPr id="20" name="Picture 5"/>
          <p:cNvPicPr>
            <a:picLocks noChangeAspect="1" noChangeArrowheads="1"/>
          </p:cNvPicPr>
          <p:nvPr/>
        </p:nvPicPr>
        <p:blipFill>
          <a:blip r:embed="rId3" cstate="print"/>
          <a:srcRect/>
          <a:stretch>
            <a:fillRect/>
          </a:stretch>
        </p:blipFill>
        <p:spPr bwMode="auto">
          <a:xfrm>
            <a:off x="5867400" y="5489030"/>
            <a:ext cx="1728694" cy="118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 descr="C:\Documents and Settings\jbellmore\My Documents\My Pictures\2012\2012\Summer2012\IMG_15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4088528"/>
            <a:ext cx="1584960" cy="118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4" descr="http://www.oregon.gov/OWEB/PublishingImages/ScappooseRiparianPo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8150" y="2686050"/>
            <a:ext cx="1645920" cy="12344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5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500" fill="hold"/>
                                        <p:tgtEl>
                                          <p:spTgt spid="18">
                                            <p:txEl>
                                              <p:pRg st="1" end="1"/>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The </a:t>
            </a:r>
            <a:r>
              <a:rPr lang="en-US" sz="4400" dirty="0" err="1" smtClean="0"/>
              <a:t>Methow</a:t>
            </a:r>
            <a:r>
              <a:rPr lang="en-US" sz="4400" dirty="0" smtClean="0"/>
              <a:t> River</a:t>
            </a:r>
            <a:endParaRPr lang="en-US" sz="3600" i="1" dirty="0"/>
          </a:p>
        </p:txBody>
      </p:sp>
      <p:pic>
        <p:nvPicPr>
          <p:cNvPr id="1026" name="Picture 2" descr="https://encrypted-tbn3.gstatic.com/images?q=tbn:ANd9GcRDcSZhIyLu4zh9xA4jlpxkr77jjyIvl-PfXgpPFFoQ-fudv2zK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074" y="2362200"/>
            <a:ext cx="4528726" cy="1892408"/>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TdC1AbmXMVli9qdYhgbos2UJ7bPoKbKtjyq4hNU4mhAYCnQUHx9Q"/>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51" b="9610"/>
          <a:stretch/>
        </p:blipFill>
        <p:spPr bwMode="auto">
          <a:xfrm>
            <a:off x="4804308" y="4343400"/>
            <a:ext cx="4111092" cy="1692234"/>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056382"/>
            <a:ext cx="8079007" cy="1077218"/>
          </a:xfrm>
          <a:prstGeom prst="rect">
            <a:avLst/>
          </a:prstGeom>
          <a:noFill/>
        </p:spPr>
        <p:txBody>
          <a:bodyPr wrap="none" rtlCol="0">
            <a:spAutoFit/>
          </a:bodyPr>
          <a:lstStyle/>
          <a:p>
            <a:r>
              <a:rPr lang="en-US" sz="3200" b="1" dirty="0" smtClean="0"/>
              <a:t>How do we recovery ESA listed Spring Chinook</a:t>
            </a:r>
          </a:p>
          <a:p>
            <a:r>
              <a:rPr lang="en-US" sz="3200" b="1" dirty="0" smtClean="0"/>
              <a:t>salmon and summer steelhead?</a:t>
            </a:r>
            <a:endParaRPr lang="en-GB" sz="3200" b="1" dirty="0"/>
          </a:p>
        </p:txBody>
      </p:sp>
      <p:pic>
        <p:nvPicPr>
          <p:cNvPr id="14" name="Picture 2"/>
          <p:cNvPicPr>
            <a:picLocks noChangeAspect="1" noChangeArrowheads="1"/>
          </p:cNvPicPr>
          <p:nvPr/>
        </p:nvPicPr>
        <p:blipFill>
          <a:blip r:embed="rId5" cstate="print"/>
          <a:srcRect l="10407"/>
          <a:stretch>
            <a:fillRect/>
          </a:stretch>
        </p:blipFill>
        <p:spPr bwMode="auto">
          <a:xfrm>
            <a:off x="152400" y="2819400"/>
            <a:ext cx="4325464" cy="3228668"/>
          </a:xfrm>
          <a:prstGeom prst="rect">
            <a:avLst/>
          </a:prstGeom>
          <a:ln w="12700" cap="sq">
            <a:solidFill>
              <a:srgbClr val="000000"/>
            </a:solidFill>
            <a:prstDash val="solid"/>
            <a:miter lim="800000"/>
          </a:ln>
          <a:effectLst/>
        </p:spPr>
      </p:pic>
    </p:spTree>
    <p:extLst>
      <p:ext uri="{BB962C8B-B14F-4D97-AF65-F5344CB8AC3E}">
        <p14:creationId xmlns:p14="http://schemas.microsoft.com/office/powerpoint/2010/main" val="3694264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descr="IMGP3670"/>
          <p:cNvPicPr>
            <a:picLocks noChangeAspect="1" noChangeArrowheads="1"/>
          </p:cNvPicPr>
          <p:nvPr/>
        </p:nvPicPr>
        <p:blipFill>
          <a:blip r:embed="rId3" cstate="print"/>
          <a:srcRect/>
          <a:stretch>
            <a:fillRect/>
          </a:stretch>
        </p:blipFill>
        <p:spPr bwMode="auto">
          <a:xfrm>
            <a:off x="75831" y="3276600"/>
            <a:ext cx="1349916" cy="1012438"/>
          </a:xfrm>
          <a:prstGeom prst="roundRect">
            <a:avLst>
              <a:gd name="adj" fmla="val 8594"/>
            </a:avLst>
          </a:prstGeom>
          <a:solidFill>
            <a:srgbClr val="FFFFFF">
              <a:shade val="85000"/>
            </a:srgbClr>
          </a:solidFill>
          <a:ln w="38100">
            <a:solidFill>
              <a:schemeClr val="tx1"/>
            </a:solidFill>
          </a:ln>
          <a:effectLst/>
        </p:spPr>
      </p:pic>
      <p:pic>
        <p:nvPicPr>
          <p:cNvPr id="25" name="Picture 26" descr="yf_august_07 040"/>
          <p:cNvPicPr>
            <a:picLocks noChangeAspect="1" noChangeArrowheads="1"/>
          </p:cNvPicPr>
          <p:nvPr/>
        </p:nvPicPr>
        <p:blipFill>
          <a:blip r:embed="rId4" cstate="print"/>
          <a:srcRect/>
          <a:stretch>
            <a:fillRect/>
          </a:stretch>
        </p:blipFill>
        <p:spPr bwMode="auto">
          <a:xfrm>
            <a:off x="76200" y="1828800"/>
            <a:ext cx="1349916" cy="1012438"/>
          </a:xfrm>
          <a:prstGeom prst="roundRect">
            <a:avLst>
              <a:gd name="adj" fmla="val 8594"/>
            </a:avLst>
          </a:prstGeom>
          <a:solidFill>
            <a:srgbClr val="FFFFFF">
              <a:shade val="85000"/>
            </a:srgbClr>
          </a:solidFill>
          <a:ln w="38100">
            <a:solidFill>
              <a:schemeClr val="tx1"/>
            </a:solidFill>
          </a:ln>
          <a:effectLst/>
        </p:spPr>
      </p:pic>
      <p:pic>
        <p:nvPicPr>
          <p:cNvPr id="26" name="Picture 25" descr="chinook"/>
          <p:cNvPicPr>
            <a:picLocks noChangeAspect="1" noChangeArrowheads="1"/>
          </p:cNvPicPr>
          <p:nvPr/>
        </p:nvPicPr>
        <p:blipFill>
          <a:blip r:embed="rId5" cstate="print"/>
          <a:srcRect/>
          <a:stretch>
            <a:fillRect/>
          </a:stretch>
        </p:blipFill>
        <p:spPr bwMode="auto">
          <a:xfrm>
            <a:off x="76200" y="304800"/>
            <a:ext cx="1349916" cy="1026926"/>
          </a:xfrm>
          <a:prstGeom prst="roundRect">
            <a:avLst>
              <a:gd name="adj" fmla="val 8594"/>
            </a:avLst>
          </a:prstGeom>
          <a:solidFill>
            <a:srgbClr val="FFFFFF">
              <a:shade val="85000"/>
            </a:srgbClr>
          </a:solidFill>
          <a:ln w="38100">
            <a:solidFill>
              <a:schemeClr val="tx1"/>
            </a:solidFill>
          </a:ln>
          <a:effectLst/>
        </p:spPr>
      </p:pic>
      <p:pic>
        <p:nvPicPr>
          <p:cNvPr id="27" name="Picture 6" descr="134-3487_IMG"/>
          <p:cNvPicPr>
            <a:picLocks noChangeAspect="1" noChangeArrowheads="1"/>
          </p:cNvPicPr>
          <p:nvPr/>
        </p:nvPicPr>
        <p:blipFill>
          <a:blip r:embed="rId6" cstate="print"/>
          <a:srcRect r="18421"/>
          <a:stretch>
            <a:fillRect/>
          </a:stretch>
        </p:blipFill>
        <p:spPr bwMode="auto">
          <a:xfrm rot="5400000">
            <a:off x="241905" y="4619897"/>
            <a:ext cx="1002294" cy="1340312"/>
          </a:xfrm>
          <a:prstGeom prst="roundRect">
            <a:avLst>
              <a:gd name="adj" fmla="val 8594"/>
            </a:avLst>
          </a:prstGeom>
          <a:solidFill>
            <a:srgbClr val="FFFFFF">
              <a:shade val="85000"/>
            </a:srgbClr>
          </a:solidFill>
          <a:ln w="38100">
            <a:solidFill>
              <a:schemeClr val="tx1"/>
            </a:solidFill>
          </a:ln>
          <a:effec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6393" y="-235174"/>
            <a:ext cx="6879797"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876800" y="199900"/>
            <a:ext cx="1219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76800" y="1636410"/>
            <a:ext cx="12192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76800" y="3143950"/>
            <a:ext cx="1219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76800" y="4614940"/>
            <a:ext cx="1219200" cy="131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781800" y="3276600"/>
            <a:ext cx="2209836" cy="923330"/>
          </a:xfrm>
          <a:prstGeom prst="rect">
            <a:avLst/>
          </a:prstGeom>
          <a:solidFill>
            <a:schemeClr val="bg1"/>
          </a:solidFill>
        </p:spPr>
        <p:txBody>
          <a:bodyPr wrap="none" rtlCol="0">
            <a:spAutoFit/>
          </a:bodyPr>
          <a:lstStyle/>
          <a:p>
            <a:r>
              <a:rPr lang="en-US" b="1" dirty="0" smtClean="0"/>
              <a:t>Range</a:t>
            </a:r>
            <a:r>
              <a:rPr lang="en-US" dirty="0" smtClean="0"/>
              <a:t>:  1 – 18 </a:t>
            </a:r>
          </a:p>
          <a:p>
            <a:r>
              <a:rPr lang="en-US" dirty="0" smtClean="0"/>
              <a:t>g AFDM m</a:t>
            </a:r>
            <a:r>
              <a:rPr lang="en-US" baseline="30000" dirty="0" smtClean="0"/>
              <a:t>-2</a:t>
            </a:r>
          </a:p>
          <a:p>
            <a:r>
              <a:rPr lang="en-US" dirty="0" smtClean="0"/>
              <a:t>(Bellmore et al. 2012)</a:t>
            </a:r>
          </a:p>
        </p:txBody>
      </p:sp>
      <p:sp>
        <p:nvSpPr>
          <p:cNvPr id="15" name="TextBox 14"/>
          <p:cNvSpPr txBox="1"/>
          <p:nvPr/>
        </p:nvSpPr>
        <p:spPr>
          <a:xfrm>
            <a:off x="7391400" y="1905000"/>
            <a:ext cx="1255472" cy="646331"/>
          </a:xfrm>
          <a:prstGeom prst="rect">
            <a:avLst/>
          </a:prstGeom>
          <a:solidFill>
            <a:schemeClr val="bg1"/>
          </a:solidFill>
        </p:spPr>
        <p:txBody>
          <a:bodyPr wrap="none" rtlCol="0">
            <a:spAutoFit/>
          </a:bodyPr>
          <a:lstStyle/>
          <a:p>
            <a:r>
              <a:rPr lang="en-US" b="1" dirty="0" smtClean="0"/>
              <a:t>(Bellmore </a:t>
            </a:r>
          </a:p>
          <a:p>
            <a:r>
              <a:rPr lang="en-US" b="1" dirty="0" smtClean="0"/>
              <a:t>et al. 2013)</a:t>
            </a:r>
          </a:p>
        </p:txBody>
      </p:sp>
      <p:sp>
        <p:nvSpPr>
          <p:cNvPr id="17" name="TextBox 16"/>
          <p:cNvSpPr txBox="1"/>
          <p:nvPr/>
        </p:nvSpPr>
        <p:spPr>
          <a:xfrm>
            <a:off x="6858000" y="4791670"/>
            <a:ext cx="2209836" cy="923330"/>
          </a:xfrm>
          <a:prstGeom prst="rect">
            <a:avLst/>
          </a:prstGeom>
          <a:solidFill>
            <a:schemeClr val="bg1"/>
          </a:solidFill>
        </p:spPr>
        <p:txBody>
          <a:bodyPr wrap="none" rtlCol="0">
            <a:spAutoFit/>
          </a:bodyPr>
          <a:lstStyle/>
          <a:p>
            <a:r>
              <a:rPr lang="en-US" b="1" dirty="0" smtClean="0"/>
              <a:t>Range</a:t>
            </a:r>
            <a:r>
              <a:rPr lang="en-US" dirty="0" smtClean="0"/>
              <a:t>:  0.7 – 33 </a:t>
            </a:r>
          </a:p>
          <a:p>
            <a:r>
              <a:rPr lang="en-US" dirty="0" smtClean="0"/>
              <a:t>g AFDM m</a:t>
            </a:r>
            <a:r>
              <a:rPr lang="en-US" baseline="30000" dirty="0" smtClean="0"/>
              <a:t>-2</a:t>
            </a:r>
          </a:p>
          <a:p>
            <a:r>
              <a:rPr lang="en-US" dirty="0" smtClean="0"/>
              <a:t>(Bellmore et al. 2012)</a:t>
            </a:r>
          </a:p>
        </p:txBody>
      </p:sp>
      <p:grpSp>
        <p:nvGrpSpPr>
          <p:cNvPr id="18" name="Group 17"/>
          <p:cNvGrpSpPr/>
          <p:nvPr/>
        </p:nvGrpSpPr>
        <p:grpSpPr>
          <a:xfrm>
            <a:off x="6898974" y="138989"/>
            <a:ext cx="246490" cy="1346229"/>
            <a:chOff x="6875224" y="228600"/>
            <a:chExt cx="246490" cy="1274857"/>
          </a:xfrm>
        </p:grpSpPr>
        <p:sp>
          <p:nvSpPr>
            <p:cNvPr id="19" name="Rectangle 18"/>
            <p:cNvSpPr/>
            <p:nvPr/>
          </p:nvSpPr>
          <p:spPr>
            <a:xfrm>
              <a:off x="6875224" y="457200"/>
              <a:ext cx="246490" cy="104625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6994498" y="235220"/>
              <a:ext cx="0" cy="4505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918298" y="228600"/>
              <a:ext cx="152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918297" y="693751"/>
              <a:ext cx="152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6881853" y="1667862"/>
            <a:ext cx="246490" cy="1302607"/>
            <a:chOff x="6881853" y="1667862"/>
            <a:chExt cx="246490" cy="1302607"/>
          </a:xfrm>
        </p:grpSpPr>
        <p:sp>
          <p:nvSpPr>
            <p:cNvPr id="28" name="Rectangle 27"/>
            <p:cNvSpPr/>
            <p:nvPr/>
          </p:nvSpPr>
          <p:spPr>
            <a:xfrm>
              <a:off x="6881853" y="1985885"/>
              <a:ext cx="246490" cy="984584"/>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7001127" y="1676400"/>
              <a:ext cx="0" cy="623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924927" y="1667862"/>
              <a:ext cx="152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924926" y="2300630"/>
              <a:ext cx="152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7425050" y="457200"/>
            <a:ext cx="1255472" cy="646331"/>
          </a:xfrm>
          <a:prstGeom prst="rect">
            <a:avLst/>
          </a:prstGeom>
          <a:solidFill>
            <a:schemeClr val="bg1"/>
          </a:solidFill>
        </p:spPr>
        <p:txBody>
          <a:bodyPr wrap="none" rtlCol="0">
            <a:spAutoFit/>
          </a:bodyPr>
          <a:lstStyle/>
          <a:p>
            <a:r>
              <a:rPr lang="en-US" b="1" dirty="0" smtClean="0"/>
              <a:t>(Bellmore </a:t>
            </a:r>
          </a:p>
          <a:p>
            <a:r>
              <a:rPr lang="en-US" b="1" dirty="0" smtClean="0"/>
              <a:t>et al. 2013)</a:t>
            </a:r>
          </a:p>
        </p:txBody>
      </p:sp>
      <p:sp>
        <p:nvSpPr>
          <p:cNvPr id="6" name="Rectangle 5"/>
          <p:cNvSpPr/>
          <p:nvPr/>
        </p:nvSpPr>
        <p:spPr>
          <a:xfrm>
            <a:off x="5701352" y="-304800"/>
            <a:ext cx="3442648" cy="716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10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3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Test: </a:t>
            </a:r>
            <a:r>
              <a:rPr lang="en-US" sz="4400" dirty="0" err="1" smtClean="0"/>
              <a:t>Methow</a:t>
            </a:r>
            <a:r>
              <a:rPr lang="en-US" sz="4400" dirty="0" smtClean="0"/>
              <a:t> River</a:t>
            </a:r>
            <a:endParaRPr lang="en-US" sz="3600" i="1" dirty="0"/>
          </a:p>
        </p:txBody>
      </p:sp>
      <p:sp>
        <p:nvSpPr>
          <p:cNvPr id="18" name="Rectangle 17"/>
          <p:cNvSpPr/>
          <p:nvPr/>
        </p:nvSpPr>
        <p:spPr>
          <a:xfrm>
            <a:off x="152400" y="914400"/>
            <a:ext cx="8991600" cy="4339650"/>
          </a:xfrm>
          <a:prstGeom prst="rect">
            <a:avLst/>
          </a:prstGeom>
        </p:spPr>
        <p:txBody>
          <a:bodyPr wrap="square">
            <a:spAutoFit/>
          </a:bodyPr>
          <a:lstStyle/>
          <a:p>
            <a:pPr lvl="0" fontAlgn="base">
              <a:spcBef>
                <a:spcPct val="0"/>
              </a:spcBef>
              <a:spcAft>
                <a:spcPct val="0"/>
              </a:spcAft>
            </a:pPr>
            <a:r>
              <a:rPr lang="en-US" altLang="ja-JP" sz="4800" b="1" dirty="0" smtClean="0"/>
              <a:t>Simulations:</a:t>
            </a:r>
          </a:p>
          <a:p>
            <a:pPr lvl="0" fontAlgn="base">
              <a:spcBef>
                <a:spcPct val="0"/>
              </a:spcBef>
              <a:spcAft>
                <a:spcPct val="0"/>
              </a:spcAft>
            </a:pPr>
            <a:endParaRPr lang="en-US" altLang="ja-JP" sz="3000" b="1" dirty="0"/>
          </a:p>
          <a:p>
            <a:pPr lvl="0" fontAlgn="base">
              <a:spcBef>
                <a:spcPct val="0"/>
              </a:spcBef>
              <a:spcAft>
                <a:spcPct val="0"/>
              </a:spcAft>
            </a:pPr>
            <a:r>
              <a:rPr lang="en-US" altLang="ja-JP" sz="3000" b="1" dirty="0" smtClean="0"/>
              <a:t>2.  Riparian Restoration</a:t>
            </a:r>
          </a:p>
          <a:p>
            <a:pPr lvl="0" fontAlgn="base">
              <a:spcBef>
                <a:spcPct val="0"/>
              </a:spcBef>
              <a:spcAft>
                <a:spcPct val="0"/>
              </a:spcAft>
            </a:pPr>
            <a:r>
              <a:rPr lang="en-US" altLang="ja-JP" sz="2800" dirty="0" smtClean="0">
                <a:latin typeface="Arial" pitchFamily="34" charset="0"/>
                <a:ea typeface="Times New Roman" pitchFamily="18" charset="0"/>
                <a:cs typeface="Arial" pitchFamily="34" charset="0"/>
              </a:rPr>
              <a:t>	 </a:t>
            </a:r>
          </a:p>
          <a:p>
            <a:pPr marL="914400" lvl="1" indent="-457200" fontAlgn="base">
              <a:spcBef>
                <a:spcPct val="0"/>
              </a:spcBef>
              <a:spcAft>
                <a:spcPct val="0"/>
              </a:spcAft>
              <a:buFont typeface="Arial" panose="020B0604020202020204" pitchFamily="34" charset="0"/>
              <a:buChar char="•"/>
            </a:pPr>
            <a:r>
              <a:rPr lang="en-US" altLang="ja-JP" sz="2800" dirty="0" smtClean="0">
                <a:latin typeface="Arial" pitchFamily="34" charset="0"/>
                <a:ea typeface="Times New Roman" pitchFamily="18" charset="0"/>
                <a:cs typeface="Arial" pitchFamily="34" charset="0"/>
              </a:rPr>
              <a:t>Increase percent of channel with overhanging vegetation from 5% to 10%</a:t>
            </a:r>
          </a:p>
          <a:p>
            <a:pPr marL="1828800" lvl="3" indent="-457200" fontAlgn="base">
              <a:spcBef>
                <a:spcPct val="0"/>
              </a:spcBef>
              <a:spcAft>
                <a:spcPct val="0"/>
              </a:spcAft>
              <a:buFont typeface="Arial" panose="020B0604020202020204" pitchFamily="34" charset="0"/>
              <a:buChar char="•"/>
            </a:pPr>
            <a:r>
              <a:rPr lang="en-US" altLang="ja-JP" sz="2800" dirty="0" smtClean="0">
                <a:latin typeface="Arial" pitchFamily="34" charset="0"/>
                <a:ea typeface="Times New Roman" pitchFamily="18" charset="0"/>
                <a:cs typeface="Arial" pitchFamily="34" charset="0"/>
              </a:rPr>
              <a:t>Raises riparian leaf litter and invertebrate inputs</a:t>
            </a:r>
          </a:p>
          <a:p>
            <a:pPr marL="1828800" lvl="3" indent="-457200" fontAlgn="base">
              <a:spcBef>
                <a:spcPct val="0"/>
              </a:spcBef>
              <a:spcAft>
                <a:spcPct val="0"/>
              </a:spcAft>
              <a:buFont typeface="Arial" panose="020B0604020202020204" pitchFamily="34" charset="0"/>
              <a:buChar char="•"/>
            </a:pPr>
            <a:r>
              <a:rPr lang="en-US" altLang="ja-JP" sz="2800" dirty="0" smtClean="0">
                <a:latin typeface="Arial" pitchFamily="34" charset="0"/>
                <a:ea typeface="Times New Roman" pitchFamily="18" charset="0"/>
                <a:cs typeface="Arial" pitchFamily="34" charset="0"/>
              </a:rPr>
              <a:t>Reduces light availability</a:t>
            </a:r>
            <a:endParaRPr lang="en-US" altLang="ja-JP" sz="3000" b="1" dirty="0" smtClean="0"/>
          </a:p>
        </p:txBody>
      </p:sp>
      <p:pic>
        <p:nvPicPr>
          <p:cNvPr id="1026" name="Picture 2" descr="http://t3.gstatic.com/images?q=tbn:ANd9GcRSYLzdPRhkPg3vNitkIoPKghBLFHSlHzu8X66Qbd0nilFKSzWTqn1Ncb6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676400"/>
            <a:ext cx="1295400" cy="136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13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35174"/>
            <a:ext cx="6958419"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descr="IMGP3670"/>
          <p:cNvPicPr>
            <a:picLocks noChangeAspect="1" noChangeArrowheads="1"/>
          </p:cNvPicPr>
          <p:nvPr/>
        </p:nvPicPr>
        <p:blipFill>
          <a:blip r:embed="rId4" cstate="print"/>
          <a:srcRect/>
          <a:stretch>
            <a:fillRect/>
          </a:stretch>
        </p:blipFill>
        <p:spPr bwMode="auto">
          <a:xfrm>
            <a:off x="75831" y="3276600"/>
            <a:ext cx="1349916" cy="1012438"/>
          </a:xfrm>
          <a:prstGeom prst="roundRect">
            <a:avLst>
              <a:gd name="adj" fmla="val 8594"/>
            </a:avLst>
          </a:prstGeom>
          <a:solidFill>
            <a:srgbClr val="FFFFFF">
              <a:shade val="85000"/>
            </a:srgbClr>
          </a:solidFill>
          <a:ln w="38100">
            <a:solidFill>
              <a:schemeClr val="tx1"/>
            </a:solidFill>
          </a:ln>
          <a:effectLst/>
        </p:spPr>
      </p:pic>
      <p:pic>
        <p:nvPicPr>
          <p:cNvPr id="25" name="Picture 26" descr="yf_august_07 040"/>
          <p:cNvPicPr>
            <a:picLocks noChangeAspect="1" noChangeArrowheads="1"/>
          </p:cNvPicPr>
          <p:nvPr/>
        </p:nvPicPr>
        <p:blipFill>
          <a:blip r:embed="rId5" cstate="print"/>
          <a:srcRect/>
          <a:stretch>
            <a:fillRect/>
          </a:stretch>
        </p:blipFill>
        <p:spPr bwMode="auto">
          <a:xfrm>
            <a:off x="76200" y="1828800"/>
            <a:ext cx="1349916" cy="1012438"/>
          </a:xfrm>
          <a:prstGeom prst="roundRect">
            <a:avLst>
              <a:gd name="adj" fmla="val 8594"/>
            </a:avLst>
          </a:prstGeom>
          <a:solidFill>
            <a:srgbClr val="FFFFFF">
              <a:shade val="85000"/>
            </a:srgbClr>
          </a:solidFill>
          <a:ln w="38100">
            <a:solidFill>
              <a:schemeClr val="tx1"/>
            </a:solidFill>
          </a:ln>
          <a:effectLst/>
        </p:spPr>
      </p:pic>
      <p:pic>
        <p:nvPicPr>
          <p:cNvPr id="26" name="Picture 25" descr="chinook"/>
          <p:cNvPicPr>
            <a:picLocks noChangeAspect="1" noChangeArrowheads="1"/>
          </p:cNvPicPr>
          <p:nvPr/>
        </p:nvPicPr>
        <p:blipFill>
          <a:blip r:embed="rId6" cstate="print"/>
          <a:srcRect/>
          <a:stretch>
            <a:fillRect/>
          </a:stretch>
        </p:blipFill>
        <p:spPr bwMode="auto">
          <a:xfrm>
            <a:off x="76200" y="304800"/>
            <a:ext cx="1349916" cy="1026926"/>
          </a:xfrm>
          <a:prstGeom prst="roundRect">
            <a:avLst>
              <a:gd name="adj" fmla="val 8594"/>
            </a:avLst>
          </a:prstGeom>
          <a:solidFill>
            <a:srgbClr val="FFFFFF">
              <a:shade val="85000"/>
            </a:srgbClr>
          </a:solidFill>
          <a:ln w="38100">
            <a:solidFill>
              <a:schemeClr val="tx1"/>
            </a:solidFill>
          </a:ln>
          <a:effectLst/>
        </p:spPr>
      </p:pic>
      <p:pic>
        <p:nvPicPr>
          <p:cNvPr id="27" name="Picture 6" descr="134-3487_IMG"/>
          <p:cNvPicPr>
            <a:picLocks noChangeAspect="1" noChangeArrowheads="1"/>
          </p:cNvPicPr>
          <p:nvPr/>
        </p:nvPicPr>
        <p:blipFill>
          <a:blip r:embed="rId7" cstate="print"/>
          <a:srcRect r="18421"/>
          <a:stretch>
            <a:fillRect/>
          </a:stretch>
        </p:blipFill>
        <p:spPr bwMode="auto">
          <a:xfrm rot="5400000">
            <a:off x="241905" y="4619897"/>
            <a:ext cx="1002294" cy="1340312"/>
          </a:xfrm>
          <a:prstGeom prst="roundRect">
            <a:avLst>
              <a:gd name="adj" fmla="val 8594"/>
            </a:avLst>
          </a:prstGeom>
          <a:solidFill>
            <a:srgbClr val="FFFFFF">
              <a:shade val="85000"/>
            </a:srgbClr>
          </a:solidFill>
          <a:ln w="38100">
            <a:solidFill>
              <a:schemeClr val="tx1"/>
            </a:solidFill>
          </a:ln>
          <a:effectLst/>
        </p:spPr>
      </p:pic>
      <p:sp>
        <p:nvSpPr>
          <p:cNvPr id="10" name="Rectangle 9"/>
          <p:cNvSpPr/>
          <p:nvPr/>
        </p:nvSpPr>
        <p:spPr>
          <a:xfrm>
            <a:off x="7239000" y="199900"/>
            <a:ext cx="857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39000" y="1636410"/>
            <a:ext cx="8570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39000" y="3143950"/>
            <a:ext cx="857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39000" y="4614940"/>
            <a:ext cx="857000" cy="131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36392" y="304800"/>
            <a:ext cx="495649" cy="307777"/>
          </a:xfrm>
          <a:prstGeom prst="rect">
            <a:avLst/>
          </a:prstGeom>
          <a:noFill/>
        </p:spPr>
        <p:txBody>
          <a:bodyPr wrap="none" rtlCol="0">
            <a:spAutoFit/>
          </a:bodyPr>
          <a:lstStyle/>
          <a:p>
            <a:r>
              <a:rPr lang="en-US" sz="1400" dirty="0" smtClean="0"/>
              <a:t>17%</a:t>
            </a:r>
            <a:endParaRPr lang="en-GB" sz="1400" dirty="0"/>
          </a:p>
        </p:txBody>
      </p:sp>
    </p:spTree>
    <p:extLst>
      <p:ext uri="{BB962C8B-B14F-4D97-AF65-F5344CB8AC3E}">
        <p14:creationId xmlns:p14="http://schemas.microsoft.com/office/powerpoint/2010/main" val="340335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Test: </a:t>
            </a:r>
            <a:r>
              <a:rPr lang="en-US" sz="4400" dirty="0" err="1" smtClean="0"/>
              <a:t>Methow</a:t>
            </a:r>
            <a:r>
              <a:rPr lang="en-US" sz="4400" dirty="0" smtClean="0"/>
              <a:t> River</a:t>
            </a:r>
            <a:endParaRPr lang="en-US" sz="3600" i="1" dirty="0"/>
          </a:p>
        </p:txBody>
      </p:sp>
      <p:sp>
        <p:nvSpPr>
          <p:cNvPr id="18" name="Rectangle 17"/>
          <p:cNvSpPr/>
          <p:nvPr/>
        </p:nvSpPr>
        <p:spPr>
          <a:xfrm>
            <a:off x="152400" y="914400"/>
            <a:ext cx="8991600" cy="3939540"/>
          </a:xfrm>
          <a:prstGeom prst="rect">
            <a:avLst/>
          </a:prstGeom>
        </p:spPr>
        <p:txBody>
          <a:bodyPr wrap="square">
            <a:spAutoFit/>
          </a:bodyPr>
          <a:lstStyle/>
          <a:p>
            <a:pPr lvl="0" fontAlgn="base">
              <a:spcBef>
                <a:spcPct val="0"/>
              </a:spcBef>
              <a:spcAft>
                <a:spcPct val="0"/>
              </a:spcAft>
            </a:pPr>
            <a:r>
              <a:rPr lang="en-US" altLang="ja-JP" sz="4800" b="1" dirty="0" smtClean="0"/>
              <a:t>Simulations:</a:t>
            </a:r>
          </a:p>
          <a:p>
            <a:pPr lvl="0" fontAlgn="base">
              <a:spcBef>
                <a:spcPct val="0"/>
              </a:spcBef>
              <a:spcAft>
                <a:spcPct val="0"/>
              </a:spcAft>
            </a:pPr>
            <a:endParaRPr lang="en-US" altLang="ja-JP" sz="3000" b="1" dirty="0"/>
          </a:p>
          <a:p>
            <a:pPr lvl="0" fontAlgn="base">
              <a:spcBef>
                <a:spcPct val="0"/>
              </a:spcBef>
              <a:spcAft>
                <a:spcPct val="0"/>
              </a:spcAft>
            </a:pPr>
            <a:r>
              <a:rPr lang="en-US" altLang="ja-JP" sz="3000" b="1" dirty="0"/>
              <a:t>3</a:t>
            </a:r>
            <a:r>
              <a:rPr lang="en-US" altLang="ja-JP" sz="3000" b="1" dirty="0" smtClean="0"/>
              <a:t>.  Salmon Carcass Addition</a:t>
            </a:r>
          </a:p>
          <a:p>
            <a:pPr lvl="0" fontAlgn="base">
              <a:spcBef>
                <a:spcPct val="0"/>
              </a:spcBef>
              <a:spcAft>
                <a:spcPct val="0"/>
              </a:spcAft>
            </a:pPr>
            <a:r>
              <a:rPr lang="en-US" altLang="ja-JP" sz="2800" dirty="0" smtClean="0">
                <a:latin typeface="Arial" pitchFamily="34" charset="0"/>
                <a:ea typeface="Times New Roman" pitchFamily="18" charset="0"/>
                <a:cs typeface="Arial" pitchFamily="34" charset="0"/>
              </a:rPr>
              <a:t>	 </a:t>
            </a:r>
          </a:p>
          <a:p>
            <a:pPr marL="914400" lvl="1" indent="-457200" fontAlgn="base">
              <a:spcBef>
                <a:spcPct val="0"/>
              </a:spcBef>
              <a:spcAft>
                <a:spcPct val="0"/>
              </a:spcAft>
              <a:buFont typeface="Arial" panose="020B0604020202020204" pitchFamily="34" charset="0"/>
              <a:buChar char="•"/>
            </a:pPr>
            <a:r>
              <a:rPr lang="en-US" altLang="ja-JP" sz="2800" dirty="0" smtClean="0">
                <a:latin typeface="Arial" pitchFamily="34" charset="0"/>
                <a:ea typeface="Times New Roman" pitchFamily="18" charset="0"/>
                <a:cs typeface="Arial" pitchFamily="34" charset="0"/>
              </a:rPr>
              <a:t>10,000 </a:t>
            </a:r>
            <a:r>
              <a:rPr lang="en-US" altLang="ja-JP" sz="2800" dirty="0">
                <a:latin typeface="Arial" pitchFamily="34" charset="0"/>
                <a:ea typeface="Times New Roman" pitchFamily="18" charset="0"/>
                <a:cs typeface="Arial" pitchFamily="34" charset="0"/>
              </a:rPr>
              <a:t>carcasses added </a:t>
            </a:r>
            <a:r>
              <a:rPr lang="en-US" altLang="ja-JP" sz="2800" dirty="0" smtClean="0">
                <a:latin typeface="Arial" pitchFamily="34" charset="0"/>
                <a:ea typeface="Times New Roman" pitchFamily="18" charset="0"/>
                <a:cs typeface="Arial" pitchFamily="34" charset="0"/>
              </a:rPr>
              <a:t>to segment</a:t>
            </a:r>
          </a:p>
          <a:p>
            <a:pPr marL="914400" lvl="1" indent="-457200" fontAlgn="base">
              <a:spcBef>
                <a:spcPct val="0"/>
              </a:spcBef>
              <a:spcAft>
                <a:spcPct val="0"/>
              </a:spcAft>
              <a:buFont typeface="Arial" panose="020B0604020202020204" pitchFamily="34" charset="0"/>
              <a:buChar char="•"/>
            </a:pPr>
            <a:r>
              <a:rPr lang="en-US" altLang="ja-JP" sz="2800" dirty="0" smtClean="0">
                <a:latin typeface="Arial" pitchFamily="34" charset="0"/>
                <a:ea typeface="Times New Roman" pitchFamily="18" charset="0"/>
                <a:cs typeface="Arial" pitchFamily="34" charset="0"/>
              </a:rPr>
              <a:t>0.01 </a:t>
            </a:r>
            <a:r>
              <a:rPr lang="en-US" altLang="ja-JP" sz="2800" dirty="0">
                <a:latin typeface="Arial" pitchFamily="34" charset="0"/>
                <a:ea typeface="Times New Roman" pitchFamily="18" charset="0"/>
                <a:cs typeface="Arial" pitchFamily="34" charset="0"/>
              </a:rPr>
              <a:t>carcasses / meter</a:t>
            </a:r>
            <a:r>
              <a:rPr lang="en-US" altLang="ja-JP" sz="2800" baseline="30000" dirty="0">
                <a:latin typeface="Arial" pitchFamily="34" charset="0"/>
                <a:ea typeface="Times New Roman" pitchFamily="18" charset="0"/>
                <a:cs typeface="Arial" pitchFamily="34" charset="0"/>
              </a:rPr>
              <a:t>2</a:t>
            </a:r>
          </a:p>
          <a:p>
            <a:pPr marL="914400" lvl="1" indent="-457200" fontAlgn="base">
              <a:spcBef>
                <a:spcPct val="0"/>
              </a:spcBef>
              <a:spcAft>
                <a:spcPct val="0"/>
              </a:spcAft>
              <a:buFont typeface="Arial" panose="020B0604020202020204" pitchFamily="34" charset="0"/>
              <a:buChar char="•"/>
            </a:pPr>
            <a:endParaRPr lang="en-US" altLang="ja-JP" sz="2800" dirty="0">
              <a:latin typeface="Arial" pitchFamily="34" charset="0"/>
              <a:ea typeface="Times New Roman" pitchFamily="18" charset="0"/>
              <a:cs typeface="Arial" pitchFamily="34" charset="0"/>
            </a:endParaRPr>
          </a:p>
          <a:p>
            <a:pPr marL="971550" lvl="1" indent="-514350" fontAlgn="base">
              <a:spcBef>
                <a:spcPct val="0"/>
              </a:spcBef>
              <a:spcAft>
                <a:spcPct val="0"/>
              </a:spcAft>
              <a:buFont typeface="+mj-lt"/>
              <a:buAutoNum type="arabicPeriod"/>
            </a:pPr>
            <a:endParaRPr lang="en-US" altLang="ja-JP" sz="3000" b="1" dirty="0" smtClean="0"/>
          </a:p>
        </p:txBody>
      </p:sp>
      <p:pic>
        <p:nvPicPr>
          <p:cNvPr id="5" name="Picture 2" descr="C:\Documents and Settings\jbellmore\My Documents\My Pictures\2012\2012\Summer2012\IMG_15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4040" y="1676400"/>
            <a:ext cx="1584960" cy="118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1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35174"/>
            <a:ext cx="6958419"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descr="IMGP3670"/>
          <p:cNvPicPr>
            <a:picLocks noChangeAspect="1" noChangeArrowheads="1"/>
          </p:cNvPicPr>
          <p:nvPr/>
        </p:nvPicPr>
        <p:blipFill>
          <a:blip r:embed="rId4" cstate="print"/>
          <a:srcRect/>
          <a:stretch>
            <a:fillRect/>
          </a:stretch>
        </p:blipFill>
        <p:spPr bwMode="auto">
          <a:xfrm>
            <a:off x="75831" y="3276600"/>
            <a:ext cx="1349916" cy="1012438"/>
          </a:xfrm>
          <a:prstGeom prst="roundRect">
            <a:avLst>
              <a:gd name="adj" fmla="val 8594"/>
            </a:avLst>
          </a:prstGeom>
          <a:solidFill>
            <a:srgbClr val="FFFFFF">
              <a:shade val="85000"/>
            </a:srgbClr>
          </a:solidFill>
          <a:ln w="38100">
            <a:solidFill>
              <a:schemeClr val="tx1"/>
            </a:solidFill>
          </a:ln>
          <a:effectLst/>
        </p:spPr>
      </p:pic>
      <p:pic>
        <p:nvPicPr>
          <p:cNvPr id="25" name="Picture 26" descr="yf_august_07 040"/>
          <p:cNvPicPr>
            <a:picLocks noChangeAspect="1" noChangeArrowheads="1"/>
          </p:cNvPicPr>
          <p:nvPr/>
        </p:nvPicPr>
        <p:blipFill>
          <a:blip r:embed="rId5" cstate="print"/>
          <a:srcRect/>
          <a:stretch>
            <a:fillRect/>
          </a:stretch>
        </p:blipFill>
        <p:spPr bwMode="auto">
          <a:xfrm>
            <a:off x="76200" y="1828800"/>
            <a:ext cx="1349916" cy="1012438"/>
          </a:xfrm>
          <a:prstGeom prst="roundRect">
            <a:avLst>
              <a:gd name="adj" fmla="val 8594"/>
            </a:avLst>
          </a:prstGeom>
          <a:solidFill>
            <a:srgbClr val="FFFFFF">
              <a:shade val="85000"/>
            </a:srgbClr>
          </a:solidFill>
          <a:ln w="38100">
            <a:solidFill>
              <a:schemeClr val="tx1"/>
            </a:solidFill>
          </a:ln>
          <a:effectLst/>
        </p:spPr>
      </p:pic>
      <p:pic>
        <p:nvPicPr>
          <p:cNvPr id="26" name="Picture 25" descr="chinook"/>
          <p:cNvPicPr>
            <a:picLocks noChangeAspect="1" noChangeArrowheads="1"/>
          </p:cNvPicPr>
          <p:nvPr/>
        </p:nvPicPr>
        <p:blipFill>
          <a:blip r:embed="rId6" cstate="print"/>
          <a:srcRect/>
          <a:stretch>
            <a:fillRect/>
          </a:stretch>
        </p:blipFill>
        <p:spPr bwMode="auto">
          <a:xfrm>
            <a:off x="76200" y="304800"/>
            <a:ext cx="1349916" cy="1026926"/>
          </a:xfrm>
          <a:prstGeom prst="roundRect">
            <a:avLst>
              <a:gd name="adj" fmla="val 8594"/>
            </a:avLst>
          </a:prstGeom>
          <a:solidFill>
            <a:srgbClr val="FFFFFF">
              <a:shade val="85000"/>
            </a:srgbClr>
          </a:solidFill>
          <a:ln w="38100">
            <a:solidFill>
              <a:schemeClr val="tx1"/>
            </a:solidFill>
          </a:ln>
          <a:effectLst/>
        </p:spPr>
      </p:pic>
      <p:pic>
        <p:nvPicPr>
          <p:cNvPr id="27" name="Picture 6" descr="134-3487_IMG"/>
          <p:cNvPicPr>
            <a:picLocks noChangeAspect="1" noChangeArrowheads="1"/>
          </p:cNvPicPr>
          <p:nvPr/>
        </p:nvPicPr>
        <p:blipFill>
          <a:blip r:embed="rId7" cstate="print"/>
          <a:srcRect r="18421"/>
          <a:stretch>
            <a:fillRect/>
          </a:stretch>
        </p:blipFill>
        <p:spPr bwMode="auto">
          <a:xfrm rot="5400000">
            <a:off x="241905" y="4619897"/>
            <a:ext cx="1002294" cy="1340312"/>
          </a:xfrm>
          <a:prstGeom prst="roundRect">
            <a:avLst>
              <a:gd name="adj" fmla="val 8594"/>
            </a:avLst>
          </a:prstGeom>
          <a:solidFill>
            <a:srgbClr val="FFFFFF">
              <a:shade val="85000"/>
            </a:srgbClr>
          </a:solidFill>
          <a:ln w="38100">
            <a:solidFill>
              <a:schemeClr val="tx1"/>
            </a:solidFill>
          </a:ln>
          <a:effectLst/>
        </p:spPr>
      </p:pic>
      <p:sp>
        <p:nvSpPr>
          <p:cNvPr id="10" name="Rectangle 9"/>
          <p:cNvSpPr/>
          <p:nvPr/>
        </p:nvSpPr>
        <p:spPr>
          <a:xfrm>
            <a:off x="7667500" y="199900"/>
            <a:ext cx="4285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67500" y="1636410"/>
            <a:ext cx="4285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67500" y="3143950"/>
            <a:ext cx="4285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67500" y="4614940"/>
            <a:ext cx="428500" cy="131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36392" y="304800"/>
            <a:ext cx="495649" cy="307777"/>
          </a:xfrm>
          <a:prstGeom prst="rect">
            <a:avLst/>
          </a:prstGeom>
          <a:noFill/>
        </p:spPr>
        <p:txBody>
          <a:bodyPr wrap="none" rtlCol="0">
            <a:spAutoFit/>
          </a:bodyPr>
          <a:lstStyle/>
          <a:p>
            <a:r>
              <a:rPr lang="en-US" sz="1400" dirty="0" smtClean="0"/>
              <a:t>17%</a:t>
            </a:r>
            <a:endParaRPr lang="en-GB" sz="1400" dirty="0"/>
          </a:p>
        </p:txBody>
      </p:sp>
      <p:sp>
        <p:nvSpPr>
          <p:cNvPr id="15" name="TextBox 14"/>
          <p:cNvSpPr txBox="1"/>
          <p:nvPr/>
        </p:nvSpPr>
        <p:spPr>
          <a:xfrm>
            <a:off x="7252648" y="193344"/>
            <a:ext cx="495649" cy="307777"/>
          </a:xfrm>
          <a:prstGeom prst="rect">
            <a:avLst/>
          </a:prstGeom>
          <a:noFill/>
        </p:spPr>
        <p:txBody>
          <a:bodyPr wrap="none" rtlCol="0">
            <a:spAutoFit/>
          </a:bodyPr>
          <a:lstStyle/>
          <a:p>
            <a:r>
              <a:rPr lang="en-US" sz="1400" dirty="0" smtClean="0"/>
              <a:t>37%</a:t>
            </a:r>
            <a:endParaRPr lang="en-GB" sz="1400" dirty="0"/>
          </a:p>
        </p:txBody>
      </p:sp>
    </p:spTree>
    <p:extLst>
      <p:ext uri="{BB962C8B-B14F-4D97-AF65-F5344CB8AC3E}">
        <p14:creationId xmlns:p14="http://schemas.microsoft.com/office/powerpoint/2010/main" val="161212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Test: </a:t>
            </a:r>
            <a:r>
              <a:rPr lang="en-US" sz="4400" dirty="0" err="1" smtClean="0"/>
              <a:t>Methow</a:t>
            </a:r>
            <a:r>
              <a:rPr lang="en-US" sz="4400" dirty="0" smtClean="0"/>
              <a:t> River</a:t>
            </a:r>
            <a:endParaRPr lang="en-US" sz="3600" i="1" dirty="0"/>
          </a:p>
        </p:txBody>
      </p:sp>
      <p:sp>
        <p:nvSpPr>
          <p:cNvPr id="18" name="Rectangle 17"/>
          <p:cNvSpPr/>
          <p:nvPr/>
        </p:nvSpPr>
        <p:spPr>
          <a:xfrm>
            <a:off x="152400" y="914400"/>
            <a:ext cx="8991600" cy="5088573"/>
          </a:xfrm>
          <a:prstGeom prst="rect">
            <a:avLst/>
          </a:prstGeom>
        </p:spPr>
        <p:txBody>
          <a:bodyPr wrap="square">
            <a:spAutoFit/>
          </a:bodyPr>
          <a:lstStyle/>
          <a:p>
            <a:pPr lvl="0" fontAlgn="base">
              <a:spcBef>
                <a:spcPct val="0"/>
              </a:spcBef>
              <a:spcAft>
                <a:spcPct val="0"/>
              </a:spcAft>
            </a:pPr>
            <a:r>
              <a:rPr lang="en-US" altLang="ja-JP" sz="4800" b="1" dirty="0" smtClean="0"/>
              <a:t>Simulations:</a:t>
            </a:r>
          </a:p>
          <a:p>
            <a:pPr lvl="0" fontAlgn="base">
              <a:spcBef>
                <a:spcPct val="0"/>
              </a:spcBef>
              <a:spcAft>
                <a:spcPct val="0"/>
              </a:spcAft>
            </a:pPr>
            <a:endParaRPr lang="en-US" altLang="ja-JP" sz="3000" b="1" dirty="0"/>
          </a:p>
          <a:p>
            <a:pPr lvl="0" fontAlgn="base">
              <a:spcBef>
                <a:spcPct val="0"/>
              </a:spcBef>
              <a:spcAft>
                <a:spcPct val="0"/>
              </a:spcAft>
            </a:pPr>
            <a:r>
              <a:rPr lang="en-US" altLang="ja-JP" sz="3000" b="1" dirty="0" smtClean="0"/>
              <a:t>4.  Habitat Restoration (floodplain restoration)</a:t>
            </a:r>
          </a:p>
          <a:p>
            <a:pPr lvl="0" fontAlgn="base">
              <a:spcBef>
                <a:spcPct val="0"/>
              </a:spcBef>
              <a:spcAft>
                <a:spcPct val="0"/>
              </a:spcAft>
            </a:pPr>
            <a:r>
              <a:rPr lang="en-US" altLang="ja-JP" sz="2800" dirty="0" smtClean="0">
                <a:latin typeface="Arial" pitchFamily="34" charset="0"/>
                <a:ea typeface="Times New Roman" pitchFamily="18" charset="0"/>
                <a:cs typeface="Arial" pitchFamily="34" charset="0"/>
              </a:rPr>
              <a:t>	 </a:t>
            </a:r>
          </a:p>
          <a:p>
            <a:pPr marL="914400" lvl="1" indent="-457200" fontAlgn="base">
              <a:spcBef>
                <a:spcPct val="0"/>
              </a:spcBef>
              <a:spcAft>
                <a:spcPct val="0"/>
              </a:spcAft>
              <a:buFont typeface="Arial" panose="020B0604020202020204" pitchFamily="34" charset="0"/>
              <a:buChar char="•"/>
            </a:pPr>
            <a:r>
              <a:rPr lang="en-US" altLang="ja-JP" sz="2800" dirty="0">
                <a:latin typeface="Arial" pitchFamily="34" charset="0"/>
                <a:ea typeface="Times New Roman" pitchFamily="18" charset="0"/>
                <a:cs typeface="Arial" pitchFamily="34" charset="0"/>
              </a:rPr>
              <a:t>increase </a:t>
            </a:r>
            <a:r>
              <a:rPr lang="en-US" altLang="ja-JP" sz="2800" dirty="0" err="1">
                <a:latin typeface="Arial" pitchFamily="34" charset="0"/>
                <a:ea typeface="Times New Roman" pitchFamily="18" charset="0"/>
                <a:cs typeface="Arial" pitchFamily="34" charset="0"/>
              </a:rPr>
              <a:t>bankfull</a:t>
            </a:r>
            <a:r>
              <a:rPr lang="en-US" altLang="ja-JP" sz="2800" dirty="0">
                <a:latin typeface="Arial" pitchFamily="34" charset="0"/>
                <a:ea typeface="Times New Roman" pitchFamily="18" charset="0"/>
                <a:cs typeface="Arial" pitchFamily="34" charset="0"/>
              </a:rPr>
              <a:t> </a:t>
            </a:r>
            <a:r>
              <a:rPr lang="en-US" altLang="ja-JP" sz="2800" dirty="0" smtClean="0">
                <a:latin typeface="Arial" pitchFamily="34" charset="0"/>
                <a:ea typeface="Times New Roman" pitchFamily="18" charset="0"/>
                <a:cs typeface="Arial" pitchFamily="34" charset="0"/>
              </a:rPr>
              <a:t>width (20%)</a:t>
            </a:r>
          </a:p>
          <a:p>
            <a:pPr marL="914400" lvl="1" indent="-457200" fontAlgn="base">
              <a:spcBef>
                <a:spcPct val="0"/>
              </a:spcBef>
              <a:spcAft>
                <a:spcPct val="0"/>
              </a:spcAft>
              <a:buFont typeface="Arial" panose="020B0604020202020204" pitchFamily="34" charset="0"/>
              <a:buChar char="•"/>
            </a:pPr>
            <a:r>
              <a:rPr lang="en-US" altLang="ja-JP" sz="2800" dirty="0" smtClean="0">
                <a:latin typeface="Arial" pitchFamily="34" charset="0"/>
                <a:ea typeface="Times New Roman" pitchFamily="18" charset="0"/>
                <a:cs typeface="Arial" pitchFamily="34" charset="0"/>
              </a:rPr>
              <a:t>decrease </a:t>
            </a:r>
            <a:r>
              <a:rPr lang="en-US" altLang="ja-JP" sz="2800" dirty="0" err="1">
                <a:latin typeface="Arial" pitchFamily="34" charset="0"/>
                <a:ea typeface="Times New Roman" pitchFamily="18" charset="0"/>
                <a:cs typeface="Arial" pitchFamily="34" charset="0"/>
              </a:rPr>
              <a:t>bankfull</a:t>
            </a:r>
            <a:r>
              <a:rPr lang="en-US" altLang="ja-JP" sz="2800" dirty="0">
                <a:latin typeface="Arial" pitchFamily="34" charset="0"/>
                <a:ea typeface="Times New Roman" pitchFamily="18" charset="0"/>
                <a:cs typeface="Arial" pitchFamily="34" charset="0"/>
              </a:rPr>
              <a:t> </a:t>
            </a:r>
            <a:r>
              <a:rPr lang="en-US" altLang="ja-JP" sz="2800" dirty="0" smtClean="0">
                <a:latin typeface="Arial" pitchFamily="34" charset="0"/>
                <a:ea typeface="Times New Roman" pitchFamily="18" charset="0"/>
                <a:cs typeface="Arial" pitchFamily="34" charset="0"/>
              </a:rPr>
              <a:t>depth (20%)</a:t>
            </a:r>
          </a:p>
          <a:p>
            <a:pPr marL="914400" lvl="1" indent="-457200" fontAlgn="base">
              <a:spcBef>
                <a:spcPct val="0"/>
              </a:spcBef>
              <a:spcAft>
                <a:spcPct val="0"/>
              </a:spcAft>
              <a:buFont typeface="Arial" panose="020B0604020202020204" pitchFamily="34" charset="0"/>
              <a:buChar char="•"/>
            </a:pPr>
            <a:r>
              <a:rPr lang="en-US" altLang="ja-JP" sz="2800" dirty="0" smtClean="0">
                <a:latin typeface="Arial" pitchFamily="34" charset="0"/>
                <a:ea typeface="Times New Roman" pitchFamily="18" charset="0"/>
                <a:cs typeface="Arial" pitchFamily="34" charset="0"/>
              </a:rPr>
              <a:t>increase </a:t>
            </a:r>
            <a:r>
              <a:rPr lang="en-US" altLang="ja-JP" sz="2800" dirty="0">
                <a:latin typeface="Arial" pitchFamily="34" charset="0"/>
                <a:ea typeface="Times New Roman" pitchFamily="18" charset="0"/>
                <a:cs typeface="Arial" pitchFamily="34" charset="0"/>
              </a:rPr>
              <a:t>total floodplain </a:t>
            </a:r>
            <a:r>
              <a:rPr lang="en-US" altLang="ja-JP" sz="2800" dirty="0" smtClean="0">
                <a:latin typeface="Arial" pitchFamily="34" charset="0"/>
                <a:ea typeface="Times New Roman" pitchFamily="18" charset="0"/>
                <a:cs typeface="Arial" pitchFamily="34" charset="0"/>
              </a:rPr>
              <a:t>width (50%)</a:t>
            </a:r>
          </a:p>
          <a:p>
            <a:pPr marL="914400" lvl="1" indent="-457200" fontAlgn="base">
              <a:spcBef>
                <a:spcPct val="0"/>
              </a:spcBef>
              <a:spcAft>
                <a:spcPct val="0"/>
              </a:spcAft>
              <a:buFont typeface="Arial" panose="020B0604020202020204" pitchFamily="34" charset="0"/>
              <a:buChar char="•"/>
            </a:pPr>
            <a:r>
              <a:rPr lang="en-US" altLang="ja-JP" sz="2800" dirty="0" smtClean="0">
                <a:latin typeface="Arial" pitchFamily="34" charset="0"/>
                <a:ea typeface="Times New Roman" pitchFamily="18" charset="0"/>
                <a:cs typeface="Arial" pitchFamily="34" charset="0"/>
              </a:rPr>
              <a:t>decrease </a:t>
            </a:r>
            <a:r>
              <a:rPr lang="en-US" altLang="ja-JP" sz="2800" dirty="0">
                <a:latin typeface="Arial" pitchFamily="34" charset="0"/>
                <a:ea typeface="Times New Roman" pitchFamily="18" charset="0"/>
                <a:cs typeface="Arial" pitchFamily="34" charset="0"/>
              </a:rPr>
              <a:t>stream </a:t>
            </a:r>
            <a:r>
              <a:rPr lang="en-US" altLang="ja-JP" sz="2800" dirty="0" smtClean="0">
                <a:latin typeface="Arial" pitchFamily="34" charset="0"/>
                <a:ea typeface="Times New Roman" pitchFamily="18" charset="0"/>
                <a:cs typeface="Arial" pitchFamily="34" charset="0"/>
              </a:rPr>
              <a:t>gradient (20%)</a:t>
            </a:r>
            <a:endParaRPr lang="en-US" altLang="ja-JP" sz="4800" b="1" dirty="0">
              <a:latin typeface="Arial" pitchFamily="34" charset="0"/>
              <a:ea typeface="Times New Roman" pitchFamily="18" charset="0"/>
              <a:cs typeface="Arial" pitchFamily="34" charset="0"/>
            </a:endParaRPr>
          </a:p>
          <a:p>
            <a:pPr lvl="1" fontAlgn="base">
              <a:spcBef>
                <a:spcPct val="0"/>
              </a:spcBef>
              <a:spcAft>
                <a:spcPct val="0"/>
              </a:spcAft>
            </a:pPr>
            <a:endParaRPr lang="en-US" altLang="ja-JP" sz="2800" baseline="30000" dirty="0">
              <a:latin typeface="Arial" pitchFamily="34" charset="0"/>
              <a:ea typeface="Times New Roman" pitchFamily="18" charset="0"/>
              <a:cs typeface="Arial" pitchFamily="34" charset="0"/>
            </a:endParaRPr>
          </a:p>
          <a:p>
            <a:pPr marL="914400" lvl="1" indent="-457200" fontAlgn="base">
              <a:spcBef>
                <a:spcPct val="0"/>
              </a:spcBef>
              <a:spcAft>
                <a:spcPct val="0"/>
              </a:spcAft>
              <a:buFont typeface="Arial" panose="020B0604020202020204" pitchFamily="34" charset="0"/>
              <a:buChar char="•"/>
            </a:pPr>
            <a:endParaRPr lang="en-US" altLang="ja-JP" sz="2800" dirty="0">
              <a:latin typeface="Arial" pitchFamily="34" charset="0"/>
              <a:ea typeface="Times New Roman" pitchFamily="18" charset="0"/>
              <a:cs typeface="Arial" pitchFamily="34" charset="0"/>
            </a:endParaRPr>
          </a:p>
          <a:p>
            <a:pPr marL="971550" lvl="1" indent="-514350" fontAlgn="base">
              <a:spcBef>
                <a:spcPct val="0"/>
              </a:spcBef>
              <a:spcAft>
                <a:spcPct val="0"/>
              </a:spcAft>
              <a:buFont typeface="+mj-lt"/>
              <a:buAutoNum type="arabicPeriod"/>
            </a:pPr>
            <a:endParaRPr lang="en-US" altLang="ja-JP" sz="3000" b="1" dirty="0" smtClean="0"/>
          </a:p>
        </p:txBody>
      </p:sp>
      <p:pic>
        <p:nvPicPr>
          <p:cNvPr id="6" name="Picture 5"/>
          <p:cNvPicPr>
            <a:picLocks noChangeAspect="1" noChangeArrowheads="1"/>
          </p:cNvPicPr>
          <p:nvPr/>
        </p:nvPicPr>
        <p:blipFill>
          <a:blip r:embed="rId3" cstate="print"/>
          <a:srcRect/>
          <a:stretch>
            <a:fillRect/>
          </a:stretch>
        </p:blipFill>
        <p:spPr bwMode="auto">
          <a:xfrm>
            <a:off x="7339106" y="2697480"/>
            <a:ext cx="1728694" cy="1188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1243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35174"/>
            <a:ext cx="6958419" cy="71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descr="IMGP3670"/>
          <p:cNvPicPr>
            <a:picLocks noChangeAspect="1" noChangeArrowheads="1"/>
          </p:cNvPicPr>
          <p:nvPr/>
        </p:nvPicPr>
        <p:blipFill>
          <a:blip r:embed="rId4" cstate="print"/>
          <a:srcRect/>
          <a:stretch>
            <a:fillRect/>
          </a:stretch>
        </p:blipFill>
        <p:spPr bwMode="auto">
          <a:xfrm>
            <a:off x="75831" y="3276600"/>
            <a:ext cx="1349916" cy="1012438"/>
          </a:xfrm>
          <a:prstGeom prst="roundRect">
            <a:avLst>
              <a:gd name="adj" fmla="val 8594"/>
            </a:avLst>
          </a:prstGeom>
          <a:solidFill>
            <a:srgbClr val="FFFFFF">
              <a:shade val="85000"/>
            </a:srgbClr>
          </a:solidFill>
          <a:ln w="38100">
            <a:solidFill>
              <a:schemeClr val="tx1"/>
            </a:solidFill>
          </a:ln>
          <a:effectLst/>
        </p:spPr>
      </p:pic>
      <p:pic>
        <p:nvPicPr>
          <p:cNvPr id="25" name="Picture 26" descr="yf_august_07 040"/>
          <p:cNvPicPr>
            <a:picLocks noChangeAspect="1" noChangeArrowheads="1"/>
          </p:cNvPicPr>
          <p:nvPr/>
        </p:nvPicPr>
        <p:blipFill>
          <a:blip r:embed="rId5" cstate="print"/>
          <a:srcRect/>
          <a:stretch>
            <a:fillRect/>
          </a:stretch>
        </p:blipFill>
        <p:spPr bwMode="auto">
          <a:xfrm>
            <a:off x="76200" y="1828800"/>
            <a:ext cx="1349916" cy="1012438"/>
          </a:xfrm>
          <a:prstGeom prst="roundRect">
            <a:avLst>
              <a:gd name="adj" fmla="val 8594"/>
            </a:avLst>
          </a:prstGeom>
          <a:solidFill>
            <a:srgbClr val="FFFFFF">
              <a:shade val="85000"/>
            </a:srgbClr>
          </a:solidFill>
          <a:ln w="38100">
            <a:solidFill>
              <a:schemeClr val="tx1"/>
            </a:solidFill>
          </a:ln>
          <a:effectLst/>
        </p:spPr>
      </p:pic>
      <p:pic>
        <p:nvPicPr>
          <p:cNvPr id="26" name="Picture 25" descr="chinook"/>
          <p:cNvPicPr>
            <a:picLocks noChangeAspect="1" noChangeArrowheads="1"/>
          </p:cNvPicPr>
          <p:nvPr/>
        </p:nvPicPr>
        <p:blipFill>
          <a:blip r:embed="rId6" cstate="print"/>
          <a:srcRect/>
          <a:stretch>
            <a:fillRect/>
          </a:stretch>
        </p:blipFill>
        <p:spPr bwMode="auto">
          <a:xfrm>
            <a:off x="76200" y="304800"/>
            <a:ext cx="1349916" cy="1026926"/>
          </a:xfrm>
          <a:prstGeom prst="roundRect">
            <a:avLst>
              <a:gd name="adj" fmla="val 8594"/>
            </a:avLst>
          </a:prstGeom>
          <a:solidFill>
            <a:srgbClr val="FFFFFF">
              <a:shade val="85000"/>
            </a:srgbClr>
          </a:solidFill>
          <a:ln w="38100">
            <a:solidFill>
              <a:schemeClr val="tx1"/>
            </a:solidFill>
          </a:ln>
          <a:effectLst/>
        </p:spPr>
      </p:pic>
      <p:pic>
        <p:nvPicPr>
          <p:cNvPr id="27" name="Picture 6" descr="134-3487_IMG"/>
          <p:cNvPicPr>
            <a:picLocks noChangeAspect="1" noChangeArrowheads="1"/>
          </p:cNvPicPr>
          <p:nvPr/>
        </p:nvPicPr>
        <p:blipFill>
          <a:blip r:embed="rId7" cstate="print"/>
          <a:srcRect r="18421"/>
          <a:stretch>
            <a:fillRect/>
          </a:stretch>
        </p:blipFill>
        <p:spPr bwMode="auto">
          <a:xfrm rot="5400000">
            <a:off x="241905" y="4619897"/>
            <a:ext cx="1002294" cy="1340312"/>
          </a:xfrm>
          <a:prstGeom prst="roundRect">
            <a:avLst>
              <a:gd name="adj" fmla="val 8594"/>
            </a:avLst>
          </a:prstGeom>
          <a:solidFill>
            <a:srgbClr val="FFFFFF">
              <a:shade val="85000"/>
            </a:srgbClr>
          </a:solidFill>
          <a:ln w="38100">
            <a:solidFill>
              <a:schemeClr val="tx1"/>
            </a:solidFill>
          </a:ln>
          <a:effectLst/>
        </p:spPr>
      </p:pic>
      <p:sp>
        <p:nvSpPr>
          <p:cNvPr id="3" name="TextBox 2"/>
          <p:cNvSpPr txBox="1"/>
          <p:nvPr/>
        </p:nvSpPr>
        <p:spPr>
          <a:xfrm>
            <a:off x="6836392" y="304800"/>
            <a:ext cx="495649" cy="307777"/>
          </a:xfrm>
          <a:prstGeom prst="rect">
            <a:avLst/>
          </a:prstGeom>
          <a:noFill/>
        </p:spPr>
        <p:txBody>
          <a:bodyPr wrap="none" rtlCol="0">
            <a:spAutoFit/>
          </a:bodyPr>
          <a:lstStyle/>
          <a:p>
            <a:r>
              <a:rPr lang="en-US" sz="1400" dirty="0" smtClean="0"/>
              <a:t>17%</a:t>
            </a:r>
            <a:endParaRPr lang="en-GB" sz="1400" dirty="0"/>
          </a:p>
        </p:txBody>
      </p:sp>
      <p:sp>
        <p:nvSpPr>
          <p:cNvPr id="9" name="TextBox 8"/>
          <p:cNvSpPr txBox="1"/>
          <p:nvPr/>
        </p:nvSpPr>
        <p:spPr>
          <a:xfrm>
            <a:off x="7252648" y="193344"/>
            <a:ext cx="495649" cy="307777"/>
          </a:xfrm>
          <a:prstGeom prst="rect">
            <a:avLst/>
          </a:prstGeom>
          <a:noFill/>
        </p:spPr>
        <p:txBody>
          <a:bodyPr wrap="none" rtlCol="0">
            <a:spAutoFit/>
          </a:bodyPr>
          <a:lstStyle/>
          <a:p>
            <a:r>
              <a:rPr lang="en-US" sz="1400" dirty="0" smtClean="0"/>
              <a:t>37%</a:t>
            </a:r>
            <a:endParaRPr lang="en-GB" sz="1400" dirty="0"/>
          </a:p>
        </p:txBody>
      </p:sp>
      <p:sp>
        <p:nvSpPr>
          <p:cNvPr id="10" name="TextBox 9"/>
          <p:cNvSpPr txBox="1"/>
          <p:nvPr/>
        </p:nvSpPr>
        <p:spPr>
          <a:xfrm>
            <a:off x="7657751" y="100519"/>
            <a:ext cx="495649" cy="307777"/>
          </a:xfrm>
          <a:prstGeom prst="rect">
            <a:avLst/>
          </a:prstGeom>
          <a:noFill/>
        </p:spPr>
        <p:txBody>
          <a:bodyPr wrap="none" rtlCol="0">
            <a:spAutoFit/>
          </a:bodyPr>
          <a:lstStyle/>
          <a:p>
            <a:r>
              <a:rPr lang="en-US" sz="1400" dirty="0" smtClean="0"/>
              <a:t>50%</a:t>
            </a:r>
            <a:endParaRPr lang="en-GB" sz="1400" dirty="0"/>
          </a:p>
        </p:txBody>
      </p:sp>
    </p:spTree>
    <p:extLst>
      <p:ext uri="{BB962C8B-B14F-4D97-AF65-F5344CB8AC3E}">
        <p14:creationId xmlns:p14="http://schemas.microsoft.com/office/powerpoint/2010/main" val="38119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Summary</a:t>
            </a:r>
            <a:endParaRPr lang="en-US" sz="3600" i="1" dirty="0"/>
          </a:p>
        </p:txBody>
      </p:sp>
      <p:pic>
        <p:nvPicPr>
          <p:cNvPr id="6" name="Picture 7" descr="IMGP3670"/>
          <p:cNvPicPr>
            <a:picLocks noChangeAspect="1" noChangeArrowheads="1"/>
          </p:cNvPicPr>
          <p:nvPr/>
        </p:nvPicPr>
        <p:blipFill>
          <a:blip r:embed="rId3" cstate="print"/>
          <a:srcRect/>
          <a:stretch>
            <a:fillRect/>
          </a:stretch>
        </p:blipFill>
        <p:spPr bwMode="auto">
          <a:xfrm>
            <a:off x="7005048" y="5410200"/>
            <a:ext cx="1828800" cy="1371600"/>
          </a:xfrm>
          <a:prstGeom prst="roundRect">
            <a:avLst>
              <a:gd name="adj" fmla="val 8594"/>
            </a:avLst>
          </a:prstGeom>
          <a:solidFill>
            <a:srgbClr val="FFFFFF">
              <a:shade val="85000"/>
            </a:srgbClr>
          </a:solidFill>
          <a:ln w="38100">
            <a:solidFill>
              <a:schemeClr val="tx1"/>
            </a:solidFill>
          </a:ln>
          <a:effectLst/>
        </p:spPr>
      </p:pic>
      <p:pic>
        <p:nvPicPr>
          <p:cNvPr id="7" name="Picture 26" descr="yf_august_07 040"/>
          <p:cNvPicPr>
            <a:picLocks noChangeAspect="1" noChangeArrowheads="1"/>
          </p:cNvPicPr>
          <p:nvPr/>
        </p:nvPicPr>
        <p:blipFill>
          <a:blip r:embed="rId4" cstate="print"/>
          <a:srcRect/>
          <a:stretch>
            <a:fillRect/>
          </a:stretch>
        </p:blipFill>
        <p:spPr bwMode="auto">
          <a:xfrm>
            <a:off x="7005068" y="3200400"/>
            <a:ext cx="1828800" cy="1371600"/>
          </a:xfrm>
          <a:prstGeom prst="roundRect">
            <a:avLst>
              <a:gd name="adj" fmla="val 8594"/>
            </a:avLst>
          </a:prstGeom>
          <a:solidFill>
            <a:srgbClr val="FFFFFF">
              <a:shade val="85000"/>
            </a:srgbClr>
          </a:solidFill>
          <a:ln w="38100">
            <a:solidFill>
              <a:schemeClr val="tx1"/>
            </a:solidFill>
          </a:ln>
          <a:effectLst/>
        </p:spPr>
      </p:pic>
      <p:cxnSp>
        <p:nvCxnSpPr>
          <p:cNvPr id="8" name="Straight Arrow Connector 7"/>
          <p:cNvCxnSpPr>
            <a:stCxn id="6" idx="0"/>
            <a:endCxn id="7" idx="2"/>
          </p:cNvCxnSpPr>
          <p:nvPr/>
        </p:nvCxnSpPr>
        <p:spPr>
          <a:xfrm flipV="1">
            <a:off x="7919448" y="4572000"/>
            <a:ext cx="20" cy="8382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912100" y="2388755"/>
            <a:ext cx="5332" cy="81164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9" descr="chinook"/>
          <p:cNvPicPr>
            <a:picLocks noChangeAspect="1" noChangeArrowheads="1"/>
          </p:cNvPicPr>
          <p:nvPr/>
        </p:nvPicPr>
        <p:blipFill>
          <a:blip r:embed="rId5" cstate="print"/>
          <a:srcRect/>
          <a:stretch>
            <a:fillRect/>
          </a:stretch>
        </p:blipFill>
        <p:spPr bwMode="auto">
          <a:xfrm>
            <a:off x="7010400" y="914400"/>
            <a:ext cx="1828800" cy="1474355"/>
          </a:xfrm>
          <a:prstGeom prst="roundRect">
            <a:avLst>
              <a:gd name="adj" fmla="val 8594"/>
            </a:avLst>
          </a:prstGeom>
          <a:solidFill>
            <a:srgbClr val="FFFFFF">
              <a:shade val="85000"/>
            </a:srgbClr>
          </a:solidFill>
          <a:ln w="38100">
            <a:solidFill>
              <a:schemeClr val="tx1"/>
            </a:solidFill>
          </a:ln>
          <a:effectLst/>
        </p:spPr>
      </p:pic>
      <p:sp>
        <p:nvSpPr>
          <p:cNvPr id="13" name="Rectangle 12"/>
          <p:cNvSpPr/>
          <p:nvPr/>
        </p:nvSpPr>
        <p:spPr>
          <a:xfrm>
            <a:off x="-7374" y="914400"/>
            <a:ext cx="6560574" cy="6093976"/>
          </a:xfrm>
          <a:prstGeom prst="rect">
            <a:avLst/>
          </a:prstGeom>
        </p:spPr>
        <p:txBody>
          <a:bodyPr wrap="square">
            <a:spAutoFit/>
          </a:bodyPr>
          <a:lstStyle/>
          <a:p>
            <a:pPr marL="457200" indent="-457200" fontAlgn="base">
              <a:spcBef>
                <a:spcPct val="0"/>
              </a:spcBef>
              <a:spcAft>
                <a:spcPct val="0"/>
              </a:spcAft>
              <a:buFont typeface="Wingdings" panose="05000000000000000000" pitchFamily="2" charset="2"/>
              <a:buChar char="v"/>
            </a:pPr>
            <a:r>
              <a:rPr lang="en-US" altLang="ja-JP" sz="2700" dirty="0" smtClean="0">
                <a:latin typeface="Arial" pitchFamily="34" charset="0"/>
                <a:ea typeface="Times New Roman" pitchFamily="18" charset="0"/>
                <a:cs typeface="Arial" pitchFamily="34" charset="0"/>
              </a:rPr>
              <a:t>The “</a:t>
            </a:r>
            <a:r>
              <a:rPr lang="en-US" altLang="ja-JP" sz="2700" i="1" dirty="0" smtClean="0">
                <a:latin typeface="Arial" pitchFamily="34" charset="0"/>
                <a:ea typeface="Times New Roman" pitchFamily="18" charset="0"/>
                <a:cs typeface="Arial" pitchFamily="34" charset="0"/>
              </a:rPr>
              <a:t>Trophic </a:t>
            </a:r>
            <a:r>
              <a:rPr lang="en-US" altLang="ja-JP" sz="2700" i="1" dirty="0">
                <a:latin typeface="Arial" pitchFamily="34" charset="0"/>
                <a:ea typeface="Times New Roman" pitchFamily="18" charset="0"/>
                <a:cs typeface="Arial" pitchFamily="34" charset="0"/>
              </a:rPr>
              <a:t>P</a:t>
            </a:r>
            <a:r>
              <a:rPr lang="en-US" altLang="ja-JP" sz="2700" i="1" dirty="0" smtClean="0">
                <a:latin typeface="Arial" pitchFamily="34" charset="0"/>
                <a:ea typeface="Times New Roman" pitchFamily="18" charset="0"/>
                <a:cs typeface="Arial" pitchFamily="34" charset="0"/>
              </a:rPr>
              <a:t>roductivity Model” </a:t>
            </a:r>
            <a:r>
              <a:rPr lang="en-US" altLang="ja-JP" sz="2700" dirty="0" smtClean="0">
                <a:latin typeface="Arial" pitchFamily="34" charset="0"/>
                <a:ea typeface="Times New Roman" pitchFamily="18" charset="0"/>
                <a:cs typeface="Arial" pitchFamily="34" charset="0"/>
              </a:rPr>
              <a:t>is a simplified food web model that</a:t>
            </a:r>
            <a:r>
              <a:rPr lang="en-US" altLang="ja-JP" sz="2700" i="1" dirty="0" smtClean="0">
                <a:latin typeface="Arial" pitchFamily="34" charset="0"/>
                <a:ea typeface="Times New Roman" pitchFamily="18" charset="0"/>
                <a:cs typeface="Arial" pitchFamily="34" charset="0"/>
              </a:rPr>
              <a:t> mechanistically</a:t>
            </a:r>
            <a:r>
              <a:rPr lang="en-US" altLang="ja-JP" sz="2700" dirty="0" smtClean="0">
                <a:latin typeface="Arial" pitchFamily="34" charset="0"/>
                <a:ea typeface="Times New Roman" pitchFamily="18" charset="0"/>
                <a:cs typeface="Arial" pitchFamily="34" charset="0"/>
              </a:rPr>
              <a:t> links trophic dynamics to </a:t>
            </a:r>
            <a:r>
              <a:rPr lang="en-US" altLang="ja-JP" sz="2700" dirty="0" err="1" smtClean="0">
                <a:latin typeface="Arial" pitchFamily="34" charset="0"/>
                <a:ea typeface="Times New Roman" pitchFamily="18" charset="0"/>
                <a:cs typeface="Arial" pitchFamily="34" charset="0"/>
              </a:rPr>
              <a:t>CHaMP</a:t>
            </a:r>
            <a:r>
              <a:rPr lang="en-US" altLang="ja-JP" sz="2700" dirty="0" smtClean="0">
                <a:latin typeface="Arial" pitchFamily="34" charset="0"/>
                <a:ea typeface="Times New Roman" pitchFamily="18" charset="0"/>
                <a:cs typeface="Arial" pitchFamily="34" charset="0"/>
              </a:rPr>
              <a:t> style physical habitat, and riparian data.</a:t>
            </a:r>
            <a:endParaRPr lang="en-US" altLang="ja-JP" sz="2400" dirty="0" smtClean="0">
              <a:latin typeface="Arial" pitchFamily="34" charset="0"/>
              <a:ea typeface="Times New Roman" pitchFamily="18" charset="0"/>
              <a:cs typeface="Arial" pitchFamily="34" charset="0"/>
            </a:endParaRPr>
          </a:p>
          <a:p>
            <a:pPr marL="457200" indent="-457200" fontAlgn="base">
              <a:spcBef>
                <a:spcPct val="0"/>
              </a:spcBef>
              <a:spcAft>
                <a:spcPct val="0"/>
              </a:spcAft>
              <a:buFont typeface="Wingdings" panose="05000000000000000000" pitchFamily="2" charset="2"/>
              <a:buChar char="v"/>
            </a:pPr>
            <a:endParaRPr lang="en-US" altLang="ja-JP" sz="2700" dirty="0">
              <a:latin typeface="Arial" pitchFamily="34" charset="0"/>
              <a:ea typeface="Times New Roman" pitchFamily="18" charset="0"/>
              <a:cs typeface="Arial" pitchFamily="34" charset="0"/>
            </a:endParaRPr>
          </a:p>
          <a:p>
            <a:pPr marL="457200" indent="-457200" fontAlgn="base">
              <a:spcBef>
                <a:spcPct val="0"/>
              </a:spcBef>
              <a:spcAft>
                <a:spcPct val="0"/>
              </a:spcAft>
              <a:buFont typeface="Wingdings" panose="05000000000000000000" pitchFamily="2" charset="2"/>
              <a:buChar char="v"/>
            </a:pPr>
            <a:r>
              <a:rPr lang="en-US" altLang="ja-JP" sz="2700" dirty="0" smtClean="0">
                <a:latin typeface="Arial" pitchFamily="34" charset="0"/>
                <a:ea typeface="Times New Roman" pitchFamily="18" charset="0"/>
                <a:cs typeface="Arial" pitchFamily="34" charset="0"/>
              </a:rPr>
              <a:t>Used to explore the potential outcomes of alternative restoration strategies:</a:t>
            </a:r>
          </a:p>
          <a:p>
            <a:pPr marL="914400" lvl="1" indent="-457200" fontAlgn="base">
              <a:spcBef>
                <a:spcPct val="0"/>
              </a:spcBef>
              <a:spcAft>
                <a:spcPct val="0"/>
              </a:spcAft>
              <a:buFont typeface="Arial" panose="020B0604020202020204" pitchFamily="34" charset="0"/>
              <a:buChar char="•"/>
            </a:pPr>
            <a:r>
              <a:rPr lang="en-US" altLang="ja-JP" sz="2400" dirty="0" smtClean="0">
                <a:latin typeface="Arial" pitchFamily="34" charset="0"/>
                <a:ea typeface="Times New Roman" pitchFamily="18" charset="0"/>
                <a:cs typeface="Arial" pitchFamily="34" charset="0"/>
              </a:rPr>
              <a:t>Nutrient/salmon carcass augmentation</a:t>
            </a:r>
          </a:p>
          <a:p>
            <a:pPr marL="914400" lvl="1" indent="-457200" fontAlgn="base">
              <a:spcBef>
                <a:spcPct val="0"/>
              </a:spcBef>
              <a:spcAft>
                <a:spcPct val="0"/>
              </a:spcAft>
              <a:buFont typeface="Arial" panose="020B0604020202020204" pitchFamily="34" charset="0"/>
              <a:buChar char="•"/>
            </a:pPr>
            <a:r>
              <a:rPr lang="en-US" altLang="ja-JP" sz="2400" dirty="0" smtClean="0">
                <a:latin typeface="Arial" pitchFamily="34" charset="0"/>
                <a:ea typeface="Times New Roman" pitchFamily="18" charset="0"/>
                <a:cs typeface="Arial" pitchFamily="34" charset="0"/>
              </a:rPr>
              <a:t>Habitat restoration</a:t>
            </a:r>
          </a:p>
          <a:p>
            <a:pPr marL="914400" lvl="1" indent="-457200" fontAlgn="base">
              <a:spcBef>
                <a:spcPct val="0"/>
              </a:spcBef>
              <a:spcAft>
                <a:spcPct val="0"/>
              </a:spcAft>
              <a:buFont typeface="Arial" panose="020B0604020202020204" pitchFamily="34" charset="0"/>
              <a:buChar char="•"/>
            </a:pPr>
            <a:r>
              <a:rPr lang="en-US" altLang="ja-JP" sz="2400" dirty="0" smtClean="0">
                <a:latin typeface="Arial" pitchFamily="34" charset="0"/>
                <a:ea typeface="Times New Roman" pitchFamily="18" charset="0"/>
                <a:cs typeface="Arial" pitchFamily="34" charset="0"/>
              </a:rPr>
              <a:t>Riparian </a:t>
            </a:r>
            <a:r>
              <a:rPr lang="en-US" altLang="ja-JP" sz="2400" dirty="0" smtClean="0">
                <a:latin typeface="Arial" pitchFamily="34" charset="0"/>
                <a:ea typeface="Times New Roman" pitchFamily="18" charset="0"/>
                <a:cs typeface="Arial" pitchFamily="34" charset="0"/>
              </a:rPr>
              <a:t>planting</a:t>
            </a:r>
          </a:p>
          <a:p>
            <a:pPr marL="914400" lvl="1" indent="-457200" fontAlgn="base">
              <a:spcBef>
                <a:spcPct val="0"/>
              </a:spcBef>
              <a:spcAft>
                <a:spcPct val="0"/>
              </a:spcAft>
              <a:buFont typeface="Arial" panose="020B0604020202020204" pitchFamily="34" charset="0"/>
              <a:buChar char="•"/>
            </a:pPr>
            <a:r>
              <a:rPr lang="en-US" altLang="ja-JP" sz="2400" dirty="0" smtClean="0">
                <a:latin typeface="Arial" pitchFamily="34" charset="0"/>
                <a:ea typeface="Times New Roman" pitchFamily="18" charset="0"/>
                <a:cs typeface="Arial" pitchFamily="34" charset="0"/>
              </a:rPr>
              <a:t>hatchery supplementation</a:t>
            </a:r>
            <a:endParaRPr lang="en-US" altLang="ja-JP" sz="2400" dirty="0">
              <a:latin typeface="Arial" pitchFamily="34" charset="0"/>
              <a:ea typeface="Times New Roman" pitchFamily="18" charset="0"/>
              <a:cs typeface="Arial" pitchFamily="34" charset="0"/>
            </a:endParaRPr>
          </a:p>
          <a:p>
            <a:pPr marL="914400" lvl="1" indent="-457200" fontAlgn="base">
              <a:spcBef>
                <a:spcPct val="0"/>
              </a:spcBef>
              <a:spcAft>
                <a:spcPct val="0"/>
              </a:spcAft>
              <a:buFont typeface="Arial" panose="020B0604020202020204" pitchFamily="34" charset="0"/>
              <a:buChar char="•"/>
            </a:pPr>
            <a:r>
              <a:rPr lang="en-US" altLang="ja-JP" sz="2400" dirty="0" smtClean="0">
                <a:latin typeface="Arial" pitchFamily="34" charset="0"/>
                <a:ea typeface="Times New Roman" pitchFamily="18" charset="0"/>
                <a:cs typeface="Arial" pitchFamily="34" charset="0"/>
              </a:rPr>
              <a:t>Invasive species</a:t>
            </a:r>
            <a:endParaRPr lang="en-US" altLang="ja-JP" sz="2400" dirty="0" smtClean="0">
              <a:latin typeface="Arial" pitchFamily="34" charset="0"/>
              <a:ea typeface="Times New Roman" pitchFamily="18" charset="0"/>
              <a:cs typeface="Arial" pitchFamily="34" charset="0"/>
            </a:endParaRPr>
          </a:p>
          <a:p>
            <a:pPr marL="914400" lvl="1" indent="-457200" fontAlgn="base">
              <a:spcBef>
                <a:spcPct val="0"/>
              </a:spcBef>
              <a:spcAft>
                <a:spcPct val="0"/>
              </a:spcAft>
              <a:buFont typeface="Arial" panose="020B0604020202020204" pitchFamily="34" charset="0"/>
              <a:buChar char="•"/>
            </a:pPr>
            <a:endParaRPr lang="en-US" altLang="ja-JP" sz="2700" dirty="0">
              <a:latin typeface="Arial" pitchFamily="34" charset="0"/>
              <a:ea typeface="Times New Roman" pitchFamily="18" charset="0"/>
              <a:cs typeface="Arial" pitchFamily="34" charset="0"/>
            </a:endParaRPr>
          </a:p>
        </p:txBody>
      </p:sp>
      <p:cxnSp>
        <p:nvCxnSpPr>
          <p:cNvPr id="14" name="Straight Arrow Connector 13"/>
          <p:cNvCxnSpPr/>
          <p:nvPr/>
        </p:nvCxnSpPr>
        <p:spPr>
          <a:xfrm>
            <a:off x="8077200" y="2438400"/>
            <a:ext cx="0" cy="7620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02600" y="4622800"/>
            <a:ext cx="0" cy="7620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66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921152"/>
            <a:ext cx="6119284" cy="5692054"/>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a:xfrm>
            <a:off x="160007" y="44121"/>
            <a:ext cx="8823986" cy="717879"/>
          </a:xfrm>
          <a:prstGeom prst="roundRect">
            <a:avLst/>
          </a:prstGeom>
          <a:solidFill>
            <a:srgbClr val="92D050"/>
          </a:solidFill>
          <a:ln w="38100">
            <a:solidFill>
              <a:srgbClr val="00B05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Spatially Explicit Capacity Estimates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4495800" y="6230287"/>
            <a:ext cx="3285002" cy="461665"/>
          </a:xfrm>
          <a:prstGeom prst="rect">
            <a:avLst/>
          </a:prstGeom>
        </p:spPr>
        <p:txBody>
          <a:bodyPr wrap="none">
            <a:spAutoFit/>
          </a:bodyPr>
          <a:lstStyle/>
          <a:p>
            <a:r>
              <a:rPr lang="da-DK" sz="2400" dirty="0" smtClean="0"/>
              <a:t>(Wipfli and Baxter 2010)</a:t>
            </a:r>
            <a:endParaRPr lang="en-US" sz="2400" dirty="0"/>
          </a:p>
        </p:txBody>
      </p:sp>
    </p:spTree>
    <p:extLst>
      <p:ext uri="{BB962C8B-B14F-4D97-AF65-F5344CB8AC3E}">
        <p14:creationId xmlns:p14="http://schemas.microsoft.com/office/powerpoint/2010/main" val="42701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descr="IMGP3670"/>
          <p:cNvPicPr>
            <a:picLocks noChangeAspect="1" noChangeArrowheads="1"/>
          </p:cNvPicPr>
          <p:nvPr/>
        </p:nvPicPr>
        <p:blipFill>
          <a:blip r:embed="rId3" cstate="print"/>
          <a:srcRect/>
          <a:stretch>
            <a:fillRect/>
          </a:stretch>
        </p:blipFill>
        <p:spPr bwMode="auto">
          <a:xfrm>
            <a:off x="4069341" y="5355444"/>
            <a:ext cx="1316735" cy="987552"/>
          </a:xfrm>
          <a:prstGeom prst="roundRect">
            <a:avLst>
              <a:gd name="adj" fmla="val 8594"/>
            </a:avLst>
          </a:prstGeom>
          <a:solidFill>
            <a:srgbClr val="FFFFFF">
              <a:shade val="85000"/>
            </a:srgbClr>
          </a:solidFill>
          <a:ln w="38100">
            <a:solidFill>
              <a:schemeClr val="tx1"/>
            </a:solidFill>
          </a:ln>
          <a:effectLst/>
        </p:spPr>
      </p:pic>
      <p:pic>
        <p:nvPicPr>
          <p:cNvPr id="25" name="Picture 26" descr="yf_august_07 040"/>
          <p:cNvPicPr>
            <a:picLocks noChangeAspect="1" noChangeArrowheads="1"/>
          </p:cNvPicPr>
          <p:nvPr/>
        </p:nvPicPr>
        <p:blipFill>
          <a:blip r:embed="rId4" cstate="print"/>
          <a:srcRect/>
          <a:stretch>
            <a:fillRect/>
          </a:stretch>
        </p:blipFill>
        <p:spPr bwMode="auto">
          <a:xfrm>
            <a:off x="2193243" y="3878742"/>
            <a:ext cx="1316735" cy="987552"/>
          </a:xfrm>
          <a:prstGeom prst="roundRect">
            <a:avLst>
              <a:gd name="adj" fmla="val 8594"/>
            </a:avLst>
          </a:prstGeom>
          <a:solidFill>
            <a:srgbClr val="FFFFFF">
              <a:shade val="85000"/>
            </a:srgbClr>
          </a:solidFill>
          <a:ln w="38100">
            <a:solidFill>
              <a:schemeClr val="tx1"/>
            </a:solidFill>
          </a:ln>
          <a:effectLst/>
        </p:spPr>
      </p:pic>
      <p:pic>
        <p:nvPicPr>
          <p:cNvPr id="26" name="Picture 25" descr="chinook"/>
          <p:cNvPicPr>
            <a:picLocks noChangeAspect="1" noChangeArrowheads="1"/>
          </p:cNvPicPr>
          <p:nvPr/>
        </p:nvPicPr>
        <p:blipFill>
          <a:blip r:embed="rId5" cstate="print"/>
          <a:srcRect/>
          <a:stretch>
            <a:fillRect/>
          </a:stretch>
        </p:blipFill>
        <p:spPr bwMode="auto">
          <a:xfrm>
            <a:off x="2157389" y="1769000"/>
            <a:ext cx="1346238" cy="1024128"/>
          </a:xfrm>
          <a:prstGeom prst="roundRect">
            <a:avLst>
              <a:gd name="adj" fmla="val 8594"/>
            </a:avLst>
          </a:prstGeom>
          <a:solidFill>
            <a:srgbClr val="FFFFFF">
              <a:shade val="85000"/>
            </a:srgbClr>
          </a:solidFill>
          <a:ln w="38100">
            <a:solidFill>
              <a:schemeClr val="tx1"/>
            </a:solidFill>
          </a:ln>
          <a:effectLst/>
        </p:spPr>
      </p:pic>
      <p:pic>
        <p:nvPicPr>
          <p:cNvPr id="27" name="Picture 6" descr="134-3487_IMG"/>
          <p:cNvPicPr>
            <a:picLocks noChangeAspect="1" noChangeArrowheads="1"/>
          </p:cNvPicPr>
          <p:nvPr/>
        </p:nvPicPr>
        <p:blipFill>
          <a:blip r:embed="rId6" cstate="print"/>
          <a:srcRect r="18421"/>
          <a:stretch>
            <a:fillRect/>
          </a:stretch>
        </p:blipFill>
        <p:spPr bwMode="auto">
          <a:xfrm rot="5400000">
            <a:off x="583380" y="5183387"/>
            <a:ext cx="1002294" cy="1340312"/>
          </a:xfrm>
          <a:prstGeom prst="roundRect">
            <a:avLst>
              <a:gd name="adj" fmla="val 8594"/>
            </a:avLst>
          </a:prstGeom>
          <a:solidFill>
            <a:srgbClr val="FFFFFF">
              <a:shade val="85000"/>
            </a:srgbClr>
          </a:solidFill>
          <a:ln w="38100">
            <a:solidFill>
              <a:schemeClr val="tx1"/>
            </a:solidFill>
          </a:ln>
          <a:effectLst/>
        </p:spPr>
      </p:pic>
      <p:sp>
        <p:nvSpPr>
          <p:cNvPr id="22" name="Circular Arrow 21"/>
          <p:cNvSpPr/>
          <p:nvPr/>
        </p:nvSpPr>
        <p:spPr>
          <a:xfrm rot="14163255">
            <a:off x="2202572" y="2706105"/>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ular Arrow 28"/>
          <p:cNvSpPr/>
          <p:nvPr/>
        </p:nvSpPr>
        <p:spPr>
          <a:xfrm rot="3310403">
            <a:off x="2147264" y="2706614"/>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ular Arrow 29"/>
          <p:cNvSpPr/>
          <p:nvPr/>
        </p:nvSpPr>
        <p:spPr>
          <a:xfrm rot="495336">
            <a:off x="3073824" y="4456864"/>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ircular Arrow 31"/>
          <p:cNvSpPr/>
          <p:nvPr/>
        </p:nvSpPr>
        <p:spPr>
          <a:xfrm rot="11348188">
            <a:off x="3126060" y="4454526"/>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ular Arrow 34"/>
          <p:cNvSpPr/>
          <p:nvPr/>
        </p:nvSpPr>
        <p:spPr>
          <a:xfrm rot="21104664" flipH="1">
            <a:off x="1308088" y="4456864"/>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ular Arrow 35"/>
          <p:cNvSpPr/>
          <p:nvPr/>
        </p:nvSpPr>
        <p:spPr>
          <a:xfrm rot="10251812" flipH="1">
            <a:off x="1281494" y="4454526"/>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ounded Rectangle 36"/>
          <p:cNvSpPr/>
          <p:nvPr/>
        </p:nvSpPr>
        <p:spPr>
          <a:xfrm>
            <a:off x="152400" y="1371600"/>
            <a:ext cx="5440941" cy="54102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pic>
        <p:nvPicPr>
          <p:cNvPr id="34" name="Picture 2"/>
          <p:cNvPicPr>
            <a:picLocks noChangeAspect="1" noChangeArrowheads="1"/>
          </p:cNvPicPr>
          <p:nvPr/>
        </p:nvPicPr>
        <p:blipFill>
          <a:blip r:embed="rId7" cstate="print"/>
          <a:srcRect/>
          <a:stretch>
            <a:fillRect/>
          </a:stretch>
        </p:blipFill>
        <p:spPr bwMode="auto">
          <a:xfrm>
            <a:off x="6477000" y="3859020"/>
            <a:ext cx="1554480" cy="1046682"/>
          </a:xfrm>
          <a:prstGeom prst="roundRect">
            <a:avLst>
              <a:gd name="adj" fmla="val 8594"/>
            </a:avLst>
          </a:prstGeom>
          <a:solidFill>
            <a:srgbClr val="FFFFFF">
              <a:shade val="85000"/>
            </a:srgbClr>
          </a:solidFill>
          <a:ln w="38100">
            <a:solidFill>
              <a:schemeClr val="tx1"/>
            </a:solidFill>
          </a:ln>
          <a:effectLst/>
        </p:spPr>
      </p:pic>
      <p:pic>
        <p:nvPicPr>
          <p:cNvPr id="40" name="Picture 2"/>
          <p:cNvPicPr>
            <a:picLocks noChangeAspect="1" noChangeArrowheads="1"/>
          </p:cNvPicPr>
          <p:nvPr/>
        </p:nvPicPr>
        <p:blipFill>
          <a:blip r:embed="rId8" cstate="print"/>
          <a:srcRect/>
          <a:stretch>
            <a:fillRect/>
          </a:stretch>
        </p:blipFill>
        <p:spPr bwMode="auto">
          <a:xfrm>
            <a:off x="5946230" y="838200"/>
            <a:ext cx="2560320" cy="1064552"/>
          </a:xfrm>
          <a:prstGeom prst="roundRect">
            <a:avLst>
              <a:gd name="adj" fmla="val 8594"/>
            </a:avLst>
          </a:prstGeom>
          <a:solidFill>
            <a:srgbClr val="FFFFFF">
              <a:shade val="85000"/>
            </a:srgbClr>
          </a:solidFill>
          <a:ln w="38100">
            <a:solidFill>
              <a:schemeClr val="tx1"/>
            </a:solidFill>
          </a:ln>
          <a:effectLst/>
        </p:spPr>
      </p:pic>
      <p:cxnSp>
        <p:nvCxnSpPr>
          <p:cNvPr id="41" name="Straight Arrow Connector 40"/>
          <p:cNvCxnSpPr>
            <a:stCxn id="24" idx="3"/>
            <a:endCxn id="34" idx="2"/>
          </p:cNvCxnSpPr>
          <p:nvPr/>
        </p:nvCxnSpPr>
        <p:spPr>
          <a:xfrm flipV="1">
            <a:off x="5386076" y="4905702"/>
            <a:ext cx="1868164" cy="94351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0"/>
            <a:endCxn id="34" idx="2"/>
          </p:cNvCxnSpPr>
          <p:nvPr/>
        </p:nvCxnSpPr>
        <p:spPr>
          <a:xfrm flipV="1">
            <a:off x="1754683" y="4905702"/>
            <a:ext cx="5499557" cy="94784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5" idx="3"/>
            <a:endCxn id="34" idx="1"/>
          </p:cNvCxnSpPr>
          <p:nvPr/>
        </p:nvCxnSpPr>
        <p:spPr>
          <a:xfrm>
            <a:off x="3509978" y="4372518"/>
            <a:ext cx="2967022" cy="984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0"/>
            <a:endCxn id="40" idx="2"/>
          </p:cNvCxnSpPr>
          <p:nvPr/>
        </p:nvCxnSpPr>
        <p:spPr>
          <a:xfrm flipH="1" flipV="1">
            <a:off x="7226390" y="1902752"/>
            <a:ext cx="27850" cy="195626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6" idx="3"/>
            <a:endCxn id="40" idx="1"/>
          </p:cNvCxnSpPr>
          <p:nvPr/>
        </p:nvCxnSpPr>
        <p:spPr>
          <a:xfrm flipV="1">
            <a:off x="3503627" y="1370476"/>
            <a:ext cx="2442603" cy="91058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76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The </a:t>
            </a:r>
            <a:r>
              <a:rPr lang="en-US" sz="4400" dirty="0" err="1" smtClean="0"/>
              <a:t>Methow</a:t>
            </a:r>
            <a:r>
              <a:rPr lang="en-US" sz="4400" dirty="0" smtClean="0"/>
              <a:t> River</a:t>
            </a:r>
            <a:endParaRPr lang="en-US" sz="3600" i="1" dirty="0"/>
          </a:p>
        </p:txBody>
      </p:sp>
      <p:pic>
        <p:nvPicPr>
          <p:cNvPr id="9" name="Picture 5"/>
          <p:cNvPicPr>
            <a:picLocks noChangeAspect="1" noChangeArrowheads="1"/>
          </p:cNvPicPr>
          <p:nvPr/>
        </p:nvPicPr>
        <p:blipFill>
          <a:blip r:embed="rId3" cstate="print"/>
          <a:srcRect/>
          <a:stretch>
            <a:fillRect/>
          </a:stretch>
        </p:blipFill>
        <p:spPr bwMode="auto">
          <a:xfrm>
            <a:off x="762000" y="1933985"/>
            <a:ext cx="3017520" cy="2267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descr="C:\Documents and Settings\Ryan Bellmore\My Documents\My Pictures\May 1 and 2, 2006\131-3116_IMG.JPG"/>
          <p:cNvPicPr>
            <a:picLocks noChangeAspect="1" noChangeArrowheads="1"/>
          </p:cNvPicPr>
          <p:nvPr/>
        </p:nvPicPr>
        <p:blipFill>
          <a:blip r:embed="rId4" cstate="print"/>
          <a:srcRect/>
          <a:stretch>
            <a:fillRect/>
          </a:stretch>
        </p:blipFill>
        <p:spPr bwMode="auto">
          <a:xfrm flipH="1">
            <a:off x="5029200" y="1938337"/>
            <a:ext cx="3017520" cy="22633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8" name="Picture 2" descr="C:\Documents and Settings\jbellmore\My Documents\My Pictures\2012\2012\Summer2012\IMG_15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561768"/>
            <a:ext cx="3017520" cy="226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http://www.oregon.gov/OWEB/PublishingImages/ScappooseRiparianPos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4561768"/>
            <a:ext cx="3017520" cy="2263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24250" y="1545769"/>
            <a:ext cx="2470356" cy="430887"/>
          </a:xfrm>
          <a:prstGeom prst="rect">
            <a:avLst/>
          </a:prstGeom>
          <a:noFill/>
        </p:spPr>
        <p:txBody>
          <a:bodyPr wrap="none" rtlCol="0">
            <a:spAutoFit/>
          </a:bodyPr>
          <a:lstStyle/>
          <a:p>
            <a:r>
              <a:rPr lang="en-US" sz="2200" b="1" u="sng" dirty="0" smtClean="0"/>
              <a:t>Habitat Restoration</a:t>
            </a:r>
            <a:endParaRPr lang="en-GB" sz="2200" b="1" u="sng" dirty="0"/>
          </a:p>
        </p:txBody>
      </p:sp>
      <p:sp>
        <p:nvSpPr>
          <p:cNvPr id="16" name="TextBox 15"/>
          <p:cNvSpPr txBox="1"/>
          <p:nvPr/>
        </p:nvSpPr>
        <p:spPr>
          <a:xfrm>
            <a:off x="4982774" y="1545769"/>
            <a:ext cx="3323026" cy="430887"/>
          </a:xfrm>
          <a:prstGeom prst="rect">
            <a:avLst/>
          </a:prstGeom>
          <a:noFill/>
        </p:spPr>
        <p:txBody>
          <a:bodyPr wrap="none" rtlCol="0">
            <a:spAutoFit/>
          </a:bodyPr>
          <a:lstStyle/>
          <a:p>
            <a:r>
              <a:rPr lang="en-US" sz="2200" b="1" u="sng" dirty="0" smtClean="0"/>
              <a:t>Hatchery Supplementation</a:t>
            </a:r>
            <a:endParaRPr lang="en-GB" sz="2200" b="1" u="sng" dirty="0"/>
          </a:p>
        </p:txBody>
      </p:sp>
      <p:sp>
        <p:nvSpPr>
          <p:cNvPr id="17" name="TextBox 16"/>
          <p:cNvSpPr txBox="1"/>
          <p:nvPr/>
        </p:nvSpPr>
        <p:spPr>
          <a:xfrm>
            <a:off x="992294" y="4163293"/>
            <a:ext cx="2581541" cy="430887"/>
          </a:xfrm>
          <a:prstGeom prst="rect">
            <a:avLst/>
          </a:prstGeom>
          <a:noFill/>
        </p:spPr>
        <p:txBody>
          <a:bodyPr wrap="none" rtlCol="0">
            <a:spAutoFit/>
          </a:bodyPr>
          <a:lstStyle/>
          <a:p>
            <a:r>
              <a:rPr lang="en-US" sz="2200" b="1" u="sng" dirty="0" smtClean="0"/>
              <a:t>Riparian Restoration</a:t>
            </a:r>
            <a:endParaRPr lang="en-GB" sz="2200" b="1" u="sng" dirty="0"/>
          </a:p>
        </p:txBody>
      </p:sp>
      <p:sp>
        <p:nvSpPr>
          <p:cNvPr id="19" name="TextBox 18"/>
          <p:cNvSpPr txBox="1"/>
          <p:nvPr/>
        </p:nvSpPr>
        <p:spPr>
          <a:xfrm>
            <a:off x="5142928" y="4175080"/>
            <a:ext cx="2918363" cy="430887"/>
          </a:xfrm>
          <a:prstGeom prst="rect">
            <a:avLst/>
          </a:prstGeom>
          <a:noFill/>
        </p:spPr>
        <p:txBody>
          <a:bodyPr wrap="none" rtlCol="0">
            <a:spAutoFit/>
          </a:bodyPr>
          <a:lstStyle/>
          <a:p>
            <a:r>
              <a:rPr lang="en-US" sz="2200" b="1" u="sng" dirty="0" smtClean="0"/>
              <a:t>Nutrient Augmentation</a:t>
            </a:r>
            <a:endParaRPr lang="en-GB" sz="2200" b="1" u="sng" dirty="0"/>
          </a:p>
        </p:txBody>
      </p:sp>
      <p:sp>
        <p:nvSpPr>
          <p:cNvPr id="11" name="TextBox 10"/>
          <p:cNvSpPr txBox="1"/>
          <p:nvPr/>
        </p:nvSpPr>
        <p:spPr>
          <a:xfrm>
            <a:off x="152400" y="794984"/>
            <a:ext cx="8331191" cy="584775"/>
          </a:xfrm>
          <a:prstGeom prst="rect">
            <a:avLst/>
          </a:prstGeom>
          <a:noFill/>
        </p:spPr>
        <p:txBody>
          <a:bodyPr wrap="none" rtlCol="0">
            <a:spAutoFit/>
          </a:bodyPr>
          <a:lstStyle/>
          <a:p>
            <a:r>
              <a:rPr lang="en-US" sz="3200" b="1" dirty="0" smtClean="0"/>
              <a:t>Problem: </a:t>
            </a:r>
            <a:r>
              <a:rPr lang="en-US" sz="3200" dirty="0" smtClean="0"/>
              <a:t>Which restoration strategy do we use?</a:t>
            </a:r>
            <a:endParaRPr lang="en-GB" sz="3200" dirty="0"/>
          </a:p>
        </p:txBody>
      </p:sp>
      <p:sp>
        <p:nvSpPr>
          <p:cNvPr id="12" name="TextBox 11"/>
          <p:cNvSpPr txBox="1"/>
          <p:nvPr/>
        </p:nvSpPr>
        <p:spPr>
          <a:xfrm>
            <a:off x="381000" y="2133600"/>
            <a:ext cx="8382000" cy="1736646"/>
          </a:xfrm>
          <a:prstGeom prst="roundRect">
            <a:avLst/>
          </a:prstGeom>
          <a:solidFill>
            <a:srgbClr val="92D050"/>
          </a:solidFill>
          <a:ln w="76200">
            <a:solidFill>
              <a:schemeClr val="accent3">
                <a:lumMod val="50000"/>
              </a:schemeClr>
            </a:solidFill>
          </a:ln>
        </p:spPr>
        <p:txBody>
          <a:bodyPr wrap="square" rtlCol="0">
            <a:spAutoFit/>
          </a:bodyPr>
          <a:lstStyle/>
          <a:p>
            <a:pPr lvl="0" fontAlgn="base">
              <a:spcBef>
                <a:spcPct val="0"/>
              </a:spcBef>
              <a:spcAft>
                <a:spcPct val="0"/>
              </a:spcAft>
            </a:pPr>
            <a:r>
              <a:rPr lang="en-US" altLang="ja-JP" sz="3200" dirty="0" smtClean="0">
                <a:latin typeface="Arial" pitchFamily="34" charset="0"/>
                <a:ea typeface="Times New Roman" pitchFamily="18" charset="0"/>
                <a:cs typeface="Arial" pitchFamily="34" charset="0"/>
              </a:rPr>
              <a:t>There is a need for objective and defensible tools to prioritize and guide restoration efforts.</a:t>
            </a:r>
            <a:endParaRPr lang="en-US" altLang="ja-JP" sz="3200" dirty="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28907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9"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Modeling as a tool</a:t>
            </a:r>
            <a:endParaRPr lang="en-US" sz="3600" i="1" dirty="0"/>
          </a:p>
        </p:txBody>
      </p:sp>
      <p:pic>
        <p:nvPicPr>
          <p:cNvPr id="6" name="Picture 7" descr="IMGP3670"/>
          <p:cNvPicPr>
            <a:picLocks noChangeAspect="1" noChangeArrowheads="1"/>
          </p:cNvPicPr>
          <p:nvPr/>
        </p:nvPicPr>
        <p:blipFill>
          <a:blip r:embed="rId3" cstate="print"/>
          <a:srcRect/>
          <a:stretch>
            <a:fillRect/>
          </a:stretch>
        </p:blipFill>
        <p:spPr bwMode="auto">
          <a:xfrm>
            <a:off x="7005048" y="5410200"/>
            <a:ext cx="1828800" cy="1371600"/>
          </a:xfrm>
          <a:prstGeom prst="roundRect">
            <a:avLst>
              <a:gd name="adj" fmla="val 8594"/>
            </a:avLst>
          </a:prstGeom>
          <a:solidFill>
            <a:srgbClr val="FFFFFF">
              <a:shade val="85000"/>
            </a:srgbClr>
          </a:solidFill>
          <a:ln w="38100">
            <a:solidFill>
              <a:schemeClr val="tx1"/>
            </a:solidFill>
          </a:ln>
          <a:effectLst/>
        </p:spPr>
      </p:pic>
      <p:pic>
        <p:nvPicPr>
          <p:cNvPr id="7" name="Picture 26" descr="yf_august_07 040"/>
          <p:cNvPicPr>
            <a:picLocks noChangeAspect="1" noChangeArrowheads="1"/>
          </p:cNvPicPr>
          <p:nvPr/>
        </p:nvPicPr>
        <p:blipFill>
          <a:blip r:embed="rId4" cstate="print"/>
          <a:srcRect/>
          <a:stretch>
            <a:fillRect/>
          </a:stretch>
        </p:blipFill>
        <p:spPr bwMode="auto">
          <a:xfrm>
            <a:off x="7005068" y="3200400"/>
            <a:ext cx="1828800" cy="1371600"/>
          </a:xfrm>
          <a:prstGeom prst="roundRect">
            <a:avLst>
              <a:gd name="adj" fmla="val 8594"/>
            </a:avLst>
          </a:prstGeom>
          <a:solidFill>
            <a:srgbClr val="FFFFFF">
              <a:shade val="85000"/>
            </a:srgbClr>
          </a:solidFill>
          <a:ln w="38100">
            <a:solidFill>
              <a:schemeClr val="tx1"/>
            </a:solidFill>
          </a:ln>
          <a:effectLst/>
        </p:spPr>
      </p:pic>
      <p:cxnSp>
        <p:nvCxnSpPr>
          <p:cNvPr id="8" name="Straight Arrow Connector 7"/>
          <p:cNvCxnSpPr>
            <a:stCxn id="6" idx="0"/>
            <a:endCxn id="7" idx="2"/>
          </p:cNvCxnSpPr>
          <p:nvPr/>
        </p:nvCxnSpPr>
        <p:spPr>
          <a:xfrm flipV="1">
            <a:off x="7919448" y="4572000"/>
            <a:ext cx="20" cy="8382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912100" y="2388755"/>
            <a:ext cx="5332" cy="81164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9" descr="chinook"/>
          <p:cNvPicPr>
            <a:picLocks noChangeAspect="1" noChangeArrowheads="1"/>
          </p:cNvPicPr>
          <p:nvPr/>
        </p:nvPicPr>
        <p:blipFill>
          <a:blip r:embed="rId5" cstate="print"/>
          <a:srcRect/>
          <a:stretch>
            <a:fillRect/>
          </a:stretch>
        </p:blipFill>
        <p:spPr bwMode="auto">
          <a:xfrm>
            <a:off x="7010400" y="914400"/>
            <a:ext cx="1828800" cy="1474355"/>
          </a:xfrm>
          <a:prstGeom prst="roundRect">
            <a:avLst>
              <a:gd name="adj" fmla="val 8594"/>
            </a:avLst>
          </a:prstGeom>
          <a:solidFill>
            <a:srgbClr val="FFFFFF">
              <a:shade val="85000"/>
            </a:srgbClr>
          </a:solidFill>
          <a:ln w="38100">
            <a:solidFill>
              <a:schemeClr val="tx1"/>
            </a:solidFill>
          </a:ln>
          <a:effectLst/>
        </p:spPr>
      </p:pic>
      <p:sp>
        <p:nvSpPr>
          <p:cNvPr id="13" name="Rectangle 12"/>
          <p:cNvSpPr/>
          <p:nvPr/>
        </p:nvSpPr>
        <p:spPr>
          <a:xfrm>
            <a:off x="-7374" y="1136332"/>
            <a:ext cx="6941574" cy="4401205"/>
          </a:xfrm>
          <a:prstGeom prst="rect">
            <a:avLst/>
          </a:prstGeom>
        </p:spPr>
        <p:txBody>
          <a:bodyPr wrap="square">
            <a:spAutoFit/>
          </a:bodyPr>
          <a:lstStyle/>
          <a:p>
            <a:pPr fontAlgn="base">
              <a:spcBef>
                <a:spcPct val="0"/>
              </a:spcBef>
              <a:spcAft>
                <a:spcPct val="0"/>
              </a:spcAft>
            </a:pPr>
            <a:r>
              <a:rPr lang="en-US" sz="2800" b="1" dirty="0" smtClean="0">
                <a:cs typeface="Arial" pitchFamily="34" charset="0"/>
              </a:rPr>
              <a:t>To address this problem in the </a:t>
            </a:r>
            <a:r>
              <a:rPr lang="en-US" sz="2800" b="1" dirty="0" err="1" smtClean="0">
                <a:cs typeface="Arial" pitchFamily="34" charset="0"/>
              </a:rPr>
              <a:t>Methow</a:t>
            </a:r>
            <a:r>
              <a:rPr lang="en-US" sz="2800" b="1" dirty="0" smtClean="0">
                <a:cs typeface="Arial" pitchFamily="34" charset="0"/>
              </a:rPr>
              <a:t>. . .</a:t>
            </a:r>
          </a:p>
          <a:p>
            <a:pPr fontAlgn="base">
              <a:spcBef>
                <a:spcPct val="0"/>
              </a:spcBef>
              <a:spcAft>
                <a:spcPct val="0"/>
              </a:spcAft>
            </a:pPr>
            <a:endParaRPr lang="en-US" sz="2800" b="1" dirty="0" smtClean="0">
              <a:cs typeface="Arial" pitchFamily="34" charset="0"/>
            </a:endParaRPr>
          </a:p>
          <a:p>
            <a:pPr marL="457200" indent="-457200" fontAlgn="base">
              <a:spcBef>
                <a:spcPct val="0"/>
              </a:spcBef>
              <a:spcAft>
                <a:spcPct val="0"/>
              </a:spcAft>
              <a:buFont typeface="Arial" panose="020B0604020202020204" pitchFamily="34" charset="0"/>
              <a:buChar char="•"/>
            </a:pPr>
            <a:r>
              <a:rPr lang="en-US" sz="2800" dirty="0" smtClean="0">
                <a:cs typeface="Arial" pitchFamily="34" charset="0"/>
              </a:rPr>
              <a:t>Constructed a mechanism-based dynamic food web model, termed the “Aquatic Trophic Productivity” model</a:t>
            </a:r>
          </a:p>
          <a:p>
            <a:pPr fontAlgn="base">
              <a:spcBef>
                <a:spcPct val="0"/>
              </a:spcBef>
              <a:spcAft>
                <a:spcPct val="0"/>
              </a:spcAft>
            </a:pPr>
            <a:endParaRPr lang="en-US" sz="2800" dirty="0" smtClean="0">
              <a:cs typeface="Arial" pitchFamily="34" charset="0"/>
            </a:endParaRPr>
          </a:p>
          <a:p>
            <a:pPr marL="457200" indent="-457200" fontAlgn="base">
              <a:spcBef>
                <a:spcPct val="0"/>
              </a:spcBef>
              <a:spcAft>
                <a:spcPct val="0"/>
              </a:spcAft>
              <a:buFont typeface="Arial" panose="020B0604020202020204" pitchFamily="34" charset="0"/>
              <a:buChar char="•"/>
            </a:pPr>
            <a:r>
              <a:rPr lang="en-US" sz="2800" dirty="0" smtClean="0">
                <a:cs typeface="Arial" pitchFamily="34" charset="0"/>
              </a:rPr>
              <a:t>Model is being used to explore how alternative restoration strategies might influence food webs, and the capacity for stream habitat to sustain fish populations.</a:t>
            </a:r>
          </a:p>
        </p:txBody>
      </p:sp>
      <p:cxnSp>
        <p:nvCxnSpPr>
          <p:cNvPr id="14" name="Straight Arrow Connector 13"/>
          <p:cNvCxnSpPr/>
          <p:nvPr/>
        </p:nvCxnSpPr>
        <p:spPr>
          <a:xfrm>
            <a:off x="8077200" y="2438400"/>
            <a:ext cx="0" cy="7620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02600" y="4622800"/>
            <a:ext cx="0" cy="7620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4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The </a:t>
            </a:r>
            <a:r>
              <a:rPr lang="en-US" sz="4400" dirty="0" err="1" smtClean="0"/>
              <a:t>Trophic</a:t>
            </a:r>
            <a:r>
              <a:rPr lang="en-US" sz="4400" dirty="0" smtClean="0"/>
              <a:t> Productivity Model</a:t>
            </a:r>
            <a:endParaRPr lang="en-US" sz="3600" i="1" dirty="0"/>
          </a:p>
        </p:txBody>
      </p:sp>
      <p:pic>
        <p:nvPicPr>
          <p:cNvPr id="6" name="Picture 7" descr="IMGP3670"/>
          <p:cNvPicPr>
            <a:picLocks noChangeAspect="1" noChangeArrowheads="1"/>
          </p:cNvPicPr>
          <p:nvPr/>
        </p:nvPicPr>
        <p:blipFill>
          <a:blip r:embed="rId3" cstate="print"/>
          <a:srcRect/>
          <a:stretch>
            <a:fillRect/>
          </a:stretch>
        </p:blipFill>
        <p:spPr bwMode="auto">
          <a:xfrm>
            <a:off x="7005048" y="5410200"/>
            <a:ext cx="1828800" cy="1371600"/>
          </a:xfrm>
          <a:prstGeom prst="roundRect">
            <a:avLst>
              <a:gd name="adj" fmla="val 8594"/>
            </a:avLst>
          </a:prstGeom>
          <a:solidFill>
            <a:srgbClr val="FFFFFF">
              <a:shade val="85000"/>
            </a:srgbClr>
          </a:solidFill>
          <a:ln w="38100">
            <a:solidFill>
              <a:schemeClr val="tx1"/>
            </a:solidFill>
          </a:ln>
          <a:effectLst/>
        </p:spPr>
      </p:pic>
      <p:pic>
        <p:nvPicPr>
          <p:cNvPr id="7" name="Picture 26" descr="yf_august_07 040"/>
          <p:cNvPicPr>
            <a:picLocks noChangeAspect="1" noChangeArrowheads="1"/>
          </p:cNvPicPr>
          <p:nvPr/>
        </p:nvPicPr>
        <p:blipFill>
          <a:blip r:embed="rId4" cstate="print"/>
          <a:srcRect/>
          <a:stretch>
            <a:fillRect/>
          </a:stretch>
        </p:blipFill>
        <p:spPr bwMode="auto">
          <a:xfrm>
            <a:off x="7005068" y="3200400"/>
            <a:ext cx="1828800" cy="1371600"/>
          </a:xfrm>
          <a:prstGeom prst="roundRect">
            <a:avLst>
              <a:gd name="adj" fmla="val 8594"/>
            </a:avLst>
          </a:prstGeom>
          <a:solidFill>
            <a:srgbClr val="FFFFFF">
              <a:shade val="85000"/>
            </a:srgbClr>
          </a:solidFill>
          <a:ln w="38100">
            <a:solidFill>
              <a:schemeClr val="tx1"/>
            </a:solidFill>
          </a:ln>
          <a:effectLst/>
        </p:spPr>
      </p:pic>
      <p:cxnSp>
        <p:nvCxnSpPr>
          <p:cNvPr id="8" name="Straight Arrow Connector 7"/>
          <p:cNvCxnSpPr>
            <a:stCxn id="6" idx="0"/>
            <a:endCxn id="7" idx="2"/>
          </p:cNvCxnSpPr>
          <p:nvPr/>
        </p:nvCxnSpPr>
        <p:spPr>
          <a:xfrm flipV="1">
            <a:off x="7919448" y="4572000"/>
            <a:ext cx="20" cy="8382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912100" y="2388755"/>
            <a:ext cx="5332" cy="81164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9" descr="chinook"/>
          <p:cNvPicPr>
            <a:picLocks noChangeAspect="1" noChangeArrowheads="1"/>
          </p:cNvPicPr>
          <p:nvPr/>
        </p:nvPicPr>
        <p:blipFill>
          <a:blip r:embed="rId5" cstate="print"/>
          <a:srcRect/>
          <a:stretch>
            <a:fillRect/>
          </a:stretch>
        </p:blipFill>
        <p:spPr bwMode="auto">
          <a:xfrm>
            <a:off x="7010400" y="914400"/>
            <a:ext cx="1828800" cy="1474355"/>
          </a:xfrm>
          <a:prstGeom prst="roundRect">
            <a:avLst>
              <a:gd name="adj" fmla="val 8594"/>
            </a:avLst>
          </a:prstGeom>
          <a:solidFill>
            <a:srgbClr val="FFFFFF">
              <a:shade val="85000"/>
            </a:srgbClr>
          </a:solidFill>
          <a:ln w="38100">
            <a:solidFill>
              <a:schemeClr val="tx1"/>
            </a:solidFill>
          </a:ln>
          <a:effectLst/>
        </p:spPr>
      </p:pic>
      <p:sp>
        <p:nvSpPr>
          <p:cNvPr id="13" name="Rectangle 12"/>
          <p:cNvSpPr/>
          <p:nvPr/>
        </p:nvSpPr>
        <p:spPr>
          <a:xfrm>
            <a:off x="-7374" y="1001554"/>
            <a:ext cx="6941574" cy="5170646"/>
          </a:xfrm>
          <a:prstGeom prst="rect">
            <a:avLst/>
          </a:prstGeom>
        </p:spPr>
        <p:txBody>
          <a:bodyPr wrap="square">
            <a:spAutoFit/>
          </a:bodyPr>
          <a:lstStyle/>
          <a:p>
            <a:pPr lvl="0" fontAlgn="base">
              <a:spcBef>
                <a:spcPct val="0"/>
              </a:spcBef>
              <a:spcAft>
                <a:spcPct val="0"/>
              </a:spcAft>
            </a:pPr>
            <a:r>
              <a:rPr lang="en-US" sz="2800" b="1" dirty="0" smtClean="0"/>
              <a:t>What is the Trophic Productivity Model?</a:t>
            </a:r>
            <a:endParaRPr lang="en-US" sz="2800" dirty="0" smtClean="0"/>
          </a:p>
          <a:p>
            <a:pPr lvl="0" fontAlgn="base">
              <a:spcBef>
                <a:spcPct val="0"/>
              </a:spcBef>
              <a:spcAft>
                <a:spcPct val="0"/>
              </a:spcAft>
            </a:pPr>
            <a:r>
              <a:rPr lang="en-US" sz="2800" dirty="0" smtClean="0"/>
              <a:t>It is a dynamic food web model, whereby fish production is explicitly tied to transfers of organic matter between different components of a simplified river food web.</a:t>
            </a:r>
          </a:p>
          <a:p>
            <a:pPr lvl="0" fontAlgn="base">
              <a:spcBef>
                <a:spcPct val="0"/>
              </a:spcBef>
              <a:spcAft>
                <a:spcPct val="0"/>
              </a:spcAft>
            </a:pPr>
            <a:endParaRPr lang="en-US" sz="800" dirty="0"/>
          </a:p>
          <a:p>
            <a:pPr marL="457200" indent="-457200" fontAlgn="base">
              <a:spcBef>
                <a:spcPct val="0"/>
              </a:spcBef>
              <a:spcAft>
                <a:spcPct val="0"/>
              </a:spcAft>
              <a:buFont typeface="Arial" panose="020B0604020202020204" pitchFamily="34" charset="0"/>
              <a:buChar char="•"/>
            </a:pPr>
            <a:r>
              <a:rPr lang="en-US" sz="2600" dirty="0" smtClean="0"/>
              <a:t>Mechanistically links food web dynamics to in-stream physical habitat and riparian conditions</a:t>
            </a:r>
          </a:p>
          <a:p>
            <a:pPr marL="457200" indent="-457200" fontAlgn="base">
              <a:spcBef>
                <a:spcPct val="0"/>
              </a:spcBef>
              <a:spcAft>
                <a:spcPct val="0"/>
              </a:spcAft>
              <a:buFont typeface="Arial" panose="020B0604020202020204" pitchFamily="34" charset="0"/>
              <a:buChar char="•"/>
            </a:pPr>
            <a:endParaRPr lang="en-US" sz="2600" dirty="0" smtClean="0"/>
          </a:p>
          <a:p>
            <a:pPr marL="457200" indent="-457200" fontAlgn="base">
              <a:spcBef>
                <a:spcPct val="0"/>
              </a:spcBef>
              <a:spcAft>
                <a:spcPct val="0"/>
              </a:spcAft>
              <a:buFont typeface="Arial" panose="020B0604020202020204" pitchFamily="34" charset="0"/>
              <a:buChar char="•"/>
            </a:pPr>
            <a:r>
              <a:rPr lang="en-US" sz="2600" dirty="0" smtClean="0"/>
              <a:t>Simulates </a:t>
            </a:r>
            <a:r>
              <a:rPr lang="en-US" sz="2600" dirty="0"/>
              <a:t>how the biomass of aquatic organisms changes through </a:t>
            </a:r>
            <a:r>
              <a:rPr lang="en-US" sz="2600" dirty="0" smtClean="0"/>
              <a:t>time</a:t>
            </a:r>
          </a:p>
          <a:p>
            <a:pPr marL="457200" indent="-457200" fontAlgn="base">
              <a:spcBef>
                <a:spcPct val="0"/>
              </a:spcBef>
              <a:spcAft>
                <a:spcPct val="0"/>
              </a:spcAft>
              <a:buFont typeface="Arial" panose="020B0604020202020204" pitchFamily="34" charset="0"/>
              <a:buChar char="•"/>
            </a:pPr>
            <a:endParaRPr lang="en-US" sz="2600" dirty="0" smtClean="0"/>
          </a:p>
          <a:p>
            <a:pPr marL="457200" indent="-457200" fontAlgn="base">
              <a:spcBef>
                <a:spcPct val="0"/>
              </a:spcBef>
              <a:spcAft>
                <a:spcPct val="0"/>
              </a:spcAft>
              <a:buFont typeface="Arial" panose="020B0604020202020204" pitchFamily="34" charset="0"/>
              <a:buChar char="•"/>
            </a:pPr>
            <a:r>
              <a:rPr lang="en-US" sz="2600" dirty="0" smtClean="0"/>
              <a:t>Can be used to predict fish </a:t>
            </a:r>
            <a:r>
              <a:rPr lang="en-US" sz="2600" i="1" dirty="0" smtClean="0"/>
              <a:t>carrying capacity </a:t>
            </a:r>
            <a:endParaRPr lang="en-US" sz="2600" i="1" dirty="0"/>
          </a:p>
        </p:txBody>
      </p:sp>
      <p:cxnSp>
        <p:nvCxnSpPr>
          <p:cNvPr id="14" name="Straight Arrow Connector 13"/>
          <p:cNvCxnSpPr/>
          <p:nvPr/>
        </p:nvCxnSpPr>
        <p:spPr>
          <a:xfrm>
            <a:off x="8077200" y="2438400"/>
            <a:ext cx="0" cy="7620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02600" y="4622800"/>
            <a:ext cx="0" cy="76200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AutoShape 4" descr="data:image/jpeg;base64,/9j/4AAQSkZJRgABAQAAAQABAAD/2wCEAAkGBhMSERUUExQWFBUWFxwYFRQYFxUYHBYaHhccGBgYGR0XHCYeGR0jHhUXIC8gIyopLC4tGCMxNTwqNSYrLCkBCQoKDgwOFA8PFykcHBwpKSwpKSkpKSkpKSkpKSwpKSwpKSkpLCkpKSkpKSkpKSkpLCkpLCkpKSksLCkpKSwpKf/AABEIAK8BIAMBIgACEQEDEQH/xAAcAAACAwEBAQEAAAAAAAAAAAAABQQGBwMCAQj/xABQEAACAgAEBAMDBwgHAwkJAAABAgMRAAQSIQUGIjETQVEHMmEUI0JScYHRFRZTVHORkpMzcpShsbKzZMHTJDRDYoLD0tTiJWOEorTC4fDx/8QAFwEBAQEBAAAAAAAAAAAAAAAAAAECA//EABwRAQEBAAMBAQEAAAAAAAAAAAABEQIhMRJhQf/aAAwDAQACEQMRAD8A3HBgwYAwYMLOYOPJlIg7gtbaVVatjRPc0BspO/pgGDzqDRYAnsCQMcczxKKMgSSIhIsBnVSR6izjHpsx4rmSTqdmJ1MQzAaiUF+VA7BaAN154tfLsUPEVkhzcYmMcUa63BYka5KYP3V6oHeyReKzLq4fl/LfrEP82P8AHB+cGW/WIf5sf4495LhEUUaRqg0oqoLAJpQALNbnbHX5FH9RP4V/DEaR/wA4Mt+sQ/zY/wAcH5wZb9Yh/mx/jiR8ij+on8K/hg+Qx/UT+FfwwEf8v5b9Yh/mx/jj5+cGW/WIf5sf44knIx/UT+Ffwx8+QR/o0/hX8MBzg4zA7BUmiZj2VZEJP2AG8cOIcyZeCRYpHKuw1AaHIokgWyqVBJUgAkWdhiauSjBsIoI7EKPwwp4zyfBmZhNJq8RU0KykDSvVqqwfeEjKfUHAn6YJxiErq8VKABNso06vd1Am1J9Dj5JxqBW0mRAQCTuKWmVSGPZTbqKO++Kuvsry5WVZJJCJCQNJVNMZ09B2Ou9C2Wv3RQXErOezbKyIUJlUHxdRVlBbxZVlfV09W6KBfkB6AiL0sE3FoUWRmlQLECZTqHQBdlq7dj+7HmHjMLKDr0WNWmQNE2kHTqKyBWAvzIrCmHkLKqJRTkTI6SWwBIeQyE2oB1Bm2N7bY45v2eQTEmaSaVmADMzR2xAKhjpQCwjFa90g2QW6sDo7bjkANGVOxYnUNIAKqbbsDbqKJs3j5leOwSRrIsqaWRHFkKQrjUhYNRWwexrCfMez3KsQ3WrB5JAylNmkmWZjRQg0UCgEGl28gRzyvs1yiaK8QhPDKhmUjoMR36bbUctFd37vTps4HS1MwAJJoDck+WIP5fy36xD/ADY/xxOIxw/J8X6NP4V/DFRw/ODLfrEP82P8cH5fy36xD/Nj/HHf8nxfo0/hX8MHyCP9Gn8K/hgOH5fy36xD/Nj/ABwfnBlv1iH+bH+OO/yCL9Gn8K/hj78gj/Rp/Cv4YAjz0bAESIQexDKb/ccfTnY/rr/EPxx1Va2Gwx5MKnuB+4YDx8sT66/xDH0ZpPrr+8Y+HKIfoL/CMAyafUX+EfhgOiuD2IOB3ABJNACyTsAPMnHA8NiPeNP4F/DHwcKh/RR/wL+GA+Q8WhdgqSxsx7KrqSfsAOJeKzByplco8TQxKrvPbSHdiSkhO53AvyFDFmwBgwYMAYMGDAGK3z/wqSfJkRIJHRg4XsxA97wz5PRNXYO4PfFkwYD8v5jijicsNmaMIBfuNe4bzBUg2p3vF29nfNsOQ8VZfEfxPDpl0ne3DFtTA7lvK8W3KZCP84MyvhppfJAuNIpiZFBLDsSfPHmX2Y5Zs/qW440VJGhW6Zi0lANdotoCQPXasGJKf8483pkIQ5XxHc1HGCAW7WSfJRYs0e49cKeS/aUudkMUsQgk7p1hg/qBYB1DvVdvswp9scdnKj4Tf4w4y/I5l1fUrFWSU6WGxFEVVemBblfozPcZSFwsgZVK6jKSgRQCF3ttV2yDYH3h8a+RcwQMQNZBYgLqR0DFiQoBZQCSVah8D6Yi5vOwSTmKSJmZBpLdJAD6WGytrokCjp7r8Lx6i+RqQF02CFHvGirdP2C5CNXbrrzwadTzLBZAZjQuxHJRFXqDadJWqOq63xKi4ijOFU6rDHUKq0YIy97sFh5YUF8gbJ0joILEOFKkhSC2yk24BF3v8MS+EvlGa4ChIs9JO2vS7bfHpP7sBLzshDQ0SLko/EeG5o/eB+7EvEHiHvwftf8AupMTsFGDBgwBgwYMAYMGDAGDBgwBgwYMAYMGDAGDBiFlGPjTfDRX8OAlyPQJALULoVZ+AsgX9pwsi5lhK6m1IdiUI1MAQWViIi1AhSb+GJfEs+sMTSMCVXvWntYF9RAFXe5wqWPJtGodAgIUaWNVswUEqxU9JJ7npIvasBOm5hgUG33UWyBWLgade6Aah077jbHpeNxGuojUSBqVls6wlDWBvqYDEWeTJmtWk66UbN16lZVr61qrC/QYjvNw8oNTJpQleosCp1GQ3e4NxlrP1cETczmQ4yzgEBpFIBqxcb7GiReGmFMqx6csIqKCUaaNjZH/APzhtgowYMGAMGDBgKpxLnZ4pGQ5etJYAySGPWB9JeggqQGbUCaA3piFMefnqWiFgRT5Fnc11UdSiMMKBFjuGZUovaC3z5dXFOoYehAP+OF45Wyg7ZeIdvoL5EkHt3BZiD5aj6nBO1Fg4vKvEXznhqdcCwaNTAgiTdulG3tQoUXbkqpbQxDvhfOqGd2mQxBoohqUmRPelPvBQSNzuBRCMwtRqw7k5RyZFCCNfLoGjbSUroqxpZhR2o1hPxLkY9TQyWTuEk7bkauoA3dA7g3oVW1IujBMpP7Wsv4qZWUAPGNfWOpRr8PQbFimCmj27etGg8qcnZjOM/hKBGszBpW2VexoebH4KDVi6xomU4i+W1ZfNR6om3eJ+vSpHUyM2zoKs3tszEqzrFjzy5xpMplM08aA68/OuXjA0g7ivSkUKSfTSR32wTNq7S8FiaTxCp13qvW4o0FsANQNCrHlt548z8ChYMCuzag3nYeta72KIFbdgTVXhbylzZ8sBBTS6AElSGRgSQCpvUPd7EbfHvixYNF8/AoHJLJZJJPUw3Okk7H1RSPStqx9yPA4YW1RqQard5G2pRVMxHZEH/ZHpifgwVB4j78H7X/upMTsKeYfF0x+Bo8XxD4fiatGrwpPe0719mEfLmY4xof5RHl2cSGi8jJ06VrQIomBXubJuybrBFywYR+PxH9DlP7RP/5fB4/Ef0OU/nz/APAwU7JwA4rHHOX8xnoPCn8GIiQOpQvKKCsPpqlG2+O2IPCuV89HOQ2ZbwtJIIZyCzeICulnJAGuM6u/zfxJJNXXVj7ip5XlbNgJrzZd1kVtR8SiohMbLpL6QS3zl+tjHbgnL+chfVLm/GtSpVg9XoQI27GiCjE131nAWa8GKnDynmVQIubZQqygMPEDapKYMQGCtofXQI91gO4ssYMhmomkYSrNccapHIWUB12Ziyqa1A+S9wMA7wYR+PxH9DlP58//AAMHj8R/Q5T+0T/+XwDzBhH4/Ef0OU/tE/8AwMHj8R/Q5T+fP/wMA8xByf8ATT/an+TFc5kzfF1h+Yig8TWoHhyPIa1bgiSJV013NisNeWZMw3inNJGktrqWNmZfcFG2AIvfbf7TgG2ayqyIUcWpqxZHYgjcEHuBiMvA4aA0XRB3LHcXubO56iCT3GxsADE/BgqAOCxWvTYVdKA/RGoOaPc2yKTZN6RjlJyzlzqtD1sXankFsQyk7N5h2FdqOGmDAK5sisfgqlgCbVuzMbKuxJLEk2ST9+GmIfEPei/aj/I2JmAMGDBgDBgwYAwYMGAMGDBgFHMfBPlEY07SIdUZ1Fd/QkA1dbGiVIDDdQcZxm8m4dVcyxhD1QrpuiAopDqVWrQF0kg0iKXYyuuvYrfOnBzJGJUFvHeoaSS0ZFMABRJFnYEWpdbAc4M2KZyLzLFDnzlbVtY8NZQVILA3GihCQBpJBP1tukCsavjKMlmIlAGhTJ1fJZQ+jQ8q9XWtBi4BZKChm1aQiMjHRMhx6JysbOiz6V1w6gGVigYqAe5HwvA4meDBgwaQeI+/B+1P+jLiNxjh0sksbxmggbUNbLqOpCBsCBsrdW/evOxJ4j7+X/an/RlwtynA5UzDyWgV5C2xOrSa6dkG1jUQSbO1gYI4cOjz+lrYWstU5XqTbVoKxDyLUSO4HkN/XyPiAWlkQsV3ZmW9Xh1YqEChIL7bgn4V1fh2bGn53UbAsdls/OMw6dQ02QN6YqBsCT5zHB831+HPRYAAs7GgGfYAoQpKstsBfRXnqAO8mH0/OUWs7jzGo6Sdhvpq9u9474UcDymZQt48gcH3eqyDZJ/6NdqI/d6bCTkD85P+0X/RjwVOwYMGAMGIfDT/AEn7V/8AHEzAQONZN5YtCHSxZDqsigHBbt32BFbXdbYTQ5XOrOVDEJ4fSSysthQu5MerUT1d/wB/bE3jHB5JJlkTQNK1bHcHVdikJseVMNzvfbHrMZCc6vnG09PSrdVBNwpYAXq8yRd70BRIi/Jc/wC9rTXWylhoB0p2Ai1bsJO52B/cz4Uk41eMQfNdwSOptjSqNl0b13vC5uE5shW8enqz1MFDsjhqUCmVWZCFYm9PcYOHcPzqSqZJQ6X1KXvbq7DwhvbL5/Rr0oLDiDkv6af7U/yDE7EHJf00/wBqf5BgqdgwYMAYMGDAQ+Id4v2g/wArYmYhcSv5qv0q39lHGZ8W9q8i5wPF1ZVSB4dBTICOprO4Nm1Hahv32JbjWcGIfCOJrmII5kBCyKGAYURfkfjiZgowYhcazzQwPIuglBq620ih33o7+mFMXOKeGjOAGLFWCMrCwHooSQWUmM0a8t6wFjwYTZ/meOJyrKxAG7DT30awFXVqckegPn6GvY5ljMoj0vZbTqoAX09gTqb+kXdQR3PYE4BtgwqzfMcSTJDTM0laSunTuWHvMwBIKGwLPwxBzXOka6So2YMSXKrVKzLVt1e6bA7djTUpCx4MV7J83q7RKyFTIotR1FXtbBrbR1jqvYgg0bAsOAznmnghgldgtQSHUGtNKOxtkpzSglA4sBLILahEkbQuVeFqZlM0rExyB9IimZnOoFWd9yp1upbUA241BdRUPvalzN8lywT5OZ/FuuqghQhwx09exAIIoAgbjbFfyealysiswCvFo8QVsVKqWoHqA+dKjvTGh4kkjEGL61NXBuiDWx+Bq9/uIP349YoHs74Dn8vmJ2zD645VDFtTNql1adtYDUFDb9iChHoL/g1CbmbiSZdI5pPdjdmPxqCWgPiTQH24lcF41FmoVliYMGAsXup81YeRGM09rHNSzBctFZVJLkfpKswQ0q+Zonc7bit8fPY80Amk1EiZl6OshXWrK6bpmXSWvc0xrscE3treDBjy7gAkkAAWSdgB6nBpWedOeo8iNAGudlJVAR0jsHfewt9vWj6Ej1yFxs5uB5iKYuA+1DWsMQavgTuPtxn/ALTOalzTiOInwo+5pad9wD3vSAxq63JNdjjx7M+PzQTtEqNKkjrrRQzFLUDxBpBAHrdCh3sYMb22nBgwYNoXC+0n7V/8cTcZpz9zU+WVY4XKynMNKSPqK3SreoZh28whGLlylxp81lUlkiMTHuD2bYEOn/VYG99xuPKyTTnBgx4mmVFLMQqqCWYkAADckk7AD1wV7wYqPLntATOZySCNCEVNSO2xYq1Nt5Ahlrz2N1eLdgaMQMkfnp/6yf6YxPxAyP8ATT/1k/0xgJ+DBiCvG4DOcuJU8YCzHfVVX2+wg4Cdin+0/j3gZMxqakntF3IpdvEbb4GvtYYuGMe9pvCZ45DNM6ushZYyD7oGplTSe1L5i7N35YJfHfLcyZ3McLcGMMEKp8p1pulaX1Bm2YKbLt3DA1vvn+YO+3w/vwz5czTrlCPC8aC42nTWyD3m8Mlla13B3qj5/RIUztvdBbN6RdCzdC96F0PgBg5WtE9l/Fcza5eFI/BVy077a6IJ3t+3ugEL5V641nGQ+zbjWXy5IEeZmzEigFURGAAJ92mXY2LLDau+NcjawDRFi6NWPgaJF4rpx8R8/mwgUEXrYIO1DYmz8AFPb+4WQhyvNisIgYSS4G6gd6BIVTuTuWq7003nhtx7NSxxgwgly6qAF1WD38wF9bJrb44TLzMTK4OX8R4U1Kyq+qinVpDxghSyFe9k0N6NRU/NcxIsMUxShIfdbSCDoY13q+mvv7eWOWY47EkzM8RBi0r4gIOlZPD3YGtA6xue+hvq4Pzoa78F9FkWBKTQkRNTAxihT6qBOwPpjpleJloXkWLwXLIX6WN2Et/dUvpUkdr6K8sBy4dzBGYncRooj0lVDq2z0dZNdI1Mbbf3WPkccczzKfk4m8OOmkkVQxA0aQxprNF2MZ2taLDvW/vOc0SxUvgNIexepUBOm7AEblb8gSfjvtgPMsonkTwm0x6h7slMQYqYNorQBJJdWbjagaFgz4XxRJ2cBCpjIBLBdzZvTR3AZSL9QfQ4k8Qz6wxtI10B2G7Meyqo82YkADzJGI3COMeMo1p4TEvUbFtVKQpJtRR6h2sbjc4+DINLP4kopIj8wlgjVRBmNedMVUHsLPdtiuPCeFMzNPmB87KunwiwZYYz/wBEK6TdWzeZ+AGFXPXCxSzrqLWsbAByCDqCkBNwbkK2KJDlbXVqFuwv5g4X8py0sOwLrSlhYDDdCR5gMAa86wSxkfFOYJkGsyOPARRlzGyABWUqh6SA5YhgW06NKjTYIZtd4DxdM1l45kNh1B+w9mXsOzAj7sZfmW8F2MsQk0eKrxMni2xQ9h9IitRYAMUDH5tPCQtvZbxTMR5fM5V4WEmWt0VrUDWCwiJNt7wJB32bz87WeN7QPa5w3KxGJkTTNIzs2k0NOk2zL6knY7fS71hHyDkYJ5hHMzxsR8y6tppwVodtzV1+OmoXOKZpmSbNJKGcga3QoLEbHSo7KBua+JO5wjgnaqU6a8wLJ2ut+3cHEZt7bnx7nSLIaIC4lmCAtrYg1sAzmONqZtyBp3o9sT+F8y5bNZVpSyCMWkof3VPZlbWBYNirAsEbb1j8/uzklmYknuzAksfUktZOw3Pw+GHnIvHo8tmSJqMMqPHIpNBtJtTXYt00L+sdxg19JPPvFIp5wYYxHGieGtKF1AEmyANhuaHf7DYFh9j3GFV5su2kayrRnYFmCDUt+e1MB/WxTOZ87DJJ8xGY0UVTMXZiTuzMWII2oabAo7nyYckcuyZwzCJowUKkhi6nddiCimt1Pne2DO9t4x5kujpq62vYX5XXljlkIWSJFdtTKihm3OohQCd99zvgzudSKNpJG0ootmN7D7tz9gwdWC83ZWdJ3+UEGR3Y6hVPTV00Bsuy1QIofab77MONTCJYmidobKxSqh0odyysR9G+zVsbBPbFB5w4oMxmZJF1aS5CBhRCg+Y+LFm33ogGqxa/ZpzKYmGXoyLKw0hatG7Mwsi1pSWrtpPxGDnPWr4Sc2cwQ5WA+LTFwVWIgNrsEbqT7nkT23ruQMULnH2lzDNAZOVfCi2J0hllf6V2L0jsNJHmbO2J/HudMjPlTIqRSZt4jHoZQWjBvVq89ItiKO/7yDWs74PxB4ZxKraGRtWrYC/pbdtJsgj0NY3jhHHBLlRPIpiAUtJqBUDSLZhfdNiQ3mMYJwPNCLMxyNuscqOQQGtQRq2Pc6bI+NH0xqvtYzGrIRlG6HlSyCepSjkVXcHbvgzxdeX/AGow5mfwmjaIOaidmB1G9gwA6CdvMi9r9bPkf6af+sn+muPzdJITME+jpJIq7xonIXNM6ZiCJ5PFTMMyFWNtGUjtW1E2QRtRv3cFnJcud+bY8vlpRHKnjVpAWWIPGxFBtLGzRI2AJ3+8Yzw3iksUwmRj4oYsHPUSxUgli96rBIJOLf7WeDiLMCVI2UOpeSS7UkHSRVdJ3RjR+7ucUbKqSQPPUBVgbk13YgDc9zgnK9v0fw/icc0KzIehl1WdqHmD6Ebg+lHGRe0vmYZsqEBESK2m9ixPdq8hSir33N1eLtwXiOVymSVJY3gMgYtlm8R3s7PpG7aCRsxob+WM+58kyVIuT6qVvEctITY2VCJDYIokih3XBb4R8uqzRR6Y2lGpF8P5zQ7HV4aPp2Js2ATf2XeGWR5Czc2ZbL6BGyBXkLupCh7KnoJJumoDtXljxyH8p0KMvIqH5ttBbeQ+KAKBUqdJYE2Qer7cahyyzniWbMoAk+TZXWF3AbTJqA+F3i/xiTTnlrl2PKQqiqgcgeIyLpDNQBIFmhsP3Yb4MGI7F3GZ5k8NoV19dOldwUat+469AvsLJO3ZZ+WJwXbwOoI3aKYlnUIwXUFPSS8ig0QStj0wy494vhjwdWvWO1dvO7HavTe6xwGbzIAqPV396tWyjTqKGrO5JVavpA+lgjwOMTmVV8EqmvS7aZDt1AMtDszDuboCzsynEc8czKNJcLSUaUBJVGzuNiUNjQitYJ3ah3Ax7fP5xlfQqWtqG0HdgmqwPFqgSIz1e8rGz2x9n4lm76YRWo/RJOnUoUnrFEqzmt91q99g88Vz2ZSd/DDNGsYIHhs1uQ9KumMk9k3shbNjcVHy3NszwpIMux1hqZVlYWACLATUATqW67j0xZoHLKpK6SQCVPka3H3Y91gK43Hpw+n5MzGyNeiUKR4jKQCIzWwRhexHn54sMMmpVaiLANEEEWLog7g491gwUYMGDAZ9zzwkpM0p0+HKADvVMFtg2q1AqMMDWkaCxDusSlBwvnTNwZ4tmPEfLqpjI0VpVQPnKBNNqWmMjbW4NFSF1HjnDPlEDxg6Wq0bcaXG6ttuKPmN/SjRxnnDOInKTeJ4bHSGjeIBQSNQQULApWSlAOkC1QORLJisXqq17QuYnzksZZQix2EUHV7ysWJNDc6V27bfE4q+Wy4ayR9L/wC1f994sfPTRNE0qRGCQSKaV9cRDBw1BlBRr8gNNffiE/D/AAwoKkao45BZuw8atqF+pLfeCPLaMUhh3aQV7siha8hqo/vww4fOEMhoN0nuL+mabfsB60cRYUAM5JoCVe/pq3xcfZtwuKaSeRhq8KFnjHYWS4sjz9RfY4EVOLNO8MTSMzHToUt5KrHSq+oWztv3r0AecmZ+WKYmBiJGOgAANqtVsaT33APwryxYMogPK0f7RP8A61caXwbIRxyZjw40T50DpVV28GM1sPUk/ecGpErhUkrRKZ0VJd9aqbA3IFfaKNWaurPfH3inDlniaJyQrUDpNHuDsfLtiVhbx/hJzMJjWQx7g2Nw3fpYbWpvcWO33YOjDeb8kkWamjjDaUkKi21Wb1E35e8BXqpw45M5tly9RKQYtYZozpJKkDxSu4axd0tix8Tarj/AJ4VYtEyr4rIGXSwLFjSrp3J+7viKcxHHmww2jTLGj321E38b7/G8Vy8QkWtvQ1uCvY1uG3U7dseHHl3/AN37vjiXkoNZ1M+hn1SFWDUikkoOlWbUdz6etVhLlpNMCV7zMQt/bue/liMp/BFMkqLYGp0Us10tsFLH7NzjUONcsT5bhk8bMrDxYmjVAzbF1VqBHQSTe19j6nFF4PwyDwA8gBsHWzGgACRY3AANd+++LNxDmeZsjmYpnDrEkTxtREjKJowdwafSPebb3lPmarUUDNAx5pfEBSoidwQas+v2YZ8qwVmMlNbJJLmdJYGiqARqAL2HTI1/1sK+JZQS5mMEkgoP3Wxr7xhnnIdUUC/+8kH/AMkV/uxEWjnKWWSxHxOPMxaWLIZY0Koo1kuIwFfceQvtsd6pGRUs9CgTQGo0Be3UT2G+5xO4UiM5OgdIloaVO6RsQR94BH2Yb5qCCFJHGXQls7mYl1PMvhIgDIipHIt1qO/lVeYwPSl+IkvDFrZxLr8VmYswK3SA2aCsPU3v3s3Gzmb8YvHGuop09AFG7ACrtv8AAAj44h5bg0s0kGXjBMzBhsa3PUxskAdN42Dkz2eJk8u0kqL42ltIsN4fSwJsbFyDRI2AAA87EmqjynyTmWykE6yJEGKeG4Zy/VIEBpQK733P3Yv/AC3G68Tziu4dhl8sGcLp1GpN6s1jnykv/sjI/wDw/wDrLj5w/i0MfFc6zOKaPLIpFtb/ADg09IPV8O+NNSZi64Mc8vmFkRXRgysAVYGwQdwRjpjLoMGDBgDBgwYAwYMGAMGDBgDBgwYAxmvN3ChHmXBS45iJF2sM52kUdtTdKmgdRDAXHGJCdKwt5g4OmZhZGUFgCYyQDTVt32IPYg7EEg2CcEs1gvHp9GUzELbsZstKr6tWpDE8Z3JvTqBdbAsPqApgTZeac1lxkcjufGSCEMQCwVGitUcjZSSpK39VvI7peduG64vEVCzq1MRbEDdnLE9RIJBJILdep9GuONW3J3s0adQxcCBonjk7h/E00RpH1JCDZN6oTsLFHJQGkuSVNtLSWzX9ENX95Iw+4DmVuZW7FNSdXSwuQEgXRIs71thlwPLvCM6skMM0/jSJ4z0CrBGRio0Ebl7323+F4R5jhciZTKzKe8epPWzLJG619JaQHbsXF9xgGvDuOuvCBlz1I7x6Nx82wzIY9z7pA7CzfwO258P/AKTMftR/oRY/N2Tk1ZZF70wYb12kux5E1qFH1vyxvvJXEPHikltiHltS66G0+DFp1bkE1XUNj3HfBrisWDBgwdGSe06eRY1NyeD40rHSKHirJa9QOoPXYdu5uxWKnwjlJ85nsvEzCNXgE4NarjDEAUCNzXYnt39MaXzb/QQX2/Ksd/Z457/DFd5Z4X8k48U1aoFy0j5cjqAhZtYVdO5AJcAD7vLBzs7VXi4EGYeMbr400Ya97WRlUH7QtfcMIuBgpplotuQqjcgbqdPxs3QG9epxpXtA5QfMa8zlAZo5CGIQWyyA0Soq2UmrrcEMfsR+z7hQiy/5QzAQwQhygY6i82rSg0gbU3n619xnO1f5g4trhljNhlKncjqF7EV5f/v2XHlXhvy2R4LpTl5AW+qWUIpIvqHUwr/+4Vc6cIgzWSPEoPm+vTNCfoyMRrKEfRJYNR9b2sjELMfKcjLRMkDle6sV1Ia3VkNMt1/vo7YBNLlJYc4sEqlZIrjK2DexK0R3sMK9RX2BykThULAopL6AybG1hOoHa9Q7fBLHcnFv5dhaXi2VbMASPJw8vIWj0knxG06g3dlWl1eYAO14f5rmrLLm8zBPEZIWNu5UOg0KsbAqRZAKvZr6PneEXGV8A2dt/PMX5f8ARvv8MarynwmLMxZ6OVQ6HiOYNH1DLTAjsR6jFM5d4PlhLLNJKNCZidUyqnSxQNpLO5YaYlDCyaG1blqM7LZOZzOg1yiWeV/AS0CmVtw99mobs+0YsAeKdKUhjzAqRZ3IyZURNFlRIpQSaVWxpNEBtlsXsTZVRbMBiTmeas0+pNSLq10qxnWFG1UWeyu+rSrdVRrbByjfhvISgKZXYFRskXzajuBVbgKCQoBGnUxFsxY2Lh3CoYF0wxrGtAUorYCh9tDBr5ZxkOW8w8SwqkzRIkYVZXZI6B1CwCAxsW2m9wEUqLkZ/l+R5T78qqLOwXXa6a3PSBqoBgBWlVjFJam54MNX5jhkcmsUaxrZCigT3PxNbfu2x3wYMRoYMGDAGDBgwBgxzlzCrWplXUdK2QLJ7AX3Pwx0vAGDBgwBgwYMAYMGDAV/jHKKStrjYxvdmtwTuR8VOolgV7MSwGqmFNy3Dc3lXZljmiZjvoTUmy6bqEMCvRq6rYWEFs7SLqWDBLGIcO4c4fMtII5TNLqV2Uu41WGNRMi6r1ABdSl0JWlRpByc+HDloWGsRRSojJqcsHIlZyKoAAHe91Uv7hDHX8/yzlpiS8Ytr1FSylrABvSRdgAH1AANjbEduS8qbtXN7m5ZTduHN229sqk330gGwABWflhmT4AUHhMpQnTpzFqFJJsq1vpTo0kWdrVjQcXq/s9yc2UjkjeF6MwICuj+HqjjNPZB7Mvul+zdq3cT8i5UjYOH+jJ4kjMptm1dbEE6nLG7tqJ3AIpMfF8xkpJYYyseotdrfUgClo7aqKlCLVvd6mZ9dDMavjnmMwqKWdgqjuSaAxlZ5lzZNnMPfwCD4dggH92O8XOecU34of4PHGR9vQFN7ev44Yv1HvnDiuXly3h61b/ljsLvSSpbTqryLPGN+94r3L/FETOxvEhWX5PJSaHa7dNKFUBIBp7IU1qJ3O2GUomzRDFWDBxKFgQBmfUHSQ3Z1fUDNp0kO2haV2E/KWYdi7ZYs5G7FsuzGlsDW7knc0CwO9yMGIRFM+uvHpZY8lllgSVIpA8p8IMmgvIJIorTdaMukD6RA2qxjj7PuApm+CPCRavLIY9THpIbpIoWtEeV+Z86x5flLMU0fgGmFMgljQOoKhdQWWyuxomyqqxtpJCy9cnyrm4lCRRSxoDYVZlRbMlk6UnAF+8QPogRqRbSEFfN6QQ8FmiiTSWnJJqwdOYUDUx94hCig96G++HHE+IpKfAzMccxiKBGaMsFLjVGRoNilVS6GtQDn3BtzTljNNpXw5CFZSA8yMqkljqZRLRNMWYAUxYINKKdfTIcoyOCsbZcAdwsiuBqc6rCpRvRZsU7AAgJGIyOy/hfFb40J5WKQLlmjiml0JtetQ5vTdMSOxKaGI6rKnjGSZMxIMvOJRTlZSSVZjo8RpHU6FEdhjR95uw7G6Rcjzk9Uka39IF3IOvXdMBqNgGyd3621FUVHPBuT4oG1EmRhWkVSpRJAVdzsWY2SSSSxtiWJctVblDki4764lZtevTodzerWqk3GN7RT7mzbyEGO/8ADuGRQRrHEgRFGwH+JPck+ZO5xKwYjUmDBgwYKMGDBgDBgwYAwYMGAMGDBgKXzF7Nxmc1HmVzM6MrgldZNDz8I94j9lj4eeJEPJqOLXiGfIsixmidxsfo4tTrYIBrbuK2+O+2K5+ZKL4YR2KowJD01UlWhItWLU+21/DbBMcX5KUd8/nx6f8AKjvte3TvsCcejyOP1/iH9qP3fRxI/M1KI8V9/VYTXQ8ZoFKFrJWw+iMT14BEYvCe5FDB+qgbBuyVq9x3OBhAeV4g5jPEc/rAsr8pNgVf1fQE/cfTEkcjf7dxD+0n/wAOGHEOWklaRizAugj7IQqUQQAykb6ibNkeW1jEGPkpTl44nkNo2olFjCsdIWihUrppVNV3F98DHheSQe2e4htt/wA5P/hwNyQP1/iHa/8AnP8Af7uJMnJyGR38R6dw5TTFpUhdI09FjYnfvucNU4YgkWUi5AmjXfcfYNvLAxWspyvFLZj4jnnoAmszezC1Pu9iNxjtFyYrqGXP58qwBUjM7EEWCDpxOHLIDwkNaxeZClgFCiNVNbAadz3P3nHjKcnpHIJPFkLBVUWI/olDsQoIsRgGvJj64GIcPJiveniGfNEqazPYg0R7vcY9/mL/ALfxD+0/+jDvhPDBAhQMWGotuFFX5dIA+N9zeJuBir/mL/t3EP7T/wCnFY5t9nbJ87HmM1ID/SFpC7AhSqudK2VCk/HsNgxZdPxTec+MyTSfk3KaTNMhM0hPTl4j0sxA3LEHYfH44JZGQ5d5GzAVZJtKPpkJk8VWYWQi6AQwpDbdqBO3cu1UzqVielunlUi12JKLZA1EAkkkBFBZqAxoeX9mkMUYjildVC1oZY3Xf3yQRZ1GiQSb0KptBpMmLkCLUDJLLKoIJR9FPvqIfSoLBnp2F9TAarAAFZ+ar/s35Imgy7yjMaXmIKOqBwYgo0n51Qw1d/LYL6DF6WLMhh85Ey/SBjZW7iyCHI7XtWJ4GDEbkwi4jy2ZJHlEpDMukLXToAsIwvcFxqJG9Ejt28R8tP0EzFSNBdVBIYii4JJBZW6xuB75xYMGBhNwTl45dr8TWPDSNV0UFCKFsbmiwC6vXSvaseMty2VLXMx1B+woqXu2UljpYbVWw326jh5gwUiHLXUvWSt9XkdIB+bXvSEkbWKCgDck44y8n2KWZksgkqCNTBAhZirAsdgRZsEk7k2LHgwTC3gvCTAGBkLgmwCCNPrVk/D92GWDBgowYMGAMGDBgDBgwYAwYMGAMGDBgDBgwYAwYMGAMGDBgDBgwYAwYMGAMGDBgK5zjzX8lQRxDxM3N05eECyzfWYWKUdyT6fbXDgfJfgZYhisuZklWeaVgBrlDh6sDZbBA2NaifOsQuUeSJ4c5LnMxKheXX80Az+GHfXpV2I7HbYf44u+CK3wzgs6I8eoomtQo1ndNi5XTugJLUAQe112x64fwfNIBqn8mBt3e/m1VGt1sEOHav8ArdzVYsWDAxXOEcOzySKZZVdfpjWSD7/ujwhW7J5/R+yva8OzuprlUiyB1MLXU5FjR0tTILB+j9lWDBgYrycAkrLC0UwxFDICxZTcdFLXexGQbrZz37H1+Q8wdJbMPsbKqzC6vpurAO1+Yvbtu/wYGKvLwXOtGFM/UoTSwkdbbSBIWKILtrIsHyFLvfXM8IzvglUzFPqBBJOy6KK3oJJDb2bv4dsWPBgYVcDyuYTWJ3Dgm0pixHUxokovYFB/2SfPDXBgwUYMGDAGDBgwBgwYMAYMGD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8474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4772306" y="4890568"/>
            <a:ext cx="2476310" cy="813056"/>
          </a:xfrm>
          <a:prstGeom prst="rect">
            <a:avLst/>
          </a:prstGeom>
          <a:ln w="38100" cap="sq">
            <a:noFill/>
            <a:prstDash val="solid"/>
            <a:miter lim="800000"/>
          </a:ln>
          <a:effectLst/>
        </p:spPr>
      </p:pic>
      <p:pic>
        <p:nvPicPr>
          <p:cNvPr id="10" name="Picture 4"/>
          <p:cNvPicPr>
            <a:picLocks noChangeAspect="1" noChangeArrowheads="1"/>
          </p:cNvPicPr>
          <p:nvPr/>
        </p:nvPicPr>
        <p:blipFill>
          <a:blip r:embed="rId4" cstate="print"/>
          <a:srcRect/>
          <a:stretch>
            <a:fillRect/>
          </a:stretch>
        </p:blipFill>
        <p:spPr bwMode="auto">
          <a:xfrm>
            <a:off x="4838966" y="5737478"/>
            <a:ext cx="2425414" cy="687202"/>
          </a:xfrm>
          <a:prstGeom prst="rect">
            <a:avLst/>
          </a:prstGeom>
          <a:ln>
            <a:noFill/>
          </a:ln>
          <a:effectLst/>
        </p:spPr>
      </p:pic>
      <p:cxnSp>
        <p:nvCxnSpPr>
          <p:cNvPr id="12" name="Straight Arrow Connector 11"/>
          <p:cNvCxnSpPr>
            <a:stCxn id="18" idx="2"/>
            <a:endCxn id="25" idx="0"/>
          </p:cNvCxnSpPr>
          <p:nvPr/>
        </p:nvCxnSpPr>
        <p:spPr>
          <a:xfrm flipH="1">
            <a:off x="6017047" y="3450608"/>
            <a:ext cx="2753" cy="1081671"/>
          </a:xfrm>
          <a:prstGeom prst="straightConnector1">
            <a:avLst/>
          </a:prstGeom>
          <a:ln w="139700">
            <a:solidFill>
              <a:schemeClr val="tx1"/>
            </a:solidFill>
            <a:headEnd type="none" w="med" len="med"/>
            <a:tailEnd type="triangle" w="med" len="med"/>
          </a:ln>
          <a:effectLst>
            <a:glow rad="101600">
              <a:schemeClr val="accent3">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1208858"/>
            <a:ext cx="3657600" cy="2241750"/>
          </a:xfrm>
          <a:prstGeom prst="rect">
            <a:avLst/>
          </a:prstGeom>
          <a:noFill/>
          <a:ln w="762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cxnSp>
        <p:nvCxnSpPr>
          <p:cNvPr id="19" name="Straight Arrow Connector 18"/>
          <p:cNvCxnSpPr>
            <a:stCxn id="24" idx="3"/>
            <a:endCxn id="18" idx="1"/>
          </p:cNvCxnSpPr>
          <p:nvPr/>
        </p:nvCxnSpPr>
        <p:spPr>
          <a:xfrm>
            <a:off x="2804160" y="2326215"/>
            <a:ext cx="1386840" cy="3518"/>
          </a:xfrm>
          <a:prstGeom prst="straightConnector1">
            <a:avLst/>
          </a:prstGeom>
          <a:ln w="139700">
            <a:solidFill>
              <a:schemeClr val="tx1"/>
            </a:solidFill>
            <a:headEnd type="none" w="med" len="med"/>
            <a:tailEnd type="triangle" w="med" len="med"/>
          </a:ln>
          <a:effectLst>
            <a:glow rad="101600">
              <a:schemeClr val="accent3">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3"/>
            <a:endCxn id="18" idx="1"/>
          </p:cNvCxnSpPr>
          <p:nvPr/>
        </p:nvCxnSpPr>
        <p:spPr>
          <a:xfrm flipV="1">
            <a:off x="2804160" y="2329733"/>
            <a:ext cx="1386840" cy="2611108"/>
          </a:xfrm>
          <a:prstGeom prst="straightConnector1">
            <a:avLst/>
          </a:prstGeom>
          <a:ln w="139700">
            <a:solidFill>
              <a:schemeClr val="tx1"/>
            </a:solidFill>
            <a:headEnd type="none" w="med" len="med"/>
            <a:tailEnd type="triangle" w="med" len="med"/>
          </a:ln>
          <a:effectLst>
            <a:glow rad="101600">
              <a:schemeClr val="accent3">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Picture 6" descr="http://awwatersheds.org/cms/assets/riparian-zon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3959689"/>
            <a:ext cx="2651760" cy="1962303"/>
          </a:xfrm>
          <a:prstGeom prst="rect">
            <a:avLst/>
          </a:prstGeom>
          <a:noFill/>
          <a:ln w="76200">
            <a:solidFill>
              <a:srgbClr val="00B050"/>
            </a:solidFill>
          </a:ln>
          <a:extLst>
            <a:ext uri="{909E8E84-426E-40DD-AFC4-6F175D3DCCD1}">
              <a14:hiddenFill xmlns:a14="http://schemas.microsoft.com/office/drawing/2010/main">
                <a:solidFill>
                  <a:srgbClr val="FFFFFF"/>
                </a:solidFill>
              </a14:hiddenFill>
            </a:ext>
          </a:extLst>
        </p:spPr>
      </p:pic>
      <p:sp>
        <p:nvSpPr>
          <p:cNvPr id="17"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The </a:t>
            </a:r>
            <a:r>
              <a:rPr lang="en-US" sz="4400" dirty="0" err="1" smtClean="0"/>
              <a:t>Trophic</a:t>
            </a:r>
            <a:r>
              <a:rPr lang="en-US" sz="4400" dirty="0" smtClean="0"/>
              <a:t> Productivity Model</a:t>
            </a:r>
            <a:endParaRPr lang="en-US" sz="3600" i="1" dirty="0"/>
          </a:p>
        </p:txBody>
      </p:sp>
      <p:sp>
        <p:nvSpPr>
          <p:cNvPr id="20" name="Rectangle 19"/>
          <p:cNvSpPr/>
          <p:nvPr/>
        </p:nvSpPr>
        <p:spPr>
          <a:xfrm>
            <a:off x="362498" y="871184"/>
            <a:ext cx="2228302" cy="461665"/>
          </a:xfrm>
          <a:prstGeom prst="rect">
            <a:avLst/>
          </a:prstGeom>
        </p:spPr>
        <p:txBody>
          <a:bodyPr wrap="none">
            <a:spAutoFit/>
          </a:bodyPr>
          <a:lstStyle/>
          <a:p>
            <a:pPr algn="ctr"/>
            <a:r>
              <a:rPr lang="da-DK" sz="2400" dirty="0" smtClean="0"/>
              <a:t>Physical Habitat </a:t>
            </a:r>
            <a:endParaRPr lang="en-US" sz="2400" dirty="0"/>
          </a:p>
        </p:txBody>
      </p:sp>
      <p:sp>
        <p:nvSpPr>
          <p:cNvPr id="21" name="Rectangle 20"/>
          <p:cNvSpPr/>
          <p:nvPr/>
        </p:nvSpPr>
        <p:spPr>
          <a:xfrm>
            <a:off x="228600" y="3510888"/>
            <a:ext cx="2573141" cy="461665"/>
          </a:xfrm>
          <a:prstGeom prst="rect">
            <a:avLst/>
          </a:prstGeom>
        </p:spPr>
        <p:txBody>
          <a:bodyPr wrap="none">
            <a:spAutoFit/>
          </a:bodyPr>
          <a:lstStyle/>
          <a:p>
            <a:pPr algn="ctr"/>
            <a:r>
              <a:rPr lang="da-DK" sz="2400" dirty="0" smtClean="0"/>
              <a:t>Riparian Condition </a:t>
            </a:r>
            <a:endParaRPr lang="en-US" sz="2400" dirty="0"/>
          </a:p>
        </p:txBody>
      </p:sp>
      <p:sp>
        <p:nvSpPr>
          <p:cNvPr id="23" name="Rectangle 22"/>
          <p:cNvSpPr/>
          <p:nvPr/>
        </p:nvSpPr>
        <p:spPr>
          <a:xfrm>
            <a:off x="4620695" y="790330"/>
            <a:ext cx="2796471" cy="461665"/>
          </a:xfrm>
          <a:prstGeom prst="rect">
            <a:avLst/>
          </a:prstGeom>
        </p:spPr>
        <p:txBody>
          <a:bodyPr wrap="none">
            <a:spAutoFit/>
          </a:bodyPr>
          <a:lstStyle/>
          <a:p>
            <a:pPr algn="ctr"/>
            <a:r>
              <a:rPr lang="da-DK" sz="2400" dirty="0" smtClean="0"/>
              <a:t>Food Web Dynamics </a:t>
            </a:r>
            <a:endParaRPr lang="en-US" sz="2400" dirty="0"/>
          </a:p>
        </p:txBody>
      </p:sp>
      <p:pic>
        <p:nvPicPr>
          <p:cNvPr id="24" name="Picture 6"/>
          <p:cNvPicPr>
            <a:picLocks noChangeAspect="1" noChangeArrowheads="1"/>
          </p:cNvPicPr>
          <p:nvPr/>
        </p:nvPicPr>
        <p:blipFill>
          <a:blip r:embed="rId7" cstate="print"/>
          <a:srcRect l="39937"/>
          <a:stretch>
            <a:fillRect/>
          </a:stretch>
        </p:blipFill>
        <p:spPr bwMode="auto">
          <a:xfrm>
            <a:off x="152400" y="1305773"/>
            <a:ext cx="2651760" cy="2040883"/>
          </a:xfrm>
          <a:prstGeom prst="rect">
            <a:avLst/>
          </a:prstGeom>
          <a:ln w="76200" cap="sq">
            <a:solidFill>
              <a:srgbClr val="00B050"/>
            </a:solidFill>
            <a:miter lim="800000"/>
          </a:ln>
          <a:effectLst>
            <a:outerShdw blurRad="57150" dist="50800" dir="2700000" algn="tl" rotWithShape="0">
              <a:srgbClr val="000000">
                <a:alpha val="40000"/>
              </a:srgbClr>
            </a:outerShdw>
          </a:effectLst>
        </p:spPr>
      </p:pic>
      <p:sp>
        <p:nvSpPr>
          <p:cNvPr id="25" name="Rectangle 24"/>
          <p:cNvSpPr/>
          <p:nvPr/>
        </p:nvSpPr>
        <p:spPr>
          <a:xfrm>
            <a:off x="4612944" y="4532279"/>
            <a:ext cx="2808206" cy="461665"/>
          </a:xfrm>
          <a:prstGeom prst="rect">
            <a:avLst/>
          </a:prstGeom>
        </p:spPr>
        <p:txBody>
          <a:bodyPr wrap="none">
            <a:spAutoFit/>
          </a:bodyPr>
          <a:lstStyle/>
          <a:p>
            <a:pPr algn="ctr"/>
            <a:r>
              <a:rPr lang="da-DK" sz="2400" dirty="0" smtClean="0"/>
              <a:t>CARRYING CAPACITY </a:t>
            </a:r>
            <a:endParaRPr lang="en-US" sz="2400" dirty="0"/>
          </a:p>
        </p:txBody>
      </p:sp>
    </p:spTree>
    <p:extLst>
      <p:ext uri="{BB962C8B-B14F-4D97-AF65-F5344CB8AC3E}">
        <p14:creationId xmlns:p14="http://schemas.microsoft.com/office/powerpoint/2010/main" val="20468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The </a:t>
            </a:r>
            <a:r>
              <a:rPr lang="en-US" sz="4400" dirty="0" err="1" smtClean="0"/>
              <a:t>Trophic</a:t>
            </a:r>
            <a:r>
              <a:rPr lang="en-US" sz="4400" dirty="0" smtClean="0"/>
              <a:t> Productivity Model</a:t>
            </a:r>
            <a:endParaRPr lang="en-US" sz="3600" i="1" dirty="0"/>
          </a:p>
        </p:txBody>
      </p:sp>
      <p:pic>
        <p:nvPicPr>
          <p:cNvPr id="9" name="Picture 5"/>
          <p:cNvPicPr>
            <a:picLocks noChangeAspect="1" noChangeArrowheads="1"/>
          </p:cNvPicPr>
          <p:nvPr/>
        </p:nvPicPr>
        <p:blipFill>
          <a:blip r:embed="rId3" cstate="print"/>
          <a:srcRect/>
          <a:stretch>
            <a:fillRect/>
          </a:stretch>
        </p:blipFill>
        <p:spPr bwMode="auto">
          <a:xfrm>
            <a:off x="6893078" y="4452520"/>
            <a:ext cx="1584577" cy="520270"/>
          </a:xfrm>
          <a:prstGeom prst="rect">
            <a:avLst/>
          </a:prstGeom>
          <a:ln w="38100" cap="sq">
            <a:noFill/>
            <a:prstDash val="solid"/>
            <a:miter lim="800000"/>
          </a:ln>
          <a:effectLst/>
        </p:spPr>
      </p:pic>
      <p:pic>
        <p:nvPicPr>
          <p:cNvPr id="10" name="Picture 4"/>
          <p:cNvPicPr>
            <a:picLocks noChangeAspect="1" noChangeArrowheads="1"/>
          </p:cNvPicPr>
          <p:nvPr/>
        </p:nvPicPr>
        <p:blipFill>
          <a:blip r:embed="rId4" cstate="print"/>
          <a:srcRect/>
          <a:stretch>
            <a:fillRect/>
          </a:stretch>
        </p:blipFill>
        <p:spPr bwMode="auto">
          <a:xfrm>
            <a:off x="6935734" y="4994453"/>
            <a:ext cx="1552009" cy="439737"/>
          </a:xfrm>
          <a:prstGeom prst="rect">
            <a:avLst/>
          </a:prstGeom>
          <a:ln>
            <a:noFill/>
          </a:ln>
          <a:effectLst/>
        </p:spPr>
      </p:pic>
      <p:cxnSp>
        <p:nvCxnSpPr>
          <p:cNvPr id="12" name="Straight Arrow Connector 11"/>
          <p:cNvCxnSpPr>
            <a:stCxn id="18" idx="2"/>
            <a:endCxn id="25" idx="0"/>
          </p:cNvCxnSpPr>
          <p:nvPr/>
        </p:nvCxnSpPr>
        <p:spPr>
          <a:xfrm flipH="1">
            <a:off x="7689582" y="3531098"/>
            <a:ext cx="1761" cy="692155"/>
          </a:xfrm>
          <a:prstGeom prst="straightConnector1">
            <a:avLst/>
          </a:prstGeom>
          <a:ln w="38100">
            <a:solidFill>
              <a:schemeClr val="tx1"/>
            </a:solidFill>
            <a:headEnd type="none" w="med" len="med"/>
            <a:tailEnd type="triangle" w="med" len="med"/>
          </a:ln>
          <a:effectLst>
            <a:glow rad="101600">
              <a:schemeClr val="accent3">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1104" y="2096614"/>
            <a:ext cx="2340478" cy="1434484"/>
          </a:xfrm>
          <a:prstGeom prst="rect">
            <a:avLst/>
          </a:prstGeom>
          <a:noFill/>
          <a:ln w="762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cxnSp>
        <p:nvCxnSpPr>
          <p:cNvPr id="19" name="Straight Arrow Connector 18"/>
          <p:cNvCxnSpPr>
            <a:stCxn id="24" idx="3"/>
            <a:endCxn id="18" idx="1"/>
          </p:cNvCxnSpPr>
          <p:nvPr/>
        </p:nvCxnSpPr>
        <p:spPr>
          <a:xfrm>
            <a:off x="5633673" y="2811604"/>
            <a:ext cx="887431" cy="2251"/>
          </a:xfrm>
          <a:prstGeom prst="straightConnector1">
            <a:avLst/>
          </a:prstGeom>
          <a:ln w="38100">
            <a:solidFill>
              <a:schemeClr val="tx1"/>
            </a:solidFill>
            <a:headEnd type="none" w="med" len="med"/>
            <a:tailEnd type="triangle" w="med" len="med"/>
          </a:ln>
          <a:effectLst>
            <a:glow rad="101600">
              <a:schemeClr val="accent3">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3"/>
            <a:endCxn id="18" idx="1"/>
          </p:cNvCxnSpPr>
          <p:nvPr/>
        </p:nvCxnSpPr>
        <p:spPr>
          <a:xfrm flipV="1">
            <a:off x="5633673" y="2813856"/>
            <a:ext cx="887431" cy="1670834"/>
          </a:xfrm>
          <a:prstGeom prst="straightConnector1">
            <a:avLst/>
          </a:prstGeom>
          <a:ln w="38100">
            <a:solidFill>
              <a:schemeClr val="tx1"/>
            </a:solidFill>
            <a:headEnd type="none" w="med" len="med"/>
            <a:tailEnd type="triangle" w="med" len="med"/>
          </a:ln>
          <a:effectLst>
            <a:glow rad="101600">
              <a:schemeClr val="accent3">
                <a:satMod val="175000"/>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Picture 6" descr="http://awwatersheds.org/cms/assets/riparian-zon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6826" y="3856856"/>
            <a:ext cx="1696847" cy="1255667"/>
          </a:xfrm>
          <a:prstGeom prst="rect">
            <a:avLst/>
          </a:prstGeom>
          <a:noFill/>
          <a:ln w="76200">
            <a:solidFill>
              <a:srgbClr val="00B050"/>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092704" y="1842438"/>
            <a:ext cx="1383006" cy="307777"/>
          </a:xfrm>
          <a:prstGeom prst="rect">
            <a:avLst/>
          </a:prstGeom>
        </p:spPr>
        <p:txBody>
          <a:bodyPr wrap="none">
            <a:spAutoFit/>
          </a:bodyPr>
          <a:lstStyle/>
          <a:p>
            <a:pPr algn="ctr"/>
            <a:r>
              <a:rPr lang="da-DK" sz="1400" dirty="0" smtClean="0"/>
              <a:t>Physical Habitat </a:t>
            </a:r>
            <a:endParaRPr lang="en-US" sz="1400" dirty="0"/>
          </a:p>
        </p:txBody>
      </p:sp>
      <p:sp>
        <p:nvSpPr>
          <p:cNvPr id="21" name="Rectangle 20"/>
          <p:cNvSpPr/>
          <p:nvPr/>
        </p:nvSpPr>
        <p:spPr>
          <a:xfrm>
            <a:off x="4016811" y="3531570"/>
            <a:ext cx="1584087" cy="307777"/>
          </a:xfrm>
          <a:prstGeom prst="rect">
            <a:avLst/>
          </a:prstGeom>
        </p:spPr>
        <p:txBody>
          <a:bodyPr wrap="none">
            <a:spAutoFit/>
          </a:bodyPr>
          <a:lstStyle/>
          <a:p>
            <a:pPr algn="ctr"/>
            <a:r>
              <a:rPr lang="da-DK" sz="1400" dirty="0" smtClean="0"/>
              <a:t>Riparian Condition </a:t>
            </a:r>
            <a:endParaRPr lang="en-US" sz="1400" dirty="0"/>
          </a:p>
        </p:txBody>
      </p:sp>
      <p:sp>
        <p:nvSpPr>
          <p:cNvPr id="23" name="Rectangle 22"/>
          <p:cNvSpPr/>
          <p:nvPr/>
        </p:nvSpPr>
        <p:spPr>
          <a:xfrm>
            <a:off x="6835937" y="1790700"/>
            <a:ext cx="1709699" cy="307777"/>
          </a:xfrm>
          <a:prstGeom prst="rect">
            <a:avLst/>
          </a:prstGeom>
        </p:spPr>
        <p:txBody>
          <a:bodyPr wrap="none">
            <a:spAutoFit/>
          </a:bodyPr>
          <a:lstStyle/>
          <a:p>
            <a:pPr algn="ctr"/>
            <a:r>
              <a:rPr lang="da-DK" sz="1400" dirty="0" smtClean="0"/>
              <a:t>Food Web Dynamics </a:t>
            </a:r>
            <a:endParaRPr lang="en-US" sz="1400" dirty="0"/>
          </a:p>
        </p:txBody>
      </p:sp>
      <p:pic>
        <p:nvPicPr>
          <p:cNvPr id="24" name="Picture 6"/>
          <p:cNvPicPr>
            <a:picLocks noChangeAspect="1" noChangeArrowheads="1"/>
          </p:cNvPicPr>
          <p:nvPr/>
        </p:nvPicPr>
        <p:blipFill>
          <a:blip r:embed="rId7" cstate="print"/>
          <a:srcRect l="39937"/>
          <a:stretch>
            <a:fillRect/>
          </a:stretch>
        </p:blipFill>
        <p:spPr bwMode="auto">
          <a:xfrm>
            <a:off x="3936826" y="2158629"/>
            <a:ext cx="1696847" cy="1305950"/>
          </a:xfrm>
          <a:prstGeom prst="rect">
            <a:avLst/>
          </a:prstGeom>
          <a:ln w="76200" cap="sq">
            <a:solidFill>
              <a:srgbClr val="00B050"/>
            </a:solidFill>
            <a:miter lim="800000"/>
          </a:ln>
          <a:effectLst>
            <a:outerShdw blurRad="57150" dist="50800" dir="2700000" algn="tl" rotWithShape="0">
              <a:srgbClr val="000000">
                <a:alpha val="40000"/>
              </a:srgbClr>
            </a:outerShdw>
          </a:effectLst>
        </p:spPr>
      </p:pic>
      <p:sp>
        <p:nvSpPr>
          <p:cNvPr id="25" name="Rectangle 24"/>
          <p:cNvSpPr/>
          <p:nvPr/>
        </p:nvSpPr>
        <p:spPr>
          <a:xfrm>
            <a:off x="6829186" y="4223253"/>
            <a:ext cx="1720791" cy="307777"/>
          </a:xfrm>
          <a:prstGeom prst="rect">
            <a:avLst/>
          </a:prstGeom>
        </p:spPr>
        <p:txBody>
          <a:bodyPr wrap="none">
            <a:spAutoFit/>
          </a:bodyPr>
          <a:lstStyle/>
          <a:p>
            <a:pPr algn="ctr"/>
            <a:r>
              <a:rPr lang="da-DK" sz="1400" dirty="0" smtClean="0"/>
              <a:t>CARRYING CAPACITY </a:t>
            </a:r>
            <a:endParaRPr lang="en-US" sz="1400" dirty="0"/>
          </a:p>
        </p:txBody>
      </p:sp>
      <p:pic>
        <p:nvPicPr>
          <p:cNvPr id="26" name="Picture 5"/>
          <p:cNvPicPr>
            <a:picLocks noChangeAspect="1" noChangeArrowheads="1"/>
          </p:cNvPicPr>
          <p:nvPr/>
        </p:nvPicPr>
        <p:blipFill>
          <a:blip r:embed="rId8" cstate="print"/>
          <a:srcRect/>
          <a:stretch>
            <a:fillRect/>
          </a:stretch>
        </p:blipFill>
        <p:spPr bwMode="auto">
          <a:xfrm>
            <a:off x="304800" y="838200"/>
            <a:ext cx="1975678" cy="1484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3" descr="C:\Documents and Settings\Ryan Bellmore\My Documents\My Pictures\May 1 and 2, 2006\131-3116_IMG.JPG"/>
          <p:cNvPicPr>
            <a:picLocks noChangeAspect="1" noChangeArrowheads="1"/>
          </p:cNvPicPr>
          <p:nvPr/>
        </p:nvPicPr>
        <p:blipFill>
          <a:blip r:embed="rId9" cstate="print"/>
          <a:srcRect/>
          <a:stretch>
            <a:fillRect/>
          </a:stretch>
        </p:blipFill>
        <p:spPr bwMode="auto">
          <a:xfrm flipH="1">
            <a:off x="304800" y="2338450"/>
            <a:ext cx="1975678" cy="1481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 descr="C:\Documents and Settings\jbellmore\My Documents\My Pictures\2012\2012\Summer2012\IMG_15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0322" y="5364367"/>
            <a:ext cx="1975678" cy="1481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9" name="Picture 4" descr="http://www.oregon.gov/OWEB/PublishingImages/ScappooseRiparianPos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4800" y="3862450"/>
            <a:ext cx="1975678" cy="1481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799" y="1676400"/>
            <a:ext cx="5350825" cy="3962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p:cNvCxnSpPr/>
          <p:nvPr/>
        </p:nvCxnSpPr>
        <p:spPr>
          <a:xfrm>
            <a:off x="2286000" y="1600200"/>
            <a:ext cx="1371600" cy="17526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0" y="3048000"/>
            <a:ext cx="1371600" cy="4572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9" idx="3"/>
          </p:cNvCxnSpPr>
          <p:nvPr/>
        </p:nvCxnSpPr>
        <p:spPr>
          <a:xfrm flipV="1">
            <a:off x="2280478" y="3657600"/>
            <a:ext cx="1377122" cy="94573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286000" y="3886200"/>
            <a:ext cx="1371600" cy="220980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4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IMGP3670"/>
          <p:cNvPicPr>
            <a:picLocks noChangeAspect="1" noChangeArrowheads="1"/>
          </p:cNvPicPr>
          <p:nvPr/>
        </p:nvPicPr>
        <p:blipFill>
          <a:blip r:embed="rId3" cstate="print"/>
          <a:srcRect/>
          <a:stretch>
            <a:fillRect/>
          </a:stretch>
        </p:blipFill>
        <p:spPr bwMode="auto">
          <a:xfrm>
            <a:off x="5750506" y="4916208"/>
            <a:ext cx="1320328" cy="990246"/>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4" cstate="print"/>
          <a:srcRect/>
          <a:stretch>
            <a:fillRect/>
          </a:stretch>
        </p:blipFill>
        <p:spPr bwMode="auto">
          <a:xfrm>
            <a:off x="3870434" y="3447396"/>
            <a:ext cx="1320328" cy="990246"/>
          </a:xfrm>
          <a:prstGeom prst="roundRect">
            <a:avLst>
              <a:gd name="adj" fmla="val 8594"/>
            </a:avLst>
          </a:prstGeom>
          <a:solidFill>
            <a:srgbClr val="FFFFFF">
              <a:shade val="85000"/>
            </a:srgbClr>
          </a:solidFill>
          <a:ln w="38100">
            <a:solidFill>
              <a:schemeClr val="tx1"/>
            </a:solidFill>
          </a:ln>
          <a:effectLst/>
        </p:spPr>
      </p:pic>
      <p:pic>
        <p:nvPicPr>
          <p:cNvPr id="9" name="Picture 9" descr="chinook"/>
          <p:cNvPicPr>
            <a:picLocks noChangeAspect="1" noChangeArrowheads="1"/>
          </p:cNvPicPr>
          <p:nvPr/>
        </p:nvPicPr>
        <p:blipFill>
          <a:blip r:embed="rId5" cstate="print"/>
          <a:srcRect/>
          <a:stretch>
            <a:fillRect/>
          </a:stretch>
        </p:blipFill>
        <p:spPr bwMode="auto">
          <a:xfrm>
            <a:off x="3845506" y="1318794"/>
            <a:ext cx="1320328" cy="1064432"/>
          </a:xfrm>
          <a:prstGeom prst="roundRect">
            <a:avLst>
              <a:gd name="adj" fmla="val 8594"/>
            </a:avLst>
          </a:prstGeom>
          <a:solidFill>
            <a:srgbClr val="FFFFFF">
              <a:shade val="85000"/>
            </a:srgbClr>
          </a:solidFill>
          <a:ln w="38100">
            <a:solidFill>
              <a:schemeClr val="tx1"/>
            </a:solidFill>
          </a:ln>
          <a:effectLst/>
        </p:spPr>
      </p:pic>
      <p:sp>
        <p:nvSpPr>
          <p:cNvPr id="78" name="Circular Arrow 77"/>
          <p:cNvSpPr/>
          <p:nvPr/>
        </p:nvSpPr>
        <p:spPr>
          <a:xfrm rot="14163255">
            <a:off x="3878972" y="2275177"/>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3310403">
            <a:off x="3823664" y="2275686"/>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ircular Arrow 79"/>
          <p:cNvSpPr/>
          <p:nvPr/>
        </p:nvSpPr>
        <p:spPr>
          <a:xfrm rot="495336">
            <a:off x="4750224" y="4025936"/>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ircular Arrow 80"/>
          <p:cNvSpPr/>
          <p:nvPr/>
        </p:nvSpPr>
        <p:spPr>
          <a:xfrm rot="11348188">
            <a:off x="4802460" y="4023598"/>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4" name="Picture 6" descr="134-3487_IMG"/>
          <p:cNvPicPr>
            <a:picLocks noChangeAspect="1" noChangeArrowheads="1"/>
          </p:cNvPicPr>
          <p:nvPr/>
        </p:nvPicPr>
        <p:blipFill>
          <a:blip r:embed="rId6" cstate="print"/>
          <a:srcRect r="18421"/>
          <a:stretch>
            <a:fillRect/>
          </a:stretch>
        </p:blipFill>
        <p:spPr bwMode="auto">
          <a:xfrm rot="5400000">
            <a:off x="2254154" y="4748356"/>
            <a:ext cx="995438" cy="1331142"/>
          </a:xfrm>
          <a:prstGeom prst="roundRect">
            <a:avLst>
              <a:gd name="adj" fmla="val 8594"/>
            </a:avLst>
          </a:prstGeom>
          <a:solidFill>
            <a:srgbClr val="FFFFFF">
              <a:shade val="85000"/>
            </a:srgbClr>
          </a:solidFill>
          <a:ln w="38100">
            <a:solidFill>
              <a:schemeClr val="tx1"/>
            </a:solidFill>
          </a:ln>
          <a:effectLst/>
        </p:spPr>
      </p:pic>
      <p:sp>
        <p:nvSpPr>
          <p:cNvPr id="88"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Structure</a:t>
            </a:r>
            <a:endParaRPr lang="en-US" sz="3600" i="1" dirty="0"/>
          </a:p>
        </p:txBody>
      </p:sp>
      <p:sp>
        <p:nvSpPr>
          <p:cNvPr id="97" name="Circular Arrow 96"/>
          <p:cNvSpPr/>
          <p:nvPr/>
        </p:nvSpPr>
        <p:spPr>
          <a:xfrm rot="21104664" flipH="1">
            <a:off x="2984488" y="4025936"/>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ular Arrow 97"/>
          <p:cNvSpPr/>
          <p:nvPr/>
        </p:nvSpPr>
        <p:spPr>
          <a:xfrm rot="10251812" flipH="1">
            <a:off x="2957894" y="4023598"/>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a:off x="1828800" y="940672"/>
            <a:ext cx="5440941" cy="54102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sp>
        <p:nvSpPr>
          <p:cNvPr id="103" name="TextBox 102"/>
          <p:cNvSpPr txBox="1"/>
          <p:nvPr/>
        </p:nvSpPr>
        <p:spPr>
          <a:xfrm>
            <a:off x="2316741" y="914400"/>
            <a:ext cx="2503314" cy="400110"/>
          </a:xfrm>
          <a:prstGeom prst="rect">
            <a:avLst/>
          </a:prstGeom>
          <a:noFill/>
        </p:spPr>
        <p:txBody>
          <a:bodyPr wrap="none" rtlCol="0">
            <a:spAutoFit/>
          </a:bodyPr>
          <a:lstStyle/>
          <a:p>
            <a:r>
              <a:rPr lang="en-US" sz="2000" b="1" u="sng" dirty="0" smtClean="0"/>
              <a:t>FRESHWATER SYSTEM</a:t>
            </a:r>
            <a:endParaRPr lang="en-US" sz="2000" b="1" u="sng" dirty="0"/>
          </a:p>
        </p:txBody>
      </p:sp>
    </p:spTree>
    <p:extLst>
      <p:ext uri="{BB962C8B-B14F-4D97-AF65-F5344CB8AC3E}">
        <p14:creationId xmlns:p14="http://schemas.microsoft.com/office/powerpoint/2010/main" val="30790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97" grpId="0" animBg="1"/>
      <p:bldP spid="98" grpId="0" animBg="1"/>
      <p:bldP spid="102" grpId="0" animBg="1"/>
      <p:bldP spid="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Elbow Connector 20"/>
          <p:cNvCxnSpPr>
            <a:stCxn id="54" idx="2"/>
            <a:endCxn id="25" idx="3"/>
          </p:cNvCxnSpPr>
          <p:nvPr/>
        </p:nvCxnSpPr>
        <p:spPr>
          <a:xfrm rot="5400000">
            <a:off x="6161023" y="4196998"/>
            <a:ext cx="3314007" cy="1110607"/>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 Box 2"/>
          <p:cNvSpPr txBox="1">
            <a:spLocks noChangeArrowheads="1"/>
          </p:cNvSpPr>
          <p:nvPr/>
        </p:nvSpPr>
        <p:spPr bwMode="auto">
          <a:xfrm>
            <a:off x="0" y="0"/>
            <a:ext cx="9144000" cy="769441"/>
          </a:xfrm>
          <a:prstGeom prst="rect">
            <a:avLst/>
          </a:prstGeom>
          <a:solidFill>
            <a:srgbClr val="92D050"/>
          </a:solidFill>
          <a:ln w="38100">
            <a:solidFill>
              <a:srgbClr val="00B050"/>
            </a:solidFill>
            <a:miter lim="800000"/>
            <a:headEnd/>
            <a:tailEnd/>
          </a:ln>
        </p:spPr>
        <p:txBody>
          <a:bodyPr>
            <a:spAutoFit/>
          </a:bodyPr>
          <a:lstStyle/>
          <a:p>
            <a:r>
              <a:rPr lang="en-US" sz="4400" dirty="0" smtClean="0"/>
              <a:t> Model Structure</a:t>
            </a:r>
            <a:endParaRPr lang="en-US" sz="3600" i="1" dirty="0"/>
          </a:p>
        </p:txBody>
      </p:sp>
      <p:pic>
        <p:nvPicPr>
          <p:cNvPr id="101" name="Picture 2" descr="C:\Users\Ryan\Pictures\Presentation Photos\IMGP3878.JPG"/>
          <p:cNvPicPr>
            <a:picLocks noChangeAspect="1" noChangeArrowheads="1"/>
          </p:cNvPicPr>
          <p:nvPr/>
        </p:nvPicPr>
        <p:blipFill>
          <a:blip r:embed="rId3" cstate="print"/>
          <a:srcRect t="15259" b="23703"/>
          <a:stretch>
            <a:fillRect/>
          </a:stretch>
        </p:blipFill>
        <p:spPr bwMode="auto">
          <a:xfrm>
            <a:off x="600134" y="1891864"/>
            <a:ext cx="1011208" cy="822960"/>
          </a:xfrm>
          <a:prstGeom prst="roundRect">
            <a:avLst>
              <a:gd name="adj" fmla="val 4167"/>
            </a:avLst>
          </a:prstGeom>
          <a:solidFill>
            <a:srgbClr val="FFFFFF"/>
          </a:solidFill>
          <a:ln w="38100" cap="sq">
            <a:solidFill>
              <a:schemeClr val="tx1"/>
            </a:solidFill>
            <a:miter lim="800000"/>
          </a:ln>
          <a:effectLst/>
        </p:spPr>
      </p:pic>
      <p:grpSp>
        <p:nvGrpSpPr>
          <p:cNvPr id="2" name="Group 20"/>
          <p:cNvGrpSpPr/>
          <p:nvPr/>
        </p:nvGrpSpPr>
        <p:grpSpPr>
          <a:xfrm>
            <a:off x="1947816" y="1593744"/>
            <a:ext cx="4124644" cy="4121256"/>
            <a:chOff x="1798059" y="1116728"/>
            <a:chExt cx="5440941" cy="5436472"/>
          </a:xfrm>
        </p:grpSpPr>
        <p:pic>
          <p:nvPicPr>
            <p:cNvPr id="5" name="Picture 7" descr="IMGP3670"/>
            <p:cNvPicPr>
              <a:picLocks noChangeAspect="1" noChangeArrowheads="1"/>
            </p:cNvPicPr>
            <p:nvPr/>
          </p:nvPicPr>
          <p:blipFill>
            <a:blip r:embed="rId4" cstate="print"/>
            <a:srcRect/>
            <a:stretch>
              <a:fillRect/>
            </a:stretch>
          </p:blipFill>
          <p:spPr bwMode="auto">
            <a:xfrm>
              <a:off x="5719765" y="5118536"/>
              <a:ext cx="1320328" cy="990246"/>
            </a:xfrm>
            <a:prstGeom prst="roundRect">
              <a:avLst>
                <a:gd name="adj" fmla="val 8594"/>
              </a:avLst>
            </a:prstGeom>
            <a:solidFill>
              <a:srgbClr val="FFFFFF">
                <a:shade val="85000"/>
              </a:srgbClr>
            </a:solidFill>
            <a:ln w="38100">
              <a:solidFill>
                <a:schemeClr val="tx1"/>
              </a:solidFill>
            </a:ln>
            <a:effectLst/>
          </p:spPr>
        </p:pic>
        <p:pic>
          <p:nvPicPr>
            <p:cNvPr id="6" name="Picture 26" descr="yf_august_07 040"/>
            <p:cNvPicPr>
              <a:picLocks noChangeAspect="1" noChangeArrowheads="1"/>
            </p:cNvPicPr>
            <p:nvPr/>
          </p:nvPicPr>
          <p:blipFill>
            <a:blip r:embed="rId5" cstate="print"/>
            <a:srcRect/>
            <a:stretch>
              <a:fillRect/>
            </a:stretch>
          </p:blipFill>
          <p:spPr bwMode="auto">
            <a:xfrm>
              <a:off x="3839693" y="3649724"/>
              <a:ext cx="1320328" cy="990246"/>
            </a:xfrm>
            <a:prstGeom prst="roundRect">
              <a:avLst>
                <a:gd name="adj" fmla="val 8594"/>
              </a:avLst>
            </a:prstGeom>
            <a:solidFill>
              <a:srgbClr val="FFFFFF">
                <a:shade val="85000"/>
              </a:srgbClr>
            </a:solidFill>
            <a:ln w="38100">
              <a:solidFill>
                <a:schemeClr val="tx1"/>
              </a:solidFill>
            </a:ln>
            <a:effectLst/>
          </p:spPr>
        </p:pic>
        <p:pic>
          <p:nvPicPr>
            <p:cNvPr id="9" name="Picture 9" descr="chinook"/>
            <p:cNvPicPr>
              <a:picLocks noChangeAspect="1" noChangeArrowheads="1"/>
            </p:cNvPicPr>
            <p:nvPr/>
          </p:nvPicPr>
          <p:blipFill>
            <a:blip r:embed="rId6" cstate="print"/>
            <a:srcRect/>
            <a:stretch>
              <a:fillRect/>
            </a:stretch>
          </p:blipFill>
          <p:spPr bwMode="auto">
            <a:xfrm>
              <a:off x="3814765" y="1521122"/>
              <a:ext cx="1320328" cy="1064432"/>
            </a:xfrm>
            <a:prstGeom prst="roundRect">
              <a:avLst>
                <a:gd name="adj" fmla="val 8594"/>
              </a:avLst>
            </a:prstGeom>
            <a:solidFill>
              <a:srgbClr val="FFFFFF">
                <a:shade val="85000"/>
              </a:srgbClr>
            </a:solidFill>
            <a:ln w="38100">
              <a:solidFill>
                <a:schemeClr val="tx1"/>
              </a:solidFill>
            </a:ln>
            <a:effectLst/>
          </p:spPr>
        </p:pic>
        <p:sp>
          <p:nvSpPr>
            <p:cNvPr id="78" name="Circular Arrow 77"/>
            <p:cNvSpPr/>
            <p:nvPr/>
          </p:nvSpPr>
          <p:spPr>
            <a:xfrm rot="14163255">
              <a:off x="3848231" y="2477505"/>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3310403">
              <a:off x="3792923" y="2478014"/>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ircular Arrow 79"/>
            <p:cNvSpPr/>
            <p:nvPr/>
          </p:nvSpPr>
          <p:spPr>
            <a:xfrm rot="495336">
              <a:off x="4719483" y="4228264"/>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ircular Arrow 80"/>
            <p:cNvSpPr/>
            <p:nvPr/>
          </p:nvSpPr>
          <p:spPr>
            <a:xfrm rot="11348188">
              <a:off x="4771719" y="4225926"/>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4" name="Picture 6" descr="134-3487_IMG"/>
            <p:cNvPicPr>
              <a:picLocks noChangeAspect="1" noChangeArrowheads="1"/>
            </p:cNvPicPr>
            <p:nvPr/>
          </p:nvPicPr>
          <p:blipFill>
            <a:blip r:embed="rId7" cstate="print"/>
            <a:srcRect r="18421"/>
            <a:stretch>
              <a:fillRect/>
            </a:stretch>
          </p:blipFill>
          <p:spPr bwMode="auto">
            <a:xfrm rot="5400000">
              <a:off x="2223413" y="4950684"/>
              <a:ext cx="995438" cy="1331142"/>
            </a:xfrm>
            <a:prstGeom prst="roundRect">
              <a:avLst>
                <a:gd name="adj" fmla="val 8594"/>
              </a:avLst>
            </a:prstGeom>
            <a:solidFill>
              <a:srgbClr val="FFFFFF">
                <a:shade val="85000"/>
              </a:srgbClr>
            </a:solidFill>
            <a:ln w="38100">
              <a:solidFill>
                <a:schemeClr val="tx1"/>
              </a:solidFill>
            </a:ln>
            <a:effectLst/>
          </p:spPr>
        </p:pic>
        <p:sp>
          <p:nvSpPr>
            <p:cNvPr id="97" name="Circular Arrow 96"/>
            <p:cNvSpPr/>
            <p:nvPr/>
          </p:nvSpPr>
          <p:spPr>
            <a:xfrm rot="21104664" flipH="1">
              <a:off x="2953747" y="4228264"/>
              <a:ext cx="1336768" cy="1283298"/>
            </a:xfrm>
            <a:prstGeom prst="circularArrow">
              <a:avLst>
                <a:gd name="adj1" fmla="val 12500"/>
                <a:gd name="adj2" fmla="val 1515200"/>
                <a:gd name="adj3" fmla="val 20457681"/>
                <a:gd name="adj4" fmla="val 14862091"/>
                <a:gd name="adj5" fmla="val 127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ular Arrow 97"/>
            <p:cNvSpPr/>
            <p:nvPr/>
          </p:nvSpPr>
          <p:spPr>
            <a:xfrm rot="10251812" flipH="1">
              <a:off x="2927153" y="4225926"/>
              <a:ext cx="1336768" cy="1283298"/>
            </a:xfrm>
            <a:prstGeom prst="circularArrow">
              <a:avLst>
                <a:gd name="adj1" fmla="val 12500"/>
                <a:gd name="adj2" fmla="val 1515200"/>
                <a:gd name="adj3" fmla="val 20457681"/>
                <a:gd name="adj4" fmla="val 14862091"/>
                <a:gd name="adj5" fmla="val 12787"/>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ounded Rectangle 101"/>
            <p:cNvSpPr/>
            <p:nvPr/>
          </p:nvSpPr>
          <p:spPr>
            <a:xfrm>
              <a:off x="1798059" y="1143000"/>
              <a:ext cx="5440941" cy="54102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itchFamily="34" charset="0"/>
                <a:cs typeface="Arial" pitchFamily="34" charset="0"/>
              </a:endParaRPr>
            </a:p>
          </p:txBody>
        </p:sp>
        <p:sp>
          <p:nvSpPr>
            <p:cNvPr id="103" name="TextBox 102"/>
            <p:cNvSpPr txBox="1"/>
            <p:nvPr/>
          </p:nvSpPr>
          <p:spPr>
            <a:xfrm>
              <a:off x="2286000" y="1116728"/>
              <a:ext cx="2543489" cy="426297"/>
            </a:xfrm>
            <a:prstGeom prst="rect">
              <a:avLst/>
            </a:prstGeom>
            <a:noFill/>
          </p:spPr>
          <p:txBody>
            <a:bodyPr wrap="none" rtlCol="0">
              <a:spAutoFit/>
            </a:bodyPr>
            <a:lstStyle/>
            <a:p>
              <a:r>
                <a:rPr lang="en-US" sz="1500" b="1" u="sng" dirty="0" smtClean="0"/>
                <a:t>FRESHWATER SYSTEM</a:t>
              </a:r>
              <a:endParaRPr lang="en-US" sz="1500" b="1" u="sng" dirty="0"/>
            </a:p>
          </p:txBody>
        </p:sp>
      </p:grpSp>
      <p:pic>
        <p:nvPicPr>
          <p:cNvPr id="24" name="Picture 8" descr="C:\Documents and Settings\jbellmore\Desktop\My Files\Methow River\Methow Modeling\Trophic Productivity Model\M2_TPM_6-16-2012\Model Pics\Sun.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766" t="21941" r="9951" b="21342"/>
          <a:stretch/>
        </p:blipFill>
        <p:spPr bwMode="auto">
          <a:xfrm>
            <a:off x="4954057" y="6068342"/>
            <a:ext cx="922804" cy="660139"/>
          </a:xfrm>
          <a:prstGeom prst="roundRect">
            <a:avLst>
              <a:gd name="adj" fmla="val 8594"/>
            </a:avLst>
          </a:prstGeom>
          <a:solidFill>
            <a:srgbClr val="FFFFFF">
              <a:shade val="85000"/>
            </a:srgbClr>
          </a:solidFill>
          <a:ln w="38100">
            <a:solidFill>
              <a:schemeClr val="tx1"/>
            </a:solidFill>
          </a:ln>
          <a:effectLst/>
          <a:extLst/>
        </p:spPr>
      </p:pic>
      <p:sp>
        <p:nvSpPr>
          <p:cNvPr id="25" name="Rounded Rectangle 24"/>
          <p:cNvSpPr/>
          <p:nvPr/>
        </p:nvSpPr>
        <p:spPr>
          <a:xfrm>
            <a:off x="6124888" y="6068342"/>
            <a:ext cx="1137834" cy="68192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NUTRIENTS</a:t>
            </a:r>
            <a:endParaRPr lang="en-US" sz="1400" b="1" dirty="0">
              <a:solidFill>
                <a:schemeClr val="tx1"/>
              </a:solidFill>
            </a:endParaRPr>
          </a:p>
        </p:txBody>
      </p:sp>
      <p:cxnSp>
        <p:nvCxnSpPr>
          <p:cNvPr id="26" name="Straight Arrow Connector 25"/>
          <p:cNvCxnSpPr>
            <a:stCxn id="24" idx="0"/>
            <a:endCxn id="5" idx="2"/>
          </p:cNvCxnSpPr>
          <p:nvPr/>
        </p:nvCxnSpPr>
        <p:spPr>
          <a:xfrm flipV="1">
            <a:off x="5415459" y="5378097"/>
            <a:ext cx="5760"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0"/>
            <a:endCxn id="5" idx="2"/>
          </p:cNvCxnSpPr>
          <p:nvPr/>
        </p:nvCxnSpPr>
        <p:spPr>
          <a:xfrm flipH="1" flipV="1">
            <a:off x="5421219" y="5378097"/>
            <a:ext cx="1272586" cy="6902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Picture 4" descr="http://www.aquabounty.com/images/Eyed%20salmon%20egg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8878" y="2012732"/>
            <a:ext cx="860265" cy="565893"/>
          </a:xfrm>
          <a:prstGeom prst="roundRect">
            <a:avLst>
              <a:gd name="adj" fmla="val 8594"/>
            </a:avLst>
          </a:prstGeom>
          <a:solidFill>
            <a:srgbClr val="FFFFFF">
              <a:shade val="85000"/>
            </a:srgbClr>
          </a:solidFill>
          <a:ln w="38100">
            <a:solidFill>
              <a:schemeClr val="tx1"/>
            </a:solidFill>
          </a:ln>
          <a:effectLst/>
          <a:extLst/>
        </p:spPr>
      </p:pic>
      <p:pic>
        <p:nvPicPr>
          <p:cNvPr id="37" name="Picture 2" descr="C:\Documents and Settings\jbellmore\Desktop\My Files\Methow River\Methow Modeling\Trophic Productivity Model\TPM_9-1-2012\Model Pics\Salmon carcas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4152" y="2825802"/>
            <a:ext cx="860265" cy="561738"/>
          </a:xfrm>
          <a:prstGeom prst="roundRect">
            <a:avLst>
              <a:gd name="adj" fmla="val 8594"/>
            </a:avLst>
          </a:prstGeom>
          <a:solidFill>
            <a:srgbClr val="FFFFFF">
              <a:shade val="85000"/>
            </a:srgbClr>
          </a:solidFill>
          <a:ln w="38100">
            <a:solidFill>
              <a:schemeClr val="tx1"/>
            </a:solidFill>
          </a:ln>
          <a:effectLst/>
          <a:extLst/>
        </p:spPr>
      </p:pic>
      <p:cxnSp>
        <p:nvCxnSpPr>
          <p:cNvPr id="38" name="Straight Arrow Connector 37"/>
          <p:cNvCxnSpPr>
            <a:stCxn id="37" idx="2"/>
            <a:endCxn id="25" idx="0"/>
          </p:cNvCxnSpPr>
          <p:nvPr/>
        </p:nvCxnSpPr>
        <p:spPr>
          <a:xfrm flipH="1">
            <a:off x="6693805" y="3387540"/>
            <a:ext cx="480" cy="26808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1"/>
            <a:endCxn id="6" idx="3"/>
          </p:cNvCxnSpPr>
          <p:nvPr/>
        </p:nvCxnSpPr>
        <p:spPr>
          <a:xfrm flipH="1">
            <a:off x="4496437" y="3106671"/>
            <a:ext cx="1767715" cy="78261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a:endCxn id="9" idx="3"/>
          </p:cNvCxnSpPr>
          <p:nvPr/>
        </p:nvCxnSpPr>
        <p:spPr>
          <a:xfrm flipH="1" flipV="1">
            <a:off x="4477539" y="2303765"/>
            <a:ext cx="1786613" cy="802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1"/>
            <a:endCxn id="9" idx="3"/>
          </p:cNvCxnSpPr>
          <p:nvPr/>
        </p:nvCxnSpPr>
        <p:spPr>
          <a:xfrm flipH="1">
            <a:off x="4477539" y="2295679"/>
            <a:ext cx="1781339" cy="80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1" idx="3"/>
            <a:endCxn id="9" idx="1"/>
          </p:cNvCxnSpPr>
          <p:nvPr/>
        </p:nvCxnSpPr>
        <p:spPr>
          <a:xfrm>
            <a:off x="1611342" y="2303344"/>
            <a:ext cx="1865289" cy="42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7" descr="https://encrypted-tbn3.gstatic.com/images?q=tbn:ANd9GcQ4Tk16jETF2CKNoYLUbjk5-Fz6f-sTIsuZNb1NWs28yYxY6Xe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851230" y="2309125"/>
            <a:ext cx="1044199" cy="786173"/>
          </a:xfrm>
          <a:prstGeom prst="roundRect">
            <a:avLst>
              <a:gd name="adj" fmla="val 8594"/>
            </a:avLst>
          </a:prstGeom>
          <a:solidFill>
            <a:srgbClr val="FFFFFF">
              <a:shade val="85000"/>
            </a:srgbClr>
          </a:solidFill>
          <a:ln w="38100">
            <a:solidFill>
              <a:schemeClr val="tx1"/>
            </a:solidFill>
          </a:ln>
          <a:effectLst/>
          <a:extLst/>
        </p:spPr>
      </p:pic>
      <p:cxnSp>
        <p:nvCxnSpPr>
          <p:cNvPr id="55" name="Straight Arrow Connector 54"/>
          <p:cNvCxnSpPr>
            <a:stCxn id="54" idx="3"/>
            <a:endCxn id="36" idx="3"/>
          </p:cNvCxnSpPr>
          <p:nvPr/>
        </p:nvCxnSpPr>
        <p:spPr>
          <a:xfrm flipH="1" flipV="1">
            <a:off x="7119143" y="2295679"/>
            <a:ext cx="732087" cy="40653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4" idx="3"/>
            <a:endCxn id="37" idx="3"/>
          </p:cNvCxnSpPr>
          <p:nvPr/>
        </p:nvCxnSpPr>
        <p:spPr>
          <a:xfrm flipH="1">
            <a:off x="7124417" y="2702212"/>
            <a:ext cx="726813" cy="4044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20"/>
          <p:cNvCxnSpPr>
            <a:stCxn id="54" idx="0"/>
            <a:endCxn id="101" idx="0"/>
          </p:cNvCxnSpPr>
          <p:nvPr/>
        </p:nvCxnSpPr>
        <p:spPr>
          <a:xfrm rot="16200000" flipV="1">
            <a:off x="4530904" y="-1533301"/>
            <a:ext cx="417261" cy="7267591"/>
          </a:xfrm>
          <a:prstGeom prst="bentConnector3">
            <a:avLst>
              <a:gd name="adj1" fmla="val 22279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5" name="Picture 4" descr="http://www.crystalmaster.co.uk/siteimages/alder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5366" y="4314498"/>
            <a:ext cx="969354" cy="1383194"/>
          </a:xfrm>
          <a:prstGeom prst="roundRect">
            <a:avLst>
              <a:gd name="adj" fmla="val 4167"/>
            </a:avLst>
          </a:prstGeom>
          <a:solidFill>
            <a:srgbClr val="FFFFFF"/>
          </a:solidFill>
          <a:ln w="38100" cap="sq">
            <a:solidFill>
              <a:srgbClr val="292929"/>
            </a:solidFill>
            <a:miter lim="800000"/>
          </a:ln>
          <a:effectLst/>
          <a:extLst/>
        </p:spPr>
      </p:pic>
      <p:cxnSp>
        <p:nvCxnSpPr>
          <p:cNvPr id="66" name="Straight Arrow Connector 65"/>
          <p:cNvCxnSpPr>
            <a:stCxn id="65" idx="0"/>
            <a:endCxn id="101" idx="2"/>
          </p:cNvCxnSpPr>
          <p:nvPr/>
        </p:nvCxnSpPr>
        <p:spPr>
          <a:xfrm flipH="1" flipV="1">
            <a:off x="1105738" y="2714824"/>
            <a:ext cx="4305" cy="159967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3"/>
            <a:endCxn id="84" idx="2"/>
          </p:cNvCxnSpPr>
          <p:nvPr/>
        </p:nvCxnSpPr>
        <p:spPr>
          <a:xfrm flipV="1">
            <a:off x="1594720" y="5004726"/>
            <a:ext cx="548302" cy="13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20"/>
          <p:cNvCxnSpPr>
            <a:stCxn id="65" idx="2"/>
            <a:endCxn id="24" idx="1"/>
          </p:cNvCxnSpPr>
          <p:nvPr/>
        </p:nvCxnSpPr>
        <p:spPr>
          <a:xfrm rot="16200000" flipH="1">
            <a:off x="2681690" y="4126045"/>
            <a:ext cx="700720" cy="3844014"/>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20"/>
          <p:cNvCxnSpPr>
            <a:stCxn id="54" idx="2"/>
            <a:endCxn id="6" idx="3"/>
          </p:cNvCxnSpPr>
          <p:nvPr/>
        </p:nvCxnSpPr>
        <p:spPr>
          <a:xfrm rot="5400000">
            <a:off x="6037889" y="1553846"/>
            <a:ext cx="793989" cy="3876892"/>
          </a:xfrm>
          <a:prstGeom prst="bentConnector2">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20"/>
          <p:cNvCxnSpPr>
            <a:stCxn id="54" idx="2"/>
            <a:endCxn id="5" idx="3"/>
          </p:cNvCxnSpPr>
          <p:nvPr/>
        </p:nvCxnSpPr>
        <p:spPr>
          <a:xfrm rot="5400000">
            <a:off x="6193772" y="2823199"/>
            <a:ext cx="1907459" cy="2451656"/>
          </a:xfrm>
          <a:prstGeom prst="bentConnector2">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0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14687</TotalTime>
  <Words>2224</Words>
  <Application>Microsoft Office PowerPoint</Application>
  <PresentationFormat>On-screen Show (4:3)</PresentationFormat>
  <Paragraphs>258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2 - 06 - Bioenergetics - Ryan Bellmore</dc:title>
  <dc:creator>Ryan Bellmore</dc:creator>
  <cp:lastModifiedBy>Ryan Bellmore</cp:lastModifiedBy>
  <cp:revision>465</cp:revision>
  <dcterms:created xsi:type="dcterms:W3CDTF">2013-09-20T17:25:36Z</dcterms:created>
  <dcterms:modified xsi:type="dcterms:W3CDTF">2014-02-26T14:17:19Z</dcterms:modified>
</cp:coreProperties>
</file>