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62" r:id="rId2"/>
    <p:sldId id="276" r:id="rId3"/>
    <p:sldId id="275" r:id="rId4"/>
    <p:sldId id="277" r:id="rId5"/>
    <p:sldId id="263" r:id="rId6"/>
    <p:sldId id="259" r:id="rId7"/>
    <p:sldId id="271" r:id="rId8"/>
    <p:sldId id="274" r:id="rId9"/>
    <p:sldId id="265" r:id="rId10"/>
    <p:sldId id="269" r:id="rId11"/>
    <p:sldId id="272" r:id="rId12"/>
    <p:sldId id="264" r:id="rId13"/>
    <p:sldId id="267" r:id="rId14"/>
    <p:sldId id="266" r:id="rId15"/>
    <p:sldId id="268" r:id="rId16"/>
    <p:sldId id="273" r:id="rId17"/>
    <p:sldId id="286" r:id="rId18"/>
    <p:sldId id="285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79" r:id="rId27"/>
    <p:sldId id="280" r:id="rId28"/>
    <p:sldId id="281" r:id="rId29"/>
    <p:sldId id="282" r:id="rId30"/>
    <p:sldId id="283" r:id="rId31"/>
    <p:sldId id="284" r:id="rId32"/>
    <p:sldId id="294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 autoAdjust="0"/>
  </p:normalViewPr>
  <p:slideViewPr>
    <p:cSldViewPr snapToGrid="0">
      <p:cViewPr varScale="1">
        <p:scale>
          <a:sx n="92" d="100"/>
          <a:sy n="92" d="100"/>
        </p:scale>
        <p:origin x="49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3A065-D65F-412F-ABBE-E932A491E795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70D63-B391-46A4-B7D1-CBAF5E373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0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the evolutionar</a:t>
            </a:r>
            <a:r>
              <a:rPr lang="en-US" baseline="0" dirty="0" smtClean="0"/>
              <a:t>y diagram created as a step for the Geomorphic Condition Map, the different reaches are placed where they fall in the sequence. The stoplight colors are their </a:t>
            </a:r>
            <a:r>
              <a:rPr lang="en-US" b="1" baseline="0" dirty="0" smtClean="0"/>
              <a:t>geomorphic conditions.</a:t>
            </a:r>
            <a:r>
              <a:rPr lang="en-US" baseline="0" dirty="0" smtClean="0"/>
              <a:t> The trajectory of Change is determined in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0B40C-2B09-4DCE-9392-09084104D5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85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the Evolutionary diagram</a:t>
            </a:r>
            <a:r>
              <a:rPr lang="en-US" baseline="0" dirty="0" smtClean="0"/>
              <a:t> 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0B40C-2B09-4DCE-9392-09084104D5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7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multiple</a:t>
            </a:r>
            <a:r>
              <a:rPr lang="en-US" baseline="0" dirty="0" smtClean="0"/>
              <a:t> caveats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0B40C-2B09-4DCE-9392-09084104D5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7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0B40C-2B09-4DCE-9392-09084104D5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2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06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8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4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73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7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1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4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0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4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23B4B-B28B-4ED6-92E5-4ADEBB352B61}" type="datetimeFigureOut">
              <a:rPr lang="en-US" smtClean="0"/>
              <a:t>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A0217-36FF-4292-8FCC-64351BAAA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7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2690" y="498811"/>
            <a:ext cx="846005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River Styles Framework</a:t>
            </a:r>
            <a:endParaRPr lang="en-US" sz="3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smtClean="0"/>
              <a:t>Adapting River </a:t>
            </a:r>
            <a:r>
              <a:rPr lang="en-US" sz="2400" b="1" dirty="0" smtClean="0"/>
              <a:t>Styles </a:t>
            </a:r>
            <a:r>
              <a:rPr lang="en-US" sz="2400" b="1" dirty="0" smtClean="0"/>
              <a:t>Framework to Support Regional Tributary Habitat </a:t>
            </a:r>
            <a:r>
              <a:rPr lang="en-US" sz="2400" b="1" dirty="0" err="1" smtClean="0"/>
              <a:t>Salmonid</a:t>
            </a:r>
            <a:r>
              <a:rPr lang="en-US" sz="2400" b="1" dirty="0" smtClean="0"/>
              <a:t> Management Needs</a:t>
            </a:r>
            <a:endParaRPr lang="en-US" sz="24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29369" y="17427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 smtClean="0"/>
          </a:p>
          <a:p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</a:rPr>
              <a:t>CHaMP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 and ISEMP State of the Science Workshop</a:t>
            </a:r>
          </a:p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Portland, Oregon – February 25</a:t>
            </a:r>
            <a:r>
              <a:rPr lang="en-US" sz="18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 and 26</a:t>
            </a:r>
            <a:r>
              <a:rPr lang="en-US" sz="1800" baseline="30000" dirty="0" smtClean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,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40" y="3487681"/>
            <a:ext cx="2434213" cy="676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82" y="3359633"/>
            <a:ext cx="1023551" cy="804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3742" y="3435707"/>
            <a:ext cx="3144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Presenter:</a:t>
            </a:r>
          </a:p>
          <a:p>
            <a:r>
              <a:rPr lang="en-US" sz="2200" dirty="0" smtClean="0">
                <a:latin typeface="+mj-lt"/>
              </a:rPr>
              <a:t>Joe Wheaton</a:t>
            </a:r>
            <a:endParaRPr lang="en-US" sz="2200" dirty="0" smtClean="0">
              <a:latin typeface="+mj-lt"/>
            </a:endParaRPr>
          </a:p>
          <a:p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3742" y="4414928"/>
            <a:ext cx="53367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Collaborators:</a:t>
            </a:r>
          </a:p>
          <a:p>
            <a:r>
              <a:rPr lang="en-US" sz="2200" dirty="0">
                <a:latin typeface="+mj-lt"/>
              </a:rPr>
              <a:t>Gary </a:t>
            </a:r>
            <a:r>
              <a:rPr lang="en-US" sz="2200" dirty="0" smtClean="0">
                <a:latin typeface="+mj-lt"/>
              </a:rPr>
              <a:t>O’Brien, Gary Brierley, Kirstie </a:t>
            </a:r>
            <a:r>
              <a:rPr lang="en-US" sz="2200" dirty="0" err="1" smtClean="0">
                <a:latin typeface="+mj-lt"/>
              </a:rPr>
              <a:t>Fryirs</a:t>
            </a:r>
            <a:r>
              <a:rPr lang="en-US" sz="2200" dirty="0" smtClean="0">
                <a:latin typeface="+mj-lt"/>
              </a:rPr>
              <a:t>, Sara </a:t>
            </a:r>
            <a:r>
              <a:rPr lang="en-US" sz="2200" dirty="0" err="1" smtClean="0">
                <a:latin typeface="+mj-lt"/>
              </a:rPr>
              <a:t>Bangen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and Nick </a:t>
            </a:r>
            <a:r>
              <a:rPr lang="en-US" sz="2200" dirty="0" smtClean="0">
                <a:latin typeface="+mj-lt"/>
              </a:rPr>
              <a:t>Bouwes</a:t>
            </a:r>
          </a:p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8" y="1904418"/>
            <a:ext cx="986037" cy="9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04729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Reach </a:t>
            </a:r>
            <a:r>
              <a:rPr lang="en-US" sz="3600" i="1" dirty="0" smtClean="0">
                <a:latin typeface="+mn-lt"/>
              </a:rPr>
              <a:t>sensitivity</a:t>
            </a:r>
            <a:r>
              <a:rPr lang="en-US" sz="3600" dirty="0" smtClean="0">
                <a:latin typeface="+mn-lt"/>
              </a:rPr>
              <a:t> to disturbance effects is dictated by Adjustment Capacity..</a:t>
            </a:r>
            <a:endParaRPr lang="en-US" sz="36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9" y="1698956"/>
            <a:ext cx="3886200" cy="39961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86" y="1698956"/>
            <a:ext cx="3886200" cy="2708607"/>
          </a:xfrm>
        </p:spPr>
      </p:pic>
      <p:sp>
        <p:nvSpPr>
          <p:cNvPr id="7" name="TextBox 6"/>
          <p:cNvSpPr txBox="1"/>
          <p:nvPr/>
        </p:nvSpPr>
        <p:spPr>
          <a:xfrm>
            <a:off x="4553969" y="4605445"/>
            <a:ext cx="369389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ine-grained floodplain,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unconfined valley,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eandering planform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ravel-cobble substrate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sensitive</a:t>
            </a:r>
            <a:r>
              <a:rPr lang="en-US" sz="2400" b="1" dirty="0" smtClean="0"/>
              <a:t> to disturbance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74456" y="4407563"/>
            <a:ext cx="27858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onfined valley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o floodplain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Coarse cobble-boulder bed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resistant</a:t>
            </a:r>
            <a:r>
              <a:rPr lang="en-US" sz="2400" b="1" dirty="0" smtClean="0"/>
              <a:t> to </a:t>
            </a:r>
          </a:p>
          <a:p>
            <a:r>
              <a:rPr lang="en-US" sz="2400" b="1" dirty="0" smtClean="0"/>
              <a:t>    disturbance</a:t>
            </a:r>
          </a:p>
        </p:txBody>
      </p:sp>
    </p:spTree>
    <p:extLst>
      <p:ext uri="{BB962C8B-B14F-4D97-AF65-F5344CB8AC3E}">
        <p14:creationId xmlns:p14="http://schemas.microsoft.com/office/powerpoint/2010/main" val="1845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14" y="1918158"/>
            <a:ext cx="6828571" cy="4314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56567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Relevant </a:t>
            </a:r>
            <a:r>
              <a:rPr lang="en-US" sz="3600" i="1" dirty="0" smtClean="0">
                <a:latin typeface="+mn-lt"/>
              </a:rPr>
              <a:t>“Geo-indicators” </a:t>
            </a:r>
            <a:r>
              <a:rPr lang="en-US" sz="3600" dirty="0" smtClean="0">
                <a:latin typeface="+mn-lt"/>
              </a:rPr>
              <a:t>measure the</a:t>
            </a:r>
            <a:br>
              <a:rPr lang="en-US" sz="36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>Geomorphic Condition of reaches…</a:t>
            </a:r>
            <a:endParaRPr lang="en-US" sz="36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68083" y="2005253"/>
            <a:ext cx="1897811" cy="3838755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9176" y="1650768"/>
            <a:ext cx="7981276" cy="4547723"/>
            <a:chOff x="465947" y="1416968"/>
            <a:chExt cx="7981276" cy="4547723"/>
          </a:xfrm>
        </p:grpSpPr>
        <p:sp>
          <p:nvSpPr>
            <p:cNvPr id="9" name="Rectangle 8"/>
            <p:cNvSpPr/>
            <p:nvPr/>
          </p:nvSpPr>
          <p:spPr>
            <a:xfrm>
              <a:off x="465947" y="1416968"/>
              <a:ext cx="7981276" cy="4547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6860" y="1530590"/>
              <a:ext cx="7044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…and enable them to be categorized—key step of a Condition Assessment…. </a:t>
              </a:r>
              <a:endParaRPr lang="en-US" sz="32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60" y="2654280"/>
              <a:ext cx="7356829" cy="260554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267057" y="2983198"/>
              <a:ext cx="924618" cy="2033864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96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88" y="214414"/>
            <a:ext cx="8677115" cy="1325563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+mn-lt"/>
              </a:rPr>
              <a:t>2. Evolution diagrams depict reach history, and pathways of adjustment for each River Style…</a:t>
            </a:r>
            <a:endParaRPr lang="en-US" sz="3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30" y="1434780"/>
            <a:ext cx="6667092" cy="5152137"/>
          </a:xfrm>
        </p:spPr>
      </p:pic>
      <p:sp>
        <p:nvSpPr>
          <p:cNvPr id="6" name="TextBox 5"/>
          <p:cNvSpPr txBox="1"/>
          <p:nvPr/>
        </p:nvSpPr>
        <p:spPr>
          <a:xfrm>
            <a:off x="460019" y="1660325"/>
            <a:ext cx="221465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Alluvial Meandering </a:t>
            </a:r>
          </a:p>
          <a:p>
            <a:r>
              <a:rPr lang="en-US" sz="2000" i="1" dirty="0" smtClean="0"/>
              <a:t>River Style</a:t>
            </a:r>
            <a:r>
              <a:rPr lang="en-US" sz="2000" dirty="0" smtClean="0"/>
              <a:t>, </a:t>
            </a:r>
          </a:p>
          <a:p>
            <a:r>
              <a:rPr lang="en-US" sz="2000" dirty="0" smtClean="0"/>
              <a:t>Middle Fork </a:t>
            </a:r>
          </a:p>
          <a:p>
            <a:r>
              <a:rPr lang="en-US" sz="2000" dirty="0" smtClean="0"/>
              <a:t>John Day River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483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0236"/>
            <a:ext cx="8351448" cy="1153123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latin typeface="+mn-lt"/>
              </a:rPr>
              <a:t>3. Reference condition</a:t>
            </a:r>
            <a:r>
              <a:rPr lang="en-US" sz="3600" dirty="0" smtClean="0">
                <a:latin typeface="+mn-lt"/>
              </a:rPr>
              <a:t>: the most intact reach of each River Style found in the Watershed</a:t>
            </a:r>
            <a:endParaRPr lang="en-US" sz="3600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4659665" cy="27183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2" y="4506085"/>
            <a:ext cx="7553335" cy="149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49" y="30848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4. Each reach is evaluated in context of the reference </a:t>
            </a:r>
            <a:r>
              <a:rPr lang="en-US" sz="3600" dirty="0" err="1" smtClean="0">
                <a:latin typeface="+mn-lt"/>
              </a:rPr>
              <a:t>condition..and</a:t>
            </a:r>
            <a:r>
              <a:rPr lang="en-US" sz="3600" dirty="0" smtClean="0">
                <a:latin typeface="+mn-lt"/>
              </a:rPr>
              <a:t> ranked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67" y="1731337"/>
            <a:ext cx="6018664" cy="4510362"/>
          </a:xfrm>
        </p:spPr>
      </p:pic>
    </p:spTree>
    <p:extLst>
      <p:ext uri="{BB962C8B-B14F-4D97-AF65-F5344CB8AC3E}">
        <p14:creationId xmlns:p14="http://schemas.microsoft.com/office/powerpoint/2010/main" val="36831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58" y="1088487"/>
            <a:ext cx="6667380" cy="5152068"/>
          </a:xfrm>
        </p:spPr>
      </p:pic>
      <p:sp>
        <p:nvSpPr>
          <p:cNvPr id="23" name="TextBox 22"/>
          <p:cNvSpPr txBox="1"/>
          <p:nvPr/>
        </p:nvSpPr>
        <p:spPr>
          <a:xfrm>
            <a:off x="365621" y="1709191"/>
            <a:ext cx="25534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geomorphic condition of adjoining reaches tends to reflect the overall limiting factors and pressures in the watershed, except where reach sensitivity differs in different River Styles and/or spatially focused land use practices have occurred.</a:t>
            </a:r>
          </a:p>
          <a:p>
            <a:r>
              <a:rPr lang="en-US" sz="1400" dirty="0" smtClean="0"/>
              <a:t>In the Middle Fork John Day Watershed, downstream patterns of River Styles tend to reflect similar valley settings, and therefore, sensitivity to disturbances…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587" y="365126"/>
            <a:ext cx="8239763" cy="783943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+mn-lt"/>
              </a:rPr>
              <a:t>5. Geomorphic Condition of streams, by River Style reach, Middle Fork John Day Watershed </a:t>
            </a:r>
            <a:endParaRPr lang="en-US" sz="34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899" y="1555857"/>
            <a:ext cx="2859238" cy="427129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3916316" y="1795262"/>
            <a:ext cx="1699328" cy="1246173"/>
          </a:xfrm>
          <a:prstGeom prst="borderCallout1">
            <a:avLst>
              <a:gd name="adj1" fmla="val 42127"/>
              <a:gd name="adj2" fmla="val 345"/>
              <a:gd name="adj3" fmla="val 42370"/>
              <a:gd name="adj4" fmla="val -4547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5587" y="1841973"/>
            <a:ext cx="275135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Areas of fair to poor condition: 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Intense mining disrupted the channel and floodplain;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Recent, widespread </a:t>
            </a:r>
            <a:r>
              <a:rPr lang="en-US" sz="1400" dirty="0" err="1" smtClean="0"/>
              <a:t>clearcut</a:t>
            </a:r>
            <a:r>
              <a:rPr lang="en-US" sz="1400" dirty="0" smtClean="0"/>
              <a:t> logging and road building changed sediment balance and  bed characteristics in channel;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Floodplain clearing and grazing, and channel diversion have fundamentally changed the form and function of sensitive reaches of the Middle Fork John Day River</a:t>
            </a:r>
            <a:endParaRPr lang="en-US" sz="1400" dirty="0"/>
          </a:p>
        </p:txBody>
      </p:sp>
      <p:sp>
        <p:nvSpPr>
          <p:cNvPr id="12" name="Line Callout 1 11"/>
          <p:cNvSpPr/>
          <p:nvPr/>
        </p:nvSpPr>
        <p:spPr>
          <a:xfrm>
            <a:off x="5818173" y="3852737"/>
            <a:ext cx="881502" cy="646435"/>
          </a:xfrm>
          <a:prstGeom prst="borderCallout1">
            <a:avLst>
              <a:gd name="adj1" fmla="val 42127"/>
              <a:gd name="adj2" fmla="val 345"/>
              <a:gd name="adj3" fmla="val -30710"/>
              <a:gd name="adj4" fmla="val -5117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Callout 1 12"/>
          <p:cNvSpPr/>
          <p:nvPr/>
        </p:nvSpPr>
        <p:spPr>
          <a:xfrm>
            <a:off x="5049690" y="3249488"/>
            <a:ext cx="565954" cy="415033"/>
          </a:xfrm>
          <a:prstGeom prst="borderCallout1">
            <a:avLst>
              <a:gd name="adj1" fmla="val 42127"/>
              <a:gd name="adj2" fmla="val 345"/>
              <a:gd name="adj3" fmla="val -53167"/>
              <a:gd name="adj4" fmla="val -5405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4899" y="1555858"/>
            <a:ext cx="2859237" cy="427129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Line Callout 1 17"/>
          <p:cNvSpPr/>
          <p:nvPr/>
        </p:nvSpPr>
        <p:spPr>
          <a:xfrm>
            <a:off x="3588589" y="2846717"/>
            <a:ext cx="1177391" cy="1329237"/>
          </a:xfrm>
          <a:prstGeom prst="borderCallout1">
            <a:avLst>
              <a:gd name="adj1" fmla="val 48603"/>
              <a:gd name="adj2" fmla="val -1006"/>
              <a:gd name="adj3" fmla="val 49549"/>
              <a:gd name="adj4" fmla="val -39799"/>
            </a:avLst>
          </a:prstGeom>
          <a:noFill/>
          <a:ln w="158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Callout 1 18"/>
          <p:cNvSpPr/>
          <p:nvPr/>
        </p:nvSpPr>
        <p:spPr>
          <a:xfrm>
            <a:off x="5029354" y="3734339"/>
            <a:ext cx="651027" cy="734989"/>
          </a:xfrm>
          <a:prstGeom prst="borderCallout1">
            <a:avLst>
              <a:gd name="adj1" fmla="val 48603"/>
              <a:gd name="adj2" fmla="val -1006"/>
              <a:gd name="adj3" fmla="val 49549"/>
              <a:gd name="adj4" fmla="val -41264"/>
            </a:avLst>
          </a:prstGeom>
          <a:noFill/>
          <a:ln w="158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60220" y="1841973"/>
            <a:ext cx="23692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Intact and Good condition reaches</a:t>
            </a:r>
          </a:p>
          <a:p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 smtClean="0"/>
              <a:t>Clearcut</a:t>
            </a:r>
            <a:r>
              <a:rPr lang="en-US" sz="1200" dirty="0" smtClean="0"/>
              <a:t> operations in the past, but recovering;</a:t>
            </a:r>
          </a:p>
          <a:p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Widespread but sparse grazing; </a:t>
            </a:r>
          </a:p>
          <a:p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Little change to </a:t>
            </a:r>
            <a:r>
              <a:rPr lang="en-US" sz="1200" dirty="0"/>
              <a:t>sediment balance </a:t>
            </a:r>
            <a:r>
              <a:rPr lang="en-US" sz="1200" dirty="0" smtClean="0"/>
              <a:t>or channel attributes since 1940’s;</a:t>
            </a:r>
          </a:p>
          <a:p>
            <a:r>
              <a:rPr lang="en-US" sz="12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Pressures removed from lower watersheds; upper watersheds nearly intact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09" y="5101877"/>
            <a:ext cx="1530927" cy="1450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7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10" grpId="0"/>
      <p:bldP spid="12" grpId="0" animBg="1"/>
      <p:bldP spid="12" grpId="1" animBg="1"/>
      <p:bldP spid="13" grpId="0" animBg="1"/>
      <p:bldP spid="13" grpId="1" animBg="1"/>
      <p:bldP spid="17" grpId="0" animBg="1"/>
      <p:bldP spid="18" grpId="0" animBg="1"/>
      <p:bldP spid="19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Geomorphic Condition assessments set the stage for…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Assessment and creation of </a:t>
            </a:r>
            <a:r>
              <a:rPr lang="en-US" b="1" i="1" dirty="0" smtClean="0"/>
              <a:t>Geomorphic Recovery Potential Maps</a:t>
            </a:r>
          </a:p>
          <a:p>
            <a:r>
              <a:rPr lang="en-US" dirty="0" smtClean="0"/>
              <a:t>Using the suite of geomorphic assessment products for development of </a:t>
            </a:r>
            <a:r>
              <a:rPr lang="en-US" b="1" dirty="0" smtClean="0"/>
              <a:t>Strategic Watershed Management Plans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53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352756"/>
            <a:ext cx="5863393" cy="5984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55" y="440316"/>
            <a:ext cx="2882301" cy="4465666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+mn-lt"/>
              </a:rPr>
              <a:t>Geomorphic Recovery potential informs Tributary Improvement Actions, leads to strategic Management planning</a:t>
            </a:r>
            <a:endParaRPr lang="en-US" sz="3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5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242761" y="75195"/>
            <a:ext cx="8715121" cy="863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n-lt"/>
              </a:rPr>
              <a:t>Geomorphic Recovery Potential of </a:t>
            </a:r>
            <a:r>
              <a:rPr lang="en-US" sz="3200" b="1" dirty="0" err="1" smtClean="0">
                <a:latin typeface="+mn-lt"/>
              </a:rPr>
              <a:t>CHaMP</a:t>
            </a:r>
            <a:r>
              <a:rPr lang="en-US" sz="3200" b="1" dirty="0" smtClean="0">
                <a:latin typeface="+mn-lt"/>
              </a:rPr>
              <a:t> Streams..</a:t>
            </a:r>
            <a:endParaRPr lang="en-US" sz="3200" b="1" dirty="0"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121618"/>
            <a:ext cx="7886700" cy="4898856"/>
          </a:xfrm>
        </p:spPr>
        <p:txBody>
          <a:bodyPr>
            <a:noAutofit/>
          </a:bodyPr>
          <a:lstStyle/>
          <a:p>
            <a:r>
              <a:rPr lang="en-US" sz="2200" dirty="0" smtClean="0"/>
              <a:t>…is defined as “</a:t>
            </a:r>
            <a:r>
              <a:rPr lang="en-US" sz="2200" b="1" dirty="0" smtClean="0"/>
              <a:t>Capacity for improvement of the geomorphic condition of a reach in the next 50-100 years</a:t>
            </a:r>
            <a:r>
              <a:rPr lang="en-US" sz="2200" dirty="0" smtClean="0"/>
              <a:t>”</a:t>
            </a:r>
            <a:endParaRPr lang="en-US" sz="2200" i="1" dirty="0" smtClean="0"/>
          </a:p>
          <a:p>
            <a:pPr marL="0" indent="0">
              <a:buNone/>
            </a:pPr>
            <a:endParaRPr lang="en-US" sz="900" dirty="0" smtClean="0"/>
          </a:p>
          <a:p>
            <a:r>
              <a:rPr lang="en-US" sz="2200" dirty="0" smtClean="0"/>
              <a:t>…is a gauge of healthy function for individual reaches of the same River Style, leveraging the </a:t>
            </a:r>
            <a:r>
              <a:rPr lang="en-US" sz="2200" b="1" dirty="0" smtClean="0"/>
              <a:t>Geomorphic classification </a:t>
            </a:r>
            <a:r>
              <a:rPr lang="en-US" sz="2200" dirty="0" smtClean="0"/>
              <a:t>and  </a:t>
            </a:r>
            <a:r>
              <a:rPr lang="en-US" sz="2200" b="1" dirty="0" smtClean="0"/>
              <a:t>Geomorphic </a:t>
            </a:r>
            <a:r>
              <a:rPr lang="en-US" sz="2200" b="1" dirty="0"/>
              <a:t>Condition </a:t>
            </a:r>
            <a:r>
              <a:rPr lang="en-US" sz="2200" b="1" dirty="0" smtClean="0"/>
              <a:t>assessments </a:t>
            </a:r>
            <a:r>
              <a:rPr lang="en-US" sz="2200" dirty="0" smtClean="0"/>
              <a:t>for the watershed.</a:t>
            </a:r>
          </a:p>
          <a:p>
            <a:pPr marL="0" indent="0">
              <a:buNone/>
            </a:pPr>
            <a:r>
              <a:rPr lang="en-US" sz="1200" dirty="0" smtClean="0"/>
              <a:t> </a:t>
            </a:r>
            <a:r>
              <a:rPr lang="en-US" sz="900" dirty="0" smtClean="0"/>
              <a:t> </a:t>
            </a:r>
            <a:endParaRPr lang="en-US" sz="800" dirty="0" smtClean="0"/>
          </a:p>
          <a:p>
            <a:r>
              <a:rPr lang="en-US" sz="2200" dirty="0" smtClean="0"/>
              <a:t>…is a key input for the development of Strategic Tributary Habitat Improvement Plans</a:t>
            </a:r>
            <a:endParaRPr lang="en-US" sz="2200" b="1" i="1" dirty="0" smtClean="0"/>
          </a:p>
          <a:p>
            <a:pPr marL="0" indent="0">
              <a:buNone/>
            </a:pPr>
            <a:r>
              <a:rPr lang="en-US" sz="900" b="1" i="1" dirty="0" smtClean="0"/>
              <a:t> </a:t>
            </a:r>
          </a:p>
          <a:p>
            <a:r>
              <a:rPr lang="en-US" sz="2200" dirty="0" smtClean="0"/>
              <a:t>…is determined for </a:t>
            </a:r>
            <a:r>
              <a:rPr lang="en-US" sz="2200" b="1" dirty="0" smtClean="0"/>
              <a:t>every reach </a:t>
            </a:r>
            <a:r>
              <a:rPr lang="en-US" sz="2200" dirty="0" smtClean="0"/>
              <a:t>of </a:t>
            </a:r>
            <a:r>
              <a:rPr lang="en-US" sz="2200" b="1" dirty="0" smtClean="0"/>
              <a:t>every River Style </a:t>
            </a:r>
            <a:r>
              <a:rPr lang="en-US" sz="2200" dirty="0" smtClean="0"/>
              <a:t>in the watershed.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1728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570" y="35703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Steps for creating Geomorphic Recovery Potential Maps using River Styles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816100"/>
            <a:ext cx="8429624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Determine the </a:t>
            </a:r>
            <a:r>
              <a:rPr lang="en-US" b="1" i="1" dirty="0" smtClean="0"/>
              <a:t>trajectory of river change</a:t>
            </a:r>
          </a:p>
          <a:p>
            <a:pPr lvl="1"/>
            <a:r>
              <a:rPr lang="en-US" dirty="0" smtClean="0"/>
              <a:t>Place each reach on the appropriate “</a:t>
            </a:r>
            <a:r>
              <a:rPr lang="en-US" dirty="0" err="1" smtClean="0"/>
              <a:t>timeslice</a:t>
            </a:r>
            <a:r>
              <a:rPr lang="en-US" dirty="0" smtClean="0"/>
              <a:t>” of its </a:t>
            </a:r>
            <a:r>
              <a:rPr lang="en-US" b="1" dirty="0" smtClean="0"/>
              <a:t>Evolutionary Diagram </a:t>
            </a:r>
          </a:p>
          <a:p>
            <a:pPr lvl="1"/>
            <a:r>
              <a:rPr lang="en-US" dirty="0" smtClean="0"/>
              <a:t>Use this to determine the </a:t>
            </a:r>
            <a:r>
              <a:rPr lang="en-US" b="1" i="1" dirty="0" smtClean="0"/>
              <a:t>trajectory of change </a:t>
            </a:r>
            <a:r>
              <a:rPr lang="en-US" dirty="0" smtClean="0"/>
              <a:t>of each reach in the catchment – either </a:t>
            </a:r>
            <a:r>
              <a:rPr lang="en-US" i="1" dirty="0" smtClean="0"/>
              <a:t>Intact, restoration, degradation or creation. </a:t>
            </a:r>
          </a:p>
          <a:p>
            <a:pPr marL="457200" lvl="1" indent="0">
              <a:buNone/>
            </a:pPr>
            <a:endParaRPr lang="en-US" i="1" dirty="0" smtClean="0"/>
          </a:p>
          <a:p>
            <a:pPr marL="571500" lvl="1" indent="-571500">
              <a:buNone/>
            </a:pPr>
            <a:r>
              <a:rPr lang="en-US" sz="2800" dirty="0" smtClean="0"/>
              <a:t>2. 	Assess </a:t>
            </a:r>
            <a:r>
              <a:rPr lang="en-US" sz="2800" b="1" dirty="0" smtClean="0"/>
              <a:t>River Recovery Potential</a:t>
            </a:r>
          </a:p>
          <a:p>
            <a:pPr marL="914400" lvl="1" indent="-342900"/>
            <a:r>
              <a:rPr lang="en-US" dirty="0" smtClean="0"/>
              <a:t>Place reaches in their catchment context </a:t>
            </a:r>
          </a:p>
          <a:p>
            <a:pPr marL="914400" lvl="1" indent="-342900"/>
            <a:r>
              <a:rPr lang="en-US" dirty="0" smtClean="0"/>
              <a:t>Assess the limiting factors to recovery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07" y="4416396"/>
            <a:ext cx="2112818" cy="211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8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0391" y="5874651"/>
            <a:ext cx="4474094" cy="98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522" y="238980"/>
            <a:ext cx="7886700" cy="787521"/>
          </a:xfrm>
        </p:spPr>
        <p:txBody>
          <a:bodyPr/>
          <a:lstStyle/>
          <a:p>
            <a:r>
              <a:rPr lang="en-US" dirty="0" smtClean="0"/>
              <a:t>What is/are River Styles?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22" y="1183822"/>
            <a:ext cx="5428346" cy="1374775"/>
          </a:xfrm>
        </p:spPr>
        <p:txBody>
          <a:bodyPr>
            <a:noAutofit/>
          </a:bodyPr>
          <a:lstStyle/>
          <a:p>
            <a:r>
              <a:rPr lang="en-US" sz="2400" dirty="0" smtClean="0"/>
              <a:t>Not a classification scheme</a:t>
            </a:r>
          </a:p>
          <a:p>
            <a:r>
              <a:rPr lang="en-US" sz="2400" dirty="0" smtClean="0"/>
              <a:t>A flexible framework for understanding rivers targeted at River Management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35" y="785812"/>
            <a:ext cx="3119465" cy="6072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04" y="131396"/>
            <a:ext cx="1083051" cy="1069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324" t="27965" r="49290" b="32421"/>
          <a:stretch/>
        </p:blipFill>
        <p:spPr>
          <a:xfrm>
            <a:off x="125646" y="2529355"/>
            <a:ext cx="4010891" cy="15690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714" y="3149896"/>
            <a:ext cx="3960440" cy="864096"/>
          </a:xfrm>
          <a:prstGeom prst="rect">
            <a:avLst/>
          </a:prstGeom>
          <a:solidFill>
            <a:srgbClr val="FFC000">
              <a:alpha val="26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2127" t="34592" r="2142"/>
          <a:stretch/>
        </p:blipFill>
        <p:spPr>
          <a:xfrm>
            <a:off x="120550" y="4348716"/>
            <a:ext cx="4132473" cy="25906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550" y="4293413"/>
            <a:ext cx="3960440" cy="1114310"/>
          </a:xfrm>
          <a:prstGeom prst="rect">
            <a:avLst/>
          </a:prstGeom>
          <a:solidFill>
            <a:srgbClr val="FFC000">
              <a:alpha val="26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829">
            <a:off x="4558646" y="3953376"/>
            <a:ext cx="1427573" cy="18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Connector 11"/>
          <p:cNvCxnSpPr/>
          <p:nvPr/>
        </p:nvCxnSpPr>
        <p:spPr>
          <a:xfrm>
            <a:off x="125646" y="4098383"/>
            <a:ext cx="4072508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557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46" y="594680"/>
            <a:ext cx="3676243" cy="6089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78" y="72669"/>
            <a:ext cx="8677115" cy="54952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+mn-lt"/>
              </a:rPr>
              <a:t>1a. </a:t>
            </a:r>
            <a:r>
              <a:rPr lang="en-US" sz="3600" i="1" dirty="0" smtClean="0">
                <a:latin typeface="+mn-lt"/>
              </a:rPr>
              <a:t>Trajectory of river change</a:t>
            </a:r>
            <a:r>
              <a:rPr lang="en-US" sz="3000" i="1" dirty="0" smtClean="0">
                <a:latin typeface="+mn-lt"/>
              </a:rPr>
              <a:t>…(step one)</a:t>
            </a:r>
            <a:endParaRPr lang="en-US" sz="3000" dirty="0">
              <a:latin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8011" y="3413760"/>
            <a:ext cx="322218" cy="287383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6944" r="16945" b="3195"/>
          <a:stretch/>
        </p:blipFill>
        <p:spPr>
          <a:xfrm>
            <a:off x="-1" y="1911644"/>
            <a:ext cx="4527755" cy="44588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62780" y="2870412"/>
            <a:ext cx="189291" cy="189291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453" y="3945826"/>
            <a:ext cx="225000" cy="2137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065" y="4566419"/>
            <a:ext cx="225000" cy="2137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621" y="3485411"/>
            <a:ext cx="225000" cy="2137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065" y="3781599"/>
            <a:ext cx="207572" cy="19719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865580" y="214183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7865580" y="295257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860911" y="420671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</a:t>
            </a:r>
            <a:endParaRPr lang="en-US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654317" y="4504657"/>
            <a:ext cx="318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1846452" y="3898813"/>
            <a:ext cx="318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1287507" y="3438398"/>
            <a:ext cx="318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7" name="Rectangular Callout 6"/>
          <p:cNvSpPr/>
          <p:nvPr/>
        </p:nvSpPr>
        <p:spPr>
          <a:xfrm>
            <a:off x="404616" y="863898"/>
            <a:ext cx="4648316" cy="1047746"/>
          </a:xfrm>
          <a:prstGeom prst="wedgeRectCallout">
            <a:avLst>
              <a:gd name="adj1" fmla="val -18571"/>
              <a:gd name="adj2" fmla="val 76161"/>
            </a:avLst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7408" y="862208"/>
            <a:ext cx="4585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</a:t>
            </a:r>
            <a:r>
              <a:rPr lang="en-US" sz="1600" dirty="0" smtClean="0"/>
              <a:t>ach reach of a river style is referenced from the Geomorphic Condition Map, then plotted on the evolutionary diagram created during the condition assessment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84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88" y="279150"/>
            <a:ext cx="8677115" cy="54952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+mn-lt"/>
              </a:rPr>
              <a:t>1b. </a:t>
            </a:r>
            <a:r>
              <a:rPr lang="en-US" sz="3600" i="1" dirty="0" smtClean="0">
                <a:latin typeface="+mn-lt"/>
              </a:rPr>
              <a:t>Trajectory of river change</a:t>
            </a:r>
            <a:r>
              <a:rPr lang="en-US" sz="3000" i="1" dirty="0" smtClean="0">
                <a:latin typeface="+mn-lt"/>
              </a:rPr>
              <a:t>…(step two)</a:t>
            </a:r>
            <a:endParaRPr lang="en-US" sz="3000" dirty="0">
              <a:latin typeface="+mn-lt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04" y="977255"/>
            <a:ext cx="5622347" cy="5009739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407156" y="1036582"/>
            <a:ext cx="2907674" cy="2195716"/>
          </a:xfrm>
          <a:prstGeom prst="wedgeRectCallout">
            <a:avLst>
              <a:gd name="adj1" fmla="val -20833"/>
              <a:gd name="adj2" fmla="val 77558"/>
            </a:avLst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9788" y="1130480"/>
            <a:ext cx="2663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Based on their conditions and </a:t>
            </a:r>
          </a:p>
          <a:p>
            <a:r>
              <a:rPr lang="en-US" sz="1600" dirty="0"/>
              <a:t>r</a:t>
            </a:r>
            <a:r>
              <a:rPr lang="en-US" sz="1600" dirty="0" smtClean="0"/>
              <a:t>un through the decision tree shown below, the </a:t>
            </a:r>
            <a:r>
              <a:rPr lang="en-US" sz="1600" b="1" dirty="0" smtClean="0"/>
              <a:t>trajectory of change </a:t>
            </a:r>
            <a:r>
              <a:rPr lang="en-US" sz="1600" dirty="0" smtClean="0"/>
              <a:t>for each reach of the River Style is determined. 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735" r="2212"/>
          <a:stretch/>
        </p:blipFill>
        <p:spPr>
          <a:xfrm>
            <a:off x="177421" y="3878496"/>
            <a:ext cx="3367144" cy="210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2. Assess Recovery Potential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“</a:t>
            </a:r>
            <a:r>
              <a:rPr lang="en-US" b="1" dirty="0" smtClean="0"/>
              <a:t>recovery trajectory</a:t>
            </a:r>
            <a:r>
              <a:rPr lang="en-US" dirty="0" smtClean="0"/>
              <a:t>” may not equal “</a:t>
            </a:r>
            <a:r>
              <a:rPr lang="en-US" b="1" dirty="0" smtClean="0"/>
              <a:t>recovery potential</a:t>
            </a:r>
            <a:r>
              <a:rPr lang="en-US" dirty="0" smtClean="0"/>
              <a:t>”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Geomorphic </a:t>
            </a:r>
            <a:r>
              <a:rPr lang="en-US" dirty="0"/>
              <a:t>Recovery Potential is “…</a:t>
            </a:r>
            <a:r>
              <a:rPr lang="en-US" i="1" dirty="0"/>
              <a:t>the capacity for improvement of the geomorphic condition of a reach in the next 50-100 years</a:t>
            </a:r>
            <a:r>
              <a:rPr lang="en-US" dirty="0"/>
              <a:t>” </a:t>
            </a:r>
            <a:endParaRPr lang="en-US" dirty="0" smtClean="0"/>
          </a:p>
          <a:p>
            <a:r>
              <a:rPr lang="en-US" dirty="0" smtClean="0"/>
              <a:t>Multiple factors may influence the actual trajectory and pathway of adjustment…</a:t>
            </a:r>
          </a:p>
          <a:p>
            <a:r>
              <a:rPr lang="en-US" dirty="0" smtClean="0"/>
              <a:t>Such as…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16" y="163109"/>
            <a:ext cx="8121945" cy="66623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Factors influencing Recovery Potential…</a:t>
            </a:r>
            <a:endParaRPr lang="en-US" sz="36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98" y="931159"/>
            <a:ext cx="5193803" cy="4995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98" y="931159"/>
            <a:ext cx="5193803" cy="4995682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276447" y="829342"/>
            <a:ext cx="2934586" cy="1052622"/>
          </a:xfrm>
          <a:prstGeom prst="wedgeRectCallout">
            <a:avLst>
              <a:gd name="adj1" fmla="val 69267"/>
              <a:gd name="adj2" fmla="val -2605"/>
            </a:avLst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6447" y="963098"/>
            <a:ext cx="3029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Form-process associations</a:t>
            </a:r>
          </a:p>
          <a:p>
            <a:r>
              <a:rPr lang="en-US" sz="1600" dirty="0" smtClean="0"/>
              <a:t>within boundary conditions </a:t>
            </a:r>
          </a:p>
          <a:p>
            <a:r>
              <a:rPr lang="en-US" sz="1600" dirty="0" smtClean="0"/>
              <a:t>(valley setting, sediment flux, etc.)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148857" y="1983781"/>
            <a:ext cx="1826242" cy="2738146"/>
          </a:xfrm>
          <a:prstGeom prst="wedgeRectCallout">
            <a:avLst>
              <a:gd name="adj1" fmla="val 62417"/>
              <a:gd name="adj2" fmla="val -16835"/>
            </a:avLst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0114" y="2082318"/>
            <a:ext cx="19230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Sensitivity to </a:t>
            </a:r>
          </a:p>
          <a:p>
            <a:r>
              <a:rPr lang="en-US" sz="1600" dirty="0" smtClean="0"/>
              <a:t>Changes in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hannel, planform, </a:t>
            </a:r>
          </a:p>
          <a:p>
            <a:r>
              <a:rPr lang="en-US" sz="1600" dirty="0" smtClean="0"/>
              <a:t>and bed material</a:t>
            </a:r>
          </a:p>
          <a:p>
            <a:r>
              <a:rPr lang="en-US" sz="1600" dirty="0" smtClean="0"/>
              <a:t>Characteristics.</a:t>
            </a:r>
          </a:p>
          <a:p>
            <a:endParaRPr lang="en-US" sz="1600" dirty="0"/>
          </a:p>
          <a:p>
            <a:r>
              <a:rPr lang="en-US" sz="1600" dirty="0" smtClean="0"/>
              <a:t>Sensitive reaches </a:t>
            </a:r>
          </a:p>
          <a:p>
            <a:r>
              <a:rPr lang="en-US" sz="1600" dirty="0" smtClean="0"/>
              <a:t>may show Increased </a:t>
            </a:r>
          </a:p>
          <a:p>
            <a:r>
              <a:rPr lang="en-US" sz="1600" dirty="0" smtClean="0"/>
              <a:t>susceptibility to</a:t>
            </a:r>
          </a:p>
          <a:p>
            <a:r>
              <a:rPr lang="en-US" sz="1600" dirty="0" smtClean="0"/>
              <a:t>Disturbance effects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170114" y="4816549"/>
            <a:ext cx="2424230" cy="1318437"/>
          </a:xfrm>
          <a:prstGeom prst="wedgeRectCallout">
            <a:avLst>
              <a:gd name="adj1" fmla="val 58114"/>
              <a:gd name="adj2" fmla="val -38306"/>
            </a:avLst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6447" y="4911613"/>
            <a:ext cx="2105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Intact, good, fair and poor-condition </a:t>
            </a:r>
          </a:p>
          <a:p>
            <a:r>
              <a:rPr lang="en-US" sz="1600" dirty="0"/>
              <a:t>r</a:t>
            </a:r>
            <a:r>
              <a:rPr lang="en-US" sz="1600" dirty="0" smtClean="0"/>
              <a:t>eaches of a single River Style…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6330454" y="4348716"/>
            <a:ext cx="2717161" cy="1640115"/>
          </a:xfrm>
          <a:prstGeom prst="wedgeRectCallout">
            <a:avLst>
              <a:gd name="adj1" fmla="val -56955"/>
              <a:gd name="adj2" fmla="val -922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35620" y="4368001"/>
            <a:ext cx="27858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Disturbance responses may</a:t>
            </a:r>
          </a:p>
          <a:p>
            <a:r>
              <a:rPr lang="en-US" sz="1600" dirty="0" smtClean="0"/>
              <a:t>Be propagated to </a:t>
            </a:r>
          </a:p>
          <a:p>
            <a:r>
              <a:rPr lang="en-US" sz="1600" dirty="0" smtClean="0"/>
              <a:t>downstream reaches.. </a:t>
            </a:r>
            <a:endParaRPr lang="en-US" sz="1600" dirty="0"/>
          </a:p>
          <a:p>
            <a:r>
              <a:rPr lang="en-US" sz="1600" dirty="0" smtClean="0"/>
              <a:t>--important to consider if </a:t>
            </a:r>
          </a:p>
          <a:p>
            <a:r>
              <a:rPr lang="en-US" sz="1600" dirty="0" smtClean="0"/>
              <a:t>good condition reaches lie </a:t>
            </a:r>
          </a:p>
          <a:p>
            <a:r>
              <a:rPr lang="en-US" sz="1600" dirty="0" smtClean="0"/>
              <a:t>downstream of degraded ones.</a:t>
            </a:r>
            <a:endParaRPr lang="en-US" sz="1600" dirty="0"/>
          </a:p>
        </p:txBody>
      </p:sp>
      <p:sp>
        <p:nvSpPr>
          <p:cNvPr id="16" name="Rectangular Callout 15"/>
          <p:cNvSpPr/>
          <p:nvPr/>
        </p:nvSpPr>
        <p:spPr>
          <a:xfrm>
            <a:off x="7017488" y="931159"/>
            <a:ext cx="2030127" cy="2941257"/>
          </a:xfrm>
          <a:prstGeom prst="wedgeRectCallout">
            <a:avLst>
              <a:gd name="adj1" fmla="val -59066"/>
              <a:gd name="adj2" fmla="val 23410"/>
            </a:avLst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74733" y="1010094"/>
            <a:ext cx="21200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Limiting Factors </a:t>
            </a:r>
          </a:p>
          <a:p>
            <a:r>
              <a:rPr lang="en-US" sz="1500" dirty="0" smtClean="0"/>
              <a:t>Include Land </a:t>
            </a:r>
          </a:p>
          <a:p>
            <a:r>
              <a:rPr lang="en-US" sz="1500" dirty="0"/>
              <a:t>m</a:t>
            </a:r>
            <a:r>
              <a:rPr lang="en-US" sz="1500" dirty="0" smtClean="0"/>
              <a:t>anagement </a:t>
            </a:r>
          </a:p>
          <a:p>
            <a:r>
              <a:rPr lang="en-US" sz="1500" dirty="0" smtClean="0"/>
              <a:t>(deforestation,</a:t>
            </a:r>
          </a:p>
          <a:p>
            <a:r>
              <a:rPr lang="en-US" sz="1500" dirty="0"/>
              <a:t>g</a:t>
            </a:r>
            <a:r>
              <a:rPr lang="en-US" sz="1500" dirty="0" smtClean="0"/>
              <a:t>razing), removal of </a:t>
            </a:r>
          </a:p>
          <a:p>
            <a:r>
              <a:rPr lang="en-US" sz="1500" dirty="0"/>
              <a:t>w</a:t>
            </a:r>
            <a:r>
              <a:rPr lang="en-US" sz="1500" dirty="0" smtClean="0"/>
              <a:t>oody debris;  </a:t>
            </a:r>
          </a:p>
          <a:p>
            <a:r>
              <a:rPr lang="en-US" sz="1500" dirty="0" smtClean="0"/>
              <a:t>Water mismanagement </a:t>
            </a:r>
          </a:p>
          <a:p>
            <a:r>
              <a:rPr lang="en-US" sz="1500" dirty="0" smtClean="0"/>
              <a:t>And other  pressures </a:t>
            </a:r>
          </a:p>
          <a:p>
            <a:r>
              <a:rPr lang="en-US" sz="1500" dirty="0" smtClean="0"/>
              <a:t>within the watershed </a:t>
            </a:r>
          </a:p>
          <a:p>
            <a:r>
              <a:rPr lang="en-US" sz="1500" dirty="0" smtClean="0"/>
              <a:t>that threaten the </a:t>
            </a:r>
          </a:p>
          <a:p>
            <a:r>
              <a:rPr lang="en-US" sz="1500" dirty="0" smtClean="0"/>
              <a:t>conservation of </a:t>
            </a:r>
          </a:p>
          <a:p>
            <a:r>
              <a:rPr lang="en-US" sz="1500" dirty="0" smtClean="0"/>
              <a:t>intact reaches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74987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9395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+mn-lt"/>
              </a:rPr>
              <a:t>A decision tree for Recovery Potential..</a:t>
            </a:r>
            <a:endParaRPr lang="en-US" sz="40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0" y="932489"/>
            <a:ext cx="4996235" cy="5140012"/>
          </a:xfrm>
        </p:spPr>
      </p:pic>
      <p:sp>
        <p:nvSpPr>
          <p:cNvPr id="6" name="TextBox 5"/>
          <p:cNvSpPr txBox="1"/>
          <p:nvPr/>
        </p:nvSpPr>
        <p:spPr>
          <a:xfrm>
            <a:off x="5220585" y="1038815"/>
            <a:ext cx="371242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Tailored to individual watersheds</a:t>
            </a:r>
          </a:p>
          <a:p>
            <a:r>
              <a:rPr lang="en-US" dirty="0" smtClean="0"/>
              <a:t>      as variations of influential factors </a:t>
            </a:r>
          </a:p>
          <a:p>
            <a:r>
              <a:rPr lang="en-US" dirty="0"/>
              <a:t> </a:t>
            </a:r>
            <a:r>
              <a:rPr lang="en-US" dirty="0" smtClean="0"/>
              <a:t>      apply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Leverages the five factors that </a:t>
            </a:r>
          </a:p>
          <a:p>
            <a:r>
              <a:rPr lang="en-US" dirty="0" smtClean="0"/>
              <a:t>      influence Recovery Potential: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b="1" dirty="0" smtClean="0"/>
              <a:t>Form/process, geomorphic </a:t>
            </a:r>
          </a:p>
          <a:p>
            <a:r>
              <a:rPr lang="en-US" b="1" dirty="0" smtClean="0"/>
              <a:t>      condition, reach sensitivity,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position in the watershed, </a:t>
            </a:r>
          </a:p>
          <a:p>
            <a:r>
              <a:rPr lang="en-US" b="1" dirty="0" smtClean="0"/>
              <a:t>      and limiting factors &amp; pressures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Applied to each reach of every </a:t>
            </a:r>
          </a:p>
          <a:p>
            <a:r>
              <a:rPr lang="en-US" dirty="0" smtClean="0"/>
              <a:t>      River </a:t>
            </a:r>
            <a:r>
              <a:rPr lang="en-US" dirty="0"/>
              <a:t>Style;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0128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6056" y="1898677"/>
            <a:ext cx="256294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Disclaimer: this map is based </a:t>
            </a:r>
          </a:p>
          <a:p>
            <a:r>
              <a:rPr lang="en-US" sz="1400" dirty="0" smtClean="0"/>
              <a:t>on field data and full </a:t>
            </a:r>
          </a:p>
          <a:p>
            <a:r>
              <a:rPr lang="en-US" sz="1400" dirty="0" smtClean="0"/>
              <a:t>analyses conducted in 2012-</a:t>
            </a:r>
          </a:p>
          <a:p>
            <a:r>
              <a:rPr lang="en-US" sz="1400" dirty="0" smtClean="0"/>
              <a:t>2013, yet the results are</a:t>
            </a:r>
          </a:p>
          <a:p>
            <a:r>
              <a:rPr lang="en-US" sz="1400" dirty="0" smtClean="0"/>
              <a:t>Intended as Proof of Concept 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xercises and are hypothetical in</a:t>
            </a:r>
          </a:p>
          <a:p>
            <a:r>
              <a:rPr lang="en-US" sz="1400" dirty="0"/>
              <a:t>n</a:t>
            </a:r>
            <a:r>
              <a:rPr lang="en-US" sz="1400" dirty="0" smtClean="0"/>
              <a:t>ature. 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75" y="156121"/>
            <a:ext cx="8724900" cy="1089206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Recovery Potential of streams, by reach, Middle Fork John Day Watershed</a:t>
            </a:r>
            <a:endParaRPr lang="en-US" sz="36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6" r="19600" b="4141"/>
          <a:stretch/>
        </p:blipFill>
        <p:spPr>
          <a:xfrm>
            <a:off x="3742660" y="1245327"/>
            <a:ext cx="5050465" cy="5369351"/>
          </a:xfrm>
        </p:spPr>
      </p:pic>
      <p:grpSp>
        <p:nvGrpSpPr>
          <p:cNvPr id="16" name="Group 15"/>
          <p:cNvGrpSpPr/>
          <p:nvPr/>
        </p:nvGrpSpPr>
        <p:grpSpPr>
          <a:xfrm>
            <a:off x="368416" y="1525486"/>
            <a:ext cx="3087415" cy="2860157"/>
            <a:chOff x="520994" y="1339703"/>
            <a:chExt cx="3087415" cy="2860157"/>
          </a:xfrm>
        </p:grpSpPr>
        <p:sp>
          <p:nvSpPr>
            <p:cNvPr id="6" name="Rectangular Callout 5"/>
            <p:cNvSpPr/>
            <p:nvPr/>
          </p:nvSpPr>
          <p:spPr>
            <a:xfrm>
              <a:off x="520994" y="1339703"/>
              <a:ext cx="3087415" cy="2860157"/>
            </a:xfrm>
            <a:prstGeom prst="wedgeRectCallout">
              <a:avLst>
                <a:gd name="adj1" fmla="val 78188"/>
                <a:gd name="adj2" fmla="val 18750"/>
              </a:avLst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987" y="1531089"/>
              <a:ext cx="2760756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High Recovery Potential</a:t>
              </a:r>
            </a:p>
            <a:p>
              <a:endParaRPr lang="en-US" sz="1600" dirty="0"/>
            </a:p>
            <a:p>
              <a:r>
                <a:rPr lang="en-US" sz="1600" dirty="0" smtClean="0"/>
                <a:t>1</a:t>
              </a:r>
              <a:r>
                <a:rPr lang="en-US" sz="1600" baseline="30000" dirty="0" smtClean="0"/>
                <a:t>st</a:t>
              </a:r>
              <a:r>
                <a:rPr lang="en-US" sz="1600" dirty="0" smtClean="0"/>
                <a:t>- 4</a:t>
              </a:r>
              <a:r>
                <a:rPr lang="en-US" sz="1600" baseline="30000" dirty="0" smtClean="0"/>
                <a:t>th</a:t>
              </a:r>
              <a:r>
                <a:rPr lang="en-US" sz="1600" dirty="0" smtClean="0"/>
                <a:t> order tributaries in </a:t>
              </a:r>
            </a:p>
            <a:p>
              <a:r>
                <a:rPr lang="en-US" sz="1600" dirty="0"/>
                <a:t>u</a:t>
              </a:r>
              <a:r>
                <a:rPr lang="en-US" sz="1600" dirty="0" smtClean="0"/>
                <a:t>ppermost watershed in good</a:t>
              </a:r>
            </a:p>
            <a:p>
              <a:r>
                <a:rPr lang="en-US" sz="1600" dirty="0" smtClean="0"/>
                <a:t>or intact condition were </a:t>
              </a:r>
            </a:p>
            <a:p>
              <a:r>
                <a:rPr lang="en-US" sz="1600" dirty="0"/>
                <a:t>f</a:t>
              </a:r>
              <a:r>
                <a:rPr lang="en-US" sz="1600" dirty="0" smtClean="0"/>
                <a:t>ound to have high Recovery </a:t>
              </a:r>
            </a:p>
            <a:p>
              <a:r>
                <a:rPr lang="en-US" sz="1600" dirty="0" smtClean="0"/>
                <a:t>Potential, regardless of history </a:t>
              </a:r>
            </a:p>
            <a:p>
              <a:r>
                <a:rPr lang="en-US" sz="1600" dirty="0" smtClean="0"/>
                <a:t>of logging, grazing, and</a:t>
              </a:r>
            </a:p>
            <a:p>
              <a:r>
                <a:rPr lang="en-US" sz="1600" dirty="0" smtClean="0"/>
                <a:t>In lower watersheds, some</a:t>
              </a:r>
            </a:p>
            <a:p>
              <a:r>
                <a:rPr lang="en-US" sz="1600" dirty="0"/>
                <a:t>m</a:t>
              </a:r>
              <a:r>
                <a:rPr lang="en-US" sz="1600" dirty="0" smtClean="0"/>
                <a:t>ining.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3954" y="1365083"/>
            <a:ext cx="3221666" cy="3268739"/>
            <a:chOff x="368416" y="1396907"/>
            <a:chExt cx="3221666" cy="3268739"/>
          </a:xfrm>
        </p:grpSpPr>
        <p:sp>
          <p:nvSpPr>
            <p:cNvPr id="10" name="Rectangular Callout 9"/>
            <p:cNvSpPr/>
            <p:nvPr/>
          </p:nvSpPr>
          <p:spPr>
            <a:xfrm>
              <a:off x="368416" y="1396907"/>
              <a:ext cx="3221666" cy="3115339"/>
            </a:xfrm>
            <a:prstGeom prst="wedgeRectCallout">
              <a:avLst>
                <a:gd name="adj1" fmla="val 89398"/>
                <a:gd name="adj2" fmla="val -13324"/>
              </a:avLst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6217" y="1495547"/>
              <a:ext cx="2956515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Reaches of middle watershed</a:t>
              </a:r>
            </a:p>
            <a:p>
              <a:r>
                <a:rPr lang="en-US" dirty="0" smtClean="0"/>
                <a:t>With Moderate and Low </a:t>
              </a:r>
            </a:p>
            <a:p>
              <a:r>
                <a:rPr lang="en-US" dirty="0" smtClean="0"/>
                <a:t>Recovery Potential</a:t>
              </a:r>
            </a:p>
            <a:p>
              <a:endParaRPr lang="en-US" dirty="0"/>
            </a:p>
            <a:p>
              <a:r>
                <a:rPr lang="en-US" sz="1600" dirty="0" smtClean="0"/>
                <a:t>Reaches that incurred intense</a:t>
              </a:r>
            </a:p>
            <a:p>
              <a:r>
                <a:rPr lang="en-US" sz="1600" dirty="0" smtClean="0"/>
                <a:t>Placer mining and wholesale </a:t>
              </a:r>
            </a:p>
            <a:p>
              <a:r>
                <a:rPr lang="en-US" sz="1600" dirty="0" smtClean="0"/>
                <a:t>channel diversion in the early </a:t>
              </a:r>
            </a:p>
            <a:p>
              <a:r>
                <a:rPr lang="en-US" sz="1600" dirty="0"/>
                <a:t>c</a:t>
              </a:r>
              <a:r>
                <a:rPr lang="en-US" sz="1600" dirty="0" smtClean="0"/>
                <a:t>entury (and heavy grazing) </a:t>
              </a:r>
            </a:p>
            <a:p>
              <a:r>
                <a:rPr lang="en-US" sz="1600" dirty="0" smtClean="0"/>
                <a:t>will require restoration efforts to </a:t>
              </a:r>
            </a:p>
            <a:p>
              <a:r>
                <a:rPr lang="en-US" sz="1600" dirty="0" smtClean="0"/>
                <a:t>improve their condition</a:t>
              </a:r>
            </a:p>
            <a:p>
              <a:r>
                <a:rPr lang="en-US" sz="1600" dirty="0" smtClean="0"/>
                <a:t>and recovery potential. </a:t>
              </a:r>
            </a:p>
            <a:p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6743" y="4614529"/>
            <a:ext cx="5429266" cy="2128728"/>
            <a:chOff x="386743" y="4614530"/>
            <a:chExt cx="5429266" cy="2000148"/>
          </a:xfrm>
        </p:grpSpPr>
        <p:sp>
          <p:nvSpPr>
            <p:cNvPr id="12" name="Rectangular Callout 11"/>
            <p:cNvSpPr/>
            <p:nvPr/>
          </p:nvSpPr>
          <p:spPr>
            <a:xfrm>
              <a:off x="386743" y="4614530"/>
              <a:ext cx="5429266" cy="2000148"/>
            </a:xfrm>
            <a:prstGeom prst="wedgeRectCallout">
              <a:avLst>
                <a:gd name="adj1" fmla="val 78653"/>
                <a:gd name="adj2" fmla="val -28298"/>
              </a:avLst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9400" y="4632658"/>
              <a:ext cx="5426609" cy="1821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Upper watershed areas with good to moderate </a:t>
              </a:r>
            </a:p>
            <a:p>
              <a:r>
                <a:rPr lang="en-US" dirty="0" smtClean="0"/>
                <a:t>Recovery Potential</a:t>
              </a:r>
            </a:p>
            <a:p>
              <a:r>
                <a:rPr lang="en-US" sz="1400" dirty="0" smtClean="0"/>
                <a:t>The low-relief, accessible landscape of the upper watershed</a:t>
              </a:r>
            </a:p>
            <a:p>
              <a:r>
                <a:rPr lang="en-US" sz="1400" dirty="0" smtClean="0"/>
                <a:t>has absorbed multiple land uses including mining, logging and milling, </a:t>
              </a:r>
            </a:p>
            <a:p>
              <a:r>
                <a:rPr lang="en-US" sz="1400" dirty="0" smtClean="0"/>
                <a:t>grazing, current and past ranching operations, and </a:t>
              </a:r>
            </a:p>
            <a:p>
              <a:r>
                <a:rPr lang="en-US" sz="1400" dirty="0"/>
                <a:t>w</a:t>
              </a:r>
              <a:r>
                <a:rPr lang="en-US" sz="1400" dirty="0" smtClean="0"/>
                <a:t>idespread canal diversions. With intermittent streams throughout and ubiquitous </a:t>
              </a:r>
              <a:r>
                <a:rPr lang="en-US" sz="1400" dirty="0"/>
                <a:t>i</a:t>
              </a:r>
              <a:r>
                <a:rPr lang="en-US" sz="1400" dirty="0" smtClean="0"/>
                <a:t>mpacts in the uppermost watersheds, many of these streams have only moderate recovery potential.</a:t>
              </a:r>
              <a:endParaRPr lang="en-US" sz="14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83" y="-81205"/>
            <a:ext cx="1326532" cy="132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9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56" y="237892"/>
            <a:ext cx="6471715" cy="6385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55" y="440316"/>
            <a:ext cx="2882301" cy="4465666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+mn-lt"/>
              </a:rPr>
              <a:t>Strategic Management Plans draw on Geomorphic Assessment phases, informs Project Designs…</a:t>
            </a:r>
            <a:endParaRPr lang="en-US" sz="3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622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>
                <a:latin typeface="+mn-lt"/>
              </a:rPr>
              <a:t>Steps for creating a Tributary Habitat Improvement Plans using the River Styles Framework</a:t>
            </a:r>
            <a:endParaRPr lang="en-US" sz="3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01410"/>
            <a:ext cx="78867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Create a Catchment-Framed Physical Vision</a:t>
            </a:r>
          </a:p>
          <a:p>
            <a:pPr marL="514350" indent="-514350">
              <a:buAutoNum type="arabicPeriod"/>
            </a:pPr>
            <a:r>
              <a:rPr lang="en-US" dirty="0" smtClean="0"/>
              <a:t>Identify Target Conditions for River Rehabilitation </a:t>
            </a:r>
          </a:p>
          <a:p>
            <a:pPr marL="514350" indent="-514350">
              <a:buAutoNum type="arabicPeriod"/>
            </a:pPr>
            <a:r>
              <a:rPr lang="en-US" dirty="0" smtClean="0"/>
              <a:t>Prioritize efforts based on Geomorphic Condition and Recovery Potential</a:t>
            </a:r>
          </a:p>
          <a:p>
            <a:pPr marL="514350" indent="-514350">
              <a:buAutoNum type="arabicPeriod"/>
            </a:pPr>
            <a:r>
              <a:rPr lang="en-US" dirty="0" smtClean="0"/>
              <a:t>Monitor and audit Improvement…we’re good at this….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26" y="4901045"/>
            <a:ext cx="1956955" cy="19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50952" y="268483"/>
            <a:ext cx="7886700" cy="6384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1. A Catchment-Framed Physical Vision</a:t>
            </a:r>
            <a:endParaRPr lang="en-US" sz="32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0413" y="996175"/>
            <a:ext cx="7807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Long-term, realistic goals for the watershed: Target conditions identified, </a:t>
            </a:r>
          </a:p>
          <a:p>
            <a:r>
              <a:rPr lang="en-US" sz="2000" dirty="0" smtClean="0"/>
              <a:t>Prioritization undertaken, monitoring strategies put in place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2" y="1942130"/>
            <a:ext cx="7378169" cy="43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31" y="119799"/>
            <a:ext cx="7886700" cy="1325563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+mn-lt"/>
              </a:rPr>
              <a:t>2. Identify Target Conditions for River Rehabilitation and determine the Required Intervention</a:t>
            </a:r>
            <a:endParaRPr lang="en-US" sz="3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37" y="1580298"/>
            <a:ext cx="6227599" cy="5095565"/>
          </a:xfrm>
        </p:spPr>
      </p:pic>
      <p:sp>
        <p:nvSpPr>
          <p:cNvPr id="5" name="TextBox 4"/>
          <p:cNvSpPr txBox="1"/>
          <p:nvPr/>
        </p:nvSpPr>
        <p:spPr>
          <a:xfrm>
            <a:off x="319668" y="1769328"/>
            <a:ext cx="1546303" cy="2800767"/>
          </a:xfrm>
          <a:prstGeom prst="rect">
            <a:avLst/>
          </a:prstGeom>
          <a:solidFill>
            <a:schemeClr val="bg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This hypothetical example (using an actual restoration) shows target conditions for both river form (character) and process (behavior)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83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87" y="16881"/>
            <a:ext cx="6852804" cy="106115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Why River Styles?</a:t>
            </a:r>
            <a:endParaRPr lang="en-US" sz="40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3937" y="930788"/>
            <a:ext cx="6758754" cy="17241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Most-thorough and comprehensive approach to using geomorphology to inform river management</a:t>
            </a:r>
          </a:p>
          <a:p>
            <a:r>
              <a:rPr lang="en-US" dirty="0" smtClean="0"/>
              <a:t>Like Others… very process based…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174">
            <a:off x="6283555" y="387553"/>
            <a:ext cx="2453124" cy="354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384">
            <a:off x="3421905" y="2838872"/>
            <a:ext cx="2784155" cy="380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23936" y="3179618"/>
            <a:ext cx="3246627" cy="1377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are working on cross-walking to other existing efforts</a:t>
            </a:r>
          </a:p>
          <a:p>
            <a:r>
              <a:rPr lang="en-US" dirty="0" smtClean="0"/>
              <a:t>Adapting… not reinventing wheel</a:t>
            </a:r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1026" name="Picture 2" descr="Cover for Applied River Morph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04" y="4298901"/>
            <a:ext cx="157162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9" y="205694"/>
            <a:ext cx="7886700" cy="1325563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+mn-lt"/>
              </a:rPr>
              <a:t>3a. Prioritization of action for river reaches based on Geomorphic Condition and Recovery Potential  </a:t>
            </a:r>
            <a:endParaRPr lang="en-US" sz="3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21" y="1342405"/>
            <a:ext cx="3800829" cy="5303722"/>
          </a:xfrm>
        </p:spPr>
      </p:pic>
      <p:grpSp>
        <p:nvGrpSpPr>
          <p:cNvPr id="15" name="Group 14"/>
          <p:cNvGrpSpPr/>
          <p:nvPr/>
        </p:nvGrpSpPr>
        <p:grpSpPr>
          <a:xfrm>
            <a:off x="349402" y="1632196"/>
            <a:ext cx="3910364" cy="640129"/>
            <a:chOff x="349402" y="1632196"/>
            <a:chExt cx="3910364" cy="640129"/>
          </a:xfrm>
        </p:grpSpPr>
        <p:sp>
          <p:nvSpPr>
            <p:cNvPr id="5" name="Rectangular Callout 4"/>
            <p:cNvSpPr/>
            <p:nvPr/>
          </p:nvSpPr>
          <p:spPr>
            <a:xfrm>
              <a:off x="349405" y="1687550"/>
              <a:ext cx="3910361" cy="584775"/>
            </a:xfrm>
            <a:prstGeom prst="wedgeRectCallout">
              <a:avLst>
                <a:gd name="adj1" fmla="val 66986"/>
                <a:gd name="adj2" fmla="val -33237"/>
              </a:avLst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9402" y="1632196"/>
              <a:ext cx="39103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First priority to preserve remaining habitat and </a:t>
              </a:r>
              <a:r>
                <a:rPr lang="en-US" sz="1600" dirty="0" err="1" smtClean="0"/>
                <a:t>refugia</a:t>
              </a:r>
              <a:r>
                <a:rPr lang="en-US" sz="1600" dirty="0" smtClean="0"/>
                <a:t> in good and intact reaches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9403" y="2367774"/>
            <a:ext cx="3910363" cy="853300"/>
            <a:chOff x="349403" y="2367774"/>
            <a:chExt cx="3910363" cy="853300"/>
          </a:xfrm>
        </p:grpSpPr>
        <p:sp>
          <p:nvSpPr>
            <p:cNvPr id="7" name="Rectangular Callout 6"/>
            <p:cNvSpPr/>
            <p:nvPr/>
          </p:nvSpPr>
          <p:spPr>
            <a:xfrm>
              <a:off x="349405" y="2390078"/>
              <a:ext cx="3910361" cy="830996"/>
            </a:xfrm>
            <a:prstGeom prst="wedgeRectCallout">
              <a:avLst>
                <a:gd name="adj1" fmla="val 66986"/>
                <a:gd name="adj2" fmla="val -33237"/>
              </a:avLst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9403" y="2367774"/>
              <a:ext cx="39103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High priority to mitigate problem areas that </a:t>
              </a:r>
            </a:p>
            <a:p>
              <a:r>
                <a:rPr lang="en-US" sz="1600" dirty="0"/>
                <a:t>w</a:t>
              </a:r>
              <a:r>
                <a:rPr lang="en-US" sz="1600" dirty="0" smtClean="0"/>
                <a:t>ill directly or indirectly propagate to down-</a:t>
              </a:r>
            </a:p>
            <a:p>
              <a:r>
                <a:rPr lang="en-US" sz="1600" dirty="0" smtClean="0"/>
                <a:t>stream and special/high quality reaches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9402" y="3294220"/>
            <a:ext cx="3910361" cy="1116621"/>
            <a:chOff x="349402" y="3294220"/>
            <a:chExt cx="3910361" cy="1116621"/>
          </a:xfrm>
        </p:grpSpPr>
        <p:sp>
          <p:nvSpPr>
            <p:cNvPr id="8" name="Rectangular Callout 7"/>
            <p:cNvSpPr/>
            <p:nvPr/>
          </p:nvSpPr>
          <p:spPr>
            <a:xfrm>
              <a:off x="349402" y="3309391"/>
              <a:ext cx="3910361" cy="1101450"/>
            </a:xfrm>
            <a:prstGeom prst="wedgeRectCallout">
              <a:avLst>
                <a:gd name="adj1" fmla="val 66986"/>
                <a:gd name="adj2" fmla="val -33237"/>
              </a:avLst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9402" y="3294220"/>
              <a:ext cx="384355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Maximize positive effects of most extensive </a:t>
              </a:r>
            </a:p>
            <a:p>
              <a:r>
                <a:rPr lang="en-US" sz="1600" dirty="0"/>
                <a:t>n</a:t>
              </a:r>
              <a:r>
                <a:rPr lang="en-US" sz="1600" dirty="0" smtClean="0"/>
                <a:t>etworks of intact and good condition </a:t>
              </a:r>
            </a:p>
            <a:p>
              <a:r>
                <a:rPr lang="en-US" sz="1600" dirty="0" smtClean="0"/>
                <a:t>reaches—particularly those connected to</a:t>
              </a:r>
            </a:p>
            <a:p>
              <a:r>
                <a:rPr lang="en-US" sz="1600" dirty="0"/>
                <a:t>c</a:t>
              </a:r>
              <a:r>
                <a:rPr lang="en-US" sz="1600" dirty="0" smtClean="0"/>
                <a:t>onservation areas or high quality habitat</a:t>
              </a:r>
              <a:endParaRPr lang="en-US" sz="16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9402" y="4486831"/>
            <a:ext cx="3925562" cy="830997"/>
            <a:chOff x="349402" y="4486831"/>
            <a:chExt cx="3925562" cy="830997"/>
          </a:xfrm>
        </p:grpSpPr>
        <p:sp>
          <p:nvSpPr>
            <p:cNvPr id="11" name="Rectangular Callout 10"/>
            <p:cNvSpPr/>
            <p:nvPr/>
          </p:nvSpPr>
          <p:spPr>
            <a:xfrm>
              <a:off x="364603" y="4499159"/>
              <a:ext cx="3910361" cy="818669"/>
            </a:xfrm>
            <a:prstGeom prst="wedgeRectCallout">
              <a:avLst>
                <a:gd name="adj1" fmla="val 66986"/>
                <a:gd name="adj2" fmla="val -33237"/>
              </a:avLst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9402" y="4486831"/>
              <a:ext cx="38435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Preserve pockets of reaches and habitat</a:t>
              </a:r>
            </a:p>
            <a:p>
              <a:r>
                <a:rPr lang="en-US" sz="1600" dirty="0" smtClean="0"/>
                <a:t>where existing quality may be of future</a:t>
              </a:r>
            </a:p>
            <a:p>
              <a:r>
                <a:rPr lang="en-US" sz="1600" dirty="0"/>
                <a:t>b</a:t>
              </a:r>
              <a:r>
                <a:rPr lang="en-US" sz="1600" dirty="0" smtClean="0"/>
                <a:t>enefit, and even spread downstream</a:t>
              </a:r>
              <a:endParaRPr lang="en-US" sz="1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9402" y="5382075"/>
            <a:ext cx="3933163" cy="1159976"/>
            <a:chOff x="349402" y="5382075"/>
            <a:chExt cx="3933163" cy="1159976"/>
          </a:xfrm>
        </p:grpSpPr>
        <p:sp>
          <p:nvSpPr>
            <p:cNvPr id="13" name="Rectangular Callout 12"/>
            <p:cNvSpPr/>
            <p:nvPr/>
          </p:nvSpPr>
          <p:spPr>
            <a:xfrm>
              <a:off x="349402" y="5419245"/>
              <a:ext cx="3910361" cy="1122806"/>
            </a:xfrm>
            <a:prstGeom prst="wedgeRectCallout">
              <a:avLst>
                <a:gd name="adj1" fmla="val 66986"/>
                <a:gd name="adj2" fmla="val -6753"/>
              </a:avLst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4603" y="5382075"/>
              <a:ext cx="39179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Finally, we do what we can with reaches</a:t>
              </a:r>
            </a:p>
            <a:p>
              <a:r>
                <a:rPr lang="en-US" sz="1600" dirty="0"/>
                <a:t>t</a:t>
              </a:r>
              <a:r>
                <a:rPr lang="en-US" sz="1600" dirty="0" smtClean="0"/>
                <a:t>hat show little recovery potential--or where</a:t>
              </a:r>
            </a:p>
            <a:p>
              <a:r>
                <a:rPr lang="en-US" sz="1600" dirty="0" smtClean="0"/>
                <a:t>The vision plan envisions a role in overall watershed recovery  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678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365126"/>
            <a:ext cx="8159750" cy="659341"/>
          </a:xfrm>
        </p:spPr>
        <p:txBody>
          <a:bodyPr>
            <a:normAutofit fontScale="90000"/>
          </a:bodyPr>
          <a:lstStyle/>
          <a:p>
            <a:r>
              <a:rPr lang="en-US" sz="3400" dirty="0" smtClean="0"/>
              <a:t>3b. Prioritization of Management Reaches in the upper Middle Fork John Day River</a:t>
            </a:r>
            <a:endParaRPr lang="en-US" sz="3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33" y="1209008"/>
            <a:ext cx="7075228" cy="54562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5" y="4807527"/>
            <a:ext cx="1956955" cy="19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218959" cy="4351338"/>
          </a:xfrm>
        </p:spPr>
        <p:txBody>
          <a:bodyPr/>
          <a:lstStyle/>
          <a:p>
            <a:r>
              <a:rPr lang="en-US" dirty="0" smtClean="0"/>
              <a:t>River Styles gives us a framework for:</a:t>
            </a:r>
          </a:p>
          <a:p>
            <a:pPr lvl="1"/>
            <a:r>
              <a:rPr lang="en-US" dirty="0" smtClean="0"/>
              <a:t>Reach typing to help in sample design and stratification of sampling</a:t>
            </a:r>
          </a:p>
          <a:p>
            <a:pPr lvl="1"/>
            <a:r>
              <a:rPr lang="en-US" dirty="0" smtClean="0"/>
              <a:t>Providing geomorphic context (character &amp; behavior)</a:t>
            </a:r>
          </a:p>
          <a:p>
            <a:pPr lvl="1"/>
            <a:r>
              <a:rPr lang="en-US" dirty="0" smtClean="0"/>
              <a:t>Assessing geomorphic condition, which informs habitat condition</a:t>
            </a:r>
          </a:p>
          <a:p>
            <a:pPr lvl="1"/>
            <a:r>
              <a:rPr lang="en-US" dirty="0" smtClean="0"/>
              <a:t>Interpreting recovery potential</a:t>
            </a:r>
          </a:p>
          <a:p>
            <a:pPr lvl="1"/>
            <a:r>
              <a:rPr lang="en-US" dirty="0" smtClean="0"/>
              <a:t>Building informing strategic improvement plans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04" y="131396"/>
            <a:ext cx="1083051" cy="1069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6" y="1454324"/>
            <a:ext cx="2112818" cy="2001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6" y="2944885"/>
            <a:ext cx="2112818" cy="211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09" y="4610099"/>
            <a:ext cx="1956955" cy="195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9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374823" cy="1325563"/>
          </a:xfrm>
        </p:spPr>
        <p:txBody>
          <a:bodyPr/>
          <a:lstStyle/>
          <a:p>
            <a:r>
              <a:rPr lang="en-US" dirty="0" smtClean="0"/>
              <a:t>With River Styles, There is some Classification….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10" y="0"/>
            <a:ext cx="197069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650837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10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098" y="286567"/>
            <a:ext cx="6142874" cy="616599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64" y="481301"/>
            <a:ext cx="2882301" cy="4465666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latin typeface="+mn-lt"/>
              </a:rPr>
              <a:t>Geomorphic Condition assessment is a key step to developing Strategic Tributary Habitat improvement plans</a:t>
            </a:r>
            <a:endParaRPr lang="en-US" sz="3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8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28650" y="75195"/>
            <a:ext cx="7886700" cy="9201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n-lt"/>
              </a:rPr>
              <a:t>Geomorphic Condition of </a:t>
            </a:r>
            <a:r>
              <a:rPr lang="en-US" sz="3200" b="1" dirty="0" err="1" smtClean="0">
                <a:latin typeface="+mn-lt"/>
              </a:rPr>
              <a:t>CHaMP</a:t>
            </a:r>
            <a:r>
              <a:rPr lang="en-US" sz="3200" b="1" dirty="0" smtClean="0">
                <a:latin typeface="+mn-lt"/>
              </a:rPr>
              <a:t> Streams..</a:t>
            </a:r>
            <a:endParaRPr lang="en-US" sz="3200" b="1" dirty="0"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121618"/>
            <a:ext cx="7886700" cy="4898856"/>
          </a:xfrm>
        </p:spPr>
        <p:txBody>
          <a:bodyPr>
            <a:noAutofit/>
          </a:bodyPr>
          <a:lstStyle/>
          <a:p>
            <a:r>
              <a:rPr lang="en-US" sz="2200" dirty="0" smtClean="0"/>
              <a:t>…is defined as “the </a:t>
            </a:r>
            <a:r>
              <a:rPr lang="en-US" sz="2200" b="1" dirty="0" smtClean="0"/>
              <a:t>expected behavior of a stream </a:t>
            </a:r>
            <a:r>
              <a:rPr lang="en-US" sz="2200" dirty="0" smtClean="0"/>
              <a:t>reach flowing in its </a:t>
            </a:r>
            <a:r>
              <a:rPr lang="en-US" sz="2200" i="1" dirty="0" smtClean="0"/>
              <a:t>particular </a:t>
            </a:r>
            <a:r>
              <a:rPr lang="en-US" sz="2200" b="1" i="1" dirty="0" smtClean="0"/>
              <a:t>valley setting, </a:t>
            </a:r>
            <a:r>
              <a:rPr lang="en-US" sz="2200" i="1" dirty="0" smtClean="0"/>
              <a:t>given contemporary </a:t>
            </a:r>
            <a:r>
              <a:rPr lang="en-US" sz="2200" b="1" i="1" dirty="0" smtClean="0"/>
              <a:t>boundary conditions</a:t>
            </a:r>
            <a:r>
              <a:rPr lang="en-US" sz="2200" i="1" dirty="0" smtClean="0"/>
              <a:t> and owing to </a:t>
            </a:r>
            <a:r>
              <a:rPr lang="en-US" sz="2200" b="1" i="1" dirty="0"/>
              <a:t>l</a:t>
            </a:r>
            <a:r>
              <a:rPr lang="en-US" sz="2200" b="1" i="1" dirty="0" smtClean="0"/>
              <a:t>imiting factors and pressures </a:t>
            </a:r>
            <a:r>
              <a:rPr lang="en-US" sz="2200" i="1" dirty="0" smtClean="0"/>
              <a:t>in the watershed…” </a:t>
            </a:r>
          </a:p>
          <a:p>
            <a:pPr marL="0" indent="0">
              <a:buNone/>
            </a:pPr>
            <a:endParaRPr lang="en-US" sz="900" dirty="0" smtClean="0"/>
          </a:p>
          <a:p>
            <a:r>
              <a:rPr lang="en-US" sz="2200" dirty="0" smtClean="0"/>
              <a:t>…is a gauge of healthy function for individual reaches of the same River Style, compared to a best </a:t>
            </a:r>
            <a:r>
              <a:rPr lang="en-US" sz="2200" b="1" dirty="0" smtClean="0"/>
              <a:t>“Reference Condition” </a:t>
            </a:r>
            <a:r>
              <a:rPr lang="en-US" sz="2200" dirty="0" smtClean="0"/>
              <a:t>in the study watershed.</a:t>
            </a:r>
          </a:p>
          <a:p>
            <a:pPr marL="0" indent="0">
              <a:buNone/>
            </a:pPr>
            <a:r>
              <a:rPr lang="en-US" sz="1200" dirty="0" smtClean="0"/>
              <a:t> </a:t>
            </a:r>
            <a:r>
              <a:rPr lang="en-US" sz="900" dirty="0" smtClean="0"/>
              <a:t> </a:t>
            </a:r>
            <a:endParaRPr lang="en-US" sz="800" dirty="0" smtClean="0"/>
          </a:p>
          <a:p>
            <a:r>
              <a:rPr lang="en-US" sz="2200" dirty="0" smtClean="0"/>
              <a:t>…Is needed to assess the </a:t>
            </a:r>
            <a:r>
              <a:rPr lang="en-US" sz="2200" b="1" i="1" dirty="0" smtClean="0"/>
              <a:t>quality of existing habitat</a:t>
            </a:r>
            <a:r>
              <a:rPr lang="en-US" sz="2200" dirty="0" smtClean="0"/>
              <a:t>, predict the </a:t>
            </a:r>
            <a:r>
              <a:rPr lang="en-US" sz="2200" b="1" i="1" dirty="0" smtClean="0"/>
              <a:t>recovery potential of impacted streams</a:t>
            </a:r>
            <a:r>
              <a:rPr lang="en-US" sz="2200" dirty="0" smtClean="0"/>
              <a:t>, and determine </a:t>
            </a:r>
            <a:r>
              <a:rPr lang="en-US" sz="2200" b="1" i="1" dirty="0" smtClean="0"/>
              <a:t>future management actions.</a:t>
            </a:r>
          </a:p>
          <a:p>
            <a:pPr marL="0" indent="0">
              <a:buNone/>
            </a:pPr>
            <a:r>
              <a:rPr lang="en-US" sz="900" b="1" i="1" dirty="0" smtClean="0"/>
              <a:t> </a:t>
            </a:r>
          </a:p>
          <a:p>
            <a:r>
              <a:rPr lang="en-US" sz="2200" dirty="0" smtClean="0"/>
              <a:t>…is determined for </a:t>
            </a:r>
            <a:r>
              <a:rPr lang="en-US" sz="2200" b="1" dirty="0" smtClean="0"/>
              <a:t>every reach </a:t>
            </a:r>
            <a:r>
              <a:rPr lang="en-US" sz="2200" dirty="0" smtClean="0"/>
              <a:t>of </a:t>
            </a:r>
            <a:r>
              <a:rPr lang="en-US" sz="2200" b="1" dirty="0" smtClean="0"/>
              <a:t>every River Style </a:t>
            </a:r>
            <a:r>
              <a:rPr lang="en-US" sz="2200" dirty="0" smtClean="0"/>
              <a:t>in the watershed.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5524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570" y="357034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Steps for creating Geomorphic Condition Maps using River Styles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37325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Determine sensitivity of reaches through </a:t>
            </a:r>
            <a:r>
              <a:rPr lang="en-US" sz="2400" b="1" dirty="0" smtClean="0"/>
              <a:t>capacity for adjustment </a:t>
            </a:r>
            <a:r>
              <a:rPr lang="en-US" sz="2400" dirty="0" smtClean="0"/>
              <a:t>assessment 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which are prone to degradation?)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i="1" dirty="0" smtClean="0"/>
              <a:t>Evolutionary Diagrams </a:t>
            </a:r>
            <a:r>
              <a:rPr lang="en-US" sz="2400" dirty="0" smtClean="0"/>
              <a:t>show </a:t>
            </a:r>
            <a:r>
              <a:rPr lang="en-US" sz="2400" b="1" dirty="0" smtClean="0"/>
              <a:t>reach history </a:t>
            </a:r>
            <a:r>
              <a:rPr lang="en-US" sz="2400" dirty="0" smtClean="0"/>
              <a:t>and </a:t>
            </a:r>
            <a:r>
              <a:rPr lang="en-US" sz="2400" b="1" dirty="0" smtClean="0"/>
              <a:t>pathways for adjustment </a:t>
            </a:r>
            <a:r>
              <a:rPr lang="en-US" sz="2400" i="1" dirty="0" smtClean="0">
                <a:solidFill>
                  <a:srgbClr val="FF0000"/>
                </a:solidFill>
              </a:rPr>
              <a:t>(how do they get there?)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Compare reaches to a “</a:t>
            </a:r>
            <a:r>
              <a:rPr lang="en-US" sz="2400" b="1" dirty="0" smtClean="0"/>
              <a:t>Reference Condition</a:t>
            </a:r>
            <a:r>
              <a:rPr lang="en-US" sz="2400" dirty="0" smtClean="0"/>
              <a:t>” in the watershed </a:t>
            </a:r>
            <a:r>
              <a:rPr lang="en-US" sz="2400" i="1" dirty="0" smtClean="0">
                <a:solidFill>
                  <a:srgbClr val="FF0000"/>
                </a:solidFill>
              </a:rPr>
              <a:t>(What’s the baseline for comparison?)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Evaluate each reach in context of the reference condition, as </a:t>
            </a:r>
            <a:r>
              <a:rPr lang="en-US" sz="2400" b="1" i="1" dirty="0" smtClean="0"/>
              <a:t>Intact, good, fair, or poor </a:t>
            </a:r>
            <a:r>
              <a:rPr lang="en-US" sz="2400" i="1" dirty="0" smtClean="0">
                <a:solidFill>
                  <a:srgbClr val="FF0000"/>
                </a:solidFill>
              </a:rPr>
              <a:t>(how they are ranked)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Analyze spatial distribution of conditions across the watershed (Map it!)</a:t>
            </a:r>
          </a:p>
        </p:txBody>
      </p:sp>
    </p:spTree>
    <p:extLst>
      <p:ext uri="{BB962C8B-B14F-4D97-AF65-F5344CB8AC3E}">
        <p14:creationId xmlns:p14="http://schemas.microsoft.com/office/powerpoint/2010/main" val="5947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66" y="138549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Start with: Geomorphic Classification of watershed using River Styles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3575" r="13614" b="3612"/>
          <a:stretch/>
        </p:blipFill>
        <p:spPr>
          <a:xfrm>
            <a:off x="2284504" y="1464112"/>
            <a:ext cx="5207000" cy="5196108"/>
          </a:xfrm>
        </p:spPr>
      </p:pic>
    </p:spTree>
    <p:extLst>
      <p:ext uri="{BB962C8B-B14F-4D97-AF65-F5344CB8AC3E}">
        <p14:creationId xmlns:p14="http://schemas.microsoft.com/office/powerpoint/2010/main" val="22165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374" y="308482"/>
            <a:ext cx="7886700" cy="822651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+mn-lt"/>
              </a:rPr>
              <a:t>1. </a:t>
            </a:r>
            <a:r>
              <a:rPr lang="en-US" sz="3200" b="1" dirty="0" smtClean="0">
                <a:latin typeface="+mn-lt"/>
              </a:rPr>
              <a:t>Capacity</a:t>
            </a:r>
            <a:r>
              <a:rPr lang="en-US" sz="3200" dirty="0" smtClean="0">
                <a:latin typeface="+mn-lt"/>
              </a:rPr>
              <a:t> for each stream to </a:t>
            </a:r>
            <a:r>
              <a:rPr lang="en-US" sz="3200" b="1" dirty="0" smtClean="0">
                <a:latin typeface="+mn-lt"/>
              </a:rPr>
              <a:t>adjust</a:t>
            </a:r>
            <a:r>
              <a:rPr lang="en-US" sz="3200" dirty="0" smtClean="0">
                <a:latin typeface="+mn-lt"/>
              </a:rPr>
              <a:t> its bed and floodplain..		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374350"/>
              </p:ext>
            </p:extLst>
          </p:nvPr>
        </p:nvGraphicFramePr>
        <p:xfrm>
          <a:off x="628650" y="1256941"/>
          <a:ext cx="7886699" cy="5012436"/>
        </p:xfrm>
        <a:graphic>
          <a:graphicData uri="http://schemas.openxmlformats.org/drawingml/2006/table">
            <a:tbl>
              <a:tblPr firstRow="1" firstCol="1" bandRow="1"/>
              <a:tblGrid>
                <a:gridCol w="2349219"/>
                <a:gridCol w="1254766"/>
                <a:gridCol w="598455"/>
                <a:gridCol w="523335"/>
                <a:gridCol w="1077023"/>
                <a:gridCol w="2083901"/>
              </a:tblGrid>
              <a:tr h="4181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River Style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Channel Attributes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Channel Planform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Bed Character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Capacity for Adjustment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Confined Valley settings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Steep Headwaters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Steep Ephemeral Hillslope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Confined Valley Bedrock River (intermittent)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 Cascade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Confined Valley with Floodplain Pockets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Entrenched Bedrock Canyon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Unconfined Valley Settings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Intact Valley Fill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Alluvial Meandering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Meadow Meandering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Partly Confined Valley Settings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Sinuosity Gravel Anabranch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Bedrock-Controlled Elongate Floodplain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Pool Riffle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 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Meandering Planform Controlled Floodplain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Minimal or no adjustment potential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93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Localized adjustment potential 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93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Significant adjustment potential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D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61685" y="5000879"/>
            <a:ext cx="1885444" cy="122189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ular Callout 4"/>
          <p:cNvSpPr/>
          <p:nvPr/>
        </p:nvSpPr>
        <p:spPr>
          <a:xfrm rot="5400000">
            <a:off x="5927415" y="4422298"/>
            <a:ext cx="1186656" cy="2689429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24559" y="5244951"/>
            <a:ext cx="2451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river types can adjust significantly more than others….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1848</TotalTime>
  <Words>1777</Words>
  <Application>Microsoft Office PowerPoint</Application>
  <PresentationFormat>On-screen Show (4:3)</PresentationFormat>
  <Paragraphs>333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MS Mincho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What is/are River Styles?</vt:lpstr>
      <vt:lpstr>Why River Styles?</vt:lpstr>
      <vt:lpstr>With River Styles, There is some Classification…. </vt:lpstr>
      <vt:lpstr>Geomorphic Condition assessment is a key step to developing Strategic Tributary Habitat improvement plans</vt:lpstr>
      <vt:lpstr>Geomorphic Condition of CHaMP Streams..</vt:lpstr>
      <vt:lpstr>Steps for creating Geomorphic Condition Maps using River Styles</vt:lpstr>
      <vt:lpstr>Start with: Geomorphic Classification of watershed using River Styles</vt:lpstr>
      <vt:lpstr>1. Capacity for each stream to adjust its bed and floodplain..  </vt:lpstr>
      <vt:lpstr>Reach sensitivity to disturbance effects is dictated by Adjustment Capacity..</vt:lpstr>
      <vt:lpstr>Relevant “Geo-indicators” measure the Geomorphic Condition of reaches…</vt:lpstr>
      <vt:lpstr>2. Evolution diagrams depict reach history, and pathways of adjustment for each River Style…</vt:lpstr>
      <vt:lpstr>3. Reference condition: the most intact reach of each River Style found in the Watershed</vt:lpstr>
      <vt:lpstr>4. Each reach is evaluated in context of the reference condition..and ranked</vt:lpstr>
      <vt:lpstr>5. Geomorphic Condition of streams, by River Style reach, Middle Fork John Day Watershed </vt:lpstr>
      <vt:lpstr>Geomorphic Condition assessments set the stage for…</vt:lpstr>
      <vt:lpstr>Geomorphic Recovery potential informs Tributary Improvement Actions, leads to strategic Management planning</vt:lpstr>
      <vt:lpstr>Geomorphic Recovery Potential of CHaMP Streams..</vt:lpstr>
      <vt:lpstr>Steps for creating Geomorphic Recovery Potential Maps using River Styles</vt:lpstr>
      <vt:lpstr>1a. Trajectory of river change…(step one)</vt:lpstr>
      <vt:lpstr>1b. Trajectory of river change…(step two)</vt:lpstr>
      <vt:lpstr>2. Assess Recovery Potential </vt:lpstr>
      <vt:lpstr>Factors influencing Recovery Potential…</vt:lpstr>
      <vt:lpstr>A decision tree for Recovery Potential..</vt:lpstr>
      <vt:lpstr>Recovery Potential of streams, by reach, Middle Fork John Day Watershed</vt:lpstr>
      <vt:lpstr>Strategic Management Plans draw on Geomorphic Assessment phases, informs Project Designs…</vt:lpstr>
      <vt:lpstr>Steps for creating a Tributary Habitat Improvement Plans using the River Styles Framework</vt:lpstr>
      <vt:lpstr>1. A Catchment-Framed Physical Vision</vt:lpstr>
      <vt:lpstr>2. Identify Target Conditions for River Rehabilitation and determine the Required Intervention</vt:lpstr>
      <vt:lpstr>3a. Prioritization of action for river reaches based on Geomorphic Condition and Recovery Potential  </vt:lpstr>
      <vt:lpstr>3b. Prioritization of Management Reaches in the upper Middle Fork John Day River</vt:lpstr>
      <vt:lpstr>Take Homes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2 - 07 - River Styles - Joe Wheaton</dc:title>
  <dc:creator>marthaj</dc:creator>
  <cp:lastModifiedBy>Joseph Wheaton</cp:lastModifiedBy>
  <cp:revision>90</cp:revision>
  <cp:lastPrinted>2014-02-18T16:47:33Z</cp:lastPrinted>
  <dcterms:created xsi:type="dcterms:W3CDTF">2014-02-18T15:57:48Z</dcterms:created>
  <dcterms:modified xsi:type="dcterms:W3CDTF">2014-02-26T15:52:22Z</dcterms:modified>
</cp:coreProperties>
</file>