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2" r:id="rId2"/>
    <p:sldId id="338" r:id="rId3"/>
    <p:sldId id="339" r:id="rId4"/>
    <p:sldId id="340" r:id="rId5"/>
    <p:sldId id="342" r:id="rId6"/>
    <p:sldId id="323" r:id="rId7"/>
    <p:sldId id="332" r:id="rId8"/>
    <p:sldId id="325" r:id="rId9"/>
    <p:sldId id="335" r:id="rId10"/>
    <p:sldId id="284" r:id="rId11"/>
    <p:sldId id="316" r:id="rId12"/>
    <p:sldId id="321" r:id="rId13"/>
    <p:sldId id="279" r:id="rId14"/>
    <p:sldId id="266" r:id="rId15"/>
    <p:sldId id="313" r:id="rId16"/>
    <p:sldId id="276" r:id="rId17"/>
    <p:sldId id="351" r:id="rId18"/>
    <p:sldId id="281" r:id="rId19"/>
    <p:sldId id="344" r:id="rId20"/>
    <p:sldId id="345" r:id="rId21"/>
    <p:sldId id="267" r:id="rId22"/>
    <p:sldId id="300" r:id="rId23"/>
    <p:sldId id="301" r:id="rId24"/>
    <p:sldId id="343" r:id="rId25"/>
    <p:sldId id="346" r:id="rId26"/>
    <p:sldId id="347" r:id="rId27"/>
    <p:sldId id="348" r:id="rId28"/>
    <p:sldId id="277" r:id="rId29"/>
    <p:sldId id="268" r:id="rId30"/>
    <p:sldId id="327" r:id="rId31"/>
    <p:sldId id="336" r:id="rId32"/>
    <p:sldId id="350" r:id="rId33"/>
    <p:sldId id="270" r:id="rId34"/>
    <p:sldId id="272" r:id="rId35"/>
    <p:sldId id="271" r:id="rId36"/>
    <p:sldId id="352" r:id="rId37"/>
    <p:sldId id="297" r:id="rId38"/>
    <p:sldId id="317" r:id="rId39"/>
    <p:sldId id="322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800"/>
    <a:srgbClr val="E60000"/>
    <a:srgbClr val="FFFF00"/>
    <a:srgbClr val="FFFFFF"/>
    <a:srgbClr val="7F7F7F"/>
    <a:srgbClr val="9CA8FE"/>
    <a:srgbClr val="8C9AFE"/>
    <a:srgbClr val="8BA9FF"/>
    <a:srgbClr val="7297EA"/>
    <a:srgbClr val="1C5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78648" autoAdjust="0"/>
  </p:normalViewPr>
  <p:slideViewPr>
    <p:cSldViewPr snapToGrid="0">
      <p:cViewPr>
        <p:scale>
          <a:sx n="125" d="100"/>
          <a:sy n="125" d="100"/>
        </p:scale>
        <p:origin x="624" y="25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notesViewPr>
    <p:cSldViewPr snapToGrid="0">
      <p:cViewPr varScale="1">
        <p:scale>
          <a:sx n="80" d="100"/>
          <a:sy n="80" d="100"/>
        </p:scale>
        <p:origin x="-2794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F6B5-29E0-415D-8204-0672C1787B44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FB0C-6D62-4376-8522-61313246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0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ISEMP data used: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trap and fish sampling (abundance data),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PIT tagging data (survival and movement)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Champ data (planned):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site temperature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side channel measurements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bankfull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width /depth ratio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LWD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pool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Time series</a:t>
            </a:r>
            <a:r>
              <a:rPr lang="en-US" baseline="0" dirty="0" smtClean="0"/>
              <a:t> of mark-recapture data in many watersheds facilitate the development of survival-habitat relationships at segment </a:t>
            </a:r>
            <a:r>
              <a:rPr lang="en-US" baseline="0" dirty="0" err="1" smtClean="0"/>
              <a:t>segment</a:t>
            </a:r>
            <a:r>
              <a:rPr lang="en-US" baseline="0" dirty="0" smtClean="0"/>
              <a:t> scale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example in the </a:t>
            </a:r>
            <a:r>
              <a:rPr lang="en-US" baseline="0" dirty="0" err="1" smtClean="0"/>
              <a:t>Entiat</a:t>
            </a:r>
            <a:r>
              <a:rPr lang="en-US" baseline="0" dirty="0" smtClean="0"/>
              <a:t>: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Higher survival in upper valley segments of mainstem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3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Higher survival in upper valley segments of mainstem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3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 collections by ISEMP and IDFG (Mark-recapture, depletion, screw traps and weirs).  Pit arrays operated by ISEMP, IDFG, and Nez Pierce tribe.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  <a:p>
            <a:r>
              <a:rPr lang="en-US" dirty="0" smtClean="0"/>
              <a:t>Linking life</a:t>
            </a:r>
            <a:r>
              <a:rPr lang="en-US" baseline="0" dirty="0" smtClean="0"/>
              <a:t> stage survival to habitat is tricky because survival estimates are usually made at broader scales than habitat is measured.  We linked survival from </a:t>
            </a:r>
            <a:r>
              <a:rPr lang="en-US" baseline="0" dirty="0" err="1" smtClean="0"/>
              <a:t>tribs</a:t>
            </a:r>
            <a:r>
              <a:rPr lang="en-US" baseline="0" dirty="0" smtClean="0"/>
              <a:t> to GRTS rollup of habitat for a suite of metrics.  These functional relationships can then be used to predict potential survival in disconnected </a:t>
            </a:r>
            <a:r>
              <a:rPr lang="en-US" baseline="0" dirty="0" err="1" smtClean="0"/>
              <a:t>tribs</a:t>
            </a:r>
            <a:r>
              <a:rPr lang="en-US" baseline="0" dirty="0" smtClean="0"/>
              <a:t>, which may allow prioritization of future reconnections.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Species????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638E-AAAF-4B10-92E4-A3E0614EFD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5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CHaMP data:</a:t>
            </a:r>
          </a:p>
          <a:p>
            <a:r>
              <a:rPr lang="en-US" dirty="0" smtClean="0"/>
              <a:t>     temperature measurements</a:t>
            </a:r>
          </a:p>
          <a:p>
            <a:r>
              <a:rPr lang="en-US" baseline="0" dirty="0" smtClean="0"/>
              <a:t>     currently drift samples (potential for productivity modeling)</a:t>
            </a:r>
            <a:endParaRPr lang="en-US" dirty="0" smtClean="0"/>
          </a:p>
          <a:p>
            <a:r>
              <a:rPr lang="en-US" dirty="0" smtClean="0"/>
              <a:t>ISEMP data:</a:t>
            </a:r>
          </a:p>
          <a:p>
            <a:r>
              <a:rPr lang="en-US" baseline="0" dirty="0" smtClean="0"/>
              <a:t>     Mark-Recapture fish monitoring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8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Calibrate model to recent Spring Chinook population dynamics from ISEMP  and USFWS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Spring Chinook model: 3 area model representing valley segments 1,2, and 3 (along with Mad River), areas connected by movement of </a:t>
            </a:r>
            <a:r>
              <a:rPr lang="en-US" sz="1200" dirty="0" err="1" smtClean="0"/>
              <a:t>spawners</a:t>
            </a:r>
            <a:r>
              <a:rPr lang="en-US" sz="1200" dirty="0" smtClean="0"/>
              <a:t> and </a:t>
            </a:r>
            <a:r>
              <a:rPr lang="en-US" sz="1200" dirty="0" err="1" smtClean="0"/>
              <a:t>parr</a:t>
            </a:r>
            <a:r>
              <a:rPr lang="en-US" sz="1200" dirty="0" smtClean="0"/>
              <a:t> stages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0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restoration actions in Lemhi are reconnections of tributaries.  To data, we have reconnected 5 </a:t>
            </a:r>
            <a:r>
              <a:rPr lang="en-US" dirty="0" err="1" smtClean="0"/>
              <a:t>tribs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Following reconnection steelhead and</a:t>
            </a:r>
            <a:r>
              <a:rPr lang="en-US" baseline="0" dirty="0" smtClean="0"/>
              <a:t> chinook </a:t>
            </a:r>
            <a:r>
              <a:rPr lang="en-US" dirty="0" err="1" smtClean="0"/>
              <a:t>spawners</a:t>
            </a:r>
            <a:r>
              <a:rPr lang="en-US" dirty="0" smtClean="0"/>
              <a:t> and productivity (</a:t>
            </a:r>
            <a:r>
              <a:rPr lang="en-US" dirty="0" err="1" smtClean="0"/>
              <a:t>smolts</a:t>
            </a:r>
            <a:r>
              <a:rPr lang="en-US" baseline="0" dirty="0" smtClean="0"/>
              <a:t> per adult) </a:t>
            </a:r>
            <a:r>
              <a:rPr lang="en-US" dirty="0" smtClean="0"/>
              <a:t>increased.</a:t>
            </a:r>
            <a:r>
              <a:rPr lang="en-US" baseline="0" dirty="0" smtClean="0"/>
              <a:t>  Chinook do not spawn in Bohannon and Kenney Cr.  and only use a small portion of Big Timber and Canyon Cr.  Hence, their increase was not as large.</a:t>
            </a:r>
          </a:p>
          <a:p>
            <a:r>
              <a:rPr lang="en-US" baseline="0" dirty="0" smtClean="0"/>
              <a:t>Reconnection of </a:t>
            </a:r>
            <a:r>
              <a:rPr lang="en-US" baseline="0" dirty="0" err="1" smtClean="0"/>
              <a:t>tribs</a:t>
            </a:r>
            <a:r>
              <a:rPr lang="en-US" baseline="0" dirty="0" smtClean="0"/>
              <a:t> assumes access to available habitat is a limiting factor.  Next step is to link finer scale habitat to life stage specific capacity and survival.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22% increase in available habitat (directly turn the carrying capacity dial)??</a:t>
            </a:r>
          </a:p>
          <a:p>
            <a:r>
              <a:rPr lang="en-US" baseline="0" dirty="0" smtClean="0"/>
              <a:t>30 % increase in wetted area, 18 % increase in pool area</a:t>
            </a:r>
          </a:p>
          <a:p>
            <a:r>
              <a:rPr lang="en-US" baseline="0" dirty="0" smtClean="0"/>
              <a:t>10 % increase in </a:t>
            </a:r>
            <a:r>
              <a:rPr lang="en-US" baseline="0" dirty="0" err="1" smtClean="0"/>
              <a:t>smolts</a:t>
            </a:r>
            <a:r>
              <a:rPr lang="en-US" baseline="0" dirty="0" smtClean="0"/>
              <a:t>/adult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638E-AAAF-4B10-92E4-A3E0614EFD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66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restoration actions in Lemhi are reconnections of tributaries.  To data, we have reconnected 5 </a:t>
            </a:r>
            <a:r>
              <a:rPr lang="en-US" dirty="0" err="1" smtClean="0"/>
              <a:t>tribs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Following reconnection steelhead and</a:t>
            </a:r>
            <a:r>
              <a:rPr lang="en-US" baseline="0" dirty="0" smtClean="0"/>
              <a:t> chinook </a:t>
            </a:r>
            <a:r>
              <a:rPr lang="en-US" dirty="0" err="1" smtClean="0"/>
              <a:t>spawners</a:t>
            </a:r>
            <a:r>
              <a:rPr lang="en-US" dirty="0" smtClean="0"/>
              <a:t> and productivity (</a:t>
            </a:r>
            <a:r>
              <a:rPr lang="en-US" dirty="0" err="1" smtClean="0"/>
              <a:t>smolts</a:t>
            </a:r>
            <a:r>
              <a:rPr lang="en-US" baseline="0" dirty="0" smtClean="0"/>
              <a:t> per adult) </a:t>
            </a:r>
            <a:r>
              <a:rPr lang="en-US" dirty="0" smtClean="0"/>
              <a:t>increased.</a:t>
            </a:r>
            <a:r>
              <a:rPr lang="en-US" baseline="0" dirty="0" smtClean="0"/>
              <a:t>  Chinook do not spawn in Bohannon and Kenney Cr.  and only use a small portion of Big Timber and Canyon Cr.  Hence, their increase was not as large.</a:t>
            </a:r>
          </a:p>
          <a:p>
            <a:r>
              <a:rPr lang="en-US" baseline="0" dirty="0" smtClean="0"/>
              <a:t>Reconnection of </a:t>
            </a:r>
            <a:r>
              <a:rPr lang="en-US" baseline="0" dirty="0" err="1" smtClean="0"/>
              <a:t>tribs</a:t>
            </a:r>
            <a:r>
              <a:rPr lang="en-US" baseline="0" dirty="0" smtClean="0"/>
              <a:t> assumes access to available habitat is a limiting factor.  Next step is to link finer scale habitat to life stage specific capacity and survival.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Restoration targets 4% increase in </a:t>
            </a:r>
            <a:r>
              <a:rPr lang="en-US" baseline="0" dirty="0" err="1" smtClean="0"/>
              <a:t>smolt</a:t>
            </a:r>
            <a:r>
              <a:rPr lang="en-US" baseline="0" dirty="0" smtClean="0"/>
              <a:t>/adult survival for steelhead, 7% increase for Chinook</a:t>
            </a:r>
          </a:p>
          <a:p>
            <a:endParaRPr lang="en-US" baseline="0" dirty="0" smtClean="0"/>
          </a:p>
          <a:p>
            <a:r>
              <a:rPr lang="en-US" baseline="0" dirty="0" smtClean="0"/>
              <a:t>30 % increase in wetted area, 18 % increase in pool area</a:t>
            </a:r>
          </a:p>
          <a:p>
            <a:r>
              <a:rPr lang="en-US" baseline="0" dirty="0" smtClean="0"/>
              <a:t>10 % increase in </a:t>
            </a:r>
            <a:r>
              <a:rPr lang="en-US" baseline="0" dirty="0" err="1" smtClean="0"/>
              <a:t>smolts</a:t>
            </a:r>
            <a:r>
              <a:rPr lang="en-US" baseline="0" dirty="0" smtClean="0"/>
              <a:t>/adult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638E-AAAF-4B10-92E4-A3E0614EFD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66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80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80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8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 smtClean="0"/>
              <a:t>Many concurrent efforts occurring to model </a:t>
            </a:r>
            <a:r>
              <a:rPr lang="en-US" sz="1600" dirty="0" err="1" smtClean="0"/>
              <a:t>hydrosystem</a:t>
            </a:r>
            <a:r>
              <a:rPr lang="en-US" sz="1600" dirty="0" smtClean="0"/>
              <a:t> and adult components</a:t>
            </a:r>
          </a:p>
          <a:p>
            <a:pPr lvl="2"/>
            <a:r>
              <a:rPr lang="en-US" sz="1600" dirty="0" smtClean="0"/>
              <a:t>Typically either account for juvenile either through expert opinion or basic egg to </a:t>
            </a:r>
            <a:r>
              <a:rPr lang="en-US" sz="1600" dirty="0" err="1" smtClean="0"/>
              <a:t>smolt</a:t>
            </a:r>
            <a:r>
              <a:rPr lang="en-US" sz="1600" dirty="0" smtClean="0"/>
              <a:t> survival estimates</a:t>
            </a:r>
          </a:p>
          <a:p>
            <a:pPr lvl="1"/>
            <a:r>
              <a:rPr lang="en-US" sz="1600" dirty="0" smtClean="0"/>
              <a:t>Primary focus of our work has been on the modeling the freshwater component of the lifecycle</a:t>
            </a:r>
          </a:p>
          <a:p>
            <a:pPr lvl="2"/>
            <a:r>
              <a:rPr lang="en-US" sz="1600" dirty="0" smtClean="0"/>
              <a:t>A primary focus has been to explicitly link freshwater habitat to salmonid production and capacity to develop means by which to evaluate management options in freshwater </a:t>
            </a:r>
            <a:r>
              <a:rPr lang="en-US" sz="1600" dirty="0" err="1" smtClean="0"/>
              <a:t>habiats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BFBF-5CA9-4D44-A488-185D48FB5E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4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8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Per UC RTT target conditions for pools, increase number of pools 7 to 8 times in lower </a:t>
            </a:r>
            <a:r>
              <a:rPr lang="en-US" sz="2400" dirty="0" err="1" smtClean="0"/>
              <a:t>Entiat</a:t>
            </a:r>
            <a:r>
              <a:rPr lang="en-US" sz="2400" dirty="0" smtClean="0"/>
              <a:t> (0.5/mile to 3.5-4.0/mile).</a:t>
            </a:r>
          </a:p>
          <a:p>
            <a:pPr lvl="1"/>
            <a:r>
              <a:rPr lang="en-US" sz="2000" dirty="0" smtClean="0"/>
              <a:t>Roughly equal to density of pool habitat in upper </a:t>
            </a:r>
            <a:r>
              <a:rPr lang="en-US" sz="2000" dirty="0" err="1" smtClean="0"/>
              <a:t>Entiat</a:t>
            </a:r>
            <a:r>
              <a:rPr lang="en-US" sz="2000" dirty="0" smtClean="0"/>
              <a:t>, where survival is 50% to 300% greater.</a:t>
            </a:r>
          </a:p>
          <a:p>
            <a:pPr lvl="1"/>
            <a:r>
              <a:rPr lang="en-US" sz="2000" dirty="0" smtClean="0"/>
              <a:t>Assume 75% increase in survival from current, baseline survival of juvenile </a:t>
            </a:r>
            <a:r>
              <a:rPr lang="en-US" sz="2000" dirty="0" err="1" smtClean="0"/>
              <a:t>parr</a:t>
            </a:r>
            <a:r>
              <a:rPr lang="en-US" sz="2000" dirty="0" smtClean="0"/>
              <a:t> to 0.30 to 0.52.</a:t>
            </a:r>
          </a:p>
          <a:p>
            <a:pPr lvl="1"/>
            <a:r>
              <a:rPr lang="en-US" sz="2000" b="1" dirty="0" smtClean="0"/>
              <a:t>Very preliminary results:</a:t>
            </a:r>
            <a:r>
              <a:rPr lang="en-US" sz="2000" dirty="0" smtClean="0"/>
              <a:t> increase of 60 to 140 </a:t>
            </a:r>
            <a:r>
              <a:rPr lang="en-US" sz="2000" dirty="0" err="1" smtClean="0"/>
              <a:t>spawners</a:t>
            </a:r>
            <a:r>
              <a:rPr lang="en-US" sz="2000" dirty="0" smtClean="0"/>
              <a:t> per year (dependent on assumed life-stage specific parameters such as carrying capacity, movement, etc.) – these numbers will likely change with further model development.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9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Per UC RTT target conditions for pools, increase number of pools 7 to 8 times in lower </a:t>
            </a:r>
            <a:r>
              <a:rPr lang="en-US" sz="2400" dirty="0" err="1" smtClean="0"/>
              <a:t>Entiat</a:t>
            </a:r>
            <a:r>
              <a:rPr lang="en-US" sz="2400" dirty="0" smtClean="0"/>
              <a:t> (0.5/mile to 3.5-4.0/mile).</a:t>
            </a:r>
          </a:p>
          <a:p>
            <a:pPr lvl="1"/>
            <a:r>
              <a:rPr lang="en-US" sz="2000" dirty="0" smtClean="0"/>
              <a:t>Roughly equal to density of pool habitat in upper </a:t>
            </a:r>
            <a:r>
              <a:rPr lang="en-US" sz="2000" dirty="0" err="1" smtClean="0"/>
              <a:t>Entiat</a:t>
            </a:r>
            <a:r>
              <a:rPr lang="en-US" sz="2000" dirty="0" smtClean="0"/>
              <a:t>, where survival is 50% to 300% greater.</a:t>
            </a:r>
          </a:p>
          <a:p>
            <a:pPr lvl="1"/>
            <a:r>
              <a:rPr lang="en-US" sz="2000" dirty="0" smtClean="0"/>
              <a:t>Assume 75% increase in survival from current, baseline survival of juvenile </a:t>
            </a:r>
            <a:r>
              <a:rPr lang="en-US" sz="2000" dirty="0" err="1" smtClean="0"/>
              <a:t>parr</a:t>
            </a:r>
            <a:r>
              <a:rPr lang="en-US" sz="2000" dirty="0" smtClean="0"/>
              <a:t> to 0.30 to 0.52.</a:t>
            </a:r>
          </a:p>
          <a:p>
            <a:pPr lvl="1"/>
            <a:r>
              <a:rPr lang="en-US" sz="2000" b="1" dirty="0" smtClean="0"/>
              <a:t>Very preliminary results:</a:t>
            </a:r>
            <a:r>
              <a:rPr lang="en-US" sz="2000" dirty="0" smtClean="0"/>
              <a:t> increase of 60 to 140 </a:t>
            </a:r>
            <a:r>
              <a:rPr lang="en-US" sz="2000" dirty="0" err="1" smtClean="0"/>
              <a:t>spawners</a:t>
            </a:r>
            <a:r>
              <a:rPr lang="en-US" sz="2000" dirty="0" smtClean="0"/>
              <a:t> per year (dependent on assumed life-stage specific parameters such as carrying capacity, movement, etc.) – these numbers will likely change with further model development.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87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Per UC RTT target conditions for pools, increase number of pools 7 to 8 times in lower </a:t>
            </a:r>
            <a:r>
              <a:rPr lang="en-US" sz="2400" dirty="0" err="1" smtClean="0"/>
              <a:t>Entiat</a:t>
            </a:r>
            <a:r>
              <a:rPr lang="en-US" sz="2400" dirty="0" smtClean="0"/>
              <a:t> (0.5/mile to 3.5-4.0/mile).</a:t>
            </a:r>
          </a:p>
          <a:p>
            <a:pPr lvl="1"/>
            <a:r>
              <a:rPr lang="en-US" sz="2000" dirty="0" smtClean="0"/>
              <a:t>Roughly equal to density of pool habitat in upper </a:t>
            </a:r>
            <a:r>
              <a:rPr lang="en-US" sz="2000" dirty="0" err="1" smtClean="0"/>
              <a:t>Entiat</a:t>
            </a:r>
            <a:r>
              <a:rPr lang="en-US" sz="2000" dirty="0" smtClean="0"/>
              <a:t>, where survival is 50% to 300% greater.</a:t>
            </a:r>
          </a:p>
          <a:p>
            <a:pPr lvl="1"/>
            <a:r>
              <a:rPr lang="en-US" sz="2000" dirty="0" smtClean="0"/>
              <a:t>Assume 75% increase in survival from current, baseline survival of juvenile </a:t>
            </a:r>
            <a:r>
              <a:rPr lang="en-US" sz="2000" dirty="0" err="1" smtClean="0"/>
              <a:t>parr</a:t>
            </a:r>
            <a:r>
              <a:rPr lang="en-US" sz="2000" dirty="0" smtClean="0"/>
              <a:t> to 0.30 to 0.52.</a:t>
            </a:r>
          </a:p>
          <a:p>
            <a:pPr lvl="1"/>
            <a:r>
              <a:rPr lang="en-US" sz="2000" b="1" dirty="0" smtClean="0"/>
              <a:t>Very preliminary results:</a:t>
            </a:r>
            <a:r>
              <a:rPr lang="en-US" sz="2000" dirty="0" smtClean="0"/>
              <a:t> increase of 60 to 140 </a:t>
            </a:r>
            <a:r>
              <a:rPr lang="en-US" sz="2000" dirty="0" err="1" smtClean="0"/>
              <a:t>spawners</a:t>
            </a:r>
            <a:r>
              <a:rPr lang="en-US" sz="2000" dirty="0" smtClean="0"/>
              <a:t> per year (dependent on assumed life-stage specific parameters such as carrying capacity, movement, etc.) – these numbers will likely change with further model development.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83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Per UC RTT target conditions for pools, increase number of pools 7 to 8 times in lower </a:t>
            </a:r>
            <a:r>
              <a:rPr lang="en-US" sz="2400" dirty="0" err="1" smtClean="0"/>
              <a:t>Entiat</a:t>
            </a:r>
            <a:r>
              <a:rPr lang="en-US" sz="2400" dirty="0" smtClean="0"/>
              <a:t> (0.5/mile to 3.5-4.0/mile).</a:t>
            </a:r>
          </a:p>
          <a:p>
            <a:pPr lvl="1"/>
            <a:r>
              <a:rPr lang="en-US" sz="2000" dirty="0" smtClean="0"/>
              <a:t>Roughly equal to density of pool habitat in upper </a:t>
            </a:r>
            <a:r>
              <a:rPr lang="en-US" sz="2000" dirty="0" err="1" smtClean="0"/>
              <a:t>Entiat</a:t>
            </a:r>
            <a:r>
              <a:rPr lang="en-US" sz="2000" dirty="0" smtClean="0"/>
              <a:t>, where survival is 50% to 300% greater.</a:t>
            </a:r>
          </a:p>
          <a:p>
            <a:pPr lvl="1"/>
            <a:r>
              <a:rPr lang="en-US" sz="2000" dirty="0" smtClean="0"/>
              <a:t>Assume 75% increase in survival from current, baseline survival of juvenile </a:t>
            </a:r>
            <a:r>
              <a:rPr lang="en-US" sz="2000" dirty="0" err="1" smtClean="0"/>
              <a:t>parr</a:t>
            </a:r>
            <a:r>
              <a:rPr lang="en-US" sz="2000" dirty="0" smtClean="0"/>
              <a:t> to 0.30 to 0.52.</a:t>
            </a:r>
          </a:p>
          <a:p>
            <a:pPr lvl="1"/>
            <a:r>
              <a:rPr lang="en-US" sz="2000" b="1" dirty="0" smtClean="0"/>
              <a:t>Very preliminary results:</a:t>
            </a:r>
            <a:r>
              <a:rPr lang="en-US" sz="2000" dirty="0" smtClean="0"/>
              <a:t> increase of 60 to 140 </a:t>
            </a:r>
            <a:r>
              <a:rPr lang="en-US" sz="2000" dirty="0" err="1" smtClean="0"/>
              <a:t>spawners</a:t>
            </a:r>
            <a:r>
              <a:rPr lang="en-US" sz="2000" dirty="0" smtClean="0"/>
              <a:t> per year (dependent on assumed life-stage specific parameters such as carrying capacity, movement, etc.) – these numbers will likely change with further model development.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4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possible as these relationships are based on mechanistic understandings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6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possible as these relationships are based on mechanistic understandings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6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possible as these relationships are based on mechanistic understandings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6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Given the restoration planning produces usable predictions about fish response (needed to play games with LCM)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can project population response to manipulation (implemented in year 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make predictions when we might observe fish response or when response might extend beyond the pre-treatment range of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6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Following implementation, we can monitor fish populations and update LCM with the actual response (not just predicted show in last slide in orange)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Here green dot represents time when new estimates are available to improve LCM predictions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BFBF-5CA9-4D44-A488-185D48FB5E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4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new parameter estimates we and improve predictions about the ultimate response of fish populations/effectiveness of actions and inform predictions about when we might reach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6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possible as these relationships are based on mechanistic understandings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6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use life cycle model to assess with different restoration scenarios,</a:t>
            </a:r>
            <a:r>
              <a:rPr lang="en-US" baseline="0" dirty="0" smtClean="0"/>
              <a:t> individually and combinations.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638E-AAAF-4B10-92E4-A3E0614EFD3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5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</a:t>
            </a:r>
            <a:r>
              <a:rPr lang="en-US" baseline="0" dirty="0" smtClean="0"/>
              <a:t> using a network or PIT tag arrays and rotary screw traps coupled with intensive monitoring to assess population structure, demographics, and movement probabilities.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638E-AAAF-4B10-92E4-A3E0614EFD3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1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BFBF-5CA9-4D44-A488-185D48FB5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Champ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4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fish tell us where the good habitat is. </a:t>
            </a:r>
          </a:p>
          <a:p>
            <a:endParaRPr lang="en-US" dirty="0" smtClean="0"/>
          </a:p>
          <a:p>
            <a:r>
              <a:rPr lang="en-US" dirty="0" smtClean="0"/>
              <a:t>Quantity of habitat can be assessed at fine scales based on location of fish capture/recapture.  Because</a:t>
            </a:r>
            <a:r>
              <a:rPr lang="en-US" baseline="0" dirty="0" smtClean="0"/>
              <a:t> we are beginning to survey fish in a continuous framework</a:t>
            </a:r>
            <a:r>
              <a:rPr lang="en-US" dirty="0" smtClean="0"/>
              <a:t>, we can scale up potential capacity</a:t>
            </a:r>
            <a:r>
              <a:rPr lang="en-US" baseline="0" dirty="0" smtClean="0"/>
              <a:t> from champ surveys.  </a:t>
            </a:r>
          </a:p>
          <a:p>
            <a:endParaRPr lang="en-US" baseline="0" dirty="0" smtClean="0"/>
          </a:p>
          <a:p>
            <a:r>
              <a:rPr lang="en-US" dirty="0" smtClean="0"/>
              <a:t>CHaMP data:</a:t>
            </a:r>
          </a:p>
          <a:p>
            <a:r>
              <a:rPr lang="en-US" dirty="0" smtClean="0"/>
              <a:t>     </a:t>
            </a:r>
          </a:p>
          <a:p>
            <a:r>
              <a:rPr lang="en-US" dirty="0" smtClean="0"/>
              <a:t>     </a:t>
            </a:r>
          </a:p>
          <a:p>
            <a:r>
              <a:rPr lang="en-US" dirty="0" smtClean="0"/>
              <a:t>ISEMP data:</a:t>
            </a:r>
          </a:p>
          <a:p>
            <a:r>
              <a:rPr lang="en-US" baseline="0" dirty="0" smtClean="0"/>
              <a:t>     Fish abundance, mark-resight data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638E-AAAF-4B10-92E4-A3E0614EFD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5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CHaMP data:</a:t>
            </a:r>
          </a:p>
          <a:p>
            <a:r>
              <a:rPr lang="en-US" dirty="0" smtClean="0"/>
              <a:t>     DEM</a:t>
            </a:r>
          </a:p>
          <a:p>
            <a:r>
              <a:rPr lang="en-US" dirty="0" smtClean="0"/>
              <a:t>     Water temp</a:t>
            </a:r>
          </a:p>
          <a:p>
            <a:r>
              <a:rPr lang="en-US" dirty="0" smtClean="0"/>
              <a:t>     Invertebrate Sampling</a:t>
            </a:r>
          </a:p>
          <a:p>
            <a:r>
              <a:rPr lang="en-US" dirty="0" smtClean="0"/>
              <a:t>ISEMP data:</a:t>
            </a:r>
          </a:p>
          <a:p>
            <a:r>
              <a:rPr lang="en-US" baseline="0" dirty="0" smtClean="0"/>
              <a:t>     Fish sample data (age/size distribution), fish abundance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FB0C-6D62-4376-8522-613132461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8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7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jpeg"/><Relationship Id="rId7" Type="http://schemas.openxmlformats.org/officeDocument/2006/relationships/image" Target="../media/image4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7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jpeg"/><Relationship Id="rId7" Type="http://schemas.openxmlformats.org/officeDocument/2006/relationships/image" Target="../media/image4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7.pn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8428" y="271491"/>
            <a:ext cx="84600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Salmonid Life Cycle Model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9369" y="17427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CHaMP and ISEMP Analysis and Synthesis Workshop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Portland, Oregon – February 25</a:t>
            </a:r>
            <a:r>
              <a:rPr lang="en-US" sz="18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and 26</a:t>
            </a:r>
            <a:r>
              <a:rPr lang="en-US" sz="18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,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240" y="3487681"/>
            <a:ext cx="2434213" cy="676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682" y="3359633"/>
            <a:ext cx="1023551" cy="80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3742" y="3435707"/>
            <a:ext cx="3144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Presenter:</a:t>
            </a:r>
          </a:p>
          <a:p>
            <a:r>
              <a:rPr lang="en-US" sz="2200" dirty="0" smtClean="0">
                <a:latin typeface="+mj-lt"/>
              </a:rPr>
              <a:t>Carl Saunders</a:t>
            </a:r>
          </a:p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3742" y="4414928"/>
            <a:ext cx="53367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Collaborators:</a:t>
            </a:r>
          </a:p>
          <a:p>
            <a:r>
              <a:rPr lang="en-US" sz="2200" dirty="0" smtClean="0">
                <a:latin typeface="+mj-lt"/>
              </a:rPr>
              <a:t>Joe Benjamin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smtClean="0">
                <a:latin typeface="+mj-lt"/>
              </a:rPr>
              <a:t>James Murphy, </a:t>
            </a:r>
            <a:r>
              <a:rPr lang="en-US" sz="2200" dirty="0">
                <a:latin typeface="+mj-lt"/>
              </a:rPr>
              <a:t>and </a:t>
            </a:r>
            <a:r>
              <a:rPr lang="en-US" sz="2200" dirty="0" smtClean="0">
                <a:latin typeface="+mj-lt"/>
              </a:rPr>
              <a:t>Matt </a:t>
            </a:r>
            <a:r>
              <a:rPr lang="en-US" sz="2200" dirty="0" err="1" smtClean="0">
                <a:latin typeface="+mj-lt"/>
              </a:rPr>
              <a:t>Nahorniak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Integrating fish habitat: survival</a:t>
            </a:r>
            <a:endParaRPr lang="en-US" sz="3200" b="1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26117" y="1543929"/>
            <a:ext cx="3091766" cy="3770142"/>
            <a:chOff x="2588229" y="1279162"/>
            <a:chExt cx="3221123" cy="4285589"/>
          </a:xfrm>
        </p:grpSpPr>
        <p:pic>
          <p:nvPicPr>
            <p:cNvPr id="4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2588229" y="1279162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rved Left Arrow 4"/>
            <p:cNvSpPr/>
            <p:nvPr/>
          </p:nvSpPr>
          <p:spPr>
            <a:xfrm rot="1230288">
              <a:off x="4909020" y="2147157"/>
              <a:ext cx="900332" cy="336109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64141" y="1259839"/>
            <a:ext cx="6867383" cy="2309893"/>
            <a:chOff x="925337" y="1259839"/>
            <a:chExt cx="6867383" cy="2309893"/>
          </a:xfrm>
        </p:grpSpPr>
        <p:grpSp>
          <p:nvGrpSpPr>
            <p:cNvPr id="27" name="Group 26"/>
            <p:cNvGrpSpPr/>
            <p:nvPr/>
          </p:nvGrpSpPr>
          <p:grpSpPr>
            <a:xfrm>
              <a:off x="925337" y="1259839"/>
              <a:ext cx="6867383" cy="2286001"/>
              <a:chOff x="925337" y="1920239"/>
              <a:chExt cx="6867383" cy="228600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3" t="3306" r="1142" b="3272"/>
              <a:stretch/>
            </p:blipFill>
            <p:spPr bwMode="auto">
              <a:xfrm>
                <a:off x="1442720" y="1920239"/>
                <a:ext cx="6350000" cy="2286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 rot="16200000">
                <a:off x="639233" y="2849879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Survival</a:t>
                </a:r>
                <a:endParaRPr lang="en-US" b="1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47742" y="3200400"/>
              <a:ext cx="1191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2010-2011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7275" y="3196181"/>
              <a:ext cx="1191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2011-2012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39687" y="3200400"/>
              <a:ext cx="1191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2012-2013</a:t>
              </a:r>
              <a:endParaRPr lang="en-US" dirty="0"/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2589" r="3117" b="6892"/>
          <a:stretch/>
        </p:blipFill>
        <p:spPr bwMode="auto">
          <a:xfrm>
            <a:off x="6871205" y="1299957"/>
            <a:ext cx="2175655" cy="2836828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5204" y="1007569"/>
            <a:ext cx="11613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Entiat</a:t>
            </a:r>
            <a:endParaRPr lang="en-US" sz="3200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Integrating fish habitat: survival</a:t>
            </a:r>
            <a:endParaRPr lang="en-US" sz="3200" b="1" dirty="0"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2855" y="101167"/>
            <a:ext cx="1041236" cy="1434905"/>
            <a:chOff x="2588229" y="1279162"/>
            <a:chExt cx="3221123" cy="4285589"/>
          </a:xfrm>
        </p:grpSpPr>
        <p:pic>
          <p:nvPicPr>
            <p:cNvPr id="13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2588229" y="1279162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rved Left Arrow 13"/>
            <p:cNvSpPr/>
            <p:nvPr/>
          </p:nvSpPr>
          <p:spPr>
            <a:xfrm rot="1230288">
              <a:off x="4909020" y="2147157"/>
              <a:ext cx="900332" cy="336109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5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" y="3327012"/>
            <a:ext cx="7704595" cy="26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64141" y="1259839"/>
            <a:ext cx="6867383" cy="2309893"/>
            <a:chOff x="925337" y="1259839"/>
            <a:chExt cx="6867383" cy="2309893"/>
          </a:xfrm>
        </p:grpSpPr>
        <p:grpSp>
          <p:nvGrpSpPr>
            <p:cNvPr id="27" name="Group 26"/>
            <p:cNvGrpSpPr/>
            <p:nvPr/>
          </p:nvGrpSpPr>
          <p:grpSpPr>
            <a:xfrm>
              <a:off x="925337" y="1259839"/>
              <a:ext cx="6867383" cy="2286001"/>
              <a:chOff x="925337" y="1920239"/>
              <a:chExt cx="6867383" cy="228600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3" t="3306" r="1142" b="3272"/>
              <a:stretch/>
            </p:blipFill>
            <p:spPr bwMode="auto">
              <a:xfrm>
                <a:off x="1442720" y="1920239"/>
                <a:ext cx="6350000" cy="2286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 rot="16200000">
                <a:off x="639233" y="2849879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Survival</a:t>
                </a:r>
                <a:endParaRPr lang="en-US" b="1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47742" y="3200400"/>
              <a:ext cx="1191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2010-2011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7275" y="3196181"/>
              <a:ext cx="1191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2011-2012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39687" y="3200400"/>
              <a:ext cx="1191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2012-2013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02946" y="5849464"/>
            <a:ext cx="291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Valley segment</a:t>
            </a:r>
          </a:p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9470" y="5849465"/>
            <a:ext cx="167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Valley segment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7129" y="5850560"/>
            <a:ext cx="182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Valley segment</a:t>
            </a:r>
          </a:p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81090" y="5788078"/>
            <a:ext cx="1662545" cy="90422"/>
            <a:chOff x="6143566" y="5605194"/>
            <a:chExt cx="1828800" cy="9042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143566" y="5648374"/>
              <a:ext cx="182880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970520" y="5605194"/>
              <a:ext cx="0" cy="90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46800" y="5605194"/>
              <a:ext cx="0" cy="90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093684" y="5786047"/>
            <a:ext cx="1280160" cy="90422"/>
            <a:chOff x="6143566" y="5605194"/>
            <a:chExt cx="1828800" cy="9042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143566" y="5648374"/>
              <a:ext cx="182880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970520" y="5605194"/>
              <a:ext cx="0" cy="90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146800" y="5605194"/>
              <a:ext cx="0" cy="90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30776" y="5788078"/>
            <a:ext cx="2660073" cy="90422"/>
            <a:chOff x="6143566" y="5605194"/>
            <a:chExt cx="1828800" cy="9042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143566" y="5648374"/>
              <a:ext cx="182880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970520" y="5605194"/>
              <a:ext cx="0" cy="90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46800" y="5605194"/>
              <a:ext cx="0" cy="90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 rot="16200000">
            <a:off x="-260670" y="4472635"/>
            <a:ext cx="137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Pool volume</a:t>
            </a:r>
            <a:endParaRPr lang="en-US" b="1" dirty="0"/>
          </a:p>
        </p:txBody>
      </p:sp>
      <p:sp>
        <p:nvSpPr>
          <p:cNvPr id="28" name="Down Arrow 27"/>
          <p:cNvSpPr/>
          <p:nvPr/>
        </p:nvSpPr>
        <p:spPr>
          <a:xfrm rot="-1320000">
            <a:off x="6013924" y="3383280"/>
            <a:ext cx="288793" cy="1280160"/>
          </a:xfrm>
          <a:prstGeom prst="downArrow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2880000">
            <a:off x="4826176" y="3073302"/>
            <a:ext cx="288793" cy="128016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3600000">
            <a:off x="3832742" y="2687692"/>
            <a:ext cx="288793" cy="210312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2589" r="3117" b="6892"/>
          <a:stretch/>
        </p:blipFill>
        <p:spPr bwMode="auto">
          <a:xfrm>
            <a:off x="6871205" y="1299957"/>
            <a:ext cx="2175655" cy="2836828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695204" y="1007569"/>
            <a:ext cx="11613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Entiat</a:t>
            </a:r>
            <a:endParaRPr lang="en-US" sz="32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Integrating fish habitat: survival</a:t>
            </a:r>
            <a:endParaRPr lang="en-US" sz="3200" b="1" dirty="0"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2855" y="101167"/>
            <a:ext cx="1041236" cy="1434905"/>
            <a:chOff x="2588229" y="1279162"/>
            <a:chExt cx="3221123" cy="4285589"/>
          </a:xfrm>
        </p:grpSpPr>
        <p:pic>
          <p:nvPicPr>
            <p:cNvPr id="41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2588229" y="1279162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Curved Left Arrow 41"/>
            <p:cNvSpPr/>
            <p:nvPr/>
          </p:nvSpPr>
          <p:spPr>
            <a:xfrm rot="1230288">
              <a:off x="4909020" y="2147157"/>
              <a:ext cx="900332" cy="336109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4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" y="2641648"/>
            <a:ext cx="4627245" cy="299210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699582" y="3485100"/>
            <a:ext cx="773537" cy="4438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830" r="32604" b="10016"/>
          <a:stretch/>
        </p:blipFill>
        <p:spPr>
          <a:xfrm>
            <a:off x="5676899" y="1528477"/>
            <a:ext cx="3162301" cy="4105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2496" y="1274855"/>
            <a:ext cx="120097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Lemhi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Integrating fish habitat: survival</a:t>
            </a:r>
            <a:endParaRPr lang="en-US" sz="3200" b="1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2855" y="101167"/>
            <a:ext cx="1041236" cy="1434905"/>
            <a:chOff x="2588229" y="1279162"/>
            <a:chExt cx="3221123" cy="4285589"/>
          </a:xfrm>
        </p:grpSpPr>
        <p:pic>
          <p:nvPicPr>
            <p:cNvPr id="10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2588229" y="1279162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urved Left Arrow 10"/>
            <p:cNvSpPr/>
            <p:nvPr/>
          </p:nvSpPr>
          <p:spPr>
            <a:xfrm rot="1230288">
              <a:off x="4909020" y="2147157"/>
              <a:ext cx="900332" cy="336109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98414" y="2397760"/>
            <a:ext cx="350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Steelhead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57255" y="1251612"/>
            <a:ext cx="4731327" cy="54664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etal\Shared\et_al\Projects\USA\ISEMP\WLM\wrk_presentations\CHaMP_Feb2014\PotentialPopResponse\Growth-Survival\MFJD_TheoreticalGrowth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154" y="3923921"/>
            <a:ext cx="3828893" cy="27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 rot="16200000">
            <a:off x="2972964" y="3529084"/>
            <a:ext cx="704255" cy="2549234"/>
          </a:xfrm>
          <a:prstGeom prst="bentArrow">
            <a:avLst>
              <a:gd name="adj1" fmla="val 17727"/>
              <a:gd name="adj2" fmla="val 25000"/>
              <a:gd name="adj3" fmla="val 43182"/>
              <a:gd name="adj4" fmla="val 72841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569" y="1957894"/>
            <a:ext cx="1889677" cy="138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etal\Shared\et_al\Projects\USA\ISEMP\WLM\wrk_presentations\CHaMP_Feb2014\PotentialPopResponse\Growth-Survival\Temp_StopLigh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131" y="1681043"/>
            <a:ext cx="2255194" cy="16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4" y="1312016"/>
            <a:ext cx="1524648" cy="36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Temperature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765372" y="1312022"/>
            <a:ext cx="888705" cy="36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Forage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7114803" y="3904132"/>
            <a:ext cx="428231" cy="3369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37907" y="3407340"/>
            <a:ext cx="2715491" cy="466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398" y="3468997"/>
            <a:ext cx="877645" cy="3414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NREI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80870" y="3468997"/>
            <a:ext cx="1496099" cy="3357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Bioenergetics</a:t>
            </a:r>
            <a:endParaRPr lang="en-US" dirty="0"/>
          </a:p>
        </p:txBody>
      </p:sp>
      <p:sp>
        <p:nvSpPr>
          <p:cNvPr id="23" name="Bent Arrow 22"/>
          <p:cNvSpPr/>
          <p:nvPr/>
        </p:nvSpPr>
        <p:spPr>
          <a:xfrm rot="10800000">
            <a:off x="8261689" y="3296223"/>
            <a:ext cx="312647" cy="391791"/>
          </a:xfrm>
          <a:prstGeom prst="bentArrow">
            <a:avLst>
              <a:gd name="adj1" fmla="val 17727"/>
              <a:gd name="adj2" fmla="val 25000"/>
              <a:gd name="adj3" fmla="val 43182"/>
              <a:gd name="adj4" fmla="val 72841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0800000" flipH="1">
            <a:off x="4964443" y="3297146"/>
            <a:ext cx="312647" cy="391791"/>
          </a:xfrm>
          <a:prstGeom prst="bentArrow">
            <a:avLst>
              <a:gd name="adj1" fmla="val 17727"/>
              <a:gd name="adj2" fmla="val 25000"/>
              <a:gd name="adj3" fmla="val 43182"/>
              <a:gd name="adj4" fmla="val 72841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7090" y="6335376"/>
            <a:ext cx="583383" cy="12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81935" y="5975106"/>
            <a:ext cx="1755670" cy="3357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Fish Growth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3" y="1654892"/>
            <a:ext cx="3749675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Integrating fish habitat: survival</a:t>
            </a:r>
            <a:endParaRPr lang="en-US" sz="3200" b="1" dirty="0"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2855" y="101167"/>
            <a:ext cx="1041236" cy="1434905"/>
            <a:chOff x="2588229" y="1279162"/>
            <a:chExt cx="3221123" cy="4285589"/>
          </a:xfrm>
        </p:grpSpPr>
        <p:pic>
          <p:nvPicPr>
            <p:cNvPr id="25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2588229" y="1279162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urved Left Arrow 26"/>
            <p:cNvSpPr/>
            <p:nvPr/>
          </p:nvSpPr>
          <p:spPr>
            <a:xfrm rot="1230288">
              <a:off x="4909020" y="2147157"/>
              <a:ext cx="900332" cy="336109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0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688167" y="4847363"/>
            <a:ext cx="6799009" cy="2512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74778" y="1197731"/>
            <a:ext cx="8097382" cy="3503053"/>
            <a:chOff x="174778" y="1575910"/>
            <a:chExt cx="5784062" cy="243492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5" t="6987" b="46349"/>
            <a:stretch/>
          </p:blipFill>
          <p:spPr bwMode="auto">
            <a:xfrm>
              <a:off x="174778" y="1575910"/>
              <a:ext cx="5784062" cy="24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97964" y="1742521"/>
              <a:ext cx="558095" cy="278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accent5"/>
                  </a:solidFill>
                </a:rPr>
                <a:t>redds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5402" y="2863570"/>
              <a:ext cx="889929" cy="492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t</a:t>
              </a:r>
              <a:r>
                <a:rPr lang="en-US" sz="2000" b="1" dirty="0" smtClean="0">
                  <a:solidFill>
                    <a:schemeClr val="accent5"/>
                  </a:solidFill>
                </a:rPr>
                <a:t>otal </a:t>
              </a:r>
            </a:p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emigrants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8999" y="2816610"/>
              <a:ext cx="1472010" cy="705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e</a:t>
              </a:r>
              <a:r>
                <a:rPr lang="en-US" sz="2000" b="1" dirty="0" smtClean="0">
                  <a:solidFill>
                    <a:schemeClr val="accent5"/>
                  </a:solidFill>
                </a:rPr>
                <a:t>gg to </a:t>
              </a:r>
            </a:p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emigrant </a:t>
              </a:r>
            </a:p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survival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02090" y="1665576"/>
              <a:ext cx="1472010" cy="492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e</a:t>
              </a:r>
              <a:r>
                <a:rPr lang="en-US" sz="2000" b="1" dirty="0" smtClean="0">
                  <a:solidFill>
                    <a:schemeClr val="accent5"/>
                  </a:solidFill>
                </a:rPr>
                <a:t>gg </a:t>
              </a:r>
            </a:p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deposition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Model calibration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8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ne.uaf.edu/werc/wp-content/files_mf/1288302675duvoy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48" y="903689"/>
            <a:ext cx="47625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Planning management actions</a:t>
            </a:r>
            <a:endParaRPr lang="en-US" sz="3200" b="1" dirty="0">
              <a:latin typeface="+mn-lt"/>
            </a:endParaRPr>
          </a:p>
        </p:txBody>
      </p:sp>
      <p:pic>
        <p:nvPicPr>
          <p:cNvPr id="2050" name="Picture 2" descr="https://encrypted-tbn0.gstatic.com/images?q=tbn:ANd9GcTFPCGTj-5w4Dg33ACZSVC6XezAmRdxIHwYgNL_SCDk_-rs9i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" y="3539891"/>
            <a:ext cx="20383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TFPCGTj-5w4Dg33ACZSVC6XezAmRdxIHwYgNL_SCDk_-rs9i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39891"/>
            <a:ext cx="20383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212" y="2922657"/>
            <a:ext cx="1535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 smtClean="0"/>
              <a:t>Pools?</a:t>
            </a:r>
            <a:endParaRPr lang="en-US" sz="40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949248" y="2922657"/>
            <a:ext cx="3093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 smtClean="0"/>
              <a:t>Temperature?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9000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ne.uaf.edu/werc/wp-content/files_mf/1288302675duvoy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48" y="903689"/>
            <a:ext cx="47625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Planning management actions</a:t>
            </a:r>
            <a:endParaRPr lang="en-US" sz="3200" b="1" dirty="0">
              <a:latin typeface="+mn-lt"/>
            </a:endParaRPr>
          </a:p>
        </p:txBody>
      </p:sp>
      <p:pic>
        <p:nvPicPr>
          <p:cNvPr id="2050" name="Picture 2" descr="https://encrypted-tbn0.gstatic.com/images?q=tbn:ANd9GcTFPCGTj-5w4Dg33ACZSVC6XezAmRdxIHwYgNL_SCDk_-rs9i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" y="3539891"/>
            <a:ext cx="20383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TFPCGTj-5w4Dg33ACZSVC6XezAmRdxIHwYgNL_SCDk_-rs9i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39891"/>
            <a:ext cx="20383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212" y="2922657"/>
            <a:ext cx="1535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 smtClean="0"/>
              <a:t>Pools?</a:t>
            </a:r>
            <a:endParaRPr lang="en-US" sz="40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949248" y="2922657"/>
            <a:ext cx="3093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 smtClean="0"/>
              <a:t>Temperature?</a:t>
            </a:r>
            <a:endParaRPr lang="en-US" sz="4000" u="sng" dirty="0"/>
          </a:p>
        </p:txBody>
      </p:sp>
      <p:pic>
        <p:nvPicPr>
          <p:cNvPr id="2061" name="Picture 13" descr="http://1coin.files.wordpress.com/2010/12/questionmark.png?w=117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39" y="2496426"/>
            <a:ext cx="3122709" cy="39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" y="3831630"/>
            <a:ext cx="2069307" cy="23861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842862" y="735268"/>
            <a:ext cx="837273" cy="545902"/>
            <a:chOff x="8086725" y="736698"/>
            <a:chExt cx="837273" cy="545902"/>
          </a:xfrm>
        </p:grpSpPr>
        <p:sp>
          <p:nvSpPr>
            <p:cNvPr id="7" name="Rectangle 6"/>
            <p:cNvSpPr/>
            <p:nvPr/>
          </p:nvSpPr>
          <p:spPr>
            <a:xfrm>
              <a:off x="8086725" y="1038225"/>
              <a:ext cx="171450" cy="180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86725" y="808174"/>
              <a:ext cx="171450" cy="1809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58175" y="974823"/>
              <a:ext cx="554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After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58175" y="736698"/>
              <a:ext cx="665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Before</a:t>
              </a:r>
              <a:endParaRPr lang="en-US" sz="1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8364" y="3453205"/>
            <a:ext cx="179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Available habitat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79" y="735268"/>
            <a:ext cx="4386101" cy="567613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Lemhi River: tributary reconnection</a:t>
            </a:r>
            <a:endParaRPr lang="en-US" sz="3200" b="1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955" y="199835"/>
            <a:ext cx="1577340" cy="1904852"/>
            <a:chOff x="-3458533" y="600736"/>
            <a:chExt cx="3548739" cy="4285589"/>
          </a:xfrm>
        </p:grpSpPr>
        <p:pic>
          <p:nvPicPr>
            <p:cNvPr id="25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5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" y="3831630"/>
            <a:ext cx="2069307" cy="23861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842862" y="735268"/>
            <a:ext cx="837273" cy="545902"/>
            <a:chOff x="8086725" y="736698"/>
            <a:chExt cx="837273" cy="545902"/>
          </a:xfrm>
        </p:grpSpPr>
        <p:sp>
          <p:nvSpPr>
            <p:cNvPr id="7" name="Rectangle 6"/>
            <p:cNvSpPr/>
            <p:nvPr/>
          </p:nvSpPr>
          <p:spPr>
            <a:xfrm>
              <a:off x="8086725" y="1038225"/>
              <a:ext cx="171450" cy="180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86725" y="808174"/>
              <a:ext cx="171450" cy="1809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58175" y="974823"/>
              <a:ext cx="554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After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58175" y="736698"/>
              <a:ext cx="665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Before</a:t>
              </a:r>
              <a:endParaRPr lang="en-US" sz="1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8364" y="3453205"/>
            <a:ext cx="179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Available habitat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583434" y="1281170"/>
            <a:ext cx="2322994" cy="5044440"/>
            <a:chOff x="6525731" y="1330246"/>
            <a:chExt cx="2438400" cy="53429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5731" y="1330246"/>
              <a:ext cx="2438400" cy="28117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5731" y="3861435"/>
              <a:ext cx="2438400" cy="281178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79" y="735268"/>
            <a:ext cx="4386101" cy="567613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Lemhi River: tributary reconnection</a:t>
            </a:r>
            <a:endParaRPr lang="en-US" sz="3200" b="1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955" y="199835"/>
            <a:ext cx="1577340" cy="1904852"/>
            <a:chOff x="-3458533" y="600736"/>
            <a:chExt cx="3548739" cy="4285589"/>
          </a:xfrm>
        </p:grpSpPr>
        <p:pic>
          <p:nvPicPr>
            <p:cNvPr id="25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48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etal\Shared\et_al\Projects\USA\ISEMP\WLM\LifeCycleDiagram\LifeCycl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7661" r="6809" b="7705"/>
          <a:stretch/>
        </p:blipFill>
        <p:spPr bwMode="auto">
          <a:xfrm>
            <a:off x="2223474" y="1088601"/>
            <a:ext cx="4697053" cy="46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6906" y="2081955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Ocean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81230" y="1738184"/>
            <a:ext cx="1855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Freshwater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21653" y="5559224"/>
            <a:ext cx="21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Hydrosystem</a:t>
            </a:r>
            <a:endParaRPr lang="en-US" sz="2800" b="1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Salmon Life Cycle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03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395" y="1962790"/>
            <a:ext cx="658092" cy="928255"/>
          </a:xfrm>
          <a:prstGeom prst="rect">
            <a:avLst/>
          </a:prstGeom>
        </p:spPr>
      </p:pic>
      <p:pic>
        <p:nvPicPr>
          <p:cNvPr id="5" name="Picture 2" descr="C:\etal\Shared\et_al\Projects\USA\ISEMP\WLM\wrk_presentations\CHaMP_Feb2014\NREI\nrei_after(Red-Green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6" t="17254" r="38609" b="16055"/>
          <a:stretch/>
        </p:blipFill>
        <p:spPr bwMode="auto">
          <a:xfrm>
            <a:off x="1678727" y="988342"/>
            <a:ext cx="18288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3040" y="550628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</a:t>
            </a:r>
            <a:r>
              <a:rPr lang="en-US" dirty="0" err="1" smtClean="0"/>
              <a:t>parr</a:t>
            </a:r>
            <a:r>
              <a:rPr lang="en-US" dirty="0" smtClean="0"/>
              <a:t>/m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50719" y="550628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.5 </a:t>
            </a:r>
            <a:r>
              <a:rPr lang="en-US" dirty="0" err="1" smtClean="0"/>
              <a:t>parr</a:t>
            </a:r>
            <a:r>
              <a:rPr lang="en-US" dirty="0" smtClean="0"/>
              <a:t>/m</a:t>
            </a:r>
            <a:endParaRPr lang="en-US" dirty="0"/>
          </a:p>
        </p:txBody>
      </p:sp>
      <p:pic>
        <p:nvPicPr>
          <p:cNvPr id="28" name="Picture 3" descr="C:\etal\Shared\et_al\Projects\USA\ISEMP\WLM\wrk_presentations\CHaMP_Feb2014\223986_nreiFis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92484" b="65803"/>
          <a:stretch/>
        </p:blipFill>
        <p:spPr bwMode="auto">
          <a:xfrm>
            <a:off x="1225548" y="931418"/>
            <a:ext cx="564939" cy="6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etal\Shared\et_al\Projects\USA\ISEMP\WLM\wrk_presentations\CHaMP_Feb2014\NREI\nrei_before(Red-Green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2" t="17661" r="38773" b="15649"/>
          <a:stretch/>
        </p:blipFill>
        <p:spPr bwMode="auto">
          <a:xfrm>
            <a:off x="-10160" y="988343"/>
            <a:ext cx="18288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etal\Shared\et_al\Projects\USA\ISEMP\WLM\wrk_presentations\CHaMP_Feb2014\ForConceptualPurposesOnly_1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29" y="6378604"/>
            <a:ext cx="1824171" cy="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John Day River: habitat manipulation</a:t>
            </a:r>
            <a:endParaRPr lang="en-US" sz="3200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32275" y="199835"/>
            <a:ext cx="1577340" cy="1904852"/>
            <a:chOff x="-3458533" y="600736"/>
            <a:chExt cx="3548739" cy="4285589"/>
          </a:xfrm>
        </p:grpSpPr>
        <p:pic>
          <p:nvPicPr>
            <p:cNvPr id="15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254" y="5875616"/>
            <a:ext cx="350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Steelhead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395" y="1962790"/>
            <a:ext cx="658092" cy="92825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3"/>
          <a:stretch/>
        </p:blipFill>
        <p:spPr bwMode="auto">
          <a:xfrm>
            <a:off x="3529985" y="1280033"/>
            <a:ext cx="5512415" cy="468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etal\Shared\et_al\Projects\USA\ISEMP\WLM\wrk_presentations\CHaMP_Feb2014\NREI\nrei_after(Red-Green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6" t="17254" r="38609" b="16055"/>
          <a:stretch/>
        </p:blipFill>
        <p:spPr bwMode="auto">
          <a:xfrm>
            <a:off x="1678727" y="988342"/>
            <a:ext cx="18288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380749" y="2212936"/>
            <a:ext cx="119863" cy="1089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2"/>
          </p:cNvCxnSpPr>
          <p:nvPr/>
        </p:nvCxnSpPr>
        <p:spPr>
          <a:xfrm>
            <a:off x="2936240" y="1364576"/>
            <a:ext cx="2444509" cy="9028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34080" y="2277579"/>
            <a:ext cx="1977149" cy="25109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3040" y="550628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</a:t>
            </a:r>
            <a:r>
              <a:rPr lang="en-US" dirty="0" err="1" smtClean="0"/>
              <a:t>parr</a:t>
            </a:r>
            <a:r>
              <a:rPr lang="en-US" dirty="0" smtClean="0"/>
              <a:t>/m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50719" y="550628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.5 </a:t>
            </a:r>
            <a:r>
              <a:rPr lang="en-US" dirty="0" err="1" smtClean="0"/>
              <a:t>parr</a:t>
            </a:r>
            <a:r>
              <a:rPr lang="en-US" dirty="0" smtClean="0"/>
              <a:t>/m</a:t>
            </a:r>
            <a:endParaRPr lang="en-US" dirty="0"/>
          </a:p>
        </p:txBody>
      </p:sp>
      <p:pic>
        <p:nvPicPr>
          <p:cNvPr id="28" name="Picture 3" descr="C:\etal\Shared\et_al\Projects\USA\ISEMP\WLM\wrk_presentations\CHaMP_Feb2014\223986_nreiFish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92484" b="65803"/>
          <a:stretch/>
        </p:blipFill>
        <p:spPr bwMode="auto">
          <a:xfrm>
            <a:off x="1225548" y="931418"/>
            <a:ext cx="564939" cy="6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etal\Shared\et_al\Projects\USA\ISEMP\WLM\wrk_presentations\CHaMP_Feb2014\NREI\nrei_before(Red-Green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2" t="17661" r="38773" b="15649"/>
          <a:stretch/>
        </p:blipFill>
        <p:spPr bwMode="auto">
          <a:xfrm>
            <a:off x="-10160" y="988343"/>
            <a:ext cx="18288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etal\Shared\et_al\Projects\USA\ISEMP\WLM\wrk_presentations\CHaMP_Feb2014\ForConceptualPurposesOnly_1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29" y="6378604"/>
            <a:ext cx="1824171" cy="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John Day River: habitat manipulation</a:t>
            </a:r>
            <a:endParaRPr lang="en-US" sz="3200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32275" y="199835"/>
            <a:ext cx="1577340" cy="1904852"/>
            <a:chOff x="-3458533" y="600736"/>
            <a:chExt cx="3548739" cy="4285589"/>
          </a:xfrm>
        </p:grpSpPr>
        <p:pic>
          <p:nvPicPr>
            <p:cNvPr id="15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254" y="5875616"/>
            <a:ext cx="350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Steelhead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6866" y="805154"/>
            <a:ext cx="5109935" cy="2807055"/>
            <a:chOff x="-10160" y="538166"/>
            <a:chExt cx="9052560" cy="49728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395" y="1512614"/>
              <a:ext cx="658092" cy="928255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013"/>
            <a:stretch/>
          </p:blipFill>
          <p:spPr bwMode="auto">
            <a:xfrm>
              <a:off x="3529985" y="829857"/>
              <a:ext cx="5512415" cy="468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 descr="C:\etal\Shared\et_al\Projects\USA\ISEMP\WLM\wrk_presentations\CHaMP_Feb2014\NREI\nrei_after(Red-Green)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6" t="17254" r="38609" b="16055"/>
            <a:stretch/>
          </p:blipFill>
          <p:spPr bwMode="auto">
            <a:xfrm>
              <a:off x="1678727" y="538166"/>
              <a:ext cx="1828800" cy="441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etal\Shared\et_al\Projects\USA\ISEMP\WLM\wrk_presentations\CHaMP_Feb2014\NREI\nrei_before(Red-Green)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2" t="17661" r="38773" b="15649"/>
            <a:stretch/>
          </p:blipFill>
          <p:spPr bwMode="auto">
            <a:xfrm>
              <a:off x="-10160" y="538167"/>
              <a:ext cx="1828800" cy="441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5380749" y="1762760"/>
              <a:ext cx="119863" cy="1089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endCxn id="17" idx="2"/>
            </p:cNvCxnSpPr>
            <p:nvPr/>
          </p:nvCxnSpPr>
          <p:spPr>
            <a:xfrm>
              <a:off x="2936240" y="914400"/>
              <a:ext cx="2444509" cy="9028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434080" y="1827403"/>
              <a:ext cx="1977149" cy="25109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2477068" y="2649521"/>
            <a:ext cx="6219798" cy="3737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etal\Shared\et_al\Projects\USA\ISEMP\WLM\wrk_presentations\CHaMP_Feb2014\PotentialPopResponse\potential_responses_oran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2194560"/>
            <a:ext cx="5411629" cy="41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etal\Shared\et_al\Projects\USA\ISEMP\WLM\wrk_presentations\CHaMP_Feb2014\PotentialPopResponse\Pop_Responses\FishResponseAx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35" y="2784947"/>
            <a:ext cx="1562823" cy="31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etal\Shared\et_al\Projects\USA\ISEMP\WLM\wrk_presentations\CHaMP_Feb2014\PotentialPopResponse\Pop_Responses\Target_Below_ModUn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2" y="4411554"/>
            <a:ext cx="344978" cy="6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etal\Shared\et_al\Projects\USA\ISEMP\WLM\wrk_presentations\CHaMP_Feb2014\PotentialPopResponse\Pop_Responses\Target_Indistinguishable_HighUn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28" y="3709902"/>
            <a:ext cx="420463" cy="8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etal\Shared\et_al\Projects\USA\ISEMP\WLM\wrk_presentations\CHaMP_Feb2014\ForConceptualPurposesOnly_1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29" y="6378604"/>
            <a:ext cx="1824171" cy="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John Day River: habitat manipulation</a:t>
            </a:r>
            <a:endParaRPr lang="en-US" sz="3200" b="1" dirty="0"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532275" y="199835"/>
            <a:ext cx="1577340" cy="1904852"/>
            <a:chOff x="-3458533" y="600736"/>
            <a:chExt cx="3548739" cy="4285589"/>
          </a:xfrm>
        </p:grpSpPr>
        <p:pic>
          <p:nvPicPr>
            <p:cNvPr id="23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4391" y="2930571"/>
            <a:ext cx="274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 Km improved habitat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52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6866" y="805154"/>
            <a:ext cx="5109935" cy="2807055"/>
            <a:chOff x="-10160" y="538166"/>
            <a:chExt cx="9052560" cy="49728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395" y="1512614"/>
              <a:ext cx="658092" cy="928255"/>
            </a:xfrm>
            <a:prstGeom prst="rect">
              <a:avLst/>
            </a:prstGeom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013"/>
            <a:stretch/>
          </p:blipFill>
          <p:spPr bwMode="auto">
            <a:xfrm>
              <a:off x="3529985" y="829857"/>
              <a:ext cx="5512415" cy="468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 descr="C:\etal\Shared\et_al\Projects\USA\ISEMP\WLM\wrk_presentations\CHaMP_Feb2014\NREI\nrei_after(Red-Green)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6" t="17254" r="38609" b="16055"/>
            <a:stretch/>
          </p:blipFill>
          <p:spPr bwMode="auto">
            <a:xfrm>
              <a:off x="1678727" y="538166"/>
              <a:ext cx="1828800" cy="441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C:\etal\Shared\et_al\Projects\USA\ISEMP\WLM\wrk_presentations\CHaMP_Feb2014\NREI\nrei_before(Red-Green)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2" t="17661" r="38773" b="15649"/>
            <a:stretch/>
          </p:blipFill>
          <p:spPr bwMode="auto">
            <a:xfrm>
              <a:off x="-10160" y="538167"/>
              <a:ext cx="1828800" cy="441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5380749" y="1762760"/>
              <a:ext cx="119863" cy="1089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endCxn id="31" idx="2"/>
            </p:cNvCxnSpPr>
            <p:nvPr/>
          </p:nvCxnSpPr>
          <p:spPr>
            <a:xfrm>
              <a:off x="2936240" y="914400"/>
              <a:ext cx="2444509" cy="9028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434080" y="1827403"/>
              <a:ext cx="1977149" cy="25109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477068" y="2649521"/>
            <a:ext cx="6219798" cy="3737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etal\Shared\et_al\Projects\USA\ISEMP\WLM\wrk_presentations\CHaMP_Feb2014\PotentialPopResponse\potential_responses_orange&amp;gre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5" y="2196941"/>
            <a:ext cx="5411628" cy="41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etal\Shared\et_al\Projects\USA\ISEMP\WLM\wrk_presentations\CHaMP_Feb2014\PotentialPopResponse\Pop_Responses\FishResponseAx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35" y="2784947"/>
            <a:ext cx="1562823" cy="31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etal\Shared\et_al\Projects\USA\ISEMP\WLM\wrk_presentations\CHaMP_Feb2014\PotentialPopResponse\Pop_Responses\Target_Below_ModUn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2" y="4411554"/>
            <a:ext cx="344978" cy="6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etal\Shared\et_al\Projects\USA\ISEMP\WLM\wrk_presentations\CHaMP_Feb2014\PotentialPopResponse\Pop_Responses\Target_Above_HighUn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575" y="3427953"/>
            <a:ext cx="393487" cy="89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etal\Shared\et_al\Projects\USA\ISEMP\WLM\wrk_presentations\CHaMP_Feb2014\ForConceptualPurposesOnly_1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29" y="6378604"/>
            <a:ext cx="1824171" cy="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John Day River: habitat manipulation</a:t>
            </a:r>
            <a:endParaRPr lang="en-US" sz="3200" b="1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32275" y="199835"/>
            <a:ext cx="1577340" cy="1904852"/>
            <a:chOff x="-3458533" y="600736"/>
            <a:chExt cx="3548739" cy="4285589"/>
          </a:xfrm>
        </p:grpSpPr>
        <p:pic>
          <p:nvPicPr>
            <p:cNvPr id="18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954391" y="2930571"/>
            <a:ext cx="274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0 Km improved habitat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49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Entiat</a:t>
            </a:r>
            <a:r>
              <a:rPr lang="en-US" sz="3200" b="1" dirty="0" smtClean="0"/>
              <a:t> River: habitat manipulation</a:t>
            </a:r>
            <a:endParaRPr lang="en-US" sz="3200" b="1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071" y="16979"/>
            <a:ext cx="1551208" cy="2177564"/>
            <a:chOff x="2588229" y="1279162"/>
            <a:chExt cx="3221123" cy="4285589"/>
          </a:xfrm>
        </p:grpSpPr>
        <p:pic>
          <p:nvPicPr>
            <p:cNvPr id="13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2588229" y="1279162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rved Left Arrow 13"/>
            <p:cNvSpPr/>
            <p:nvPr/>
          </p:nvSpPr>
          <p:spPr>
            <a:xfrm rot="1230288">
              <a:off x="4909020" y="2147157"/>
              <a:ext cx="900332" cy="336109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2589" r="3117" b="6892"/>
          <a:stretch/>
        </p:blipFill>
        <p:spPr bwMode="auto">
          <a:xfrm>
            <a:off x="2610133" y="1192774"/>
            <a:ext cx="3196307" cy="4167652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0" y="1317380"/>
            <a:ext cx="11613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Entiat</a:t>
            </a:r>
            <a:endParaRPr lang="en-US" sz="32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411"/>
          <a:stretch/>
        </p:blipFill>
        <p:spPr bwMode="auto">
          <a:xfrm>
            <a:off x="60071" y="2120624"/>
            <a:ext cx="2143125" cy="23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825" y="2219686"/>
            <a:ext cx="166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Pools per mile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0" t="34353" r="34785" b="41688"/>
          <a:stretch/>
        </p:blipFill>
        <p:spPr bwMode="auto">
          <a:xfrm>
            <a:off x="7650480" y="269729"/>
            <a:ext cx="1371600" cy="10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1692" y="1315594"/>
            <a:ext cx="208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Adult escapement</a:t>
            </a:r>
            <a:endParaRPr lang="en-US" sz="2000" dirty="0"/>
          </a:p>
        </p:txBody>
      </p:sp>
      <p:pic>
        <p:nvPicPr>
          <p:cNvPr id="23" name="Picture 3" descr="C:\etal\Shared\et_al\Projects\USA\ISEMP\WLM\wrk_presentations\CHaMP_Feb2014\ForConceptualPurposesOnly_1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29" y="6378604"/>
            <a:ext cx="1824171" cy="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Entiat</a:t>
            </a:r>
            <a:r>
              <a:rPr lang="en-US" sz="3200" b="1" dirty="0" smtClean="0"/>
              <a:t> River: habitat manipulation</a:t>
            </a:r>
            <a:endParaRPr lang="en-US" sz="3200" b="1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071" y="16979"/>
            <a:ext cx="1551208" cy="2177564"/>
            <a:chOff x="2588229" y="1279162"/>
            <a:chExt cx="3221123" cy="4285589"/>
          </a:xfrm>
        </p:grpSpPr>
        <p:pic>
          <p:nvPicPr>
            <p:cNvPr id="13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2588229" y="1279162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rved Left Arrow 13"/>
            <p:cNvSpPr/>
            <p:nvPr/>
          </p:nvSpPr>
          <p:spPr>
            <a:xfrm rot="1230288">
              <a:off x="4909020" y="2147157"/>
              <a:ext cx="900332" cy="336109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2589" r="3117" b="6892"/>
          <a:stretch/>
        </p:blipFill>
        <p:spPr bwMode="auto">
          <a:xfrm>
            <a:off x="2610133" y="1192774"/>
            <a:ext cx="3196307" cy="4167652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0" y="1317380"/>
            <a:ext cx="11613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Entiat</a:t>
            </a:r>
            <a:endParaRPr lang="en-US" sz="32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411"/>
          <a:stretch/>
        </p:blipFill>
        <p:spPr bwMode="auto">
          <a:xfrm>
            <a:off x="60071" y="2120624"/>
            <a:ext cx="2143125" cy="23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825" y="2219686"/>
            <a:ext cx="166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Pools per mile</a:t>
            </a:r>
          </a:p>
        </p:txBody>
      </p:sp>
      <p:sp>
        <p:nvSpPr>
          <p:cNvPr id="2" name="Oval 1"/>
          <p:cNvSpPr/>
          <p:nvPr/>
        </p:nvSpPr>
        <p:spPr>
          <a:xfrm rot="19215896">
            <a:off x="4860643" y="3779613"/>
            <a:ext cx="731520" cy="146304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7" idx="3"/>
          </p:cNvCxnSpPr>
          <p:nvPr/>
        </p:nvCxnSpPr>
        <p:spPr>
          <a:xfrm>
            <a:off x="2203196" y="3276600"/>
            <a:ext cx="2368804" cy="8494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0" t="34353" r="34785" b="41688"/>
          <a:stretch/>
        </p:blipFill>
        <p:spPr bwMode="auto">
          <a:xfrm>
            <a:off x="7650480" y="269729"/>
            <a:ext cx="1371600" cy="10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C:\etal\Shared\et_al\Projects\USA\ISEMP\WLM\wrk_presentations\CHaMP_Feb2014\ForConceptualPurposesOnly_1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29" y="6378604"/>
            <a:ext cx="1824171" cy="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Entiat</a:t>
            </a:r>
            <a:r>
              <a:rPr lang="en-US" sz="3200" b="1" dirty="0" smtClean="0"/>
              <a:t> River: habitat manipulation</a:t>
            </a:r>
            <a:endParaRPr lang="en-US" sz="3200" b="1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071" y="16979"/>
            <a:ext cx="1551208" cy="2177564"/>
            <a:chOff x="2588229" y="1279162"/>
            <a:chExt cx="3221123" cy="4285589"/>
          </a:xfrm>
        </p:grpSpPr>
        <p:pic>
          <p:nvPicPr>
            <p:cNvPr id="13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2588229" y="1279162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rved Left Arrow 13"/>
            <p:cNvSpPr/>
            <p:nvPr/>
          </p:nvSpPr>
          <p:spPr>
            <a:xfrm rot="1230288">
              <a:off x="4909020" y="2147157"/>
              <a:ext cx="900332" cy="336109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2589" r="3117" b="6892"/>
          <a:stretch/>
        </p:blipFill>
        <p:spPr bwMode="auto">
          <a:xfrm>
            <a:off x="2610133" y="1192774"/>
            <a:ext cx="3196307" cy="4167652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0" y="1317380"/>
            <a:ext cx="11613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Entiat</a:t>
            </a:r>
            <a:endParaRPr lang="en-US" sz="32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8315"/>
          <a:stretch/>
        </p:blipFill>
        <p:spPr bwMode="auto">
          <a:xfrm>
            <a:off x="1553810" y="3801001"/>
            <a:ext cx="2143125" cy="231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411"/>
          <a:stretch/>
        </p:blipFill>
        <p:spPr bwMode="auto">
          <a:xfrm>
            <a:off x="60071" y="2120624"/>
            <a:ext cx="2143125" cy="23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0436" y="3926025"/>
            <a:ext cx="1469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Parr survival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825" y="2219686"/>
            <a:ext cx="166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Pools per mile</a:t>
            </a:r>
          </a:p>
        </p:txBody>
      </p:sp>
      <p:sp>
        <p:nvSpPr>
          <p:cNvPr id="21" name="Bent Arrow 20"/>
          <p:cNvSpPr/>
          <p:nvPr/>
        </p:nvSpPr>
        <p:spPr>
          <a:xfrm rot="10800000" flipH="1">
            <a:off x="914383" y="4243834"/>
            <a:ext cx="601213" cy="1059178"/>
          </a:xfrm>
          <a:prstGeom prst="bentArrow">
            <a:avLst>
              <a:gd name="adj1" fmla="val 28324"/>
              <a:gd name="adj2" fmla="val 35597"/>
              <a:gd name="adj3" fmla="val 43182"/>
              <a:gd name="adj4" fmla="val 54169"/>
            </a:avLst>
          </a:prstGeom>
          <a:solidFill>
            <a:schemeClr val="bg1">
              <a:lumMod val="50000"/>
              <a:alpha val="46000"/>
            </a:schemeClr>
          </a:solidFill>
          <a:ln>
            <a:solidFill>
              <a:srgbClr val="7F7F7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19215896">
            <a:off x="4860643" y="3779613"/>
            <a:ext cx="731520" cy="146304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7" idx="3"/>
          </p:cNvCxnSpPr>
          <p:nvPr/>
        </p:nvCxnSpPr>
        <p:spPr>
          <a:xfrm>
            <a:off x="2203196" y="3276600"/>
            <a:ext cx="2368804" cy="8494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0" t="34353" r="34785" b="41688"/>
          <a:stretch/>
        </p:blipFill>
        <p:spPr bwMode="auto">
          <a:xfrm>
            <a:off x="7650480" y="269729"/>
            <a:ext cx="1371600" cy="10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C:\etal\Shared\et_al\Projects\USA\ISEMP\WLM\wrk_presentations\CHaMP_Feb2014\ForConceptualPurposesOnly_1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29" y="6378604"/>
            <a:ext cx="1824171" cy="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Entiat</a:t>
            </a:r>
            <a:r>
              <a:rPr lang="en-US" sz="3200" b="1" dirty="0" smtClean="0"/>
              <a:t> River: habitat manipulation</a:t>
            </a:r>
            <a:endParaRPr lang="en-US" sz="3200" b="1" dirty="0"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2589" r="3117" b="6892"/>
          <a:stretch/>
        </p:blipFill>
        <p:spPr bwMode="auto">
          <a:xfrm>
            <a:off x="2610133" y="1192774"/>
            <a:ext cx="3196307" cy="4167652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0" y="1317380"/>
            <a:ext cx="11613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Entiat</a:t>
            </a:r>
            <a:endParaRPr lang="en-US" sz="32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8315"/>
          <a:stretch/>
        </p:blipFill>
        <p:spPr bwMode="auto">
          <a:xfrm>
            <a:off x="1553810" y="3801001"/>
            <a:ext cx="2143125" cy="231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411"/>
          <a:stretch/>
        </p:blipFill>
        <p:spPr bwMode="auto">
          <a:xfrm>
            <a:off x="60071" y="2120624"/>
            <a:ext cx="2143125" cy="23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0436" y="3926025"/>
            <a:ext cx="1469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Parr survival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825" y="2219686"/>
            <a:ext cx="166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Pools per mile</a:t>
            </a:r>
          </a:p>
        </p:txBody>
      </p:sp>
      <p:sp>
        <p:nvSpPr>
          <p:cNvPr id="21" name="Bent Arrow 20"/>
          <p:cNvSpPr/>
          <p:nvPr/>
        </p:nvSpPr>
        <p:spPr>
          <a:xfrm rot="10800000" flipH="1">
            <a:off x="914383" y="4243834"/>
            <a:ext cx="601213" cy="1059178"/>
          </a:xfrm>
          <a:prstGeom prst="bentArrow">
            <a:avLst>
              <a:gd name="adj1" fmla="val 28324"/>
              <a:gd name="adj2" fmla="val 35597"/>
              <a:gd name="adj3" fmla="val 43182"/>
              <a:gd name="adj4" fmla="val 54169"/>
            </a:avLst>
          </a:prstGeom>
          <a:solidFill>
            <a:schemeClr val="bg1">
              <a:lumMod val="50000"/>
              <a:alpha val="46000"/>
            </a:schemeClr>
          </a:solidFill>
          <a:ln>
            <a:solidFill>
              <a:srgbClr val="7F7F7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19215896">
            <a:off x="4860643" y="3779613"/>
            <a:ext cx="731520" cy="146304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7" idx="3"/>
          </p:cNvCxnSpPr>
          <p:nvPr/>
        </p:nvCxnSpPr>
        <p:spPr>
          <a:xfrm>
            <a:off x="2203196" y="3276600"/>
            <a:ext cx="2368804" cy="8494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0" t="34353" r="34785" b="41688"/>
          <a:stretch/>
        </p:blipFill>
        <p:spPr bwMode="auto">
          <a:xfrm>
            <a:off x="7650480" y="269729"/>
            <a:ext cx="1371600" cy="10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79787" y="1646923"/>
            <a:ext cx="2962613" cy="4135713"/>
            <a:chOff x="6079787" y="1646923"/>
            <a:chExt cx="2962613" cy="4135713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5040" b="6853"/>
            <a:stretch/>
          </p:blipFill>
          <p:spPr bwMode="auto">
            <a:xfrm>
              <a:off x="6079787" y="1646923"/>
              <a:ext cx="2962613" cy="4135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079787" y="1702100"/>
              <a:ext cx="2962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Adult escapement</a:t>
              </a:r>
              <a:endParaRPr lang="en-US" sz="2000" dirty="0"/>
            </a:p>
          </p:txBody>
        </p:sp>
      </p:grpSp>
      <p:pic>
        <p:nvPicPr>
          <p:cNvPr id="22" name="Picture 3" descr="C:\etal\Shared\et_al\Projects\USA\ISEMP\WLM\wrk_presentations\CHaMP_Feb2014\ForConceptualPurposesOnly_1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29" y="6378604"/>
            <a:ext cx="1824171" cy="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0071" y="16979"/>
            <a:ext cx="1551208" cy="2177564"/>
            <a:chOff x="2588229" y="1279162"/>
            <a:chExt cx="3221123" cy="4285589"/>
          </a:xfrm>
        </p:grpSpPr>
        <p:pic>
          <p:nvPicPr>
            <p:cNvPr id="13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2588229" y="1279162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rved Left Arrow 13"/>
            <p:cNvSpPr/>
            <p:nvPr/>
          </p:nvSpPr>
          <p:spPr>
            <a:xfrm rot="1230288">
              <a:off x="4909020" y="2147157"/>
              <a:ext cx="900332" cy="336109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2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-5578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Watershed </a:t>
            </a:r>
            <a:r>
              <a:rPr lang="en-US" sz="3200" b="1" dirty="0" smtClean="0"/>
              <a:t>Extrapolation</a:t>
            </a:r>
            <a:endParaRPr lang="en-US" sz="3200" b="1" dirty="0"/>
          </a:p>
        </p:txBody>
      </p:sp>
      <p:pic>
        <p:nvPicPr>
          <p:cNvPr id="27650" name="Picture 2" descr="C:\etal\Shared\et_al\Projects\USA\ISEMP\WLM\wrk_presentations\CHaMP_Feb2014\Watershed_Expansion\MF-NFJD_FishExtrapolation_SmallerWatershe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42" y="1220025"/>
            <a:ext cx="4916117" cy="44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57988" y="1408316"/>
            <a:ext cx="209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Fork John Day</a:t>
            </a:r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 flipV="1">
            <a:off x="5451676" y="1777648"/>
            <a:ext cx="1853522" cy="757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8437" y="4687716"/>
            <a:ext cx="220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Fork John Day</a:t>
            </a:r>
            <a:endParaRPr lang="en-US" dirty="0"/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>
          <a:xfrm>
            <a:off x="5058137" y="3865944"/>
            <a:ext cx="2423615" cy="8217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0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547" y="3085825"/>
            <a:ext cx="1778372" cy="128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wn Arrow 12"/>
          <p:cNvSpPr/>
          <p:nvPr/>
        </p:nvSpPr>
        <p:spPr>
          <a:xfrm rot="10800000">
            <a:off x="7665187" y="4358449"/>
            <a:ext cx="350327" cy="1054669"/>
          </a:xfrm>
          <a:prstGeom prst="downArrow">
            <a:avLst>
              <a:gd name="adj1" fmla="val 36784"/>
              <a:gd name="adj2" fmla="val 863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8664209">
            <a:off x="7840350" y="2274109"/>
            <a:ext cx="350327" cy="782907"/>
          </a:xfrm>
          <a:prstGeom prst="downArrow">
            <a:avLst>
              <a:gd name="adj1" fmla="val 36784"/>
              <a:gd name="adj2" fmla="val 863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9912" y="316521"/>
            <a:ext cx="8595360" cy="605614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etal\Shared\et_al\Projects\USA\ISEMP\WLM\wrk_presentations\CHaMP_Feb2014\223986_nreiFish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530" y="5518407"/>
            <a:ext cx="3346274" cy="8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9376" y="531967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NREI</a:t>
            </a:r>
            <a:endParaRPr lang="en-US" b="1" dirty="0"/>
          </a:p>
        </p:txBody>
      </p:sp>
      <p:sp>
        <p:nvSpPr>
          <p:cNvPr id="27" name="Down Arrow 26"/>
          <p:cNvSpPr/>
          <p:nvPr/>
        </p:nvSpPr>
        <p:spPr>
          <a:xfrm rot="19595653">
            <a:off x="6138091" y="4485154"/>
            <a:ext cx="350327" cy="1054669"/>
          </a:xfrm>
          <a:prstGeom prst="downArrow">
            <a:avLst>
              <a:gd name="adj1" fmla="val 36784"/>
              <a:gd name="adj2" fmla="val 863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etal\Shared\et_al\Projects\USA\ISEMP\WLM\wrk_presentations\CHaMP_Feb2014\Watershed_Expansion\WatershedExtrapol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23" y="602817"/>
            <a:ext cx="6711587" cy="51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5-Point Star 17"/>
          <p:cNvSpPr/>
          <p:nvPr/>
        </p:nvSpPr>
        <p:spPr>
          <a:xfrm>
            <a:off x="4454614" y="4241064"/>
            <a:ext cx="234771" cy="234771"/>
          </a:xfrm>
          <a:prstGeom prst="star5">
            <a:avLst/>
          </a:prstGeom>
          <a:solidFill>
            <a:srgbClr val="E6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929399" y="1729727"/>
            <a:ext cx="234771" cy="234771"/>
          </a:xfrm>
          <a:prstGeom prst="star5">
            <a:avLst/>
          </a:prstGeom>
          <a:solidFill>
            <a:srgbClr val="E6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620127" y="2442126"/>
            <a:ext cx="234771" cy="234771"/>
          </a:xfrm>
          <a:prstGeom prst="star5">
            <a:avLst/>
          </a:prstGeom>
          <a:solidFill>
            <a:srgbClr val="E6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106944" y="3151229"/>
            <a:ext cx="234771" cy="234771"/>
          </a:xfrm>
          <a:prstGeom prst="star5">
            <a:avLst/>
          </a:prstGeom>
          <a:solidFill>
            <a:srgbClr val="E6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Local Cloud\Shared\et_al\Projects\USA\ISEMP\WLM\wrk_presentations\CHaMP_Feb2014\Watershed_Expansion\MF-NFJD_FishExtrapolation_MFJ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97" y="800302"/>
            <a:ext cx="1926689" cy="18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6697" y="800302"/>
            <a:ext cx="1926689" cy="192668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8650" y="-5578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Watershed Extrapolation: carrying capacity</a:t>
            </a:r>
          </a:p>
        </p:txBody>
      </p:sp>
      <p:sp>
        <p:nvSpPr>
          <p:cNvPr id="19" name="Down Arrow 18"/>
          <p:cNvSpPr/>
          <p:nvPr/>
        </p:nvSpPr>
        <p:spPr>
          <a:xfrm rot="19748092">
            <a:off x="6030123" y="4602177"/>
            <a:ext cx="350327" cy="1294462"/>
          </a:xfrm>
          <a:prstGeom prst="downArrow">
            <a:avLst>
              <a:gd name="adj1" fmla="val 36784"/>
              <a:gd name="adj2" fmla="val 863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etal\Shared\et_al\Projects\USA\ISEMP\WLM\LifeCycleDiagram\LifeCycl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7661" r="6809" b="7705"/>
          <a:stretch/>
        </p:blipFill>
        <p:spPr bwMode="auto">
          <a:xfrm>
            <a:off x="2223474" y="1088601"/>
            <a:ext cx="4697053" cy="46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6906" y="2081955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Ocean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81230" y="1738184"/>
            <a:ext cx="1855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Freshwater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21653" y="5559224"/>
            <a:ext cx="21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Hydrosystem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6644632" y="2267550"/>
            <a:ext cx="932075" cy="932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Salmon Life Cycle</a:t>
            </a:r>
            <a:endParaRPr lang="en-US" sz="3200" b="1" dirty="0"/>
          </a:p>
        </p:txBody>
      </p:sp>
      <p:sp>
        <p:nvSpPr>
          <p:cNvPr id="8" name="Oval 7"/>
          <p:cNvSpPr/>
          <p:nvPr/>
        </p:nvSpPr>
        <p:spPr>
          <a:xfrm>
            <a:off x="5743175" y="5120552"/>
            <a:ext cx="700282" cy="7002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>
            <a:off x="1308203" y="2963576"/>
            <a:ext cx="350327" cy="2038736"/>
          </a:xfrm>
          <a:prstGeom prst="downArrow">
            <a:avLst>
              <a:gd name="adj1" fmla="val 36784"/>
              <a:gd name="adj2" fmla="val 863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86581" y="923550"/>
            <a:ext cx="3139897" cy="2323263"/>
            <a:chOff x="420723" y="602817"/>
            <a:chExt cx="6711587" cy="5185820"/>
          </a:xfrm>
        </p:grpSpPr>
        <p:pic>
          <p:nvPicPr>
            <p:cNvPr id="1029" name="Picture 5" descr="C:\etal\Shared\et_al\Projects\USA\ISEMP\WLM\wrk_presentations\CHaMP_Feb2014\Watershed_Expansion\WatershedExtrapol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23" y="602817"/>
              <a:ext cx="6711587" cy="5185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5-Point Star 17"/>
            <p:cNvSpPr/>
            <p:nvPr/>
          </p:nvSpPr>
          <p:spPr>
            <a:xfrm>
              <a:off x="4454614" y="4241064"/>
              <a:ext cx="234771" cy="234771"/>
            </a:xfrm>
            <a:prstGeom prst="star5">
              <a:avLst/>
            </a:prstGeom>
            <a:solidFill>
              <a:srgbClr val="E6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929399" y="1729727"/>
              <a:ext cx="234771" cy="234771"/>
            </a:xfrm>
            <a:prstGeom prst="star5">
              <a:avLst/>
            </a:prstGeom>
            <a:solidFill>
              <a:srgbClr val="E6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4620127" y="2442126"/>
              <a:ext cx="234771" cy="234771"/>
            </a:xfrm>
            <a:prstGeom prst="star5">
              <a:avLst/>
            </a:prstGeom>
            <a:solidFill>
              <a:srgbClr val="E6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5106944" y="3151229"/>
              <a:ext cx="234771" cy="234771"/>
            </a:xfrm>
            <a:prstGeom prst="star5">
              <a:avLst/>
            </a:prstGeom>
            <a:solidFill>
              <a:srgbClr val="E6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 descr="C:\Local Cloud\Shared\et_al\Projects\USA\ISEMP\WLM\wrk_presentations\CHaMP_Feb2014\Watershed_Expansion\MF-NFJD_FishExtrapolation_MFJ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11" y="1086981"/>
            <a:ext cx="1926689" cy="18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6581" y="274317"/>
            <a:ext cx="9012533" cy="605614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7369733" y="1852582"/>
            <a:ext cx="350327" cy="782907"/>
          </a:xfrm>
          <a:prstGeom prst="downArrow">
            <a:avLst>
              <a:gd name="adj1" fmla="val 36784"/>
              <a:gd name="adj2" fmla="val 863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502" y="1000953"/>
            <a:ext cx="5035793" cy="365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9376" y="531967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NREI</a:t>
            </a:r>
            <a:endParaRPr lang="en-US" b="1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28650" y="-5578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Watershed Extrapolation: carrying capacity</a:t>
            </a:r>
          </a:p>
        </p:txBody>
      </p:sp>
      <p:pic>
        <p:nvPicPr>
          <p:cNvPr id="4099" name="Picture 3" descr="C:\etal\Shared\et_al\Projects\USA\ISEMP\WLM\wrk_presentations\CHaMP_Feb2014\223986_nreiFish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15" y="4093699"/>
            <a:ext cx="8732358" cy="22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own Arrow 28"/>
          <p:cNvSpPr/>
          <p:nvPr/>
        </p:nvSpPr>
        <p:spPr>
          <a:xfrm rot="11917070">
            <a:off x="3658725" y="4192249"/>
            <a:ext cx="350327" cy="782907"/>
          </a:xfrm>
          <a:prstGeom prst="downArrow">
            <a:avLst>
              <a:gd name="adj1" fmla="val 36784"/>
              <a:gd name="adj2" fmla="val 863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etal\Shared\et_al\Projects\USA\ISEMP\WLM\wrk_presentations\CHaMP_Feb2014\223986_nreiFish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55" y="4009379"/>
            <a:ext cx="3346274" cy="8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1829928" y="3268722"/>
            <a:ext cx="350327" cy="1054669"/>
          </a:xfrm>
          <a:prstGeom prst="downArrow">
            <a:avLst>
              <a:gd name="adj1" fmla="val 36784"/>
              <a:gd name="adj2" fmla="val 863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3129" y="395405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NREI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98314" y="1039755"/>
            <a:ext cx="3213557" cy="2483008"/>
            <a:chOff x="420723" y="602817"/>
            <a:chExt cx="6711587" cy="5185820"/>
          </a:xfrm>
        </p:grpSpPr>
        <p:pic>
          <p:nvPicPr>
            <p:cNvPr id="1029" name="Picture 5" descr="C:\etal\Shared\et_al\Projects\USA\ISEMP\WLM\wrk_presentations\CHaMP_Feb2014\Watershed_Expansion\WatershedExtrapol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23" y="602817"/>
              <a:ext cx="6711587" cy="5185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5-Point Star 17"/>
            <p:cNvSpPr/>
            <p:nvPr/>
          </p:nvSpPr>
          <p:spPr>
            <a:xfrm>
              <a:off x="4454614" y="4241064"/>
              <a:ext cx="234771" cy="234771"/>
            </a:xfrm>
            <a:prstGeom prst="star5">
              <a:avLst/>
            </a:prstGeom>
            <a:solidFill>
              <a:srgbClr val="E6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929399" y="1729727"/>
              <a:ext cx="234771" cy="234771"/>
            </a:xfrm>
            <a:prstGeom prst="star5">
              <a:avLst/>
            </a:prstGeom>
            <a:solidFill>
              <a:srgbClr val="E6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4620127" y="2442126"/>
              <a:ext cx="234771" cy="234771"/>
            </a:xfrm>
            <a:prstGeom prst="star5">
              <a:avLst/>
            </a:prstGeom>
            <a:solidFill>
              <a:srgbClr val="E6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5106944" y="3151229"/>
              <a:ext cx="234771" cy="234771"/>
            </a:xfrm>
            <a:prstGeom prst="star5">
              <a:avLst/>
            </a:prstGeom>
            <a:solidFill>
              <a:srgbClr val="E6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own Arrow 18"/>
          <p:cNvSpPr/>
          <p:nvPr/>
        </p:nvSpPr>
        <p:spPr>
          <a:xfrm rot="18493233">
            <a:off x="1473837" y="5072914"/>
            <a:ext cx="350327" cy="782907"/>
          </a:xfrm>
          <a:prstGeom prst="downArrow">
            <a:avLst>
              <a:gd name="adj1" fmla="val 36784"/>
              <a:gd name="adj2" fmla="val 863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4320" y="274317"/>
            <a:ext cx="8595360" cy="605614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683" y="5044104"/>
            <a:ext cx="1778372" cy="128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28650" y="-5578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Watershed Extrapolation: carrying capacity</a:t>
            </a:r>
          </a:p>
        </p:txBody>
      </p:sp>
      <p:pic>
        <p:nvPicPr>
          <p:cNvPr id="26626" name="Picture 2" descr="C:\etal\Shared\et_al\Projects\USA\ISEMP\WLM\wrk_presentations\CHaMP_Feb2014\Watershed_Expansion\MF-NFJD_FishExtrapolation_MFJD_Complete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42" y="640746"/>
            <a:ext cx="5541163" cy="53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>
          <a:xfrm rot="15009710">
            <a:off x="4146556" y="4336471"/>
            <a:ext cx="350327" cy="1415266"/>
          </a:xfrm>
          <a:prstGeom prst="downArrow">
            <a:avLst>
              <a:gd name="adj1" fmla="val 36784"/>
              <a:gd name="adj2" fmla="val 863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etal\Shared\et_al\Projects\USA\ISEMP\WLM\wrk_presentations\CHaMP_Feb2014\PotentialPopResponse\WLCM_TheoreticalOutput\WLCM_InitialPrediction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005204"/>
            <a:ext cx="731520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-5578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Effectiveness monitoring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98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etal\Shared\et_al\Projects\USA\ISEMP\WLM\wrk_presentations\CHaMP_Feb2014\PotentialPopResponse\WLCM_TheoreticalOutput\WLCM_Output_FirstMonitoringII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005840"/>
            <a:ext cx="731520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-5578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Effectiveness monitoring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52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etal\Shared\et_al\Projects\USA\ISEMP\WLM\wrk_presentations\CHaMP_Feb2014\PotentialPopResponse\WLCM_TheoreticalOutput\WLCM_EffectivenessMonitoring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005840"/>
            <a:ext cx="731520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-5578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Effectiveness monitoring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52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656" y="103909"/>
            <a:ext cx="9025385" cy="99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WLM: effectiveness monitoring</a:t>
            </a:r>
            <a:endParaRPr lang="en-US" sz="4000" dirty="0"/>
          </a:p>
        </p:txBody>
      </p:sp>
      <p:pic>
        <p:nvPicPr>
          <p:cNvPr id="7170" name="Picture 2" descr="C:\etal\Shared\et_al\Projects\USA\ISEMP\WLM\wrk_presentations\CHaMP_Feb2014\PotentialPopResponse\WLCM_TheoreticalOutput\WLCM_Output_Implementation-Monito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78" y="481966"/>
            <a:ext cx="5385435" cy="41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Q-1\Documents\Data\UC_FishDensities_PresentationQuality\Entiat_20140220_CHW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/>
        </p:blipFill>
        <p:spPr bwMode="auto">
          <a:xfrm>
            <a:off x="151431" y="961448"/>
            <a:ext cx="4771251" cy="57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02213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+mn-lt"/>
              </a:rPr>
              <a:t>Entiat</a:t>
            </a:r>
            <a:r>
              <a:rPr lang="en-US" sz="3200" dirty="0" smtClean="0">
                <a:latin typeface="+mn-lt"/>
              </a:rPr>
              <a:t> watershed monitoring data</a:t>
            </a:r>
            <a:endParaRPr lang="en-US" sz="3200" dirty="0"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08323" y="1100942"/>
            <a:ext cx="7748434" cy="2389816"/>
          </a:xfrm>
        </p:spPr>
        <p:txBody>
          <a:bodyPr/>
          <a:lstStyle/>
          <a:p>
            <a:r>
              <a:rPr lang="en-US" dirty="0" smtClean="0"/>
              <a:t>ISEMP fish sampling sites</a:t>
            </a:r>
          </a:p>
          <a:p>
            <a:r>
              <a:rPr lang="en-US" dirty="0" err="1" smtClean="0"/>
              <a:t>CHaMP</a:t>
            </a:r>
            <a:r>
              <a:rPr lang="en-US" dirty="0" smtClean="0"/>
              <a:t> habitat sampling sites</a:t>
            </a:r>
          </a:p>
          <a:p>
            <a:r>
              <a:rPr lang="en-US" dirty="0" smtClean="0"/>
              <a:t>6 PIT tag arrays</a:t>
            </a:r>
          </a:p>
          <a:p>
            <a:r>
              <a:rPr lang="en-US" dirty="0" smtClean="0"/>
              <a:t>1 rotary screw trap at 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28625" y="-6627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+mn-lt"/>
              </a:rPr>
              <a:t>Fish Monitoring</a:t>
            </a:r>
            <a:endParaRPr lang="en-US" sz="32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68" y="593911"/>
            <a:ext cx="4840432" cy="62640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9858" y="662781"/>
            <a:ext cx="4212477" cy="5992111"/>
            <a:chOff x="259858" y="662781"/>
            <a:chExt cx="4212477" cy="59921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3720" r="2039" b="12032"/>
            <a:stretch/>
          </p:blipFill>
          <p:spPr>
            <a:xfrm>
              <a:off x="259858" y="797017"/>
              <a:ext cx="4212477" cy="58578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92026" y="662781"/>
              <a:ext cx="1743075" cy="1994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4641506" y="1444229"/>
            <a:ext cx="965888" cy="1106950"/>
          </a:xfrm>
          <a:custGeom>
            <a:avLst/>
            <a:gdLst>
              <a:gd name="connsiteX0" fmla="*/ 942975 w 965888"/>
              <a:gd name="connsiteY0" fmla="*/ 1095375 h 1106950"/>
              <a:gd name="connsiteX1" fmla="*/ 942975 w 965888"/>
              <a:gd name="connsiteY1" fmla="*/ 1038225 h 1106950"/>
              <a:gd name="connsiteX2" fmla="*/ 704850 w 965888"/>
              <a:gd name="connsiteY2" fmla="*/ 571500 h 1106950"/>
              <a:gd name="connsiteX3" fmla="*/ 0 w 965888"/>
              <a:gd name="connsiteY3" fmla="*/ 0 h 110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888" h="1106950">
                <a:moveTo>
                  <a:pt x="942975" y="1095375"/>
                </a:moveTo>
                <a:cubicBezTo>
                  <a:pt x="962818" y="1110456"/>
                  <a:pt x="982662" y="1125537"/>
                  <a:pt x="942975" y="1038225"/>
                </a:cubicBezTo>
                <a:cubicBezTo>
                  <a:pt x="903288" y="950913"/>
                  <a:pt x="862012" y="744537"/>
                  <a:pt x="704850" y="571500"/>
                </a:cubicBezTo>
                <a:cubicBezTo>
                  <a:pt x="547688" y="398463"/>
                  <a:pt x="273844" y="199231"/>
                  <a:pt x="0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40952" y="3332627"/>
            <a:ext cx="1085850" cy="740801"/>
          </a:xfrm>
          <a:custGeom>
            <a:avLst/>
            <a:gdLst>
              <a:gd name="connsiteX0" fmla="*/ 1085850 w 1085850"/>
              <a:gd name="connsiteY0" fmla="*/ 740801 h 740801"/>
              <a:gd name="connsiteX1" fmla="*/ 466725 w 1085850"/>
              <a:gd name="connsiteY1" fmla="*/ 7376 h 740801"/>
              <a:gd name="connsiteX2" fmla="*/ 0 w 1085850"/>
              <a:gd name="connsiteY2" fmla="*/ 426476 h 74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850" h="740801">
                <a:moveTo>
                  <a:pt x="1085850" y="740801"/>
                </a:moveTo>
                <a:cubicBezTo>
                  <a:pt x="866775" y="400282"/>
                  <a:pt x="647700" y="59763"/>
                  <a:pt x="466725" y="7376"/>
                </a:cubicBezTo>
                <a:cubicBezTo>
                  <a:pt x="285750" y="-45011"/>
                  <a:pt x="142875" y="190732"/>
                  <a:pt x="0" y="426476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607394" y="3700000"/>
            <a:ext cx="1522118" cy="1581611"/>
          </a:xfrm>
          <a:custGeom>
            <a:avLst/>
            <a:gdLst>
              <a:gd name="connsiteX0" fmla="*/ 0 w 1522118"/>
              <a:gd name="connsiteY0" fmla="*/ 486236 h 1581611"/>
              <a:gd name="connsiteX1" fmla="*/ 190500 w 1522118"/>
              <a:gd name="connsiteY1" fmla="*/ 461 h 1581611"/>
              <a:gd name="connsiteX2" fmla="*/ 647700 w 1522118"/>
              <a:gd name="connsiteY2" fmla="*/ 410036 h 1581611"/>
              <a:gd name="connsiteX3" fmla="*/ 1466850 w 1522118"/>
              <a:gd name="connsiteY3" fmla="*/ 1019636 h 1581611"/>
              <a:gd name="connsiteX4" fmla="*/ 1381125 w 1522118"/>
              <a:gd name="connsiteY4" fmla="*/ 1581611 h 158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2118" h="1581611">
                <a:moveTo>
                  <a:pt x="0" y="486236"/>
                </a:moveTo>
                <a:cubicBezTo>
                  <a:pt x="41275" y="249698"/>
                  <a:pt x="82550" y="13161"/>
                  <a:pt x="190500" y="461"/>
                </a:cubicBezTo>
                <a:cubicBezTo>
                  <a:pt x="298450" y="-12239"/>
                  <a:pt x="434975" y="240174"/>
                  <a:pt x="647700" y="410036"/>
                </a:cubicBezTo>
                <a:cubicBezTo>
                  <a:pt x="860425" y="579898"/>
                  <a:pt x="1344613" y="824374"/>
                  <a:pt x="1466850" y="1019636"/>
                </a:cubicBezTo>
                <a:cubicBezTo>
                  <a:pt x="1589088" y="1214899"/>
                  <a:pt x="1485106" y="1398255"/>
                  <a:pt x="1381125" y="1581611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etal\Shared\et_al\Projects\USA\ISEMP\WLM\LifeCycleDiagram\LifeCycl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7661" r="6809" b="7705"/>
          <a:stretch/>
        </p:blipFill>
        <p:spPr bwMode="auto">
          <a:xfrm>
            <a:off x="2223474" y="1088601"/>
            <a:ext cx="4697053" cy="46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6906" y="2081955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Ocean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81230" y="1738184"/>
            <a:ext cx="1855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Freshwater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21653" y="5559224"/>
            <a:ext cx="21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Hydrosystem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6644632" y="2267550"/>
            <a:ext cx="932075" cy="932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43175" y="5120552"/>
            <a:ext cx="700282" cy="7002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Salmon Life Cycle</a:t>
            </a:r>
            <a:endParaRPr lang="en-US" sz="3200" b="1" dirty="0"/>
          </a:p>
        </p:txBody>
      </p:sp>
      <p:sp>
        <p:nvSpPr>
          <p:cNvPr id="10" name="Curved Left Arrow 9"/>
          <p:cNvSpPr/>
          <p:nvPr/>
        </p:nvSpPr>
        <p:spPr>
          <a:xfrm rot="1380000">
            <a:off x="6928866" y="2806397"/>
            <a:ext cx="999939" cy="34601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Integrating fish habitat: </a:t>
            </a:r>
            <a:r>
              <a:rPr lang="en-US" sz="3200" b="1" dirty="0" smtClean="0"/>
              <a:t>Carrying Capacity</a:t>
            </a:r>
            <a:endParaRPr lang="en-US" sz="3200" b="1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7221" y="1705203"/>
            <a:ext cx="3332159" cy="3447594"/>
            <a:chOff x="-3458533" y="600736"/>
            <a:chExt cx="3548739" cy="4285589"/>
          </a:xfrm>
        </p:grpSpPr>
        <p:pic>
          <p:nvPicPr>
            <p:cNvPr id="5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79039" y="4214740"/>
            <a:ext cx="1336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Empirical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9039" y="4914302"/>
            <a:ext cx="161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Mechanical</a:t>
            </a:r>
            <a:endParaRPr lang="en-US" sz="2400" dirty="0"/>
          </a:p>
        </p:txBody>
      </p:sp>
      <p:cxnSp>
        <p:nvCxnSpPr>
          <p:cNvPr id="10" name="Straight Connector 9"/>
          <p:cNvCxnSpPr>
            <a:stCxn id="7" idx="6"/>
            <a:endCxn id="2" idx="1"/>
          </p:cNvCxnSpPr>
          <p:nvPr/>
        </p:nvCxnSpPr>
        <p:spPr>
          <a:xfrm flipV="1">
            <a:off x="4145293" y="4445573"/>
            <a:ext cx="733746" cy="2816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1"/>
          </p:cNvCxnSpPr>
          <p:nvPr/>
        </p:nvCxnSpPr>
        <p:spPr>
          <a:xfrm>
            <a:off x="4145293" y="4738810"/>
            <a:ext cx="733746" cy="406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9" y="1813560"/>
            <a:ext cx="5807374" cy="44875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85360" y="4886325"/>
            <a:ext cx="1333499" cy="1505526"/>
            <a:chOff x="6286500" y="3067051"/>
            <a:chExt cx="2771775" cy="3467676"/>
          </a:xfrm>
        </p:grpSpPr>
        <p:grpSp>
          <p:nvGrpSpPr>
            <p:cNvPr id="5" name="Group 4"/>
            <p:cNvGrpSpPr/>
            <p:nvPr/>
          </p:nvGrpSpPr>
          <p:grpSpPr>
            <a:xfrm>
              <a:off x="6286500" y="3067051"/>
              <a:ext cx="2771775" cy="3467676"/>
              <a:chOff x="259857" y="662781"/>
              <a:chExt cx="4212477" cy="599211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0" t="13720" r="2039" b="12032"/>
              <a:stretch/>
            </p:blipFill>
            <p:spPr>
              <a:xfrm>
                <a:off x="259857" y="797017"/>
                <a:ext cx="4212477" cy="585787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692026" y="662781"/>
                <a:ext cx="1743075" cy="1994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743700" y="4857750"/>
              <a:ext cx="190500" cy="1523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286500" y="3905250"/>
              <a:ext cx="647700" cy="9344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286501" y="5010149"/>
              <a:ext cx="647699" cy="7715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r="36251"/>
          <a:stretch/>
        </p:blipFill>
        <p:spPr>
          <a:xfrm>
            <a:off x="5736744" y="1314308"/>
            <a:ext cx="3502100" cy="413878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3320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Integrating fish habitat: </a:t>
            </a:r>
            <a:r>
              <a:rPr lang="en-US" sz="3200" b="1" dirty="0" smtClean="0"/>
              <a:t>Carrying Capacity</a:t>
            </a:r>
            <a:endParaRPr lang="en-US" sz="3200" b="1" dirty="0"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4402" y="230875"/>
            <a:ext cx="1185078" cy="1431144"/>
            <a:chOff x="-3458533" y="600736"/>
            <a:chExt cx="3548739" cy="4285589"/>
          </a:xfrm>
        </p:grpSpPr>
        <p:pic>
          <p:nvPicPr>
            <p:cNvPr id="19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 rot="21045742">
            <a:off x="5333409" y="3381725"/>
            <a:ext cx="773537" cy="4438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402" y="1930400"/>
            <a:ext cx="536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Steelhead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325361" y="999109"/>
            <a:ext cx="1727200" cy="1134904"/>
            <a:chOff x="7325360" y="999109"/>
            <a:chExt cx="1819281" cy="1311473"/>
          </a:xfrm>
        </p:grpSpPr>
        <p:sp>
          <p:nvSpPr>
            <p:cNvPr id="3" name="TextBox 2"/>
            <p:cNvSpPr txBox="1"/>
            <p:nvPr/>
          </p:nvSpPr>
          <p:spPr>
            <a:xfrm>
              <a:off x="7325360" y="999109"/>
              <a:ext cx="1819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Carrying Capacity</a:t>
              </a:r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437120" y="1622707"/>
              <a:ext cx="1288940" cy="391227"/>
              <a:chOff x="7437120" y="1389027"/>
              <a:chExt cx="1288940" cy="39122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437120" y="1485368"/>
                <a:ext cx="223520" cy="17665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660640" y="1389027"/>
                <a:ext cx="1065420" cy="391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Moderate</a:t>
                </a:r>
                <a:endParaRPr lang="en-US" sz="16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437120" y="1919355"/>
              <a:ext cx="795513" cy="391227"/>
              <a:chOff x="7437120" y="1685675"/>
              <a:chExt cx="795513" cy="39122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437120" y="1782016"/>
                <a:ext cx="223520" cy="176651"/>
              </a:xfrm>
              <a:prstGeom prst="rect">
                <a:avLst/>
              </a:prstGeom>
              <a:solidFill>
                <a:srgbClr val="E60000"/>
              </a:solidFill>
              <a:ln>
                <a:solidFill>
                  <a:srgbClr val="E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677668" y="1685675"/>
                <a:ext cx="554965" cy="391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Low</a:t>
                </a:r>
                <a:endParaRPr lang="en-US" sz="16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437120" y="1292687"/>
              <a:ext cx="816509" cy="391227"/>
              <a:chOff x="7437120" y="1997298"/>
              <a:chExt cx="816509" cy="39122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437120" y="2093639"/>
                <a:ext cx="223520" cy="176651"/>
              </a:xfrm>
              <a:prstGeom prst="rect">
                <a:avLst/>
              </a:prstGeom>
              <a:solidFill>
                <a:srgbClr val="38A800"/>
              </a:solidFill>
              <a:ln>
                <a:solidFill>
                  <a:srgbClr val="38A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60640" y="1997298"/>
                <a:ext cx="592989" cy="391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High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34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8040" y="4009651"/>
            <a:ext cx="6162039" cy="2513069"/>
            <a:chOff x="1320800" y="3354331"/>
            <a:chExt cx="7407563" cy="2779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0800" y="3354331"/>
              <a:ext cx="7407563" cy="27796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366840" y="5136803"/>
              <a:ext cx="1261872" cy="118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900" dirty="0" smtClean="0"/>
                <a:t>Carrying Capacity</a:t>
              </a:r>
              <a:endParaRPr lang="en-US" sz="9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0160" y="5101242"/>
              <a:ext cx="1261872" cy="118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900" dirty="0" smtClean="0"/>
                <a:t>Carrying Capacity</a:t>
              </a:r>
              <a:endParaRPr lang="en-US" sz="9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098040" y="1172256"/>
            <a:ext cx="6834945" cy="539496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616545" y="3974051"/>
            <a:ext cx="1364655" cy="1274617"/>
          </a:xfrm>
          <a:prstGeom prst="bentArrow">
            <a:avLst>
              <a:gd name="adj1" fmla="val 10761"/>
              <a:gd name="adj2" fmla="val 12446"/>
              <a:gd name="adj3" fmla="val 43182"/>
              <a:gd name="adj4" fmla="val 6388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etal\Shared\et_al\Projects\USA\ISEMP\WLM\wrk_presentations\CHaMP_Feb2014\223986_nreiFi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39614"/>
            <a:ext cx="8686800" cy="22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320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Integrating fish habitat: </a:t>
            </a:r>
            <a:r>
              <a:rPr lang="en-US" sz="3200" b="1" dirty="0" smtClean="0"/>
              <a:t>Carrying Capacity</a:t>
            </a:r>
            <a:endParaRPr lang="en-US" sz="3200" b="1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402" y="230875"/>
            <a:ext cx="1185078" cy="1431144"/>
            <a:chOff x="-3458533" y="600736"/>
            <a:chExt cx="3548739" cy="4285589"/>
          </a:xfrm>
        </p:grpSpPr>
        <p:pic>
          <p:nvPicPr>
            <p:cNvPr id="17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85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86" y="745536"/>
            <a:ext cx="8665699" cy="539496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588"/>
          <a:stretch/>
        </p:blipFill>
        <p:spPr>
          <a:xfrm>
            <a:off x="830639" y="1947023"/>
            <a:ext cx="6808351" cy="5060225"/>
          </a:xfrm>
          <a:prstGeom prst="rect">
            <a:avLst/>
          </a:prstGeom>
        </p:spPr>
      </p:pic>
      <p:pic>
        <p:nvPicPr>
          <p:cNvPr id="4099" name="Picture 3" descr="C:\etal\Shared\et_al\Projects\USA\ISEMP\WLM\wrk_presentations\CHaMP_Feb2014\223986_nreiFi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178" y="1060393"/>
            <a:ext cx="2966600" cy="7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20"/>
          <a:stretch/>
        </p:blipFill>
        <p:spPr>
          <a:xfrm>
            <a:off x="5758333" y="639475"/>
            <a:ext cx="3347266" cy="2719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7662" y="2378363"/>
            <a:ext cx="1234440" cy="118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00" dirty="0" smtClean="0"/>
              <a:t>Carrying Capacity</a:t>
            </a:r>
            <a:endParaRPr lang="en-US" sz="9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923704" y="1867846"/>
            <a:ext cx="884494" cy="695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7061" y="517422"/>
            <a:ext cx="3043737" cy="284195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89532" flipH="1">
            <a:off x="6643108" y="3095055"/>
            <a:ext cx="884494" cy="6959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7607854">
            <a:off x="6632184" y="3106586"/>
            <a:ext cx="884495" cy="69387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20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Integrating fish habitat: </a:t>
            </a:r>
            <a:r>
              <a:rPr lang="en-US" sz="3200" b="1" dirty="0" smtClean="0"/>
              <a:t>Carrying Capacity</a:t>
            </a:r>
            <a:endParaRPr lang="en-US" sz="32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6116" y="5133347"/>
            <a:ext cx="2633472" cy="252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Carrying Capacity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4402" y="230875"/>
            <a:ext cx="1185078" cy="1431144"/>
            <a:chOff x="-3458533" y="600736"/>
            <a:chExt cx="3548739" cy="4285589"/>
          </a:xfrm>
        </p:grpSpPr>
        <p:pic>
          <p:nvPicPr>
            <p:cNvPr id="23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86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etal\Shared\et_al\Projects\USA\ISEMP\WLM\wrk_presentations\CHaMP_Feb2014\223986_nreiFi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78" y="2270241"/>
            <a:ext cx="2966600" cy="7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402" y="745536"/>
            <a:ext cx="8665699" cy="539496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588"/>
          <a:stretch/>
        </p:blipFill>
        <p:spPr>
          <a:xfrm>
            <a:off x="253218" y="3300428"/>
            <a:ext cx="2928151" cy="2176313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10800000" flipH="1">
            <a:off x="116296" y="3095282"/>
            <a:ext cx="438886" cy="695467"/>
          </a:xfrm>
          <a:prstGeom prst="bentArrow">
            <a:avLst>
              <a:gd name="adj1" fmla="val 26469"/>
              <a:gd name="adj2" fmla="val 33742"/>
              <a:gd name="adj3" fmla="val 43182"/>
              <a:gd name="adj4" fmla="val 728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2372741" y="3277534"/>
            <a:ext cx="884494" cy="6959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1006" y="4659283"/>
            <a:ext cx="1133856" cy="118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00" dirty="0" smtClean="0"/>
              <a:t>Carrying Capacity</a:t>
            </a:r>
            <a:endParaRPr lang="en-US" sz="9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2050" y="-360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Integrating fish habitat: </a:t>
            </a:r>
            <a:r>
              <a:rPr lang="en-US" sz="3200" b="1" dirty="0" smtClean="0"/>
              <a:t>Carrying Capacity</a:t>
            </a:r>
            <a:endParaRPr lang="en-US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20"/>
          <a:stretch/>
        </p:blipFill>
        <p:spPr>
          <a:xfrm>
            <a:off x="3222199" y="1106978"/>
            <a:ext cx="6549503" cy="53219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27599" y="4506897"/>
            <a:ext cx="2432304" cy="252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Carrying Capacity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4402" y="230875"/>
            <a:ext cx="1185078" cy="1431144"/>
            <a:chOff x="-3458533" y="600736"/>
            <a:chExt cx="3548739" cy="4285589"/>
          </a:xfrm>
        </p:grpSpPr>
        <p:pic>
          <p:nvPicPr>
            <p:cNvPr id="20" name="Picture 2" descr="C:\etal\Shared\et_al\Projects\USA\ISEMP\WLM\LifeCycleDiagram\LifeCycle_part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7" t="32059" r="5887" b="12452"/>
            <a:stretch/>
          </p:blipFill>
          <p:spPr bwMode="auto">
            <a:xfrm>
              <a:off x="-3458533" y="600736"/>
              <a:ext cx="3022436" cy="428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-841869" y="1154197"/>
              <a:ext cx="932075" cy="93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1743326" y="4007199"/>
              <a:ext cx="700282" cy="7002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16296" y="3047210"/>
            <a:ext cx="438887" cy="743539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3519</TotalTime>
  <Words>1508</Words>
  <Application>Microsoft Office PowerPoint</Application>
  <PresentationFormat>On-screen Show (4:3)</PresentationFormat>
  <Paragraphs>266</Paragraphs>
  <Slides>39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Salmon Life Cycle</vt:lpstr>
      <vt:lpstr>Salmon Life Cycle</vt:lpstr>
      <vt:lpstr>Salmon Life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Entiat watershed monitoring data</vt:lpstr>
      <vt:lpstr>Fish Monitoring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2 - 08 - Salmon Lifecycle Model - Carl Saunders</dc:title>
  <dc:creator>marthaj</dc:creator>
  <cp:lastModifiedBy>carl</cp:lastModifiedBy>
  <cp:revision>122</cp:revision>
  <cp:lastPrinted>2014-02-18T16:47:33Z</cp:lastPrinted>
  <dcterms:created xsi:type="dcterms:W3CDTF">2014-02-18T15:57:48Z</dcterms:created>
  <dcterms:modified xsi:type="dcterms:W3CDTF">2014-02-26T15:48:53Z</dcterms:modified>
</cp:coreProperties>
</file>