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339" r:id="rId2"/>
    <p:sldId id="356" r:id="rId3"/>
    <p:sldId id="357" r:id="rId4"/>
    <p:sldId id="358" r:id="rId5"/>
    <p:sldId id="359" r:id="rId6"/>
    <p:sldId id="360" r:id="rId7"/>
    <p:sldId id="361" r:id="rId8"/>
    <p:sldId id="362" r:id="rId9"/>
    <p:sldId id="363" r:id="rId10"/>
    <p:sldId id="364" r:id="rId11"/>
    <p:sldId id="365" r:id="rId12"/>
    <p:sldId id="366" r:id="rId13"/>
    <p:sldId id="367" r:id="rId14"/>
    <p:sldId id="368" r:id="rId15"/>
    <p:sldId id="369" r:id="rId16"/>
    <p:sldId id="370" r:id="rId17"/>
    <p:sldId id="371" r:id="rId18"/>
    <p:sldId id="262" r:id="rId19"/>
    <p:sldId id="320" r:id="rId20"/>
    <p:sldId id="264" r:id="rId21"/>
    <p:sldId id="338" r:id="rId22"/>
    <p:sldId id="273" r:id="rId23"/>
    <p:sldId id="259" r:id="rId24"/>
    <p:sldId id="302" r:id="rId25"/>
    <p:sldId id="275" r:id="rId26"/>
    <p:sldId id="276" r:id="rId27"/>
    <p:sldId id="317" r:id="rId28"/>
    <p:sldId id="319" r:id="rId29"/>
    <p:sldId id="274" r:id="rId30"/>
    <p:sldId id="308" r:id="rId31"/>
    <p:sldId id="309" r:id="rId32"/>
    <p:sldId id="310" r:id="rId33"/>
    <p:sldId id="311" r:id="rId34"/>
    <p:sldId id="313" r:id="rId35"/>
    <p:sldId id="291" r:id="rId36"/>
    <p:sldId id="337" r:id="rId37"/>
    <p:sldId id="355" r:id="rId38"/>
    <p:sldId id="321" r:id="rId39"/>
    <p:sldId id="301" r:id="rId40"/>
    <p:sldId id="303" r:id="rId41"/>
    <p:sldId id="304" r:id="rId42"/>
    <p:sldId id="314" r:id="rId43"/>
    <p:sldId id="315" r:id="rId44"/>
    <p:sldId id="318" r:id="rId45"/>
    <p:sldId id="322" r:id="rId46"/>
    <p:sldId id="324" r:id="rId47"/>
    <p:sldId id="325" r:id="rId48"/>
    <p:sldId id="326" r:id="rId49"/>
    <p:sldId id="327" r:id="rId50"/>
    <p:sldId id="328" r:id="rId51"/>
    <p:sldId id="329" r:id="rId52"/>
    <p:sldId id="330" r:id="rId53"/>
    <p:sldId id="331" r:id="rId54"/>
    <p:sldId id="332" r:id="rId55"/>
    <p:sldId id="333" r:id="rId56"/>
    <p:sldId id="334" r:id="rId57"/>
    <p:sldId id="335" r:id="rId58"/>
    <p:sldId id="336" r:id="rId59"/>
    <p:sldId id="316" r:id="rId6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FR5"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B0D"/>
    <a:srgbClr val="5FF216"/>
    <a:srgbClr val="39DEEF"/>
    <a:srgbClr val="BCB53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18" autoAdjust="0"/>
    <p:restoredTop sz="95254" autoAdjust="0"/>
  </p:normalViewPr>
  <p:slideViewPr>
    <p:cSldViewPr snapToGrid="0">
      <p:cViewPr varScale="1">
        <p:scale>
          <a:sx n="70" d="100"/>
          <a:sy n="70" d="100"/>
        </p:scale>
        <p:origin x="-1242" y="-90"/>
      </p:cViewPr>
      <p:guideLst>
        <p:guide orient="horz" pos="2160"/>
        <p:guide pos="2880"/>
      </p:guideLst>
    </p:cSldViewPr>
  </p:slideViewPr>
  <p:notesTextViewPr>
    <p:cViewPr>
      <p:scale>
        <a:sx n="1" d="1"/>
        <a:sy n="1" d="1"/>
      </p:scale>
      <p:origin x="0" y="0"/>
    </p:cViewPr>
  </p:notesTextViewPr>
  <p:sorterViewPr>
    <p:cViewPr>
      <p:scale>
        <a:sx n="66" d="100"/>
        <a:sy n="66" d="100"/>
      </p:scale>
      <p:origin x="0" y="280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file:///C:\GIS_SFR5\champ\Feb2014Meeting\LandClassAreas_IC_2014021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GIS_SFR5\champ\Feb2014Meeting\LandClassAreas_IC_201402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rotX val="40"/>
      <c:rotY val="210"/>
      <c:perspective val="10"/>
    </c:view3D>
    <c:plotArea>
      <c:layout/>
      <c:pie3DChart>
        <c:varyColors val="1"/>
        <c:ser>
          <c:idx val="0"/>
          <c:order val="0"/>
          <c:tx>
            <c:strRef>
              <c:f>TotalStreamKms!$A$25:$A$35</c:f>
              <c:strCache>
                <c:ptCount val="1"/>
                <c:pt idx="0">
                  <c:v>BAS - I.A. BAS - I.B. BAS - II.A. BAS - II.B. BAS - II.C. MT - I.A. MT - I.B. MT - II.A. MT - II.B. W - II.A. W - II.B.</c:v>
                </c:pt>
              </c:strCache>
            </c:strRef>
          </c:tx>
          <c:dPt>
            <c:idx val="0"/>
            <c:spPr>
              <a:solidFill>
                <a:schemeClr val="accent4">
                  <a:lumMod val="40000"/>
                  <a:lumOff val="60000"/>
                </a:schemeClr>
              </a:solidFill>
            </c:spPr>
          </c:dPt>
          <c:dPt>
            <c:idx val="1"/>
            <c:spPr>
              <a:solidFill>
                <a:srgbClr val="B80000"/>
              </a:solidFill>
            </c:spPr>
          </c:dPt>
          <c:dPt>
            <c:idx val="2"/>
            <c:spPr>
              <a:solidFill>
                <a:srgbClr val="EAD42E"/>
              </a:solidFill>
            </c:spPr>
          </c:dPt>
          <c:dPt>
            <c:idx val="4"/>
            <c:spPr>
              <a:solidFill>
                <a:schemeClr val="accent4">
                  <a:lumMod val="75000"/>
                </a:schemeClr>
              </a:solidFill>
            </c:spPr>
          </c:dPt>
          <c:dPt>
            <c:idx val="5"/>
            <c:spPr>
              <a:solidFill>
                <a:schemeClr val="accent1">
                  <a:lumMod val="40000"/>
                  <a:lumOff val="60000"/>
                </a:schemeClr>
              </a:solidFill>
            </c:spPr>
          </c:dPt>
          <c:dPt>
            <c:idx val="6"/>
            <c:spPr>
              <a:solidFill>
                <a:srgbClr val="00B0F0"/>
              </a:solidFill>
            </c:spPr>
          </c:dPt>
          <c:dPt>
            <c:idx val="7"/>
            <c:spPr>
              <a:solidFill>
                <a:srgbClr val="EB6FDC"/>
              </a:solidFill>
            </c:spPr>
          </c:dPt>
          <c:dPt>
            <c:idx val="8"/>
            <c:spPr>
              <a:solidFill>
                <a:srgbClr val="B13DBD"/>
              </a:solidFill>
            </c:spPr>
          </c:dPt>
          <c:cat>
            <c:strRef>
              <c:f>TotalStreamKms!$B$2:$B$21</c:f>
              <c:strCache>
                <c:ptCount val="20"/>
                <c:pt idx="0">
                  <c:v>BAS - I.A.1</c:v>
                </c:pt>
                <c:pt idx="1">
                  <c:v>BAS - I.A.2</c:v>
                </c:pt>
                <c:pt idx="2">
                  <c:v>BAS - I.B.1</c:v>
                </c:pt>
                <c:pt idx="3">
                  <c:v>BAS - I.B.2</c:v>
                </c:pt>
                <c:pt idx="4">
                  <c:v>BAS - II.A</c:v>
                </c:pt>
                <c:pt idx="5">
                  <c:v>BAS - II.B.1</c:v>
                </c:pt>
                <c:pt idx="6">
                  <c:v>BAS - II.B.2</c:v>
                </c:pt>
                <c:pt idx="7">
                  <c:v>BAS - II.C</c:v>
                </c:pt>
                <c:pt idx="8">
                  <c:v>MT - I.A.1</c:v>
                </c:pt>
                <c:pt idx="9">
                  <c:v>MT - I.A.2</c:v>
                </c:pt>
                <c:pt idx="10">
                  <c:v>MT - I.B</c:v>
                </c:pt>
                <c:pt idx="11">
                  <c:v>MT - II.A.1.a</c:v>
                </c:pt>
                <c:pt idx="12">
                  <c:v>MT - II.A.1.b</c:v>
                </c:pt>
                <c:pt idx="13">
                  <c:v>MT - II.A.2</c:v>
                </c:pt>
                <c:pt idx="14">
                  <c:v>MT - II.B.1.a</c:v>
                </c:pt>
                <c:pt idx="15">
                  <c:v>MT - II.B.1.b</c:v>
                </c:pt>
                <c:pt idx="16">
                  <c:v>MT - II.B.2</c:v>
                </c:pt>
                <c:pt idx="17">
                  <c:v>W - II.A.2</c:v>
                </c:pt>
                <c:pt idx="18">
                  <c:v>W - II.B.1</c:v>
                </c:pt>
                <c:pt idx="19">
                  <c:v>W - II.B.2.a</c:v>
                </c:pt>
              </c:strCache>
            </c:strRef>
          </c:cat>
          <c:val>
            <c:numRef>
              <c:f>TotalStreamKms!$B$25:$B$35</c:f>
              <c:numCache>
                <c:formatCode>General</c:formatCode>
                <c:ptCount val="11"/>
                <c:pt idx="0">
                  <c:v>1736.881680020286</c:v>
                </c:pt>
                <c:pt idx="1">
                  <c:v>905.34215978594489</c:v>
                </c:pt>
                <c:pt idx="2">
                  <c:v>1111.4475487393368</c:v>
                </c:pt>
                <c:pt idx="3">
                  <c:v>316.64993206545813</c:v>
                </c:pt>
                <c:pt idx="4">
                  <c:v>568.58667708835605</c:v>
                </c:pt>
                <c:pt idx="5">
                  <c:v>12189.221985490967</c:v>
                </c:pt>
                <c:pt idx="6">
                  <c:v>748.99810201585876</c:v>
                </c:pt>
                <c:pt idx="7">
                  <c:v>1879.6635576620761</c:v>
                </c:pt>
                <c:pt idx="8">
                  <c:v>6327.462260695348</c:v>
                </c:pt>
                <c:pt idx="9">
                  <c:v>16.719327245559093</c:v>
                </c:pt>
                <c:pt idx="10">
                  <c:v>58.699457058713151</c:v>
                </c:pt>
              </c:numCache>
            </c:numRef>
          </c:val>
        </c:ser>
      </c:pie3DChart>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percentStacked"/>
        <c:ser>
          <c:idx val="0"/>
          <c:order val="0"/>
          <c:tx>
            <c:strRef>
              <c:f>LevelUpNatClass!$F$4</c:f>
              <c:strCache>
                <c:ptCount val="1"/>
                <c:pt idx="0">
                  <c:v>CHaMP</c:v>
                </c:pt>
              </c:strCache>
            </c:strRef>
          </c:tx>
          <c:spPr>
            <a:solidFill>
              <a:srgbClr val="EAD42E"/>
            </a:solidFill>
          </c:spPr>
          <c:cat>
            <c:strRef>
              <c:f>(LevelUpNatClass!$A$5,LevelUpNatClass!$A$6,LevelUpNatClass!$A$7,LevelUpNatClass!$A$8,LevelUpNatClass!$A$9,LevelUpNatClass!$A$10,LevelUpNatClass!$A$11,LevelUpNatClass!$A$12,LevelUpNatClass!$A$13,LevelUpNatClass!$A$15)</c:f>
              <c:strCache>
                <c:ptCount val="10"/>
                <c:pt idx="0">
                  <c:v>Hot, dry, low erodibility</c:v>
                </c:pt>
                <c:pt idx="1">
                  <c:v>Very warm, dry, erodible</c:v>
                </c:pt>
                <c:pt idx="2">
                  <c:v>Cool, high</c:v>
                </c:pt>
                <c:pt idx="3">
                  <c:v>Warm, low slope, mixed erodibility</c:v>
                </c:pt>
                <c:pt idx="4">
                  <c:v>Warm, low</c:v>
                </c:pt>
                <c:pt idx="5">
                  <c:v>Warm, low, steep </c:v>
                </c:pt>
                <c:pt idx="6">
                  <c:v>Dry, mid-elev, mod slope</c:v>
                </c:pt>
                <c:pt idx="7">
                  <c:v>Cool, wet, mid-elev, erodible</c:v>
                </c:pt>
                <c:pt idx="8">
                  <c:v>Wet, cool, high, moderate erodibility</c:v>
                </c:pt>
                <c:pt idx="9">
                  <c:v>Cascades</c:v>
                </c:pt>
              </c:strCache>
            </c:strRef>
          </c:cat>
          <c:val>
            <c:numRef>
              <c:f>(LevelUpNatClass!$C$5:$C$13,LevelUpNatClass!$C$15)</c:f>
              <c:numCache>
                <c:formatCode>General</c:formatCode>
                <c:ptCount val="10"/>
                <c:pt idx="0">
                  <c:v>16.67147291717459</c:v>
                </c:pt>
                <c:pt idx="1">
                  <c:v>39.916819810801364</c:v>
                </c:pt>
                <c:pt idx="2">
                  <c:v>76.185205949072227</c:v>
                </c:pt>
                <c:pt idx="3">
                  <c:v>8.3472964976419348</c:v>
                </c:pt>
                <c:pt idx="4">
                  <c:v>118.45897628763848</c:v>
                </c:pt>
                <c:pt idx="5">
                  <c:v>1883.8298448542798</c:v>
                </c:pt>
                <c:pt idx="6">
                  <c:v>111.63002040935676</c:v>
                </c:pt>
                <c:pt idx="7">
                  <c:v>256.95809413303408</c:v>
                </c:pt>
                <c:pt idx="8">
                  <c:v>1217.5409747524252</c:v>
                </c:pt>
                <c:pt idx="9">
                  <c:v>39.570376987054111</c:v>
                </c:pt>
              </c:numCache>
            </c:numRef>
          </c:val>
        </c:ser>
        <c:ser>
          <c:idx val="1"/>
          <c:order val="1"/>
          <c:tx>
            <c:strRef>
              <c:f>LevelUpNatClass!$E$4</c:f>
              <c:strCache>
                <c:ptCount val="1"/>
                <c:pt idx="0">
                  <c:v>Not in CHaMP</c:v>
                </c:pt>
              </c:strCache>
            </c:strRef>
          </c:tx>
          <c:spPr>
            <a:solidFill>
              <a:srgbClr val="B13DBD"/>
            </a:solidFill>
          </c:spPr>
          <c:cat>
            <c:strRef>
              <c:f>(LevelUpNatClass!$A$5,LevelUpNatClass!$A$6,LevelUpNatClass!$A$7,LevelUpNatClass!$A$8,LevelUpNatClass!$A$9,LevelUpNatClass!$A$10,LevelUpNatClass!$A$11,LevelUpNatClass!$A$12,LevelUpNatClass!$A$13,LevelUpNatClass!$A$15)</c:f>
              <c:strCache>
                <c:ptCount val="10"/>
                <c:pt idx="0">
                  <c:v>Hot, dry, low erodibility</c:v>
                </c:pt>
                <c:pt idx="1">
                  <c:v>Very warm, dry, erodible</c:v>
                </c:pt>
                <c:pt idx="2">
                  <c:v>Cool, high</c:v>
                </c:pt>
                <c:pt idx="3">
                  <c:v>Warm, low slope, mixed erodibility</c:v>
                </c:pt>
                <c:pt idx="4">
                  <c:v>Warm, low</c:v>
                </c:pt>
                <c:pt idx="5">
                  <c:v>Warm, low, steep </c:v>
                </c:pt>
                <c:pt idx="6">
                  <c:v>Dry, mid-elev, mod slope</c:v>
                </c:pt>
                <c:pt idx="7">
                  <c:v>Cool, wet, mid-elev, erodible</c:v>
                </c:pt>
                <c:pt idx="8">
                  <c:v>Wet, cool, high, moderate erodibility</c:v>
                </c:pt>
                <c:pt idx="9">
                  <c:v>Cascades</c:v>
                </c:pt>
              </c:strCache>
            </c:strRef>
          </c:cat>
          <c:val>
            <c:numRef>
              <c:f>(LevelUpNatClass!$D$5:$D$13,LevelUpNatClass!$D$15)</c:f>
              <c:numCache>
                <c:formatCode>General</c:formatCode>
                <c:ptCount val="10"/>
                <c:pt idx="0">
                  <c:v>1720.2102071031111</c:v>
                </c:pt>
                <c:pt idx="1">
                  <c:v>865.42533997514852</c:v>
                </c:pt>
                <c:pt idx="2">
                  <c:v>1035.2623427902645</c:v>
                </c:pt>
                <c:pt idx="3">
                  <c:v>308.3026355678154</c:v>
                </c:pt>
                <c:pt idx="4">
                  <c:v>450.12770080071772</c:v>
                </c:pt>
                <c:pt idx="5">
                  <c:v>10305.392140636686</c:v>
                </c:pt>
                <c:pt idx="6">
                  <c:v>637.36808160650253</c:v>
                </c:pt>
                <c:pt idx="7">
                  <c:v>1622.705463529041</c:v>
                </c:pt>
                <c:pt idx="8">
                  <c:v>5109.921285942899</c:v>
                </c:pt>
                <c:pt idx="9">
                  <c:v>19.12908007165915</c:v>
                </c:pt>
              </c:numCache>
            </c:numRef>
          </c:val>
        </c:ser>
        <c:overlap val="100"/>
        <c:axId val="85640704"/>
        <c:axId val="85642240"/>
      </c:barChart>
      <c:catAx>
        <c:axId val="85640704"/>
        <c:scaling>
          <c:orientation val="minMax"/>
        </c:scaling>
        <c:axPos val="b"/>
        <c:tickLblPos val="nextTo"/>
        <c:txPr>
          <a:bodyPr rot="-5400000" vert="horz"/>
          <a:lstStyle/>
          <a:p>
            <a:pPr>
              <a:defRPr sz="1800" baseline="0">
                <a:latin typeface="+mn-lt"/>
              </a:defRPr>
            </a:pPr>
            <a:endParaRPr lang="en-US"/>
          </a:p>
        </c:txPr>
        <c:crossAx val="85642240"/>
        <c:crosses val="autoZero"/>
        <c:auto val="1"/>
        <c:lblAlgn val="ctr"/>
        <c:lblOffset val="100"/>
      </c:catAx>
      <c:valAx>
        <c:axId val="85642240"/>
        <c:scaling>
          <c:orientation val="minMax"/>
        </c:scaling>
        <c:axPos val="l"/>
        <c:majorGridlines/>
        <c:numFmt formatCode="0%" sourceLinked="1"/>
        <c:tickLblPos val="nextTo"/>
        <c:txPr>
          <a:bodyPr/>
          <a:lstStyle/>
          <a:p>
            <a:pPr>
              <a:defRPr sz="1800"/>
            </a:pPr>
            <a:endParaRPr lang="en-US"/>
          </a:p>
        </c:txPr>
        <c:crossAx val="85640704"/>
        <c:crosses val="autoZero"/>
        <c:crossBetween val="between"/>
        <c:majorUnit val="0.2"/>
      </c:valAx>
    </c:plotArea>
    <c:legend>
      <c:legendPos val="b"/>
      <c:layout>
        <c:manualLayout>
          <c:xMode val="edge"/>
          <c:yMode val="edge"/>
          <c:x val="0.26865874796366224"/>
          <c:y val="0.85566109284365144"/>
          <c:w val="0.52341858416140685"/>
          <c:h val="0.14433890715635042"/>
        </c:manualLayout>
      </c:layout>
      <c:txPr>
        <a:bodyPr/>
        <a:lstStyle/>
        <a:p>
          <a:pPr>
            <a:defRPr sz="2400"/>
          </a:pPr>
          <a:endParaRPr lang="en-US"/>
        </a:p>
      </c:txPr>
    </c:legend>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402C53-CFBD-47D1-82CD-020093B3E82F}" type="doc">
      <dgm:prSet loTypeId="urn:microsoft.com/office/officeart/2005/8/layout/radial3" loCatId="relationship" qsTypeId="urn:microsoft.com/office/officeart/2005/8/quickstyle/3d3" qsCatId="3D" csTypeId="urn:microsoft.com/office/officeart/2005/8/colors/accent1_2" csCatId="accent1" phldr="1"/>
      <dgm:spPr/>
      <dgm:t>
        <a:bodyPr/>
        <a:lstStyle/>
        <a:p>
          <a:endParaRPr lang="en-US"/>
        </a:p>
      </dgm:t>
    </dgm:pt>
    <dgm:pt modelId="{6BD33555-3E49-4733-B0E9-D2F5E4758C70}">
      <dgm:prSet phldrT="[Text]" phldr="1"/>
      <dgm:spPr>
        <a:solidFill>
          <a:srgbClr val="92D050">
            <a:alpha val="50000"/>
          </a:srgbClr>
        </a:solidFill>
      </dgm:spPr>
      <dgm:t>
        <a:bodyPr/>
        <a:lstStyle/>
        <a:p>
          <a:endParaRPr lang="en-US" dirty="0"/>
        </a:p>
      </dgm:t>
    </dgm:pt>
    <dgm:pt modelId="{8D848D17-8934-4D02-8AF4-8B015DF57821}" type="parTrans" cxnId="{9C3A110B-8D31-4C9E-8836-86119721E95F}">
      <dgm:prSet/>
      <dgm:spPr/>
      <dgm:t>
        <a:bodyPr/>
        <a:lstStyle/>
        <a:p>
          <a:endParaRPr lang="en-US"/>
        </a:p>
      </dgm:t>
    </dgm:pt>
    <dgm:pt modelId="{6800D763-D10C-4BD8-B269-1181EF09BFC3}" type="sibTrans" cxnId="{9C3A110B-8D31-4C9E-8836-86119721E95F}">
      <dgm:prSet/>
      <dgm:spPr/>
      <dgm:t>
        <a:bodyPr/>
        <a:lstStyle/>
        <a:p>
          <a:endParaRPr lang="en-US"/>
        </a:p>
      </dgm:t>
    </dgm:pt>
    <dgm:pt modelId="{1FEE05EE-D8E2-4050-914B-48CEE13898E2}">
      <dgm:prSet phldrT="[Text]" phldr="1"/>
      <dgm:spPr>
        <a:solidFill>
          <a:srgbClr val="92D050">
            <a:alpha val="50000"/>
          </a:srgbClr>
        </a:solidFill>
      </dgm:spPr>
      <dgm:t>
        <a:bodyPr/>
        <a:lstStyle/>
        <a:p>
          <a:endParaRPr lang="en-US" dirty="0"/>
        </a:p>
      </dgm:t>
    </dgm:pt>
    <dgm:pt modelId="{FA674691-7DDB-4168-A75A-993FE042191A}" type="parTrans" cxnId="{29802212-D86C-4910-9D81-6926D83C4114}">
      <dgm:prSet/>
      <dgm:spPr/>
      <dgm:t>
        <a:bodyPr/>
        <a:lstStyle/>
        <a:p>
          <a:endParaRPr lang="en-US"/>
        </a:p>
      </dgm:t>
    </dgm:pt>
    <dgm:pt modelId="{16113A81-B575-4A28-9CBA-0096D623B746}" type="sibTrans" cxnId="{29802212-D86C-4910-9D81-6926D83C4114}">
      <dgm:prSet/>
      <dgm:spPr/>
      <dgm:t>
        <a:bodyPr/>
        <a:lstStyle/>
        <a:p>
          <a:endParaRPr lang="en-US"/>
        </a:p>
      </dgm:t>
    </dgm:pt>
    <dgm:pt modelId="{EA9E9991-713D-4E7F-8EAA-7C17BF27959D}">
      <dgm:prSet phldrT="[Text]" phldr="1"/>
      <dgm:spPr>
        <a:solidFill>
          <a:srgbClr val="92D050">
            <a:alpha val="50000"/>
          </a:srgbClr>
        </a:solidFill>
      </dgm:spPr>
      <dgm:t>
        <a:bodyPr/>
        <a:lstStyle/>
        <a:p>
          <a:endParaRPr lang="en-US" dirty="0"/>
        </a:p>
      </dgm:t>
    </dgm:pt>
    <dgm:pt modelId="{A321BF7A-8ABF-4788-9DFC-2435A3A4F81B}" type="parTrans" cxnId="{B6A41BBE-540C-4BE3-ABC4-7C3ADAAF5853}">
      <dgm:prSet/>
      <dgm:spPr/>
      <dgm:t>
        <a:bodyPr/>
        <a:lstStyle/>
        <a:p>
          <a:endParaRPr lang="en-US"/>
        </a:p>
      </dgm:t>
    </dgm:pt>
    <dgm:pt modelId="{6F79405F-1DD2-41A1-BA1B-8C6A9D8AEF82}" type="sibTrans" cxnId="{B6A41BBE-540C-4BE3-ABC4-7C3ADAAF5853}">
      <dgm:prSet/>
      <dgm:spPr/>
      <dgm:t>
        <a:bodyPr/>
        <a:lstStyle/>
        <a:p>
          <a:endParaRPr lang="en-US"/>
        </a:p>
      </dgm:t>
    </dgm:pt>
    <dgm:pt modelId="{34950DAB-6238-41F2-B874-806290C1AE46}">
      <dgm:prSet phldrT="[Text]" phldr="1"/>
      <dgm:spPr>
        <a:solidFill>
          <a:srgbClr val="92D050">
            <a:alpha val="50000"/>
          </a:srgbClr>
        </a:solidFill>
      </dgm:spPr>
      <dgm:t>
        <a:bodyPr/>
        <a:lstStyle/>
        <a:p>
          <a:endParaRPr lang="en-US" dirty="0"/>
        </a:p>
      </dgm:t>
    </dgm:pt>
    <dgm:pt modelId="{52B7212C-8ECA-49FF-8FCE-457EE51C6CAA}" type="parTrans" cxnId="{3D16CE79-9958-4621-B7E3-B5B53CFA7BFF}">
      <dgm:prSet/>
      <dgm:spPr/>
      <dgm:t>
        <a:bodyPr/>
        <a:lstStyle/>
        <a:p>
          <a:endParaRPr lang="en-US"/>
        </a:p>
      </dgm:t>
    </dgm:pt>
    <dgm:pt modelId="{F153C436-5C3C-470E-895E-CEA7E6271CC6}" type="sibTrans" cxnId="{3D16CE79-9958-4621-B7E3-B5B53CFA7BFF}">
      <dgm:prSet/>
      <dgm:spPr/>
      <dgm:t>
        <a:bodyPr/>
        <a:lstStyle/>
        <a:p>
          <a:endParaRPr lang="en-US"/>
        </a:p>
      </dgm:t>
    </dgm:pt>
    <dgm:pt modelId="{58840BF9-E47C-4565-A0A2-2620884E3D65}">
      <dgm:prSet phldrT="[Text]" phldr="1"/>
      <dgm:spPr>
        <a:solidFill>
          <a:srgbClr val="92D050">
            <a:alpha val="50000"/>
          </a:srgbClr>
        </a:solidFill>
      </dgm:spPr>
      <dgm:t>
        <a:bodyPr/>
        <a:lstStyle/>
        <a:p>
          <a:endParaRPr lang="en-US" dirty="0"/>
        </a:p>
      </dgm:t>
    </dgm:pt>
    <dgm:pt modelId="{57D0F6B9-9193-4359-ACA0-0258CB72AA84}" type="parTrans" cxnId="{65264FED-3014-4B71-9033-905C578029E9}">
      <dgm:prSet/>
      <dgm:spPr/>
      <dgm:t>
        <a:bodyPr/>
        <a:lstStyle/>
        <a:p>
          <a:endParaRPr lang="en-US"/>
        </a:p>
      </dgm:t>
    </dgm:pt>
    <dgm:pt modelId="{C79686DE-A115-4607-9118-58E9BA31463E}" type="sibTrans" cxnId="{65264FED-3014-4B71-9033-905C578029E9}">
      <dgm:prSet/>
      <dgm:spPr/>
      <dgm:t>
        <a:bodyPr/>
        <a:lstStyle/>
        <a:p>
          <a:endParaRPr lang="en-US"/>
        </a:p>
      </dgm:t>
    </dgm:pt>
    <dgm:pt modelId="{41A18C38-29BC-4D80-9A8E-B455310687C0}" type="pres">
      <dgm:prSet presAssocID="{BC402C53-CFBD-47D1-82CD-020093B3E82F}" presName="composite" presStyleCnt="0">
        <dgm:presLayoutVars>
          <dgm:chMax val="1"/>
          <dgm:dir/>
          <dgm:resizeHandles val="exact"/>
        </dgm:presLayoutVars>
      </dgm:prSet>
      <dgm:spPr/>
      <dgm:t>
        <a:bodyPr/>
        <a:lstStyle/>
        <a:p>
          <a:endParaRPr lang="en-US"/>
        </a:p>
      </dgm:t>
    </dgm:pt>
    <dgm:pt modelId="{D67889C9-8C3E-489E-9F78-7C26BBDE4710}" type="pres">
      <dgm:prSet presAssocID="{BC402C53-CFBD-47D1-82CD-020093B3E82F}" presName="radial" presStyleCnt="0">
        <dgm:presLayoutVars>
          <dgm:animLvl val="ctr"/>
        </dgm:presLayoutVars>
      </dgm:prSet>
      <dgm:spPr/>
    </dgm:pt>
    <dgm:pt modelId="{41DBE2A1-F838-4AB2-8CE4-4E48CF466231}" type="pres">
      <dgm:prSet presAssocID="{6BD33555-3E49-4733-B0E9-D2F5E4758C70}" presName="centerShape" presStyleLbl="vennNode1" presStyleIdx="0" presStyleCnt="5"/>
      <dgm:spPr/>
      <dgm:t>
        <a:bodyPr/>
        <a:lstStyle/>
        <a:p>
          <a:endParaRPr lang="en-US"/>
        </a:p>
      </dgm:t>
    </dgm:pt>
    <dgm:pt modelId="{F8A23F3A-74EA-42E3-BB8D-D451505ACC90}" type="pres">
      <dgm:prSet presAssocID="{1FEE05EE-D8E2-4050-914B-48CEE13898E2}" presName="node" presStyleLbl="vennNode1" presStyleIdx="1" presStyleCnt="5">
        <dgm:presLayoutVars>
          <dgm:bulletEnabled val="1"/>
        </dgm:presLayoutVars>
      </dgm:prSet>
      <dgm:spPr/>
      <dgm:t>
        <a:bodyPr/>
        <a:lstStyle/>
        <a:p>
          <a:endParaRPr lang="en-US"/>
        </a:p>
      </dgm:t>
    </dgm:pt>
    <dgm:pt modelId="{A9B99E17-31F7-4FAF-951B-12434B52C0EC}" type="pres">
      <dgm:prSet presAssocID="{EA9E9991-713D-4E7F-8EAA-7C17BF27959D}" presName="node" presStyleLbl="vennNode1" presStyleIdx="2" presStyleCnt="5">
        <dgm:presLayoutVars>
          <dgm:bulletEnabled val="1"/>
        </dgm:presLayoutVars>
      </dgm:prSet>
      <dgm:spPr/>
      <dgm:t>
        <a:bodyPr/>
        <a:lstStyle/>
        <a:p>
          <a:endParaRPr lang="en-US"/>
        </a:p>
      </dgm:t>
    </dgm:pt>
    <dgm:pt modelId="{098EB65B-5A75-4907-A2D4-3886E6089DC2}" type="pres">
      <dgm:prSet presAssocID="{34950DAB-6238-41F2-B874-806290C1AE46}" presName="node" presStyleLbl="vennNode1" presStyleIdx="3" presStyleCnt="5">
        <dgm:presLayoutVars>
          <dgm:bulletEnabled val="1"/>
        </dgm:presLayoutVars>
      </dgm:prSet>
      <dgm:spPr/>
      <dgm:t>
        <a:bodyPr/>
        <a:lstStyle/>
        <a:p>
          <a:endParaRPr lang="en-US"/>
        </a:p>
      </dgm:t>
    </dgm:pt>
    <dgm:pt modelId="{0531EC26-720E-45CD-B8C1-85D289A49A89}" type="pres">
      <dgm:prSet presAssocID="{58840BF9-E47C-4565-A0A2-2620884E3D65}" presName="node" presStyleLbl="vennNode1" presStyleIdx="4" presStyleCnt="5">
        <dgm:presLayoutVars>
          <dgm:bulletEnabled val="1"/>
        </dgm:presLayoutVars>
      </dgm:prSet>
      <dgm:spPr/>
      <dgm:t>
        <a:bodyPr/>
        <a:lstStyle/>
        <a:p>
          <a:endParaRPr lang="en-US"/>
        </a:p>
      </dgm:t>
    </dgm:pt>
  </dgm:ptLst>
  <dgm:cxnLst>
    <dgm:cxn modelId="{65264FED-3014-4B71-9033-905C578029E9}" srcId="{6BD33555-3E49-4733-B0E9-D2F5E4758C70}" destId="{58840BF9-E47C-4565-A0A2-2620884E3D65}" srcOrd="3" destOrd="0" parTransId="{57D0F6B9-9193-4359-ACA0-0258CB72AA84}" sibTransId="{C79686DE-A115-4607-9118-58E9BA31463E}"/>
    <dgm:cxn modelId="{7A140FBA-C490-444D-AA9A-5EAD79771A79}" type="presOf" srcId="{34950DAB-6238-41F2-B874-806290C1AE46}" destId="{098EB65B-5A75-4907-A2D4-3886E6089DC2}" srcOrd="0" destOrd="0" presId="urn:microsoft.com/office/officeart/2005/8/layout/radial3"/>
    <dgm:cxn modelId="{3D16CE79-9958-4621-B7E3-B5B53CFA7BFF}" srcId="{6BD33555-3E49-4733-B0E9-D2F5E4758C70}" destId="{34950DAB-6238-41F2-B874-806290C1AE46}" srcOrd="2" destOrd="0" parTransId="{52B7212C-8ECA-49FF-8FCE-457EE51C6CAA}" sibTransId="{F153C436-5C3C-470E-895E-CEA7E6271CC6}"/>
    <dgm:cxn modelId="{BE52A2D1-5575-4409-9608-4FF17154FFE9}" type="presOf" srcId="{BC402C53-CFBD-47D1-82CD-020093B3E82F}" destId="{41A18C38-29BC-4D80-9A8E-B455310687C0}" srcOrd="0" destOrd="0" presId="urn:microsoft.com/office/officeart/2005/8/layout/radial3"/>
    <dgm:cxn modelId="{F950F1ED-7F60-4B51-BFE7-C0781E05FBFC}" type="presOf" srcId="{58840BF9-E47C-4565-A0A2-2620884E3D65}" destId="{0531EC26-720E-45CD-B8C1-85D289A49A89}" srcOrd="0" destOrd="0" presId="urn:microsoft.com/office/officeart/2005/8/layout/radial3"/>
    <dgm:cxn modelId="{29802212-D86C-4910-9D81-6926D83C4114}" srcId="{6BD33555-3E49-4733-B0E9-D2F5E4758C70}" destId="{1FEE05EE-D8E2-4050-914B-48CEE13898E2}" srcOrd="0" destOrd="0" parTransId="{FA674691-7DDB-4168-A75A-993FE042191A}" sibTransId="{16113A81-B575-4A28-9CBA-0096D623B746}"/>
    <dgm:cxn modelId="{9C3A110B-8D31-4C9E-8836-86119721E95F}" srcId="{BC402C53-CFBD-47D1-82CD-020093B3E82F}" destId="{6BD33555-3E49-4733-B0E9-D2F5E4758C70}" srcOrd="0" destOrd="0" parTransId="{8D848D17-8934-4D02-8AF4-8B015DF57821}" sibTransId="{6800D763-D10C-4BD8-B269-1181EF09BFC3}"/>
    <dgm:cxn modelId="{8C67F00E-2838-4D0C-9435-408FD164FA9C}" type="presOf" srcId="{1FEE05EE-D8E2-4050-914B-48CEE13898E2}" destId="{F8A23F3A-74EA-42E3-BB8D-D451505ACC90}" srcOrd="0" destOrd="0" presId="urn:microsoft.com/office/officeart/2005/8/layout/radial3"/>
    <dgm:cxn modelId="{B6A41BBE-540C-4BE3-ABC4-7C3ADAAF5853}" srcId="{6BD33555-3E49-4733-B0E9-D2F5E4758C70}" destId="{EA9E9991-713D-4E7F-8EAA-7C17BF27959D}" srcOrd="1" destOrd="0" parTransId="{A321BF7A-8ABF-4788-9DFC-2435A3A4F81B}" sibTransId="{6F79405F-1DD2-41A1-BA1B-8C6A9D8AEF82}"/>
    <dgm:cxn modelId="{2C23D119-4999-4EA2-BE07-F044881F99E3}" type="presOf" srcId="{EA9E9991-713D-4E7F-8EAA-7C17BF27959D}" destId="{A9B99E17-31F7-4FAF-951B-12434B52C0EC}" srcOrd="0" destOrd="0" presId="urn:microsoft.com/office/officeart/2005/8/layout/radial3"/>
    <dgm:cxn modelId="{CEA8BF4E-E30B-462F-8300-3D1960F9A1FE}" type="presOf" srcId="{6BD33555-3E49-4733-B0E9-D2F5E4758C70}" destId="{41DBE2A1-F838-4AB2-8CE4-4E48CF466231}" srcOrd="0" destOrd="0" presId="urn:microsoft.com/office/officeart/2005/8/layout/radial3"/>
    <dgm:cxn modelId="{69E86072-CA4D-4470-BB06-2557A42A4A17}" type="presParOf" srcId="{41A18C38-29BC-4D80-9A8E-B455310687C0}" destId="{D67889C9-8C3E-489E-9F78-7C26BBDE4710}" srcOrd="0" destOrd="0" presId="urn:microsoft.com/office/officeart/2005/8/layout/radial3"/>
    <dgm:cxn modelId="{FF354FB6-C1BB-424E-BAB6-A9A3E08B6CF2}" type="presParOf" srcId="{D67889C9-8C3E-489E-9F78-7C26BBDE4710}" destId="{41DBE2A1-F838-4AB2-8CE4-4E48CF466231}" srcOrd="0" destOrd="0" presId="urn:microsoft.com/office/officeart/2005/8/layout/radial3"/>
    <dgm:cxn modelId="{52B0D930-9D3B-452A-B412-F466918FC915}" type="presParOf" srcId="{D67889C9-8C3E-489E-9F78-7C26BBDE4710}" destId="{F8A23F3A-74EA-42E3-BB8D-D451505ACC90}" srcOrd="1" destOrd="0" presId="urn:microsoft.com/office/officeart/2005/8/layout/radial3"/>
    <dgm:cxn modelId="{68959161-53BE-4752-A7A8-95ABBC59215A}" type="presParOf" srcId="{D67889C9-8C3E-489E-9F78-7C26BBDE4710}" destId="{A9B99E17-31F7-4FAF-951B-12434B52C0EC}" srcOrd="2" destOrd="0" presId="urn:microsoft.com/office/officeart/2005/8/layout/radial3"/>
    <dgm:cxn modelId="{9094E1A9-CAC5-46AE-9B65-DDD7A6382240}" type="presParOf" srcId="{D67889C9-8C3E-489E-9F78-7C26BBDE4710}" destId="{098EB65B-5A75-4907-A2D4-3886E6089DC2}" srcOrd="3" destOrd="0" presId="urn:microsoft.com/office/officeart/2005/8/layout/radial3"/>
    <dgm:cxn modelId="{71A92FD0-CA16-458F-BE5A-A25D21B26780}" type="presParOf" srcId="{D67889C9-8C3E-489E-9F78-7C26BBDE4710}" destId="{0531EC26-720E-45CD-B8C1-85D289A49A89}" srcOrd="4" destOrd="0" presId="urn:microsoft.com/office/officeart/2005/8/layout/radial3"/>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1DBE2A1-F838-4AB2-8CE4-4E48CF466231}">
      <dsp:nvSpPr>
        <dsp:cNvPr id="0" name=""/>
        <dsp:cNvSpPr/>
      </dsp:nvSpPr>
      <dsp:spPr>
        <a:xfrm>
          <a:off x="1920875" y="904875"/>
          <a:ext cx="2254249" cy="2254249"/>
        </a:xfrm>
        <a:prstGeom prst="ellipse">
          <a:avLst/>
        </a:prstGeom>
        <a:solidFill>
          <a:srgbClr val="92D05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endParaRPr lang="en-US" sz="5000" kern="1200" dirty="0"/>
        </a:p>
      </dsp:txBody>
      <dsp:txXfrm>
        <a:off x="1920875" y="904875"/>
        <a:ext cx="2254249" cy="2254249"/>
      </dsp:txXfrm>
    </dsp:sp>
    <dsp:sp modelId="{F8A23F3A-74EA-42E3-BB8D-D451505ACC90}">
      <dsp:nvSpPr>
        <dsp:cNvPr id="0" name=""/>
        <dsp:cNvSpPr/>
      </dsp:nvSpPr>
      <dsp:spPr>
        <a:xfrm>
          <a:off x="2484437" y="402"/>
          <a:ext cx="1127124" cy="1127124"/>
        </a:xfrm>
        <a:prstGeom prst="ellipse">
          <a:avLst/>
        </a:prstGeom>
        <a:solidFill>
          <a:srgbClr val="92D05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dirty="0"/>
        </a:p>
      </dsp:txBody>
      <dsp:txXfrm>
        <a:off x="2484437" y="402"/>
        <a:ext cx="1127124" cy="1127124"/>
      </dsp:txXfrm>
    </dsp:sp>
    <dsp:sp modelId="{A9B99E17-31F7-4FAF-951B-12434B52C0EC}">
      <dsp:nvSpPr>
        <dsp:cNvPr id="0" name=""/>
        <dsp:cNvSpPr/>
      </dsp:nvSpPr>
      <dsp:spPr>
        <a:xfrm>
          <a:off x="3952472" y="1468437"/>
          <a:ext cx="1127124" cy="1127124"/>
        </a:xfrm>
        <a:prstGeom prst="ellipse">
          <a:avLst/>
        </a:prstGeom>
        <a:solidFill>
          <a:srgbClr val="92D05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dirty="0"/>
        </a:p>
      </dsp:txBody>
      <dsp:txXfrm>
        <a:off x="3952472" y="1468437"/>
        <a:ext cx="1127124" cy="1127124"/>
      </dsp:txXfrm>
    </dsp:sp>
    <dsp:sp modelId="{098EB65B-5A75-4907-A2D4-3886E6089DC2}">
      <dsp:nvSpPr>
        <dsp:cNvPr id="0" name=""/>
        <dsp:cNvSpPr/>
      </dsp:nvSpPr>
      <dsp:spPr>
        <a:xfrm>
          <a:off x="2484437" y="2936472"/>
          <a:ext cx="1127124" cy="1127124"/>
        </a:xfrm>
        <a:prstGeom prst="ellipse">
          <a:avLst/>
        </a:prstGeom>
        <a:solidFill>
          <a:srgbClr val="92D05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dirty="0"/>
        </a:p>
      </dsp:txBody>
      <dsp:txXfrm>
        <a:off x="2484437" y="2936472"/>
        <a:ext cx="1127124" cy="1127124"/>
      </dsp:txXfrm>
    </dsp:sp>
    <dsp:sp modelId="{0531EC26-720E-45CD-B8C1-85D289A49A89}">
      <dsp:nvSpPr>
        <dsp:cNvPr id="0" name=""/>
        <dsp:cNvSpPr/>
      </dsp:nvSpPr>
      <dsp:spPr>
        <a:xfrm>
          <a:off x="1016402" y="1468437"/>
          <a:ext cx="1127124" cy="1127124"/>
        </a:xfrm>
        <a:prstGeom prst="ellipse">
          <a:avLst/>
        </a:prstGeom>
        <a:solidFill>
          <a:srgbClr val="92D05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dirty="0"/>
        </a:p>
      </dsp:txBody>
      <dsp:txXfrm>
        <a:off x="1016402" y="1468437"/>
        <a:ext cx="1127124" cy="112712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5AA3D75B-1531-44C4-8A14-494CE4E6D24D}" type="datetimeFigureOut">
              <a:rPr lang="en-US" smtClean="0"/>
              <a:pPr/>
              <a:t>2/26/2014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A842D017-58F8-409A-8C8A-D4A05FD021F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a:t>
            </a:r>
            <a:r>
              <a:rPr lang="en-US" baseline="0" dirty="0" smtClean="0"/>
              <a:t> this editable?  The boxes aren’t easy to read (black on orange will be tough), and the long text boxes are hard on the eyes (I prefer short and squatty ones).  Content is ok, but the questions could be shortened.   I’d carry an ‘oval’ to each one of your slides after this (e.g. yellow oval to the study design </a:t>
            </a:r>
            <a:r>
              <a:rPr lang="en-US" baseline="0" dirty="0" err="1" smtClean="0"/>
              <a:t>nslide</a:t>
            </a:r>
            <a:r>
              <a:rPr lang="en-US" baseline="0" dirty="0" smtClean="0"/>
              <a:t>, green oval to the protocol slide, etc).  It will help link all the </a:t>
            </a:r>
            <a:r>
              <a:rPr lang="en-US" baseline="0" smtClean="0"/>
              <a:t>slides together.</a:t>
            </a:r>
            <a:endParaRPr lang="en-US" dirty="0"/>
          </a:p>
        </p:txBody>
      </p:sp>
      <p:sp>
        <p:nvSpPr>
          <p:cNvPr id="4" name="Slide Number Placeholder 3"/>
          <p:cNvSpPr>
            <a:spLocks noGrp="1"/>
          </p:cNvSpPr>
          <p:nvPr>
            <p:ph type="sldNum" sz="quarter" idx="10"/>
          </p:nvPr>
        </p:nvSpPr>
        <p:spPr/>
        <p:txBody>
          <a:bodyPr/>
          <a:lstStyle/>
          <a:p>
            <a:fld id="{12FEC5F9-1247-4E15-9C44-18629C1CCAC4}" type="slidenum">
              <a:rPr lang="en-US" smtClean="0"/>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Placeholder map</a:t>
            </a:r>
            <a:endParaRPr lang="en-US" dirty="0"/>
          </a:p>
        </p:txBody>
      </p:sp>
      <p:sp>
        <p:nvSpPr>
          <p:cNvPr id="4" name="Slide Number Placeholder 3"/>
          <p:cNvSpPr>
            <a:spLocks noGrp="1"/>
          </p:cNvSpPr>
          <p:nvPr>
            <p:ph type="sldNum" sz="quarter" idx="10"/>
          </p:nvPr>
        </p:nvSpPr>
        <p:spPr/>
        <p:txBody>
          <a:bodyPr/>
          <a:lstStyle/>
          <a:p>
            <a:fld id="{A842D017-58F8-409A-8C8A-D4A05FD021FA}" type="slidenum">
              <a:rPr lang="en-US" smtClean="0"/>
              <a:pPr/>
              <a:t>40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Annual precipitation</a:t>
            </a:r>
          </a:p>
          <a:p>
            <a:r>
              <a:rPr lang="en-US" dirty="0" smtClean="0"/>
              <a:t>Growing degree day</a:t>
            </a:r>
          </a:p>
          <a:p>
            <a:r>
              <a:rPr lang="en-US" dirty="0" smtClean="0"/>
              <a:t>Annual temperature range</a:t>
            </a:r>
          </a:p>
          <a:p>
            <a:r>
              <a:rPr lang="en-US" dirty="0" smtClean="0"/>
              <a:t>Elevation</a:t>
            </a:r>
          </a:p>
          <a:p>
            <a:r>
              <a:rPr lang="en-US" dirty="0" smtClean="0"/>
              <a:t>Watershed slope</a:t>
            </a:r>
          </a:p>
          <a:p>
            <a:r>
              <a:rPr lang="en-US" dirty="0" smtClean="0"/>
              <a:t>% watershed with</a:t>
            </a:r>
            <a:r>
              <a:rPr lang="en-US" baseline="0" dirty="0" smtClean="0"/>
              <a:t> highly erodible geology</a:t>
            </a:r>
          </a:p>
          <a:p>
            <a:r>
              <a:rPr lang="en-US" baseline="0" dirty="0" smtClean="0"/>
              <a:t>Low gradient stream density</a:t>
            </a:r>
            <a:endParaRPr lang="en-US" dirty="0"/>
          </a:p>
        </p:txBody>
      </p:sp>
      <p:sp>
        <p:nvSpPr>
          <p:cNvPr id="4" name="Slide Number Placeholder 3"/>
          <p:cNvSpPr>
            <a:spLocks noGrp="1"/>
          </p:cNvSpPr>
          <p:nvPr>
            <p:ph type="sldNum" sz="quarter" idx="10"/>
          </p:nvPr>
        </p:nvSpPr>
        <p:spPr/>
        <p:txBody>
          <a:bodyPr/>
          <a:lstStyle/>
          <a:p>
            <a:fld id="{A842D017-58F8-409A-8C8A-D4A05FD021FA}" type="slidenum">
              <a:rPr lang="en-US" smtClean="0"/>
              <a:pPr/>
              <a:t>41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42D017-58F8-409A-8C8A-D4A05FD021FA}" type="slidenum">
              <a:rPr lang="en-US" smtClean="0"/>
              <a:pPr/>
              <a:t>44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 text boxes of</a:t>
            </a:r>
            <a:r>
              <a:rPr lang="en-US" baseline="0" dirty="0" smtClean="0"/>
              <a:t> program names to the items you can’t read (e.g. ODFW/AREMP paper, </a:t>
            </a:r>
            <a:r>
              <a:rPr lang="en-US" baseline="0" dirty="0" err="1" smtClean="0"/>
              <a:t>CHaMP</a:t>
            </a:r>
            <a:r>
              <a:rPr lang="en-US" baseline="0" dirty="0" smtClean="0"/>
              <a:t>).  I’d add the ‘green’ protocol circle from the previous slide as a reminder that you’re going thru an example from each of the 4 boxes on the first slide.  </a:t>
            </a:r>
          </a:p>
          <a:p>
            <a:endParaRPr lang="en-US" baseline="0" dirty="0" smtClean="0"/>
          </a:p>
          <a:p>
            <a:r>
              <a:rPr lang="en-US" baseline="0" dirty="0" smtClean="0"/>
              <a:t>Maybe add a slide after this that drills down to methods?  </a:t>
            </a:r>
            <a:endParaRPr lang="en-US" dirty="0"/>
          </a:p>
        </p:txBody>
      </p:sp>
      <p:sp>
        <p:nvSpPr>
          <p:cNvPr id="4" name="Slide Number Placeholder 3"/>
          <p:cNvSpPr>
            <a:spLocks noGrp="1"/>
          </p:cNvSpPr>
          <p:nvPr>
            <p:ph type="sldNum" sz="quarter" idx="10"/>
          </p:nvPr>
        </p:nvSpPr>
        <p:spPr/>
        <p:txBody>
          <a:bodyPr/>
          <a:lstStyle/>
          <a:p>
            <a:fld id="{12FEC5F9-1247-4E15-9C44-18629C1CCAC4}" type="slidenum">
              <a:rPr lang="en-US" smtClean="0"/>
              <a:pPr/>
              <a:t>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are you pointing out on this slide?</a:t>
            </a:r>
            <a:r>
              <a:rPr lang="en-US" baseline="0" dirty="0" smtClean="0"/>
              <a:t>  The image I attached in the email may be better for this.</a:t>
            </a:r>
            <a:endParaRPr lang="en-US" dirty="0"/>
          </a:p>
        </p:txBody>
      </p:sp>
      <p:sp>
        <p:nvSpPr>
          <p:cNvPr id="4" name="Slide Number Placeholder 3"/>
          <p:cNvSpPr>
            <a:spLocks noGrp="1"/>
          </p:cNvSpPr>
          <p:nvPr>
            <p:ph type="sldNum" sz="quarter" idx="10"/>
          </p:nvPr>
        </p:nvSpPr>
        <p:spPr/>
        <p:txBody>
          <a:bodyPr/>
          <a:lstStyle/>
          <a:p>
            <a:fld id="{12FEC5F9-1247-4E15-9C44-18629C1CCAC4}" type="slidenum">
              <a:rPr lang="en-US" smtClean="0"/>
              <a:pPr/>
              <a:t>15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I’d add the list of metrics, too…? Not</a:t>
            </a:r>
            <a:r>
              <a:rPr lang="en-US" baseline="0" dirty="0" smtClean="0"/>
              <a:t> clear what you’re covering here. </a:t>
            </a:r>
            <a:r>
              <a:rPr lang="en-US" baseline="0" dirty="0" smtClean="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2FEC5F9-1247-4E15-9C44-18629C1CCAC4}" type="slidenum">
              <a:rPr lang="en-US" smtClean="0"/>
              <a:pPr/>
              <a:t>16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need a summary slide after this one---what are the take home messages?  Maybe add your first slide in again as your last slide?</a:t>
            </a:r>
            <a:endParaRPr lang="en-US" dirty="0"/>
          </a:p>
        </p:txBody>
      </p:sp>
      <p:sp>
        <p:nvSpPr>
          <p:cNvPr id="4" name="Slide Number Placeholder 3"/>
          <p:cNvSpPr>
            <a:spLocks noGrp="1"/>
          </p:cNvSpPr>
          <p:nvPr>
            <p:ph type="sldNum" sz="quarter" idx="10"/>
          </p:nvPr>
        </p:nvSpPr>
        <p:spPr/>
        <p:txBody>
          <a:bodyPr/>
          <a:lstStyle/>
          <a:p>
            <a:fld id="{12FEC5F9-1247-4E15-9C44-18629C1CCAC4}" type="slidenum">
              <a:rPr lang="en-US" smtClean="0"/>
              <a:pPr/>
              <a:t>17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Should matt cover</a:t>
            </a:r>
            <a:r>
              <a:rPr lang="en-US" baseline="0" dirty="0" smtClean="0"/>
              <a:t> this at the beginning of his talk?</a:t>
            </a:r>
            <a:endParaRPr lang="en-US" dirty="0"/>
          </a:p>
        </p:txBody>
      </p:sp>
      <p:sp>
        <p:nvSpPr>
          <p:cNvPr id="4" name="Slide Number Placeholder 3"/>
          <p:cNvSpPr>
            <a:spLocks noGrp="1"/>
          </p:cNvSpPr>
          <p:nvPr>
            <p:ph type="sldNum" sz="quarter" idx="10"/>
          </p:nvPr>
        </p:nvSpPr>
        <p:spPr/>
        <p:txBody>
          <a:bodyPr/>
          <a:lstStyle/>
          <a:p>
            <a:fld id="{A842D017-58F8-409A-8C8A-D4A05FD021FA}" type="slidenum">
              <a:rPr lang="en-US" smtClean="0"/>
              <a:pPr/>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42D017-58F8-409A-8C8A-D4A05FD021FA}" type="slidenum">
              <a:rPr lang="en-US" smtClean="0"/>
              <a:pPr/>
              <a:t>22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Suggest slimming</a:t>
            </a:r>
            <a:r>
              <a:rPr lang="en-US" baseline="0" dirty="0" smtClean="0"/>
              <a:t> text (as edited) b/c matt will cover…?  “You can add your sites if justifiable weights can be assigned” is unclear.  Suggest removing this.</a:t>
            </a:r>
            <a:endParaRPr lang="en-US" dirty="0"/>
          </a:p>
        </p:txBody>
      </p:sp>
      <p:sp>
        <p:nvSpPr>
          <p:cNvPr id="4" name="Slide Number Placeholder 3"/>
          <p:cNvSpPr>
            <a:spLocks noGrp="1"/>
          </p:cNvSpPr>
          <p:nvPr>
            <p:ph type="sldNum" sz="quarter" idx="10"/>
          </p:nvPr>
        </p:nvSpPr>
        <p:spPr/>
        <p:txBody>
          <a:bodyPr/>
          <a:lstStyle/>
          <a:p>
            <a:fld id="{A842D017-58F8-409A-8C8A-D4A05FD021FA}" type="slidenum">
              <a:rPr lang="en-US" smtClean="0"/>
              <a:pPr/>
              <a:t>29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Indicate</a:t>
            </a:r>
            <a:r>
              <a:rPr lang="en-US" baseline="0" dirty="0" smtClean="0"/>
              <a:t> that if </a:t>
            </a:r>
            <a:r>
              <a:rPr lang="en-US" baseline="0" dirty="0" err="1" smtClean="0"/>
              <a:t>randomizationused</a:t>
            </a:r>
            <a:r>
              <a:rPr lang="en-US" baseline="0" dirty="0" smtClean="0"/>
              <a:t> in site selection, can develop weights for a combined sample</a:t>
            </a:r>
            <a:endParaRPr lang="en-US" dirty="0"/>
          </a:p>
        </p:txBody>
      </p:sp>
      <p:sp>
        <p:nvSpPr>
          <p:cNvPr id="4" name="Slide Number Placeholder 3"/>
          <p:cNvSpPr>
            <a:spLocks noGrp="1"/>
          </p:cNvSpPr>
          <p:nvPr>
            <p:ph type="sldNum" sz="quarter" idx="10"/>
          </p:nvPr>
        </p:nvSpPr>
        <p:spPr/>
        <p:txBody>
          <a:bodyPr/>
          <a:lstStyle/>
          <a:p>
            <a:fld id="{A842D017-58F8-409A-8C8A-D4A05FD021FA}" type="slidenum">
              <a:rPr lang="en-US" smtClean="0"/>
              <a:pPr/>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pPr/>
              <a:t>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p14="http://schemas.microsoft.com/office/powerpoint/2010/main" xmlns="" val="1059925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pPr/>
              <a:t>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p14="http://schemas.microsoft.com/office/powerpoint/2010/main" xmlns="" val="3003306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pPr/>
              <a:t>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p14="http://schemas.microsoft.com/office/powerpoint/2010/main" xmlns="" val="189058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pPr/>
              <a:t>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p14="http://schemas.microsoft.com/office/powerpoint/2010/main" xmlns="" val="2423842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223B4B-B28B-4ED6-92E5-4ADEBB352B61}" type="datetimeFigureOut">
              <a:rPr lang="en-US" smtClean="0"/>
              <a:pPr/>
              <a:t>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p14="http://schemas.microsoft.com/office/powerpoint/2010/main" xmlns="" val="393187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223B4B-B28B-4ED6-92E5-4ADEBB352B61}" type="datetimeFigureOut">
              <a:rPr lang="en-US" smtClean="0"/>
              <a:pPr/>
              <a:t>2/26/2014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p14="http://schemas.microsoft.com/office/powerpoint/2010/main" xmlns="" val="172119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223B4B-B28B-4ED6-92E5-4ADEBB352B61}" type="datetimeFigureOut">
              <a:rPr lang="en-US" smtClean="0"/>
              <a:pPr/>
              <a:t>2/26/2014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p14="http://schemas.microsoft.com/office/powerpoint/2010/main" xmlns="" val="367437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7223B4B-B28B-4ED6-92E5-4ADEBB352B61}" type="datetimeFigureOut">
              <a:rPr lang="en-US" smtClean="0"/>
              <a:pPr/>
              <a:t>2/26/2014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p14="http://schemas.microsoft.com/office/powerpoint/2010/main" xmlns="" val="2675913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223B4B-B28B-4ED6-92E5-4ADEBB352B61}" type="datetimeFigureOut">
              <a:rPr lang="en-US" smtClean="0"/>
              <a:pPr/>
              <a:t>2/26/2014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p14="http://schemas.microsoft.com/office/powerpoint/2010/main" xmlns="" val="2166049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223B4B-B28B-4ED6-92E5-4ADEBB352B61}" type="datetimeFigureOut">
              <a:rPr lang="en-US" smtClean="0"/>
              <a:pPr/>
              <a:t>2/26/2014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p14="http://schemas.microsoft.com/office/powerpoint/2010/main" xmlns="" val="1548809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223B4B-B28B-4ED6-92E5-4ADEBB352B61}" type="datetimeFigureOut">
              <a:rPr lang="en-US" smtClean="0"/>
              <a:pPr/>
              <a:t>2/26/2014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p14="http://schemas.microsoft.com/office/powerpoint/2010/main" xmlns="" val="2375748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223B4B-B28B-4ED6-92E5-4ADEBB352B61}" type="datetimeFigureOut">
              <a:rPr lang="en-US" smtClean="0"/>
              <a:pPr/>
              <a:t>2/26/2014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0A0217-36FF-4292-8FCC-64351BAAAA87}" type="slidenum">
              <a:rPr lang="en-US" smtClean="0"/>
              <a:pPr/>
              <a:t>‹#›</a:t>
            </a:fld>
            <a:endParaRPr lang="en-US"/>
          </a:p>
        </p:txBody>
      </p:sp>
    </p:spTree>
    <p:extLst>
      <p:ext uri="{BB962C8B-B14F-4D97-AF65-F5344CB8AC3E}">
        <p14:creationId xmlns:p14="http://schemas.microsoft.com/office/powerpoint/2010/main" xmlns="" val="2722571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diagramLayout" Target="../diagrams/layout1.xml"/><Relationship Id="rId5" Type="http://schemas.openxmlformats.org/officeDocument/2006/relationships/image" Target="../media/image11.png"/><Relationship Id="rId10" Type="http://schemas.openxmlformats.org/officeDocument/2006/relationships/diagramData" Target="../diagrams/data1.xml"/><Relationship Id="rId4" Type="http://schemas.openxmlformats.org/officeDocument/2006/relationships/image" Target="../media/image10.png"/><Relationship Id="rId9" Type="http://schemas.openxmlformats.org/officeDocument/2006/relationships/image" Target="../media/image15.png"/><Relationship Id="rId14"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6311" y="389868"/>
            <a:ext cx="9047689"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latin typeface="Tahoma" panose="020B0604030504040204" pitchFamily="34" charset="0"/>
                <a:ea typeface="Tahoma" panose="020B0604030504040204" pitchFamily="34" charset="0"/>
                <a:cs typeface="Tahoma" panose="020B0604030504040204" pitchFamily="34" charset="0"/>
              </a:rPr>
              <a:t>A Review of </a:t>
            </a:r>
            <a:r>
              <a:rPr lang="en-US" sz="3600" b="1" dirty="0" err="1" smtClean="0">
                <a:latin typeface="Tahoma" panose="020B0604030504040204" pitchFamily="34" charset="0"/>
                <a:ea typeface="Tahoma" panose="020B0604030504040204" pitchFamily="34" charset="0"/>
                <a:cs typeface="Tahoma" panose="020B0604030504040204" pitchFamily="34" charset="0"/>
              </a:rPr>
              <a:t>CHaMP’s</a:t>
            </a:r>
            <a:r>
              <a:rPr lang="en-US" sz="3600" b="1" dirty="0" smtClean="0">
                <a:latin typeface="Tahoma" panose="020B0604030504040204" pitchFamily="34" charset="0"/>
                <a:ea typeface="Tahoma" panose="020B0604030504040204" pitchFamily="34" charset="0"/>
                <a:cs typeface="Tahoma" panose="020B0604030504040204" pitchFamily="34" charset="0"/>
              </a:rPr>
              <a:t> interoperability, study design and metrics</a:t>
            </a:r>
            <a:endParaRPr lang="en-US" sz="3600" b="1" dirty="0" smtClean="0"/>
          </a:p>
        </p:txBody>
      </p:sp>
      <p:sp>
        <p:nvSpPr>
          <p:cNvPr id="3" name="Content Placeholder 2"/>
          <p:cNvSpPr txBox="1">
            <a:spLocks/>
          </p:cNvSpPr>
          <p:nvPr/>
        </p:nvSpPr>
        <p:spPr>
          <a:xfrm>
            <a:off x="829369" y="1742726"/>
            <a:ext cx="78867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i="1" dirty="0" smtClean="0"/>
          </a:p>
          <a:p>
            <a:r>
              <a:rPr lang="en-US" sz="2200" dirty="0" err="1" smtClean="0">
                <a:solidFill>
                  <a:schemeClr val="accent1">
                    <a:lumMod val="50000"/>
                  </a:schemeClr>
                </a:solidFill>
              </a:rPr>
              <a:t>CHaMP</a:t>
            </a:r>
            <a:r>
              <a:rPr lang="en-US" sz="2200" dirty="0" smtClean="0">
                <a:solidFill>
                  <a:schemeClr val="accent1">
                    <a:lumMod val="50000"/>
                  </a:schemeClr>
                </a:solidFill>
              </a:rPr>
              <a:t> and ISEMP Analysis and Synthesis Workshop</a:t>
            </a:r>
          </a:p>
          <a:p>
            <a:r>
              <a:rPr lang="en-US" sz="1800" dirty="0" smtClean="0">
                <a:solidFill>
                  <a:schemeClr val="accent1">
                    <a:lumMod val="50000"/>
                  </a:schemeClr>
                </a:solidFill>
              </a:rPr>
              <a:t>Portland, Oregon – February 25</a:t>
            </a:r>
            <a:r>
              <a:rPr lang="en-US" sz="1800" baseline="30000" dirty="0" smtClean="0">
                <a:solidFill>
                  <a:schemeClr val="accent1">
                    <a:lumMod val="50000"/>
                  </a:schemeClr>
                </a:solidFill>
              </a:rPr>
              <a:t>th</a:t>
            </a:r>
            <a:r>
              <a:rPr lang="en-US" sz="1800" dirty="0" smtClean="0">
                <a:solidFill>
                  <a:schemeClr val="accent1">
                    <a:lumMod val="50000"/>
                  </a:schemeClr>
                </a:solidFill>
              </a:rPr>
              <a:t> and 26</a:t>
            </a:r>
            <a:r>
              <a:rPr lang="en-US" sz="1800" baseline="30000" dirty="0" smtClean="0">
                <a:solidFill>
                  <a:schemeClr val="accent1">
                    <a:lumMod val="50000"/>
                  </a:schemeClr>
                </a:solidFill>
              </a:rPr>
              <a:t>th</a:t>
            </a:r>
            <a:r>
              <a:rPr lang="en-US" sz="1800" dirty="0" smtClean="0">
                <a:solidFill>
                  <a:schemeClr val="accent1">
                    <a:lumMod val="50000"/>
                  </a:schemeClr>
                </a:solidFill>
              </a:rPr>
              <a:t>, 2014</a:t>
            </a:r>
          </a:p>
        </p:txBody>
      </p:sp>
      <p:sp>
        <p:nvSpPr>
          <p:cNvPr id="4" name="TextBox 3"/>
          <p:cNvSpPr txBox="1"/>
          <p:nvPr/>
        </p:nvSpPr>
        <p:spPr>
          <a:xfrm>
            <a:off x="873458" y="3435707"/>
            <a:ext cx="3766782" cy="1261884"/>
          </a:xfrm>
          <a:prstGeom prst="rect">
            <a:avLst/>
          </a:prstGeom>
          <a:noFill/>
        </p:spPr>
        <p:txBody>
          <a:bodyPr wrap="square" rtlCol="0">
            <a:spAutoFit/>
          </a:bodyPr>
          <a:lstStyle/>
          <a:p>
            <a:r>
              <a:rPr lang="en-US" sz="1400" dirty="0" smtClean="0">
                <a:latin typeface="+mj-lt"/>
              </a:rPr>
              <a:t>Presenter:</a:t>
            </a:r>
          </a:p>
          <a:p>
            <a:r>
              <a:rPr lang="en-US" sz="2200" dirty="0" smtClean="0">
                <a:latin typeface="+mj-lt"/>
              </a:rPr>
              <a:t>Boyd </a:t>
            </a:r>
            <a:r>
              <a:rPr lang="en-US" sz="2200" dirty="0" err="1" smtClean="0">
                <a:latin typeface="+mj-lt"/>
              </a:rPr>
              <a:t>Bouwes</a:t>
            </a:r>
            <a:r>
              <a:rPr lang="en-US" sz="2200" dirty="0" smtClean="0">
                <a:latin typeface="+mj-lt"/>
              </a:rPr>
              <a:t>, Phil Larsen, </a:t>
            </a:r>
          </a:p>
          <a:p>
            <a:r>
              <a:rPr lang="en-US" sz="2200" dirty="0" smtClean="0">
                <a:latin typeface="+mj-lt"/>
              </a:rPr>
              <a:t>and Matt </a:t>
            </a:r>
            <a:r>
              <a:rPr lang="en-US" sz="2200" dirty="0" err="1" smtClean="0">
                <a:latin typeface="+mj-lt"/>
              </a:rPr>
              <a:t>Nahorniak</a:t>
            </a:r>
            <a:r>
              <a:rPr lang="en-US" sz="2200" dirty="0" smtClean="0">
                <a:latin typeface="+mj-lt"/>
              </a:rPr>
              <a:t> </a:t>
            </a:r>
          </a:p>
          <a:p>
            <a:r>
              <a:rPr lang="en-US" dirty="0" smtClean="0"/>
              <a:t>      </a:t>
            </a:r>
            <a:endParaRPr lang="en-US" dirty="0"/>
          </a:p>
        </p:txBody>
      </p:sp>
      <p:sp>
        <p:nvSpPr>
          <p:cNvPr id="7" name="TextBox 6"/>
          <p:cNvSpPr txBox="1"/>
          <p:nvPr/>
        </p:nvSpPr>
        <p:spPr>
          <a:xfrm>
            <a:off x="2183742" y="4414928"/>
            <a:ext cx="5336711" cy="369332"/>
          </a:xfrm>
          <a:prstGeom prst="rect">
            <a:avLst/>
          </a:prstGeom>
          <a:noFill/>
        </p:spPr>
        <p:txBody>
          <a:bodyPr wrap="square" rtlCol="0">
            <a:spAutoFit/>
          </a:bodyPr>
          <a:lstStyle/>
          <a:p>
            <a:r>
              <a:rPr lang="en-US" dirty="0" smtClean="0"/>
              <a:t>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11303" y="3426125"/>
            <a:ext cx="2192068" cy="137878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83155" y="3327597"/>
            <a:ext cx="1573973" cy="1534624"/>
          </a:xfrm>
          <a:prstGeom prst="rect">
            <a:avLst/>
          </a:prstGeom>
        </p:spPr>
      </p:pic>
    </p:spTree>
    <p:extLst>
      <p:ext uri="{BB962C8B-B14F-4D97-AF65-F5344CB8AC3E}">
        <p14:creationId xmlns:p14="http://schemas.microsoft.com/office/powerpoint/2010/main" xmlns="" val="39205629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76200"/>
            <a:ext cx="6881582" cy="6781800"/>
          </a:xfrm>
          <a:prstGeom prst="rect">
            <a:avLst/>
          </a:prstGeom>
        </p:spPr>
      </p:pic>
      <p:sp>
        <p:nvSpPr>
          <p:cNvPr id="2" name="Title 1"/>
          <p:cNvSpPr>
            <a:spLocks noGrp="1"/>
          </p:cNvSpPr>
          <p:nvPr>
            <p:ph type="ctrTitle"/>
          </p:nvPr>
        </p:nvSpPr>
        <p:spPr>
          <a:xfrm>
            <a:off x="4495800" y="152400"/>
            <a:ext cx="4953000" cy="1066800"/>
          </a:xfrm>
        </p:spPr>
        <p:txBody>
          <a:bodyPr>
            <a:normAutofit/>
          </a:bodyPr>
          <a:lstStyle/>
          <a:p>
            <a:r>
              <a:rPr lang="en-US" sz="2400" dirty="0" smtClean="0"/>
              <a:t>DEM based protocol</a:t>
            </a:r>
            <a:endParaRPr lang="en-US" sz="2400" dirty="0"/>
          </a:p>
        </p:txBody>
      </p:sp>
      <p:sp>
        <p:nvSpPr>
          <p:cNvPr id="4" name="Oval 3"/>
          <p:cNvSpPr/>
          <p:nvPr/>
        </p:nvSpPr>
        <p:spPr>
          <a:xfrm>
            <a:off x="5943600" y="2238457"/>
            <a:ext cx="1752600" cy="161658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6172200" y="2399047"/>
            <a:ext cx="12954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Crosswalk with remote sensing</a:t>
            </a:r>
            <a:endParaRPr lang="en-US" sz="1400" dirty="0">
              <a:solidFill>
                <a:schemeClr val="tx1"/>
              </a:solidFill>
            </a:endParaRPr>
          </a:p>
        </p:txBody>
      </p:sp>
    </p:spTree>
    <p:extLst>
      <p:ext uri="{BB962C8B-B14F-4D97-AF65-F5344CB8AC3E}">
        <p14:creationId xmlns="" xmlns:p14="http://schemas.microsoft.com/office/powerpoint/2010/main" val="19926705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6" y="968542"/>
            <a:ext cx="2348664" cy="5376862"/>
          </a:xfrm>
        </p:spPr>
        <p:txBody>
          <a:bodyPr>
            <a:normAutofit/>
          </a:bodyPr>
          <a:lstStyle/>
          <a:p>
            <a:pPr>
              <a:lnSpc>
                <a:spcPct val="100000"/>
              </a:lnSpc>
              <a:spcBef>
                <a:spcPts val="300"/>
              </a:spcBef>
              <a:spcAft>
                <a:spcPts val="300"/>
              </a:spcAft>
            </a:pPr>
            <a:r>
              <a:rPr lang="en-US" sz="900" dirty="0" smtClean="0"/>
              <a:t>Site Length (centerline)</a:t>
            </a:r>
          </a:p>
          <a:p>
            <a:pPr>
              <a:lnSpc>
                <a:spcPct val="100000"/>
              </a:lnSpc>
              <a:spcBef>
                <a:spcPts val="300"/>
              </a:spcBef>
              <a:spcAft>
                <a:spcPts val="300"/>
              </a:spcAft>
            </a:pPr>
            <a:r>
              <a:rPr lang="en-US" sz="900" dirty="0" smtClean="0"/>
              <a:t>Site Length (Thalweg)</a:t>
            </a:r>
          </a:p>
          <a:p>
            <a:pPr>
              <a:lnSpc>
                <a:spcPct val="100000"/>
              </a:lnSpc>
              <a:spcBef>
                <a:spcPts val="300"/>
              </a:spcBef>
              <a:spcAft>
                <a:spcPts val="300"/>
              </a:spcAft>
            </a:pPr>
            <a:r>
              <a:rPr lang="en-US" sz="900" dirty="0" smtClean="0"/>
              <a:t>Sinuosity</a:t>
            </a:r>
          </a:p>
          <a:p>
            <a:pPr>
              <a:lnSpc>
                <a:spcPct val="100000"/>
              </a:lnSpc>
              <a:spcBef>
                <a:spcPts val="300"/>
              </a:spcBef>
              <a:spcAft>
                <a:spcPts val="300"/>
              </a:spcAft>
            </a:pPr>
            <a:r>
              <a:rPr lang="en-US" sz="900" dirty="0" smtClean="0"/>
              <a:t>Wetted width</a:t>
            </a:r>
          </a:p>
          <a:p>
            <a:pPr>
              <a:lnSpc>
                <a:spcPct val="100000"/>
              </a:lnSpc>
              <a:spcBef>
                <a:spcPts val="300"/>
              </a:spcBef>
              <a:spcAft>
                <a:spcPts val="300"/>
              </a:spcAft>
            </a:pPr>
            <a:r>
              <a:rPr lang="en-US" sz="900" dirty="0" smtClean="0"/>
              <a:t>Bankfull width</a:t>
            </a:r>
          </a:p>
          <a:p>
            <a:pPr>
              <a:lnSpc>
                <a:spcPct val="100000"/>
              </a:lnSpc>
              <a:spcBef>
                <a:spcPts val="300"/>
              </a:spcBef>
              <a:spcAft>
                <a:spcPts val="300"/>
              </a:spcAft>
            </a:pPr>
            <a:r>
              <a:rPr lang="en-US" sz="900" dirty="0" smtClean="0"/>
              <a:t>Bankfull Channel Capacity</a:t>
            </a:r>
          </a:p>
          <a:p>
            <a:pPr>
              <a:lnSpc>
                <a:spcPct val="100000"/>
              </a:lnSpc>
              <a:spcBef>
                <a:spcPts val="300"/>
              </a:spcBef>
              <a:spcAft>
                <a:spcPts val="300"/>
              </a:spcAft>
            </a:pPr>
            <a:r>
              <a:rPr lang="en-US" sz="900" dirty="0" smtClean="0"/>
              <a:t>Area Sum</a:t>
            </a:r>
          </a:p>
          <a:p>
            <a:pPr>
              <a:lnSpc>
                <a:spcPct val="100000"/>
              </a:lnSpc>
              <a:spcBef>
                <a:spcPts val="300"/>
              </a:spcBef>
              <a:spcAft>
                <a:spcPts val="300"/>
              </a:spcAft>
            </a:pPr>
            <a:r>
              <a:rPr lang="en-US" sz="900" dirty="0" smtClean="0"/>
              <a:t>RP100</a:t>
            </a:r>
          </a:p>
          <a:p>
            <a:pPr>
              <a:lnSpc>
                <a:spcPct val="100000"/>
              </a:lnSpc>
              <a:spcBef>
                <a:spcPts val="300"/>
              </a:spcBef>
              <a:spcAft>
                <a:spcPts val="300"/>
              </a:spcAft>
            </a:pPr>
            <a:r>
              <a:rPr lang="en-US" sz="900" dirty="0" smtClean="0"/>
              <a:t>Pool tail crest depth average</a:t>
            </a:r>
          </a:p>
          <a:p>
            <a:pPr>
              <a:lnSpc>
                <a:spcPct val="100000"/>
              </a:lnSpc>
              <a:spcBef>
                <a:spcPts val="300"/>
              </a:spcBef>
              <a:spcAft>
                <a:spcPts val="300"/>
              </a:spcAft>
            </a:pPr>
            <a:r>
              <a:rPr lang="en-US" sz="900" dirty="0" smtClean="0"/>
              <a:t>Pool max depth average</a:t>
            </a:r>
          </a:p>
          <a:p>
            <a:pPr>
              <a:lnSpc>
                <a:spcPct val="100000"/>
              </a:lnSpc>
              <a:spcBef>
                <a:spcPts val="300"/>
              </a:spcBef>
              <a:spcAft>
                <a:spcPts val="300"/>
              </a:spcAft>
            </a:pPr>
            <a:r>
              <a:rPr lang="en-US" sz="900" dirty="0" smtClean="0"/>
              <a:t>Average Bankfull elevation</a:t>
            </a:r>
          </a:p>
          <a:p>
            <a:pPr>
              <a:lnSpc>
                <a:spcPct val="100000"/>
              </a:lnSpc>
              <a:spcBef>
                <a:spcPts val="300"/>
              </a:spcBef>
              <a:spcAft>
                <a:spcPts val="300"/>
              </a:spcAft>
            </a:pPr>
            <a:r>
              <a:rPr lang="en-US" sz="900" dirty="0" smtClean="0"/>
              <a:t>Average channel capacity</a:t>
            </a:r>
          </a:p>
          <a:p>
            <a:pPr>
              <a:lnSpc>
                <a:spcPct val="100000"/>
              </a:lnSpc>
              <a:spcBef>
                <a:spcPts val="300"/>
              </a:spcBef>
              <a:spcAft>
                <a:spcPts val="300"/>
              </a:spcAft>
            </a:pPr>
            <a:r>
              <a:rPr lang="en-US" sz="900" dirty="0" smtClean="0"/>
              <a:t>Average cross section area</a:t>
            </a:r>
          </a:p>
          <a:p>
            <a:pPr>
              <a:lnSpc>
                <a:spcPct val="100000"/>
              </a:lnSpc>
              <a:spcBef>
                <a:spcPts val="300"/>
              </a:spcBef>
              <a:spcAft>
                <a:spcPts val="300"/>
              </a:spcAft>
            </a:pPr>
            <a:r>
              <a:rPr lang="en-US" sz="900" dirty="0" smtClean="0"/>
              <a:t>Average rectangular cross section area</a:t>
            </a:r>
          </a:p>
          <a:p>
            <a:pPr>
              <a:lnSpc>
                <a:spcPct val="100000"/>
              </a:lnSpc>
              <a:spcBef>
                <a:spcPts val="300"/>
              </a:spcBef>
              <a:spcAft>
                <a:spcPts val="300"/>
              </a:spcAft>
            </a:pPr>
            <a:r>
              <a:rPr lang="en-US" sz="900" dirty="0" smtClean="0"/>
              <a:t>Site topographic gradient</a:t>
            </a:r>
          </a:p>
          <a:p>
            <a:pPr>
              <a:lnSpc>
                <a:spcPct val="100000"/>
              </a:lnSpc>
              <a:spcBef>
                <a:spcPts val="300"/>
              </a:spcBef>
              <a:spcAft>
                <a:spcPts val="300"/>
              </a:spcAft>
            </a:pPr>
            <a:r>
              <a:rPr lang="en-US" sz="900" dirty="0" smtClean="0"/>
              <a:t>Site water surface gradient</a:t>
            </a:r>
          </a:p>
          <a:p>
            <a:pPr>
              <a:lnSpc>
                <a:spcPct val="100000"/>
              </a:lnSpc>
              <a:spcBef>
                <a:spcPts val="300"/>
              </a:spcBef>
              <a:spcAft>
                <a:spcPts val="300"/>
              </a:spcAft>
            </a:pPr>
            <a:r>
              <a:rPr lang="en-US" sz="900" dirty="0" smtClean="0"/>
              <a:t>Site area wetted</a:t>
            </a:r>
          </a:p>
          <a:p>
            <a:pPr>
              <a:lnSpc>
                <a:spcPct val="100000"/>
              </a:lnSpc>
              <a:spcBef>
                <a:spcPts val="300"/>
              </a:spcBef>
              <a:spcAft>
                <a:spcPts val="300"/>
              </a:spcAft>
            </a:pPr>
            <a:r>
              <a:rPr lang="en-US" sz="900" dirty="0" smtClean="0"/>
              <a:t>Site area bankfull</a:t>
            </a:r>
          </a:p>
          <a:p>
            <a:pPr>
              <a:lnSpc>
                <a:spcPct val="100000"/>
              </a:lnSpc>
              <a:spcBef>
                <a:spcPts val="300"/>
              </a:spcBef>
              <a:spcAft>
                <a:spcPts val="300"/>
              </a:spcAft>
            </a:pPr>
            <a:r>
              <a:rPr lang="en-US" sz="900" dirty="0" smtClean="0"/>
              <a:t>Wetted volume</a:t>
            </a:r>
          </a:p>
          <a:p>
            <a:pPr>
              <a:lnSpc>
                <a:spcPct val="100000"/>
              </a:lnSpc>
              <a:spcBef>
                <a:spcPts val="300"/>
              </a:spcBef>
              <a:spcAft>
                <a:spcPts val="300"/>
              </a:spcAft>
            </a:pPr>
            <a:r>
              <a:rPr lang="en-US" sz="900" dirty="0" smtClean="0"/>
              <a:t>Bankfull volume</a:t>
            </a:r>
          </a:p>
          <a:p>
            <a:pPr>
              <a:lnSpc>
                <a:spcPct val="100000"/>
              </a:lnSpc>
              <a:spcBef>
                <a:spcPts val="300"/>
              </a:spcBef>
              <a:spcAft>
                <a:spcPts val="300"/>
              </a:spcAft>
            </a:pPr>
            <a:r>
              <a:rPr lang="en-US" sz="900" dirty="0" err="1" smtClean="0"/>
              <a:t>Detrended</a:t>
            </a:r>
            <a:r>
              <a:rPr lang="en-US" sz="900" dirty="0" smtClean="0"/>
              <a:t> DEM standard deviation</a:t>
            </a:r>
          </a:p>
          <a:p>
            <a:pPr>
              <a:lnSpc>
                <a:spcPct val="100000"/>
              </a:lnSpc>
              <a:spcBef>
                <a:spcPts val="300"/>
              </a:spcBef>
              <a:spcAft>
                <a:spcPts val="300"/>
              </a:spcAft>
            </a:pPr>
            <a:r>
              <a:rPr lang="en-US" sz="900" dirty="0" smtClean="0"/>
              <a:t>Water depth standard deviation</a:t>
            </a:r>
          </a:p>
          <a:p>
            <a:pPr>
              <a:lnSpc>
                <a:spcPct val="100000"/>
              </a:lnSpc>
              <a:spcBef>
                <a:spcPts val="300"/>
              </a:spcBef>
              <a:spcAft>
                <a:spcPts val="300"/>
              </a:spcAft>
            </a:pPr>
            <a:endParaRPr lang="en-US" sz="900" dirty="0" smtClean="0"/>
          </a:p>
          <a:p>
            <a:pPr>
              <a:lnSpc>
                <a:spcPct val="100000"/>
              </a:lnSpc>
              <a:spcBef>
                <a:spcPts val="300"/>
              </a:spcBef>
              <a:spcAft>
                <a:spcPts val="300"/>
              </a:spcAft>
            </a:pPr>
            <a:endParaRPr lang="en-US" sz="900" dirty="0" smtClean="0"/>
          </a:p>
          <a:p>
            <a:pPr>
              <a:lnSpc>
                <a:spcPct val="100000"/>
              </a:lnSpc>
              <a:spcBef>
                <a:spcPts val="300"/>
              </a:spcBef>
              <a:spcAft>
                <a:spcPts val="300"/>
              </a:spcAft>
            </a:pPr>
            <a:endParaRPr lang="en-US" sz="900" dirty="0" smtClean="0"/>
          </a:p>
          <a:p>
            <a:pPr>
              <a:lnSpc>
                <a:spcPct val="100000"/>
              </a:lnSpc>
              <a:spcBef>
                <a:spcPts val="300"/>
              </a:spcBef>
              <a:spcAft>
                <a:spcPts val="300"/>
              </a:spcAft>
            </a:pPr>
            <a:endParaRPr lang="en-US" sz="900" dirty="0" smtClean="0"/>
          </a:p>
          <a:p>
            <a:pPr>
              <a:lnSpc>
                <a:spcPct val="100000"/>
              </a:lnSpc>
              <a:spcBef>
                <a:spcPts val="300"/>
              </a:spcBef>
              <a:spcAft>
                <a:spcPts val="300"/>
              </a:spcAft>
            </a:pPr>
            <a:endParaRPr lang="en-US" sz="900" dirty="0" smtClean="0"/>
          </a:p>
          <a:p>
            <a:pPr>
              <a:lnSpc>
                <a:spcPct val="100000"/>
              </a:lnSpc>
              <a:spcBef>
                <a:spcPts val="300"/>
              </a:spcBef>
              <a:spcAft>
                <a:spcPts val="300"/>
              </a:spcAft>
            </a:pPr>
            <a:endParaRPr lang="en-US" sz="900" dirty="0"/>
          </a:p>
        </p:txBody>
      </p:sp>
      <p:sp>
        <p:nvSpPr>
          <p:cNvPr id="5" name="Title 3"/>
          <p:cNvSpPr txBox="1">
            <a:spLocks/>
          </p:cNvSpPr>
          <p:nvPr/>
        </p:nvSpPr>
        <p:spPr>
          <a:xfrm>
            <a:off x="161925" y="365127"/>
            <a:ext cx="8848725" cy="4349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Calibri" panose="020F0502020204030204" pitchFamily="34" charset="0"/>
                <a:cs typeface="Calibri" panose="020F0502020204030204" pitchFamily="34" charset="0"/>
              </a:rPr>
              <a:t>RBT and GCD Measurements</a:t>
            </a:r>
            <a:endParaRPr lang="en-US" sz="3200" b="1" dirty="0">
              <a:latin typeface="Calibri" panose="020F0502020204030204" pitchFamily="34" charset="0"/>
              <a:cs typeface="Calibri" panose="020F0502020204030204" pitchFamily="34" charset="0"/>
            </a:endParaRPr>
          </a:p>
        </p:txBody>
      </p:sp>
      <p:sp>
        <p:nvSpPr>
          <p:cNvPr id="6" name="Content Placeholder 2"/>
          <p:cNvSpPr txBox="1">
            <a:spLocks/>
          </p:cNvSpPr>
          <p:nvPr/>
        </p:nvSpPr>
        <p:spPr>
          <a:xfrm>
            <a:off x="2455945" y="968542"/>
            <a:ext cx="2669507" cy="53768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spcAft>
                <a:spcPts val="300"/>
              </a:spcAft>
            </a:pPr>
            <a:r>
              <a:rPr lang="en-US" sz="900" dirty="0" smtClean="0"/>
              <a:t>For Each Channel Unit</a:t>
            </a:r>
          </a:p>
          <a:p>
            <a:pPr lvl="1">
              <a:lnSpc>
                <a:spcPct val="100000"/>
              </a:lnSpc>
              <a:spcBef>
                <a:spcPts val="300"/>
              </a:spcBef>
              <a:spcAft>
                <a:spcPts val="300"/>
              </a:spcAft>
            </a:pPr>
            <a:r>
              <a:rPr lang="en-US" sz="900" dirty="0" smtClean="0"/>
              <a:t>Area</a:t>
            </a:r>
          </a:p>
          <a:p>
            <a:pPr lvl="1">
              <a:lnSpc>
                <a:spcPct val="100000"/>
              </a:lnSpc>
              <a:spcBef>
                <a:spcPts val="300"/>
              </a:spcBef>
              <a:spcAft>
                <a:spcPts val="300"/>
              </a:spcAft>
            </a:pPr>
            <a:r>
              <a:rPr lang="en-US" sz="900" dirty="0" smtClean="0"/>
              <a:t>Volume</a:t>
            </a:r>
          </a:p>
          <a:p>
            <a:pPr lvl="1">
              <a:lnSpc>
                <a:spcPct val="100000"/>
              </a:lnSpc>
              <a:spcBef>
                <a:spcPts val="300"/>
              </a:spcBef>
              <a:spcAft>
                <a:spcPts val="300"/>
              </a:spcAft>
            </a:pPr>
            <a:r>
              <a:rPr lang="en-US" sz="900" dirty="0" smtClean="0"/>
              <a:t>Count</a:t>
            </a:r>
          </a:p>
          <a:p>
            <a:pPr lvl="1">
              <a:lnSpc>
                <a:spcPct val="100000"/>
              </a:lnSpc>
              <a:spcBef>
                <a:spcPts val="300"/>
              </a:spcBef>
              <a:spcAft>
                <a:spcPts val="300"/>
              </a:spcAft>
            </a:pPr>
            <a:r>
              <a:rPr lang="en-US" sz="900" dirty="0" smtClean="0"/>
              <a:t>Frequency</a:t>
            </a:r>
          </a:p>
          <a:p>
            <a:pPr lvl="1">
              <a:lnSpc>
                <a:spcPct val="100000"/>
              </a:lnSpc>
              <a:spcBef>
                <a:spcPts val="300"/>
              </a:spcBef>
              <a:spcAft>
                <a:spcPts val="300"/>
              </a:spcAft>
            </a:pPr>
            <a:r>
              <a:rPr lang="en-US" sz="900" dirty="0" smtClean="0"/>
              <a:t>Spacing</a:t>
            </a:r>
          </a:p>
          <a:p>
            <a:pPr lvl="1">
              <a:lnSpc>
                <a:spcPct val="100000"/>
              </a:lnSpc>
              <a:spcBef>
                <a:spcPts val="300"/>
              </a:spcBef>
              <a:spcAft>
                <a:spcPts val="300"/>
              </a:spcAft>
            </a:pPr>
            <a:r>
              <a:rPr lang="en-US" sz="900" dirty="0" smtClean="0"/>
              <a:t>Percent of site</a:t>
            </a:r>
          </a:p>
          <a:p>
            <a:pPr lvl="1">
              <a:lnSpc>
                <a:spcPct val="100000"/>
              </a:lnSpc>
              <a:spcBef>
                <a:spcPts val="300"/>
              </a:spcBef>
              <a:spcAft>
                <a:spcPts val="300"/>
              </a:spcAft>
            </a:pPr>
            <a:r>
              <a:rPr lang="en-US" sz="900" dirty="0" smtClean="0"/>
              <a:t>Average Max Depth</a:t>
            </a:r>
          </a:p>
          <a:p>
            <a:pPr lvl="1">
              <a:lnSpc>
                <a:spcPct val="100000"/>
              </a:lnSpc>
              <a:spcBef>
                <a:spcPts val="300"/>
              </a:spcBef>
              <a:spcAft>
                <a:spcPts val="300"/>
              </a:spcAft>
            </a:pPr>
            <a:r>
              <a:rPr lang="en-US" sz="900" dirty="0" smtClean="0"/>
              <a:t>Average Depth at Thalweg Exit</a:t>
            </a:r>
          </a:p>
          <a:p>
            <a:pPr lvl="1">
              <a:lnSpc>
                <a:spcPct val="100000"/>
              </a:lnSpc>
              <a:spcBef>
                <a:spcPts val="300"/>
              </a:spcBef>
              <a:spcAft>
                <a:spcPts val="300"/>
              </a:spcAft>
            </a:pPr>
            <a:r>
              <a:rPr lang="en-US" sz="900" dirty="0" smtClean="0"/>
              <a:t>Average Residual Depth</a:t>
            </a:r>
          </a:p>
          <a:p>
            <a:pPr>
              <a:lnSpc>
                <a:spcPct val="100000"/>
              </a:lnSpc>
              <a:spcBef>
                <a:spcPts val="300"/>
              </a:spcBef>
              <a:spcAft>
                <a:spcPts val="300"/>
              </a:spcAft>
            </a:pPr>
            <a:r>
              <a:rPr lang="en-US" sz="900" dirty="0" smtClean="0"/>
              <a:t>For Each Tier 1 and Tier 2 Channel Unit Type</a:t>
            </a:r>
          </a:p>
          <a:p>
            <a:pPr lvl="1">
              <a:lnSpc>
                <a:spcPct val="100000"/>
              </a:lnSpc>
              <a:spcBef>
                <a:spcPts val="300"/>
              </a:spcBef>
              <a:spcAft>
                <a:spcPts val="300"/>
              </a:spcAft>
            </a:pPr>
            <a:r>
              <a:rPr lang="en-US" sz="900" dirty="0"/>
              <a:t>Area</a:t>
            </a:r>
          </a:p>
          <a:p>
            <a:pPr lvl="1">
              <a:lnSpc>
                <a:spcPct val="100000"/>
              </a:lnSpc>
              <a:spcBef>
                <a:spcPts val="300"/>
              </a:spcBef>
              <a:spcAft>
                <a:spcPts val="300"/>
              </a:spcAft>
            </a:pPr>
            <a:r>
              <a:rPr lang="en-US" sz="900" dirty="0"/>
              <a:t>Volume</a:t>
            </a:r>
          </a:p>
          <a:p>
            <a:pPr lvl="1">
              <a:lnSpc>
                <a:spcPct val="100000"/>
              </a:lnSpc>
              <a:spcBef>
                <a:spcPts val="300"/>
              </a:spcBef>
              <a:spcAft>
                <a:spcPts val="300"/>
              </a:spcAft>
            </a:pPr>
            <a:r>
              <a:rPr lang="en-US" sz="900" dirty="0"/>
              <a:t>Count</a:t>
            </a:r>
          </a:p>
          <a:p>
            <a:pPr lvl="1">
              <a:lnSpc>
                <a:spcPct val="100000"/>
              </a:lnSpc>
              <a:spcBef>
                <a:spcPts val="300"/>
              </a:spcBef>
              <a:spcAft>
                <a:spcPts val="300"/>
              </a:spcAft>
            </a:pPr>
            <a:r>
              <a:rPr lang="en-US" sz="900" dirty="0"/>
              <a:t>Frequency</a:t>
            </a:r>
          </a:p>
          <a:p>
            <a:pPr lvl="1">
              <a:lnSpc>
                <a:spcPct val="100000"/>
              </a:lnSpc>
              <a:spcBef>
                <a:spcPts val="300"/>
              </a:spcBef>
              <a:spcAft>
                <a:spcPts val="300"/>
              </a:spcAft>
            </a:pPr>
            <a:r>
              <a:rPr lang="en-US" sz="900" dirty="0"/>
              <a:t>Spacing</a:t>
            </a:r>
          </a:p>
          <a:p>
            <a:pPr lvl="1">
              <a:lnSpc>
                <a:spcPct val="100000"/>
              </a:lnSpc>
              <a:spcBef>
                <a:spcPts val="300"/>
              </a:spcBef>
              <a:spcAft>
                <a:spcPts val="300"/>
              </a:spcAft>
            </a:pPr>
            <a:r>
              <a:rPr lang="en-US" sz="900" dirty="0"/>
              <a:t>Percent of site</a:t>
            </a:r>
          </a:p>
          <a:p>
            <a:pPr lvl="1">
              <a:lnSpc>
                <a:spcPct val="100000"/>
              </a:lnSpc>
              <a:spcBef>
                <a:spcPts val="300"/>
              </a:spcBef>
              <a:spcAft>
                <a:spcPts val="300"/>
              </a:spcAft>
            </a:pPr>
            <a:r>
              <a:rPr lang="en-US" sz="900" dirty="0"/>
              <a:t>Average Max Depth</a:t>
            </a:r>
          </a:p>
          <a:p>
            <a:pPr lvl="1">
              <a:lnSpc>
                <a:spcPct val="100000"/>
              </a:lnSpc>
              <a:spcBef>
                <a:spcPts val="300"/>
              </a:spcBef>
              <a:spcAft>
                <a:spcPts val="300"/>
              </a:spcAft>
            </a:pPr>
            <a:r>
              <a:rPr lang="en-US" sz="900" dirty="0"/>
              <a:t>Average Depth at Thalweg Exit</a:t>
            </a:r>
          </a:p>
          <a:p>
            <a:pPr lvl="1">
              <a:lnSpc>
                <a:spcPct val="100000"/>
              </a:lnSpc>
              <a:spcBef>
                <a:spcPts val="300"/>
              </a:spcBef>
              <a:spcAft>
                <a:spcPts val="300"/>
              </a:spcAft>
            </a:pPr>
            <a:r>
              <a:rPr lang="en-US" sz="900" dirty="0"/>
              <a:t>Average Residual Depth</a:t>
            </a:r>
          </a:p>
          <a:p>
            <a:pPr>
              <a:lnSpc>
                <a:spcPct val="100000"/>
              </a:lnSpc>
              <a:spcBef>
                <a:spcPts val="300"/>
              </a:spcBef>
              <a:spcAft>
                <a:spcPts val="300"/>
              </a:spcAft>
            </a:pPr>
            <a:endParaRPr lang="en-US" sz="900" dirty="0" smtClean="0"/>
          </a:p>
          <a:p>
            <a:pPr>
              <a:lnSpc>
                <a:spcPct val="100000"/>
              </a:lnSpc>
              <a:spcBef>
                <a:spcPts val="300"/>
              </a:spcBef>
              <a:spcAft>
                <a:spcPts val="300"/>
              </a:spcAft>
            </a:pPr>
            <a:endParaRPr lang="en-US" sz="900" dirty="0" smtClean="0"/>
          </a:p>
          <a:p>
            <a:pPr>
              <a:lnSpc>
                <a:spcPct val="100000"/>
              </a:lnSpc>
              <a:spcBef>
                <a:spcPts val="300"/>
              </a:spcBef>
              <a:spcAft>
                <a:spcPts val="300"/>
              </a:spcAft>
            </a:pPr>
            <a:endParaRPr lang="en-US" sz="900" dirty="0" smtClean="0"/>
          </a:p>
          <a:p>
            <a:pPr>
              <a:lnSpc>
                <a:spcPct val="100000"/>
              </a:lnSpc>
              <a:spcBef>
                <a:spcPts val="300"/>
              </a:spcBef>
              <a:spcAft>
                <a:spcPts val="300"/>
              </a:spcAft>
            </a:pPr>
            <a:endParaRPr lang="en-US" sz="900" dirty="0" smtClean="0"/>
          </a:p>
          <a:p>
            <a:pPr>
              <a:lnSpc>
                <a:spcPct val="100000"/>
              </a:lnSpc>
              <a:spcBef>
                <a:spcPts val="300"/>
              </a:spcBef>
              <a:spcAft>
                <a:spcPts val="300"/>
              </a:spcAft>
            </a:pPr>
            <a:endParaRPr lang="en-US" sz="900" dirty="0" smtClean="0"/>
          </a:p>
          <a:p>
            <a:pPr>
              <a:lnSpc>
                <a:spcPct val="100000"/>
              </a:lnSpc>
              <a:spcBef>
                <a:spcPts val="300"/>
              </a:spcBef>
              <a:spcAft>
                <a:spcPts val="300"/>
              </a:spcAft>
            </a:pPr>
            <a:endParaRPr lang="en-US" sz="900" dirty="0" smtClean="0"/>
          </a:p>
          <a:p>
            <a:pPr>
              <a:lnSpc>
                <a:spcPct val="100000"/>
              </a:lnSpc>
              <a:spcBef>
                <a:spcPts val="300"/>
              </a:spcBef>
              <a:spcAft>
                <a:spcPts val="300"/>
              </a:spcAft>
            </a:pPr>
            <a:endParaRPr lang="en-US" sz="900" dirty="0"/>
          </a:p>
        </p:txBody>
      </p:sp>
      <p:sp>
        <p:nvSpPr>
          <p:cNvPr id="7" name="Content Placeholder 2"/>
          <p:cNvSpPr txBox="1">
            <a:spLocks/>
          </p:cNvSpPr>
          <p:nvPr/>
        </p:nvSpPr>
        <p:spPr>
          <a:xfrm>
            <a:off x="5221705" y="968542"/>
            <a:ext cx="3609474" cy="5376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spcAft>
                <a:spcPts val="300"/>
              </a:spcAft>
            </a:pPr>
            <a:r>
              <a:rPr lang="en-US" sz="900" dirty="0" smtClean="0"/>
              <a:t>GCD results for the entire site, for each tier 1 and 2 channel unit type, and also for the common bankfull area between two visits:</a:t>
            </a:r>
          </a:p>
          <a:p>
            <a:pPr lvl="1">
              <a:lnSpc>
                <a:spcPct val="100000"/>
              </a:lnSpc>
              <a:spcBef>
                <a:spcPts val="300"/>
              </a:spcBef>
              <a:spcAft>
                <a:spcPts val="300"/>
              </a:spcAft>
            </a:pPr>
            <a:r>
              <a:rPr lang="en-US" sz="900" dirty="0" smtClean="0"/>
              <a:t>Raw area of erosion</a:t>
            </a:r>
          </a:p>
          <a:p>
            <a:pPr lvl="1">
              <a:lnSpc>
                <a:spcPct val="100000"/>
              </a:lnSpc>
              <a:spcBef>
                <a:spcPts val="300"/>
              </a:spcBef>
              <a:spcAft>
                <a:spcPts val="300"/>
              </a:spcAft>
            </a:pPr>
            <a:r>
              <a:rPr lang="en-US" sz="900" dirty="0" err="1" smtClean="0"/>
              <a:t>Thresholded</a:t>
            </a:r>
            <a:r>
              <a:rPr lang="en-US" sz="900" dirty="0" smtClean="0"/>
              <a:t> area of erosion</a:t>
            </a:r>
          </a:p>
          <a:p>
            <a:pPr lvl="1">
              <a:lnSpc>
                <a:spcPct val="100000"/>
              </a:lnSpc>
              <a:spcBef>
                <a:spcPts val="300"/>
              </a:spcBef>
              <a:spcAft>
                <a:spcPts val="300"/>
              </a:spcAft>
            </a:pPr>
            <a:r>
              <a:rPr lang="en-US" sz="900" dirty="0" smtClean="0"/>
              <a:t>Percent of area of interest with detectable change</a:t>
            </a:r>
          </a:p>
          <a:p>
            <a:pPr lvl="1">
              <a:lnSpc>
                <a:spcPct val="100000"/>
              </a:lnSpc>
              <a:spcBef>
                <a:spcPts val="300"/>
              </a:spcBef>
              <a:spcAft>
                <a:spcPts val="300"/>
              </a:spcAft>
            </a:pPr>
            <a:r>
              <a:rPr lang="en-US" sz="900" dirty="0" smtClean="0"/>
              <a:t>Total net volume of difference</a:t>
            </a:r>
          </a:p>
          <a:p>
            <a:pPr lvl="1">
              <a:lnSpc>
                <a:spcPct val="100000"/>
              </a:lnSpc>
              <a:spcBef>
                <a:spcPts val="300"/>
              </a:spcBef>
              <a:spcAft>
                <a:spcPts val="300"/>
              </a:spcAft>
            </a:pPr>
            <a:r>
              <a:rPr lang="en-US" sz="900" dirty="0" smtClean="0"/>
              <a:t>Total net volume of difference +/- error</a:t>
            </a:r>
          </a:p>
          <a:p>
            <a:pPr lvl="1">
              <a:lnSpc>
                <a:spcPct val="100000"/>
              </a:lnSpc>
              <a:spcBef>
                <a:spcPts val="300"/>
              </a:spcBef>
              <a:spcAft>
                <a:spcPts val="300"/>
              </a:spcAft>
            </a:pPr>
            <a:r>
              <a:rPr lang="en-US" sz="900" dirty="0" smtClean="0"/>
              <a:t>Average net thickness of difference</a:t>
            </a:r>
          </a:p>
          <a:p>
            <a:pPr lvl="1">
              <a:lnSpc>
                <a:spcPct val="100000"/>
              </a:lnSpc>
              <a:spcBef>
                <a:spcPts val="300"/>
              </a:spcBef>
              <a:spcAft>
                <a:spcPts val="300"/>
              </a:spcAft>
            </a:pPr>
            <a:r>
              <a:rPr lang="en-US" sz="900" dirty="0" smtClean="0"/>
              <a:t>Average net </a:t>
            </a:r>
            <a:r>
              <a:rPr lang="en-US" sz="900" dirty="0" err="1" smtClean="0"/>
              <a:t>thickeness</a:t>
            </a:r>
            <a:r>
              <a:rPr lang="en-US" sz="900" dirty="0" smtClean="0"/>
              <a:t> of difference +/- error</a:t>
            </a:r>
          </a:p>
          <a:p>
            <a:pPr lvl="1">
              <a:lnSpc>
                <a:spcPct val="100000"/>
              </a:lnSpc>
              <a:spcBef>
                <a:spcPts val="300"/>
              </a:spcBef>
              <a:spcAft>
                <a:spcPts val="300"/>
              </a:spcAft>
            </a:pPr>
            <a:r>
              <a:rPr lang="en-US" sz="900" dirty="0" smtClean="0"/>
              <a:t>Average net thickness of difference with detectable change</a:t>
            </a:r>
          </a:p>
          <a:p>
            <a:pPr lvl="1">
              <a:lnSpc>
                <a:spcPct val="100000"/>
              </a:lnSpc>
              <a:spcBef>
                <a:spcPts val="300"/>
              </a:spcBef>
              <a:spcAft>
                <a:spcPts val="300"/>
              </a:spcAft>
            </a:pPr>
            <a:r>
              <a:rPr lang="en-US" sz="900" dirty="0"/>
              <a:t>Average net thickness of difference with detectable </a:t>
            </a:r>
            <a:r>
              <a:rPr lang="en-US" sz="900" dirty="0" smtClean="0"/>
              <a:t>change +/- error</a:t>
            </a:r>
            <a:endParaRPr lang="en-US" sz="900" dirty="0"/>
          </a:p>
          <a:p>
            <a:pPr lvl="1">
              <a:lnSpc>
                <a:spcPct val="100000"/>
              </a:lnSpc>
              <a:spcBef>
                <a:spcPts val="300"/>
              </a:spcBef>
              <a:spcAft>
                <a:spcPts val="300"/>
              </a:spcAft>
            </a:pPr>
            <a:endParaRPr lang="en-US" sz="900" dirty="0"/>
          </a:p>
        </p:txBody>
      </p:sp>
    </p:spTree>
    <p:extLst>
      <p:ext uri="{BB962C8B-B14F-4D97-AF65-F5344CB8AC3E}">
        <p14:creationId xmlns="" xmlns:p14="http://schemas.microsoft.com/office/powerpoint/2010/main" val="40726877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d image"/>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3454" r="23014"/>
          <a:stretch/>
        </p:blipFill>
        <p:spPr bwMode="auto">
          <a:xfrm>
            <a:off x="1373793" y="1250993"/>
            <a:ext cx="622545" cy="116293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5"/>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55434" t="38624" r="28901" b="36096"/>
          <a:stretch/>
        </p:blipFill>
        <p:spPr bwMode="auto">
          <a:xfrm>
            <a:off x="3318641" y="1225690"/>
            <a:ext cx="1210244" cy="13033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00749" y="2369397"/>
            <a:ext cx="1568631" cy="400110"/>
          </a:xfrm>
          <a:prstGeom prst="rect">
            <a:avLst/>
          </a:prstGeom>
          <a:noFill/>
        </p:spPr>
        <p:txBody>
          <a:bodyPr wrap="square" rtlCol="0">
            <a:spAutoFit/>
          </a:bodyPr>
          <a:lstStyle/>
          <a:p>
            <a:pPr algn="ctr"/>
            <a:r>
              <a:rPr lang="en-US" sz="2000" dirty="0" smtClean="0"/>
              <a:t>Data Logger</a:t>
            </a:r>
            <a:endParaRPr lang="en-US" sz="2000" dirty="0"/>
          </a:p>
        </p:txBody>
      </p:sp>
      <p:sp>
        <p:nvSpPr>
          <p:cNvPr id="7" name="Right Arrow 6"/>
          <p:cNvSpPr/>
          <p:nvPr/>
        </p:nvSpPr>
        <p:spPr>
          <a:xfrm>
            <a:off x="2168549" y="1794350"/>
            <a:ext cx="978408" cy="288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120223" y="2369397"/>
            <a:ext cx="1893905" cy="400110"/>
          </a:xfrm>
          <a:prstGeom prst="rect">
            <a:avLst/>
          </a:prstGeom>
          <a:noFill/>
        </p:spPr>
        <p:txBody>
          <a:bodyPr wrap="square" rtlCol="0">
            <a:spAutoFit/>
          </a:bodyPr>
          <a:lstStyle/>
          <a:p>
            <a:pPr algn="ctr"/>
            <a:r>
              <a:rPr lang="en-US" sz="2000" dirty="0" smtClean="0"/>
              <a:t>Data Broker/QC</a:t>
            </a:r>
            <a:endParaRPr lang="en-US" sz="2000" dirty="0"/>
          </a:p>
        </p:txBody>
      </p:sp>
      <p:sp>
        <p:nvSpPr>
          <p:cNvPr id="9" name="Right Arrow 8"/>
          <p:cNvSpPr/>
          <p:nvPr/>
        </p:nvSpPr>
        <p:spPr>
          <a:xfrm>
            <a:off x="4718878" y="1794350"/>
            <a:ext cx="978408" cy="288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849686" y="2413932"/>
            <a:ext cx="2421467" cy="400110"/>
          </a:xfrm>
          <a:prstGeom prst="rect">
            <a:avLst/>
          </a:prstGeom>
          <a:noFill/>
        </p:spPr>
        <p:txBody>
          <a:bodyPr wrap="square" rtlCol="0">
            <a:spAutoFit/>
          </a:bodyPr>
          <a:lstStyle/>
          <a:p>
            <a:pPr algn="ctr"/>
            <a:r>
              <a:rPr lang="en-US" sz="2000" dirty="0" smtClean="0"/>
              <a:t>Website Upload/QC</a:t>
            </a:r>
            <a:endParaRPr lang="en-US" sz="2000" dirty="0"/>
          </a:p>
        </p:txBody>
      </p:sp>
      <p:pic>
        <p:nvPicPr>
          <p:cNvPr id="11"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19800" y="1371600"/>
            <a:ext cx="1887285" cy="103210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0" y="228600"/>
            <a:ext cx="9144000" cy="707886"/>
          </a:xfrm>
          <a:prstGeom prst="rect">
            <a:avLst/>
          </a:prstGeom>
          <a:noFill/>
        </p:spPr>
        <p:txBody>
          <a:bodyPr wrap="square" rtlCol="0">
            <a:spAutoFit/>
          </a:bodyPr>
          <a:lstStyle/>
          <a:p>
            <a:pPr algn="ctr"/>
            <a:r>
              <a:rPr lang="en-US" sz="4000" dirty="0" smtClean="0"/>
              <a:t>Auxiliary Data Workflow</a:t>
            </a:r>
            <a:endParaRPr lang="en-US" sz="2800" dirty="0"/>
          </a:p>
        </p:txBody>
      </p:sp>
      <p:sp>
        <p:nvSpPr>
          <p:cNvPr id="13" name="TextBox 12"/>
          <p:cNvSpPr txBox="1"/>
          <p:nvPr/>
        </p:nvSpPr>
        <p:spPr>
          <a:xfrm>
            <a:off x="-152400" y="2971800"/>
            <a:ext cx="9448800" cy="400110"/>
          </a:xfrm>
          <a:prstGeom prst="rect">
            <a:avLst/>
          </a:prstGeom>
          <a:noFill/>
          <a:ln w="19050">
            <a:solidFill>
              <a:schemeClr val="tx1"/>
            </a:solidFill>
          </a:ln>
        </p:spPr>
        <p:txBody>
          <a:bodyPr wrap="square" rtlCol="0">
            <a:spAutoFit/>
          </a:bodyPr>
          <a:lstStyle/>
          <a:p>
            <a:pPr algn="ctr"/>
            <a:r>
              <a:rPr lang="en-US" sz="2000" b="1" dirty="0" smtClean="0"/>
              <a:t>Logger Data Transferred Through Broker</a:t>
            </a:r>
            <a:endParaRPr lang="en-US" sz="2000" b="1" dirty="0"/>
          </a:p>
        </p:txBody>
      </p:sp>
      <p:sp>
        <p:nvSpPr>
          <p:cNvPr id="15" name="TextBox 14"/>
          <p:cNvSpPr txBox="1"/>
          <p:nvPr/>
        </p:nvSpPr>
        <p:spPr>
          <a:xfrm>
            <a:off x="4764766" y="3428999"/>
            <a:ext cx="2510067" cy="1938992"/>
          </a:xfrm>
          <a:prstGeom prst="rect">
            <a:avLst/>
          </a:prstGeom>
          <a:noFill/>
          <a:ln>
            <a:noFill/>
          </a:ln>
        </p:spPr>
        <p:txBody>
          <a:bodyPr wrap="square" rtlCol="0">
            <a:spAutoFit/>
          </a:bodyPr>
          <a:lstStyle/>
          <a:p>
            <a:r>
              <a:rPr lang="en-US" sz="2000" dirty="0" smtClean="0"/>
              <a:t>Riparian</a:t>
            </a:r>
          </a:p>
          <a:p>
            <a:r>
              <a:rPr lang="en-US" sz="2000" dirty="0" smtClean="0"/>
              <a:t>Discharge</a:t>
            </a:r>
          </a:p>
          <a:p>
            <a:r>
              <a:rPr lang="en-US" sz="2000" dirty="0" smtClean="0"/>
              <a:t>Water Chemistry</a:t>
            </a:r>
          </a:p>
          <a:p>
            <a:r>
              <a:rPr lang="en-US" sz="2000" dirty="0" smtClean="0"/>
              <a:t>Drift</a:t>
            </a:r>
          </a:p>
          <a:p>
            <a:r>
              <a:rPr lang="en-US" sz="2000" dirty="0" smtClean="0"/>
              <a:t>Air Temperature</a:t>
            </a:r>
          </a:p>
          <a:p>
            <a:r>
              <a:rPr lang="en-US" sz="2000" dirty="0" smtClean="0"/>
              <a:t>Stream Temperature</a:t>
            </a:r>
          </a:p>
        </p:txBody>
      </p:sp>
      <p:sp>
        <p:nvSpPr>
          <p:cNvPr id="16" name="TextBox 15"/>
          <p:cNvSpPr txBox="1"/>
          <p:nvPr/>
        </p:nvSpPr>
        <p:spPr>
          <a:xfrm>
            <a:off x="2355187" y="3429000"/>
            <a:ext cx="1785375" cy="2862322"/>
          </a:xfrm>
          <a:prstGeom prst="rect">
            <a:avLst/>
          </a:prstGeom>
          <a:noFill/>
          <a:ln>
            <a:noFill/>
          </a:ln>
        </p:spPr>
        <p:txBody>
          <a:bodyPr wrap="square" rtlCol="0">
            <a:spAutoFit/>
          </a:bodyPr>
          <a:lstStyle/>
          <a:p>
            <a:r>
              <a:rPr lang="en-US" sz="2000" dirty="0" smtClean="0"/>
              <a:t>Channel Units</a:t>
            </a:r>
          </a:p>
          <a:p>
            <a:r>
              <a:rPr lang="en-US" sz="2000" dirty="0" smtClean="0"/>
              <a:t>Side Channels</a:t>
            </a:r>
          </a:p>
          <a:p>
            <a:r>
              <a:rPr lang="en-US" sz="2000" dirty="0" smtClean="0"/>
              <a:t>Fish Cover</a:t>
            </a:r>
          </a:p>
          <a:p>
            <a:r>
              <a:rPr lang="en-US" sz="2000" dirty="0" smtClean="0"/>
              <a:t>Ocular Substrate</a:t>
            </a:r>
          </a:p>
          <a:p>
            <a:r>
              <a:rPr lang="en-US" sz="2000" dirty="0" smtClean="0"/>
              <a:t>Pool Tail Fines</a:t>
            </a:r>
          </a:p>
          <a:p>
            <a:r>
              <a:rPr lang="en-US" sz="2000" dirty="0" smtClean="0"/>
              <a:t>LWD</a:t>
            </a:r>
          </a:p>
          <a:p>
            <a:r>
              <a:rPr lang="en-US" sz="2000" dirty="0"/>
              <a:t>Pebbles</a:t>
            </a:r>
          </a:p>
          <a:p>
            <a:r>
              <a:rPr lang="en-US" sz="2000" dirty="0" smtClean="0"/>
              <a:t>Embeddedness</a:t>
            </a:r>
            <a:endParaRPr lang="en-US" sz="2000" dirty="0"/>
          </a:p>
        </p:txBody>
      </p:sp>
      <p:pic>
        <p:nvPicPr>
          <p:cNvPr id="19" name="Picture 2" descr="http://hubcurrency.com/wp-content/uploads/2011/04/Broker-Forex.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626176">
            <a:off x="3736590" y="1358099"/>
            <a:ext cx="661172" cy="52500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Oval 1"/>
          <p:cNvSpPr/>
          <p:nvPr/>
        </p:nvSpPr>
        <p:spPr>
          <a:xfrm>
            <a:off x="6659931" y="3733799"/>
            <a:ext cx="1462938" cy="132939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30647" y="4213828"/>
            <a:ext cx="1066800" cy="369332"/>
          </a:xfrm>
          <a:prstGeom prst="rect">
            <a:avLst/>
          </a:prstGeom>
          <a:noFill/>
        </p:spPr>
        <p:txBody>
          <a:bodyPr wrap="square" rtlCol="0">
            <a:spAutoFit/>
          </a:bodyPr>
          <a:lstStyle/>
          <a:p>
            <a:r>
              <a:rPr lang="en-US" dirty="0" smtClean="0"/>
              <a:t>QA/QC</a:t>
            </a:r>
            <a:endParaRPr lang="en-US" dirty="0"/>
          </a:p>
        </p:txBody>
      </p:sp>
      <p:sp>
        <p:nvSpPr>
          <p:cNvPr id="17" name="U-Turn Arrow 16"/>
          <p:cNvSpPr/>
          <p:nvPr/>
        </p:nvSpPr>
        <p:spPr>
          <a:xfrm rot="5400000">
            <a:off x="6716934" y="2820629"/>
            <a:ext cx="3139361" cy="739308"/>
          </a:xfrm>
          <a:prstGeom prst="uturnArrow">
            <a:avLst>
              <a:gd name="adj1" fmla="val 27334"/>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 xmlns:p14="http://schemas.microsoft.com/office/powerpoint/2010/main" val="1788119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8351" y="2827866"/>
            <a:ext cx="784101" cy="1102816"/>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6" name="TextBox 5"/>
          <p:cNvSpPr txBox="1"/>
          <p:nvPr/>
        </p:nvSpPr>
        <p:spPr>
          <a:xfrm>
            <a:off x="19153" y="3930682"/>
            <a:ext cx="1568631" cy="400110"/>
          </a:xfrm>
          <a:prstGeom prst="rect">
            <a:avLst/>
          </a:prstGeom>
          <a:noFill/>
        </p:spPr>
        <p:txBody>
          <a:bodyPr wrap="square" rtlCol="0">
            <a:spAutoFit/>
          </a:bodyPr>
          <a:lstStyle/>
          <a:p>
            <a:pPr algn="ctr"/>
            <a:r>
              <a:rPr lang="en-US" sz="2000" dirty="0" smtClean="0"/>
              <a:t>Total Station</a:t>
            </a:r>
            <a:endParaRPr lang="en-US" sz="2000" dirty="0"/>
          </a:p>
        </p:txBody>
      </p:sp>
      <p:sp>
        <p:nvSpPr>
          <p:cNvPr id="7" name="TextBox 6"/>
          <p:cNvSpPr txBox="1"/>
          <p:nvPr/>
        </p:nvSpPr>
        <p:spPr>
          <a:xfrm>
            <a:off x="1555990" y="3929278"/>
            <a:ext cx="2393253" cy="400110"/>
          </a:xfrm>
          <a:prstGeom prst="rect">
            <a:avLst/>
          </a:prstGeom>
          <a:noFill/>
        </p:spPr>
        <p:txBody>
          <a:bodyPr wrap="square" rtlCol="0">
            <a:spAutoFit/>
          </a:bodyPr>
          <a:lstStyle/>
          <a:p>
            <a:pPr algn="ctr"/>
            <a:r>
              <a:rPr lang="en-US" sz="2000" dirty="0" smtClean="0"/>
              <a:t>Foresight</a:t>
            </a:r>
            <a:endParaRPr lang="en-US" sz="2000" dirty="0"/>
          </a:p>
        </p:txBody>
      </p:sp>
      <p:sp>
        <p:nvSpPr>
          <p:cNvPr id="8" name="TextBox 7"/>
          <p:cNvSpPr txBox="1"/>
          <p:nvPr/>
        </p:nvSpPr>
        <p:spPr>
          <a:xfrm>
            <a:off x="3828232" y="3929278"/>
            <a:ext cx="1741385" cy="400110"/>
          </a:xfrm>
          <a:prstGeom prst="rect">
            <a:avLst/>
          </a:prstGeom>
          <a:noFill/>
        </p:spPr>
        <p:txBody>
          <a:bodyPr wrap="square" rtlCol="0">
            <a:spAutoFit/>
          </a:bodyPr>
          <a:lstStyle/>
          <a:p>
            <a:pPr algn="ctr"/>
            <a:r>
              <a:rPr lang="en-US" sz="2000" dirty="0" smtClean="0"/>
              <a:t>ArcGIS</a:t>
            </a:r>
            <a:endParaRPr lang="en-US" sz="2000" dirty="0"/>
          </a:p>
        </p:txBody>
      </p:sp>
      <p:pic>
        <p:nvPicPr>
          <p:cNvPr id="9" name="Picture 5"/>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55434" t="39488" r="28901" b="36096"/>
          <a:stretch/>
        </p:blipFill>
        <p:spPr bwMode="auto">
          <a:xfrm>
            <a:off x="2147494" y="2727611"/>
            <a:ext cx="1210244" cy="12588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40106" t="13394" r="23335" b="6530"/>
          <a:stretch/>
        </p:blipFill>
        <p:spPr bwMode="auto">
          <a:xfrm rot="19649986">
            <a:off x="4088894" y="2732025"/>
            <a:ext cx="966211" cy="11573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Right Arrow 11"/>
          <p:cNvSpPr/>
          <p:nvPr/>
        </p:nvSpPr>
        <p:spPr>
          <a:xfrm>
            <a:off x="1408337" y="3242031"/>
            <a:ext cx="489204" cy="288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104832" y="3938447"/>
            <a:ext cx="1981200" cy="400110"/>
          </a:xfrm>
          <a:prstGeom prst="rect">
            <a:avLst/>
          </a:prstGeom>
          <a:noFill/>
        </p:spPr>
        <p:txBody>
          <a:bodyPr wrap="square" rtlCol="0">
            <a:spAutoFit/>
          </a:bodyPr>
          <a:lstStyle/>
          <a:p>
            <a:pPr algn="ctr"/>
            <a:r>
              <a:rPr lang="en-US" sz="2000" dirty="0" smtClean="0"/>
              <a:t>Website Upload</a:t>
            </a:r>
            <a:endParaRPr lang="en-US" sz="2000" dirty="0"/>
          </a:p>
        </p:txBody>
      </p:sp>
      <p:pic>
        <p:nvPicPr>
          <p:cNvPr id="14"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294443" y="2889349"/>
            <a:ext cx="1546056" cy="84549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Right Arrow 16"/>
          <p:cNvSpPr/>
          <p:nvPr/>
        </p:nvSpPr>
        <p:spPr>
          <a:xfrm>
            <a:off x="3460039" y="3242031"/>
            <a:ext cx="489204" cy="288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8"/>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39519" t="14694" r="23536" b="9455"/>
          <a:stretch/>
        </p:blipFill>
        <p:spPr bwMode="auto">
          <a:xfrm rot="19784842">
            <a:off x="5571965" y="2704075"/>
            <a:ext cx="974583" cy="1094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ight Arrow 18"/>
          <p:cNvSpPr/>
          <p:nvPr/>
        </p:nvSpPr>
        <p:spPr>
          <a:xfrm>
            <a:off x="5256708" y="3242031"/>
            <a:ext cx="489204" cy="288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699480" y="3930682"/>
            <a:ext cx="1056356" cy="400110"/>
          </a:xfrm>
          <a:prstGeom prst="rect">
            <a:avLst/>
          </a:prstGeom>
          <a:noFill/>
        </p:spPr>
        <p:txBody>
          <a:bodyPr wrap="square" rtlCol="0">
            <a:spAutoFit/>
          </a:bodyPr>
          <a:lstStyle/>
          <a:p>
            <a:pPr algn="ctr"/>
            <a:r>
              <a:rPr lang="en-US" sz="2000" dirty="0" smtClean="0"/>
              <a:t>RBT</a:t>
            </a:r>
            <a:endParaRPr lang="en-US" sz="2000" dirty="0"/>
          </a:p>
        </p:txBody>
      </p:sp>
      <p:sp>
        <p:nvSpPr>
          <p:cNvPr id="21" name="Right Arrow 20"/>
          <p:cNvSpPr/>
          <p:nvPr/>
        </p:nvSpPr>
        <p:spPr>
          <a:xfrm>
            <a:off x="6641028" y="3234978"/>
            <a:ext cx="489204" cy="288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0" y="228600"/>
            <a:ext cx="9144000" cy="707886"/>
          </a:xfrm>
          <a:prstGeom prst="rect">
            <a:avLst/>
          </a:prstGeom>
          <a:noFill/>
        </p:spPr>
        <p:txBody>
          <a:bodyPr wrap="square" rtlCol="0">
            <a:spAutoFit/>
          </a:bodyPr>
          <a:lstStyle/>
          <a:p>
            <a:pPr algn="ctr"/>
            <a:r>
              <a:rPr lang="en-US" sz="4000" dirty="0" smtClean="0"/>
              <a:t>Topographic Data Workflow</a:t>
            </a:r>
          </a:p>
        </p:txBody>
      </p:sp>
      <p:sp>
        <p:nvSpPr>
          <p:cNvPr id="22" name="Oval 21"/>
          <p:cNvSpPr/>
          <p:nvPr/>
        </p:nvSpPr>
        <p:spPr>
          <a:xfrm>
            <a:off x="3766458" y="906865"/>
            <a:ext cx="1490250" cy="102598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Flexible Output</a:t>
            </a:r>
            <a:endParaRPr lang="en-US" sz="1200" dirty="0">
              <a:solidFill>
                <a:schemeClr val="tx1"/>
              </a:solidFill>
            </a:endParaRPr>
          </a:p>
        </p:txBody>
      </p:sp>
      <p:sp>
        <p:nvSpPr>
          <p:cNvPr id="24" name="Right Brace 23"/>
          <p:cNvSpPr/>
          <p:nvPr/>
        </p:nvSpPr>
        <p:spPr>
          <a:xfrm rot="16200000">
            <a:off x="4041047" y="-1293718"/>
            <a:ext cx="956505" cy="7409631"/>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 xmlns:p14="http://schemas.microsoft.com/office/powerpoint/2010/main" val="22769501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47763" y="0"/>
            <a:ext cx="6848475" cy="6781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7143971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
            <a:ext cx="9143999" cy="646331"/>
          </a:xfrm>
          <a:prstGeom prst="rect">
            <a:avLst/>
          </a:prstGeom>
          <a:solidFill>
            <a:srgbClr val="FFFF00"/>
          </a:solidFill>
          <a:ln>
            <a:solidFill>
              <a:schemeClr val="tx1">
                <a:lumMod val="85000"/>
                <a:lumOff val="15000"/>
              </a:schemeClr>
            </a:solidFill>
          </a:ln>
        </p:spPr>
        <p:txBody>
          <a:bodyPr wrap="square" rtlCol="0">
            <a:spAutoFit/>
          </a:bodyPr>
          <a:lstStyle/>
          <a:p>
            <a:r>
              <a:rPr lang="en-US" sz="3600" dirty="0" smtClean="0"/>
              <a:t>                </a:t>
            </a:r>
            <a:r>
              <a:rPr lang="en-US" sz="3600" dirty="0" err="1" smtClean="0"/>
              <a:t>CHaMP</a:t>
            </a:r>
            <a:r>
              <a:rPr lang="en-US" sz="3600" dirty="0" smtClean="0"/>
              <a:t> Study Design(s) Differences</a:t>
            </a:r>
            <a:endParaRPr lang="en-US" sz="3600" dirty="0"/>
          </a:p>
        </p:txBody>
      </p:sp>
      <p:sp>
        <p:nvSpPr>
          <p:cNvPr id="18" name="TextBox 17"/>
          <p:cNvSpPr txBox="1"/>
          <p:nvPr/>
        </p:nvSpPr>
        <p:spPr>
          <a:xfrm>
            <a:off x="2164813" y="5268388"/>
            <a:ext cx="851972" cy="577081"/>
          </a:xfrm>
          <a:prstGeom prst="rect">
            <a:avLst/>
          </a:prstGeom>
          <a:solidFill>
            <a:schemeClr val="bg1"/>
          </a:solidFill>
          <a:ln>
            <a:solidFill>
              <a:schemeClr val="tx1">
                <a:lumMod val="85000"/>
                <a:lumOff val="15000"/>
              </a:schemeClr>
            </a:solidFill>
          </a:ln>
        </p:spPr>
        <p:txBody>
          <a:bodyPr wrap="square" rtlCol="0">
            <a:spAutoFit/>
          </a:bodyPr>
          <a:lstStyle/>
          <a:p>
            <a:r>
              <a:rPr lang="en-US" sz="1050" dirty="0" smtClean="0"/>
              <a:t>Big </a:t>
            </a:r>
            <a:r>
              <a:rPr lang="en-US" sz="1050" dirty="0" err="1" smtClean="0"/>
              <a:t>Navarrow</a:t>
            </a:r>
            <a:r>
              <a:rPr lang="en-US" sz="1050" dirty="0" smtClean="0"/>
              <a:t> Garcia (CA)</a:t>
            </a:r>
            <a:endParaRPr lang="en-US" sz="1050" dirty="0"/>
          </a:p>
        </p:txBody>
      </p:sp>
      <p:cxnSp>
        <p:nvCxnSpPr>
          <p:cNvPr id="19" name="Straight Arrow Connector 18"/>
          <p:cNvCxnSpPr/>
          <p:nvPr/>
        </p:nvCxnSpPr>
        <p:spPr>
          <a:xfrm>
            <a:off x="2590799" y="5845469"/>
            <a:ext cx="0" cy="764651"/>
          </a:xfrm>
          <a:prstGeom prst="straightConnector1">
            <a:avLst/>
          </a:prstGeom>
          <a:ln w="1905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 y="646332"/>
            <a:ext cx="9143999" cy="6360396"/>
          </a:xfrm>
          <a:prstGeom prst="rect">
            <a:avLst/>
          </a:prstGeom>
        </p:spPr>
      </p:pic>
    </p:spTree>
    <p:extLst>
      <p:ext uri="{BB962C8B-B14F-4D97-AF65-F5344CB8AC3E}">
        <p14:creationId xmlns="" xmlns:p14="http://schemas.microsoft.com/office/powerpoint/2010/main" val="1868365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
            <a:ext cx="9143999" cy="646331"/>
          </a:xfrm>
          <a:prstGeom prst="rect">
            <a:avLst/>
          </a:prstGeom>
          <a:solidFill>
            <a:schemeClr val="accent5">
              <a:lumMod val="40000"/>
              <a:lumOff val="60000"/>
            </a:schemeClr>
          </a:solidFill>
          <a:ln>
            <a:solidFill>
              <a:schemeClr val="tx1">
                <a:lumMod val="85000"/>
                <a:lumOff val="15000"/>
              </a:schemeClr>
            </a:solidFill>
          </a:ln>
        </p:spPr>
        <p:txBody>
          <a:bodyPr wrap="square" rtlCol="0">
            <a:spAutoFit/>
          </a:bodyPr>
          <a:lstStyle/>
          <a:p>
            <a:r>
              <a:rPr lang="en-US" sz="3600" dirty="0" smtClean="0"/>
              <a:t>               </a:t>
            </a:r>
            <a:r>
              <a:rPr lang="en-US" sz="2800" dirty="0" smtClean="0"/>
              <a:t>Need to Conduct Metric Comparisons</a:t>
            </a:r>
            <a:endParaRPr lang="en-US" sz="2800" dirty="0"/>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3263" y="3954831"/>
            <a:ext cx="8402223" cy="3200847"/>
          </a:xfrm>
          <a:prstGeom prst="rect">
            <a:avLst/>
          </a:prstGeom>
        </p:spPr>
      </p:pic>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34469" y="1145755"/>
            <a:ext cx="8675062" cy="2938854"/>
          </a:xfrm>
          <a:prstGeom prst="rect">
            <a:avLst/>
          </a:prstGeom>
        </p:spPr>
      </p:pic>
    </p:spTree>
    <p:extLst>
      <p:ext uri="{BB962C8B-B14F-4D97-AF65-F5344CB8AC3E}">
        <p14:creationId xmlns="" xmlns:p14="http://schemas.microsoft.com/office/powerpoint/2010/main" val="19976180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 y="0"/>
            <a:ext cx="9144000" cy="68944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6239346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341971" y="417163"/>
            <a:ext cx="8460058"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err="1" smtClean="0">
                <a:latin typeface="Tahoma" panose="020B0604030504040204" pitchFamily="34" charset="0"/>
                <a:ea typeface="Tahoma" panose="020B0604030504040204" pitchFamily="34" charset="0"/>
                <a:cs typeface="Tahoma" panose="020B0604030504040204" pitchFamily="34" charset="0"/>
              </a:rPr>
              <a:t>CHaMP’s</a:t>
            </a:r>
            <a:r>
              <a:rPr lang="en-US" sz="3600" b="1" dirty="0" smtClean="0">
                <a:latin typeface="Tahoma" panose="020B0604030504040204" pitchFamily="34" charset="0"/>
                <a:ea typeface="Tahoma" panose="020B0604030504040204" pitchFamily="34" charset="0"/>
                <a:cs typeface="Tahoma" panose="020B0604030504040204" pitchFamily="34" charset="0"/>
              </a:rPr>
              <a:t> design</a:t>
            </a:r>
            <a:endParaRPr lang="en-US" sz="3600" b="1" dirty="0" smtClean="0"/>
          </a:p>
        </p:txBody>
      </p:sp>
      <p:sp>
        <p:nvSpPr>
          <p:cNvPr id="3" name="Content Placeholder 2"/>
          <p:cNvSpPr txBox="1">
            <a:spLocks/>
          </p:cNvSpPr>
          <p:nvPr/>
        </p:nvSpPr>
        <p:spPr>
          <a:xfrm>
            <a:off x="829369" y="1742726"/>
            <a:ext cx="78867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i="1" dirty="0" smtClean="0"/>
          </a:p>
          <a:p>
            <a:r>
              <a:rPr lang="en-US" sz="2200" dirty="0" err="1" smtClean="0">
                <a:solidFill>
                  <a:schemeClr val="accent1">
                    <a:lumMod val="50000"/>
                  </a:schemeClr>
                </a:solidFill>
              </a:rPr>
              <a:t>CHaMP</a:t>
            </a:r>
            <a:r>
              <a:rPr lang="en-US" sz="2200" dirty="0" smtClean="0">
                <a:solidFill>
                  <a:schemeClr val="accent1">
                    <a:lumMod val="50000"/>
                  </a:schemeClr>
                </a:solidFill>
              </a:rPr>
              <a:t> and ISEMP State of the Science Workshop</a:t>
            </a:r>
          </a:p>
          <a:p>
            <a:r>
              <a:rPr lang="en-US" sz="1800" dirty="0" smtClean="0">
                <a:solidFill>
                  <a:schemeClr val="accent1">
                    <a:lumMod val="50000"/>
                  </a:schemeClr>
                </a:solidFill>
              </a:rPr>
              <a:t>Portland, Oregon – February 25</a:t>
            </a:r>
            <a:r>
              <a:rPr lang="en-US" sz="1800" baseline="30000" dirty="0" smtClean="0">
                <a:solidFill>
                  <a:schemeClr val="accent1">
                    <a:lumMod val="50000"/>
                  </a:schemeClr>
                </a:solidFill>
              </a:rPr>
              <a:t>th</a:t>
            </a:r>
            <a:r>
              <a:rPr lang="en-US" sz="1800" dirty="0" smtClean="0">
                <a:solidFill>
                  <a:schemeClr val="accent1">
                    <a:lumMod val="50000"/>
                  </a:schemeClr>
                </a:solidFill>
              </a:rPr>
              <a:t> and 26</a:t>
            </a:r>
            <a:r>
              <a:rPr lang="en-US" sz="1800" baseline="30000" dirty="0" smtClean="0">
                <a:solidFill>
                  <a:schemeClr val="accent1">
                    <a:lumMod val="50000"/>
                  </a:schemeClr>
                </a:solidFill>
              </a:rPr>
              <a:t>th</a:t>
            </a:r>
            <a:r>
              <a:rPr lang="en-US" sz="1800" dirty="0" smtClean="0">
                <a:solidFill>
                  <a:schemeClr val="accent1">
                    <a:lumMod val="50000"/>
                  </a:schemeClr>
                </a:solidFill>
              </a:rPr>
              <a:t>, 2014</a:t>
            </a:r>
          </a:p>
        </p:txBody>
      </p:sp>
      <p:sp>
        <p:nvSpPr>
          <p:cNvPr id="4" name="TextBox 3"/>
          <p:cNvSpPr txBox="1"/>
          <p:nvPr/>
        </p:nvSpPr>
        <p:spPr>
          <a:xfrm>
            <a:off x="1629264" y="3104967"/>
            <a:ext cx="6541969" cy="1261884"/>
          </a:xfrm>
          <a:prstGeom prst="rect">
            <a:avLst/>
          </a:prstGeom>
          <a:noFill/>
        </p:spPr>
        <p:txBody>
          <a:bodyPr wrap="square" rtlCol="0">
            <a:spAutoFit/>
          </a:bodyPr>
          <a:lstStyle/>
          <a:p>
            <a:r>
              <a:rPr lang="en-US" sz="1400" dirty="0" smtClean="0">
                <a:latin typeface="+mj-lt"/>
              </a:rPr>
              <a:t>Presenter:</a:t>
            </a:r>
          </a:p>
          <a:p>
            <a:r>
              <a:rPr lang="en-US" sz="2200" dirty="0" smtClean="0">
                <a:latin typeface="+mj-lt"/>
              </a:rPr>
              <a:t>Phil Larsen</a:t>
            </a:r>
          </a:p>
          <a:p>
            <a:r>
              <a:rPr lang="en-US" sz="2200" dirty="0" smtClean="0">
                <a:latin typeface="+mj-lt"/>
              </a:rPr>
              <a:t>Pacific States Marine Fisheries Commission</a:t>
            </a:r>
          </a:p>
          <a:p>
            <a:r>
              <a:rPr lang="en-US" dirty="0" smtClean="0"/>
              <a:t>      </a:t>
            </a:r>
            <a:endParaRPr lang="en-US" dirty="0"/>
          </a:p>
        </p:txBody>
      </p:sp>
      <p:sp>
        <p:nvSpPr>
          <p:cNvPr id="7" name="TextBox 6"/>
          <p:cNvSpPr txBox="1"/>
          <p:nvPr/>
        </p:nvSpPr>
        <p:spPr>
          <a:xfrm>
            <a:off x="2650669" y="4278740"/>
            <a:ext cx="5336711" cy="954107"/>
          </a:xfrm>
          <a:prstGeom prst="rect">
            <a:avLst/>
          </a:prstGeom>
          <a:noFill/>
        </p:spPr>
        <p:txBody>
          <a:bodyPr wrap="square" rtlCol="0">
            <a:spAutoFit/>
          </a:bodyPr>
          <a:lstStyle/>
          <a:p>
            <a:r>
              <a:rPr lang="en-US" sz="1400" dirty="0" smtClean="0">
                <a:latin typeface="+mj-lt"/>
              </a:rPr>
              <a:t>Collaborators:</a:t>
            </a:r>
          </a:p>
          <a:p>
            <a:r>
              <a:rPr lang="en-US" sz="2200" dirty="0" err="1" smtClean="0">
                <a:latin typeface="+mj-lt"/>
              </a:rPr>
              <a:t>CHaMP</a:t>
            </a:r>
            <a:r>
              <a:rPr lang="en-US" sz="2200" dirty="0" smtClean="0">
                <a:latin typeface="+mj-lt"/>
              </a:rPr>
              <a:t> and ISEMP staff</a:t>
            </a:r>
          </a:p>
          <a:p>
            <a:r>
              <a:rPr lang="en-US" dirty="0" smtClean="0"/>
              <a:t>      </a:t>
            </a:r>
            <a:endParaRPr lang="en-US" dirty="0"/>
          </a:p>
        </p:txBody>
      </p:sp>
    </p:spTree>
    <p:extLst>
      <p:ext uri="{BB962C8B-B14F-4D97-AF65-F5344CB8AC3E}">
        <p14:creationId xmlns:p14="http://schemas.microsoft.com/office/powerpoint/2010/main" xmlns="" val="39205629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75194"/>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err="1" smtClean="0">
                <a:latin typeface="+mn-lt"/>
              </a:rPr>
              <a:t>CHaMP’s</a:t>
            </a:r>
            <a:r>
              <a:rPr lang="en-US" sz="4400" b="1" dirty="0" smtClean="0">
                <a:latin typeface="+mn-lt"/>
              </a:rPr>
              <a:t> spatial-temporal design: the basics</a:t>
            </a:r>
            <a:endParaRPr lang="en-US" sz="4400" b="1" dirty="0">
              <a:latin typeface="+mn-lt"/>
            </a:endParaRPr>
          </a:p>
        </p:txBody>
      </p:sp>
      <p:sp>
        <p:nvSpPr>
          <p:cNvPr id="5" name="Content Placeholder 2"/>
          <p:cNvSpPr>
            <a:spLocks noGrp="1"/>
          </p:cNvSpPr>
          <p:nvPr>
            <p:ph idx="1"/>
          </p:nvPr>
        </p:nvSpPr>
        <p:spPr>
          <a:xfrm>
            <a:off x="628650" y="1825625"/>
            <a:ext cx="7886700" cy="2967092"/>
          </a:xfrm>
        </p:spPr>
        <p:txBody>
          <a:bodyPr>
            <a:normAutofit/>
          </a:bodyPr>
          <a:lstStyle/>
          <a:p>
            <a:endParaRPr lang="en-US" sz="3200" dirty="0" smtClean="0"/>
          </a:p>
          <a:p>
            <a:r>
              <a:rPr lang="en-US" sz="3200" b="1" dirty="0" err="1" smtClean="0"/>
              <a:t>CHaMP’s</a:t>
            </a:r>
            <a:r>
              <a:rPr lang="en-US" sz="3200" b="1" dirty="0" smtClean="0"/>
              <a:t> objectives and design</a:t>
            </a:r>
          </a:p>
          <a:p>
            <a:r>
              <a:rPr lang="en-US" sz="3200" dirty="0" smtClean="0"/>
              <a:t>Role of randomization in site selection</a:t>
            </a:r>
          </a:p>
          <a:p>
            <a:r>
              <a:rPr lang="en-US" sz="3200" dirty="0" smtClean="0"/>
              <a:t>The conundrum of multiple objectives</a:t>
            </a:r>
          </a:p>
          <a:p>
            <a:pPr>
              <a:buNone/>
            </a:pPr>
            <a:endParaRPr lang="en-US" sz="3200" dirty="0" smtClean="0"/>
          </a:p>
        </p:txBody>
      </p:sp>
    </p:spTree>
    <p:extLst>
      <p:ext uri="{BB962C8B-B14F-4D97-AF65-F5344CB8AC3E}">
        <p14:creationId xmlns:p14="http://schemas.microsoft.com/office/powerpoint/2010/main" xmlns="" val="30552410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 xmlns:a14="http://schemas.microsoft.com/office/drawing/2010/main" val="0"/>
              </a:ext>
            </a:extLst>
          </a:blip>
          <a:stretch>
            <a:fillRect/>
          </a:stretch>
        </p:blipFill>
        <p:spPr>
          <a:xfrm>
            <a:off x="1600200" y="1674564"/>
            <a:ext cx="5943600" cy="4685278"/>
          </a:xfrm>
          <a:prstGeom prst="rect">
            <a:avLst/>
          </a:prstGeom>
        </p:spPr>
      </p:pic>
      <p:sp>
        <p:nvSpPr>
          <p:cNvPr id="3" name="Oval 2"/>
          <p:cNvSpPr/>
          <p:nvPr/>
        </p:nvSpPr>
        <p:spPr>
          <a:xfrm>
            <a:off x="3503364" y="3062689"/>
            <a:ext cx="2445744" cy="197201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8633" y="550842"/>
            <a:ext cx="7579605" cy="707886"/>
          </a:xfrm>
          <a:prstGeom prst="rect">
            <a:avLst/>
          </a:prstGeom>
          <a:noFill/>
        </p:spPr>
        <p:txBody>
          <a:bodyPr wrap="square" rtlCol="0">
            <a:spAutoFit/>
          </a:bodyPr>
          <a:lstStyle/>
          <a:p>
            <a:r>
              <a:rPr lang="en-US" sz="4000" dirty="0" smtClean="0"/>
              <a:t>Hello “Stinky Stuff  In The Middle”</a:t>
            </a:r>
            <a:endParaRPr lang="en-US" sz="4000" dirty="0"/>
          </a:p>
        </p:txBody>
      </p:sp>
      <p:sp>
        <p:nvSpPr>
          <p:cNvPr id="5" name="Right Arrow 4"/>
          <p:cNvSpPr/>
          <p:nvPr/>
        </p:nvSpPr>
        <p:spPr>
          <a:xfrm>
            <a:off x="749147" y="3690651"/>
            <a:ext cx="2754217" cy="8482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6005239" y="3690651"/>
            <a:ext cx="2642999" cy="8592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036017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75194"/>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err="1" smtClean="0">
                <a:latin typeface="+mn-lt"/>
              </a:rPr>
              <a:t>CHaMP’s</a:t>
            </a:r>
            <a:r>
              <a:rPr lang="en-US" sz="4400" b="1" dirty="0" smtClean="0">
                <a:latin typeface="+mn-lt"/>
              </a:rPr>
              <a:t> Design Objectives</a:t>
            </a:r>
            <a:endParaRPr lang="en-US" sz="4400" b="1" dirty="0">
              <a:latin typeface="+mn-lt"/>
            </a:endParaRPr>
          </a:p>
        </p:txBody>
      </p:sp>
      <p:sp>
        <p:nvSpPr>
          <p:cNvPr id="5" name="Content Placeholder 2"/>
          <p:cNvSpPr>
            <a:spLocks noGrp="1"/>
          </p:cNvSpPr>
          <p:nvPr>
            <p:ph idx="1"/>
          </p:nvPr>
        </p:nvSpPr>
        <p:spPr/>
        <p:txBody>
          <a:bodyPr>
            <a:normAutofit/>
          </a:bodyPr>
          <a:lstStyle/>
          <a:p>
            <a:r>
              <a:rPr lang="en-US" sz="2400" dirty="0" smtClean="0"/>
              <a:t>Fish Habitat Status and Trend in each </a:t>
            </a:r>
            <a:r>
              <a:rPr lang="en-US" sz="2400" dirty="0" err="1" smtClean="0"/>
              <a:t>CHaMP</a:t>
            </a:r>
            <a:r>
              <a:rPr lang="en-US" sz="2400" dirty="0" smtClean="0"/>
              <a:t> watershed and key subpopulations within each watershed (e.g. geomorphic classes)</a:t>
            </a:r>
          </a:p>
          <a:p>
            <a:r>
              <a:rPr lang="en-US" sz="2400" dirty="0" err="1" smtClean="0"/>
              <a:t>CHaMP’s</a:t>
            </a:r>
            <a:r>
              <a:rPr lang="en-US" sz="2400" dirty="0" smtClean="0"/>
              <a:t> temporal ‘domain’= 9 years</a:t>
            </a:r>
          </a:p>
          <a:p>
            <a:r>
              <a:rPr lang="en-US" sz="2400" dirty="0" smtClean="0"/>
              <a:t>Status implies describing variation across the stream network and summaries of that variation</a:t>
            </a:r>
          </a:p>
          <a:p>
            <a:r>
              <a:rPr lang="en-US" sz="2400" dirty="0" smtClean="0"/>
              <a:t>Trend implies describing how that variation is changing over time</a:t>
            </a:r>
          </a:p>
          <a:p>
            <a:r>
              <a:rPr lang="en-US" sz="2400" dirty="0" smtClean="0"/>
              <a:t>Watershed-specific objectives</a:t>
            </a:r>
          </a:p>
        </p:txBody>
      </p:sp>
    </p:spTree>
    <p:extLst>
      <p:ext uri="{BB962C8B-B14F-4D97-AF65-F5344CB8AC3E}">
        <p14:creationId xmlns:p14="http://schemas.microsoft.com/office/powerpoint/2010/main" xmlns="" val="30552410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5010341" y="1880172"/>
            <a:ext cx="3666172" cy="2362644"/>
          </a:xfrm>
          <a:prstGeom prst="rect">
            <a:avLst/>
          </a:prstGeom>
          <a:noFill/>
          <a:ln w="9525">
            <a:noFill/>
            <a:miter lim="800000"/>
            <a:headEnd/>
            <a:tailEnd/>
          </a:ln>
          <a:effectLst/>
        </p:spPr>
      </p:pic>
      <p:sp>
        <p:nvSpPr>
          <p:cNvPr id="5" name="TextBox 4"/>
          <p:cNvSpPr txBox="1"/>
          <p:nvPr/>
        </p:nvSpPr>
        <p:spPr>
          <a:xfrm>
            <a:off x="1914144" y="548640"/>
            <a:ext cx="4145280" cy="461665"/>
          </a:xfrm>
          <a:prstGeom prst="rect">
            <a:avLst/>
          </a:prstGeom>
          <a:solidFill>
            <a:schemeClr val="bg1"/>
          </a:solidFill>
        </p:spPr>
        <p:txBody>
          <a:bodyPr wrap="square" rtlCol="0">
            <a:spAutoFit/>
          </a:bodyPr>
          <a:lstStyle/>
          <a:p>
            <a:r>
              <a:rPr lang="en-US" sz="2400" dirty="0" smtClean="0"/>
              <a:t>D84 Status: Lemhi 2011-2013</a:t>
            </a:r>
            <a:endParaRPr lang="en-US" sz="2400" dirty="0"/>
          </a:p>
        </p:txBody>
      </p:sp>
      <p:pic>
        <p:nvPicPr>
          <p:cNvPr id="1028" name="Picture 4"/>
          <p:cNvPicPr>
            <a:picLocks noChangeAspect="1" noChangeArrowheads="1"/>
          </p:cNvPicPr>
          <p:nvPr/>
        </p:nvPicPr>
        <p:blipFill>
          <a:blip r:embed="rId3" cstate="print"/>
          <a:srcRect/>
          <a:stretch>
            <a:fillRect/>
          </a:stretch>
        </p:blipFill>
        <p:spPr bwMode="auto">
          <a:xfrm>
            <a:off x="488252" y="1060703"/>
            <a:ext cx="5154785" cy="5145913"/>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75194"/>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smtClean="0">
                <a:latin typeface="+mn-lt"/>
              </a:rPr>
              <a:t>Organizing Variation</a:t>
            </a:r>
            <a:endParaRPr lang="en-US" sz="4400" b="1" dirty="0">
              <a:latin typeface="+mn-lt"/>
            </a:endParaRPr>
          </a:p>
        </p:txBody>
      </p:sp>
      <p:sp>
        <p:nvSpPr>
          <p:cNvPr id="5" name="Content Placeholder 2"/>
          <p:cNvSpPr>
            <a:spLocks noGrp="1"/>
          </p:cNvSpPr>
          <p:nvPr>
            <p:ph idx="1"/>
          </p:nvPr>
        </p:nvSpPr>
        <p:spPr>
          <a:xfrm>
            <a:off x="691712" y="1620673"/>
            <a:ext cx="7886700" cy="4351338"/>
          </a:xfrm>
        </p:spPr>
        <p:txBody>
          <a:bodyPr>
            <a:noAutofit/>
          </a:bodyPr>
          <a:lstStyle/>
          <a:p>
            <a:r>
              <a:rPr lang="en-US" dirty="0" smtClean="0"/>
              <a:t>Spatial variation </a:t>
            </a:r>
          </a:p>
          <a:p>
            <a:pPr lvl="1"/>
            <a:r>
              <a:rPr lang="en-US" sz="2800" dirty="0" smtClean="0"/>
              <a:t>Site to site differences</a:t>
            </a:r>
          </a:p>
          <a:p>
            <a:pPr lvl="1"/>
            <a:r>
              <a:rPr lang="en-US" sz="2800" dirty="0" smtClean="0"/>
              <a:t>Not spatially explicit within a watershed</a:t>
            </a:r>
          </a:p>
          <a:p>
            <a:r>
              <a:rPr lang="en-US" dirty="0" smtClean="0"/>
              <a:t>Year to year temporal variation</a:t>
            </a:r>
          </a:p>
          <a:p>
            <a:pPr lvl="1"/>
            <a:r>
              <a:rPr lang="en-US" sz="2800" dirty="0" smtClean="0"/>
              <a:t>Coherent or synchronous across all sites: ‘year’</a:t>
            </a:r>
          </a:p>
          <a:p>
            <a:pPr lvl="1"/>
            <a:r>
              <a:rPr lang="en-US" sz="2800" dirty="0" smtClean="0"/>
              <a:t>Independent from site to site: ‘interaction’</a:t>
            </a:r>
          </a:p>
          <a:p>
            <a:r>
              <a:rPr lang="en-US" dirty="0" smtClean="0"/>
              <a:t>Noise (or residual)</a:t>
            </a:r>
          </a:p>
          <a:p>
            <a:pPr lvl="1"/>
            <a:r>
              <a:rPr lang="en-US" sz="2800" dirty="0" smtClean="0"/>
              <a:t>Within year temporal variation</a:t>
            </a:r>
          </a:p>
          <a:p>
            <a:pPr lvl="1"/>
            <a:r>
              <a:rPr lang="en-US" sz="2800" dirty="0" smtClean="0"/>
              <a:t>Crew to crew variability</a:t>
            </a:r>
          </a:p>
          <a:p>
            <a:pPr lvl="1"/>
            <a:r>
              <a:rPr lang="en-US" sz="2800" dirty="0" smtClean="0"/>
              <a:t>Protocol variability</a:t>
            </a:r>
            <a:endParaRPr lang="en-US" sz="2800" dirty="0"/>
          </a:p>
        </p:txBody>
      </p:sp>
    </p:spTree>
    <p:extLst>
      <p:ext uri="{BB962C8B-B14F-4D97-AF65-F5344CB8AC3E}">
        <p14:creationId xmlns:p14="http://schemas.microsoft.com/office/powerpoint/2010/main" xmlns="" val="30552410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75194"/>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smtClean="0">
                <a:latin typeface="+mn-lt"/>
              </a:rPr>
              <a:t>Design Conundrum:  </a:t>
            </a:r>
            <a:br>
              <a:rPr lang="en-US" sz="4400" b="1" dirty="0" smtClean="0">
                <a:latin typeface="+mn-lt"/>
              </a:rPr>
            </a:br>
            <a:r>
              <a:rPr lang="en-US" sz="4400" b="1" dirty="0" smtClean="0">
                <a:latin typeface="+mn-lt"/>
              </a:rPr>
              <a:t>Balancing sites</a:t>
            </a:r>
            <a:endParaRPr lang="en-US" sz="4400" b="1" dirty="0">
              <a:latin typeface="+mn-lt"/>
            </a:endParaRPr>
          </a:p>
        </p:txBody>
      </p:sp>
      <p:sp>
        <p:nvSpPr>
          <p:cNvPr id="5" name="Content Placeholder 2"/>
          <p:cNvSpPr>
            <a:spLocks noGrp="1"/>
          </p:cNvSpPr>
          <p:nvPr>
            <p:ph idx="1"/>
          </p:nvPr>
        </p:nvSpPr>
        <p:spPr/>
        <p:txBody>
          <a:bodyPr>
            <a:normAutofit/>
          </a:bodyPr>
          <a:lstStyle/>
          <a:p>
            <a:r>
              <a:rPr lang="en-US" dirty="0" smtClean="0"/>
              <a:t>Objectives compete for samples</a:t>
            </a:r>
          </a:p>
          <a:p>
            <a:r>
              <a:rPr lang="en-US" dirty="0" smtClean="0"/>
              <a:t>For </a:t>
            </a:r>
            <a:r>
              <a:rPr lang="en-US" dirty="0" err="1" smtClean="0"/>
              <a:t>CHaMP</a:t>
            </a:r>
            <a:r>
              <a:rPr lang="en-US" dirty="0" smtClean="0"/>
              <a:t>, samples = sites selected on the streams</a:t>
            </a:r>
          </a:p>
          <a:p>
            <a:r>
              <a:rPr lang="en-US" dirty="0" smtClean="0"/>
              <a:t>Status = more unique sites</a:t>
            </a:r>
          </a:p>
          <a:p>
            <a:r>
              <a:rPr lang="en-US" dirty="0" smtClean="0"/>
              <a:t>Trend=revisit same sites annually</a:t>
            </a:r>
            <a:endParaRPr lang="en-US" dirty="0"/>
          </a:p>
        </p:txBody>
      </p:sp>
      <p:pic>
        <p:nvPicPr>
          <p:cNvPr id="6" name="Picture 5" descr="200px-Scale_of_Justice.svg.png"/>
          <p:cNvPicPr>
            <a:picLocks noChangeAspect="1"/>
          </p:cNvPicPr>
          <p:nvPr/>
        </p:nvPicPr>
        <p:blipFill>
          <a:blip r:embed="rId2" cstate="print"/>
          <a:stretch>
            <a:fillRect/>
          </a:stretch>
        </p:blipFill>
        <p:spPr>
          <a:xfrm>
            <a:off x="5416984" y="3466355"/>
            <a:ext cx="2436835" cy="2436835"/>
          </a:xfrm>
          <a:prstGeom prst="rect">
            <a:avLst/>
          </a:prstGeom>
        </p:spPr>
      </p:pic>
      <p:sp>
        <p:nvSpPr>
          <p:cNvPr id="9" name="TextBox 8"/>
          <p:cNvSpPr txBox="1"/>
          <p:nvPr/>
        </p:nvSpPr>
        <p:spPr>
          <a:xfrm>
            <a:off x="4665513" y="5477532"/>
            <a:ext cx="1296875" cy="523220"/>
          </a:xfrm>
          <a:prstGeom prst="rect">
            <a:avLst/>
          </a:prstGeom>
          <a:noFill/>
        </p:spPr>
        <p:txBody>
          <a:bodyPr wrap="square" rtlCol="0">
            <a:spAutoFit/>
          </a:bodyPr>
          <a:lstStyle/>
          <a:p>
            <a:r>
              <a:rPr lang="en-US" sz="2800" b="1" dirty="0" smtClean="0"/>
              <a:t>Status</a:t>
            </a:r>
            <a:endParaRPr lang="en-US" sz="2800" b="1" dirty="0"/>
          </a:p>
        </p:txBody>
      </p:sp>
      <p:sp>
        <p:nvSpPr>
          <p:cNvPr id="10" name="TextBox 9"/>
          <p:cNvSpPr txBox="1"/>
          <p:nvPr/>
        </p:nvSpPr>
        <p:spPr>
          <a:xfrm>
            <a:off x="7425270" y="5482430"/>
            <a:ext cx="1034257" cy="523220"/>
          </a:xfrm>
          <a:prstGeom prst="rect">
            <a:avLst/>
          </a:prstGeom>
          <a:noFill/>
        </p:spPr>
        <p:txBody>
          <a:bodyPr wrap="none" rtlCol="0">
            <a:spAutoFit/>
          </a:bodyPr>
          <a:lstStyle/>
          <a:p>
            <a:r>
              <a:rPr lang="en-US" sz="2800" b="1" dirty="0" smtClean="0"/>
              <a:t>Trend</a:t>
            </a:r>
            <a:endParaRPr lang="en-US" sz="2800" b="1" dirty="0"/>
          </a:p>
        </p:txBody>
      </p:sp>
      <p:sp>
        <p:nvSpPr>
          <p:cNvPr id="11" name="TextBox 10"/>
          <p:cNvSpPr txBox="1"/>
          <p:nvPr/>
        </p:nvSpPr>
        <p:spPr>
          <a:xfrm>
            <a:off x="6134370" y="3016670"/>
            <a:ext cx="2189824" cy="584775"/>
          </a:xfrm>
          <a:prstGeom prst="rect">
            <a:avLst/>
          </a:prstGeom>
          <a:noFill/>
        </p:spPr>
        <p:txBody>
          <a:bodyPr wrap="square" rtlCol="0">
            <a:spAutoFit/>
          </a:bodyPr>
          <a:lstStyle/>
          <a:p>
            <a:r>
              <a:rPr lang="en-US" sz="3200" b="1" dirty="0" smtClean="0"/>
              <a:t>SITES</a:t>
            </a:r>
            <a:endParaRPr lang="en-US" sz="3200" b="1" dirty="0"/>
          </a:p>
        </p:txBody>
      </p:sp>
    </p:spTree>
    <p:extLst>
      <p:ext uri="{BB962C8B-B14F-4D97-AF65-F5344CB8AC3E}">
        <p14:creationId xmlns:p14="http://schemas.microsoft.com/office/powerpoint/2010/main" xmlns="" val="30552410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t_Panel_20140224_B.jpg"/>
          <p:cNvPicPr>
            <a:picLocks noChangeAspect="1"/>
          </p:cNvPicPr>
          <p:nvPr/>
        </p:nvPicPr>
        <p:blipFill>
          <a:blip r:embed="rId2" cstate="print"/>
          <a:stretch>
            <a:fillRect/>
          </a:stretch>
        </p:blipFill>
        <p:spPr>
          <a:xfrm>
            <a:off x="4502488" y="662151"/>
            <a:ext cx="4641512" cy="6006662"/>
          </a:xfrm>
          <a:prstGeom prst="rect">
            <a:avLst/>
          </a:prstGeom>
        </p:spPr>
      </p:pic>
      <p:sp>
        <p:nvSpPr>
          <p:cNvPr id="2" name="Title 1"/>
          <p:cNvSpPr>
            <a:spLocks noGrp="1"/>
          </p:cNvSpPr>
          <p:nvPr>
            <p:ph type="title"/>
          </p:nvPr>
        </p:nvSpPr>
        <p:spPr>
          <a:xfrm>
            <a:off x="502526" y="0"/>
            <a:ext cx="7886700" cy="1325563"/>
          </a:xfrm>
        </p:spPr>
        <p:txBody>
          <a:bodyPr/>
          <a:lstStyle/>
          <a:p>
            <a:r>
              <a:rPr lang="en-US" dirty="0" err="1" smtClean="0">
                <a:latin typeface="+mn-lt"/>
              </a:rPr>
              <a:t>CHaMP’s</a:t>
            </a:r>
            <a:r>
              <a:rPr lang="en-US" dirty="0" smtClean="0">
                <a:latin typeface="+mn-lt"/>
              </a:rPr>
              <a:t> design balance</a:t>
            </a:r>
            <a:endParaRPr lang="en-US" dirty="0">
              <a:latin typeface="+mn-lt"/>
            </a:endParaRPr>
          </a:p>
        </p:txBody>
      </p:sp>
      <p:sp>
        <p:nvSpPr>
          <p:cNvPr id="5" name="Rectangle 4"/>
          <p:cNvSpPr/>
          <p:nvPr/>
        </p:nvSpPr>
        <p:spPr>
          <a:xfrm>
            <a:off x="4114800" y="5344510"/>
            <a:ext cx="1986455" cy="1292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418083" y="5234153"/>
            <a:ext cx="2196662" cy="1271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 y="1242301"/>
            <a:ext cx="6921063" cy="5615699"/>
          </a:xfrm>
        </p:spPr>
        <p:txBody>
          <a:bodyPr>
            <a:normAutofit fontScale="85000" lnSpcReduction="20000"/>
          </a:bodyPr>
          <a:lstStyle/>
          <a:p>
            <a:pPr>
              <a:buNone/>
            </a:pPr>
            <a:r>
              <a:rPr lang="en-US" sz="3400" b="1" dirty="0" smtClean="0"/>
              <a:t>4 panels: 45 unique sites in 3 years</a:t>
            </a:r>
          </a:p>
          <a:p>
            <a:pPr>
              <a:buNone/>
            </a:pPr>
            <a:endParaRPr lang="en-US" sz="3400" b="1" dirty="0" smtClean="0"/>
          </a:p>
          <a:p>
            <a:pPr lvl="1"/>
            <a:r>
              <a:rPr lang="en-US" sz="3400" dirty="0" smtClean="0"/>
              <a:t>An annual panel: 15 sites</a:t>
            </a:r>
          </a:p>
          <a:p>
            <a:pPr lvl="1"/>
            <a:endParaRPr lang="en-US" sz="3400" dirty="0" smtClean="0"/>
          </a:p>
          <a:p>
            <a:pPr lvl="1"/>
            <a:r>
              <a:rPr lang="en-US" sz="3400" dirty="0" smtClean="0"/>
              <a:t>3 rotating panels each on a </a:t>
            </a:r>
          </a:p>
          <a:p>
            <a:pPr lvl="1">
              <a:buNone/>
            </a:pPr>
            <a:r>
              <a:rPr lang="en-US" sz="3400" dirty="0" smtClean="0"/>
              <a:t>   3 year cycle: 10 sites/year</a:t>
            </a:r>
          </a:p>
          <a:p>
            <a:pPr lvl="1"/>
            <a:endParaRPr lang="en-US" sz="3400" dirty="0" smtClean="0"/>
          </a:p>
          <a:p>
            <a:pPr lvl="1"/>
            <a:r>
              <a:rPr lang="en-US" sz="3400" dirty="0" smtClean="0"/>
              <a:t>Each site field sampled once in </a:t>
            </a:r>
          </a:p>
          <a:p>
            <a:pPr lvl="1">
              <a:buNone/>
            </a:pPr>
            <a:r>
              <a:rPr lang="en-US" sz="3400" dirty="0" smtClean="0"/>
              <a:t>    its designated year</a:t>
            </a:r>
          </a:p>
          <a:p>
            <a:pPr lvl="1"/>
            <a:endParaRPr lang="en-US" sz="3400" dirty="0" smtClean="0"/>
          </a:p>
          <a:p>
            <a:pPr lvl="1"/>
            <a:r>
              <a:rPr lang="en-US" sz="3400" dirty="0" smtClean="0"/>
              <a:t>Some sites revisited within the year to estimate ‘noise’</a:t>
            </a:r>
          </a:p>
          <a:p>
            <a:pPr lvl="1"/>
            <a:endParaRPr lang="en-US" sz="3400" dirty="0" smtClean="0"/>
          </a:p>
          <a:p>
            <a:pPr lvl="1"/>
            <a:r>
              <a:rPr lang="en-US" sz="3400" dirty="0" smtClean="0"/>
              <a:t>Stratified by geomorphic class</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75194"/>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smtClean="0">
                <a:latin typeface="+mn-lt"/>
              </a:rPr>
              <a:t>Role of annual sites</a:t>
            </a:r>
            <a:endParaRPr lang="en-US" sz="4400" b="1" dirty="0">
              <a:latin typeface="+mn-lt"/>
            </a:endParaRPr>
          </a:p>
        </p:txBody>
      </p:sp>
      <p:sp>
        <p:nvSpPr>
          <p:cNvPr id="5" name="Content Placeholder 2"/>
          <p:cNvSpPr>
            <a:spLocks noGrp="1"/>
          </p:cNvSpPr>
          <p:nvPr>
            <p:ph idx="1"/>
          </p:nvPr>
        </p:nvSpPr>
        <p:spPr/>
        <p:txBody>
          <a:bodyPr>
            <a:normAutofit/>
          </a:bodyPr>
          <a:lstStyle/>
          <a:p>
            <a:r>
              <a:rPr lang="en-US" dirty="0" smtClean="0"/>
              <a:t>Separates ‘year’ variation from ‘interaction’ and ‘noise’</a:t>
            </a:r>
          </a:p>
          <a:p>
            <a:pPr lvl="1"/>
            <a:r>
              <a:rPr lang="en-US" sz="2800" dirty="0" smtClean="0"/>
              <a:t>Provides insight into trend detection sensitivity</a:t>
            </a:r>
          </a:p>
          <a:p>
            <a:r>
              <a:rPr lang="en-US" dirty="0" smtClean="0"/>
              <a:t>Provides continuity in describing temporal patterns</a:t>
            </a:r>
          </a:p>
          <a:p>
            <a:pPr lvl="1"/>
            <a:r>
              <a:rPr lang="en-US" sz="2800" dirty="0" smtClean="0"/>
              <a:t>Fills in the gaps between the once every three years sites</a:t>
            </a:r>
          </a:p>
          <a:p>
            <a:pPr lvl="1"/>
            <a:r>
              <a:rPr lang="en-US" sz="2800" dirty="0" smtClean="0"/>
              <a:t>Picks up early trends</a:t>
            </a:r>
          </a:p>
          <a:p>
            <a:r>
              <a:rPr lang="en-US" dirty="0" smtClean="0"/>
              <a:t>Can be used to increase precision of trend detection from the 3 yr panel sites.</a:t>
            </a:r>
          </a:p>
          <a:p>
            <a:endParaRPr lang="en-US" sz="2400" dirty="0" smtClean="0"/>
          </a:p>
          <a:p>
            <a:endParaRPr lang="en-US" sz="2400" dirty="0"/>
          </a:p>
        </p:txBody>
      </p:sp>
    </p:spTree>
    <p:extLst>
      <p:ext uri="{BB962C8B-B14F-4D97-AF65-F5344CB8AC3E}">
        <p14:creationId xmlns:p14="http://schemas.microsoft.com/office/powerpoint/2010/main" xmlns="" val="30552410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75194"/>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smtClean="0">
                <a:latin typeface="+mn-lt"/>
              </a:rPr>
              <a:t>Role of 3 yr panel sites</a:t>
            </a:r>
            <a:endParaRPr lang="en-US" sz="4400" b="1" dirty="0">
              <a:latin typeface="+mn-lt"/>
            </a:endParaRPr>
          </a:p>
        </p:txBody>
      </p:sp>
      <p:sp>
        <p:nvSpPr>
          <p:cNvPr id="5" name="Content Placeholder 2"/>
          <p:cNvSpPr>
            <a:spLocks noGrp="1"/>
          </p:cNvSpPr>
          <p:nvPr>
            <p:ph idx="1"/>
          </p:nvPr>
        </p:nvSpPr>
        <p:spPr/>
        <p:txBody>
          <a:bodyPr>
            <a:normAutofit/>
          </a:bodyPr>
          <a:lstStyle/>
          <a:p>
            <a:r>
              <a:rPr lang="en-US" dirty="0" smtClean="0"/>
              <a:t>Along with annual sites, allows 3 yr running average for status estimates</a:t>
            </a:r>
          </a:p>
          <a:p>
            <a:r>
              <a:rPr lang="en-US" dirty="0" smtClean="0"/>
              <a:t>Allows site specific trend estimates after three visits</a:t>
            </a:r>
          </a:p>
          <a:p>
            <a:r>
              <a:rPr lang="en-US" dirty="0" smtClean="0"/>
              <a:t>Sample size of 45 for trend estimate after 9 years</a:t>
            </a:r>
          </a:p>
          <a:p>
            <a:r>
              <a:rPr lang="en-US" dirty="0" smtClean="0"/>
              <a:t>Higher number unique sites than if all annual sites</a:t>
            </a:r>
          </a:p>
          <a:p>
            <a:pPr>
              <a:buNone/>
            </a:pPr>
            <a:endParaRPr lang="en-US" sz="2400" dirty="0"/>
          </a:p>
        </p:txBody>
      </p:sp>
    </p:spTree>
    <p:extLst>
      <p:ext uri="{BB962C8B-B14F-4D97-AF65-F5344CB8AC3E}">
        <p14:creationId xmlns:p14="http://schemas.microsoft.com/office/powerpoint/2010/main" xmlns="" val="30552410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119" y="0"/>
            <a:ext cx="7886700" cy="1325563"/>
          </a:xfrm>
        </p:spPr>
        <p:txBody>
          <a:bodyPr/>
          <a:lstStyle/>
          <a:p>
            <a:pPr algn="ctr"/>
            <a:r>
              <a:rPr lang="en-US" dirty="0" err="1" smtClean="0"/>
              <a:t>CHaMP</a:t>
            </a:r>
            <a:r>
              <a:rPr lang="en-US" dirty="0" smtClean="0"/>
              <a:t> site stratification: </a:t>
            </a:r>
            <a:br>
              <a:rPr lang="en-US" dirty="0" smtClean="0"/>
            </a:br>
            <a:r>
              <a:rPr lang="en-US" dirty="0" smtClean="0"/>
              <a:t>Valley Class</a:t>
            </a:r>
            <a:endParaRPr lang="en-US" dirty="0"/>
          </a:p>
        </p:txBody>
      </p:sp>
      <p:graphicFrame>
        <p:nvGraphicFramePr>
          <p:cNvPr id="4" name="Content Placeholder 3"/>
          <p:cNvGraphicFramePr>
            <a:graphicFrameLocks noGrp="1"/>
          </p:cNvGraphicFramePr>
          <p:nvPr>
            <p:ph idx="1"/>
          </p:nvPr>
        </p:nvGraphicFramePr>
        <p:xfrm>
          <a:off x="130629" y="1447244"/>
          <a:ext cx="8776890" cy="3235960"/>
        </p:xfrm>
        <a:graphic>
          <a:graphicData uri="http://schemas.openxmlformats.org/drawingml/2006/table">
            <a:tbl>
              <a:tblPr firstRow="1" bandRow="1">
                <a:tableStyleId>{5C22544A-7EE6-4342-B048-85BDC9FD1C3A}</a:tableStyleId>
              </a:tblPr>
              <a:tblGrid>
                <a:gridCol w="1828800"/>
                <a:gridCol w="1188419"/>
                <a:gridCol w="1215402"/>
                <a:gridCol w="1664433"/>
                <a:gridCol w="1439918"/>
                <a:gridCol w="1439918"/>
              </a:tblGrid>
              <a:tr h="370840">
                <a:tc>
                  <a:txBody>
                    <a:bodyPr/>
                    <a:lstStyle/>
                    <a:p>
                      <a:r>
                        <a:rPr lang="en-US" dirty="0" smtClean="0"/>
                        <a:t>Watershed</a:t>
                      </a:r>
                      <a:endParaRPr lang="en-US" dirty="0"/>
                    </a:p>
                  </a:txBody>
                  <a:tcPr/>
                </a:tc>
                <a:tc>
                  <a:txBody>
                    <a:bodyPr/>
                    <a:lstStyle/>
                    <a:p>
                      <a:pPr algn="ctr"/>
                      <a:r>
                        <a:rPr lang="en-US" dirty="0" smtClean="0"/>
                        <a:t>Source</a:t>
                      </a:r>
                      <a:endParaRPr lang="en-US" dirty="0"/>
                    </a:p>
                  </a:txBody>
                  <a:tcPr/>
                </a:tc>
                <a:tc>
                  <a:txBody>
                    <a:bodyPr/>
                    <a:lstStyle/>
                    <a:p>
                      <a:pPr algn="ctr"/>
                      <a:r>
                        <a:rPr lang="en-US" dirty="0" smtClean="0"/>
                        <a:t>Transport</a:t>
                      </a:r>
                      <a:endParaRPr lang="en-US" dirty="0"/>
                    </a:p>
                  </a:txBody>
                  <a:tcPr/>
                </a:tc>
                <a:tc>
                  <a:txBody>
                    <a:bodyPr/>
                    <a:lstStyle/>
                    <a:p>
                      <a:pPr algn="ctr"/>
                      <a:r>
                        <a:rPr lang="en-US" dirty="0" smtClean="0"/>
                        <a:t>Depositional</a:t>
                      </a:r>
                      <a:endParaRPr lang="en-US" dirty="0"/>
                    </a:p>
                  </a:txBody>
                  <a:tcPr/>
                </a:tc>
                <a:tc>
                  <a:txBody>
                    <a:bodyPr/>
                    <a:lstStyle/>
                    <a:p>
                      <a:pPr algn="ctr"/>
                      <a:r>
                        <a:rPr lang="en-US" dirty="0" smtClean="0"/>
                        <a:t>Total</a:t>
                      </a:r>
                      <a:endParaRPr lang="en-US" dirty="0"/>
                    </a:p>
                  </a:txBody>
                  <a:tcPr/>
                </a:tc>
                <a:tc>
                  <a:txBody>
                    <a:bodyPr/>
                    <a:lstStyle/>
                    <a:p>
                      <a:pPr algn="ctr"/>
                      <a:r>
                        <a:rPr lang="en-US" dirty="0" smtClean="0"/>
                        <a:t>Site density</a:t>
                      </a:r>
                      <a:endParaRPr lang="en-US" dirty="0"/>
                    </a:p>
                  </a:txBody>
                  <a:tcPr/>
                </a:tc>
              </a:tr>
              <a:tr h="370840">
                <a:tc>
                  <a:txBody>
                    <a:bodyPr/>
                    <a:lstStyle/>
                    <a:p>
                      <a:r>
                        <a:rPr lang="en-US" dirty="0" err="1" smtClean="0"/>
                        <a:t>Entiat</a:t>
                      </a:r>
                      <a:endParaRPr lang="en-US" dirty="0"/>
                    </a:p>
                  </a:txBody>
                  <a:tcPr/>
                </a:tc>
                <a:tc>
                  <a:txBody>
                    <a:bodyPr/>
                    <a:lstStyle/>
                    <a:p>
                      <a:pPr algn="ctr"/>
                      <a:r>
                        <a:rPr lang="en-US" dirty="0" smtClean="0"/>
                        <a:t>15</a:t>
                      </a:r>
                      <a:endParaRPr lang="en-US" dirty="0"/>
                    </a:p>
                  </a:txBody>
                  <a:tcPr/>
                </a:tc>
                <a:tc>
                  <a:txBody>
                    <a:bodyPr/>
                    <a:lstStyle/>
                    <a:p>
                      <a:pPr algn="ctr"/>
                      <a:r>
                        <a:rPr lang="en-US" dirty="0" smtClean="0"/>
                        <a:t>1</a:t>
                      </a:r>
                      <a:endParaRPr lang="en-US" dirty="0"/>
                    </a:p>
                  </a:txBody>
                  <a:tcPr/>
                </a:tc>
                <a:tc>
                  <a:txBody>
                    <a:bodyPr/>
                    <a:lstStyle/>
                    <a:p>
                      <a:pPr algn="ctr"/>
                      <a:r>
                        <a:rPr lang="en-US" dirty="0" smtClean="0"/>
                        <a:t>16</a:t>
                      </a:r>
                      <a:endParaRPr lang="en-US" dirty="0"/>
                    </a:p>
                  </a:txBody>
                  <a:tcPr/>
                </a:tc>
                <a:tc>
                  <a:txBody>
                    <a:bodyPr/>
                    <a:lstStyle/>
                    <a:p>
                      <a:pPr algn="ctr"/>
                      <a:r>
                        <a:rPr lang="en-US" dirty="0" smtClean="0"/>
                        <a:t>32</a:t>
                      </a:r>
                      <a:endParaRPr lang="en-US" dirty="0"/>
                    </a:p>
                  </a:txBody>
                  <a:tcPr/>
                </a:tc>
                <a:tc>
                  <a:txBody>
                    <a:bodyPr/>
                    <a:lstStyle/>
                    <a:p>
                      <a:pPr algn="ctr"/>
                      <a:r>
                        <a:rPr lang="en-US" dirty="0" smtClean="0"/>
                        <a:t>0.26</a:t>
                      </a:r>
                      <a:endParaRPr lang="en-US" dirty="0"/>
                    </a:p>
                  </a:txBody>
                  <a:tcPr/>
                </a:tc>
              </a:tr>
              <a:tr h="370840">
                <a:tc>
                  <a:txBody>
                    <a:bodyPr/>
                    <a:lstStyle/>
                    <a:p>
                      <a:r>
                        <a:rPr lang="en-US" dirty="0" smtClean="0"/>
                        <a:t>John Day</a:t>
                      </a:r>
                      <a:endParaRPr lang="en-US" dirty="0"/>
                    </a:p>
                  </a:txBody>
                  <a:tcPr/>
                </a:tc>
                <a:tc>
                  <a:txBody>
                    <a:bodyPr/>
                    <a:lstStyle/>
                    <a:p>
                      <a:pPr algn="ctr"/>
                      <a:r>
                        <a:rPr lang="en-US" dirty="0" smtClean="0"/>
                        <a:t>54</a:t>
                      </a:r>
                      <a:endParaRPr lang="en-US" dirty="0"/>
                    </a:p>
                  </a:txBody>
                  <a:tcPr/>
                </a:tc>
                <a:tc>
                  <a:txBody>
                    <a:bodyPr/>
                    <a:lstStyle/>
                    <a:p>
                      <a:pPr algn="ctr"/>
                      <a:r>
                        <a:rPr lang="en-US" dirty="0" smtClean="0"/>
                        <a:t>48</a:t>
                      </a:r>
                      <a:endParaRPr lang="en-US" dirty="0"/>
                    </a:p>
                  </a:txBody>
                  <a:tcPr/>
                </a:tc>
                <a:tc>
                  <a:txBody>
                    <a:bodyPr/>
                    <a:lstStyle/>
                    <a:p>
                      <a:pPr algn="ctr"/>
                      <a:r>
                        <a:rPr lang="en-US" dirty="0" smtClean="0"/>
                        <a:t>40</a:t>
                      </a:r>
                      <a:endParaRPr lang="en-US" dirty="0"/>
                    </a:p>
                  </a:txBody>
                  <a:tcPr/>
                </a:tc>
                <a:tc>
                  <a:txBody>
                    <a:bodyPr/>
                    <a:lstStyle/>
                    <a:p>
                      <a:pPr algn="ctr"/>
                      <a:r>
                        <a:rPr lang="en-US" dirty="0" smtClean="0"/>
                        <a:t>142</a:t>
                      </a:r>
                      <a:endParaRPr lang="en-US" dirty="0"/>
                    </a:p>
                  </a:txBody>
                  <a:tcPr/>
                </a:tc>
                <a:tc>
                  <a:txBody>
                    <a:bodyPr/>
                    <a:lstStyle/>
                    <a:p>
                      <a:pPr algn="ctr"/>
                      <a:r>
                        <a:rPr lang="en-US" dirty="0" smtClean="0"/>
                        <a:t>0.18</a:t>
                      </a:r>
                      <a:endParaRPr lang="en-US" dirty="0"/>
                    </a:p>
                  </a:txBody>
                  <a:tcPr/>
                </a:tc>
              </a:tr>
              <a:tr h="370840">
                <a:tc>
                  <a:txBody>
                    <a:bodyPr/>
                    <a:lstStyle/>
                    <a:p>
                      <a:r>
                        <a:rPr lang="en-US" dirty="0" smtClean="0"/>
                        <a:t>Lemhi</a:t>
                      </a:r>
                      <a:endParaRPr lang="en-US" dirty="0"/>
                    </a:p>
                  </a:txBody>
                  <a:tcPr/>
                </a:tc>
                <a:tc>
                  <a:txBody>
                    <a:bodyPr/>
                    <a:lstStyle/>
                    <a:p>
                      <a:pPr algn="ctr"/>
                      <a:r>
                        <a:rPr lang="en-US" dirty="0" smtClean="0"/>
                        <a:t>38</a:t>
                      </a:r>
                      <a:endParaRPr lang="en-US" dirty="0"/>
                    </a:p>
                  </a:txBody>
                  <a:tcPr/>
                </a:tc>
                <a:tc>
                  <a:txBody>
                    <a:bodyPr/>
                    <a:lstStyle/>
                    <a:p>
                      <a:pPr algn="ctr"/>
                      <a:r>
                        <a:rPr lang="en-US" dirty="0" smtClean="0"/>
                        <a:t>25</a:t>
                      </a:r>
                      <a:endParaRPr lang="en-US" dirty="0"/>
                    </a:p>
                  </a:txBody>
                  <a:tcPr/>
                </a:tc>
                <a:tc>
                  <a:txBody>
                    <a:bodyPr/>
                    <a:lstStyle/>
                    <a:p>
                      <a:pPr algn="ctr"/>
                      <a:r>
                        <a:rPr lang="en-US" dirty="0" smtClean="0"/>
                        <a:t>39</a:t>
                      </a:r>
                      <a:endParaRPr lang="en-US" dirty="0"/>
                    </a:p>
                  </a:txBody>
                  <a:tcPr/>
                </a:tc>
                <a:tc>
                  <a:txBody>
                    <a:bodyPr/>
                    <a:lstStyle/>
                    <a:p>
                      <a:pPr algn="ctr"/>
                      <a:r>
                        <a:rPr lang="en-US" dirty="0" smtClean="0"/>
                        <a:t>102</a:t>
                      </a:r>
                      <a:endParaRPr lang="en-US" dirty="0"/>
                    </a:p>
                  </a:txBody>
                  <a:tcPr/>
                </a:tc>
                <a:tc>
                  <a:txBody>
                    <a:bodyPr/>
                    <a:lstStyle/>
                    <a:p>
                      <a:pPr algn="ctr"/>
                      <a:r>
                        <a:rPr lang="en-US" dirty="0" smtClean="0"/>
                        <a:t>0.33</a:t>
                      </a:r>
                      <a:endParaRPr lang="en-US" dirty="0"/>
                    </a:p>
                  </a:txBody>
                  <a:tcPr/>
                </a:tc>
              </a:tr>
              <a:tr h="370840">
                <a:tc>
                  <a:txBody>
                    <a:bodyPr/>
                    <a:lstStyle/>
                    <a:p>
                      <a:r>
                        <a:rPr lang="en-US" dirty="0" err="1" smtClean="0"/>
                        <a:t>Methow</a:t>
                      </a:r>
                      <a:endParaRPr lang="en-US" dirty="0" smtClean="0"/>
                    </a:p>
                  </a:txBody>
                  <a:tcPr/>
                </a:tc>
                <a:tc>
                  <a:txBody>
                    <a:bodyPr/>
                    <a:lstStyle/>
                    <a:p>
                      <a:pPr algn="ctr"/>
                      <a:r>
                        <a:rPr lang="en-US" dirty="0" smtClean="0"/>
                        <a:t>4</a:t>
                      </a:r>
                      <a:endParaRPr lang="en-US" dirty="0"/>
                    </a:p>
                  </a:txBody>
                  <a:tcPr/>
                </a:tc>
                <a:tc>
                  <a:txBody>
                    <a:bodyPr/>
                    <a:lstStyle/>
                    <a:p>
                      <a:pPr algn="ctr"/>
                      <a:r>
                        <a:rPr lang="en-US" dirty="0" smtClean="0"/>
                        <a:t>0</a:t>
                      </a:r>
                      <a:endParaRPr lang="en-US" dirty="0"/>
                    </a:p>
                  </a:txBody>
                  <a:tcPr/>
                </a:tc>
                <a:tc>
                  <a:txBody>
                    <a:bodyPr/>
                    <a:lstStyle/>
                    <a:p>
                      <a:pPr algn="ctr"/>
                      <a:r>
                        <a:rPr lang="en-US" dirty="0" smtClean="0"/>
                        <a:t>41</a:t>
                      </a:r>
                      <a:endParaRPr lang="en-US" dirty="0"/>
                    </a:p>
                  </a:txBody>
                  <a:tcPr/>
                </a:tc>
                <a:tc>
                  <a:txBody>
                    <a:bodyPr/>
                    <a:lstStyle/>
                    <a:p>
                      <a:pPr algn="ctr"/>
                      <a:r>
                        <a:rPr lang="en-US" dirty="0" smtClean="0"/>
                        <a:t>45</a:t>
                      </a:r>
                      <a:endParaRPr lang="en-US" dirty="0"/>
                    </a:p>
                  </a:txBody>
                  <a:tcPr/>
                </a:tc>
                <a:tc>
                  <a:txBody>
                    <a:bodyPr/>
                    <a:lstStyle/>
                    <a:p>
                      <a:pPr algn="ctr"/>
                      <a:r>
                        <a:rPr lang="en-US" dirty="0" smtClean="0"/>
                        <a:t>0.13</a:t>
                      </a:r>
                      <a:endParaRPr lang="en-US" dirty="0"/>
                    </a:p>
                  </a:txBody>
                  <a:tcPr/>
                </a:tc>
              </a:tr>
              <a:tr h="370840">
                <a:tc>
                  <a:txBody>
                    <a:bodyPr/>
                    <a:lstStyle/>
                    <a:p>
                      <a:r>
                        <a:rPr lang="en-US" dirty="0" smtClean="0"/>
                        <a:t>South Fork Salmon</a:t>
                      </a:r>
                      <a:endParaRPr lang="en-US" dirty="0"/>
                    </a:p>
                  </a:txBody>
                  <a:tcPr/>
                </a:tc>
                <a:tc>
                  <a:txBody>
                    <a:bodyPr/>
                    <a:lstStyle/>
                    <a:p>
                      <a:pPr algn="ctr"/>
                      <a:r>
                        <a:rPr lang="en-US" dirty="0" smtClean="0"/>
                        <a:t>16</a:t>
                      </a:r>
                      <a:endParaRPr lang="en-US" dirty="0"/>
                    </a:p>
                  </a:txBody>
                  <a:tcPr/>
                </a:tc>
                <a:tc>
                  <a:txBody>
                    <a:bodyPr/>
                    <a:lstStyle/>
                    <a:p>
                      <a:pPr algn="ctr"/>
                      <a:r>
                        <a:rPr lang="en-US" dirty="0" smtClean="0"/>
                        <a:t>16</a:t>
                      </a:r>
                      <a:endParaRPr lang="en-US" dirty="0"/>
                    </a:p>
                  </a:txBody>
                  <a:tcPr/>
                </a:tc>
                <a:tc>
                  <a:txBody>
                    <a:bodyPr/>
                    <a:lstStyle/>
                    <a:p>
                      <a:pPr algn="ctr"/>
                      <a:r>
                        <a:rPr lang="en-US" dirty="0" smtClean="0"/>
                        <a:t>23</a:t>
                      </a:r>
                      <a:endParaRPr lang="en-US" dirty="0"/>
                    </a:p>
                  </a:txBody>
                  <a:tcPr/>
                </a:tc>
                <a:tc>
                  <a:txBody>
                    <a:bodyPr/>
                    <a:lstStyle/>
                    <a:p>
                      <a:pPr algn="ctr"/>
                      <a:r>
                        <a:rPr lang="en-US" dirty="0" smtClean="0"/>
                        <a:t>55</a:t>
                      </a:r>
                      <a:endParaRPr lang="en-US" dirty="0"/>
                    </a:p>
                  </a:txBody>
                  <a:tcPr/>
                </a:tc>
                <a:tc>
                  <a:txBody>
                    <a:bodyPr/>
                    <a:lstStyle/>
                    <a:p>
                      <a:pPr algn="ctr"/>
                      <a:r>
                        <a:rPr lang="en-US" dirty="0" smtClean="0"/>
                        <a:t>0.30</a:t>
                      </a:r>
                      <a:endParaRPr lang="en-US" dirty="0"/>
                    </a:p>
                  </a:txBody>
                  <a:tcPr/>
                </a:tc>
              </a:tr>
              <a:tr h="370840">
                <a:tc>
                  <a:txBody>
                    <a:bodyPr/>
                    <a:lstStyle/>
                    <a:p>
                      <a:r>
                        <a:rPr lang="en-US" dirty="0" smtClean="0"/>
                        <a:t>Grande </a:t>
                      </a:r>
                      <a:r>
                        <a:rPr lang="en-US" dirty="0" err="1" smtClean="0"/>
                        <a:t>Ronde</a:t>
                      </a:r>
                      <a:endParaRPr lang="en-US" dirty="0"/>
                    </a:p>
                  </a:txBody>
                  <a:tcPr/>
                </a:tc>
                <a:tc>
                  <a:txBody>
                    <a:bodyPr/>
                    <a:lstStyle/>
                    <a:p>
                      <a:pPr algn="ctr"/>
                      <a:r>
                        <a:rPr lang="en-US" dirty="0" smtClean="0"/>
                        <a:t>27</a:t>
                      </a:r>
                      <a:endParaRPr lang="en-US" dirty="0"/>
                    </a:p>
                  </a:txBody>
                  <a:tcPr/>
                </a:tc>
                <a:tc>
                  <a:txBody>
                    <a:bodyPr/>
                    <a:lstStyle/>
                    <a:p>
                      <a:pPr algn="ctr"/>
                      <a:r>
                        <a:rPr lang="en-US" dirty="0" smtClean="0"/>
                        <a:t>29</a:t>
                      </a:r>
                      <a:endParaRPr lang="en-US" dirty="0"/>
                    </a:p>
                  </a:txBody>
                  <a:tcPr/>
                </a:tc>
                <a:tc>
                  <a:txBody>
                    <a:bodyPr/>
                    <a:lstStyle/>
                    <a:p>
                      <a:pPr algn="ctr"/>
                      <a:r>
                        <a:rPr lang="en-US" dirty="0" smtClean="0"/>
                        <a:t>60</a:t>
                      </a:r>
                      <a:endParaRPr lang="en-US" dirty="0"/>
                    </a:p>
                  </a:txBody>
                  <a:tcPr/>
                </a:tc>
                <a:tc>
                  <a:txBody>
                    <a:bodyPr/>
                    <a:lstStyle/>
                    <a:p>
                      <a:pPr algn="ctr"/>
                      <a:r>
                        <a:rPr lang="en-US" dirty="0" smtClean="0"/>
                        <a:t>116</a:t>
                      </a:r>
                      <a:endParaRPr lang="en-US" dirty="0"/>
                    </a:p>
                  </a:txBody>
                  <a:tcPr/>
                </a:tc>
                <a:tc>
                  <a:txBody>
                    <a:bodyPr/>
                    <a:lstStyle/>
                    <a:p>
                      <a:pPr algn="ctr"/>
                      <a:r>
                        <a:rPr lang="en-US" dirty="0" smtClean="0"/>
                        <a:t>0.12</a:t>
                      </a:r>
                      <a:endParaRPr lang="en-US" dirty="0"/>
                    </a:p>
                  </a:txBody>
                  <a:tcPr/>
                </a:tc>
              </a:tr>
              <a:tr h="370840">
                <a:tc>
                  <a:txBody>
                    <a:bodyPr/>
                    <a:lstStyle/>
                    <a:p>
                      <a:r>
                        <a:rPr lang="en-US" dirty="0" smtClean="0"/>
                        <a:t>Wenatchee</a:t>
                      </a:r>
                      <a:endParaRPr lang="en-US" dirty="0"/>
                    </a:p>
                  </a:txBody>
                  <a:tcPr/>
                </a:tc>
                <a:tc>
                  <a:txBody>
                    <a:bodyPr/>
                    <a:lstStyle/>
                    <a:p>
                      <a:pPr algn="ctr"/>
                      <a:r>
                        <a:rPr lang="en-US" dirty="0" smtClean="0"/>
                        <a:t>15</a:t>
                      </a:r>
                      <a:endParaRPr lang="en-US" dirty="0"/>
                    </a:p>
                  </a:txBody>
                  <a:tcPr/>
                </a:tc>
                <a:tc>
                  <a:txBody>
                    <a:bodyPr/>
                    <a:lstStyle/>
                    <a:p>
                      <a:pPr algn="ctr"/>
                      <a:r>
                        <a:rPr lang="en-US" dirty="0" smtClean="0"/>
                        <a:t>14</a:t>
                      </a:r>
                      <a:endParaRPr lang="en-US" dirty="0"/>
                    </a:p>
                  </a:txBody>
                  <a:tcPr/>
                </a:tc>
                <a:tc>
                  <a:txBody>
                    <a:bodyPr/>
                    <a:lstStyle/>
                    <a:p>
                      <a:pPr algn="ctr"/>
                      <a:r>
                        <a:rPr lang="en-US" dirty="0" smtClean="0"/>
                        <a:t>14</a:t>
                      </a:r>
                      <a:endParaRPr lang="en-US" dirty="0"/>
                    </a:p>
                  </a:txBody>
                  <a:tcPr/>
                </a:tc>
                <a:tc>
                  <a:txBody>
                    <a:bodyPr/>
                    <a:lstStyle/>
                    <a:p>
                      <a:pPr algn="ctr"/>
                      <a:r>
                        <a:rPr lang="en-US" dirty="0" smtClean="0"/>
                        <a:t>43</a:t>
                      </a:r>
                      <a:endParaRPr lang="en-US" dirty="0"/>
                    </a:p>
                  </a:txBody>
                  <a:tcPr/>
                </a:tc>
                <a:tc>
                  <a:txBody>
                    <a:bodyPr/>
                    <a:lstStyle/>
                    <a:p>
                      <a:pPr algn="ctr"/>
                      <a:r>
                        <a:rPr lang="en-US" dirty="0" smtClean="0"/>
                        <a:t>0.09</a:t>
                      </a:r>
                      <a:endParaRPr lang="en-US" dirty="0"/>
                    </a:p>
                  </a:txBody>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75194"/>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err="1" smtClean="0">
                <a:latin typeface="+mn-lt"/>
              </a:rPr>
              <a:t>CHaMP’s</a:t>
            </a:r>
            <a:r>
              <a:rPr lang="en-US" sz="4400" b="1" dirty="0" smtClean="0">
                <a:latin typeface="+mn-lt"/>
              </a:rPr>
              <a:t> spatial-temporal design: the basics</a:t>
            </a:r>
            <a:endParaRPr lang="en-US" sz="4400" b="1" dirty="0">
              <a:latin typeface="+mn-lt"/>
            </a:endParaRPr>
          </a:p>
        </p:txBody>
      </p:sp>
      <p:sp>
        <p:nvSpPr>
          <p:cNvPr id="5" name="Content Placeholder 2"/>
          <p:cNvSpPr>
            <a:spLocks noGrp="1"/>
          </p:cNvSpPr>
          <p:nvPr>
            <p:ph idx="1"/>
          </p:nvPr>
        </p:nvSpPr>
        <p:spPr>
          <a:xfrm>
            <a:off x="628650" y="1825625"/>
            <a:ext cx="7886700" cy="2967092"/>
          </a:xfrm>
        </p:spPr>
        <p:txBody>
          <a:bodyPr>
            <a:normAutofit/>
          </a:bodyPr>
          <a:lstStyle/>
          <a:p>
            <a:endParaRPr lang="en-US" sz="2400" dirty="0" smtClean="0"/>
          </a:p>
          <a:p>
            <a:r>
              <a:rPr lang="en-US" dirty="0" err="1" smtClean="0"/>
              <a:t>CHaMP’s</a:t>
            </a:r>
            <a:r>
              <a:rPr lang="en-US" dirty="0" smtClean="0"/>
              <a:t> objectives and design</a:t>
            </a:r>
          </a:p>
          <a:p>
            <a:r>
              <a:rPr lang="en-US" b="1" dirty="0" smtClean="0"/>
              <a:t>Role of randomization in site selection</a:t>
            </a:r>
          </a:p>
          <a:p>
            <a:r>
              <a:rPr lang="en-US" dirty="0" smtClean="0"/>
              <a:t>The conundrum of multiple objectives</a:t>
            </a:r>
          </a:p>
          <a:p>
            <a:pPr>
              <a:buNone/>
            </a:pPr>
            <a:endParaRPr lang="en-US" sz="2400" dirty="0" smtClean="0"/>
          </a:p>
        </p:txBody>
      </p:sp>
    </p:spTree>
    <p:extLst>
      <p:ext uri="{BB962C8B-B14F-4D97-AF65-F5344CB8AC3E}">
        <p14:creationId xmlns:p14="http://schemas.microsoft.com/office/powerpoint/2010/main" xmlns="" val="30552410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75194"/>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smtClean="0">
                <a:latin typeface="+mn-lt"/>
              </a:rPr>
              <a:t>Randomization</a:t>
            </a:r>
            <a:br>
              <a:rPr lang="en-US" sz="3200" b="1" dirty="0" smtClean="0">
                <a:latin typeface="+mn-lt"/>
              </a:rPr>
            </a:br>
            <a:r>
              <a:rPr lang="en-US" sz="3200" b="1" dirty="0" smtClean="0">
                <a:latin typeface="+mn-lt"/>
              </a:rPr>
              <a:t>Why can’t I add my sites?</a:t>
            </a:r>
            <a:endParaRPr lang="en-US" sz="3200" b="1" dirty="0">
              <a:latin typeface="+mn-lt"/>
            </a:endParaRPr>
          </a:p>
        </p:txBody>
      </p:sp>
      <p:sp>
        <p:nvSpPr>
          <p:cNvPr id="5" name="Content Placeholder 2"/>
          <p:cNvSpPr>
            <a:spLocks noGrp="1"/>
          </p:cNvSpPr>
          <p:nvPr>
            <p:ph idx="1"/>
          </p:nvPr>
        </p:nvSpPr>
        <p:spPr>
          <a:xfrm>
            <a:off x="612884" y="1526080"/>
            <a:ext cx="8531116" cy="4351338"/>
          </a:xfrm>
        </p:spPr>
        <p:txBody>
          <a:bodyPr>
            <a:normAutofit fontScale="92500" lnSpcReduction="10000"/>
          </a:bodyPr>
          <a:lstStyle/>
          <a:p>
            <a:pPr>
              <a:buNone/>
            </a:pPr>
            <a:r>
              <a:rPr lang="en-US" sz="3000" b="1" dirty="0" smtClean="0"/>
              <a:t>Spatially balanced sampling:</a:t>
            </a:r>
          </a:p>
          <a:p>
            <a:r>
              <a:rPr lang="en-US" sz="3000" dirty="0" smtClean="0"/>
              <a:t>Randomization selects unbiased samples</a:t>
            </a:r>
          </a:p>
          <a:p>
            <a:r>
              <a:rPr lang="en-US" sz="3000" dirty="0" smtClean="0"/>
              <a:t>Each site is chosen with a known ‘probability of selection’ or weight.</a:t>
            </a:r>
          </a:p>
          <a:p>
            <a:pPr lvl="1"/>
            <a:r>
              <a:rPr lang="en-US" sz="3000" dirty="0" smtClean="0"/>
              <a:t>Simple random sampling = each site has same weight</a:t>
            </a:r>
          </a:p>
          <a:p>
            <a:pPr lvl="1"/>
            <a:r>
              <a:rPr lang="en-US" sz="3000" dirty="0" smtClean="0"/>
              <a:t>Stratification = different weights for different sets of sites</a:t>
            </a:r>
          </a:p>
          <a:p>
            <a:r>
              <a:rPr lang="en-US" sz="3000" dirty="0" smtClean="0"/>
              <a:t>What weights should be assigned to ‘opportunistic’ sites?</a:t>
            </a:r>
          </a:p>
          <a:p>
            <a:endParaRPr lang="en-US" sz="2400" dirty="0" smtClean="0"/>
          </a:p>
          <a:p>
            <a:endParaRPr lang="en-US" sz="2400" dirty="0"/>
          </a:p>
        </p:txBody>
      </p:sp>
    </p:spTree>
    <p:extLst>
      <p:ext uri="{BB962C8B-B14F-4D97-AF65-F5344CB8AC3E}">
        <p14:creationId xmlns:p14="http://schemas.microsoft.com/office/powerpoint/2010/main" xmlns="" val="3055241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2014_CHaMP\2014_presentations\Bubble_framework\BPA_BubbleFramework.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30584" y="0"/>
            <a:ext cx="7282832"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Oval 1"/>
          <p:cNvSpPr/>
          <p:nvPr/>
        </p:nvSpPr>
        <p:spPr>
          <a:xfrm>
            <a:off x="2286000" y="2192356"/>
            <a:ext cx="4572000" cy="161948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9750102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28650" y="75194"/>
            <a:ext cx="7886700" cy="6657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n-lt"/>
                <a:ea typeface="+mj-ea"/>
                <a:cs typeface="+mj-cs"/>
              </a:rPr>
              <a:t>A </a:t>
            </a:r>
            <a:r>
              <a:rPr kumimoji="0" lang="en-US" sz="4400" b="1" i="0" u="none" strike="noStrike" kern="1200" cap="none" spc="0" normalizeH="0" baseline="0" noProof="0" dirty="0" err="1" smtClean="0">
                <a:ln>
                  <a:noFill/>
                </a:ln>
                <a:solidFill>
                  <a:schemeClr val="tx1"/>
                </a:solidFill>
                <a:effectLst/>
                <a:uLnTx/>
                <a:uFillTx/>
                <a:latin typeface="+mn-lt"/>
                <a:ea typeface="+mj-ea"/>
                <a:cs typeface="+mj-cs"/>
              </a:rPr>
              <a:t>CHaMP</a:t>
            </a:r>
            <a:r>
              <a:rPr kumimoji="0" lang="en-US" sz="4400" b="1" i="0" u="none" strike="noStrike" kern="1200" cap="none" spc="0" normalizeH="0" baseline="0" noProof="0" dirty="0" smtClean="0">
                <a:ln>
                  <a:noFill/>
                </a:ln>
                <a:solidFill>
                  <a:schemeClr val="tx1"/>
                </a:solidFill>
                <a:effectLst/>
                <a:uLnTx/>
                <a:uFillTx/>
                <a:latin typeface="+mn-lt"/>
                <a:ea typeface="+mj-ea"/>
                <a:cs typeface="+mj-cs"/>
              </a:rPr>
              <a:t> design</a:t>
            </a:r>
            <a:endParaRPr kumimoji="0" lang="en-US" sz="4400" b="1" i="0" u="none" strike="noStrike" kern="1200" cap="none" spc="0" normalizeH="0" baseline="0" noProof="0" dirty="0">
              <a:ln>
                <a:noFill/>
              </a:ln>
              <a:solidFill>
                <a:schemeClr val="tx1"/>
              </a:solidFill>
              <a:effectLst/>
              <a:uLnTx/>
              <a:uFillTx/>
              <a:latin typeface="+mn-lt"/>
              <a:ea typeface="+mj-ea"/>
              <a:cs typeface="+mj-cs"/>
            </a:endParaRPr>
          </a:p>
        </p:txBody>
      </p:sp>
      <p:sp>
        <p:nvSpPr>
          <p:cNvPr id="8" name="TextBox 7"/>
          <p:cNvSpPr txBox="1"/>
          <p:nvPr/>
        </p:nvSpPr>
        <p:spPr>
          <a:xfrm>
            <a:off x="772510" y="3894083"/>
            <a:ext cx="2661947" cy="646331"/>
          </a:xfrm>
          <a:prstGeom prst="rect">
            <a:avLst/>
          </a:prstGeom>
          <a:noFill/>
        </p:spPr>
        <p:txBody>
          <a:bodyPr wrap="none" rtlCol="0">
            <a:spAutoFit/>
          </a:bodyPr>
          <a:lstStyle/>
          <a:p>
            <a:r>
              <a:rPr lang="en-US" dirty="0" smtClean="0"/>
              <a:t>Each color has a different </a:t>
            </a:r>
          </a:p>
          <a:p>
            <a:r>
              <a:rPr lang="en-US" dirty="0" smtClean="0"/>
              <a:t>Geomorphic Valley Class</a:t>
            </a:r>
            <a:endParaRPr lang="en-US" dirty="0"/>
          </a:p>
        </p:txBody>
      </p:sp>
      <p:pic>
        <p:nvPicPr>
          <p:cNvPr id="9" name="Picture 8" descr="ValleyConfinementLine.png"/>
          <p:cNvPicPr>
            <a:picLocks noChangeAspect="1"/>
          </p:cNvPicPr>
          <p:nvPr/>
        </p:nvPicPr>
        <p:blipFill>
          <a:blip r:embed="rId2" cstate="print"/>
          <a:stretch>
            <a:fillRect/>
          </a:stretch>
        </p:blipFill>
        <p:spPr>
          <a:xfrm>
            <a:off x="0" y="-126184"/>
            <a:ext cx="9687737" cy="7488620"/>
          </a:xfrm>
          <a:prstGeom prst="rect">
            <a:avLst/>
          </a:prstGeom>
        </p:spPr>
      </p:pic>
      <p:pic>
        <p:nvPicPr>
          <p:cNvPr id="10" name="Picture 9" descr="RiverStyles_ValleyConfinement_Legend.png"/>
          <p:cNvPicPr>
            <a:picLocks noChangeAspect="1"/>
          </p:cNvPicPr>
          <p:nvPr/>
        </p:nvPicPr>
        <p:blipFill>
          <a:blip r:embed="rId3" cstate="print"/>
          <a:stretch>
            <a:fillRect/>
          </a:stretch>
        </p:blipFill>
        <p:spPr>
          <a:xfrm>
            <a:off x="642446" y="3882357"/>
            <a:ext cx="2778672" cy="1745932"/>
          </a:xfrm>
          <a:prstGeom prst="rect">
            <a:avLst/>
          </a:prstGeom>
        </p:spPr>
      </p:pic>
    </p:spTree>
    <p:extLst>
      <p:ext uri="{BB962C8B-B14F-4D97-AF65-F5344CB8AC3E}">
        <p14:creationId xmlns:p14="http://schemas.microsoft.com/office/powerpoint/2010/main" xmlns="" val="13600547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iverStylesCHaMPSitesCompleteWatershed.png"/>
          <p:cNvPicPr>
            <a:picLocks noChangeAspect="1"/>
          </p:cNvPicPr>
          <p:nvPr/>
        </p:nvPicPr>
        <p:blipFill>
          <a:blip r:embed="rId2" cstate="print"/>
          <a:stretch>
            <a:fillRect/>
          </a:stretch>
        </p:blipFill>
        <p:spPr>
          <a:xfrm>
            <a:off x="740979" y="606200"/>
            <a:ext cx="8087710" cy="6251800"/>
          </a:xfrm>
          <a:prstGeom prst="rect">
            <a:avLst/>
          </a:prstGeom>
        </p:spPr>
      </p:pic>
      <p:pic>
        <p:nvPicPr>
          <p:cNvPr id="9" name="Picture 8" descr="RiverStyles_ValleyConfinement_Legend.png"/>
          <p:cNvPicPr>
            <a:picLocks noChangeAspect="1"/>
          </p:cNvPicPr>
          <p:nvPr/>
        </p:nvPicPr>
        <p:blipFill>
          <a:blip r:embed="rId3" cstate="print"/>
          <a:stretch>
            <a:fillRect/>
          </a:stretch>
        </p:blipFill>
        <p:spPr>
          <a:xfrm>
            <a:off x="705509" y="4276495"/>
            <a:ext cx="2778672" cy="1745932"/>
          </a:xfrm>
          <a:prstGeom prst="rect">
            <a:avLst/>
          </a:prstGeom>
        </p:spPr>
      </p:pic>
      <p:sp>
        <p:nvSpPr>
          <p:cNvPr id="5" name="Title 1"/>
          <p:cNvSpPr txBox="1">
            <a:spLocks/>
          </p:cNvSpPr>
          <p:nvPr/>
        </p:nvSpPr>
        <p:spPr>
          <a:xfrm>
            <a:off x="-443413" y="220724"/>
            <a:ext cx="10265322" cy="6657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n-lt"/>
                <a:ea typeface="+mj-ea"/>
                <a:cs typeface="+mj-cs"/>
              </a:rPr>
              <a:t>Distributing sites</a:t>
            </a:r>
            <a:r>
              <a:rPr kumimoji="0" lang="en-US" sz="4400" b="1" i="0" u="none" strike="noStrike" kern="1200" cap="none" spc="0" normalizeH="0" noProof="0" dirty="0" smtClean="0">
                <a:ln>
                  <a:noFill/>
                </a:ln>
                <a:solidFill>
                  <a:schemeClr val="tx1"/>
                </a:solidFill>
                <a:effectLst/>
                <a:uLnTx/>
                <a:uFillTx/>
                <a:latin typeface="+mn-lt"/>
                <a:ea typeface="+mj-ea"/>
                <a:cs typeface="+mj-cs"/>
              </a:rPr>
              <a:t> along the network</a:t>
            </a:r>
            <a:endParaRPr kumimoji="0" lang="en-US" sz="4400" b="1" i="0" u="none" strike="noStrike" kern="1200" cap="none" spc="0" normalizeH="0" baseline="0" noProof="0" dirty="0">
              <a:ln>
                <a:noFill/>
              </a:ln>
              <a:solidFill>
                <a:schemeClr val="tx1"/>
              </a:solidFill>
              <a:effectLst/>
              <a:uLnTx/>
              <a:uFillTx/>
              <a:latin typeface="+mn-lt"/>
              <a:ea typeface="+mj-ea"/>
              <a:cs typeface="+mj-cs"/>
            </a:endParaRPr>
          </a:p>
        </p:txBody>
      </p:sp>
    </p:spTree>
    <p:extLst>
      <p:ext uri="{BB962C8B-B14F-4D97-AF65-F5344CB8AC3E}">
        <p14:creationId xmlns:p14="http://schemas.microsoft.com/office/powerpoint/2010/main" xmlns="" val="35142316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25638" y="662153"/>
            <a:ext cx="6973335" cy="6195848"/>
          </a:xfrm>
          <a:prstGeom prst="rect">
            <a:avLst/>
          </a:prstGeom>
        </p:spPr>
      </p:pic>
      <p:sp>
        <p:nvSpPr>
          <p:cNvPr id="6" name="TextBox 5"/>
          <p:cNvSpPr txBox="1"/>
          <p:nvPr/>
        </p:nvSpPr>
        <p:spPr>
          <a:xfrm>
            <a:off x="5630624" y="1056291"/>
            <a:ext cx="3201389" cy="1569660"/>
          </a:xfrm>
          <a:prstGeom prst="rect">
            <a:avLst/>
          </a:prstGeom>
          <a:noFill/>
        </p:spPr>
        <p:txBody>
          <a:bodyPr wrap="none" rtlCol="0">
            <a:spAutoFit/>
          </a:bodyPr>
          <a:lstStyle/>
          <a:p>
            <a:pPr algn="ctr"/>
            <a:r>
              <a:rPr lang="en-US" sz="2400" dirty="0" smtClean="0"/>
              <a:t>When a site is sampled, </a:t>
            </a:r>
          </a:p>
          <a:p>
            <a:pPr algn="ctr"/>
            <a:r>
              <a:rPr lang="en-US" sz="2400" dirty="0" smtClean="0"/>
              <a:t>these are the only sites </a:t>
            </a:r>
          </a:p>
          <a:p>
            <a:pPr algn="ctr"/>
            <a:r>
              <a:rPr lang="en-US" sz="2400" dirty="0" smtClean="0"/>
              <a:t>explicitly measured </a:t>
            </a:r>
          </a:p>
          <a:p>
            <a:pPr algn="ctr"/>
            <a:r>
              <a:rPr lang="en-US" sz="2400" dirty="0" smtClean="0"/>
              <a:t>on network</a:t>
            </a:r>
            <a:endParaRPr lang="en-US" sz="2400" dirty="0"/>
          </a:p>
        </p:txBody>
      </p:sp>
      <p:sp>
        <p:nvSpPr>
          <p:cNvPr id="7" name="Title 1"/>
          <p:cNvSpPr txBox="1">
            <a:spLocks/>
          </p:cNvSpPr>
          <p:nvPr/>
        </p:nvSpPr>
        <p:spPr>
          <a:xfrm>
            <a:off x="628650" y="75194"/>
            <a:ext cx="7886700" cy="6657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n-lt"/>
                <a:ea typeface="+mj-ea"/>
                <a:cs typeface="+mj-cs"/>
              </a:rPr>
              <a:t>We sample</a:t>
            </a:r>
            <a:r>
              <a:rPr kumimoji="0" lang="en-US" sz="4400" b="1" i="0" u="none" strike="noStrike" kern="1200" cap="none" spc="0" normalizeH="0" noProof="0" dirty="0" smtClean="0">
                <a:ln>
                  <a:noFill/>
                </a:ln>
                <a:solidFill>
                  <a:schemeClr val="tx1"/>
                </a:solidFill>
                <a:effectLst/>
                <a:uLnTx/>
                <a:uFillTx/>
                <a:latin typeface="+mn-lt"/>
                <a:ea typeface="+mj-ea"/>
                <a:cs typeface="+mj-cs"/>
              </a:rPr>
              <a:t> sites</a:t>
            </a:r>
            <a:endParaRPr kumimoji="0" lang="en-US" sz="4400" b="1" i="0" u="none" strike="noStrike" kern="1200" cap="none" spc="0" normalizeH="0" baseline="0" noProof="0" dirty="0">
              <a:ln>
                <a:noFill/>
              </a:ln>
              <a:solidFill>
                <a:schemeClr val="tx1"/>
              </a:solidFill>
              <a:effectLst/>
              <a:uLnTx/>
              <a:uFillTx/>
              <a:latin typeface="+mn-lt"/>
              <a:ea typeface="+mj-ea"/>
              <a:cs typeface="+mj-cs"/>
            </a:endParaRPr>
          </a:p>
        </p:txBody>
      </p:sp>
      <p:pic>
        <p:nvPicPr>
          <p:cNvPr id="8" name="Picture 7" descr="RiverStyles_ValleyConfinement_Legend.png"/>
          <p:cNvPicPr>
            <a:picLocks noChangeAspect="1"/>
          </p:cNvPicPr>
          <p:nvPr/>
        </p:nvPicPr>
        <p:blipFill>
          <a:blip r:embed="rId3" cstate="print"/>
          <a:stretch>
            <a:fillRect/>
          </a:stretch>
        </p:blipFill>
        <p:spPr>
          <a:xfrm>
            <a:off x="705509" y="4276495"/>
            <a:ext cx="2778672" cy="1745932"/>
          </a:xfrm>
          <a:prstGeom prst="rect">
            <a:avLst/>
          </a:prstGeom>
        </p:spPr>
      </p:pic>
    </p:spTree>
    <p:extLst>
      <p:ext uri="{BB962C8B-B14F-4D97-AF65-F5344CB8AC3E}">
        <p14:creationId xmlns:p14="http://schemas.microsoft.com/office/powerpoint/2010/main" xmlns="" val="16766974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9028" y="331077"/>
            <a:ext cx="7325354" cy="673187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62087" y="4396573"/>
            <a:ext cx="2326005" cy="1948675"/>
          </a:xfrm>
          <a:prstGeom prst="rect">
            <a:avLst/>
          </a:prstGeom>
        </p:spPr>
      </p:pic>
      <p:sp>
        <p:nvSpPr>
          <p:cNvPr id="7" name="Title 1"/>
          <p:cNvSpPr txBox="1">
            <a:spLocks/>
          </p:cNvSpPr>
          <p:nvPr/>
        </p:nvSpPr>
        <p:spPr>
          <a:xfrm>
            <a:off x="534055" y="469324"/>
            <a:ext cx="8830661" cy="6657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n-lt"/>
                <a:ea typeface="+mj-ea"/>
                <a:cs typeface="+mj-cs"/>
              </a:rPr>
              <a:t>Then, extrapolate</a:t>
            </a:r>
            <a:r>
              <a:rPr kumimoji="0" lang="en-US" sz="3600" b="1" i="0" u="none" strike="noStrike" kern="1200" cap="none" spc="0" normalizeH="0" noProof="0" dirty="0" smtClean="0">
                <a:ln>
                  <a:noFill/>
                </a:ln>
                <a:solidFill>
                  <a:schemeClr val="tx1"/>
                </a:solidFill>
                <a:effectLst/>
                <a:uLnTx/>
                <a:uFillTx/>
                <a:latin typeface="+mn-lt"/>
                <a:ea typeface="+mj-ea"/>
                <a:cs typeface="+mj-cs"/>
              </a:rPr>
              <a:t> from sampled sites out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noProof="0" dirty="0" smtClean="0">
                <a:ln>
                  <a:noFill/>
                </a:ln>
                <a:solidFill>
                  <a:schemeClr val="tx1"/>
                </a:solidFill>
                <a:effectLst/>
                <a:uLnTx/>
                <a:uFillTx/>
                <a:latin typeface="+mn-lt"/>
                <a:ea typeface="+mj-ea"/>
                <a:cs typeface="+mj-cs"/>
              </a:rPr>
              <a:t>to the rest of the network</a:t>
            </a:r>
            <a:endParaRPr kumimoji="0" lang="en-US" sz="3600" b="1" i="0" u="none" strike="noStrike" kern="1200" cap="none" spc="0" normalizeH="0" baseline="0" noProof="0" dirty="0">
              <a:ln>
                <a:noFill/>
              </a:ln>
              <a:solidFill>
                <a:schemeClr val="tx1"/>
              </a:solidFill>
              <a:effectLst/>
              <a:uLnTx/>
              <a:uFillTx/>
              <a:latin typeface="+mn-lt"/>
              <a:ea typeface="+mj-ea"/>
              <a:cs typeface="+mj-cs"/>
            </a:endParaRPr>
          </a:p>
        </p:txBody>
      </p:sp>
    </p:spTree>
    <p:extLst>
      <p:ext uri="{BB962C8B-B14F-4D97-AF65-F5344CB8AC3E}">
        <p14:creationId xmlns:p14="http://schemas.microsoft.com/office/powerpoint/2010/main" xmlns="" val="29173073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iverStylesCHaMPSitesCompleteWatershed.png"/>
          <p:cNvPicPr>
            <a:picLocks noChangeAspect="1"/>
          </p:cNvPicPr>
          <p:nvPr/>
        </p:nvPicPr>
        <p:blipFill>
          <a:blip r:embed="rId2" cstate="print"/>
          <a:stretch>
            <a:fillRect/>
          </a:stretch>
        </p:blipFill>
        <p:spPr>
          <a:xfrm>
            <a:off x="740979" y="606200"/>
            <a:ext cx="8087710" cy="6251800"/>
          </a:xfrm>
          <a:prstGeom prst="rect">
            <a:avLst/>
          </a:prstGeom>
        </p:spPr>
      </p:pic>
      <p:sp>
        <p:nvSpPr>
          <p:cNvPr id="4" name="Oval 3"/>
          <p:cNvSpPr/>
          <p:nvPr/>
        </p:nvSpPr>
        <p:spPr>
          <a:xfrm>
            <a:off x="4051737" y="2270235"/>
            <a:ext cx="220717" cy="189188"/>
          </a:xfrm>
          <a:prstGeom prst="ellipse">
            <a:avLst/>
          </a:prstGeom>
          <a:solidFill>
            <a:srgbClr val="F5FB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12884" y="185544"/>
            <a:ext cx="7886700" cy="66578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dirty="0" smtClean="0">
                <a:latin typeface="+mn-lt"/>
              </a:rPr>
              <a:t>What if one of those sites was ‘opportunistic’ and not part of the random sample?</a:t>
            </a:r>
            <a:endParaRPr kumimoji="0" lang="en-US" sz="3200" b="1" i="0" u="none" strike="noStrike" kern="1200" cap="none" spc="0" normalizeH="0" baseline="0" noProof="0" dirty="0">
              <a:ln>
                <a:noFill/>
              </a:ln>
              <a:solidFill>
                <a:schemeClr val="tx1"/>
              </a:solidFill>
              <a:effectLst/>
              <a:uLnTx/>
              <a:uFillTx/>
              <a:latin typeface="+mn-lt"/>
              <a:ea typeface="+mj-ea"/>
              <a:cs typeface="+mj-cs"/>
            </a:endParaRPr>
          </a:p>
        </p:txBody>
      </p:sp>
      <p:pic>
        <p:nvPicPr>
          <p:cNvPr id="1026" name="Picture 2" descr="C:\Users\SFR5\Desktop\PuzzlePieces\CHaMPSinglePiece.png"/>
          <p:cNvPicPr>
            <a:picLocks noChangeAspect="1" noChangeArrowheads="1"/>
          </p:cNvPicPr>
          <p:nvPr/>
        </p:nvPicPr>
        <p:blipFill>
          <a:blip r:embed="rId3" cstate="print"/>
          <a:srcRect/>
          <a:stretch>
            <a:fillRect/>
          </a:stretch>
        </p:blipFill>
        <p:spPr bwMode="auto">
          <a:xfrm>
            <a:off x="907831" y="3804087"/>
            <a:ext cx="1905000" cy="1866900"/>
          </a:xfrm>
          <a:prstGeom prst="rect">
            <a:avLst/>
          </a:prstGeom>
          <a:noFill/>
        </p:spPr>
      </p:pic>
      <p:sp>
        <p:nvSpPr>
          <p:cNvPr id="12" name="Oval 11"/>
          <p:cNvSpPr/>
          <p:nvPr/>
        </p:nvSpPr>
        <p:spPr>
          <a:xfrm>
            <a:off x="1760482" y="4424855"/>
            <a:ext cx="336332" cy="367861"/>
          </a:xfrm>
          <a:prstGeom prst="ellipse">
            <a:avLst/>
          </a:prstGeom>
          <a:solidFill>
            <a:srgbClr val="F5FB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a:off x="1450428" y="2427890"/>
            <a:ext cx="2569780" cy="18918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4" idx="4"/>
          </p:cNvCxnSpPr>
          <p:nvPr/>
        </p:nvCxnSpPr>
        <p:spPr>
          <a:xfrm flipH="1">
            <a:off x="2159876" y="2459423"/>
            <a:ext cx="2002220" cy="26643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5142316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12884" y="185544"/>
            <a:ext cx="7886700" cy="66578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dirty="0" smtClean="0">
                <a:latin typeface="+mn-lt"/>
              </a:rPr>
              <a:t>What if one of those sites was ‘opportunistic’ and not part of the random sample?</a:t>
            </a:r>
            <a:endParaRPr kumimoji="0" lang="en-US" sz="3200" b="1" i="0" u="none" strike="noStrike" kern="1200" cap="none" spc="0" normalizeH="0" baseline="0" noProof="0" dirty="0">
              <a:ln>
                <a:noFill/>
              </a:ln>
              <a:solidFill>
                <a:schemeClr val="tx1"/>
              </a:solidFill>
              <a:effectLst/>
              <a:uLnTx/>
              <a:uFillTx/>
              <a:latin typeface="+mn-lt"/>
              <a:ea typeface="+mj-ea"/>
              <a:cs typeface="+mj-cs"/>
            </a:endParaRPr>
          </a:p>
        </p:txBody>
      </p:sp>
      <p:pic>
        <p:nvPicPr>
          <p:cNvPr id="1026" name="Picture 2" descr="C:\Users\SFR5\Desktop\PuzzlePieces\CHaMPSinglePiece.png"/>
          <p:cNvPicPr>
            <a:picLocks noChangeAspect="1" noChangeArrowheads="1"/>
          </p:cNvPicPr>
          <p:nvPr/>
        </p:nvPicPr>
        <p:blipFill>
          <a:blip r:embed="rId3" cstate="print"/>
          <a:srcRect/>
          <a:stretch>
            <a:fillRect/>
          </a:stretch>
        </p:blipFill>
        <p:spPr bwMode="auto">
          <a:xfrm>
            <a:off x="3130767" y="1581151"/>
            <a:ext cx="1905000" cy="1866900"/>
          </a:xfrm>
          <a:prstGeom prst="rect">
            <a:avLst/>
          </a:prstGeom>
          <a:noFill/>
        </p:spPr>
      </p:pic>
      <p:sp>
        <p:nvSpPr>
          <p:cNvPr id="12" name="Oval 11"/>
          <p:cNvSpPr/>
          <p:nvPr/>
        </p:nvSpPr>
        <p:spPr>
          <a:xfrm>
            <a:off x="3983420" y="2170385"/>
            <a:ext cx="336332" cy="367861"/>
          </a:xfrm>
          <a:prstGeom prst="ellipse">
            <a:avLst/>
          </a:prstGeom>
          <a:solidFill>
            <a:srgbClr val="F5FB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72510" y="3894083"/>
            <a:ext cx="4975080" cy="954107"/>
          </a:xfrm>
          <a:prstGeom prst="rect">
            <a:avLst/>
          </a:prstGeom>
          <a:noFill/>
        </p:spPr>
        <p:txBody>
          <a:bodyPr wrap="none" rtlCol="0">
            <a:spAutoFit/>
          </a:bodyPr>
          <a:lstStyle/>
          <a:p>
            <a:r>
              <a:rPr lang="en-US" sz="2800" dirty="0" smtClean="0"/>
              <a:t>Site will likely only represent the </a:t>
            </a:r>
          </a:p>
          <a:p>
            <a:r>
              <a:rPr lang="en-US" sz="2800" dirty="0" smtClean="0"/>
              <a:t>reach where it was sampled</a:t>
            </a:r>
            <a:endParaRPr lang="en-US" sz="2800" dirty="0"/>
          </a:p>
        </p:txBody>
      </p:sp>
    </p:spTree>
    <p:extLst>
      <p:ext uri="{BB962C8B-B14F-4D97-AF65-F5344CB8AC3E}">
        <p14:creationId xmlns="" xmlns:p14="http://schemas.microsoft.com/office/powerpoint/2010/main" val="35142316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5010341" y="1880172"/>
            <a:ext cx="3666172" cy="2362644"/>
          </a:xfrm>
          <a:prstGeom prst="rect">
            <a:avLst/>
          </a:prstGeom>
          <a:noFill/>
          <a:ln w="9525">
            <a:noFill/>
            <a:miter lim="800000"/>
            <a:headEnd/>
            <a:tailEnd/>
          </a:ln>
          <a:effectLst/>
        </p:spPr>
      </p:pic>
      <p:sp>
        <p:nvSpPr>
          <p:cNvPr id="5" name="TextBox 4"/>
          <p:cNvSpPr txBox="1"/>
          <p:nvPr/>
        </p:nvSpPr>
        <p:spPr>
          <a:xfrm>
            <a:off x="1914144" y="548640"/>
            <a:ext cx="4145280" cy="461665"/>
          </a:xfrm>
          <a:prstGeom prst="rect">
            <a:avLst/>
          </a:prstGeom>
          <a:solidFill>
            <a:schemeClr val="bg1"/>
          </a:solidFill>
        </p:spPr>
        <p:txBody>
          <a:bodyPr wrap="square" rtlCol="0">
            <a:spAutoFit/>
          </a:bodyPr>
          <a:lstStyle/>
          <a:p>
            <a:r>
              <a:rPr lang="en-US" sz="2400" dirty="0" smtClean="0"/>
              <a:t>D84 Status: Lemhi 2011-2013</a:t>
            </a:r>
            <a:endParaRPr lang="en-US" sz="2400" dirty="0"/>
          </a:p>
        </p:txBody>
      </p:sp>
      <p:pic>
        <p:nvPicPr>
          <p:cNvPr id="1028" name="Picture 4"/>
          <p:cNvPicPr>
            <a:picLocks noChangeAspect="1" noChangeArrowheads="1"/>
          </p:cNvPicPr>
          <p:nvPr/>
        </p:nvPicPr>
        <p:blipFill>
          <a:blip r:embed="rId3" cstate="print"/>
          <a:srcRect/>
          <a:stretch>
            <a:fillRect/>
          </a:stretch>
        </p:blipFill>
        <p:spPr bwMode="auto">
          <a:xfrm>
            <a:off x="488252" y="1060703"/>
            <a:ext cx="5154785" cy="5145913"/>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902035" y="2202873"/>
            <a:ext cx="3214255" cy="278568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stretch>
            <a:fillRect/>
          </a:stretch>
        </p:blipFill>
        <p:spPr>
          <a:xfrm>
            <a:off x="3100242" y="5209025"/>
            <a:ext cx="2469007" cy="1482720"/>
          </a:xfrm>
          <a:prstGeom prst="rect">
            <a:avLst/>
          </a:prstGeom>
        </p:spPr>
      </p:pic>
      <p:sp>
        <p:nvSpPr>
          <p:cNvPr id="7" name="TextBox 6"/>
          <p:cNvSpPr txBox="1"/>
          <p:nvPr/>
        </p:nvSpPr>
        <p:spPr>
          <a:xfrm>
            <a:off x="6016921" y="1842635"/>
            <a:ext cx="2191626" cy="523220"/>
          </a:xfrm>
          <a:prstGeom prst="rect">
            <a:avLst/>
          </a:prstGeom>
          <a:noFill/>
        </p:spPr>
        <p:txBody>
          <a:bodyPr wrap="none" rtlCol="0">
            <a:spAutoFit/>
          </a:bodyPr>
          <a:lstStyle/>
          <a:p>
            <a:pPr algn="ctr"/>
            <a:r>
              <a:rPr lang="en-US" sz="2800" dirty="0" smtClean="0"/>
              <a:t>Model-based </a:t>
            </a:r>
          </a:p>
        </p:txBody>
      </p:sp>
      <p:sp>
        <p:nvSpPr>
          <p:cNvPr id="8" name="TextBox 7"/>
          <p:cNvSpPr txBox="1"/>
          <p:nvPr/>
        </p:nvSpPr>
        <p:spPr>
          <a:xfrm>
            <a:off x="873908" y="1884198"/>
            <a:ext cx="2225288" cy="523220"/>
          </a:xfrm>
          <a:prstGeom prst="rect">
            <a:avLst/>
          </a:prstGeom>
          <a:noFill/>
        </p:spPr>
        <p:txBody>
          <a:bodyPr wrap="none" rtlCol="0">
            <a:spAutoFit/>
          </a:bodyPr>
          <a:lstStyle/>
          <a:p>
            <a:pPr algn="ctr"/>
            <a:r>
              <a:rPr lang="en-US" sz="2800" dirty="0" smtClean="0"/>
              <a:t>Design-based </a:t>
            </a:r>
          </a:p>
        </p:txBody>
      </p:sp>
      <p:sp>
        <p:nvSpPr>
          <p:cNvPr id="9" name="Down Arrow 8"/>
          <p:cNvSpPr/>
          <p:nvPr/>
        </p:nvSpPr>
        <p:spPr>
          <a:xfrm rot="19105338">
            <a:off x="6018202" y="938223"/>
            <a:ext cx="623454" cy="979759"/>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656359" y="0"/>
            <a:ext cx="7886700" cy="983673"/>
          </a:xfrm>
        </p:spPr>
        <p:txBody>
          <a:bodyPr anchor="b">
            <a:normAutofit/>
          </a:bodyPr>
          <a:lstStyle/>
          <a:p>
            <a:pPr algn="ctr"/>
            <a:r>
              <a:rPr lang="en-US" altLang="en-US" b="1" dirty="0" smtClean="0"/>
              <a:t>Summary Products</a:t>
            </a:r>
          </a:p>
        </p:txBody>
      </p:sp>
      <p:sp>
        <p:nvSpPr>
          <p:cNvPr id="11" name="Down Arrow 10"/>
          <p:cNvSpPr/>
          <p:nvPr/>
        </p:nvSpPr>
        <p:spPr>
          <a:xfrm rot="2477833">
            <a:off x="2111687" y="975719"/>
            <a:ext cx="623454" cy="969307"/>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p:cNvPicPr>
            <a:picLocks noChangeAspect="1" noChangeArrowheads="1"/>
          </p:cNvPicPr>
          <p:nvPr/>
        </p:nvPicPr>
        <p:blipFill>
          <a:blip r:embed="rId4" cstate="print"/>
          <a:srcRect/>
          <a:stretch>
            <a:fillRect/>
          </a:stretch>
        </p:blipFill>
        <p:spPr bwMode="auto">
          <a:xfrm>
            <a:off x="609600" y="2387413"/>
            <a:ext cx="2701635" cy="2696985"/>
          </a:xfrm>
          <a:prstGeom prst="rect">
            <a:avLst/>
          </a:prstGeom>
          <a:noFill/>
          <a:ln w="9525">
            <a:noFill/>
            <a:miter lim="800000"/>
            <a:headEnd/>
            <a:tailEnd/>
          </a:ln>
          <a:effectLst/>
        </p:spPr>
      </p:pic>
      <p:sp>
        <p:nvSpPr>
          <p:cNvPr id="16" name="Down Arrow 15"/>
          <p:cNvSpPr/>
          <p:nvPr/>
        </p:nvSpPr>
        <p:spPr>
          <a:xfrm rot="19105338">
            <a:off x="2956349" y="4817495"/>
            <a:ext cx="623454" cy="979759"/>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2477833">
            <a:off x="5367505" y="4854992"/>
            <a:ext cx="623454" cy="969307"/>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a:off x="1676400" y="2757055"/>
            <a:ext cx="13855" cy="1814945"/>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380505" y="3352800"/>
            <a:ext cx="2202873" cy="0"/>
          </a:xfrm>
          <a:prstGeom prst="straightConnector1">
            <a:avLst/>
          </a:prstGeom>
          <a:ln w="50800">
            <a:solidFill>
              <a:schemeClr val="tx1"/>
            </a:solidFill>
            <a:prstDash val="dash"/>
            <a:headEnd type="stealth"/>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75194"/>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err="1" smtClean="0">
                <a:latin typeface="+mn-lt"/>
              </a:rPr>
              <a:t>CHaMP’s</a:t>
            </a:r>
            <a:r>
              <a:rPr lang="en-US" sz="4400" b="1" dirty="0" smtClean="0">
                <a:latin typeface="+mn-lt"/>
              </a:rPr>
              <a:t> spatial-temporal design: the basics</a:t>
            </a:r>
            <a:endParaRPr lang="en-US" sz="4400" b="1" dirty="0">
              <a:latin typeface="+mn-lt"/>
            </a:endParaRPr>
          </a:p>
        </p:txBody>
      </p:sp>
      <p:sp>
        <p:nvSpPr>
          <p:cNvPr id="5" name="Content Placeholder 2"/>
          <p:cNvSpPr>
            <a:spLocks noGrp="1"/>
          </p:cNvSpPr>
          <p:nvPr>
            <p:ph idx="1"/>
          </p:nvPr>
        </p:nvSpPr>
        <p:spPr>
          <a:xfrm>
            <a:off x="628650" y="1825625"/>
            <a:ext cx="7886700" cy="2967092"/>
          </a:xfrm>
        </p:spPr>
        <p:txBody>
          <a:bodyPr>
            <a:normAutofit/>
          </a:bodyPr>
          <a:lstStyle/>
          <a:p>
            <a:endParaRPr lang="en-US" sz="3200" dirty="0" smtClean="0"/>
          </a:p>
          <a:p>
            <a:r>
              <a:rPr lang="en-US" sz="3200" dirty="0" err="1" smtClean="0"/>
              <a:t>CHaMP’s</a:t>
            </a:r>
            <a:r>
              <a:rPr lang="en-US" sz="3200" dirty="0" smtClean="0"/>
              <a:t> objectives and design</a:t>
            </a:r>
          </a:p>
          <a:p>
            <a:r>
              <a:rPr lang="en-US" sz="3200" dirty="0" smtClean="0"/>
              <a:t>Role of randomization in site selection</a:t>
            </a:r>
          </a:p>
          <a:p>
            <a:r>
              <a:rPr lang="en-US" sz="3200" b="1" dirty="0" smtClean="0"/>
              <a:t>The conundrum of multiple objectives</a:t>
            </a:r>
          </a:p>
          <a:p>
            <a:pPr>
              <a:buNone/>
            </a:pPr>
            <a:endParaRPr lang="en-US" sz="3200" dirty="0" smtClean="0"/>
          </a:p>
        </p:txBody>
      </p:sp>
    </p:spTree>
    <p:extLst>
      <p:ext uri="{BB962C8B-B14F-4D97-AF65-F5344CB8AC3E}">
        <p14:creationId xmlns:p14="http://schemas.microsoft.com/office/powerpoint/2010/main" xmlns="" val="30552410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75194"/>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smtClean="0">
                <a:latin typeface="+mn-lt"/>
              </a:rPr>
              <a:t>Competing Objectives/</a:t>
            </a:r>
            <a:br>
              <a:rPr lang="en-US" sz="3200" b="1" dirty="0" smtClean="0">
                <a:latin typeface="+mn-lt"/>
              </a:rPr>
            </a:br>
            <a:r>
              <a:rPr lang="en-US" sz="3200" b="1" dirty="0" smtClean="0">
                <a:latin typeface="+mn-lt"/>
              </a:rPr>
              <a:t>Design Alteration Implications</a:t>
            </a:r>
            <a:endParaRPr lang="en-US" sz="3200" b="1" dirty="0">
              <a:latin typeface="+mn-lt"/>
            </a:endParaRPr>
          </a:p>
        </p:txBody>
      </p:sp>
      <p:sp>
        <p:nvSpPr>
          <p:cNvPr id="5" name="Content Placeholder 2"/>
          <p:cNvSpPr>
            <a:spLocks noGrp="1"/>
          </p:cNvSpPr>
          <p:nvPr>
            <p:ph idx="1"/>
          </p:nvPr>
        </p:nvSpPr>
        <p:spPr/>
        <p:txBody>
          <a:bodyPr>
            <a:normAutofit fontScale="92500" lnSpcReduction="10000"/>
          </a:bodyPr>
          <a:lstStyle/>
          <a:p>
            <a:r>
              <a:rPr lang="en-US" sz="2400" dirty="0" smtClean="0"/>
              <a:t>Characterize assessment units within watersheds (e.g., 5</a:t>
            </a:r>
            <a:r>
              <a:rPr lang="en-US" sz="2400" baseline="30000" dirty="0" smtClean="0"/>
              <a:t>th</a:t>
            </a:r>
            <a:r>
              <a:rPr lang="en-US" sz="2400" dirty="0" smtClean="0"/>
              <a:t> field HUCs</a:t>
            </a:r>
          </a:p>
          <a:p>
            <a:pPr lvl="1"/>
            <a:r>
              <a:rPr lang="en-US" sz="2000" dirty="0" smtClean="0"/>
              <a:t>Implies increasing sample size within a watershed</a:t>
            </a:r>
          </a:p>
          <a:p>
            <a:r>
              <a:rPr lang="en-US" sz="2400" dirty="0" smtClean="0"/>
              <a:t>Characterize watersheds outside </a:t>
            </a:r>
            <a:r>
              <a:rPr lang="en-US" sz="2400" dirty="0" err="1" smtClean="0"/>
              <a:t>CHaMP</a:t>
            </a:r>
            <a:r>
              <a:rPr lang="en-US" sz="2400" dirty="0" smtClean="0"/>
              <a:t> domains</a:t>
            </a:r>
          </a:p>
          <a:p>
            <a:pPr lvl="1"/>
            <a:r>
              <a:rPr lang="en-US" sz="2000" dirty="0" smtClean="0"/>
              <a:t>Implies decreasing sample size within a watershed</a:t>
            </a:r>
          </a:p>
          <a:p>
            <a:r>
              <a:rPr lang="en-US" sz="2400" dirty="0" smtClean="0"/>
              <a:t>Reduce or eliminate annual sites</a:t>
            </a:r>
          </a:p>
          <a:p>
            <a:pPr lvl="1"/>
            <a:r>
              <a:rPr lang="en-US" sz="2000" dirty="0" smtClean="0"/>
              <a:t>Reduces linkage across years</a:t>
            </a:r>
          </a:p>
          <a:p>
            <a:pPr lvl="1"/>
            <a:r>
              <a:rPr lang="en-US" sz="2000" dirty="0" smtClean="0"/>
              <a:t>Reduces ability to increase precision of 3 yr panel sites for trend</a:t>
            </a:r>
          </a:p>
          <a:p>
            <a:pPr lvl="1"/>
            <a:r>
              <a:rPr lang="en-US" sz="2000" dirty="0" smtClean="0"/>
              <a:t>Reduces ability to estimate ‘year’ variation and its implications</a:t>
            </a:r>
          </a:p>
          <a:p>
            <a:r>
              <a:rPr lang="en-US" sz="2400" dirty="0" smtClean="0"/>
              <a:t>Increase panel structure to, for example, 5 year panels</a:t>
            </a:r>
          </a:p>
          <a:p>
            <a:pPr lvl="1"/>
            <a:r>
              <a:rPr lang="en-US" sz="2000" dirty="0" smtClean="0"/>
              <a:t>Extend temporal domain to 15 years</a:t>
            </a:r>
          </a:p>
          <a:p>
            <a:r>
              <a:rPr lang="en-US" sz="2400" dirty="0" smtClean="0"/>
              <a:t>Incorporate sites from other monitoring programs</a:t>
            </a:r>
          </a:p>
          <a:p>
            <a:pPr lvl="1"/>
            <a:r>
              <a:rPr lang="en-US" sz="2000" dirty="0" smtClean="0"/>
              <a:t>Estimate site weights?</a:t>
            </a:r>
          </a:p>
          <a:p>
            <a:pPr>
              <a:buNone/>
            </a:pPr>
            <a:endParaRPr lang="en-US" sz="2400" dirty="0"/>
          </a:p>
        </p:txBody>
      </p:sp>
    </p:spTree>
    <p:extLst>
      <p:ext uri="{BB962C8B-B14F-4D97-AF65-F5344CB8AC3E}">
        <p14:creationId xmlns:p14="http://schemas.microsoft.com/office/powerpoint/2010/main" xmlns="" val="30552410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Reasons for Programs to be Interoperable</a:t>
            </a:r>
            <a:endParaRPr lang="en-US" b="1" dirty="0"/>
          </a:p>
        </p:txBody>
      </p:sp>
      <p:sp>
        <p:nvSpPr>
          <p:cNvPr id="3" name="Content Placeholder 2"/>
          <p:cNvSpPr>
            <a:spLocks noGrp="1"/>
          </p:cNvSpPr>
          <p:nvPr>
            <p:ph idx="1"/>
          </p:nvPr>
        </p:nvSpPr>
        <p:spPr/>
        <p:txBody>
          <a:bodyPr/>
          <a:lstStyle/>
          <a:p>
            <a:r>
              <a:rPr lang="en-US" sz="3200" dirty="0" smtClean="0"/>
              <a:t>Maximize efficiencies</a:t>
            </a:r>
          </a:p>
          <a:p>
            <a:r>
              <a:rPr lang="en-US" sz="3200" dirty="0" smtClean="0"/>
              <a:t>Leverage existing data </a:t>
            </a:r>
          </a:p>
          <a:p>
            <a:r>
              <a:rPr lang="en-US" sz="3200" dirty="0" smtClean="0"/>
              <a:t>Scope and scale of current habitat monitoring efforts is not adequate to answer scope and scale of management questions</a:t>
            </a:r>
          </a:p>
          <a:p>
            <a:r>
              <a:rPr lang="en-US" sz="3200" dirty="0" smtClean="0"/>
              <a:t>Sharing of information between monitoring groups is poor we need to do better.</a:t>
            </a:r>
          </a:p>
          <a:p>
            <a:endParaRPr lang="en-US" dirty="0"/>
          </a:p>
        </p:txBody>
      </p:sp>
    </p:spTree>
    <p:extLst>
      <p:ext uri="{BB962C8B-B14F-4D97-AF65-F5344CB8AC3E}">
        <p14:creationId xmlns="" xmlns:p14="http://schemas.microsoft.com/office/powerpoint/2010/main" val="3067120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MP_ICB_Sampled_Wtrshds_F.jpg"/>
          <p:cNvPicPr>
            <a:picLocks noChangeAspect="1"/>
          </p:cNvPicPr>
          <p:nvPr/>
        </p:nvPicPr>
        <p:blipFill>
          <a:blip r:embed="rId3" cstate="print"/>
          <a:stretch>
            <a:fillRect/>
          </a:stretch>
        </p:blipFill>
        <p:spPr>
          <a:xfrm>
            <a:off x="102938" y="157660"/>
            <a:ext cx="9009529" cy="567558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atClassPolygons_20140223.jpg"/>
          <p:cNvPicPr>
            <a:picLocks noChangeAspect="1"/>
          </p:cNvPicPr>
          <p:nvPr/>
        </p:nvPicPr>
        <p:blipFill>
          <a:blip r:embed="rId3" cstate="print"/>
          <a:stretch>
            <a:fillRect/>
          </a:stretch>
        </p:blipFill>
        <p:spPr>
          <a:xfrm>
            <a:off x="0" y="-394138"/>
            <a:ext cx="8875059" cy="6227379"/>
          </a:xfrm>
          <a:prstGeom prst="rect">
            <a:avLst/>
          </a:prstGeom>
        </p:spPr>
      </p:pic>
      <p:sp>
        <p:nvSpPr>
          <p:cNvPr id="3" name="Title 1"/>
          <p:cNvSpPr txBox="1">
            <a:spLocks/>
          </p:cNvSpPr>
          <p:nvPr/>
        </p:nvSpPr>
        <p:spPr>
          <a:xfrm>
            <a:off x="0" y="0"/>
            <a:ext cx="9144000" cy="1182414"/>
          </a:xfrm>
          <a:prstGeom prst="rect">
            <a:avLst/>
          </a:prstGeom>
          <a:solidFill>
            <a:schemeClr val="bg1"/>
          </a:solidFill>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Natural landscape classes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within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CHaMP</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domain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p:nvPr/>
        </p:nvGraphicFramePr>
        <p:xfrm>
          <a:off x="236463" y="1686911"/>
          <a:ext cx="7094484" cy="425669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txBox="1">
            <a:spLocks noGrp="1"/>
          </p:cNvSpPr>
          <p:nvPr>
            <p:ph type="title"/>
          </p:nvPr>
        </p:nvSpPr>
        <p:spPr>
          <a:xfrm>
            <a:off x="457200" y="0"/>
            <a:ext cx="8229600" cy="1143000"/>
          </a:xfrm>
          <a:prstGeom prst="rect">
            <a:avLst/>
          </a:prstGeom>
        </p:spPr>
        <p:txBody>
          <a:bodyPr vert="horz" lIns="91440" tIns="45720" rIns="91440" bIns="45720" rtlCol="0" anchor="ctr">
            <a:normAutofit fontScale="90000"/>
          </a:bodyPr>
          <a:lstStyle/>
          <a:p>
            <a:pPr lvl="0" algn="ctr">
              <a:spcBef>
                <a:spcPct val="0"/>
              </a:spcBef>
              <a:defRPr/>
            </a:pPr>
            <a:r>
              <a:rPr lang="en-US" dirty="0" smtClean="0"/>
              <a:t>Natural landscape classes within </a:t>
            </a:r>
            <a:r>
              <a:rPr lang="en-US" dirty="0" err="1" smtClean="0"/>
              <a:t>CHaMP</a:t>
            </a:r>
            <a:r>
              <a:rPr lang="en-US" dirty="0" smtClean="0"/>
              <a:t> domain</a:t>
            </a: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4" name="TextBox 3"/>
          <p:cNvSpPr txBox="1"/>
          <p:nvPr/>
        </p:nvSpPr>
        <p:spPr>
          <a:xfrm>
            <a:off x="2837771" y="2238703"/>
            <a:ext cx="1811586" cy="646331"/>
          </a:xfrm>
          <a:prstGeom prst="rect">
            <a:avLst/>
          </a:prstGeom>
          <a:noFill/>
        </p:spPr>
        <p:txBody>
          <a:bodyPr wrap="none" rtlCol="0">
            <a:spAutoFit/>
          </a:bodyPr>
          <a:lstStyle/>
          <a:p>
            <a:pPr algn="ctr"/>
            <a:r>
              <a:rPr lang="en-US" b="1" dirty="0" smtClean="0"/>
              <a:t>47%  </a:t>
            </a:r>
          </a:p>
          <a:p>
            <a:pPr algn="ctr"/>
            <a:r>
              <a:rPr lang="en-US" dirty="0" smtClean="0"/>
              <a:t>Warm, low, steep</a:t>
            </a:r>
            <a:endParaRPr lang="en-US" dirty="0"/>
          </a:p>
        </p:txBody>
      </p:sp>
      <p:sp>
        <p:nvSpPr>
          <p:cNvPr id="6" name="TextBox 5"/>
          <p:cNvSpPr txBox="1"/>
          <p:nvPr/>
        </p:nvSpPr>
        <p:spPr>
          <a:xfrm>
            <a:off x="6500821" y="2911364"/>
            <a:ext cx="2012539" cy="923330"/>
          </a:xfrm>
          <a:prstGeom prst="rect">
            <a:avLst/>
          </a:prstGeom>
          <a:noFill/>
        </p:spPr>
        <p:txBody>
          <a:bodyPr wrap="none" rtlCol="0">
            <a:spAutoFit/>
          </a:bodyPr>
          <a:lstStyle/>
          <a:p>
            <a:pPr algn="ctr"/>
            <a:r>
              <a:rPr lang="en-US" b="1" dirty="0" smtClean="0"/>
              <a:t>3% </a:t>
            </a:r>
          </a:p>
          <a:p>
            <a:pPr algn="ctr"/>
            <a:r>
              <a:rPr lang="en-US" dirty="0" smtClean="0"/>
              <a:t>Dry, mid-elevation, </a:t>
            </a:r>
          </a:p>
          <a:p>
            <a:pPr algn="ctr"/>
            <a:r>
              <a:rPr lang="en-US" dirty="0" smtClean="0"/>
              <a:t>moderate slope</a:t>
            </a:r>
            <a:endParaRPr lang="en-US" dirty="0"/>
          </a:p>
        </p:txBody>
      </p:sp>
      <p:sp>
        <p:nvSpPr>
          <p:cNvPr id="7" name="TextBox 6"/>
          <p:cNvSpPr txBox="1"/>
          <p:nvPr/>
        </p:nvSpPr>
        <p:spPr>
          <a:xfrm>
            <a:off x="6447978" y="3899338"/>
            <a:ext cx="2585644" cy="923330"/>
          </a:xfrm>
          <a:prstGeom prst="rect">
            <a:avLst/>
          </a:prstGeom>
          <a:noFill/>
        </p:spPr>
        <p:txBody>
          <a:bodyPr wrap="none" rtlCol="0">
            <a:spAutoFit/>
          </a:bodyPr>
          <a:lstStyle/>
          <a:p>
            <a:pPr algn="ctr"/>
            <a:r>
              <a:rPr lang="en-US" b="1" dirty="0" smtClean="0"/>
              <a:t>7%  </a:t>
            </a:r>
          </a:p>
          <a:p>
            <a:pPr algn="ctr"/>
            <a:r>
              <a:rPr lang="en-US" dirty="0" smtClean="0"/>
              <a:t>Cool, wet, mid-elevation, </a:t>
            </a:r>
          </a:p>
          <a:p>
            <a:pPr algn="ctr"/>
            <a:r>
              <a:rPr lang="en-US" dirty="0" smtClean="0"/>
              <a:t>Moderate </a:t>
            </a:r>
            <a:r>
              <a:rPr lang="en-US" dirty="0" err="1" smtClean="0"/>
              <a:t>erodibility</a:t>
            </a:r>
            <a:endParaRPr lang="en-US" dirty="0"/>
          </a:p>
        </p:txBody>
      </p:sp>
      <p:sp>
        <p:nvSpPr>
          <p:cNvPr id="8" name="TextBox 7"/>
          <p:cNvSpPr txBox="1"/>
          <p:nvPr/>
        </p:nvSpPr>
        <p:spPr>
          <a:xfrm>
            <a:off x="3463139" y="5733393"/>
            <a:ext cx="2104807" cy="923330"/>
          </a:xfrm>
          <a:prstGeom prst="rect">
            <a:avLst/>
          </a:prstGeom>
          <a:noFill/>
        </p:spPr>
        <p:txBody>
          <a:bodyPr wrap="none" rtlCol="0">
            <a:spAutoFit/>
          </a:bodyPr>
          <a:lstStyle/>
          <a:p>
            <a:pPr algn="ctr"/>
            <a:r>
              <a:rPr lang="en-US" b="1" dirty="0" smtClean="0"/>
              <a:t>25%</a:t>
            </a:r>
          </a:p>
          <a:p>
            <a:pPr algn="ctr"/>
            <a:r>
              <a:rPr lang="en-US" dirty="0" smtClean="0"/>
              <a:t>Cool, wet, high, </a:t>
            </a:r>
          </a:p>
          <a:p>
            <a:pPr algn="ctr"/>
            <a:r>
              <a:rPr lang="en-US" dirty="0" smtClean="0"/>
              <a:t>moderate </a:t>
            </a:r>
            <a:r>
              <a:rPr lang="en-US" dirty="0" err="1" smtClean="0"/>
              <a:t>erodibility</a:t>
            </a:r>
            <a:endParaRPr lang="en-US" dirty="0"/>
          </a:p>
        </p:txBody>
      </p:sp>
      <p:sp>
        <p:nvSpPr>
          <p:cNvPr id="10" name="TextBox 9"/>
          <p:cNvSpPr txBox="1"/>
          <p:nvPr/>
        </p:nvSpPr>
        <p:spPr>
          <a:xfrm>
            <a:off x="751377" y="5207875"/>
            <a:ext cx="1579471" cy="923330"/>
          </a:xfrm>
          <a:prstGeom prst="rect">
            <a:avLst/>
          </a:prstGeom>
          <a:noFill/>
        </p:spPr>
        <p:txBody>
          <a:bodyPr wrap="none" rtlCol="0">
            <a:spAutoFit/>
          </a:bodyPr>
          <a:lstStyle/>
          <a:p>
            <a:pPr algn="ctr"/>
            <a:r>
              <a:rPr lang="en-US" b="1" dirty="0" smtClean="0"/>
              <a:t>7%</a:t>
            </a:r>
          </a:p>
          <a:p>
            <a:pPr algn="ctr"/>
            <a:r>
              <a:rPr lang="en-US" dirty="0" smtClean="0"/>
              <a:t>Hot, dry,</a:t>
            </a:r>
          </a:p>
          <a:p>
            <a:pPr algn="ctr"/>
            <a:r>
              <a:rPr lang="en-US" dirty="0" smtClean="0"/>
              <a:t> low </a:t>
            </a:r>
            <a:r>
              <a:rPr lang="en-US" dirty="0" err="1" smtClean="0"/>
              <a:t>erodibility</a:t>
            </a:r>
            <a:endParaRPr lang="en-US" dirty="0"/>
          </a:p>
        </p:txBody>
      </p:sp>
      <p:sp>
        <p:nvSpPr>
          <p:cNvPr id="11" name="TextBox 10"/>
          <p:cNvSpPr txBox="1"/>
          <p:nvPr/>
        </p:nvSpPr>
        <p:spPr>
          <a:xfrm>
            <a:off x="-1594" y="4067503"/>
            <a:ext cx="731289" cy="646331"/>
          </a:xfrm>
          <a:prstGeom prst="rect">
            <a:avLst/>
          </a:prstGeom>
          <a:noFill/>
        </p:spPr>
        <p:txBody>
          <a:bodyPr wrap="none" rtlCol="0">
            <a:spAutoFit/>
          </a:bodyPr>
          <a:lstStyle/>
          <a:p>
            <a:pPr algn="ctr"/>
            <a:r>
              <a:rPr lang="en-US" b="1" dirty="0" smtClean="0"/>
              <a:t>1-4%</a:t>
            </a:r>
          </a:p>
          <a:p>
            <a:pPr algn="ctr"/>
            <a:r>
              <a:rPr lang="en-US" dirty="0" smtClean="0"/>
              <a:t>Other</a:t>
            </a:r>
            <a:endParaRPr lang="en-US" dirty="0"/>
          </a:p>
        </p:txBody>
      </p:sp>
      <p:sp>
        <p:nvSpPr>
          <p:cNvPr id="12" name="TextBox 11"/>
          <p:cNvSpPr txBox="1"/>
          <p:nvPr/>
        </p:nvSpPr>
        <p:spPr>
          <a:xfrm rot="20843383">
            <a:off x="457180" y="3231929"/>
            <a:ext cx="396262" cy="1446550"/>
          </a:xfrm>
          <a:prstGeom prst="rect">
            <a:avLst/>
          </a:prstGeom>
          <a:noFill/>
        </p:spPr>
        <p:txBody>
          <a:bodyPr wrap="square" rtlCol="0">
            <a:spAutoFit/>
          </a:bodyPr>
          <a:lstStyle/>
          <a:p>
            <a:r>
              <a:rPr lang="en-US" sz="8800" dirty="0" smtClean="0"/>
              <a:t>[</a:t>
            </a:r>
            <a:endParaRPr lang="en-US" sz="88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NatClassDist_20140224.jpg"/>
          <p:cNvPicPr>
            <a:picLocks noGrp="1" noChangeAspect="1"/>
          </p:cNvPicPr>
          <p:nvPr>
            <p:ph idx="1"/>
          </p:nvPr>
        </p:nvPicPr>
        <p:blipFill>
          <a:blip r:embed="rId2" cstate="print"/>
          <a:stretch>
            <a:fillRect/>
          </a:stretch>
        </p:blipFill>
        <p:spPr>
          <a:xfrm>
            <a:off x="220724" y="-669580"/>
            <a:ext cx="8513379" cy="6578521"/>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p:nvPr/>
        </p:nvGraphicFramePr>
        <p:xfrm>
          <a:off x="379614" y="1672353"/>
          <a:ext cx="8154955" cy="4758613"/>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noGrp="1"/>
          </p:cNvSpPr>
          <p:nvPr>
            <p:ph type="title"/>
          </p:nvPr>
        </p:nvSpPr>
        <p:spPr>
          <a:xfrm>
            <a:off x="587829" y="0"/>
            <a:ext cx="8229600" cy="889348"/>
          </a:xfrm>
          <a:prstGeom prst="rect">
            <a:avLst/>
          </a:prstGeom>
        </p:spPr>
        <p:txBody>
          <a:bodyPr vert="horz" lIns="91440" tIns="45720" rIns="91440" bIns="45720" rtlCol="0" anchor="ctr">
            <a:normAutofit/>
          </a:bodyPr>
          <a:lstStyle/>
          <a:p>
            <a:pPr lvl="0" algn="ctr">
              <a:spcBef>
                <a:spcPct val="0"/>
              </a:spcBef>
              <a:defRPr/>
            </a:pPr>
            <a:r>
              <a:rPr lang="en-US" dirty="0" err="1" smtClean="0"/>
              <a:t>CHaMP</a:t>
            </a:r>
            <a:r>
              <a:rPr lang="en-US" dirty="0" smtClean="0"/>
              <a:t> km within </a:t>
            </a:r>
            <a:r>
              <a:rPr lang="en-US" sz="4000" noProof="0" dirty="0" smtClean="0"/>
              <a:t>TRT</a:t>
            </a:r>
            <a:r>
              <a:rPr lang="en-US" sz="4000" dirty="0" smtClean="0"/>
              <a:t> domain</a:t>
            </a: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Oval 9"/>
          <p:cNvSpPr/>
          <p:nvPr/>
        </p:nvSpPr>
        <p:spPr>
          <a:xfrm>
            <a:off x="7003711" y="1274755"/>
            <a:ext cx="562126" cy="2869324"/>
          </a:xfrm>
          <a:prstGeom prst="ellipse">
            <a:avLst/>
          </a:prstGeom>
          <a:noFill/>
          <a:ln w="41275">
            <a:solidFill>
              <a:srgbClr val="8A3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808483" y="1297916"/>
            <a:ext cx="605457" cy="2837793"/>
          </a:xfrm>
          <a:prstGeom prst="ellipse">
            <a:avLst/>
          </a:prstGeom>
          <a:noFill/>
          <a:ln w="412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314972" y="1276042"/>
            <a:ext cx="7031421" cy="369332"/>
          </a:xfrm>
          <a:prstGeom prst="rect">
            <a:avLst/>
          </a:prstGeom>
          <a:noFill/>
        </p:spPr>
        <p:txBody>
          <a:bodyPr wrap="square" rtlCol="0">
            <a:spAutoFit/>
          </a:bodyPr>
          <a:lstStyle/>
          <a:p>
            <a:r>
              <a:rPr lang="en-US" dirty="0" smtClean="0"/>
              <a:t> </a:t>
            </a:r>
            <a:endParaRPr lang="en-US" dirty="0"/>
          </a:p>
        </p:txBody>
      </p:sp>
      <p:sp>
        <p:nvSpPr>
          <p:cNvPr id="17" name="TextBox 16"/>
          <p:cNvSpPr txBox="1"/>
          <p:nvPr/>
        </p:nvSpPr>
        <p:spPr>
          <a:xfrm>
            <a:off x="1306286" y="1511559"/>
            <a:ext cx="6994222" cy="400110"/>
          </a:xfrm>
          <a:prstGeom prst="rect">
            <a:avLst/>
          </a:prstGeom>
          <a:noFill/>
        </p:spPr>
        <p:txBody>
          <a:bodyPr wrap="none" rtlCol="0">
            <a:spAutoFit/>
          </a:bodyPr>
          <a:lstStyle/>
          <a:p>
            <a:r>
              <a:rPr lang="en-US" sz="2000" dirty="0" smtClean="0"/>
              <a:t>7            4           4         1           2         47        3          7          24         1 </a:t>
            </a:r>
            <a:endParaRPr lang="en-US" sz="2000" dirty="0"/>
          </a:p>
        </p:txBody>
      </p:sp>
      <p:sp>
        <p:nvSpPr>
          <p:cNvPr id="8" name="TextBox 7"/>
          <p:cNvSpPr txBox="1"/>
          <p:nvPr/>
        </p:nvSpPr>
        <p:spPr>
          <a:xfrm>
            <a:off x="2642993" y="914400"/>
            <a:ext cx="4359056" cy="523220"/>
          </a:xfrm>
          <a:prstGeom prst="rect">
            <a:avLst/>
          </a:prstGeom>
          <a:noFill/>
        </p:spPr>
        <p:txBody>
          <a:bodyPr wrap="square" rtlCol="0">
            <a:spAutoFit/>
          </a:bodyPr>
          <a:lstStyle/>
          <a:p>
            <a:r>
              <a:rPr lang="en-US" sz="2800" dirty="0" smtClean="0"/>
              <a:t>Percent landscape classes</a:t>
            </a:r>
            <a:endParaRPr lang="en-US" sz="2800" dirty="0"/>
          </a:p>
        </p:txBody>
      </p:sp>
      <p:sp>
        <p:nvSpPr>
          <p:cNvPr id="9" name="TextBox 8"/>
          <p:cNvSpPr txBox="1"/>
          <p:nvPr/>
        </p:nvSpPr>
        <p:spPr>
          <a:xfrm rot="16200000">
            <a:off x="-923887" y="2489642"/>
            <a:ext cx="2217110" cy="369332"/>
          </a:xfrm>
          <a:prstGeom prst="rect">
            <a:avLst/>
          </a:prstGeom>
          <a:noFill/>
        </p:spPr>
        <p:txBody>
          <a:bodyPr wrap="square" rtlCol="0">
            <a:spAutoFit/>
          </a:bodyPr>
          <a:lstStyle/>
          <a:p>
            <a:r>
              <a:rPr lang="en-US" dirty="0" smtClean="0"/>
              <a:t>% </a:t>
            </a:r>
            <a:r>
              <a:rPr lang="en-US" dirty="0" err="1" smtClean="0"/>
              <a:t>CHaMP</a:t>
            </a:r>
            <a:r>
              <a:rPr lang="en-US" dirty="0" smtClean="0"/>
              <a:t> covered</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75194"/>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err="1" smtClean="0">
                <a:latin typeface="+mn-lt"/>
              </a:rPr>
              <a:t>CHaMP’s</a:t>
            </a:r>
            <a:r>
              <a:rPr lang="en-US" sz="4400" b="1" dirty="0" smtClean="0">
                <a:latin typeface="+mn-lt"/>
              </a:rPr>
              <a:t> spatial-temporal design: the basics</a:t>
            </a:r>
            <a:endParaRPr lang="en-US" sz="4400" b="1" dirty="0">
              <a:latin typeface="+mn-lt"/>
            </a:endParaRPr>
          </a:p>
        </p:txBody>
      </p:sp>
      <p:sp>
        <p:nvSpPr>
          <p:cNvPr id="5" name="Content Placeholder 2"/>
          <p:cNvSpPr>
            <a:spLocks noGrp="1"/>
          </p:cNvSpPr>
          <p:nvPr>
            <p:ph idx="1"/>
          </p:nvPr>
        </p:nvSpPr>
        <p:spPr>
          <a:xfrm>
            <a:off x="628650" y="1825625"/>
            <a:ext cx="7886700" cy="2967092"/>
          </a:xfrm>
        </p:spPr>
        <p:txBody>
          <a:bodyPr>
            <a:normAutofit/>
          </a:bodyPr>
          <a:lstStyle/>
          <a:p>
            <a:endParaRPr lang="en-US" sz="3200" dirty="0" smtClean="0"/>
          </a:p>
          <a:p>
            <a:r>
              <a:rPr lang="en-US" sz="3200" dirty="0" err="1" smtClean="0"/>
              <a:t>CHaMP’s</a:t>
            </a:r>
            <a:r>
              <a:rPr lang="en-US" sz="3200" dirty="0" smtClean="0"/>
              <a:t> objectives and design</a:t>
            </a:r>
          </a:p>
          <a:p>
            <a:r>
              <a:rPr lang="en-US" sz="3200" dirty="0" smtClean="0"/>
              <a:t>Role of randomization in site selection</a:t>
            </a:r>
          </a:p>
          <a:p>
            <a:r>
              <a:rPr lang="en-US" sz="3200" dirty="0" smtClean="0"/>
              <a:t>The conundrum of multiple objectives</a:t>
            </a:r>
          </a:p>
          <a:p>
            <a:pPr>
              <a:buNone/>
            </a:pPr>
            <a:endParaRPr lang="en-US" sz="3200" dirty="0" smtClean="0"/>
          </a:p>
        </p:txBody>
      </p:sp>
    </p:spTree>
    <p:extLst>
      <p:ext uri="{BB962C8B-B14F-4D97-AF65-F5344CB8AC3E}">
        <p14:creationId xmlns:p14="http://schemas.microsoft.com/office/powerpoint/2010/main" xmlns="" val="30552410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8428" y="271491"/>
            <a:ext cx="8460058" cy="14712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latin typeface="Bookman Old Style" panose="02050604050505020204" pitchFamily="18" charset="0"/>
              </a:rPr>
              <a:t>CHaMP Metric </a:t>
            </a:r>
            <a:r>
              <a:rPr lang="en-US" sz="4400" dirty="0" smtClean="0">
                <a:latin typeface="Bookman Old Style" panose="02050604050505020204" pitchFamily="18" charset="0"/>
              </a:rPr>
              <a:t>Assessment</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txBox="1">
            <a:spLocks/>
          </p:cNvSpPr>
          <p:nvPr/>
        </p:nvSpPr>
        <p:spPr>
          <a:xfrm>
            <a:off x="829369" y="1742726"/>
            <a:ext cx="78867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i="1" dirty="0" smtClean="0"/>
          </a:p>
          <a:p>
            <a:r>
              <a:rPr lang="en-US" sz="2200" dirty="0" err="1" smtClean="0">
                <a:solidFill>
                  <a:schemeClr val="accent1">
                    <a:lumMod val="50000"/>
                  </a:schemeClr>
                </a:solidFill>
              </a:rPr>
              <a:t>CHaMP</a:t>
            </a:r>
            <a:r>
              <a:rPr lang="en-US" sz="2200" dirty="0" smtClean="0">
                <a:solidFill>
                  <a:schemeClr val="accent1">
                    <a:lumMod val="50000"/>
                  </a:schemeClr>
                </a:solidFill>
              </a:rPr>
              <a:t> and ISEMP State of the Science Workshop</a:t>
            </a:r>
          </a:p>
          <a:p>
            <a:r>
              <a:rPr lang="en-US" sz="1800" dirty="0" smtClean="0">
                <a:solidFill>
                  <a:schemeClr val="accent1">
                    <a:lumMod val="50000"/>
                  </a:schemeClr>
                </a:solidFill>
              </a:rPr>
              <a:t>Portland, Oregon – February 25</a:t>
            </a:r>
            <a:r>
              <a:rPr lang="en-US" sz="1800" baseline="30000" dirty="0" smtClean="0">
                <a:solidFill>
                  <a:schemeClr val="accent1">
                    <a:lumMod val="50000"/>
                  </a:schemeClr>
                </a:solidFill>
              </a:rPr>
              <a:t>th</a:t>
            </a:r>
            <a:r>
              <a:rPr lang="en-US" sz="1800" dirty="0" smtClean="0">
                <a:solidFill>
                  <a:schemeClr val="accent1">
                    <a:lumMod val="50000"/>
                  </a:schemeClr>
                </a:solidFill>
              </a:rPr>
              <a:t> and 26</a:t>
            </a:r>
            <a:r>
              <a:rPr lang="en-US" sz="1800" baseline="30000" dirty="0" smtClean="0">
                <a:solidFill>
                  <a:schemeClr val="accent1">
                    <a:lumMod val="50000"/>
                  </a:schemeClr>
                </a:solidFill>
              </a:rPr>
              <a:t>th</a:t>
            </a:r>
            <a:r>
              <a:rPr lang="en-US" sz="1800" dirty="0" smtClean="0">
                <a:solidFill>
                  <a:schemeClr val="accent1">
                    <a:lumMod val="50000"/>
                  </a:schemeClr>
                </a:solidFill>
              </a:rPr>
              <a:t>, 2014</a:t>
            </a:r>
          </a:p>
        </p:txBody>
      </p:sp>
      <p:sp>
        <p:nvSpPr>
          <p:cNvPr id="4" name="TextBox 3"/>
          <p:cNvSpPr txBox="1"/>
          <p:nvPr/>
        </p:nvSpPr>
        <p:spPr>
          <a:xfrm>
            <a:off x="2183742" y="3435707"/>
            <a:ext cx="3144643" cy="954107"/>
          </a:xfrm>
          <a:prstGeom prst="rect">
            <a:avLst/>
          </a:prstGeom>
          <a:noFill/>
        </p:spPr>
        <p:txBody>
          <a:bodyPr wrap="square" rtlCol="0">
            <a:spAutoFit/>
          </a:bodyPr>
          <a:lstStyle/>
          <a:p>
            <a:r>
              <a:rPr lang="en-US" sz="1400" dirty="0" smtClean="0">
                <a:latin typeface="+mj-lt"/>
              </a:rPr>
              <a:t>Presenter:</a:t>
            </a:r>
          </a:p>
          <a:p>
            <a:r>
              <a:rPr lang="en-US" sz="2200" dirty="0" smtClean="0">
                <a:latin typeface="+mj-lt"/>
              </a:rPr>
              <a:t>Matt Nahorniak</a:t>
            </a:r>
          </a:p>
          <a:p>
            <a:r>
              <a:rPr lang="en-US" dirty="0" smtClean="0"/>
              <a:t>      </a:t>
            </a:r>
            <a:endParaRPr lang="en-US" dirty="0"/>
          </a:p>
        </p:txBody>
      </p:sp>
      <p:sp>
        <p:nvSpPr>
          <p:cNvPr id="7" name="TextBox 6"/>
          <p:cNvSpPr txBox="1"/>
          <p:nvPr/>
        </p:nvSpPr>
        <p:spPr>
          <a:xfrm>
            <a:off x="2183742" y="4414928"/>
            <a:ext cx="5625980" cy="646331"/>
          </a:xfrm>
          <a:prstGeom prst="rect">
            <a:avLst/>
          </a:prstGeom>
          <a:noFill/>
        </p:spPr>
        <p:txBody>
          <a:bodyPr wrap="square" rtlCol="0">
            <a:spAutoFit/>
          </a:bodyPr>
          <a:lstStyle/>
          <a:p>
            <a:r>
              <a:rPr lang="en-US" sz="1400" dirty="0" smtClean="0">
                <a:latin typeface="+mj-lt"/>
              </a:rPr>
              <a:t>Collaborators:</a:t>
            </a:r>
          </a:p>
          <a:p>
            <a:r>
              <a:rPr lang="en-US" sz="2200" dirty="0" smtClean="0">
                <a:latin typeface="+mj-lt"/>
              </a:rPr>
              <a:t>Phil Larsen, Boyd </a:t>
            </a:r>
            <a:r>
              <a:rPr lang="en-US" sz="2200" dirty="0" err="1" smtClean="0">
                <a:latin typeface="+mj-lt"/>
              </a:rPr>
              <a:t>Bouwes</a:t>
            </a:r>
            <a:r>
              <a:rPr lang="en-US" sz="2200" dirty="0" smtClean="0">
                <a:latin typeface="+mj-lt"/>
              </a:rPr>
              <a:t>, Carol Volk, Kevin See</a:t>
            </a:r>
            <a:r>
              <a:rPr lang="en-US" dirty="0" smtClean="0"/>
              <a:t>     </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72719" y="3068289"/>
            <a:ext cx="1573973" cy="1534624"/>
          </a:xfrm>
          <a:prstGeom prst="rect">
            <a:avLst/>
          </a:prstGeom>
        </p:spPr>
      </p:pic>
    </p:spTree>
    <p:extLst>
      <p:ext uri="{BB962C8B-B14F-4D97-AF65-F5344CB8AC3E}">
        <p14:creationId xmlns:p14="http://schemas.microsoft.com/office/powerpoint/2010/main" xmlns="" val="4816688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72000" y="1219200"/>
            <a:ext cx="4572000" cy="4648200"/>
          </a:xfrm>
          <a:prstGeom prst="rect">
            <a:avLst/>
          </a:prstGeom>
        </p:spPr>
      </p:pic>
      <p:sp>
        <p:nvSpPr>
          <p:cNvPr id="9" name="Donut 8"/>
          <p:cNvSpPr/>
          <p:nvPr/>
        </p:nvSpPr>
        <p:spPr>
          <a:xfrm>
            <a:off x="6302396" y="2873579"/>
            <a:ext cx="1317603" cy="1369592"/>
          </a:xfrm>
          <a:prstGeom prst="donut">
            <a:avLst>
              <a:gd name="adj" fmla="val 11585"/>
            </a:avLst>
          </a:prstGeom>
          <a:solidFill>
            <a:schemeClr val="tx2">
              <a:lumMod val="7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304800" y="152400"/>
            <a:ext cx="8534400" cy="838200"/>
          </a:xfrm>
        </p:spPr>
        <p:txBody>
          <a:bodyPr>
            <a:noAutofit/>
          </a:bodyPr>
          <a:lstStyle/>
          <a:p>
            <a:r>
              <a:rPr lang="en-US" sz="3600" dirty="0"/>
              <a:t>CHaMP </a:t>
            </a:r>
            <a:r>
              <a:rPr lang="en-US" sz="3600" dirty="0" smtClean="0"/>
              <a:t>Metric Assessment</a:t>
            </a:r>
            <a:endParaRPr lang="en-US" sz="2000" dirty="0"/>
          </a:p>
        </p:txBody>
      </p:sp>
      <p:sp>
        <p:nvSpPr>
          <p:cNvPr id="5" name="TextBox 4"/>
          <p:cNvSpPr txBox="1"/>
          <p:nvPr/>
        </p:nvSpPr>
        <p:spPr>
          <a:xfrm>
            <a:off x="228600" y="914400"/>
            <a:ext cx="4800600" cy="4909036"/>
          </a:xfrm>
          <a:prstGeom prst="rect">
            <a:avLst/>
          </a:prstGeom>
          <a:noFill/>
        </p:spPr>
        <p:txBody>
          <a:bodyPr wrap="square" rtlCol="0">
            <a:spAutoFit/>
          </a:bodyPr>
          <a:lstStyle/>
          <a:p>
            <a:r>
              <a:rPr lang="en-US" sz="2400" b="1" dirty="0" smtClean="0"/>
              <a:t>Metric Assessment Objectives:</a:t>
            </a:r>
          </a:p>
          <a:p>
            <a:pPr marL="285750" indent="-285750">
              <a:spcBef>
                <a:spcPts val="600"/>
              </a:spcBef>
              <a:buFont typeface="Arial" panose="020B0604020202020204" pitchFamily="34" charset="0"/>
              <a:buChar char="•"/>
            </a:pPr>
            <a:r>
              <a:rPr lang="en-US" sz="2000" b="1" dirty="0" smtClean="0"/>
              <a:t>Ensure CHaMP Metrics are Capable of Supporting the Indicators, Analyses, and Summary Products Depending on them</a:t>
            </a:r>
          </a:p>
          <a:p>
            <a:pPr marL="742950" lvl="1" indent="-285750">
              <a:spcBef>
                <a:spcPts val="600"/>
              </a:spcBef>
              <a:buFont typeface="Arial" panose="020B0604020202020204" pitchFamily="34" charset="0"/>
              <a:buChar char="•"/>
            </a:pPr>
            <a:r>
              <a:rPr lang="en-US" sz="1600" dirty="0"/>
              <a:t>Feed Back into </a:t>
            </a:r>
            <a:r>
              <a:rPr lang="en-US" sz="1600" dirty="0" smtClean="0"/>
              <a:t>Measurement Protocols</a:t>
            </a:r>
            <a:endParaRPr lang="en-US" sz="1600" dirty="0"/>
          </a:p>
          <a:p>
            <a:pPr marL="742950" lvl="1" indent="-285750">
              <a:spcBef>
                <a:spcPts val="600"/>
              </a:spcBef>
              <a:buFont typeface="Arial" panose="020B0604020202020204" pitchFamily="34" charset="0"/>
              <a:buChar char="•"/>
            </a:pPr>
            <a:r>
              <a:rPr lang="en-US" sz="1600" dirty="0"/>
              <a:t>Feed Back into Sampling Designs</a:t>
            </a:r>
          </a:p>
          <a:p>
            <a:pPr marL="742950" lvl="1" indent="-285750">
              <a:spcBef>
                <a:spcPts val="600"/>
              </a:spcBef>
              <a:buFont typeface="Arial" panose="020B0604020202020204" pitchFamily="34" charset="0"/>
              <a:buChar char="•"/>
            </a:pPr>
            <a:r>
              <a:rPr lang="en-US" sz="1600" dirty="0"/>
              <a:t>Feed </a:t>
            </a:r>
            <a:r>
              <a:rPr lang="en-US" sz="1600" i="1" dirty="0"/>
              <a:t>Forward</a:t>
            </a:r>
            <a:r>
              <a:rPr lang="en-US" sz="1600" dirty="0"/>
              <a:t> into development of indicators, analyses, and summary </a:t>
            </a:r>
            <a:r>
              <a:rPr lang="en-US" sz="1600" dirty="0" smtClean="0"/>
              <a:t>products</a:t>
            </a:r>
          </a:p>
          <a:p>
            <a:pPr marL="742950" lvl="1" indent="-285750">
              <a:spcBef>
                <a:spcPts val="600"/>
              </a:spcBef>
              <a:buFont typeface="Arial" panose="020B0604020202020204" pitchFamily="34" charset="0"/>
              <a:buChar char="•"/>
            </a:pPr>
            <a:r>
              <a:rPr lang="en-US" sz="1600" dirty="0" smtClean="0"/>
              <a:t>Enable Program Interoperability, </a:t>
            </a:r>
          </a:p>
          <a:p>
            <a:pPr marL="1200150" lvl="2" indent="-285750">
              <a:spcBef>
                <a:spcPts val="600"/>
              </a:spcBef>
              <a:buFont typeface="Arial" panose="020B0604020202020204" pitchFamily="34" charset="0"/>
              <a:buChar char="•"/>
            </a:pPr>
            <a:r>
              <a:rPr lang="en-US" sz="1600" dirty="0" smtClean="0"/>
              <a:t>At the metric level and in support of summary products</a:t>
            </a:r>
          </a:p>
          <a:p>
            <a:pPr marL="1200150" lvl="2" indent="-285750">
              <a:spcBef>
                <a:spcPts val="600"/>
              </a:spcBef>
              <a:buFont typeface="Arial" panose="020B0604020202020204" pitchFamily="34" charset="0"/>
              <a:buChar char="•"/>
            </a:pPr>
            <a:r>
              <a:rPr lang="en-US" sz="1600" dirty="0" smtClean="0"/>
              <a:t>A the summary products level</a:t>
            </a:r>
          </a:p>
          <a:p>
            <a:pPr marL="742950" lvl="1" indent="-285750">
              <a:spcBef>
                <a:spcPts val="600"/>
              </a:spcBef>
              <a:buFont typeface="Arial" panose="020B0604020202020204" pitchFamily="34" charset="0"/>
              <a:buChar char="•"/>
            </a:pPr>
            <a:r>
              <a:rPr lang="en-US" sz="1600" b="1" dirty="0" smtClean="0"/>
              <a:t>Ensure a Healthy Core!</a:t>
            </a:r>
          </a:p>
          <a:p>
            <a:pPr lvl="1">
              <a:spcBef>
                <a:spcPts val="600"/>
              </a:spcBef>
            </a:pPr>
            <a:endParaRPr lang="en-US" sz="1600" b="1" dirty="0" smtClean="0"/>
          </a:p>
          <a:p>
            <a:endParaRPr lang="en-US" sz="2400" b="1" dirty="0" smtClean="0"/>
          </a:p>
        </p:txBody>
      </p:sp>
    </p:spTree>
    <p:extLst>
      <p:ext uri="{BB962C8B-B14F-4D97-AF65-F5344CB8AC3E}">
        <p14:creationId xmlns:p14="http://schemas.microsoft.com/office/powerpoint/2010/main" xmlns="" val="38805892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500"/>
                                        <p:tgtEl>
                                          <p:spTgt spid="5">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Effect transition="in" filter="fade">
                                      <p:cBhvr>
                                        <p:cTn id="33" dur="500"/>
                                        <p:tgtEl>
                                          <p:spTgt spid="5">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fade">
                                      <p:cBhvr>
                                        <p:cTn id="3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58" y="243828"/>
            <a:ext cx="7886700" cy="1325563"/>
          </a:xfrm>
        </p:spPr>
        <p:txBody>
          <a:bodyPr>
            <a:normAutofit/>
          </a:bodyPr>
          <a:lstStyle/>
          <a:p>
            <a:r>
              <a:rPr lang="en-US" dirty="0"/>
              <a:t>CHaMP </a:t>
            </a:r>
            <a:r>
              <a:rPr lang="en-US" dirty="0" smtClean="0"/>
              <a:t>Metric Assessment</a:t>
            </a:r>
            <a:endParaRPr lang="en-US" b="1" dirty="0"/>
          </a:p>
        </p:txBody>
      </p:sp>
      <p:sp>
        <p:nvSpPr>
          <p:cNvPr id="3" name="Content Placeholder 2"/>
          <p:cNvSpPr>
            <a:spLocks noGrp="1"/>
          </p:cNvSpPr>
          <p:nvPr>
            <p:ph idx="1"/>
          </p:nvPr>
        </p:nvSpPr>
        <p:spPr>
          <a:xfrm>
            <a:off x="628650" y="1508383"/>
            <a:ext cx="7886700" cy="4761787"/>
          </a:xfrm>
        </p:spPr>
        <p:txBody>
          <a:bodyPr>
            <a:normAutofit fontScale="77500" lnSpcReduction="20000"/>
          </a:bodyPr>
          <a:lstStyle/>
          <a:p>
            <a:pPr marL="0" indent="0">
              <a:buNone/>
            </a:pPr>
            <a:r>
              <a:rPr lang="en-US" sz="4600" dirty="0"/>
              <a:t>Ensure CHaMP Metrics </a:t>
            </a:r>
            <a:r>
              <a:rPr lang="en-US" sz="4600" dirty="0" smtClean="0"/>
              <a:t>are Capable:</a:t>
            </a:r>
          </a:p>
          <a:p>
            <a:r>
              <a:rPr lang="en-US" sz="3100" dirty="0" smtClean="0"/>
              <a:t>Metric </a:t>
            </a:r>
            <a:r>
              <a:rPr lang="en-US" sz="3100" dirty="0"/>
              <a:t>Capability is a Function of:</a:t>
            </a:r>
          </a:p>
          <a:p>
            <a:pPr marL="742950" lvl="1" indent="-285750">
              <a:spcBef>
                <a:spcPts val="600"/>
              </a:spcBef>
            </a:pPr>
            <a:r>
              <a:rPr lang="en-US" dirty="0"/>
              <a:t>Measurement Accuracy and Precision </a:t>
            </a:r>
            <a:r>
              <a:rPr lang="en-US" dirty="0" smtClean="0"/>
              <a:t>(“</a:t>
            </a:r>
            <a:r>
              <a:rPr lang="en-US" dirty="0"/>
              <a:t>Bias” and “Noise</a:t>
            </a:r>
            <a:r>
              <a:rPr lang="en-US" dirty="0" smtClean="0"/>
              <a:t>”)</a:t>
            </a:r>
            <a:endParaRPr lang="en-US" dirty="0"/>
          </a:p>
          <a:p>
            <a:pPr marL="742950" lvl="1" indent="-285750">
              <a:spcBef>
                <a:spcPts val="600"/>
              </a:spcBef>
            </a:pPr>
            <a:r>
              <a:rPr lang="en-US" dirty="0"/>
              <a:t>Spatial and Temporal Variance Patterns</a:t>
            </a:r>
          </a:p>
          <a:p>
            <a:pPr marL="742950" lvl="1" indent="-285750">
              <a:spcBef>
                <a:spcPts val="600"/>
              </a:spcBef>
            </a:pPr>
            <a:r>
              <a:rPr lang="en-US" dirty="0"/>
              <a:t>Sampling Design</a:t>
            </a:r>
          </a:p>
          <a:p>
            <a:pPr marL="742950" lvl="1" indent="-285750">
              <a:spcBef>
                <a:spcPts val="600"/>
              </a:spcBef>
            </a:pPr>
            <a:r>
              <a:rPr lang="en-US" dirty="0"/>
              <a:t>Models from which Indicators, Analyses, and Summary Products are Built</a:t>
            </a:r>
          </a:p>
          <a:p>
            <a:endParaRPr lang="en-US" dirty="0" smtClean="0"/>
          </a:p>
          <a:p>
            <a:r>
              <a:rPr lang="en-US" sz="3100" dirty="0" smtClean="0"/>
              <a:t>Steps to Assessing Metric Capability:</a:t>
            </a:r>
          </a:p>
          <a:p>
            <a:pPr lvl="1"/>
            <a:r>
              <a:rPr lang="en-US" dirty="0" smtClean="0"/>
              <a:t>Make Status and Trend Estimates at Spatial and Temporal Scales of Interest</a:t>
            </a:r>
          </a:p>
          <a:p>
            <a:pPr lvl="1"/>
            <a:r>
              <a:rPr lang="en-US" dirty="0" smtClean="0"/>
              <a:t>Create Graphical Tools to Visualize Elements of Metric Capability</a:t>
            </a:r>
          </a:p>
          <a:p>
            <a:pPr lvl="2"/>
            <a:r>
              <a:rPr lang="en-US" dirty="0" smtClean="0"/>
              <a:t>Patterns of Measurement Noise and Spatial/Temporal Variance</a:t>
            </a:r>
          </a:p>
          <a:p>
            <a:pPr lvl="2"/>
            <a:r>
              <a:rPr lang="en-US" dirty="0" smtClean="0"/>
              <a:t>Identify Problems, Outliers, Data Transformation Needs, etc.</a:t>
            </a:r>
          </a:p>
          <a:p>
            <a:pPr lvl="1"/>
            <a:r>
              <a:rPr lang="en-US" dirty="0" smtClean="0"/>
              <a:t>Statistically Model Components of Variance</a:t>
            </a:r>
          </a:p>
          <a:p>
            <a:pPr lvl="1"/>
            <a:r>
              <a:rPr lang="en-US" dirty="0" smtClean="0"/>
              <a:t>Compare Metric Performance with Requirement of Summary Products</a:t>
            </a:r>
            <a:endParaRPr lang="en-US" dirty="0"/>
          </a:p>
        </p:txBody>
      </p:sp>
    </p:spTree>
    <p:extLst>
      <p:ext uri="{BB962C8B-B14F-4D97-AF65-F5344CB8AC3E}">
        <p14:creationId xmlns:p14="http://schemas.microsoft.com/office/powerpoint/2010/main" xmlns="" val="30299501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3284"/>
          </a:xfrm>
        </p:spPr>
        <p:txBody>
          <a:bodyPr>
            <a:normAutofit fontScale="90000"/>
          </a:bodyPr>
          <a:lstStyle/>
          <a:p>
            <a:r>
              <a:rPr lang="en-US" sz="3600" dirty="0"/>
              <a:t>CHaMP Metric </a:t>
            </a:r>
            <a:r>
              <a:rPr lang="en-US" sz="3600" dirty="0" smtClean="0"/>
              <a:t>Assessment</a:t>
            </a:r>
            <a:br>
              <a:rPr lang="en-US" sz="3600" dirty="0" smtClean="0"/>
            </a:br>
            <a:r>
              <a:rPr lang="en-US" sz="3600" dirty="0" smtClean="0"/>
              <a:t>Estimating Status and Trend</a:t>
            </a:r>
            <a:endParaRPr lang="en-US" sz="3600" dirty="0"/>
          </a:p>
        </p:txBody>
      </p:sp>
      <p:sp>
        <p:nvSpPr>
          <p:cNvPr id="3" name="Content Placeholder 2"/>
          <p:cNvSpPr>
            <a:spLocks noGrp="1"/>
          </p:cNvSpPr>
          <p:nvPr>
            <p:ph idx="1"/>
          </p:nvPr>
        </p:nvSpPr>
        <p:spPr>
          <a:xfrm>
            <a:off x="304800" y="1676400"/>
            <a:ext cx="3657600" cy="4805516"/>
          </a:xfrm>
        </p:spPr>
        <p:txBody>
          <a:bodyPr>
            <a:normAutofit/>
          </a:bodyPr>
          <a:lstStyle/>
          <a:p>
            <a:r>
              <a:rPr lang="en-US" sz="2000" dirty="0" smtClean="0"/>
              <a:t>Calculate GRTS adjusted sample weights to ensure accurate, properly weighted Status and Trend Estimates.</a:t>
            </a:r>
          </a:p>
          <a:p>
            <a:pPr lvl="1"/>
            <a:r>
              <a:rPr lang="en-US" sz="1600" dirty="0" smtClean="0"/>
              <a:t>R-Code Generate to Automate Process.</a:t>
            </a:r>
          </a:p>
          <a:p>
            <a:r>
              <a:rPr lang="en-US" sz="2000" dirty="0" smtClean="0"/>
              <a:t>Generate Estimates:</a:t>
            </a:r>
          </a:p>
          <a:p>
            <a:pPr lvl="1"/>
            <a:r>
              <a:rPr lang="en-US" sz="1600" dirty="0" smtClean="0"/>
              <a:t>CHaMP Metric Means and CDFs </a:t>
            </a:r>
          </a:p>
          <a:p>
            <a:pPr lvl="1"/>
            <a:r>
              <a:rPr lang="en-US" sz="1400" dirty="0" smtClean="0"/>
              <a:t>Standard Errors</a:t>
            </a:r>
          </a:p>
          <a:p>
            <a:pPr lvl="1"/>
            <a:r>
              <a:rPr lang="en-US" sz="1400" dirty="0" smtClean="0"/>
              <a:t>By Watershed and Valley Class</a:t>
            </a:r>
          </a:p>
          <a:p>
            <a:pPr lvl="1"/>
            <a:r>
              <a:rPr lang="en-US" sz="1400" dirty="0" smtClean="0"/>
              <a:t>By Year, and Aggregate over All Years</a:t>
            </a:r>
          </a:p>
          <a:p>
            <a:r>
              <a:rPr lang="en-US" sz="2000" dirty="0" smtClean="0"/>
              <a:t>Make Estimates Available As</a:t>
            </a:r>
          </a:p>
          <a:p>
            <a:pPr lvl="1"/>
            <a:r>
              <a:rPr lang="en-US" sz="1600" dirty="0" smtClean="0"/>
              <a:t>Data files</a:t>
            </a:r>
          </a:p>
          <a:p>
            <a:pPr lvl="1"/>
            <a:r>
              <a:rPr lang="en-US" sz="1600" dirty="0" smtClean="0"/>
              <a:t>Graphical Outputs</a:t>
            </a:r>
          </a:p>
          <a:p>
            <a:pPr marL="457200" lvl="1" indent="0">
              <a:buNone/>
            </a:pPr>
            <a:endParaRPr lang="en-US" sz="1600" dirty="0"/>
          </a:p>
        </p:txBody>
      </p:sp>
      <p:pic>
        <p:nvPicPr>
          <p:cNvPr id="604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30204" y="1523999"/>
            <a:ext cx="5346472" cy="4343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49545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speak the same language?</a:t>
            </a:r>
            <a:endParaRPr lang="en-US" dirty="0"/>
          </a:p>
        </p:txBody>
      </p:sp>
      <p:sp>
        <p:nvSpPr>
          <p:cNvPr id="3" name="Content Placeholder 2"/>
          <p:cNvSpPr>
            <a:spLocks noGrp="1"/>
          </p:cNvSpPr>
          <p:nvPr>
            <p:ph idx="1"/>
          </p:nvPr>
        </p:nvSpPr>
        <p:spPr>
          <a:xfrm>
            <a:off x="628649" y="2677099"/>
            <a:ext cx="8096709" cy="3499864"/>
          </a:xfrm>
        </p:spPr>
        <p:txBody>
          <a:bodyPr>
            <a:normAutofit/>
          </a:bodyPr>
          <a:lstStyle/>
          <a:p>
            <a:r>
              <a:rPr lang="en-US" dirty="0" smtClean="0"/>
              <a:t>What are the objectives?</a:t>
            </a:r>
          </a:p>
          <a:p>
            <a:r>
              <a:rPr lang="en-US" dirty="0" smtClean="0"/>
              <a:t>Need Coordination</a:t>
            </a:r>
          </a:p>
          <a:p>
            <a:r>
              <a:rPr lang="en-US" dirty="0" smtClean="0"/>
              <a:t>Need a road map/ framework for each step</a:t>
            </a:r>
          </a:p>
          <a:p>
            <a:r>
              <a:rPr lang="en-US" dirty="0" smtClean="0"/>
              <a:t>Identify the players </a:t>
            </a:r>
          </a:p>
          <a:p>
            <a:r>
              <a:rPr lang="en-US" dirty="0" smtClean="0"/>
              <a:t>Micro adjustments to each of the pieces</a:t>
            </a:r>
          </a:p>
          <a:p>
            <a:r>
              <a:rPr lang="en-US" dirty="0" smtClean="0"/>
              <a:t>Set realistic expectations for each step</a:t>
            </a:r>
          </a:p>
          <a:p>
            <a:endParaRPr lang="en-US" dirty="0" smtClean="0"/>
          </a:p>
          <a:p>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480279" y="1090669"/>
            <a:ext cx="2717494" cy="2038121"/>
          </a:xfrm>
          <a:prstGeom prst="rect">
            <a:avLst/>
          </a:prstGeom>
        </p:spPr>
      </p:pic>
    </p:spTree>
    <p:extLst>
      <p:ext uri="{BB962C8B-B14F-4D97-AF65-F5344CB8AC3E}">
        <p14:creationId xmlns="" xmlns:p14="http://schemas.microsoft.com/office/powerpoint/2010/main" val="77251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5901" y="914401"/>
            <a:ext cx="3418846" cy="3693319"/>
          </a:xfrm>
          <a:prstGeom prst="rect">
            <a:avLst/>
          </a:prstGeom>
          <a:noFill/>
          <a:ln>
            <a:noFill/>
          </a:ln>
        </p:spPr>
        <p:txBody>
          <a:bodyPr wrap="square" rtlCol="0">
            <a:spAutoFit/>
          </a:bodyPr>
          <a:lstStyle/>
          <a:p>
            <a:r>
              <a:rPr lang="en-US" b="1" dirty="0" smtClean="0"/>
              <a:t>Metric Performance Summary Particle Size Distribution: D84</a:t>
            </a:r>
          </a:p>
          <a:p>
            <a:endParaRPr lang="en-US" sz="1200" dirty="0" smtClean="0"/>
          </a:p>
          <a:p>
            <a:r>
              <a:rPr lang="en-US" sz="1200" dirty="0" smtClean="0"/>
              <a:t>Notes: </a:t>
            </a:r>
          </a:p>
          <a:p>
            <a:r>
              <a:rPr lang="en-US" sz="1200" dirty="0" smtClean="0"/>
              <a:t>Between 2011 and 2012, an study found that sampling 210 particles per sites was excessive with respect to required precision.  A reduction to 105 particles per sites was implemented, enabling more efficient measurements.</a:t>
            </a:r>
          </a:p>
          <a:p>
            <a:endParaRPr lang="en-US" sz="1200" dirty="0"/>
          </a:p>
          <a:p>
            <a:r>
              <a:rPr lang="en-US" sz="1200" dirty="0" smtClean="0"/>
              <a:t>2012 and 2013 data, show only small (if any) decreases in precision in D84 and related metrics.  As expected, there is no apparent reduction in precision of valley class and watershed level estimates.</a:t>
            </a:r>
          </a:p>
          <a:p>
            <a:endParaRPr lang="en-US" sz="1200" dirty="0"/>
          </a:p>
          <a:p>
            <a:endParaRPr lang="en-US" sz="1200" dirty="0" smtClean="0"/>
          </a:p>
          <a:p>
            <a:endParaRPr lang="en-US" dirty="0"/>
          </a:p>
        </p:txBody>
      </p:sp>
      <p:pic>
        <p:nvPicPr>
          <p:cNvPr id="6144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3968469"/>
            <a:ext cx="2927518" cy="26609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4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4747" y="762000"/>
            <a:ext cx="5413053" cy="60550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063094" y="152400"/>
            <a:ext cx="7542321" cy="584775"/>
          </a:xfrm>
          <a:prstGeom prst="rect">
            <a:avLst/>
          </a:prstGeom>
        </p:spPr>
        <p:txBody>
          <a:bodyPr wrap="none">
            <a:spAutoFit/>
          </a:bodyPr>
          <a:lstStyle/>
          <a:p>
            <a:r>
              <a:rPr lang="en-US" sz="3200" dirty="0"/>
              <a:t>Graphical </a:t>
            </a:r>
            <a:r>
              <a:rPr lang="en-US" sz="3200" dirty="0" smtClean="0"/>
              <a:t>Assessment of CHaMP Metric D84</a:t>
            </a:r>
            <a:endParaRPr lang="en-US" sz="3200" dirty="0"/>
          </a:p>
        </p:txBody>
      </p:sp>
    </p:spTree>
    <p:extLst>
      <p:ext uri="{BB962C8B-B14F-4D97-AF65-F5344CB8AC3E}">
        <p14:creationId xmlns:p14="http://schemas.microsoft.com/office/powerpoint/2010/main" xmlns="" val="26158201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41126"/>
            <a:ext cx="8305800" cy="523220"/>
          </a:xfrm>
          <a:prstGeom prst="rect">
            <a:avLst/>
          </a:prstGeom>
          <a:noFill/>
        </p:spPr>
        <p:txBody>
          <a:bodyPr wrap="square" rtlCol="0">
            <a:spAutoFit/>
          </a:bodyPr>
          <a:lstStyle/>
          <a:p>
            <a:r>
              <a:rPr lang="en-US" sz="2800" b="1" dirty="0" smtClean="0"/>
              <a:t>CHaMP Metric Assessment: Components of Variance</a:t>
            </a:r>
            <a:endParaRPr lang="en-US" sz="2800" b="1" dirty="0"/>
          </a:p>
        </p:txBody>
      </p:sp>
      <p:sp>
        <p:nvSpPr>
          <p:cNvPr id="3" name="TextBox 2"/>
          <p:cNvSpPr txBox="1"/>
          <p:nvPr/>
        </p:nvSpPr>
        <p:spPr>
          <a:xfrm>
            <a:off x="381000" y="1067829"/>
            <a:ext cx="3810000" cy="5078313"/>
          </a:xfrm>
          <a:prstGeom prst="rect">
            <a:avLst/>
          </a:prstGeom>
          <a:noFill/>
          <a:ln>
            <a:solidFill>
              <a:schemeClr val="tx1"/>
            </a:solidFill>
          </a:ln>
        </p:spPr>
        <p:txBody>
          <a:bodyPr wrap="square" rtlCol="0">
            <a:spAutoFit/>
          </a:bodyPr>
          <a:lstStyle/>
          <a:p>
            <a:r>
              <a:rPr lang="en-US" sz="1600" b="1" dirty="0" smtClean="0"/>
              <a:t>Understanding components of variance is key to optimizing sampling designs across time and space.</a:t>
            </a:r>
          </a:p>
          <a:p>
            <a:endParaRPr lang="en-US" sz="1600" dirty="0"/>
          </a:p>
          <a:p>
            <a:r>
              <a:rPr lang="en-US" sz="1600" dirty="0" smtClean="0"/>
              <a:t>Total variance is broken down into:</a:t>
            </a:r>
          </a:p>
          <a:p>
            <a:pPr lvl="1">
              <a:spcAft>
                <a:spcPts val="300"/>
              </a:spcAft>
            </a:pPr>
            <a:r>
              <a:rPr lang="en-US" sz="1600" dirty="0" smtClean="0"/>
              <a:t>Temporal Variance</a:t>
            </a:r>
          </a:p>
          <a:p>
            <a:pPr lvl="1">
              <a:spcAft>
                <a:spcPts val="300"/>
              </a:spcAft>
            </a:pPr>
            <a:r>
              <a:rPr lang="en-US" sz="1600" dirty="0"/>
              <a:t>	</a:t>
            </a:r>
            <a:r>
              <a:rPr lang="el-GR" sz="1600" dirty="0" smtClean="0"/>
              <a:t>σ</a:t>
            </a:r>
            <a:r>
              <a:rPr lang="en-US" sz="1600" baseline="30000" dirty="0"/>
              <a:t>2</a:t>
            </a:r>
            <a:r>
              <a:rPr lang="en-US" sz="1600" baseline="-25000" dirty="0"/>
              <a:t>year-year</a:t>
            </a:r>
            <a:r>
              <a:rPr lang="en-US" sz="1600" dirty="0"/>
              <a:t> </a:t>
            </a:r>
          </a:p>
          <a:p>
            <a:pPr lvl="1">
              <a:spcAft>
                <a:spcPts val="300"/>
              </a:spcAft>
            </a:pPr>
            <a:r>
              <a:rPr lang="en-US" sz="1600" dirty="0" smtClean="0"/>
              <a:t>Spatial Variance:</a:t>
            </a:r>
          </a:p>
          <a:p>
            <a:pPr lvl="1">
              <a:spcAft>
                <a:spcPts val="300"/>
              </a:spcAft>
            </a:pPr>
            <a:r>
              <a:rPr lang="en-US" sz="1600" dirty="0"/>
              <a:t>	</a:t>
            </a:r>
            <a:r>
              <a:rPr lang="el-GR" sz="1600" dirty="0" smtClean="0"/>
              <a:t>σ </a:t>
            </a:r>
            <a:r>
              <a:rPr lang="en-US" sz="1600" baseline="30000" dirty="0"/>
              <a:t>2</a:t>
            </a:r>
            <a:r>
              <a:rPr lang="en-US" sz="1600" baseline="-25000" dirty="0"/>
              <a:t>watershed(year) </a:t>
            </a:r>
          </a:p>
          <a:p>
            <a:pPr lvl="1">
              <a:spcAft>
                <a:spcPts val="300"/>
              </a:spcAft>
            </a:pPr>
            <a:r>
              <a:rPr lang="en-US" sz="1600" dirty="0" smtClean="0"/>
              <a:t>	</a:t>
            </a:r>
            <a:r>
              <a:rPr lang="el-GR" sz="1600" dirty="0" smtClean="0"/>
              <a:t>σ</a:t>
            </a:r>
            <a:r>
              <a:rPr lang="en-US" sz="1600" baseline="30000" dirty="0"/>
              <a:t>2</a:t>
            </a:r>
            <a:r>
              <a:rPr lang="en-US" sz="1600" baseline="-25000" dirty="0"/>
              <a:t>Strata(</a:t>
            </a:r>
            <a:r>
              <a:rPr lang="en-US" sz="1600" baseline="-25000" dirty="0" err="1"/>
              <a:t>watershed,year</a:t>
            </a:r>
            <a:r>
              <a:rPr lang="en-US" sz="1600" baseline="-25000" dirty="0"/>
              <a:t>)</a:t>
            </a:r>
            <a:r>
              <a:rPr lang="en-US" sz="1600" dirty="0"/>
              <a:t> </a:t>
            </a:r>
          </a:p>
          <a:p>
            <a:pPr lvl="1">
              <a:spcAft>
                <a:spcPts val="300"/>
              </a:spcAft>
            </a:pPr>
            <a:r>
              <a:rPr lang="en-US" sz="1600" dirty="0" smtClean="0"/>
              <a:t>	</a:t>
            </a:r>
            <a:r>
              <a:rPr lang="el-GR" sz="1600" dirty="0" smtClean="0"/>
              <a:t>σ</a:t>
            </a:r>
            <a:r>
              <a:rPr lang="en-US" sz="1600" baseline="30000" dirty="0"/>
              <a:t>2</a:t>
            </a:r>
            <a:r>
              <a:rPr lang="en-US" sz="1600" baseline="-25000" dirty="0"/>
              <a:t>site (</a:t>
            </a:r>
            <a:r>
              <a:rPr lang="en-US" sz="1600" baseline="-25000" dirty="0" err="1" smtClean="0"/>
              <a:t>stratum,watershed,year</a:t>
            </a:r>
            <a:r>
              <a:rPr lang="en-US" sz="1600" dirty="0" smtClean="0"/>
              <a:t> </a:t>
            </a:r>
            <a:endParaRPr lang="en-US" sz="1600" dirty="0"/>
          </a:p>
          <a:p>
            <a:pPr lvl="1">
              <a:spcAft>
                <a:spcPts val="300"/>
              </a:spcAft>
            </a:pPr>
            <a:r>
              <a:rPr lang="en-US" sz="1600" dirty="0" smtClean="0"/>
              <a:t>Measurement Noise</a:t>
            </a:r>
          </a:p>
          <a:p>
            <a:pPr lvl="1">
              <a:spcAft>
                <a:spcPts val="300"/>
              </a:spcAft>
            </a:pPr>
            <a:r>
              <a:rPr lang="en-US" sz="1600" dirty="0" smtClean="0"/>
              <a:t>	</a:t>
            </a:r>
            <a:r>
              <a:rPr lang="el-GR" sz="1600" dirty="0" smtClean="0"/>
              <a:t>σ</a:t>
            </a:r>
            <a:r>
              <a:rPr lang="en-US" sz="1600" baseline="30000" dirty="0"/>
              <a:t>2</a:t>
            </a:r>
            <a:r>
              <a:rPr lang="en-US" sz="1600" baseline="-25000" dirty="0"/>
              <a:t>e </a:t>
            </a:r>
            <a:endParaRPr lang="en-US" sz="1600" baseline="-25000" dirty="0" smtClean="0"/>
          </a:p>
          <a:p>
            <a:endParaRPr lang="en-US" sz="1600" b="1" dirty="0" smtClean="0"/>
          </a:p>
          <a:p>
            <a:r>
              <a:rPr lang="en-US" sz="1600" b="1" dirty="0" smtClean="0"/>
              <a:t>This information can be used to:</a:t>
            </a:r>
          </a:p>
          <a:p>
            <a:pPr marL="342900" indent="-342900">
              <a:buAutoNum type="alphaLcParenR"/>
            </a:pPr>
            <a:r>
              <a:rPr lang="en-US" sz="1600" dirty="0" smtClean="0"/>
              <a:t>Identify problem metrics</a:t>
            </a:r>
          </a:p>
          <a:p>
            <a:pPr marL="342900" indent="-342900">
              <a:buAutoNum type="alphaLcParenR"/>
            </a:pPr>
            <a:r>
              <a:rPr lang="en-US" sz="1600" dirty="0" smtClean="0"/>
              <a:t>Feedback into current / future Sampling Designs</a:t>
            </a:r>
          </a:p>
          <a:p>
            <a:endParaRPr lang="en-US" sz="1600" dirty="0"/>
          </a:p>
        </p:txBody>
      </p:sp>
      <p:pic>
        <p:nvPicPr>
          <p:cNvPr id="62469"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7600" y="1135626"/>
            <a:ext cx="5300214" cy="49427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rame 3"/>
          <p:cNvSpPr/>
          <p:nvPr/>
        </p:nvSpPr>
        <p:spPr>
          <a:xfrm>
            <a:off x="5410200" y="3733800"/>
            <a:ext cx="3657600" cy="609600"/>
          </a:xfrm>
          <a:prstGeom prst="frame">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48679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525" y="152400"/>
            <a:ext cx="6009010" cy="639762"/>
          </a:xfrm>
        </p:spPr>
        <p:txBody>
          <a:bodyPr>
            <a:normAutofit/>
          </a:bodyPr>
          <a:lstStyle/>
          <a:p>
            <a:pPr algn="l"/>
            <a:r>
              <a:rPr lang="en-US" sz="3600" dirty="0" smtClean="0"/>
              <a:t>CHaMP Metric Assessment</a:t>
            </a:r>
            <a:endParaRPr lang="en-US" sz="3600" dirty="0"/>
          </a:p>
        </p:txBody>
      </p:sp>
      <p:sp>
        <p:nvSpPr>
          <p:cNvPr id="3" name="Content Placeholder 2"/>
          <p:cNvSpPr>
            <a:spLocks noGrp="1"/>
          </p:cNvSpPr>
          <p:nvPr>
            <p:ph idx="1"/>
          </p:nvPr>
        </p:nvSpPr>
        <p:spPr>
          <a:xfrm>
            <a:off x="511629" y="685800"/>
            <a:ext cx="6868225" cy="718609"/>
          </a:xfrm>
        </p:spPr>
        <p:txBody>
          <a:bodyPr>
            <a:normAutofit/>
          </a:bodyPr>
          <a:lstStyle/>
          <a:p>
            <a:pPr marL="0" indent="0">
              <a:buNone/>
            </a:pPr>
            <a:r>
              <a:rPr lang="en-US" sz="1400" dirty="0" smtClean="0"/>
              <a:t>Is </a:t>
            </a:r>
            <a:r>
              <a:rPr lang="en-US" sz="1400" dirty="0"/>
              <a:t>Metric </a:t>
            </a:r>
            <a:r>
              <a:rPr lang="en-US" sz="1400" dirty="0" smtClean="0"/>
              <a:t>Capable </a:t>
            </a:r>
            <a:r>
              <a:rPr lang="en-US" sz="1400" dirty="0"/>
              <a:t>of Supporting Indicators, Analyses, and Summary </a:t>
            </a:r>
            <a:r>
              <a:rPr lang="en-US" sz="1400" dirty="0" smtClean="0"/>
              <a:t>Products?</a:t>
            </a:r>
          </a:p>
          <a:p>
            <a:pPr marL="0" indent="0">
              <a:buNone/>
            </a:pPr>
            <a:r>
              <a:rPr lang="en-US" sz="1400" dirty="0" smtClean="0"/>
              <a:t>Example:  D84 </a:t>
            </a:r>
            <a:r>
              <a:rPr lang="en-US" sz="1400" dirty="0" smtClean="0">
                <a:sym typeface="Wingdings" panose="05000000000000000000" pitchFamily="2" charset="2"/>
              </a:rPr>
              <a:t> Hydraulic Modeling  NREI and HSI</a:t>
            </a:r>
            <a:endParaRPr lang="en-US" sz="1200" dirty="0" smtClean="0"/>
          </a:p>
        </p:txBody>
      </p:sp>
      <p:sp>
        <p:nvSpPr>
          <p:cNvPr id="55" name="TextBox 54"/>
          <p:cNvSpPr txBox="1"/>
          <p:nvPr/>
        </p:nvSpPr>
        <p:spPr>
          <a:xfrm>
            <a:off x="353334" y="4281031"/>
            <a:ext cx="4752066" cy="2062103"/>
          </a:xfrm>
          <a:prstGeom prst="rect">
            <a:avLst/>
          </a:prstGeom>
          <a:noFill/>
        </p:spPr>
        <p:txBody>
          <a:bodyPr wrap="square" rtlCol="0">
            <a:spAutoFit/>
          </a:bodyPr>
          <a:lstStyle/>
          <a:p>
            <a:r>
              <a:rPr lang="en-US" sz="1400" dirty="0" smtClean="0"/>
              <a:t>Validation and Sensitivity Studies show Modeled Depth and Velocity </a:t>
            </a:r>
            <a:r>
              <a:rPr lang="el-GR" sz="1400" dirty="0" smtClean="0"/>
              <a:t>α</a:t>
            </a:r>
            <a:r>
              <a:rPr lang="en-US" sz="1400" dirty="0" smtClean="0"/>
              <a:t> </a:t>
            </a:r>
            <a:r>
              <a:rPr lang="en-US" sz="1400" dirty="0" err="1" smtClean="0"/>
              <a:t>ln</a:t>
            </a:r>
            <a:r>
              <a:rPr lang="en-US" sz="1400" dirty="0" smtClean="0"/>
              <a:t>(D84), for shallow streams</a:t>
            </a:r>
          </a:p>
          <a:p>
            <a:endParaRPr lang="en-US" sz="1400" dirty="0"/>
          </a:p>
          <a:p>
            <a:r>
              <a:rPr lang="en-US" sz="1400" dirty="0" smtClean="0"/>
              <a:t>Measurement Noise for </a:t>
            </a:r>
            <a:r>
              <a:rPr lang="en-US" sz="1400" dirty="0" err="1" smtClean="0"/>
              <a:t>ln</a:t>
            </a:r>
            <a:r>
              <a:rPr lang="en-US" sz="1400" dirty="0" smtClean="0"/>
              <a:t>(D84) is very small w/r/t site-site, strata-strata variance.  Therefore, D84 does not limit Hydraulic Modeling’s ability to differentiate between sites or groups of sites.</a:t>
            </a:r>
          </a:p>
          <a:p>
            <a:endParaRPr lang="en-US" sz="1400" dirty="0" smtClean="0"/>
          </a:p>
          <a:p>
            <a:r>
              <a:rPr lang="en-US" sz="1600" b="1" dirty="0" smtClean="0"/>
              <a:t>D84 is Capable for Supporting Hydraulic Modeling!</a:t>
            </a:r>
            <a:endParaRPr lang="en-US" sz="1600" dirty="0"/>
          </a:p>
        </p:txBody>
      </p:sp>
      <p:grpSp>
        <p:nvGrpSpPr>
          <p:cNvPr id="7" name="Group 1062"/>
          <p:cNvGrpSpPr/>
          <p:nvPr/>
        </p:nvGrpSpPr>
        <p:grpSpPr>
          <a:xfrm>
            <a:off x="383839" y="1499729"/>
            <a:ext cx="6978014" cy="2304974"/>
            <a:chOff x="1569823" y="1322040"/>
            <a:chExt cx="6530227" cy="2404907"/>
          </a:xfrm>
        </p:grpSpPr>
        <p:sp>
          <p:nvSpPr>
            <p:cNvPr id="4" name="Oval 3"/>
            <p:cNvSpPr/>
            <p:nvPr/>
          </p:nvSpPr>
          <p:spPr>
            <a:xfrm>
              <a:off x="1569823" y="2193953"/>
              <a:ext cx="869054" cy="7005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D84</a:t>
              </a:r>
              <a:endParaRPr lang="en-US" sz="1600" b="1" dirty="0"/>
            </a:p>
          </p:txBody>
        </p:sp>
        <p:sp>
          <p:nvSpPr>
            <p:cNvPr id="5" name="Oval 4"/>
            <p:cNvSpPr/>
            <p:nvPr/>
          </p:nvSpPr>
          <p:spPr>
            <a:xfrm>
              <a:off x="1628883" y="3051254"/>
              <a:ext cx="809994" cy="675693"/>
            </a:xfrm>
            <a:prstGeom prst="ellipse">
              <a:avLst/>
            </a:prstGeom>
            <a:solidFill>
              <a:schemeClr val="accent1">
                <a:alpha val="61000"/>
              </a:schemeClr>
            </a:solidFill>
            <a:ln>
              <a:solidFill>
                <a:schemeClr val="accent1">
                  <a:shade val="95000"/>
                  <a:satMod val="10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DEM</a:t>
              </a:r>
              <a:endParaRPr lang="en-US" sz="1200" dirty="0"/>
            </a:p>
          </p:txBody>
        </p:sp>
        <p:sp>
          <p:nvSpPr>
            <p:cNvPr id="6" name="Rounded Rectangle 5"/>
            <p:cNvSpPr/>
            <p:nvPr/>
          </p:nvSpPr>
          <p:spPr>
            <a:xfrm>
              <a:off x="3199877" y="2138508"/>
              <a:ext cx="1808439" cy="1365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t>Hydraulic Models</a:t>
              </a:r>
            </a:p>
            <a:p>
              <a:endParaRPr lang="en-US" sz="1600" b="1" dirty="0"/>
            </a:p>
            <a:p>
              <a:endParaRPr lang="en-US" sz="1600" b="1" dirty="0"/>
            </a:p>
          </p:txBody>
        </p:sp>
        <p:cxnSp>
          <p:nvCxnSpPr>
            <p:cNvPr id="11" name="Straight Arrow Connector 10"/>
            <p:cNvCxnSpPr>
              <a:stCxn id="4" idx="6"/>
              <a:endCxn id="6" idx="1"/>
            </p:cNvCxnSpPr>
            <p:nvPr/>
          </p:nvCxnSpPr>
          <p:spPr>
            <a:xfrm>
              <a:off x="2438877" y="2544217"/>
              <a:ext cx="761000" cy="276817"/>
            </a:xfrm>
            <a:prstGeom prst="straightConnector1">
              <a:avLst/>
            </a:prstGeom>
            <a:ln w="53975" cmpd="sng">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6"/>
            </p:cNvCxnSpPr>
            <p:nvPr/>
          </p:nvCxnSpPr>
          <p:spPr>
            <a:xfrm flipV="1">
              <a:off x="2438877" y="3076452"/>
              <a:ext cx="761000" cy="312649"/>
            </a:xfrm>
            <a:prstGeom prst="straightConnector1">
              <a:avLst/>
            </a:prstGeom>
            <a:ln w="53975" cmpd="sng">
              <a:solidFill>
                <a:schemeClr val="accent1">
                  <a:shade val="95000"/>
                  <a:satMod val="105000"/>
                  <a:alpha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3"/>
              <a:endCxn id="129" idx="1"/>
            </p:cNvCxnSpPr>
            <p:nvPr/>
          </p:nvCxnSpPr>
          <p:spPr>
            <a:xfrm flipV="1">
              <a:off x="5008315" y="2348835"/>
              <a:ext cx="803621" cy="472199"/>
            </a:xfrm>
            <a:prstGeom prst="straightConnector1">
              <a:avLst/>
            </a:prstGeom>
            <a:ln w="53975" cmpd="sng">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3"/>
              <a:endCxn id="8" idx="1"/>
            </p:cNvCxnSpPr>
            <p:nvPr/>
          </p:nvCxnSpPr>
          <p:spPr>
            <a:xfrm>
              <a:off x="5008316" y="2821034"/>
              <a:ext cx="794915" cy="559941"/>
            </a:xfrm>
            <a:prstGeom prst="straightConnector1">
              <a:avLst/>
            </a:prstGeom>
            <a:ln w="53975" cmpd="sng">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28" idx="5"/>
            </p:cNvCxnSpPr>
            <p:nvPr/>
          </p:nvCxnSpPr>
          <p:spPr>
            <a:xfrm>
              <a:off x="5418850" y="1914106"/>
              <a:ext cx="393083" cy="245760"/>
            </a:xfrm>
            <a:prstGeom prst="straightConnector1">
              <a:avLst/>
            </a:prstGeom>
            <a:ln w="53975" cmpd="sng">
              <a:solidFill>
                <a:schemeClr val="accent1">
                  <a:shade val="95000"/>
                  <a:satMod val="105000"/>
                  <a:alpha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4528721" y="1322040"/>
              <a:ext cx="1042851" cy="693648"/>
            </a:xfrm>
            <a:prstGeom prst="ellipse">
              <a:avLst/>
            </a:prstGeom>
            <a:solidFill>
              <a:schemeClr val="accent1">
                <a:alpha val="61000"/>
              </a:schemeClr>
            </a:solidFill>
            <a:ln>
              <a:solidFill>
                <a:schemeClr val="accent1">
                  <a:shade val="95000"/>
                  <a:satMod val="10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Add’l CHaMP Inputs</a:t>
              </a:r>
              <a:endParaRPr lang="en-US" sz="1100" dirty="0"/>
            </a:p>
          </p:txBody>
        </p:sp>
        <p:sp>
          <p:nvSpPr>
            <p:cNvPr id="82" name="Oval 81"/>
            <p:cNvSpPr/>
            <p:nvPr/>
          </p:nvSpPr>
          <p:spPr>
            <a:xfrm>
              <a:off x="1935360" y="1393728"/>
              <a:ext cx="1065530" cy="666656"/>
            </a:xfrm>
            <a:prstGeom prst="ellipse">
              <a:avLst/>
            </a:prstGeom>
            <a:solidFill>
              <a:schemeClr val="accent1">
                <a:alpha val="61000"/>
              </a:schemeClr>
            </a:solidFill>
            <a:ln>
              <a:solidFill>
                <a:schemeClr val="accent1">
                  <a:shade val="95000"/>
                  <a:satMod val="10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Discharge</a:t>
              </a:r>
              <a:endParaRPr lang="en-US" sz="1200" dirty="0"/>
            </a:p>
          </p:txBody>
        </p:sp>
        <p:cxnSp>
          <p:nvCxnSpPr>
            <p:cNvPr id="83" name="Straight Arrow Connector 82"/>
            <p:cNvCxnSpPr>
              <a:stCxn id="82" idx="5"/>
            </p:cNvCxnSpPr>
            <p:nvPr/>
          </p:nvCxnSpPr>
          <p:spPr>
            <a:xfrm>
              <a:off x="2844847" y="1962754"/>
              <a:ext cx="355030" cy="312817"/>
            </a:xfrm>
            <a:prstGeom prst="straightConnector1">
              <a:avLst/>
            </a:prstGeom>
            <a:ln w="53975" cmpd="sng">
              <a:solidFill>
                <a:schemeClr val="accent1">
                  <a:shade val="95000"/>
                  <a:satMod val="105000"/>
                  <a:alpha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5803230" y="3035002"/>
              <a:ext cx="2224678" cy="691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t>HSI</a:t>
              </a:r>
              <a:endParaRPr lang="en-US" sz="1600" b="1" dirty="0"/>
            </a:p>
          </p:txBody>
        </p:sp>
        <p:sp>
          <p:nvSpPr>
            <p:cNvPr id="129" name="Rounded Rectangle 128"/>
            <p:cNvSpPr/>
            <p:nvPr/>
          </p:nvSpPr>
          <p:spPr>
            <a:xfrm>
              <a:off x="5811936" y="1965786"/>
              <a:ext cx="2288114" cy="766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t>NREI</a:t>
              </a:r>
              <a:endParaRPr lang="en-US" sz="1600" b="1" dirty="0"/>
            </a:p>
          </p:txBody>
        </p:sp>
      </p:grpSp>
      <p:grpSp>
        <p:nvGrpSpPr>
          <p:cNvPr id="9" name="Group 1072"/>
          <p:cNvGrpSpPr/>
          <p:nvPr/>
        </p:nvGrpSpPr>
        <p:grpSpPr>
          <a:xfrm>
            <a:off x="5498840" y="4076243"/>
            <a:ext cx="3048000" cy="2266891"/>
            <a:chOff x="4876800" y="3886200"/>
            <a:chExt cx="2950554" cy="2362200"/>
          </a:xfrm>
        </p:grpSpPr>
        <p:cxnSp>
          <p:nvCxnSpPr>
            <p:cNvPr id="57" name="Straight Connector 56"/>
            <p:cNvCxnSpPr/>
            <p:nvPr/>
          </p:nvCxnSpPr>
          <p:spPr>
            <a:xfrm flipV="1">
              <a:off x="5236643" y="4419600"/>
              <a:ext cx="2326012" cy="1066800"/>
            </a:xfrm>
            <a:prstGeom prst="line">
              <a:avLst/>
            </a:prstGeom>
          </p:spPr>
          <p:style>
            <a:lnRef idx="1">
              <a:schemeClr val="accent1"/>
            </a:lnRef>
            <a:fillRef idx="0">
              <a:schemeClr val="accent1"/>
            </a:fillRef>
            <a:effectRef idx="0">
              <a:schemeClr val="accent1"/>
            </a:effectRef>
            <a:fontRef idx="minor">
              <a:schemeClr val="tx1"/>
            </a:fontRef>
          </p:style>
        </p:cxnSp>
        <p:pic>
          <p:nvPicPr>
            <p:cNvPr id="1062"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6800" y="3886200"/>
              <a:ext cx="2950554"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cxnSp>
        <p:nvCxnSpPr>
          <p:cNvPr id="201" name="Straight Arrow Connector 200"/>
          <p:cNvCxnSpPr>
            <a:stCxn id="28" idx="4"/>
            <a:endCxn id="8" idx="1"/>
          </p:cNvCxnSpPr>
          <p:nvPr/>
        </p:nvCxnSpPr>
        <p:spPr>
          <a:xfrm>
            <a:off x="4102814" y="2164553"/>
            <a:ext cx="804723" cy="1308554"/>
          </a:xfrm>
          <a:prstGeom prst="straightConnector1">
            <a:avLst/>
          </a:prstGeom>
          <a:ln w="53975" cmpd="sng">
            <a:solidFill>
              <a:schemeClr val="accent1">
                <a:shade val="95000"/>
                <a:satMod val="105000"/>
                <a:alpha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43" name="Picture 6" descr="C:\Users\claire_mcgrath\Claires Files\QCI Projects\ISEMP_CHaMP\Topical_Information\HabMod\Output_Maps\HSI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98840" y="3227618"/>
            <a:ext cx="1673318" cy="522269"/>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8" descr="C:\Users\claire_mcgrath\Claires Files\QCI Projects\ISEMP_CHaMP\Topical_Information\HabMod\Output_Maps\Velocity.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69223" y="2891576"/>
            <a:ext cx="1658965" cy="599312"/>
          </a:xfrm>
          <a:prstGeom prst="rect">
            <a:avLst/>
          </a:prstGeom>
          <a:noFill/>
          <a:extLst>
            <a:ext uri="{909E8E84-426E-40DD-AFC4-6F175D3DCCD1}">
              <a14:hiddenFill xmlns:a14="http://schemas.microsoft.com/office/drawing/2010/main" xmlns="">
                <a:solidFill>
                  <a:srgbClr val="FFFFFF"/>
                </a:solidFill>
              </a14:hiddenFill>
            </a:ext>
          </a:extLst>
        </p:spPr>
      </p:pic>
      <p:sp>
        <p:nvSpPr>
          <p:cNvPr id="90" name="Rounded Rectangle 89"/>
          <p:cNvSpPr/>
          <p:nvPr/>
        </p:nvSpPr>
        <p:spPr>
          <a:xfrm>
            <a:off x="7844446" y="2618757"/>
            <a:ext cx="1100757" cy="6973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t>Life Cycle Models</a:t>
            </a:r>
            <a:endParaRPr lang="en-US" sz="1600" b="1" dirty="0"/>
          </a:p>
        </p:txBody>
      </p:sp>
      <p:cxnSp>
        <p:nvCxnSpPr>
          <p:cNvPr id="91" name="Straight Arrow Connector 90"/>
          <p:cNvCxnSpPr>
            <a:endCxn id="90" idx="1"/>
          </p:cNvCxnSpPr>
          <p:nvPr/>
        </p:nvCxnSpPr>
        <p:spPr>
          <a:xfrm>
            <a:off x="7281910" y="2600316"/>
            <a:ext cx="562536" cy="367133"/>
          </a:xfrm>
          <a:prstGeom prst="straightConnector1">
            <a:avLst/>
          </a:prstGeom>
          <a:ln w="53975" cmpd="sng">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8" idx="3"/>
          </p:cNvCxnSpPr>
          <p:nvPr/>
        </p:nvCxnSpPr>
        <p:spPr>
          <a:xfrm flipV="1">
            <a:off x="7284764" y="3141511"/>
            <a:ext cx="562536" cy="331596"/>
          </a:xfrm>
          <a:prstGeom prst="straightConnector1">
            <a:avLst/>
          </a:prstGeom>
          <a:ln w="53975" cmpd="sng">
            <a:tailEnd type="arrow"/>
          </a:ln>
        </p:spPr>
        <p:style>
          <a:lnRef idx="1">
            <a:schemeClr val="accent1"/>
          </a:lnRef>
          <a:fillRef idx="0">
            <a:schemeClr val="accent1"/>
          </a:fillRef>
          <a:effectRef idx="0">
            <a:schemeClr val="accent1"/>
          </a:effectRef>
          <a:fontRef idx="minor">
            <a:schemeClr val="tx1"/>
          </a:fontRef>
        </p:style>
      </p:cxnSp>
      <p:pic>
        <p:nvPicPr>
          <p:cNvPr id="30" name="Picture 3" descr="C:\etal\Shared\et_al\Projects\USA\ISEMP\WLM\wrk_presentations\CHaMP_Feb2014\223986_nreiFish.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31196" y="2207392"/>
            <a:ext cx="1704074" cy="5416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618515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453721" y="0"/>
            <a:ext cx="6494318" cy="6858000"/>
          </a:xfrm>
          <a:prstGeom prst="rect">
            <a:avLst/>
          </a:prstGeom>
        </p:spPr>
      </p:pic>
      <p:sp>
        <p:nvSpPr>
          <p:cNvPr id="5" name="Title 4"/>
          <p:cNvSpPr>
            <a:spLocks noGrp="1"/>
          </p:cNvSpPr>
          <p:nvPr>
            <p:ph type="title"/>
          </p:nvPr>
        </p:nvSpPr>
        <p:spPr>
          <a:xfrm>
            <a:off x="567690" y="218822"/>
            <a:ext cx="4846461" cy="1325563"/>
          </a:xfrm>
        </p:spPr>
        <p:txBody>
          <a:bodyPr>
            <a:noAutofit/>
          </a:bodyPr>
          <a:lstStyle/>
          <a:p>
            <a:r>
              <a:rPr lang="en-US" sz="3600" dirty="0" smtClean="0"/>
              <a:t>Interoperability: Leveraging from PIBO and Other Programs</a:t>
            </a:r>
            <a:endParaRPr lang="en-US" sz="3600" dirty="0"/>
          </a:p>
        </p:txBody>
      </p:sp>
      <p:sp>
        <p:nvSpPr>
          <p:cNvPr id="7" name="Content Placeholder 6"/>
          <p:cNvSpPr>
            <a:spLocks noGrp="1"/>
          </p:cNvSpPr>
          <p:nvPr>
            <p:ph sz="half" idx="1"/>
          </p:nvPr>
        </p:nvSpPr>
        <p:spPr>
          <a:xfrm>
            <a:off x="365760" y="1703705"/>
            <a:ext cx="4523232" cy="4351338"/>
          </a:xfrm>
        </p:spPr>
        <p:txBody>
          <a:bodyPr>
            <a:normAutofit/>
          </a:bodyPr>
          <a:lstStyle/>
          <a:p>
            <a:r>
              <a:rPr lang="en-US" sz="2000" dirty="0" smtClean="0"/>
              <a:t>Use PIBO data directly</a:t>
            </a:r>
          </a:p>
          <a:p>
            <a:pPr lvl="1"/>
            <a:r>
              <a:rPr lang="en-US" sz="1800" dirty="0" smtClean="0"/>
              <a:t>Increased Sample Size for GRTS roll-ups, creating limiting factor maps, etc.</a:t>
            </a:r>
          </a:p>
          <a:p>
            <a:pPr lvl="1"/>
            <a:r>
              <a:rPr lang="en-US" sz="1800" dirty="0" smtClean="0"/>
              <a:t>Crosswalk to make comparable</a:t>
            </a:r>
          </a:p>
          <a:p>
            <a:pPr lvl="2">
              <a:buNone/>
            </a:pPr>
            <a:r>
              <a:rPr lang="en-US" sz="1400" dirty="0" smtClean="0"/>
              <a:t>Quantify errors or bias induced from program-program differences</a:t>
            </a:r>
          </a:p>
          <a:p>
            <a:endParaRPr lang="en-US" sz="2000" dirty="0" smtClean="0"/>
          </a:p>
          <a:p>
            <a:r>
              <a:rPr lang="en-US" sz="2000" dirty="0" smtClean="0"/>
              <a:t>Use  Higher Level Summaries as watershed level covariates in </a:t>
            </a:r>
            <a:r>
              <a:rPr lang="en-US" sz="2000" dirty="0" err="1" smtClean="0"/>
              <a:t>CHaMP</a:t>
            </a:r>
            <a:r>
              <a:rPr lang="en-US" sz="2000" dirty="0" smtClean="0"/>
              <a:t> / ISEMP models</a:t>
            </a:r>
          </a:p>
          <a:p>
            <a:pPr lvl="1"/>
            <a:r>
              <a:rPr lang="en-US" sz="1600" dirty="0" smtClean="0"/>
              <a:t>Watershed level PIBO comparisons to reference condition</a:t>
            </a:r>
          </a:p>
          <a:p>
            <a:pPr lvl="1"/>
            <a:r>
              <a:rPr lang="en-US" sz="1800" dirty="0" smtClean="0"/>
              <a:t>Use in hierarchical models</a:t>
            </a:r>
            <a:endParaRPr lang="en-US" sz="1800" dirty="0"/>
          </a:p>
        </p:txBody>
      </p:sp>
      <p:sp>
        <p:nvSpPr>
          <p:cNvPr id="9" name="TextBox 8"/>
          <p:cNvSpPr txBox="1"/>
          <p:nvPr/>
        </p:nvSpPr>
        <p:spPr>
          <a:xfrm>
            <a:off x="7295444" y="2638778"/>
            <a:ext cx="860778" cy="369332"/>
          </a:xfrm>
          <a:prstGeom prst="rect">
            <a:avLst/>
          </a:prstGeom>
          <a:noFill/>
        </p:spPr>
        <p:txBody>
          <a:bodyPr wrap="square" rtlCol="0">
            <a:spAutoFit/>
          </a:bodyPr>
          <a:lstStyle/>
          <a:p>
            <a:r>
              <a:rPr lang="en-US" dirty="0" smtClean="0">
                <a:latin typeface="+mj-lt"/>
              </a:rPr>
              <a:t>Lemhi</a:t>
            </a:r>
            <a:endParaRPr lang="en-US" dirty="0">
              <a:latin typeface="+mj-lt"/>
            </a:endParaRPr>
          </a:p>
        </p:txBody>
      </p:sp>
    </p:spTree>
    <p:extLst>
      <p:ext uri="{BB962C8B-B14F-4D97-AF65-F5344CB8AC3E}">
        <p14:creationId xmlns="" xmlns:p14="http://schemas.microsoft.com/office/powerpoint/2010/main" val="2608556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Text Placeholder 2"/>
          <p:cNvSpPr>
            <a:spLocks noGrp="1"/>
          </p:cNvSpPr>
          <p:nvPr>
            <p:ph type="body" idx="1"/>
          </p:nvPr>
        </p:nvSpPr>
        <p:spPr/>
        <p:txBody>
          <a:bodyPr/>
          <a:lstStyle/>
          <a:p>
            <a:r>
              <a:rPr lang="en-US" dirty="0" err="1" smtClean="0"/>
              <a:t>CHaMP</a:t>
            </a:r>
            <a:r>
              <a:rPr lang="en-US" dirty="0" smtClean="0"/>
              <a:t> Metric Assessment</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137398" cy="1325563"/>
          </a:xfrm>
        </p:spPr>
        <p:txBody>
          <a:bodyPr/>
          <a:lstStyle/>
          <a:p>
            <a:r>
              <a:rPr lang="en-US" dirty="0" smtClean="0"/>
              <a:t>Length, Width, and Volume Metrics</a:t>
            </a:r>
            <a:endParaRPr lang="en-US" dirty="0"/>
          </a:p>
        </p:txBody>
      </p:sp>
      <p:pic>
        <p:nvPicPr>
          <p:cNvPr id="63490"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81400" y="1295400"/>
            <a:ext cx="5394263" cy="5022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5245" y="1676400"/>
            <a:ext cx="2971800" cy="3139321"/>
          </a:xfrm>
          <a:prstGeom prst="rect">
            <a:avLst/>
          </a:prstGeom>
          <a:noFill/>
        </p:spPr>
        <p:txBody>
          <a:bodyPr wrap="square" rtlCol="0">
            <a:spAutoFit/>
          </a:bodyPr>
          <a:lstStyle/>
          <a:p>
            <a:r>
              <a:rPr lang="en-US" dirty="0" smtClean="0"/>
              <a:t>Notes:</a:t>
            </a:r>
          </a:p>
          <a:p>
            <a:r>
              <a:rPr lang="en-US" dirty="0" smtClean="0"/>
              <a:t>As expect, most of the variance in length, width, and volume metrics is site to site and across strata, while changes across time are small in comparison.</a:t>
            </a:r>
          </a:p>
          <a:p>
            <a:endParaRPr lang="en-US" dirty="0"/>
          </a:p>
          <a:p>
            <a:r>
              <a:rPr lang="en-US" dirty="0" smtClean="0"/>
              <a:t>Measurements of these parameters are highly repeatable.</a:t>
            </a:r>
            <a:endParaRPr lang="en-US" dirty="0"/>
          </a:p>
        </p:txBody>
      </p:sp>
    </p:spTree>
    <p:extLst>
      <p:ext uri="{BB962C8B-B14F-4D97-AF65-F5344CB8AC3E}">
        <p14:creationId xmlns="" xmlns:p14="http://schemas.microsoft.com/office/powerpoint/2010/main" val="25605281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smtClean="0"/>
              <a:t>Boulders, Cobbles, Gravel, etc.</a:t>
            </a:r>
            <a:endParaRPr lang="en-US" dirty="0"/>
          </a:p>
        </p:txBody>
      </p:sp>
      <p:sp>
        <p:nvSpPr>
          <p:cNvPr id="4" name="TextBox 3"/>
          <p:cNvSpPr txBox="1"/>
          <p:nvPr/>
        </p:nvSpPr>
        <p:spPr>
          <a:xfrm>
            <a:off x="228600" y="1295401"/>
            <a:ext cx="3429000" cy="4801314"/>
          </a:xfrm>
          <a:prstGeom prst="rect">
            <a:avLst/>
          </a:prstGeom>
          <a:noFill/>
        </p:spPr>
        <p:txBody>
          <a:bodyPr wrap="square" rtlCol="0">
            <a:spAutoFit/>
          </a:bodyPr>
          <a:lstStyle/>
          <a:p>
            <a:r>
              <a:rPr lang="en-US" dirty="0" smtClean="0"/>
              <a:t>Notes</a:t>
            </a:r>
            <a:r>
              <a:rPr lang="en-US" dirty="0"/>
              <a:t>: </a:t>
            </a:r>
          </a:p>
          <a:p>
            <a:r>
              <a:rPr lang="en-US" dirty="0"/>
              <a:t>Between 2011 and 2012, an study found that sampling 210 particles per sites was excessive with respect to required precision.  A reduction to 105 particles per sites was implemented, enabling more efficient measurements.</a:t>
            </a:r>
          </a:p>
          <a:p>
            <a:endParaRPr lang="en-US" dirty="0"/>
          </a:p>
          <a:p>
            <a:r>
              <a:rPr lang="en-US" dirty="0"/>
              <a:t>2012 and 2013 data, show only small (if any) decreases in precision in D84 and related metrics.  As expected, there is no apparent reduction in precision of valley class and watershed level estimates.</a:t>
            </a:r>
          </a:p>
          <a:p>
            <a:endParaRPr lang="en-US" dirty="0" smtClean="0"/>
          </a:p>
        </p:txBody>
      </p:sp>
      <p:pic>
        <p:nvPicPr>
          <p:cNvPr id="6" name="Content Placeholder 5"/>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56486" y="1066800"/>
            <a:ext cx="5646853" cy="525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148544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Volume and Area by Pools, Turbulent, and Non-Turbulent Zones</a:t>
            </a:r>
            <a:endParaRPr lang="en-US" sz="3600" dirty="0"/>
          </a:p>
        </p:txBody>
      </p:sp>
      <p:sp>
        <p:nvSpPr>
          <p:cNvPr id="5" name="TextBox 4"/>
          <p:cNvSpPr txBox="1"/>
          <p:nvPr/>
        </p:nvSpPr>
        <p:spPr>
          <a:xfrm>
            <a:off x="304800" y="1655064"/>
            <a:ext cx="2971800" cy="2862322"/>
          </a:xfrm>
          <a:prstGeom prst="rect">
            <a:avLst/>
          </a:prstGeom>
          <a:noFill/>
        </p:spPr>
        <p:txBody>
          <a:bodyPr wrap="square" rtlCol="0">
            <a:spAutoFit/>
          </a:bodyPr>
          <a:lstStyle/>
          <a:p>
            <a:r>
              <a:rPr lang="en-US" dirty="0" smtClean="0"/>
              <a:t>Notes:</a:t>
            </a:r>
          </a:p>
          <a:p>
            <a:r>
              <a:rPr lang="en-US" dirty="0" smtClean="0"/>
              <a:t>Measurement noise is generally higher for these metrics than others.  However, measurement noise is still reasonable when estimating status and trend over spatial regions for which a reasonable sample size is present.</a:t>
            </a:r>
          </a:p>
        </p:txBody>
      </p:sp>
      <p:pic>
        <p:nvPicPr>
          <p:cNvPr id="6553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69052" y="1295400"/>
            <a:ext cx="6646361" cy="480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621118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Depth Profile, Gradient, and Sinuosity</a:t>
            </a:r>
            <a:endParaRPr lang="en-US" dirty="0"/>
          </a:p>
        </p:txBody>
      </p:sp>
      <p:pic>
        <p:nvPicPr>
          <p:cNvPr id="645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81093" y="1481278"/>
            <a:ext cx="6410507" cy="46302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 y="1503401"/>
            <a:ext cx="2971800" cy="4247317"/>
          </a:xfrm>
          <a:prstGeom prst="rect">
            <a:avLst/>
          </a:prstGeom>
          <a:noFill/>
        </p:spPr>
        <p:txBody>
          <a:bodyPr wrap="square" rtlCol="0">
            <a:spAutoFit/>
          </a:bodyPr>
          <a:lstStyle/>
          <a:p>
            <a:r>
              <a:rPr lang="en-US" dirty="0" smtClean="0"/>
              <a:t>Notes:</a:t>
            </a:r>
          </a:p>
          <a:p>
            <a:endParaRPr lang="en-US" dirty="0" smtClean="0"/>
          </a:p>
          <a:p>
            <a:r>
              <a:rPr lang="en-US" dirty="0" smtClean="0"/>
              <a:t>Much like length, width, and volume metrics, most of the variance in depth profile, water surface gradient, and sinuosity occurs site to site and across strata, while changes across time are small in comparison.</a:t>
            </a:r>
          </a:p>
          <a:p>
            <a:endParaRPr lang="en-US" dirty="0"/>
          </a:p>
          <a:p>
            <a:r>
              <a:rPr lang="en-US" dirty="0" smtClean="0"/>
              <a:t>Measurement noise is generally small for these metrics, relative to site-site or other signals.</a:t>
            </a:r>
            <a:endParaRPr lang="en-US" dirty="0"/>
          </a:p>
        </p:txBody>
      </p:sp>
    </p:spTree>
    <p:extLst>
      <p:ext uri="{BB962C8B-B14F-4D97-AF65-F5344CB8AC3E}">
        <p14:creationId xmlns="" xmlns:p14="http://schemas.microsoft.com/office/powerpoint/2010/main" val="4513447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CHaMP_Status_20140224_B.jpg"/>
          <p:cNvPicPr>
            <a:picLocks noGrp="1" noChangeAspect="1"/>
          </p:cNvPicPr>
          <p:nvPr>
            <p:ph idx="1"/>
          </p:nvPr>
        </p:nvPicPr>
        <p:blipFill>
          <a:blip r:embed="rId2" cstate="print"/>
          <a:stretch>
            <a:fillRect/>
          </a:stretch>
        </p:blipFill>
        <p:spPr>
          <a:xfrm>
            <a:off x="315306" y="137298"/>
            <a:ext cx="8387246" cy="5708579"/>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 xmlns:p14="http://schemas.microsoft.com/office/powerpoint/2010/main" val="1955456485"/>
              </p:ext>
            </p:extLst>
          </p:nvPr>
        </p:nvGraphicFramePr>
        <p:xfrm>
          <a:off x="826265" y="757408"/>
          <a:ext cx="7491470" cy="5618603"/>
        </p:xfrm>
        <a:graphic>
          <a:graphicData uri="http://schemas.openxmlformats.org/presentationml/2006/ole">
            <p:oleObj spid="_x0000_s21506" name="Slide" r:id="rId4" imgW="4570378" imgH="3427646" progId="PowerPoint.Slide.8">
              <p:embed/>
            </p:oleObj>
          </a:graphicData>
        </a:graphic>
      </p:graphicFrame>
      <p:sp>
        <p:nvSpPr>
          <p:cNvPr id="4" name="TextBox 3"/>
          <p:cNvSpPr txBox="1"/>
          <p:nvPr/>
        </p:nvSpPr>
        <p:spPr>
          <a:xfrm>
            <a:off x="1388125" y="228600"/>
            <a:ext cx="6643171" cy="366311"/>
          </a:xfrm>
          <a:prstGeom prst="rect">
            <a:avLst/>
          </a:prstGeom>
          <a:noFill/>
        </p:spPr>
        <p:txBody>
          <a:bodyPr wrap="square" rtlCol="0">
            <a:spAutoFit/>
          </a:bodyPr>
          <a:lstStyle/>
          <a:p>
            <a:r>
              <a:rPr lang="en-US" dirty="0" smtClean="0"/>
              <a:t>          </a:t>
            </a:r>
            <a:r>
              <a:rPr lang="en-US" b="1" dirty="0" smtClean="0"/>
              <a:t>Protocol Interoperability Assessment Pieces</a:t>
            </a:r>
            <a:endParaRPr lang="en-US" b="1" dirty="0"/>
          </a:p>
        </p:txBody>
      </p:sp>
      <p:sp>
        <p:nvSpPr>
          <p:cNvPr id="5" name="TextBox 4"/>
          <p:cNvSpPr txBox="1"/>
          <p:nvPr/>
        </p:nvSpPr>
        <p:spPr>
          <a:xfrm>
            <a:off x="3018622" y="914400"/>
            <a:ext cx="2016086" cy="369332"/>
          </a:xfrm>
          <a:prstGeom prst="rect">
            <a:avLst/>
          </a:prstGeom>
          <a:noFill/>
        </p:spPr>
        <p:txBody>
          <a:bodyPr wrap="square" rtlCol="0">
            <a:spAutoFit/>
          </a:bodyPr>
          <a:lstStyle/>
          <a:p>
            <a:endParaRPr lang="en-US"/>
          </a:p>
        </p:txBody>
      </p:sp>
    </p:spTree>
    <p:extLst>
      <p:ext uri="{BB962C8B-B14F-4D97-AF65-F5344CB8AC3E}">
        <p14:creationId xmlns="" xmlns:p14="http://schemas.microsoft.com/office/powerpoint/2010/main" val="2848473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W_MC_DEM_WD.clip1.jpg"/>
          <p:cNvPicPr>
            <a:picLocks noChangeAspect="1"/>
          </p:cNvPicPr>
          <p:nvPr/>
        </p:nvPicPr>
        <p:blipFill>
          <a:blip r:embed="rId2" cstate="print"/>
          <a:stretch>
            <a:fillRect/>
          </a:stretch>
        </p:blipFill>
        <p:spPr>
          <a:xfrm>
            <a:off x="0" y="0"/>
            <a:ext cx="9144000" cy="1258886"/>
          </a:xfrm>
          <a:prstGeom prst="rect">
            <a:avLst/>
          </a:prstGeom>
        </p:spPr>
      </p:pic>
      <p:sp>
        <p:nvSpPr>
          <p:cNvPr id="3" name="Content Placeholder 2"/>
          <p:cNvSpPr>
            <a:spLocks noGrp="1"/>
          </p:cNvSpPr>
          <p:nvPr>
            <p:ph idx="1"/>
          </p:nvPr>
        </p:nvSpPr>
        <p:spPr>
          <a:xfrm>
            <a:off x="0" y="1258887"/>
            <a:ext cx="9220200" cy="1293813"/>
          </a:xfrm>
        </p:spPr>
        <p:txBody>
          <a:bodyPr>
            <a:normAutofit/>
          </a:bodyPr>
          <a:lstStyle/>
          <a:p>
            <a:pPr marL="0" indent="0" algn="ctr">
              <a:buNone/>
            </a:pPr>
            <a:r>
              <a:rPr lang="en-US" sz="4000" b="1" dirty="0" smtClean="0"/>
              <a:t>Methods and Metrics  b</a:t>
            </a:r>
            <a:r>
              <a:rPr lang="en-US" sz="3900" b="1" dirty="0" smtClean="0"/>
              <a:t>ased on 3 criteria</a:t>
            </a:r>
          </a:p>
          <a:p>
            <a:pPr marL="0" indent="0">
              <a:buNone/>
            </a:pPr>
            <a:endParaRPr lang="en-US" dirty="0" smtClean="0"/>
          </a:p>
          <a:p>
            <a:endParaRPr lang="en-US" dirty="0"/>
          </a:p>
        </p:txBody>
      </p:sp>
      <p:sp>
        <p:nvSpPr>
          <p:cNvPr id="4" name="Content Placeholder 3"/>
          <p:cNvSpPr>
            <a:spLocks noGrp="1"/>
          </p:cNvSpPr>
          <p:nvPr>
            <p:ph sz="half" idx="4294967295"/>
          </p:nvPr>
        </p:nvSpPr>
        <p:spPr>
          <a:xfrm>
            <a:off x="-76200" y="2438400"/>
            <a:ext cx="9220200" cy="3687763"/>
          </a:xfrm>
        </p:spPr>
        <p:txBody>
          <a:bodyPr>
            <a:normAutofit/>
          </a:bodyPr>
          <a:lstStyle/>
          <a:p>
            <a:pPr marL="514350" indent="-514350">
              <a:buFont typeface="+mj-lt"/>
              <a:buAutoNum type="arabicPeriod"/>
            </a:pPr>
            <a:r>
              <a:rPr lang="en-US" b="1" dirty="0" smtClean="0"/>
              <a:t>Information Content- </a:t>
            </a:r>
            <a:r>
              <a:rPr lang="en-US" sz="2800" dirty="0" smtClean="0"/>
              <a:t>info related to </a:t>
            </a:r>
            <a:r>
              <a:rPr lang="en-US" sz="2800" dirty="0" err="1" smtClean="0"/>
              <a:t>salmonid</a:t>
            </a:r>
            <a:r>
              <a:rPr lang="en-US" sz="2800" dirty="0" smtClean="0"/>
              <a:t> productivity including survival and growth </a:t>
            </a:r>
            <a:endParaRPr lang="en-US" sz="2800" dirty="0"/>
          </a:p>
          <a:p>
            <a:pPr marL="514350" indent="-514350">
              <a:buFont typeface="+mj-lt"/>
              <a:buAutoNum type="arabicPeriod"/>
            </a:pPr>
            <a:r>
              <a:rPr lang="en-US" b="1" dirty="0" smtClean="0"/>
              <a:t>Data Form-</a:t>
            </a:r>
            <a:r>
              <a:rPr lang="en-US" sz="2800" dirty="0" smtClean="0"/>
              <a:t> provide robust statistical information and data quality (detect heterogeneity, repeatable)</a:t>
            </a:r>
            <a:endParaRPr lang="en-US" b="1" dirty="0" smtClean="0"/>
          </a:p>
          <a:p>
            <a:pPr marL="514350" indent="-514350">
              <a:buFont typeface="+mj-lt"/>
              <a:buAutoNum type="arabicPeriod"/>
            </a:pPr>
            <a:r>
              <a:rPr lang="en-US" b="1" dirty="0" smtClean="0"/>
              <a:t>Feasibility- </a:t>
            </a:r>
            <a:r>
              <a:rPr lang="en-US" sz="2800" dirty="0"/>
              <a:t> </a:t>
            </a:r>
            <a:r>
              <a:rPr lang="en-US" sz="2800" dirty="0" smtClean="0"/>
              <a:t>metrics generated by field tools and software currently available. Field work done by a 3 person crew/day at 80% of sites.</a:t>
            </a:r>
            <a:endParaRPr lang="en-US" b="1" dirty="0"/>
          </a:p>
        </p:txBody>
      </p:sp>
      <p:sp>
        <p:nvSpPr>
          <p:cNvPr id="7" name="Rectangle 6"/>
          <p:cNvSpPr/>
          <p:nvPr/>
        </p:nvSpPr>
        <p:spPr>
          <a:xfrm>
            <a:off x="457200" y="304800"/>
            <a:ext cx="4458862" cy="769441"/>
          </a:xfrm>
          <a:prstGeom prst="rect">
            <a:avLst/>
          </a:prstGeom>
        </p:spPr>
        <p:txBody>
          <a:bodyPr wrap="square">
            <a:spAutoFit/>
          </a:bodyPr>
          <a:lstStyle/>
          <a:p>
            <a:pPr lvl="0">
              <a:spcBef>
                <a:spcPct val="0"/>
              </a:spcBef>
              <a:defRPr/>
            </a:pPr>
            <a:r>
              <a:rPr lang="en-US" sz="4400" dirty="0" err="1">
                <a:solidFill>
                  <a:schemeClr val="bg1"/>
                </a:solidFill>
              </a:rPr>
              <a:t>CHaMP</a:t>
            </a:r>
            <a:r>
              <a:rPr lang="en-US" dirty="0">
                <a:solidFill>
                  <a:schemeClr val="bg1"/>
                </a:solidFill>
              </a:rPr>
              <a:t> </a:t>
            </a:r>
            <a:r>
              <a:rPr lang="en-US" sz="4400" dirty="0">
                <a:solidFill>
                  <a:schemeClr val="bg1"/>
                </a:solidFill>
              </a:rPr>
              <a:t>Protocol</a:t>
            </a:r>
          </a:p>
        </p:txBody>
      </p:sp>
    </p:spTree>
    <p:extLst>
      <p:ext uri="{BB962C8B-B14F-4D97-AF65-F5344CB8AC3E}">
        <p14:creationId xmlns="" xmlns:p14="http://schemas.microsoft.com/office/powerpoint/2010/main" val="10365141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2811" t="11157" r="69036" b="15333"/>
          <a:stretch/>
        </p:blipFill>
        <p:spPr bwMode="auto">
          <a:xfrm rot="19901740">
            <a:off x="995372" y="595920"/>
            <a:ext cx="2278700" cy="2883665"/>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2" name="TextBox 1"/>
          <p:cNvSpPr txBox="1"/>
          <p:nvPr/>
        </p:nvSpPr>
        <p:spPr>
          <a:xfrm>
            <a:off x="630400" y="101054"/>
            <a:ext cx="8921223" cy="707886"/>
          </a:xfrm>
          <a:prstGeom prst="rect">
            <a:avLst/>
          </a:prstGeom>
          <a:noFill/>
        </p:spPr>
        <p:txBody>
          <a:bodyPr wrap="square" rtlCol="0">
            <a:spAutoFit/>
          </a:bodyPr>
          <a:lstStyle/>
          <a:p>
            <a:r>
              <a:rPr lang="en-US" sz="4000" dirty="0" smtClean="0"/>
              <a:t>                  </a:t>
            </a:r>
            <a:r>
              <a:rPr lang="en-US" sz="4000" dirty="0" err="1" smtClean="0"/>
              <a:t>CHaMP</a:t>
            </a:r>
            <a:r>
              <a:rPr lang="en-US" sz="4000" dirty="0" smtClean="0"/>
              <a:t> Protocol Foundations</a:t>
            </a:r>
            <a:endParaRPr lang="en-US" sz="4000" dirty="0"/>
          </a:p>
        </p:txBody>
      </p:sp>
      <p:pic>
        <p:nvPicPr>
          <p:cNvPr id="3077"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8564814">
            <a:off x="4910182" y="3714551"/>
            <a:ext cx="2481262" cy="2928937"/>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19306009">
            <a:off x="3198152" y="908728"/>
            <a:ext cx="2067086" cy="2506681"/>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3079" name="Picture 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832768" y="3786187"/>
            <a:ext cx="2409825" cy="307181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3080" name="Picture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19675077">
            <a:off x="6186664" y="1630036"/>
            <a:ext cx="2180138" cy="276361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3081" name="Picture 9"/>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rot="843899">
            <a:off x="1350287" y="3131591"/>
            <a:ext cx="2150305" cy="280511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3" name="Oval 2"/>
          <p:cNvSpPr/>
          <p:nvPr/>
        </p:nvSpPr>
        <p:spPr>
          <a:xfrm>
            <a:off x="2225407" y="2293895"/>
            <a:ext cx="4638101" cy="2329417"/>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515061" y="2027695"/>
            <a:ext cx="2216399" cy="2861815"/>
          </a:xfrm>
          <a:prstGeom prst="rect">
            <a:avLst/>
          </a:prstGeom>
          <a:noFill/>
          <a:ln w="22225" cmpd="thickThin">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graphicFrame>
        <p:nvGraphicFramePr>
          <p:cNvPr id="4" name="Diagram 3"/>
          <p:cNvGraphicFramePr/>
          <p:nvPr>
            <p:extLst>
              <p:ext uri="{D42A27DB-BD31-4B8C-83A1-F6EECF244321}">
                <p14:modId xmlns="" xmlns:p14="http://schemas.microsoft.com/office/powerpoint/2010/main" val="12107110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6" name="TextBox 5"/>
          <p:cNvSpPr txBox="1"/>
          <p:nvPr/>
        </p:nvSpPr>
        <p:spPr>
          <a:xfrm>
            <a:off x="4165186" y="6477918"/>
            <a:ext cx="758541" cy="369332"/>
          </a:xfrm>
          <a:prstGeom prst="rect">
            <a:avLst/>
          </a:prstGeom>
          <a:solidFill>
            <a:schemeClr val="bg1"/>
          </a:solidFill>
        </p:spPr>
        <p:txBody>
          <a:bodyPr wrap="none" rtlCol="0">
            <a:spAutoFit/>
          </a:bodyPr>
          <a:lstStyle/>
          <a:p>
            <a:r>
              <a:rPr lang="en-US" dirty="0" smtClean="0"/>
              <a:t>R1/R4</a:t>
            </a:r>
            <a:endParaRPr lang="en-US" dirty="0"/>
          </a:p>
        </p:txBody>
      </p:sp>
      <p:sp>
        <p:nvSpPr>
          <p:cNvPr id="14" name="TextBox 13"/>
          <p:cNvSpPr txBox="1"/>
          <p:nvPr/>
        </p:nvSpPr>
        <p:spPr>
          <a:xfrm>
            <a:off x="5972823" y="6315554"/>
            <a:ext cx="870751" cy="369332"/>
          </a:xfrm>
          <a:prstGeom prst="rect">
            <a:avLst/>
          </a:prstGeom>
          <a:solidFill>
            <a:schemeClr val="bg1"/>
          </a:solidFill>
        </p:spPr>
        <p:txBody>
          <a:bodyPr wrap="none" rtlCol="0">
            <a:spAutoFit/>
          </a:bodyPr>
          <a:lstStyle/>
          <a:p>
            <a:r>
              <a:rPr lang="en-US" dirty="0" smtClean="0"/>
              <a:t>AREMP</a:t>
            </a:r>
            <a:endParaRPr lang="en-US" dirty="0"/>
          </a:p>
        </p:txBody>
      </p:sp>
      <p:sp>
        <p:nvSpPr>
          <p:cNvPr id="15" name="TextBox 14"/>
          <p:cNvSpPr txBox="1"/>
          <p:nvPr/>
        </p:nvSpPr>
        <p:spPr>
          <a:xfrm>
            <a:off x="3882418" y="808940"/>
            <a:ext cx="627095" cy="369332"/>
          </a:xfrm>
          <a:prstGeom prst="rect">
            <a:avLst/>
          </a:prstGeom>
          <a:solidFill>
            <a:schemeClr val="bg1"/>
          </a:solidFill>
        </p:spPr>
        <p:txBody>
          <a:bodyPr wrap="none" rtlCol="0">
            <a:spAutoFit/>
          </a:bodyPr>
          <a:lstStyle/>
          <a:p>
            <a:r>
              <a:rPr lang="en-US" dirty="0" smtClean="0"/>
              <a:t>AEM</a:t>
            </a:r>
            <a:endParaRPr lang="en-US" dirty="0"/>
          </a:p>
        </p:txBody>
      </p:sp>
      <p:sp>
        <p:nvSpPr>
          <p:cNvPr id="16" name="TextBox 15"/>
          <p:cNvSpPr txBox="1"/>
          <p:nvPr/>
        </p:nvSpPr>
        <p:spPr>
          <a:xfrm>
            <a:off x="7391292" y="3261606"/>
            <a:ext cx="947695" cy="369332"/>
          </a:xfrm>
          <a:prstGeom prst="rect">
            <a:avLst/>
          </a:prstGeom>
          <a:solidFill>
            <a:schemeClr val="bg1"/>
          </a:solidFill>
        </p:spPr>
        <p:txBody>
          <a:bodyPr wrap="none" rtlCol="0">
            <a:spAutoFit/>
          </a:bodyPr>
          <a:lstStyle/>
          <a:p>
            <a:r>
              <a:rPr lang="en-US" dirty="0" smtClean="0"/>
              <a:t>ODF&amp;W</a:t>
            </a:r>
            <a:endParaRPr lang="en-US" dirty="0"/>
          </a:p>
        </p:txBody>
      </p:sp>
      <p:sp>
        <p:nvSpPr>
          <p:cNvPr id="18" name="Oval 17"/>
          <p:cNvSpPr/>
          <p:nvPr/>
        </p:nvSpPr>
        <p:spPr>
          <a:xfrm>
            <a:off x="7784148" y="5044731"/>
            <a:ext cx="1295400" cy="1295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Crosswalk with remote sensing</a:t>
            </a:r>
            <a:endParaRPr lang="en-US" sz="1400" dirty="0">
              <a:solidFill>
                <a:schemeClr val="tx1"/>
              </a:solidFill>
            </a:endParaRPr>
          </a:p>
        </p:txBody>
      </p:sp>
      <p:sp>
        <p:nvSpPr>
          <p:cNvPr id="19" name="Oval 18"/>
          <p:cNvSpPr/>
          <p:nvPr/>
        </p:nvSpPr>
        <p:spPr>
          <a:xfrm>
            <a:off x="0" y="-33319"/>
            <a:ext cx="1295400" cy="1295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Crosswalk with other protocols</a:t>
            </a:r>
            <a:endParaRPr lang="en-US" sz="1400" dirty="0">
              <a:solidFill>
                <a:schemeClr val="tx1"/>
              </a:solidFill>
            </a:endParaRPr>
          </a:p>
        </p:txBody>
      </p:sp>
    </p:spTree>
    <p:extLst>
      <p:ext uri="{BB962C8B-B14F-4D97-AF65-F5344CB8AC3E}">
        <p14:creationId xmlns="" xmlns:p14="http://schemas.microsoft.com/office/powerpoint/2010/main" val="32129827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3396" y="0"/>
            <a:ext cx="3370604" cy="1145754"/>
          </a:xfrm>
        </p:spPr>
        <p:txBody>
          <a:bodyPr>
            <a:normAutofit/>
          </a:bodyPr>
          <a:lstStyle/>
          <a:p>
            <a:r>
              <a:rPr lang="en-US" sz="2400" dirty="0" smtClean="0"/>
              <a:t>DEM based protocol</a:t>
            </a:r>
            <a:endParaRPr lang="en-US" sz="2400" dirty="0"/>
          </a:p>
        </p:txBody>
      </p:sp>
      <p:sp>
        <p:nvSpPr>
          <p:cNvPr id="4" name="Oval 3"/>
          <p:cNvSpPr/>
          <p:nvPr/>
        </p:nvSpPr>
        <p:spPr>
          <a:xfrm>
            <a:off x="6629401" y="1256659"/>
            <a:ext cx="1752600" cy="161658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Oval 4"/>
          <p:cNvSpPr/>
          <p:nvPr/>
        </p:nvSpPr>
        <p:spPr>
          <a:xfrm>
            <a:off x="6915151" y="1459765"/>
            <a:ext cx="11811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Crosswalk with other protocols</a:t>
            </a:r>
            <a:endParaRPr lang="en-US" sz="1200"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 xmlns:a14="http://schemas.microsoft.com/office/drawing/2010/main">
                  <a14:imgLayer r:embed="rId3">
                    <a14:imgEffect>
                      <a14:backgroundRemoval t="1961" b="95588" l="484" r="97219"/>
                    </a14:imgEffect>
                  </a14:imgLayer>
                </a14:imgProps>
              </a:ext>
              <a:ext uri="{28A0092B-C50C-407E-A947-70E740481C1C}">
                <a14:useLocalDpi xmlns="" xmlns:a14="http://schemas.microsoft.com/office/drawing/2010/main" val="0"/>
              </a:ext>
            </a:extLst>
          </a:blip>
          <a:stretch>
            <a:fillRect/>
          </a:stretch>
        </p:blipFill>
        <p:spPr>
          <a:xfrm>
            <a:off x="76200" y="54411"/>
            <a:ext cx="5697196" cy="2810709"/>
          </a:xfrm>
          <a:prstGeom prst="rect">
            <a:avLst/>
          </a:prstGeom>
        </p:spPr>
      </p:pic>
      <p:pic>
        <p:nvPicPr>
          <p:cNvPr id="7" name="Picture 6"/>
          <p:cNvPicPr>
            <a:picLocks noChangeAspect="1"/>
          </p:cNvPicPr>
          <p:nvPr/>
        </p:nvPicPr>
        <p:blipFill>
          <a:blip r:embed="rId4" cstate="print">
            <a:extLst>
              <a:ext uri="{BEBA8EAE-BF5A-486C-A8C5-ECC9F3942E4B}">
                <a14:imgProps xmlns="" xmlns:a14="http://schemas.microsoft.com/office/drawing/2010/main">
                  <a14:imgLayer r:embed="rId5">
                    <a14:imgEffect>
                      <a14:backgroundRemoval t="5000" b="98333" l="0" r="98082"/>
                    </a14:imgEffect>
                  </a14:imgLayer>
                </a14:imgProps>
              </a:ext>
              <a:ext uri="{28A0092B-C50C-407E-A947-70E740481C1C}">
                <a14:useLocalDpi xmlns="" xmlns:a14="http://schemas.microsoft.com/office/drawing/2010/main" val="0"/>
              </a:ext>
            </a:extLst>
          </a:blip>
          <a:stretch>
            <a:fillRect/>
          </a:stretch>
        </p:blipFill>
        <p:spPr>
          <a:xfrm>
            <a:off x="731520" y="1904810"/>
            <a:ext cx="5715000" cy="2878058"/>
          </a:xfrm>
          <a:prstGeom prst="rect">
            <a:avLst/>
          </a:prstGeom>
        </p:spPr>
      </p:pic>
      <p:pic>
        <p:nvPicPr>
          <p:cNvPr id="8" name="Picture 7"/>
          <p:cNvPicPr>
            <a:picLocks noChangeAspect="1"/>
          </p:cNvPicPr>
          <p:nvPr/>
        </p:nvPicPr>
        <p:blipFill>
          <a:blip r:embed="rId6" cstate="print">
            <a:extLst>
              <a:ext uri="{BEBA8EAE-BF5A-486C-A8C5-ECC9F3942E4B}">
                <a14:imgProps xmlns="" xmlns:a14="http://schemas.microsoft.com/office/drawing/2010/main">
                  <a14:imgLayer r:embed="rId7">
                    <a14:imgEffect>
                      <a14:backgroundRemoval t="2273" b="98232" l="743" r="99380"/>
                    </a14:imgEffect>
                  </a14:imgLayer>
                </a14:imgProps>
              </a:ext>
              <a:ext uri="{28A0092B-C50C-407E-A947-70E740481C1C}">
                <a14:useLocalDpi xmlns="" xmlns:a14="http://schemas.microsoft.com/office/drawing/2010/main" val="0"/>
              </a:ext>
            </a:extLst>
          </a:blip>
          <a:stretch>
            <a:fillRect/>
          </a:stretch>
        </p:blipFill>
        <p:spPr>
          <a:xfrm>
            <a:off x="1447800" y="3886200"/>
            <a:ext cx="5796185" cy="2844225"/>
          </a:xfrm>
          <a:prstGeom prst="rect">
            <a:avLst/>
          </a:prstGeom>
        </p:spPr>
      </p:pic>
      <p:sp>
        <p:nvSpPr>
          <p:cNvPr id="9" name="TextBox 8"/>
          <p:cNvSpPr txBox="1"/>
          <p:nvPr/>
        </p:nvSpPr>
        <p:spPr>
          <a:xfrm>
            <a:off x="-29811" y="2541954"/>
            <a:ext cx="1522661" cy="646331"/>
          </a:xfrm>
          <a:prstGeom prst="rect">
            <a:avLst/>
          </a:prstGeom>
          <a:noFill/>
        </p:spPr>
        <p:txBody>
          <a:bodyPr wrap="none" rtlCol="0">
            <a:spAutoFit/>
          </a:bodyPr>
          <a:lstStyle/>
          <a:p>
            <a:pPr algn="ctr"/>
            <a:r>
              <a:rPr lang="en-US" dirty="0" smtClean="0"/>
              <a:t>Cross-sections</a:t>
            </a:r>
          </a:p>
          <a:p>
            <a:pPr algn="ctr"/>
            <a:r>
              <a:rPr lang="en-US" dirty="0" smtClean="0"/>
              <a:t>(PIBO)</a:t>
            </a:r>
            <a:endParaRPr lang="en-US" dirty="0"/>
          </a:p>
        </p:txBody>
      </p:sp>
      <p:sp>
        <p:nvSpPr>
          <p:cNvPr id="10" name="TextBox 9"/>
          <p:cNvSpPr txBox="1"/>
          <p:nvPr/>
        </p:nvSpPr>
        <p:spPr>
          <a:xfrm>
            <a:off x="42005" y="4499804"/>
            <a:ext cx="1494320" cy="646331"/>
          </a:xfrm>
          <a:prstGeom prst="rect">
            <a:avLst/>
          </a:prstGeom>
          <a:noFill/>
        </p:spPr>
        <p:txBody>
          <a:bodyPr wrap="none" rtlCol="0">
            <a:spAutoFit/>
          </a:bodyPr>
          <a:lstStyle/>
          <a:p>
            <a:pPr algn="ctr"/>
            <a:r>
              <a:rPr lang="en-US" dirty="0" smtClean="0"/>
              <a:t>Channel Units</a:t>
            </a:r>
          </a:p>
          <a:p>
            <a:pPr algn="ctr"/>
            <a:r>
              <a:rPr lang="en-US" dirty="0" smtClean="0"/>
              <a:t>(ODFW)</a:t>
            </a:r>
            <a:endParaRPr lang="en-US" dirty="0"/>
          </a:p>
        </p:txBody>
      </p:sp>
      <p:sp>
        <p:nvSpPr>
          <p:cNvPr id="11" name="TextBox 10"/>
          <p:cNvSpPr txBox="1"/>
          <p:nvPr/>
        </p:nvSpPr>
        <p:spPr>
          <a:xfrm>
            <a:off x="42005" y="5579125"/>
            <a:ext cx="1407245" cy="646331"/>
          </a:xfrm>
          <a:prstGeom prst="rect">
            <a:avLst/>
          </a:prstGeom>
          <a:noFill/>
        </p:spPr>
        <p:txBody>
          <a:bodyPr wrap="none" rtlCol="0">
            <a:spAutoFit/>
          </a:bodyPr>
          <a:lstStyle/>
          <a:p>
            <a:pPr algn="ctr"/>
            <a:r>
              <a:rPr lang="en-US" dirty="0" smtClean="0"/>
              <a:t>Long-profiles</a:t>
            </a:r>
          </a:p>
          <a:p>
            <a:pPr algn="ctr"/>
            <a:r>
              <a:rPr lang="en-US" dirty="0" smtClean="0"/>
              <a:t>(EMAP)</a:t>
            </a:r>
            <a:endParaRPr lang="en-US" dirty="0"/>
          </a:p>
        </p:txBody>
      </p:sp>
    </p:spTree>
    <p:extLst>
      <p:ext uri="{BB962C8B-B14F-4D97-AF65-F5344CB8AC3E}">
        <p14:creationId xmlns="" xmlns:p14="http://schemas.microsoft.com/office/powerpoint/2010/main" val="11596493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3062</TotalTime>
  <Words>2451</Words>
  <Application>Microsoft Office PowerPoint</Application>
  <PresentationFormat>On-screen Show (4:3)</PresentationFormat>
  <Paragraphs>482</Paragraphs>
  <Slides>59</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1" baseType="lpstr">
      <vt:lpstr>Office Theme</vt:lpstr>
      <vt:lpstr>Slide</vt:lpstr>
      <vt:lpstr>Slide 1</vt:lpstr>
      <vt:lpstr>Slide 2</vt:lpstr>
      <vt:lpstr>Slide 3</vt:lpstr>
      <vt:lpstr>Reasons for Programs to be Interoperable</vt:lpstr>
      <vt:lpstr>How do we speak the same language?</vt:lpstr>
      <vt:lpstr>Slide 6</vt:lpstr>
      <vt:lpstr>Slide 7</vt:lpstr>
      <vt:lpstr>Slide 8</vt:lpstr>
      <vt:lpstr>DEM based protocol</vt:lpstr>
      <vt:lpstr>DEM based protocol</vt:lpstr>
      <vt:lpstr>Slide 11</vt:lpstr>
      <vt:lpstr>Slide 12</vt:lpstr>
      <vt:lpstr>Slide 13</vt:lpstr>
      <vt:lpstr>Slide 14</vt:lpstr>
      <vt:lpstr>Slide 15</vt:lpstr>
      <vt:lpstr>Slide 16</vt:lpstr>
      <vt:lpstr>Slide 17</vt:lpstr>
      <vt:lpstr>Slide 18</vt:lpstr>
      <vt:lpstr>CHaMP’s spatial-temporal design: the basics</vt:lpstr>
      <vt:lpstr>CHaMP’s Design Objectives</vt:lpstr>
      <vt:lpstr>Slide 21</vt:lpstr>
      <vt:lpstr>Organizing Variation</vt:lpstr>
      <vt:lpstr>Design Conundrum:   Balancing sites</vt:lpstr>
      <vt:lpstr>CHaMP’s design balance</vt:lpstr>
      <vt:lpstr>Role of annual sites</vt:lpstr>
      <vt:lpstr>Role of 3 yr panel sites</vt:lpstr>
      <vt:lpstr>CHaMP site stratification:  Valley Class</vt:lpstr>
      <vt:lpstr>CHaMP’s spatial-temporal design: the basics</vt:lpstr>
      <vt:lpstr>Randomization Why can’t I add my sites?</vt:lpstr>
      <vt:lpstr>Slide 30</vt:lpstr>
      <vt:lpstr>Slide 31</vt:lpstr>
      <vt:lpstr>Slide 32</vt:lpstr>
      <vt:lpstr>Slide 33</vt:lpstr>
      <vt:lpstr>Slide 34</vt:lpstr>
      <vt:lpstr>Slide 35</vt:lpstr>
      <vt:lpstr>Slide 36</vt:lpstr>
      <vt:lpstr>Summary Products</vt:lpstr>
      <vt:lpstr>CHaMP’s spatial-temporal design: the basics</vt:lpstr>
      <vt:lpstr>Competing Objectives/ Design Alteration Implications</vt:lpstr>
      <vt:lpstr>Slide 40</vt:lpstr>
      <vt:lpstr>Slide 41</vt:lpstr>
      <vt:lpstr>Natural landscape classes within CHaMP domain</vt:lpstr>
      <vt:lpstr>Slide 43</vt:lpstr>
      <vt:lpstr>CHaMP km within TRT domain</vt:lpstr>
      <vt:lpstr>CHaMP’s spatial-temporal design: the basics</vt:lpstr>
      <vt:lpstr>Slide 46</vt:lpstr>
      <vt:lpstr>CHaMP Metric Assessment</vt:lpstr>
      <vt:lpstr>CHaMP Metric Assessment</vt:lpstr>
      <vt:lpstr>CHaMP Metric Assessment Estimating Status and Trend</vt:lpstr>
      <vt:lpstr>Slide 50</vt:lpstr>
      <vt:lpstr>Slide 51</vt:lpstr>
      <vt:lpstr>CHaMP Metric Assessment</vt:lpstr>
      <vt:lpstr>Interoperability: Leveraging from PIBO and Other Programs</vt:lpstr>
      <vt:lpstr>Backup Slides</vt:lpstr>
      <vt:lpstr>Length, Width, and Volume Metrics</vt:lpstr>
      <vt:lpstr>Boulders, Cobbles, Gravel, etc.</vt:lpstr>
      <vt:lpstr>Volume and Area by Pools, Turbulent, and Non-Turbulent Zones</vt:lpstr>
      <vt:lpstr>Depth Profile, Gradient, and Sinuosity</vt:lpstr>
      <vt:lpstr>Slide 59</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2 - 09 - Review Study Designs and Metrics - Boyd Bouwes</dc:title>
  <dc:creator>marthaj</dc:creator>
  <cp:lastModifiedBy>SFR5</cp:lastModifiedBy>
  <cp:revision>91</cp:revision>
  <cp:lastPrinted>2014-02-18T16:47:33Z</cp:lastPrinted>
  <dcterms:created xsi:type="dcterms:W3CDTF">2014-02-18T15:57:48Z</dcterms:created>
  <dcterms:modified xsi:type="dcterms:W3CDTF">2014-02-26T15:58:24Z</dcterms:modified>
</cp:coreProperties>
</file>