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
  </p:notesMasterIdLst>
  <p:handoutMasterIdLst>
    <p:handoutMasterId r:id="rId4"/>
  </p:handoutMasterIdLst>
  <p:sldIdLst>
    <p:sldId id="256" r:id="rId2"/>
  </p:sldIdLst>
  <p:sldSz cx="43891200" cy="32918400"/>
  <p:notesSz cx="9144000" cy="6858000"/>
  <p:defaultTextStyle>
    <a:defPPr>
      <a:defRPr lang="en-US"/>
    </a:defPPr>
    <a:lvl1pPr algn="l" rtl="0" fontAlgn="base">
      <a:spcBef>
        <a:spcPct val="50000"/>
      </a:spcBef>
      <a:spcAft>
        <a:spcPct val="0"/>
      </a:spcAft>
      <a:defRPr b="1" kern="1200">
        <a:solidFill>
          <a:schemeClr val="tx1"/>
        </a:solidFill>
        <a:latin typeface="Tahoma" pitchFamily="34" charset="0"/>
        <a:ea typeface="+mn-ea"/>
        <a:cs typeface="+mn-cs"/>
      </a:defRPr>
    </a:lvl1pPr>
    <a:lvl2pPr marL="505297" algn="l" rtl="0" fontAlgn="base">
      <a:spcBef>
        <a:spcPct val="50000"/>
      </a:spcBef>
      <a:spcAft>
        <a:spcPct val="0"/>
      </a:spcAft>
      <a:defRPr b="1" kern="1200">
        <a:solidFill>
          <a:schemeClr val="tx1"/>
        </a:solidFill>
        <a:latin typeface="Tahoma" pitchFamily="34" charset="0"/>
        <a:ea typeface="+mn-ea"/>
        <a:cs typeface="+mn-cs"/>
      </a:defRPr>
    </a:lvl2pPr>
    <a:lvl3pPr marL="1010595" algn="l" rtl="0" fontAlgn="base">
      <a:spcBef>
        <a:spcPct val="50000"/>
      </a:spcBef>
      <a:spcAft>
        <a:spcPct val="0"/>
      </a:spcAft>
      <a:defRPr b="1" kern="1200">
        <a:solidFill>
          <a:schemeClr val="tx1"/>
        </a:solidFill>
        <a:latin typeface="Tahoma" pitchFamily="34" charset="0"/>
        <a:ea typeface="+mn-ea"/>
        <a:cs typeface="+mn-cs"/>
      </a:defRPr>
    </a:lvl3pPr>
    <a:lvl4pPr marL="1515892" algn="l" rtl="0" fontAlgn="base">
      <a:spcBef>
        <a:spcPct val="50000"/>
      </a:spcBef>
      <a:spcAft>
        <a:spcPct val="0"/>
      </a:spcAft>
      <a:defRPr b="1" kern="1200">
        <a:solidFill>
          <a:schemeClr val="tx1"/>
        </a:solidFill>
        <a:latin typeface="Tahoma" pitchFamily="34" charset="0"/>
        <a:ea typeface="+mn-ea"/>
        <a:cs typeface="+mn-cs"/>
      </a:defRPr>
    </a:lvl4pPr>
    <a:lvl5pPr marL="2021190" algn="l" rtl="0" fontAlgn="base">
      <a:spcBef>
        <a:spcPct val="50000"/>
      </a:spcBef>
      <a:spcAft>
        <a:spcPct val="0"/>
      </a:spcAft>
      <a:defRPr b="1" kern="1200">
        <a:solidFill>
          <a:schemeClr val="tx1"/>
        </a:solidFill>
        <a:latin typeface="Tahoma" pitchFamily="34" charset="0"/>
        <a:ea typeface="+mn-ea"/>
        <a:cs typeface="+mn-cs"/>
      </a:defRPr>
    </a:lvl5pPr>
    <a:lvl6pPr marL="2526487" algn="l" defTabSz="1010595" rtl="0" eaLnBrk="1" latinLnBrk="0" hangingPunct="1">
      <a:defRPr b="1" kern="1200">
        <a:solidFill>
          <a:schemeClr val="tx1"/>
        </a:solidFill>
        <a:latin typeface="Tahoma" pitchFamily="34" charset="0"/>
        <a:ea typeface="+mn-ea"/>
        <a:cs typeface="+mn-cs"/>
      </a:defRPr>
    </a:lvl6pPr>
    <a:lvl7pPr marL="3031785" algn="l" defTabSz="1010595" rtl="0" eaLnBrk="1" latinLnBrk="0" hangingPunct="1">
      <a:defRPr b="1" kern="1200">
        <a:solidFill>
          <a:schemeClr val="tx1"/>
        </a:solidFill>
        <a:latin typeface="Tahoma" pitchFamily="34" charset="0"/>
        <a:ea typeface="+mn-ea"/>
        <a:cs typeface="+mn-cs"/>
      </a:defRPr>
    </a:lvl7pPr>
    <a:lvl8pPr marL="3537082" algn="l" defTabSz="1010595" rtl="0" eaLnBrk="1" latinLnBrk="0" hangingPunct="1">
      <a:defRPr b="1" kern="1200">
        <a:solidFill>
          <a:schemeClr val="tx1"/>
        </a:solidFill>
        <a:latin typeface="Tahoma" pitchFamily="34" charset="0"/>
        <a:ea typeface="+mn-ea"/>
        <a:cs typeface="+mn-cs"/>
      </a:defRPr>
    </a:lvl8pPr>
    <a:lvl9pPr marL="4042380" algn="l" defTabSz="1010595" rtl="0" eaLnBrk="1" latinLnBrk="0" hangingPunct="1">
      <a:defRPr b="1" kern="1200">
        <a:solidFill>
          <a:schemeClr val="tx1"/>
        </a:solidFill>
        <a:latin typeface="Tahom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wn, Michael" initials="BM" lastIdx="5" clrIdx="0"/>
  <p:cmAuthor id="1" name="aaron.voneschen"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80D"/>
    <a:srgbClr val="0B0B05"/>
    <a:srgbClr val="7F7F7F"/>
    <a:srgbClr val="D9C293"/>
    <a:srgbClr val="FFFFFF"/>
    <a:srgbClr val="004600"/>
    <a:srgbClr val="002200"/>
    <a:srgbClr val="003300"/>
    <a:srgbClr val="EAEAEA"/>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98225" autoAdjust="0"/>
  </p:normalViewPr>
  <p:slideViewPr>
    <p:cSldViewPr snapToGrid="0">
      <p:cViewPr>
        <p:scale>
          <a:sx n="20" d="100"/>
          <a:sy n="20" d="100"/>
        </p:scale>
        <p:origin x="-510" y="-360"/>
      </p:cViewPr>
      <p:guideLst>
        <p:guide orient="horz" pos="10271"/>
        <p:guide pos="13824"/>
      </p:guideLst>
    </p:cSldViewPr>
  </p:slideViewPr>
  <p:notesTextViewPr>
    <p:cViewPr>
      <p:scale>
        <a:sx n="100" d="100"/>
        <a:sy n="100" d="100"/>
      </p:scale>
      <p:origin x="0" y="0"/>
    </p:cViewPr>
  </p:notesTextViewPr>
  <p:notesViewPr>
    <p:cSldViewPr snapToGrid="0">
      <p:cViewPr varScale="1">
        <p:scale>
          <a:sx n="106" d="100"/>
          <a:sy n="106" d="100"/>
        </p:scale>
        <p:origin x="-696" y="-96"/>
      </p:cViewPr>
      <p:guideLst>
        <p:guide orient="horz" pos="2160"/>
        <p:guide pos="288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52584B4-3194-493A-A16A-22927F3CF94D}" type="datetimeFigureOut">
              <a:rPr lang="en-US" smtClean="0"/>
              <a:pPr/>
              <a:t>9/4/2013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5D01AC7-A06E-4A83-875C-F22DCA6449E5}" type="slidenum">
              <a:rPr lang="en-US" smtClean="0"/>
              <a:pPr/>
              <a:t>‹#›</a:t>
            </a:fld>
            <a:endParaRPr lang="en-US"/>
          </a:p>
        </p:txBody>
      </p:sp>
    </p:spTree>
    <p:extLst>
      <p:ext uri="{BB962C8B-B14F-4D97-AF65-F5344CB8AC3E}">
        <p14:creationId xmlns:p14="http://schemas.microsoft.com/office/powerpoint/2010/main" val="13503474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EF8BBB7-7D71-4B6F-BCC4-36D853941D5F}" type="datetimeFigureOut">
              <a:rPr lang="en-US" smtClean="0"/>
              <a:pPr/>
              <a:t>9/4/2013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84FA7EB4-A2E8-46FA-84B3-2827F2C0E01A}" type="slidenum">
              <a:rPr lang="en-US" smtClean="0"/>
              <a:pPr/>
              <a:t>‹#›</a:t>
            </a:fld>
            <a:endParaRPr lang="en-US"/>
          </a:p>
        </p:txBody>
      </p:sp>
    </p:spTree>
    <p:extLst>
      <p:ext uri="{BB962C8B-B14F-4D97-AF65-F5344CB8AC3E}">
        <p14:creationId xmlns:p14="http://schemas.microsoft.com/office/powerpoint/2010/main" val="434588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01647-2969-42B1-BAEA-4E7348FAC744}" type="slidenum">
              <a:rPr lang="en-US" smtClean="0"/>
              <a:pPr/>
              <a:t>‹#›</a:t>
            </a:fld>
            <a:endParaRPr lang="en-US"/>
          </a:p>
        </p:txBody>
      </p:sp>
    </p:spTree>
    <p:extLst>
      <p:ext uri="{BB962C8B-B14F-4D97-AF65-F5344CB8AC3E}">
        <p14:creationId xmlns:p14="http://schemas.microsoft.com/office/powerpoint/2010/main" val="5491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02D31-FC34-41F8-8A51-F1B2A8BAA056}" type="slidenum">
              <a:rPr lang="en-US" smtClean="0"/>
              <a:pPr/>
              <a:t>‹#›</a:t>
            </a:fld>
            <a:endParaRPr lang="en-US"/>
          </a:p>
        </p:txBody>
      </p:sp>
    </p:spTree>
    <p:extLst>
      <p:ext uri="{BB962C8B-B14F-4D97-AF65-F5344CB8AC3E}">
        <p14:creationId xmlns:p14="http://schemas.microsoft.com/office/powerpoint/2010/main" val="344714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DA05E-571D-41A9-A8DF-9F2CFDDE8C23}" type="slidenum">
              <a:rPr lang="en-US" smtClean="0"/>
              <a:pPr/>
              <a:t>‹#›</a:t>
            </a:fld>
            <a:endParaRPr lang="en-US"/>
          </a:p>
        </p:txBody>
      </p:sp>
    </p:spTree>
    <p:extLst>
      <p:ext uri="{BB962C8B-B14F-4D97-AF65-F5344CB8AC3E}">
        <p14:creationId xmlns:p14="http://schemas.microsoft.com/office/powerpoint/2010/main" val="3248197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393373" y="1482328"/>
            <a:ext cx="43094564" cy="6172200"/>
          </a:xfrm>
        </p:spPr>
        <p:txBody>
          <a:bodyPr/>
          <a:lstStyle/>
          <a:p>
            <a:r>
              <a:rPr lang="en-US" dirty="0" smtClean="0"/>
              <a:t>Click to edit Master title style</a:t>
            </a:r>
            <a:endParaRPr lang="en-US" dirty="0"/>
          </a:p>
        </p:txBody>
      </p:sp>
      <p:sp>
        <p:nvSpPr>
          <p:cNvPr id="3" name="Content Placeholder 2"/>
          <p:cNvSpPr>
            <a:spLocks noGrp="1"/>
          </p:cNvSpPr>
          <p:nvPr>
            <p:ph sz="quarter" idx="1"/>
          </p:nvPr>
        </p:nvSpPr>
        <p:spPr>
          <a:xfrm>
            <a:off x="2393374" y="8640368"/>
            <a:ext cx="21464155" cy="121336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4023783" y="8640368"/>
            <a:ext cx="21464155" cy="121336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393374" y="20945476"/>
            <a:ext cx="21464155" cy="121354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4023783" y="20945476"/>
            <a:ext cx="21464155" cy="121354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2DC48C7A-C93D-42A7-A528-3964CE01F7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B8C3C-0A1C-49A1-9C1C-7018F05CE929}" type="slidenum">
              <a:rPr lang="en-US" smtClean="0"/>
              <a:pPr/>
              <a:t>‹#›</a:t>
            </a:fld>
            <a:endParaRPr lang="en-US"/>
          </a:p>
        </p:txBody>
      </p:sp>
    </p:spTree>
    <p:extLst>
      <p:ext uri="{BB962C8B-B14F-4D97-AF65-F5344CB8AC3E}">
        <p14:creationId xmlns:p14="http://schemas.microsoft.com/office/powerpoint/2010/main" val="173986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797A-8772-439E-B80C-B0E72B0F588E}" type="slidenum">
              <a:rPr lang="en-US" smtClean="0"/>
              <a:pPr/>
              <a:t>‹#›</a:t>
            </a:fld>
            <a:endParaRPr lang="en-US"/>
          </a:p>
        </p:txBody>
      </p:sp>
    </p:spTree>
    <p:extLst>
      <p:ext uri="{BB962C8B-B14F-4D97-AF65-F5344CB8AC3E}">
        <p14:creationId xmlns:p14="http://schemas.microsoft.com/office/powerpoint/2010/main" val="28814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D1538-F050-4454-8C66-CCD96816DCB4}" type="slidenum">
              <a:rPr lang="en-US" smtClean="0"/>
              <a:pPr/>
              <a:t>‹#›</a:t>
            </a:fld>
            <a:endParaRPr lang="en-US"/>
          </a:p>
        </p:txBody>
      </p:sp>
    </p:spTree>
    <p:extLst>
      <p:ext uri="{BB962C8B-B14F-4D97-AF65-F5344CB8AC3E}">
        <p14:creationId xmlns:p14="http://schemas.microsoft.com/office/powerpoint/2010/main" val="137410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3CABC-AA74-48E3-9C2D-B01137543F7F}" type="slidenum">
              <a:rPr lang="en-US" smtClean="0"/>
              <a:pPr/>
              <a:t>‹#›</a:t>
            </a:fld>
            <a:endParaRPr lang="en-US"/>
          </a:p>
        </p:txBody>
      </p:sp>
    </p:spTree>
    <p:extLst>
      <p:ext uri="{BB962C8B-B14F-4D97-AF65-F5344CB8AC3E}">
        <p14:creationId xmlns:p14="http://schemas.microsoft.com/office/powerpoint/2010/main" val="116378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35631-9C4D-49A2-A2AB-1E24F6138FD0}" type="slidenum">
              <a:rPr lang="en-US" smtClean="0"/>
              <a:pPr/>
              <a:t>‹#›</a:t>
            </a:fld>
            <a:endParaRPr lang="en-US"/>
          </a:p>
        </p:txBody>
      </p:sp>
    </p:spTree>
    <p:extLst>
      <p:ext uri="{BB962C8B-B14F-4D97-AF65-F5344CB8AC3E}">
        <p14:creationId xmlns:p14="http://schemas.microsoft.com/office/powerpoint/2010/main" val="298394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B2076-ED3A-4584-B852-18BC122F95E7}" type="slidenum">
              <a:rPr lang="en-US" smtClean="0"/>
              <a:pPr/>
              <a:t>‹#›</a:t>
            </a:fld>
            <a:endParaRPr lang="en-US"/>
          </a:p>
        </p:txBody>
      </p:sp>
    </p:spTree>
    <p:extLst>
      <p:ext uri="{BB962C8B-B14F-4D97-AF65-F5344CB8AC3E}">
        <p14:creationId xmlns:p14="http://schemas.microsoft.com/office/powerpoint/2010/main" val="38383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85C9B-55CF-4082-ABAF-40BAEC2D5B2A}" type="slidenum">
              <a:rPr lang="en-US" smtClean="0"/>
              <a:pPr/>
              <a:t>‹#›</a:t>
            </a:fld>
            <a:endParaRPr lang="en-US"/>
          </a:p>
        </p:txBody>
      </p:sp>
    </p:spTree>
    <p:extLst>
      <p:ext uri="{BB962C8B-B14F-4D97-AF65-F5344CB8AC3E}">
        <p14:creationId xmlns:p14="http://schemas.microsoft.com/office/powerpoint/2010/main" val="313939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FD7DF-6554-49B7-BF97-57E8536C21B8}" type="slidenum">
              <a:rPr lang="en-US" smtClean="0"/>
              <a:pPr/>
              <a:t>‹#›</a:t>
            </a:fld>
            <a:endParaRPr lang="en-US"/>
          </a:p>
        </p:txBody>
      </p:sp>
    </p:spTree>
    <p:extLst>
      <p:ext uri="{BB962C8B-B14F-4D97-AF65-F5344CB8AC3E}">
        <p14:creationId xmlns:p14="http://schemas.microsoft.com/office/powerpoint/2010/main" val="284448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33FCBF19-DCC6-4CA2-BAD3-8BB9A79E683B}" type="slidenum">
              <a:rPr lang="en-US" smtClean="0"/>
              <a:pPr/>
              <a:t>‹#›</a:t>
            </a:fld>
            <a:endParaRPr lang="en-US"/>
          </a:p>
        </p:txBody>
      </p:sp>
    </p:spTree>
    <p:extLst>
      <p:ext uri="{BB962C8B-B14F-4D97-AF65-F5344CB8AC3E}">
        <p14:creationId xmlns:p14="http://schemas.microsoft.com/office/powerpoint/2010/main" val="15719941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4.png"/><Relationship Id="rId3" Type="http://schemas.openxmlformats.org/officeDocument/2006/relationships/image" Target="../media/image1.gif"/><Relationship Id="rId21" Type="http://schemas.openxmlformats.org/officeDocument/2006/relationships/image" Target="../media/image17.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3.jpe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11.jpeg"/><Relationship Id="rId23"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15.jpeg"/><Relationship Id="rId4" Type="http://schemas.openxmlformats.org/officeDocument/2006/relationships/image" Target="../media/image2.png"/><Relationship Id="rId9" Type="http://schemas.openxmlformats.org/officeDocument/2006/relationships/image" Target="../media/image6.jpeg"/><Relationship Id="rId14" Type="http://schemas.openxmlformats.org/officeDocument/2006/relationships/image" Target="../media/image10.gif"/><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ext Box 3971"/>
          <p:cNvSpPr txBox="1">
            <a:spLocks noChangeArrowheads="1"/>
          </p:cNvSpPr>
          <p:nvPr/>
        </p:nvSpPr>
        <p:spPr bwMode="auto">
          <a:xfrm>
            <a:off x="5502266" y="623540"/>
            <a:ext cx="32886668" cy="2446812"/>
          </a:xfrm>
          <a:prstGeom prst="rect">
            <a:avLst/>
          </a:prstGeom>
          <a:noFill/>
          <a:ln w="9525" algn="ctr">
            <a:noFill/>
            <a:miter lim="800000"/>
            <a:headEnd/>
            <a:tailEnd/>
          </a:ln>
        </p:spPr>
        <p:txBody>
          <a:bodyPr wrap="square" lIns="91429" tIns="45714" rIns="91429" bIns="45714">
            <a:spAutoFit/>
          </a:bodyPr>
          <a:lstStyle/>
          <a:p>
            <a:pPr algn="ctr"/>
            <a:r>
              <a:rPr lang="en-US" sz="7200" dirty="0" smtClean="0"/>
              <a:t>Ocean Salmon Monitoring and Management Project</a:t>
            </a:r>
          </a:p>
          <a:p>
            <a:pPr algn="ctr"/>
            <a:r>
              <a:rPr lang="en-US" sz="5400" b="0" dirty="0" smtClean="0"/>
              <a:t>California Department of Fish &amp; Wildlife, Marine Region</a:t>
            </a:r>
            <a:endParaRPr lang="en-US" sz="5400" b="0" dirty="0"/>
          </a:p>
        </p:txBody>
      </p:sp>
      <p:cxnSp>
        <p:nvCxnSpPr>
          <p:cNvPr id="1037" name="Straight Connector 19"/>
          <p:cNvCxnSpPr>
            <a:cxnSpLocks noChangeShapeType="1"/>
          </p:cNvCxnSpPr>
          <p:nvPr/>
        </p:nvCxnSpPr>
        <p:spPr bwMode="auto">
          <a:xfrm>
            <a:off x="11743459" y="3452220"/>
            <a:ext cx="23608145" cy="257175"/>
          </a:xfrm>
          <a:prstGeom prst="line">
            <a:avLst/>
          </a:prstGeom>
          <a:noFill/>
          <a:ln w="9525" algn="ctr">
            <a:noFill/>
            <a:round/>
            <a:headEnd/>
            <a:tailEnd/>
          </a:ln>
        </p:spPr>
      </p:cxnSp>
      <p:cxnSp>
        <p:nvCxnSpPr>
          <p:cNvPr id="1038" name="Straight Connector 29"/>
          <p:cNvCxnSpPr>
            <a:cxnSpLocks noChangeShapeType="1"/>
          </p:cNvCxnSpPr>
          <p:nvPr/>
        </p:nvCxnSpPr>
        <p:spPr bwMode="auto">
          <a:xfrm flipV="1">
            <a:off x="782782" y="3433390"/>
            <a:ext cx="42325637" cy="7400"/>
          </a:xfrm>
          <a:prstGeom prst="line">
            <a:avLst/>
          </a:prstGeom>
          <a:ln>
            <a:solidFill>
              <a:schemeClr val="tx2"/>
            </a:solidFill>
            <a:headEnd/>
            <a:tailEnd/>
          </a:ln>
        </p:spPr>
        <p:style>
          <a:lnRef idx="3">
            <a:schemeClr val="accent4"/>
          </a:lnRef>
          <a:fillRef idx="0">
            <a:schemeClr val="accent4"/>
          </a:fillRef>
          <a:effectRef idx="2">
            <a:schemeClr val="accent4"/>
          </a:effectRef>
          <a:fontRef idx="minor">
            <a:schemeClr val="tx1"/>
          </a:fontRef>
        </p:style>
      </p:cxnSp>
      <p:sp>
        <p:nvSpPr>
          <p:cNvPr id="1041" name="Text Box 133"/>
          <p:cNvSpPr txBox="1">
            <a:spLocks noChangeArrowheads="1"/>
          </p:cNvSpPr>
          <p:nvPr/>
        </p:nvSpPr>
        <p:spPr bwMode="auto">
          <a:xfrm>
            <a:off x="14927286" y="3709396"/>
            <a:ext cx="13807440" cy="28580354"/>
          </a:xfrm>
          <a:prstGeom prst="rect">
            <a:avLst/>
          </a:prstGeom>
          <a:noFill/>
          <a:ln w="9525" algn="ctr">
            <a:noFill/>
            <a:miter lim="800000"/>
            <a:headEnd/>
            <a:tailEnd/>
          </a:ln>
        </p:spPr>
        <p:txBody>
          <a:bodyPr lIns="91429" tIns="45714" rIns="91429" bIns="45714"/>
          <a:lstStyle/>
          <a:p>
            <a:pPr algn="ctr">
              <a:spcBef>
                <a:spcPts val="1200"/>
              </a:spcBef>
            </a:pPr>
            <a:r>
              <a:rPr lang="en-US" sz="4000" dirty="0"/>
              <a:t>Central Valley Support</a:t>
            </a:r>
          </a:p>
          <a:p>
            <a:pPr marL="457200" lvl="0" indent="-457200">
              <a:spcBef>
                <a:spcPts val="1200"/>
              </a:spcBef>
              <a:buFont typeface="Arial" pitchFamily="34" charset="0"/>
              <a:buChar char="•"/>
            </a:pPr>
            <a:r>
              <a:rPr lang="en-US" sz="2800" b="0" dirty="0"/>
              <a:t>Project staff assist sampling returning spawners at several Central Valley hatcheries</a:t>
            </a:r>
          </a:p>
          <a:p>
            <a:pPr marL="457200" lvl="0" indent="-457200">
              <a:spcBef>
                <a:spcPts val="1200"/>
              </a:spcBef>
              <a:buFont typeface="Arial" pitchFamily="34" charset="0"/>
              <a:buChar char="•"/>
            </a:pPr>
            <a:r>
              <a:rPr lang="en-US" sz="2800" b="0" dirty="0" smtClean="0"/>
              <a:t>Project staff </a:t>
            </a:r>
            <a:r>
              <a:rPr lang="en-US" sz="2800" b="0" dirty="0"/>
              <a:t>collect scale samples from returning Chinook for age structure analyses and heads are collected from all adipose fin-clipped salmon for coded-wire tag recovery and scale-age validation</a:t>
            </a:r>
          </a:p>
          <a:p>
            <a:pPr marL="457200" lvl="0" indent="-457200">
              <a:spcBef>
                <a:spcPts val="1200"/>
              </a:spcBef>
              <a:buFont typeface="Arial" pitchFamily="34" charset="0"/>
              <a:buChar char="•"/>
            </a:pPr>
            <a:r>
              <a:rPr lang="en-US" sz="2800" b="0" dirty="0"/>
              <a:t>During years of low Chinook abundance, Project staff conduct real-time coded-wire tag </a:t>
            </a:r>
            <a:r>
              <a:rPr lang="en-US" sz="2800" b="0" dirty="0" smtClean="0"/>
              <a:t>analyses </a:t>
            </a:r>
            <a:r>
              <a:rPr lang="en-US" sz="2800" b="0" dirty="0"/>
              <a:t>of returning spawners for broodstock selection in order to preserve the genetic integrity of different stocks and increase the available </a:t>
            </a:r>
            <a:r>
              <a:rPr lang="en-US" sz="2800" b="0" dirty="0" smtClean="0"/>
              <a:t>broodstock</a:t>
            </a:r>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a:p>
          <a:p>
            <a:pPr algn="ctr">
              <a:spcBef>
                <a:spcPts val="1200"/>
              </a:spcBef>
            </a:pPr>
            <a:r>
              <a:rPr lang="en-US" sz="4000" dirty="0" smtClean="0"/>
              <a:t>Coded-Wire </a:t>
            </a:r>
            <a:r>
              <a:rPr lang="en-US" sz="4000" dirty="0"/>
              <a:t>Tag Processing and Analysis</a:t>
            </a:r>
          </a:p>
          <a:p>
            <a:pPr marL="457200" lvl="0" indent="-457200">
              <a:spcBef>
                <a:spcPts val="1200"/>
              </a:spcBef>
              <a:buFont typeface="Arial" pitchFamily="34" charset="0"/>
              <a:buChar char="•"/>
            </a:pPr>
            <a:r>
              <a:rPr lang="en-US" sz="2800" b="0" dirty="0"/>
              <a:t>In 2006, a Constant Fractional Marking program was initiated to increase the coded-wire tag rate of hatchery produced fall Chinook and tag each release group representatively; at least 25% of all fall Chinook produced in California’s hatcheries are adipose fin-clipped and implanted with a microscopic (≤1 mm) coded-wire tag which includes a unique code that provides release information</a:t>
            </a:r>
          </a:p>
          <a:p>
            <a:pPr marL="457200" lvl="0" indent="-457200">
              <a:spcBef>
                <a:spcPts val="1200"/>
              </a:spcBef>
              <a:buFont typeface="Arial" pitchFamily="34" charset="0"/>
              <a:buChar char="•"/>
            </a:pPr>
            <a:r>
              <a:rPr lang="en-US" sz="2800" b="0" dirty="0"/>
              <a:t>The Project’s laboratory now manually extracts, reads under a microscope, and validates coded-wire tags from over 30,000 ocean-caught adipose fin-clipped salmon and nearly </a:t>
            </a:r>
            <a:r>
              <a:rPr lang="en-US" sz="2800" b="0" dirty="0" smtClean="0"/>
              <a:t>20,000 </a:t>
            </a:r>
            <a:r>
              <a:rPr lang="en-US" sz="2800" b="0" dirty="0"/>
              <a:t>Central Valley Chinook annually</a:t>
            </a:r>
          </a:p>
          <a:p>
            <a:pPr marL="457200" lvl="0" indent="-457200">
              <a:spcBef>
                <a:spcPts val="1200"/>
              </a:spcBef>
              <a:buFont typeface="Arial" pitchFamily="34" charset="0"/>
              <a:buChar char="•"/>
            </a:pPr>
            <a:r>
              <a:rPr lang="en-US" sz="2800" b="0" dirty="0"/>
              <a:t>An additional 20,000 Central Valley coded-wire tags are processed annually at a separate state lab with Project staff providing data validation, management, and analysis </a:t>
            </a:r>
          </a:p>
          <a:p>
            <a:pPr marL="457200" lvl="0" indent="-457200">
              <a:spcBef>
                <a:spcPts val="1200"/>
              </a:spcBef>
              <a:buFont typeface="Arial" pitchFamily="34" charset="0"/>
              <a:buChar char="•"/>
            </a:pPr>
            <a:r>
              <a:rPr lang="en-US" sz="2800" b="0" dirty="0"/>
              <a:t>Coded-wire tag recovery information, combined with harvest and effort estimates by time, </a:t>
            </a:r>
            <a:r>
              <a:rPr lang="en-US" sz="2800" b="0" dirty="0" smtClean="0"/>
              <a:t>management area</a:t>
            </a:r>
            <a:r>
              <a:rPr lang="en-US" sz="2800" b="0" dirty="0"/>
              <a:t>, and fishery, provide biologists and fishery managers with the information needed to design fishing seasons that allow harvest of abundant stocks while protecting weaker stocks</a:t>
            </a:r>
          </a:p>
          <a:p>
            <a:pPr marL="457200" lvl="0" indent="-457200">
              <a:spcBef>
                <a:spcPts val="1200"/>
              </a:spcBef>
              <a:buFont typeface="Arial" pitchFamily="34" charset="0"/>
              <a:buChar char="•"/>
            </a:pPr>
            <a:r>
              <a:rPr lang="en-US" sz="2800" b="0" dirty="0" smtClean="0"/>
              <a:t>Project biologists </a:t>
            </a:r>
            <a:r>
              <a:rPr lang="en-US" sz="2800" b="0" dirty="0"/>
              <a:t>determine the contribution and stray rates of hatchery and natural-origin Chinook returning to spawn in the Central Valley and Klamath-Trinity basins, and evaluate hatchery release strategies</a:t>
            </a:r>
          </a:p>
          <a:p>
            <a:pPr marL="457200" lvl="0" indent="-457200">
              <a:spcBef>
                <a:spcPts val="1200"/>
              </a:spcBef>
              <a:buFont typeface="Arial" pitchFamily="34" charset="0"/>
              <a:buChar char="•"/>
            </a:pPr>
            <a:r>
              <a:rPr lang="en-US" sz="2800" b="0" dirty="0"/>
              <a:t>Each year, Project staff upload statewide ocean and inland coded-wire tag recovery and associated catch-sample data to the Regional Mark Processing Center, a coast-wide centralized public data warehouse maintained by the Pacific States Marine Fisheries Commission</a:t>
            </a:r>
          </a:p>
        </p:txBody>
      </p:sp>
      <p:sp>
        <p:nvSpPr>
          <p:cNvPr id="1030" name="Rectangle 135"/>
          <p:cNvSpPr>
            <a:spLocks noChangeArrowheads="1"/>
          </p:cNvSpPr>
          <p:nvPr/>
        </p:nvSpPr>
        <p:spPr bwMode="auto">
          <a:xfrm>
            <a:off x="463146" y="3709395"/>
            <a:ext cx="13807440" cy="28580355"/>
          </a:xfrm>
          <a:prstGeom prst="rect">
            <a:avLst/>
          </a:prstGeom>
          <a:noFill/>
          <a:ln w="9525" algn="ctr">
            <a:noFill/>
            <a:miter lim="800000"/>
            <a:headEnd/>
            <a:tailEnd/>
          </a:ln>
        </p:spPr>
        <p:txBody>
          <a:bodyPr lIns="91429" tIns="45714" rIns="91429" bIns="45714"/>
          <a:lstStyle/>
          <a:p>
            <a:pPr algn="ctr">
              <a:spcBef>
                <a:spcPts val="1200"/>
              </a:spcBef>
            </a:pPr>
            <a:r>
              <a:rPr lang="en-US" sz="4000" dirty="0"/>
              <a:t>Project Overview</a:t>
            </a:r>
          </a:p>
          <a:p>
            <a:pPr>
              <a:spcBef>
                <a:spcPts val="1200"/>
              </a:spcBef>
            </a:pPr>
            <a:r>
              <a:rPr lang="en-US" sz="2800" b="0" dirty="0"/>
              <a:t>	The Ocean Salmon Project (Project) provides fishery-dependent and fishery-independent data needed for the management of ocean, river, and tribal salmon fisheries.  The </a:t>
            </a:r>
            <a:r>
              <a:rPr lang="en-US" sz="2800" b="0" dirty="0" smtClean="0"/>
              <a:t>Project </a:t>
            </a:r>
            <a:r>
              <a:rPr lang="en-US" sz="2800" b="0" dirty="0"/>
              <a:t>produces annual estimates of ocean salmon harvest, fishery effort, ocean abundances, and fishery impacts on salmon stocks of special concern (ESA-listed stocks) and those managed by the Pacific Fishery Management Council and the California Fish and Game Commission.  These stocks include fall Chinook (</a:t>
            </a:r>
            <a:r>
              <a:rPr lang="en-US" sz="2800" b="0" i="1" dirty="0"/>
              <a:t>Oncorhynchus tshawytscha</a:t>
            </a:r>
            <a:r>
              <a:rPr lang="en-US" sz="2800" b="0" dirty="0"/>
              <a:t>) from the Klamath-Trinity basin, Central Valley, and coastal rivers; spring and winter Chinook from the Central Valley; and coho (</a:t>
            </a:r>
            <a:r>
              <a:rPr lang="en-US" sz="2800" b="0" i="1" dirty="0" smtClean="0"/>
              <a:t>O. </a:t>
            </a:r>
            <a:r>
              <a:rPr lang="en-US" sz="2800" b="0" i="1" dirty="0"/>
              <a:t>kisutch</a:t>
            </a:r>
            <a:r>
              <a:rPr lang="en-US" sz="2800" b="0" dirty="0"/>
              <a:t>) statewide.  Project biologists collaborate with other department, state, federal, and tribal salmon projects and provide technical assistance to the Pacific States Marine Fisheries Commission, the Pacific Fishery Management Council, the California Fish and Game Commission, non-governmental organizations, academia, and California constituents.  </a:t>
            </a:r>
            <a:endParaRPr lang="en-US" sz="2800" b="0" dirty="0" smtClean="0"/>
          </a:p>
          <a:p>
            <a:pPr>
              <a:spcBef>
                <a:spcPts val="1200"/>
              </a:spcBef>
            </a:pPr>
            <a:endParaRPr lang="en-US" sz="2800" b="0" dirty="0"/>
          </a:p>
          <a:p>
            <a:pPr algn="ctr">
              <a:spcBef>
                <a:spcPts val="1200"/>
              </a:spcBef>
            </a:pPr>
            <a:r>
              <a:rPr lang="en-US" sz="4000" dirty="0"/>
              <a:t>Ocean Fisheries Monitoring</a:t>
            </a:r>
          </a:p>
          <a:p>
            <a:pPr marL="457200" lvl="0" indent="-457200">
              <a:spcBef>
                <a:spcPts val="1200"/>
              </a:spcBef>
              <a:buFont typeface="Arial" pitchFamily="34" charset="0"/>
              <a:buChar char="•"/>
            </a:pPr>
            <a:r>
              <a:rPr lang="en-US" sz="2800" b="0" dirty="0"/>
              <a:t>The Project has two primary objectives: 1) estimate total salmon </a:t>
            </a:r>
            <a:r>
              <a:rPr lang="en-US" sz="2800" b="0" dirty="0" smtClean="0"/>
              <a:t>harvest and </a:t>
            </a:r>
            <a:r>
              <a:rPr lang="en-US" sz="2800" b="0" dirty="0"/>
              <a:t>fishing effort by management area and half month period for commercial and recreational ocean salmon fisheries, and 2) assess the contributions of important salmon stocks to these fisheries by time and </a:t>
            </a:r>
            <a:r>
              <a:rPr lang="en-US" sz="2800" b="0" dirty="0" smtClean="0"/>
              <a:t>management area</a:t>
            </a:r>
            <a:endParaRPr lang="en-US" sz="2800" b="0" dirty="0"/>
          </a:p>
          <a:p>
            <a:pPr marL="457200" lvl="0" indent="-457200">
              <a:spcBef>
                <a:spcPts val="1200"/>
              </a:spcBef>
              <a:buFont typeface="Arial" pitchFamily="34" charset="0"/>
              <a:buChar char="•"/>
            </a:pPr>
            <a:r>
              <a:rPr lang="en-US" sz="2800" b="0" dirty="0"/>
              <a:t>A minimum of 20% of all ocean salmon fisheries are dockside sampled</a:t>
            </a:r>
          </a:p>
          <a:p>
            <a:pPr marL="962497" lvl="1" indent="-457200">
              <a:spcBef>
                <a:spcPts val="1200"/>
              </a:spcBef>
              <a:buFont typeface="Arial" pitchFamily="34" charset="0"/>
              <a:buChar char="•"/>
            </a:pPr>
            <a:r>
              <a:rPr lang="en-US" sz="2800" b="0" dirty="0"/>
              <a:t>Commercial: ≥20% of all salmon pounds by time and </a:t>
            </a:r>
            <a:r>
              <a:rPr lang="en-US" sz="2800" b="0" dirty="0" smtClean="0"/>
              <a:t>management area</a:t>
            </a:r>
            <a:endParaRPr lang="en-US" sz="2800" b="0" dirty="0"/>
          </a:p>
          <a:p>
            <a:pPr marL="962497" lvl="1" indent="-457200">
              <a:spcBef>
                <a:spcPts val="1200"/>
              </a:spcBef>
              <a:buFont typeface="Arial" pitchFamily="34" charset="0"/>
              <a:buChar char="•"/>
            </a:pPr>
            <a:r>
              <a:rPr lang="en-US" sz="2800" b="0" dirty="0"/>
              <a:t>Recreational: ≥20% of all salmon-targeting trips (charter and party boats) or available fishing days (private skiffs) by time and </a:t>
            </a:r>
            <a:r>
              <a:rPr lang="en-US" sz="2800" b="0" dirty="0" smtClean="0"/>
              <a:t>management area</a:t>
            </a:r>
            <a:endParaRPr lang="en-US" sz="2800" b="0" dirty="0"/>
          </a:p>
          <a:p>
            <a:pPr marL="457200" lvl="0" indent="-457200">
              <a:spcBef>
                <a:spcPts val="1200"/>
              </a:spcBef>
              <a:buFont typeface="Arial" pitchFamily="34" charset="0"/>
              <a:buChar char="•"/>
            </a:pPr>
            <a:r>
              <a:rPr lang="en-US" sz="2800" b="0" dirty="0"/>
              <a:t>Field staff measure and collect the heads from all adipose fin-clipped salmon (indicating the presence of a coded-wire tag) observed during sampling, and also collect other biological data, including fin clips for genetic analysis and scales for untagged-stock age structure, as </a:t>
            </a:r>
            <a:r>
              <a:rPr lang="en-US" sz="2800" b="0" dirty="0" smtClean="0"/>
              <a:t>needed</a:t>
            </a:r>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lvl="0">
              <a:spcBef>
                <a:spcPts val="1200"/>
              </a:spcBef>
            </a:pPr>
            <a:endParaRPr lang="en-US" sz="2800" b="0" dirty="0" smtClean="0"/>
          </a:p>
          <a:p>
            <a:pPr algn="ctr">
              <a:spcBef>
                <a:spcPts val="1200"/>
              </a:spcBef>
            </a:pPr>
            <a:endParaRPr lang="en-US" sz="3600" b="0" dirty="0" smtClean="0"/>
          </a:p>
        </p:txBody>
      </p:sp>
      <p:sp>
        <p:nvSpPr>
          <p:cNvPr id="1033" name="Text Box 288"/>
          <p:cNvSpPr txBox="1">
            <a:spLocks noChangeArrowheads="1"/>
          </p:cNvSpPr>
          <p:nvPr/>
        </p:nvSpPr>
        <p:spPr bwMode="auto">
          <a:xfrm>
            <a:off x="29391425" y="3709396"/>
            <a:ext cx="13807440" cy="28580353"/>
          </a:xfrm>
          <a:prstGeom prst="rect">
            <a:avLst/>
          </a:prstGeom>
          <a:noFill/>
          <a:ln w="9525">
            <a:noFill/>
            <a:miter lim="800000"/>
            <a:headEnd/>
            <a:tailEnd/>
          </a:ln>
        </p:spPr>
        <p:txBody>
          <a:bodyPr lIns="91429" tIns="45714" rIns="91429" bIns="45714"/>
          <a:lstStyle/>
          <a:p>
            <a:pPr algn="ctr">
              <a:spcBef>
                <a:spcPts val="1200"/>
              </a:spcBef>
            </a:pPr>
            <a:r>
              <a:rPr lang="en-US" sz="4000" dirty="0"/>
              <a:t>Central Valley Scale Aging</a:t>
            </a:r>
          </a:p>
          <a:p>
            <a:pPr marL="457200" lvl="0" indent="-457200">
              <a:spcBef>
                <a:spcPts val="1200"/>
              </a:spcBef>
              <a:buFont typeface="Arial" pitchFamily="34" charset="0"/>
              <a:buChar char="•"/>
            </a:pPr>
            <a:r>
              <a:rPr lang="en-US" sz="2800" b="0" dirty="0"/>
              <a:t>Age-specific escapement data allow for cohort reconstruction which may result in more reliable forecasts of ocean abundance, fishery harvest, and expected spawning </a:t>
            </a:r>
            <a:r>
              <a:rPr lang="en-US" sz="2800" b="0" dirty="0" smtClean="0"/>
              <a:t>escapement</a:t>
            </a:r>
            <a:endParaRPr lang="en-US" sz="2800" b="0" dirty="0"/>
          </a:p>
          <a:p>
            <a:pPr marL="457200" lvl="0" indent="-457200">
              <a:spcBef>
                <a:spcPts val="1200"/>
              </a:spcBef>
              <a:buFont typeface="Arial" pitchFamily="34" charset="0"/>
              <a:buChar char="•"/>
            </a:pPr>
            <a:r>
              <a:rPr lang="en-US" sz="2800" b="0" dirty="0"/>
              <a:t>Age-specific data for Klamath-Trinity fall Chinook have been available for decades, but lacking for Central Valley Chinook, limiting scientific understanding of these stocks</a:t>
            </a:r>
          </a:p>
          <a:p>
            <a:pPr marL="457200" lvl="0" indent="-457200">
              <a:spcBef>
                <a:spcPts val="1200"/>
              </a:spcBef>
              <a:buFont typeface="Arial" pitchFamily="34" charset="0"/>
              <a:buChar char="•"/>
            </a:pPr>
            <a:r>
              <a:rPr lang="en-US" sz="2800" b="0" dirty="0"/>
              <a:t>An annual standardized Central Valley scale collection program was initiated in 2006 to allow for age-specific spawning escapement estimates by stock</a:t>
            </a:r>
          </a:p>
          <a:p>
            <a:pPr marL="457200" lvl="0" indent="-457200">
              <a:spcBef>
                <a:spcPts val="1200"/>
              </a:spcBef>
              <a:buFont typeface="Arial" pitchFamily="34" charset="0"/>
              <a:buChar char="•"/>
            </a:pPr>
            <a:r>
              <a:rPr lang="en-US" sz="2800" b="0" dirty="0"/>
              <a:t>Central Valley scale samples are aged and validated with coded-wire tag information using state of the art digital imaging techniques along with computer aided data storage and retrieval </a:t>
            </a:r>
            <a:r>
              <a:rPr lang="en-US" sz="2800" b="0" dirty="0" smtClean="0"/>
              <a:t>methods</a:t>
            </a:r>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smtClean="0"/>
          </a:p>
          <a:p>
            <a:pPr marL="457200" lvl="0" indent="-457200">
              <a:spcBef>
                <a:spcPts val="1200"/>
              </a:spcBef>
              <a:buFont typeface="Arial" pitchFamily="34" charset="0"/>
              <a:buChar char="•"/>
            </a:pPr>
            <a:endParaRPr lang="en-US" sz="2800" b="0" dirty="0"/>
          </a:p>
          <a:p>
            <a:pPr marL="457200" lvl="0" indent="-457200">
              <a:spcBef>
                <a:spcPts val="1200"/>
              </a:spcBef>
              <a:buFont typeface="Arial" pitchFamily="34" charset="0"/>
              <a:buChar char="•"/>
            </a:pPr>
            <a:endParaRPr lang="en-US" sz="2800" b="0" dirty="0"/>
          </a:p>
          <a:p>
            <a:pPr algn="ctr">
              <a:spcBef>
                <a:spcPts val="1200"/>
              </a:spcBef>
            </a:pPr>
            <a:endParaRPr lang="en-US" sz="2000" dirty="0" smtClean="0"/>
          </a:p>
          <a:p>
            <a:pPr algn="ctr">
              <a:spcBef>
                <a:spcPts val="1200"/>
              </a:spcBef>
            </a:pPr>
            <a:r>
              <a:rPr lang="en-US" sz="4000" dirty="0" smtClean="0"/>
              <a:t>Fisheries </a:t>
            </a:r>
            <a:r>
              <a:rPr lang="en-US" sz="4000" dirty="0"/>
              <a:t>Management</a:t>
            </a:r>
          </a:p>
          <a:p>
            <a:pPr marL="457200" lvl="0" indent="-457200">
              <a:spcBef>
                <a:spcPts val="1200"/>
              </a:spcBef>
              <a:buFont typeface="Arial" pitchFamily="34" charset="0"/>
              <a:buChar char="•"/>
            </a:pPr>
            <a:r>
              <a:rPr lang="en-US" sz="2800" b="0" dirty="0"/>
              <a:t>Total and age-specific ocean and river harvest, fishery effort, spawning escapement, and associated coded-wire tag data collected and maintained by Project staff provide the scientific basis for fishery management </a:t>
            </a:r>
            <a:r>
              <a:rPr lang="en-US" sz="2800" b="0" dirty="0" smtClean="0"/>
              <a:t>decisions</a:t>
            </a:r>
            <a:endParaRPr lang="en-US" sz="2800" b="0" dirty="0"/>
          </a:p>
          <a:p>
            <a:pPr marL="457200" lvl="0" indent="-457200">
              <a:spcBef>
                <a:spcPts val="1200"/>
              </a:spcBef>
              <a:buFont typeface="Arial" pitchFamily="34" charset="0"/>
              <a:buChar char="•"/>
            </a:pPr>
            <a:r>
              <a:rPr lang="en-US" sz="2800" b="0" dirty="0"/>
              <a:t>Project staff use data to evaluate salmon </a:t>
            </a:r>
            <a:r>
              <a:rPr lang="en-US" sz="2800" b="0" dirty="0" smtClean="0"/>
              <a:t>cohort reconstructions, </a:t>
            </a:r>
            <a:r>
              <a:rPr lang="en-US" sz="2800" b="0" dirty="0"/>
              <a:t>forecast Klamath River and Sacramento River fall Chinook </a:t>
            </a:r>
            <a:r>
              <a:rPr lang="en-US" sz="2800" b="0" dirty="0" smtClean="0"/>
              <a:t>ocean abundances, </a:t>
            </a:r>
            <a:r>
              <a:rPr lang="en-US" sz="2800" b="0" dirty="0"/>
              <a:t>and update </a:t>
            </a:r>
            <a:r>
              <a:rPr lang="en-US" sz="2800" b="0" dirty="0" smtClean="0"/>
              <a:t>multi-year ocean </a:t>
            </a:r>
            <a:r>
              <a:rPr lang="en-US" sz="2800" b="0" dirty="0"/>
              <a:t>harvest models which are used to analyze fishing season alternatives proposed by the fishing industry</a:t>
            </a:r>
          </a:p>
          <a:p>
            <a:pPr marL="457200" lvl="0" indent="-457200">
              <a:spcBef>
                <a:spcPts val="1200"/>
              </a:spcBef>
              <a:buFont typeface="Arial" pitchFamily="34" charset="0"/>
              <a:buChar char="•"/>
            </a:pPr>
            <a:r>
              <a:rPr lang="en-US" sz="2800" b="0" dirty="0"/>
              <a:t>Project staff participate on Klamath-Trinity and Central Valley technical teams and the Pacific Fishery Management Council’s Salmon Technical Team, which are responsible for ensuring the best available science </a:t>
            </a:r>
            <a:r>
              <a:rPr lang="en-US" sz="2800" b="0" dirty="0" smtClean="0"/>
              <a:t>is used </a:t>
            </a:r>
            <a:r>
              <a:rPr lang="en-US" sz="2800" b="0" dirty="0"/>
              <a:t>for management decisions and that conservation objectives for all California salmon stocks are met</a:t>
            </a:r>
          </a:p>
          <a:p>
            <a:pPr marL="457200" lvl="0" indent="-457200">
              <a:spcBef>
                <a:spcPts val="1200"/>
              </a:spcBef>
              <a:buFont typeface="Arial" pitchFamily="34" charset="0"/>
              <a:buChar char="•"/>
            </a:pPr>
            <a:r>
              <a:rPr lang="en-US" sz="2800" b="0" dirty="0"/>
              <a:t>Project staff host and actively participate in at least four annual public hearings to assist in the development of salmon fishing season alternatives and allow for constituent comment</a:t>
            </a:r>
          </a:p>
          <a:p>
            <a:pPr marL="457200" lvl="0" indent="-457200">
              <a:spcBef>
                <a:spcPts val="1200"/>
              </a:spcBef>
              <a:buFont typeface="Arial" pitchFamily="34" charset="0"/>
              <a:buChar char="•"/>
            </a:pPr>
            <a:r>
              <a:rPr lang="en-US" sz="2800" b="0" dirty="0"/>
              <a:t>Data and analyses conducted by Project staff are publicly available through the Pacific Fishery Management Council and the Regional Mark Processing Center</a:t>
            </a:r>
          </a:p>
        </p:txBody>
      </p:sp>
      <p:pic>
        <p:nvPicPr>
          <p:cNvPr id="23" name="Picture 2" descr="C:\Users\lredfield\Desktop\PSMFC_Logo_L.gif"/>
          <p:cNvPicPr>
            <a:picLocks noChangeAspect="1" noChangeArrowheads="1"/>
          </p:cNvPicPr>
          <p:nvPr/>
        </p:nvPicPr>
        <p:blipFill>
          <a:blip r:embed="rId3" cstate="print"/>
          <a:srcRect/>
          <a:stretch>
            <a:fillRect/>
          </a:stretch>
        </p:blipFill>
        <p:spPr bwMode="auto">
          <a:xfrm>
            <a:off x="39112774" y="323290"/>
            <a:ext cx="2946745" cy="2765119"/>
          </a:xfrm>
          <a:prstGeom prst="rect">
            <a:avLst/>
          </a:prstGeom>
          <a:noFill/>
        </p:spPr>
      </p:pic>
      <p:pic>
        <p:nvPicPr>
          <p:cNvPr id="1026" name="Picture 2" descr="http://oceanspaces.org/sites/default/files/imagecache/medium_240_wide_noupscale/pictures/og/la-sci-sn-california-department-of-fish-and-wi-00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169757" y="323290"/>
            <a:ext cx="2086376" cy="27470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D-Drive\Pictures\SHC 2011\SHC and sugar loaf 1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8125" y="18066544"/>
            <a:ext cx="4046367" cy="6069548"/>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4" name="Picture 7" descr="U:\D-Drive\Pictures\2013\head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3" t="5146" r="342" b="21395"/>
          <a:stretch/>
        </p:blipFill>
        <p:spPr bwMode="auto">
          <a:xfrm>
            <a:off x="463146" y="23298984"/>
            <a:ext cx="7346731" cy="4113750"/>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6" name="Picture 3" descr="U:\D-Drive\Pictures\OSP Lab Photos\Removing Snout _3.JPG"/>
          <p:cNvPicPr>
            <a:picLocks noChangeAspect="1" noChangeArrowheads="1"/>
          </p:cNvPicPr>
          <p:nvPr/>
        </p:nvPicPr>
        <p:blipFill rotWithShape="1">
          <a:blip r:embed="rId8">
            <a:extLst>
              <a:ext uri="{28A0092B-C50C-407E-A947-70E740481C1C}">
                <a14:useLocalDpi xmlns:a14="http://schemas.microsoft.com/office/drawing/2010/main" val="0"/>
              </a:ext>
            </a:extLst>
          </a:blip>
          <a:srcRect t="13924" r="31853" b="4340"/>
          <a:stretch/>
        </p:blipFill>
        <p:spPr bwMode="auto">
          <a:xfrm>
            <a:off x="15296142" y="28376377"/>
            <a:ext cx="4146553" cy="3730100"/>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1028" name="Picture 4" descr="U:\D-Drive\Pictures\OSP Lab Photos\CWT Removal_2.JPG"/>
          <p:cNvPicPr>
            <a:picLocks noChangeAspect="1" noChangeArrowheads="1"/>
          </p:cNvPicPr>
          <p:nvPr/>
        </p:nvPicPr>
        <p:blipFill rotWithShape="1">
          <a:blip r:embed="rId9">
            <a:extLst>
              <a:ext uri="{28A0092B-C50C-407E-A947-70E740481C1C}">
                <a14:useLocalDpi xmlns:a14="http://schemas.microsoft.com/office/drawing/2010/main" val="0"/>
              </a:ext>
            </a:extLst>
          </a:blip>
          <a:srcRect l="7367" t="13856" r="15856" b="8573"/>
          <a:stretch/>
        </p:blipFill>
        <p:spPr bwMode="auto">
          <a:xfrm>
            <a:off x="19876700" y="28254399"/>
            <a:ext cx="5083564" cy="3852078"/>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cxnSp>
        <p:nvCxnSpPr>
          <p:cNvPr id="18" name="Straight Connector 29"/>
          <p:cNvCxnSpPr>
            <a:cxnSpLocks noChangeShapeType="1"/>
          </p:cNvCxnSpPr>
          <p:nvPr/>
        </p:nvCxnSpPr>
        <p:spPr bwMode="auto">
          <a:xfrm>
            <a:off x="14598936" y="4138863"/>
            <a:ext cx="0" cy="28150885"/>
          </a:xfrm>
          <a:prstGeom prst="line">
            <a:avLst/>
          </a:prstGeom>
          <a:ln>
            <a:solidFill>
              <a:schemeClr val="tx2"/>
            </a:solidFill>
            <a:headEnd/>
            <a:tailEnd/>
          </a:ln>
        </p:spPr>
        <p:style>
          <a:lnRef idx="3">
            <a:schemeClr val="accent4"/>
          </a:lnRef>
          <a:fillRef idx="0">
            <a:schemeClr val="accent4"/>
          </a:fillRef>
          <a:effectRef idx="2">
            <a:schemeClr val="accent4"/>
          </a:effectRef>
          <a:fontRef idx="minor">
            <a:schemeClr val="tx1"/>
          </a:fontRef>
        </p:style>
      </p:cxnSp>
      <p:cxnSp>
        <p:nvCxnSpPr>
          <p:cNvPr id="24" name="Straight Connector 29"/>
          <p:cNvCxnSpPr>
            <a:cxnSpLocks noChangeShapeType="1"/>
          </p:cNvCxnSpPr>
          <p:nvPr/>
        </p:nvCxnSpPr>
        <p:spPr bwMode="auto">
          <a:xfrm>
            <a:off x="29063076" y="4138863"/>
            <a:ext cx="0" cy="28150885"/>
          </a:xfrm>
          <a:prstGeom prst="line">
            <a:avLst/>
          </a:prstGeom>
          <a:ln>
            <a:solidFill>
              <a:schemeClr val="tx2"/>
            </a:solidFill>
            <a:headEnd/>
            <a:tailEnd/>
          </a:ln>
        </p:spPr>
        <p:style>
          <a:lnRef idx="3">
            <a:schemeClr val="accent4"/>
          </a:lnRef>
          <a:fillRef idx="0">
            <a:schemeClr val="accent4"/>
          </a:fillRef>
          <a:effectRef idx="2">
            <a:schemeClr val="accent4"/>
          </a:effectRef>
          <a:fontRef idx="minor">
            <a:schemeClr val="tx1"/>
          </a:fontRef>
        </p:style>
      </p:cxnSp>
      <p:pic>
        <p:nvPicPr>
          <p:cNvPr id="1042" name="Picture 18" descr="F:\WC-GSI CA 2010\Dockside Collection 2010\JPG\10843b.JPG"/>
          <p:cNvPicPr>
            <a:picLocks noChangeAspect="1" noChangeArrowheads="1"/>
          </p:cNvPicPr>
          <p:nvPr/>
        </p:nvPicPr>
        <p:blipFill>
          <a:blip r:embed="rId10" cstate="print">
            <a:duotone>
              <a:prstClr val="black"/>
              <a:srgbClr val="03080D">
                <a:tint val="45000"/>
                <a:satMod val="400000"/>
              </a:srgbClr>
            </a:duotone>
            <a:extLst>
              <a:ext uri="{BEBA8EAE-BF5A-486C-A8C5-ECC9F3942E4B}">
                <a14:imgProps xmlns:a14="http://schemas.microsoft.com/office/drawing/2010/main">
                  <a14:imgLayer r:embed="rId11">
                    <a14:imgEffect>
                      <a14:backgroundRemoval t="0" b="100000" l="0" r="100000"/>
                    </a14:imgEffect>
                    <a14:imgEffect>
                      <a14:sharpenSoften amount="90000"/>
                    </a14:imgEffect>
                  </a14:imgLayer>
                </a14:imgProps>
              </a:ext>
              <a:ext uri="{28A0092B-C50C-407E-A947-70E740481C1C}">
                <a14:useLocalDpi xmlns:a14="http://schemas.microsoft.com/office/drawing/2010/main" val="0"/>
              </a:ext>
            </a:extLst>
          </a:blip>
          <a:srcRect/>
          <a:stretch>
            <a:fillRect/>
          </a:stretch>
        </p:blipFill>
        <p:spPr bwMode="auto">
          <a:xfrm>
            <a:off x="30118023" y="9396435"/>
            <a:ext cx="5334569" cy="40009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Picture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96143" y="8359131"/>
            <a:ext cx="7435706" cy="4575819"/>
          </a:xfrm>
          <a:prstGeom prst="rect">
            <a:avLst/>
          </a:prstGeom>
          <a:noFill/>
          <a:ln>
            <a:noFill/>
          </a:ln>
          <a:effectLst>
            <a:softEdge rad="112522"/>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U:\D-Drive\FRH Real Time\Realtime_pics\PA260037.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273" r="15858"/>
          <a:stretch/>
        </p:blipFill>
        <p:spPr bwMode="auto">
          <a:xfrm>
            <a:off x="37130936" y="9591904"/>
            <a:ext cx="4221174" cy="3963828"/>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5" name="Picture 2" descr="http://www.nmt.us/products/cwt/cwt.gif"/>
          <p:cNvPicPr>
            <a:picLocks noChangeAspect="1" noChangeArrowheads="1"/>
          </p:cNvPicPr>
          <p:nvPr/>
        </p:nvPicPr>
        <p:blipFill rotWithShape="1">
          <a:blip r:embed="rId14">
            <a:extLst>
              <a:ext uri="{28A0092B-C50C-407E-A947-70E740481C1C}">
                <a14:useLocalDpi xmlns:a14="http://schemas.microsoft.com/office/drawing/2010/main" val="0"/>
              </a:ext>
            </a:extLst>
          </a:blip>
          <a:srcRect t="2271" b="3494"/>
          <a:stretch/>
        </p:blipFill>
        <p:spPr bwMode="auto">
          <a:xfrm>
            <a:off x="20310707" y="25240637"/>
            <a:ext cx="4627759" cy="2897282"/>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9" name="Picture 4" descr="U:\D-Drive\Pictures\OSP Lab Photos\barry reading tags_edited-2.JPG"/>
          <p:cNvPicPr>
            <a:picLocks noChangeAspect="1" noChangeArrowheads="1"/>
          </p:cNvPicPr>
          <p:nvPr/>
        </p:nvPicPr>
        <p:blipFill rotWithShape="1">
          <a:blip r:embed="rId15">
            <a:extLst>
              <a:ext uri="{28A0092B-C50C-407E-A947-70E740481C1C}">
                <a14:useLocalDpi xmlns:a14="http://schemas.microsoft.com/office/drawing/2010/main" val="0"/>
              </a:ext>
            </a:extLst>
          </a:blip>
          <a:srcRect l="4647" t="1394" r="16795" b="4286"/>
          <a:stretch/>
        </p:blipFill>
        <p:spPr bwMode="auto">
          <a:xfrm>
            <a:off x="25394270" y="26059241"/>
            <a:ext cx="3151713" cy="5045639"/>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70428" y="22428937"/>
            <a:ext cx="5222839" cy="677539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69" name="Group 168"/>
          <p:cNvGrpSpPr/>
          <p:nvPr/>
        </p:nvGrpSpPr>
        <p:grpSpPr>
          <a:xfrm>
            <a:off x="29641679" y="28577396"/>
            <a:ext cx="13904888" cy="3910283"/>
            <a:chOff x="482600" y="1570145"/>
            <a:chExt cx="8229600" cy="2635143"/>
          </a:xfrm>
        </p:grpSpPr>
        <p:sp>
          <p:nvSpPr>
            <p:cNvPr id="170" name="Line 3"/>
            <p:cNvSpPr>
              <a:spLocks noChangeShapeType="1"/>
            </p:cNvSpPr>
            <p:nvPr/>
          </p:nvSpPr>
          <p:spPr bwMode="auto">
            <a:xfrm>
              <a:off x="482600"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1" name="Line 4"/>
            <p:cNvSpPr>
              <a:spLocks noChangeShapeType="1"/>
            </p:cNvSpPr>
            <p:nvPr/>
          </p:nvSpPr>
          <p:spPr bwMode="auto">
            <a:xfrm>
              <a:off x="1501775"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2" name="Line 5"/>
            <p:cNvSpPr>
              <a:spLocks noChangeShapeType="1"/>
            </p:cNvSpPr>
            <p:nvPr/>
          </p:nvSpPr>
          <p:spPr bwMode="auto">
            <a:xfrm>
              <a:off x="2520950"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3" name="Line 6"/>
            <p:cNvSpPr>
              <a:spLocks noChangeShapeType="1"/>
            </p:cNvSpPr>
            <p:nvPr/>
          </p:nvSpPr>
          <p:spPr bwMode="auto">
            <a:xfrm>
              <a:off x="3540125"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4" name="Line 7"/>
            <p:cNvSpPr>
              <a:spLocks noChangeShapeType="1"/>
            </p:cNvSpPr>
            <p:nvPr/>
          </p:nvSpPr>
          <p:spPr bwMode="auto">
            <a:xfrm>
              <a:off x="4559300"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5" name="Line 8"/>
            <p:cNvSpPr>
              <a:spLocks noChangeShapeType="1"/>
            </p:cNvSpPr>
            <p:nvPr/>
          </p:nvSpPr>
          <p:spPr bwMode="auto">
            <a:xfrm>
              <a:off x="5578475" y="3078163"/>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6" name="Line 9"/>
            <p:cNvSpPr>
              <a:spLocks noChangeShapeType="1"/>
            </p:cNvSpPr>
            <p:nvPr/>
          </p:nvSpPr>
          <p:spPr bwMode="auto">
            <a:xfrm>
              <a:off x="6597650" y="3078163"/>
              <a:ext cx="10477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7" name="Line 13"/>
            <p:cNvSpPr>
              <a:spLocks noChangeShapeType="1"/>
            </p:cNvSpPr>
            <p:nvPr/>
          </p:nvSpPr>
          <p:spPr bwMode="auto">
            <a:xfrm>
              <a:off x="8305800" y="3022600"/>
              <a:ext cx="0" cy="395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63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8" name="Line 14"/>
            <p:cNvSpPr>
              <a:spLocks noChangeShapeType="1"/>
            </p:cNvSpPr>
            <p:nvPr/>
          </p:nvSpPr>
          <p:spPr bwMode="auto">
            <a:xfrm>
              <a:off x="2190750"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79" name="Line 15"/>
            <p:cNvSpPr>
              <a:spLocks noChangeShapeType="1"/>
            </p:cNvSpPr>
            <p:nvPr/>
          </p:nvSpPr>
          <p:spPr bwMode="auto">
            <a:xfrm>
              <a:off x="3209925"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0" name="Line 16"/>
            <p:cNvSpPr>
              <a:spLocks noChangeShapeType="1"/>
            </p:cNvSpPr>
            <p:nvPr/>
          </p:nvSpPr>
          <p:spPr bwMode="auto">
            <a:xfrm>
              <a:off x="4229100"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1" name="Line 17"/>
            <p:cNvSpPr>
              <a:spLocks noChangeShapeType="1"/>
            </p:cNvSpPr>
            <p:nvPr/>
          </p:nvSpPr>
          <p:spPr bwMode="auto">
            <a:xfrm>
              <a:off x="5248275"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2" name="Line 18"/>
            <p:cNvSpPr>
              <a:spLocks noChangeShapeType="1"/>
            </p:cNvSpPr>
            <p:nvPr/>
          </p:nvSpPr>
          <p:spPr bwMode="auto">
            <a:xfrm>
              <a:off x="6267450"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3" name="Line 19"/>
            <p:cNvSpPr>
              <a:spLocks noChangeShapeType="1"/>
            </p:cNvSpPr>
            <p:nvPr/>
          </p:nvSpPr>
          <p:spPr bwMode="auto">
            <a:xfrm>
              <a:off x="7286625" y="3417888"/>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4" name="Line 20"/>
            <p:cNvSpPr>
              <a:spLocks noChangeShapeType="1"/>
            </p:cNvSpPr>
            <p:nvPr/>
          </p:nvSpPr>
          <p:spPr bwMode="auto">
            <a:xfrm>
              <a:off x="1171575"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5" name="Line 21"/>
            <p:cNvSpPr>
              <a:spLocks noChangeShapeType="1"/>
            </p:cNvSpPr>
            <p:nvPr/>
          </p:nvSpPr>
          <p:spPr bwMode="auto">
            <a:xfrm>
              <a:off x="2190750"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6" name="Line 22"/>
            <p:cNvSpPr>
              <a:spLocks noChangeShapeType="1"/>
            </p:cNvSpPr>
            <p:nvPr/>
          </p:nvSpPr>
          <p:spPr bwMode="auto">
            <a:xfrm>
              <a:off x="3209925"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7" name="Line 23"/>
            <p:cNvSpPr>
              <a:spLocks noChangeShapeType="1"/>
            </p:cNvSpPr>
            <p:nvPr/>
          </p:nvSpPr>
          <p:spPr bwMode="auto">
            <a:xfrm>
              <a:off x="4229100"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8" name="Line 24"/>
            <p:cNvSpPr>
              <a:spLocks noChangeShapeType="1"/>
            </p:cNvSpPr>
            <p:nvPr/>
          </p:nvSpPr>
          <p:spPr bwMode="auto">
            <a:xfrm>
              <a:off x="5248275"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89" name="Line 25"/>
            <p:cNvSpPr>
              <a:spLocks noChangeShapeType="1"/>
            </p:cNvSpPr>
            <p:nvPr/>
          </p:nvSpPr>
          <p:spPr bwMode="auto">
            <a:xfrm>
              <a:off x="6267450"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0" name="Line 26"/>
            <p:cNvSpPr>
              <a:spLocks noChangeShapeType="1"/>
            </p:cNvSpPr>
            <p:nvPr/>
          </p:nvSpPr>
          <p:spPr bwMode="auto">
            <a:xfrm>
              <a:off x="7286625" y="3022600"/>
              <a:ext cx="10191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1" name="Text Box 28"/>
            <p:cNvSpPr txBox="1">
              <a:spLocks noChangeArrowheads="1"/>
            </p:cNvSpPr>
            <p:nvPr/>
          </p:nvSpPr>
          <p:spPr bwMode="auto">
            <a:xfrm>
              <a:off x="3261386" y="2254037"/>
              <a:ext cx="1320800" cy="560010"/>
            </a:xfrm>
            <a:prstGeom prst="rect">
              <a:avLst/>
            </a:prstGeom>
            <a:no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noProof="0" dirty="0" smtClean="0">
                  <a:ln>
                    <a:noFill/>
                  </a:ln>
                  <a:solidFill>
                    <a:srgbClr val="008000"/>
                  </a:solidFill>
                  <a:effectLst/>
                  <a:uLnTx/>
                  <a:uFillTx/>
                  <a:latin typeface="Arial" charset="0"/>
                </a:rPr>
                <a:t>Coded-Wire Tag Analyses</a:t>
              </a:r>
              <a:endParaRPr kumimoji="0" lang="en-US" sz="2400" i="0" u="none" strike="noStrike" kern="0" cap="none" spc="0" normalizeH="0" baseline="0" noProof="0" dirty="0" smtClean="0">
                <a:ln>
                  <a:noFill/>
                </a:ln>
                <a:solidFill>
                  <a:srgbClr val="008000"/>
                </a:solidFill>
                <a:effectLst/>
                <a:uLnTx/>
                <a:uFillTx/>
                <a:latin typeface="Arial" charset="0"/>
              </a:endParaRPr>
            </a:p>
          </p:txBody>
        </p:sp>
        <p:sp>
          <p:nvSpPr>
            <p:cNvPr id="192" name="AutoShape 29"/>
            <p:cNvSpPr>
              <a:spLocks/>
            </p:cNvSpPr>
            <p:nvPr/>
          </p:nvSpPr>
          <p:spPr bwMode="auto">
            <a:xfrm rot="16200000">
              <a:off x="1796382" y="2418682"/>
              <a:ext cx="228600" cy="2030162"/>
            </a:xfrm>
            <a:prstGeom prst="rightBrace">
              <a:avLst>
                <a:gd name="adj1" fmla="val 85208"/>
                <a:gd name="adj2" fmla="val 23046"/>
              </a:avLst>
            </a:prstGeom>
            <a:noFill/>
            <a:ln w="2857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Symbol" pitchFamily="18" charset="2"/>
              </a:endParaRPr>
            </a:p>
          </p:txBody>
        </p:sp>
        <p:sp>
          <p:nvSpPr>
            <p:cNvPr id="193" name="Rectangle 32"/>
            <p:cNvSpPr>
              <a:spLocks noChangeArrowheads="1"/>
            </p:cNvSpPr>
            <p:nvPr/>
          </p:nvSpPr>
          <p:spPr bwMode="auto">
            <a:xfrm>
              <a:off x="7004050" y="3659188"/>
              <a:ext cx="104775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4" name="Rectangle 33"/>
            <p:cNvSpPr>
              <a:spLocks noChangeArrowheads="1"/>
            </p:cNvSpPr>
            <p:nvPr/>
          </p:nvSpPr>
          <p:spPr bwMode="auto">
            <a:xfrm>
              <a:off x="5984875"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5" name="Rectangle 34"/>
            <p:cNvSpPr>
              <a:spLocks noChangeArrowheads="1"/>
            </p:cNvSpPr>
            <p:nvPr/>
          </p:nvSpPr>
          <p:spPr bwMode="auto">
            <a:xfrm>
              <a:off x="4965700"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6" name="Rectangle 35"/>
            <p:cNvSpPr>
              <a:spLocks noChangeArrowheads="1"/>
            </p:cNvSpPr>
            <p:nvPr/>
          </p:nvSpPr>
          <p:spPr bwMode="auto">
            <a:xfrm>
              <a:off x="3946525"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7" name="Rectangle 36"/>
            <p:cNvSpPr>
              <a:spLocks noChangeArrowheads="1"/>
            </p:cNvSpPr>
            <p:nvPr/>
          </p:nvSpPr>
          <p:spPr bwMode="auto">
            <a:xfrm>
              <a:off x="2927350"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8" name="Rectangle 37"/>
            <p:cNvSpPr>
              <a:spLocks noChangeArrowheads="1"/>
            </p:cNvSpPr>
            <p:nvPr/>
          </p:nvSpPr>
          <p:spPr bwMode="auto">
            <a:xfrm>
              <a:off x="1908175"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199" name="Rectangle 38"/>
            <p:cNvSpPr>
              <a:spLocks noChangeArrowheads="1"/>
            </p:cNvSpPr>
            <p:nvPr/>
          </p:nvSpPr>
          <p:spPr bwMode="auto">
            <a:xfrm>
              <a:off x="889000" y="3659188"/>
              <a:ext cx="1019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0" name="Line 39"/>
            <p:cNvSpPr>
              <a:spLocks noChangeShapeType="1"/>
            </p:cNvSpPr>
            <p:nvPr/>
          </p:nvSpPr>
          <p:spPr bwMode="auto">
            <a:xfrm>
              <a:off x="889000" y="3659188"/>
              <a:ext cx="71628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1" name="Line 40"/>
            <p:cNvSpPr>
              <a:spLocks noChangeShapeType="1"/>
            </p:cNvSpPr>
            <p:nvPr/>
          </p:nvSpPr>
          <p:spPr bwMode="auto">
            <a:xfrm>
              <a:off x="895600"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2" name="Line 41"/>
            <p:cNvSpPr>
              <a:spLocks noChangeShapeType="1"/>
            </p:cNvSpPr>
            <p:nvPr/>
          </p:nvSpPr>
          <p:spPr bwMode="auto">
            <a:xfrm>
              <a:off x="1908175"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3" name="Line 42"/>
            <p:cNvSpPr>
              <a:spLocks noChangeShapeType="1"/>
            </p:cNvSpPr>
            <p:nvPr/>
          </p:nvSpPr>
          <p:spPr bwMode="auto">
            <a:xfrm>
              <a:off x="2927350"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4" name="Line 43"/>
            <p:cNvSpPr>
              <a:spLocks noChangeShapeType="1"/>
            </p:cNvSpPr>
            <p:nvPr/>
          </p:nvSpPr>
          <p:spPr bwMode="auto">
            <a:xfrm>
              <a:off x="3946525"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5" name="Line 44"/>
            <p:cNvSpPr>
              <a:spLocks noChangeShapeType="1"/>
            </p:cNvSpPr>
            <p:nvPr/>
          </p:nvSpPr>
          <p:spPr bwMode="auto">
            <a:xfrm>
              <a:off x="4965700"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6" name="Line 45"/>
            <p:cNvSpPr>
              <a:spLocks noChangeShapeType="1"/>
            </p:cNvSpPr>
            <p:nvPr/>
          </p:nvSpPr>
          <p:spPr bwMode="auto">
            <a:xfrm>
              <a:off x="5984875"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7" name="Line 46"/>
            <p:cNvSpPr>
              <a:spLocks noChangeShapeType="1"/>
            </p:cNvSpPr>
            <p:nvPr/>
          </p:nvSpPr>
          <p:spPr bwMode="auto">
            <a:xfrm>
              <a:off x="7004050" y="3659188"/>
              <a:ext cx="0" cy="1825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8" name="Line 47"/>
            <p:cNvSpPr>
              <a:spLocks noChangeShapeType="1"/>
            </p:cNvSpPr>
            <p:nvPr/>
          </p:nvSpPr>
          <p:spPr bwMode="auto">
            <a:xfrm>
              <a:off x="8049946" y="3663987"/>
              <a:ext cx="0" cy="177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09" name="Rectangle 48"/>
            <p:cNvSpPr>
              <a:spLocks noChangeArrowheads="1"/>
            </p:cNvSpPr>
            <p:nvPr/>
          </p:nvSpPr>
          <p:spPr bwMode="auto">
            <a:xfrm>
              <a:off x="7645400" y="3786188"/>
              <a:ext cx="10668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a:t>
              </a:r>
              <a:r>
                <a:rPr kumimoji="0" lang="en-US" sz="2400" i="0" u="none" strike="noStrike" kern="0" cap="none" spc="0" normalizeH="0" noProof="0" dirty="0" smtClean="0">
                  <a:ln>
                    <a:noFill/>
                  </a:ln>
                  <a:solidFill>
                    <a:srgbClr val="000000"/>
                  </a:solidFill>
                  <a:effectLst/>
                  <a:uLnTx/>
                  <a:uFillTx/>
                  <a:latin typeface="Arial" charset="0"/>
                </a:rPr>
                <a:t> </a:t>
              </a:r>
              <a:r>
                <a:rPr kumimoji="0" lang="en-US" sz="2400" i="0" u="none" strike="noStrike" kern="0" cap="none" spc="0" normalizeH="0" baseline="0" noProof="0" dirty="0" smtClean="0">
                  <a:ln>
                    <a:noFill/>
                  </a:ln>
                  <a:solidFill>
                    <a:srgbClr val="000000"/>
                  </a:solidFill>
                  <a:effectLst/>
                  <a:uLnTx/>
                  <a:uFillTx/>
                  <a:latin typeface="Arial" charset="0"/>
                </a:rPr>
                <a:t>April</a:t>
              </a:r>
            </a:p>
          </p:txBody>
        </p:sp>
        <p:sp>
          <p:nvSpPr>
            <p:cNvPr id="210" name="Rectangle 49"/>
            <p:cNvSpPr>
              <a:spLocks noChangeArrowheads="1"/>
            </p:cNvSpPr>
            <p:nvPr/>
          </p:nvSpPr>
          <p:spPr bwMode="auto">
            <a:xfrm>
              <a:off x="6553200" y="3810000"/>
              <a:ext cx="101917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March</a:t>
              </a:r>
            </a:p>
          </p:txBody>
        </p:sp>
        <p:sp>
          <p:nvSpPr>
            <p:cNvPr id="211" name="Rectangle 50"/>
            <p:cNvSpPr>
              <a:spLocks noChangeArrowheads="1"/>
            </p:cNvSpPr>
            <p:nvPr/>
          </p:nvSpPr>
          <p:spPr bwMode="auto">
            <a:xfrm>
              <a:off x="5654675"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Feb</a:t>
              </a:r>
            </a:p>
          </p:txBody>
        </p:sp>
        <p:sp>
          <p:nvSpPr>
            <p:cNvPr id="212" name="Rectangle 51"/>
            <p:cNvSpPr>
              <a:spLocks noChangeArrowheads="1"/>
            </p:cNvSpPr>
            <p:nvPr/>
          </p:nvSpPr>
          <p:spPr bwMode="auto">
            <a:xfrm>
              <a:off x="4635500"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Jan</a:t>
              </a:r>
            </a:p>
          </p:txBody>
        </p:sp>
        <p:sp>
          <p:nvSpPr>
            <p:cNvPr id="213" name="Rectangle 52"/>
            <p:cNvSpPr>
              <a:spLocks noChangeArrowheads="1"/>
            </p:cNvSpPr>
            <p:nvPr/>
          </p:nvSpPr>
          <p:spPr bwMode="auto">
            <a:xfrm>
              <a:off x="3616325"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Dec</a:t>
              </a:r>
            </a:p>
          </p:txBody>
        </p:sp>
        <p:sp>
          <p:nvSpPr>
            <p:cNvPr id="214" name="Rectangle 53"/>
            <p:cNvSpPr>
              <a:spLocks noChangeArrowheads="1"/>
            </p:cNvSpPr>
            <p:nvPr/>
          </p:nvSpPr>
          <p:spPr bwMode="auto">
            <a:xfrm>
              <a:off x="2597150"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Nov</a:t>
              </a:r>
            </a:p>
          </p:txBody>
        </p:sp>
        <p:sp>
          <p:nvSpPr>
            <p:cNvPr id="215" name="Rectangle 54"/>
            <p:cNvSpPr>
              <a:spLocks noChangeArrowheads="1"/>
            </p:cNvSpPr>
            <p:nvPr/>
          </p:nvSpPr>
          <p:spPr bwMode="auto">
            <a:xfrm>
              <a:off x="1577975"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Sep</a:t>
              </a:r>
            </a:p>
          </p:txBody>
        </p:sp>
        <p:sp>
          <p:nvSpPr>
            <p:cNvPr id="216" name="Rectangle 55"/>
            <p:cNvSpPr>
              <a:spLocks noChangeArrowheads="1"/>
            </p:cNvSpPr>
            <p:nvPr/>
          </p:nvSpPr>
          <p:spPr bwMode="auto">
            <a:xfrm>
              <a:off x="558800" y="3786188"/>
              <a:ext cx="10191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 April</a:t>
              </a:r>
            </a:p>
          </p:txBody>
        </p:sp>
        <p:sp>
          <p:nvSpPr>
            <p:cNvPr id="217" name="Line 56"/>
            <p:cNvSpPr>
              <a:spLocks noChangeShapeType="1"/>
            </p:cNvSpPr>
            <p:nvPr/>
          </p:nvSpPr>
          <p:spPr bwMode="auto">
            <a:xfrm rot="18600000">
              <a:off x="1168400" y="3659188"/>
              <a:ext cx="1524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18" name="Line 57"/>
            <p:cNvSpPr>
              <a:spLocks noChangeShapeType="1"/>
            </p:cNvSpPr>
            <p:nvPr/>
          </p:nvSpPr>
          <p:spPr bwMode="auto">
            <a:xfrm rot="18600000">
              <a:off x="1244600" y="3659188"/>
              <a:ext cx="1524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19" name="AutoShape 58"/>
            <p:cNvSpPr>
              <a:spLocks/>
            </p:cNvSpPr>
            <p:nvPr/>
          </p:nvSpPr>
          <p:spPr bwMode="auto">
            <a:xfrm rot="16200000">
              <a:off x="3604418" y="2186780"/>
              <a:ext cx="690566" cy="2032001"/>
            </a:xfrm>
            <a:prstGeom prst="rightBrace">
              <a:avLst>
                <a:gd name="adj1" fmla="val 25000"/>
                <a:gd name="adj2" fmla="val 48917"/>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8000"/>
                </a:solidFill>
                <a:effectLst/>
                <a:uLnTx/>
                <a:uFillTx/>
                <a:latin typeface="Symbol" pitchFamily="18" charset="2"/>
              </a:endParaRPr>
            </a:p>
          </p:txBody>
        </p:sp>
        <p:sp>
          <p:nvSpPr>
            <p:cNvPr id="220" name="AutoShape 59"/>
            <p:cNvSpPr>
              <a:spLocks/>
            </p:cNvSpPr>
            <p:nvPr/>
          </p:nvSpPr>
          <p:spPr bwMode="auto">
            <a:xfrm rot="16200000">
              <a:off x="2695974" y="2289572"/>
              <a:ext cx="457200" cy="2034381"/>
            </a:xfrm>
            <a:prstGeom prst="rightBrace">
              <a:avLst>
                <a:gd name="adj1" fmla="val 36661"/>
                <a:gd name="adj2" fmla="val 31014"/>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Symbol" pitchFamily="18" charset="2"/>
              </a:endParaRPr>
            </a:p>
          </p:txBody>
        </p:sp>
        <p:sp>
          <p:nvSpPr>
            <p:cNvPr id="221" name="Line 60"/>
            <p:cNvSpPr>
              <a:spLocks noChangeShapeType="1"/>
            </p:cNvSpPr>
            <p:nvPr/>
          </p:nvSpPr>
          <p:spPr bwMode="auto">
            <a:xfrm>
              <a:off x="5984875" y="3286822"/>
              <a:ext cx="2273" cy="26124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22" name="Line 61"/>
            <p:cNvSpPr>
              <a:spLocks noChangeShapeType="1"/>
            </p:cNvSpPr>
            <p:nvPr/>
          </p:nvSpPr>
          <p:spPr bwMode="auto">
            <a:xfrm>
              <a:off x="7004050" y="2884488"/>
              <a:ext cx="0" cy="6588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23" name="Line 62"/>
            <p:cNvSpPr>
              <a:spLocks noChangeShapeType="1"/>
            </p:cNvSpPr>
            <p:nvPr/>
          </p:nvSpPr>
          <p:spPr bwMode="auto">
            <a:xfrm>
              <a:off x="8049946" y="2604483"/>
              <a:ext cx="0" cy="94845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24" name="Text Box 63"/>
            <p:cNvSpPr txBox="1">
              <a:spLocks noChangeArrowheads="1"/>
            </p:cNvSpPr>
            <p:nvPr/>
          </p:nvSpPr>
          <p:spPr bwMode="auto">
            <a:xfrm>
              <a:off x="800100" y="2693988"/>
              <a:ext cx="1143000" cy="5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333399"/>
                  </a:solidFill>
                  <a:effectLst/>
                  <a:uLnTx/>
                  <a:uFillTx/>
                  <a:latin typeface="Arial" charset="0"/>
                </a:rPr>
                <a:t>Ocean Harvest</a:t>
              </a:r>
            </a:p>
          </p:txBody>
        </p:sp>
        <p:sp>
          <p:nvSpPr>
            <p:cNvPr id="225" name="Text Box 64"/>
            <p:cNvSpPr txBox="1">
              <a:spLocks noChangeArrowheads="1"/>
            </p:cNvSpPr>
            <p:nvPr/>
          </p:nvSpPr>
          <p:spPr bwMode="auto">
            <a:xfrm>
              <a:off x="1879600" y="2465388"/>
              <a:ext cx="1371600" cy="5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2060"/>
                  </a:solidFill>
                  <a:effectLst/>
                  <a:uLnTx/>
                  <a:uFillTx/>
                  <a:latin typeface="Arial" charset="0"/>
                </a:rPr>
                <a:t>Fall Run Spawning </a:t>
              </a:r>
            </a:p>
          </p:txBody>
        </p:sp>
        <p:sp>
          <p:nvSpPr>
            <p:cNvPr id="226" name="Line 65"/>
            <p:cNvSpPr>
              <a:spLocks noChangeShapeType="1"/>
            </p:cNvSpPr>
            <p:nvPr/>
          </p:nvSpPr>
          <p:spPr bwMode="auto">
            <a:xfrm>
              <a:off x="4978361" y="2405064"/>
              <a:ext cx="0" cy="11430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400" i="0" u="none" strike="noStrike" kern="0" cap="none" spc="0" normalizeH="0" baseline="0" noProof="0" smtClean="0">
                <a:ln>
                  <a:noFill/>
                </a:ln>
                <a:solidFill>
                  <a:srgbClr val="000000"/>
                </a:solidFill>
                <a:effectLst/>
                <a:uLnTx/>
                <a:uFillTx/>
                <a:latin typeface="Arial" charset="0"/>
              </a:endParaRPr>
            </a:p>
          </p:txBody>
        </p:sp>
        <p:sp>
          <p:nvSpPr>
            <p:cNvPr id="227" name="Text Box 66"/>
            <p:cNvSpPr txBox="1">
              <a:spLocks noChangeArrowheads="1"/>
            </p:cNvSpPr>
            <p:nvPr/>
          </p:nvSpPr>
          <p:spPr bwMode="auto">
            <a:xfrm>
              <a:off x="4394200" y="1570145"/>
              <a:ext cx="1219200" cy="80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Harvest &amp; Spawning Review </a:t>
              </a:r>
            </a:p>
          </p:txBody>
        </p:sp>
        <p:sp>
          <p:nvSpPr>
            <p:cNvPr id="228" name="Text Box 67"/>
            <p:cNvSpPr txBox="1">
              <a:spLocks noChangeArrowheads="1"/>
            </p:cNvSpPr>
            <p:nvPr/>
          </p:nvSpPr>
          <p:spPr bwMode="auto">
            <a:xfrm>
              <a:off x="5257800" y="2726812"/>
              <a:ext cx="1447800" cy="5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Stock Assessment </a:t>
              </a:r>
            </a:p>
          </p:txBody>
        </p:sp>
        <p:sp>
          <p:nvSpPr>
            <p:cNvPr id="229" name="Text Box 68"/>
            <p:cNvSpPr txBox="1">
              <a:spLocks noChangeArrowheads="1"/>
            </p:cNvSpPr>
            <p:nvPr/>
          </p:nvSpPr>
          <p:spPr bwMode="auto">
            <a:xfrm>
              <a:off x="6337300" y="2324478"/>
              <a:ext cx="1371600" cy="5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Season</a:t>
              </a:r>
              <a:r>
                <a:rPr kumimoji="0" lang="en-US" sz="2400" i="0" u="none" strike="noStrike" kern="0" cap="none" spc="0" normalizeH="0" noProof="0" dirty="0" smtClean="0">
                  <a:ln>
                    <a:noFill/>
                  </a:ln>
                  <a:solidFill>
                    <a:srgbClr val="000000"/>
                  </a:solidFill>
                  <a:effectLst/>
                  <a:uLnTx/>
                  <a:uFillTx/>
                  <a:latin typeface="Arial" charset="0"/>
                </a:rPr>
                <a:t> Alternatives</a:t>
              </a:r>
              <a:endParaRPr kumimoji="0" lang="en-US" sz="2400" i="0" u="none" strike="noStrike" kern="0" cap="none" spc="0" normalizeH="0" baseline="0" noProof="0" dirty="0" smtClean="0">
                <a:ln>
                  <a:noFill/>
                </a:ln>
                <a:solidFill>
                  <a:srgbClr val="000000"/>
                </a:solidFill>
                <a:effectLst/>
                <a:uLnTx/>
                <a:uFillTx/>
                <a:latin typeface="Arial" charset="0"/>
              </a:endParaRPr>
            </a:p>
          </p:txBody>
        </p:sp>
        <p:sp>
          <p:nvSpPr>
            <p:cNvPr id="230" name="Text Box 69"/>
            <p:cNvSpPr txBox="1">
              <a:spLocks noChangeArrowheads="1"/>
            </p:cNvSpPr>
            <p:nvPr/>
          </p:nvSpPr>
          <p:spPr bwMode="auto">
            <a:xfrm>
              <a:off x="7500735" y="1972388"/>
              <a:ext cx="1143000" cy="5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0000"/>
                  </a:solidFill>
                  <a:effectLst/>
                  <a:uLnTx/>
                  <a:uFillTx/>
                  <a:latin typeface="Arial" charset="0"/>
                </a:rPr>
                <a:t>Seasons Adopted</a:t>
              </a:r>
            </a:p>
          </p:txBody>
        </p:sp>
      </p:grpSp>
      <p:pic>
        <p:nvPicPr>
          <p:cNvPr id="93" name="Picture 3" descr="cwt_nos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96143" y="25240637"/>
            <a:ext cx="4558759" cy="2825897"/>
          </a:xfrm>
          <a:prstGeom prst="rect">
            <a:avLst/>
          </a:prstGeom>
          <a:noFill/>
          <a:ln>
            <a:noFill/>
            <a:miter lim="800000"/>
            <a:headEnd/>
            <a:tailEnd/>
          </a:ln>
          <a:effectLst>
            <a:softEdge rad="112522"/>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18">
            <a:extLst>
              <a:ext uri="{28A0092B-C50C-407E-A947-70E740481C1C}">
                <a14:useLocalDpi xmlns:a14="http://schemas.microsoft.com/office/drawing/2010/main" val="0"/>
              </a:ext>
            </a:extLst>
          </a:blip>
          <a:srcRect l="974" t="4016" r="2541" b="5122"/>
          <a:stretch/>
        </p:blipFill>
        <p:spPr bwMode="auto">
          <a:xfrm>
            <a:off x="35668739" y="23121607"/>
            <a:ext cx="7585344" cy="472100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descr="U:\D-Drive\FRH Real Time\Realtime_pics\PA270024.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6646" r="10190" b="12701"/>
          <a:stretch/>
        </p:blipFill>
        <p:spPr bwMode="auto">
          <a:xfrm>
            <a:off x="23240431" y="8359132"/>
            <a:ext cx="5305890" cy="4748264"/>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231" name="Picture 2" descr="U:\D-Drive\Pictures\SHC 2011\SHC and sugar loaf 129.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5698" r="1941"/>
          <a:stretch/>
        </p:blipFill>
        <p:spPr bwMode="auto">
          <a:xfrm>
            <a:off x="463146" y="27682531"/>
            <a:ext cx="4430028" cy="4081410"/>
          </a:xfrm>
          <a:prstGeom prst="rect">
            <a:avLst/>
          </a:prstGeom>
          <a:noFill/>
          <a:effectLst>
            <a:softEdge rad="112522"/>
          </a:effectLst>
          <a:extLst>
            <a:ext uri="{909E8E84-426E-40DD-AFC4-6F175D3DCCD1}">
              <a14:hiddenFill xmlns:a14="http://schemas.microsoft.com/office/drawing/2010/main">
                <a:solidFill>
                  <a:srgbClr val="FFFFFF"/>
                </a:solidFill>
              </a14:hiddenFill>
            </a:ext>
          </a:extLst>
        </p:spPr>
      </p:pic>
      <p:pic>
        <p:nvPicPr>
          <p:cNvPr id="232" name="Picture 25"/>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763" t="23531" r="2553" b="8361"/>
          <a:stretch/>
        </p:blipFill>
        <p:spPr bwMode="auto">
          <a:xfrm>
            <a:off x="463146" y="18066544"/>
            <a:ext cx="8810118" cy="4962643"/>
          </a:xfrm>
          <a:prstGeom prst="rect">
            <a:avLst/>
          </a:prstGeom>
          <a:noFill/>
          <a:ln>
            <a:noFill/>
          </a:ln>
          <a:effectLst>
            <a:softEdge rad="112522"/>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28"/>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451" t="444" r="9054" b="5781"/>
          <a:stretch/>
        </p:blipFill>
        <p:spPr bwMode="auto">
          <a:xfrm rot="5400000">
            <a:off x="4756181" y="28028065"/>
            <a:ext cx="4120950" cy="3350802"/>
          </a:xfrm>
          <a:prstGeom prst="rect">
            <a:avLst/>
          </a:prstGeom>
          <a:noFill/>
          <a:ln>
            <a:noFill/>
          </a:ln>
          <a:effectLst>
            <a:softEdge rad="112522"/>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23">
            <a:extLst>
              <a:ext uri="{28A0092B-C50C-407E-A947-70E740481C1C}">
                <a14:useLocalDpi xmlns:a14="http://schemas.microsoft.com/office/drawing/2010/main" val="0"/>
              </a:ext>
            </a:extLst>
          </a:blip>
          <a:srcRect l="2383" t="851" r="2343" b="703"/>
          <a:stretch/>
        </p:blipFill>
        <p:spPr bwMode="auto">
          <a:xfrm>
            <a:off x="8740138" y="24511897"/>
            <a:ext cx="5531086" cy="72520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763500" y="24698325"/>
            <a:ext cx="1409700" cy="1360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8" name="TextBox 7"/>
          <p:cNvSpPr txBox="1"/>
          <p:nvPr/>
        </p:nvSpPr>
        <p:spPr>
          <a:xfrm>
            <a:off x="11172402" y="24698325"/>
            <a:ext cx="3315546" cy="1384995"/>
          </a:xfrm>
          <a:prstGeom prst="rect">
            <a:avLst/>
          </a:prstGeom>
          <a:noFill/>
        </p:spPr>
        <p:txBody>
          <a:bodyPr wrap="square" rtlCol="0">
            <a:spAutoFit/>
          </a:bodyPr>
          <a:lstStyle/>
          <a:p>
            <a:pPr algn="ctr"/>
            <a:r>
              <a:rPr lang="en-US" sz="2800" dirty="0" smtClean="0">
                <a:solidFill>
                  <a:srgbClr val="C00000"/>
                </a:solidFill>
                <a:effectLst>
                  <a:outerShdw blurRad="38100" dist="38100" dir="2700000" algn="tl">
                    <a:srgbClr val="000000">
                      <a:alpha val="43137"/>
                    </a:srgbClr>
                  </a:outerShdw>
                </a:effectLst>
              </a:rPr>
              <a:t>Ocean Salmon Management Areas</a:t>
            </a:r>
            <a:endParaRPr lang="en-US" sz="28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9176</TotalTime>
  <Words>641</Words>
  <Application>Microsoft Office PowerPoint</Application>
  <PresentationFormat>Custom</PresentationFormat>
  <Paragraphs>74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Outreach Through Stream Sampling</dc:title>
  <dc:creator>angler</dc:creator>
  <cp:lastModifiedBy>Letvin, Alexander@Wildlife</cp:lastModifiedBy>
  <cp:revision>633</cp:revision>
  <dcterms:created xsi:type="dcterms:W3CDTF">2006-10-04T18:48:18Z</dcterms:created>
  <dcterms:modified xsi:type="dcterms:W3CDTF">2013-09-04T21:42:05Z</dcterms:modified>
</cp:coreProperties>
</file>