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"/>
  </p:sldMasterIdLst>
  <p:notesMasterIdLst>
    <p:notesMasterId r:id="rId4"/>
  </p:notesMasterIdLst>
  <p:sldIdLst>
    <p:sldId id="257" r:id="rId3"/>
  </p:sldIdLst>
  <p:sldSz cx="43891200" cy="32918400"/>
  <p:notesSz cx="7010400" cy="12039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/>
        <a:ea typeface="+mn-ea"/>
        <a:cs typeface="+mn-cs"/>
      </a:defRPr>
    </a:lvl1pPr>
    <a:lvl2pPr marL="457094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/>
        <a:ea typeface="+mn-ea"/>
        <a:cs typeface="+mn-cs"/>
      </a:defRPr>
    </a:lvl2pPr>
    <a:lvl3pPr marL="914184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/>
        <a:ea typeface="+mn-ea"/>
        <a:cs typeface="+mn-cs"/>
      </a:defRPr>
    </a:lvl3pPr>
    <a:lvl4pPr marL="137127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/>
        <a:ea typeface="+mn-ea"/>
        <a:cs typeface="+mn-cs"/>
      </a:defRPr>
    </a:lvl4pPr>
    <a:lvl5pPr marL="1828373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/>
        <a:ea typeface="+mn-ea"/>
        <a:cs typeface="+mn-cs"/>
      </a:defRPr>
    </a:lvl5pPr>
    <a:lvl6pPr marL="2285462" algn="l" defTabSz="914184" rtl="0" eaLnBrk="1" latinLnBrk="0" hangingPunct="1">
      <a:defRPr sz="1400" kern="1200">
        <a:solidFill>
          <a:schemeClr val="tx1"/>
        </a:solidFill>
        <a:latin typeface="Helvetica"/>
        <a:ea typeface="+mn-ea"/>
        <a:cs typeface="+mn-cs"/>
      </a:defRPr>
    </a:lvl6pPr>
    <a:lvl7pPr marL="2742557" algn="l" defTabSz="914184" rtl="0" eaLnBrk="1" latinLnBrk="0" hangingPunct="1">
      <a:defRPr sz="1400" kern="1200">
        <a:solidFill>
          <a:schemeClr val="tx1"/>
        </a:solidFill>
        <a:latin typeface="Helvetica"/>
        <a:ea typeface="+mn-ea"/>
        <a:cs typeface="+mn-cs"/>
      </a:defRPr>
    </a:lvl7pPr>
    <a:lvl8pPr marL="3199646" algn="l" defTabSz="914184" rtl="0" eaLnBrk="1" latinLnBrk="0" hangingPunct="1">
      <a:defRPr sz="1400" kern="1200">
        <a:solidFill>
          <a:schemeClr val="tx1"/>
        </a:solidFill>
        <a:latin typeface="Helvetica"/>
        <a:ea typeface="+mn-ea"/>
        <a:cs typeface="+mn-cs"/>
      </a:defRPr>
    </a:lvl8pPr>
    <a:lvl9pPr marL="3656741" algn="l" defTabSz="914184" rtl="0" eaLnBrk="1" latinLnBrk="0" hangingPunct="1">
      <a:defRPr sz="1400" kern="1200">
        <a:solidFill>
          <a:schemeClr val="tx1"/>
        </a:solidFill>
        <a:latin typeface="Helvetica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5">
          <p15:clr>
            <a:srgbClr val="A4A3A4"/>
          </p15:clr>
        </p15:guide>
        <p15:guide id="2" orient="horz" pos="19632">
          <p15:clr>
            <a:srgbClr val="A4A3A4"/>
          </p15:clr>
        </p15:guide>
        <p15:guide id="3" orient="horz" pos="3730">
          <p15:clr>
            <a:srgbClr val="A4A3A4"/>
          </p15:clr>
        </p15:guide>
        <p15:guide id="4" orient="horz" pos="2131">
          <p15:clr>
            <a:srgbClr val="A4A3A4"/>
          </p15:clr>
        </p15:guide>
        <p15:guide id="5" pos="6374">
          <p15:clr>
            <a:srgbClr val="A4A3A4"/>
          </p15:clr>
        </p15:guide>
        <p15:guide id="6" pos="7210">
          <p15:clr>
            <a:srgbClr val="A4A3A4"/>
          </p15:clr>
        </p15:guide>
        <p15:guide id="7" pos="13124">
          <p15:clr>
            <a:srgbClr val="A4A3A4"/>
          </p15:clr>
        </p15:guide>
        <p15:guide id="8" pos="21028">
          <p15:clr>
            <a:srgbClr val="A4A3A4"/>
          </p15:clr>
        </p15:guide>
        <p15:guide id="9" pos="984">
          <p15:clr>
            <a:srgbClr val="A4A3A4"/>
          </p15:clr>
        </p15:guide>
        <p15:guide id="10" pos="13996">
          <p15:clr>
            <a:srgbClr val="A4A3A4"/>
          </p15:clr>
        </p15:guide>
        <p15:guide id="11" pos="20198">
          <p15:clr>
            <a:srgbClr val="A4A3A4"/>
          </p15:clr>
        </p15:guide>
        <p15:guide id="12" pos="264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9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9900"/>
    <a:srgbClr val="00FFFF"/>
    <a:srgbClr val="FFFF00"/>
    <a:srgbClr val="D4FB43"/>
    <a:srgbClr val="C5F905"/>
    <a:srgbClr val="526802"/>
    <a:srgbClr val="436703"/>
    <a:srgbClr val="00729A"/>
    <a:srgbClr val="008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8143" autoAdjust="0"/>
  </p:normalViewPr>
  <p:slideViewPr>
    <p:cSldViewPr snapToGrid="0">
      <p:cViewPr varScale="1">
        <p:scale>
          <a:sx n="18" d="100"/>
          <a:sy n="18" d="100"/>
        </p:scale>
        <p:origin x="1812" y="72"/>
      </p:cViewPr>
      <p:guideLst>
        <p:guide orient="horz" pos="715"/>
        <p:guide orient="horz" pos="19632"/>
        <p:guide orient="horz" pos="3730"/>
        <p:guide orient="horz" pos="2131"/>
        <p:guide pos="6374"/>
        <p:guide pos="7210"/>
        <p:guide pos="13124"/>
        <p:guide pos="21028"/>
        <p:guide pos="984"/>
        <p:guide pos="13996"/>
        <p:guide pos="20198"/>
        <p:guide pos="264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2802" y="-102"/>
      </p:cViewPr>
      <p:guideLst>
        <p:guide orient="horz" pos="379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601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292" y="0"/>
            <a:ext cx="3037523" cy="601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4D983-22BA-4454-81FE-C951C3C5B294}" type="datetimeFigureOut">
              <a:rPr lang="en-US" smtClean="0"/>
              <a:pPr/>
              <a:t>9/6/2013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5300" y="903288"/>
            <a:ext cx="6019800" cy="4514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23" y="5717887"/>
            <a:ext cx="5608954" cy="541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435772"/>
            <a:ext cx="3037523" cy="601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292" y="11435772"/>
            <a:ext cx="3037523" cy="601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9BA56-47DD-46FE-AE86-AE20697E80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33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12801600" y="0"/>
            <a:ext cx="31089600" cy="329184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18009" tIns="209004" rIns="418009" bIns="209004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3657600" y="16459200"/>
            <a:ext cx="329184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418009" tIns="209004" rIns="418009" bIns="209004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6160966" y="2560320"/>
            <a:ext cx="24505920" cy="13767206"/>
          </a:xfrm>
        </p:spPr>
        <p:txBody>
          <a:bodyPr lIns="209004" tIns="0" rIns="209004">
            <a:noAutofit/>
          </a:bodyPr>
          <a:lstStyle>
            <a:lvl1pPr algn="r">
              <a:defRPr sz="19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16101322" y="16991347"/>
            <a:ext cx="24550934" cy="5285990"/>
          </a:xfrm>
        </p:spPr>
        <p:txBody>
          <a:bodyPr lIns="209004" tIns="0" rIns="209004" bIns="0"/>
          <a:lstStyle>
            <a:lvl1pPr marL="0" indent="0" algn="r">
              <a:buNone/>
              <a:defRPr sz="10100">
                <a:solidFill>
                  <a:srgbClr val="FFFFFF"/>
                </a:solidFill>
                <a:effectLst/>
              </a:defRPr>
            </a:lvl1pPr>
            <a:lvl2pPr marL="2090044" indent="0" algn="ctr">
              <a:buNone/>
            </a:lvl2pPr>
            <a:lvl3pPr marL="4180088" indent="0" algn="ctr">
              <a:buNone/>
            </a:lvl3pPr>
            <a:lvl4pPr marL="6270132" indent="0" algn="ctr">
              <a:buNone/>
            </a:lvl4pPr>
            <a:lvl5pPr marL="8360176" indent="0" algn="ctr">
              <a:buNone/>
            </a:lvl5pPr>
            <a:lvl6pPr marL="10450220" indent="0" algn="ctr">
              <a:buNone/>
            </a:lvl6pPr>
            <a:lvl7pPr marL="12540264" indent="0" algn="ctr">
              <a:buNone/>
            </a:lvl7pPr>
            <a:lvl8pPr marL="14630309" indent="0" algn="ctr">
              <a:buNone/>
            </a:lvl8pPr>
            <a:lvl9pPr marL="16720353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28181874" y="31478141"/>
            <a:ext cx="9611828" cy="108913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13533120" y="31478141"/>
            <a:ext cx="14053066" cy="109728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37828244" y="31469990"/>
            <a:ext cx="2824012" cy="109728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4EC8A43-D00F-4194-9525-FD126E99C0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F647F4D-61F9-4DD2-8652-6C0AAE59E5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55360" y="1319786"/>
            <a:ext cx="7315200" cy="28087320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84"/>
            <a:ext cx="28895040" cy="2808732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365516" y="31478141"/>
            <a:ext cx="9611828" cy="1089130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4560" y="31469990"/>
            <a:ext cx="17556480" cy="1097280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021582" y="31455360"/>
            <a:ext cx="2824012" cy="10972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E67A6A3-D8EF-440A-9D0C-2B008F4B5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62544B-BBD3-45F1-8D26-11CFDCFE3A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1" y="13544820"/>
            <a:ext cx="30026342" cy="6537960"/>
          </a:xfrm>
        </p:spPr>
        <p:txBody>
          <a:bodyPr tIns="0" anchor="t"/>
          <a:lstStyle>
            <a:lvl1pPr algn="r">
              <a:buNone/>
              <a:defRPr sz="19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0641" y="9144002"/>
            <a:ext cx="30026342" cy="3568834"/>
          </a:xfrm>
        </p:spPr>
        <p:txBody>
          <a:bodyPr anchor="b"/>
          <a:lstStyle>
            <a:lvl1pPr marL="0" indent="0" algn="r">
              <a:buNone/>
              <a:defRPr sz="9100">
                <a:solidFill>
                  <a:schemeClr val="tx1"/>
                </a:solidFill>
                <a:effectLst/>
              </a:defRPr>
            </a:lvl1pPr>
            <a:lvl2pPr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676342" y="31472688"/>
            <a:ext cx="9611828" cy="108913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718" y="31472688"/>
            <a:ext cx="13898880" cy="109728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22970" y="31464538"/>
            <a:ext cx="2824012" cy="1097280"/>
          </a:xfrm>
        </p:spPr>
        <p:txBody>
          <a:bodyPr/>
          <a:lstStyle>
            <a:extLst/>
          </a:lstStyle>
          <a:p>
            <a:pPr>
              <a:defRPr/>
            </a:pPr>
            <a:fld id="{EC2BB754-C09C-477E-9228-DF96B7E2BA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1" y="1536192"/>
            <a:ext cx="34761830" cy="5486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3"/>
            <a:ext cx="16898112" cy="21724622"/>
          </a:xfrm>
        </p:spPr>
        <p:txBody>
          <a:bodyPr anchor="t"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058278" y="7680963"/>
            <a:ext cx="16898112" cy="21724622"/>
          </a:xfrm>
        </p:spPr>
        <p:txBody>
          <a:bodyPr anchor="t"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CF00BD8-93FA-4E2B-B75D-FF853AA720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1" y="1536192"/>
            <a:ext cx="34761830" cy="54864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28163520"/>
            <a:ext cx="16898112" cy="219456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8200" b="1">
                <a:solidFill>
                  <a:schemeClr val="tx2"/>
                </a:solidFill>
                <a:effectLst/>
              </a:defRPr>
            </a:lvl1pPr>
            <a:lvl2pPr>
              <a:buNone/>
              <a:defRPr sz="9100" b="1"/>
            </a:lvl2pPr>
            <a:lvl3pPr>
              <a:buNone/>
              <a:defRPr sz="8200" b="1"/>
            </a:lvl3pPr>
            <a:lvl4pPr>
              <a:buNone/>
              <a:defRPr sz="7300" b="1"/>
            </a:lvl4pPr>
            <a:lvl5pPr>
              <a:buNone/>
              <a:defRPr sz="73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20058278" y="28163520"/>
            <a:ext cx="16898112" cy="219456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8200" b="1">
                <a:solidFill>
                  <a:schemeClr val="tx2"/>
                </a:solidFill>
                <a:effectLst/>
              </a:defRPr>
            </a:lvl1pPr>
            <a:lvl2pPr>
              <a:buNone/>
              <a:defRPr sz="9100" b="1"/>
            </a:lvl2pPr>
            <a:lvl3pPr>
              <a:buNone/>
              <a:defRPr sz="8200" b="1"/>
            </a:lvl3pPr>
            <a:lvl4pPr>
              <a:buNone/>
              <a:defRPr sz="7300" b="1"/>
            </a:lvl4pPr>
            <a:lvl5pPr>
              <a:buNone/>
              <a:defRPr sz="73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194560" y="8216832"/>
            <a:ext cx="16898112" cy="19751040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058278" y="8216832"/>
            <a:ext cx="16898112" cy="19751040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7D1ED80-396D-4750-8DE2-CCD7D4468A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1" y="1536192"/>
            <a:ext cx="34761830" cy="5486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2CBDDEF-48EE-45BA-B325-99F8D0B8E6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1676721-49A0-4191-9390-5869421B81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097280"/>
            <a:ext cx="28309824" cy="5632704"/>
          </a:xfrm>
        </p:spPr>
        <p:txBody>
          <a:bodyPr wrap="square" anchor="b"/>
          <a:lstStyle>
            <a:lvl1pPr algn="l">
              <a:buNone/>
              <a:defRPr lang="en-US" sz="110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194560" y="7187597"/>
            <a:ext cx="28309824" cy="2892058"/>
          </a:xfrm>
        </p:spPr>
        <p:txBody>
          <a:bodyPr rot="0" spcFirstLastPara="0" vertOverflow="overflow" horzOverflow="overflow" vert="horz" wrap="square" lIns="209004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6400"/>
            </a:lvl1pPr>
            <a:lvl2pPr>
              <a:buNone/>
              <a:defRPr sz="5500"/>
            </a:lvl2pPr>
            <a:lvl3pPr>
              <a:buNone/>
              <a:defRPr sz="4600"/>
            </a:lvl3pPr>
            <a:lvl4pPr>
              <a:buNone/>
              <a:defRPr sz="4100"/>
            </a:lvl4pPr>
            <a:lvl5pPr>
              <a:buNone/>
              <a:defRPr sz="41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194560" y="10241280"/>
            <a:ext cx="34747200" cy="20984410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CE3CE67-99A6-48C2-A0BF-507B5E0108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2870249" y="4822409"/>
            <a:ext cx="20733730" cy="207003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8009" tIns="209004" rIns="418009" bIns="20900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2864191" y="4794319"/>
            <a:ext cx="20733730" cy="207003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18009" tIns="209004" rIns="418009" bIns="209004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7670" y="5486400"/>
            <a:ext cx="16459200" cy="9875520"/>
          </a:xfrm>
        </p:spPr>
        <p:txBody>
          <a:bodyPr vert="horz" anchor="b"/>
          <a:lstStyle>
            <a:lvl1pPr algn="l">
              <a:buNone/>
              <a:defRPr sz="137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67670" y="15761443"/>
            <a:ext cx="16459200" cy="9217152"/>
          </a:xfrm>
        </p:spPr>
        <p:txBody>
          <a:bodyPr rot="0" spcFirstLastPara="0" vertOverflow="overflow" horzOverflow="overflow" vert="horz" wrap="square" lIns="376208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400" baseline="0">
                <a:solidFill>
                  <a:schemeClr val="tx1"/>
                </a:solidFill>
              </a:defRPr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979BF19-C4AB-46D1-AABE-513A3C4585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3185674" y="4996810"/>
            <a:ext cx="20189952" cy="20189952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146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39136320" y="0"/>
            <a:ext cx="4754880" cy="329184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18009" tIns="209004" rIns="418009" bIns="209004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2194560" y="1536192"/>
            <a:ext cx="34747200" cy="5486400"/>
          </a:xfrm>
          <a:prstGeom prst="rect">
            <a:avLst/>
          </a:prstGeom>
        </p:spPr>
        <p:txBody>
          <a:bodyPr vert="horz" lIns="209004" tIns="0" rIns="209004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2194560" y="7725197"/>
            <a:ext cx="34747200" cy="23262336"/>
          </a:xfrm>
          <a:prstGeom prst="rect">
            <a:avLst/>
          </a:prstGeom>
        </p:spPr>
        <p:txBody>
          <a:bodyPr vert="horz" lIns="418009" tIns="209004" rIns="418009" bIns="209004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20380492" y="31478141"/>
            <a:ext cx="9611828" cy="1089130"/>
          </a:xfrm>
          <a:prstGeom prst="rect">
            <a:avLst/>
          </a:prstGeom>
        </p:spPr>
        <p:txBody>
          <a:bodyPr vert="horz" lIns="418009" tIns="0" rIns="418009" bIns="0" anchor="b"/>
          <a:lstStyle>
            <a:lvl1pPr algn="l" eaLnBrk="1" latinLnBrk="0" hangingPunct="1">
              <a:defRPr kumimoji="0" sz="46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194560" y="31478141"/>
            <a:ext cx="17556480" cy="1097280"/>
          </a:xfrm>
          <a:prstGeom prst="rect">
            <a:avLst/>
          </a:prstGeom>
        </p:spPr>
        <p:txBody>
          <a:bodyPr vert="horz" lIns="418009" tIns="0" rIns="418009" bIns="0" anchor="b"/>
          <a:lstStyle>
            <a:lvl1pPr algn="r" eaLnBrk="1" latinLnBrk="0" hangingPunct="1">
              <a:defRPr kumimoji="0" sz="46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30006950" y="31469990"/>
            <a:ext cx="2824012" cy="109728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5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53A4DAB-DFF1-4E65-AD4B-CAB0791015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174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1254026" indent="-1254026" algn="l" rtl="0" eaLnBrk="1" latinLnBrk="0" hangingPunct="1">
        <a:spcBef>
          <a:spcPts val="2743"/>
        </a:spcBef>
        <a:buClr>
          <a:schemeClr val="tx2"/>
        </a:buClr>
        <a:buSzPct val="73000"/>
        <a:buFont typeface="Wingdings 2"/>
        <a:buChar char=""/>
        <a:defRPr kumimoji="0" sz="119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382650" indent="-1045022" algn="l" rtl="0" eaLnBrk="1" latinLnBrk="0" hangingPunct="1">
        <a:spcBef>
          <a:spcPts val="2286"/>
        </a:spcBef>
        <a:buClr>
          <a:schemeClr val="accent4"/>
        </a:buClr>
        <a:buSzPct val="80000"/>
        <a:buFont typeface="Wingdings 2"/>
        <a:buChar char=""/>
        <a:defRPr kumimoji="0" sz="105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3469473" indent="-1045022" algn="l" rtl="0" eaLnBrk="1" latinLnBrk="0" hangingPunct="1">
        <a:spcBef>
          <a:spcPts val="1829"/>
        </a:spcBef>
        <a:buClr>
          <a:schemeClr val="accent4"/>
        </a:buClr>
        <a:buSzPct val="60000"/>
        <a:buFont typeface="Wingdings"/>
        <a:buChar char=""/>
        <a:defRPr kumimoji="0"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4598097" indent="-1045022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91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5852123" indent="-1045022" algn="l" rtl="0" eaLnBrk="1" latinLnBrk="0" hangingPunct="1">
        <a:spcBef>
          <a:spcPts val="1829"/>
        </a:spcBef>
        <a:buClr>
          <a:schemeClr val="accent4"/>
        </a:buClr>
        <a:buSzPct val="70000"/>
        <a:buFont typeface="Wingdings"/>
        <a:buChar char=""/>
        <a:defRPr kumimoji="0"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6729942" indent="-836018" algn="l" rtl="0" eaLnBrk="1" latinLnBrk="0" hangingPunct="1">
        <a:spcBef>
          <a:spcPts val="1829"/>
        </a:spcBef>
        <a:buClr>
          <a:schemeClr val="accent4"/>
        </a:buClr>
        <a:buSzPct val="80000"/>
        <a:buFont typeface="Wingdings 2"/>
        <a:buChar char=""/>
        <a:defRPr kumimoji="0" sz="82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7649561" indent="-836018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7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443778" indent="-836018" algn="l" rtl="0" eaLnBrk="1" latinLnBrk="0" hangingPunct="1">
        <a:spcBef>
          <a:spcPts val="1371"/>
        </a:spcBef>
        <a:buClr>
          <a:schemeClr val="accent4"/>
        </a:buClr>
        <a:buSzPct val="100000"/>
        <a:buChar char="•"/>
        <a:defRPr kumimoji="0" sz="73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9405198" indent="-836018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6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0900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41800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6270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83601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450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25402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46303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67203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2.gif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8"/>
          <p:cNvSpPr>
            <a:spLocks noChangeArrowheads="1"/>
          </p:cNvSpPr>
          <p:nvPr/>
        </p:nvSpPr>
        <p:spPr bwMode="auto">
          <a:xfrm>
            <a:off x="-14974" y="-9525"/>
            <a:ext cx="43891200" cy="32918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19" tIns="45709" rIns="91419" bIns="45709" anchor="ctr"/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" name="Rectangle 180"/>
          <p:cNvSpPr>
            <a:spLocks noChangeArrowheads="1"/>
          </p:cNvSpPr>
          <p:nvPr/>
        </p:nvSpPr>
        <p:spPr bwMode="auto">
          <a:xfrm>
            <a:off x="571530" y="277147"/>
            <a:ext cx="42683302" cy="249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09" rIns="91419" bIns="45709">
            <a:spAutoFit/>
          </a:bodyPr>
          <a:lstStyle/>
          <a:p>
            <a:pPr algn="ctr"/>
            <a:r>
              <a:rPr lang="en-US" sz="7800" b="1" dirty="0" smtClean="0">
                <a:solidFill>
                  <a:schemeClr val="bg1"/>
                </a:solidFill>
              </a:rPr>
              <a:t>Watershed assessment, management and restoration of Little Kern golden trout in the Little Kern River, California</a:t>
            </a:r>
          </a:p>
        </p:txBody>
      </p:sp>
      <p:sp>
        <p:nvSpPr>
          <p:cNvPr id="6" name="AutoShape 3461"/>
          <p:cNvSpPr>
            <a:spLocks noChangeArrowheads="1"/>
          </p:cNvSpPr>
          <p:nvPr/>
        </p:nvSpPr>
        <p:spPr bwMode="auto">
          <a:xfrm>
            <a:off x="21496326" y="15460037"/>
            <a:ext cx="1262061" cy="632741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lIns="91419" tIns="45709" rIns="91419" bIns="45709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15788" y="8404056"/>
            <a:ext cx="17659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3588" y="16951156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1964984" y="29159955"/>
            <a:ext cx="1129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latin typeface="Helvetica" pitchFamily="34" charset="0"/>
                <a:cs typeface="Helvetica" pitchFamily="34" charset="0"/>
              </a:rPr>
              <a:t>Acknowledgements</a:t>
            </a:r>
            <a:endParaRPr lang="en-US" sz="36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12240433" y="5588201"/>
            <a:ext cx="19382150" cy="266619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457094" tIns="457094" rIns="457094" bIns="457094"/>
          <a:lstStyle/>
          <a:p>
            <a:pPr algn="ctr">
              <a:spcBef>
                <a:spcPct val="50000"/>
              </a:spcBef>
              <a:tabLst>
                <a:tab pos="499947" algn="l"/>
              </a:tabLst>
            </a:pPr>
            <a:endParaRPr lang="en-US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2405282" y="6626178"/>
            <a:ext cx="1878201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/>
              <a:t>A</a:t>
            </a:r>
            <a:r>
              <a:rPr lang="en-US" sz="2800" dirty="0" smtClean="0"/>
              <a:t>ssess the current status of Little Kern golden trout and associated threats.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/>
              <a:t>Survey ten percent of the watershed using stratified random </a:t>
            </a:r>
            <a:r>
              <a:rPr lang="en-US" sz="2800" dirty="0" smtClean="0"/>
              <a:t>sample </a:t>
            </a:r>
            <a:r>
              <a:rPr lang="en-US" sz="2800" dirty="0"/>
              <a:t>design and depletion electrofish </a:t>
            </a:r>
            <a:r>
              <a:rPr lang="en-US" sz="2800" dirty="0" smtClean="0"/>
              <a:t>methodology (Figure 3).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/>
              <a:t>G</a:t>
            </a:r>
            <a:r>
              <a:rPr lang="en-US" sz="2800" dirty="0" smtClean="0"/>
              <a:t>ather baseline fisheries data including species distribution, size-class structure </a:t>
            </a:r>
            <a:r>
              <a:rPr lang="en-US" sz="2800" dirty="0"/>
              <a:t>and </a:t>
            </a:r>
            <a:r>
              <a:rPr lang="en-US" sz="2800" dirty="0" smtClean="0"/>
              <a:t>abundance.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Conduct </a:t>
            </a:r>
            <a:r>
              <a:rPr lang="en-US" sz="2800" dirty="0"/>
              <a:t>habitat assessments to document resource </a:t>
            </a:r>
            <a:r>
              <a:rPr lang="en-US" sz="2800" dirty="0" smtClean="0"/>
              <a:t>condition.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099651" y="16169136"/>
            <a:ext cx="1938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Figure 3.  Map of stratified random sample design using 100-meter delineations in Willow Creek a tributary to Little Kern River.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2304908" y="5883029"/>
            <a:ext cx="192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latin typeface="Helvetica" pitchFamily="34" charset="0"/>
                <a:cs typeface="Helvetica" pitchFamily="34" charset="0"/>
              </a:rPr>
              <a:t>Goals and Objectives</a:t>
            </a:r>
            <a:endParaRPr lang="en-US" sz="360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71530" y="5635358"/>
            <a:ext cx="11258550" cy="266619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457094" tIns="457094" rIns="457094" bIns="457094"/>
          <a:lstStyle/>
          <a:p>
            <a:pPr algn="ctr">
              <a:spcBef>
                <a:spcPct val="50000"/>
              </a:spcBef>
              <a:tabLst>
                <a:tab pos="499947" algn="l"/>
              </a:tabLst>
            </a:pPr>
            <a:endParaRPr lang="en-US" sz="28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601858" y="5949467"/>
            <a:ext cx="11220450" cy="65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latin typeface="Helvetica" pitchFamily="34" charset="0"/>
                <a:cs typeface="Helvetica" pitchFamily="34" charset="0"/>
              </a:rPr>
              <a:t>Introduction</a:t>
            </a:r>
            <a:endParaRPr lang="en-US" sz="3600" u="sng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6658" y="18028923"/>
            <a:ext cx="10615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	The </a:t>
            </a:r>
            <a:r>
              <a:rPr lang="en-US" sz="2800" dirty="0"/>
              <a:t>Little Kern River watershed encompasses a total of 137 miles of perennial stream habitat, the majority of which is located on public land administered by the U.S. Forest Service (USFS</a:t>
            </a:r>
            <a:r>
              <a:rPr lang="en-US" sz="2800" dirty="0" smtClean="0"/>
              <a:t>)</a:t>
            </a:r>
          </a:p>
        </p:txBody>
      </p:sp>
      <p:grpSp>
        <p:nvGrpSpPr>
          <p:cNvPr id="34" name="Group 83"/>
          <p:cNvGrpSpPr/>
          <p:nvPr/>
        </p:nvGrpSpPr>
        <p:grpSpPr>
          <a:xfrm>
            <a:off x="649740" y="8323662"/>
            <a:ext cx="10909976" cy="7110196"/>
            <a:chOff x="-1849686" y="9060095"/>
            <a:chExt cx="10909976" cy="6977633"/>
          </a:xfrm>
        </p:grpSpPr>
        <p:sp>
          <p:nvSpPr>
            <p:cNvPr id="42" name="Rectangle 41"/>
            <p:cNvSpPr/>
            <p:nvPr/>
          </p:nvSpPr>
          <p:spPr>
            <a:xfrm>
              <a:off x="-1849686" y="9060095"/>
              <a:ext cx="7232322" cy="7190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68956" y="14436924"/>
              <a:ext cx="3591334" cy="1600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Figure 1.  Map of Little Kern golden trout historic watershed (left) and photograph of Little Kern golden trout (above).</a:t>
              </a:r>
              <a:endParaRPr lang="en-US" sz="20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41396" y="6697689"/>
            <a:ext cx="105805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	Little </a:t>
            </a:r>
            <a:r>
              <a:rPr lang="en-US" sz="2800" dirty="0"/>
              <a:t>Kern golden trout (</a:t>
            </a:r>
            <a:r>
              <a:rPr lang="en-US" sz="2800" i="1" dirty="0"/>
              <a:t>Oncorhynchus mykiss whitei</a:t>
            </a:r>
            <a:r>
              <a:rPr lang="en-US" sz="2800" dirty="0"/>
              <a:t>) are endemic to the Little Kern River watershed and are listed as Threatened under the federal Endangered Species Act. The Little Kern River </a:t>
            </a:r>
            <a:r>
              <a:rPr lang="en-US" sz="2800" dirty="0" smtClean="0"/>
              <a:t>is tributary </a:t>
            </a:r>
            <a:r>
              <a:rPr lang="en-US" sz="2800" dirty="0"/>
              <a:t>to the Kern </a:t>
            </a:r>
            <a:r>
              <a:rPr lang="en-US" sz="2800" dirty="0" smtClean="0"/>
              <a:t>River and is </a:t>
            </a:r>
            <a:r>
              <a:rPr lang="en-US" sz="2800" dirty="0"/>
              <a:t>located approximately 65 miles northeast of Bakersfield, CA (</a:t>
            </a:r>
            <a:r>
              <a:rPr lang="en-US" sz="2800" dirty="0" smtClean="0"/>
              <a:t>Figure 1).</a:t>
            </a:r>
            <a:endParaRPr lang="en-US" sz="28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31909407" y="5635357"/>
            <a:ext cx="11356672" cy="20682218"/>
            <a:chOff x="30056556" y="5346601"/>
            <a:chExt cx="11356672" cy="16709868"/>
          </a:xfrm>
        </p:grpSpPr>
        <p:sp>
          <p:nvSpPr>
            <p:cNvPr id="48" name="Text Box 13"/>
            <p:cNvSpPr txBox="1">
              <a:spLocks noChangeArrowheads="1"/>
            </p:cNvSpPr>
            <p:nvPr/>
          </p:nvSpPr>
          <p:spPr bwMode="auto">
            <a:xfrm>
              <a:off x="30056556" y="5346601"/>
              <a:ext cx="11356672" cy="167098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7094" tIns="457094" rIns="457094" bIns="457094"/>
            <a:lstStyle/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 smtClean="0">
                <a:solidFill>
                  <a:srgbClr val="76956B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  <a:tabLst>
                  <a:tab pos="634853" algn="l"/>
                </a:tabLst>
                <a:defRPr/>
              </a:pPr>
              <a:endParaRPr lang="en-US" b="1" dirty="0">
                <a:solidFill>
                  <a:srgbClr val="76956B"/>
                </a:solidFill>
                <a:latin typeface="+mn-lt"/>
              </a:endParaRPr>
            </a:p>
            <a:p>
              <a:pPr>
                <a:tabLst>
                  <a:tab pos="634853" algn="l"/>
                </a:tabLst>
                <a:defRPr/>
              </a:pPr>
              <a:endParaRPr lang="en-US" sz="2700" dirty="0">
                <a:solidFill>
                  <a:srgbClr val="FF33CC"/>
                </a:solidFill>
                <a:latin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129370" y="5537392"/>
              <a:ext cx="11277600" cy="688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u="sng" dirty="0" smtClean="0">
                  <a:latin typeface="Helvetica" pitchFamily="34" charset="0"/>
                  <a:cs typeface="Helvetica" pitchFamily="34" charset="0"/>
                </a:rPr>
                <a:t>Discussion</a:t>
              </a:r>
              <a:endParaRPr lang="en-US" sz="3600" dirty="0" smtClean="0"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432963" y="6080831"/>
              <a:ext cx="10709832" cy="1815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	 Since 2010, the </a:t>
              </a:r>
              <a:r>
                <a:rPr lang="en-US" sz="2800" dirty="0" smtClean="0"/>
                <a:t>HWTP has </a:t>
              </a:r>
              <a:r>
                <a:rPr lang="en-US" sz="2800" dirty="0"/>
                <a:t>gathered baseline fisheries and habitat data throughout the native range of Little Kern golden trout in an effort to help restore and manage this threatened species. As of August 2013, </a:t>
              </a:r>
              <a:r>
                <a:rPr lang="en-US" sz="2800" dirty="0" smtClean="0"/>
                <a:t>38 percent of the Little Kern River and tributaries have been surveyed via electrofishing (Figure 4). A</a:t>
              </a:r>
              <a:endParaRPr lang="en-US" sz="28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411769" y="12430540"/>
              <a:ext cx="10747174" cy="1118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</a:t>
              </a:r>
              <a:r>
                <a:rPr lang="en-US" sz="2800" dirty="0" smtClean="0"/>
                <a:t>tatus of fish in the watershed and give insight into any associated threats posed to Little Kern golden trout such as genetic </a:t>
              </a:r>
              <a:r>
                <a:rPr lang="en-US" sz="2800" dirty="0"/>
                <a:t>introgression </a:t>
              </a:r>
              <a:r>
                <a:rPr lang="en-US" sz="2800" dirty="0" smtClean="0"/>
                <a:t>and/or impacts from recent fire.</a:t>
              </a:r>
              <a:endParaRPr lang="en-US" sz="28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446620" y="7876609"/>
              <a:ext cx="3350969" cy="4786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comprehensive </a:t>
              </a:r>
              <a:r>
                <a:rPr lang="en-US" sz="2800" dirty="0"/>
                <a:t>assessment of the entire watershed should be completed </a:t>
              </a:r>
              <a:r>
                <a:rPr lang="en-US" sz="2800" dirty="0" smtClean="0"/>
                <a:t>by 2014.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dirty="0" smtClean="0"/>
                <a:t>	These data will provide up-to-date information to aid in the development of recovery plans,  provide information on the current  </a:t>
              </a:r>
              <a:endParaRPr lang="en-US" sz="2800" dirty="0"/>
            </a:p>
          </p:txBody>
        </p:sp>
      </p:grp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31909406" y="27245573"/>
            <a:ext cx="11402551" cy="505267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457094" tIns="457094" rIns="457094" bIns="457094"/>
          <a:lstStyle/>
          <a:p>
            <a:pPr marL="499947" indent="-499947">
              <a:spcBef>
                <a:spcPct val="10000"/>
              </a:spcBef>
            </a:pPr>
            <a:endParaRPr lang="en-US" sz="2300" dirty="0">
              <a:latin typeface="Times New Roman" pitchFamily="18" charset="0"/>
            </a:endParaRPr>
          </a:p>
        </p:txBody>
      </p:sp>
      <p:pic>
        <p:nvPicPr>
          <p:cNvPr id="1026" name="Picture 2" descr="C:\Users\lredfield\Desktop\PSMFC_Logo_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6662" y="2428001"/>
            <a:ext cx="2926534" cy="2746154"/>
          </a:xfrm>
          <a:prstGeom prst="rect">
            <a:avLst/>
          </a:prstGeom>
          <a:noFill/>
        </p:spPr>
      </p:pic>
      <p:sp>
        <p:nvSpPr>
          <p:cNvPr id="78" name="TextBox 77"/>
          <p:cNvSpPr txBox="1"/>
          <p:nvPr/>
        </p:nvSpPr>
        <p:spPr>
          <a:xfrm>
            <a:off x="32200089" y="28251927"/>
            <a:ext cx="108762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	</a:t>
            </a:r>
            <a:r>
              <a:rPr lang="en-US" sz="2000" dirty="0" smtClean="0"/>
              <a:t>This project is a collaborative effort with the USFS; </a:t>
            </a:r>
            <a:r>
              <a:rPr lang="en-US" sz="2000" dirty="0"/>
              <a:t>U.S. Fish and Wildlife Service; </a:t>
            </a:r>
            <a:r>
              <a:rPr lang="en-US" sz="2000" dirty="0" smtClean="0"/>
              <a:t>University </a:t>
            </a:r>
            <a:r>
              <a:rPr lang="en-US" sz="2000" dirty="0"/>
              <a:t>of </a:t>
            </a:r>
            <a:r>
              <a:rPr lang="en-US" sz="2000" dirty="0" smtClean="0"/>
              <a:t>California at </a:t>
            </a:r>
            <a:r>
              <a:rPr lang="en-US" sz="2000" dirty="0"/>
              <a:t>Davis; </a:t>
            </a:r>
            <a:r>
              <a:rPr lang="en-US" sz="2000" dirty="0" smtClean="0"/>
              <a:t>California Trout; </a:t>
            </a:r>
            <a:r>
              <a:rPr lang="en-US" sz="2000" dirty="0"/>
              <a:t>Trout </a:t>
            </a:r>
            <a:r>
              <a:rPr lang="en-US" sz="2000" dirty="0" smtClean="0"/>
              <a:t>Unlimited; </a:t>
            </a:r>
            <a:r>
              <a:rPr lang="en-US" sz="2000" dirty="0"/>
              <a:t>and private </a:t>
            </a:r>
            <a:r>
              <a:rPr lang="en-US" sz="2000" dirty="0" smtClean="0"/>
              <a:t>landowners.  In addition, data collection has been accomplished through the hard work and dedication of Pacific States Marine Fisheries Commission employees, CDFW personnel, and numerous volunteers.</a:t>
            </a:r>
            <a:endParaRPr lang="en-US" sz="2000" dirty="0"/>
          </a:p>
        </p:txBody>
      </p:sp>
      <p:pic>
        <p:nvPicPr>
          <p:cNvPr id="18" name="Picture 2" descr="G:\!!!MyDocuments\!!!!!Cameron_2013_current\Posters\Littler_Kern_watershed_survey_poster_2013\Little_Kern_golden_trout_historic_watersh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8" y="9158063"/>
            <a:ext cx="6796326" cy="872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49313" y="19332657"/>
            <a:ext cx="480413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within the Sequoia </a:t>
            </a:r>
            <a:r>
              <a:rPr lang="en-US" sz="2800" dirty="0"/>
              <a:t>National </a:t>
            </a:r>
            <a:r>
              <a:rPr lang="en-US" sz="2800" dirty="0" smtClean="0"/>
              <a:t>Forest. Concern </a:t>
            </a:r>
            <a:r>
              <a:rPr lang="en-US" sz="2800" dirty="0"/>
              <a:t>about the </a:t>
            </a:r>
            <a:r>
              <a:rPr lang="en-US" sz="2800" dirty="0" smtClean="0"/>
              <a:t>current status of Little Kern golden </a:t>
            </a:r>
            <a:r>
              <a:rPr lang="en-US" sz="2800" dirty="0"/>
              <a:t>trout </a:t>
            </a:r>
            <a:r>
              <a:rPr lang="en-US" sz="2800" dirty="0" smtClean="0"/>
              <a:t>populations </a:t>
            </a:r>
            <a:r>
              <a:rPr lang="en-US" sz="2800" dirty="0"/>
              <a:t>prompted the California Department of Fish and Wildlife (CDFW) </a:t>
            </a:r>
            <a:r>
              <a:rPr lang="en-US" sz="2800" dirty="0" smtClean="0"/>
              <a:t>Heritage and Wild Trout Program (HWTP), </a:t>
            </a:r>
            <a:r>
              <a:rPr lang="en-US" sz="2800" dirty="0"/>
              <a:t>with assistance from the </a:t>
            </a:r>
            <a:r>
              <a:rPr lang="en-US" sz="2800" dirty="0" smtClean="0"/>
              <a:t>Sequoia and </a:t>
            </a:r>
            <a:r>
              <a:rPr lang="en-US" sz="2800" dirty="0"/>
              <a:t>Inyo National forests, to initiate </a:t>
            </a:r>
            <a:r>
              <a:rPr lang="en-US" sz="2800" dirty="0" smtClean="0"/>
              <a:t>fisheries and habitat assessments throughout </a:t>
            </a:r>
            <a:r>
              <a:rPr lang="en-US" sz="2800" dirty="0"/>
              <a:t>the watershed (Figure </a:t>
            </a:r>
            <a:r>
              <a:rPr lang="en-US" sz="2800" dirty="0" smtClean="0"/>
              <a:t>2). </a:t>
            </a:r>
            <a:endParaRPr lang="en-US" sz="2800" dirty="0"/>
          </a:p>
          <a:p>
            <a:endParaRPr lang="en-US" sz="1000" dirty="0"/>
          </a:p>
          <a:p>
            <a:r>
              <a:rPr lang="en-US" sz="2800" dirty="0"/>
              <a:t>	</a:t>
            </a:r>
            <a:r>
              <a:rPr lang="en-US" sz="2800" dirty="0" smtClean="0"/>
              <a:t>Throughout this multi-year survey effort, baseline data will be gathered to help</a:t>
            </a:r>
            <a:endParaRPr lang="en-US" sz="2800" dirty="0"/>
          </a:p>
        </p:txBody>
      </p:sp>
      <p:pic>
        <p:nvPicPr>
          <p:cNvPr id="1030" name="Picture 6" descr="G:\!!!MyDocuments\!!!!!Cameron_2013_current\Posters\Littler_Kern_watershed_survey_poster_2013\CC_00_50_cropp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293" y="19550690"/>
            <a:ext cx="5549471" cy="707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!!!MyDocuments\!!!!!Cameron_2013_current\Images\CDFW-Insignia-146x19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3" y="2209165"/>
            <a:ext cx="2180176" cy="288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/>
          <p:cNvSpPr txBox="1"/>
          <p:nvPr/>
        </p:nvSpPr>
        <p:spPr>
          <a:xfrm>
            <a:off x="12470523" y="16738022"/>
            <a:ext cx="187820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Collect angler data including catch rates, catch sizes, and species composition.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Document barriers to fish migration to ensure </a:t>
            </a:r>
            <a:r>
              <a:rPr lang="en-US" sz="2800" dirty="0"/>
              <a:t>putative populations remain isolated from hybridized </a:t>
            </a:r>
            <a:r>
              <a:rPr lang="en-US" sz="2800" dirty="0" smtClean="0"/>
              <a:t>fish (Figure 5).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3045674" y="28816995"/>
            <a:ext cx="7884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Figure 4.  Map of Little Kern River watershed.</a:t>
            </a:r>
            <a:endParaRPr lang="en-US" sz="2000" dirty="0"/>
          </a:p>
        </p:txBody>
      </p:sp>
      <p:pic>
        <p:nvPicPr>
          <p:cNvPr id="1039" name="Picture 15" descr="G:\!!!MyDocuments\!!!!!Cameron_2013_current\Images\Trout_Unlimited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8406" y="30246824"/>
            <a:ext cx="1180682" cy="169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G:\!!!MyDocuments\!!!!!Cameron_2013_current\Images\US_Fish_and_Wildlife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079" y="30182154"/>
            <a:ext cx="1475864" cy="17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:\!!!MyDocuments\!!!!!Cameron_2013_current\Images\California_Trout_logo_white_back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725" y="30524450"/>
            <a:ext cx="2276650" cy="127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38862000" y="16047539"/>
            <a:ext cx="4046658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	Throughout </a:t>
            </a:r>
            <a:r>
              <a:rPr lang="en-US" sz="2800" dirty="0"/>
              <a:t>this process, the HWTP is evaluating the Little Kern River and tributaries for designation as a Heritage and Wild</a:t>
            </a:r>
          </a:p>
          <a:p>
            <a:r>
              <a:rPr lang="en-US" sz="2800" dirty="0" smtClean="0"/>
              <a:t>Trout </a:t>
            </a:r>
            <a:r>
              <a:rPr lang="en-US" sz="2800" dirty="0"/>
              <a:t>Water. Wild Trout Waters are those that support self-sustaining (wild) trout populations, are aesthetically pleasing and environmentally productive, provide adequate catch rates in terms of numbers or size of trout, and are open to public angling. Heritage Trout </a:t>
            </a:r>
            <a:r>
              <a:rPr lang="en-US" sz="2800" dirty="0" smtClean="0"/>
              <a:t>Waters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1221700" y="18236240"/>
            <a:ext cx="979169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Document life history information such as age and growth rates, size at maturity, spawning and fry emergence timing, and other factors.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Collect </a:t>
            </a:r>
            <a:r>
              <a:rPr lang="en-US" sz="2800" dirty="0"/>
              <a:t>tissue samples to determine </a:t>
            </a:r>
            <a:r>
              <a:rPr lang="en-US" sz="2800" dirty="0" smtClean="0"/>
              <a:t>genetic </a:t>
            </a:r>
            <a:r>
              <a:rPr lang="en-US" sz="2800" dirty="0"/>
              <a:t>relationships of </a:t>
            </a:r>
            <a:r>
              <a:rPr lang="en-US" sz="2800" dirty="0" smtClean="0"/>
              <a:t>trout </a:t>
            </a:r>
            <a:r>
              <a:rPr lang="en-US" sz="2800" dirty="0"/>
              <a:t>throughout the </a:t>
            </a:r>
            <a:r>
              <a:rPr lang="en-US" sz="2800" dirty="0" smtClean="0"/>
              <a:t>watershed and </a:t>
            </a:r>
            <a:r>
              <a:rPr lang="en-US" sz="2800" dirty="0"/>
              <a:t>to aid in the development of a basin-wide genetics management plan</a:t>
            </a:r>
            <a:r>
              <a:rPr lang="en-US" sz="2800" dirty="0" smtClean="0"/>
              <a:t>.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Determine presence, absence and severity of fin </a:t>
            </a:r>
            <a:r>
              <a:rPr lang="en-US" sz="2800" dirty="0"/>
              <a:t>abnormalities and potential causation.</a:t>
            </a:r>
          </a:p>
          <a:p>
            <a:pPr marL="457200" lvl="1" indent="-4572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/>
              <a:t>Identify restoration and recovery actions to protect and conserve Little Kern golden trout and their habitat.</a:t>
            </a:r>
          </a:p>
          <a:p>
            <a:endParaRPr lang="en-US" sz="2800" dirty="0"/>
          </a:p>
        </p:txBody>
      </p:sp>
      <p:pic>
        <p:nvPicPr>
          <p:cNvPr id="1029" name="Picture 5" descr="G:\!!!MyDocuments\!!!!!Cameron_2013_current\Posters\Littler_Kern_watershed_survey_poster_2013\TC_25_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955" y="8934284"/>
            <a:ext cx="7263429" cy="486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534281" y="29221213"/>
            <a:ext cx="9023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923925" y="26728431"/>
            <a:ext cx="10579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develop </a:t>
            </a:r>
            <a:r>
              <a:rPr lang="en-US" sz="2800" dirty="0"/>
              <a:t>recovery plans </a:t>
            </a:r>
            <a:r>
              <a:rPr lang="en-US" sz="2800" dirty="0" smtClean="0"/>
              <a:t>to restore Little </a:t>
            </a:r>
            <a:r>
              <a:rPr lang="en-US" sz="2800" dirty="0"/>
              <a:t>Kern golden trout to a level in which the sub-species can be de-listed from </a:t>
            </a:r>
            <a:r>
              <a:rPr lang="en-US" sz="2800" dirty="0" smtClean="0"/>
              <a:t>Threatened </a:t>
            </a:r>
            <a:r>
              <a:rPr lang="en-US" sz="2800" dirty="0"/>
              <a:t>status.</a:t>
            </a:r>
          </a:p>
        </p:txBody>
      </p:sp>
      <p:pic>
        <p:nvPicPr>
          <p:cNvPr id="1033" name="Picture 9" descr="G:\!!!MyDocuments\!!!!!Cameron_2013_current\Posters\Littler_Kern_watershed_survey_poster_2013\P1010348_croppe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79" y="28255021"/>
            <a:ext cx="10797562" cy="347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692986" y="31747909"/>
            <a:ext cx="11050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Figure </a:t>
            </a:r>
            <a:r>
              <a:rPr lang="en-US" sz="2000" dirty="0"/>
              <a:t>2</a:t>
            </a:r>
            <a:r>
              <a:rPr lang="en-US" sz="2000" dirty="0" smtClean="0"/>
              <a:t>.  Photograph of Little Kern River watershed.</a:t>
            </a:r>
            <a:endParaRPr lang="en-US" sz="2000" dirty="0"/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160515" y="2892409"/>
            <a:ext cx="43933682" cy="38316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274257" tIns="274257" rIns="274257" bIns="274257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600" b="1" dirty="0" smtClean="0">
                <a:solidFill>
                  <a:schemeClr val="bg1"/>
                </a:solidFill>
              </a:rPr>
              <a:t>Heritage and Wild Trout Program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</a:rPr>
              <a:t>Zuber, C., R. Bloom, S. Mehalick, and J. Weaver</a:t>
            </a:r>
          </a:p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36" name="Picture 18" descr="G:\!!!MyDocuments\!!!!!Cameron_2013_current\Images\UC_Davis_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4627" y="30216504"/>
            <a:ext cx="1661994" cy="171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G:\!!!MyDocuments\!!!!!Cameron_2013_current\Images\US_Forest_Servic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269" y="30172107"/>
            <a:ext cx="1674542" cy="175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:\!!!MyDocuments\!!!!!Cameron_2013_current\Posters\Littler_Kern_watershed_survey_poster_2013\WC_8_87_croppe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4" y="10133828"/>
            <a:ext cx="6226091" cy="199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G:\!!!MyDocuments\!!!!!Cameron_2013_current\Posters\Littler_Kern_watershed_survey_poster_2013\P1000283_cropped_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814" y="15976466"/>
            <a:ext cx="6391085" cy="782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1958182" y="27378923"/>
            <a:ext cx="1129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latin typeface="Helvetica" pitchFamily="34" charset="0"/>
                <a:cs typeface="Helvetica" pitchFamily="34" charset="0"/>
              </a:rPr>
              <a:t>Acknowledgements</a:t>
            </a:r>
            <a:endParaRPr lang="en-US" sz="3600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7" name="Picture 3" descr="G:\!!!MyDocuments\!!!!!Cameron_2013_current\Posters\Littler_Kern_watershed_survey_poster_2013\Little_Kern_River_watershed_overview_map_color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453" y="18450136"/>
            <a:ext cx="7943612" cy="1027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!!!MyDocuments\!!!!!Cameron_2013_current\Posters\Littler_Kern_watershed_survey_poster_2013\RC_BAR_213_03_cropped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387" y="23272983"/>
            <a:ext cx="7788754" cy="821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260925" y="12118990"/>
            <a:ext cx="1984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Little Kern golden trout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7725" y="24603937"/>
            <a:ext cx="10550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are a sub-set of Wild Trout Waters and highlight populations of California’s native trout that are found within their historic </a:t>
            </a:r>
            <a:r>
              <a:rPr lang="en-US" sz="2800" dirty="0" smtClean="0"/>
              <a:t>drainages.</a:t>
            </a:r>
            <a:endParaRPr lang="en-US" sz="2800" dirty="0"/>
          </a:p>
        </p:txBody>
      </p:sp>
      <p:pic>
        <p:nvPicPr>
          <p:cNvPr id="11" name="Picture 2" descr="G:\!!!MyDocuments\!!!!!Cameron_2013_current\Posters\Littler_Kern_watershed_survey_poster_2013\Zuber_poster_Willow_Creek_100_meter_delineations_201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458" y="9514744"/>
            <a:ext cx="14795665" cy="657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2662326" y="31547854"/>
            <a:ext cx="7884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Figure 5.  Photograph of HWTP staff documenting a fish barrier.</a:t>
            </a:r>
            <a:endParaRPr lang="en-US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35730955" y="13812015"/>
            <a:ext cx="7280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Figure 6.  HWTP staff taking fish measurements.</a:t>
            </a:r>
            <a:endParaRPr lang="en-US" sz="2000" dirty="0"/>
          </a:p>
        </p:txBody>
      </p:sp>
      <p:sp>
        <p:nvSpPr>
          <p:cNvPr id="58" name="TextBox 57"/>
          <p:cNvSpPr txBox="1"/>
          <p:nvPr/>
        </p:nvSpPr>
        <p:spPr>
          <a:xfrm>
            <a:off x="32299472" y="23807837"/>
            <a:ext cx="6377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Figure 7.  HWTP staff assessing habitat conditions.</a:t>
            </a:r>
            <a:endParaRPr lang="en-US" sz="2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E9F50FB-6E14-46A0-A0E6-8F388196AC2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15962</TotalTime>
  <Words>456</Words>
  <Application>Microsoft Office PowerPoint</Application>
  <PresentationFormat>Custom</PresentationFormat>
  <Paragraphs>57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Helvetica</vt:lpstr>
      <vt:lpstr>Times New Roman</vt:lpstr>
      <vt:lpstr>Trebuchet MS</vt:lpstr>
      <vt:lpstr>Wingdings</vt:lpstr>
      <vt:lpstr>Wingdings 2</vt:lpstr>
      <vt:lpstr>Opulent</vt:lpstr>
      <vt:lpstr>PowerPoint Presentation</vt:lpstr>
    </vt:vector>
  </TitlesOfParts>
  <Company>Swarthmore College</Company>
  <LinksUpToDate>false</LinksUpToDate>
  <SharedDoc>false</SharedDoc>
  <HyperlinkBase>http://www.swarthmore.edu/NatSci/cpurrin1/posteradvice.htm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scientific posters (Swarthmore College)</dc:title>
  <dc:creator>Colin Purrington</dc:creator>
  <dc:description>Suggestions and gripes to: cpurrin1@swarthmore.edu</dc:description>
  <cp:lastModifiedBy>Van Hare</cp:lastModifiedBy>
  <cp:revision>1303</cp:revision>
  <cp:lastPrinted>2004-05-01T11:19:50Z</cp:lastPrinted>
  <dcterms:created xsi:type="dcterms:W3CDTF">2000-07-07T15:10:51Z</dcterms:created>
  <dcterms:modified xsi:type="dcterms:W3CDTF">2013-09-06T16:55:44Z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Colin Purrington</vt:lpwstr>
  </property>
</Properties>
</file>